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82" r:id="rId3"/>
    <p:sldId id="280" r:id="rId4"/>
    <p:sldId id="289" r:id="rId5"/>
    <p:sldId id="287" r:id="rId6"/>
    <p:sldId id="284" r:id="rId7"/>
    <p:sldId id="285" r:id="rId8"/>
    <p:sldId id="286" r:id="rId9"/>
    <p:sldId id="288" r:id="rId10"/>
    <p:sldId id="279" r:id="rId11"/>
    <p:sldId id="281" r:id="rId12"/>
    <p:sldId id="290" r:id="rId13"/>
    <p:sldId id="267"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85" autoAdjust="0"/>
    <p:restoredTop sz="82868" autoAdjust="0"/>
  </p:normalViewPr>
  <p:slideViewPr>
    <p:cSldViewPr snapToGrid="0">
      <p:cViewPr varScale="1">
        <p:scale>
          <a:sx n="56" d="100"/>
          <a:sy n="56" d="100"/>
        </p:scale>
        <p:origin x="5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2024-01-12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3692889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Leishmaniasis in Germany, imported from Mexico </a:t>
            </a:r>
          </a:p>
          <a:p>
            <a:r>
              <a:rPr lang="en-US" sz="1200" b="1" i="0" u="none" strike="noStrike" kern="1200" baseline="0" dirty="0" smtClean="0">
                <a:solidFill>
                  <a:schemeClr val="tx1"/>
                </a:solidFill>
                <a:latin typeface="+mn-lt"/>
                <a:ea typeface="+mn-ea"/>
                <a:cs typeface="+mn-cs"/>
              </a:rPr>
              <a:t>Pathogen</a:t>
            </a:r>
            <a:r>
              <a:rPr lang="en-US" sz="1200" b="0" i="0" u="none" strike="noStrike" kern="1200" baseline="0" dirty="0" smtClean="0">
                <a:solidFill>
                  <a:schemeClr val="tx1"/>
                </a:solidFill>
                <a:latin typeface="+mn-lt"/>
                <a:ea typeface="+mn-ea"/>
                <a:cs typeface="+mn-cs"/>
              </a:rPr>
              <a:t>: parasite; </a:t>
            </a:r>
            <a:r>
              <a:rPr lang="en-US" sz="1200" b="1" i="0" u="none" strike="noStrike" kern="1200" baseline="0" dirty="0" smtClean="0">
                <a:solidFill>
                  <a:schemeClr val="tx1"/>
                </a:solidFill>
                <a:latin typeface="+mn-lt"/>
                <a:ea typeface="+mn-ea"/>
                <a:cs typeface="+mn-cs"/>
              </a:rPr>
              <a:t>Transmission</a:t>
            </a:r>
            <a:r>
              <a:rPr lang="en-US" sz="1200" b="0" i="0" u="none" strike="noStrike" kern="1200" baseline="0" dirty="0" smtClean="0">
                <a:solidFill>
                  <a:schemeClr val="tx1"/>
                </a:solidFill>
                <a:latin typeface="+mn-lt"/>
                <a:ea typeface="+mn-ea"/>
                <a:cs typeface="+mn-cs"/>
              </a:rPr>
              <a:t>: vector - sand-fly; </a:t>
            </a:r>
            <a:r>
              <a:rPr lang="en-US" sz="1200" b="1" i="0" u="none" strike="noStrike" kern="1200" baseline="0" dirty="0" smtClean="0">
                <a:solidFill>
                  <a:schemeClr val="tx1"/>
                </a:solidFill>
                <a:latin typeface="+mn-lt"/>
                <a:ea typeface="+mn-ea"/>
                <a:cs typeface="+mn-cs"/>
              </a:rPr>
              <a:t>Species affected in event</a:t>
            </a:r>
            <a:r>
              <a:rPr lang="en-US" sz="1200" b="0" i="0" u="none" strike="noStrike" kern="1200" baseline="0" dirty="0" smtClean="0">
                <a:solidFill>
                  <a:schemeClr val="tx1"/>
                </a:solidFill>
                <a:latin typeface="+mn-lt"/>
                <a:ea typeface="+mn-ea"/>
                <a:cs typeface="+mn-cs"/>
              </a:rPr>
              <a:t>: human </a:t>
            </a:r>
          </a:p>
          <a:p>
            <a:r>
              <a:rPr lang="en-US" sz="1200" b="0" i="0" u="none" strike="noStrike" kern="1200" baseline="0" dirty="0" smtClean="0">
                <a:solidFill>
                  <a:schemeClr val="tx1"/>
                </a:solidFill>
                <a:latin typeface="+mn-lt"/>
                <a:ea typeface="+mn-ea"/>
                <a:cs typeface="+mn-cs"/>
              </a:rPr>
              <a:t>○</a:t>
            </a:r>
            <a:r>
              <a:rPr lang="en-US" sz="1200" b="1" i="0" u="none" strike="noStrike" kern="1200" baseline="0" dirty="0" err="1" smtClean="0">
                <a:solidFill>
                  <a:schemeClr val="tx1"/>
                </a:solidFill>
                <a:latin typeface="+mn-lt"/>
                <a:ea typeface="+mn-ea"/>
                <a:cs typeface="+mn-cs"/>
              </a:rPr>
              <a:t>i</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From April to August 2023, Germany diagnosed three unrelated cases of imported cutaneous leishmaniasis (CL) in patients exposed in southeastern Mexico. This is a significant increase, as prior to these findings only three cases of imported CL have been observed in Germany since 2000. This increase is likely linked to the increase in cases in Mexico due to environmental changes in the region and the construction/de forestation associated with the “</a:t>
            </a:r>
            <a:r>
              <a:rPr lang="en-US" sz="1200" b="0" i="0" u="none" strike="noStrike" kern="1200" baseline="0" dirty="0" err="1" smtClean="0">
                <a:solidFill>
                  <a:schemeClr val="tx1"/>
                </a:solidFill>
                <a:latin typeface="+mn-lt"/>
                <a:ea typeface="+mn-ea"/>
                <a:cs typeface="+mn-cs"/>
              </a:rPr>
              <a:t>Tren</a:t>
            </a:r>
            <a:r>
              <a:rPr lang="en-US" sz="1200" b="0" i="0" u="none" strike="noStrike" kern="1200" baseline="0" dirty="0" smtClean="0">
                <a:solidFill>
                  <a:schemeClr val="tx1"/>
                </a:solidFill>
                <a:latin typeface="+mn-lt"/>
                <a:ea typeface="+mn-ea"/>
                <a:cs typeface="+mn-cs"/>
              </a:rPr>
              <a:t> Maya” project. In 2022, Mexico reported its highest rates of CL since 2005. As of 2023, the accumulated number of cases for the year in Mexico stands at 1128 (with the majority, 85%, of cases reported in men)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Tren</a:t>
            </a:r>
            <a:r>
              <a:rPr lang="en-US" sz="1200" b="0" i="0" u="none" strike="noStrike" kern="1200" baseline="0" dirty="0" smtClean="0">
                <a:solidFill>
                  <a:schemeClr val="tx1"/>
                </a:solidFill>
                <a:latin typeface="+mn-lt"/>
                <a:ea typeface="+mn-ea"/>
                <a:cs typeface="+mn-cs"/>
              </a:rPr>
              <a:t> Maya project is a massive development project in Quintana </a:t>
            </a:r>
            <a:r>
              <a:rPr lang="en-US" sz="1200" b="0" i="0" u="none" strike="noStrike" kern="1200" baseline="0" dirty="0" err="1" smtClean="0">
                <a:solidFill>
                  <a:schemeClr val="tx1"/>
                </a:solidFill>
                <a:latin typeface="+mn-lt"/>
                <a:ea typeface="+mn-ea"/>
                <a:cs typeface="+mn-cs"/>
              </a:rPr>
              <a:t>Roo</a:t>
            </a:r>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11</a:t>
            </a:fld>
            <a:endParaRPr lang="en-US"/>
          </a:p>
        </p:txBody>
      </p:sp>
    </p:spTree>
    <p:extLst>
      <p:ext uri="{BB962C8B-B14F-4D97-AF65-F5344CB8AC3E}">
        <p14:creationId xmlns:p14="http://schemas.microsoft.com/office/powerpoint/2010/main" val="187630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fully open to the public, the $28.5bn train line will span five states, 40 municipalities and 181 towns in south-eastern Mexico.</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3658719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13</a:t>
            </a:fld>
            <a:endParaRPr lang="en-US"/>
          </a:p>
        </p:txBody>
      </p:sp>
    </p:spTree>
    <p:extLst>
      <p:ext uri="{BB962C8B-B14F-4D97-AF65-F5344CB8AC3E}">
        <p14:creationId xmlns:p14="http://schemas.microsoft.com/office/powerpoint/2010/main" val="417499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 </a:t>
            </a:r>
          </a:p>
          <a:p>
            <a:r>
              <a:rPr lang="en-US" sz="1200" b="1" i="1" u="none" strike="noStrike" kern="1200" baseline="0" dirty="0" smtClean="0">
                <a:solidFill>
                  <a:schemeClr val="tx1"/>
                </a:solidFill>
                <a:latin typeface="+mn-lt"/>
                <a:ea typeface="+mn-ea"/>
                <a:cs typeface="+mn-cs"/>
              </a:rPr>
              <a:t>Borrelia burgdorferi </a:t>
            </a:r>
            <a:r>
              <a:rPr lang="en-US" sz="1200" b="1" i="0" u="none" strike="noStrike" kern="1200" baseline="0" dirty="0" smtClean="0">
                <a:solidFill>
                  <a:schemeClr val="tx1"/>
                </a:solidFill>
                <a:latin typeface="+mn-lt"/>
                <a:ea typeface="+mn-ea"/>
                <a:cs typeface="+mn-cs"/>
              </a:rPr>
              <a:t>in blacklegged tick in Northwest Territories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Pathogen</a:t>
            </a:r>
            <a:r>
              <a:rPr lang="en-US" sz="1200" b="0" i="0" u="none" strike="noStrike" kern="1200" baseline="0" dirty="0" smtClean="0">
                <a:solidFill>
                  <a:schemeClr val="tx1"/>
                </a:solidFill>
                <a:latin typeface="+mn-lt"/>
                <a:ea typeface="+mn-ea"/>
                <a:cs typeface="+mn-cs"/>
              </a:rPr>
              <a:t>: bacteria; </a:t>
            </a:r>
            <a:r>
              <a:rPr lang="en-US" sz="1200" b="1" i="0" u="none" strike="noStrike" kern="1200" baseline="0" dirty="0" smtClean="0">
                <a:solidFill>
                  <a:schemeClr val="tx1"/>
                </a:solidFill>
                <a:latin typeface="+mn-lt"/>
                <a:ea typeface="+mn-ea"/>
                <a:cs typeface="+mn-cs"/>
              </a:rPr>
              <a:t>Transmission</a:t>
            </a:r>
            <a:r>
              <a:rPr lang="en-US" sz="1200" b="0" i="0" u="none" strike="noStrike" kern="1200" baseline="0" dirty="0" smtClean="0">
                <a:solidFill>
                  <a:schemeClr val="tx1"/>
                </a:solidFill>
                <a:latin typeface="+mn-lt"/>
                <a:ea typeface="+mn-ea"/>
                <a:cs typeface="+mn-cs"/>
              </a:rPr>
              <a:t>: vector - tick; </a:t>
            </a:r>
            <a:r>
              <a:rPr lang="en-US" sz="1200" b="1" i="0" u="none" strike="noStrike" kern="1200" baseline="0" dirty="0" smtClean="0">
                <a:solidFill>
                  <a:schemeClr val="tx1"/>
                </a:solidFill>
                <a:latin typeface="+mn-lt"/>
                <a:ea typeface="+mn-ea"/>
                <a:cs typeface="+mn-cs"/>
              </a:rPr>
              <a:t>Species affected in event</a:t>
            </a:r>
            <a:r>
              <a:rPr lang="en-US" sz="1200" b="0" i="0" u="none" strike="noStrike" kern="1200" baseline="0" dirty="0" smtClean="0">
                <a:solidFill>
                  <a:schemeClr val="tx1"/>
                </a:solidFill>
                <a:latin typeface="+mn-lt"/>
                <a:ea typeface="+mn-ea"/>
                <a:cs typeface="+mn-cs"/>
              </a:rPr>
              <a:t>: canine </a:t>
            </a:r>
          </a:p>
          <a:p>
            <a:r>
              <a:rPr lang="en-US" sz="1200" b="0" i="0" u="none" strike="noStrike" kern="1200" baseline="0" dirty="0" smtClean="0">
                <a:solidFill>
                  <a:schemeClr val="tx1"/>
                </a:solidFill>
                <a:latin typeface="+mn-lt"/>
                <a:ea typeface="+mn-ea"/>
                <a:cs typeface="+mn-cs"/>
              </a:rPr>
              <a:t>○</a:t>
            </a:r>
            <a:r>
              <a:rPr lang="en-US" sz="1200" b="1" i="0" u="none" strike="noStrike" kern="1200" baseline="0" dirty="0" err="1" smtClean="0">
                <a:solidFill>
                  <a:schemeClr val="tx1"/>
                </a:solidFill>
                <a:latin typeface="+mn-lt"/>
                <a:ea typeface="+mn-ea"/>
                <a:cs typeface="+mn-cs"/>
              </a:rPr>
              <a:t>i</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Northwest Territories have reported their first finding of a blacklegged tick positive for </a:t>
            </a:r>
            <a:r>
              <a:rPr lang="en-US" sz="1200" b="0" i="1" u="none" strike="noStrike" kern="1200" baseline="0" dirty="0" smtClean="0">
                <a:solidFill>
                  <a:schemeClr val="tx1"/>
                </a:solidFill>
                <a:latin typeface="+mn-lt"/>
                <a:ea typeface="+mn-ea"/>
                <a:cs typeface="+mn-cs"/>
              </a:rPr>
              <a:t>Borrelia burgdorferi</a:t>
            </a:r>
            <a:r>
              <a:rPr lang="en-US" sz="1200" b="0" i="0" u="none" strike="noStrike" kern="1200" baseline="0" dirty="0" smtClean="0">
                <a:solidFill>
                  <a:schemeClr val="tx1"/>
                </a:solidFill>
                <a:latin typeface="+mn-lt"/>
                <a:ea typeface="+mn-ea"/>
                <a:cs typeface="+mn-cs"/>
              </a:rPr>
              <a:t>. The adult female black-legged tick was found on a pet dog in the Fort Simpson area, the dog had recently arrived from an endemic southern province. It is unclear whether the tick and/or the bacteria was locally acquired. </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3483948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3</a:t>
            </a:fld>
            <a:endParaRPr lang="en-US"/>
          </a:p>
        </p:txBody>
      </p:sp>
    </p:spTree>
    <p:extLst>
      <p:ext uri="{BB962C8B-B14F-4D97-AF65-F5344CB8AC3E}">
        <p14:creationId xmlns:p14="http://schemas.microsoft.com/office/powerpoint/2010/main" val="141293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https://www.scielo.org.za/scielo.php?script=sci_arttext&amp;pid=S1019-91282022000200018 </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1093508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696FB73-5E16-439D-BEE5-C2C187E2F837}" type="slidenum">
              <a:rPr lang="en-US" altLang="en-US" smtClean="0">
                <a:solidFill>
                  <a:srgbClr val="000000"/>
                </a:solidFill>
              </a:rPr>
              <a:pPr fontAlgn="base">
                <a:spcBef>
                  <a:spcPct val="0"/>
                </a:spcBef>
                <a:spcAft>
                  <a:spcPct val="0"/>
                </a:spcAft>
              </a:pPr>
              <a:t>6</a:t>
            </a:fld>
            <a:endParaRPr lang="en-US" altLang="en-US" smtClean="0">
              <a:solidFill>
                <a:srgbClr val="000000"/>
              </a:solidFill>
            </a:endParaRPr>
          </a:p>
        </p:txBody>
      </p:sp>
    </p:spTree>
    <p:extLst>
      <p:ext uri="{BB962C8B-B14F-4D97-AF65-F5344CB8AC3E}">
        <p14:creationId xmlns:p14="http://schemas.microsoft.com/office/powerpoint/2010/main" val="2466835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tLang="en-US" dirty="0" smtClean="0"/>
              <a:t>FIP does not easily spread cat-to-cat</a:t>
            </a:r>
          </a:p>
          <a:p>
            <a:pPr eaLnBrk="1" hangingPunct="1"/>
            <a:r>
              <a:rPr lang="en-CA" altLang="en-US" dirty="0" err="1" smtClean="0"/>
              <a:t>FeCoV</a:t>
            </a:r>
            <a:r>
              <a:rPr lang="en-CA" altLang="en-US" dirty="0" smtClean="0"/>
              <a:t> spreads between cats</a:t>
            </a:r>
          </a:p>
          <a:p>
            <a:pPr eaLnBrk="1" hangingPunct="1"/>
            <a:endParaRPr lang="en-CA" altLang="en-US" dirty="0" smtClean="0"/>
          </a:p>
          <a:p>
            <a:pPr eaLnBrk="1" hangingPunct="1"/>
            <a:r>
              <a:rPr lang="en-CA" altLang="en-US" dirty="0" smtClean="0"/>
              <a:t>Cats infected with Feline Enteric Coronavirus often have no clinical signs (Diarrhea and upper respiratory signs)</a:t>
            </a:r>
          </a:p>
          <a:p>
            <a:pPr eaLnBrk="1" hangingPunct="1"/>
            <a:endParaRPr lang="en-CA" altLang="en-US" dirty="0" smtClean="0"/>
          </a:p>
          <a:p>
            <a:pPr eaLnBrk="1" hangingPunct="1"/>
            <a:r>
              <a:rPr lang="en-CA" altLang="en-US" dirty="0" smtClean="0"/>
              <a:t>Viral mutations occur 10% of the time that leads to a change in the virus and results in development of FIP</a:t>
            </a:r>
          </a:p>
          <a:p>
            <a:pPr eaLnBrk="1" hangingPunct="1"/>
            <a:endParaRPr lang="en-CA" altLang="en-US" dirty="0" smtClean="0"/>
          </a:p>
          <a:p>
            <a:endParaRPr lang="en-CA" altLang="en-US" dirty="0" smtClean="0"/>
          </a:p>
        </p:txBody>
      </p:sp>
      <p:sp>
        <p:nvSpPr>
          <p:cNvPr id="4" name="Slide Number Placeholder 3"/>
          <p:cNvSpPr>
            <a:spLocks noGrp="1"/>
          </p:cNvSpPr>
          <p:nvPr>
            <p:ph type="sldNum" sz="quarter" idx="5"/>
          </p:nvPr>
        </p:nvSpPr>
        <p:spPr/>
        <p:txBody>
          <a:bodyPr/>
          <a:lstStyle/>
          <a:p>
            <a:pPr>
              <a:defRPr/>
            </a:pPr>
            <a:fld id="{69414110-B4E7-4753-8CC3-AF5DFA4631D4}" type="slidenum">
              <a:rPr lang="en-CA" smtClean="0"/>
              <a:pPr>
                <a:defRPr/>
              </a:pPr>
              <a:t>7</a:t>
            </a:fld>
            <a:endParaRPr lang="en-CA"/>
          </a:p>
        </p:txBody>
      </p:sp>
    </p:spTree>
    <p:extLst>
      <p:ext uri="{BB962C8B-B14F-4D97-AF65-F5344CB8AC3E}">
        <p14:creationId xmlns:p14="http://schemas.microsoft.com/office/powerpoint/2010/main" val="335292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4" name="Slide Number Placeholder 3"/>
          <p:cNvSpPr>
            <a:spLocks noGrp="1"/>
          </p:cNvSpPr>
          <p:nvPr>
            <p:ph type="sldNum" sz="quarter" idx="5"/>
          </p:nvPr>
        </p:nvSpPr>
        <p:spPr/>
        <p:txBody>
          <a:bodyPr/>
          <a:lstStyle/>
          <a:p>
            <a:pPr>
              <a:defRPr/>
            </a:pPr>
            <a:fld id="{A1D38DE5-5E1D-4CDD-BF7E-CD9A50926084}" type="slidenum">
              <a:rPr lang="en-CA" smtClean="0"/>
              <a:pPr>
                <a:defRPr/>
              </a:pPr>
              <a:t>8</a:t>
            </a:fld>
            <a:endParaRPr lang="en-CA"/>
          </a:p>
        </p:txBody>
      </p:sp>
    </p:spTree>
    <p:extLst>
      <p:ext uri="{BB962C8B-B14F-4D97-AF65-F5344CB8AC3E}">
        <p14:creationId xmlns:p14="http://schemas.microsoft.com/office/powerpoint/2010/main" val="241087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GS-441524 is an analog nucleotide inhibitor against feline infectious peritonitis virus (FIPV). EC50 is 0.78 </a:t>
            </a:r>
            <a:r>
              <a:rPr lang="en-US" dirty="0" err="1" smtClean="0"/>
              <a:t>uM</a:t>
            </a:r>
            <a:r>
              <a:rPr lang="en-US" dirty="0" smtClean="0"/>
              <a:t>. GS-441524 is also a metabolite and intermediate of </a:t>
            </a:r>
            <a:r>
              <a:rPr lang="en-US" dirty="0" err="1" smtClean="0"/>
              <a:t>Remdesivir</a:t>
            </a:r>
            <a:r>
              <a:rPr lang="en-US" dirty="0" smtClean="0"/>
              <a:t>.</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76096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smtClean="0"/>
              <a:t>Does anyone in the network have an update on the investigation?  The website was last updated at</a:t>
            </a:r>
            <a:r>
              <a:rPr lang="en-CA" baseline="0" dirty="0" smtClean="0"/>
              <a:t> the end of November so no current information on the investigation has been found. </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1647919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2024-01-12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nada.ca/en/public-health/services/public-health-notices/2023/outbreak-salmonella-infections-under-investigation.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promedmail.org/promed-post/?id=871383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m/travel/article/20240102-the-train-maya-mexicos-ambitious-new-tourism-megaprojec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hyperlink" Target="https://vetsci.org/DOIx.php?id=10.4142/jvs.23105" TargetMode="External"/><Relationship Id="rId3" Type="http://schemas.openxmlformats.org/officeDocument/2006/relationships/hyperlink" Target="https://go.ucalgary.ca/rs/161-OLN-990/images/Muskrats_Echinococcus_multilocularis.pdf" TargetMode="External"/><Relationship Id="rId7" Type="http://schemas.openxmlformats.org/officeDocument/2006/relationships/hyperlink" Target="https://www.sciencedirect.com/science/article/pii/S2352771423001738?via%3Dihub" TargetMode="External"/><Relationship Id="rId12" Type="http://schemas.openxmlformats.org/officeDocument/2006/relationships/hyperlink" Target="https://wwwnc.cdc.gov/eid/article/29/11/23-0804_article"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pubmed.ncbi.nlm.nih.gov/37972642/" TargetMode="External"/><Relationship Id="rId11" Type="http://schemas.openxmlformats.org/officeDocument/2006/relationships/hyperlink" Target="https://amjcaserep.com/abstract/full/idArt/940923" TargetMode="External"/><Relationship Id="rId5" Type="http://schemas.openxmlformats.org/officeDocument/2006/relationships/hyperlink" Target="https://www.tandfonline.com/doi/full/10.1080/22221751.2023.2290835" TargetMode="External"/><Relationship Id="rId10" Type="http://schemas.openxmlformats.org/officeDocument/2006/relationships/hyperlink" Target="https://onlinelibrary.wiley.com/doi/10.1111/zph.13085" TargetMode="External"/><Relationship Id="rId4" Type="http://schemas.openxmlformats.org/officeDocument/2006/relationships/hyperlink" Target="https://www.tandfonline.com/doi/full/10.1080/21505594.2023.2289780" TargetMode="External"/><Relationship Id="rId9" Type="http://schemas.openxmlformats.org/officeDocument/2006/relationships/hyperlink" Target="https://www.science.org/doi/full/10.1126/scitranslmed.adj0037"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bc.ca/news/canada/north/tick-lyme-disease-nwt-1.7060107"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wur.nl/en/research-results/research-institutes/bioveterinary-research/show-bvr/bluetongue-found-in-dutch-dog.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microbewiki.kenyon.edu/index.php/File:Bluetongue.jpg"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wur.nl/en/research-results/research-institutes/bioveterinary-research/show-bvr/bluetongue-found-in-dutch-dog.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scielo.org.za/scielo.php?script=sci_arttext&amp;pid=S1019-91282022000200018" TargetMode="External"/><Relationship Id="rId4" Type="http://schemas.openxmlformats.org/officeDocument/2006/relationships/hyperlink" Target="https://www.cambridge.org/core/journals/epidemiology-and-infection/article/midgetransmitted-bluetongue-in-domestic-dogs/F199EDD9A2FF915757EA1B5468C29D0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wormsandgermsblog.com/2024/01/articles/animals/dogs/canine-respiratory-disease-outbreak-update-jan-10-2024/"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biorxiv.org/content/10.1101/2023.11.08.566182v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urbananimalveterinary.com/event/feline-infectious-peritonitis-fip-what-every-cat-owner-should-know/"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biorxiv.org/content/10.1101/2023.11.08.566182v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bvajournals.onlinelibrary.wiley.com/doi/10.1002/vetr.3696"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bvajournals.onlinelibrary.wiley.com/doi/10.1002/vetr.3696"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urbananimalveterinary.com/event/feline-infectious-peritonitis-fip-what-every-cat-owner-should-know/"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r>
              <a:rPr lang="fr-FR" sz="2800" dirty="0"/>
              <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smtClean="0"/>
              <a:t>CEZD – CAHSS Companion Animal Network Update</a:t>
            </a:r>
            <a:endParaRPr lang="en-CA" altLang="en-US" dirty="0"/>
          </a:p>
          <a:p>
            <a:pPr eaLnBrk="1" hangingPunct="1"/>
            <a:r>
              <a:rPr lang="en-CA" altLang="en-US" dirty="0" smtClean="0"/>
              <a:t>12 January 2024</a:t>
            </a:r>
            <a:endParaRPr lang="en-CA" altLang="en-US" dirty="0"/>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3759988467"/>
      </p:ext>
    </p:extLst>
  </p:cSld>
  <p:clrMapOvr>
    <a:masterClrMapping/>
  </p:clrMapOvr>
  <p:transition spd="slow" advTm="264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hlinkClick r:id="rId3"/>
              </a:rPr>
              <a:t>Public Health Notice: Outbreak of extensively drug-resistant Salmonella infections linked to raw pet food and contact with cattle - Canada.ca</a:t>
            </a:r>
            <a:endParaRPr lang="en-CA" sz="2800" dirty="0"/>
          </a:p>
        </p:txBody>
      </p:sp>
      <p:sp>
        <p:nvSpPr>
          <p:cNvPr id="5" name="Content Placeholder 4"/>
          <p:cNvSpPr>
            <a:spLocks noGrp="1"/>
          </p:cNvSpPr>
          <p:nvPr>
            <p:ph sz="half" idx="1"/>
          </p:nvPr>
        </p:nvSpPr>
        <p:spPr/>
        <p:txBody>
          <a:bodyPr/>
          <a:lstStyle/>
          <a:p>
            <a:r>
              <a:rPr lang="en-CA" dirty="0" smtClean="0"/>
              <a:t>Ongoing outbreak of infection in people with multidrug resistant salmonella in 6 Provinces</a:t>
            </a:r>
          </a:p>
          <a:p>
            <a:r>
              <a:rPr lang="en-CA" dirty="0" smtClean="0"/>
              <a:t>Cases go back to 2020</a:t>
            </a:r>
          </a:p>
          <a:p>
            <a:r>
              <a:rPr lang="en-CA" dirty="0" smtClean="0"/>
              <a:t>Linked to: </a:t>
            </a:r>
          </a:p>
          <a:p>
            <a:pPr lvl="1"/>
            <a:r>
              <a:rPr lang="en-CA" dirty="0"/>
              <a:t>R</a:t>
            </a:r>
            <a:r>
              <a:rPr lang="en-CA" dirty="0" smtClean="0"/>
              <a:t>aw pet food diets</a:t>
            </a:r>
          </a:p>
          <a:p>
            <a:pPr lvl="1"/>
            <a:r>
              <a:rPr lang="en-CA" dirty="0" smtClean="0"/>
              <a:t>Contact with dogs</a:t>
            </a:r>
          </a:p>
          <a:p>
            <a:pPr lvl="1"/>
            <a:r>
              <a:rPr lang="en-CA" dirty="0" smtClean="0"/>
              <a:t>Contact with cattle</a:t>
            </a:r>
            <a:endParaRPr lang="en-CA" dirty="0"/>
          </a:p>
        </p:txBody>
      </p:sp>
      <p:pic>
        <p:nvPicPr>
          <p:cNvPr id="2" name="Content Placeholder 1"/>
          <p:cNvPicPr>
            <a:picLocks noGrp="1" noChangeAspect="1"/>
          </p:cNvPicPr>
          <p:nvPr>
            <p:ph sz="half" idx="2"/>
          </p:nvPr>
        </p:nvPicPr>
        <p:blipFill>
          <a:blip r:embed="rId4"/>
          <a:stretch>
            <a:fillRect/>
          </a:stretch>
        </p:blipFill>
        <p:spPr>
          <a:xfrm>
            <a:off x="4786750" y="2757055"/>
            <a:ext cx="7226143" cy="3699163"/>
          </a:xfrm>
          <a:prstGeom prst="rect">
            <a:avLst/>
          </a:prstGeom>
        </p:spPr>
      </p:pic>
    </p:spTree>
    <p:extLst>
      <p:ext uri="{BB962C8B-B14F-4D97-AF65-F5344CB8AC3E}">
        <p14:creationId xmlns:p14="http://schemas.microsoft.com/office/powerpoint/2010/main" val="588574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Leishmaniasis in Germany</a:t>
            </a:r>
            <a:endParaRPr lang="en-CA" dirty="0"/>
          </a:p>
        </p:txBody>
      </p:sp>
      <p:sp>
        <p:nvSpPr>
          <p:cNvPr id="3" name="Content Placeholder 2"/>
          <p:cNvSpPr>
            <a:spLocks noGrp="1"/>
          </p:cNvSpPr>
          <p:nvPr>
            <p:ph sz="half" idx="1"/>
          </p:nvPr>
        </p:nvSpPr>
        <p:spPr/>
        <p:txBody>
          <a:bodyPr/>
          <a:lstStyle/>
          <a:p>
            <a:r>
              <a:rPr lang="en-US" dirty="0" smtClean="0"/>
              <a:t>April </a:t>
            </a:r>
            <a:r>
              <a:rPr lang="en-US" dirty="0"/>
              <a:t>to August </a:t>
            </a:r>
            <a:r>
              <a:rPr lang="en-US" dirty="0" smtClean="0"/>
              <a:t>2023</a:t>
            </a:r>
          </a:p>
          <a:p>
            <a:r>
              <a:rPr lang="en-US" dirty="0" smtClean="0"/>
              <a:t>3 </a:t>
            </a:r>
            <a:r>
              <a:rPr lang="en-US" dirty="0"/>
              <a:t>unrelated cases of imported cutaneous leishmaniasis (CL) in patients exposed in southeastern </a:t>
            </a:r>
            <a:r>
              <a:rPr lang="en-US" dirty="0" smtClean="0"/>
              <a:t>Mexico</a:t>
            </a:r>
          </a:p>
          <a:p>
            <a:r>
              <a:rPr lang="en-US" dirty="0" smtClean="0"/>
              <a:t>Local epidemiological data in Mexico indicates very significant increases in CL </a:t>
            </a:r>
            <a:endParaRPr lang="en-CA" dirty="0"/>
          </a:p>
        </p:txBody>
      </p:sp>
      <p:sp>
        <p:nvSpPr>
          <p:cNvPr id="4" name="Content Placeholder 3"/>
          <p:cNvSpPr>
            <a:spLocks noGrp="1"/>
          </p:cNvSpPr>
          <p:nvPr>
            <p:ph sz="half" idx="2"/>
          </p:nvPr>
        </p:nvSpPr>
        <p:spPr/>
        <p:txBody>
          <a:bodyPr/>
          <a:lstStyle/>
          <a:p>
            <a:r>
              <a:rPr lang="en-CA" dirty="0" smtClean="0"/>
              <a:t>Cases of CL in Mexico</a:t>
            </a:r>
          </a:p>
          <a:p>
            <a:pPr lvl="1"/>
            <a:r>
              <a:rPr lang="en-CA" dirty="0" smtClean="0"/>
              <a:t>2021 – 136 cases</a:t>
            </a:r>
          </a:p>
          <a:p>
            <a:pPr lvl="1"/>
            <a:r>
              <a:rPr lang="en-CA" dirty="0" smtClean="0"/>
              <a:t>2022 – 954 cases</a:t>
            </a:r>
          </a:p>
          <a:p>
            <a:pPr lvl="1"/>
            <a:r>
              <a:rPr lang="en-CA" dirty="0" smtClean="0"/>
              <a:t>2023 – 1128 cases</a:t>
            </a:r>
          </a:p>
          <a:p>
            <a:r>
              <a:rPr lang="en-CA" dirty="0" smtClean="0"/>
              <a:t>Cases predominantly in men</a:t>
            </a:r>
          </a:p>
          <a:p>
            <a:r>
              <a:rPr lang="en-CA" dirty="0" smtClean="0"/>
              <a:t>Increases thought to be </a:t>
            </a:r>
            <a:r>
              <a:rPr lang="en-CA" dirty="0"/>
              <a:t>d</a:t>
            </a:r>
            <a:r>
              <a:rPr lang="en-CA" dirty="0" smtClean="0"/>
              <a:t>ue </a:t>
            </a:r>
            <a:r>
              <a:rPr lang="en-CA" dirty="0"/>
              <a:t>to environmental impacts of the “</a:t>
            </a:r>
            <a:r>
              <a:rPr lang="en-CA" dirty="0" err="1"/>
              <a:t>Tren</a:t>
            </a:r>
            <a:r>
              <a:rPr lang="en-CA" dirty="0"/>
              <a:t> Maya” project.</a:t>
            </a:r>
            <a:endParaRPr lang="en-US" dirty="0"/>
          </a:p>
          <a:p>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11</a:t>
            </a:fld>
            <a:endParaRPr lang="en-US"/>
          </a:p>
        </p:txBody>
      </p:sp>
      <p:sp>
        <p:nvSpPr>
          <p:cNvPr id="6" name="Rectangle 5"/>
          <p:cNvSpPr/>
          <p:nvPr/>
        </p:nvSpPr>
        <p:spPr>
          <a:xfrm>
            <a:off x="1181750" y="5807631"/>
            <a:ext cx="4494500" cy="369332"/>
          </a:xfrm>
          <a:prstGeom prst="rect">
            <a:avLst/>
          </a:prstGeom>
        </p:spPr>
        <p:txBody>
          <a:bodyPr wrap="none">
            <a:spAutoFit/>
          </a:bodyPr>
          <a:lstStyle/>
          <a:p>
            <a:r>
              <a:rPr lang="en-US" dirty="0" err="1">
                <a:hlinkClick r:id="rId3"/>
              </a:rPr>
              <a:t>Promed</a:t>
            </a:r>
            <a:r>
              <a:rPr lang="en-US" dirty="0">
                <a:hlinkClick r:id="rId3"/>
              </a:rPr>
              <a:t> Post - </a:t>
            </a:r>
            <a:r>
              <a:rPr lang="en-US" dirty="0" err="1">
                <a:hlinkClick r:id="rId3"/>
              </a:rPr>
              <a:t>ProMED</a:t>
            </a:r>
            <a:r>
              <a:rPr lang="en-US" dirty="0">
                <a:hlinkClick r:id="rId3"/>
              </a:rPr>
              <a:t>-mail (promedmail.org)</a:t>
            </a:r>
            <a:endParaRPr lang="en-CA" dirty="0"/>
          </a:p>
        </p:txBody>
      </p:sp>
    </p:spTree>
    <p:extLst>
      <p:ext uri="{BB962C8B-B14F-4D97-AF65-F5344CB8AC3E}">
        <p14:creationId xmlns:p14="http://schemas.microsoft.com/office/powerpoint/2010/main" val="326945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10515600" cy="1325563"/>
          </a:xfrm>
        </p:spPr>
        <p:txBody>
          <a:bodyPr/>
          <a:lstStyle/>
          <a:p>
            <a:r>
              <a:rPr lang="en-US" dirty="0">
                <a:hlinkClick r:id="rId3"/>
              </a:rPr>
              <a:t>The Train Maya: Mexico's ambitious new tourism megaproject (bbc.com)</a:t>
            </a:r>
            <a:endParaRPr lang="en-CA" dirty="0"/>
          </a:p>
        </p:txBody>
      </p:sp>
      <p:sp>
        <p:nvSpPr>
          <p:cNvPr id="3" name="Content Placeholder 2"/>
          <p:cNvSpPr>
            <a:spLocks noGrp="1"/>
          </p:cNvSpPr>
          <p:nvPr>
            <p:ph sz="half" idx="1"/>
          </p:nvPr>
        </p:nvSpPr>
        <p:spPr>
          <a:xfrm>
            <a:off x="838199" y="5915891"/>
            <a:ext cx="9760527" cy="805583"/>
          </a:xfrm>
        </p:spPr>
        <p:txBody>
          <a:bodyPr/>
          <a:lstStyle/>
          <a:p>
            <a:pPr marL="0" indent="0">
              <a:buNone/>
            </a:pPr>
            <a:r>
              <a:rPr lang="en-CA" b="1" dirty="0" smtClean="0"/>
              <a:t>Question: </a:t>
            </a:r>
            <a:r>
              <a:rPr lang="en-CA" dirty="0" smtClean="0"/>
              <a:t>Is it reasonable to expect more cases of Leishmaniasis in rescue dogs from Mexico?</a:t>
            </a:r>
            <a:endParaRPr lang="en-CA" dirty="0"/>
          </a:p>
        </p:txBody>
      </p:sp>
      <p:pic>
        <p:nvPicPr>
          <p:cNvPr id="6" name="Content Placeholder 5"/>
          <p:cNvPicPr>
            <a:picLocks noGrp="1" noChangeAspect="1"/>
          </p:cNvPicPr>
          <p:nvPr>
            <p:ph sz="half" idx="2"/>
          </p:nvPr>
        </p:nvPicPr>
        <p:blipFill>
          <a:blip r:embed="rId4"/>
          <a:stretch>
            <a:fillRect/>
          </a:stretch>
        </p:blipFill>
        <p:spPr>
          <a:xfrm>
            <a:off x="2303317" y="1426366"/>
            <a:ext cx="7117774" cy="4246141"/>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12</a:t>
            </a:fld>
            <a:endParaRPr lang="en-US"/>
          </a:p>
        </p:txBody>
      </p:sp>
    </p:spTree>
    <p:extLst>
      <p:ext uri="{BB962C8B-B14F-4D97-AF65-F5344CB8AC3E}">
        <p14:creationId xmlns:p14="http://schemas.microsoft.com/office/powerpoint/2010/main" val="872081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456678"/>
          </a:xfrm>
        </p:spPr>
        <p:txBody>
          <a:bodyPr/>
          <a:lstStyle/>
          <a:p>
            <a:r>
              <a:rPr lang="en-CA" sz="2800" dirty="0" smtClean="0"/>
              <a:t>Scientific Publications of Interest</a:t>
            </a:r>
            <a:endParaRPr lang="en-CA" sz="2800" dirty="0"/>
          </a:p>
        </p:txBody>
      </p:sp>
      <p:sp>
        <p:nvSpPr>
          <p:cNvPr id="3" name="Text Placeholder 2"/>
          <p:cNvSpPr>
            <a:spLocks noGrp="1"/>
          </p:cNvSpPr>
          <p:nvPr>
            <p:ph type="body" sz="quarter" idx="13"/>
          </p:nvPr>
        </p:nvSpPr>
        <p:spPr>
          <a:xfrm>
            <a:off x="838200" y="821805"/>
            <a:ext cx="10515600" cy="5250384"/>
          </a:xfrm>
        </p:spPr>
        <p:txBody>
          <a:bodyPr/>
          <a:lstStyle/>
          <a:p>
            <a:r>
              <a:rPr lang="en-US" sz="2000" dirty="0" smtClean="0">
                <a:hlinkClick r:id="rId3"/>
              </a:rPr>
              <a:t>https</a:t>
            </a:r>
            <a:r>
              <a:rPr lang="en-US" sz="2000" dirty="0">
                <a:hlinkClick r:id="rId3"/>
              </a:rPr>
              <a:t>://</a:t>
            </a:r>
            <a:r>
              <a:rPr lang="en-US" sz="2000" dirty="0" smtClean="0">
                <a:hlinkClick r:id="rId3"/>
              </a:rPr>
              <a:t>go.ucalgary.ca/rs/161-OLN-990/images/Muskrats_Echinococcus_multilocularis.pdf</a:t>
            </a:r>
            <a:r>
              <a:rPr lang="en-US" sz="2000" dirty="0" smtClean="0"/>
              <a:t> </a:t>
            </a:r>
          </a:p>
          <a:p>
            <a:r>
              <a:rPr lang="en-US" sz="2000" dirty="0">
                <a:hlinkClick r:id="rId4"/>
              </a:rPr>
              <a:t>Full article: Highly pathogenic avian influenza H5N1 virus infection of companion animals (tandfonline.com</a:t>
            </a:r>
            <a:r>
              <a:rPr lang="en-US" sz="2000" dirty="0" smtClean="0">
                <a:hlinkClick r:id="rId4"/>
              </a:rPr>
              <a:t>)</a:t>
            </a:r>
            <a:endParaRPr lang="en-US" sz="2000" dirty="0" smtClean="0"/>
          </a:p>
          <a:p>
            <a:r>
              <a:rPr lang="en-US" sz="2000" dirty="0">
                <a:hlinkClick r:id="rId5"/>
              </a:rPr>
              <a:t>Full article: Characterization of Highly Pathogenic Avian Influenza A (H5N1) Viruses isolated from Cats in South Korea, 2023 (tandfonline.com</a:t>
            </a:r>
            <a:r>
              <a:rPr lang="en-US" sz="2000" dirty="0" smtClean="0">
                <a:hlinkClick r:id="rId5"/>
              </a:rPr>
              <a:t>)</a:t>
            </a:r>
            <a:endParaRPr lang="en-US" sz="2000" dirty="0" smtClean="0"/>
          </a:p>
          <a:p>
            <a:r>
              <a:rPr lang="en-US" sz="2000" dirty="0">
                <a:hlinkClick r:id="rId6"/>
              </a:rPr>
              <a:t>New Geographic Records for </a:t>
            </a:r>
            <a:r>
              <a:rPr lang="en-US" sz="2000" dirty="0" err="1">
                <a:hlinkClick r:id="rId6"/>
              </a:rPr>
              <a:t>Trichinella</a:t>
            </a:r>
            <a:r>
              <a:rPr lang="en-US" sz="2000" dirty="0">
                <a:hlinkClick r:id="rId6"/>
              </a:rPr>
              <a:t> </a:t>
            </a:r>
            <a:r>
              <a:rPr lang="en-US" sz="2000" dirty="0" err="1">
                <a:hlinkClick r:id="rId6"/>
              </a:rPr>
              <a:t>nativa</a:t>
            </a:r>
            <a:r>
              <a:rPr lang="en-US" sz="2000" dirty="0">
                <a:hlinkClick r:id="rId6"/>
              </a:rPr>
              <a:t> and Echinococcus </a:t>
            </a:r>
            <a:r>
              <a:rPr lang="en-US" sz="2000" dirty="0" err="1">
                <a:hlinkClick r:id="rId6"/>
              </a:rPr>
              <a:t>canadensis</a:t>
            </a:r>
            <a:r>
              <a:rPr lang="en-US" sz="2000" dirty="0">
                <a:hlinkClick r:id="rId6"/>
              </a:rPr>
              <a:t> in Coyotes (</a:t>
            </a:r>
            <a:r>
              <a:rPr lang="en-US" sz="2000" dirty="0" err="1">
                <a:hlinkClick r:id="rId6"/>
              </a:rPr>
              <a:t>Canis</a:t>
            </a:r>
            <a:r>
              <a:rPr lang="en-US" sz="2000" dirty="0">
                <a:hlinkClick r:id="rId6"/>
              </a:rPr>
              <a:t> </a:t>
            </a:r>
            <a:r>
              <a:rPr lang="en-US" sz="2000" dirty="0" err="1">
                <a:hlinkClick r:id="rId6"/>
              </a:rPr>
              <a:t>latrans</a:t>
            </a:r>
            <a:r>
              <a:rPr lang="en-US" sz="2000" dirty="0">
                <a:hlinkClick r:id="rId6"/>
              </a:rPr>
              <a:t>) from Insular Newfoundland, Canada - PubMed (nih.gov</a:t>
            </a:r>
            <a:r>
              <a:rPr lang="en-US" sz="2000" dirty="0" smtClean="0">
                <a:hlinkClick r:id="rId6"/>
              </a:rPr>
              <a:t>)</a:t>
            </a:r>
            <a:endParaRPr lang="en-US" sz="2000" dirty="0" smtClean="0"/>
          </a:p>
          <a:p>
            <a:r>
              <a:rPr lang="en-US" sz="2000" dirty="0">
                <a:hlinkClick r:id="rId7"/>
              </a:rPr>
              <a:t>Data on SARS-CoV-2 events in animals: Mind the gap! </a:t>
            </a:r>
            <a:r>
              <a:rPr lang="en-US" sz="2000" dirty="0" smtClean="0">
                <a:hlinkClick r:id="rId7"/>
              </a:rPr>
              <a:t>– </a:t>
            </a:r>
            <a:r>
              <a:rPr lang="en-US" sz="2000" dirty="0" err="1" smtClean="0">
                <a:hlinkClick r:id="rId7"/>
              </a:rPr>
              <a:t>ScienceDirect</a:t>
            </a:r>
            <a:endParaRPr lang="en-US" sz="2000" dirty="0" smtClean="0"/>
          </a:p>
          <a:p>
            <a:r>
              <a:rPr lang="en-US" sz="2000" dirty="0">
                <a:hlinkClick r:id="rId8"/>
              </a:rPr>
              <a:t>:: JVS :: Journal of Veterinary Science (vetsci.org</a:t>
            </a:r>
            <a:r>
              <a:rPr lang="en-US" sz="2000" dirty="0" smtClean="0">
                <a:hlinkClick r:id="rId8"/>
              </a:rPr>
              <a:t>)</a:t>
            </a:r>
            <a:endParaRPr lang="en-US" sz="2000" dirty="0" smtClean="0"/>
          </a:p>
          <a:p>
            <a:r>
              <a:rPr lang="en-US" sz="2000" dirty="0">
                <a:hlinkClick r:id="rId9"/>
              </a:rPr>
              <a:t>Backyard zoonoses: The roles of companion animals and </a:t>
            </a:r>
            <a:r>
              <a:rPr lang="en-US" sz="2000" dirty="0" err="1">
                <a:hlinkClick r:id="rId9"/>
              </a:rPr>
              <a:t>peri</a:t>
            </a:r>
            <a:r>
              <a:rPr lang="en-US" sz="2000" dirty="0">
                <a:hlinkClick r:id="rId9"/>
              </a:rPr>
              <a:t>-domestic wildlife | Science Translational </a:t>
            </a:r>
            <a:r>
              <a:rPr lang="en-US" sz="2000" dirty="0" smtClean="0">
                <a:hlinkClick r:id="rId9"/>
              </a:rPr>
              <a:t>Medicine</a:t>
            </a:r>
            <a:endParaRPr lang="en-US" sz="2000" dirty="0" smtClean="0"/>
          </a:p>
          <a:p>
            <a:r>
              <a:rPr lang="en-US" sz="2000" dirty="0">
                <a:hlinkClick r:id="rId10"/>
              </a:rPr>
              <a:t>Serological exposure to influenza A in cats from an area with wild birds positive for avian influenza - Villanueva‐</a:t>
            </a:r>
            <a:r>
              <a:rPr lang="en-US" sz="2000" dirty="0" err="1">
                <a:hlinkClick r:id="rId10"/>
              </a:rPr>
              <a:t>Saz</a:t>
            </a:r>
            <a:r>
              <a:rPr lang="en-US" sz="2000" dirty="0">
                <a:hlinkClick r:id="rId10"/>
              </a:rPr>
              <a:t> - Zoonoses and Public Health - Wiley Online </a:t>
            </a:r>
            <a:r>
              <a:rPr lang="en-US" sz="2000" dirty="0" smtClean="0">
                <a:hlinkClick r:id="rId10"/>
              </a:rPr>
              <a:t>Library</a:t>
            </a:r>
            <a:endParaRPr lang="en-US" sz="2000" dirty="0" smtClean="0"/>
          </a:p>
          <a:p>
            <a:r>
              <a:rPr lang="en-US" sz="2000" dirty="0">
                <a:hlinkClick r:id="rId11"/>
              </a:rPr>
              <a:t>American Journal of Case Reports | Look What the Cat Dragged in! Recurrent </a:t>
            </a:r>
            <a:r>
              <a:rPr lang="en-US" sz="2000" dirty="0" err="1">
                <a:hlinkClick r:id="rId11"/>
              </a:rPr>
              <a:t>Clostridioides</a:t>
            </a:r>
            <a:r>
              <a:rPr lang="en-US" sz="2000" dirty="0">
                <a:hlinkClick r:id="rId11"/>
              </a:rPr>
              <a:t> difficile from a Household Cat - Article abstract #940923 (amjcaserep.com</a:t>
            </a:r>
            <a:r>
              <a:rPr lang="en-US" sz="2000" dirty="0" smtClean="0">
                <a:hlinkClick r:id="rId11"/>
              </a:rPr>
              <a:t>)</a:t>
            </a:r>
            <a:endParaRPr lang="en-US" sz="2000" dirty="0" smtClean="0"/>
          </a:p>
          <a:p>
            <a:r>
              <a:rPr lang="en-US" sz="2000" dirty="0">
                <a:hlinkClick r:id="rId12"/>
              </a:rPr>
              <a:t>Neurologic Effects of SARS-CoV-2 Transmitted among Dogs - Volume 29, Number 11—November 2023 - Emerging Infectious Diseases journal - CDC</a:t>
            </a:r>
            <a:endParaRPr lang="en-US" sz="2000" dirty="0" smtClean="0"/>
          </a:p>
        </p:txBody>
      </p:sp>
    </p:spTree>
    <p:extLst>
      <p:ext uri="{BB962C8B-B14F-4D97-AF65-F5344CB8AC3E}">
        <p14:creationId xmlns:p14="http://schemas.microsoft.com/office/powerpoint/2010/main" val="3075077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 y="85949"/>
            <a:ext cx="11880273" cy="909493"/>
          </a:xfrm>
        </p:spPr>
        <p:txBody>
          <a:bodyPr/>
          <a:lstStyle/>
          <a:p>
            <a:r>
              <a:rPr lang="en-CA" dirty="0" smtClean="0">
                <a:hlinkClick r:id="rId3"/>
              </a:rPr>
              <a:t>Blacklegged tick positive for </a:t>
            </a:r>
            <a:r>
              <a:rPr lang="en-CA" i="1" dirty="0" smtClean="0">
                <a:hlinkClick r:id="rId3"/>
              </a:rPr>
              <a:t>B. burgdorferi </a:t>
            </a:r>
            <a:r>
              <a:rPr lang="en-CA" dirty="0" smtClean="0">
                <a:hlinkClick r:id="rId3"/>
              </a:rPr>
              <a:t>in NWT</a:t>
            </a:r>
            <a:endParaRPr lang="en-CA" dirty="0"/>
          </a:p>
        </p:txBody>
      </p:sp>
      <p:sp>
        <p:nvSpPr>
          <p:cNvPr id="3" name="Content Placeholder 2"/>
          <p:cNvSpPr>
            <a:spLocks noGrp="1"/>
          </p:cNvSpPr>
          <p:nvPr>
            <p:ph sz="half" idx="1"/>
          </p:nvPr>
        </p:nvSpPr>
        <p:spPr>
          <a:xfrm>
            <a:off x="838199" y="1384732"/>
            <a:ext cx="5181600" cy="4971618"/>
          </a:xfrm>
        </p:spPr>
        <p:txBody>
          <a:bodyPr/>
          <a:lstStyle/>
          <a:p>
            <a:r>
              <a:rPr lang="en-CA" dirty="0" smtClean="0"/>
              <a:t>First finding of a blacklegged tick positive for </a:t>
            </a:r>
            <a:r>
              <a:rPr lang="en-CA" i="1" dirty="0" err="1" smtClean="0"/>
              <a:t>Borrellia</a:t>
            </a:r>
            <a:r>
              <a:rPr lang="en-CA" i="1" dirty="0" smtClean="0"/>
              <a:t> burgdorferi </a:t>
            </a:r>
            <a:r>
              <a:rPr lang="en-CA" dirty="0" smtClean="0"/>
              <a:t>in the NWT</a:t>
            </a:r>
          </a:p>
          <a:p>
            <a:r>
              <a:rPr lang="en-CA" dirty="0" smtClean="0"/>
              <a:t>Fort Simpson Area</a:t>
            </a:r>
          </a:p>
          <a:p>
            <a:r>
              <a:rPr lang="en-CA" dirty="0" smtClean="0"/>
              <a:t>Adult female tick found on a dog</a:t>
            </a:r>
          </a:p>
          <a:p>
            <a:r>
              <a:rPr lang="en-CA" dirty="0" smtClean="0"/>
              <a:t>Dog had recently arrived from a southern province endemic for </a:t>
            </a:r>
            <a:r>
              <a:rPr lang="en-CA" dirty="0" err="1" smtClean="0"/>
              <a:t>lyme</a:t>
            </a:r>
            <a:r>
              <a:rPr lang="en-CA" dirty="0" smtClean="0"/>
              <a:t> disease</a:t>
            </a:r>
          </a:p>
          <a:p>
            <a:r>
              <a:rPr lang="en-CA" dirty="0" smtClean="0"/>
              <a:t>Unknown whether the tick and/or the bacteria was locally acquired</a:t>
            </a:r>
            <a:endParaRPr lang="en-CA" dirty="0"/>
          </a:p>
        </p:txBody>
      </p:sp>
      <p:pic>
        <p:nvPicPr>
          <p:cNvPr id="6" name="Content Placeholder 5"/>
          <p:cNvPicPr>
            <a:picLocks noGrp="1" noChangeAspect="1"/>
          </p:cNvPicPr>
          <p:nvPr>
            <p:ph sz="half" idx="2"/>
          </p:nvPr>
        </p:nvPicPr>
        <p:blipFill>
          <a:blip r:embed="rId4"/>
          <a:stretch>
            <a:fillRect/>
          </a:stretch>
        </p:blipFill>
        <p:spPr>
          <a:xfrm>
            <a:off x="6669398" y="1149646"/>
            <a:ext cx="5522602" cy="5450529"/>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2</a:t>
            </a:fld>
            <a:endParaRPr lang="en-US"/>
          </a:p>
        </p:txBody>
      </p:sp>
    </p:spTree>
    <p:extLst>
      <p:ext uri="{BB962C8B-B14F-4D97-AF65-F5344CB8AC3E}">
        <p14:creationId xmlns:p14="http://schemas.microsoft.com/office/powerpoint/2010/main" val="253233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Bluetongue found in Dutch dog - WUR</a:t>
            </a:r>
            <a:endParaRPr lang="en-CA" dirty="0"/>
          </a:p>
        </p:txBody>
      </p:sp>
      <p:sp>
        <p:nvSpPr>
          <p:cNvPr id="3" name="Content Placeholder 2"/>
          <p:cNvSpPr>
            <a:spLocks noGrp="1"/>
          </p:cNvSpPr>
          <p:nvPr>
            <p:ph sz="half" idx="1"/>
          </p:nvPr>
        </p:nvSpPr>
        <p:spPr/>
        <p:txBody>
          <a:bodyPr/>
          <a:lstStyle/>
          <a:p>
            <a:r>
              <a:rPr lang="en-CA" dirty="0" smtClean="0"/>
              <a:t>3.5 year old dog</a:t>
            </a:r>
          </a:p>
          <a:p>
            <a:r>
              <a:rPr lang="en-CA" dirty="0"/>
              <a:t>Clinical </a:t>
            </a:r>
            <a:r>
              <a:rPr lang="en-CA" dirty="0" smtClean="0"/>
              <a:t>signs</a:t>
            </a:r>
            <a:endParaRPr lang="en-CA" dirty="0"/>
          </a:p>
          <a:p>
            <a:pPr lvl="1"/>
            <a:r>
              <a:rPr lang="en-CA" dirty="0"/>
              <a:t>Shortness of breath</a:t>
            </a:r>
          </a:p>
          <a:p>
            <a:pPr lvl="1"/>
            <a:r>
              <a:rPr lang="en-CA" dirty="0"/>
              <a:t>Pulmonary edema</a:t>
            </a:r>
          </a:p>
          <a:p>
            <a:pPr lvl="1"/>
            <a:r>
              <a:rPr lang="en-CA" dirty="0"/>
              <a:t>Severe emaciation and </a:t>
            </a:r>
            <a:r>
              <a:rPr lang="en-CA" dirty="0" smtClean="0"/>
              <a:t>lethargy</a:t>
            </a:r>
          </a:p>
          <a:p>
            <a:r>
              <a:rPr lang="en-CA" dirty="0" smtClean="0"/>
              <a:t>Dutch dairy farm with cattle and sheep</a:t>
            </a:r>
          </a:p>
          <a:p>
            <a:r>
              <a:rPr lang="en-CA" dirty="0" smtClean="0"/>
              <a:t>Large scale BTV-3 outbreak occurring in the Netherlands</a:t>
            </a:r>
          </a:p>
          <a:p>
            <a:r>
              <a:rPr lang="en-CA" dirty="0" smtClean="0"/>
              <a:t>Dog diagnosed before cattle and sheep diagnosed positive </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3</a:t>
            </a:fld>
            <a:endParaRPr lang="en-US"/>
          </a:p>
        </p:txBody>
      </p:sp>
      <p:pic>
        <p:nvPicPr>
          <p:cNvPr id="6" name="Content Placeholder 4"/>
          <p:cNvPicPr>
            <a:picLocks noChangeAspect="1"/>
          </p:cNvPicPr>
          <p:nvPr/>
        </p:nvPicPr>
        <p:blipFill>
          <a:blip r:embed="rId4"/>
          <a:stretch>
            <a:fillRect/>
          </a:stretch>
        </p:blipFill>
        <p:spPr bwMode="auto">
          <a:xfrm>
            <a:off x="6531768" y="1527858"/>
            <a:ext cx="4822032" cy="3925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505372" y="5632379"/>
            <a:ext cx="2538026" cy="461665"/>
          </a:xfrm>
          <a:prstGeom prst="rect">
            <a:avLst/>
          </a:prstGeom>
        </p:spPr>
        <p:txBody>
          <a:bodyPr wrap="square">
            <a:spAutoFit/>
          </a:bodyPr>
          <a:lstStyle/>
          <a:p>
            <a:r>
              <a:rPr lang="en-CA" sz="1200" b="1" dirty="0">
                <a:hlinkClick r:id="rId5"/>
              </a:rPr>
              <a:t>https://</a:t>
            </a:r>
            <a:r>
              <a:rPr lang="en-CA" sz="1200" b="1" dirty="0" smtClean="0">
                <a:hlinkClick r:id="rId5"/>
              </a:rPr>
              <a:t>microbewiki.kenyon.edu/index.php/File:Bluetongue.jpg</a:t>
            </a:r>
            <a:r>
              <a:rPr lang="en-CA" sz="1200" b="1" dirty="0" smtClean="0"/>
              <a:t> </a:t>
            </a:r>
            <a:endParaRPr lang="en-CA" sz="1200" b="1" dirty="0"/>
          </a:p>
        </p:txBody>
      </p:sp>
    </p:spTree>
    <p:extLst>
      <p:ext uri="{BB962C8B-B14F-4D97-AF65-F5344CB8AC3E}">
        <p14:creationId xmlns:p14="http://schemas.microsoft.com/office/powerpoint/2010/main" val="135799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Bluetongue found in Dutch dog - WUR</a:t>
            </a:r>
            <a:endParaRPr lang="en-CA" dirty="0"/>
          </a:p>
        </p:txBody>
      </p:sp>
      <p:sp>
        <p:nvSpPr>
          <p:cNvPr id="3" name="Content Placeholder 2"/>
          <p:cNvSpPr>
            <a:spLocks noGrp="1"/>
          </p:cNvSpPr>
          <p:nvPr>
            <p:ph sz="half" idx="1"/>
          </p:nvPr>
        </p:nvSpPr>
        <p:spPr/>
        <p:txBody>
          <a:bodyPr/>
          <a:lstStyle/>
          <a:p>
            <a:r>
              <a:rPr lang="en-CA" dirty="0"/>
              <a:t>Disease usually impacts sheep and cattle, disease in sheep is generally more </a:t>
            </a:r>
            <a:r>
              <a:rPr lang="en-CA" dirty="0" smtClean="0"/>
              <a:t>severe</a:t>
            </a:r>
            <a:endParaRPr lang="en-CA" dirty="0"/>
          </a:p>
          <a:p>
            <a:r>
              <a:rPr lang="en-CA" dirty="0"/>
              <a:t>Experimental infection results in subclinical seroconversion</a:t>
            </a:r>
          </a:p>
          <a:p>
            <a:r>
              <a:rPr lang="en-US" dirty="0" smtClean="0"/>
              <a:t>Clinical cases have been in pregnant dogs</a:t>
            </a:r>
            <a:endParaRPr lang="en-US" dirty="0"/>
          </a:p>
          <a:p>
            <a:endParaRPr lang="en-CA" dirty="0"/>
          </a:p>
          <a:p>
            <a:pPr marL="0" indent="0">
              <a:buNone/>
            </a:pPr>
            <a:endParaRPr lang="en-CA" dirty="0" smtClean="0"/>
          </a:p>
          <a:p>
            <a:pPr marL="0" indent="0">
              <a:buNone/>
            </a:pPr>
            <a:endParaRPr lang="en-CA" dirty="0"/>
          </a:p>
        </p:txBody>
      </p:sp>
      <p:sp>
        <p:nvSpPr>
          <p:cNvPr id="4" name="Content Placeholder 3"/>
          <p:cNvSpPr>
            <a:spLocks noGrp="1"/>
          </p:cNvSpPr>
          <p:nvPr>
            <p:ph sz="half" idx="2"/>
          </p:nvPr>
        </p:nvSpPr>
        <p:spPr/>
        <p:txBody>
          <a:bodyPr/>
          <a:lstStyle/>
          <a:p>
            <a:r>
              <a:rPr lang="en-CA" dirty="0" smtClean="0"/>
              <a:t>Transmission Routes</a:t>
            </a:r>
            <a:endParaRPr lang="en-CA" dirty="0"/>
          </a:p>
          <a:p>
            <a:pPr lvl="1"/>
            <a:r>
              <a:rPr lang="en-CA" dirty="0" smtClean="0"/>
              <a:t>Transmitted </a:t>
            </a:r>
            <a:r>
              <a:rPr lang="en-CA" dirty="0"/>
              <a:t>by consumption of raw meat or afterbirth</a:t>
            </a:r>
          </a:p>
          <a:p>
            <a:pPr lvl="1"/>
            <a:r>
              <a:rPr lang="en-CA" dirty="0" smtClean="0"/>
              <a:t>Vector borne transmission via midges</a:t>
            </a:r>
            <a:endParaRPr lang="en-CA" dirty="0"/>
          </a:p>
          <a:p>
            <a:pPr lvl="1"/>
            <a:r>
              <a:rPr lang="en-CA" dirty="0"/>
              <a:t>Contaminated modified live distemper </a:t>
            </a:r>
            <a:r>
              <a:rPr lang="en-CA" dirty="0" smtClean="0"/>
              <a:t>vaccines</a:t>
            </a:r>
          </a:p>
          <a:p>
            <a:pPr lvl="1"/>
            <a:r>
              <a:rPr lang="en-CA" dirty="0" smtClean="0"/>
              <a:t>Iatrogenic transmission with contaminated semen extender (suspected)</a:t>
            </a:r>
          </a:p>
          <a:p>
            <a:endParaRPr lang="en-CA" dirty="0" smtClean="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4</a:t>
            </a:fld>
            <a:endParaRPr lang="en-US" dirty="0"/>
          </a:p>
        </p:txBody>
      </p:sp>
      <p:sp>
        <p:nvSpPr>
          <p:cNvPr id="6" name="TextBox 5"/>
          <p:cNvSpPr txBox="1"/>
          <p:nvPr/>
        </p:nvSpPr>
        <p:spPr>
          <a:xfrm>
            <a:off x="355601" y="5219998"/>
            <a:ext cx="6769100" cy="1631216"/>
          </a:xfrm>
          <a:prstGeom prst="rect">
            <a:avLst/>
          </a:prstGeom>
          <a:noFill/>
        </p:spPr>
        <p:txBody>
          <a:bodyPr wrap="square" rtlCol="0">
            <a:spAutoFit/>
          </a:bodyPr>
          <a:lstStyle/>
          <a:p>
            <a:pPr marL="342900" indent="-342900">
              <a:buFont typeface="Arial" panose="020B0604020202020204" pitchFamily="34" charset="0"/>
              <a:buChar char="•"/>
            </a:pPr>
            <a:r>
              <a:rPr lang="en-CA" sz="2000" dirty="0" smtClean="0">
                <a:hlinkClick r:id="rId4"/>
              </a:rPr>
              <a:t>Bluetongue in Domestic Dogs 2010</a:t>
            </a:r>
            <a:endParaRPr lang="en-CA" sz="2000" dirty="0" smtClean="0"/>
          </a:p>
          <a:p>
            <a:pPr marL="342900" indent="-342900">
              <a:buFont typeface="Arial" panose="020B0604020202020204" pitchFamily="34" charset="0"/>
              <a:buChar char="•"/>
            </a:pPr>
            <a:r>
              <a:rPr lang="en-US" sz="2000" dirty="0">
                <a:hlinkClick r:id="rId5"/>
              </a:rPr>
              <a:t>The clinical presentation and management of a naturally occurring Bluetongue virus infection in a pregnant Rottweiler dog (scielo.org.za)</a:t>
            </a:r>
            <a:endParaRPr lang="en-CA" sz="2000" dirty="0"/>
          </a:p>
          <a:p>
            <a:pPr marL="342900" indent="-342900">
              <a:buFont typeface="Arial" panose="020B0604020202020204" pitchFamily="34" charset="0"/>
              <a:buChar char="•"/>
            </a:pPr>
            <a:endParaRPr lang="en-CA" sz="2000" dirty="0"/>
          </a:p>
        </p:txBody>
      </p:sp>
      <p:sp>
        <p:nvSpPr>
          <p:cNvPr id="7" name="Rectangle 6"/>
          <p:cNvSpPr/>
          <p:nvPr/>
        </p:nvSpPr>
        <p:spPr>
          <a:xfrm>
            <a:off x="8610600" y="5061584"/>
            <a:ext cx="3251200" cy="1477328"/>
          </a:xfrm>
          <a:prstGeom prst="rect">
            <a:avLst/>
          </a:prstGeom>
        </p:spPr>
        <p:txBody>
          <a:bodyPr wrap="square">
            <a:spAutoFit/>
          </a:bodyPr>
          <a:lstStyle/>
          <a:p>
            <a:pPr marL="0" indent="0">
              <a:buNone/>
            </a:pPr>
            <a:endParaRPr lang="en-CA" dirty="0"/>
          </a:p>
          <a:p>
            <a:pPr marL="0" indent="0">
              <a:buNone/>
            </a:pPr>
            <a:r>
              <a:rPr lang="en-CA" b="1" dirty="0"/>
              <a:t>Question:</a:t>
            </a:r>
          </a:p>
          <a:p>
            <a:pPr marL="0" indent="0">
              <a:buNone/>
            </a:pPr>
            <a:r>
              <a:rPr lang="en-CA" dirty="0"/>
              <a:t>Does anyone know of research in North America on canids and BTV?</a:t>
            </a:r>
          </a:p>
        </p:txBody>
      </p:sp>
    </p:spTree>
    <p:extLst>
      <p:ext uri="{BB962C8B-B14F-4D97-AF65-F5344CB8AC3E}">
        <p14:creationId xmlns:p14="http://schemas.microsoft.com/office/powerpoint/2010/main" val="267064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hlinkClick r:id="rId2"/>
              </a:rPr>
              <a:t>Worms and Germs: Canine Infectious Respiratory Disease Update</a:t>
            </a:r>
            <a:endParaRPr lang="en-CA" dirty="0"/>
          </a:p>
        </p:txBody>
      </p:sp>
      <p:sp>
        <p:nvSpPr>
          <p:cNvPr id="5" name="Content Placeholder 4"/>
          <p:cNvSpPr>
            <a:spLocks noGrp="1"/>
          </p:cNvSpPr>
          <p:nvPr>
            <p:ph sz="half" idx="1"/>
          </p:nvPr>
        </p:nvSpPr>
        <p:spPr/>
        <p:txBody>
          <a:bodyPr/>
          <a:lstStyle/>
          <a:p>
            <a:r>
              <a:rPr lang="en-CA" dirty="0" smtClean="0"/>
              <a:t>Over the fall months an increased frequency of canine respiratory disease complex was seen across the US and parts of Canada</a:t>
            </a:r>
          </a:p>
          <a:p>
            <a:r>
              <a:rPr lang="en-CA" dirty="0" smtClean="0"/>
              <a:t>Seems to be waning</a:t>
            </a:r>
          </a:p>
          <a:p>
            <a:r>
              <a:rPr lang="en-CA" dirty="0" smtClean="0"/>
              <a:t>No new pathogens detected</a:t>
            </a:r>
          </a:p>
          <a:p>
            <a:r>
              <a:rPr lang="en-CA" dirty="0" smtClean="0"/>
              <a:t>Trend of slowly increasing cases of CIRDC over time, the higher baseline made cases more noticeable</a:t>
            </a:r>
            <a:endParaRPr lang="en-CA" dirty="0"/>
          </a:p>
        </p:txBody>
      </p:sp>
      <p:sp>
        <p:nvSpPr>
          <p:cNvPr id="6" name="Content Placeholder 5"/>
          <p:cNvSpPr>
            <a:spLocks noGrp="1"/>
          </p:cNvSpPr>
          <p:nvPr>
            <p:ph sz="half" idx="2"/>
          </p:nvPr>
        </p:nvSpPr>
        <p:spPr/>
        <p:txBody>
          <a:bodyPr/>
          <a:lstStyle/>
          <a:p>
            <a:pPr marL="0" indent="0">
              <a:buNone/>
            </a:pPr>
            <a:r>
              <a:rPr lang="en-US" b="1" dirty="0"/>
              <a:t>“</a:t>
            </a:r>
            <a:r>
              <a:rPr lang="en-US" b="1" i="1" dirty="0"/>
              <a:t>the usual suspects, doing their usual thing, just at higher rates</a:t>
            </a:r>
            <a:r>
              <a:rPr lang="en-US" b="1" dirty="0" smtClean="0"/>
              <a:t>.”</a:t>
            </a:r>
          </a:p>
          <a:p>
            <a:pPr marL="0" indent="0">
              <a:buNone/>
            </a:pPr>
            <a:r>
              <a:rPr lang="en-US" b="1" dirty="0" smtClean="0"/>
              <a:t>Question: </a:t>
            </a:r>
            <a:r>
              <a:rPr lang="en-US" dirty="0" smtClean="0"/>
              <a:t>are there any lessons learned from this event?</a:t>
            </a:r>
            <a:endParaRPr lang="en-CA"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0390" y="3761508"/>
            <a:ext cx="3748644" cy="28114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517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rtlCol="0">
            <a:normAutofit/>
          </a:bodyPr>
          <a:lstStyle/>
          <a:p>
            <a:pPr eaLnBrk="1" fontAlgn="auto" hangingPunct="1">
              <a:spcAft>
                <a:spcPts val="0"/>
              </a:spcAft>
              <a:defRPr/>
            </a:pPr>
            <a:r>
              <a:rPr lang="en-CA" dirty="0" smtClean="0"/>
              <a:t>Preprint describing the recombination between Feline Coronavirus and a hypervirulent Pantropic </a:t>
            </a:r>
            <a:r>
              <a:rPr lang="en-CA" dirty="0"/>
              <a:t>C</a:t>
            </a:r>
            <a:r>
              <a:rPr lang="en-CA" dirty="0" smtClean="0"/>
              <a:t>anine Coronavirus</a:t>
            </a:r>
          </a:p>
          <a:p>
            <a:pPr eaLnBrk="1" fontAlgn="auto" hangingPunct="1">
              <a:spcAft>
                <a:spcPts val="0"/>
              </a:spcAft>
              <a:defRPr/>
            </a:pPr>
            <a:r>
              <a:rPr lang="en-CA" dirty="0" smtClean="0"/>
              <a:t>Authors suggest that it may be responsible for the outbreak of Feline Infectious Peritonitis recently described in Cypress   </a:t>
            </a:r>
          </a:p>
          <a:p>
            <a:pPr eaLnBrk="1" fontAlgn="auto" hangingPunct="1">
              <a:spcAft>
                <a:spcPts val="0"/>
              </a:spcAft>
              <a:defRPr/>
            </a:pPr>
            <a:r>
              <a:rPr lang="en-CA" dirty="0" smtClean="0"/>
              <a:t>Spike of </a:t>
            </a:r>
            <a:r>
              <a:rPr lang="en-CA" dirty="0" err="1" smtClean="0"/>
              <a:t>pCCoV</a:t>
            </a:r>
            <a:r>
              <a:rPr lang="en-CA" dirty="0" smtClean="0"/>
              <a:t> replacing spike gene of FCoV1</a:t>
            </a:r>
            <a:endParaRPr lang="en-CA" dirty="0"/>
          </a:p>
        </p:txBody>
      </p:sp>
      <p:sp>
        <p:nvSpPr>
          <p:cNvPr id="78851" name="Content Placeholder 3"/>
          <p:cNvSpPr>
            <a:spLocks noGrp="1"/>
          </p:cNvSpPr>
          <p:nvPr>
            <p:ph sz="half" idx="2"/>
          </p:nvPr>
        </p:nvSpPr>
        <p:spPr>
          <a:xfrm>
            <a:off x="6019800" y="1825625"/>
            <a:ext cx="5867400" cy="4351338"/>
          </a:xfrm>
        </p:spPr>
        <p:txBody>
          <a:bodyPr/>
          <a:lstStyle/>
          <a:p>
            <a:pPr eaLnBrk="1" hangingPunct="1"/>
            <a:r>
              <a:rPr lang="en-CA" altLang="en-US" dirty="0" smtClean="0"/>
              <a:t>Recombinations have been previously described and are thought not to be uncommon</a:t>
            </a:r>
          </a:p>
          <a:p>
            <a:pPr eaLnBrk="1" hangingPunct="1"/>
            <a:endParaRPr lang="en-CA" altLang="en-US" dirty="0" smtClean="0"/>
          </a:p>
          <a:p>
            <a:pPr eaLnBrk="1" hangingPunct="1"/>
            <a:r>
              <a:rPr lang="en-CA" altLang="en-US" dirty="0" smtClean="0"/>
              <a:t>Typically no major consequences of the recombinations</a:t>
            </a:r>
          </a:p>
        </p:txBody>
      </p:sp>
      <p:sp>
        <p:nvSpPr>
          <p:cNvPr id="7885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4632A450-9A62-48E9-9ABC-35C7807977DE}" type="slidenum">
              <a:rPr lang="en-US" altLang="en-US" sz="1200" smtClean="0">
                <a:solidFill>
                  <a:srgbClr val="898989"/>
                </a:solidFill>
              </a:rPr>
              <a:pPr eaLnBrk="1" hangingPunct="1">
                <a:lnSpc>
                  <a:spcPct val="100000"/>
                </a:lnSpc>
                <a:spcBef>
                  <a:spcPct val="0"/>
                </a:spcBef>
                <a:buFontTx/>
                <a:buNone/>
              </a:pPr>
              <a:t>6</a:t>
            </a:fld>
            <a:endParaRPr lang="en-US" altLang="en-US" sz="1200" smtClean="0">
              <a:solidFill>
                <a:srgbClr val="898989"/>
              </a:solidFill>
            </a:endParaRPr>
          </a:p>
        </p:txBody>
      </p:sp>
      <p:sp>
        <p:nvSpPr>
          <p:cNvPr id="6" name="Title 1"/>
          <p:cNvSpPr>
            <a:spLocks noGrp="1"/>
          </p:cNvSpPr>
          <p:nvPr>
            <p:ph type="title"/>
          </p:nvPr>
        </p:nvSpPr>
        <p:spPr/>
        <p:txBody>
          <a:bodyPr rtlCol="0">
            <a:noAutofit/>
          </a:bodyPr>
          <a:lstStyle/>
          <a:p>
            <a:pPr eaLnBrk="1" fontAlgn="auto" hangingPunct="1">
              <a:spcAft>
                <a:spcPts val="0"/>
              </a:spcAft>
              <a:defRPr/>
            </a:pPr>
            <a:r>
              <a:rPr lang="en-US" sz="2800" b="1" dirty="0">
                <a:latin typeface="+mn-lt"/>
                <a:hlinkClick r:id="rId3"/>
              </a:rPr>
              <a:t>Emergence and spread of feline infection peritonitis due to a highly pathogenic canine/feline recombinant coronavirus | </a:t>
            </a:r>
            <a:r>
              <a:rPr lang="en-US" sz="2800" b="1" dirty="0" err="1">
                <a:latin typeface="+mn-lt"/>
                <a:hlinkClick r:id="rId3"/>
              </a:rPr>
              <a:t>bioRxiv</a:t>
            </a:r>
            <a:endParaRPr lang="en-CA" sz="2800" b="1" dirty="0">
              <a:latin typeface="+mn-lt"/>
            </a:endParaRPr>
          </a:p>
        </p:txBody>
      </p:sp>
      <p:pic>
        <p:nvPicPr>
          <p:cNvPr id="2" name="Picture 1"/>
          <p:cNvPicPr>
            <a:picLocks noChangeAspect="1"/>
          </p:cNvPicPr>
          <p:nvPr/>
        </p:nvPicPr>
        <p:blipFill>
          <a:blip r:embed="rId4"/>
          <a:stretch>
            <a:fillRect/>
          </a:stretch>
        </p:blipFill>
        <p:spPr>
          <a:xfrm>
            <a:off x="7736682" y="4592006"/>
            <a:ext cx="3595347" cy="1946906"/>
          </a:xfrm>
          <a:prstGeom prst="rect">
            <a:avLst/>
          </a:prstGeom>
        </p:spPr>
      </p:pic>
    </p:spTree>
    <p:extLst>
      <p:ext uri="{BB962C8B-B14F-4D97-AF65-F5344CB8AC3E}">
        <p14:creationId xmlns:p14="http://schemas.microsoft.com/office/powerpoint/2010/main" val="797176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898"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0438" y="1598613"/>
            <a:ext cx="1250950" cy="1250950"/>
          </a:xfrm>
        </p:spPr>
      </p:pic>
      <p:pic>
        <p:nvPicPr>
          <p:cNvPr id="80899" name="Content Placeholder 26"/>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20713" y="3419475"/>
            <a:ext cx="1901825" cy="1900238"/>
          </a:xfrm>
        </p:spPr>
      </p:pic>
      <p:sp>
        <p:nvSpPr>
          <p:cNvPr id="5" name="Slide Number Placeholder 4"/>
          <p:cNvSpPr>
            <a:spLocks noGrp="1"/>
          </p:cNvSpPr>
          <p:nvPr>
            <p:ph type="sldNum" sz="quarter" idx="10"/>
          </p:nvPr>
        </p:nvSpPr>
        <p:spPr/>
        <p:txBody>
          <a:bodyPr/>
          <a:lstStyle/>
          <a:p>
            <a:pPr>
              <a:defRPr/>
            </a:pPr>
            <a:fld id="{560C24B7-52CF-4CB6-9416-88E855453FA2}" type="slidenum">
              <a:rPr lang="en-US" smtClean="0"/>
              <a:pPr>
                <a:defRPr/>
              </a:pPr>
              <a:t>7</a:t>
            </a:fld>
            <a:endParaRPr lang="en-US"/>
          </a:p>
        </p:txBody>
      </p:sp>
      <p:pic>
        <p:nvPicPr>
          <p:cNvPr id="80901" name="Content Placeholder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0763" y="1598613"/>
            <a:ext cx="11017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5350" y="446088"/>
            <a:ext cx="12509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a:stCxn id="80902" idx="2"/>
            <a:endCxn id="80901" idx="1"/>
          </p:cNvCxnSpPr>
          <p:nvPr/>
        </p:nvCxnSpPr>
        <p:spPr>
          <a:xfrm flipH="1">
            <a:off x="2122488" y="1697038"/>
            <a:ext cx="668337" cy="527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0902" idx="2"/>
            <a:endCxn id="80898" idx="1"/>
          </p:cNvCxnSpPr>
          <p:nvPr/>
        </p:nvCxnSpPr>
        <p:spPr>
          <a:xfrm>
            <a:off x="2790825" y="1697038"/>
            <a:ext cx="709613" cy="527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0905"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3963" y="3073400"/>
            <a:ext cx="12509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a:stCxn id="80898" idx="2"/>
            <a:endCxn id="80905" idx="0"/>
          </p:cNvCxnSpPr>
          <p:nvPr/>
        </p:nvCxnSpPr>
        <p:spPr>
          <a:xfrm>
            <a:off x="4125913" y="2849563"/>
            <a:ext cx="263525" cy="223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907" name="TextBox 23"/>
          <p:cNvSpPr txBox="1">
            <a:spLocks noChangeArrowheads="1"/>
          </p:cNvSpPr>
          <p:nvPr/>
        </p:nvSpPr>
        <p:spPr bwMode="auto">
          <a:xfrm>
            <a:off x="2349500" y="1922463"/>
            <a:ext cx="1420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t>FeCOV</a:t>
            </a:r>
          </a:p>
          <a:p>
            <a:pPr>
              <a:lnSpc>
                <a:spcPct val="100000"/>
              </a:lnSpc>
              <a:spcBef>
                <a:spcPct val="0"/>
              </a:spcBef>
              <a:buFontTx/>
              <a:buNone/>
            </a:pPr>
            <a:r>
              <a:rPr lang="en-CA" altLang="en-US" sz="1800" b="1"/>
              <a:t>Fecal-oral</a:t>
            </a:r>
          </a:p>
          <a:p>
            <a:pPr>
              <a:lnSpc>
                <a:spcPct val="100000"/>
              </a:lnSpc>
              <a:spcBef>
                <a:spcPct val="0"/>
              </a:spcBef>
              <a:buFontTx/>
              <a:buNone/>
            </a:pPr>
            <a:r>
              <a:rPr lang="en-CA" altLang="en-US" sz="1800" b="1"/>
              <a:t>Transmission</a:t>
            </a:r>
          </a:p>
        </p:txBody>
      </p:sp>
      <p:sp>
        <p:nvSpPr>
          <p:cNvPr id="80908" name="TextBox 24"/>
          <p:cNvSpPr txBox="1">
            <a:spLocks noChangeArrowheads="1"/>
          </p:cNvSpPr>
          <p:nvPr/>
        </p:nvSpPr>
        <p:spPr bwMode="auto">
          <a:xfrm>
            <a:off x="3500438" y="4362450"/>
            <a:ext cx="3549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2000" b="1"/>
              <a:t>90% no or minimal clinical signs</a:t>
            </a:r>
          </a:p>
          <a:p>
            <a:pPr>
              <a:lnSpc>
                <a:spcPct val="100000"/>
              </a:lnSpc>
              <a:spcBef>
                <a:spcPct val="0"/>
              </a:spcBef>
              <a:buFontTx/>
              <a:buNone/>
            </a:pPr>
            <a:r>
              <a:rPr lang="en-CA" altLang="en-US" sz="2000" b="1"/>
              <a:t>Full Recovery</a:t>
            </a:r>
          </a:p>
        </p:txBody>
      </p:sp>
      <p:sp>
        <p:nvSpPr>
          <p:cNvPr id="80909" name="TextBox 27"/>
          <p:cNvSpPr txBox="1">
            <a:spLocks noChangeArrowheads="1"/>
          </p:cNvSpPr>
          <p:nvPr/>
        </p:nvSpPr>
        <p:spPr bwMode="auto">
          <a:xfrm>
            <a:off x="698500" y="4994275"/>
            <a:ext cx="304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t>10% develop FIP</a:t>
            </a:r>
          </a:p>
          <a:p>
            <a:pPr>
              <a:lnSpc>
                <a:spcPct val="100000"/>
              </a:lnSpc>
              <a:spcBef>
                <a:spcPct val="0"/>
              </a:spcBef>
              <a:buFontTx/>
              <a:buNone/>
            </a:pPr>
            <a:r>
              <a:rPr lang="en-CA" altLang="en-US" sz="1800" b="1"/>
              <a:t>Fatal without treatment</a:t>
            </a:r>
          </a:p>
          <a:p>
            <a:pPr>
              <a:lnSpc>
                <a:spcPct val="100000"/>
              </a:lnSpc>
              <a:spcBef>
                <a:spcPct val="0"/>
              </a:spcBef>
              <a:buFontTx/>
              <a:buNone/>
            </a:pPr>
            <a:r>
              <a:rPr lang="en-CA" altLang="en-US" sz="1800" b="1"/>
              <a:t>Poorly transmissible cat to cat</a:t>
            </a:r>
          </a:p>
        </p:txBody>
      </p:sp>
      <p:cxnSp>
        <p:nvCxnSpPr>
          <p:cNvPr id="30" name="Straight Arrow Connector 29"/>
          <p:cNvCxnSpPr>
            <a:stCxn id="80901" idx="2"/>
            <a:endCxn id="80899" idx="0"/>
          </p:cNvCxnSpPr>
          <p:nvPr/>
        </p:nvCxnSpPr>
        <p:spPr>
          <a:xfrm flipH="1">
            <a:off x="1571625" y="2849563"/>
            <a:ext cx="0" cy="569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0911" name="Content Placeholder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7638" y="-47625"/>
            <a:ext cx="19018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2" name="Content Placeholder 3"/>
          <p:cNvSpPr txBox="1">
            <a:spLocks/>
          </p:cNvSpPr>
          <p:nvPr/>
        </p:nvSpPr>
        <p:spPr bwMode="auto">
          <a:xfrm>
            <a:off x="6019800" y="1697038"/>
            <a:ext cx="58674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CA" altLang="en-US"/>
              <a:t>Severe inflammatory reaction around infected cells</a:t>
            </a:r>
          </a:p>
          <a:p>
            <a:pPr eaLnBrk="1" hangingPunct="1"/>
            <a:r>
              <a:rPr lang="en-CA" altLang="en-US"/>
              <a:t>Dry and Wet forms</a:t>
            </a:r>
          </a:p>
        </p:txBody>
      </p:sp>
      <p:pic>
        <p:nvPicPr>
          <p:cNvPr id="80913" name="Picture 4" descr="https://urbananimalveterinary.com/wp-content/uploads/2020/08/1598811825566blo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00" y="3614738"/>
            <a:ext cx="45339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4" name="TextBox 33"/>
          <p:cNvSpPr txBox="1">
            <a:spLocks noChangeArrowheads="1"/>
          </p:cNvSpPr>
          <p:nvPr/>
        </p:nvSpPr>
        <p:spPr bwMode="auto">
          <a:xfrm>
            <a:off x="7400925" y="5945188"/>
            <a:ext cx="3806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200" dirty="0">
                <a:hlinkClick r:id="rId7"/>
              </a:rPr>
              <a:t>https://urbananimalveterinary.com/event/feline-infectious-peritonitis-fip-what-every-cat-owner-should-know/</a:t>
            </a:r>
            <a:r>
              <a:rPr lang="en-CA" altLang="en-US" sz="1200" dirty="0"/>
              <a:t> </a:t>
            </a:r>
          </a:p>
        </p:txBody>
      </p:sp>
    </p:spTree>
    <p:extLst>
      <p:ext uri="{BB962C8B-B14F-4D97-AF65-F5344CB8AC3E}">
        <p14:creationId xmlns:p14="http://schemas.microsoft.com/office/powerpoint/2010/main" val="4731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latin typeface="+mn-lt"/>
                <a:hlinkClick r:id="rId3"/>
              </a:rPr>
              <a:t>Emergence and spread of feline infection peritonitis due to a highly pathogenic canine/feline recombinant coronavirus | </a:t>
            </a:r>
            <a:r>
              <a:rPr lang="en-US" sz="3200" b="1" dirty="0" err="1">
                <a:latin typeface="+mn-lt"/>
                <a:hlinkClick r:id="rId3"/>
              </a:rPr>
              <a:t>bioRxiv</a:t>
            </a:r>
            <a:endParaRPr lang="en-CA" sz="3200" b="1" dirty="0">
              <a:latin typeface="+mn-lt"/>
            </a:endParaRPr>
          </a:p>
        </p:txBody>
      </p:sp>
      <p:sp>
        <p:nvSpPr>
          <p:cNvPr id="82947" name="Content Placeholder 2"/>
          <p:cNvSpPr>
            <a:spLocks noGrp="1"/>
          </p:cNvSpPr>
          <p:nvPr>
            <p:ph sz="half" idx="1"/>
          </p:nvPr>
        </p:nvSpPr>
        <p:spPr/>
        <p:txBody>
          <a:bodyPr/>
          <a:lstStyle/>
          <a:p>
            <a:r>
              <a:rPr lang="en-CA" altLang="en-US" dirty="0" smtClean="0"/>
              <a:t>Virus shows properties distinct from previous FIP detections</a:t>
            </a:r>
          </a:p>
          <a:p>
            <a:r>
              <a:rPr lang="en-CA" altLang="en-US" dirty="0" smtClean="0"/>
              <a:t>Authors suggest that direct transmission is possible with this strain</a:t>
            </a:r>
          </a:p>
          <a:p>
            <a:r>
              <a:rPr lang="en-CA" altLang="en-US" dirty="0" smtClean="0"/>
              <a:t>No biotype change required as normally occurs in FIP</a:t>
            </a:r>
          </a:p>
          <a:p>
            <a:r>
              <a:rPr lang="en-CA" altLang="en-US" dirty="0" smtClean="0"/>
              <a:t>Disease onset is rapid</a:t>
            </a:r>
          </a:p>
          <a:p>
            <a:r>
              <a:rPr lang="en-CA" altLang="en-US" dirty="0" smtClean="0"/>
              <a:t>Higher percentage of cases are neurological (28%) vs normal (14%)</a:t>
            </a:r>
          </a:p>
        </p:txBody>
      </p:sp>
      <p:sp>
        <p:nvSpPr>
          <p:cNvPr id="78852" name="Content Placeholder 3"/>
          <p:cNvSpPr>
            <a:spLocks noGrp="1"/>
          </p:cNvSpPr>
          <p:nvPr>
            <p:ph sz="half" idx="2"/>
          </p:nvPr>
        </p:nvSpPr>
        <p:spPr/>
        <p:txBody>
          <a:bodyPr/>
          <a:lstStyle/>
          <a:p>
            <a:pPr>
              <a:defRPr/>
            </a:pPr>
            <a:r>
              <a:rPr lang="en-CA" altLang="en-US" dirty="0" smtClean="0"/>
              <a:t>High sequence identity across Cyprus as well as with UK imported case</a:t>
            </a:r>
          </a:p>
          <a:p>
            <a:pPr>
              <a:defRPr/>
            </a:pPr>
            <a:endParaRPr lang="en-CA" altLang="en-US" dirty="0"/>
          </a:p>
          <a:p>
            <a:pPr>
              <a:defRPr/>
            </a:pPr>
            <a:endParaRPr lang="en-CA" altLang="en-US" dirty="0" smtClean="0"/>
          </a:p>
          <a:p>
            <a:pPr marL="0" indent="0">
              <a:buFont typeface="Arial" panose="020B0604020202020204" pitchFamily="34" charset="0"/>
              <a:buNone/>
              <a:defRPr/>
            </a:pPr>
            <a:endParaRPr lang="en-CA" altLang="en-US" dirty="0" smtClean="0"/>
          </a:p>
          <a:p>
            <a:pPr>
              <a:defRPr/>
            </a:pPr>
            <a:endParaRPr lang="en-CA" altLang="en-US" dirty="0" smtClean="0"/>
          </a:p>
        </p:txBody>
      </p:sp>
      <p:sp>
        <p:nvSpPr>
          <p:cNvPr id="5" name="Slide Number Placeholder 4"/>
          <p:cNvSpPr>
            <a:spLocks noGrp="1"/>
          </p:cNvSpPr>
          <p:nvPr>
            <p:ph type="sldNum" sz="quarter" idx="10"/>
          </p:nvPr>
        </p:nvSpPr>
        <p:spPr/>
        <p:txBody>
          <a:bodyPr/>
          <a:lstStyle/>
          <a:p>
            <a:pPr>
              <a:defRPr/>
            </a:pPr>
            <a:fld id="{0C2F1514-A3AA-48D4-B62F-B97676DA84CF}" type="slidenum">
              <a:rPr lang="en-US" smtClean="0"/>
              <a:pPr>
                <a:defRPr/>
              </a:pPr>
              <a:t>8</a:t>
            </a:fld>
            <a:endParaRPr lang="en-US"/>
          </a:p>
        </p:txBody>
      </p:sp>
      <p:pic>
        <p:nvPicPr>
          <p:cNvPr id="82950" name="Content Placeholder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1279" y="2394744"/>
            <a:ext cx="32131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503670" y="5388570"/>
            <a:ext cx="5290260" cy="923330"/>
          </a:xfrm>
          <a:prstGeom prst="rect">
            <a:avLst/>
          </a:prstGeom>
          <a:noFill/>
        </p:spPr>
        <p:txBody>
          <a:bodyPr wrap="square" rtlCol="0">
            <a:spAutoFit/>
          </a:bodyPr>
          <a:lstStyle/>
          <a:p>
            <a:r>
              <a:rPr lang="en-US" dirty="0">
                <a:hlinkClick r:id="rId5"/>
              </a:rPr>
              <a:t>FCoV‐23 causing FIP in a cat imported to the UK from Cyprus - </a:t>
            </a:r>
            <a:r>
              <a:rPr lang="en-US" dirty="0" err="1">
                <a:hlinkClick r:id="rId5"/>
              </a:rPr>
              <a:t>Warr</a:t>
            </a:r>
            <a:r>
              <a:rPr lang="en-US" dirty="0">
                <a:hlinkClick r:id="rId5"/>
              </a:rPr>
              <a:t> - 2023 - Veterinary Record - Wiley Online Library</a:t>
            </a:r>
            <a:endParaRPr lang="en-CA" dirty="0"/>
          </a:p>
        </p:txBody>
      </p:sp>
    </p:spTree>
    <p:extLst>
      <p:ext uri="{BB962C8B-B14F-4D97-AF65-F5344CB8AC3E}">
        <p14:creationId xmlns:p14="http://schemas.microsoft.com/office/powerpoint/2010/main" val="208802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hlinkClick r:id="rId3"/>
              </a:rPr>
              <a:t>FCoV‐23 causing FIP in a cat imported to the UK from Cyprus - </a:t>
            </a:r>
            <a:r>
              <a:rPr lang="en-US" sz="3600" dirty="0" err="1">
                <a:hlinkClick r:id="rId3"/>
              </a:rPr>
              <a:t>Warr</a:t>
            </a:r>
            <a:r>
              <a:rPr lang="en-US" sz="3600" dirty="0">
                <a:hlinkClick r:id="rId3"/>
              </a:rPr>
              <a:t> - 2023 - Veterinary Record - Wiley Online Library</a:t>
            </a:r>
            <a:r>
              <a:rPr lang="en-CA" sz="3600" dirty="0"/>
              <a:t/>
            </a:r>
            <a:br>
              <a:rPr lang="en-CA" sz="3600" dirty="0"/>
            </a:br>
            <a:endParaRPr lang="en-CA" sz="3600" dirty="0"/>
          </a:p>
        </p:txBody>
      </p:sp>
      <p:sp>
        <p:nvSpPr>
          <p:cNvPr id="3" name="Content Placeholder 2"/>
          <p:cNvSpPr>
            <a:spLocks noGrp="1"/>
          </p:cNvSpPr>
          <p:nvPr>
            <p:ph sz="half" idx="1"/>
          </p:nvPr>
        </p:nvSpPr>
        <p:spPr/>
        <p:txBody>
          <a:bodyPr/>
          <a:lstStyle/>
          <a:p>
            <a:r>
              <a:rPr lang="en-CA" dirty="0" smtClean="0"/>
              <a:t>9 month old female cat</a:t>
            </a:r>
          </a:p>
          <a:p>
            <a:r>
              <a:rPr lang="en-CA" dirty="0" smtClean="0"/>
              <a:t>Imported from Cyprus to UK August 2023</a:t>
            </a:r>
          </a:p>
          <a:p>
            <a:r>
              <a:rPr lang="en-CA" dirty="0" smtClean="0"/>
              <a:t>Developed fever and ascites a couple of weeks post import</a:t>
            </a:r>
          </a:p>
          <a:p>
            <a:r>
              <a:rPr lang="en-CA" dirty="0" smtClean="0"/>
              <a:t>Viral sequencing of Peritoneal fluid showed a recombinant feline coronavirus (FCoV-23)</a:t>
            </a:r>
          </a:p>
          <a:p>
            <a:r>
              <a:rPr lang="en-CA" dirty="0" smtClean="0"/>
              <a:t>Evidence shows that cat to cat transmission may be possible</a:t>
            </a:r>
            <a:endParaRPr lang="en-CA" dirty="0"/>
          </a:p>
        </p:txBody>
      </p:sp>
      <p:sp>
        <p:nvSpPr>
          <p:cNvPr id="4" name="Content Placeholder 3"/>
          <p:cNvSpPr>
            <a:spLocks noGrp="1"/>
          </p:cNvSpPr>
          <p:nvPr>
            <p:ph sz="half" idx="2"/>
          </p:nvPr>
        </p:nvSpPr>
        <p:spPr/>
        <p:txBody>
          <a:bodyPr/>
          <a:lstStyle/>
          <a:p>
            <a:r>
              <a:rPr lang="en-CA" dirty="0" smtClean="0"/>
              <a:t>Cat treated with GS-441524 and isolated indoors</a:t>
            </a:r>
          </a:p>
          <a:p>
            <a:r>
              <a:rPr lang="en-CA" dirty="0" smtClean="0"/>
              <a:t>Duration of potential viral shedding is unknown</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9</a:t>
            </a:fld>
            <a:endParaRPr lang="en-US"/>
          </a:p>
        </p:txBody>
      </p:sp>
      <p:pic>
        <p:nvPicPr>
          <p:cNvPr id="6" name="Picture 4" descr="https://urbananimalveterinary.com/wp-content/uploads/2020/08/1598811825566blo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00" y="3614738"/>
            <a:ext cx="45339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3"/>
          <p:cNvSpPr txBox="1">
            <a:spLocks noChangeArrowheads="1"/>
          </p:cNvSpPr>
          <p:nvPr/>
        </p:nvSpPr>
        <p:spPr bwMode="auto">
          <a:xfrm>
            <a:off x="7400925" y="5945188"/>
            <a:ext cx="3806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200" dirty="0">
                <a:hlinkClick r:id="rId5"/>
              </a:rPr>
              <a:t>https://urbananimalveterinary.com/event/feline-infectious-peritonitis-fip-what-every-cat-owner-should-know/</a:t>
            </a:r>
            <a:r>
              <a:rPr lang="en-CA" altLang="en-US" sz="1200" dirty="0"/>
              <a:t> </a:t>
            </a:r>
          </a:p>
        </p:txBody>
      </p:sp>
    </p:spTree>
    <p:extLst>
      <p:ext uri="{BB962C8B-B14F-4D97-AF65-F5344CB8AC3E}">
        <p14:creationId xmlns:p14="http://schemas.microsoft.com/office/powerpoint/2010/main" val="113083194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21566</TotalTime>
  <Words>1365</Words>
  <Application>Microsoft Office PowerPoint</Application>
  <PresentationFormat>Widescreen</PresentationFormat>
  <Paragraphs>154</Paragraphs>
  <Slides>13</Slides>
  <Notes>12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2_Office Theme</vt:lpstr>
      <vt:lpstr>Community for Emerging and Zoonotic Diseases Identifying emerging risks through collective intelligence</vt:lpstr>
      <vt:lpstr>Blacklegged tick positive for B. burgdorferi in NWT</vt:lpstr>
      <vt:lpstr>Bluetongue found in Dutch dog - WUR</vt:lpstr>
      <vt:lpstr>Bluetongue found in Dutch dog - WUR</vt:lpstr>
      <vt:lpstr>Worms and Germs: Canine Infectious Respiratory Disease Update</vt:lpstr>
      <vt:lpstr>Emergence and spread of feline infection peritonitis due to a highly pathogenic canine/feline recombinant coronavirus | bioRxiv</vt:lpstr>
      <vt:lpstr>PowerPoint Presentation</vt:lpstr>
      <vt:lpstr>Emergence and spread of feline infection peritonitis due to a highly pathogenic canine/feline recombinant coronavirus | bioRxiv</vt:lpstr>
      <vt:lpstr>FCoV‐23 causing FIP in a cat imported to the UK from Cyprus - Warr - 2023 - Veterinary Record - Wiley Online Library </vt:lpstr>
      <vt:lpstr>Public Health Notice: Outbreak of extensively drug-resistant Salmonella infections linked to raw pet food and contact with cattle - Canada.ca</vt:lpstr>
      <vt:lpstr>Leishmaniasis in Germany</vt:lpstr>
      <vt:lpstr>The Train Maya: Mexico's ambitious new tourism megaproject (bbc.com)</vt:lpstr>
      <vt:lpstr>Scientific Publications of Interest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456</cp:revision>
  <dcterms:created xsi:type="dcterms:W3CDTF">2020-02-07T23:34:08Z</dcterms:created>
  <dcterms:modified xsi:type="dcterms:W3CDTF">2024-01-12T16:25:57Z</dcterms:modified>
</cp:coreProperties>
</file>