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410" r:id="rId3"/>
    <p:sldId id="417" r:id="rId4"/>
    <p:sldId id="418" r:id="rId5"/>
    <p:sldId id="413" r:id="rId6"/>
    <p:sldId id="419" r:id="rId7"/>
    <p:sldId id="421" r:id="rId8"/>
    <p:sldId id="420" r:id="rId9"/>
    <p:sldId id="422" r:id="rId10"/>
    <p:sldId id="416" r:id="rId11"/>
    <p:sldId id="340" r:id="rId12"/>
    <p:sldId id="414"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94802" autoAdjust="0"/>
  </p:normalViewPr>
  <p:slideViewPr>
    <p:cSldViewPr snapToGrid="0">
      <p:cViewPr varScale="1">
        <p:scale>
          <a:sx n="66" d="100"/>
          <a:sy n="66" d="100"/>
        </p:scale>
        <p:origin x="56" y="2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2025-01-07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month environmental scanning update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259855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27735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12898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Ferrets definitely susceptible to H5N1 B3.13 – demonstrated in previous laboratory challenges. https://www.nature.com/articles/s41586-024-08246-7.epdf?sharing_token=OaVzOtNSisb-HpBAKT_549RgN0jAjWel9jnR3ZoTv0N32Hozas4H6-hck-j6Xf6ro1eBPZ5E5rtwEAR563VCGP6NAqdb7qsB1uKeCSMla1iDUme4vk-6D9dcPWogTZXbSP6s44yF47V0tgvWfdeptfx4s-_wJdxwJtg2U1BHyKA%3D</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77746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69424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In March 2024, highly pathogenic avian influenza A(H5N1) virus, clade 2.3.4.4b, was detected in dairy cows in the United States, and at the same time in resident cats on affected farms. To help guide sample collection and diagnosis in cats, here we report the distribution of lesions and detection of H5N1 clade 2.3.4.4b influenza A virus (IAV) infection by PCR, immunohistochemistry (IHC), and serology in samples from 4 deceased and 2 living cats from 3 separate affected dairy farms. Although gross lesions were not diagnostic, histologically, all 4 deceased cats had nonsuppurative and necrotizing encephalitis and subtle interstitial pneumonia, and some also had significant myocarditis (3 of 4), chorioretinitis (2 of 4), and sialadenitis (1 of 2). The virus was detected by IHC in the aforementioned tissues, and by PCR in each brain (Ct = 9.9–25.1), lung (17.4–32.7), oropharyngeal swab (28.3–30.5), urine (30.3–34.4), and nasal swab (33.5–34.1) collected postmortem; fecal swabs were PCR-negative. </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131765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In the antemortem samples, the virus was detected by PCR in the oropharyngeal swabs (34.1–36.1), whole-blood samples (30.8–36.6), and one serum sample (31.7). Seroconversion was detected in one cat. Our results support histologic evaluation of brain, lung, eyes, and heart, and PCR testing of brain and lung for postmortem diagnosis, and show that oropharyngeal swabs, urine, serum, and whole blood are suitable samples for antemortem detection of IAV infection in clinically affected cats.</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57550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Roboto" panose="02000000000000000000" pitchFamily="2" charset="0"/>
              </a:rPr>
              <a:t>NL study</a:t>
            </a:r>
          </a:p>
          <a:p>
            <a:pPr algn="l"/>
            <a:r>
              <a:rPr lang="en-US" b="1" i="0" dirty="0">
                <a:solidFill>
                  <a:srgbClr val="333333"/>
                </a:solidFill>
                <a:effectLst/>
                <a:latin typeface="Roboto" panose="02000000000000000000" pitchFamily="2" charset="0"/>
              </a:rPr>
              <a:t>What did you want to address in this study and why?</a:t>
            </a:r>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Highly pathogenic avian influenza (HPAI) viruses have spread among poultry and wild birds. Avian and human influenza viruses can infect cats, and cats may function as a source of novel influenza A viruses to humans. We </a:t>
            </a:r>
            <a:r>
              <a:rPr lang="en-US" b="0" i="0" dirty="0" err="1">
                <a:solidFill>
                  <a:srgbClr val="333333"/>
                </a:solidFill>
                <a:effectLst/>
                <a:latin typeface="Roboto" panose="02000000000000000000" pitchFamily="2" charset="0"/>
              </a:rPr>
              <a:t>analysed</a:t>
            </a:r>
            <a:r>
              <a:rPr lang="en-US" b="0" i="0" dirty="0">
                <a:solidFill>
                  <a:srgbClr val="333333"/>
                </a:solidFill>
                <a:effectLst/>
                <a:latin typeface="Roboto" panose="02000000000000000000" pitchFamily="2" charset="0"/>
              </a:rPr>
              <a:t> serum samples, throat and lung samples from domestic and stray cats to investigate exposure to influenza viruses and associated factors.</a:t>
            </a:r>
          </a:p>
          <a:p>
            <a:pPr algn="l"/>
            <a:endParaRPr lang="en-US" b="1" i="0" dirty="0">
              <a:solidFill>
                <a:srgbClr val="333333"/>
              </a:solidFill>
              <a:effectLst/>
              <a:latin typeface="Roboto" panose="02000000000000000000" pitchFamily="2" charset="0"/>
            </a:endParaRPr>
          </a:p>
          <a:p>
            <a:pPr algn="l"/>
            <a:r>
              <a:rPr lang="en-US" b="1" i="0" dirty="0">
                <a:solidFill>
                  <a:srgbClr val="333333"/>
                </a:solidFill>
                <a:effectLst/>
                <a:latin typeface="Roboto" panose="02000000000000000000" pitchFamily="2" charset="0"/>
              </a:rPr>
              <a:t>What have we learnt from this study?</a:t>
            </a:r>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Of the 701 stray cats sampled, 83 had been exposed to HPAI virus, whereas only four of the 871 domestic cats. Exposure was more common in older cats and cats living in nature reserves. Some stray cats had been exposed to both avian and human influenza viruses. In contrast, 40 domestic cats were exposed to human influenza viruses.</a:t>
            </a:r>
          </a:p>
          <a:p>
            <a:pPr algn="l"/>
            <a:endParaRPr lang="en-US" b="1" i="0" dirty="0">
              <a:solidFill>
                <a:srgbClr val="333333"/>
              </a:solidFill>
              <a:effectLst/>
              <a:latin typeface="Roboto" panose="02000000000000000000" pitchFamily="2" charset="0"/>
            </a:endParaRPr>
          </a:p>
          <a:p>
            <a:pPr algn="l"/>
            <a:r>
              <a:rPr lang="en-US" b="1" i="0" dirty="0">
                <a:solidFill>
                  <a:srgbClr val="333333"/>
                </a:solidFill>
                <a:effectLst/>
                <a:latin typeface="Roboto" panose="02000000000000000000" pitchFamily="2" charset="0"/>
              </a:rPr>
              <a:t>What are the implications of your findings for public health?</a:t>
            </a:r>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We showed that cats in the Netherlands were exposed to human and/or avian influenza viruses. We recommend close monitoring of infections with influenza viruses in cats and protective measures when handling suspected cats. Further studies are needed to understand how cats become infected and whether cats can transmit highly pathogenic avian influenza virus to other animals or humans.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283111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2025-01-07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public-health/services/reports-publications/canada-communicable-disease-report-ccdr/monthly-issue/2024-50/issue-12-december-2024/bats-rabies.html" TargetMode="External"/><Relationship Id="rId2" Type="http://schemas.openxmlformats.org/officeDocument/2006/relationships/hyperlink" Target="https://news.ontario.ca/en/statement/1005019/statement-from-the-chief-medical-officer-of-health"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mdpi.com/1999-4915/16/10/163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opeg.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hyperlink" Target="https://www.sciencedirect.com/science/article/abs/pii/S2405939024001370" TargetMode="External"/><Relationship Id="rId3" Type="http://schemas.openxmlformats.org/officeDocument/2006/relationships/hyperlink" Target="https://www.canada.ca/en/public-health/services/public-health-notices/2024/outbreak-salmonella-muenchen-infections-geckos.html" TargetMode="External"/><Relationship Id="rId7" Type="http://schemas.openxmlformats.org/officeDocument/2006/relationships/hyperlink" Target="https://www.mdpi.com/2076-2615/14/23/3467"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pubmed.ncbi.nlm.nih.gov/39494180/" TargetMode="External"/><Relationship Id="rId5" Type="http://schemas.openxmlformats.org/officeDocument/2006/relationships/hyperlink" Target="https://pubmed.ncbi.nlm.nih.gov/39439057/" TargetMode="External"/><Relationship Id="rId4" Type="http://schemas.openxmlformats.org/officeDocument/2006/relationships/hyperlink" Target="https://pubmed.ncbi.nlm.nih.gov/39413817/"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da.gov/animal-veterinary/cvm-updates/fda-outlines-ways-reduce-risk-hpai-cats?utm_medium=email&amp;utm_source=govdelivery" TargetMode="External"/><Relationship Id="rId3" Type="http://schemas.openxmlformats.org/officeDocument/2006/relationships/hyperlink" Target="https://www.aphis.usda.gov/livestock-poultry-disease/avian/avian-influenza/hpai-detections/mammals" TargetMode="External"/><Relationship Id="rId7" Type="http://schemas.openxmlformats.org/officeDocument/2006/relationships/hyperlink" Target="http://publichealth.lacounty.gov/vet/AHAN.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publichealth.lacounty.gov/phcommon/public/media/mediapubdetail.cfm?unit=media&amp;ou=ph&amp;prog=media&amp;cur=cur&amp;prid=4923&amp;row=25&amp;start=1" TargetMode="External"/><Relationship Id="rId5" Type="http://schemas.openxmlformats.org/officeDocument/2006/relationships/hyperlink" Target="http://publichealth.lacounty.gov/phcommon/public/media/mediapubhpdetail.cfm?prid=4908" TargetMode="External"/><Relationship Id="rId4" Type="http://schemas.openxmlformats.org/officeDocument/2006/relationships/hyperlink" Target="http://publichealth.lacounty.gov/phcommon/public/media/mediapubhpdetail.cfm?prid=4901" TargetMode="External"/><Relationship Id="rId9" Type="http://schemas.openxmlformats.org/officeDocument/2006/relationships/hyperlink" Target="https://www.wormsandgermsblog.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monarchrawpetfood.com/" TargetMode="External"/><Relationship Id="rId3" Type="http://schemas.openxmlformats.org/officeDocument/2006/relationships/hyperlink" Target="https://www.oregonvma.org/resources/recalls-and-warnings/morasch-meat-recalls-northwest-naturals-brand-2-lb-turkey-recipe-raw-frozen-pet-food%E2%80%94tested-positive"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monarchrawpetfood.com/where-to-buy" TargetMode="External"/><Relationship Id="rId5" Type="http://schemas.openxmlformats.org/officeDocument/2006/relationships/hyperlink" Target="https://hogvet51.substack.com/p/h5n1-and-raw-pet-food-oregon-nails?utm_source=post-email-title&amp;publication_id=2578829&amp;post_id=153775554&amp;utm_campaign=email-post-title&amp;isFreemail=true&amp;r=4qg0p6&amp;triedRedirect=true&amp;utm_medium=email" TargetMode="External"/><Relationship Id="rId10" Type="http://schemas.openxmlformats.org/officeDocument/2006/relationships/image" Target="../media/image5.png"/><Relationship Id="rId4" Type="http://schemas.openxmlformats.org/officeDocument/2006/relationships/hyperlink" Target="https://content.govdelivery.com/attachments/ORODA/2024/12/26/file_attachments/3113594/2024.12.24.VetAnnouncement.pdf"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s://pubs.acs.org/doi/full/10.1021/acs.estlett.4c00971"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iorxiv.org/content/10.1101/2024.11.15.623885v1#:~:text=Additionally%2C%20we%20detected%20the%20expression,100%25%20mortality%20among%20the%20neonat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journals.sagepub.com/doi/10.1177/1040638724130046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journals.sagepub.com/doi/10.1177/1040638724130046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sagepub.com/doi/10.1177/1040638724130046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andfonline.com/doi/full/10.1080/22221751.2024.244049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eurosurveillance.org/content/10.2807/1560-7917.ES.2024.29.44.24003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Companion Animal Network Update</a:t>
            </a:r>
          </a:p>
          <a:p>
            <a:pPr eaLnBrk="1" hangingPunct="1"/>
            <a:r>
              <a:rPr lang="en-CA" altLang="en-US" dirty="0"/>
              <a:t>07 January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4519-87D3-2050-FF5D-615E734A4D18}"/>
              </a:ext>
            </a:extLst>
          </p:cNvPr>
          <p:cNvSpPr>
            <a:spLocks noGrp="1"/>
          </p:cNvSpPr>
          <p:nvPr>
            <p:ph type="title"/>
          </p:nvPr>
        </p:nvSpPr>
        <p:spPr>
          <a:xfrm>
            <a:off x="417786" y="161628"/>
            <a:ext cx="10515600" cy="1325563"/>
          </a:xfrm>
        </p:spPr>
        <p:txBody>
          <a:bodyPr/>
          <a:lstStyle/>
          <a:p>
            <a:r>
              <a:rPr lang="en-US" sz="2800" b="0" i="0" u="sng" strike="noStrike" dirty="0">
                <a:solidFill>
                  <a:srgbClr val="0563C1"/>
                </a:solidFill>
                <a:effectLst/>
                <a:latin typeface="Calibri" panose="020F0502020204030204" pitchFamily="34" charset="0"/>
                <a:hlinkClick r:id="rId2"/>
              </a:rPr>
              <a:t>Statement from the Chief Medical Officer of Health | Ontario Newsroom</a:t>
            </a:r>
            <a:r>
              <a:rPr lang="en-US" sz="2800" b="1" i="0" u="none" strike="noStrike" dirty="0">
                <a:solidFill>
                  <a:srgbClr val="000000"/>
                </a:solidFill>
                <a:effectLst/>
                <a:latin typeface="Calibri" panose="020F0502020204030204" pitchFamily="34" charset="0"/>
              </a:rPr>
              <a:t> - Human Rabies case in Ontario</a:t>
            </a:r>
            <a:r>
              <a:rPr lang="en-US" sz="2800" b="0" i="0" dirty="0">
                <a:solidFill>
                  <a:srgbClr val="000000"/>
                </a:solidFill>
                <a:effectLst/>
                <a:latin typeface="Calibri" panose="020F0502020204030204" pitchFamily="34" charset="0"/>
              </a:rPr>
              <a:t>​</a:t>
            </a:r>
            <a:endParaRPr lang="en-CA" sz="2800" dirty="0"/>
          </a:p>
        </p:txBody>
      </p:sp>
      <p:sp>
        <p:nvSpPr>
          <p:cNvPr id="3" name="Content Placeholder 2">
            <a:extLst>
              <a:ext uri="{FF2B5EF4-FFF2-40B4-BE49-F238E27FC236}">
                <a16:creationId xmlns:a16="http://schemas.microsoft.com/office/drawing/2014/main" id="{8E890C7B-D84A-C08C-C280-0DCC6B94328F}"/>
              </a:ext>
            </a:extLst>
          </p:cNvPr>
          <p:cNvSpPr>
            <a:spLocks noGrp="1"/>
          </p:cNvSpPr>
          <p:nvPr>
            <p:ph sz="half" idx="1"/>
          </p:nvPr>
        </p:nvSpPr>
        <p:spPr>
          <a:xfrm>
            <a:off x="838200" y="1825625"/>
            <a:ext cx="10208172" cy="4351338"/>
          </a:xfrm>
        </p:spPr>
        <p:txBody>
          <a:bodyPr/>
          <a:lstStyle/>
          <a:p>
            <a:r>
              <a:rPr lang="en-US" b="0" i="0" u="none" strike="noStrike" dirty="0">
                <a:solidFill>
                  <a:srgbClr val="1A1A1A"/>
                </a:solidFill>
                <a:effectLst/>
                <a:latin typeface="Calibri" panose="020F0502020204030204" pitchFamily="34" charset="0"/>
              </a:rPr>
              <a:t>Brant County Health Unit received laboratory confirmation of a human case of rabies in a resident of Brantford-Brant. The illness is suspected to have been acquired from direct contact with a bat in Ontario.</a:t>
            </a:r>
          </a:p>
          <a:p>
            <a:r>
              <a:rPr lang="en-US" sz="3200" b="0" i="0" u="sng" strike="noStrike" dirty="0">
                <a:solidFill>
                  <a:srgbClr val="0070C0"/>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Bats and Rabies in Canada, CCDR 50(12) - Canada.ca</a:t>
            </a:r>
            <a:r>
              <a:rPr lang="en-US" sz="3200" b="0" i="0" dirty="0">
                <a:solidFill>
                  <a:srgbClr val="0070C0"/>
                </a:solidFill>
                <a:effectLst/>
                <a:latin typeface="Calibri" panose="020F0502020204030204" pitchFamily="34" charset="0"/>
              </a:rPr>
              <a:t>​ </a:t>
            </a:r>
            <a:r>
              <a:rPr lang="en-US" sz="3200" b="0" i="0" dirty="0">
                <a:effectLst/>
                <a:latin typeface="Calibri" panose="020F0502020204030204" pitchFamily="34" charset="0"/>
              </a:rPr>
              <a:t>- Infographic from Public Health Agency </a:t>
            </a:r>
          </a:p>
          <a:p>
            <a:r>
              <a:rPr lang="en-US" sz="3200" dirty="0">
                <a:hlinkClick r:id="rId4"/>
              </a:rPr>
              <a:t>Rabies in Cats; An Emerging Public Health Issue</a:t>
            </a:r>
            <a:endParaRPr lang="en-CA" sz="3200" dirty="0"/>
          </a:p>
          <a:p>
            <a:pPr marL="0" indent="0">
              <a:buNone/>
            </a:pPr>
            <a:endParaRPr lang="en-CA" sz="3200" dirty="0"/>
          </a:p>
        </p:txBody>
      </p:sp>
      <p:sp>
        <p:nvSpPr>
          <p:cNvPr id="5" name="Slide Number Placeholder 4">
            <a:extLst>
              <a:ext uri="{FF2B5EF4-FFF2-40B4-BE49-F238E27FC236}">
                <a16:creationId xmlns:a16="http://schemas.microsoft.com/office/drawing/2014/main" id="{86B5C910-D558-966E-D159-63EAFE6BD1A0}"/>
              </a:ext>
            </a:extLst>
          </p:cNvPr>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47718395-FE5B-1BE7-D853-1A9CFDA8F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0648" y="-208217"/>
            <a:ext cx="1881352" cy="1881352"/>
          </a:xfrm>
          <a:prstGeom prst="rect">
            <a:avLst/>
          </a:prstGeom>
        </p:spPr>
      </p:pic>
    </p:spTree>
    <p:extLst>
      <p:ext uri="{BB962C8B-B14F-4D97-AF65-F5344CB8AC3E}">
        <p14:creationId xmlns:p14="http://schemas.microsoft.com/office/powerpoint/2010/main" val="286053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593522" cy="1323976"/>
          </a:xfrm>
        </p:spPr>
        <p:txBody>
          <a:bodyPr/>
          <a:lstStyle/>
          <a:p>
            <a:pPr>
              <a:defRPr/>
            </a:pPr>
            <a:r>
              <a:rPr lang="en-US" sz="3200" dirty="0"/>
              <a:t>New World Screwworm in Central America</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36525" y="548917"/>
            <a:ext cx="6388100" cy="5735637"/>
          </a:xfrm>
        </p:spPr>
        <p:txBody>
          <a:bodyPr/>
          <a:lstStyle/>
          <a:p>
            <a:endParaRPr lang="en-US" altLang="en-US" dirty="0">
              <a:solidFill>
                <a:prstClr val="black"/>
              </a:solidFill>
              <a:hlinkClick r:id="" action="ppaction://noaction"/>
            </a:endParaRPr>
          </a:p>
          <a:p>
            <a:r>
              <a:rPr lang="en-US" altLang="en-US" dirty="0">
                <a:solidFill>
                  <a:prstClr val="black"/>
                </a:solidFill>
                <a:hlinkClick r:id="" action="ppaction://noaction"/>
              </a:rPr>
              <a:t>August 2023 </a:t>
            </a:r>
            <a:r>
              <a:rPr lang="en-US" altLang="en-US" dirty="0">
                <a:solidFill>
                  <a:prstClr val="black"/>
                </a:solidFill>
              </a:rPr>
              <a:t>Cases occurred in Panama; animal movements were halted. Subsequent/Concurrent with release of sterile flies.</a:t>
            </a:r>
            <a:endParaRPr lang="en-US" altLang="en-US" u="sng" dirty="0"/>
          </a:p>
          <a:p>
            <a:r>
              <a:rPr lang="en-US" altLang="en-US" dirty="0"/>
              <a:t>Slow and steady march northwards</a:t>
            </a:r>
          </a:p>
          <a:p>
            <a:r>
              <a:rPr lang="en-US" altLang="en-US" dirty="0"/>
              <a:t>As of December 28, 2024, according to </a:t>
            </a:r>
            <a:r>
              <a:rPr lang="en-US" altLang="en-US" dirty="0">
                <a:hlinkClick r:id="rId3"/>
              </a:rPr>
              <a:t>COPEG</a:t>
            </a:r>
            <a:r>
              <a:rPr lang="en-US" altLang="en-US" dirty="0"/>
              <a:t>: </a:t>
            </a:r>
          </a:p>
          <a:p>
            <a:pPr lvl="1"/>
            <a:r>
              <a:rPr lang="en-US" altLang="en-US" sz="1800" dirty="0"/>
              <a:t>Panama – 23,784 cases</a:t>
            </a:r>
          </a:p>
          <a:p>
            <a:pPr lvl="1"/>
            <a:r>
              <a:rPr lang="en-US" altLang="en-US" sz="1800" dirty="0"/>
              <a:t>Costa Rica – 12,697 cases </a:t>
            </a:r>
          </a:p>
          <a:p>
            <a:pPr lvl="1"/>
            <a:r>
              <a:rPr lang="en-US" altLang="en-US" sz="1800" dirty="0"/>
              <a:t>Nicaragua – 7,650 cases</a:t>
            </a:r>
          </a:p>
          <a:p>
            <a:pPr lvl="1"/>
            <a:r>
              <a:rPr lang="en-US" altLang="en-US" sz="1800" dirty="0"/>
              <a:t>Honduras – 184</a:t>
            </a:r>
          </a:p>
          <a:p>
            <a:pPr lvl="1"/>
            <a:r>
              <a:rPr lang="en-US" altLang="en-US" sz="1800" dirty="0"/>
              <a:t>Guatemala – 69</a:t>
            </a:r>
          </a:p>
          <a:p>
            <a:pPr lvl="1"/>
            <a:r>
              <a:rPr lang="en-US" altLang="en-US" sz="1800" dirty="0"/>
              <a:t>El Salvador - 2</a:t>
            </a:r>
          </a:p>
          <a:p>
            <a:pPr lvl="1"/>
            <a:r>
              <a:rPr lang="en-US" altLang="en-US" sz="1800" dirty="0"/>
              <a:t>Mexico – 3</a:t>
            </a:r>
          </a:p>
          <a:p>
            <a:pPr lvl="1"/>
            <a:r>
              <a:rPr lang="en-US" altLang="en-US" sz="1800" dirty="0"/>
              <a:t>Belize - 1</a:t>
            </a:r>
          </a:p>
        </p:txBody>
      </p:sp>
      <p:sp>
        <p:nvSpPr>
          <p:cNvPr id="26631" name="TextBox 5">
            <a:hlinkClick r:id="rId3"/>
            <a:extLst>
              <a:ext uri="{FF2B5EF4-FFF2-40B4-BE49-F238E27FC236}">
                <a16:creationId xmlns:a16="http://schemas.microsoft.com/office/drawing/2014/main" id="{54391E66-79FB-F558-5445-F0D51D124019}"/>
              </a:ext>
            </a:extLst>
          </p:cNvPr>
          <p:cNvSpPr txBox="1">
            <a:spLocks noChangeArrowheads="1"/>
          </p:cNvSpPr>
          <p:nvPr/>
        </p:nvSpPr>
        <p:spPr bwMode="auto">
          <a:xfrm>
            <a:off x="10402253"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3"/>
              </a:rPr>
              <a:t>COPEG</a:t>
            </a:r>
            <a:endParaRPr lang="en-CA" altLang="en-US" sz="1800" dirty="0"/>
          </a:p>
        </p:txBody>
      </p:sp>
      <p:pic>
        <p:nvPicPr>
          <p:cNvPr id="5" name="Picture 4">
            <a:extLst>
              <a:ext uri="{FF2B5EF4-FFF2-40B4-BE49-F238E27FC236}">
                <a16:creationId xmlns:a16="http://schemas.microsoft.com/office/drawing/2014/main" id="{E5132D01-685B-6A87-22FE-193CF9482730}"/>
              </a:ext>
            </a:extLst>
          </p:cNvPr>
          <p:cNvPicPr>
            <a:picLocks noChangeAspect="1"/>
          </p:cNvPicPr>
          <p:nvPr/>
        </p:nvPicPr>
        <p:blipFill>
          <a:blip r:embed="rId4"/>
          <a:stretch>
            <a:fillRect/>
          </a:stretch>
        </p:blipFill>
        <p:spPr>
          <a:xfrm>
            <a:off x="6452681" y="0"/>
            <a:ext cx="5739319" cy="63690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a:xfrm>
            <a:off x="838200" y="91203"/>
            <a:ext cx="10515600" cy="1325563"/>
          </a:xfrm>
        </p:spPr>
        <p:txBody>
          <a:bodyPr/>
          <a:lstStyle/>
          <a:p>
            <a:r>
              <a:rPr lang="en-CA" dirty="0"/>
              <a:t>Scientific Findings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838200" y="1046875"/>
            <a:ext cx="10515600" cy="4764249"/>
          </a:xfrm>
        </p:spPr>
        <p:txBody>
          <a:bodyPr/>
          <a:lstStyle/>
          <a:p>
            <a:r>
              <a:rPr lang="en-US" sz="2400" dirty="0">
                <a:hlinkClick r:id="rId3"/>
              </a:rPr>
              <a:t>Public Health Notice: Outbreak of Salmonella </a:t>
            </a:r>
            <a:r>
              <a:rPr lang="en-US" sz="2400" dirty="0" err="1">
                <a:hlinkClick r:id="rId3"/>
              </a:rPr>
              <a:t>Muenchen</a:t>
            </a:r>
            <a:r>
              <a:rPr lang="en-US" sz="2400" dirty="0">
                <a:hlinkClick r:id="rId3"/>
              </a:rPr>
              <a:t> infections linked to geckos - Canada.ca</a:t>
            </a:r>
            <a:endParaRPr lang="en-US" sz="2400" dirty="0"/>
          </a:p>
          <a:p>
            <a:r>
              <a:rPr lang="en-US" sz="2400" dirty="0">
                <a:hlinkClick r:id="rId4"/>
              </a:rPr>
              <a:t>Emerging Echinococcus tapeworms: fecal PCR detection of Echinococcus multilocularis in 26 dogs from the United States and Canada (2022-2024) – PubMed</a:t>
            </a:r>
            <a:endParaRPr lang="en-US" sz="2400" dirty="0"/>
          </a:p>
          <a:p>
            <a:r>
              <a:rPr lang="en-US" sz="2400" dirty="0">
                <a:hlinkClick r:id="rId5"/>
              </a:rPr>
              <a:t>Brucella microti and Rodent-Borne Brucellosis: A Neglected Public Health Threat – PubMed</a:t>
            </a:r>
            <a:endParaRPr lang="en-US" sz="2400" dirty="0"/>
          </a:p>
          <a:p>
            <a:r>
              <a:rPr lang="en-US" sz="2400" dirty="0">
                <a:hlinkClick r:id="rId6"/>
              </a:rPr>
              <a:t>Risk factors for canine infectious respiratory disease complex and the pathogens associated with the disease – PubMed</a:t>
            </a:r>
            <a:endParaRPr lang="en-US" sz="2400" dirty="0"/>
          </a:p>
          <a:p>
            <a:r>
              <a:rPr lang="en-US" sz="2400" dirty="0">
                <a:hlinkClick r:id="rId7"/>
              </a:rPr>
              <a:t>Meta-Analysis of Seroprevalence and Prevalence of Influenza A Viruses (Subtypes H3N2, H3N8, and H1N1) in Dogs</a:t>
            </a:r>
            <a:endParaRPr lang="en-US" sz="2400" dirty="0"/>
          </a:p>
          <a:p>
            <a:r>
              <a:rPr lang="en-US" sz="2400" dirty="0">
                <a:hlinkClick r:id="rId8"/>
              </a:rPr>
              <a:t>Fatal case of imported visceral leishmaniasis in a dog caused by Leishmania infantum in French Guiana – ScienceDirect</a:t>
            </a:r>
            <a:endParaRPr lang="en-US" sz="2400" dirty="0"/>
          </a:p>
          <a:p>
            <a:endParaRPr lang="en-CA" sz="2400" dirty="0"/>
          </a:p>
          <a:p>
            <a:endParaRPr lang="en-CA" sz="24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pPr>
                <a:defRPr/>
              </a:pPr>
              <a:t>12</a:t>
            </a:fld>
            <a:endParaRPr lang="en-US"/>
          </a:p>
        </p:txBody>
      </p:sp>
    </p:spTree>
    <p:extLst>
      <p:ext uri="{BB962C8B-B14F-4D97-AF65-F5344CB8AC3E}">
        <p14:creationId xmlns:p14="http://schemas.microsoft.com/office/powerpoint/2010/main" val="55460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914400" y="70100"/>
            <a:ext cx="10515600" cy="1040899"/>
          </a:xfrm>
        </p:spPr>
        <p:txBody>
          <a:bodyPr/>
          <a:lstStyle/>
          <a:p>
            <a:r>
              <a:rPr lang="en-CA" dirty="0"/>
              <a:t>HPAI H5N1 and Cats - USA</a:t>
            </a:r>
          </a:p>
        </p:txBody>
      </p:sp>
      <p:sp>
        <p:nvSpPr>
          <p:cNvPr id="9" name="Text Placeholder 2">
            <a:extLst>
              <a:ext uri="{FF2B5EF4-FFF2-40B4-BE49-F238E27FC236}">
                <a16:creationId xmlns:a16="http://schemas.microsoft.com/office/drawing/2014/main" id="{1DB1F8F9-5A35-BB37-CC07-EDFDAEB5C625}"/>
              </a:ext>
            </a:extLst>
          </p:cNvPr>
          <p:cNvSpPr>
            <a:spLocks noGrp="1"/>
          </p:cNvSpPr>
          <p:nvPr>
            <p:ph sz="half" idx="1"/>
          </p:nvPr>
        </p:nvSpPr>
        <p:spPr>
          <a:xfrm>
            <a:off x="260684" y="1199932"/>
            <a:ext cx="5835315" cy="4685047"/>
          </a:xfrm>
        </p:spPr>
        <p:txBody>
          <a:bodyPr/>
          <a:lstStyle/>
          <a:p>
            <a:r>
              <a:rPr lang="en-CA" sz="2400" dirty="0">
                <a:hlinkClick r:id="rId3"/>
              </a:rPr>
              <a:t>USDA has confirmed </a:t>
            </a:r>
            <a:r>
              <a:rPr lang="en-CA" sz="2400" dirty="0"/>
              <a:t>a total of 62 HPAI detections among domestic cats</a:t>
            </a:r>
          </a:p>
          <a:p>
            <a:pPr lvl="1"/>
            <a:r>
              <a:rPr lang="en-CA" sz="2000" dirty="0"/>
              <a:t>Likely a gross underestimate of the number of cases</a:t>
            </a:r>
          </a:p>
          <a:p>
            <a:r>
              <a:rPr lang="en-CA" sz="2400" dirty="0"/>
              <a:t>Los Angeles Public Health has issued  warnings about HPAI and cats, related to raw milk consumption </a:t>
            </a:r>
            <a:r>
              <a:rPr lang="en-CA" sz="2400" dirty="0">
                <a:hlinkClick r:id="rId4"/>
              </a:rPr>
              <a:t>Dec 12, 2024</a:t>
            </a:r>
            <a:r>
              <a:rPr lang="en-CA" sz="2400" dirty="0"/>
              <a:t>, </a:t>
            </a:r>
            <a:r>
              <a:rPr lang="en-CA" sz="2400" dirty="0">
                <a:hlinkClick r:id="rId5"/>
              </a:rPr>
              <a:t>Dec 19, 2024</a:t>
            </a:r>
            <a:r>
              <a:rPr lang="en-CA" sz="2400" dirty="0"/>
              <a:t>, and raw meat consumption </a:t>
            </a:r>
            <a:r>
              <a:rPr lang="en-CA" sz="2400" dirty="0">
                <a:hlinkClick r:id="rId6"/>
              </a:rPr>
              <a:t>Dec 31, 2024</a:t>
            </a:r>
            <a:endParaRPr lang="en-CA" sz="2400" dirty="0"/>
          </a:p>
          <a:p>
            <a:r>
              <a:rPr lang="en-CA" sz="2400" dirty="0">
                <a:hlinkClick r:id="rId7"/>
              </a:rPr>
              <a:t>L.A. County Animal Health Alert Network</a:t>
            </a:r>
            <a:r>
              <a:rPr lang="en-CA" sz="2400" dirty="0"/>
              <a:t> Dec 20, 2024, provide more information on affected cats</a:t>
            </a:r>
          </a:p>
          <a:p>
            <a:r>
              <a:rPr lang="en-US" sz="2400" dirty="0">
                <a:hlinkClick r:id="rId8"/>
              </a:rPr>
              <a:t>FDA Outlines Ways to Reduce Risk of HPAI in Cats | FDA</a:t>
            </a:r>
            <a:r>
              <a:rPr lang="en-US" sz="2400" dirty="0"/>
              <a:t> (Dec 18, 2024)</a:t>
            </a:r>
            <a:endParaRPr lang="en-CA" sz="2400" dirty="0"/>
          </a:p>
          <a:p>
            <a:pPr marL="0" indent="0">
              <a:buNone/>
            </a:pPr>
            <a:endParaRPr lang="en-US" sz="1400" dirty="0"/>
          </a:p>
        </p:txBody>
      </p:sp>
      <p:sp>
        <p:nvSpPr>
          <p:cNvPr id="3" name="Content Placeholder 2">
            <a:extLst>
              <a:ext uri="{FF2B5EF4-FFF2-40B4-BE49-F238E27FC236}">
                <a16:creationId xmlns:a16="http://schemas.microsoft.com/office/drawing/2014/main" id="{346F8CFB-2AEF-114B-AB97-9221A8A3D585}"/>
              </a:ext>
            </a:extLst>
          </p:cNvPr>
          <p:cNvSpPr>
            <a:spLocks noGrp="1"/>
          </p:cNvSpPr>
          <p:nvPr>
            <p:ph sz="half" idx="2"/>
          </p:nvPr>
        </p:nvSpPr>
        <p:spPr>
          <a:xfrm>
            <a:off x="6614161" y="899244"/>
            <a:ext cx="5181600" cy="4351338"/>
          </a:xfrm>
        </p:spPr>
        <p:txBody>
          <a:bodyPr/>
          <a:lstStyle/>
          <a:p>
            <a:pPr marL="0" indent="0">
              <a:buNone/>
            </a:pPr>
            <a:r>
              <a:rPr lang="en-US" sz="1800" dirty="0">
                <a:hlinkClick r:id="rId9"/>
              </a:rPr>
              <a:t>Worms &amp; Germs Blog | Resources for Animals, Humans &amp; Infectious Disease | University of Guelph</a:t>
            </a:r>
            <a:endParaRPr lang="en-CA" sz="1800" dirty="0"/>
          </a:p>
          <a:p>
            <a:pPr marL="0" indent="0">
              <a:buNone/>
            </a:pPr>
            <a:r>
              <a:rPr lang="en-CA" dirty="0"/>
              <a:t>L.A. County Cat Cases</a:t>
            </a:r>
          </a:p>
          <a:p>
            <a:r>
              <a:rPr lang="en-CA" dirty="0"/>
              <a:t>1</a:t>
            </a:r>
            <a:r>
              <a:rPr lang="en-CA" baseline="30000" dirty="0"/>
              <a:t>st</a:t>
            </a:r>
            <a:r>
              <a:rPr lang="en-CA" dirty="0"/>
              <a:t> household</a:t>
            </a:r>
          </a:p>
          <a:p>
            <a:pPr lvl="1"/>
            <a:r>
              <a:rPr lang="en-CA" sz="2000" dirty="0"/>
              <a:t>8 cats fed recalled raw milk</a:t>
            </a:r>
          </a:p>
          <a:p>
            <a:pPr lvl="1"/>
            <a:r>
              <a:rPr lang="en-CA" sz="2000" dirty="0"/>
              <a:t>7 cats sick, 5 of the sick cats died</a:t>
            </a:r>
          </a:p>
          <a:p>
            <a:pPr lvl="1"/>
            <a:r>
              <a:rPr lang="en-CA" sz="2000" dirty="0"/>
              <a:t>Virus isolated exactly same as the virus from the raw milk</a:t>
            </a:r>
          </a:p>
          <a:p>
            <a:pPr marL="457200" lvl="1" indent="0">
              <a:buNone/>
            </a:pPr>
            <a:endParaRPr lang="en-CA" dirty="0"/>
          </a:p>
          <a:p>
            <a:r>
              <a:rPr lang="en-CA" dirty="0"/>
              <a:t>2</a:t>
            </a:r>
            <a:r>
              <a:rPr lang="en-CA" baseline="30000" dirty="0"/>
              <a:t>nd</a:t>
            </a:r>
            <a:r>
              <a:rPr lang="en-CA" dirty="0"/>
              <a:t> household</a:t>
            </a:r>
          </a:p>
          <a:p>
            <a:pPr lvl="1"/>
            <a:r>
              <a:rPr lang="en-CA" sz="2000" dirty="0"/>
              <a:t>5 cats sick after eating two types of raw pet food (poultry and beef)</a:t>
            </a:r>
          </a:p>
          <a:p>
            <a:pPr lvl="1"/>
            <a:r>
              <a:rPr lang="en-CA" sz="2000" dirty="0"/>
              <a:t>2 cats euthanized respiratory distress</a:t>
            </a:r>
          </a:p>
          <a:p>
            <a:pPr lvl="1"/>
            <a:r>
              <a:rPr lang="en-CA" sz="2000" dirty="0"/>
              <a:t>2 other cats ill and 1 tested positive for H5 Influenza</a:t>
            </a:r>
          </a:p>
          <a:p>
            <a:pPr lvl="1"/>
            <a:endParaRPr lang="en-CA" dirty="0"/>
          </a:p>
          <a:p>
            <a:pPr lvl="1"/>
            <a:endParaRPr lang="en-CA" dirty="0"/>
          </a:p>
        </p:txBody>
      </p:sp>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0"/>
          </p:nvPr>
        </p:nvSpPr>
        <p:spPr/>
        <p:txBody>
          <a:bodyPr/>
          <a:lstStyle/>
          <a:p>
            <a:pPr>
              <a:defRPr/>
            </a:pPr>
            <a:fld id="{A5F12CC5-A507-4028-B3C9-257C8E707382}" type="slidenum">
              <a:rPr lang="en-US" smtClean="0"/>
              <a:pPr>
                <a:defRPr/>
              </a:pPr>
              <a:t>2</a:t>
            </a:fld>
            <a:endParaRPr lang="en-US" dirty="0"/>
          </a:p>
        </p:txBody>
      </p:sp>
    </p:spTree>
    <p:extLst>
      <p:ext uri="{BB962C8B-B14F-4D97-AF65-F5344CB8AC3E}">
        <p14:creationId xmlns:p14="http://schemas.microsoft.com/office/powerpoint/2010/main" val="70795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0" y="-260517"/>
            <a:ext cx="10515600" cy="1325563"/>
          </a:xfrm>
        </p:spPr>
        <p:txBody>
          <a:bodyPr/>
          <a:lstStyle/>
          <a:p>
            <a:r>
              <a:rPr lang="en-CA" dirty="0"/>
              <a:t>HPAI H5N1 and Cats - USA</a:t>
            </a:r>
          </a:p>
        </p:txBody>
      </p:sp>
      <p:sp>
        <p:nvSpPr>
          <p:cNvPr id="9" name="Text Placeholder 2">
            <a:extLst>
              <a:ext uri="{FF2B5EF4-FFF2-40B4-BE49-F238E27FC236}">
                <a16:creationId xmlns:a16="http://schemas.microsoft.com/office/drawing/2014/main" id="{1DB1F8F9-5A35-BB37-CC07-EDFDAEB5C625}"/>
              </a:ext>
            </a:extLst>
          </p:cNvPr>
          <p:cNvSpPr>
            <a:spLocks noGrp="1"/>
          </p:cNvSpPr>
          <p:nvPr>
            <p:ph sz="half" idx="1"/>
          </p:nvPr>
        </p:nvSpPr>
        <p:spPr>
          <a:xfrm>
            <a:off x="323571" y="1194051"/>
            <a:ext cx="6233652" cy="4685047"/>
          </a:xfrm>
        </p:spPr>
        <p:txBody>
          <a:bodyPr/>
          <a:lstStyle/>
          <a:p>
            <a:r>
              <a:rPr lang="en-CA" sz="2400" dirty="0"/>
              <a:t>Raw pet food recall on Dec 24,2024</a:t>
            </a:r>
          </a:p>
          <a:p>
            <a:pPr lvl="1"/>
            <a:r>
              <a:rPr lang="en-US" sz="2000" dirty="0">
                <a:hlinkClick r:id="rId3"/>
              </a:rPr>
              <a:t>Morasch Meat Recalls Northwest Naturals Brand 2 </a:t>
            </a:r>
            <a:r>
              <a:rPr lang="en-US" sz="2000" dirty="0" err="1">
                <a:hlinkClick r:id="rId3"/>
              </a:rPr>
              <a:t>Lb</a:t>
            </a:r>
            <a:r>
              <a:rPr lang="en-US" sz="2000" dirty="0">
                <a:hlinkClick r:id="rId3"/>
              </a:rPr>
              <a:t> Turkey Recipe Raw &amp; Frozen Pet Food—Tested Positive for H5N1 Strain of HPAI Virus | Oregon Veterinary Medical Association</a:t>
            </a:r>
            <a:endParaRPr lang="en-CA" sz="2400" dirty="0"/>
          </a:p>
          <a:p>
            <a:r>
              <a:rPr lang="en-CA" sz="2400" dirty="0"/>
              <a:t>Sold by distributors in 12 states plus </a:t>
            </a:r>
            <a:r>
              <a:rPr lang="en-CA" sz="2400" b="1" dirty="0">
                <a:solidFill>
                  <a:srgbClr val="C00000"/>
                </a:solidFill>
              </a:rPr>
              <a:t>British Columbia</a:t>
            </a:r>
            <a:endParaRPr lang="en-CA" sz="2400" b="1" dirty="0"/>
          </a:p>
          <a:p>
            <a:r>
              <a:rPr lang="en-CA" sz="2400" dirty="0">
                <a:hlinkClick r:id="rId4"/>
              </a:rPr>
              <a:t>Oregon Department of Agriculture </a:t>
            </a:r>
            <a:r>
              <a:rPr lang="en-CA" sz="2400" dirty="0"/>
              <a:t>confirmed H5N1 in a domestic cat that died</a:t>
            </a:r>
          </a:p>
          <a:p>
            <a:pPr lvl="1"/>
            <a:r>
              <a:rPr lang="en-CA" dirty="0"/>
              <a:t>Indoor cat</a:t>
            </a:r>
          </a:p>
          <a:p>
            <a:pPr lvl="1"/>
            <a:r>
              <a:rPr lang="en-CA" dirty="0"/>
              <a:t>Had been fed a raw diet (</a:t>
            </a:r>
            <a:r>
              <a:rPr lang="en-CA" dirty="0">
                <a:hlinkClick r:id="rId5"/>
              </a:rPr>
              <a:t>B3.13</a:t>
            </a:r>
            <a:r>
              <a:rPr lang="en-CA" dirty="0"/>
              <a:t>)</a:t>
            </a:r>
          </a:p>
          <a:p>
            <a:r>
              <a:rPr lang="en-CA" sz="2400" dirty="0"/>
              <a:t>California household 5 cats consumed </a:t>
            </a:r>
            <a:r>
              <a:rPr lang="en-CA" sz="2400" dirty="0">
                <a:hlinkClick r:id="rId6"/>
              </a:rPr>
              <a:t>Monarch raw pet food</a:t>
            </a:r>
            <a:r>
              <a:rPr lang="en-CA" sz="2400" dirty="0"/>
              <a:t>, one confirmed positive for H5</a:t>
            </a:r>
          </a:p>
        </p:txBody>
      </p:sp>
      <p:pic>
        <p:nvPicPr>
          <p:cNvPr id="6" name="Content Placeholder 5">
            <a:extLst>
              <a:ext uri="{FF2B5EF4-FFF2-40B4-BE49-F238E27FC236}">
                <a16:creationId xmlns:a16="http://schemas.microsoft.com/office/drawing/2014/main" id="{F66FB6E1-D94F-DE9C-D9C9-C5633521BB15}"/>
              </a:ext>
            </a:extLst>
          </p:cNvPr>
          <p:cNvPicPr>
            <a:picLocks noGrp="1" noChangeAspect="1"/>
          </p:cNvPicPr>
          <p:nvPr>
            <p:ph sz="half" idx="2"/>
          </p:nvPr>
        </p:nvPicPr>
        <p:blipFill>
          <a:blip r:embed="rId7"/>
          <a:stretch>
            <a:fillRect/>
          </a:stretch>
        </p:blipFill>
        <p:spPr>
          <a:xfrm>
            <a:off x="6648764" y="136525"/>
            <a:ext cx="5019363" cy="283928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0"/>
          </p:nvPr>
        </p:nvSpPr>
        <p:spPr/>
        <p:txBody>
          <a:bodyPr/>
          <a:lstStyle/>
          <a:p>
            <a:pPr>
              <a:defRPr/>
            </a:pPr>
            <a:fld id="{A5F12CC5-A507-4028-B3C9-257C8E707382}" type="slidenum">
              <a:rPr lang="en-US" smtClean="0"/>
              <a:pPr>
                <a:defRPr/>
              </a:pPr>
              <a:t>3</a:t>
            </a:fld>
            <a:endParaRPr lang="en-US" dirty="0"/>
          </a:p>
        </p:txBody>
      </p:sp>
      <p:grpSp>
        <p:nvGrpSpPr>
          <p:cNvPr id="10" name="Group 9">
            <a:extLst>
              <a:ext uri="{FF2B5EF4-FFF2-40B4-BE49-F238E27FC236}">
                <a16:creationId xmlns:a16="http://schemas.microsoft.com/office/drawing/2014/main" id="{0A6DF427-D08C-42B0-0E68-C6ABEF7BCDBB}"/>
              </a:ext>
            </a:extLst>
          </p:cNvPr>
          <p:cNvGrpSpPr/>
          <p:nvPr/>
        </p:nvGrpSpPr>
        <p:grpSpPr>
          <a:xfrm>
            <a:off x="6648765" y="3262964"/>
            <a:ext cx="5003419" cy="3092933"/>
            <a:chOff x="6470586" y="3518264"/>
            <a:chExt cx="4819913" cy="2838086"/>
          </a:xfrm>
        </p:grpSpPr>
        <p:pic>
          <p:nvPicPr>
            <p:cNvPr id="5" name="Picture 4">
              <a:hlinkClick r:id="rId8"/>
              <a:extLst>
                <a:ext uri="{FF2B5EF4-FFF2-40B4-BE49-F238E27FC236}">
                  <a16:creationId xmlns:a16="http://schemas.microsoft.com/office/drawing/2014/main" id="{BDDEF320-08FF-8EA3-6C65-D2C64F49843D}"/>
                </a:ext>
              </a:extLst>
            </p:cNvPr>
            <p:cNvPicPr>
              <a:picLocks noChangeAspect="1"/>
            </p:cNvPicPr>
            <p:nvPr/>
          </p:nvPicPr>
          <p:blipFill>
            <a:blip r:embed="rId9"/>
            <a:stretch>
              <a:fillRect/>
            </a:stretch>
          </p:blipFill>
          <p:spPr>
            <a:xfrm>
              <a:off x="6470586" y="3530782"/>
              <a:ext cx="1974914" cy="282556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7AA27F4-69CA-04C2-AFC9-0A621C4B71B0}"/>
                </a:ext>
              </a:extLst>
            </p:cNvPr>
            <p:cNvPicPr>
              <a:picLocks noChangeAspect="1"/>
            </p:cNvPicPr>
            <p:nvPr/>
          </p:nvPicPr>
          <p:blipFill>
            <a:blip r:embed="rId10"/>
            <a:stretch>
              <a:fillRect/>
            </a:stretch>
          </p:blipFill>
          <p:spPr>
            <a:xfrm>
              <a:off x="8496301" y="3518264"/>
              <a:ext cx="2794198" cy="283808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7348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8127-3E42-5A39-AD3A-692793A3A741}"/>
              </a:ext>
            </a:extLst>
          </p:cNvPr>
          <p:cNvSpPr>
            <a:spLocks noGrp="1"/>
          </p:cNvSpPr>
          <p:nvPr>
            <p:ph type="title"/>
          </p:nvPr>
        </p:nvSpPr>
        <p:spPr>
          <a:xfrm>
            <a:off x="539817" y="106062"/>
            <a:ext cx="10515600" cy="1241476"/>
          </a:xfrm>
        </p:spPr>
        <p:txBody>
          <a:bodyPr/>
          <a:lstStyle/>
          <a:p>
            <a:r>
              <a:rPr lang="en-US" sz="3200" dirty="0">
                <a:hlinkClick r:id="rId2"/>
              </a:rPr>
              <a:t>Infectivity and Persistence of Influenza A Virus in Raw Milk | Environmental Science &amp; Technology Letters</a:t>
            </a:r>
            <a:br>
              <a:rPr lang="en-CA" sz="3200" dirty="0"/>
            </a:br>
            <a:endParaRPr lang="en-CA" sz="3200" dirty="0"/>
          </a:p>
        </p:txBody>
      </p:sp>
      <p:sp>
        <p:nvSpPr>
          <p:cNvPr id="3" name="Content Placeholder 2">
            <a:extLst>
              <a:ext uri="{FF2B5EF4-FFF2-40B4-BE49-F238E27FC236}">
                <a16:creationId xmlns:a16="http://schemas.microsoft.com/office/drawing/2014/main" id="{F24790F5-AC7B-4B65-2776-3C31ED1D2057}"/>
              </a:ext>
            </a:extLst>
          </p:cNvPr>
          <p:cNvSpPr>
            <a:spLocks noGrp="1"/>
          </p:cNvSpPr>
          <p:nvPr>
            <p:ph sz="half" idx="1"/>
          </p:nvPr>
        </p:nvSpPr>
        <p:spPr>
          <a:xfrm>
            <a:off x="289558" y="1372919"/>
            <a:ext cx="5658853" cy="4663891"/>
          </a:xfrm>
        </p:spPr>
        <p:txBody>
          <a:bodyPr/>
          <a:lstStyle/>
          <a:p>
            <a:r>
              <a:rPr lang="en-US" sz="2400" dirty="0"/>
              <a:t>Used Influenza A H1N1 to assess the persistence of IAV in raw milk stored at 4C</a:t>
            </a:r>
          </a:p>
          <a:p>
            <a:r>
              <a:rPr lang="en-US" sz="2400" dirty="0"/>
              <a:t>Measured infectivity and RNA persistence</a:t>
            </a:r>
          </a:p>
          <a:p>
            <a:pPr algn="l"/>
            <a:r>
              <a:rPr lang="en-CA" sz="2400" b="0" i="0" u="none" strike="noStrike" baseline="0" dirty="0"/>
              <a:t>Raw milk collected on July 8, 2024, into sterile containers and stored at 4 °C</a:t>
            </a:r>
          </a:p>
          <a:p>
            <a:pPr algn="l"/>
            <a:r>
              <a:rPr lang="en-CA" sz="2400" b="0" i="0" u="none" strike="noStrike" baseline="0" dirty="0"/>
              <a:t>Milk was spiked with 10</a:t>
            </a:r>
            <a:r>
              <a:rPr lang="en-CA" sz="2400" b="0" i="0" u="none" strike="noStrike" baseline="30000" dirty="0"/>
              <a:t>5</a:t>
            </a:r>
            <a:r>
              <a:rPr lang="en-CA" sz="2400" b="0" i="0" u="none" strike="noStrike" baseline="0" dirty="0"/>
              <a:t>−10</a:t>
            </a:r>
            <a:r>
              <a:rPr lang="en-CA" sz="2400" b="0" i="0" u="none" strike="noStrike" baseline="30000" dirty="0"/>
              <a:t>6</a:t>
            </a:r>
            <a:r>
              <a:rPr lang="en-CA" sz="2400" b="0" i="0" u="none" strike="noStrike" baseline="0" dirty="0"/>
              <a:t> TCID50/mL of H1N1</a:t>
            </a:r>
          </a:p>
          <a:p>
            <a:pPr algn="l"/>
            <a:r>
              <a:rPr lang="en-CA" sz="2400" dirty="0"/>
              <a:t>Stored at 4C for 57 days</a:t>
            </a:r>
          </a:p>
          <a:p>
            <a:pPr marL="0" indent="0" algn="l">
              <a:buNone/>
            </a:pPr>
            <a:endParaRPr lang="en-CA" sz="2400" dirty="0"/>
          </a:p>
        </p:txBody>
      </p:sp>
      <p:sp>
        <p:nvSpPr>
          <p:cNvPr id="4" name="Content Placeholder 3">
            <a:extLst>
              <a:ext uri="{FF2B5EF4-FFF2-40B4-BE49-F238E27FC236}">
                <a16:creationId xmlns:a16="http://schemas.microsoft.com/office/drawing/2014/main" id="{FE3F1D69-1C71-C51B-0601-7054C76E18A4}"/>
              </a:ext>
            </a:extLst>
          </p:cNvPr>
          <p:cNvSpPr>
            <a:spLocks noGrp="1"/>
          </p:cNvSpPr>
          <p:nvPr>
            <p:ph sz="half" idx="2"/>
          </p:nvPr>
        </p:nvSpPr>
        <p:spPr>
          <a:xfrm>
            <a:off x="6243591" y="1347538"/>
            <a:ext cx="5181600" cy="4617670"/>
          </a:xfrm>
        </p:spPr>
        <p:txBody>
          <a:bodyPr/>
          <a:lstStyle/>
          <a:p>
            <a:r>
              <a:rPr lang="en-US" sz="2400" dirty="0"/>
              <a:t>D</a:t>
            </a:r>
            <a:r>
              <a:rPr lang="en-US" sz="2400" b="0" i="0" u="none" strike="noStrike" baseline="0" dirty="0"/>
              <a:t>ays 0, 1, 3 and 5 – withdrew 60 </a:t>
            </a:r>
            <a:r>
              <a:rPr lang="en-US" sz="2400" b="0" i="0" u="none" strike="noStrike" baseline="0" dirty="0" err="1"/>
              <a:t>microlitres</a:t>
            </a:r>
            <a:r>
              <a:rPr lang="en-US" sz="2400" b="0" i="0" u="none" strike="noStrike" baseline="0" dirty="0"/>
              <a:t> for tissue culture</a:t>
            </a:r>
          </a:p>
          <a:p>
            <a:r>
              <a:rPr lang="en-US" sz="2400" dirty="0"/>
              <a:t>Days 0, 1, 3, 5, 7, 21, 28, 35, and 57, withdrew 60 microliters for RNA extraction</a:t>
            </a:r>
          </a:p>
          <a:p>
            <a:r>
              <a:rPr lang="en-US" sz="2400" dirty="0" err="1"/>
              <a:t>Unspiked</a:t>
            </a:r>
            <a:r>
              <a:rPr lang="en-US" sz="2400" dirty="0"/>
              <a:t> milk + pasteurized milk tested via TC and RNA extraction as control</a:t>
            </a:r>
          </a:p>
          <a:p>
            <a:r>
              <a:rPr lang="en-US" sz="2400" b="1" dirty="0"/>
              <a:t>2.3 days to reach 99% reduction in infectivity, viability for at least 5 days</a:t>
            </a:r>
          </a:p>
          <a:p>
            <a:r>
              <a:rPr lang="en-US" sz="2400" b="1" dirty="0"/>
              <a:t>Some viable virus present at 5 days</a:t>
            </a:r>
          </a:p>
          <a:p>
            <a:r>
              <a:rPr lang="en-US" sz="2400" b="1" dirty="0"/>
              <a:t>RNA still detectable after 57 days</a:t>
            </a:r>
            <a:endParaRPr lang="en-US" sz="2400" dirty="0"/>
          </a:p>
          <a:p>
            <a:r>
              <a:rPr lang="en-US" sz="2400" dirty="0"/>
              <a:t>Infectious dose unknown</a:t>
            </a:r>
            <a:endParaRPr lang="en-CA" sz="2400" dirty="0"/>
          </a:p>
        </p:txBody>
      </p:sp>
      <p:sp>
        <p:nvSpPr>
          <p:cNvPr id="5" name="Slide Number Placeholder 4">
            <a:extLst>
              <a:ext uri="{FF2B5EF4-FFF2-40B4-BE49-F238E27FC236}">
                <a16:creationId xmlns:a16="http://schemas.microsoft.com/office/drawing/2014/main" id="{01B1B165-7360-E19E-5ECB-26ADC175C0FE}"/>
              </a:ext>
            </a:extLst>
          </p:cNvPr>
          <p:cNvSpPr>
            <a:spLocks noGrp="1"/>
          </p:cNvSpPr>
          <p:nvPr>
            <p:ph type="sldNum" sz="quarter" idx="10"/>
          </p:nvPr>
        </p:nvSpPr>
        <p:spPr/>
        <p:txBody>
          <a:bodyPr/>
          <a:lstStyle/>
          <a:p>
            <a:pPr>
              <a:defRPr/>
            </a:pPr>
            <a:fld id="{222C2B47-41F2-42A5-AA41-34CCD9669551}" type="slidenum">
              <a:rPr lang="en-US" smtClean="0"/>
              <a:pPr>
                <a:defRPr/>
              </a:pPr>
              <a:t>4</a:t>
            </a:fld>
            <a:endParaRPr lang="en-US" dirty="0"/>
          </a:p>
        </p:txBody>
      </p:sp>
    </p:spTree>
    <p:extLst>
      <p:ext uri="{BB962C8B-B14F-4D97-AF65-F5344CB8AC3E}">
        <p14:creationId xmlns:p14="http://schemas.microsoft.com/office/powerpoint/2010/main" val="38067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9862-2748-4ED8-C8D4-1E7A33912F08}"/>
              </a:ext>
            </a:extLst>
          </p:cNvPr>
          <p:cNvSpPr>
            <a:spLocks noGrp="1"/>
          </p:cNvSpPr>
          <p:nvPr>
            <p:ph type="title"/>
          </p:nvPr>
        </p:nvSpPr>
        <p:spPr>
          <a:xfrm>
            <a:off x="838200" y="365125"/>
            <a:ext cx="8979034" cy="1325563"/>
          </a:xfrm>
        </p:spPr>
        <p:txBody>
          <a:bodyPr/>
          <a:lstStyle/>
          <a:p>
            <a:r>
              <a:rPr lang="en-US" sz="2800" dirty="0">
                <a:hlinkClick r:id="rId3"/>
              </a:rPr>
              <a:t>Bovine H5N1 influenza virus infection is transmitted by milk causing mortality in suckling neonates | </a:t>
            </a:r>
            <a:r>
              <a:rPr lang="en-US" sz="2800" dirty="0" err="1">
                <a:hlinkClick r:id="rId3"/>
              </a:rPr>
              <a:t>bioRxiv</a:t>
            </a:r>
            <a:br>
              <a:rPr lang="en-US" sz="2800" dirty="0"/>
            </a:br>
            <a:endParaRPr lang="en-CA" sz="2800" dirty="0"/>
          </a:p>
        </p:txBody>
      </p:sp>
      <p:sp>
        <p:nvSpPr>
          <p:cNvPr id="3" name="Text Placeholder 2">
            <a:extLst>
              <a:ext uri="{FF2B5EF4-FFF2-40B4-BE49-F238E27FC236}">
                <a16:creationId xmlns:a16="http://schemas.microsoft.com/office/drawing/2014/main" id="{038249A6-5DC2-D962-479F-D42329E5ACE8}"/>
              </a:ext>
            </a:extLst>
          </p:cNvPr>
          <p:cNvSpPr>
            <a:spLocks noGrp="1"/>
          </p:cNvSpPr>
          <p:nvPr>
            <p:ph sz="half" idx="1"/>
          </p:nvPr>
        </p:nvSpPr>
        <p:spPr>
          <a:xfrm>
            <a:off x="609600" y="1543498"/>
            <a:ext cx="5181600" cy="4351338"/>
          </a:xfrm>
        </p:spPr>
        <p:txBody>
          <a:bodyPr/>
          <a:lstStyle/>
          <a:p>
            <a:r>
              <a:rPr lang="en-US" dirty="0"/>
              <a:t>Intramammary inoculation of ferrets at 2.5 weeks postpartum</a:t>
            </a:r>
          </a:p>
          <a:p>
            <a:r>
              <a:rPr lang="en-US" dirty="0"/>
              <a:t>10</a:t>
            </a:r>
            <a:r>
              <a:rPr lang="en-US" baseline="30000" dirty="0"/>
              <a:t>5</a:t>
            </a:r>
            <a:r>
              <a:rPr lang="en-US" dirty="0"/>
              <a:t> EID</a:t>
            </a:r>
            <a:r>
              <a:rPr lang="en-US" baseline="30000" dirty="0"/>
              <a:t>50</a:t>
            </a:r>
            <a:r>
              <a:rPr lang="en-US" dirty="0"/>
              <a:t> in 3 glands</a:t>
            </a:r>
          </a:p>
          <a:p>
            <a:r>
              <a:rPr lang="en-US" dirty="0"/>
              <a:t>100% mortality of kits by 4 DPI and dams by 6 DPI</a:t>
            </a:r>
          </a:p>
          <a:p>
            <a:pPr lvl="1"/>
            <a:r>
              <a:rPr lang="en-US" dirty="0"/>
              <a:t>Either by death or reaching humane endpoint of 20% weight loss</a:t>
            </a:r>
          </a:p>
          <a:p>
            <a:r>
              <a:rPr lang="en-US" dirty="0"/>
              <a:t>No virus present prior to inoculation</a:t>
            </a:r>
          </a:p>
        </p:txBody>
      </p:sp>
      <p:sp>
        <p:nvSpPr>
          <p:cNvPr id="7" name="Content Placeholder 6">
            <a:extLst>
              <a:ext uri="{FF2B5EF4-FFF2-40B4-BE49-F238E27FC236}">
                <a16:creationId xmlns:a16="http://schemas.microsoft.com/office/drawing/2014/main" id="{7F4DD7DA-37BD-C886-9513-3A33CBB128B8}"/>
              </a:ext>
            </a:extLst>
          </p:cNvPr>
          <p:cNvSpPr>
            <a:spLocks noGrp="1"/>
          </p:cNvSpPr>
          <p:nvPr>
            <p:ph sz="half" idx="2"/>
          </p:nvPr>
        </p:nvSpPr>
        <p:spPr>
          <a:xfrm>
            <a:off x="6096000" y="1543498"/>
            <a:ext cx="5181600" cy="4351338"/>
          </a:xfrm>
        </p:spPr>
        <p:txBody>
          <a:bodyPr/>
          <a:lstStyle/>
          <a:p>
            <a:r>
              <a:rPr lang="en-US" dirty="0"/>
              <a:t>Ferret mammary tissue has both </a:t>
            </a:r>
            <a:r>
              <a:rPr lang="en-US" dirty="0">
                <a:sym typeface="Symbol" panose="05050102010706020507" pitchFamily="18" charset="2"/>
              </a:rPr>
              <a:t>2,3 and 2,6 receptors (as does human mammary tissue)</a:t>
            </a:r>
            <a:endParaRPr lang="en-US" dirty="0"/>
          </a:p>
          <a:p>
            <a:r>
              <a:rPr lang="en-US" dirty="0"/>
              <a:t>Viral RNA titers increased in milk over time and remained high</a:t>
            </a:r>
          </a:p>
          <a:p>
            <a:r>
              <a:rPr lang="en-CA" dirty="0"/>
              <a:t>Kits developed respiratory infections from ingested milk</a:t>
            </a:r>
          </a:p>
          <a:p>
            <a:r>
              <a:rPr lang="en-CA" dirty="0"/>
              <a:t>Passed respiratory infections to the dam</a:t>
            </a:r>
          </a:p>
          <a:p>
            <a:pPr marL="0" indent="0">
              <a:buNone/>
            </a:pPr>
            <a:endParaRPr lang="en-CA" dirty="0"/>
          </a:p>
        </p:txBody>
      </p:sp>
      <p:sp>
        <p:nvSpPr>
          <p:cNvPr id="4" name="Slide Number Placeholder 3">
            <a:extLst>
              <a:ext uri="{FF2B5EF4-FFF2-40B4-BE49-F238E27FC236}">
                <a16:creationId xmlns:a16="http://schemas.microsoft.com/office/drawing/2014/main" id="{EEC3E433-EF52-4A3B-2E2B-A8C02B0ACC8C}"/>
              </a:ext>
            </a:extLst>
          </p:cNvPr>
          <p:cNvSpPr>
            <a:spLocks noGrp="1"/>
          </p:cNvSpPr>
          <p:nvPr>
            <p:ph type="sldNum" sz="quarter" idx="10"/>
          </p:nvPr>
        </p:nvSpPr>
        <p:spPr/>
        <p:txBody>
          <a:bodyPr/>
          <a:lstStyle/>
          <a:p>
            <a:pPr>
              <a:defRPr/>
            </a:pPr>
            <a:fld id="{A5F12CC5-A507-4028-B3C9-257C8E707382}" type="slidenum">
              <a:rPr lang="en-US" smtClean="0"/>
              <a:pPr>
                <a:defRPr/>
              </a:pPr>
              <a:t>5</a:t>
            </a:fld>
            <a:endParaRPr lang="en-US"/>
          </a:p>
        </p:txBody>
      </p:sp>
      <p:pic>
        <p:nvPicPr>
          <p:cNvPr id="6" name="Picture 5" descr="A blue silhouette of a ferret&#10;&#10;Description automatically generated">
            <a:extLst>
              <a:ext uri="{FF2B5EF4-FFF2-40B4-BE49-F238E27FC236}">
                <a16:creationId xmlns:a16="http://schemas.microsoft.com/office/drawing/2014/main" id="{6F9F747B-E302-F0B0-9B5D-64FC923CEA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008" y="4626109"/>
            <a:ext cx="2095366" cy="2095366"/>
          </a:xfrm>
          <a:prstGeom prst="rect">
            <a:avLst/>
          </a:prstGeom>
        </p:spPr>
      </p:pic>
    </p:spTree>
    <p:extLst>
      <p:ext uri="{BB962C8B-B14F-4D97-AF65-F5344CB8AC3E}">
        <p14:creationId xmlns:p14="http://schemas.microsoft.com/office/powerpoint/2010/main" val="204184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2923-DDA6-8184-0E6A-3ECB028E161D}"/>
              </a:ext>
            </a:extLst>
          </p:cNvPr>
          <p:cNvSpPr>
            <a:spLocks noGrp="1"/>
          </p:cNvSpPr>
          <p:nvPr>
            <p:ph type="title"/>
          </p:nvPr>
        </p:nvSpPr>
        <p:spPr>
          <a:xfrm>
            <a:off x="953703" y="95618"/>
            <a:ext cx="10515600" cy="1325563"/>
          </a:xfrm>
        </p:spPr>
        <p:txBody>
          <a:bodyPr/>
          <a:lstStyle/>
          <a:p>
            <a:r>
              <a:rPr lang="en-US" sz="2400" dirty="0">
                <a:hlinkClick r:id="rId3"/>
              </a:rPr>
              <a:t>Distribution of lesions and detection of influenza A(H5N1) virus, clade 2.3.4.4b, in ante- and postmortem samples from naturally infected domestic cats on U.S. dairy farms  2024</a:t>
            </a:r>
            <a:endParaRPr lang="en-CA" sz="2400" dirty="0"/>
          </a:p>
        </p:txBody>
      </p:sp>
      <p:sp>
        <p:nvSpPr>
          <p:cNvPr id="3" name="Content Placeholder 2">
            <a:extLst>
              <a:ext uri="{FF2B5EF4-FFF2-40B4-BE49-F238E27FC236}">
                <a16:creationId xmlns:a16="http://schemas.microsoft.com/office/drawing/2014/main" id="{17F016C6-ADCD-FA02-5C7B-D5DFA1149096}"/>
              </a:ext>
            </a:extLst>
          </p:cNvPr>
          <p:cNvSpPr>
            <a:spLocks noGrp="1"/>
          </p:cNvSpPr>
          <p:nvPr>
            <p:ph sz="half" idx="1"/>
          </p:nvPr>
        </p:nvSpPr>
        <p:spPr>
          <a:xfrm>
            <a:off x="577236" y="1534356"/>
            <a:ext cx="5803686" cy="4351338"/>
          </a:xfrm>
        </p:spPr>
        <p:txBody>
          <a:bodyPr/>
          <a:lstStyle/>
          <a:p>
            <a:r>
              <a:rPr lang="en-CA" dirty="0"/>
              <a:t>4 deceased (TX, NM) and 2 living (MN) cats from 3 dairy farms in 3 states</a:t>
            </a:r>
          </a:p>
          <a:p>
            <a:r>
              <a:rPr lang="en-CA" dirty="0"/>
              <a:t>TX and NM cats – Postmortem sampling</a:t>
            </a:r>
          </a:p>
          <a:p>
            <a:pPr lvl="1"/>
            <a:r>
              <a:rPr lang="en-CA" dirty="0"/>
              <a:t>between 6 and 24 months old</a:t>
            </a:r>
          </a:p>
          <a:p>
            <a:pPr lvl="1"/>
            <a:r>
              <a:rPr lang="en-CA" dirty="0"/>
              <a:t>part of larger cat colonies</a:t>
            </a:r>
          </a:p>
          <a:p>
            <a:pPr lvl="1"/>
            <a:r>
              <a:rPr lang="en-CA" dirty="0"/>
              <a:t>Foraged on mice, rats, birds</a:t>
            </a:r>
          </a:p>
          <a:p>
            <a:pPr lvl="1"/>
            <a:r>
              <a:rPr lang="en-CA" dirty="0"/>
              <a:t>Fed pasteurized and unpasteurized milk and colostrum from sick cows</a:t>
            </a:r>
          </a:p>
          <a:p>
            <a:pPr lvl="1"/>
            <a:r>
              <a:rPr lang="en-CA" dirty="0"/>
              <a:t>3 died from disease, 1 shot</a:t>
            </a:r>
          </a:p>
        </p:txBody>
      </p:sp>
      <p:sp>
        <p:nvSpPr>
          <p:cNvPr id="4" name="Content Placeholder 3">
            <a:extLst>
              <a:ext uri="{FF2B5EF4-FFF2-40B4-BE49-F238E27FC236}">
                <a16:creationId xmlns:a16="http://schemas.microsoft.com/office/drawing/2014/main" id="{590FA911-A785-A54A-D735-1EEE5FE45C8C}"/>
              </a:ext>
            </a:extLst>
          </p:cNvPr>
          <p:cNvSpPr>
            <a:spLocks noGrp="1"/>
          </p:cNvSpPr>
          <p:nvPr>
            <p:ph sz="half" idx="2"/>
          </p:nvPr>
        </p:nvSpPr>
        <p:spPr>
          <a:xfrm>
            <a:off x="6686629" y="1579001"/>
            <a:ext cx="4928135" cy="4351338"/>
          </a:xfrm>
        </p:spPr>
        <p:txBody>
          <a:bodyPr/>
          <a:lstStyle/>
          <a:p>
            <a:r>
              <a:rPr lang="en-CA" dirty="0"/>
              <a:t>MN cats – Ante Mortem sampling</a:t>
            </a:r>
          </a:p>
          <a:p>
            <a:pPr lvl="1"/>
            <a:r>
              <a:rPr lang="en-CA" dirty="0"/>
              <a:t>5y and 13 years old</a:t>
            </a:r>
          </a:p>
          <a:p>
            <a:pPr lvl="1"/>
            <a:r>
              <a:rPr lang="en-CA" dirty="0"/>
              <a:t>Indoor cats owned by dairy workers</a:t>
            </a:r>
          </a:p>
          <a:p>
            <a:pPr lvl="1"/>
            <a:r>
              <a:rPr lang="en-CA" dirty="0"/>
              <a:t>13-year-old cat died 6 days post sample collection</a:t>
            </a:r>
          </a:p>
          <a:p>
            <a:pPr lvl="1"/>
            <a:r>
              <a:rPr lang="en-CA" dirty="0"/>
              <a:t>5-year-old presumably still alive</a:t>
            </a:r>
          </a:p>
        </p:txBody>
      </p:sp>
      <p:sp>
        <p:nvSpPr>
          <p:cNvPr id="5" name="Slide Number Placeholder 4">
            <a:extLst>
              <a:ext uri="{FF2B5EF4-FFF2-40B4-BE49-F238E27FC236}">
                <a16:creationId xmlns:a16="http://schemas.microsoft.com/office/drawing/2014/main" id="{5A959B64-F26A-7C95-2E91-C43A217F372C}"/>
              </a:ext>
            </a:extLst>
          </p:cNvPr>
          <p:cNvSpPr>
            <a:spLocks noGrp="1"/>
          </p:cNvSpPr>
          <p:nvPr>
            <p:ph type="sldNum" sz="quarter" idx="10"/>
          </p:nvPr>
        </p:nvSpPr>
        <p:spPr>
          <a:xfrm>
            <a:off x="8514348" y="6279482"/>
            <a:ext cx="2743200" cy="365125"/>
          </a:xfrm>
        </p:spPr>
        <p:txBody>
          <a:bodyPr/>
          <a:lstStyle/>
          <a:p>
            <a:pPr>
              <a:defRPr/>
            </a:pPr>
            <a:fld id="{222C2B47-41F2-42A5-AA41-34CCD9669551}" type="slidenum">
              <a:rPr lang="en-US" smtClean="0"/>
              <a:pPr>
                <a:defRPr/>
              </a:pPr>
              <a:t>6</a:t>
            </a:fld>
            <a:endParaRPr lang="en-US" dirty="0"/>
          </a:p>
        </p:txBody>
      </p:sp>
    </p:spTree>
    <p:extLst>
      <p:ext uri="{BB962C8B-B14F-4D97-AF65-F5344CB8AC3E}">
        <p14:creationId xmlns:p14="http://schemas.microsoft.com/office/powerpoint/2010/main" val="336813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2923-DDA6-8184-0E6A-3ECB028E161D}"/>
              </a:ext>
            </a:extLst>
          </p:cNvPr>
          <p:cNvSpPr>
            <a:spLocks noGrp="1"/>
          </p:cNvSpPr>
          <p:nvPr>
            <p:ph type="title"/>
          </p:nvPr>
        </p:nvSpPr>
        <p:spPr/>
        <p:txBody>
          <a:bodyPr/>
          <a:lstStyle/>
          <a:p>
            <a:r>
              <a:rPr lang="en-US" sz="2400" dirty="0">
                <a:hlinkClick r:id="rId3"/>
              </a:rPr>
              <a:t>Distribution of lesions and detection of influenza A(H5N1) virus, clade 2.3.4.4b, in ante- and postmortem samples from naturally infected domestic cats on U.S. dairy farms  2024</a:t>
            </a:r>
            <a:endParaRPr lang="en-CA" sz="2400" dirty="0"/>
          </a:p>
        </p:txBody>
      </p:sp>
      <p:sp>
        <p:nvSpPr>
          <p:cNvPr id="3" name="Content Placeholder 2">
            <a:extLst>
              <a:ext uri="{FF2B5EF4-FFF2-40B4-BE49-F238E27FC236}">
                <a16:creationId xmlns:a16="http://schemas.microsoft.com/office/drawing/2014/main" id="{17F016C6-ADCD-FA02-5C7B-D5DFA1149096}"/>
              </a:ext>
            </a:extLst>
          </p:cNvPr>
          <p:cNvSpPr>
            <a:spLocks noGrp="1"/>
          </p:cNvSpPr>
          <p:nvPr>
            <p:ph sz="half" idx="1"/>
          </p:nvPr>
        </p:nvSpPr>
        <p:spPr>
          <a:xfrm>
            <a:off x="838200" y="2129589"/>
            <a:ext cx="5181600" cy="4047374"/>
          </a:xfrm>
        </p:spPr>
        <p:txBody>
          <a:bodyPr/>
          <a:lstStyle/>
          <a:p>
            <a:r>
              <a:rPr lang="en-CA" dirty="0"/>
              <a:t>Deceased cats all showed:</a:t>
            </a:r>
          </a:p>
          <a:p>
            <a:pPr lvl="1"/>
            <a:r>
              <a:rPr lang="en-CA" dirty="0"/>
              <a:t>Nonsuppurative and necrotizing encephalitis</a:t>
            </a:r>
          </a:p>
          <a:p>
            <a:pPr lvl="1"/>
            <a:r>
              <a:rPr lang="en-CA" dirty="0"/>
              <a:t>Subtle interstitial pneumonia</a:t>
            </a:r>
          </a:p>
          <a:p>
            <a:pPr marL="457200" lvl="1" indent="0">
              <a:buNone/>
            </a:pPr>
            <a:endParaRPr lang="en-CA" dirty="0"/>
          </a:p>
          <a:p>
            <a:r>
              <a:rPr lang="en-CA" dirty="0"/>
              <a:t>Other lesions</a:t>
            </a:r>
          </a:p>
          <a:p>
            <a:pPr lvl="1"/>
            <a:r>
              <a:rPr lang="en-CA" dirty="0"/>
              <a:t>Myocarditis (3/4)</a:t>
            </a:r>
          </a:p>
          <a:p>
            <a:pPr lvl="1"/>
            <a:r>
              <a:rPr lang="en-CA" dirty="0" err="1"/>
              <a:t>Chrioretinitis</a:t>
            </a:r>
            <a:r>
              <a:rPr lang="en-CA" dirty="0"/>
              <a:t> (2/4)</a:t>
            </a:r>
          </a:p>
          <a:p>
            <a:pPr lvl="1"/>
            <a:r>
              <a:rPr lang="en-CA" dirty="0"/>
              <a:t>Sialadenitis (1/2)</a:t>
            </a:r>
          </a:p>
          <a:p>
            <a:pPr lvl="1"/>
            <a:endParaRPr lang="en-CA" dirty="0"/>
          </a:p>
        </p:txBody>
      </p:sp>
      <p:sp>
        <p:nvSpPr>
          <p:cNvPr id="4" name="Content Placeholder 3">
            <a:extLst>
              <a:ext uri="{FF2B5EF4-FFF2-40B4-BE49-F238E27FC236}">
                <a16:creationId xmlns:a16="http://schemas.microsoft.com/office/drawing/2014/main" id="{590FA911-A785-A54A-D735-1EEE5FE45C8C}"/>
              </a:ext>
            </a:extLst>
          </p:cNvPr>
          <p:cNvSpPr>
            <a:spLocks noGrp="1"/>
          </p:cNvSpPr>
          <p:nvPr>
            <p:ph sz="half" idx="2"/>
          </p:nvPr>
        </p:nvSpPr>
        <p:spPr/>
        <p:txBody>
          <a:bodyPr/>
          <a:lstStyle/>
          <a:p>
            <a:r>
              <a:rPr lang="en-CA" dirty="0"/>
              <a:t>Virus detected by IHC in all listed tissues</a:t>
            </a:r>
          </a:p>
          <a:p>
            <a:endParaRPr lang="en-CA" dirty="0"/>
          </a:p>
          <a:p>
            <a:r>
              <a:rPr lang="en-CA" dirty="0"/>
              <a:t>PCR positive: </a:t>
            </a:r>
          </a:p>
          <a:p>
            <a:pPr lvl="1"/>
            <a:r>
              <a:rPr lang="en-CA" dirty="0"/>
              <a:t>Brain (Ct 9.9 – 25)</a:t>
            </a:r>
          </a:p>
          <a:p>
            <a:pPr lvl="1"/>
            <a:r>
              <a:rPr lang="en-CA" dirty="0"/>
              <a:t>Lung (Ct 17.4 – 32.7)</a:t>
            </a:r>
          </a:p>
          <a:p>
            <a:pPr lvl="1"/>
            <a:r>
              <a:rPr lang="en-CA" dirty="0"/>
              <a:t>Oropharyngeal swab (Ct 28.3 – 30.5)</a:t>
            </a:r>
          </a:p>
          <a:p>
            <a:pPr lvl="1"/>
            <a:r>
              <a:rPr lang="en-CA" dirty="0"/>
              <a:t>Urine (Ct 30.3 – 34.4)</a:t>
            </a:r>
          </a:p>
          <a:p>
            <a:pPr lvl="1"/>
            <a:r>
              <a:rPr lang="en-CA" dirty="0"/>
              <a:t>Nasal swab (Ct 33.5 – 34.1)</a:t>
            </a:r>
          </a:p>
          <a:p>
            <a:pPr lvl="1"/>
            <a:r>
              <a:rPr lang="en-CA" dirty="0"/>
              <a:t>Fecal swabs negative</a:t>
            </a:r>
          </a:p>
        </p:txBody>
      </p:sp>
      <p:sp>
        <p:nvSpPr>
          <p:cNvPr id="5" name="Slide Number Placeholder 4">
            <a:extLst>
              <a:ext uri="{FF2B5EF4-FFF2-40B4-BE49-F238E27FC236}">
                <a16:creationId xmlns:a16="http://schemas.microsoft.com/office/drawing/2014/main" id="{5A959B64-F26A-7C95-2E91-C43A217F372C}"/>
              </a:ext>
            </a:extLst>
          </p:cNvPr>
          <p:cNvSpPr>
            <a:spLocks noGrp="1"/>
          </p:cNvSpPr>
          <p:nvPr>
            <p:ph type="sldNum" sz="quarter" idx="10"/>
          </p:nvPr>
        </p:nvSpPr>
        <p:spPr/>
        <p:txBody>
          <a:bodyPr/>
          <a:lstStyle/>
          <a:p>
            <a:pPr>
              <a:defRPr/>
            </a:pPr>
            <a:fld id="{222C2B47-41F2-42A5-AA41-34CCD9669551}" type="slidenum">
              <a:rPr lang="en-US" smtClean="0"/>
              <a:pPr>
                <a:defRPr/>
              </a:pPr>
              <a:t>7</a:t>
            </a:fld>
            <a:endParaRPr lang="en-US" dirty="0"/>
          </a:p>
        </p:txBody>
      </p:sp>
    </p:spTree>
    <p:extLst>
      <p:ext uri="{BB962C8B-B14F-4D97-AF65-F5344CB8AC3E}">
        <p14:creationId xmlns:p14="http://schemas.microsoft.com/office/powerpoint/2010/main" val="389468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2923-DDA6-8184-0E6A-3ECB028E161D}"/>
              </a:ext>
            </a:extLst>
          </p:cNvPr>
          <p:cNvSpPr>
            <a:spLocks noGrp="1"/>
          </p:cNvSpPr>
          <p:nvPr>
            <p:ph type="title"/>
          </p:nvPr>
        </p:nvSpPr>
        <p:spPr/>
        <p:txBody>
          <a:bodyPr/>
          <a:lstStyle/>
          <a:p>
            <a:r>
              <a:rPr lang="en-US" sz="2400" dirty="0">
                <a:hlinkClick r:id="rId3"/>
              </a:rPr>
              <a:t>Distribution of lesions and detection of influenza A(H5N1) virus, clade 2.3.4.4b, in ante- and postmortem samples from naturally infected domestic cats on U.S. dairy farms  2024</a:t>
            </a:r>
            <a:endParaRPr lang="en-CA" sz="2400" dirty="0"/>
          </a:p>
        </p:txBody>
      </p:sp>
      <p:sp>
        <p:nvSpPr>
          <p:cNvPr id="3" name="Content Placeholder 2">
            <a:extLst>
              <a:ext uri="{FF2B5EF4-FFF2-40B4-BE49-F238E27FC236}">
                <a16:creationId xmlns:a16="http://schemas.microsoft.com/office/drawing/2014/main" id="{17F016C6-ADCD-FA02-5C7B-D5DFA1149096}"/>
              </a:ext>
            </a:extLst>
          </p:cNvPr>
          <p:cNvSpPr>
            <a:spLocks noGrp="1"/>
          </p:cNvSpPr>
          <p:nvPr>
            <p:ph sz="half" idx="1"/>
          </p:nvPr>
        </p:nvSpPr>
        <p:spPr>
          <a:xfrm>
            <a:off x="838200" y="2149433"/>
            <a:ext cx="5181600" cy="4027529"/>
          </a:xfrm>
        </p:spPr>
        <p:txBody>
          <a:bodyPr/>
          <a:lstStyle/>
          <a:p>
            <a:r>
              <a:rPr lang="en-CA" dirty="0"/>
              <a:t>Antemortem samples</a:t>
            </a:r>
          </a:p>
          <a:p>
            <a:pPr lvl="1"/>
            <a:r>
              <a:rPr lang="en-CA" dirty="0"/>
              <a:t>Oropharyngeal swabs (Ct 34.1 – 36.1)</a:t>
            </a:r>
          </a:p>
          <a:p>
            <a:pPr lvl="1"/>
            <a:r>
              <a:rPr lang="en-CA" dirty="0"/>
              <a:t>Whole blood (Ct 30.8 – 36.6)</a:t>
            </a:r>
          </a:p>
          <a:p>
            <a:pPr lvl="1"/>
            <a:r>
              <a:rPr lang="en-CA" dirty="0"/>
              <a:t>Serum (31.7)</a:t>
            </a:r>
          </a:p>
          <a:p>
            <a:pPr lvl="1"/>
            <a:r>
              <a:rPr lang="en-CA" dirty="0"/>
              <a:t>Seroconversion in one cat</a:t>
            </a:r>
          </a:p>
        </p:txBody>
      </p:sp>
      <p:sp>
        <p:nvSpPr>
          <p:cNvPr id="4" name="Content Placeholder 3">
            <a:extLst>
              <a:ext uri="{FF2B5EF4-FFF2-40B4-BE49-F238E27FC236}">
                <a16:creationId xmlns:a16="http://schemas.microsoft.com/office/drawing/2014/main" id="{590FA911-A785-A54A-D735-1EEE5FE45C8C}"/>
              </a:ext>
            </a:extLst>
          </p:cNvPr>
          <p:cNvSpPr>
            <a:spLocks noGrp="1"/>
          </p:cNvSpPr>
          <p:nvPr>
            <p:ph sz="half" idx="2"/>
          </p:nvPr>
        </p:nvSpPr>
        <p:spPr>
          <a:xfrm>
            <a:off x="6172200" y="2149433"/>
            <a:ext cx="5181600" cy="4027530"/>
          </a:xfrm>
        </p:spPr>
        <p:txBody>
          <a:bodyPr/>
          <a:lstStyle/>
          <a:p>
            <a:r>
              <a:rPr lang="en-CA" dirty="0"/>
              <a:t>Authors say these Ct values in antemortem samples are adequate for diagnosis ?  </a:t>
            </a:r>
          </a:p>
          <a:p>
            <a:r>
              <a:rPr lang="en-CA" dirty="0"/>
              <a:t>Would you consider these positives? </a:t>
            </a:r>
          </a:p>
          <a:p>
            <a:endParaRPr lang="en-CA" dirty="0"/>
          </a:p>
          <a:p>
            <a:r>
              <a:rPr lang="en-CA" dirty="0"/>
              <a:t>How are private vets testing for HPAI in companion animals?</a:t>
            </a:r>
          </a:p>
        </p:txBody>
      </p:sp>
      <p:sp>
        <p:nvSpPr>
          <p:cNvPr id="5" name="Slide Number Placeholder 4">
            <a:extLst>
              <a:ext uri="{FF2B5EF4-FFF2-40B4-BE49-F238E27FC236}">
                <a16:creationId xmlns:a16="http://schemas.microsoft.com/office/drawing/2014/main" id="{5A959B64-F26A-7C95-2E91-C43A217F372C}"/>
              </a:ext>
            </a:extLst>
          </p:cNvPr>
          <p:cNvSpPr>
            <a:spLocks noGrp="1"/>
          </p:cNvSpPr>
          <p:nvPr>
            <p:ph type="sldNum" sz="quarter" idx="10"/>
          </p:nvPr>
        </p:nvSpPr>
        <p:spPr/>
        <p:txBody>
          <a:bodyPr/>
          <a:lstStyle/>
          <a:p>
            <a:pPr>
              <a:defRPr/>
            </a:pPr>
            <a:fld id="{222C2B47-41F2-42A5-AA41-34CCD9669551}" type="slidenum">
              <a:rPr lang="en-US" smtClean="0"/>
              <a:pPr>
                <a:defRPr/>
              </a:pPr>
              <a:t>8</a:t>
            </a:fld>
            <a:endParaRPr lang="en-US" dirty="0"/>
          </a:p>
        </p:txBody>
      </p:sp>
    </p:spTree>
    <p:extLst>
      <p:ext uri="{BB962C8B-B14F-4D97-AF65-F5344CB8AC3E}">
        <p14:creationId xmlns:p14="http://schemas.microsoft.com/office/powerpoint/2010/main" val="122639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7DF4-54CC-E5F2-8E0E-FD4CEBF98776}"/>
              </a:ext>
            </a:extLst>
          </p:cNvPr>
          <p:cNvSpPr>
            <a:spLocks noGrp="1"/>
          </p:cNvSpPr>
          <p:nvPr>
            <p:ph type="title"/>
          </p:nvPr>
        </p:nvSpPr>
        <p:spPr/>
        <p:txBody>
          <a:bodyPr/>
          <a:lstStyle/>
          <a:p>
            <a:r>
              <a:rPr lang="en-US" sz="2800" dirty="0">
                <a:hlinkClick r:id="rId3"/>
              </a:rPr>
              <a:t>Full article: Marked neurotropism and potential adaptation of H5N1 clade 2.3.4.4.b virus in naturally infected domestic cats</a:t>
            </a:r>
            <a:br>
              <a:rPr lang="en-US" sz="2800" dirty="0"/>
            </a:br>
            <a:endParaRPr lang="en-CA" sz="2800" dirty="0"/>
          </a:p>
        </p:txBody>
      </p:sp>
      <p:sp>
        <p:nvSpPr>
          <p:cNvPr id="3" name="Content Placeholder 2">
            <a:extLst>
              <a:ext uri="{FF2B5EF4-FFF2-40B4-BE49-F238E27FC236}">
                <a16:creationId xmlns:a16="http://schemas.microsoft.com/office/drawing/2014/main" id="{55928FCE-89D4-5087-1667-8A88F441CF2D}"/>
              </a:ext>
            </a:extLst>
          </p:cNvPr>
          <p:cNvSpPr>
            <a:spLocks noGrp="1"/>
          </p:cNvSpPr>
          <p:nvPr>
            <p:ph sz="half" idx="1"/>
          </p:nvPr>
        </p:nvSpPr>
        <p:spPr/>
        <p:txBody>
          <a:bodyPr/>
          <a:lstStyle/>
          <a:p>
            <a:r>
              <a:rPr lang="en-US" dirty="0">
                <a:sym typeface="Symbol" panose="05050102010706020507" pitchFamily="18" charset="2"/>
              </a:rPr>
              <a:t>Tissues from two cats from South Dakota dead with H5N1 B3.13 (lungs also found with </a:t>
            </a:r>
            <a:r>
              <a:rPr lang="en-US" i="1" dirty="0">
                <a:sym typeface="Symbol" panose="05050102010706020507" pitchFamily="18" charset="2"/>
              </a:rPr>
              <a:t>Streptococcus </a:t>
            </a:r>
            <a:r>
              <a:rPr lang="en-US" i="1" dirty="0" err="1">
                <a:sym typeface="Symbol" panose="05050102010706020507" pitchFamily="18" charset="2"/>
              </a:rPr>
              <a:t>canis</a:t>
            </a:r>
            <a:r>
              <a:rPr lang="en-US" dirty="0">
                <a:sym typeface="Symbol" panose="05050102010706020507" pitchFamily="18" charset="2"/>
              </a:rPr>
              <a:t>)</a:t>
            </a:r>
          </a:p>
          <a:p>
            <a:pPr lvl="1"/>
            <a:r>
              <a:rPr lang="en-US" dirty="0">
                <a:sym typeface="Symbol" panose="05050102010706020507" pitchFamily="18" charset="2"/>
              </a:rPr>
              <a:t>6 months + 18 months of age</a:t>
            </a:r>
          </a:p>
          <a:p>
            <a:pPr lvl="1"/>
            <a:r>
              <a:rPr lang="en-US" dirty="0">
                <a:sym typeface="Symbol" panose="05050102010706020507" pitchFamily="18" charset="2"/>
              </a:rPr>
              <a:t>Uncertain if cattle or birds are source, plausible cattle-bird-cat transmission</a:t>
            </a:r>
          </a:p>
          <a:p>
            <a:r>
              <a:rPr lang="en-US" dirty="0">
                <a:sym typeface="Symbol" panose="05050102010706020507" pitchFamily="18" charset="2"/>
              </a:rPr>
              <a:t>Fixed Control tissues from healthy cats (</a:t>
            </a:r>
            <a:r>
              <a:rPr lang="en-US" dirty="0" err="1">
                <a:sym typeface="Symbol" panose="05050102010706020507" pitchFamily="18" charset="2"/>
              </a:rPr>
              <a:t>Zyagen</a:t>
            </a:r>
            <a:r>
              <a:rPr lang="en-US" dirty="0">
                <a:sym typeface="Symbol" panose="05050102010706020507" pitchFamily="18" charset="2"/>
              </a:rPr>
              <a:t>)</a:t>
            </a:r>
          </a:p>
        </p:txBody>
      </p:sp>
      <p:sp>
        <p:nvSpPr>
          <p:cNvPr id="4" name="Content Placeholder 3">
            <a:extLst>
              <a:ext uri="{FF2B5EF4-FFF2-40B4-BE49-F238E27FC236}">
                <a16:creationId xmlns:a16="http://schemas.microsoft.com/office/drawing/2014/main" id="{B1829DA5-1E58-8C62-3533-30A8208E0C0D}"/>
              </a:ext>
            </a:extLst>
          </p:cNvPr>
          <p:cNvSpPr>
            <a:spLocks noGrp="1"/>
          </p:cNvSpPr>
          <p:nvPr>
            <p:ph sz="half" idx="2"/>
          </p:nvPr>
        </p:nvSpPr>
        <p:spPr/>
        <p:txBody>
          <a:bodyPr/>
          <a:lstStyle/>
          <a:p>
            <a:r>
              <a:rPr lang="en-US" dirty="0">
                <a:sym typeface="Symbol" panose="05050102010706020507" pitchFamily="18" charset="2"/>
              </a:rPr>
              <a:t>Lectin Histochemistry showed both 2,3 (avian type) and 2,6 (human type) receptors were found in the cats' tissues</a:t>
            </a:r>
          </a:p>
          <a:p>
            <a:pPr lvl="1"/>
            <a:r>
              <a:rPr lang="en-US" dirty="0">
                <a:sym typeface="Symbol" panose="05050102010706020507" pitchFamily="18" charset="2"/>
              </a:rPr>
              <a:t>Brain, lung, gastrointestinal tract</a:t>
            </a:r>
          </a:p>
          <a:p>
            <a:r>
              <a:rPr lang="en-US" dirty="0">
                <a:sym typeface="Symbol" panose="05050102010706020507" pitchFamily="18" charset="2"/>
              </a:rPr>
              <a:t>Concern is that cats can function as ‘mixing vessels’ for influenza</a:t>
            </a:r>
          </a:p>
          <a:p>
            <a:pPr marL="0" indent="0">
              <a:buNone/>
            </a:pPr>
            <a:endParaRPr lang="en-US" dirty="0">
              <a:sym typeface="Symbol" panose="05050102010706020507" pitchFamily="18" charset="2"/>
            </a:endParaRPr>
          </a:p>
          <a:p>
            <a:r>
              <a:rPr lang="en-US" sz="1600" dirty="0">
                <a:hlinkClick r:id="rId4"/>
              </a:rPr>
              <a:t>Eurosurveillance | Highly pathogenic avian influenza (HPAI) H5 virus exposure in domestic cats and rural stray cats, the Netherlands, October 2020 to June 2023</a:t>
            </a:r>
            <a:endParaRPr lang="en-US" sz="1600" dirty="0"/>
          </a:p>
          <a:p>
            <a:endParaRPr lang="en-CA" dirty="0"/>
          </a:p>
          <a:p>
            <a:endParaRPr lang="en-CA" dirty="0"/>
          </a:p>
        </p:txBody>
      </p:sp>
      <p:sp>
        <p:nvSpPr>
          <p:cNvPr id="5" name="Slide Number Placeholder 4">
            <a:extLst>
              <a:ext uri="{FF2B5EF4-FFF2-40B4-BE49-F238E27FC236}">
                <a16:creationId xmlns:a16="http://schemas.microsoft.com/office/drawing/2014/main" id="{8084474D-738E-DD43-A966-79D2E353117D}"/>
              </a:ext>
            </a:extLst>
          </p:cNvPr>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spTree>
    <p:extLst>
      <p:ext uri="{BB962C8B-B14F-4D97-AF65-F5344CB8AC3E}">
        <p14:creationId xmlns:p14="http://schemas.microsoft.com/office/powerpoint/2010/main" val="270655280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25074</TotalTime>
  <Words>1870</Words>
  <Application>Microsoft Office PowerPoint</Application>
  <PresentationFormat>Widescreen</PresentationFormat>
  <Paragraphs>162</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Roboto</vt:lpstr>
      <vt:lpstr>Symbol</vt:lpstr>
      <vt:lpstr>2_Office Theme</vt:lpstr>
      <vt:lpstr>Community for Emerging and Zoonotic Diseases Identifying emerging risks through collective intelligence</vt:lpstr>
      <vt:lpstr>HPAI H5N1 and Cats - USA</vt:lpstr>
      <vt:lpstr>HPAI H5N1 and Cats - USA</vt:lpstr>
      <vt:lpstr>Infectivity and Persistence of Influenza A Virus in Raw Milk | Environmental Science &amp; Technology Letters </vt:lpstr>
      <vt:lpstr>Bovine H5N1 influenza virus infection is transmitted by milk causing mortality in suckling neonates | bioRxiv </vt:lpstr>
      <vt:lpstr>Distribution of lesions and detection of influenza A(H5N1) virus, clade 2.3.4.4b, in ante- and postmortem samples from naturally infected domestic cats on U.S. dairy farms  2024</vt:lpstr>
      <vt:lpstr>Distribution of lesions and detection of influenza A(H5N1) virus, clade 2.3.4.4b, in ante- and postmortem samples from naturally infected domestic cats on U.S. dairy farms  2024</vt:lpstr>
      <vt:lpstr>Distribution of lesions and detection of influenza A(H5N1) virus, clade 2.3.4.4b, in ante- and postmortem samples from naturally infected domestic cats on U.S. dairy farms  2024</vt:lpstr>
      <vt:lpstr>Full article: Marked neurotropism and potential adaptation of H5N1 clade 2.3.4.4.b virus in naturally infected domestic cats </vt:lpstr>
      <vt:lpstr>Statement from the Chief Medical Officer of Health | Ontario Newsroom - Human Rabies case in Ontario​</vt:lpstr>
      <vt:lpstr>New World Screwworm in Central America</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541</cp:revision>
  <dcterms:created xsi:type="dcterms:W3CDTF">2020-02-07T23:34:08Z</dcterms:created>
  <dcterms:modified xsi:type="dcterms:W3CDTF">2025-01-07T21:25:45Z</dcterms:modified>
</cp:coreProperties>
</file>