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84" r:id="rId3"/>
    <p:sldId id="278" r:id="rId4"/>
    <p:sldId id="279" r:id="rId5"/>
    <p:sldId id="287" r:id="rId6"/>
    <p:sldId id="288" r:id="rId7"/>
    <p:sldId id="289" r:id="rId8"/>
    <p:sldId id="280" r:id="rId9"/>
    <p:sldId id="295" r:id="rId10"/>
    <p:sldId id="292" r:id="rId11"/>
    <p:sldId id="293" r:id="rId12"/>
    <p:sldId id="286" r:id="rId13"/>
    <p:sldId id="294" r:id="rId14"/>
    <p:sldId id="277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born, Andrea" initials="" lastIdx="8" clrIdx="0"/>
  <p:cmAuthor id="2" name="Zana Dukadzinac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055" autoAdjust="0"/>
    <p:restoredTop sz="86498" autoAdjust="0"/>
  </p:normalViewPr>
  <p:slideViewPr>
    <p:cSldViewPr snapToGrid="0">
      <p:cViewPr varScale="1">
        <p:scale>
          <a:sx n="58" d="100"/>
          <a:sy n="58" d="100"/>
        </p:scale>
        <p:origin x="76" y="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7F6BD8-1A18-4180-A3DF-28807FE1821A}" type="datetimeFigureOut">
              <a:rPr lang="en-US"/>
              <a:pPr>
                <a:defRPr/>
              </a:pPr>
              <a:t>2023-04-20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F894DF-86D1-411C-9BC2-D3E9C3EA9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mb.ca/health/publichealth/cdc/tickborne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maj.ca/content/193/31/E1213#ref-2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649813-F59C-4C61-9890-20F019F245F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90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Become able to recognize the human-like SAα2,6-Gal receptor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HA functions at more acidic pH after 2019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Ability to replicate in human respiratory epithelial cells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Efficient airborne transmission in ferret model after 2016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80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altLang="en-US" dirty="0" smtClean="0"/>
              <a:t>From CBC article: In Canada, </a:t>
            </a:r>
            <a:r>
              <a:rPr lang="en-CA" altLang="en-US" dirty="0" err="1" smtClean="0"/>
              <a:t>babesiosis</a:t>
            </a:r>
            <a:r>
              <a:rPr lang="en-CA" altLang="en-US" dirty="0" smtClean="0"/>
              <a:t> became a provincially </a:t>
            </a:r>
            <a:r>
              <a:rPr lang="en-CA" altLang="en-US" b="1" dirty="0" smtClean="0">
                <a:hlinkClick r:id="rId3"/>
              </a:rPr>
              <a:t>reportable disease</a:t>
            </a:r>
            <a:r>
              <a:rPr lang="en-CA" altLang="en-US" dirty="0" smtClean="0"/>
              <a:t> in Manitoba in 2015.</a:t>
            </a:r>
          </a:p>
          <a:p>
            <a:endParaRPr lang="en-US" altLang="en-US" dirty="0" smtClean="0"/>
          </a:p>
          <a:p>
            <a:r>
              <a:rPr lang="en-US" altLang="en-US" dirty="0" err="1" smtClean="0"/>
              <a:t>Babesiosis</a:t>
            </a:r>
            <a:r>
              <a:rPr lang="en-US" altLang="en-US" dirty="0" smtClean="0"/>
              <a:t> has typically been spread in North America by two parasite species: </a:t>
            </a:r>
            <a:r>
              <a:rPr lang="en-US" altLang="en-US" dirty="0" err="1" smtClean="0"/>
              <a:t>Babesia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microti</a:t>
            </a:r>
            <a:r>
              <a:rPr lang="en-US" altLang="en-US" dirty="0" smtClean="0"/>
              <a:t> (the tick-borne disease spreading in the U.S.) and </a:t>
            </a:r>
            <a:r>
              <a:rPr lang="en-US" altLang="en-US" dirty="0" err="1" smtClean="0"/>
              <a:t>Babesia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duncani</a:t>
            </a:r>
            <a:r>
              <a:rPr lang="en-US" altLang="en-US" dirty="0" smtClean="0"/>
              <a:t> (an emerging tick-borne pathogen that is mainly on the Pacific coast).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Links to climate change</a:t>
            </a:r>
            <a:endParaRPr lang="en-CA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it-IT" altLang="en-US" i="1" dirty="0" smtClean="0"/>
              <a:t>Babesia microti</a:t>
            </a:r>
            <a:r>
              <a:rPr lang="it-IT" altLang="en-US" dirty="0" smtClean="0"/>
              <a:t> acquired in Canada Paper: </a:t>
            </a:r>
            <a:r>
              <a:rPr lang="it-IT" altLang="en-US" dirty="0" smtClean="0">
                <a:hlinkClick r:id="rId4"/>
              </a:rPr>
              <a:t>Babesia microti acquired in Canada | CMAJ</a:t>
            </a:r>
            <a:r>
              <a:rPr lang="it-IT" altLang="en-US" dirty="0" smtClean="0"/>
              <a:t> (2021):</a:t>
            </a:r>
          </a:p>
          <a:p>
            <a:r>
              <a:rPr lang="en-US" altLang="en-US" dirty="0" smtClean="0"/>
              <a:t>The range of </a:t>
            </a:r>
            <a:r>
              <a:rPr lang="en-US" altLang="en-US" i="1" dirty="0" smtClean="0"/>
              <a:t>I. </a:t>
            </a:r>
            <a:r>
              <a:rPr lang="en-US" altLang="en-US" i="1" dirty="0" err="1" smtClean="0"/>
              <a:t>scapularis</a:t>
            </a:r>
            <a:r>
              <a:rPr lang="en-US" altLang="en-US" dirty="0" smtClean="0"/>
              <a:t> has expanded into Canada. Tick-borne diseases, including </a:t>
            </a:r>
            <a:r>
              <a:rPr lang="en-US" altLang="en-US" dirty="0" err="1" smtClean="0"/>
              <a:t>babesiosis</a:t>
            </a:r>
            <a:r>
              <a:rPr lang="en-US" altLang="en-US" dirty="0" smtClean="0"/>
              <a:t>, should be included in the differential diagnosis in Canada, and empiric treatment should be considered.</a:t>
            </a:r>
          </a:p>
          <a:p>
            <a:endParaRPr lang="en-CA" altLang="en-US" dirty="0" smtClean="0"/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668AC1-06AD-4C64-94DF-C9AF7AA46A3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90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  <a:p>
            <a:r>
              <a:rPr lang="en-US" dirty="0" smtClean="0"/>
              <a:t>Introduction. Staphylococcus </a:t>
            </a:r>
            <a:r>
              <a:rPr lang="en-US" dirty="0" err="1" smtClean="0"/>
              <a:t>felis</a:t>
            </a:r>
            <a:r>
              <a:rPr lang="en-US" dirty="0" smtClean="0"/>
              <a:t> is a coagulase-negative</a:t>
            </a:r>
            <a:r>
              <a:rPr lang="en-US" baseline="0" dirty="0" smtClean="0"/>
              <a:t> </a:t>
            </a:r>
            <a:r>
              <a:rPr lang="en-US" dirty="0" smtClean="0"/>
              <a:t>staphylococcal species that is commonly isolated from healthy cats.</a:t>
            </a:r>
            <a:r>
              <a:rPr lang="en-US" baseline="0" dirty="0" smtClean="0"/>
              <a:t> </a:t>
            </a:r>
            <a:r>
              <a:rPr lang="en-US" dirty="0" smtClean="0"/>
              <a:t>Like other commensal staphylococci, S. </a:t>
            </a:r>
            <a:r>
              <a:rPr lang="en-US" dirty="0" err="1" smtClean="0"/>
              <a:t>felis</a:t>
            </a:r>
            <a:r>
              <a:rPr lang="en-US" dirty="0" smtClean="0"/>
              <a:t> can cause opportunistic infections, e.g. otitis externa, skin and urinary tract infections,</a:t>
            </a:r>
            <a:r>
              <a:rPr lang="en-US" baseline="0" dirty="0" smtClean="0"/>
              <a:t> </a:t>
            </a:r>
            <a:r>
              <a:rPr lang="en-US" dirty="0" smtClean="0"/>
              <a:t>in cats.</a:t>
            </a:r>
          </a:p>
          <a:p>
            <a:endParaRPr lang="en-US" dirty="0" smtClean="0"/>
          </a:p>
          <a:p>
            <a:r>
              <a:rPr lang="en-US" dirty="0" smtClean="0"/>
              <a:t>Gap Statement. Several studies have reported within-household</a:t>
            </a:r>
            <a:r>
              <a:rPr lang="en-US" baseline="0" dirty="0" smtClean="0"/>
              <a:t> </a:t>
            </a:r>
            <a:r>
              <a:rPr lang="en-US" dirty="0" smtClean="0"/>
              <a:t>transmission between humans and pets and human</a:t>
            </a:r>
            <a:r>
              <a:rPr lang="en-US" baseline="0" dirty="0" smtClean="0"/>
              <a:t> </a:t>
            </a:r>
            <a:r>
              <a:rPr lang="en-US" dirty="0" smtClean="0"/>
              <a:t>infections</a:t>
            </a:r>
            <a:r>
              <a:rPr lang="en-US" baseline="0" dirty="0" smtClean="0"/>
              <a:t> </a:t>
            </a:r>
            <a:r>
              <a:rPr lang="en-US" dirty="0" smtClean="0"/>
              <a:t>caused by coagulase-positive</a:t>
            </a:r>
            <a:r>
              <a:rPr lang="en-US" baseline="0" dirty="0" smtClean="0"/>
              <a:t> </a:t>
            </a:r>
            <a:r>
              <a:rPr lang="en-US" dirty="0" smtClean="0"/>
              <a:t>staphylococci. However, human infections with coagulase-negative</a:t>
            </a:r>
            <a:r>
              <a:rPr lang="en-US" baseline="0" dirty="0" smtClean="0"/>
              <a:t> </a:t>
            </a:r>
            <a:r>
              <a:rPr lang="en-US" dirty="0" smtClean="0"/>
              <a:t>staphylococci of zoonotic</a:t>
            </a:r>
            <a:r>
              <a:rPr lang="en-US" baseline="0" dirty="0" smtClean="0"/>
              <a:t> </a:t>
            </a:r>
            <a:r>
              <a:rPr lang="en-US" dirty="0" smtClean="0"/>
              <a:t>origin are relatively rare.</a:t>
            </a:r>
          </a:p>
          <a:p>
            <a:endParaRPr lang="en-US" dirty="0" smtClean="0"/>
          </a:p>
          <a:p>
            <a:r>
              <a:rPr lang="en-US" dirty="0" smtClean="0"/>
              <a:t>Methodology. Culture of a surgical site infection in a 58-year-old</a:t>
            </a:r>
            <a:r>
              <a:rPr lang="en-US" baseline="0" dirty="0" smtClean="0"/>
              <a:t> </a:t>
            </a:r>
            <a:r>
              <a:rPr lang="en-US" dirty="0" smtClean="0"/>
              <a:t>woman who underwent a laminectomy revealed dominant</a:t>
            </a:r>
            <a:r>
              <a:rPr lang="en-US" baseline="0" dirty="0" smtClean="0"/>
              <a:t> </a:t>
            </a:r>
            <a:r>
              <a:rPr lang="en-US" dirty="0" smtClean="0"/>
              <a:t>growth of S. </a:t>
            </a:r>
            <a:r>
              <a:rPr lang="en-US" dirty="0" err="1" smtClean="0"/>
              <a:t>felis</a:t>
            </a:r>
            <a:r>
              <a:rPr lang="en-US" dirty="0" smtClean="0"/>
              <a:t>. The three cats owned by the patient were sampled to investigate potential within-household</a:t>
            </a:r>
            <a:r>
              <a:rPr lang="en-US" baseline="0" dirty="0" smtClean="0"/>
              <a:t> </a:t>
            </a:r>
            <a:r>
              <a:rPr lang="en-US" dirty="0" smtClean="0"/>
              <a:t>transmission. S.</a:t>
            </a:r>
            <a:r>
              <a:rPr lang="en-US" baseline="0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isolates were sequenced to investigate the relatedness of the isolates and to look for</a:t>
            </a:r>
            <a:r>
              <a:rPr lang="en-US" baseline="0" dirty="0" smtClean="0"/>
              <a:t> </a:t>
            </a:r>
            <a:r>
              <a:rPr lang="en-US" dirty="0" smtClean="0"/>
              <a:t>virulence factors and host specific</a:t>
            </a:r>
            <a:r>
              <a:rPr lang="en-US" baseline="0" dirty="0" smtClean="0"/>
              <a:t> </a:t>
            </a:r>
            <a:r>
              <a:rPr lang="en-US" dirty="0" smtClean="0"/>
              <a:t>genes.</a:t>
            </a:r>
          </a:p>
          <a:p>
            <a:endParaRPr lang="en-US" dirty="0" smtClean="0"/>
          </a:p>
          <a:p>
            <a:r>
              <a:rPr lang="en-US" dirty="0" smtClean="0"/>
              <a:t>Results. All cats were colonized with S. </a:t>
            </a:r>
            <a:r>
              <a:rPr lang="en-US" dirty="0" err="1" smtClean="0"/>
              <a:t>felis</a:t>
            </a:r>
            <a:r>
              <a:rPr lang="en-US" dirty="0" smtClean="0"/>
              <a:t>. Comparative genomics of the isolates showed that each cat was colonized</a:t>
            </a:r>
            <a:r>
              <a:rPr lang="en-US" baseline="0" dirty="0" smtClean="0"/>
              <a:t> </a:t>
            </a:r>
            <a:r>
              <a:rPr lang="en-US" dirty="0" smtClean="0"/>
              <a:t>with</a:t>
            </a:r>
            <a:r>
              <a:rPr lang="en-US" baseline="0" dirty="0" smtClean="0"/>
              <a:t> </a:t>
            </a:r>
            <a:r>
              <a:rPr lang="en-US" dirty="0" smtClean="0"/>
              <a:t>a distinct genotype. The patient’s isolate clustered with isolates of one of the cats. Sequence analysis of the studied</a:t>
            </a:r>
            <a:r>
              <a:rPr lang="en-US" baseline="0" dirty="0" smtClean="0"/>
              <a:t> </a:t>
            </a:r>
            <a:r>
              <a:rPr lang="en-US" dirty="0" smtClean="0"/>
              <a:t>isolates</a:t>
            </a:r>
            <a:r>
              <a:rPr lang="en-US" baseline="0" dirty="0" smtClean="0"/>
              <a:t> </a:t>
            </a:r>
            <a:r>
              <a:rPr lang="en-US" dirty="0" smtClean="0"/>
              <a:t>together with 29 publicly available S. </a:t>
            </a:r>
            <a:r>
              <a:rPr lang="en-US" dirty="0" err="1" smtClean="0"/>
              <a:t>felis</a:t>
            </a:r>
            <a:r>
              <a:rPr lang="en-US" dirty="0" smtClean="0"/>
              <a:t> genomes detected putative virulence factors that can be crucial in</a:t>
            </a:r>
            <a:r>
              <a:rPr lang="en-US" baseline="0" dirty="0" smtClean="0"/>
              <a:t> </a:t>
            </a:r>
            <a:r>
              <a:rPr lang="en-US" dirty="0" smtClean="0"/>
              <a:t>potential interspecies</a:t>
            </a:r>
            <a:r>
              <a:rPr lang="en-US" baseline="0" dirty="0" smtClean="0"/>
              <a:t> </a:t>
            </a:r>
            <a:r>
              <a:rPr lang="en-US" dirty="0" smtClean="0"/>
              <a:t>transmission.</a:t>
            </a:r>
          </a:p>
          <a:p>
            <a:endParaRPr lang="en-US" dirty="0" smtClean="0"/>
          </a:p>
          <a:p>
            <a:r>
              <a:rPr lang="en-US" b="1" dirty="0" smtClean="0"/>
              <a:t>Conclusion </a:t>
            </a:r>
            <a:r>
              <a:rPr lang="en-US" dirty="0" smtClean="0"/>
              <a:t>The current case is the first reported human infection caused by S. </a:t>
            </a:r>
            <a:r>
              <a:rPr lang="en-US" dirty="0" err="1" smtClean="0"/>
              <a:t>felis</a:t>
            </a:r>
            <a:r>
              <a:rPr lang="en-US" dirty="0" smtClean="0"/>
              <a:t> and highlights the zoonotic</a:t>
            </a:r>
            <a:r>
              <a:rPr lang="en-US" baseline="0" dirty="0" smtClean="0"/>
              <a:t> </a:t>
            </a:r>
            <a:r>
              <a:rPr lang="en-US" dirty="0" smtClean="0"/>
              <a:t>potential of this</a:t>
            </a:r>
            <a:r>
              <a:rPr lang="en-US" baseline="0" dirty="0" smtClean="0"/>
              <a:t> </a:t>
            </a:r>
            <a:r>
              <a:rPr lang="en-US" dirty="0" smtClean="0"/>
              <a:t>bacterial species. Evidence of cat-to-</a:t>
            </a:r>
            <a:r>
              <a:rPr lang="en-US" baseline="0" dirty="0" smtClean="0"/>
              <a:t> </a:t>
            </a:r>
            <a:r>
              <a:rPr lang="en-US" dirty="0" smtClean="0"/>
              <a:t>human</a:t>
            </a:r>
            <a:r>
              <a:rPr lang="en-US" baseline="0" dirty="0" smtClean="0"/>
              <a:t> </a:t>
            </a:r>
            <a:r>
              <a:rPr lang="en-US" dirty="0" smtClean="0"/>
              <a:t>transmission was shown by comparative genomics of</a:t>
            </a:r>
            <a:r>
              <a:rPr lang="en-US" baseline="0" dirty="0" smtClean="0"/>
              <a:t> </a:t>
            </a:r>
            <a:r>
              <a:rPr lang="en-US" dirty="0" smtClean="0"/>
              <a:t>isolates from the patient</a:t>
            </a:r>
            <a:r>
              <a:rPr lang="en-US" baseline="0" dirty="0" smtClean="0"/>
              <a:t> </a:t>
            </a:r>
            <a:r>
              <a:rPr lang="en-US" dirty="0" smtClean="0"/>
              <a:t>with isolates of her cats.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42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093788"/>
            <a:ext cx="9144000" cy="1677987"/>
          </a:xfrm>
        </p:spPr>
        <p:txBody>
          <a:bodyPr anchor="b">
            <a:normAutofit/>
          </a:bodyPr>
          <a:lstStyle>
            <a:lvl1pPr algn="r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3101976"/>
            <a:ext cx="9144000" cy="1655762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801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1C98A-C5DC-4C78-BD0D-CF5DC7D5F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0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BD4FB-196E-454C-890F-574374854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8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 algn="r">
              <a:defRPr sz="6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79"/>
            <a:ext cx="10515600" cy="1500187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220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2B47-41F2-42A5-AA41-34CCD9669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5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FB889-B1E1-40D0-9118-58010DD0F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9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2057400"/>
            <a:ext cx="10515600" cy="40147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2CC5-A507-4028-B3C9-257C8E707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1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2057400"/>
            <a:ext cx="4919663" cy="40147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172200" y="2057400"/>
            <a:ext cx="5181600" cy="40005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C94A-5837-4538-A85E-3BC9A11D4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0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8459C-5D3F-466B-B70D-EFCCECAF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2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FD813-48F2-42F0-8FCF-ACF9E1873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5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ACA56-2288-4290-B789-2225FFBF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8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95B727-CB92-4FD5-AF0D-B54F541D4673}" type="datetime1">
              <a:rPr lang="en-US"/>
              <a:pPr>
                <a:defRPr/>
              </a:pPr>
              <a:t>2023-04-20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D9DBF5-9739-45F5-BA36-F9FB46B79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zd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mmwr/volumes/72/wr/mm7211a1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globalnews.ca/news/9601467/ticks-babesiosis-disease-canada/#:~:text=A%20rare%20and%20life%2Dthreatening,an%20infection%20similar%20to%20malaria." TargetMode="External"/><Relationship Id="rId4" Type="http://schemas.openxmlformats.org/officeDocument/2006/relationships/hyperlink" Target="http://outbreaknewstoday.com/vermont-maine-and-new-hampshire-experience-largest-percent-change-in-babesiosis-incidence-15749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biologyresearch.org/content/journal/jmm/10.1099/jmm.0.00166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sciencedirect.com/science/article/pii/S2211753922000483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dfonline.com/doi/full/10.1080/00480169.2023.2191349?journalCode=tnzv20" TargetMode="External"/><Relationship Id="rId2" Type="http://schemas.openxmlformats.org/officeDocument/2006/relationships/hyperlink" Target="https://royalsocietypublishing.org/doi/10.1098/rspb.2023.0128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nc.cdc.gov/eid/article/29/4/22-1727_articl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spection.canada.ca/animal-health/terrestrial-animals/diseases/reportable/rabies/rabies-cases-in-canada-2023/eng/1675733174710/1675733175208" TargetMode="External"/><Relationship Id="rId2" Type="http://schemas.openxmlformats.org/officeDocument/2006/relationships/hyperlink" Target="https://cabinradio.ca/122132/news/health/fort-good-hope-dog-tests-positive-for-rabies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ada.ca/en/food-inspection-agency/news/2023/04/domestic-dog-tests-positive-for-avian-influenza-in-canada.html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bms.unl.edu/VDC/documents/HPAI_Cats.pdf" TargetMode="External"/><Relationship Id="rId2" Type="http://schemas.openxmlformats.org/officeDocument/2006/relationships/hyperlink" Target="https://afludiary.blogspot.com/2023/04/nebraska-veterinary-diagnostic-center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lifesciences.org/articles/8347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wormsandgermsblog.com/2023/03/articles/animals/dogs/canine-flu-vaccine-shortage-issue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elifesciences.org/articles/86051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800" dirty="0" err="1"/>
              <a:t>Community</a:t>
            </a:r>
            <a:r>
              <a:rPr lang="fr-FR" sz="2800" dirty="0"/>
              <a:t> for </a:t>
            </a:r>
            <a:r>
              <a:rPr lang="fr-FR" sz="2800" dirty="0" err="1"/>
              <a:t>Emerging</a:t>
            </a:r>
            <a:r>
              <a:rPr lang="fr-FR" sz="2800" dirty="0"/>
              <a:t> and </a:t>
            </a:r>
            <a:r>
              <a:rPr lang="fr-FR" sz="2800" dirty="0" err="1"/>
              <a:t>Zoonotic</a:t>
            </a:r>
            <a:r>
              <a:rPr lang="fr-FR" sz="2800" dirty="0"/>
              <a:t> </a:t>
            </a:r>
            <a:r>
              <a:rPr lang="fr-FR" sz="2800" dirty="0" err="1"/>
              <a:t>Diseases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000" i="1" dirty="0" err="1"/>
              <a:t>Identifying</a:t>
            </a:r>
            <a:r>
              <a:rPr lang="fr-FR" sz="2000" i="1" dirty="0"/>
              <a:t> </a:t>
            </a:r>
            <a:r>
              <a:rPr lang="fr-FR" sz="2000" i="1" dirty="0" err="1"/>
              <a:t>emerging</a:t>
            </a:r>
            <a:r>
              <a:rPr lang="fr-FR" sz="2000" i="1" dirty="0"/>
              <a:t> </a:t>
            </a:r>
            <a:r>
              <a:rPr lang="fr-FR" sz="2000" i="1" dirty="0" err="1"/>
              <a:t>risks</a:t>
            </a:r>
            <a:r>
              <a:rPr lang="fr-FR" sz="2000" i="1" dirty="0"/>
              <a:t> </a:t>
            </a:r>
            <a:r>
              <a:rPr lang="fr-FR" sz="2000" i="1" dirty="0" err="1"/>
              <a:t>through</a:t>
            </a:r>
            <a:r>
              <a:rPr lang="fr-FR" sz="2000" i="1" dirty="0"/>
              <a:t> collective intelligence</a:t>
            </a:r>
            <a:endParaRPr lang="en-CA" sz="2000" i="1" dirty="0"/>
          </a:p>
        </p:txBody>
      </p:sp>
      <p:sp>
        <p:nvSpPr>
          <p:cNvPr id="14339" name="Subtitle 1"/>
          <p:cNvSpPr>
            <a:spLocks noGrp="1"/>
          </p:cNvSpPr>
          <p:nvPr>
            <p:ph type="subTitle" idx="1"/>
          </p:nvPr>
        </p:nvSpPr>
        <p:spPr>
          <a:xfrm>
            <a:off x="3048000" y="3101975"/>
            <a:ext cx="9144000" cy="1123950"/>
          </a:xfrm>
        </p:spPr>
        <p:txBody>
          <a:bodyPr/>
          <a:lstStyle/>
          <a:p>
            <a:pPr eaLnBrk="1" hangingPunct="1"/>
            <a:r>
              <a:rPr lang="en-CA" altLang="en-US" dirty="0" smtClean="0"/>
              <a:t>CEZD – CAHSS Companion Animal Network Update</a:t>
            </a:r>
            <a:endParaRPr lang="en-CA" altLang="en-US" dirty="0"/>
          </a:p>
          <a:p>
            <a:pPr eaLnBrk="1" hangingPunct="1"/>
            <a:r>
              <a:rPr lang="en-CA" altLang="en-US" dirty="0" smtClean="0"/>
              <a:t>17 April 2023</a:t>
            </a:r>
            <a:endParaRPr lang="en-CA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65D84322-D45D-4E35-B089-2601BE7D71B2}" type="slidenum">
              <a:rPr lang="en-US" altLang="en-US" sz="1200" smtClean="0">
                <a:solidFill>
                  <a:srgbClr val="898989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9380538" y="5749925"/>
            <a:ext cx="2811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3600" b="1">
                <a:solidFill>
                  <a:srgbClr val="FFFFFF"/>
                </a:solidFill>
                <a:hlinkClick r:id="rId3"/>
              </a:rPr>
              <a:t>www.cezd.ca</a:t>
            </a:r>
            <a:r>
              <a:rPr lang="en-CA" altLang="en-US" sz="3600">
                <a:solidFill>
                  <a:srgbClr val="FFFFFF"/>
                </a:solidFill>
              </a:rPr>
              <a:t> </a:t>
            </a:r>
            <a:endParaRPr lang="en-US" altLang="en-US" sz="3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82483"/>
      </p:ext>
    </p:extLst>
  </p:cSld>
  <p:clrMapOvr>
    <a:masterClrMapping/>
  </p:clrMapOvr>
  <p:transition spd="slow" advTm="264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9313" y="0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hlinkClick r:id="rId3"/>
              </a:rPr>
              <a:t>Trends in Reported </a:t>
            </a:r>
            <a:r>
              <a:rPr lang="en-US" sz="3200" dirty="0" err="1">
                <a:hlinkClick r:id="rId3"/>
              </a:rPr>
              <a:t>Babesiosis</a:t>
            </a:r>
            <a:r>
              <a:rPr lang="en-US" sz="3200" dirty="0">
                <a:hlinkClick r:id="rId3"/>
              </a:rPr>
              <a:t> Cases — United States, 2011–2019 | MMWR (cdc.gov)</a:t>
            </a:r>
            <a:endParaRPr lang="en-CA" sz="3200" dirty="0"/>
          </a:p>
        </p:txBody>
      </p:sp>
      <p:sp>
        <p:nvSpPr>
          <p:cNvPr id="26627" name="Content Placeholder 9"/>
          <p:cNvSpPr>
            <a:spLocks noGrp="1"/>
          </p:cNvSpPr>
          <p:nvPr>
            <p:ph sz="half" idx="1"/>
          </p:nvPr>
        </p:nvSpPr>
        <p:spPr>
          <a:xfrm>
            <a:off x="647700" y="1325563"/>
            <a:ext cx="10717213" cy="4808537"/>
          </a:xfrm>
        </p:spPr>
        <p:txBody>
          <a:bodyPr/>
          <a:lstStyle/>
          <a:p>
            <a:r>
              <a:rPr lang="en-US" altLang="en-US" dirty="0" smtClean="0"/>
              <a:t>The CDC Morbidity and Mortality Weekly Report reported a significant increase in the</a:t>
            </a:r>
            <a:r>
              <a:rPr lang="en-CA" altLang="en-US" dirty="0" smtClean="0"/>
              <a:t> </a:t>
            </a:r>
            <a:r>
              <a:rPr lang="en-US" altLang="en-US" dirty="0" smtClean="0"/>
              <a:t>incidence of </a:t>
            </a:r>
            <a:r>
              <a:rPr lang="en-US" altLang="en-US" dirty="0" err="1" smtClean="0"/>
              <a:t>babesiosis</a:t>
            </a:r>
            <a:r>
              <a:rPr lang="en-US" altLang="en-US" dirty="0" smtClean="0"/>
              <a:t> from 2011-2019 across the </a:t>
            </a:r>
            <a:r>
              <a:rPr lang="en-US" altLang="en-US" u="sng" dirty="0" smtClean="0">
                <a:hlinkClick r:id="rId4"/>
              </a:rPr>
              <a:t>United States</a:t>
            </a:r>
            <a:r>
              <a:rPr lang="en-US" altLang="en-US" dirty="0" smtClean="0"/>
              <a:t> </a:t>
            </a:r>
          </a:p>
          <a:p>
            <a:r>
              <a:rPr lang="en-US" altLang="en-US" dirty="0" smtClean="0"/>
              <a:t>Connecticut, Maine,</a:t>
            </a:r>
            <a:r>
              <a:rPr lang="en-CA" altLang="en-US" dirty="0" smtClean="0"/>
              <a:t> </a:t>
            </a:r>
            <a:r>
              <a:rPr lang="en-US" altLang="en-US" dirty="0" smtClean="0"/>
              <a:t>Massachusetts, New Hampshire, New Jersey, New York, Rhode Island, and Vermont</a:t>
            </a:r>
          </a:p>
          <a:p>
            <a:r>
              <a:rPr lang="en-US" altLang="en-US" dirty="0" smtClean="0"/>
              <a:t>Largest increases reported in Vermont (1,602%, from two to 34 cases), Maine (1,422%, from</a:t>
            </a:r>
            <a:r>
              <a:rPr lang="en-CA" altLang="en-US" dirty="0" smtClean="0"/>
              <a:t> </a:t>
            </a:r>
            <a:r>
              <a:rPr lang="en-US" altLang="en-US" dirty="0" smtClean="0"/>
              <a:t>nine to 138), New Hampshire (372%, from 13 to 78), and Connecticut (338%, from 74 to 328)</a:t>
            </a:r>
          </a:p>
          <a:p>
            <a:r>
              <a:rPr lang="en-US" altLang="en-US" dirty="0" smtClean="0"/>
              <a:t>Also seems to be spreading in </a:t>
            </a:r>
            <a:r>
              <a:rPr lang="en-US" altLang="en-US" dirty="0" smtClean="0">
                <a:hlinkClick r:id="rId5"/>
              </a:rPr>
              <a:t>Canada</a:t>
            </a:r>
            <a:endParaRPr lang="en-US" altLang="en-US" dirty="0" smtClean="0"/>
          </a:p>
          <a:p>
            <a:r>
              <a:rPr lang="en-US" altLang="en-US" dirty="0" smtClean="0"/>
              <a:t>VBD network call indicated an increasing number of detections of B. </a:t>
            </a:r>
            <a:r>
              <a:rPr lang="en-US" altLang="en-US" dirty="0" err="1" smtClean="0"/>
              <a:t>odocoilei</a:t>
            </a:r>
            <a:endParaRPr lang="en-CA" altLang="en-US" dirty="0" smtClean="0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</p:spTree>
    <p:extLst>
      <p:ext uri="{BB962C8B-B14F-4D97-AF65-F5344CB8AC3E}">
        <p14:creationId xmlns:p14="http://schemas.microsoft.com/office/powerpoint/2010/main" val="244390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5D1E7F-93F2-47FE-BF02-43A6AB023F8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2867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90488"/>
            <a:ext cx="11118850" cy="670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92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5939"/>
            <a:ext cx="10515600" cy="1325563"/>
          </a:xfrm>
        </p:spPr>
        <p:txBody>
          <a:bodyPr/>
          <a:lstStyle/>
          <a:p>
            <a:r>
              <a:rPr lang="en-US" sz="3200" dirty="0">
                <a:hlinkClick r:id="rId3"/>
              </a:rPr>
              <a:t>Evidence of cat-to-human transmission of Staphylococcus </a:t>
            </a:r>
            <a:r>
              <a:rPr lang="en-US" sz="3200" dirty="0" err="1">
                <a:hlinkClick r:id="rId3"/>
              </a:rPr>
              <a:t>felis</a:t>
            </a:r>
            <a:r>
              <a:rPr lang="en-US" sz="3200" dirty="0">
                <a:hlinkClick r:id="rId3"/>
              </a:rPr>
              <a:t> | Microbiology Society (microbiologyresearch.org)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2890" y="1468494"/>
            <a:ext cx="5181600" cy="4675461"/>
          </a:xfrm>
        </p:spPr>
        <p:txBody>
          <a:bodyPr/>
          <a:lstStyle/>
          <a:p>
            <a:r>
              <a:rPr lang="en-CA" dirty="0" smtClean="0"/>
              <a:t>First documented case of </a:t>
            </a:r>
            <a:r>
              <a:rPr lang="en-CA" i="1" dirty="0" smtClean="0"/>
              <a:t>S. felis </a:t>
            </a:r>
            <a:r>
              <a:rPr lang="en-CA" dirty="0" smtClean="0"/>
              <a:t>from cat to human</a:t>
            </a:r>
          </a:p>
          <a:p>
            <a:r>
              <a:rPr lang="en-CA" dirty="0" smtClean="0"/>
              <a:t>58 year old woman with a surgical site infection</a:t>
            </a:r>
          </a:p>
          <a:p>
            <a:r>
              <a:rPr lang="en-CA" i="1" dirty="0" smtClean="0"/>
              <a:t>S. felis </a:t>
            </a:r>
            <a:r>
              <a:rPr lang="en-CA" dirty="0" smtClean="0"/>
              <a:t>cultured</a:t>
            </a:r>
          </a:p>
          <a:p>
            <a:r>
              <a:rPr lang="en-CA" dirty="0" smtClean="0"/>
              <a:t>3 cats in the household</a:t>
            </a:r>
          </a:p>
          <a:p>
            <a:pPr lvl="1"/>
            <a:r>
              <a:rPr lang="en-CA" dirty="0" smtClean="0"/>
              <a:t>All positive for </a:t>
            </a:r>
            <a:r>
              <a:rPr lang="en-CA" i="1" dirty="0" smtClean="0"/>
              <a:t>S. felis</a:t>
            </a:r>
          </a:p>
          <a:p>
            <a:pPr lvl="1"/>
            <a:r>
              <a:rPr lang="en-CA" dirty="0" smtClean="0"/>
              <a:t>Each cat had a distinct genotype </a:t>
            </a:r>
          </a:p>
          <a:p>
            <a:r>
              <a:rPr lang="en-CA" dirty="0" smtClean="0"/>
              <a:t>Patient’s isolate clustered with isolates from one cat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96000" y="1468494"/>
            <a:ext cx="5181600" cy="383846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72200" y="5665076"/>
            <a:ext cx="5143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Coagulase-negative Staphylococcus</a:t>
            </a:r>
          </a:p>
          <a:p>
            <a:r>
              <a:rPr lang="en-CA" dirty="0" smtClean="0"/>
              <a:t>Common commensal in cats; opportunistic pathogen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4488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hlinkClick r:id="rId2"/>
              </a:rPr>
              <a:t>The first three reported cases of </a:t>
            </a:r>
            <a:r>
              <a:rPr lang="en-US" sz="2800" i="1" dirty="0" err="1">
                <a:hlinkClick r:id="rId2"/>
              </a:rPr>
              <a:t>Sporothrix</a:t>
            </a:r>
            <a:r>
              <a:rPr lang="en-US" sz="2800" i="1" dirty="0">
                <a:hlinkClick r:id="rId2"/>
              </a:rPr>
              <a:t> </a:t>
            </a:r>
            <a:r>
              <a:rPr lang="en-US" sz="2800" i="1" dirty="0" err="1">
                <a:hlinkClick r:id="rId2"/>
              </a:rPr>
              <a:t>brasiliensis</a:t>
            </a:r>
            <a:r>
              <a:rPr lang="en-US" sz="2800" i="1" dirty="0">
                <a:hlinkClick r:id="rId2"/>
              </a:rPr>
              <a:t> </a:t>
            </a:r>
            <a:r>
              <a:rPr lang="en-US" sz="2800" dirty="0">
                <a:hlinkClick r:id="rId2"/>
              </a:rPr>
              <a:t>cat-transmitted </a:t>
            </a:r>
            <a:r>
              <a:rPr lang="en-US" sz="2800" dirty="0" err="1">
                <a:hlinkClick r:id="rId2"/>
              </a:rPr>
              <a:t>sporotrichosis</a:t>
            </a:r>
            <a:r>
              <a:rPr lang="en-US" sz="2800" dirty="0">
                <a:hlinkClick r:id="rId2"/>
              </a:rPr>
              <a:t> outside South America - </a:t>
            </a:r>
            <a:r>
              <a:rPr lang="en-US" sz="2800" dirty="0" err="1">
                <a:hlinkClick r:id="rId2"/>
              </a:rPr>
              <a:t>ScienceDirect</a:t>
            </a:r>
            <a:r>
              <a:rPr lang="en-CA" sz="2800" dirty="0"/>
              <a:t/>
            </a:r>
            <a:br>
              <a:rPr lang="en-CA" sz="2800" dirty="0"/>
            </a:b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828" y="1514575"/>
            <a:ext cx="5279921" cy="4351338"/>
          </a:xfrm>
        </p:spPr>
        <p:txBody>
          <a:bodyPr/>
          <a:lstStyle/>
          <a:p>
            <a:r>
              <a:rPr lang="en-CA" dirty="0" smtClean="0"/>
              <a:t>Sporotrichosis has been considered an emerging public health threat in Brazil (1990s)</a:t>
            </a:r>
          </a:p>
          <a:p>
            <a:r>
              <a:rPr lang="en-CA" dirty="0" smtClean="0"/>
              <a:t>3 cases occurred outside of Brazil</a:t>
            </a:r>
          </a:p>
          <a:p>
            <a:r>
              <a:rPr lang="en-CA" dirty="0" smtClean="0"/>
              <a:t>Family emigrated to the UK and brought their cat with them 3 years prior onset of illness</a:t>
            </a:r>
          </a:p>
          <a:p>
            <a:r>
              <a:rPr lang="en-CA" dirty="0" smtClean="0"/>
              <a:t>Woman, her adult daughter and the attending vet were scratched by the cat</a:t>
            </a:r>
          </a:p>
          <a:p>
            <a:r>
              <a:rPr lang="en-CA" dirty="0" smtClean="0"/>
              <a:t>Humans successfully treated with </a:t>
            </a:r>
            <a:r>
              <a:rPr lang="en-CA" dirty="0" err="1" smtClean="0"/>
              <a:t>itraconazole</a:t>
            </a:r>
            <a:r>
              <a:rPr lang="en-CA" dirty="0" smtClean="0"/>
              <a:t> (6 months)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374" y="1766823"/>
            <a:ext cx="3156509" cy="343082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285" y="2036785"/>
            <a:ext cx="3152851" cy="4198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951" y="3327888"/>
            <a:ext cx="3161995" cy="296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2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 smtClean="0"/>
              <a:t>Scientific Publications of Interest</a:t>
            </a:r>
            <a:endParaRPr lang="en-CA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>
                <a:hlinkClick r:id="rId2"/>
              </a:rPr>
              <a:t>It's a small world for parasites: evidence supporting the North American invasion of European </a:t>
            </a:r>
            <a:r>
              <a:rPr lang="en-US" sz="2000" dirty="0" err="1">
                <a:hlinkClick r:id="rId2"/>
              </a:rPr>
              <a:t>Echinococcus</a:t>
            </a:r>
            <a:r>
              <a:rPr lang="en-US" sz="2000" dirty="0">
                <a:hlinkClick r:id="rId2"/>
              </a:rPr>
              <a:t> </a:t>
            </a:r>
            <a:r>
              <a:rPr lang="en-US" sz="2000" dirty="0" err="1">
                <a:hlinkClick r:id="rId2"/>
              </a:rPr>
              <a:t>multilocularis</a:t>
            </a:r>
            <a:r>
              <a:rPr lang="en-US" sz="2000" dirty="0">
                <a:hlinkClick r:id="rId2"/>
              </a:rPr>
              <a:t> | Proceedings of the Royal Society B: Biological Sciences (royalsocietypublishing.org</a:t>
            </a:r>
            <a:r>
              <a:rPr lang="en-US" sz="2000" dirty="0" smtClean="0">
                <a:hlinkClick r:id="rId2"/>
              </a:rPr>
              <a:t>)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>
                <a:hlinkClick r:id="rId3"/>
              </a:rPr>
              <a:t>Full article: Cross-species transmission of coronaviruses with a focus on severe acute respiratory syndrome coronavirus 2 infection in animals: a review for the veterinary practitioner (tandfonline.com</a:t>
            </a:r>
            <a:r>
              <a:rPr lang="en-US" sz="2000" dirty="0" smtClean="0">
                <a:hlinkClick r:id="rId3"/>
              </a:rPr>
              <a:t>)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>
                <a:hlinkClick r:id="rId4"/>
              </a:rPr>
              <a:t>Experimental Infection and Transmission of SARS-CoV-2 Delta and Omicron Variants among Beagle Dogs - Volume 29, Number 4—April 2023 - Emerging Infectious Diseases journal - CDC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67180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855" y="0"/>
            <a:ext cx="10515600" cy="1325563"/>
          </a:xfrm>
        </p:spPr>
        <p:txBody>
          <a:bodyPr/>
          <a:lstStyle/>
          <a:p>
            <a:r>
              <a:rPr lang="en-US" dirty="0">
                <a:hlinkClick r:id="rId2"/>
              </a:rPr>
              <a:t>Fort Good Hope dog tests positive for rabies (cabinradio.ca)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6235" y="1309264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February 24, 2023</a:t>
            </a:r>
          </a:p>
          <a:p>
            <a:r>
              <a:rPr lang="en-US" dirty="0" smtClean="0"/>
              <a:t>Fort </a:t>
            </a:r>
            <a:r>
              <a:rPr lang="en-US" dirty="0"/>
              <a:t>Good Hope dog that had contact with a wild fox has tested positive for rabies</a:t>
            </a:r>
            <a:endParaRPr lang="en-C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36254935"/>
              </p:ext>
            </p:extLst>
          </p:nvPr>
        </p:nvGraphicFramePr>
        <p:xfrm>
          <a:off x="557055" y="3088448"/>
          <a:ext cx="11067390" cy="32839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910174">
                  <a:extLst>
                    <a:ext uri="{9D8B030D-6E8A-4147-A177-3AD203B41FA5}">
                      <a16:colId xmlns:a16="http://schemas.microsoft.com/office/drawing/2014/main" val="850540068"/>
                    </a:ext>
                  </a:extLst>
                </a:gridCol>
                <a:gridCol w="565478">
                  <a:extLst>
                    <a:ext uri="{9D8B030D-6E8A-4147-A177-3AD203B41FA5}">
                      <a16:colId xmlns:a16="http://schemas.microsoft.com/office/drawing/2014/main" val="3932478461"/>
                    </a:ext>
                  </a:extLst>
                </a:gridCol>
                <a:gridCol w="737826">
                  <a:extLst>
                    <a:ext uri="{9D8B030D-6E8A-4147-A177-3AD203B41FA5}">
                      <a16:colId xmlns:a16="http://schemas.microsoft.com/office/drawing/2014/main" val="4155912293"/>
                    </a:ext>
                  </a:extLst>
                </a:gridCol>
                <a:gridCol w="737826">
                  <a:extLst>
                    <a:ext uri="{9D8B030D-6E8A-4147-A177-3AD203B41FA5}">
                      <a16:colId xmlns:a16="http://schemas.microsoft.com/office/drawing/2014/main" val="3210466537"/>
                    </a:ext>
                  </a:extLst>
                </a:gridCol>
                <a:gridCol w="737826">
                  <a:extLst>
                    <a:ext uri="{9D8B030D-6E8A-4147-A177-3AD203B41FA5}">
                      <a16:colId xmlns:a16="http://schemas.microsoft.com/office/drawing/2014/main" val="1980597951"/>
                    </a:ext>
                  </a:extLst>
                </a:gridCol>
                <a:gridCol w="737826">
                  <a:extLst>
                    <a:ext uri="{9D8B030D-6E8A-4147-A177-3AD203B41FA5}">
                      <a16:colId xmlns:a16="http://schemas.microsoft.com/office/drawing/2014/main" val="873339486"/>
                    </a:ext>
                  </a:extLst>
                </a:gridCol>
                <a:gridCol w="737826">
                  <a:extLst>
                    <a:ext uri="{9D8B030D-6E8A-4147-A177-3AD203B41FA5}">
                      <a16:colId xmlns:a16="http://schemas.microsoft.com/office/drawing/2014/main" val="1682628280"/>
                    </a:ext>
                  </a:extLst>
                </a:gridCol>
                <a:gridCol w="737826">
                  <a:extLst>
                    <a:ext uri="{9D8B030D-6E8A-4147-A177-3AD203B41FA5}">
                      <a16:colId xmlns:a16="http://schemas.microsoft.com/office/drawing/2014/main" val="3301207392"/>
                    </a:ext>
                  </a:extLst>
                </a:gridCol>
                <a:gridCol w="737826">
                  <a:extLst>
                    <a:ext uri="{9D8B030D-6E8A-4147-A177-3AD203B41FA5}">
                      <a16:colId xmlns:a16="http://schemas.microsoft.com/office/drawing/2014/main" val="2467141530"/>
                    </a:ext>
                  </a:extLst>
                </a:gridCol>
                <a:gridCol w="737826">
                  <a:extLst>
                    <a:ext uri="{9D8B030D-6E8A-4147-A177-3AD203B41FA5}">
                      <a16:colId xmlns:a16="http://schemas.microsoft.com/office/drawing/2014/main" val="3702738132"/>
                    </a:ext>
                  </a:extLst>
                </a:gridCol>
                <a:gridCol w="737826">
                  <a:extLst>
                    <a:ext uri="{9D8B030D-6E8A-4147-A177-3AD203B41FA5}">
                      <a16:colId xmlns:a16="http://schemas.microsoft.com/office/drawing/2014/main" val="835337191"/>
                    </a:ext>
                  </a:extLst>
                </a:gridCol>
                <a:gridCol w="737826">
                  <a:extLst>
                    <a:ext uri="{9D8B030D-6E8A-4147-A177-3AD203B41FA5}">
                      <a16:colId xmlns:a16="http://schemas.microsoft.com/office/drawing/2014/main" val="4097784985"/>
                    </a:ext>
                  </a:extLst>
                </a:gridCol>
                <a:gridCol w="737826">
                  <a:extLst>
                    <a:ext uri="{9D8B030D-6E8A-4147-A177-3AD203B41FA5}">
                      <a16:colId xmlns:a16="http://schemas.microsoft.com/office/drawing/2014/main" val="3815260945"/>
                    </a:ext>
                  </a:extLst>
                </a:gridCol>
                <a:gridCol w="737826">
                  <a:extLst>
                    <a:ext uri="{9D8B030D-6E8A-4147-A177-3AD203B41FA5}">
                      <a16:colId xmlns:a16="http://schemas.microsoft.com/office/drawing/2014/main" val="2183792559"/>
                    </a:ext>
                  </a:extLst>
                </a:gridCol>
                <a:gridCol w="737826">
                  <a:extLst>
                    <a:ext uri="{9D8B030D-6E8A-4147-A177-3AD203B41FA5}">
                      <a16:colId xmlns:a16="http://schemas.microsoft.com/office/drawing/2014/main" val="1173913081"/>
                    </a:ext>
                  </a:extLst>
                </a:gridCol>
              </a:tblGrid>
              <a:tr h="338314">
                <a:tc gridSpan="15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Rabies cases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219516"/>
                  </a:ext>
                </a:extLst>
              </a:tr>
              <a:tr h="608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Rabies cases</a:t>
                      </a:r>
                      <a:endParaRPr lang="en-US" sz="18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BC</a:t>
                      </a:r>
                      <a:endParaRPr lang="en-US" sz="18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AB</a:t>
                      </a:r>
                      <a:endParaRPr lang="en-US" sz="18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SK</a:t>
                      </a:r>
                      <a:endParaRPr lang="en-US" sz="18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MB</a:t>
                      </a:r>
                      <a:endParaRPr lang="en-US" sz="18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ON</a:t>
                      </a:r>
                      <a:endParaRPr lang="en-US" sz="18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QC</a:t>
                      </a:r>
                      <a:endParaRPr lang="en-US" sz="18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NB</a:t>
                      </a:r>
                      <a:endParaRPr lang="en-US" sz="18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NS</a:t>
                      </a:r>
                      <a:endParaRPr lang="en-US" sz="18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PE</a:t>
                      </a:r>
                      <a:endParaRPr lang="en-US" sz="18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NL</a:t>
                      </a:r>
                      <a:endParaRPr lang="en-US" sz="18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NU</a:t>
                      </a:r>
                      <a:endParaRPr lang="en-US" sz="18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NT</a:t>
                      </a:r>
                      <a:endParaRPr lang="en-US" sz="18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YT</a:t>
                      </a:r>
                      <a:endParaRPr lang="en-US" sz="18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Total</a:t>
                      </a:r>
                      <a:endParaRPr lang="en-US" sz="18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 anchor="b"/>
                </a:tc>
                <a:extLst>
                  <a:ext uri="{0D108BD9-81ED-4DB2-BD59-A6C34878D82A}">
                    <a16:rowId xmlns:a16="http://schemas.microsoft.com/office/drawing/2014/main" val="684052192"/>
                  </a:ext>
                </a:extLst>
              </a:tr>
              <a:tr h="59769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Arctic fox</a:t>
                      </a:r>
                      <a:endParaRPr lang="en-US" sz="18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extLst>
                  <a:ext uri="{0D108BD9-81ED-4DB2-BD59-A6C34878D82A}">
                    <a16:rowId xmlns:a16="http://schemas.microsoft.com/office/drawing/2014/main" val="2271367237"/>
                  </a:ext>
                </a:extLst>
              </a:tr>
              <a:tr h="338314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Dog</a:t>
                      </a:r>
                      <a:endParaRPr lang="en-US" sz="18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extLst>
                  <a:ext uri="{0D108BD9-81ED-4DB2-BD59-A6C34878D82A}">
                    <a16:rowId xmlns:a16="http://schemas.microsoft.com/office/drawing/2014/main" val="4091338183"/>
                  </a:ext>
                </a:extLst>
              </a:tr>
              <a:tr h="338314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Raccoon</a:t>
                      </a:r>
                      <a:endParaRPr lang="en-US" sz="18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extLst>
                  <a:ext uri="{0D108BD9-81ED-4DB2-BD59-A6C34878D82A}">
                    <a16:rowId xmlns:a16="http://schemas.microsoft.com/office/drawing/2014/main" val="2252298097"/>
                  </a:ext>
                </a:extLst>
              </a:tr>
              <a:tr h="385674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Red fox</a:t>
                      </a:r>
                      <a:endParaRPr lang="en-US" sz="18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extLst>
                  <a:ext uri="{0D108BD9-81ED-4DB2-BD59-A6C34878D82A}">
                    <a16:rowId xmlns:a16="http://schemas.microsoft.com/office/drawing/2014/main" val="1097976869"/>
                  </a:ext>
                </a:extLst>
              </a:tr>
              <a:tr h="338314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Skunk</a:t>
                      </a:r>
                      <a:endParaRPr lang="en-US" sz="18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extLst>
                  <a:ext uri="{0D108BD9-81ED-4DB2-BD59-A6C34878D82A}">
                    <a16:rowId xmlns:a16="http://schemas.microsoft.com/office/drawing/2014/main" val="3650053279"/>
                  </a:ext>
                </a:extLst>
              </a:tr>
              <a:tr h="338314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Total</a:t>
                      </a:r>
                      <a:endParaRPr lang="en-US" sz="18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11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8" marR="3598" marT="3598" marB="0"/>
                </a:tc>
                <a:extLst>
                  <a:ext uri="{0D108BD9-81ED-4DB2-BD59-A6C34878D82A}">
                    <a16:rowId xmlns:a16="http://schemas.microsoft.com/office/drawing/2014/main" val="1738773470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30707" y="3104747"/>
            <a:ext cx="618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3"/>
              </a:rPr>
              <a:t>Rabies cases in Canada 2023 - Canadian Food Inspection Agency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463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Domestic dog tests positive for avian influenza in Canada   - Canada.ca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63510" cy="4351338"/>
          </a:xfrm>
        </p:spPr>
        <p:txBody>
          <a:bodyPr/>
          <a:lstStyle/>
          <a:p>
            <a:r>
              <a:rPr lang="en-US" dirty="0" smtClean="0"/>
              <a:t>Late March/Early April</a:t>
            </a:r>
          </a:p>
          <a:p>
            <a:r>
              <a:rPr lang="en-US" dirty="0" smtClean="0"/>
              <a:t>The </a:t>
            </a:r>
            <a:r>
              <a:rPr lang="en-US" dirty="0"/>
              <a:t>domestic dog was found to have been infected with avian influenza after chewing on a wild goose, and died after developing clinical signs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Pet owners are advised to:</a:t>
            </a:r>
          </a:p>
          <a:p>
            <a:r>
              <a:rPr lang="en-US" dirty="0"/>
              <a:t>not feed pets (e.g., dogs or cats) any raw meat from game birds or poultry</a:t>
            </a:r>
          </a:p>
          <a:p>
            <a:r>
              <a:rPr lang="en-US" dirty="0"/>
              <a:t>not allow pets to consume or play with dead wild birds found outside</a:t>
            </a:r>
          </a:p>
          <a:p>
            <a:r>
              <a:rPr lang="en-US" dirty="0"/>
              <a:t>contact their veterinarian if they have questions about their pet's health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29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hlinkClick r:id="rId2"/>
              </a:rPr>
              <a:t>Avian Flu Diary: Nebraska Veterinary Diagnostic Center (NVDC) Report: 2 Domestic Cats Infected With HPAI H5N1 (afludiary.blogspot.com)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Wyoming: </a:t>
            </a:r>
          </a:p>
          <a:p>
            <a:pPr lvl="1"/>
            <a:r>
              <a:rPr lang="en-CA" dirty="0" smtClean="0"/>
              <a:t>Barn cat likely infected by eating meat from infected waterfowl (dates not provided)</a:t>
            </a:r>
          </a:p>
          <a:p>
            <a:pPr lvl="1"/>
            <a:endParaRPr lang="en-CA" dirty="0" smtClean="0"/>
          </a:p>
          <a:p>
            <a:pPr marL="0" indent="0">
              <a:buNone/>
            </a:pPr>
            <a:r>
              <a:rPr lang="en-CA" dirty="0"/>
              <a:t>Nebraska</a:t>
            </a:r>
          </a:p>
          <a:p>
            <a:r>
              <a:rPr lang="en-CA" dirty="0"/>
              <a:t>4 outdoor cats in 1 household</a:t>
            </a:r>
          </a:p>
          <a:p>
            <a:r>
              <a:rPr lang="en-CA" dirty="0"/>
              <a:t>2/4 positive for HPAI H5N1</a:t>
            </a:r>
          </a:p>
          <a:p>
            <a:pPr marL="0" indent="0">
              <a:buNone/>
            </a:pPr>
            <a:r>
              <a:rPr lang="en-CA" dirty="0">
                <a:hlinkClick r:id="rId3"/>
              </a:rPr>
              <a:t>https://vbms.unl.edu/VDC/documents/HPAI_Cats.pdf</a:t>
            </a:r>
            <a:endParaRPr lang="en-CA" dirty="0"/>
          </a:p>
          <a:p>
            <a:pPr lvl="1"/>
            <a:endParaRPr lang="en-CA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95684"/>
            <a:ext cx="5181600" cy="341122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8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Nebraska Cat #1 – Acute Presentation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Clinical </a:t>
            </a:r>
            <a:r>
              <a:rPr lang="en-CA" dirty="0"/>
              <a:t>signs </a:t>
            </a:r>
            <a:endParaRPr lang="en-CA" dirty="0" smtClean="0"/>
          </a:p>
          <a:p>
            <a:pPr lvl="1"/>
            <a:r>
              <a:rPr lang="en-CA" dirty="0"/>
              <a:t>A</a:t>
            </a:r>
            <a:r>
              <a:rPr lang="en-CA" dirty="0" smtClean="0"/>
              <a:t>norexia</a:t>
            </a:r>
          </a:p>
          <a:p>
            <a:pPr lvl="1"/>
            <a:r>
              <a:rPr lang="en-CA" dirty="0" smtClean="0"/>
              <a:t>Recumbency</a:t>
            </a:r>
          </a:p>
          <a:p>
            <a:pPr lvl="1"/>
            <a:r>
              <a:rPr lang="en-CA" dirty="0" smtClean="0"/>
              <a:t>Pyrexia</a:t>
            </a:r>
          </a:p>
          <a:p>
            <a:pPr lvl="1"/>
            <a:r>
              <a:rPr lang="en-CA" dirty="0"/>
              <a:t>A</a:t>
            </a:r>
            <a:r>
              <a:rPr lang="en-CA" dirty="0" smtClean="0"/>
              <a:t>nisocoria</a:t>
            </a:r>
          </a:p>
          <a:p>
            <a:pPr lvl="1"/>
            <a:r>
              <a:rPr lang="en-CA" dirty="0" smtClean="0"/>
              <a:t>Seizures</a:t>
            </a:r>
          </a:p>
          <a:p>
            <a:pPr lvl="1"/>
            <a:r>
              <a:rPr lang="en-CA" dirty="0" smtClean="0"/>
              <a:t>Tremors</a:t>
            </a:r>
          </a:p>
          <a:p>
            <a:pPr lvl="1"/>
            <a:r>
              <a:rPr lang="en-CA" dirty="0" smtClean="0"/>
              <a:t>Nystagmus</a:t>
            </a:r>
          </a:p>
          <a:p>
            <a:pPr lvl="1"/>
            <a:r>
              <a:rPr lang="en-CA" dirty="0"/>
              <a:t>L</a:t>
            </a:r>
            <a:r>
              <a:rPr lang="en-CA" dirty="0" smtClean="0"/>
              <a:t>oss </a:t>
            </a:r>
            <a:r>
              <a:rPr lang="en-CA" dirty="0"/>
              <a:t>of proprioception, </a:t>
            </a:r>
            <a:r>
              <a:rPr lang="en-CA" dirty="0" smtClean="0"/>
              <a:t>and</a:t>
            </a:r>
          </a:p>
          <a:p>
            <a:pPr lvl="1"/>
            <a:r>
              <a:rPr lang="en-CA" dirty="0" smtClean="0"/>
              <a:t>Hyperesthesia</a:t>
            </a:r>
          </a:p>
          <a:p>
            <a:r>
              <a:rPr lang="en-CA" dirty="0" smtClean="0"/>
              <a:t>Rapid decline and death</a:t>
            </a:r>
            <a:endParaRPr lang="en-CA" dirty="0"/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Gross </a:t>
            </a:r>
            <a:r>
              <a:rPr lang="en-CA" dirty="0"/>
              <a:t>Lesions: </a:t>
            </a:r>
            <a:r>
              <a:rPr lang="en-CA" dirty="0" smtClean="0"/>
              <a:t>mild</a:t>
            </a:r>
          </a:p>
          <a:p>
            <a:r>
              <a:rPr lang="en-US" dirty="0" smtClean="0"/>
              <a:t>pulmonary </a:t>
            </a:r>
            <a:r>
              <a:rPr lang="en-US" dirty="0"/>
              <a:t>congestion and </a:t>
            </a:r>
            <a:r>
              <a:rPr lang="en-US" dirty="0" smtClean="0"/>
              <a:t>edema</a:t>
            </a:r>
          </a:p>
          <a:p>
            <a:r>
              <a:rPr lang="en-US" dirty="0" smtClean="0"/>
              <a:t>mild pericardial effusion (transudate)</a:t>
            </a:r>
          </a:p>
          <a:p>
            <a:r>
              <a:rPr lang="en-US" dirty="0" smtClean="0"/>
              <a:t>subtle </a:t>
            </a:r>
            <a:r>
              <a:rPr lang="en-US" dirty="0"/>
              <a:t>darkening of areas of the cerebrocortical grey </a:t>
            </a:r>
            <a:r>
              <a:rPr lang="en-US" dirty="0" smtClean="0"/>
              <a:t>matter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1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Nebraska Cat #1 – Acute </a:t>
            </a:r>
            <a:r>
              <a:rPr lang="en-CA" dirty="0"/>
              <a:t>P</a:t>
            </a:r>
            <a:r>
              <a:rPr lang="en-CA" dirty="0" smtClean="0"/>
              <a:t>resentation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Histopathology</a:t>
            </a:r>
          </a:p>
          <a:p>
            <a:r>
              <a:rPr lang="en-US" dirty="0"/>
              <a:t>necrotizing </a:t>
            </a:r>
            <a:r>
              <a:rPr lang="en-US" dirty="0" smtClean="0"/>
              <a:t>lesions</a:t>
            </a:r>
          </a:p>
          <a:p>
            <a:pPr lvl="1"/>
            <a:r>
              <a:rPr lang="en-US" dirty="0" smtClean="0"/>
              <a:t>kidney</a:t>
            </a:r>
            <a:r>
              <a:rPr lang="en-US" dirty="0"/>
              <a:t>, liver, adrenal gland, and pancreas; </a:t>
            </a:r>
            <a:endParaRPr lang="en-US" dirty="0" smtClean="0"/>
          </a:p>
          <a:p>
            <a:r>
              <a:rPr lang="en-US" dirty="0" smtClean="0"/>
              <a:t>encephalitis 	</a:t>
            </a:r>
          </a:p>
          <a:p>
            <a:pPr lvl="1"/>
            <a:r>
              <a:rPr lang="en-US" dirty="0" smtClean="0"/>
              <a:t>patches </a:t>
            </a:r>
            <a:r>
              <a:rPr lang="en-US" dirty="0"/>
              <a:t>of extensive neuronal degeneration and necrosis, particularly in the cerebral cortex; </a:t>
            </a:r>
            <a:endParaRPr lang="en-US" dirty="0" smtClean="0"/>
          </a:p>
          <a:p>
            <a:r>
              <a:rPr lang="en-US" dirty="0" smtClean="0"/>
              <a:t>Lung and epicardium</a:t>
            </a:r>
          </a:p>
          <a:p>
            <a:pPr lvl="1"/>
            <a:r>
              <a:rPr lang="en-US" dirty="0" smtClean="0"/>
              <a:t>edema</a:t>
            </a:r>
            <a:r>
              <a:rPr lang="en-US" dirty="0"/>
              <a:t>, vessel congestion, and mild </a:t>
            </a:r>
            <a:r>
              <a:rPr lang="en-US" dirty="0" smtClean="0"/>
              <a:t>inflammation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Ct value of 12 </a:t>
            </a:r>
            <a:r>
              <a:rPr lang="en-CA" dirty="0" smtClean="0"/>
              <a:t>for AI in brain </a:t>
            </a:r>
            <a:r>
              <a:rPr lang="en-CA" dirty="0"/>
              <a:t>tissue</a:t>
            </a:r>
          </a:p>
          <a:p>
            <a:r>
              <a:rPr lang="en-CA" dirty="0" smtClean="0"/>
              <a:t>H5N1 confirmed at National Vet Services Laboratory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4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CA" dirty="0" smtClean="0"/>
              <a:t>Nebraska Cat #2 – Chronic presentation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3096" y="1181456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Clinical Signs</a:t>
            </a:r>
          </a:p>
          <a:p>
            <a:pPr lvl="1"/>
            <a:r>
              <a:rPr lang="en-CA" dirty="0" smtClean="0"/>
              <a:t>Somnolence</a:t>
            </a:r>
          </a:p>
          <a:p>
            <a:pPr lvl="1"/>
            <a:r>
              <a:rPr lang="en-CA" dirty="0" smtClean="0"/>
              <a:t>Circling</a:t>
            </a:r>
          </a:p>
          <a:p>
            <a:pPr lvl="1"/>
            <a:r>
              <a:rPr lang="en-CA" dirty="0" smtClean="0"/>
              <a:t>~ 10 day duration</a:t>
            </a:r>
            <a:endParaRPr lang="en-CA" dirty="0"/>
          </a:p>
          <a:p>
            <a:pPr lvl="1"/>
            <a:r>
              <a:rPr lang="en-CA" dirty="0" smtClean="0"/>
              <a:t>Recumbent with continual tremors</a:t>
            </a:r>
          </a:p>
          <a:p>
            <a:pPr lvl="1"/>
            <a:r>
              <a:rPr lang="en-CA" dirty="0" smtClean="0"/>
              <a:t>Euthanized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Gross Lesions</a:t>
            </a:r>
          </a:p>
          <a:p>
            <a:pPr lvl="1"/>
            <a:r>
              <a:rPr lang="en-CA" dirty="0"/>
              <a:t>Brain only</a:t>
            </a:r>
          </a:p>
          <a:p>
            <a:pPr lvl="1"/>
            <a:r>
              <a:rPr lang="en-US" dirty="0"/>
              <a:t>excessive bloody cerebrospinal fluid from the subarachnoid space</a:t>
            </a:r>
          </a:p>
          <a:p>
            <a:pPr lvl="1"/>
            <a:r>
              <a:rPr lang="en-US" dirty="0"/>
              <a:t>areas of </a:t>
            </a:r>
            <a:r>
              <a:rPr lang="en-US" dirty="0" err="1"/>
              <a:t>malacia</a:t>
            </a:r>
            <a:r>
              <a:rPr lang="en-US" dirty="0"/>
              <a:t> and hemorrhage in the cerebral </a:t>
            </a:r>
            <a:r>
              <a:rPr lang="en-US" dirty="0" smtClean="0"/>
              <a:t>cortex</a:t>
            </a:r>
            <a:endParaRPr lang="en-US" dirty="0"/>
          </a:p>
          <a:p>
            <a:endParaRPr lang="en-CA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37349"/>
            <a:ext cx="5181600" cy="4351338"/>
          </a:xfrm>
        </p:spPr>
        <p:txBody>
          <a:bodyPr/>
          <a:lstStyle/>
          <a:p>
            <a:r>
              <a:rPr lang="en-US" dirty="0" smtClean="0"/>
              <a:t>Histopathology</a:t>
            </a:r>
          </a:p>
          <a:p>
            <a:pPr lvl="1"/>
            <a:r>
              <a:rPr lang="en-US" dirty="0" smtClean="0"/>
              <a:t>extensive </a:t>
            </a:r>
            <a:r>
              <a:rPr lang="en-US" dirty="0"/>
              <a:t>loss of neurons </a:t>
            </a:r>
            <a:endParaRPr lang="en-US" dirty="0" smtClean="0"/>
          </a:p>
          <a:p>
            <a:pPr lvl="1"/>
            <a:r>
              <a:rPr lang="en-US" dirty="0" smtClean="0"/>
              <a:t>with </a:t>
            </a:r>
            <a:r>
              <a:rPr lang="en-US" dirty="0"/>
              <a:t>severe </a:t>
            </a:r>
            <a:r>
              <a:rPr lang="en-US" dirty="0" err="1" smtClean="0"/>
              <a:t>vacuolation</a:t>
            </a:r>
            <a:r>
              <a:rPr lang="en-US" dirty="0" smtClean="0"/>
              <a:t> </a:t>
            </a:r>
            <a:r>
              <a:rPr lang="en-US" dirty="0"/>
              <a:t>and collapse of the supporting parenchyma, </a:t>
            </a:r>
            <a:endParaRPr lang="en-US" dirty="0" smtClean="0"/>
          </a:p>
          <a:p>
            <a:pPr lvl="1"/>
            <a:r>
              <a:rPr lang="en-US" dirty="0" smtClean="0"/>
              <a:t>reactive </a:t>
            </a:r>
            <a:r>
              <a:rPr lang="en-US" dirty="0"/>
              <a:t>changes including </a:t>
            </a:r>
            <a:r>
              <a:rPr lang="en-US" dirty="0" err="1"/>
              <a:t>astrogliosis</a:t>
            </a:r>
            <a:r>
              <a:rPr lang="en-US" dirty="0"/>
              <a:t> and lymphocytic perivascular cuffs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dirty="0" smtClean="0"/>
              <a:t>Ct value on brain tissue for AI was 30</a:t>
            </a:r>
          </a:p>
          <a:p>
            <a:r>
              <a:rPr lang="en-US" dirty="0" smtClean="0"/>
              <a:t>Tested positive for H5N1 at NVSL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5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hlinkClick r:id="rId3"/>
              </a:rPr>
              <a:t>Increased public health threat of avian-origin H3N2 influenza virus caused by its evolution in dogs | </a:t>
            </a:r>
            <a:r>
              <a:rPr lang="en-US" sz="3200" dirty="0" err="1">
                <a:hlinkClick r:id="rId3"/>
              </a:rPr>
              <a:t>eLife</a:t>
            </a:r>
            <a:r>
              <a:rPr lang="en-US" sz="3200" dirty="0">
                <a:hlinkClick r:id="rId3"/>
              </a:rPr>
              <a:t> (elifesciences.org)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H3N2 CIV first detected in Guangdong Province in China in 2006, most similar to AIVs from aquatic birds in Korea</a:t>
            </a:r>
          </a:p>
          <a:p>
            <a:endParaRPr lang="en-US" dirty="0"/>
          </a:p>
          <a:p>
            <a:r>
              <a:rPr lang="en-US" dirty="0" smtClean="0"/>
              <a:t>Examined the biological </a:t>
            </a:r>
            <a:r>
              <a:rPr lang="en-US" dirty="0"/>
              <a:t>characteristics of </a:t>
            </a:r>
            <a:r>
              <a:rPr lang="en-US" dirty="0" smtClean="0"/>
              <a:t>H3N2 CIV isolated </a:t>
            </a:r>
            <a:r>
              <a:rPr lang="en-US" dirty="0"/>
              <a:t>worldwide over 10 years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H3N2 avian influenza viruses transmitted to dogs around 2006 and have formed stable lineages</a:t>
            </a:r>
          </a:p>
          <a:p>
            <a:r>
              <a:rPr lang="en-US" dirty="0"/>
              <a:t>Changes seen make them more likely to be transmissible to humans</a:t>
            </a:r>
          </a:p>
          <a:p>
            <a:r>
              <a:rPr lang="en-CA" dirty="0"/>
              <a:t>H</a:t>
            </a:r>
            <a:r>
              <a:rPr lang="en-CA" dirty="0" smtClean="0"/>
              <a:t>uman </a:t>
            </a:r>
            <a:r>
              <a:rPr lang="en-CA" dirty="0"/>
              <a:t>populations </a:t>
            </a:r>
            <a:r>
              <a:rPr lang="en-CA" dirty="0" smtClean="0"/>
              <a:t>lack </a:t>
            </a:r>
            <a:r>
              <a:rPr lang="en-US" dirty="0" smtClean="0"/>
              <a:t>immunity </a:t>
            </a:r>
            <a:r>
              <a:rPr lang="en-US" dirty="0"/>
              <a:t>to H3N2 CIVs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79227" y="594349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hlinkClick r:id="rId4"/>
              </a:rPr>
              <a:t>Canine Flu Vaccine Shortage Issues | Worms &amp; Germs Blog (wormsandgermsblog.com)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38268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Viruses: How avian influenza viruses spill over to mammals | </a:t>
            </a:r>
            <a:r>
              <a:rPr lang="en-US" dirty="0" err="1">
                <a:hlinkClick r:id="rId2"/>
              </a:rPr>
              <a:t>eLife</a:t>
            </a:r>
            <a:r>
              <a:rPr lang="en-US" dirty="0">
                <a:hlinkClick r:id="rId2"/>
              </a:rPr>
              <a:t> (elifesciences.org)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14" y="1698958"/>
            <a:ext cx="10058400" cy="483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3333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20875</TotalTime>
  <Words>1406</Words>
  <Application>Microsoft Office PowerPoint</Application>
  <PresentationFormat>Widescreen</PresentationFormat>
  <Paragraphs>248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2_Office Theme</vt:lpstr>
      <vt:lpstr>Community for Emerging and Zoonotic Diseases Identifying emerging risks through collective intelligence</vt:lpstr>
      <vt:lpstr>Fort Good Hope dog tests positive for rabies (cabinradio.ca)</vt:lpstr>
      <vt:lpstr>Domestic dog tests positive for avian influenza in Canada   - Canada.ca</vt:lpstr>
      <vt:lpstr>Avian Flu Diary: Nebraska Veterinary Diagnostic Center (NVDC) Report: 2 Domestic Cats Infected With HPAI H5N1 (afludiary.blogspot.com)</vt:lpstr>
      <vt:lpstr>Nebraska Cat #1 – Acute Presentation</vt:lpstr>
      <vt:lpstr>Nebraska Cat #1 – Acute Presentation</vt:lpstr>
      <vt:lpstr>Nebraska Cat #2 – Chronic presentation</vt:lpstr>
      <vt:lpstr>Increased public health threat of avian-origin H3N2 influenza virus caused by its evolution in dogs | eLife (elifesciences.org)</vt:lpstr>
      <vt:lpstr>Viruses: How avian influenza viruses spill over to mammals | eLife (elifesciences.org)</vt:lpstr>
      <vt:lpstr>Trends in Reported Babesiosis Cases — United States, 2011–2019 | MMWR (cdc.gov)</vt:lpstr>
      <vt:lpstr>PowerPoint Presentation</vt:lpstr>
      <vt:lpstr>Evidence of cat-to-human transmission of Staphylococcus felis | Microbiology Society (microbiologyresearch.org)</vt:lpstr>
      <vt:lpstr>The first three reported cases of Sporothrix brasiliensis cat-transmitted sporotrichosis outside South America - ScienceDirect </vt:lpstr>
      <vt:lpstr>Scientific Publications of Interest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CEZD Provincial Engagement Meetings</dc:title>
  <dc:creator>Osborn, Andrea</dc:creator>
  <cp:lastModifiedBy>Osborn, Andrea (CFIA/ACIA)</cp:lastModifiedBy>
  <cp:revision>418</cp:revision>
  <dcterms:created xsi:type="dcterms:W3CDTF">2020-02-07T23:34:08Z</dcterms:created>
  <dcterms:modified xsi:type="dcterms:W3CDTF">2023-04-20T22:54:32Z</dcterms:modified>
</cp:coreProperties>
</file>