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82" r:id="rId3"/>
    <p:sldId id="283" r:id="rId4"/>
    <p:sldId id="284" r:id="rId5"/>
    <p:sldId id="286" r:id="rId6"/>
    <p:sldId id="287" r:id="rId7"/>
    <p:sldId id="289" r:id="rId8"/>
    <p:sldId id="290" r:id="rId9"/>
    <p:sldId id="291" r:id="rId10"/>
    <p:sldId id="278" r:id="rId11"/>
    <p:sldId id="288" r:id="rId12"/>
    <p:sldId id="277" r:id="rId13"/>
    <p:sldId id="292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99" autoAdjust="0"/>
    <p:restoredTop sz="79957" autoAdjust="0"/>
  </p:normalViewPr>
  <p:slideViewPr>
    <p:cSldViewPr snapToGrid="0">
      <p:cViewPr varScale="1">
        <p:scale>
          <a:sx n="50" d="100"/>
          <a:sy n="50" d="100"/>
        </p:scale>
        <p:origin x="54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pPr>
                <a:defRPr/>
              </a:pPr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9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CA" dirty="0"/>
              <a:t>Tests positifs au 12 juillet (estimation)</a:t>
            </a:r>
          </a:p>
          <a:p>
            <a:pPr marL="0" indent="0">
              <a:buNone/>
            </a:pPr>
            <a:r>
              <a:rPr lang="fr-CA" dirty="0"/>
              <a:t>28 chats positifs</a:t>
            </a:r>
          </a:p>
          <a:p>
            <a:pPr marL="0" indent="0">
              <a:buNone/>
            </a:pPr>
            <a:r>
              <a:rPr lang="fr-CA" dirty="0"/>
              <a:t>1 caracal positif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8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6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Les chats ont été considérés comme infectieux sur la base d'une </a:t>
            </a:r>
            <a:r>
              <a:rPr lang="fr-CA" dirty="0" err="1"/>
              <a:t>sgPCR</a:t>
            </a:r>
            <a:r>
              <a:rPr lang="fr-CA" dirty="0"/>
              <a:t> positive ou d'une séroconversion.</a:t>
            </a:r>
          </a:p>
          <a:p>
            <a:r>
              <a:rPr lang="fr-CA" dirty="0"/>
              <a:t>Aucune tentative d'isolement du virus n'a été effectuée.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5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97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pPr>
                <a:defRPr/>
              </a:pPr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c.cdc.gov/eid/article/29/6/23-0290_artic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310537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journals.sagepub.com/doi/10.1177/10406387211011990" TargetMode="External"/><Relationship Id="rId5" Type="http://schemas.openxmlformats.org/officeDocument/2006/relationships/hyperlink" Target="https://research-groups.usask.ca/cpep/parasites/metastrongyloid-lungworms.php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vmajournals.avma.org/view/journals/javma/aop/javma.23.03.0179/javma.23.03.0179.xml" TargetMode="External"/><Relationship Id="rId7" Type="http://schemas.openxmlformats.org/officeDocument/2006/relationships/hyperlink" Target="https://www.frontiersin.org/articles/10.3389/fmicb.2023.1186869/full" TargetMode="External"/><Relationship Id="rId2" Type="http://schemas.openxmlformats.org/officeDocument/2006/relationships/hyperlink" Target="https://pubmed.ncbi.nlm.nih.gov/37179049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nc.cdc.gov/eid/article/29/8/23-0188_article" TargetMode="External"/><Relationship Id="rId5" Type="http://schemas.openxmlformats.org/officeDocument/2006/relationships/hyperlink" Target="https://wwwnc.cdc.gov/eid/article/29/7/23-0155_article" TargetMode="External"/><Relationship Id="rId4" Type="http://schemas.openxmlformats.org/officeDocument/2006/relationships/hyperlink" Target="https://avmajournals.avma.org/view/journals/ajvr/aop/ajvr.23.05.0116/ajvr.23.05.0116.x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121216/" TargetMode="External"/><Relationship Id="rId2" Type="http://schemas.openxmlformats.org/officeDocument/2006/relationships/hyperlink" Target="https://pubmed.ncbi.nlm.nih.gov/37158452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ubmed.ncbi.nlm.nih.gov/37069624/#:~:text=We%20detected%20neutralizing%20antibodies%20in,to%20antibody%20detection%20in%20pets." TargetMode="External"/><Relationship Id="rId4" Type="http://schemas.openxmlformats.org/officeDocument/2006/relationships/hyperlink" Target="https://wwwnc.cdc.gov/eid/article/29/6/22-1755_articl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8j4wmc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cbi.nlm.nih.gov/pmc/articles/PMC5541213/" TargetMode="External"/><Relationship Id="rId4" Type="http://schemas.openxmlformats.org/officeDocument/2006/relationships/hyperlink" Target="https://www.offlu.org/wp-content/uploads/2023/06/OFFLU-first-statement-Poland_28June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fr/services/sante/publications/maladies-et-affections/orientations-problemes-de-sante-humaine-influenza-aviaire.html" TargetMode="External"/><Relationship Id="rId2" Type="http://schemas.openxmlformats.org/officeDocument/2006/relationships/hyperlink" Target="https://www.canada.ca/en/public-health/services/publications/diseases-conditions/guidance-human-health-issues-avian-influenza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ho.int/fr/emergencies/disease-outbreak-news/item/2023-DON476" TargetMode="External"/><Relationship Id="rId4" Type="http://schemas.openxmlformats.org/officeDocument/2006/relationships/hyperlink" Target="https://inspection.canada.ca/sante-des-animaux/animaux-terrestres/maladies/declaration-obligatoire/influenza-aviaire/animaux-de-compagnie-et-le-h5n1/fra/1375992449648/137599245103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ahis.woah.org/#/in-review/5037?reportId=161807&amp;fromPage=event-dashboard-ur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journals.asm.org/doi/10.1128/spectrum.02553-22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sm.org/doi/10.1128/spectrum.02553-22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asm.org/doi/10.1128/spectrum.02553-22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apcvet.org/articles/2023-annual-pet-parasite-forecasts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Communauté des maladies émergentes et zoonotiques</a:t>
            </a:r>
            <a:b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Identifier les risques émergents grâce à l’intelligence collective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/>
              <a:t>CMEZ – Mise à jour du </a:t>
            </a:r>
            <a:r>
              <a:rPr lang="en-CA" altLang="en-US" dirty="0" err="1"/>
              <a:t>réseau</a:t>
            </a:r>
            <a:r>
              <a:rPr lang="en-CA" altLang="en-US" dirty="0"/>
              <a:t> des </a:t>
            </a:r>
            <a:r>
              <a:rPr lang="en-CA" altLang="en-US" dirty="0" err="1"/>
              <a:t>animaux</a:t>
            </a:r>
            <a:r>
              <a:rPr lang="en-CA" altLang="en-US" dirty="0"/>
              <a:t> de compagnie du SCSSA</a:t>
            </a:r>
          </a:p>
          <a:p>
            <a:pPr eaLnBrk="1" hangingPunct="1"/>
            <a:r>
              <a:rPr lang="en-CA" altLang="en-US" dirty="0"/>
              <a:t>17 Juillet 2023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</a:t>
            </a:r>
            <a:r>
              <a:rPr lang="en-CA" altLang="en-US" sz="3600">
                <a:solidFill>
                  <a:srgbClr val="FFFFFF"/>
                </a:solidFill>
              </a:rPr>
              <a:t>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82483"/>
      </p:ext>
    </p:extLst>
  </p:cSld>
  <p:clrMapOvr>
    <a:masterClrMapping/>
  </p:clrMapOvr>
  <p:transition spd="slow" advTm="264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3995" y="921179"/>
            <a:ext cx="6093941" cy="1325563"/>
          </a:xfrm>
        </p:spPr>
        <p:txBody>
          <a:bodyPr/>
          <a:lstStyle/>
          <a:p>
            <a:r>
              <a:rPr lang="en-US" sz="2800" i="1" dirty="0">
                <a:hlinkClick r:id="rId3"/>
              </a:rPr>
              <a:t>Baylisascaris procyonis </a:t>
            </a:r>
            <a:r>
              <a:rPr lang="en-US" sz="2800" dirty="0">
                <a:hlinkClick r:id="rId3"/>
              </a:rPr>
              <a:t>Roundworm Infection in Child with Autism Spectrum Disorder, Washington, USA, 2022 - Volume 29, Number 6—June 2023 - Emerging Infectious Diseases journal - CDC</a:t>
            </a:r>
            <a:endParaRPr lang="en-CA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916194"/>
            <a:ext cx="4660557" cy="3458477"/>
          </a:xfrm>
        </p:spPr>
        <p:txBody>
          <a:bodyPr/>
          <a:lstStyle/>
          <a:p>
            <a:r>
              <a:rPr lang="fr-CA" dirty="0"/>
              <a:t>Enfant atteint d'autisme et présentant un pica</a:t>
            </a:r>
          </a:p>
          <a:p>
            <a:r>
              <a:rPr lang="fr-CA" dirty="0"/>
              <a:t>A développé une méningite à éosinophiles.</a:t>
            </a:r>
          </a:p>
          <a:p>
            <a:r>
              <a:rPr lang="fr-CA" dirty="0"/>
              <a:t>L'évaluation environnementale a révélé la présence de latrines pour ratons laveurs à proximité de la maison du patient.</a:t>
            </a:r>
            <a:endParaRPr lang="en-CA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37" y="104172"/>
            <a:ext cx="5091423" cy="6562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2980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i="1" dirty="0" err="1"/>
              <a:t>Angiostrongylus</a:t>
            </a:r>
            <a:r>
              <a:rPr lang="en-CA" i="1" dirty="0"/>
              <a:t> vasorum </a:t>
            </a:r>
            <a:r>
              <a:rPr lang="en-CA" dirty="0"/>
              <a:t>au R.-U.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23541"/>
            <a:ext cx="5875751" cy="4723944"/>
          </a:xfrm>
        </p:spPr>
        <p:txBody>
          <a:bodyPr/>
          <a:lstStyle/>
          <a:p>
            <a:r>
              <a:rPr lang="en-US" dirty="0">
                <a:hlinkClick r:id="rId3"/>
              </a:rPr>
              <a:t>Canine </a:t>
            </a:r>
            <a:r>
              <a:rPr lang="en-US" dirty="0" err="1">
                <a:hlinkClick r:id="rId3"/>
              </a:rPr>
              <a:t>angiostrongylosis</a:t>
            </a:r>
            <a:r>
              <a:rPr lang="en-US" dirty="0">
                <a:hlinkClick r:id="rId3"/>
              </a:rPr>
              <a:t>: the French heartworm: an emerging threat in North America - PubMed (nih.gov)</a:t>
            </a:r>
            <a:endParaRPr lang="en-US" dirty="0"/>
          </a:p>
          <a:p>
            <a:r>
              <a:rPr lang="fr-CA" dirty="0"/>
              <a:t>"Le parasite s'est maintenant établi sur le continent canadien (Nouvelle-Écosse) et il s'établira probablement partout où des limaces et des escargots terrestres sont présents en tant qu'hôtes intermédiaires</a:t>
            </a:r>
            <a:r>
              <a:rPr lang="en-US" dirty="0"/>
              <a:t>.”</a:t>
            </a:r>
          </a:p>
          <a:p>
            <a:r>
              <a:rPr lang="fr-CA" dirty="0" err="1"/>
              <a:t>Moxidectin</a:t>
            </a:r>
            <a:r>
              <a:rPr lang="fr-CA" dirty="0"/>
              <a:t>/</a:t>
            </a:r>
            <a:r>
              <a:rPr lang="fr-CA" dirty="0" err="1"/>
              <a:t>Imidacloprid</a:t>
            </a:r>
            <a:r>
              <a:rPr lang="fr-CA" dirty="0"/>
              <a:t> est approuvé pour la prévention de </a:t>
            </a:r>
            <a:r>
              <a:rPr lang="fr-CA" i="1" dirty="0"/>
              <a:t>l'</a:t>
            </a:r>
            <a:r>
              <a:rPr lang="fr-CA" i="1" dirty="0" err="1"/>
              <a:t>Angiostrongylus</a:t>
            </a:r>
            <a:r>
              <a:rPr lang="fr-CA" i="1" dirty="0"/>
              <a:t> </a:t>
            </a:r>
            <a:r>
              <a:rPr lang="fr-CA" i="1" dirty="0" err="1"/>
              <a:t>vasorum</a:t>
            </a:r>
            <a:r>
              <a:rPr lang="fr-CA" dirty="0"/>
              <a:t> chez les chiens au Canada.</a:t>
            </a:r>
          </a:p>
          <a:p>
            <a:r>
              <a:rPr lang="fr-CA" dirty="0"/>
              <a:t>Un sondage de l'Ontario publié en 2021 n'a trouvé aucune preuve de l'existence du parasite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55971" y="1023541"/>
            <a:ext cx="3884831" cy="2249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66139" y="3385513"/>
            <a:ext cx="4937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hlinkClick r:id="rId5"/>
              </a:rPr>
              <a:t>Metastrongyloid</a:t>
            </a:r>
            <a:r>
              <a:rPr lang="en-US" sz="2400" dirty="0">
                <a:hlinkClick r:id="rId5"/>
              </a:rPr>
              <a:t> lungworms - Canadian Parasitology Expert Panel Guidelines | CPEP - University of Saskatchewan (usask.ca)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60092" y="5399142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6"/>
              </a:rPr>
              <a:t>Investigation of the occurrence of </a:t>
            </a:r>
            <a:r>
              <a:rPr lang="en-US" sz="2400" dirty="0" err="1">
                <a:hlinkClick r:id="rId6"/>
              </a:rPr>
              <a:t>Angiostrongylus</a:t>
            </a:r>
            <a:r>
              <a:rPr lang="en-US" sz="2400" dirty="0">
                <a:hlinkClick r:id="rId6"/>
              </a:rPr>
              <a:t> </a:t>
            </a:r>
            <a:r>
              <a:rPr lang="en-US" sz="2400" dirty="0" err="1">
                <a:hlinkClick r:id="rId6"/>
              </a:rPr>
              <a:t>vasorum</a:t>
            </a:r>
            <a:r>
              <a:rPr lang="en-US" sz="2400" dirty="0">
                <a:hlinkClick r:id="rId6"/>
              </a:rPr>
              <a:t> in coyotes in southern Ontario, Canada</a:t>
            </a: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0947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>Publications </a:t>
            </a:r>
            <a:r>
              <a:rPr lang="en-CA" sz="2800" dirty="0" err="1"/>
              <a:t>scientifiques</a:t>
            </a:r>
            <a:r>
              <a:rPr lang="en-CA" sz="2800" dirty="0"/>
              <a:t> </a:t>
            </a:r>
            <a:r>
              <a:rPr lang="en-CA" sz="2800" dirty="0" err="1"/>
              <a:t>d’intérêt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482811"/>
            <a:ext cx="10515600" cy="4589377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Intestinal infection with </a:t>
            </a:r>
            <a:r>
              <a:rPr lang="en-US" sz="2000" i="1" dirty="0">
                <a:hlinkClick r:id="rId2"/>
              </a:rPr>
              <a:t>Echinococcus </a:t>
            </a:r>
            <a:r>
              <a:rPr lang="en-US" sz="2000" i="1" dirty="0" err="1">
                <a:hlinkClick r:id="rId2"/>
              </a:rPr>
              <a:t>multilocularis</a:t>
            </a:r>
            <a:r>
              <a:rPr lang="en-US" sz="2000" i="1" dirty="0">
                <a:hlinkClick r:id="rId2"/>
              </a:rPr>
              <a:t> </a:t>
            </a:r>
            <a:r>
              <a:rPr lang="en-US" sz="2000" dirty="0">
                <a:hlinkClick r:id="rId2"/>
              </a:rPr>
              <a:t>in a dog - PubMed (nih.gov)</a:t>
            </a:r>
            <a:endParaRPr lang="en-US" sz="2000" dirty="0"/>
          </a:p>
          <a:p>
            <a:r>
              <a:rPr lang="en-US" sz="2000" dirty="0">
                <a:hlinkClick r:id="rId3"/>
              </a:rPr>
              <a:t>Novel molecular diagnostic (PCR) diagnosis and outcome of intestinal Echinococcus </a:t>
            </a:r>
            <a:r>
              <a:rPr lang="en-US" sz="2000" dirty="0" err="1">
                <a:hlinkClick r:id="rId3"/>
              </a:rPr>
              <a:t>multilocularis</a:t>
            </a:r>
            <a:r>
              <a:rPr lang="en-US" sz="2000" dirty="0">
                <a:hlinkClick r:id="rId3"/>
              </a:rPr>
              <a:t> in a dog from western Canada in: Journal of the American Veterinary Medical Association - Ahead of print (avma.org)</a:t>
            </a:r>
            <a:endParaRPr lang="en-US" sz="2000" dirty="0"/>
          </a:p>
          <a:p>
            <a:r>
              <a:rPr lang="en-US" sz="2000" dirty="0">
                <a:hlinkClick r:id="rId4"/>
              </a:rPr>
              <a:t>Emergence of canine hookworm treatment resistance: Novel detection of </a:t>
            </a:r>
            <a:r>
              <a:rPr lang="en-US" sz="2000" dirty="0" err="1">
                <a:hlinkClick r:id="rId4"/>
              </a:rPr>
              <a:t>Ancylostoma</a:t>
            </a:r>
            <a:r>
              <a:rPr lang="en-US" sz="2000" dirty="0">
                <a:hlinkClick r:id="rId4"/>
              </a:rPr>
              <a:t> </a:t>
            </a:r>
            <a:r>
              <a:rPr lang="en-US" sz="2000" dirty="0" err="1">
                <a:hlinkClick r:id="rId4"/>
              </a:rPr>
              <a:t>caninum</a:t>
            </a:r>
            <a:r>
              <a:rPr lang="en-US" sz="2000" dirty="0">
                <a:hlinkClick r:id="rId4"/>
              </a:rPr>
              <a:t> anthelmintic resistance markers by fecal PCR in 11 dogs from Canada in: American Journal of Veterinary Research - Ahead of print (avma.org)</a:t>
            </a:r>
            <a:endParaRPr lang="en-CA" sz="2000" dirty="0"/>
          </a:p>
          <a:p>
            <a:r>
              <a:rPr lang="en-US" sz="2000" dirty="0">
                <a:hlinkClick r:id="rId5"/>
              </a:rPr>
              <a:t>Rising Incidence of </a:t>
            </a:r>
            <a:r>
              <a:rPr lang="en-US" sz="2000" i="1" dirty="0" err="1">
                <a:hlinkClick r:id="rId5"/>
              </a:rPr>
              <a:t>Sporothrix</a:t>
            </a:r>
            <a:r>
              <a:rPr lang="en-US" sz="2000" i="1" dirty="0">
                <a:hlinkClick r:id="rId5"/>
              </a:rPr>
              <a:t> </a:t>
            </a:r>
            <a:r>
              <a:rPr lang="en-US" sz="2000" i="1" dirty="0" err="1">
                <a:hlinkClick r:id="rId5"/>
              </a:rPr>
              <a:t>brasiliensis</a:t>
            </a:r>
            <a:r>
              <a:rPr lang="en-US" sz="2000" i="1" dirty="0">
                <a:hlinkClick r:id="rId5"/>
              </a:rPr>
              <a:t> </a:t>
            </a:r>
            <a:r>
              <a:rPr lang="en-US" sz="2000" dirty="0">
                <a:hlinkClick r:id="rId5"/>
              </a:rPr>
              <a:t>Infections, Curitiba, Brazil, 2011–2022 - Volume 29, Number 7—July 2023 - Emerging Infectious Diseases journal – CDC</a:t>
            </a:r>
            <a:endParaRPr lang="en-US" sz="2000" dirty="0"/>
          </a:p>
          <a:p>
            <a:r>
              <a:rPr lang="en-US" sz="2000" dirty="0">
                <a:hlinkClick r:id="rId6"/>
              </a:rPr>
              <a:t>Early Release - Highly Pathogenic Avian Influenza A(H5N1) Clade 2.3.4.4b Virus in Domestic Cat, France, 2022 - Volume 29, Number 8—August 2023 - Emerging Infectious Diseases journal – CDC</a:t>
            </a:r>
            <a:endParaRPr lang="en-US" sz="2000" dirty="0"/>
          </a:p>
          <a:p>
            <a:r>
              <a:rPr lang="en-US" sz="2000" dirty="0">
                <a:hlinkClick r:id="rId7"/>
              </a:rPr>
              <a:t>Frontiers | Emergence of a novel </a:t>
            </a:r>
            <a:r>
              <a:rPr lang="en-US" sz="2000" dirty="0" err="1">
                <a:hlinkClick r:id="rId7"/>
              </a:rPr>
              <a:t>reassortant</a:t>
            </a:r>
            <a:r>
              <a:rPr lang="en-US" sz="2000" dirty="0">
                <a:hlinkClick r:id="rId7"/>
              </a:rPr>
              <a:t> H3N6 canine influenza virus (frontiersin.org)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1800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>Publications </a:t>
            </a:r>
            <a:r>
              <a:rPr lang="en-CA" sz="2800" dirty="0" err="1"/>
              <a:t>scientifiques</a:t>
            </a:r>
            <a:r>
              <a:rPr lang="en-CA" sz="2800" dirty="0"/>
              <a:t> </a:t>
            </a:r>
            <a:r>
              <a:rPr lang="en-CA" sz="2800" dirty="0" err="1"/>
              <a:t>d’intérêt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482811"/>
            <a:ext cx="10515600" cy="4589377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Clinical investigation and management of </a:t>
            </a:r>
            <a:r>
              <a:rPr lang="en-US" sz="2000" dirty="0" err="1">
                <a:hlinkClick r:id="rId2"/>
              </a:rPr>
              <a:t>Brucella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suis</a:t>
            </a:r>
            <a:r>
              <a:rPr lang="en-US" sz="2000" dirty="0">
                <a:hlinkClick r:id="rId2"/>
              </a:rPr>
              <a:t> seropositive dogs: A longitudinal case series - PubMed (nih.gov)</a:t>
            </a:r>
            <a:endParaRPr lang="en-US" sz="2000" dirty="0"/>
          </a:p>
          <a:p>
            <a:r>
              <a:rPr lang="en-US" sz="2000" dirty="0">
                <a:hlinkClick r:id="rId3"/>
              </a:rPr>
              <a:t>First molecular confirmation of multiple zoonotic vector-borne diseases in pet dogs and cats of Hong Kong SAR - PubMed (nih.gov)</a:t>
            </a:r>
            <a:endParaRPr lang="en-US" sz="2000" dirty="0"/>
          </a:p>
          <a:p>
            <a:r>
              <a:rPr lang="en-US" sz="2000" dirty="0">
                <a:hlinkClick r:id="rId4"/>
              </a:rPr>
              <a:t>SARS-CoV-2 </a:t>
            </a:r>
            <a:r>
              <a:rPr lang="en-US" sz="2000" dirty="0" err="1">
                <a:hlinkClick r:id="rId4"/>
              </a:rPr>
              <a:t>Seroprevalence</a:t>
            </a:r>
            <a:r>
              <a:rPr lang="en-US" sz="2000" dirty="0">
                <a:hlinkClick r:id="rId4"/>
              </a:rPr>
              <a:t> and Cross-Variant Antibody Neutralization in Cats, United Kingdom - Volume 29, Number 6—June 2023 - Emerging Infectious Diseases journal – CDC</a:t>
            </a:r>
            <a:endParaRPr lang="en-US" sz="2000" dirty="0"/>
          </a:p>
          <a:p>
            <a:r>
              <a:rPr lang="en-US" sz="2000" dirty="0">
                <a:hlinkClick r:id="rId5"/>
              </a:rPr>
              <a:t>SARS-CoV-2 </a:t>
            </a:r>
            <a:r>
              <a:rPr lang="en-US" sz="2000" dirty="0" err="1">
                <a:hlinkClick r:id="rId5"/>
              </a:rPr>
              <a:t>Seroprevalence</a:t>
            </a:r>
            <a:r>
              <a:rPr lang="en-US" sz="2000" dirty="0">
                <a:hlinkClick r:id="rId5"/>
              </a:rPr>
              <a:t> Studies in Pets, Spain - PubMed (nih.gov)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08195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Chats </a:t>
            </a:r>
            <a:r>
              <a:rPr lang="en-CA" dirty="0" err="1"/>
              <a:t>polonais</a:t>
            </a:r>
            <a:r>
              <a:rPr lang="en-CA" dirty="0"/>
              <a:t> </a:t>
            </a:r>
            <a:r>
              <a:rPr lang="en-CA" dirty="0" err="1"/>
              <a:t>infectés</a:t>
            </a:r>
            <a:r>
              <a:rPr lang="en-CA" dirty="0"/>
              <a:t> avec IAHP H5N1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19 </a:t>
            </a:r>
            <a:r>
              <a:rPr lang="en-CA" dirty="0" err="1"/>
              <a:t>juin</a:t>
            </a:r>
            <a:r>
              <a:rPr lang="en-CA" dirty="0"/>
              <a:t> 2023 – </a:t>
            </a:r>
            <a:r>
              <a:rPr lang="en-CA" dirty="0" err="1"/>
              <a:t>L’autorité</a:t>
            </a:r>
            <a:r>
              <a:rPr lang="en-CA" dirty="0"/>
              <a:t> </a:t>
            </a:r>
            <a:r>
              <a:rPr lang="en-CA" dirty="0" err="1"/>
              <a:t>vétérinaire</a:t>
            </a:r>
            <a:r>
              <a:rPr lang="en-CA" dirty="0"/>
              <a:t> polonaise commence à </a:t>
            </a:r>
            <a:r>
              <a:rPr lang="en-CA" dirty="0" err="1"/>
              <a:t>recevoir</a:t>
            </a:r>
            <a:r>
              <a:rPr lang="en-CA" dirty="0"/>
              <a:t> des notifications à travers le pays. </a:t>
            </a:r>
            <a:endParaRPr lang="en-US" dirty="0"/>
          </a:p>
          <a:p>
            <a:r>
              <a:rPr lang="en-US" dirty="0"/>
              <a:t>70 </a:t>
            </a:r>
            <a:r>
              <a:rPr lang="en-US" dirty="0" err="1"/>
              <a:t>cas</a:t>
            </a:r>
            <a:r>
              <a:rPr lang="en-US" dirty="0"/>
              <a:t> suspects</a:t>
            </a:r>
          </a:p>
          <a:p>
            <a:pPr lvl="1"/>
            <a:r>
              <a:rPr lang="en-US" dirty="0" err="1"/>
              <a:t>Signes</a:t>
            </a:r>
            <a:r>
              <a:rPr lang="en-US" dirty="0"/>
              <a:t> </a:t>
            </a:r>
            <a:r>
              <a:rPr lang="en-US" dirty="0" err="1"/>
              <a:t>respiratoires</a:t>
            </a:r>
            <a:r>
              <a:rPr lang="en-US" dirty="0"/>
              <a:t> et </a:t>
            </a:r>
            <a:r>
              <a:rPr lang="en-US" dirty="0" err="1"/>
              <a:t>neurologiques</a:t>
            </a:r>
            <a:endParaRPr lang="en-US" dirty="0"/>
          </a:p>
          <a:p>
            <a:pPr lvl="1"/>
            <a:r>
              <a:rPr lang="en-US" dirty="0"/>
              <a:t>Multiple </a:t>
            </a:r>
            <a:r>
              <a:rPr lang="en-US" dirty="0" err="1"/>
              <a:t>mortalités</a:t>
            </a:r>
            <a:endParaRPr lang="en-US" dirty="0"/>
          </a:p>
          <a:p>
            <a:r>
              <a:rPr lang="en-US" dirty="0"/>
              <a:t>22 </a:t>
            </a:r>
            <a:r>
              <a:rPr lang="en-US" dirty="0" err="1"/>
              <a:t>juin</a:t>
            </a:r>
            <a:r>
              <a:rPr lang="en-US" dirty="0"/>
              <a:t> 2023 – Les </a:t>
            </a:r>
            <a:r>
              <a:rPr lang="en-US" dirty="0" err="1"/>
              <a:t>résultats</a:t>
            </a:r>
            <a:r>
              <a:rPr lang="en-US" dirty="0"/>
              <a:t> de </a:t>
            </a:r>
            <a:r>
              <a:rPr lang="en-US" dirty="0" err="1"/>
              <a:t>laboratoire</a:t>
            </a:r>
            <a:r>
              <a:rPr lang="en-US" dirty="0"/>
              <a:t> </a:t>
            </a:r>
            <a:r>
              <a:rPr lang="en-US" dirty="0" err="1"/>
              <a:t>révèlent</a:t>
            </a:r>
            <a:r>
              <a:rPr lang="en-US" dirty="0"/>
              <a:t> Influenza A H5N1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098" y="1500981"/>
            <a:ext cx="5153025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04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Chats </a:t>
            </a:r>
            <a:r>
              <a:rPr lang="en-CA" dirty="0" err="1"/>
              <a:t>polonais</a:t>
            </a:r>
            <a:r>
              <a:rPr lang="en-CA" dirty="0"/>
              <a:t> </a:t>
            </a:r>
            <a:r>
              <a:rPr lang="en-CA" dirty="0" err="1"/>
              <a:t>infectés</a:t>
            </a:r>
            <a:r>
              <a:rPr lang="en-CA" dirty="0"/>
              <a:t> avec IAHP H5N1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04567" y="1553776"/>
            <a:ext cx="5181600" cy="4351338"/>
          </a:xfrm>
        </p:spPr>
        <p:txBody>
          <a:bodyPr/>
          <a:lstStyle/>
          <a:p>
            <a:r>
              <a:rPr lang="en-US" dirty="0"/>
              <a:t>Juillet 2023</a:t>
            </a:r>
          </a:p>
          <a:p>
            <a:pPr lvl="1"/>
            <a:r>
              <a:rPr lang="fr-CA" dirty="0"/>
              <a:t>Le génotypage montre que les virus sont étroitement apparentés et qu'ils étaient prédominants au plus fort de l'épidémie de grippe aviaire de 2022/23 en Pologne.</a:t>
            </a:r>
            <a:endParaRPr lang="en-US" dirty="0"/>
          </a:p>
          <a:p>
            <a:pPr lvl="1"/>
            <a:r>
              <a:rPr lang="fr-CA" dirty="0"/>
              <a:t>Le cas le plus récent de ce génotype est celui d'une cigogne blanche.</a:t>
            </a:r>
          </a:p>
          <a:p>
            <a:pPr lvl="1"/>
            <a:r>
              <a:rPr lang="fr-CA" dirty="0"/>
              <a:t>2 mutations favorables à l'adaptation des mammifères</a:t>
            </a:r>
            <a:endParaRPr lang="en-US" dirty="0"/>
          </a:p>
          <a:p>
            <a:r>
              <a:rPr lang="fr-CA" dirty="0"/>
              <a:t>Toutes les souches semblent provenir d'une source commune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33303" y="1454922"/>
            <a:ext cx="625869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ECDC Report</a:t>
            </a:r>
            <a:r>
              <a:rPr lang="en-US" dirty="0"/>
              <a:t> + </a:t>
            </a:r>
            <a:r>
              <a:rPr lang="en-US" dirty="0">
                <a:hlinkClick r:id="rId4"/>
              </a:rPr>
              <a:t>OFFLU Report</a:t>
            </a:r>
            <a:endParaRPr lang="en-US" dirty="0"/>
          </a:p>
          <a:p>
            <a:r>
              <a:rPr lang="fr-CA" dirty="0"/>
              <a:t>La transmission de chat à chat et d'oiseau à chat n'est pas considérée comme un mode de transmission.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 Juillet 2023 </a:t>
            </a:r>
          </a:p>
          <a:p>
            <a:pPr lvl="1"/>
            <a:r>
              <a:rPr lang="fr-CA" dirty="0"/>
              <a:t>45 échantillons prélevés sur des chats malades ou morts ont été testés</a:t>
            </a:r>
          </a:p>
          <a:p>
            <a:pPr lvl="1"/>
            <a:r>
              <a:rPr lang="fr-CA" dirty="0"/>
              <a:t>24 se sont révélés positifs au virus de l'influenza A(H5N1). </a:t>
            </a:r>
          </a:p>
          <a:p>
            <a:pPr lvl="1"/>
            <a:r>
              <a:rPr lang="fr-CA" b="1" dirty="0"/>
              <a:t>13 chats ont été nourris avec de la viande de volaille crue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A5F12CC5-A507-4028-B3C9-257C8E7073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5841823"/>
            <a:ext cx="4949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hlinkClick r:id="rId5"/>
              </a:rPr>
              <a:t>Survival of Highly Pathogenic Avian Influenza H5N1 Virus in Tissues Derived from Experimentally Infected Chickens - PMC (nih.gov)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137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Chats </a:t>
            </a:r>
            <a:r>
              <a:rPr lang="en-CA" dirty="0" err="1"/>
              <a:t>polonais</a:t>
            </a:r>
            <a:r>
              <a:rPr lang="en-CA" dirty="0"/>
              <a:t> </a:t>
            </a:r>
            <a:r>
              <a:rPr lang="en-CA" dirty="0" err="1"/>
              <a:t>infectés</a:t>
            </a:r>
            <a:r>
              <a:rPr lang="en-CA" dirty="0"/>
              <a:t> avec IAHP H5N1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Analyse des risques de l'ECDC (8 juillet 2023) :</a:t>
            </a:r>
          </a:p>
          <a:p>
            <a:pPr lvl="1"/>
            <a:r>
              <a:rPr lang="fr-CA" dirty="0"/>
              <a:t>Risque faible pour le grand public, risque modéré pour les personnes exposées à des chats infectés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fr-CA" dirty="0">
                <a:hlinkClick r:id="rId3"/>
              </a:rPr>
              <a:t>Orientations sur les problèmes de santé humaine liés à l’influenza aviaire au Canada - Canada.ca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87995" cy="4351338"/>
          </a:xfrm>
        </p:spPr>
        <p:txBody>
          <a:bodyPr/>
          <a:lstStyle/>
          <a:p>
            <a:r>
              <a:rPr lang="fr-CA" dirty="0">
                <a:hlinkClick r:id="rId4"/>
              </a:rPr>
              <a:t>L'influenza aviaire H5N1 hautement pathogène (IAHP) et les animaux de compagnie - Agence canadienne d'inspection des aliments (canada.ca)</a:t>
            </a:r>
            <a:endParaRPr lang="fr-CA" dirty="0"/>
          </a:p>
          <a:p>
            <a:pPr lvl="1"/>
            <a:r>
              <a:rPr lang="fr-CA" dirty="0"/>
              <a:t>Ne laissez pas votre chien ou votre chat manger ou jouer avec des oiseaux sauvages morts.</a:t>
            </a:r>
          </a:p>
          <a:p>
            <a:pPr lvl="1"/>
            <a:r>
              <a:rPr lang="fr-CA" dirty="0"/>
              <a:t>Ne donnez pas à votre chien ou à votre chat de la viande crue de volaille, d'oiseaux sauvages ou de gibier à plumes.</a:t>
            </a:r>
          </a:p>
          <a:p>
            <a:pPr lvl="1"/>
            <a:r>
              <a:rPr lang="fr-CA" dirty="0"/>
              <a:t>Contactez votre vétérinaire si vous avez des questions sur la santé de votre animal.</a:t>
            </a:r>
            <a:endParaRPr lang="en-US" dirty="0"/>
          </a:p>
          <a:p>
            <a:r>
              <a:rPr lang="fr-CA" dirty="0">
                <a:hlinkClick r:id="rId5"/>
              </a:rPr>
              <a:t>Grippe A(H5N1) chez le chat – Pologne (who.int)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8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Italie – </a:t>
            </a:r>
            <a:r>
              <a:rPr lang="fr-CA" sz="3200" dirty="0">
                <a:hlinkClick r:id="rId3"/>
              </a:rPr>
              <a:t>Chats et chiens domestiques positifs </a:t>
            </a:r>
            <a:r>
              <a:rPr lang="fr-CA" sz="3200" dirty="0" err="1">
                <a:hlinkClick r:id="rId3"/>
              </a:rPr>
              <a:t>sérologiquement</a:t>
            </a:r>
            <a:r>
              <a:rPr lang="fr-CA" sz="3200" dirty="0">
                <a:hlinkClick r:id="rId3"/>
              </a:rPr>
              <a:t> au H5N1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H5N1 détecté dans une ferme de basse-cour avec des oiseaux domestiques</a:t>
            </a:r>
          </a:p>
          <a:p>
            <a:r>
              <a:rPr lang="fr-CA" dirty="0"/>
              <a:t>5 chiens et 1 chat ont été trouvés </a:t>
            </a:r>
            <a:r>
              <a:rPr lang="fr-CA" dirty="0" err="1"/>
              <a:t>sérologiquement</a:t>
            </a:r>
            <a:r>
              <a:rPr lang="fr-CA" dirty="0"/>
              <a:t> positifs pour le H5N1 le 22 mai 2023.</a:t>
            </a:r>
          </a:p>
          <a:p>
            <a:r>
              <a:rPr lang="fr-CA" dirty="0"/>
              <a:t>Tous les animaux étaient asymptomatiques</a:t>
            </a:r>
          </a:p>
          <a:p>
            <a:r>
              <a:rPr lang="fr-CA" b="1" dirty="0"/>
              <a:t>Question</a:t>
            </a:r>
            <a:r>
              <a:rPr lang="fr-CA" dirty="0"/>
              <a:t> : quelle est la fiabilité de la </a:t>
            </a:r>
            <a:r>
              <a:rPr lang="fr-CA" dirty="0" err="1"/>
              <a:t>sérosurveillance</a:t>
            </a:r>
            <a:r>
              <a:rPr lang="fr-CA" dirty="0"/>
              <a:t> chez les chiens et les chats ?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60" y="4613940"/>
            <a:ext cx="1101811" cy="110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Efficient Direct and Limited Environmental Transmission of SARS-CoV-2 Lineage B.1.22 in Domestic Cats | Microbiology Spectrum (asm.org)</a:t>
            </a:r>
            <a:endParaRPr lang="en-CA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0316" y="1690688"/>
            <a:ext cx="2042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 </a:t>
            </a:r>
            <a:r>
              <a:rPr lang="en-CA" dirty="0" err="1"/>
              <a:t>groupes</a:t>
            </a:r>
            <a:r>
              <a:rPr lang="en-CA" dirty="0"/>
              <a:t> </a:t>
            </a:r>
            <a:r>
              <a:rPr lang="en-CA" dirty="0" err="1"/>
              <a:t>similaires</a:t>
            </a:r>
            <a:endParaRPr lang="en-CA" dirty="0"/>
          </a:p>
          <a:p>
            <a:r>
              <a:rPr lang="en-CA" dirty="0"/>
              <a:t>4 chats </a:t>
            </a:r>
            <a:r>
              <a:rPr lang="en-CA" dirty="0" err="1"/>
              <a:t>chaque</a:t>
            </a:r>
            <a:endParaRPr lang="en-CA" dirty="0"/>
          </a:p>
        </p:txBody>
      </p:sp>
      <p:grpSp>
        <p:nvGrpSpPr>
          <p:cNvPr id="39" name="Group 38"/>
          <p:cNvGrpSpPr/>
          <p:nvPr/>
        </p:nvGrpSpPr>
        <p:grpSpPr>
          <a:xfrm>
            <a:off x="432491" y="2995291"/>
            <a:ext cx="2772028" cy="2681480"/>
            <a:chOff x="356293" y="2814982"/>
            <a:chExt cx="2772028" cy="268148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93" y="2814982"/>
              <a:ext cx="1754659" cy="175465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692" y="2896395"/>
              <a:ext cx="965886" cy="96588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140" y="3862281"/>
              <a:ext cx="1634181" cy="1634181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4367572" y="3151379"/>
            <a:ext cx="1481265" cy="2467403"/>
            <a:chOff x="3362069" y="2832316"/>
            <a:chExt cx="1481265" cy="246740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069" y="2832316"/>
              <a:ext cx="1460157" cy="146015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177" y="3839562"/>
              <a:ext cx="1460157" cy="1460157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1141070" y="5534944"/>
            <a:ext cx="260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Chat 2 contact direct 1 JPI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3845" y="2848338"/>
            <a:ext cx="2092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Chat 1 inoculation </a:t>
            </a:r>
            <a:r>
              <a:rPr lang="en-CA" dirty="0" err="1"/>
              <a:t>intranasale</a:t>
            </a:r>
            <a:endParaRPr lang="en-CA" dirty="0"/>
          </a:p>
          <a:p>
            <a:endParaRPr lang="en-CA" dirty="0"/>
          </a:p>
        </p:txBody>
      </p:sp>
      <p:sp>
        <p:nvSpPr>
          <p:cNvPr id="42" name="TextBox 41"/>
          <p:cNvSpPr txBox="1"/>
          <p:nvPr/>
        </p:nvSpPr>
        <p:spPr>
          <a:xfrm>
            <a:off x="3900617" y="2986837"/>
            <a:ext cx="232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Chat 3+4 Cage </a:t>
            </a:r>
            <a:r>
              <a:rPr lang="en-CA" dirty="0" err="1"/>
              <a:t>séparée</a:t>
            </a:r>
            <a:endParaRPr lang="en-CA" dirty="0"/>
          </a:p>
        </p:txBody>
      </p:sp>
      <p:sp>
        <p:nvSpPr>
          <p:cNvPr id="43" name="TextBox 42"/>
          <p:cNvSpPr txBox="1"/>
          <p:nvPr/>
        </p:nvSpPr>
        <p:spPr>
          <a:xfrm>
            <a:off x="6495147" y="2061041"/>
            <a:ext cx="5026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err="1"/>
              <a:t>Échange</a:t>
            </a:r>
            <a:r>
              <a:rPr lang="en-CA" sz="3600" dirty="0"/>
              <a:t> de cages</a:t>
            </a:r>
          </a:p>
          <a:p>
            <a:r>
              <a:rPr lang="en-CA" sz="3600" dirty="0"/>
              <a:t>Jour 6 post inoculation </a:t>
            </a:r>
            <a:r>
              <a:rPr lang="en-CA" sz="3600" dirty="0" err="1"/>
              <a:t>intranasale</a:t>
            </a:r>
            <a:endParaRPr lang="en-CA" sz="3600" dirty="0"/>
          </a:p>
          <a:p>
            <a:endParaRPr lang="en-CA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6531399" y="4042590"/>
            <a:ext cx="5257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Des écouvillons nasaux et rectaux ont été prélevés 15 fois tout au long de l'étude.</a:t>
            </a:r>
            <a:endParaRPr lang="en-US" sz="2400" dirty="0"/>
          </a:p>
          <a:p>
            <a:r>
              <a:rPr lang="fr-CA" sz="2400" dirty="0"/>
              <a:t>Sang, écouvillons oropharyngés et nasaux prélevés à J0, J8, J15 et lors de l'euthanasie.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754595" y="2582280"/>
            <a:ext cx="11575" cy="3449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61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7501"/>
          </a:xfrm>
        </p:spPr>
        <p:txBody>
          <a:bodyPr/>
          <a:lstStyle/>
          <a:p>
            <a:r>
              <a:rPr lang="en-US" sz="2400" dirty="0">
                <a:hlinkClick r:id="rId3"/>
              </a:rPr>
              <a:t>Efficient Direct and Limited Environmental Transmission of SARS-CoV-2 Lineage B.1.22 in Domestic Cats | Microbiology Spectrum (asm.org)</a:t>
            </a: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26232" y="1122908"/>
            <a:ext cx="76029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Les 4 chats inoculés ont été infectés</a:t>
            </a:r>
          </a:p>
          <a:p>
            <a:r>
              <a:rPr lang="fr-CA" sz="2800" dirty="0" err="1"/>
              <a:t>sgPCR</a:t>
            </a:r>
            <a:r>
              <a:rPr lang="fr-CA" sz="2800" dirty="0"/>
              <a:t> Résultats positifs pour tous les chats</a:t>
            </a:r>
          </a:p>
          <a:p>
            <a:r>
              <a:rPr lang="fr-CA" sz="2800" dirty="0"/>
              <a:t>Tous ont </a:t>
            </a:r>
            <a:r>
              <a:rPr lang="fr-CA" sz="2800" dirty="0" err="1"/>
              <a:t>séroconverti</a:t>
            </a:r>
            <a:endParaRPr lang="fr-CA" sz="2800" dirty="0"/>
          </a:p>
          <a:p>
            <a:r>
              <a:rPr lang="fr-CA" sz="2800" dirty="0"/>
              <a:t>2/4 ont présenté un léger écoulement nasal séreux</a:t>
            </a:r>
            <a:endParaRPr lang="en-CA" sz="28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817660" y="2634669"/>
            <a:ext cx="2027534" cy="2066601"/>
            <a:chOff x="430945" y="2198151"/>
            <a:chExt cx="2027534" cy="20666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45" y="2198151"/>
              <a:ext cx="1634181" cy="1634181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625562" y="2391678"/>
              <a:ext cx="1832917" cy="1873074"/>
              <a:chOff x="639464" y="2360688"/>
              <a:chExt cx="1832917" cy="187307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464" y="2360688"/>
                <a:ext cx="1634181" cy="1634181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2599581"/>
                <a:ext cx="1634181" cy="1634181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4026232" y="2999429"/>
            <a:ext cx="75041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¾ Des chats en contact direct ont été infectés</a:t>
            </a:r>
          </a:p>
          <a:p>
            <a:r>
              <a:rPr lang="fr-CA" sz="2800" dirty="0"/>
              <a:t>¾ des chats ont eu des résultats positifs à la </a:t>
            </a:r>
            <a:r>
              <a:rPr lang="fr-CA" sz="2800" dirty="0" err="1"/>
              <a:t>sgPCR</a:t>
            </a:r>
            <a:endParaRPr lang="fr-CA" sz="2800" dirty="0"/>
          </a:p>
          <a:p>
            <a:r>
              <a:rPr lang="fr-CA" sz="2800" dirty="0"/>
              <a:t>2/4 ont </a:t>
            </a:r>
            <a:r>
              <a:rPr lang="fr-CA" sz="2800" dirty="0" err="1"/>
              <a:t>séroconverti</a:t>
            </a:r>
            <a:endParaRPr lang="fr-CA" sz="2800" dirty="0"/>
          </a:p>
          <a:p>
            <a:r>
              <a:rPr lang="fr-CA" sz="2800" dirty="0"/>
              <a:t>Pas de signes cliniques</a:t>
            </a:r>
            <a:endParaRPr lang="en-CA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5" y="4531851"/>
            <a:ext cx="1585306" cy="15853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41112" y="4873877"/>
            <a:ext cx="79841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1/8 Les chats en contact avec l'environnement ont été infectés</a:t>
            </a:r>
          </a:p>
          <a:p>
            <a:r>
              <a:rPr lang="fr-CA" sz="2800" dirty="0"/>
              <a:t>1 chat positif à la </a:t>
            </a:r>
            <a:r>
              <a:rPr lang="fr-CA" sz="2800" dirty="0" err="1"/>
              <a:t>sgPCR</a:t>
            </a:r>
            <a:endParaRPr lang="fr-CA" sz="2800" dirty="0"/>
          </a:p>
          <a:p>
            <a:r>
              <a:rPr lang="fr-CA" sz="2800" dirty="0"/>
              <a:t>Tous séronégatifs</a:t>
            </a:r>
          </a:p>
          <a:p>
            <a:r>
              <a:rPr lang="fr-CA" sz="2800" dirty="0"/>
              <a:t>Pas de signes cliniques</a:t>
            </a:r>
            <a:endParaRPr lang="en-CA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633335" y="894618"/>
            <a:ext cx="2717166" cy="2211859"/>
            <a:chOff x="14986" y="582699"/>
            <a:chExt cx="2717166" cy="2211859"/>
          </a:xfrm>
        </p:grpSpPr>
        <p:grpSp>
          <p:nvGrpSpPr>
            <p:cNvPr id="13" name="Group 12"/>
            <p:cNvGrpSpPr/>
            <p:nvPr/>
          </p:nvGrpSpPr>
          <p:grpSpPr>
            <a:xfrm>
              <a:off x="14986" y="582699"/>
              <a:ext cx="2259966" cy="1754659"/>
              <a:chOff x="432491" y="2995291"/>
              <a:chExt cx="2259966" cy="17546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491" y="2995291"/>
                <a:ext cx="1754659" cy="175465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6571" y="3049255"/>
                <a:ext cx="965886" cy="965886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167386" y="735099"/>
              <a:ext cx="2259966" cy="1754659"/>
              <a:chOff x="432491" y="2995291"/>
              <a:chExt cx="2259966" cy="1754659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491" y="2995291"/>
                <a:ext cx="1754659" cy="175465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6571" y="3049255"/>
                <a:ext cx="965886" cy="965886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319786" y="887499"/>
              <a:ext cx="2259966" cy="1754659"/>
              <a:chOff x="432491" y="2995291"/>
              <a:chExt cx="2259966" cy="1754659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491" y="2995291"/>
                <a:ext cx="1754659" cy="175465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6571" y="3049255"/>
                <a:ext cx="965886" cy="965886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472186" y="1039899"/>
              <a:ext cx="2259966" cy="1754659"/>
              <a:chOff x="432491" y="2995291"/>
              <a:chExt cx="2259966" cy="1754659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491" y="2995291"/>
                <a:ext cx="1754659" cy="175465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6571" y="3049255"/>
                <a:ext cx="965886" cy="96588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9777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847" y="834683"/>
            <a:ext cx="6192795" cy="1325563"/>
          </a:xfrm>
        </p:spPr>
        <p:txBody>
          <a:bodyPr/>
          <a:lstStyle/>
          <a:p>
            <a:r>
              <a:rPr lang="en-CA" sz="3200" dirty="0" err="1"/>
              <a:t>Résultats</a:t>
            </a:r>
            <a:r>
              <a:rPr lang="en-CA" sz="3200" dirty="0"/>
              <a:t> sur les surfaces </a:t>
            </a:r>
            <a:r>
              <a:rPr lang="en-CA" sz="3200" dirty="0" err="1"/>
              <a:t>environnementales</a:t>
            </a:r>
            <a:endParaRPr lang="en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570205"/>
            <a:ext cx="5181600" cy="2496065"/>
          </a:xfrm>
        </p:spPr>
        <p:txBody>
          <a:bodyPr/>
          <a:lstStyle/>
          <a:p>
            <a:r>
              <a:rPr lang="fr-CA" dirty="0"/>
              <a:t>Surveillance du virus sur le sol, le bac à litière, le plat de nourriture, le jouet et le mur.</a:t>
            </a:r>
          </a:p>
          <a:p>
            <a:r>
              <a:rPr lang="fr-CA" dirty="0"/>
              <a:t>Dégradation et inactivation du virus après 8,8 heures (intervalle de confiance à 95 % : 1,5 - 31,2 heures).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91184" y="237013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Conclusions</a:t>
            </a:r>
          </a:p>
          <a:p>
            <a:pPr lvl="1"/>
            <a:r>
              <a:rPr lang="fr-CA" dirty="0"/>
              <a:t>Le contact direct est un mécanisme de transmission efficace</a:t>
            </a:r>
          </a:p>
          <a:p>
            <a:pPr lvl="1"/>
            <a:r>
              <a:rPr lang="fr-CA" dirty="0"/>
              <a:t>Le contact indirect est moins efficace mais ne peut être exclu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A5F12CC5-A507-4028-B3C9-257C8E7073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7729" y="168039"/>
            <a:ext cx="11174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2"/>
              </a:rPr>
              <a:t>Efficient Direct and Limited Environmental Transmission of SARS-CoV-2 Lineage B.1.22 in Domestic Cats | Microbiology Spectrum (asm.org)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72998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Signalements d'une augmentation des maladies à transmission vectorielle dans le Maine et le Michigan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err="1"/>
              <a:t>Anaplasmose</a:t>
            </a:r>
            <a:endParaRPr lang="en-CA" dirty="0"/>
          </a:p>
          <a:p>
            <a:r>
              <a:rPr lang="en-CA" dirty="0" err="1"/>
              <a:t>Maladie</a:t>
            </a:r>
            <a:r>
              <a:rPr lang="en-CA" dirty="0"/>
              <a:t> de Lyme</a:t>
            </a:r>
          </a:p>
          <a:p>
            <a:r>
              <a:rPr lang="en-CA" dirty="0" err="1"/>
              <a:t>Ehrlichiose</a:t>
            </a:r>
            <a:endParaRPr lang="en-CA" dirty="0"/>
          </a:p>
          <a:p>
            <a:r>
              <a:rPr lang="en-CA" dirty="0" err="1"/>
              <a:t>Babésiose</a:t>
            </a:r>
            <a:endParaRPr lang="en-CA" dirty="0"/>
          </a:p>
          <a:p>
            <a:r>
              <a:rPr lang="fr-CA" dirty="0"/>
              <a:t>Il n'est plus possible d'y accéder en raison des recherches limitées de </a:t>
            </a:r>
            <a:r>
              <a:rPr lang="fr-CA" dirty="0" err="1"/>
              <a:t>ProMed</a:t>
            </a:r>
            <a:endParaRPr lang="en-CA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Companion Animal Parasite Council | 2023 Annual Pet Parasite Forecasts (capcvet.org)</a:t>
            </a:r>
            <a:endParaRPr lang="en-CA" dirty="0"/>
          </a:p>
          <a:p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38" y="1690688"/>
            <a:ext cx="5181600" cy="34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1357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21395</TotalTime>
  <Words>1267</Words>
  <Application>Microsoft Office PowerPoint</Application>
  <PresentationFormat>Grand écran</PresentationFormat>
  <Paragraphs>118</Paragraphs>
  <Slides>13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2_Office Theme</vt:lpstr>
      <vt:lpstr>Communauté des maladies émergentes et zoonotiques Identifier les risques émergents grâce à l’intelligence collective</vt:lpstr>
      <vt:lpstr>Chats polonais infectés avec IAHP H5N1</vt:lpstr>
      <vt:lpstr>Chats polonais infectés avec IAHP H5N1</vt:lpstr>
      <vt:lpstr>Chats polonais infectés avec IAHP H5N1</vt:lpstr>
      <vt:lpstr>Italie – Chats et chiens domestiques positifs sérologiquement au H5N1</vt:lpstr>
      <vt:lpstr>Efficient Direct and Limited Environmental Transmission of SARS-CoV-2 Lineage B.1.22 in Domestic Cats | Microbiology Spectrum (asm.org)</vt:lpstr>
      <vt:lpstr>Efficient Direct and Limited Environmental Transmission of SARS-CoV-2 Lineage B.1.22 in Domestic Cats | Microbiology Spectrum (asm.org)</vt:lpstr>
      <vt:lpstr>Résultats sur les surfaces environnementales</vt:lpstr>
      <vt:lpstr>Signalements d'une augmentation des maladies à transmission vectorielle dans le Maine et le Michigan</vt:lpstr>
      <vt:lpstr>Baylisascaris procyonis Roundworm Infection in Child with Autism Spectrum Disorder, Washington, USA, 2022 - Volume 29, Number 6—June 2023 - Emerging Infectious Diseases journal - CDC</vt:lpstr>
      <vt:lpstr>Angiostrongylus vasorum au R.-U.</vt:lpstr>
      <vt:lpstr>Publications scientifiques d’intérêt</vt:lpstr>
      <vt:lpstr>Publications scientifiques d’intérêt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lastModifiedBy>claire su</cp:lastModifiedBy>
  <cp:revision>434</cp:revision>
  <dcterms:created xsi:type="dcterms:W3CDTF">2020-02-07T23:34:08Z</dcterms:created>
  <dcterms:modified xsi:type="dcterms:W3CDTF">2023-08-07T19:00:20Z</dcterms:modified>
</cp:coreProperties>
</file>