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82" r:id="rId3"/>
    <p:sldId id="283" r:id="rId4"/>
    <p:sldId id="284" r:id="rId5"/>
    <p:sldId id="286" r:id="rId6"/>
    <p:sldId id="287" r:id="rId7"/>
    <p:sldId id="289" r:id="rId8"/>
    <p:sldId id="290" r:id="rId9"/>
    <p:sldId id="291" r:id="rId10"/>
    <p:sldId id="278" r:id="rId11"/>
    <p:sldId id="288" r:id="rId12"/>
    <p:sldId id="277" r:id="rId13"/>
    <p:sldId id="292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99" autoAdjust="0"/>
    <p:restoredTop sz="79957" autoAdjust="0"/>
  </p:normalViewPr>
  <p:slideViewPr>
    <p:cSldViewPr snapToGrid="0">
      <p:cViewPr varScale="1">
        <p:scale>
          <a:sx n="59" d="100"/>
          <a:sy n="59" d="100"/>
        </p:scale>
        <p:origin x="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2023-07-19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Positive tests to July 12 (estimate)</a:t>
            </a:r>
          </a:p>
          <a:p>
            <a:r>
              <a:rPr lang="en-US" sz="1200" dirty="0" smtClean="0"/>
              <a:t>28 positive cats</a:t>
            </a:r>
          </a:p>
          <a:p>
            <a:r>
              <a:rPr lang="en-US" sz="1200" dirty="0" smtClean="0"/>
              <a:t>1 positive caracal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8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Cats considered infectious either based on positive </a:t>
            </a:r>
            <a:r>
              <a:rPr lang="en-US" dirty="0" err="1" smtClean="0"/>
              <a:t>sgPCR</a:t>
            </a:r>
            <a:r>
              <a:rPr lang="en-US" dirty="0" smtClean="0"/>
              <a:t> or</a:t>
            </a:r>
            <a:r>
              <a:rPr lang="en-US" baseline="0" dirty="0" smtClean="0"/>
              <a:t> </a:t>
            </a:r>
            <a:r>
              <a:rPr lang="en-US" dirty="0" smtClean="0"/>
              <a:t>on seroconversion.</a:t>
            </a:r>
          </a:p>
          <a:p>
            <a:r>
              <a:rPr lang="en-US" dirty="0" smtClean="0"/>
              <a:t>No attempts t</a:t>
            </a:r>
            <a:r>
              <a:rPr lang="en-US" baseline="0" dirty="0" smtClean="0"/>
              <a:t>o isolate virus were made.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5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9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2023-07-19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eid/article/29/6/23-0290_articl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310537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journals.sagepub.com/doi/10.1177/10406387211011990" TargetMode="External"/><Relationship Id="rId5" Type="http://schemas.openxmlformats.org/officeDocument/2006/relationships/hyperlink" Target="https://research-groups.usask.ca/cpep/parasites/metastrongyloid-lungworms.php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vmajournals.avma.org/view/journals/javma/aop/javma.23.03.0179/javma.23.03.0179.xml" TargetMode="External"/><Relationship Id="rId7" Type="http://schemas.openxmlformats.org/officeDocument/2006/relationships/hyperlink" Target="https://www.frontiersin.org/articles/10.3389/fmicb.2023.1186869/full" TargetMode="External"/><Relationship Id="rId2" Type="http://schemas.openxmlformats.org/officeDocument/2006/relationships/hyperlink" Target="https://pubmed.ncbi.nlm.nih.gov/37179049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nc.cdc.gov/eid/article/29/8/23-0188_article" TargetMode="External"/><Relationship Id="rId5" Type="http://schemas.openxmlformats.org/officeDocument/2006/relationships/hyperlink" Target="https://wwwnc.cdc.gov/eid/article/29/7/23-0155_article" TargetMode="External"/><Relationship Id="rId4" Type="http://schemas.openxmlformats.org/officeDocument/2006/relationships/hyperlink" Target="https://avmajournals.avma.org/view/journals/ajvr/aop/ajvr.23.05.0116/ajvr.23.05.0116.x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121216/" TargetMode="External"/><Relationship Id="rId2" Type="http://schemas.openxmlformats.org/officeDocument/2006/relationships/hyperlink" Target="https://pubmed.ncbi.nlm.nih.gov/37158452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ubmed.ncbi.nlm.nih.gov/37069624/#:~:text=We%20detected%20neutralizing%20antibodies%20in,to%20antibody%20detection%20in%20pets." TargetMode="External"/><Relationship Id="rId4" Type="http://schemas.openxmlformats.org/officeDocument/2006/relationships/hyperlink" Target="https://wwwnc.cdc.gov/eid/article/29/6/22-1755_articl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8j4wm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cbi.nlm.nih.gov/pmc/articles/PMC5541213/" TargetMode="External"/><Relationship Id="rId4" Type="http://schemas.openxmlformats.org/officeDocument/2006/relationships/hyperlink" Target="https://www.offlu.org/wp-content/uploads/2023/06/OFFLU-first-statement-Poland_28Jun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ection.canada.ca/animal-health/terrestrial-animals/diseases/reportable/avian-influenza/pets-and-h5n1/eng/1375992449648/1375992451039" TargetMode="External"/><Relationship Id="rId2" Type="http://schemas.openxmlformats.org/officeDocument/2006/relationships/hyperlink" Target="https://www.canada.ca/en/public-health/services/publications/diseases-conditions/guidance-human-health-issues-avian-influenza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ho.int/emergencies/disease-outbreak-news/item/2023-DON47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ahis.woah.org/#/in-review/5037?reportId=161807&amp;fromPage=event-dashboard-ur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journals.asm.org/doi/10.1128/spectrum.02553-22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sm.org/doi/10.1128/spectrum.02553-22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asm.org/doi/10.1128/spectrum.02553-22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apcvet.org/articles/2023-annual-pet-parasite-forecast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Community</a:t>
            </a:r>
            <a:r>
              <a:rPr lang="fr-FR" sz="2800" dirty="0"/>
              <a:t> for </a:t>
            </a:r>
            <a:r>
              <a:rPr lang="fr-FR" sz="2800" dirty="0" err="1"/>
              <a:t>Emerging</a:t>
            </a:r>
            <a:r>
              <a:rPr lang="fr-FR" sz="2800" dirty="0"/>
              <a:t> and </a:t>
            </a:r>
            <a:r>
              <a:rPr lang="fr-FR" sz="2800" dirty="0" err="1"/>
              <a:t>Zoonotic</a:t>
            </a:r>
            <a:r>
              <a:rPr lang="fr-FR" sz="2800" dirty="0"/>
              <a:t> </a:t>
            </a:r>
            <a:r>
              <a:rPr lang="fr-FR" sz="2800" dirty="0" err="1"/>
              <a:t>Diseases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i="1" dirty="0" err="1"/>
              <a:t>Identifying</a:t>
            </a:r>
            <a:r>
              <a:rPr lang="fr-FR" sz="2000" i="1" dirty="0"/>
              <a:t> </a:t>
            </a:r>
            <a:r>
              <a:rPr lang="fr-FR" sz="2000" i="1" dirty="0" err="1"/>
              <a:t>emerging</a:t>
            </a:r>
            <a:r>
              <a:rPr lang="fr-FR" sz="2000" i="1" dirty="0"/>
              <a:t> </a:t>
            </a:r>
            <a:r>
              <a:rPr lang="fr-FR" sz="2000" i="1" dirty="0" err="1"/>
              <a:t>risks</a:t>
            </a:r>
            <a:r>
              <a:rPr lang="fr-FR" sz="2000" i="1" dirty="0"/>
              <a:t> </a:t>
            </a:r>
            <a:r>
              <a:rPr lang="fr-FR" sz="2000" i="1" dirty="0" err="1"/>
              <a:t>through</a:t>
            </a:r>
            <a:r>
              <a:rPr lang="fr-FR" sz="2000" i="1" dirty="0"/>
              <a:t> collective intelligence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CEZD – CAHSS Companion Animal Network Update</a:t>
            </a:r>
            <a:endParaRPr lang="en-CA" altLang="en-US" dirty="0"/>
          </a:p>
          <a:p>
            <a:pPr eaLnBrk="1" hangingPunct="1"/>
            <a:r>
              <a:rPr lang="en-CA" altLang="en-US" dirty="0" smtClean="0"/>
              <a:t>17 July 2023</a:t>
            </a:r>
            <a:endParaRPr lang="en-CA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82483"/>
      </p:ext>
    </p:extLst>
  </p:cSld>
  <p:clrMapOvr>
    <a:masterClrMapping/>
  </p:clrMapOvr>
  <p:transition spd="slow" advTm="264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3995" y="921179"/>
            <a:ext cx="6093941" cy="1325563"/>
          </a:xfrm>
        </p:spPr>
        <p:txBody>
          <a:bodyPr/>
          <a:lstStyle/>
          <a:p>
            <a:r>
              <a:rPr lang="en-US" sz="2800" i="1" dirty="0">
                <a:hlinkClick r:id="rId3"/>
              </a:rPr>
              <a:t>Baylisascaris procyonis </a:t>
            </a:r>
            <a:r>
              <a:rPr lang="en-US" sz="2800" dirty="0">
                <a:hlinkClick r:id="rId3"/>
              </a:rPr>
              <a:t>Roundworm Infection in Child with Autism Spectrum Disorder, Washington, USA, 2022 - Volume 29, Number 6—June 2023 - Emerging Infectious Diseases journal - CDC</a:t>
            </a:r>
            <a:endParaRPr lang="en-C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916194"/>
            <a:ext cx="4660557" cy="3458477"/>
          </a:xfrm>
        </p:spPr>
        <p:txBody>
          <a:bodyPr/>
          <a:lstStyle/>
          <a:p>
            <a:r>
              <a:rPr lang="en-CA" dirty="0" smtClean="0"/>
              <a:t>Child with autism and exhibiting pica</a:t>
            </a:r>
          </a:p>
          <a:p>
            <a:r>
              <a:rPr lang="en-CA" dirty="0" smtClean="0"/>
              <a:t>Developed eosinophilic meningitis</a:t>
            </a:r>
          </a:p>
          <a:p>
            <a:r>
              <a:rPr lang="en-CA" dirty="0" smtClean="0"/>
              <a:t>Environmental assessment found that there was a raccoon latrine near the patient’s house</a:t>
            </a:r>
            <a:endParaRPr lang="en-CA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37" y="104172"/>
            <a:ext cx="5091423" cy="656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9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i="1" dirty="0" err="1" smtClean="0"/>
              <a:t>Angiostrongylus</a:t>
            </a:r>
            <a:r>
              <a:rPr lang="en-CA" i="1" dirty="0" smtClean="0"/>
              <a:t> </a:t>
            </a:r>
            <a:r>
              <a:rPr lang="en-CA" i="1" dirty="0" err="1" smtClean="0"/>
              <a:t>vasorum</a:t>
            </a:r>
            <a:r>
              <a:rPr lang="en-CA" i="1" dirty="0" smtClean="0"/>
              <a:t> </a:t>
            </a:r>
            <a:r>
              <a:rPr lang="en-CA" dirty="0" smtClean="0"/>
              <a:t>in UK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23541"/>
            <a:ext cx="5875751" cy="4723944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Canine </a:t>
            </a:r>
            <a:r>
              <a:rPr lang="en-US" dirty="0" err="1">
                <a:hlinkClick r:id="rId3"/>
              </a:rPr>
              <a:t>angiostrongylosis</a:t>
            </a:r>
            <a:r>
              <a:rPr lang="en-US" dirty="0">
                <a:hlinkClick r:id="rId3"/>
              </a:rPr>
              <a:t>: the French heartworm: an emerging threat in North America - PubMed (nih.gov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r>
              <a:rPr lang="en-US" dirty="0" smtClean="0"/>
              <a:t>“Parasite </a:t>
            </a:r>
            <a:r>
              <a:rPr lang="en-US" dirty="0"/>
              <a:t>has now established on mainland Canada (NS) and it will likely establish anywhere terrestrial slugs and snails are present as intermediate hosts</a:t>
            </a:r>
            <a:r>
              <a:rPr lang="en-US" dirty="0" smtClean="0"/>
              <a:t>.”</a:t>
            </a:r>
          </a:p>
          <a:p>
            <a:r>
              <a:rPr lang="en-US" dirty="0" err="1" smtClean="0"/>
              <a:t>Moxidectin</a:t>
            </a:r>
            <a:r>
              <a:rPr lang="en-US" dirty="0" smtClean="0"/>
              <a:t>/</a:t>
            </a:r>
            <a:r>
              <a:rPr lang="en-US" dirty="0" err="1"/>
              <a:t>I</a:t>
            </a:r>
            <a:r>
              <a:rPr lang="en-US" dirty="0" err="1" smtClean="0"/>
              <a:t>midacloprid</a:t>
            </a:r>
            <a:r>
              <a:rPr lang="en-US" dirty="0" smtClean="0"/>
              <a:t> </a:t>
            </a:r>
            <a:r>
              <a:rPr lang="en-US" dirty="0"/>
              <a:t>is approved for prevention of </a:t>
            </a:r>
            <a:r>
              <a:rPr lang="en-US" i="1" dirty="0" err="1"/>
              <a:t>Angiostrongylus</a:t>
            </a:r>
            <a:r>
              <a:rPr lang="en-US" i="1" dirty="0"/>
              <a:t> </a:t>
            </a:r>
            <a:r>
              <a:rPr lang="en-US" i="1" dirty="0" err="1"/>
              <a:t>vasorum</a:t>
            </a:r>
            <a:r>
              <a:rPr lang="en-US" i="1" dirty="0"/>
              <a:t> </a:t>
            </a:r>
            <a:r>
              <a:rPr lang="en-US" dirty="0"/>
              <a:t>in dogs in </a:t>
            </a:r>
            <a:r>
              <a:rPr lang="en-US" dirty="0" smtClean="0"/>
              <a:t>Canada</a:t>
            </a:r>
          </a:p>
          <a:p>
            <a:r>
              <a:rPr lang="en-US" dirty="0" smtClean="0"/>
              <a:t>Ontario survey published in 2021 found no evidence of the parasite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55971" y="1023541"/>
            <a:ext cx="3884831" cy="224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66139" y="3385513"/>
            <a:ext cx="4937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linkClick r:id="rId5"/>
              </a:rPr>
              <a:t>Metastrongyloid</a:t>
            </a:r>
            <a:r>
              <a:rPr lang="en-US" sz="2400" dirty="0">
                <a:hlinkClick r:id="rId5"/>
              </a:rPr>
              <a:t> lungworms - Canadian Parasitology Expert Panel Guidelines | CPEP - University of Saskatchewan (usask.ca)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60092" y="539914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6"/>
              </a:rPr>
              <a:t>Investigation of the occurrence of </a:t>
            </a:r>
            <a:r>
              <a:rPr lang="en-US" sz="2400" dirty="0" err="1">
                <a:hlinkClick r:id="rId6"/>
              </a:rPr>
              <a:t>Angiostrongylus</a:t>
            </a:r>
            <a:r>
              <a:rPr lang="en-US" sz="2400" dirty="0">
                <a:hlinkClick r:id="rId6"/>
              </a:rPr>
              <a:t> </a:t>
            </a:r>
            <a:r>
              <a:rPr lang="en-US" sz="2400" dirty="0" err="1">
                <a:hlinkClick r:id="rId6"/>
              </a:rPr>
              <a:t>vasorum</a:t>
            </a:r>
            <a:r>
              <a:rPr lang="en-US" sz="2400" dirty="0">
                <a:hlinkClick r:id="rId6"/>
              </a:rPr>
              <a:t> in coyotes in southern Ontario, Canada</a:t>
            </a: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0947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Scientific Publications of Interest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482811"/>
            <a:ext cx="10515600" cy="4589377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Intestinal infection with </a:t>
            </a:r>
            <a:r>
              <a:rPr lang="en-US" sz="2000" i="1" dirty="0">
                <a:hlinkClick r:id="rId2"/>
              </a:rPr>
              <a:t>Echinococcus </a:t>
            </a:r>
            <a:r>
              <a:rPr lang="en-US" sz="2000" i="1" dirty="0" err="1">
                <a:hlinkClick r:id="rId2"/>
              </a:rPr>
              <a:t>multilocularis</a:t>
            </a:r>
            <a:r>
              <a:rPr lang="en-US" sz="2000" i="1" dirty="0">
                <a:hlinkClick r:id="rId2"/>
              </a:rPr>
              <a:t> </a:t>
            </a:r>
            <a:r>
              <a:rPr lang="en-US" sz="2000" dirty="0">
                <a:hlinkClick r:id="rId2"/>
              </a:rPr>
              <a:t>in a dog - PubMed (nih.gov</a:t>
            </a:r>
            <a:r>
              <a:rPr lang="en-US" sz="2000" dirty="0" smtClean="0">
                <a:hlinkClick r:id="rId2"/>
              </a:rPr>
              <a:t>)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Novel molecular diagnostic (PCR) diagnosis and outcome of intestinal Echinococcus </a:t>
            </a:r>
            <a:r>
              <a:rPr lang="en-US" sz="2000" dirty="0" err="1">
                <a:hlinkClick r:id="rId3"/>
              </a:rPr>
              <a:t>multilocularis</a:t>
            </a:r>
            <a:r>
              <a:rPr lang="en-US" sz="2000" dirty="0">
                <a:hlinkClick r:id="rId3"/>
              </a:rPr>
              <a:t> in a dog from western Canada in: Journal of the American Veterinary Medical Association - Ahead of print (avma.org</a:t>
            </a:r>
            <a:r>
              <a:rPr lang="en-US" sz="2000" dirty="0" smtClean="0">
                <a:hlinkClick r:id="rId3"/>
              </a:rPr>
              <a:t>)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Emergence of canine hookworm treatment resistance: Novel detection of </a:t>
            </a:r>
            <a:r>
              <a:rPr lang="en-US" sz="2000" dirty="0" err="1">
                <a:hlinkClick r:id="rId4"/>
              </a:rPr>
              <a:t>Ancylostoma</a:t>
            </a:r>
            <a:r>
              <a:rPr lang="en-US" sz="2000" dirty="0">
                <a:hlinkClick r:id="rId4"/>
              </a:rPr>
              <a:t> </a:t>
            </a:r>
            <a:r>
              <a:rPr lang="en-US" sz="2000" dirty="0" err="1">
                <a:hlinkClick r:id="rId4"/>
              </a:rPr>
              <a:t>caninum</a:t>
            </a:r>
            <a:r>
              <a:rPr lang="en-US" sz="2000" dirty="0">
                <a:hlinkClick r:id="rId4"/>
              </a:rPr>
              <a:t> anthelmintic resistance markers by fecal PCR in 11 dogs from Canada in: American Journal of Veterinary Research - Ahead of print (avma.org)</a:t>
            </a:r>
            <a:endParaRPr lang="en-CA" sz="2000" dirty="0"/>
          </a:p>
          <a:p>
            <a:r>
              <a:rPr lang="en-US" sz="2000" dirty="0" smtClean="0">
                <a:hlinkClick r:id="rId5"/>
              </a:rPr>
              <a:t>Rising </a:t>
            </a:r>
            <a:r>
              <a:rPr lang="en-US" sz="2000" dirty="0">
                <a:hlinkClick r:id="rId5"/>
              </a:rPr>
              <a:t>Incidence of </a:t>
            </a:r>
            <a:r>
              <a:rPr lang="en-US" sz="2000" i="1" dirty="0" err="1">
                <a:hlinkClick r:id="rId5"/>
              </a:rPr>
              <a:t>Sporothrix</a:t>
            </a:r>
            <a:r>
              <a:rPr lang="en-US" sz="2000" i="1" dirty="0">
                <a:hlinkClick r:id="rId5"/>
              </a:rPr>
              <a:t> </a:t>
            </a:r>
            <a:r>
              <a:rPr lang="en-US" sz="2000" i="1" dirty="0" err="1">
                <a:hlinkClick r:id="rId5"/>
              </a:rPr>
              <a:t>brasiliensis</a:t>
            </a:r>
            <a:r>
              <a:rPr lang="en-US" sz="2000" i="1" dirty="0">
                <a:hlinkClick r:id="rId5"/>
              </a:rPr>
              <a:t> </a:t>
            </a:r>
            <a:r>
              <a:rPr lang="en-US" sz="2000" dirty="0">
                <a:hlinkClick r:id="rId5"/>
              </a:rPr>
              <a:t>Infections, Curitiba, Brazil, 2011–2022 - Volume 29, Number 7—July 2023 - Emerging Infectious Diseases journal </a:t>
            </a:r>
            <a:r>
              <a:rPr lang="en-US" sz="2000" dirty="0" smtClean="0">
                <a:hlinkClick r:id="rId5"/>
              </a:rPr>
              <a:t>– CDC</a:t>
            </a:r>
            <a:endParaRPr lang="en-US" sz="2000" dirty="0" smtClean="0"/>
          </a:p>
          <a:p>
            <a:r>
              <a:rPr lang="en-US" sz="2000" dirty="0">
                <a:hlinkClick r:id="rId6"/>
              </a:rPr>
              <a:t>Early Release - Highly Pathogenic Avian Influenza A(H5N1) Clade 2.3.4.4b Virus in Domestic Cat, France, 2022 - Volume 29, Number 8—August 2023 - Emerging Infectious Diseases journal </a:t>
            </a:r>
            <a:r>
              <a:rPr lang="en-US" sz="2000" dirty="0" smtClean="0">
                <a:hlinkClick r:id="rId6"/>
              </a:rPr>
              <a:t>– CDC</a:t>
            </a:r>
            <a:endParaRPr lang="en-US" sz="2000" dirty="0" smtClean="0"/>
          </a:p>
          <a:p>
            <a:r>
              <a:rPr lang="en-US" sz="2000" dirty="0">
                <a:hlinkClick r:id="rId7"/>
              </a:rPr>
              <a:t>Frontiers | Emergence of a novel </a:t>
            </a:r>
            <a:r>
              <a:rPr lang="en-US" sz="2000" dirty="0" err="1">
                <a:hlinkClick r:id="rId7"/>
              </a:rPr>
              <a:t>reassortant</a:t>
            </a:r>
            <a:r>
              <a:rPr lang="en-US" sz="2000" dirty="0">
                <a:hlinkClick r:id="rId7"/>
              </a:rPr>
              <a:t> H3N6 canine influenza virus (frontiersin.org</a:t>
            </a:r>
            <a:r>
              <a:rPr lang="en-US" sz="2000" dirty="0" smtClean="0">
                <a:hlinkClick r:id="rId7"/>
              </a:rPr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718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Scientific Publications of Interest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482811"/>
            <a:ext cx="10515600" cy="4589377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Clinical </a:t>
            </a:r>
            <a:r>
              <a:rPr lang="en-US" sz="2000" dirty="0">
                <a:hlinkClick r:id="rId2"/>
              </a:rPr>
              <a:t>investigation and management of </a:t>
            </a:r>
            <a:r>
              <a:rPr lang="en-US" sz="2000" dirty="0" err="1">
                <a:hlinkClick r:id="rId2"/>
              </a:rPr>
              <a:t>Brucella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suis</a:t>
            </a:r>
            <a:r>
              <a:rPr lang="en-US" sz="2000" dirty="0">
                <a:hlinkClick r:id="rId2"/>
              </a:rPr>
              <a:t> seropositive dogs: A longitudinal case series - PubMed (nih.gov</a:t>
            </a:r>
            <a:r>
              <a:rPr lang="en-US" sz="2000" dirty="0" smtClean="0">
                <a:hlinkClick r:id="rId2"/>
              </a:rPr>
              <a:t>)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First molecular confirmation of multiple zoonotic vector-borne diseases in pet dogs and cats of Hong Kong SAR - PubMed (nih.gov</a:t>
            </a:r>
            <a:r>
              <a:rPr lang="en-US" sz="2000" dirty="0" smtClean="0">
                <a:hlinkClick r:id="rId3"/>
              </a:rPr>
              <a:t>)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SARS-CoV-2 </a:t>
            </a:r>
            <a:r>
              <a:rPr lang="en-US" sz="2000" dirty="0" err="1">
                <a:hlinkClick r:id="rId4"/>
              </a:rPr>
              <a:t>Seroprevalence</a:t>
            </a:r>
            <a:r>
              <a:rPr lang="en-US" sz="2000" dirty="0">
                <a:hlinkClick r:id="rId4"/>
              </a:rPr>
              <a:t> and Cross-Variant Antibody Neutralization in Cats, United Kingdom - Volume 29, Number 6—June 2023 - Emerging Infectious Diseases journal </a:t>
            </a:r>
            <a:r>
              <a:rPr lang="en-US" sz="2000" dirty="0" smtClean="0">
                <a:hlinkClick r:id="rId4"/>
              </a:rPr>
              <a:t>– CDC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SARS-CoV-2 </a:t>
            </a:r>
            <a:r>
              <a:rPr lang="en-US" sz="2000" dirty="0" err="1">
                <a:hlinkClick r:id="rId5"/>
              </a:rPr>
              <a:t>Seroprevalence</a:t>
            </a:r>
            <a:r>
              <a:rPr lang="en-US" sz="2000" dirty="0">
                <a:hlinkClick r:id="rId5"/>
              </a:rPr>
              <a:t> Studies in Pets, Spain - PubMed (nih.gov)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0819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Polish Cats Infected with HPAI H5N1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June 19 2023 - </a:t>
            </a:r>
            <a:r>
              <a:rPr lang="en-US" dirty="0"/>
              <a:t>Polish Veterinary Authority begins to receive notifications from across </a:t>
            </a:r>
            <a:r>
              <a:rPr lang="en-US" dirty="0" smtClean="0"/>
              <a:t>country</a:t>
            </a:r>
          </a:p>
          <a:p>
            <a:r>
              <a:rPr lang="en-US" dirty="0" smtClean="0"/>
              <a:t>70 suspected cases </a:t>
            </a:r>
          </a:p>
          <a:p>
            <a:pPr lvl="1"/>
            <a:r>
              <a:rPr lang="en-US" dirty="0" smtClean="0"/>
              <a:t>Respiratory and neurological signs</a:t>
            </a:r>
          </a:p>
          <a:p>
            <a:pPr lvl="1"/>
            <a:r>
              <a:rPr lang="en-US" dirty="0" smtClean="0"/>
              <a:t>Multiple mortalities</a:t>
            </a:r>
            <a:endParaRPr lang="en-US" dirty="0"/>
          </a:p>
          <a:p>
            <a:r>
              <a:rPr lang="en-US" dirty="0"/>
              <a:t>June 22 2023 – lab tests reveal Influenza A H5N1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098" y="1500981"/>
            <a:ext cx="5153025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04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Polish Cats Infected with HPAI H5N1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04567" y="1553776"/>
            <a:ext cx="5181600" cy="4351338"/>
          </a:xfrm>
        </p:spPr>
        <p:txBody>
          <a:bodyPr/>
          <a:lstStyle/>
          <a:p>
            <a:r>
              <a:rPr lang="en-US" dirty="0"/>
              <a:t>July 2023</a:t>
            </a:r>
          </a:p>
          <a:p>
            <a:pPr lvl="1"/>
            <a:r>
              <a:rPr lang="en-US" dirty="0"/>
              <a:t>Genotyping shows that viruses are closely related and were predominant at the peak of the 2022/23 AI outbreak in Poland</a:t>
            </a:r>
          </a:p>
          <a:p>
            <a:pPr lvl="1"/>
            <a:r>
              <a:rPr lang="en-US" dirty="0"/>
              <a:t>Most recent case of this genotype was in a white stork</a:t>
            </a:r>
          </a:p>
          <a:p>
            <a:pPr lvl="1"/>
            <a:r>
              <a:rPr lang="en-US" dirty="0"/>
              <a:t>2 mutations that are favorable to mammalian adaptation</a:t>
            </a:r>
          </a:p>
          <a:p>
            <a:r>
              <a:rPr lang="en-CA" dirty="0" smtClean="0"/>
              <a:t>All strains appear to originate from a common source</a:t>
            </a:r>
            <a:endParaRPr lang="en-CA" dirty="0"/>
          </a:p>
          <a:p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33303" y="1454922"/>
            <a:ext cx="625869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ECDC Report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smtClean="0">
                <a:hlinkClick r:id="rId4"/>
              </a:rPr>
              <a:t>OFFLU Report</a:t>
            </a:r>
            <a:endParaRPr lang="en-US" dirty="0" smtClean="0"/>
          </a:p>
          <a:p>
            <a:r>
              <a:rPr lang="en-US" dirty="0" smtClean="0"/>
              <a:t>Cat-to-Cat and Bird-to-Cat is not considered the mode of transmission</a:t>
            </a:r>
          </a:p>
          <a:p>
            <a:pPr marL="0" indent="0">
              <a:buNone/>
            </a:pPr>
            <a:r>
              <a:rPr lang="en-US" dirty="0"/>
              <a:t>5 July 2023 </a:t>
            </a:r>
          </a:p>
          <a:p>
            <a:pPr lvl="1"/>
            <a:r>
              <a:rPr lang="en-US" dirty="0"/>
              <a:t>45 samples from sick or dead cats were </a:t>
            </a:r>
            <a:r>
              <a:rPr lang="en-US" dirty="0" smtClean="0"/>
              <a:t>tested</a:t>
            </a:r>
            <a:endParaRPr lang="en-US" dirty="0"/>
          </a:p>
          <a:p>
            <a:pPr lvl="1"/>
            <a:r>
              <a:rPr lang="en-US" dirty="0"/>
              <a:t>24 were positive for influenza A(H5N1) virus. </a:t>
            </a:r>
          </a:p>
          <a:p>
            <a:pPr lvl="1"/>
            <a:r>
              <a:rPr lang="en-US" b="1" dirty="0"/>
              <a:t>13 cats were fed with raw poultry </a:t>
            </a:r>
            <a:r>
              <a:rPr lang="en-US" b="1" dirty="0" smtClean="0"/>
              <a:t>meat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344595"/>
            <a:ext cx="4949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hlinkClick r:id="rId5"/>
              </a:rPr>
              <a:t>Survival of Highly Pathogenic Avian Influenza H5N1 Virus in Tissues Derived from Experimentally Infected Chickens - PMC (nih.gov)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137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Polish Cats Infected with HPAI H5N1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ECDC risk assessment (July 8, 2023):</a:t>
            </a:r>
          </a:p>
          <a:p>
            <a:pPr lvl="1"/>
            <a:r>
              <a:rPr lang="en-CA" sz="2800" dirty="0"/>
              <a:t>Low risk to general public, moderate risk to those exposed to infected cats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Guidance </a:t>
            </a:r>
            <a:r>
              <a:rPr lang="en-US" dirty="0">
                <a:hlinkClick r:id="rId2"/>
              </a:rPr>
              <a:t>on human health issues related to avian influenza in Canada - </a:t>
            </a:r>
            <a:r>
              <a:rPr lang="en-US" dirty="0" smtClean="0">
                <a:hlinkClick r:id="rId2"/>
              </a:rPr>
              <a:t>Canada.ca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87995" cy="4351338"/>
          </a:xfrm>
        </p:spPr>
        <p:txBody>
          <a:bodyPr/>
          <a:lstStyle/>
          <a:p>
            <a:r>
              <a:rPr lang="en-US" dirty="0">
                <a:hlinkClick r:id="rId3"/>
              </a:rPr>
              <a:t>Pets and H5N1 highly pathogenic avian influenza (HPAI) - Canadian Food Inspection Agency (canada.ca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pPr lvl="1"/>
            <a:r>
              <a:rPr lang="en-US" dirty="0"/>
              <a:t>Don't allow your dog or cat to eat or play with dead wild birds</a:t>
            </a:r>
          </a:p>
          <a:p>
            <a:pPr lvl="1"/>
            <a:r>
              <a:rPr lang="en-US" dirty="0"/>
              <a:t>Don't feed dogs or cats any raw meat from poultry, wild or game birds</a:t>
            </a:r>
          </a:p>
          <a:p>
            <a:pPr lvl="1"/>
            <a:r>
              <a:rPr lang="en-US" dirty="0"/>
              <a:t>Contact your veterinarian if you have </a:t>
            </a:r>
            <a:r>
              <a:rPr lang="en-US" dirty="0" smtClean="0"/>
              <a:t>questions </a:t>
            </a:r>
            <a:r>
              <a:rPr lang="en-US" dirty="0"/>
              <a:t>about your pet's </a:t>
            </a:r>
            <a:r>
              <a:rPr lang="en-US" dirty="0" smtClean="0"/>
              <a:t>health</a:t>
            </a:r>
          </a:p>
          <a:p>
            <a:pPr lvl="1"/>
            <a:endParaRPr lang="en-US" dirty="0"/>
          </a:p>
          <a:p>
            <a:r>
              <a:rPr lang="en-US" dirty="0" smtClean="0">
                <a:hlinkClick r:id="rId4"/>
              </a:rPr>
              <a:t>Updated WHO Information on cats and H5N1 – July 16 2023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8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Italy – </a:t>
            </a:r>
            <a:r>
              <a:rPr lang="en-CA" sz="3200" dirty="0" smtClean="0">
                <a:hlinkClick r:id="rId2"/>
              </a:rPr>
              <a:t>Domestic Dogs and Cat Seropositive for H5N1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H5N1 detected </a:t>
            </a:r>
            <a:r>
              <a:rPr lang="en-US" dirty="0"/>
              <a:t>in a backyard farm with domestic </a:t>
            </a:r>
            <a:r>
              <a:rPr lang="en-US" dirty="0" smtClean="0"/>
              <a:t>birds</a:t>
            </a:r>
          </a:p>
          <a:p>
            <a:r>
              <a:rPr lang="en-US" dirty="0" smtClean="0"/>
              <a:t>5 </a:t>
            </a:r>
            <a:r>
              <a:rPr lang="en-US" dirty="0"/>
              <a:t>dogs and 1 cat </a:t>
            </a:r>
            <a:r>
              <a:rPr lang="en-US" dirty="0" smtClean="0"/>
              <a:t>found serologically </a:t>
            </a:r>
            <a:r>
              <a:rPr lang="en-US" dirty="0"/>
              <a:t>positive for H5N1 on May 22, </a:t>
            </a:r>
            <a:r>
              <a:rPr lang="en-US" dirty="0" smtClean="0"/>
              <a:t>2023</a:t>
            </a:r>
          </a:p>
          <a:p>
            <a:r>
              <a:rPr lang="en-US" dirty="0" smtClean="0"/>
              <a:t>All </a:t>
            </a:r>
            <a:r>
              <a:rPr lang="en-US" dirty="0"/>
              <a:t>the animals </a:t>
            </a:r>
            <a:r>
              <a:rPr lang="en-US" dirty="0" smtClean="0"/>
              <a:t>were asymptomatic</a:t>
            </a:r>
          </a:p>
          <a:p>
            <a:r>
              <a:rPr lang="en-CA" b="1" dirty="0"/>
              <a:t>Question: </a:t>
            </a:r>
            <a:r>
              <a:rPr lang="en-CA" dirty="0"/>
              <a:t>how reliable is serosurveillance in dogs and cats?</a:t>
            </a:r>
          </a:p>
          <a:p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19" y="4675723"/>
            <a:ext cx="1101811" cy="11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Efficient Direct and Limited Environmental Transmission of SARS-CoV-2 Lineage B.1.22 in Domestic Cats | Microbiology Spectrum (asm.org)</a:t>
            </a:r>
            <a:endParaRPr lang="en-CA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0316" y="1690688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4 replicate groups </a:t>
            </a:r>
          </a:p>
          <a:p>
            <a:r>
              <a:rPr lang="en-CA" dirty="0" smtClean="0"/>
              <a:t>4 cats each</a:t>
            </a:r>
            <a:endParaRPr lang="en-CA" dirty="0"/>
          </a:p>
        </p:txBody>
      </p:sp>
      <p:grpSp>
        <p:nvGrpSpPr>
          <p:cNvPr id="39" name="Group 38"/>
          <p:cNvGrpSpPr/>
          <p:nvPr/>
        </p:nvGrpSpPr>
        <p:grpSpPr>
          <a:xfrm>
            <a:off x="432491" y="2995291"/>
            <a:ext cx="2772028" cy="2681480"/>
            <a:chOff x="356293" y="2814982"/>
            <a:chExt cx="2772028" cy="268148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93" y="2814982"/>
              <a:ext cx="1754659" cy="175465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692" y="2896395"/>
              <a:ext cx="965886" cy="96588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140" y="3862281"/>
              <a:ext cx="1634181" cy="163418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4367572" y="3151379"/>
            <a:ext cx="1481265" cy="2467403"/>
            <a:chOff x="3362069" y="2832316"/>
            <a:chExt cx="1481265" cy="246740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069" y="2832316"/>
              <a:ext cx="1460157" cy="146015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177" y="3839562"/>
              <a:ext cx="1460157" cy="1460157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141070" y="5534944"/>
            <a:ext cx="21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Cat 2 cohoused 1 DPI</a:t>
            </a:r>
            <a:endParaRPr lang="en-CA" dirty="0"/>
          </a:p>
        </p:txBody>
      </p:sp>
      <p:sp>
        <p:nvSpPr>
          <p:cNvPr id="41" name="TextBox 40"/>
          <p:cNvSpPr txBox="1"/>
          <p:nvPr/>
        </p:nvSpPr>
        <p:spPr>
          <a:xfrm>
            <a:off x="443844" y="2848338"/>
            <a:ext cx="163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Cat 1 intranasal</a:t>
            </a:r>
          </a:p>
          <a:p>
            <a:r>
              <a:rPr lang="en-CA" dirty="0" smtClean="0"/>
              <a:t>inoculation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00617" y="2986837"/>
            <a:ext cx="225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Cat 3+4 Separate cage</a:t>
            </a:r>
            <a:endParaRPr lang="en-CA" dirty="0"/>
          </a:p>
        </p:txBody>
      </p:sp>
      <p:sp>
        <p:nvSpPr>
          <p:cNvPr id="43" name="TextBox 42"/>
          <p:cNvSpPr txBox="1"/>
          <p:nvPr/>
        </p:nvSpPr>
        <p:spPr>
          <a:xfrm>
            <a:off x="6495147" y="2061041"/>
            <a:ext cx="41966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Swap cages</a:t>
            </a:r>
          </a:p>
          <a:p>
            <a:r>
              <a:rPr lang="en-CA" sz="3600" dirty="0" smtClean="0"/>
              <a:t>Day 6 post intranasal </a:t>
            </a:r>
          </a:p>
          <a:p>
            <a:r>
              <a:rPr lang="en-CA" sz="3600" dirty="0" smtClean="0"/>
              <a:t>inoculation</a:t>
            </a:r>
            <a:endParaRPr lang="en-CA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6531399" y="4042590"/>
            <a:ext cx="5257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Nasal and rectal swabs taken 15X throughout the study.</a:t>
            </a:r>
            <a:endParaRPr lang="en-CA" sz="2400" dirty="0"/>
          </a:p>
          <a:p>
            <a:endParaRPr lang="en-US" sz="2400" dirty="0" smtClean="0"/>
          </a:p>
          <a:p>
            <a:r>
              <a:rPr lang="en-US" sz="2400" dirty="0" smtClean="0"/>
              <a:t>Blood, oropharyngeal and nasal swabs collected D0</a:t>
            </a:r>
            <a:r>
              <a:rPr lang="en-US" sz="2400" dirty="0"/>
              <a:t>, D8, D15, and upon euthanasia</a:t>
            </a:r>
            <a:r>
              <a:rPr lang="en-US" sz="2400" dirty="0" smtClean="0"/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76577" y="2569580"/>
            <a:ext cx="11575" cy="3449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61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501"/>
          </a:xfrm>
        </p:spPr>
        <p:txBody>
          <a:bodyPr/>
          <a:lstStyle/>
          <a:p>
            <a:r>
              <a:rPr lang="en-US" sz="2400" dirty="0">
                <a:hlinkClick r:id="rId3"/>
              </a:rPr>
              <a:t>Efficient Direct and Limited Environmental Transmission of SARS-CoV-2 Lineage B.1.22 in Domestic Cats | Microbiology Spectrum (asm.org)</a:t>
            </a: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26232" y="1122908"/>
            <a:ext cx="70455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All 4 inoculated cats became infected</a:t>
            </a:r>
          </a:p>
          <a:p>
            <a:r>
              <a:rPr lang="en-CA" sz="2800" dirty="0" smtClean="0"/>
              <a:t>sgPCR Positive results from all cats</a:t>
            </a:r>
          </a:p>
          <a:p>
            <a:r>
              <a:rPr lang="en-CA" sz="2800" dirty="0" smtClean="0"/>
              <a:t>All seroconverted</a:t>
            </a:r>
          </a:p>
          <a:p>
            <a:r>
              <a:rPr lang="en-CA" sz="2800" dirty="0" smtClean="0"/>
              <a:t>2/4 demonstrated mild serous nasal discharge</a:t>
            </a:r>
            <a:endParaRPr lang="en-CA" sz="2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817660" y="2634669"/>
            <a:ext cx="2027534" cy="2066601"/>
            <a:chOff x="430945" y="2198151"/>
            <a:chExt cx="2027534" cy="20666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45" y="2198151"/>
              <a:ext cx="1634181" cy="1634181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625562" y="2391678"/>
              <a:ext cx="1832917" cy="1873074"/>
              <a:chOff x="639464" y="2360688"/>
              <a:chExt cx="1832917" cy="187307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464" y="2360688"/>
                <a:ext cx="1634181" cy="163418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2599581"/>
                <a:ext cx="1634181" cy="1634181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4026232" y="2999429"/>
            <a:ext cx="58721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¾ Direct Contact Cats became infected</a:t>
            </a:r>
          </a:p>
          <a:p>
            <a:r>
              <a:rPr lang="en-CA" sz="2800" dirty="0" smtClean="0"/>
              <a:t>¾ sgPCR positive results from all cats</a:t>
            </a:r>
            <a:endParaRPr lang="en-CA" sz="2800" dirty="0"/>
          </a:p>
          <a:p>
            <a:r>
              <a:rPr lang="en-CA" sz="2800" dirty="0" smtClean="0"/>
              <a:t>2/4 seroconverted</a:t>
            </a:r>
          </a:p>
          <a:p>
            <a:r>
              <a:rPr lang="en-CA" sz="2800" dirty="0" smtClean="0"/>
              <a:t>No clinical signs</a:t>
            </a:r>
            <a:endParaRPr lang="en-CA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5" y="4531851"/>
            <a:ext cx="1585306" cy="15853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41112" y="4873877"/>
            <a:ext cx="72157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1/8 Environmental contact cats became infected</a:t>
            </a:r>
          </a:p>
          <a:p>
            <a:r>
              <a:rPr lang="en-CA" sz="2800" dirty="0" smtClean="0"/>
              <a:t>1 cat sgPCR positive</a:t>
            </a:r>
          </a:p>
          <a:p>
            <a:r>
              <a:rPr lang="en-CA" sz="2800" dirty="0" smtClean="0"/>
              <a:t>All seronegative</a:t>
            </a:r>
          </a:p>
          <a:p>
            <a:r>
              <a:rPr lang="en-CA" sz="2800" dirty="0" smtClean="0"/>
              <a:t>No clinical signs</a:t>
            </a:r>
            <a:endParaRPr lang="en-CA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633335" y="894618"/>
            <a:ext cx="2717166" cy="2211859"/>
            <a:chOff x="14986" y="582699"/>
            <a:chExt cx="2717166" cy="2211859"/>
          </a:xfrm>
        </p:grpSpPr>
        <p:grpSp>
          <p:nvGrpSpPr>
            <p:cNvPr id="13" name="Group 12"/>
            <p:cNvGrpSpPr/>
            <p:nvPr/>
          </p:nvGrpSpPr>
          <p:grpSpPr>
            <a:xfrm>
              <a:off x="14986" y="582699"/>
              <a:ext cx="2259966" cy="1754659"/>
              <a:chOff x="432491" y="2995291"/>
              <a:chExt cx="2259966" cy="17546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491" y="2995291"/>
                <a:ext cx="1754659" cy="175465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6571" y="3049255"/>
                <a:ext cx="965886" cy="965886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67386" y="735099"/>
              <a:ext cx="2259966" cy="1754659"/>
              <a:chOff x="432491" y="2995291"/>
              <a:chExt cx="2259966" cy="175465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491" y="2995291"/>
                <a:ext cx="1754659" cy="175465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6571" y="3049255"/>
                <a:ext cx="965886" cy="965886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319786" y="887499"/>
              <a:ext cx="2259966" cy="1754659"/>
              <a:chOff x="432491" y="2995291"/>
              <a:chExt cx="2259966" cy="1754659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491" y="2995291"/>
                <a:ext cx="1754659" cy="175465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6571" y="3049255"/>
                <a:ext cx="965886" cy="965886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472186" y="1039899"/>
              <a:ext cx="2259966" cy="1754659"/>
              <a:chOff x="432491" y="2995291"/>
              <a:chExt cx="2259966" cy="175465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491" y="2995291"/>
                <a:ext cx="1754659" cy="175465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6571" y="3049255"/>
                <a:ext cx="965886" cy="9658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9777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847" y="834683"/>
            <a:ext cx="6192795" cy="1325563"/>
          </a:xfrm>
        </p:spPr>
        <p:txBody>
          <a:bodyPr/>
          <a:lstStyle/>
          <a:p>
            <a:r>
              <a:rPr lang="en-CA" sz="3200" dirty="0" smtClean="0"/>
              <a:t>Results on Environmental Surfaces</a:t>
            </a: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570205"/>
            <a:ext cx="5181600" cy="2496065"/>
          </a:xfrm>
        </p:spPr>
        <p:txBody>
          <a:bodyPr/>
          <a:lstStyle/>
          <a:p>
            <a:r>
              <a:rPr lang="en-CA" dirty="0"/>
              <a:t>Monitored virus on floor, litterbox, food dish, toy and wall</a:t>
            </a:r>
          </a:p>
          <a:p>
            <a:r>
              <a:rPr lang="en-CA" dirty="0"/>
              <a:t>Viral decay and inactivation after 8.8 hours (95% confidence interval 1.5 – 31.2 hours)</a:t>
            </a:r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91184" y="237013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Conclusions</a:t>
            </a:r>
          </a:p>
          <a:p>
            <a:pPr lvl="1"/>
            <a:r>
              <a:rPr lang="en-CA" dirty="0" smtClean="0"/>
              <a:t>Direct contact is an efficient transmission mechanism</a:t>
            </a:r>
          </a:p>
          <a:p>
            <a:pPr lvl="1"/>
            <a:r>
              <a:rPr lang="en-CA" dirty="0" smtClean="0"/>
              <a:t>Indirect contact is less efficient but cannot be ruled out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7729" y="168039"/>
            <a:ext cx="11174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2"/>
              </a:rPr>
              <a:t>Efficient Direct and Limited Environmental Transmission of SARS-CoV-2 Lineage B.1.22 in Domestic Cats | Microbiology Spectrum (asm.org)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72998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of increasing VBDs in Maine and Michigan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err="1" smtClean="0"/>
              <a:t>Anaplasmosis</a:t>
            </a:r>
            <a:endParaRPr lang="en-CA" dirty="0" smtClean="0"/>
          </a:p>
          <a:p>
            <a:r>
              <a:rPr lang="en-CA" dirty="0" smtClean="0"/>
              <a:t>Lyme Disease</a:t>
            </a:r>
          </a:p>
          <a:p>
            <a:r>
              <a:rPr lang="en-CA" dirty="0" err="1" smtClean="0"/>
              <a:t>Ehrlichiosis</a:t>
            </a:r>
            <a:endParaRPr lang="en-CA" dirty="0" smtClean="0"/>
          </a:p>
          <a:p>
            <a:r>
              <a:rPr lang="en-CA" dirty="0" err="1" smtClean="0"/>
              <a:t>Babesiosis</a:t>
            </a:r>
            <a:endParaRPr lang="en-CA" dirty="0" smtClean="0"/>
          </a:p>
          <a:p>
            <a:r>
              <a:rPr lang="en-CA" dirty="0" smtClean="0"/>
              <a:t>Can no longer access due to </a:t>
            </a:r>
            <a:r>
              <a:rPr lang="en-CA" dirty="0" err="1" smtClean="0"/>
              <a:t>ProMed</a:t>
            </a:r>
            <a:r>
              <a:rPr lang="en-CA" dirty="0" smtClean="0"/>
              <a:t> limited searches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Companion Animal Parasite Council | 2023 Annual Pet Parasite Forecasts (capcvet.org)</a:t>
            </a:r>
            <a:endParaRPr lang="en-CA" dirty="0"/>
          </a:p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38" y="1690688"/>
            <a:ext cx="5181600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1357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21342</TotalTime>
  <Words>1040</Words>
  <Application>Microsoft Office PowerPoint</Application>
  <PresentationFormat>Widescreen</PresentationFormat>
  <Paragraphs>123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2_Office Theme</vt:lpstr>
      <vt:lpstr>Community for Emerging and Zoonotic Diseases Identifying emerging risks through collective intelligence</vt:lpstr>
      <vt:lpstr>Polish Cats Infected with HPAI H5N1</vt:lpstr>
      <vt:lpstr>Polish Cats Infected with HPAI H5N1</vt:lpstr>
      <vt:lpstr>Polish Cats Infected with HPAI H5N1</vt:lpstr>
      <vt:lpstr>Italy – Domestic Dogs and Cat Seropositive for H5N1</vt:lpstr>
      <vt:lpstr>Efficient Direct and Limited Environmental Transmission of SARS-CoV-2 Lineage B.1.22 in Domestic Cats | Microbiology Spectrum (asm.org)</vt:lpstr>
      <vt:lpstr>Efficient Direct and Limited Environmental Transmission of SARS-CoV-2 Lineage B.1.22 in Domestic Cats | Microbiology Spectrum (asm.org)</vt:lpstr>
      <vt:lpstr>Results on Environmental Surfaces</vt:lpstr>
      <vt:lpstr>Reports of increasing VBDs in Maine and Michigan</vt:lpstr>
      <vt:lpstr>Baylisascaris procyonis Roundworm Infection in Child with Autism Spectrum Disorder, Washington, USA, 2022 - Volume 29, Number 6—June 2023 - Emerging Infectious Diseases journal - CDC</vt:lpstr>
      <vt:lpstr>Angiostrongylus vasorum in UK</vt:lpstr>
      <vt:lpstr>Scientific Publications of Interest</vt:lpstr>
      <vt:lpstr>Scientific Publications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431</cp:revision>
  <dcterms:created xsi:type="dcterms:W3CDTF">2020-02-07T23:34:08Z</dcterms:created>
  <dcterms:modified xsi:type="dcterms:W3CDTF">2023-07-19T19:05:10Z</dcterms:modified>
</cp:coreProperties>
</file>