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7" r:id="rId3"/>
    <p:sldId id="274" r:id="rId4"/>
    <p:sldId id="270" r:id="rId5"/>
    <p:sldId id="275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58" autoAdjust="0"/>
    <p:restoredTop sz="85871" autoAdjust="0"/>
  </p:normalViewPr>
  <p:slideViewPr>
    <p:cSldViewPr snapToGrid="0">
      <p:cViewPr varScale="1">
        <p:scale>
          <a:sx n="55" d="100"/>
          <a:sy n="55" d="100"/>
        </p:scale>
        <p:origin x="3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2023-03-08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Togaviridae,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Alphaviridae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Alphaviruses known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and Eastern Equine Encephalitis are also in this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1st isolated in 1955 in Malaysia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Spread from 0 North (Malaysia) to 60 North (Russia)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in 17 mosquito species, and one midge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of disease outbreaks is increasing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its original detection, different studies have found that GETV can be amplified in mosquitoes, transmitted to animals through bites, and virus-infected animals serve as a reservoir from which uninfected mosquitoes can acquire the virus. Thus, GETV undergoes a mosquito–vertebrate host–mosquito cycle in nature.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GETV infection causes disease in livestock with symptoms including fever, rash, edema of the limbs and lymphadenopathy in horses and abortion in pigs.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 can be seropositive but no evidence of clinical disease or viral detection has been found to date.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low levels of seroconversion have been found in ducks and chickens.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5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A. Orange colored areas are where the virus was found from 1955 to 65.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 blue is current distribution.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GETV group III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been emerging and spreading with a large host and vector range.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distribution and specific hosts and vectors affected in China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transmission and migration routes of GETV in continental Asia are similar to those of Japanese Encephalitis virus that is widely distributed in natural hosts in the region.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Ongoing detections of HPAI in mammals</a:t>
            </a:r>
          </a:p>
          <a:p>
            <a:r>
              <a:rPr lang="en-CA" dirty="0" smtClean="0"/>
              <a:t>Including events that indicate mammal to mammal spread</a:t>
            </a:r>
          </a:p>
          <a:p>
            <a:pPr lvl="1"/>
            <a:r>
              <a:rPr lang="en-CA" dirty="0" smtClean="0"/>
              <a:t>Mink farm in Spain</a:t>
            </a:r>
          </a:p>
          <a:p>
            <a:pPr lvl="1"/>
            <a:r>
              <a:rPr lang="en-CA" dirty="0" err="1" smtClean="0"/>
              <a:t>Sealion</a:t>
            </a:r>
            <a:r>
              <a:rPr lang="en-CA" dirty="0" smtClean="0"/>
              <a:t> mass mortality event in Peru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9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2023-03-08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fda.gov/animal-veterinary/outbreaks-and-advisories/fda-cautions-horse-owners-not-feed-recalled-lots-top-rockies-alfalfa-cubes-due-reports-illness-and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mdpi.com/2076-0817/11/8/945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nehealth.org/wp-content/uploads/2021/03/SHIC-Getah-Virus-Fact-Sheet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6-0817/11/8/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frontiersin.org/articles/10.3389/fmicb.2019.01416/ful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ah.org/en/statement-on-avian-influenza-and-mamm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bi.nlm.nih.gov/pmc/articles/PMC6128238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Equine Network Update</a:t>
            </a:r>
            <a:endParaRPr lang="en-CA" altLang="en-US" dirty="0"/>
          </a:p>
          <a:p>
            <a:pPr eaLnBrk="1" hangingPunct="1"/>
            <a:r>
              <a:rPr lang="en-CA" altLang="en-US" dirty="0"/>
              <a:t>8</a:t>
            </a:r>
            <a:r>
              <a:rPr lang="en-CA" altLang="en-US" dirty="0" smtClean="0"/>
              <a:t> March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075" y="0"/>
            <a:ext cx="10515600" cy="1325563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FDA Cautions Horse Owners Not to Feed Recalled Lots of Top of the Rockies Alfalfa Cubes due to Reports of Illness and Death | FDA</a:t>
            </a:r>
            <a:endParaRPr lang="en-CA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48194" y="2280061"/>
            <a:ext cx="7201395" cy="3758789"/>
          </a:xfrm>
        </p:spPr>
        <p:txBody>
          <a:bodyPr/>
          <a:lstStyle/>
          <a:p>
            <a:r>
              <a:rPr lang="en-US" dirty="0"/>
              <a:t>Louisiana, Colorado, New Mexico, and Texas</a:t>
            </a:r>
          </a:p>
          <a:p>
            <a:r>
              <a:rPr lang="en-CA" dirty="0" smtClean="0"/>
              <a:t>98 </a:t>
            </a:r>
            <a:r>
              <a:rPr lang="en-CA" dirty="0"/>
              <a:t>horses showed neurological symptoms</a:t>
            </a:r>
          </a:p>
          <a:p>
            <a:r>
              <a:rPr lang="en-CA" dirty="0"/>
              <a:t>Deaths of at least 52 horses attributed to Clostridium botulinum Toxin C</a:t>
            </a:r>
          </a:p>
          <a:p>
            <a:r>
              <a:rPr lang="en-CA" dirty="0"/>
              <a:t>Top of the Rockies alfalfa cubes found to contain rodent </a:t>
            </a:r>
            <a:r>
              <a:rPr lang="en-CA" dirty="0" smtClean="0"/>
              <a:t>carcasses</a:t>
            </a:r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1" y="1158568"/>
            <a:ext cx="3977549" cy="5699432"/>
          </a:xfrm>
        </p:spPr>
      </p:pic>
    </p:spTree>
    <p:extLst>
      <p:ext uri="{BB962C8B-B14F-4D97-AF65-F5344CB8AC3E}">
        <p14:creationId xmlns:p14="http://schemas.microsoft.com/office/powerpoint/2010/main" val="3671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hlinkClick r:id="rId3"/>
              </a:rPr>
              <a:t>Pathogens | Free Full-Text | </a:t>
            </a:r>
            <a:r>
              <a:rPr lang="en-US" sz="3200" b="1" dirty="0" err="1">
                <a:latin typeface="+mn-lt"/>
                <a:hlinkClick r:id="rId3"/>
              </a:rPr>
              <a:t>Getah</a:t>
            </a:r>
            <a:r>
              <a:rPr lang="en-US" sz="3200" b="1" dirty="0">
                <a:latin typeface="+mn-lt"/>
                <a:hlinkClick r:id="rId3"/>
              </a:rPr>
              <a:t> Virus (Alphavirus): An Emerging, Spreading Zoonotic Virus (mdpi.com)</a:t>
            </a:r>
            <a:endParaRPr lang="en-CA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Togaviridae, </a:t>
            </a:r>
            <a:r>
              <a:rPr lang="en-CA" dirty="0" err="1" smtClean="0"/>
              <a:t>Alphaviridae</a:t>
            </a:r>
            <a:endParaRPr lang="en-CA" dirty="0" smtClean="0"/>
          </a:p>
          <a:p>
            <a:pPr lvl="1"/>
            <a:r>
              <a:rPr lang="en-CA" dirty="0" smtClean="0"/>
              <a:t>32 Alphaviruses known</a:t>
            </a:r>
          </a:p>
          <a:p>
            <a:pPr lvl="1"/>
            <a:r>
              <a:rPr lang="en-CA" dirty="0" smtClean="0"/>
              <a:t>Western and Eastern Equine Encephalitis are also in this family</a:t>
            </a:r>
          </a:p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isolated in 1955 in Malaysia</a:t>
            </a:r>
          </a:p>
          <a:p>
            <a:r>
              <a:rPr lang="en-CA" dirty="0" smtClean="0"/>
              <a:t>Spread from 0</a:t>
            </a:r>
            <a:r>
              <a:rPr lang="en-CA" dirty="0" smtClean="0">
                <a:sym typeface="Symbol" panose="05050102010706020507" pitchFamily="18" charset="2"/>
              </a:rPr>
              <a:t></a:t>
            </a:r>
            <a:r>
              <a:rPr lang="en-CA" dirty="0" smtClean="0"/>
              <a:t> North (Malaysia) to 60</a:t>
            </a:r>
            <a:r>
              <a:rPr lang="en-CA" dirty="0" smtClean="0">
                <a:sym typeface="Symbol" panose="05050102010706020507" pitchFamily="18" charset="2"/>
              </a:rPr>
              <a:t> North (Russia)</a:t>
            </a:r>
          </a:p>
          <a:p>
            <a:r>
              <a:rPr lang="en-CA" dirty="0" smtClean="0">
                <a:sym typeface="Symbol" panose="05050102010706020507" pitchFamily="18" charset="2"/>
              </a:rPr>
              <a:t>Found in 17 mosquito species, and one midge</a:t>
            </a:r>
          </a:p>
          <a:p>
            <a:r>
              <a:rPr lang="en-CA" dirty="0" smtClean="0">
                <a:sym typeface="Symbol" panose="05050102010706020507" pitchFamily="18" charset="2"/>
              </a:rPr>
              <a:t># of disease outbreaks is increasing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17" y="2112997"/>
            <a:ext cx="1032669" cy="10326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48" y="3280602"/>
            <a:ext cx="858738" cy="85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575967"/>
            <a:ext cx="610558" cy="610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29" y="4227999"/>
            <a:ext cx="1257298" cy="1257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51" y="2112430"/>
            <a:ext cx="990600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51" y="3158786"/>
            <a:ext cx="1099457" cy="1099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80" y="5186525"/>
            <a:ext cx="1056640" cy="1056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6429" y="4602484"/>
            <a:ext cx="454742" cy="454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393" y="3910404"/>
            <a:ext cx="517778" cy="5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763"/>
            <a:ext cx="10515600" cy="1325563"/>
          </a:xfrm>
        </p:spPr>
        <p:txBody>
          <a:bodyPr/>
          <a:lstStyle/>
          <a:p>
            <a:r>
              <a:rPr lang="en-CA" dirty="0" smtClean="0"/>
              <a:t>Getah Virus Vectors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4E7A136-B623-44AA-A653-F7B0DDAA2C3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672278"/>
            <a:ext cx="10527212" cy="5684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191607"/>
            <a:ext cx="493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SHIC-Getah-Virus-Fact-Sheet.pdf (swinehealth.org)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5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  <a:hlinkClick r:id="rId3"/>
              </a:rPr>
              <a:t>Pathogens | Free Full-Text | </a:t>
            </a:r>
            <a:r>
              <a:rPr lang="en-US" sz="3200" b="1" dirty="0" err="1">
                <a:latin typeface="+mn-lt"/>
                <a:hlinkClick r:id="rId3"/>
              </a:rPr>
              <a:t>Getah</a:t>
            </a:r>
            <a:r>
              <a:rPr lang="en-US" sz="3200" b="1" dirty="0">
                <a:latin typeface="+mn-lt"/>
                <a:hlinkClick r:id="rId3"/>
              </a:rPr>
              <a:t> Virus (Alphavirus): An Emerging, Spreading Zoonotic Virus (mdpi.com)</a:t>
            </a:r>
            <a:endParaRPr lang="en-CA" sz="32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1781102"/>
            <a:ext cx="6112212" cy="43646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931910" y="1781102"/>
            <a:ext cx="6260090" cy="4407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7845C07-731B-4FE3-9798-084AAE6966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Getah virus in horses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Outbreaks in race horses in Japan (5 outbreaks between 1978 and 2015) and thoroughbred breeding farms in India (1990)</a:t>
            </a:r>
          </a:p>
          <a:p>
            <a:r>
              <a:rPr lang="en-CA" dirty="0" smtClean="0"/>
              <a:t>Managed with vaccination and vector controls</a:t>
            </a:r>
          </a:p>
          <a:p>
            <a:r>
              <a:rPr lang="en-CA" dirty="0" smtClean="0"/>
              <a:t>Further outbreaks limited to young horses that had not completed vaccine series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Clinical signs</a:t>
            </a:r>
          </a:p>
          <a:p>
            <a:pPr lvl="1"/>
            <a:r>
              <a:rPr lang="en-US" dirty="0" smtClean="0"/>
              <a:t>Fever, skin rash, edema on the legs</a:t>
            </a:r>
          </a:p>
          <a:p>
            <a:pPr lvl="1"/>
            <a:r>
              <a:rPr lang="en-US" dirty="0" smtClean="0"/>
              <a:t>Nasal discharge in experimentally infected horses (not naturally infected)</a:t>
            </a:r>
          </a:p>
          <a:p>
            <a:r>
              <a:rPr lang="en-US" dirty="0" smtClean="0"/>
              <a:t>Generally a self limiting infection that responds to supportive care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Frontiers | Emergence of </a:t>
            </a:r>
            <a:r>
              <a:rPr lang="en-US" sz="3200" dirty="0" err="1">
                <a:hlinkClick r:id="rId2"/>
              </a:rPr>
              <a:t>Getah</a:t>
            </a:r>
            <a:r>
              <a:rPr lang="en-US" sz="3200" dirty="0">
                <a:hlinkClick r:id="rId2"/>
              </a:rPr>
              <a:t> Virus Infection in Horse With Fever in China, 2018 (frontiersin.org)</a:t>
            </a:r>
            <a:r>
              <a:rPr lang="en-US" sz="3200" dirty="0"/>
              <a:t/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Sudden onset fever in a 17 year old warmblood in China</a:t>
            </a:r>
          </a:p>
          <a:p>
            <a:r>
              <a:rPr lang="en-CA" dirty="0" smtClean="0"/>
              <a:t>Uneventful recovery</a:t>
            </a:r>
          </a:p>
          <a:p>
            <a:r>
              <a:rPr lang="en-CA" dirty="0" smtClean="0"/>
              <a:t>Whole genome sequencing indicates the virus isolated was most closely related to strains circulating within China in pigs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6" y="1825625"/>
            <a:ext cx="5749129" cy="4033218"/>
          </a:xfrm>
        </p:spPr>
      </p:pic>
    </p:spTree>
    <p:extLst>
      <p:ext uri="{BB962C8B-B14F-4D97-AF65-F5344CB8AC3E}">
        <p14:creationId xmlns:p14="http://schemas.microsoft.com/office/powerpoint/2010/main" val="18129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9014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Statement on avian influenza and mammals - World </a:t>
            </a:r>
            <a:r>
              <a:rPr lang="en-US" sz="3200" dirty="0" smtClean="0">
                <a:hlinkClick r:id="rId3"/>
              </a:rPr>
              <a:t>Organization </a:t>
            </a:r>
            <a:r>
              <a:rPr lang="en-US" sz="3200" dirty="0">
                <a:hlinkClick r:id="rId3"/>
              </a:rPr>
              <a:t>for Animal Health (woah.org)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0" y="1070517"/>
            <a:ext cx="11141680" cy="5787483"/>
          </a:xfrm>
        </p:spPr>
      </p:pic>
      <p:sp>
        <p:nvSpPr>
          <p:cNvPr id="4" name="TextBox 3"/>
          <p:cNvSpPr txBox="1"/>
          <p:nvPr/>
        </p:nvSpPr>
        <p:spPr>
          <a:xfrm>
            <a:off x="7349924" y="5291518"/>
            <a:ext cx="462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The continual threat of influenza virus infections at the human–animal interface - PMC (nih.gov)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64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20701</TotalTime>
  <Words>617</Words>
  <Application>Microsoft Office PowerPoint</Application>
  <PresentationFormat>Widescreen</PresentationFormat>
  <Paragraphs>66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2_Office Theme</vt:lpstr>
      <vt:lpstr>Community for Emerging and Zoonotic Diseases Identifying emerging risks through collective intelligence</vt:lpstr>
      <vt:lpstr>FDA Cautions Horse Owners Not to Feed Recalled Lots of Top of the Rockies Alfalfa Cubes due to Reports of Illness and Death | FDA</vt:lpstr>
      <vt:lpstr>Pathogens | Free Full-Text | Getah Virus (Alphavirus): An Emerging, Spreading Zoonotic Virus (mdpi.com)</vt:lpstr>
      <vt:lpstr>Getah Virus Vectors</vt:lpstr>
      <vt:lpstr>Pathogens | Free Full-Text | Getah Virus (Alphavirus): An Emerging, Spreading Zoonotic Virus (mdpi.com)</vt:lpstr>
      <vt:lpstr>Getah virus in horses</vt:lpstr>
      <vt:lpstr>Frontiers | Emergence of Getah Virus Infection in Horse With Fever in China, 2018 (frontiersin.org) </vt:lpstr>
      <vt:lpstr>Statement on avian influenza and mammals - World Organization for Animal Health (woah.org)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409</cp:revision>
  <dcterms:created xsi:type="dcterms:W3CDTF">2020-02-07T23:34:08Z</dcterms:created>
  <dcterms:modified xsi:type="dcterms:W3CDTF">2023-03-08T18:58:09Z</dcterms:modified>
</cp:coreProperties>
</file>