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78" r:id="rId3"/>
    <p:sldId id="281" r:id="rId4"/>
    <p:sldId id="284" r:id="rId5"/>
    <p:sldId id="285" r:id="rId6"/>
    <p:sldId id="283" r:id="rId7"/>
    <p:sldId id="279" r:id="rId8"/>
    <p:sldId id="280" r:id="rId9"/>
    <p:sldId id="277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born, Andrea" initials="" lastIdx="8" clrIdx="0"/>
  <p:cmAuthor id="2" name="Zana Dukadzinac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259" autoAdjust="0"/>
    <p:restoredTop sz="79363" autoAdjust="0"/>
  </p:normalViewPr>
  <p:slideViewPr>
    <p:cSldViewPr snapToGrid="0">
      <p:cViewPr varScale="1">
        <p:scale>
          <a:sx n="76" d="100"/>
          <a:sy n="76" d="100"/>
        </p:scale>
        <p:origin x="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7F6BD8-1A18-4180-A3DF-28807FE1821A}" type="datetimeFigureOut">
              <a:rPr lang="en-US"/>
              <a:pPr>
                <a:defRPr/>
              </a:pPr>
              <a:t>5/7/2023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F894DF-86D1-411C-9BC2-D3E9C3EA92A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649813-F59C-4C61-9890-20F019F245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90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08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rapport rétrospectif de l'Espagne indique que Mycobacterium </a:t>
            </a:r>
            <a:r>
              <a:rPr lang="fr-C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caprae</a:t>
            </a:r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 une cause cachée de la tuberculose humaine, qui n'a pas été détectée en raison des méthodes diagnostiques disponibles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https://www.eurosurveillance.org/content/10.2807/1560-7917.ES.2023.28.12.2200852</a:t>
            </a:r>
            <a:br>
              <a:rPr lang="en-US" dirty="0"/>
            </a:br>
            <a:br>
              <a:rPr lang="en-US" dirty="0"/>
            </a:br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Centre national de référence en mycobactériologie est responsable des tests de dépistage de Mycobacterium </a:t>
            </a:r>
            <a:r>
              <a:rPr lang="fr-C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spp</a:t>
            </a:r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chez l'homme au Canada. Un guide de ses services est disponible ici 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https://cnphi.canada.ca/gts/laboratory/1004</a:t>
            </a:r>
            <a:br>
              <a:rPr lang="en-US" dirty="0"/>
            </a:br>
            <a:br>
              <a:rPr lang="en-US" dirty="0"/>
            </a:br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différenciation moléculaire est effectuée sur tous les membres rares du complexe Mycobacterium tb ; ceux-ci seront systématiquement séquencés pour la surveillance de la tuberculose zoonotique.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https://cnphi.canada.ca/gts/reference-diagnostic-test/5075?labId=1004</a:t>
            </a:r>
            <a:br>
              <a:rPr lang="en-US" dirty="0"/>
            </a:br>
            <a:br>
              <a:rPr lang="en-US" dirty="0"/>
            </a:br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Nous pouvons être sûrs que nos équipes au Canada sont au travail ! En fait, l'équipe du CNRM vient tout juste de publier un article sur le séquençage du génome entier de </a:t>
            </a:r>
            <a:r>
              <a:rPr lang="fr-C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M.orygis</a:t>
            </a:r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une autre zoonose rare de la tuberculose.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https://www.biorxiv.org/content/10.1101/2023.02.27.530375v1</a:t>
            </a:r>
            <a:br>
              <a:rPr lang="en-US" dirty="0"/>
            </a:br>
            <a:br>
              <a:rPr lang="en-US" dirty="0"/>
            </a:br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ce qui concerne la santé animale, nos spécialistes du programme me disent que tous les isolats sont soumis à un séquençage du génome entier, de sorte que M. </a:t>
            </a:r>
            <a:r>
              <a:rPr lang="fr-C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caprae</a:t>
            </a:r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s'il était présent, a peu de chances de passer inaperçu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66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00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79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2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093788"/>
            <a:ext cx="9144000" cy="1677987"/>
          </a:xfrm>
        </p:spPr>
        <p:txBody>
          <a:bodyPr anchor="b">
            <a:normAutofit/>
          </a:bodyPr>
          <a:lstStyle>
            <a:lvl1pPr algn="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101976"/>
            <a:ext cx="9144000" cy="1655762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1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C98A-C5DC-4C78-BD0D-CF5DC7D5F5B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0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BD4FB-196E-454C-890F-57437485469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8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 algn="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79"/>
            <a:ext cx="10515600" cy="1500187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20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2B47-41F2-42A5-AA41-34CCD966955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5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B889-B1E1-40D0-9118-58010DD0FC4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9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10515600" cy="4014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2CC5-A507-4028-B3C9-257C8E70738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1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4919663" cy="4014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172200" y="2057400"/>
            <a:ext cx="5181600" cy="4000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C94A-5837-4538-A85E-3BC9A11D400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8459C-5D3F-466B-B70D-EFCCECAFA19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2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FD813-48F2-42F0-8FCF-ACF9E187314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5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ACA56-2288-4290-B789-2225FFBF147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8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95B727-CB92-4FD5-AF0D-B54F541D4673}" type="datetime1">
              <a:rPr lang="en-US"/>
              <a:pPr>
                <a:defRPr/>
              </a:pPr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D9DBF5-9739-45F5-BA36-F9FB46B79EF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zd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dfg.idaho.gov/article/mule-deer-near-homedale-tests-positive-bluetongue-vir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surveillance.org/content/10.2807/1560-7917.ES.2023.28.12.220085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nphi.canada.ca/gts/laboratory/100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s://www.biorxiv.org/content/10.1101/2023.02.27.530375v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ection.canada.ca/animal-health/terrestrial-animals/diseases/reportable/sheep-and-goat-pox/fact-sheet/eng/1330068538425/13300692188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PB2ntRlnEAc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Communauté des maladies émergentes et zoonotiques</a:t>
            </a:r>
            <a:b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Identifier les risques émergents grâce à l’intelligence collective</a:t>
            </a:r>
            <a:endParaRPr lang="en-CA" sz="2000" i="1" dirty="0"/>
          </a:p>
        </p:txBody>
      </p:sp>
      <p:sp>
        <p:nvSpPr>
          <p:cNvPr id="14339" name="Subtitle 1"/>
          <p:cNvSpPr>
            <a:spLocks noGrp="1"/>
          </p:cNvSpPr>
          <p:nvPr>
            <p:ph type="subTitle" idx="1"/>
          </p:nvPr>
        </p:nvSpPr>
        <p:spPr>
          <a:xfrm>
            <a:off x="3048000" y="3101975"/>
            <a:ext cx="9144000" cy="1123950"/>
          </a:xfrm>
        </p:spPr>
        <p:txBody>
          <a:bodyPr/>
          <a:lstStyle/>
          <a:p>
            <a:pPr eaLnBrk="1" hangingPunct="1"/>
            <a:r>
              <a:rPr lang="en-CA" altLang="en-US" dirty="0"/>
              <a:t>CMEZ – Mise à jour du </a:t>
            </a:r>
            <a:r>
              <a:rPr lang="en-CA" altLang="en-US" dirty="0" err="1"/>
              <a:t>réseau</a:t>
            </a:r>
            <a:r>
              <a:rPr lang="en-CA" altLang="en-US" dirty="0"/>
              <a:t> des petits ruminants du SCSSA</a:t>
            </a:r>
          </a:p>
          <a:p>
            <a:pPr eaLnBrk="1" hangingPunct="1"/>
            <a:r>
              <a:rPr lang="en-CA" altLang="en-US" dirty="0"/>
              <a:t>18 Avril 2023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5D84322-D45D-4E35-B089-2601BE7D71B2}" type="slidenum">
              <a:rPr lang="en-US" altLang="en-US" sz="1200" smtClean="0">
                <a:solidFill>
                  <a:srgbClr val="898989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9380538" y="5749925"/>
            <a:ext cx="2811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3600" b="1">
                <a:solidFill>
                  <a:srgbClr val="FFFFFF"/>
                </a:solidFill>
                <a:hlinkClick r:id="rId3"/>
              </a:rPr>
              <a:t>www.cezd.ca</a:t>
            </a:r>
            <a:r>
              <a:rPr lang="en-CA" altLang="en-US" sz="3600">
                <a:solidFill>
                  <a:srgbClr val="FFFFFF"/>
                </a:solidFill>
              </a:rPr>
              <a:t> </a:t>
            </a:r>
            <a:endParaRPr lang="en-US" alt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82483"/>
      </p:ext>
    </p:extLst>
  </p:cSld>
  <p:clrMapOvr>
    <a:masterClrMapping/>
  </p:clrMapOvr>
  <p:transition spd="slow" advTm="26445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Mule deer near Homedale tests positive for bluetongue virus | Idaho Fish and Game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22514" y="1825624"/>
            <a:ext cx="4973034" cy="4442649"/>
          </a:xfrm>
        </p:spPr>
        <p:txBody>
          <a:bodyPr/>
          <a:lstStyle/>
          <a:p>
            <a:r>
              <a:rPr lang="fr-CA" dirty="0"/>
              <a:t>12 Mars</a:t>
            </a:r>
          </a:p>
          <a:p>
            <a:r>
              <a:rPr lang="fr-CA" dirty="0"/>
              <a:t>Un propriétaire a signalé avoir vu trois cerfs morts</a:t>
            </a:r>
          </a:p>
          <a:p>
            <a:r>
              <a:rPr lang="fr-CA" dirty="0"/>
              <a:t>2 ont été nécropsiés, 1 positif au virus de la fièvre catarrhale</a:t>
            </a:r>
          </a:p>
          <a:p>
            <a:r>
              <a:rPr lang="fr-CA" dirty="0"/>
              <a:t>Sérotype non inclus dans le rapport</a:t>
            </a:r>
          </a:p>
          <a:p>
            <a:r>
              <a:rPr lang="fr-CA" dirty="0"/>
              <a:t>Loin de la frontière, mais une période de l'année inhabituelle pour le virus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34269" y="1825625"/>
            <a:ext cx="6182310" cy="444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03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hlinkClick r:id="rId3"/>
              </a:rPr>
              <a:t>Eurosurveillance</a:t>
            </a:r>
            <a:r>
              <a:rPr lang="en-US" sz="3200" dirty="0">
                <a:hlinkClick r:id="rId3"/>
              </a:rPr>
              <a:t> | A One Health approach revealed the long-term role of </a:t>
            </a:r>
            <a:r>
              <a:rPr lang="en-US" sz="3200" i="1" dirty="0">
                <a:hlinkClick r:id="rId3"/>
              </a:rPr>
              <a:t>Mycobacterium </a:t>
            </a:r>
            <a:r>
              <a:rPr lang="en-US" sz="3200" i="1" dirty="0" err="1">
                <a:hlinkClick r:id="rId3"/>
              </a:rPr>
              <a:t>caprae</a:t>
            </a:r>
            <a:r>
              <a:rPr lang="en-US" sz="3200" i="1" dirty="0">
                <a:hlinkClick r:id="rId3"/>
              </a:rPr>
              <a:t> </a:t>
            </a:r>
            <a:r>
              <a:rPr lang="en-US" sz="3200" dirty="0">
                <a:hlinkClick r:id="rId3"/>
              </a:rPr>
              <a:t>as the hidden cause of human tuberculosis in a region of Spain, 2003 to 2022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sz="2400" dirty="0"/>
              <a:t>Étude rétrospective des cas de tuberculose humaine dans une région d'Espagne</a:t>
            </a:r>
          </a:p>
          <a:p>
            <a:r>
              <a:rPr lang="fr-CA" sz="2400" dirty="0"/>
              <a:t>Enquête en raison d'un groupe de cas de tuberculose humaine à Almeria</a:t>
            </a:r>
          </a:p>
          <a:p>
            <a:r>
              <a:rPr lang="fr-CA" sz="2400" dirty="0"/>
              <a:t>Fermiers; travailleurs sur les fermes; ont consommé du lait non pasteurisé</a:t>
            </a:r>
          </a:p>
          <a:p>
            <a:r>
              <a:rPr lang="fr-CA" sz="2400" dirty="0"/>
              <a:t>La méthode diagnostique utilisée dans certains hôpitaux ne permettait pas de différencier les espèces du complexe Mycobacterium.</a:t>
            </a:r>
          </a:p>
          <a:p>
            <a:pPr lvl="1"/>
            <a:r>
              <a:rPr lang="fr-CA" sz="1800" dirty="0"/>
              <a:t>M. </a:t>
            </a:r>
            <a:r>
              <a:rPr lang="fr-CA" sz="1800" dirty="0" err="1"/>
              <a:t>caprae</a:t>
            </a:r>
            <a:r>
              <a:rPr lang="fr-CA" sz="1800" dirty="0"/>
              <a:t> a été mal diagnostiqué pendant environ 18 ans.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41720" y="1944402"/>
            <a:ext cx="5862422" cy="334387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92686" y="5541993"/>
            <a:ext cx="4883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Les résultats du sondage sur le signal varient de moyennement pertinent à très pertinent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5349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" y="0"/>
            <a:ext cx="10381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62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8459C-5D3F-466B-B70D-EFCCECAFA19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51620" cy="687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4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Suivi</a:t>
            </a:r>
            <a:r>
              <a:rPr lang="en-CA" dirty="0"/>
              <a:t> du signal – Ce qui se passe au Canada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278733"/>
            <a:ext cx="5157787" cy="823912"/>
          </a:xfrm>
        </p:spPr>
        <p:txBody>
          <a:bodyPr/>
          <a:lstStyle/>
          <a:p>
            <a:r>
              <a:rPr lang="en-CA" dirty="0"/>
              <a:t>ASPC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93120"/>
            <a:ext cx="5157787" cy="3684588"/>
          </a:xfrm>
        </p:spPr>
        <p:txBody>
          <a:bodyPr/>
          <a:lstStyle/>
          <a:p>
            <a:r>
              <a:rPr lang="fr-CA" sz="2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Centre national de référence en mycobactériologie </a:t>
            </a:r>
            <a:r>
              <a:rPr lang="en-US" dirty="0">
                <a:hlinkClick r:id="rId3"/>
              </a:rPr>
              <a:t>https://cnphi.canada.ca/gts/laboratory/1004</a:t>
            </a:r>
            <a:r>
              <a:rPr lang="en-US" dirty="0"/>
              <a:t> </a:t>
            </a:r>
          </a:p>
          <a:p>
            <a:r>
              <a:rPr lang="fr-CA" dirty="0"/>
              <a:t>D</a:t>
            </a:r>
            <a:r>
              <a:rPr lang="fr-CA" sz="2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ifférenciation moléculaire et séquençage systématique pour la surveillance de la tuberculose zoonotique</a:t>
            </a:r>
            <a:endParaRPr lang="en-US" dirty="0"/>
          </a:p>
          <a:p>
            <a:r>
              <a:rPr lang="en-US" dirty="0"/>
              <a:t>Article </a:t>
            </a:r>
            <a:r>
              <a:rPr lang="en-US" dirty="0" err="1"/>
              <a:t>publié</a:t>
            </a:r>
            <a:r>
              <a:rPr lang="en-US" dirty="0"/>
              <a:t> </a:t>
            </a:r>
            <a:r>
              <a:rPr lang="en-US" dirty="0" err="1"/>
              <a:t>récemment</a:t>
            </a:r>
            <a:r>
              <a:rPr lang="en-US" dirty="0"/>
              <a:t> sur le diagnostic des tb </a:t>
            </a:r>
            <a:r>
              <a:rPr lang="en-US" dirty="0" err="1"/>
              <a:t>zoonotiques</a:t>
            </a:r>
            <a:r>
              <a:rPr lang="en-US" dirty="0"/>
              <a:t> rares</a:t>
            </a:r>
            <a:r>
              <a:rPr lang="en-US" sz="1800" dirty="0">
                <a:hlinkClick r:id="rId4"/>
              </a:rPr>
              <a:t>https://www.biorxiv.org/content/10.1101/2023.02.27.530375v1</a:t>
            </a:r>
            <a:r>
              <a:rPr lang="en-US" sz="1800" dirty="0"/>
              <a:t> </a:t>
            </a:r>
            <a:endParaRPr lang="en-CA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1278733"/>
            <a:ext cx="5183188" cy="823912"/>
          </a:xfrm>
        </p:spPr>
        <p:txBody>
          <a:bodyPr/>
          <a:lstStyle/>
          <a:p>
            <a:r>
              <a:rPr lang="en-CA" dirty="0"/>
              <a:t>ACIA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093120"/>
            <a:ext cx="5183188" cy="3684588"/>
          </a:xfrm>
        </p:spPr>
        <p:txBody>
          <a:bodyPr/>
          <a:lstStyle/>
          <a:p>
            <a:r>
              <a:rPr lang="fr-CA" sz="2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spécialistes du programme disent que tous les isolats sont soumis à un séquençage du génome entier, de sorte que M. </a:t>
            </a:r>
            <a:r>
              <a:rPr lang="fr-CA" sz="2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caprae</a:t>
            </a:r>
            <a:r>
              <a:rPr lang="fr-CA" sz="2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s'il était présent, a peu de chances de passer inaperçu</a:t>
            </a:r>
            <a:r>
              <a:rPr lang="en-US" sz="2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8FB889-B1E1-40D0-9118-58010DD0FC4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06" y="4457480"/>
            <a:ext cx="2413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50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2245"/>
            <a:ext cx="10515600" cy="1325563"/>
          </a:xfrm>
        </p:spPr>
        <p:txBody>
          <a:bodyPr/>
          <a:lstStyle/>
          <a:p>
            <a:r>
              <a:rPr lang="en-CA" sz="2800" dirty="0"/>
              <a:t>Poxvirus de chèvre et de moutons </a:t>
            </a:r>
            <a:r>
              <a:rPr lang="en-CA" sz="2800" dirty="0" err="1"/>
              <a:t>en</a:t>
            </a:r>
            <a:r>
              <a:rPr lang="en-CA" sz="2800" dirty="0"/>
              <a:t> </a:t>
            </a:r>
            <a:r>
              <a:rPr lang="en-CA" sz="2800" dirty="0" err="1"/>
              <a:t>Espagne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76985"/>
            <a:ext cx="5181600" cy="4351338"/>
          </a:xfrm>
        </p:spPr>
        <p:txBody>
          <a:bodyPr/>
          <a:lstStyle/>
          <a:p>
            <a:r>
              <a:rPr lang="fr-CA" dirty="0" err="1"/>
              <a:t>Réoccurence</a:t>
            </a:r>
            <a:r>
              <a:rPr lang="fr-CA" dirty="0"/>
              <a:t> l’automne dernier après une absence de ~50 ans</a:t>
            </a:r>
          </a:p>
          <a:p>
            <a:r>
              <a:rPr lang="fr-CA" dirty="0"/>
              <a:t>Source de l’éclosion inconnue</a:t>
            </a:r>
          </a:p>
          <a:p>
            <a:pPr marL="457200" lvl="1" indent="0">
              <a:buNone/>
            </a:pPr>
            <a:r>
              <a:rPr lang="fr-CA" b="1" dirty="0"/>
              <a:t>Hypothèses:</a:t>
            </a:r>
          </a:p>
          <a:p>
            <a:pPr lvl="1"/>
            <a:r>
              <a:rPr lang="fr-CA" sz="2000" dirty="0"/>
              <a:t>Travailleurs originaires de pays d'Afrique du Nord portant des vêtements sales en ferme</a:t>
            </a:r>
          </a:p>
          <a:p>
            <a:pPr lvl="1"/>
            <a:r>
              <a:rPr lang="fr-CA" sz="2000" dirty="0"/>
              <a:t>Vente illégale d'animaux à des Nord-Africains pour l'Aïd (juillet 2022) ; les acheteurs choisissent les animaux à la ferme.</a:t>
            </a:r>
          </a:p>
          <a:p>
            <a:pPr lvl="1"/>
            <a:r>
              <a:rPr lang="fr-CA" sz="2000" dirty="0"/>
              <a:t>Véhicules mal nettoyés et désinfectés (notamment les véhicules de moulée) considéré comme improbable en raison des mesures de lutte contre la fièvre aphteuse.</a:t>
            </a:r>
          </a:p>
          <a:p>
            <a:r>
              <a:rPr lang="fr-CA" dirty="0"/>
              <a:t>Très résistant, persiste dans l'environnement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 err="1">
                <a:hlinkClick r:id="rId3"/>
              </a:rPr>
              <a:t>Sheep</a:t>
            </a:r>
            <a:r>
              <a:rPr lang="fr-CA" dirty="0">
                <a:hlinkClick r:id="rId3"/>
              </a:rPr>
              <a:t> and </a:t>
            </a:r>
            <a:r>
              <a:rPr lang="fr-CA" dirty="0" err="1">
                <a:hlinkClick r:id="rId3"/>
              </a:rPr>
              <a:t>Goat</a:t>
            </a:r>
            <a:r>
              <a:rPr lang="fr-CA" dirty="0">
                <a:hlinkClick r:id="rId3"/>
              </a:rPr>
              <a:t> </a:t>
            </a:r>
            <a:r>
              <a:rPr lang="fr-CA" dirty="0" err="1">
                <a:hlinkClick r:id="rId3"/>
              </a:rPr>
              <a:t>Pox</a:t>
            </a:r>
            <a:r>
              <a:rPr lang="fr-CA" dirty="0">
                <a:hlinkClick r:id="rId3"/>
              </a:rPr>
              <a:t> - Fact </a:t>
            </a:r>
            <a:r>
              <a:rPr lang="fr-CA" dirty="0" err="1">
                <a:hlinkClick r:id="rId3"/>
              </a:rPr>
              <a:t>Sheet</a:t>
            </a:r>
            <a:r>
              <a:rPr lang="fr-CA" dirty="0">
                <a:hlinkClick r:id="rId3"/>
              </a:rPr>
              <a:t> - Canadian Food Inspection Agency (canada.ca)</a:t>
            </a:r>
            <a:endParaRPr lang="fr-CA" dirty="0"/>
          </a:p>
          <a:p>
            <a:r>
              <a:rPr lang="fr-CA" dirty="0"/>
              <a:t>Maladie à déclaration obligatoire au Canada, jamais rapport ici.</a:t>
            </a:r>
          </a:p>
          <a:p>
            <a:r>
              <a:rPr lang="fr-CA" dirty="0"/>
              <a:t>Contrôle des importations d'animaux vivants et de produits en provenance de pays positifs</a:t>
            </a:r>
          </a:p>
        </p:txBody>
      </p:sp>
    </p:spTree>
    <p:extLst>
      <p:ext uri="{BB962C8B-B14F-4D97-AF65-F5344CB8AC3E}">
        <p14:creationId xmlns:p14="http://schemas.microsoft.com/office/powerpoint/2010/main" val="1603840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21334" y="246569"/>
            <a:ext cx="10807676" cy="57940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34" y="297871"/>
            <a:ext cx="9962197" cy="6058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33" y="278045"/>
            <a:ext cx="11001799" cy="61813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1580" y="6459359"/>
            <a:ext cx="834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5"/>
              </a:rPr>
              <a:t>Sheep Pox and Goat Pox Information meeting // 22 November 2022 (English) - YouTube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495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1050" y="255811"/>
            <a:ext cx="10515600" cy="857885"/>
          </a:xfrm>
        </p:spPr>
        <p:txBody>
          <a:bodyPr/>
          <a:lstStyle/>
          <a:p>
            <a:r>
              <a:rPr lang="en-CA" sz="2800" dirty="0" err="1"/>
              <a:t>Fièvre</a:t>
            </a:r>
            <a:r>
              <a:rPr lang="en-CA" sz="2800" dirty="0"/>
              <a:t> </a:t>
            </a:r>
            <a:r>
              <a:rPr lang="en-CA" sz="2800" dirty="0" err="1"/>
              <a:t>aphteuse</a:t>
            </a:r>
            <a:endParaRPr lang="en-CA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509905"/>
            <a:ext cx="2862280" cy="1946275"/>
          </a:xfrm>
        </p:spPr>
        <p:txBody>
          <a:bodyPr/>
          <a:lstStyle/>
          <a:p>
            <a:r>
              <a:rPr lang="en-CA" dirty="0"/>
              <a:t>Le budget de 2023 </a:t>
            </a:r>
            <a:r>
              <a:rPr lang="fr-CA" dirty="0"/>
              <a:t>a financé une banque de vaccins contre la fièvre aphteuse au Canada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62280" y="1348740"/>
            <a:ext cx="9242989" cy="5063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180040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21143</TotalTime>
  <Words>724</Words>
  <Application>Microsoft Office PowerPoint</Application>
  <PresentationFormat>Grand écran</PresentationFormat>
  <Paragraphs>52</Paragraphs>
  <Slides>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2_Office Theme</vt:lpstr>
      <vt:lpstr>Communauté des maladies émergentes et zoonotiques Identifier les risques émergents grâce à l’intelligence collective</vt:lpstr>
      <vt:lpstr>Mule deer near Homedale tests positive for bluetongue virus | Idaho Fish and Game</vt:lpstr>
      <vt:lpstr>Eurosurveillance | A One Health approach revealed the long-term role of Mycobacterium caprae as the hidden cause of human tuberculosis in a region of Spain, 2003 to 2022</vt:lpstr>
      <vt:lpstr>Présentation PowerPoint</vt:lpstr>
      <vt:lpstr>Présentation PowerPoint</vt:lpstr>
      <vt:lpstr>Suivi du signal – Ce qui se passe au Canada</vt:lpstr>
      <vt:lpstr>Poxvirus de chèvre et de moutons en Espagne</vt:lpstr>
      <vt:lpstr>Présentation PowerPoint</vt:lpstr>
      <vt:lpstr>Fièvre aphteuse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CEZD Provincial Engagement Meetings</dc:title>
  <dc:creator>Osborn, Andrea</dc:creator>
  <cp:lastModifiedBy>claire su</cp:lastModifiedBy>
  <cp:revision>430</cp:revision>
  <dcterms:created xsi:type="dcterms:W3CDTF">2020-02-07T23:34:08Z</dcterms:created>
  <dcterms:modified xsi:type="dcterms:W3CDTF">2023-05-07T17:48:00Z</dcterms:modified>
</cp:coreProperties>
</file>