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ti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8"/>
  </p:notesMasterIdLst>
  <p:sldIdLst>
    <p:sldId id="323" r:id="rId2"/>
    <p:sldId id="342" r:id="rId3"/>
    <p:sldId id="392" r:id="rId4"/>
    <p:sldId id="411" r:id="rId5"/>
    <p:sldId id="405" r:id="rId6"/>
    <p:sldId id="417" r:id="rId7"/>
    <p:sldId id="418" r:id="rId8"/>
    <p:sldId id="414" r:id="rId9"/>
    <p:sldId id="415" r:id="rId10"/>
    <p:sldId id="416" r:id="rId11"/>
    <p:sldId id="413" r:id="rId12"/>
    <p:sldId id="408" r:id="rId13"/>
    <p:sldId id="412" r:id="rId14"/>
    <p:sldId id="407" r:id="rId15"/>
    <p:sldId id="374" r:id="rId16"/>
    <p:sldId id="409" r:id="rId1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Osborn, Andrea" initials="OA" lastIdx="8" clrIdx="0">
    <p:extLst>
      <p:ext uri="{19B8F6BF-5375-455C-9EA6-DF929625EA0E}">
        <p15:presenceInfo xmlns:p15="http://schemas.microsoft.com/office/powerpoint/2012/main" userId="S-1-5-21-409781135-2326927470-69082124-100004" providerId="AD"/>
      </p:ext>
    </p:extLst>
  </p:cmAuthor>
  <p:cmAuthor id="2" name="Zana Dukadzinac" initials="ZD" lastIdx="1" clrIdx="1">
    <p:extLst>
      <p:ext uri="{19B8F6BF-5375-455C-9EA6-DF929625EA0E}">
        <p15:presenceInfo xmlns:p15="http://schemas.microsoft.com/office/powerpoint/2012/main" userId="S-1-5-21-409781135-2326927470-69082124-143290"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15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5758FB7-9AC5-4552-8A53-C91805E547FA}" styleName="Themed Style 1 - Accent 5">
    <a:tblBg>
      <a:fillRef idx="2">
        <a:schemeClr val="accent5"/>
      </a:fillRef>
      <a:effectRef idx="1">
        <a:schemeClr val="accent5"/>
      </a:effectRef>
    </a:tblBg>
    <a:wholeTbl>
      <a:tcTxStyle>
        <a:fontRef idx="minor">
          <a:scrgbClr r="0" g="0" b="0"/>
        </a:fontRef>
        <a:schemeClr val="dk1"/>
      </a:tcTxStyle>
      <a:tcStyle>
        <a:tcBdr>
          <a:left>
            <a:lnRef idx="1">
              <a:schemeClr val="accent5"/>
            </a:lnRef>
          </a:left>
          <a:right>
            <a:lnRef idx="1">
              <a:schemeClr val="accent5"/>
            </a:lnRef>
          </a:right>
          <a:top>
            <a:lnRef idx="1">
              <a:schemeClr val="accent5"/>
            </a:lnRef>
          </a:top>
          <a:bottom>
            <a:lnRef idx="1">
              <a:schemeClr val="accent5"/>
            </a:lnRef>
          </a:bottom>
          <a:insideH>
            <a:lnRef idx="1">
              <a:schemeClr val="accent5"/>
            </a:lnRef>
          </a:insideH>
          <a:insideV>
            <a:lnRef idx="1">
              <a:schemeClr val="accent5"/>
            </a:lnRef>
          </a:insideV>
        </a:tcBdr>
        <a:fill>
          <a:noFill/>
        </a:fill>
      </a:tcStyle>
    </a:wholeTbl>
    <a:band1H>
      <a:tcStyle>
        <a:tcBdr/>
        <a:fill>
          <a:solidFill>
            <a:schemeClr val="accent5">
              <a:alpha val="40000"/>
            </a:schemeClr>
          </a:solidFill>
        </a:fill>
      </a:tcStyle>
    </a:band1H>
    <a:band2H>
      <a:tcStyle>
        <a:tcBdr/>
      </a:tcStyle>
    </a:band2H>
    <a:band1V>
      <a:tcStyle>
        <a:tcBdr>
          <a:top>
            <a:lnRef idx="1">
              <a:schemeClr val="accent5"/>
            </a:lnRef>
          </a:top>
          <a:bottom>
            <a:lnRef idx="1">
              <a:schemeClr val="accent5"/>
            </a:lnRef>
          </a:bottom>
        </a:tcBdr>
        <a:fill>
          <a:solidFill>
            <a:schemeClr val="accent5">
              <a:alpha val="40000"/>
            </a:schemeClr>
          </a:solidFill>
        </a:fill>
      </a:tcStyle>
    </a:band1V>
    <a:band2V>
      <a:tcStyle>
        <a:tcBdr/>
      </a:tcStyle>
    </a:band2V>
    <a:lastCol>
      <a:tcTxStyle b="on"/>
      <a:tcStyle>
        <a:tcBdr>
          <a:left>
            <a:lnRef idx="2">
              <a:schemeClr val="accent5"/>
            </a:lnRef>
          </a:left>
          <a:right>
            <a:lnRef idx="1">
              <a:schemeClr val="accent5"/>
            </a:lnRef>
          </a:right>
          <a:top>
            <a:lnRef idx="1">
              <a:schemeClr val="accent5"/>
            </a:lnRef>
          </a:top>
          <a:bottom>
            <a:lnRef idx="1">
              <a:schemeClr val="accent5"/>
            </a:lnRef>
          </a:bottom>
          <a:insideH>
            <a:lnRef idx="1">
              <a:schemeClr val="accent5"/>
            </a:lnRef>
          </a:insideH>
          <a:insideV>
            <a:ln>
              <a:noFill/>
            </a:ln>
          </a:insideV>
        </a:tcBdr>
      </a:tcStyle>
    </a:lastCol>
    <a:firstCol>
      <a:tcTxStyle b="on"/>
      <a:tcStyle>
        <a:tcBdr>
          <a:left>
            <a:lnRef idx="1">
              <a:schemeClr val="accent5"/>
            </a:lnRef>
          </a:left>
          <a:right>
            <a:lnRef idx="2">
              <a:schemeClr val="accent5"/>
            </a:lnRef>
          </a:right>
          <a:top>
            <a:lnRef idx="1">
              <a:schemeClr val="accent5"/>
            </a:lnRef>
          </a:top>
          <a:bottom>
            <a:lnRef idx="1">
              <a:schemeClr val="accent5"/>
            </a:lnRef>
          </a:bottom>
          <a:insideH>
            <a:lnRef idx="1">
              <a:schemeClr val="accent5"/>
            </a:lnRef>
          </a:insideH>
          <a:insideV>
            <a:ln>
              <a:noFill/>
            </a:ln>
          </a:insideV>
        </a:tcBdr>
      </a:tcStyle>
    </a:firstCol>
    <a:lastRow>
      <a:tcTxStyle b="on"/>
      <a:tcStyle>
        <a:tcBdr>
          <a:left>
            <a:lnRef idx="1">
              <a:schemeClr val="accent5"/>
            </a:lnRef>
          </a:left>
          <a:right>
            <a:lnRef idx="1">
              <a:schemeClr val="accent5"/>
            </a:lnRef>
          </a:right>
          <a:top>
            <a:lnRef idx="2">
              <a:schemeClr val="accent5"/>
            </a:lnRef>
          </a:top>
          <a:bottom>
            <a:lnRef idx="2">
              <a:schemeClr val="accent5"/>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5"/>
            </a:lnRef>
          </a:left>
          <a:right>
            <a:lnRef idx="1">
              <a:schemeClr val="accent5"/>
            </a:lnRef>
          </a:right>
          <a:top>
            <a:lnRef idx="1">
              <a:schemeClr val="accent5"/>
            </a:lnRef>
          </a:top>
          <a:bottom>
            <a:lnRef idx="2">
              <a:schemeClr val="lt1"/>
            </a:lnRef>
          </a:bottom>
          <a:insideH>
            <a:ln>
              <a:noFill/>
            </a:ln>
          </a:insideH>
          <a:insideV>
            <a:ln>
              <a:noFill/>
            </a:ln>
          </a:insideV>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82" autoAdjust="0"/>
    <p:restoredTop sz="70982" autoAdjust="0"/>
  </p:normalViewPr>
  <p:slideViewPr>
    <p:cSldViewPr snapToGrid="0">
      <p:cViewPr varScale="1">
        <p:scale>
          <a:sx n="45" d="100"/>
          <a:sy n="45" d="100"/>
        </p:scale>
        <p:origin x="936" y="4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CF37450-37FE-407B-836B-3B9A8027C1E1}" type="datetimeFigureOut">
              <a:rPr lang="en-US" smtClean="0"/>
              <a:t>5/22/2023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FFB6564-B9C5-4BEE-A019-13E96C68B1A5}" type="slidenum">
              <a:rPr lang="en-US" smtClean="0"/>
              <a:t>‹N°›</a:t>
            </a:fld>
            <a:endParaRPr lang="en-US"/>
          </a:p>
        </p:txBody>
      </p:sp>
    </p:spTree>
    <p:extLst>
      <p:ext uri="{BB962C8B-B14F-4D97-AF65-F5344CB8AC3E}">
        <p14:creationId xmlns:p14="http://schemas.microsoft.com/office/powerpoint/2010/main" val="25886159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BFFB6564-B9C5-4BEE-A019-13E96C68B1A5}" type="slidenum">
              <a:rPr lang="en-US" smtClean="0"/>
              <a:t>1</a:t>
            </a:fld>
            <a:endParaRPr lang="en-US"/>
          </a:p>
        </p:txBody>
      </p:sp>
    </p:spTree>
    <p:extLst>
      <p:ext uri="{BB962C8B-B14F-4D97-AF65-F5344CB8AC3E}">
        <p14:creationId xmlns:p14="http://schemas.microsoft.com/office/powerpoint/2010/main" val="408766796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FFB6564-B9C5-4BEE-A019-13E96C68B1A5}" type="slidenum">
              <a:rPr lang="en-US" smtClean="0"/>
              <a:t>10</a:t>
            </a:fld>
            <a:endParaRPr lang="en-US"/>
          </a:p>
        </p:txBody>
      </p:sp>
    </p:spTree>
    <p:extLst>
      <p:ext uri="{BB962C8B-B14F-4D97-AF65-F5344CB8AC3E}">
        <p14:creationId xmlns:p14="http://schemas.microsoft.com/office/powerpoint/2010/main" val="2091076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11</a:t>
            </a:fld>
            <a:endParaRPr lang="en-US"/>
          </a:p>
        </p:txBody>
      </p:sp>
    </p:spTree>
    <p:extLst>
      <p:ext uri="{BB962C8B-B14F-4D97-AF65-F5344CB8AC3E}">
        <p14:creationId xmlns:p14="http://schemas.microsoft.com/office/powerpoint/2010/main" val="245806425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CA" dirty="0"/>
          </a:p>
        </p:txBody>
      </p:sp>
      <p:sp>
        <p:nvSpPr>
          <p:cNvPr id="4" name="Espace réservé du numéro de diapositive 3"/>
          <p:cNvSpPr>
            <a:spLocks noGrp="1"/>
          </p:cNvSpPr>
          <p:nvPr>
            <p:ph type="sldNum" sz="quarter" idx="5"/>
          </p:nvPr>
        </p:nvSpPr>
        <p:spPr/>
        <p:txBody>
          <a:bodyPr/>
          <a:lstStyle/>
          <a:p>
            <a:fld id="{BFFB6564-B9C5-4BEE-A019-13E96C68B1A5}" type="slidenum">
              <a:rPr lang="en-US" smtClean="0"/>
              <a:t>14</a:t>
            </a:fld>
            <a:endParaRPr lang="en-US"/>
          </a:p>
        </p:txBody>
      </p:sp>
    </p:spTree>
    <p:extLst>
      <p:ext uri="{BB962C8B-B14F-4D97-AF65-F5344CB8AC3E}">
        <p14:creationId xmlns:p14="http://schemas.microsoft.com/office/powerpoint/2010/main" val="2297004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15</a:t>
            </a:fld>
            <a:endParaRPr lang="en-US"/>
          </a:p>
        </p:txBody>
      </p:sp>
    </p:spTree>
    <p:extLst>
      <p:ext uri="{BB962C8B-B14F-4D97-AF65-F5344CB8AC3E}">
        <p14:creationId xmlns:p14="http://schemas.microsoft.com/office/powerpoint/2010/main" val="408464653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baseline="0" dirty="0"/>
              <a:t>Pas de </a:t>
            </a:r>
            <a:r>
              <a:rPr lang="en-CA" baseline="0" dirty="0" err="1"/>
              <a:t>changements</a:t>
            </a:r>
            <a:r>
              <a:rPr lang="en-CA" baseline="0" dirty="0"/>
              <a:t> </a:t>
            </a:r>
            <a:r>
              <a:rPr lang="en-CA" baseline="0" dirty="0" err="1"/>
              <a:t>majeurs</a:t>
            </a:r>
            <a:r>
              <a:rPr lang="en-CA" baseline="0" dirty="0"/>
              <a:t> dans la distribution</a:t>
            </a:r>
          </a:p>
          <a:p>
            <a:endParaRPr lang="en-CA" baseline="0" dirty="0"/>
          </a:p>
        </p:txBody>
      </p:sp>
      <p:sp>
        <p:nvSpPr>
          <p:cNvPr id="4" name="Slide Number Placeholder 3"/>
          <p:cNvSpPr>
            <a:spLocks noGrp="1"/>
          </p:cNvSpPr>
          <p:nvPr>
            <p:ph type="sldNum" sz="quarter" idx="10"/>
          </p:nvPr>
        </p:nvSpPr>
        <p:spPr/>
        <p:txBody>
          <a:bodyPr/>
          <a:lstStyle/>
          <a:p>
            <a:fld id="{BFFB6564-B9C5-4BEE-A019-13E96C68B1A5}" type="slidenum">
              <a:rPr lang="en-US" smtClean="0"/>
              <a:t>2</a:t>
            </a:fld>
            <a:endParaRPr lang="en-US"/>
          </a:p>
        </p:txBody>
      </p:sp>
    </p:spTree>
    <p:extLst>
      <p:ext uri="{BB962C8B-B14F-4D97-AF65-F5344CB8AC3E}">
        <p14:creationId xmlns:p14="http://schemas.microsoft.com/office/powerpoint/2010/main" val="13943732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L'Indonésie a été tellement occupée par la gestion de la fièvre aphteuse que l'on peut se demander si les informations sur les autres maladies sont exactes. Le 15 mai, ils ont fait état d'un cas d'IAHP chez des canards datant de plus d'un an, qui n'a été confirmé et signalé que cette semaine.</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3</a:t>
            </a:fld>
            <a:endParaRPr lang="en-US"/>
          </a:p>
        </p:txBody>
      </p:sp>
    </p:spTree>
    <p:extLst>
      <p:ext uri="{BB962C8B-B14F-4D97-AF65-F5344CB8AC3E}">
        <p14:creationId xmlns:p14="http://schemas.microsoft.com/office/powerpoint/2010/main" val="123101999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4</a:t>
            </a:fld>
            <a:endParaRPr lang="en-US"/>
          </a:p>
        </p:txBody>
      </p:sp>
    </p:spTree>
    <p:extLst>
      <p:ext uri="{BB962C8B-B14F-4D97-AF65-F5344CB8AC3E}">
        <p14:creationId xmlns:p14="http://schemas.microsoft.com/office/powerpoint/2010/main" val="339172568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fr-CA" b="1" i="0" dirty="0">
                <a:solidFill>
                  <a:srgbClr val="5770BE"/>
                </a:solidFill>
                <a:effectLst/>
                <a:latin typeface="Marianne"/>
              </a:rPr>
              <a:t>Une perspective de vaccin contre la peste porcine africaine</a:t>
            </a:r>
          </a:p>
          <a:p>
            <a:r>
              <a:rPr lang="en-US" sz="1200" b="1" i="0" u="none" strike="noStrike" kern="1200" baseline="0" dirty="0">
                <a:solidFill>
                  <a:schemeClr val="tx1"/>
                </a:solidFill>
                <a:latin typeface="+mn-lt"/>
                <a:ea typeface="+mn-ea"/>
                <a:cs typeface="+mn-cs"/>
              </a:rPr>
              <a:t>France | 31 Mars:</a:t>
            </a:r>
          </a:p>
          <a:p>
            <a:r>
              <a:rPr lang="fr-CA" b="0" i="0" dirty="0">
                <a:solidFill>
                  <a:srgbClr val="3C3C3C"/>
                </a:solidFill>
                <a:effectLst/>
                <a:latin typeface="Marianne"/>
              </a:rPr>
              <a:t>Dans le cadre de son mandat de laboratoire national de référence pour la peste porcine africaine, l’unité Virologie Immunologie Porcines (VIP) du laboratoire de Ploufragan-Plouzané-Niort de l’Anses a inactivé la souche virale Georgia 2007/1, qui circule actuellement dans l’Union européenne. Lors du contrôle des effets de cette inactivation thermique, </a:t>
            </a:r>
            <a:r>
              <a:rPr lang="fr-CA" b="1" i="0" dirty="0">
                <a:solidFill>
                  <a:srgbClr val="3C3C3C"/>
                </a:solidFill>
                <a:effectLst/>
                <a:latin typeface="Marianne"/>
              </a:rPr>
              <a:t>une souche atténuée, dérivée de la souche Georgia, a été fortuitement mise en évidence.</a:t>
            </a:r>
            <a:r>
              <a:rPr lang="fr-CA" b="0" i="0" dirty="0">
                <a:solidFill>
                  <a:srgbClr val="3C3C3C"/>
                </a:solidFill>
                <a:effectLst/>
                <a:latin typeface="Marianne"/>
              </a:rPr>
              <a:t> Celle-ci ne provoquait qu’un peu de fièvre chez l’animal infecté alors que l’infection par la souche Georgia est généralement fatale dans 100 % des cas</a:t>
            </a:r>
            <a:r>
              <a:rPr lang="en-US" sz="1200" b="0" i="0" u="none" strike="noStrike" kern="1200" baseline="0" dirty="0">
                <a:solidFill>
                  <a:schemeClr val="tx1"/>
                </a:solidFill>
                <a:latin typeface="+mn-lt"/>
                <a:ea typeface="+mn-ea"/>
                <a:cs typeface="+mn-cs"/>
              </a:rPr>
              <a:t>.</a:t>
            </a:r>
          </a:p>
          <a:p>
            <a:r>
              <a:rPr lang="fr-CA" b="0" i="0" dirty="0">
                <a:solidFill>
                  <a:srgbClr val="3C3C3C"/>
                </a:solidFill>
                <a:effectLst/>
                <a:latin typeface="Marianne"/>
              </a:rPr>
              <a:t>L’équipe a réalisé une série d’études sur cette souche atténuée et a confirmé la faiblesse des symptômes chez la plupart des porcs inoculés avec ce virus par voie intramusculaire ou </a:t>
            </a:r>
            <a:r>
              <a:rPr lang="fr-CA" b="0" i="0" dirty="0" err="1">
                <a:solidFill>
                  <a:srgbClr val="3C3C3C"/>
                </a:solidFill>
                <a:effectLst/>
                <a:latin typeface="Marianne"/>
              </a:rPr>
              <a:t>oronasale</a:t>
            </a:r>
            <a:r>
              <a:rPr lang="fr-CA" b="0" i="0" dirty="0">
                <a:solidFill>
                  <a:srgbClr val="3C3C3C"/>
                </a:solidFill>
                <a:effectLst/>
                <a:latin typeface="Marianne"/>
              </a:rPr>
              <a:t>. </a:t>
            </a:r>
          </a:p>
          <a:p>
            <a:r>
              <a:rPr lang="fr-CA" b="0" i="0" dirty="0">
                <a:solidFill>
                  <a:srgbClr val="3C3C3C"/>
                </a:solidFill>
                <a:effectLst/>
                <a:latin typeface="Marianne"/>
              </a:rPr>
              <a:t>Autre résultat prometteur : les porcs infectés développent une réponse immunitaire, qui leur permet de </a:t>
            </a:r>
            <a:r>
              <a:rPr lang="fr-CA" b="1" i="0" dirty="0">
                <a:solidFill>
                  <a:srgbClr val="3C3C3C"/>
                </a:solidFill>
                <a:effectLst/>
                <a:latin typeface="Marianne"/>
              </a:rPr>
              <a:t>résister à une infection par le virus de la peste porcine africaine</a:t>
            </a:r>
            <a:r>
              <a:rPr lang="fr-CA" b="0" i="0" dirty="0">
                <a:solidFill>
                  <a:srgbClr val="3C3C3C"/>
                </a:solidFill>
                <a:effectLst/>
                <a:latin typeface="Marianne"/>
              </a:rPr>
              <a:t> sans présenter de symptôme et ce dès deux semaines après la vaccination. </a:t>
            </a:r>
            <a:endParaRPr lang="en-US" sz="1200" b="0" i="0" u="none" strike="noStrike" kern="1200" baseline="0" dirty="0">
              <a:solidFill>
                <a:schemeClr val="tx1"/>
              </a:solidFill>
              <a:latin typeface="+mn-lt"/>
              <a:ea typeface="+mn-ea"/>
              <a:cs typeface="+mn-cs"/>
            </a:endParaRPr>
          </a:p>
          <a:p>
            <a:pPr algn="l"/>
            <a:r>
              <a:rPr lang="fr-CA" b="0" i="0" dirty="0">
                <a:solidFill>
                  <a:srgbClr val="3C3C3C"/>
                </a:solidFill>
                <a:effectLst/>
                <a:latin typeface="Marianne"/>
              </a:rPr>
              <a:t>Les scientifiques de l’Anses ont continué à travailler sur la souche atténuée, notamment pour qu’elle puisse </a:t>
            </a:r>
            <a:r>
              <a:rPr lang="fr-CA" b="1" i="0" dirty="0">
                <a:solidFill>
                  <a:srgbClr val="3C3C3C"/>
                </a:solidFill>
                <a:effectLst/>
                <a:latin typeface="Marianne"/>
              </a:rPr>
              <a:t>se multiplier dans des lignées de cellules produites </a:t>
            </a:r>
            <a:r>
              <a:rPr lang="fr-CA" b="1" i="1" dirty="0">
                <a:solidFill>
                  <a:srgbClr val="3C3C3C"/>
                </a:solidFill>
                <a:effectLst/>
                <a:latin typeface="Marianne"/>
              </a:rPr>
              <a:t>in vitro</a:t>
            </a:r>
            <a:r>
              <a:rPr lang="fr-CA" b="0" i="0" dirty="0">
                <a:solidFill>
                  <a:srgbClr val="3C3C3C"/>
                </a:solidFill>
                <a:effectLst/>
                <a:latin typeface="Marianne"/>
              </a:rPr>
              <a:t> et non sur des cellules devant être prélevées sur des porcs, comme c’était le cas au départ. Cette étape a été un succès, laissant envisager la possibilité de produire le vaccin à grande échelle. En prime, la souche du virus ainsi produite provoquait </a:t>
            </a:r>
            <a:r>
              <a:rPr lang="fr-CA" b="1" i="0" dirty="0">
                <a:solidFill>
                  <a:srgbClr val="3C3C3C"/>
                </a:solidFill>
                <a:effectLst/>
                <a:latin typeface="Marianne"/>
              </a:rPr>
              <a:t>moins de symptômes que la souche atténuée initiale, tout en conservant une bonne efficacité</a:t>
            </a:r>
            <a:r>
              <a:rPr lang="fr-CA" b="0" i="0" dirty="0">
                <a:solidFill>
                  <a:srgbClr val="3C3C3C"/>
                </a:solidFill>
                <a:effectLst/>
                <a:latin typeface="Marianne"/>
              </a:rPr>
              <a:t>.</a:t>
            </a:r>
          </a:p>
          <a:p>
            <a:pPr algn="l"/>
            <a:r>
              <a:rPr lang="fr-CA" b="0" i="0" dirty="0">
                <a:solidFill>
                  <a:srgbClr val="3C3C3C"/>
                </a:solidFill>
                <a:effectLst/>
                <a:latin typeface="Marianne"/>
              </a:rPr>
              <a:t>Des études sont toujours en cours, notamment pour s’assurer que cette souche atténuée </a:t>
            </a:r>
            <a:r>
              <a:rPr lang="fr-CA" b="1" i="0" dirty="0">
                <a:solidFill>
                  <a:srgbClr val="3C3C3C"/>
                </a:solidFill>
                <a:effectLst/>
                <a:latin typeface="Marianne"/>
              </a:rPr>
              <a:t>ne peut pas se transmettre d’un animal à un autre ni redevenir virulente</a:t>
            </a:r>
            <a:r>
              <a:rPr lang="fr-CA" b="0" i="0" dirty="0">
                <a:solidFill>
                  <a:srgbClr val="3C3C3C"/>
                </a:solidFill>
                <a:effectLst/>
                <a:latin typeface="Marianne"/>
              </a:rPr>
              <a:t>. La capacité du vaccin à empêcher les animaux vaccinés puis exposés au virus pathogène de la peste porcine africaine de retransmettre ce dernier sera également évaluée. </a:t>
            </a:r>
          </a:p>
          <a:p>
            <a:r>
              <a:rPr lang="fr-CA" b="0" i="0" dirty="0">
                <a:solidFill>
                  <a:srgbClr val="3C3C3C"/>
                </a:solidFill>
                <a:effectLst/>
                <a:latin typeface="Marianne"/>
              </a:rPr>
              <a:t>Le vaccin développé par les scientifiques de l’Anses présente l’avantage de </a:t>
            </a:r>
            <a:r>
              <a:rPr lang="fr-CA" b="1" i="0" dirty="0">
                <a:solidFill>
                  <a:srgbClr val="3C3C3C"/>
                </a:solidFill>
                <a:effectLst/>
                <a:latin typeface="Marianne"/>
              </a:rPr>
              <a:t>ne pas être produit par manipulation génétique</a:t>
            </a:r>
            <a:r>
              <a:rPr lang="fr-CA" b="0" i="0" dirty="0">
                <a:solidFill>
                  <a:srgbClr val="3C3C3C"/>
                </a:solidFill>
                <a:effectLst/>
                <a:latin typeface="Marianne"/>
              </a:rPr>
              <a:t>, ce qui faciliterait l’autorisation de son utilisation dans la nature. En effet, </a:t>
            </a:r>
            <a:r>
              <a:rPr lang="fr-CA" b="1" i="0" dirty="0">
                <a:solidFill>
                  <a:srgbClr val="3C3C3C"/>
                </a:solidFill>
                <a:effectLst/>
                <a:latin typeface="Marianne"/>
              </a:rPr>
              <a:t>les sangliers seraient probablement la première cible pour le vaccin</a:t>
            </a:r>
            <a:r>
              <a:rPr lang="fr-CA" b="0" i="0" dirty="0">
                <a:solidFill>
                  <a:srgbClr val="3C3C3C"/>
                </a:solidFill>
                <a:effectLst/>
                <a:latin typeface="Marianne"/>
              </a:rPr>
              <a:t> en Europe de l’Ouest. Cette espèce est la plus touchée et la présence du virus dans la faune sauvage représente un risque pour les élevages porcins.</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5</a:t>
            </a:fld>
            <a:endParaRPr lang="en-US"/>
          </a:p>
        </p:txBody>
      </p:sp>
    </p:spTree>
    <p:extLst>
      <p:ext uri="{BB962C8B-B14F-4D97-AF65-F5344CB8AC3E}">
        <p14:creationId xmlns:p14="http://schemas.microsoft.com/office/powerpoint/2010/main" val="33384692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Tous les porcs exposés à la souche Georgia sont morts</a:t>
            </a:r>
            <a:endParaRPr lang="fr-CA" baseline="0" noProof="0" dirty="0"/>
          </a:p>
          <a:p>
            <a:r>
              <a:rPr lang="fr-CA" baseline="0" noProof="0" dirty="0"/>
              <a:t>3/17 des porcs vaccinés IM avec la souche atténués sont morts</a:t>
            </a:r>
          </a:p>
          <a:p>
            <a:r>
              <a:rPr lang="fr-CA" baseline="0" noProof="0" dirty="0"/>
              <a:t>0/17 des porcs vaccinés par voie </a:t>
            </a:r>
            <a:r>
              <a:rPr lang="fr-CA" baseline="0" noProof="0" dirty="0" err="1"/>
              <a:t>oronasale</a:t>
            </a:r>
            <a:r>
              <a:rPr lang="fr-CA" baseline="0" noProof="0" dirty="0"/>
              <a:t> avec la souche atténuée sont morts</a:t>
            </a:r>
            <a:endParaRPr lang="fr-CA" noProof="0" dirty="0"/>
          </a:p>
        </p:txBody>
      </p:sp>
      <p:sp>
        <p:nvSpPr>
          <p:cNvPr id="4" name="Slide Number Placeholder 3"/>
          <p:cNvSpPr>
            <a:spLocks noGrp="1"/>
          </p:cNvSpPr>
          <p:nvPr>
            <p:ph type="sldNum" sz="quarter" idx="10"/>
          </p:nvPr>
        </p:nvSpPr>
        <p:spPr/>
        <p:txBody>
          <a:bodyPr/>
          <a:lstStyle/>
          <a:p>
            <a:fld id="{BFFB6564-B9C5-4BEE-A019-13E96C68B1A5}" type="slidenum">
              <a:rPr lang="en-US" smtClean="0"/>
              <a:t>6</a:t>
            </a:fld>
            <a:endParaRPr lang="en-US"/>
          </a:p>
        </p:txBody>
      </p:sp>
    </p:spTree>
    <p:extLst>
      <p:ext uri="{BB962C8B-B14F-4D97-AF65-F5344CB8AC3E}">
        <p14:creationId xmlns:p14="http://schemas.microsoft.com/office/powerpoint/2010/main" val="29410843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noProof="0" dirty="0"/>
              <a:t>Un mois après l’exposition,</a:t>
            </a:r>
            <a:r>
              <a:rPr lang="fr-CA" baseline="0" noProof="0" dirty="0"/>
              <a:t> aucun porc n’est mort après l’exposition à la souche Georgia virulente</a:t>
            </a:r>
          </a:p>
          <a:p>
            <a:r>
              <a:rPr lang="fr-CA" baseline="0" noProof="0" dirty="0"/>
              <a:t>L’expérience répétée 14 jours après la vaccination a eu des résultats similaires</a:t>
            </a:r>
            <a:endParaRPr lang="fr-CA" noProof="0" dirty="0"/>
          </a:p>
        </p:txBody>
      </p:sp>
      <p:sp>
        <p:nvSpPr>
          <p:cNvPr id="4" name="Slide Number Placeholder 3"/>
          <p:cNvSpPr>
            <a:spLocks noGrp="1"/>
          </p:cNvSpPr>
          <p:nvPr>
            <p:ph type="sldNum" sz="quarter" idx="10"/>
          </p:nvPr>
        </p:nvSpPr>
        <p:spPr/>
        <p:txBody>
          <a:bodyPr/>
          <a:lstStyle/>
          <a:p>
            <a:fld id="{BFFB6564-B9C5-4BEE-A019-13E96C68B1A5}" type="slidenum">
              <a:rPr lang="en-US" smtClean="0"/>
              <a:t>7</a:t>
            </a:fld>
            <a:endParaRPr lang="en-US"/>
          </a:p>
        </p:txBody>
      </p:sp>
    </p:spTree>
    <p:extLst>
      <p:ext uri="{BB962C8B-B14F-4D97-AF65-F5344CB8AC3E}">
        <p14:creationId xmlns:p14="http://schemas.microsoft.com/office/powerpoint/2010/main" val="267912284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fr-CA" dirty="0"/>
              <a:t>Le pic de février 2023 est supérieur de 3 écarts types à la référence. </a:t>
            </a:r>
          </a:p>
          <a:p>
            <a:r>
              <a:rPr lang="fr-CA" dirty="0"/>
              <a:t>Même la semaine dernière, les signaux étaient supérieurs d'un écart-type à la référence.</a:t>
            </a:r>
          </a:p>
          <a:p>
            <a:endParaRPr lang="en-CA" baseline="0" dirty="0"/>
          </a:p>
          <a:p>
            <a:r>
              <a:rPr lang="fr-CA" baseline="0" dirty="0"/>
              <a:t>Le pic de 2022 est dû à l’éclosion de fièvre aphteuse en Indonésie.</a:t>
            </a:r>
          </a:p>
          <a:p>
            <a:r>
              <a:rPr lang="fr-CA" baseline="0" dirty="0"/>
              <a:t>Le pic de 2023 est dû à l'évolution de la fièvre aphteuse au Moyen-Orient, notamment à SAT-2.</a:t>
            </a:r>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8</a:t>
            </a:fld>
            <a:endParaRPr lang="en-US"/>
          </a:p>
        </p:txBody>
      </p:sp>
    </p:spTree>
    <p:extLst>
      <p:ext uri="{BB962C8B-B14F-4D97-AF65-F5344CB8AC3E}">
        <p14:creationId xmlns:p14="http://schemas.microsoft.com/office/powerpoint/2010/main" val="20278954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fld id="{BFFB6564-B9C5-4BEE-A019-13E96C68B1A5}" type="slidenum">
              <a:rPr lang="en-US" smtClean="0"/>
              <a:t>9</a:t>
            </a:fld>
            <a:endParaRPr lang="en-US"/>
          </a:p>
        </p:txBody>
      </p:sp>
    </p:spTree>
    <p:extLst>
      <p:ext uri="{BB962C8B-B14F-4D97-AF65-F5344CB8AC3E}">
        <p14:creationId xmlns:p14="http://schemas.microsoft.com/office/powerpoint/2010/main" val="9587600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2.ti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D164A4D0-3362-4309-BEC0-98317D050795}" type="datetime1">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205144953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4CF9E1F-2232-4B88-8F06-7F83C533E506}" type="datetime1">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83887545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2"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3"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B158B4-A1F9-4C77-85E0-56A21F40333B}" type="datetime1">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35866870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159271172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1849"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49" y="4589479"/>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EA90A031-662E-4A41-9960-35612D8BFC9E}" type="datetime1">
              <a:rPr lang="en-US" smtClean="0"/>
              <a:t>5/22/2023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1134318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23143400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3"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3"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42839861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312254305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3CEDC5-1734-46B2-A0D5-62C53D554FF0}" type="datetime1">
              <a:rPr lang="en-US" smtClean="0"/>
              <a:t>5/22/2023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11159897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60BA07D3-39B0-44ED-BA0B-A69F1FD0EE94}" type="datetime1">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267921848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76B119C8-7D86-4B85-8E3E-183D6C2F9EDD}" type="datetime1">
              <a:rPr lang="en-US" smtClean="0"/>
              <a:t>5/22/2023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4E7A136-B623-44AA-A653-F7B0DDAA2C31}" type="slidenum">
              <a:rPr lang="en-US" smtClean="0"/>
              <a:t>‹N°›</a:t>
            </a:fld>
            <a:endParaRPr lang="en-US"/>
          </a:p>
        </p:txBody>
      </p:sp>
    </p:spTree>
    <p:extLst>
      <p:ext uri="{BB962C8B-B14F-4D97-AF65-F5344CB8AC3E}">
        <p14:creationId xmlns:p14="http://schemas.microsoft.com/office/powerpoint/2010/main" val="15717403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6"/>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66"/>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AE8AE4A-7446-4FA8-A03C-9A4736657142}" type="datetime1">
              <a:rPr lang="en-US" smtClean="0"/>
              <a:t>5/22/2023</a:t>
            </a:fld>
            <a:endParaRPr lang="en-US"/>
          </a:p>
        </p:txBody>
      </p:sp>
      <p:sp>
        <p:nvSpPr>
          <p:cNvPr id="5" name="Footer Placeholder 4"/>
          <p:cNvSpPr>
            <a:spLocks noGrp="1"/>
          </p:cNvSpPr>
          <p:nvPr>
            <p:ph type="ftr" sz="quarter" idx="3"/>
          </p:nvPr>
        </p:nvSpPr>
        <p:spPr>
          <a:xfrm>
            <a:off x="4038600" y="6356366"/>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66"/>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4E7A136-B623-44AA-A653-F7B0DDAA2C31}" type="slidenum">
              <a:rPr lang="en-US" smtClean="0"/>
              <a:t>‹N°›</a:t>
            </a:fld>
            <a:endParaRPr lang="en-US"/>
          </a:p>
        </p:txBody>
      </p:sp>
    </p:spTree>
    <p:extLst>
      <p:ext uri="{BB962C8B-B14F-4D97-AF65-F5344CB8AC3E}">
        <p14:creationId xmlns:p14="http://schemas.microsoft.com/office/powerpoint/2010/main" val="669675010"/>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www.cezd.ca/" TargetMode="Externa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hyperlink" Target="https://promedmail.org/promed-post/?id=8710030"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hyperlink" Target="https://iastate.app.box.com/s/z0x62cvnfph36b5zn9qtvjtfd7emsdoh" TargetMode="External"/><Relationship Id="rId2" Type="http://schemas.openxmlformats.org/officeDocument/2006/relationships/hyperlink" Target="https://swineweb.com/eastern-states-at-imminent-risk-of-prrs-lineage-1c-variant-incursion/" TargetMode="External"/><Relationship Id="rId1" Type="http://schemas.openxmlformats.org/officeDocument/2006/relationships/slideLayout" Target="../slideLayouts/slideLayout4.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hyperlink" Target="https://www.woah.org/en/document/enhanced-passive-surveillance-to-early-detect-african-and-classical-swine-fevers/" TargetMode="Externa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hyperlink" Target="https://www.health.wa.gov.au/Media-releases/2023/March/Evidence-of-prior-Japanese-encephalitis-virus-activity-in-northern-Kimberley" TargetMode="External"/><Relationship Id="rId2" Type="http://schemas.openxmlformats.org/officeDocument/2006/relationships/notesSlide" Target="../notesSlides/notesSlide12.xml"/><Relationship Id="rId1" Type="http://schemas.openxmlformats.org/officeDocument/2006/relationships/slideLayout" Target="../slideLayouts/slideLayout4.xml"/><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hyperlink" Target="https://pubmed.ncbi.nlm.nih.gov/37111514/" TargetMode="External"/><Relationship Id="rId2" Type="http://schemas.openxmlformats.org/officeDocument/2006/relationships/hyperlink" Target="https://www.mdpi.com/2076-0817/12/4/622" TargetMode="External"/><Relationship Id="rId1" Type="http://schemas.openxmlformats.org/officeDocument/2006/relationships/slideLayout" Target="../slideLayouts/slideLayout7.xml"/><Relationship Id="rId6" Type="http://schemas.openxmlformats.org/officeDocument/2006/relationships/hyperlink" Target="https://iastate.app.box.com/s/v7qrynhciw5af08cc4bq9jk1ze3b4qm7" TargetMode="External"/><Relationship Id="rId5" Type="http://schemas.openxmlformats.org/officeDocument/2006/relationships/hyperlink" Target="https://www.mdpi.com/1999-4915/15/4/980" TargetMode="External"/><Relationship Id="rId4" Type="http://schemas.openxmlformats.org/officeDocument/2006/relationships/hyperlink" Target="https://pubmed.ncbi.nlm.nih.gov/36839556/"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empres-i.apps.fao.org/diseases" TargetMode="External"/><Relationship Id="rId2" Type="http://schemas.openxmlformats.org/officeDocument/2006/relationships/notesSlide" Target="../notesSlides/notesSlide2.xml"/><Relationship Id="rId1" Type="http://schemas.openxmlformats.org/officeDocument/2006/relationships/slideLayout" Target="../slideLayouts/slideLayout4.xml"/><Relationship Id="rId5" Type="http://schemas.openxmlformats.org/officeDocument/2006/relationships/image" Target="../media/image4.pn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4.xml"/><Relationship Id="rId5" Type="http://schemas.openxmlformats.org/officeDocument/2006/relationships/image" Target="../media/image6.png"/><Relationship Id="rId4" Type="http://schemas.openxmlformats.org/officeDocument/2006/relationships/hyperlink" Target="https://www.reuters.com/world/china/chinas-pig-farms-battle-new-surge-african-swine-fever-2023-03-15/"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farmscape.ca/f2ShowScript.aspx?i=28102" TargetMode="External"/><Relationship Id="rId2" Type="http://schemas.openxmlformats.org/officeDocument/2006/relationships/notesSlide" Target="../notesSlides/notesSlide4.xml"/><Relationship Id="rId1" Type="http://schemas.openxmlformats.org/officeDocument/2006/relationships/slideLayout" Target="../slideLayouts/slideLayout4.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hyperlink" Target="https://www.anses.fr/fr/content/perspective-vaccin-contre-peste-porcine-africaine" TargetMode="External"/><Relationship Id="rId2" Type="http://schemas.openxmlformats.org/officeDocument/2006/relationships/notesSlide" Target="../notesSlides/notesSlide5.xml"/><Relationship Id="rId1" Type="http://schemas.openxmlformats.org/officeDocument/2006/relationships/slideLayout" Target="../slideLayouts/slideLayout4.xml"/><Relationship Id="rId4" Type="http://schemas.openxmlformats.org/officeDocument/2006/relationships/hyperlink" Target="https://hal.science/anses-03922446v1"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hyperlink" Target="https://promedmail.org/promed-post/?id=8709637" TargetMode="External"/><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a:stretch>
        </a:blip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0" y="1973829"/>
            <a:ext cx="12192000" cy="1498548"/>
          </a:xfrm>
        </p:spPr>
        <p:txBody>
          <a:bodyPr>
            <a:noAutofit/>
          </a:bodyPr>
          <a:lstStyle/>
          <a:p>
            <a:pPr algn="r"/>
            <a:r>
              <a:rPr kumimoji="0" lang="fr-FR" sz="2800" b="1" i="0" u="none" strike="noStrike" kern="1200" cap="none" spc="0" normalizeH="0" baseline="0" noProof="0" dirty="0">
                <a:ln>
                  <a:noFill/>
                </a:ln>
                <a:solidFill>
                  <a:prstClr val="white"/>
                </a:solidFill>
                <a:effectLst/>
                <a:uLnTx/>
                <a:uFillTx/>
                <a:latin typeface="Calibri" panose="020F0502020204030204"/>
                <a:ea typeface="+mj-ea"/>
                <a:cs typeface="+mj-cs"/>
              </a:rPr>
              <a:t>Communauté des maladies émergentes et zoonotiques</a:t>
            </a:r>
            <a:br>
              <a:rPr lang="fr-FR" sz="2800" b="1" dirty="0">
                <a:solidFill>
                  <a:schemeClr val="bg1"/>
                </a:solidFill>
                <a:latin typeface="+mn-lt"/>
              </a:rPr>
            </a:br>
            <a:r>
              <a:rPr lang="fr-FR" sz="2800" b="1" dirty="0">
                <a:solidFill>
                  <a:schemeClr val="bg1"/>
                </a:solidFill>
                <a:latin typeface="+mn-lt"/>
              </a:rPr>
              <a:t>Signaux d’intérêt pour le RCSSP Q1</a:t>
            </a:r>
            <a:endParaRPr lang="en-CA" sz="2000" b="1" i="1" dirty="0">
              <a:solidFill>
                <a:schemeClr val="bg1"/>
              </a:solidFill>
            </a:endParaRPr>
          </a:p>
        </p:txBody>
      </p:sp>
      <p:sp>
        <p:nvSpPr>
          <p:cNvPr id="2" name="Subtitle 1"/>
          <p:cNvSpPr>
            <a:spLocks noGrp="1"/>
          </p:cNvSpPr>
          <p:nvPr>
            <p:ph type="subTitle" idx="1"/>
          </p:nvPr>
        </p:nvSpPr>
        <p:spPr>
          <a:xfrm>
            <a:off x="5500112" y="4075832"/>
            <a:ext cx="6591365" cy="1429439"/>
          </a:xfrm>
        </p:spPr>
        <p:txBody>
          <a:bodyPr>
            <a:normAutofit/>
          </a:bodyPr>
          <a:lstStyle/>
          <a:p>
            <a:pPr algn="r"/>
            <a:r>
              <a:rPr lang="en-CA" b="1" dirty="0">
                <a:solidFill>
                  <a:schemeClr val="bg1"/>
                </a:solidFill>
              </a:rPr>
              <a:t>Dre Andrea Osborn</a:t>
            </a:r>
          </a:p>
          <a:p>
            <a:pPr algn="r"/>
            <a:r>
              <a:rPr lang="en-CA" b="1" dirty="0">
                <a:solidFill>
                  <a:schemeClr val="bg1"/>
                </a:solidFill>
              </a:rPr>
              <a:t>17 Mai 2023</a:t>
            </a:r>
          </a:p>
          <a:p>
            <a:pPr algn="r"/>
            <a:endParaRPr lang="en-US" b="1" dirty="0">
              <a:solidFill>
                <a:schemeClr val="bg1"/>
              </a:solidFill>
            </a:endParaRPr>
          </a:p>
        </p:txBody>
      </p:sp>
      <p:sp>
        <p:nvSpPr>
          <p:cNvPr id="4" name="Slide Number Placeholder 3"/>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C4E7A136-B623-44AA-A653-F7B0DDAA2C31}" type="slidenum">
              <a:rPr kumimoji="0" lang="en-US" sz="1200" b="0" i="0" u="none" strike="noStrike" kern="1200" cap="none" spc="0" normalizeH="0" baseline="0" noProof="0" smtClean="0">
                <a:ln>
                  <a:noFill/>
                </a:ln>
                <a:solidFill>
                  <a:prstClr val="black">
                    <a:tint val="75000"/>
                  </a:prstClr>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tint val="75000"/>
                </a:prstClr>
              </a:solidFill>
              <a:effectLst/>
              <a:uLnTx/>
              <a:uFillTx/>
              <a:latin typeface="Calibri" panose="020F0502020204030204"/>
              <a:ea typeface="+mn-ea"/>
              <a:cs typeface="+mn-cs"/>
            </a:endParaRPr>
          </a:p>
        </p:txBody>
      </p:sp>
      <p:sp>
        <p:nvSpPr>
          <p:cNvPr id="5" name="TextBox 4"/>
          <p:cNvSpPr txBox="1"/>
          <p:nvPr/>
        </p:nvSpPr>
        <p:spPr>
          <a:xfrm>
            <a:off x="9380333" y="5750265"/>
            <a:ext cx="2811667" cy="646331"/>
          </a:xfrm>
          <a:prstGeom prst="rect">
            <a:avLst/>
          </a:prstGeom>
          <a:noFill/>
        </p:spPr>
        <p:txBody>
          <a:bodyPr wrap="none" rtlCol="0">
            <a:spAutoFit/>
          </a:bodyPr>
          <a:lstStyle/>
          <a:p>
            <a:r>
              <a:rPr lang="en-CA" sz="3600" b="1" dirty="0">
                <a:solidFill>
                  <a:schemeClr val="bg1"/>
                </a:solidFill>
                <a:hlinkClick r:id="rId4"/>
              </a:rPr>
              <a:t>www.cezd.ca</a:t>
            </a:r>
            <a:r>
              <a:rPr lang="en-CA" sz="3600" dirty="0">
                <a:solidFill>
                  <a:schemeClr val="bg1"/>
                </a:solidFill>
              </a:rPr>
              <a:t> </a:t>
            </a:r>
            <a:endParaRPr lang="en-US" sz="3600" dirty="0">
              <a:solidFill>
                <a:schemeClr val="bg1"/>
              </a:solidFill>
            </a:endParaRPr>
          </a:p>
        </p:txBody>
      </p:sp>
    </p:spTree>
    <p:extLst>
      <p:ext uri="{BB962C8B-B14F-4D97-AF65-F5344CB8AC3E}">
        <p14:creationId xmlns:p14="http://schemas.microsoft.com/office/powerpoint/2010/main" val="1555840350"/>
      </p:ext>
    </p:extLst>
  </p:cSld>
  <p:clrMapOvr>
    <a:masterClrMapping/>
  </p:clrMapOvr>
  <mc:AlternateContent xmlns:mc="http://schemas.openxmlformats.org/markup-compatibility/2006" xmlns:p14="http://schemas.microsoft.com/office/powerpoint/2010/main">
    <mc:Choice Requires="p14">
      <p:transition spd="slow" p14:dur="2000" advTm="26445"/>
    </mc:Choice>
    <mc:Fallback xmlns="">
      <p:transition spd="slow" advTm="26445"/>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mn-lt"/>
              </a:rPr>
              <a:t>Vaccination </a:t>
            </a:r>
            <a:r>
              <a:rPr lang="en-CA" b="1" dirty="0" err="1">
                <a:latin typeface="+mn-lt"/>
              </a:rPr>
              <a:t>en</a:t>
            </a:r>
            <a:r>
              <a:rPr lang="en-CA" b="1" dirty="0">
                <a:latin typeface="+mn-lt"/>
              </a:rPr>
              <a:t> Türkiye</a:t>
            </a:r>
          </a:p>
        </p:txBody>
      </p:sp>
      <p:pic>
        <p:nvPicPr>
          <p:cNvPr id="6" name="Content Placeholder 5"/>
          <p:cNvPicPr>
            <a:picLocks noGrp="1" noChangeAspect="1"/>
          </p:cNvPicPr>
          <p:nvPr>
            <p:ph sz="half" idx="1"/>
          </p:nvPr>
        </p:nvPicPr>
        <p:blipFill>
          <a:blip r:embed="rId3"/>
          <a:stretch>
            <a:fillRect/>
          </a:stretch>
        </p:blipFill>
        <p:spPr>
          <a:xfrm>
            <a:off x="748747" y="1825625"/>
            <a:ext cx="6924261" cy="4439928"/>
          </a:xfrm>
          <a:prstGeom prst="rect">
            <a:avLst/>
          </a:prstGeom>
          <a:ln>
            <a:noFill/>
          </a:ln>
          <a:effectLst>
            <a:outerShdw blurRad="292100" dist="139700" dir="2700000" algn="tl" rotWithShape="0">
              <a:srgbClr val="333333">
                <a:alpha val="65000"/>
              </a:srgbClr>
            </a:outerShdw>
          </a:effectLst>
        </p:spPr>
      </p:pic>
      <p:sp>
        <p:nvSpPr>
          <p:cNvPr id="4" name="Content Placeholder 3"/>
          <p:cNvSpPr>
            <a:spLocks noGrp="1"/>
          </p:cNvSpPr>
          <p:nvPr>
            <p:ph sz="half" idx="2"/>
          </p:nvPr>
        </p:nvSpPr>
        <p:spPr>
          <a:xfrm>
            <a:off x="8150086" y="2680390"/>
            <a:ext cx="3432313" cy="2199723"/>
          </a:xfrm>
        </p:spPr>
        <p:txBody>
          <a:bodyPr>
            <a:normAutofit fontScale="92500" lnSpcReduction="10000"/>
          </a:bodyPr>
          <a:lstStyle/>
          <a:p>
            <a:r>
              <a:rPr lang="fr-CA" dirty="0"/>
              <a:t>Zones à haut risque à proximité de l'Arménie et de l'Irak</a:t>
            </a:r>
          </a:p>
          <a:p>
            <a:r>
              <a:rPr lang="fr-CA" dirty="0"/>
              <a:t>La Thrace pour protéger les pays Balkans</a:t>
            </a: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10</a:t>
            </a:fld>
            <a:endParaRPr lang="en-US"/>
          </a:p>
        </p:txBody>
      </p:sp>
    </p:spTree>
    <p:extLst>
      <p:ext uri="{BB962C8B-B14F-4D97-AF65-F5344CB8AC3E}">
        <p14:creationId xmlns:p14="http://schemas.microsoft.com/office/powerpoint/2010/main" val="245339296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mn-lt"/>
                <a:hlinkClick r:id="rId3"/>
              </a:rPr>
              <a:t>FMD </a:t>
            </a:r>
            <a:r>
              <a:rPr lang="en-CA" b="1" dirty="0" err="1">
                <a:latin typeface="+mn-lt"/>
                <a:hlinkClick r:id="rId3"/>
              </a:rPr>
              <a:t>en</a:t>
            </a:r>
            <a:r>
              <a:rPr lang="en-CA" b="1" dirty="0">
                <a:latin typeface="+mn-lt"/>
                <a:hlinkClick r:id="rId3"/>
              </a:rPr>
              <a:t> </a:t>
            </a:r>
            <a:r>
              <a:rPr lang="en-CA" b="1" dirty="0" err="1">
                <a:latin typeface="+mn-lt"/>
                <a:hlinkClick r:id="rId3"/>
              </a:rPr>
              <a:t>Corée</a:t>
            </a:r>
            <a:endParaRPr lang="en-CA" b="1" dirty="0">
              <a:latin typeface="+mn-lt"/>
            </a:endParaRPr>
          </a:p>
        </p:txBody>
      </p:sp>
      <p:sp>
        <p:nvSpPr>
          <p:cNvPr id="3" name="Content Placeholder 2"/>
          <p:cNvSpPr>
            <a:spLocks noGrp="1"/>
          </p:cNvSpPr>
          <p:nvPr>
            <p:ph sz="half" idx="1"/>
          </p:nvPr>
        </p:nvSpPr>
        <p:spPr/>
        <p:txBody>
          <a:bodyPr/>
          <a:lstStyle/>
          <a:p>
            <a:r>
              <a:rPr lang="fr-CA" dirty="0"/>
              <a:t>Récurrence de FA en Corée (Mai Q2)</a:t>
            </a:r>
          </a:p>
          <a:p>
            <a:r>
              <a:rPr lang="fr-CA" dirty="0"/>
              <a:t>1re fois en 4 ans, alors qu’ils étaient sur le point de déclarer être exempts de la maladie</a:t>
            </a:r>
          </a:p>
          <a:p>
            <a:r>
              <a:rPr lang="fr-CA" dirty="0"/>
              <a:t>Sérotype pas encore connu</a:t>
            </a:r>
          </a:p>
          <a:p>
            <a:r>
              <a:rPr lang="fr-CA" dirty="0"/>
              <a:t>6 cas à date</a:t>
            </a:r>
          </a:p>
          <a:p>
            <a:r>
              <a:rPr lang="fr-CA" dirty="0"/>
              <a:t>Pas encore dans le WAHIS</a:t>
            </a:r>
          </a:p>
        </p:txBody>
      </p:sp>
      <p:pic>
        <p:nvPicPr>
          <p:cNvPr id="6" name="Content Placeholder 5"/>
          <p:cNvPicPr>
            <a:picLocks noGrp="1" noChangeAspect="1"/>
          </p:cNvPicPr>
          <p:nvPr>
            <p:ph sz="half" idx="2"/>
          </p:nvPr>
        </p:nvPicPr>
        <p:blipFill>
          <a:blip r:embed="rId4"/>
          <a:stretch>
            <a:fillRect/>
          </a:stretch>
        </p:blipFill>
        <p:spPr>
          <a:xfrm>
            <a:off x="6019800" y="1690689"/>
            <a:ext cx="5944659" cy="4174326"/>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C4E7A136-B623-44AA-A653-F7B0DDAA2C31}" type="slidenum">
              <a:rPr lang="en-US" smtClean="0"/>
              <a:t>11</a:t>
            </a:fld>
            <a:endParaRPr lang="en-US"/>
          </a:p>
        </p:txBody>
      </p:sp>
    </p:spTree>
    <p:extLst>
      <p:ext uri="{BB962C8B-B14F-4D97-AF65-F5344CB8AC3E}">
        <p14:creationId xmlns:p14="http://schemas.microsoft.com/office/powerpoint/2010/main" val="896773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2800" b="1" dirty="0">
                <a:latin typeface="+mn-lt"/>
                <a:hlinkClick r:id="rId2"/>
              </a:rPr>
              <a:t>Eastern States at Imminent Risk of PRRS Lineage 1C Variant Incursion - Swineweb.com - Complete Swine News, Markets, Commentary, and Technical Info</a:t>
            </a:r>
            <a:endParaRPr lang="en-CA" sz="2800" b="1" dirty="0">
              <a:latin typeface="+mn-lt"/>
            </a:endParaRPr>
          </a:p>
        </p:txBody>
      </p:sp>
      <p:sp>
        <p:nvSpPr>
          <p:cNvPr id="3" name="Content Placeholder 2"/>
          <p:cNvSpPr>
            <a:spLocks noGrp="1"/>
          </p:cNvSpPr>
          <p:nvPr>
            <p:ph sz="half" idx="1"/>
          </p:nvPr>
        </p:nvSpPr>
        <p:spPr>
          <a:xfrm>
            <a:off x="838200" y="1825625"/>
            <a:ext cx="10363200" cy="4351338"/>
          </a:xfrm>
        </p:spPr>
        <p:txBody>
          <a:bodyPr/>
          <a:lstStyle/>
          <a:p>
            <a:r>
              <a:rPr lang="fr-CA" dirty="0"/>
              <a:t>Le SHIC a émis une alerte sur le risque de variants de la lignée 1C du SRRP et sur sa propagation probable aux États de l'Est.</a:t>
            </a:r>
          </a:p>
          <a:p>
            <a:r>
              <a:rPr lang="fr-CA" dirty="0">
                <a:hlinkClick r:id="rId3"/>
              </a:rPr>
              <a:t>Balado produit</a:t>
            </a:r>
            <a:r>
              <a:rPr lang="fr-CA" dirty="0"/>
              <a:t> pour fournir plus d’informations sur la situation actuelle</a:t>
            </a:r>
          </a:p>
          <a:p>
            <a:endParaRPr lang="en-CA" dirty="0"/>
          </a:p>
        </p:txBody>
      </p:sp>
      <p:pic>
        <p:nvPicPr>
          <p:cNvPr id="6" name="Content Placeholder 5"/>
          <p:cNvPicPr>
            <a:picLocks noGrp="1" noChangeAspect="1"/>
          </p:cNvPicPr>
          <p:nvPr>
            <p:ph sz="half" idx="2"/>
          </p:nvPr>
        </p:nvPicPr>
        <p:blipFill>
          <a:blip r:embed="rId4"/>
          <a:stretch>
            <a:fillRect/>
          </a:stretch>
        </p:blipFill>
        <p:spPr>
          <a:xfrm>
            <a:off x="3891018" y="3398993"/>
            <a:ext cx="7323634" cy="3322498"/>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C4E7A136-B623-44AA-A653-F7B0DDAA2C31}" type="slidenum">
              <a:rPr lang="en-US" smtClean="0"/>
              <a:t>12</a:t>
            </a:fld>
            <a:endParaRPr lang="en-US"/>
          </a:p>
        </p:txBody>
      </p:sp>
    </p:spTree>
    <p:extLst>
      <p:ext uri="{BB962C8B-B14F-4D97-AF65-F5344CB8AC3E}">
        <p14:creationId xmlns:p14="http://schemas.microsoft.com/office/powerpoint/2010/main" val="1691132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93405"/>
            <a:ext cx="10515600" cy="1252817"/>
          </a:xfrm>
        </p:spPr>
        <p:txBody>
          <a:bodyPr>
            <a:normAutofit fontScale="90000"/>
          </a:bodyPr>
          <a:lstStyle/>
          <a:p>
            <a:r>
              <a:rPr lang="en-US" sz="3200" b="1" dirty="0">
                <a:latin typeface="+mn-lt"/>
                <a:hlinkClick r:id="rId2"/>
              </a:rPr>
              <a:t>Enhanced passive surveillance to early detect African and classical swine fevers – WOAH – World </a:t>
            </a:r>
            <a:r>
              <a:rPr lang="en-US" sz="3200" b="1" dirty="0" err="1">
                <a:latin typeface="+mn-lt"/>
                <a:hlinkClick r:id="rId2"/>
              </a:rPr>
              <a:t>Organisation</a:t>
            </a:r>
            <a:r>
              <a:rPr lang="en-US" sz="3200" b="1" dirty="0">
                <a:latin typeface="+mn-lt"/>
                <a:hlinkClick r:id="rId2"/>
              </a:rPr>
              <a:t> for Animal Health</a:t>
            </a:r>
            <a:br>
              <a:rPr lang="en-CA" sz="3200" b="1" dirty="0">
                <a:latin typeface="+mn-lt"/>
              </a:rPr>
            </a:br>
            <a:endParaRPr lang="en-CA" sz="3200" b="1" dirty="0">
              <a:latin typeface="+mn-lt"/>
            </a:endParaRPr>
          </a:p>
        </p:txBody>
      </p:sp>
      <p:sp>
        <p:nvSpPr>
          <p:cNvPr id="3" name="Content Placeholder 2"/>
          <p:cNvSpPr>
            <a:spLocks noGrp="1"/>
          </p:cNvSpPr>
          <p:nvPr>
            <p:ph sz="half" idx="1"/>
          </p:nvPr>
        </p:nvSpPr>
        <p:spPr>
          <a:xfrm>
            <a:off x="816935" y="1825625"/>
            <a:ext cx="5181600" cy="4234932"/>
          </a:xfrm>
        </p:spPr>
        <p:txBody>
          <a:bodyPr>
            <a:normAutofit fontScale="92500" lnSpcReduction="20000"/>
          </a:bodyPr>
          <a:lstStyle/>
          <a:p>
            <a:r>
              <a:rPr lang="fr-CA" dirty="0"/>
              <a:t>Projet pilote pour déterminer si la surveillance passive augmentée peut être utilisée pour la détection précoce de PPA et de PPC.</a:t>
            </a:r>
          </a:p>
          <a:p>
            <a:r>
              <a:rPr lang="fr-CA" dirty="0"/>
              <a:t>2 fermes en République Dominicaine</a:t>
            </a:r>
          </a:p>
          <a:p>
            <a:r>
              <a:rPr lang="fr-CA" dirty="0"/>
              <a:t>Suivies sur 10 semaines</a:t>
            </a:r>
          </a:p>
          <a:p>
            <a:r>
              <a:rPr lang="fr-CA" dirty="0"/>
              <a:t>Assigné un score de risque basé sur:</a:t>
            </a:r>
          </a:p>
          <a:p>
            <a:pPr lvl="1"/>
            <a:r>
              <a:rPr lang="fr-CA" dirty="0"/>
              <a:t>Contexte de biosécurité</a:t>
            </a:r>
          </a:p>
          <a:p>
            <a:pPr lvl="1"/>
            <a:r>
              <a:rPr lang="fr-CA" dirty="0"/>
              <a:t>Observation routinière de signes cliniques</a:t>
            </a:r>
          </a:p>
          <a:p>
            <a:pPr lvl="1"/>
            <a:r>
              <a:rPr lang="fr-CA" dirty="0"/>
              <a:t>Résultats de nécropsie</a:t>
            </a:r>
          </a:p>
        </p:txBody>
      </p:sp>
      <p:sp>
        <p:nvSpPr>
          <p:cNvPr id="4" name="Content Placeholder 3"/>
          <p:cNvSpPr>
            <a:spLocks noGrp="1"/>
          </p:cNvSpPr>
          <p:nvPr>
            <p:ph sz="half" idx="2"/>
          </p:nvPr>
        </p:nvSpPr>
        <p:spPr/>
        <p:txBody>
          <a:bodyPr>
            <a:normAutofit fontScale="92500" lnSpcReduction="20000"/>
          </a:bodyPr>
          <a:lstStyle/>
          <a:p>
            <a:r>
              <a:rPr lang="fr-CA" dirty="0"/>
              <a:t>Examen de la variation temporelle des scores attribués à chaque facteur</a:t>
            </a:r>
          </a:p>
          <a:p>
            <a:r>
              <a:rPr lang="fr-CA" dirty="0"/>
              <a:t>L'algorithme de détection des anomalies déclenche des tests</a:t>
            </a:r>
            <a:endParaRPr lang="en-US" dirty="0"/>
          </a:p>
        </p:txBody>
      </p:sp>
      <p:sp>
        <p:nvSpPr>
          <p:cNvPr id="5" name="Slide Number Placeholder 4"/>
          <p:cNvSpPr>
            <a:spLocks noGrp="1"/>
          </p:cNvSpPr>
          <p:nvPr>
            <p:ph type="sldNum" sz="quarter" idx="12"/>
          </p:nvPr>
        </p:nvSpPr>
        <p:spPr/>
        <p:txBody>
          <a:bodyPr/>
          <a:lstStyle/>
          <a:p>
            <a:fld id="{C4E7A136-B623-44AA-A653-F7B0DDAA2C31}" type="slidenum">
              <a:rPr lang="en-US" smtClean="0"/>
              <a:t>13</a:t>
            </a:fld>
            <a:endParaRPr lang="en-US"/>
          </a:p>
        </p:txBody>
      </p:sp>
    </p:spTree>
    <p:extLst>
      <p:ext uri="{BB962C8B-B14F-4D97-AF65-F5344CB8AC3E}">
        <p14:creationId xmlns:p14="http://schemas.microsoft.com/office/powerpoint/2010/main" val="6108276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65126"/>
            <a:ext cx="10515600" cy="1325563"/>
          </a:xfrm>
        </p:spPr>
        <p:txBody>
          <a:bodyPr>
            <a:normAutofit/>
          </a:bodyPr>
          <a:lstStyle/>
          <a:p>
            <a:r>
              <a:rPr lang="en-US" sz="2800" dirty="0">
                <a:latin typeface="+mn-lt"/>
                <a:hlinkClick r:id="rId3"/>
              </a:rPr>
              <a:t>Evidence of prior Japanese encephalitis virus activity in northern Kimberley (health.wa.gov.au)</a:t>
            </a:r>
            <a:endParaRPr lang="en-CA" sz="2800" dirty="0">
              <a:latin typeface="+mn-lt"/>
            </a:endParaRPr>
          </a:p>
        </p:txBody>
      </p:sp>
      <p:sp>
        <p:nvSpPr>
          <p:cNvPr id="3" name="Content Placeholder 2"/>
          <p:cNvSpPr>
            <a:spLocks noGrp="1"/>
          </p:cNvSpPr>
          <p:nvPr>
            <p:ph sz="half" idx="1"/>
          </p:nvPr>
        </p:nvSpPr>
        <p:spPr>
          <a:xfrm>
            <a:off x="390938" y="1766291"/>
            <a:ext cx="5433391" cy="4605886"/>
          </a:xfrm>
        </p:spPr>
        <p:txBody>
          <a:bodyPr/>
          <a:lstStyle/>
          <a:p>
            <a:r>
              <a:rPr lang="fr-CA" dirty="0"/>
              <a:t>1re évidence d’EJ en Australie Occidentale</a:t>
            </a:r>
          </a:p>
          <a:p>
            <a:r>
              <a:rPr lang="fr-CA" dirty="0"/>
              <a:t>Région isolée à 300 km à l'ouest de </a:t>
            </a:r>
            <a:r>
              <a:rPr lang="fr-CA" dirty="0" err="1"/>
              <a:t>Kununurra</a:t>
            </a:r>
            <a:endParaRPr lang="fr-CA" dirty="0"/>
          </a:p>
          <a:p>
            <a:r>
              <a:rPr lang="fr-CA" dirty="0"/>
              <a:t>2 sangliers séropositifs</a:t>
            </a:r>
          </a:p>
          <a:p>
            <a:r>
              <a:rPr lang="fr-CA" dirty="0"/>
              <a:t>Si l'habitat est approprié et que des hôtes sensibles sont présents, il se répandra.</a:t>
            </a:r>
          </a:p>
        </p:txBody>
      </p:sp>
      <p:pic>
        <p:nvPicPr>
          <p:cNvPr id="7" name="Content Placeholder 6"/>
          <p:cNvPicPr>
            <a:picLocks noGrp="1" noChangeAspect="1"/>
          </p:cNvPicPr>
          <p:nvPr>
            <p:ph sz="half" idx="2"/>
          </p:nvPr>
        </p:nvPicPr>
        <p:blipFill>
          <a:blip r:embed="rId4"/>
          <a:stretch>
            <a:fillRect/>
          </a:stretch>
        </p:blipFill>
        <p:spPr>
          <a:xfrm>
            <a:off x="6096000" y="1466924"/>
            <a:ext cx="5040510" cy="4844208"/>
          </a:xfrm>
          <a:prstGeom prst="rect">
            <a:avLst/>
          </a:prstGeom>
        </p:spPr>
      </p:pic>
      <p:sp>
        <p:nvSpPr>
          <p:cNvPr id="5" name="Slide Number Placeholder 4"/>
          <p:cNvSpPr>
            <a:spLocks noGrp="1"/>
          </p:cNvSpPr>
          <p:nvPr>
            <p:ph type="sldNum" sz="quarter" idx="12"/>
          </p:nvPr>
        </p:nvSpPr>
        <p:spPr/>
        <p:txBody>
          <a:bodyPr/>
          <a:lstStyle/>
          <a:p>
            <a:fld id="{C4E7A136-B623-44AA-A653-F7B0DDAA2C31}" type="slidenum">
              <a:rPr lang="en-US" smtClean="0"/>
              <a:t>14</a:t>
            </a:fld>
            <a:endParaRPr lang="en-US"/>
          </a:p>
        </p:txBody>
      </p:sp>
      <p:sp>
        <p:nvSpPr>
          <p:cNvPr id="6" name="Title 1"/>
          <p:cNvSpPr txBox="1">
            <a:spLocks/>
          </p:cNvSpPr>
          <p:nvPr/>
        </p:nvSpPr>
        <p:spPr>
          <a:xfrm>
            <a:off x="6019800" y="410360"/>
            <a:ext cx="4926496" cy="1325563"/>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endParaRPr lang="en-CA" sz="2400" dirty="0">
              <a:latin typeface="+mn-lt"/>
            </a:endParaRPr>
          </a:p>
        </p:txBody>
      </p:sp>
    </p:spTree>
    <p:extLst>
      <p:ext uri="{BB962C8B-B14F-4D97-AF65-F5344CB8AC3E}">
        <p14:creationId xmlns:p14="http://schemas.microsoft.com/office/powerpoint/2010/main" val="204618481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mn-lt"/>
              </a:rPr>
              <a:t>Mise à jour HPAI au Canada</a:t>
            </a:r>
          </a:p>
        </p:txBody>
      </p:sp>
      <p:sp>
        <p:nvSpPr>
          <p:cNvPr id="3" name="Content Placeholder 2"/>
          <p:cNvSpPr>
            <a:spLocks noGrp="1"/>
          </p:cNvSpPr>
          <p:nvPr>
            <p:ph sz="half" idx="1"/>
          </p:nvPr>
        </p:nvSpPr>
        <p:spPr>
          <a:xfrm>
            <a:off x="737044" y="1993265"/>
            <a:ext cx="4789715" cy="3279775"/>
          </a:xfrm>
        </p:spPr>
        <p:txBody>
          <a:bodyPr>
            <a:normAutofit/>
          </a:bodyPr>
          <a:lstStyle/>
          <a:p>
            <a:pPr marL="0" indent="0">
              <a:buNone/>
            </a:pPr>
            <a:r>
              <a:rPr lang="fr-CA" dirty="0"/>
              <a:t>En date du 11 mai 2023:</a:t>
            </a:r>
          </a:p>
          <a:p>
            <a:r>
              <a:rPr lang="fr-CA" dirty="0"/>
              <a:t>322 lieux infectés en total</a:t>
            </a:r>
          </a:p>
          <a:p>
            <a:r>
              <a:rPr lang="fr-CA" dirty="0"/>
              <a:t>52 lieux actifs</a:t>
            </a:r>
          </a:p>
          <a:p>
            <a:r>
              <a:rPr lang="fr-CA" dirty="0"/>
              <a:t>&gt;7.6 millions d’oiseaux</a:t>
            </a:r>
          </a:p>
          <a:p>
            <a:pPr marL="0" indent="0">
              <a:buNone/>
            </a:pP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15</a:t>
            </a:fld>
            <a:endParaRPr lang="en-US"/>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5649899" y="1613806"/>
            <a:ext cx="6425924" cy="4819443"/>
          </a:xfrm>
        </p:spPr>
      </p:pic>
    </p:spTree>
    <p:extLst>
      <p:ext uri="{BB962C8B-B14F-4D97-AF65-F5344CB8AC3E}">
        <p14:creationId xmlns:p14="http://schemas.microsoft.com/office/powerpoint/2010/main" val="23919935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6"/>
          <p:cNvSpPr>
            <a:spLocks noGrp="1"/>
          </p:cNvSpPr>
          <p:nvPr>
            <p:ph type="sldNum" sz="quarter" idx="12"/>
          </p:nvPr>
        </p:nvSpPr>
        <p:spPr/>
        <p:txBody>
          <a:bodyPr/>
          <a:lstStyle/>
          <a:p>
            <a:fld id="{C4E7A136-B623-44AA-A653-F7B0DDAA2C31}" type="slidenum">
              <a:rPr lang="en-US" smtClean="0"/>
              <a:t>16</a:t>
            </a:fld>
            <a:endParaRPr lang="en-US"/>
          </a:p>
        </p:txBody>
      </p:sp>
      <p:sp>
        <p:nvSpPr>
          <p:cNvPr id="2" name="Title 1"/>
          <p:cNvSpPr>
            <a:spLocks noGrp="1"/>
          </p:cNvSpPr>
          <p:nvPr>
            <p:ph type="title" idx="4294967295"/>
          </p:nvPr>
        </p:nvSpPr>
        <p:spPr>
          <a:xfrm>
            <a:off x="335280" y="365125"/>
            <a:ext cx="11856720" cy="721995"/>
          </a:xfrm>
        </p:spPr>
        <p:txBody>
          <a:bodyPr>
            <a:normAutofit/>
          </a:bodyPr>
          <a:lstStyle/>
          <a:p>
            <a:r>
              <a:rPr lang="en-CA" b="1" dirty="0" err="1"/>
              <a:t>Éléments</a:t>
            </a:r>
            <a:r>
              <a:rPr lang="en-CA" b="1" dirty="0"/>
              <a:t> </a:t>
            </a:r>
            <a:r>
              <a:rPr lang="en-CA" b="1" dirty="0" err="1"/>
              <a:t>d’intérêt</a:t>
            </a:r>
            <a:endParaRPr lang="en-CA" b="1" dirty="0"/>
          </a:p>
        </p:txBody>
      </p:sp>
      <p:sp>
        <p:nvSpPr>
          <p:cNvPr id="4" name="Content Placeholder 3"/>
          <p:cNvSpPr>
            <a:spLocks noGrp="1"/>
          </p:cNvSpPr>
          <p:nvPr>
            <p:ph sz="half" idx="4294967295"/>
          </p:nvPr>
        </p:nvSpPr>
        <p:spPr>
          <a:xfrm>
            <a:off x="568960" y="1690688"/>
            <a:ext cx="11155680" cy="3684588"/>
          </a:xfrm>
        </p:spPr>
        <p:txBody>
          <a:bodyPr>
            <a:normAutofit/>
          </a:bodyPr>
          <a:lstStyle/>
          <a:p>
            <a:pPr marL="0" indent="0">
              <a:buNone/>
            </a:pPr>
            <a:r>
              <a:rPr lang="en-US" sz="2000" b="1" dirty="0"/>
              <a:t>Trouvailles </a:t>
            </a:r>
            <a:r>
              <a:rPr lang="en-US" sz="2000" b="1" dirty="0" err="1"/>
              <a:t>scientifiques</a:t>
            </a:r>
            <a:endParaRPr lang="en-US" sz="2000" b="1" dirty="0">
              <a:hlinkClick r:id="rId2"/>
            </a:endParaRPr>
          </a:p>
          <a:p>
            <a:r>
              <a:rPr lang="en-US" sz="2000" dirty="0">
                <a:hlinkClick r:id="rId2"/>
              </a:rPr>
              <a:t>Pathogens | Free Full-Text | Feral Swine as Indirect Indicators of Environmental Anthrax Contamination and Potential Mechanical Vectors of Infectious Spores (mdpi.com)</a:t>
            </a:r>
            <a:endParaRPr lang="en-US" sz="2000" dirty="0"/>
          </a:p>
          <a:p>
            <a:r>
              <a:rPr lang="en-US" sz="2000" dirty="0">
                <a:hlinkClick r:id="rId3"/>
              </a:rPr>
              <a:t>Viability of African Swine Fever Virus with the Shallow Burial with Carbon Carcass Disposal Method - PubMed (nih.gov)</a:t>
            </a:r>
            <a:endParaRPr lang="en-US" sz="2000" dirty="0"/>
          </a:p>
          <a:p>
            <a:r>
              <a:rPr lang="en-US" sz="2000" dirty="0">
                <a:hlinkClick r:id="rId4"/>
              </a:rPr>
              <a:t>Composting of Wild Boar Carcasses in Lithuania Leads to Inactivation of African Swine Fever Virus in Wintertime - PubMed (nih.gov)</a:t>
            </a:r>
            <a:endParaRPr lang="en-US" sz="2000" dirty="0"/>
          </a:p>
          <a:p>
            <a:r>
              <a:rPr lang="en-US" sz="2000" dirty="0">
                <a:hlinkClick r:id="rId5"/>
              </a:rPr>
              <a:t>Viruses | Free Full-Text | Zoonotic Animal Influenza Virus and Potential Mixing Vessel Hosts (mdpi.com)</a:t>
            </a:r>
            <a:endParaRPr lang="en-US" sz="2000" dirty="0"/>
          </a:p>
          <a:p>
            <a:pPr marL="0" indent="0">
              <a:buNone/>
            </a:pPr>
            <a:r>
              <a:rPr lang="en-US" sz="2000" b="1" dirty="0" err="1"/>
              <a:t>Webinaires</a:t>
            </a:r>
            <a:r>
              <a:rPr lang="en-US" sz="2000" b="1" dirty="0"/>
              <a:t> SHIC</a:t>
            </a:r>
          </a:p>
          <a:p>
            <a:r>
              <a:rPr lang="en-US" sz="2000" dirty="0" err="1">
                <a:hlinkClick r:id="rId6"/>
              </a:rPr>
              <a:t>Actinobacillus</a:t>
            </a:r>
            <a:r>
              <a:rPr lang="en-US" sz="2000" dirty="0">
                <a:hlinkClick r:id="rId6"/>
              </a:rPr>
              <a:t> </a:t>
            </a:r>
            <a:r>
              <a:rPr lang="en-US" sz="2000" dirty="0" err="1">
                <a:hlinkClick r:id="rId6"/>
              </a:rPr>
              <a:t>pleuropneumoniae</a:t>
            </a:r>
            <a:r>
              <a:rPr lang="en-US" sz="2000" dirty="0">
                <a:hlinkClick r:id="rId6"/>
              </a:rPr>
              <a:t> (APP) Management Webinar.mp4 | Powered by Box</a:t>
            </a:r>
            <a:endParaRPr lang="en-US" sz="2000" dirty="0"/>
          </a:p>
          <a:p>
            <a:endParaRPr lang="en-US" sz="2000" dirty="0"/>
          </a:p>
          <a:p>
            <a:endParaRPr lang="en-CA" sz="2000" dirty="0"/>
          </a:p>
        </p:txBody>
      </p:sp>
    </p:spTree>
    <p:extLst>
      <p:ext uri="{BB962C8B-B14F-4D97-AF65-F5344CB8AC3E}">
        <p14:creationId xmlns:p14="http://schemas.microsoft.com/office/powerpoint/2010/main" val="69048311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CA" b="1" dirty="0">
                <a:latin typeface="+mn-lt"/>
              </a:rPr>
              <a:t>Propagation de la PPA – Q1 &gt; 2148 </a:t>
            </a:r>
            <a:r>
              <a:rPr lang="en-CA" b="1" dirty="0" err="1">
                <a:latin typeface="+mn-lt"/>
              </a:rPr>
              <a:t>évènements</a:t>
            </a:r>
            <a:r>
              <a:rPr lang="en-CA" b="1" dirty="0">
                <a:latin typeface="+mn-lt"/>
              </a:rPr>
              <a:t> </a:t>
            </a:r>
            <a:r>
              <a:rPr lang="en-CA" b="1" dirty="0" err="1">
                <a:latin typeface="+mn-lt"/>
              </a:rPr>
              <a:t>rapportés</a:t>
            </a:r>
            <a:r>
              <a:rPr lang="en-CA" b="1" dirty="0">
                <a:latin typeface="+mn-lt"/>
              </a:rPr>
              <a:t> (</a:t>
            </a:r>
            <a:r>
              <a:rPr lang="en-CA" b="1" i="1" dirty="0">
                <a:latin typeface="+mn-lt"/>
                <a:hlinkClick r:id="rId3"/>
              </a:rPr>
              <a:t>Empress </a:t>
            </a:r>
            <a:r>
              <a:rPr lang="en-CA" b="1" i="1" dirty="0" err="1">
                <a:latin typeface="+mn-lt"/>
                <a:hlinkClick r:id="rId3"/>
              </a:rPr>
              <a:t>i</a:t>
            </a:r>
            <a:r>
              <a:rPr lang="en-CA" b="1" dirty="0">
                <a:latin typeface="+mn-lt"/>
              </a:rPr>
              <a:t>) Q2 </a:t>
            </a:r>
            <a:r>
              <a:rPr lang="en-CA" b="1" dirty="0" err="1">
                <a:latin typeface="+mn-lt"/>
              </a:rPr>
              <a:t>jusqu’à</a:t>
            </a:r>
            <a:r>
              <a:rPr lang="en-CA" b="1" dirty="0">
                <a:latin typeface="+mn-lt"/>
              </a:rPr>
              <a:t> present - 472</a:t>
            </a:r>
            <a:endParaRPr lang="en-US" b="1" dirty="0">
              <a:latin typeface="+mn-lt"/>
            </a:endParaRPr>
          </a:p>
        </p:txBody>
      </p:sp>
      <p:sp>
        <p:nvSpPr>
          <p:cNvPr id="4" name="Slide Number Placeholder 3"/>
          <p:cNvSpPr>
            <a:spLocks noGrp="1"/>
          </p:cNvSpPr>
          <p:nvPr>
            <p:ph type="sldNum" sz="quarter" idx="12"/>
          </p:nvPr>
        </p:nvSpPr>
        <p:spPr/>
        <p:txBody>
          <a:bodyPr/>
          <a:lstStyle/>
          <a:p>
            <a:fld id="{C4E7A136-B623-44AA-A653-F7B0DDAA2C31}" type="slidenum">
              <a:rPr lang="en-US" smtClean="0"/>
              <a:t>2</a:t>
            </a:fld>
            <a:endParaRPr lang="en-US"/>
          </a:p>
        </p:txBody>
      </p:sp>
      <p:pic>
        <p:nvPicPr>
          <p:cNvPr id="11" name="Content Placeholder 10"/>
          <p:cNvPicPr>
            <a:picLocks noGrp="1" noChangeAspect="1"/>
          </p:cNvPicPr>
          <p:nvPr>
            <p:ph sz="half" idx="2"/>
          </p:nvPr>
        </p:nvPicPr>
        <p:blipFill>
          <a:blip r:embed="rId4"/>
          <a:stretch>
            <a:fillRect/>
          </a:stretch>
        </p:blipFill>
        <p:spPr>
          <a:xfrm>
            <a:off x="6235038" y="2164080"/>
            <a:ext cx="5570882" cy="4691270"/>
          </a:xfrm>
          <a:prstGeom prst="rect">
            <a:avLst/>
          </a:prstGeom>
        </p:spPr>
      </p:pic>
      <p:pic>
        <p:nvPicPr>
          <p:cNvPr id="13" name="Content Placeholder 12"/>
          <p:cNvPicPr>
            <a:picLocks noGrp="1" noChangeAspect="1"/>
          </p:cNvPicPr>
          <p:nvPr>
            <p:ph sz="half" idx="1"/>
          </p:nvPr>
        </p:nvPicPr>
        <p:blipFill>
          <a:blip r:embed="rId5"/>
          <a:stretch>
            <a:fillRect/>
          </a:stretch>
        </p:blipFill>
        <p:spPr>
          <a:xfrm>
            <a:off x="264177" y="2164080"/>
            <a:ext cx="5696542" cy="4691270"/>
          </a:xfrm>
          <a:prstGeom prst="rect">
            <a:avLst/>
          </a:prstGeom>
        </p:spPr>
      </p:pic>
    </p:spTree>
    <p:extLst>
      <p:ext uri="{BB962C8B-B14F-4D97-AF65-F5344CB8AC3E}">
        <p14:creationId xmlns:p14="http://schemas.microsoft.com/office/powerpoint/2010/main" val="27367578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a:blip r:embed="rId3"/>
          <a:stretch>
            <a:fillRect/>
          </a:stretch>
        </p:blipFill>
        <p:spPr>
          <a:xfrm>
            <a:off x="6003910" y="1513934"/>
            <a:ext cx="6181725" cy="4482053"/>
          </a:xfrm>
          <a:prstGeom prst="rect">
            <a:avLst/>
          </a:prstGeom>
        </p:spPr>
      </p:pic>
      <p:sp>
        <p:nvSpPr>
          <p:cNvPr id="2" name="Title 1"/>
          <p:cNvSpPr>
            <a:spLocks noGrp="1"/>
          </p:cNvSpPr>
          <p:nvPr>
            <p:ph type="title"/>
          </p:nvPr>
        </p:nvSpPr>
        <p:spPr>
          <a:xfrm>
            <a:off x="838200" y="0"/>
            <a:ext cx="10515600" cy="1325563"/>
          </a:xfrm>
        </p:spPr>
        <p:txBody>
          <a:bodyPr>
            <a:normAutofit/>
          </a:bodyPr>
          <a:lstStyle/>
          <a:p>
            <a:r>
              <a:rPr lang="en-CA" b="1" dirty="0">
                <a:latin typeface="+mn-lt"/>
              </a:rPr>
              <a:t>Cas </a:t>
            </a:r>
            <a:r>
              <a:rPr lang="en-CA" b="1" dirty="0" err="1">
                <a:latin typeface="+mn-lt"/>
              </a:rPr>
              <a:t>spécifiques</a:t>
            </a:r>
            <a:r>
              <a:rPr lang="en-CA" b="1" dirty="0">
                <a:latin typeface="+mn-lt"/>
              </a:rPr>
              <a:t> de PPA </a:t>
            </a:r>
            <a:r>
              <a:rPr lang="en-CA" b="1" dirty="0" err="1">
                <a:latin typeface="+mn-lt"/>
              </a:rPr>
              <a:t>d’intérêt</a:t>
            </a:r>
            <a:endParaRPr lang="en-CA" b="1" dirty="0">
              <a:latin typeface="+mn-lt"/>
            </a:endParaRPr>
          </a:p>
        </p:txBody>
      </p:sp>
      <p:sp>
        <p:nvSpPr>
          <p:cNvPr id="3" name="Content Placeholder 2"/>
          <p:cNvSpPr>
            <a:spLocks noGrp="1"/>
          </p:cNvSpPr>
          <p:nvPr>
            <p:ph sz="half" idx="1"/>
          </p:nvPr>
        </p:nvSpPr>
        <p:spPr>
          <a:xfrm>
            <a:off x="386986" y="1699591"/>
            <a:ext cx="5181600" cy="4656775"/>
          </a:xfrm>
        </p:spPr>
        <p:txBody>
          <a:bodyPr>
            <a:normAutofit fontScale="92500"/>
          </a:bodyPr>
          <a:lstStyle/>
          <a:p>
            <a:r>
              <a:rPr lang="en-US" dirty="0">
                <a:hlinkClick r:id="rId4"/>
              </a:rPr>
              <a:t>China's pig farms battle new surge in African swine fever | Reuters</a:t>
            </a:r>
            <a:endParaRPr lang="en-US" dirty="0"/>
          </a:p>
          <a:p>
            <a:pPr lvl="1"/>
            <a:r>
              <a:rPr lang="fr-CA" dirty="0"/>
              <a:t>Les cas ont augmenté après les vacances du Nouvel An (Q1 Mar)</a:t>
            </a:r>
          </a:p>
          <a:p>
            <a:pPr lvl="1">
              <a:spcAft>
                <a:spcPts val="600"/>
              </a:spcAft>
            </a:pPr>
            <a:r>
              <a:rPr lang="fr-CA" dirty="0"/>
              <a:t>Derniers rapports à l’OMSA en Jan 2021</a:t>
            </a:r>
          </a:p>
          <a:p>
            <a:r>
              <a:rPr lang="fr-CA" dirty="0"/>
              <a:t>Cas en Indonésie très près de l’Australie (Q1 </a:t>
            </a:r>
            <a:r>
              <a:rPr lang="fr-CA" dirty="0" err="1"/>
              <a:t>Fev</a:t>
            </a:r>
            <a:r>
              <a:rPr lang="fr-CA" dirty="0"/>
              <a:t>)</a:t>
            </a:r>
          </a:p>
          <a:p>
            <a:pPr lvl="1"/>
            <a:r>
              <a:rPr lang="fr-CA" dirty="0"/>
              <a:t>Impact de la FA sur le signalement?</a:t>
            </a:r>
          </a:p>
          <a:p>
            <a:pPr marL="457200" lvl="1" indent="0">
              <a:buNone/>
            </a:pPr>
            <a:endParaRPr lang="fr-CA" dirty="0"/>
          </a:p>
          <a:p>
            <a:r>
              <a:rPr lang="fr-CA" dirty="0"/>
              <a:t>Italie, grand saut géographique (Q2 cas de fin avril-mai)</a:t>
            </a:r>
          </a:p>
          <a:p>
            <a:pPr marL="0" indent="0">
              <a:buNone/>
            </a:pPr>
            <a:endParaRPr lang="en-CA" dirty="0"/>
          </a:p>
        </p:txBody>
      </p:sp>
      <p:sp>
        <p:nvSpPr>
          <p:cNvPr id="5" name="Slide Number Placeholder 4"/>
          <p:cNvSpPr>
            <a:spLocks noGrp="1"/>
          </p:cNvSpPr>
          <p:nvPr>
            <p:ph type="sldNum" sz="quarter" idx="12"/>
          </p:nvPr>
        </p:nvSpPr>
        <p:spPr/>
        <p:txBody>
          <a:bodyPr/>
          <a:lstStyle/>
          <a:p>
            <a:fld id="{C4E7A136-B623-44AA-A653-F7B0DDAA2C31}" type="slidenum">
              <a:rPr lang="en-US" smtClean="0"/>
              <a:t>3</a:t>
            </a:fld>
            <a:endParaRPr lang="en-US"/>
          </a:p>
        </p:txBody>
      </p:sp>
      <p:pic>
        <p:nvPicPr>
          <p:cNvPr id="6" name="Content Placeholder 5"/>
          <p:cNvPicPr>
            <a:picLocks noGrp="1" noChangeAspect="1"/>
          </p:cNvPicPr>
          <p:nvPr>
            <p:ph sz="half" idx="2"/>
          </p:nvPr>
        </p:nvPicPr>
        <p:blipFill>
          <a:blip r:embed="rId5"/>
          <a:stretch>
            <a:fillRect/>
          </a:stretch>
        </p:blipFill>
        <p:spPr>
          <a:xfrm>
            <a:off x="6003910" y="1872177"/>
            <a:ext cx="5997547" cy="3765566"/>
          </a:xfrm>
          <a:prstGeom prst="rect">
            <a:avLst/>
          </a:prstGeom>
        </p:spPr>
      </p:pic>
    </p:spTree>
    <p:extLst>
      <p:ext uri="{BB962C8B-B14F-4D97-AF65-F5344CB8AC3E}">
        <p14:creationId xmlns:p14="http://schemas.microsoft.com/office/powerpoint/2010/main" val="3325049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CA" b="1" dirty="0">
                <a:latin typeface="+mn-lt"/>
                <a:hlinkClick r:id="rId3"/>
              </a:rPr>
              <a:t>Nouvelle stratégie contre la PPA en République Dominicaine</a:t>
            </a:r>
            <a:endParaRPr lang="en-CA" b="1" dirty="0">
              <a:latin typeface="+mn-lt"/>
            </a:endParaRPr>
          </a:p>
        </p:txBody>
      </p:sp>
      <p:sp>
        <p:nvSpPr>
          <p:cNvPr id="3" name="Content Placeholder 2"/>
          <p:cNvSpPr>
            <a:spLocks noGrp="1"/>
          </p:cNvSpPr>
          <p:nvPr>
            <p:ph sz="half" idx="1"/>
          </p:nvPr>
        </p:nvSpPr>
        <p:spPr/>
        <p:txBody>
          <a:bodyPr>
            <a:normAutofit fontScale="92500" lnSpcReduction="20000"/>
          </a:bodyPr>
          <a:lstStyle/>
          <a:p>
            <a:r>
              <a:rPr lang="fr-CA" dirty="0"/>
              <a:t>Passent de l'éradication à la gestion de la maladie</a:t>
            </a:r>
          </a:p>
          <a:p>
            <a:r>
              <a:rPr lang="fr-CA" dirty="0"/>
              <a:t>Le taux de cas positifs a évolué au fil du temps, passant de 40 % à ~10 %.</a:t>
            </a:r>
          </a:p>
          <a:p>
            <a:r>
              <a:rPr lang="fr-CA" dirty="0"/>
              <a:t>Nouvelles exigences réglementaires: </a:t>
            </a:r>
          </a:p>
          <a:p>
            <a:pPr lvl="1"/>
            <a:r>
              <a:rPr lang="fr-CA" dirty="0"/>
              <a:t>Tests q21 jours si &gt;25 porcs dans la ferme</a:t>
            </a:r>
          </a:p>
          <a:p>
            <a:pPr lvl="1"/>
            <a:r>
              <a:rPr lang="fr-CA" dirty="0"/>
              <a:t>Signalement obligatoire de suspicion de maladie</a:t>
            </a:r>
          </a:p>
          <a:p>
            <a:pPr lvl="1"/>
            <a:r>
              <a:rPr lang="fr-CA" dirty="0"/>
              <a:t>Interdiction de réapprovisionner les sites positifs</a:t>
            </a:r>
          </a:p>
        </p:txBody>
      </p:sp>
      <p:pic>
        <p:nvPicPr>
          <p:cNvPr id="6" name="Content Placeholder 5"/>
          <p:cNvPicPr>
            <a:picLocks noGrp="1" noChangeAspect="1"/>
          </p:cNvPicPr>
          <p:nvPr>
            <p:ph sz="half" idx="2"/>
          </p:nvPr>
        </p:nvPicPr>
        <p:blipFill>
          <a:blip r:embed="rId4"/>
          <a:stretch>
            <a:fillRect/>
          </a:stretch>
        </p:blipFill>
        <p:spPr>
          <a:xfrm>
            <a:off x="6221896" y="1993039"/>
            <a:ext cx="5668024" cy="3632509"/>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C4E7A136-B623-44AA-A653-F7B0DDAA2C31}" type="slidenum">
              <a:rPr lang="en-US" smtClean="0"/>
              <a:t>4</a:t>
            </a:fld>
            <a:endParaRPr lang="en-US"/>
          </a:p>
        </p:txBody>
      </p:sp>
    </p:spTree>
    <p:extLst>
      <p:ext uri="{BB962C8B-B14F-4D97-AF65-F5344CB8AC3E}">
        <p14:creationId xmlns:p14="http://schemas.microsoft.com/office/powerpoint/2010/main" val="2567248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fr-CA" sz="2800" b="1" dirty="0">
                <a:latin typeface="+mn-lt"/>
                <a:hlinkClick r:id="rId3"/>
              </a:rPr>
              <a:t>Une perspective de vaccin contre la peste porcine africaine | Anses - Agence nationale de sécurité sanitaire de l’alimentation, de l’environnement et du travail</a:t>
            </a:r>
            <a:endParaRPr lang="en-CA" sz="2800" b="1" dirty="0">
              <a:latin typeface="+mn-lt"/>
            </a:endParaRPr>
          </a:p>
        </p:txBody>
      </p:sp>
      <p:sp>
        <p:nvSpPr>
          <p:cNvPr id="3" name="Content Placeholder 2"/>
          <p:cNvSpPr>
            <a:spLocks noGrp="1"/>
          </p:cNvSpPr>
          <p:nvPr>
            <p:ph sz="half" idx="1"/>
          </p:nvPr>
        </p:nvSpPr>
        <p:spPr/>
        <p:txBody>
          <a:bodyPr/>
          <a:lstStyle/>
          <a:p>
            <a:r>
              <a:rPr lang="fr-CA" dirty="0"/>
              <a:t>ANSES – Laboratoire de référence national pour la PPA</a:t>
            </a:r>
          </a:p>
          <a:p>
            <a:r>
              <a:rPr lang="fr-CA" dirty="0"/>
              <a:t>Création involontaire d'une variante atténuée de la souche actuellement en circulation dans l'Union européenne.</a:t>
            </a:r>
          </a:p>
          <a:p>
            <a:r>
              <a:rPr lang="fr-CA" dirty="0"/>
              <a:t>Ne provoque qu'une faible fièvre</a:t>
            </a:r>
          </a:p>
          <a:p>
            <a:r>
              <a:rPr lang="fr-CA" dirty="0"/>
              <a:t>Effet protecteur dans les 2 semaines suivant la vaccination dans les études expérimentales</a:t>
            </a:r>
            <a:endParaRPr lang="en-CA" dirty="0"/>
          </a:p>
        </p:txBody>
      </p:sp>
      <p:sp>
        <p:nvSpPr>
          <p:cNvPr id="4" name="Content Placeholder 3"/>
          <p:cNvSpPr>
            <a:spLocks noGrp="1"/>
          </p:cNvSpPr>
          <p:nvPr>
            <p:ph sz="half" idx="2"/>
          </p:nvPr>
        </p:nvSpPr>
        <p:spPr/>
        <p:txBody>
          <a:bodyPr/>
          <a:lstStyle/>
          <a:p>
            <a:r>
              <a:rPr lang="fr-CA" dirty="0"/>
              <a:t>La vérification de la transmissibilité entre les porcs et de la capacité à redevenir pathogène n'a pas encore été effectuée.</a:t>
            </a:r>
          </a:p>
          <a:p>
            <a:r>
              <a:rPr lang="fr-CA" dirty="0"/>
              <a:t>La population de sangliers devrait être la première cible (appâts oraux).</a:t>
            </a:r>
          </a:p>
          <a:p>
            <a:r>
              <a:rPr lang="en-CA" dirty="0">
                <a:hlinkClick r:id="rId4"/>
              </a:rPr>
              <a:t>Étude </a:t>
            </a:r>
            <a:r>
              <a:rPr lang="en-CA" dirty="0" err="1">
                <a:hlinkClick r:id="rId4"/>
              </a:rPr>
              <a:t>publiée</a:t>
            </a:r>
            <a:r>
              <a:rPr lang="en-CA" dirty="0"/>
              <a:t> Dec 2022</a:t>
            </a:r>
          </a:p>
        </p:txBody>
      </p:sp>
      <p:sp>
        <p:nvSpPr>
          <p:cNvPr id="5" name="Slide Number Placeholder 4"/>
          <p:cNvSpPr>
            <a:spLocks noGrp="1"/>
          </p:cNvSpPr>
          <p:nvPr>
            <p:ph type="sldNum" sz="quarter" idx="12"/>
          </p:nvPr>
        </p:nvSpPr>
        <p:spPr/>
        <p:txBody>
          <a:bodyPr/>
          <a:lstStyle/>
          <a:p>
            <a:fld id="{C4E7A136-B623-44AA-A653-F7B0DDAA2C31}" type="slidenum">
              <a:rPr lang="en-US" smtClean="0"/>
              <a:t>5</a:t>
            </a:fld>
            <a:endParaRPr lang="en-US" dirty="0"/>
          </a:p>
        </p:txBody>
      </p:sp>
    </p:spTree>
    <p:extLst>
      <p:ext uri="{BB962C8B-B14F-4D97-AF65-F5344CB8AC3E}">
        <p14:creationId xmlns:p14="http://schemas.microsoft.com/office/powerpoint/2010/main" val="2080778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fr-CA" b="1" dirty="0">
                <a:latin typeface="+mn-lt"/>
              </a:rPr>
              <a:t>Porcs sains inoculés avec la souche Georgia ou la souche atténuée 989</a:t>
            </a:r>
          </a:p>
        </p:txBody>
      </p:sp>
      <p:pic>
        <p:nvPicPr>
          <p:cNvPr id="9" name="Content Placeholder 8"/>
          <p:cNvPicPr>
            <a:picLocks noGrp="1" noChangeAspect="1"/>
          </p:cNvPicPr>
          <p:nvPr>
            <p:ph idx="1"/>
          </p:nvPr>
        </p:nvPicPr>
        <p:blipFill>
          <a:blip r:embed="rId3"/>
          <a:stretch>
            <a:fillRect/>
          </a:stretch>
        </p:blipFill>
        <p:spPr>
          <a:xfrm>
            <a:off x="0" y="1972967"/>
            <a:ext cx="11975991" cy="4101121"/>
          </a:xfrm>
          <a:prstGeom prst="rect">
            <a:avLst/>
          </a:prstGeom>
        </p:spPr>
      </p:pic>
      <p:sp>
        <p:nvSpPr>
          <p:cNvPr id="5" name="Slide Number Placeholder 4"/>
          <p:cNvSpPr>
            <a:spLocks noGrp="1"/>
          </p:cNvSpPr>
          <p:nvPr>
            <p:ph type="sldNum" sz="quarter" idx="12"/>
          </p:nvPr>
        </p:nvSpPr>
        <p:spPr/>
        <p:txBody>
          <a:bodyPr/>
          <a:lstStyle/>
          <a:p>
            <a:fld id="{C4E7A136-B623-44AA-A653-F7B0DDAA2C31}" type="slidenum">
              <a:rPr lang="en-US" smtClean="0"/>
              <a:t>6</a:t>
            </a:fld>
            <a:endParaRPr lang="en-US"/>
          </a:p>
        </p:txBody>
      </p:sp>
    </p:spTree>
    <p:extLst>
      <p:ext uri="{BB962C8B-B14F-4D97-AF65-F5344CB8AC3E}">
        <p14:creationId xmlns:p14="http://schemas.microsoft.com/office/powerpoint/2010/main" val="15542728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3"/>
          <a:stretch>
            <a:fillRect/>
          </a:stretch>
        </p:blipFill>
        <p:spPr>
          <a:xfrm>
            <a:off x="4794422" y="79175"/>
            <a:ext cx="7157452" cy="6778825"/>
          </a:xfrm>
          <a:prstGeom prst="rect">
            <a:avLst/>
          </a:prstGeom>
        </p:spPr>
      </p:pic>
      <p:sp>
        <p:nvSpPr>
          <p:cNvPr id="4" name="Slide Number Placeholder 3"/>
          <p:cNvSpPr>
            <a:spLocks noGrp="1"/>
          </p:cNvSpPr>
          <p:nvPr>
            <p:ph type="sldNum" sz="quarter" idx="12"/>
          </p:nvPr>
        </p:nvSpPr>
        <p:spPr/>
        <p:txBody>
          <a:bodyPr/>
          <a:lstStyle/>
          <a:p>
            <a:fld id="{C4E7A136-B623-44AA-A653-F7B0DDAA2C31}" type="slidenum">
              <a:rPr lang="en-US" smtClean="0"/>
              <a:t>7</a:t>
            </a:fld>
            <a:endParaRPr lang="en-US"/>
          </a:p>
        </p:txBody>
      </p:sp>
      <p:sp>
        <p:nvSpPr>
          <p:cNvPr id="6" name="TextBox 5"/>
          <p:cNvSpPr txBox="1"/>
          <p:nvPr/>
        </p:nvSpPr>
        <p:spPr>
          <a:xfrm>
            <a:off x="296563" y="963826"/>
            <a:ext cx="4497860" cy="5262979"/>
          </a:xfrm>
          <a:prstGeom prst="rect">
            <a:avLst/>
          </a:prstGeom>
          <a:noFill/>
        </p:spPr>
        <p:txBody>
          <a:bodyPr wrap="square" rtlCol="0">
            <a:spAutoFit/>
          </a:bodyPr>
          <a:lstStyle/>
          <a:p>
            <a:pPr marL="457200" indent="-457200">
              <a:buFont typeface="Arial" panose="020B0604020202020204" pitchFamily="34" charset="0"/>
              <a:buChar char="•"/>
            </a:pPr>
            <a:r>
              <a:rPr lang="fr-CA" sz="2800" dirty="0"/>
              <a:t>Un mois après la vaccination, les porcs vaccinés avec la souche atténuée ne développent pas de fièvre après avoir été exposés à la souche Georgia.</a:t>
            </a:r>
          </a:p>
          <a:p>
            <a:pPr marL="457200" indent="-457200">
              <a:buFont typeface="Arial" panose="020B0604020202020204" pitchFamily="34" charset="0"/>
              <a:buChar char="•"/>
            </a:pPr>
            <a:r>
              <a:rPr lang="fr-CA" sz="2800" dirty="0"/>
              <a:t>Les porcs non vaccinés ont un pic de fièvre et sont euthanasiés à ~6 </a:t>
            </a:r>
            <a:r>
              <a:rPr lang="fr-CA" sz="2800" dirty="0" err="1"/>
              <a:t>jpi</a:t>
            </a:r>
            <a:endParaRPr lang="fr-CA" sz="2800" dirty="0"/>
          </a:p>
          <a:p>
            <a:pPr marL="457200" indent="-457200">
              <a:buFont typeface="Arial" panose="020B0604020202020204" pitchFamily="34" charset="0"/>
              <a:buChar char="•"/>
            </a:pPr>
            <a:r>
              <a:rPr lang="fr-CA" sz="2800" dirty="0"/>
              <a:t>Résultats reproduits 14 jours après la vaccination</a:t>
            </a:r>
          </a:p>
        </p:txBody>
      </p:sp>
    </p:spTree>
    <p:extLst>
      <p:ext uri="{BB962C8B-B14F-4D97-AF65-F5344CB8AC3E}">
        <p14:creationId xmlns:p14="http://schemas.microsoft.com/office/powerpoint/2010/main" val="91176420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1"/>
            <a:ext cx="10515600" cy="1270154"/>
          </a:xfrm>
        </p:spPr>
        <p:txBody>
          <a:bodyPr/>
          <a:lstStyle/>
          <a:p>
            <a:r>
              <a:rPr lang="fr-CA" b="1" dirty="0">
                <a:latin typeface="+mn-lt"/>
              </a:rPr>
              <a:t>Tendance des risques de FA</a:t>
            </a:r>
            <a:endParaRPr lang="en-CA" b="1" dirty="0">
              <a:latin typeface="+mn-lt"/>
            </a:endParaRPr>
          </a:p>
        </p:txBody>
      </p:sp>
      <p:pic>
        <p:nvPicPr>
          <p:cNvPr id="6" name="Content Placeholder 5"/>
          <p:cNvPicPr>
            <a:picLocks noGrp="1" noChangeAspect="1"/>
          </p:cNvPicPr>
          <p:nvPr>
            <p:ph sz="half" idx="2"/>
          </p:nvPr>
        </p:nvPicPr>
        <p:blipFill>
          <a:blip r:embed="rId3"/>
          <a:stretch>
            <a:fillRect/>
          </a:stretch>
        </p:blipFill>
        <p:spPr>
          <a:xfrm>
            <a:off x="1598955" y="1209500"/>
            <a:ext cx="8792565" cy="5146866"/>
          </a:xfrm>
          <a:prstGeom prst="rect">
            <a:avLst/>
          </a:prstGeom>
          <a:ln>
            <a:noFill/>
          </a:ln>
          <a:effectLst>
            <a:outerShdw blurRad="292100" dist="139700" dir="2700000" algn="tl" rotWithShape="0">
              <a:srgbClr val="333333">
                <a:alpha val="65000"/>
              </a:srgbClr>
            </a:outerShdw>
          </a:effectLst>
        </p:spPr>
      </p:pic>
      <p:sp>
        <p:nvSpPr>
          <p:cNvPr id="5" name="Slide Number Placeholder 4"/>
          <p:cNvSpPr>
            <a:spLocks noGrp="1"/>
          </p:cNvSpPr>
          <p:nvPr>
            <p:ph type="sldNum" sz="quarter" idx="12"/>
          </p:nvPr>
        </p:nvSpPr>
        <p:spPr/>
        <p:txBody>
          <a:bodyPr/>
          <a:lstStyle/>
          <a:p>
            <a:fld id="{C4E7A136-B623-44AA-A653-F7B0DDAA2C31}" type="slidenum">
              <a:rPr lang="en-US" smtClean="0"/>
              <a:t>8</a:t>
            </a:fld>
            <a:endParaRPr lang="en-US"/>
          </a:p>
        </p:txBody>
      </p:sp>
    </p:spTree>
    <p:extLst>
      <p:ext uri="{BB962C8B-B14F-4D97-AF65-F5344CB8AC3E}">
        <p14:creationId xmlns:p14="http://schemas.microsoft.com/office/powerpoint/2010/main" val="11919003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b="1" dirty="0">
                <a:latin typeface="+mn-lt"/>
                <a:hlinkClick r:id="rId3"/>
              </a:rPr>
              <a:t>FMD virus type SAT-2</a:t>
            </a:r>
            <a:endParaRPr lang="en-CA" b="1" dirty="0">
              <a:latin typeface="+mn-lt"/>
            </a:endParaRPr>
          </a:p>
        </p:txBody>
      </p:sp>
      <p:sp>
        <p:nvSpPr>
          <p:cNvPr id="3" name="Content Placeholder 2"/>
          <p:cNvSpPr>
            <a:spLocks noGrp="1"/>
          </p:cNvSpPr>
          <p:nvPr>
            <p:ph sz="half" idx="1"/>
          </p:nvPr>
        </p:nvSpPr>
        <p:spPr/>
        <p:txBody>
          <a:bodyPr>
            <a:normAutofit lnSpcReduction="10000"/>
          </a:bodyPr>
          <a:lstStyle/>
          <a:p>
            <a:r>
              <a:rPr lang="fr-CA" dirty="0"/>
              <a:t>Se répand au Moyen-Orient et en Asie occidentale</a:t>
            </a:r>
          </a:p>
          <a:p>
            <a:r>
              <a:rPr lang="fr-CA" dirty="0"/>
              <a:t>Plus agressif que les autres sérotypes de la région</a:t>
            </a:r>
          </a:p>
          <a:p>
            <a:r>
              <a:rPr lang="fr-CA" dirty="0"/>
              <a:t>Jusqu'à présent, en 2023, des foyers ont été signalés en Türkiye, en Jordanie et en Irak.</a:t>
            </a:r>
          </a:p>
          <a:p>
            <a:r>
              <a:rPr lang="fr-CA" dirty="0"/>
              <a:t>La banque de vaccins de l'UE contre la FA a distribué des vaccins monovalents SAT-2 à la Türkiye</a:t>
            </a:r>
          </a:p>
        </p:txBody>
      </p:sp>
      <p:sp>
        <p:nvSpPr>
          <p:cNvPr id="4" name="Content Placeholder 3"/>
          <p:cNvSpPr>
            <a:spLocks noGrp="1"/>
          </p:cNvSpPr>
          <p:nvPr>
            <p:ph sz="half" idx="2"/>
          </p:nvPr>
        </p:nvSpPr>
        <p:spPr/>
        <p:txBody>
          <a:bodyPr>
            <a:normAutofit lnSpcReduction="10000"/>
          </a:bodyPr>
          <a:lstStyle/>
          <a:p>
            <a:r>
              <a:rPr lang="fr-CA" dirty="0"/>
              <a:t>La Russie a distribué 3,5 millions de doses d'un vaccin contenant la souche SAT-2.</a:t>
            </a:r>
          </a:p>
          <a:p>
            <a:r>
              <a:rPr lang="fr-CA" dirty="0"/>
              <a:t>2.5 millions de doses distribuées aux pays dans le golfe Persique.</a:t>
            </a:r>
          </a:p>
          <a:p>
            <a:r>
              <a:rPr lang="fr-CA" dirty="0"/>
              <a:t>L'Iran possède une importante population sensible (5,4 millions de bovins et 58,2 millions de petits ruminants).</a:t>
            </a:r>
          </a:p>
        </p:txBody>
      </p:sp>
      <p:sp>
        <p:nvSpPr>
          <p:cNvPr id="5" name="Slide Number Placeholder 4"/>
          <p:cNvSpPr>
            <a:spLocks noGrp="1"/>
          </p:cNvSpPr>
          <p:nvPr>
            <p:ph type="sldNum" sz="quarter" idx="12"/>
          </p:nvPr>
        </p:nvSpPr>
        <p:spPr/>
        <p:txBody>
          <a:bodyPr/>
          <a:lstStyle/>
          <a:p>
            <a:fld id="{C4E7A136-B623-44AA-A653-F7B0DDAA2C31}" type="slidenum">
              <a:rPr lang="en-US" smtClean="0"/>
              <a:t>9</a:t>
            </a:fld>
            <a:endParaRPr lang="en-US"/>
          </a:p>
        </p:txBody>
      </p:sp>
    </p:spTree>
    <p:extLst>
      <p:ext uri="{BB962C8B-B14F-4D97-AF65-F5344CB8AC3E}">
        <p14:creationId xmlns:p14="http://schemas.microsoft.com/office/powerpoint/2010/main" val="2927907947"/>
      </p:ext>
    </p:extLst>
  </p:cSld>
  <p:clrMapOvr>
    <a:masterClrMapping/>
  </p:clrMapOvr>
</p:sld>
</file>

<file path=ppt/theme/theme1.xml><?xml version="1.0" encoding="utf-8"?>
<a:theme xmlns:a="http://schemas.openxmlformats.org/drawingml/2006/main" name="1_Office Theme">
  <a:themeElements>
    <a:clrScheme name="Violet II">
      <a:dk1>
        <a:sysClr val="windowText" lastClr="000000"/>
      </a:dk1>
      <a:lt1>
        <a:sysClr val="window" lastClr="FFFFFF"/>
      </a:lt1>
      <a:dk2>
        <a:srgbClr val="632E62"/>
      </a:dk2>
      <a:lt2>
        <a:srgbClr val="EAE5EB"/>
      </a:lt2>
      <a:accent1>
        <a:srgbClr val="92278F"/>
      </a:accent1>
      <a:accent2>
        <a:srgbClr val="9B57D3"/>
      </a:accent2>
      <a:accent3>
        <a:srgbClr val="755DD9"/>
      </a:accent3>
      <a:accent4>
        <a:srgbClr val="665EB8"/>
      </a:accent4>
      <a:accent5>
        <a:srgbClr val="45A5ED"/>
      </a:accent5>
      <a:accent6>
        <a:srgbClr val="5982DB"/>
      </a:accent6>
      <a:hlink>
        <a:srgbClr val="0066FF"/>
      </a:hlink>
      <a:folHlink>
        <a:srgbClr val="666699"/>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10366</TotalTime>
  <Words>1477</Words>
  <Application>Microsoft Office PowerPoint</Application>
  <PresentationFormat>Grand écran</PresentationFormat>
  <Paragraphs>130</Paragraphs>
  <Slides>16</Slides>
  <Notes>13</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16</vt:i4>
      </vt:variant>
    </vt:vector>
  </HeadingPairs>
  <TitlesOfParts>
    <vt:vector size="21" baseType="lpstr">
      <vt:lpstr>Marianne</vt:lpstr>
      <vt:lpstr>Arial</vt:lpstr>
      <vt:lpstr>Calibri</vt:lpstr>
      <vt:lpstr>Calibri Light</vt:lpstr>
      <vt:lpstr>1_Office Theme</vt:lpstr>
      <vt:lpstr>Communauté des maladies émergentes et zoonotiques Signaux d’intérêt pour le RCSSP Q1</vt:lpstr>
      <vt:lpstr>Propagation de la PPA – Q1 &gt; 2148 évènements rapportés (Empress i) Q2 jusqu’à present - 472</vt:lpstr>
      <vt:lpstr>Cas spécifiques de PPA d’intérêt</vt:lpstr>
      <vt:lpstr>Nouvelle stratégie contre la PPA en République Dominicaine</vt:lpstr>
      <vt:lpstr>Une perspective de vaccin contre la peste porcine africaine | Anses - Agence nationale de sécurité sanitaire de l’alimentation, de l’environnement et du travail</vt:lpstr>
      <vt:lpstr>Porcs sains inoculés avec la souche Georgia ou la souche atténuée 989</vt:lpstr>
      <vt:lpstr>Présentation PowerPoint</vt:lpstr>
      <vt:lpstr>Tendance des risques de FA</vt:lpstr>
      <vt:lpstr>FMD virus type SAT-2</vt:lpstr>
      <vt:lpstr>Vaccination en Türkiye</vt:lpstr>
      <vt:lpstr>FMD en Corée</vt:lpstr>
      <vt:lpstr>Eastern States at Imminent Risk of PRRS Lineage 1C Variant Incursion - Swineweb.com - Complete Swine News, Markets, Commentary, and Technical Info</vt:lpstr>
      <vt:lpstr>Enhanced passive surveillance to early detect African and classical swine fevers – WOAH – World Organisation for Animal Health </vt:lpstr>
      <vt:lpstr>Evidence of prior Japanese encephalitis virus activity in northern Kimberley (health.wa.gov.au)</vt:lpstr>
      <vt:lpstr>Mise à jour HPAI au Canada</vt:lpstr>
      <vt:lpstr>Éléments d’intérêt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CEZD Provincial Engagement Meetings</dc:title>
  <dc:creator>Osborn, Andrea</dc:creator>
  <cp:lastModifiedBy>claire su</cp:lastModifiedBy>
  <cp:revision>140</cp:revision>
  <dcterms:created xsi:type="dcterms:W3CDTF">2020-02-07T23:34:08Z</dcterms:created>
  <dcterms:modified xsi:type="dcterms:W3CDTF">2023-05-23T00:40:16Z</dcterms:modified>
</cp:coreProperties>
</file>