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410" r:id="rId3"/>
    <p:sldId id="417" r:id="rId4"/>
    <p:sldId id="418" r:id="rId5"/>
    <p:sldId id="413" r:id="rId6"/>
    <p:sldId id="419" r:id="rId7"/>
    <p:sldId id="421" r:id="rId8"/>
    <p:sldId id="420" r:id="rId9"/>
    <p:sldId id="422" r:id="rId10"/>
    <p:sldId id="416" r:id="rId11"/>
    <p:sldId id="340" r:id="rId12"/>
    <p:sldId id="414"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4802" autoAdjust="0"/>
  </p:normalViewPr>
  <p:slideViewPr>
    <p:cSldViewPr snapToGrid="0">
      <p:cViewPr varScale="1">
        <p:scale>
          <a:sx n="65" d="100"/>
          <a:sy n="65" d="100"/>
        </p:scale>
        <p:origin x="60" y="2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2025-02-07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mois de mise à jour de l'analyse environnementale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259855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27735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12898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furets sont certainement sensibles au virus H5N1 B3.13, comme l'ont démontré les épreuves de laboratoire précédentes. https://www.nature.com/articles/s41586-024-08246-7.epdf?sharing_token=OaVzOtNSisb-HpBAKT_549RgN0jAjWel9jnR3ZoTv0N32Hozas4H6-hck-j6Xf6ro1eBPZ5E5rtwEAR563VCGP6NAqdb7qsB1uKeCSMla1iDUme4vk-6D9dcPWogTZXbSP6s44yF47V0tgvWfdeptfx4s-_wJdxwJtg2U1BHyKA%3D</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77746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69424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En mars 2024, le virus hautement pathogène de la grippe aviaire A(H5N1), clade 2.3.4.4b, a été détecté chez des vaches laitières aux États-Unis et, au même moment, chez des chats résidant dans des fermes touchées. Afin d'orienter la collecte d'échantillons et le diagnostic chez les chats, nous rapportons ici la distribution des lésions et la détection de l'infection par le virus de l'influenza A (IAV) du clade 2.3.4.4b du H5N1 par PCR, immunohistochimie (IHC) et sérologie dans des échantillons provenant de 4 chats décédés et de 2 chats vivants issus de 3 fermes laitières distinctes touchées par la maladie. Bien que les lésions macroscopiques n'aient pas été diagnostiquées, les 4 chats décédés présentaient histologiquement une encéphalite non suppurative et nécrosante et une pneumonie interstitielle subtile, et certains présentaient également une myocardite importante (3 sur 4), une choriorétinite (2 sur 4) et une sialadénite (1 sur 2). Le virus a été détecté par IHC dans les tissus susmentionnés et par PCR dans chaque cerveau (Ct = 9,9-25,1), poumon (17,4-32,7), écouvillon oropharyngé (28,3-30,5), urine (30,3-34,4) et écouvillon nasal (33,5-34,1) prélevés post mortem ; les écouvillons fécaux étaient négatifs à la PCR. </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131765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Dans les échantillons antemortem, le virus a été détecté par PCR dans les écouvillons oropharyngés (34,1-36,1), les échantillons de sang total (30,8-36,6) et un échantillon de sérum (31,7). Une séroconversion a été détectée chez un chat. Nos résultats soutiennent l'évaluation histologique du cerveau, des poumons, des yeux et du cœur, ainsi que le test PCR du cerveau et des poumons pour le diagnostic post-mortem, et montrent que les écouvillons oropharyngés, l'urine, le sérum et le sang total sont des échantillons appropriés pour la détection antemortem de l'infection par IAV chez les chats cliniquement atteints.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57550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Roboto" panose="02000000000000000000" pitchFamily="2" charset="0"/>
              </a:rPr>
              <a:t>Etude NL</a:t>
            </a:r>
          </a:p>
          <a:p>
            <a:pPr algn="l"/>
            <a:r>
              <a:rPr lang="en-US" b="1" i="0" dirty="0">
                <a:solidFill>
                  <a:srgbClr val="333333"/>
                </a:solidFill>
                <a:effectLst/>
                <a:latin typeface="Roboto" panose="02000000000000000000" pitchFamily="2" charset="0"/>
              </a:rPr>
              <a:t>Qu'avez-vous voulu aborder dans cette étude et pourquoi ?</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Les virus de l'influenza aviaire hautement pathogène (IAHP) se sont propagés parmi les volailles et les oiseaux sauvages. Les virus de la grippe aviaire et humaine peuvent infecter les chats, et les chats peuvent constituer une source de nouveaux virus de la grippe A pour les humains. Nous </a:t>
            </a:r>
            <a:r>
              <a:rPr lang="en-US" b="0" i="0" dirty="0" err="1">
                <a:solidFill>
                  <a:srgbClr val="333333"/>
                </a:solidFill>
                <a:effectLst/>
                <a:latin typeface="Roboto" panose="02000000000000000000" pitchFamily="2" charset="0"/>
              </a:rPr>
              <a:t>avons analysé des </a:t>
            </a:r>
            <a:r>
              <a:rPr lang="en-US" b="0" i="0" dirty="0">
                <a:solidFill>
                  <a:srgbClr val="333333"/>
                </a:solidFill>
                <a:effectLst/>
                <a:latin typeface="Roboto" panose="02000000000000000000" pitchFamily="2" charset="0"/>
              </a:rPr>
              <a:t>échantillons de sérum, de gorge et de poumons de chats domestiques et de chats errants afin d'étudier l'exposition aux virus de la grippe et les facteurs associés.</a:t>
            </a:r>
          </a:p>
          <a:p>
            <a:pPr algn="l"/>
            <a:endParaRPr lang="en-US" b="1" i="0" dirty="0">
              <a:solidFill>
                <a:srgbClr val="333333"/>
              </a:solidFill>
              <a:effectLst/>
              <a:latin typeface="Roboto" panose="02000000000000000000" pitchFamily="2" charset="0"/>
            </a:endParaRPr>
          </a:p>
          <a:p>
            <a:pPr algn="l"/>
            <a:r>
              <a:rPr lang="en-US" b="1" i="0" dirty="0">
                <a:solidFill>
                  <a:srgbClr val="333333"/>
                </a:solidFill>
                <a:effectLst/>
                <a:latin typeface="Roboto" panose="02000000000000000000" pitchFamily="2" charset="0"/>
              </a:rPr>
              <a:t>Qu'avons-nous appris de cette étude ?</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Sur les 701 chats errants échantillonnés, 83 avaient été exposés au virus de l'IAHP, contre seulement quatre des 871 chats domestiques. L'exposition était plus fréquente chez les chats âgés et les chats vivant dans des réserves naturelles. Certains chats errants avaient été exposés à la fois au virus de la grippe aviaire et au virus de la grippe humaine. En revanche, 40 chats domestiques ont été exposés aux virus de la grippe humaine.</a:t>
            </a:r>
          </a:p>
          <a:p>
            <a:pPr algn="l"/>
            <a:endParaRPr lang="en-US" b="1" i="0" dirty="0">
              <a:solidFill>
                <a:srgbClr val="333333"/>
              </a:solidFill>
              <a:effectLst/>
              <a:latin typeface="Roboto" panose="02000000000000000000" pitchFamily="2" charset="0"/>
            </a:endParaRPr>
          </a:p>
          <a:p>
            <a:pPr algn="l"/>
            <a:r>
              <a:rPr lang="en-US" b="1" i="0" dirty="0">
                <a:solidFill>
                  <a:srgbClr val="333333"/>
                </a:solidFill>
                <a:effectLst/>
                <a:latin typeface="Roboto" panose="02000000000000000000" pitchFamily="2" charset="0"/>
              </a:rPr>
              <a:t>Quelles sont les implications de vos résultats pour la santé publique ?</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Nous avons montré que les chats aux Pays-Bas ont été exposés aux virus de la grippe humaine et/ou aviaire. Nous recommandons une surveillance étroite des infections par les virus de la grippe chez les chats et des mesures de protection lors de la manipulation de chats suspects. D'autres études sont nécessaires pour comprendre comment les chats sont infectés et s'ils peuvent transmettre le virus hautement pathogène de la grippe aviaire à d'autres animaux ou à l'homme.</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283111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2025-02-07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public-health/services/reports-publications/canada-communicable-disease-report-ccdr/monthly-issue/2024-50/issue-12-december-2024/bats-rabies.html" TargetMode="External"/><Relationship Id="rId2" Type="http://schemas.openxmlformats.org/officeDocument/2006/relationships/hyperlink" Target="https://news.ontario.ca/en/statement/1005019/statement-from-the-chief-medical-officer-of-health"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mdpi.com/1999-4915/16/10/163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peg.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hyperlink" Target="https://www.sciencedirect.com/science/article/abs/pii/S2405939024001370" TargetMode="External"/><Relationship Id="rId3" Type="http://schemas.openxmlformats.org/officeDocument/2006/relationships/hyperlink" Target="https://www.canada.ca/en/public-health/services/public-health-notices/2024/outbreak-salmonella-muenchen-infections-geckos.html" TargetMode="External"/><Relationship Id="rId7" Type="http://schemas.openxmlformats.org/officeDocument/2006/relationships/hyperlink" Target="https://www.mdpi.com/2076-2615/14/23/346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pubmed.ncbi.nlm.nih.gov/39494180/" TargetMode="External"/><Relationship Id="rId5" Type="http://schemas.openxmlformats.org/officeDocument/2006/relationships/hyperlink" Target="https://pubmed.ncbi.nlm.nih.gov/39439057/" TargetMode="External"/><Relationship Id="rId4" Type="http://schemas.openxmlformats.org/officeDocument/2006/relationships/hyperlink" Target="https://pubmed.ncbi.nlm.nih.gov/39413817/"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da.gov/animal-veterinary/cvm-updates/fda-outlines-ways-reduce-risk-hpai-cats?utm_medium=email&amp;utm_source=govdelivery" TargetMode="External"/><Relationship Id="rId3" Type="http://schemas.openxmlformats.org/officeDocument/2006/relationships/hyperlink" Target="https://www.aphis.usda.gov/livestock-poultry-disease/avian/avian-influenza/hpai-detections/mammals" TargetMode="External"/><Relationship Id="rId7" Type="http://schemas.openxmlformats.org/officeDocument/2006/relationships/hyperlink" Target="http://publichealth.lacounty.gov/vet/AHAN.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publichealth.lacounty.gov/phcommon/public/media/mediapubdetail.cfm?unit=media&amp;ou=ph&amp;prog=media&amp;cur=cur&amp;prid=4923&amp;row=25&amp;start=1" TargetMode="External"/><Relationship Id="rId5" Type="http://schemas.openxmlformats.org/officeDocument/2006/relationships/hyperlink" Target="http://publichealth.lacounty.gov/phcommon/public/media/mediapubhpdetail.cfm?prid=4908" TargetMode="External"/><Relationship Id="rId4" Type="http://schemas.openxmlformats.org/officeDocument/2006/relationships/hyperlink" Target="http://publichealth.lacounty.gov/phcommon/public/media/mediapubhpdetail.cfm?prid=4901" TargetMode="External"/><Relationship Id="rId9" Type="http://schemas.openxmlformats.org/officeDocument/2006/relationships/hyperlink" Target="https://www.wormsandgermsblog.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onarchrawpetfood.com/" TargetMode="External"/><Relationship Id="rId3" Type="http://schemas.openxmlformats.org/officeDocument/2006/relationships/hyperlink" Target="https://www.oregonvma.org/resources/recalls-and-warnings/morasch-meat-recalls-northwest-naturals-brand-2-lb-turkey-recipe-raw-frozen-pet-food%E2%80%94tested-positive"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monarchrawpetfood.com/where-to-buy" TargetMode="External"/><Relationship Id="rId5" Type="http://schemas.openxmlformats.org/officeDocument/2006/relationships/hyperlink" Target="https://hogvet51.substack.com/p/h5n1-and-raw-pet-food-oregon-nails?utm_source=post-email-title&amp;publication_id=2578829&amp;post_id=153775554&amp;utm_campaign=email-post-title&amp;isFreemail=true&amp;r=4qg0p6&amp;triedRedirect=true&amp;utm_medium=email" TargetMode="External"/><Relationship Id="rId10" Type="http://schemas.openxmlformats.org/officeDocument/2006/relationships/image" Target="../media/image5.png"/><Relationship Id="rId4" Type="http://schemas.openxmlformats.org/officeDocument/2006/relationships/hyperlink" Target="https://content.govdelivery.com/attachments/ORODA/2024/12/26/file_attachments/3113594/2024.12.24.VetAnnouncement.pdf"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pubs.acs.org/doi/full/10.1021/acs.estlett.4c0097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iorxiv.org/content/10.1101/2024.11.15.623885v1#:~:text=Additionally%2C%20we%20detected%20the%20expression,100%25%20mortality%20among%20the%20neonat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andfonline.com/doi/full/10.1080/22221751.2024.244049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eurosurveillance.org/content/10.2807/1560-7917.ES.2024.29.44.24003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des animaux de compagnie du SCSSA</a:t>
            </a:r>
          </a:p>
          <a:p>
            <a:pPr eaLnBrk="1" hangingPunct="1"/>
            <a:r>
              <a:rPr lang="en-CA" altLang="en-US" dirty="0"/>
              <a:t>07 janvier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4519-87D3-2050-FF5D-615E734A4D18}"/>
              </a:ext>
            </a:extLst>
          </p:cNvPr>
          <p:cNvSpPr>
            <a:spLocks noGrp="1"/>
          </p:cNvSpPr>
          <p:nvPr>
            <p:ph type="title"/>
          </p:nvPr>
        </p:nvSpPr>
        <p:spPr>
          <a:xfrm>
            <a:off x="417786" y="161628"/>
            <a:ext cx="10515600" cy="1325563"/>
          </a:xfrm>
        </p:spPr>
        <p:txBody>
          <a:bodyPr/>
          <a:lstStyle/>
          <a:p>
            <a:r>
              <a:rPr lang="en-US" sz="2800" b="0" i="0" u="sng" strike="noStrike" dirty="0">
                <a:solidFill>
                  <a:srgbClr val="0563C1"/>
                </a:solidFill>
                <a:effectLst/>
                <a:latin typeface="Calibri" panose="020F0502020204030204" pitchFamily="34" charset="0"/>
                <a:hlinkClick r:id="rId2"/>
              </a:rPr>
              <a:t>Déclaration du médecin hygiéniste en chef | Salle de presse de l'Ontario </a:t>
            </a:r>
            <a:r>
              <a:rPr lang="en-US" sz="2800" b="1" i="0" u="none" strike="noStrike" dirty="0">
                <a:solidFill>
                  <a:srgbClr val="000000"/>
                </a:solidFill>
                <a:effectLst/>
                <a:latin typeface="Calibri" panose="020F0502020204030204" pitchFamily="34" charset="0"/>
              </a:rPr>
              <a:t>- Cas de rage humaine en </a:t>
            </a:r>
            <a:r>
              <a:rPr lang="en-US" sz="2800" b="0" i="0" dirty="0">
                <a:solidFill>
                  <a:srgbClr val="000000"/>
                </a:solidFill>
                <a:effectLst/>
                <a:latin typeface="Calibri" panose="020F0502020204030204" pitchFamily="34" charset="0"/>
              </a:rPr>
              <a:t>Ontario</a:t>
            </a:r>
            <a:endParaRPr lang="en-CA" sz="2800" dirty="0"/>
          </a:p>
        </p:txBody>
      </p:sp>
      <p:sp>
        <p:nvSpPr>
          <p:cNvPr id="3" name="Content Placeholder 2">
            <a:extLst>
              <a:ext uri="{FF2B5EF4-FFF2-40B4-BE49-F238E27FC236}">
                <a16:creationId xmlns:a16="http://schemas.microsoft.com/office/drawing/2014/main" id="{8E890C7B-D84A-C08C-C280-0DCC6B94328F}"/>
              </a:ext>
            </a:extLst>
          </p:cNvPr>
          <p:cNvSpPr>
            <a:spLocks noGrp="1"/>
          </p:cNvSpPr>
          <p:nvPr>
            <p:ph sz="half" idx="1"/>
          </p:nvPr>
        </p:nvSpPr>
        <p:spPr>
          <a:xfrm>
            <a:off x="838200" y="1825625"/>
            <a:ext cx="10208172" cy="4351338"/>
          </a:xfrm>
        </p:spPr>
        <p:txBody>
          <a:bodyPr/>
          <a:lstStyle/>
          <a:p>
            <a:r>
              <a:rPr lang="en-US" b="0" i="0" u="none" strike="noStrike" dirty="0">
                <a:solidFill>
                  <a:srgbClr val="1A1A1A"/>
                </a:solidFill>
                <a:effectLst/>
                <a:latin typeface="Calibri" panose="020F0502020204030204" pitchFamily="34" charset="0"/>
              </a:rPr>
              <a:t>Le service de santé du comté de Brant a reçu la confirmation en laboratoire d'un cas humain de rage chez un habitant de Brantford-Brant. On soupçonne que la maladie a été contractée par contact direct avec une chauve-souris en Ontario.</a:t>
            </a:r>
          </a:p>
          <a:p>
            <a:r>
              <a:rPr lang="en-US" sz="3200" b="0" i="0" u="sng" strike="noStrike" dirty="0">
                <a:solidFill>
                  <a:srgbClr val="0070C0"/>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Les chauves-souris et la rage au Canada, RMTC 50(12) - Canada.ca </a:t>
            </a:r>
            <a:r>
              <a:rPr lang="en-US" sz="3200" b="0" i="0" dirty="0">
                <a:effectLst/>
                <a:latin typeface="Calibri" panose="020F0502020204030204" pitchFamily="34" charset="0"/>
              </a:rPr>
              <a:t>- Infographie de l'Agence de la santé publique du Canada </a:t>
            </a:r>
          </a:p>
          <a:p>
            <a:r>
              <a:rPr lang="en-US" sz="3200" dirty="0">
                <a:hlinkClick r:id="rId4"/>
              </a:rPr>
              <a:t>La rage chez les chats : un nouveau problème de santé publique</a:t>
            </a:r>
            <a:endParaRPr lang="en-CA" sz="3200" dirty="0"/>
          </a:p>
          <a:p>
            <a:pPr marL="0" indent="0">
              <a:buNone/>
            </a:pPr>
            <a:endParaRPr lang="en-CA" sz="3200" dirty="0"/>
          </a:p>
        </p:txBody>
      </p:sp>
      <p:sp>
        <p:nvSpPr>
          <p:cNvPr id="5" name="Slide Number Placeholder 4">
            <a:extLst>
              <a:ext uri="{FF2B5EF4-FFF2-40B4-BE49-F238E27FC236}">
                <a16:creationId xmlns:a16="http://schemas.microsoft.com/office/drawing/2014/main" id="{86B5C910-D558-966E-D159-63EAFE6BD1A0}"/>
              </a:ext>
            </a:extLst>
          </p:cNvPr>
          <p:cNvSpPr>
            <a:spLocks noGrp="1"/>
          </p:cNvSpPr>
          <p:nvPr>
            <p:ph type="sldNum" sz="quarter" idx="10"/>
          </p:nvPr>
        </p:nvSpPr>
        <p:spPr/>
        <p:txBody>
          <a:bodyPr/>
          <a:lstStyle/>
          <a:p>
            <a:pPr>
              <a:defRPr/>
            </a:pPr>
            <a:fld id="{222C2B47-41F2-42A5-AA41-34CCD9669551}" type="slidenum">
              <a:rPr lang="en-US" smtClean="0"/>
              <a:t>10</a:t>
            </a:fld>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7718395-FE5B-1BE7-D853-1A9CFDA8F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0648" y="-208217"/>
            <a:ext cx="1881352" cy="1881352"/>
          </a:xfrm>
          <a:prstGeom prst="rect">
            <a:avLst/>
          </a:prstGeom>
        </p:spPr>
      </p:pic>
    </p:spTree>
    <p:extLst>
      <p:ext uri="{BB962C8B-B14F-4D97-AF65-F5344CB8AC3E}">
        <p14:creationId xmlns:p14="http://schemas.microsoft.com/office/powerpoint/2010/main" val="286053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593522" cy="1323976"/>
          </a:xfrm>
        </p:spPr>
        <p:txBody>
          <a:bodyPr/>
          <a:lstStyle/>
          <a:p>
            <a:pPr>
              <a:defRPr/>
            </a:pPr>
            <a:r>
              <a:rPr lang="en-US" sz="3200" dirty="0"/>
              <a:t>Nouveau ver du monde en Amérique centrale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36525" y="548917"/>
            <a:ext cx="6388100" cy="5735637"/>
          </a:xfrm>
        </p:spPr>
        <p:txBody>
          <a:bodyPr/>
          <a:lstStyle/>
          <a:p>
            <a:endParaRPr lang="en-US" altLang="en-US" dirty="0">
              <a:solidFill>
                <a:prstClr val="black"/>
              </a:solidFill>
              <a:hlinkClick r:id="" action="ppaction://noaction"/>
            </a:endParaRPr>
          </a:p>
          <a:p>
            <a:r>
              <a:rPr lang="en-US" altLang="en-US" dirty="0">
                <a:solidFill>
                  <a:prstClr val="black"/>
                </a:solidFill>
                <a:hlinkClick r:id="" action="ppaction://noaction"/>
              </a:rPr>
              <a:t>Août 2023 </a:t>
            </a:r>
            <a:r>
              <a:rPr lang="en-US" altLang="en-US" dirty="0">
                <a:solidFill>
                  <a:prstClr val="black"/>
                </a:solidFill>
              </a:rPr>
              <a:t>Des cas sont apparus au Panama ; les mouvements d'animaux ont été interrompus. Après ou en même temps que la libération de mouches stériles.</a:t>
            </a:r>
            <a:endParaRPr lang="en-US" altLang="en-US" u="sng" dirty="0"/>
          </a:p>
          <a:p>
            <a:r>
              <a:rPr lang="en-US" altLang="en-US" dirty="0"/>
              <a:t>Une marche lente et régulière vers le nord</a:t>
            </a:r>
          </a:p>
          <a:p>
            <a:r>
              <a:rPr lang="en-US" altLang="en-US" dirty="0"/>
              <a:t>A partir du 28 décembre 2024, selon la </a:t>
            </a:r>
            <a:r>
              <a:rPr lang="en-US" altLang="en-US" dirty="0">
                <a:hlinkClick r:id="rId3"/>
              </a:rPr>
              <a:t>COPEG </a:t>
            </a:r>
            <a:r>
              <a:rPr lang="en-US" altLang="en-US" dirty="0"/>
              <a:t>: </a:t>
            </a:r>
          </a:p>
          <a:p>
            <a:pPr lvl="1"/>
            <a:r>
              <a:rPr lang="en-US" altLang="en-US" sz="1200" dirty="0"/>
              <a:t>Panama - 23 784 cas</a:t>
            </a:r>
          </a:p>
          <a:p>
            <a:pPr lvl="1"/>
            <a:r>
              <a:rPr lang="en-US" altLang="en-US" sz="1200" dirty="0"/>
              <a:t>Costa Rica - 12 697 cas </a:t>
            </a:r>
          </a:p>
          <a:p>
            <a:pPr lvl="1"/>
            <a:r>
              <a:rPr lang="en-US" altLang="en-US" sz="1200" dirty="0"/>
              <a:t>Nicaragua - 7 650 caisses</a:t>
            </a:r>
          </a:p>
          <a:p>
            <a:pPr lvl="1"/>
            <a:r>
              <a:rPr lang="en-US" altLang="en-US" sz="1200" dirty="0"/>
              <a:t>Honduras - 184</a:t>
            </a:r>
          </a:p>
          <a:p>
            <a:pPr lvl="1"/>
            <a:r>
              <a:rPr lang="en-US" altLang="en-US" sz="1200" dirty="0"/>
              <a:t>Guatemala - 69</a:t>
            </a:r>
          </a:p>
          <a:p>
            <a:pPr lvl="1"/>
            <a:r>
              <a:rPr lang="en-US" altLang="en-US" sz="1200" dirty="0"/>
              <a:t>Salvador - 2</a:t>
            </a:r>
          </a:p>
          <a:p>
            <a:pPr lvl="1"/>
            <a:r>
              <a:rPr lang="en-US" altLang="en-US" sz="1200" dirty="0"/>
              <a:t>Mexique - 3</a:t>
            </a:r>
          </a:p>
          <a:p>
            <a:pPr lvl="1"/>
            <a:r>
              <a:rPr lang="en-US" altLang="en-US" sz="1200" dirty="0"/>
              <a:t>Belize - 1</a:t>
            </a:r>
          </a:p>
        </p:txBody>
      </p:sp>
      <p:sp>
        <p:nvSpPr>
          <p:cNvPr id="26631" name="TextBox 5">
            <a:hlinkClick r:id="rId3"/>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3"/>
              </a:rPr>
              <a:t>COPEG</a:t>
            </a:r>
            <a:endParaRPr lang="en-CA" altLang="en-US" sz="1800" dirty="0"/>
          </a:p>
        </p:txBody>
      </p:sp>
      <p:pic>
        <p:nvPicPr>
          <p:cNvPr id="5" name="Picture 4">
            <a:extLst>
              <a:ext uri="{FF2B5EF4-FFF2-40B4-BE49-F238E27FC236}">
                <a16:creationId xmlns:a16="http://schemas.microsoft.com/office/drawing/2014/main" id="{E5132D01-685B-6A87-22FE-193CF9482730}"/>
              </a:ext>
            </a:extLst>
          </p:cNvPr>
          <p:cNvPicPr>
            <a:picLocks noChangeAspect="1"/>
          </p:cNvPicPr>
          <p:nvPr/>
        </p:nvPicPr>
        <p:blipFill>
          <a:blip r:embed="rId4"/>
          <a:stretch>
            <a:fillRect/>
          </a:stretch>
        </p:blipFill>
        <p:spPr>
          <a:xfrm>
            <a:off x="6452681" y="0"/>
            <a:ext cx="5739319" cy="6369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a:xfrm>
            <a:off x="838200" y="91203"/>
            <a:ext cx="10515600" cy="1325563"/>
          </a:xfrm>
        </p:spPr>
        <p:txBody>
          <a:bodyPr/>
          <a:lstStyle/>
          <a:p>
            <a:r>
              <a:rPr lang="en-CA" dirty="0"/>
              <a:t>Résultats scientifiques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838200" y="1046875"/>
            <a:ext cx="10515600" cy="4764249"/>
          </a:xfrm>
        </p:spPr>
        <p:txBody>
          <a:bodyPr/>
          <a:lstStyle/>
          <a:p>
            <a:r>
              <a:rPr lang="en-US" sz="2400" dirty="0">
                <a:hlinkClick r:id="rId3"/>
              </a:rPr>
              <a:t>Avis de santé publique : Éclosion d'infections à Salmonella </a:t>
            </a:r>
            <a:r>
              <a:rPr lang="en-US" sz="2400" dirty="0" err="1">
                <a:hlinkClick r:id="rId3"/>
              </a:rPr>
              <a:t>Muenchen </a:t>
            </a:r>
            <a:r>
              <a:rPr lang="en-US" sz="2400" dirty="0">
                <a:hlinkClick r:id="rId3"/>
              </a:rPr>
              <a:t>liées à des geckos - Canada.ca</a:t>
            </a:r>
            <a:endParaRPr lang="en-US" sz="2400" dirty="0"/>
          </a:p>
          <a:p>
            <a:r>
              <a:rPr lang="en-US" sz="2400" dirty="0">
                <a:hlinkClick r:id="rId4"/>
              </a:rPr>
              <a:t>Ténias Echinococcus émergents : détection par PCR fécale d'Echinococcus multilocularis chez 26 chiens des États-Unis et du Canada (2022-2024) - PubMed</a:t>
            </a:r>
            <a:endParaRPr lang="en-US" sz="2400" dirty="0"/>
          </a:p>
          <a:p>
            <a:r>
              <a:rPr lang="en-US" sz="2400" dirty="0">
                <a:hlinkClick r:id="rId5"/>
              </a:rPr>
              <a:t>Brucella microti et la brucellose transmise par les rongeurs : Une menace négligée pour la santé publique - PubMed</a:t>
            </a:r>
            <a:endParaRPr lang="en-US" sz="2400" dirty="0"/>
          </a:p>
          <a:p>
            <a:r>
              <a:rPr lang="en-US" sz="2400" dirty="0">
                <a:hlinkClick r:id="rId6"/>
              </a:rPr>
              <a:t>Facteurs de risque du complexe infectieux respiratoire canin et agents pathogènes associés à la maladie - PubMed</a:t>
            </a:r>
            <a:endParaRPr lang="en-US" sz="2400" dirty="0"/>
          </a:p>
          <a:p>
            <a:r>
              <a:rPr lang="en-US" sz="2400" dirty="0">
                <a:hlinkClick r:id="rId7"/>
              </a:rPr>
              <a:t>Méta-analyse de la séroprévalence et de la prévalence des virus de la grippe A (sous-types H3N2, H3N8 et H1N1) chez les chiens</a:t>
            </a:r>
            <a:endParaRPr lang="en-US" sz="2400" dirty="0"/>
          </a:p>
          <a:p>
            <a:r>
              <a:rPr lang="en-US" sz="2400" dirty="0">
                <a:hlinkClick r:id="rId8"/>
              </a:rPr>
              <a:t>Cas mortel de leishmaniose viscérale importée chez un chien causée par Leishmania infantum en Guyane française - ScienceDirect</a:t>
            </a:r>
            <a:endParaRPr lang="en-US" sz="2400" dirty="0"/>
          </a:p>
          <a:p>
            <a:endParaRPr lang="en-CA" sz="2400" dirty="0"/>
          </a:p>
          <a:p>
            <a:endParaRPr lang="en-CA" sz="24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t>12</a:t>
            </a:fld>
            <a:endParaRPr lang="en-US"/>
          </a:p>
        </p:txBody>
      </p:sp>
    </p:spTree>
    <p:extLst>
      <p:ext uri="{BB962C8B-B14F-4D97-AF65-F5344CB8AC3E}">
        <p14:creationId xmlns:p14="http://schemas.microsoft.com/office/powerpoint/2010/main" val="55460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914400" y="70101"/>
            <a:ext cx="10515600" cy="539500"/>
          </a:xfrm>
        </p:spPr>
        <p:txBody>
          <a:bodyPr/>
          <a:lstStyle/>
          <a:p>
            <a:r>
              <a:rPr lang="en-CA" dirty="0"/>
              <a:t>IAHP H5N1 et chats - États-Unis</a:t>
            </a:r>
          </a:p>
        </p:txBody>
      </p:sp>
      <p:sp>
        <p:nvSpPr>
          <p:cNvPr id="9" name="Text Placeholder 2">
            <a:extLst>
              <a:ext uri="{FF2B5EF4-FFF2-40B4-BE49-F238E27FC236}">
                <a16:creationId xmlns:a16="http://schemas.microsoft.com/office/drawing/2014/main" id="{1DB1F8F9-5A35-BB37-CC07-EDFDAEB5C625}"/>
              </a:ext>
            </a:extLst>
          </p:cNvPr>
          <p:cNvSpPr>
            <a:spLocks noGrp="1"/>
          </p:cNvSpPr>
          <p:nvPr>
            <p:ph sz="half" idx="1"/>
          </p:nvPr>
        </p:nvSpPr>
        <p:spPr>
          <a:xfrm>
            <a:off x="260685" y="1073658"/>
            <a:ext cx="5835315" cy="4985735"/>
          </a:xfrm>
        </p:spPr>
        <p:txBody>
          <a:bodyPr/>
          <a:lstStyle/>
          <a:p>
            <a:r>
              <a:rPr lang="en-CA" sz="2200" dirty="0">
                <a:hlinkClick r:id="rId3"/>
              </a:rPr>
              <a:t>L'USDA a confirmé </a:t>
            </a:r>
            <a:r>
              <a:rPr lang="en-CA" sz="2200" dirty="0"/>
              <a:t>un total de 62 détections d'IAHP chez des chats domestiques.</a:t>
            </a:r>
          </a:p>
          <a:p>
            <a:pPr lvl="1"/>
            <a:r>
              <a:rPr lang="en-CA" sz="2000" dirty="0"/>
              <a:t>Probablement une sous-estimation grossière du nombre de cas</a:t>
            </a:r>
          </a:p>
          <a:p>
            <a:r>
              <a:rPr lang="en-CA" sz="2200" dirty="0"/>
              <a:t>Le service de santé publique de Los Angeles a émis des avertissements concernant l'influenza aviaire hautement pathogène et les chats, liés à la consommation de lait cru le </a:t>
            </a:r>
            <a:r>
              <a:rPr lang="en-CA" sz="2200" dirty="0">
                <a:hlinkClick r:id="rId4"/>
              </a:rPr>
              <a:t>12 décembre 2024 </a:t>
            </a:r>
            <a:r>
              <a:rPr lang="en-CA" sz="2200" dirty="0"/>
              <a:t>et le </a:t>
            </a:r>
            <a:r>
              <a:rPr lang="en-CA" sz="2200" dirty="0">
                <a:hlinkClick r:id="rId5"/>
              </a:rPr>
              <a:t>19 décembre 2024</a:t>
            </a:r>
            <a:r>
              <a:rPr lang="en-CA" sz="2200" dirty="0"/>
              <a:t>, et à la consommation de viande crue </a:t>
            </a:r>
            <a:r>
              <a:rPr lang="en-CA" sz="2200" dirty="0">
                <a:hlinkClick r:id="rId6"/>
              </a:rPr>
              <a:t>le 31 décembre 2024.</a:t>
            </a:r>
            <a:endParaRPr lang="en-CA" sz="2200" dirty="0"/>
          </a:p>
          <a:p>
            <a:r>
              <a:rPr lang="en-CA" sz="2200" dirty="0">
                <a:hlinkClick r:id="rId7"/>
              </a:rPr>
              <a:t>Réseau d'alerte sanitaire du comté de L.A. </a:t>
            </a:r>
            <a:r>
              <a:rPr lang="en-CA" sz="2200" dirty="0"/>
              <a:t>Le 20 décembre 2024, fournir plus d'informations sur les chats affectés.</a:t>
            </a:r>
          </a:p>
          <a:p>
            <a:r>
              <a:rPr lang="en-US" sz="2200" dirty="0">
                <a:hlinkClick r:id="rId8"/>
              </a:rPr>
              <a:t>La FDA expose les moyens de réduire le risque d'IAHP chez les chats | FDA </a:t>
            </a:r>
            <a:r>
              <a:rPr lang="en-US" sz="2200" dirty="0"/>
              <a:t>(18 déc. 2024)</a:t>
            </a:r>
            <a:endParaRPr lang="en-CA" sz="2200" dirty="0"/>
          </a:p>
          <a:p>
            <a:pPr marL="0" indent="0">
              <a:buNone/>
            </a:pPr>
            <a:endParaRPr lang="en-US" sz="1400" dirty="0"/>
          </a:p>
        </p:txBody>
      </p:sp>
      <p:sp>
        <p:nvSpPr>
          <p:cNvPr id="3" name="Content Placeholder 2">
            <a:extLst>
              <a:ext uri="{FF2B5EF4-FFF2-40B4-BE49-F238E27FC236}">
                <a16:creationId xmlns:a16="http://schemas.microsoft.com/office/drawing/2014/main" id="{346F8CFB-2AEF-114B-AB97-9221A8A3D585}"/>
              </a:ext>
            </a:extLst>
          </p:cNvPr>
          <p:cNvSpPr>
            <a:spLocks noGrp="1"/>
          </p:cNvSpPr>
          <p:nvPr>
            <p:ph sz="half" idx="2"/>
          </p:nvPr>
        </p:nvSpPr>
        <p:spPr>
          <a:xfrm>
            <a:off x="6614161" y="899244"/>
            <a:ext cx="5181600" cy="4351338"/>
          </a:xfrm>
        </p:spPr>
        <p:txBody>
          <a:bodyPr/>
          <a:lstStyle/>
          <a:p>
            <a:pPr marL="0" indent="0">
              <a:buNone/>
            </a:pPr>
            <a:r>
              <a:rPr lang="en-US" sz="1800" dirty="0">
                <a:hlinkClick r:id="rId9"/>
              </a:rPr>
              <a:t>Worms &amp; Germs Blog | Ressources pour les animaux, les humains et les maladies infectieuses | Université de Guelph</a:t>
            </a:r>
            <a:endParaRPr lang="en-CA" sz="1800" dirty="0"/>
          </a:p>
          <a:p>
            <a:pPr marL="0" indent="0">
              <a:buNone/>
            </a:pPr>
            <a:r>
              <a:rPr lang="en-CA" dirty="0"/>
              <a:t>Cas de chats dans le comté de L.A.</a:t>
            </a:r>
          </a:p>
          <a:p>
            <a:r>
              <a:rPr lang="en-CA" dirty="0"/>
              <a:t>1</a:t>
            </a:r>
            <a:r>
              <a:rPr lang="en-CA" baseline="30000" dirty="0"/>
              <a:t>st</a:t>
            </a:r>
            <a:r>
              <a:rPr lang="en-CA" dirty="0"/>
              <a:t> ménage</a:t>
            </a:r>
          </a:p>
          <a:p>
            <a:pPr lvl="1"/>
            <a:r>
              <a:rPr lang="en-CA" sz="2000" dirty="0"/>
              <a:t>8 chats nourris au lait cru rappelé</a:t>
            </a:r>
          </a:p>
          <a:p>
            <a:pPr lvl="1"/>
            <a:r>
              <a:rPr lang="en-CA" sz="2000" dirty="0"/>
              <a:t>7 chats malades, 5 des chats malades sont morts</a:t>
            </a:r>
          </a:p>
          <a:p>
            <a:pPr lvl="1"/>
            <a:r>
              <a:rPr lang="en-CA" sz="2000" dirty="0"/>
              <a:t>Le virus isolé est exactement le même que celui du lait cru.</a:t>
            </a:r>
            <a:endParaRPr lang="en-CA" dirty="0"/>
          </a:p>
          <a:p>
            <a:r>
              <a:rPr lang="en-CA" dirty="0"/>
              <a:t>2</a:t>
            </a:r>
            <a:r>
              <a:rPr lang="en-CA" baseline="30000" dirty="0"/>
              <a:t>nd</a:t>
            </a:r>
            <a:r>
              <a:rPr lang="en-CA" dirty="0"/>
              <a:t> ménage</a:t>
            </a:r>
          </a:p>
          <a:p>
            <a:pPr lvl="1"/>
            <a:r>
              <a:rPr lang="en-CA" sz="2000" dirty="0"/>
              <a:t>5 chats malades après avoir mangé deux types d'aliments crus pour animaux de compagnie (volaille et bœuf)</a:t>
            </a:r>
          </a:p>
          <a:p>
            <a:pPr lvl="1"/>
            <a:r>
              <a:rPr lang="en-CA" sz="2000" dirty="0"/>
              <a:t>2 chats euthanasiés détresse respiratoire</a:t>
            </a:r>
          </a:p>
          <a:p>
            <a:pPr lvl="1"/>
            <a:r>
              <a:rPr lang="en-CA" sz="2000" dirty="0"/>
              <a:t>2 autres chats malades et 1 testé positif pour la grippe H5</a:t>
            </a:r>
          </a:p>
          <a:p>
            <a:pPr lvl="1"/>
            <a:endParaRPr lang="en-CA" dirty="0"/>
          </a:p>
          <a:p>
            <a:pPr lvl="1"/>
            <a:endParaRPr lang="en-CA" dirty="0"/>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0"/>
          </p:nvPr>
        </p:nvSpPr>
        <p:spPr/>
        <p:txBody>
          <a:bodyPr/>
          <a:lstStyle/>
          <a:p>
            <a:pPr>
              <a:defRPr/>
            </a:pPr>
            <a:fld id="{A5F12CC5-A507-4028-B3C9-257C8E707382}" type="slidenum">
              <a:rPr lang="en-US" smtClean="0"/>
              <a:t>2</a:t>
            </a:fld>
            <a:endParaRPr lang="en-US" dirty="0"/>
          </a:p>
        </p:txBody>
      </p:sp>
    </p:spTree>
    <p:extLst>
      <p:ext uri="{BB962C8B-B14F-4D97-AF65-F5344CB8AC3E}">
        <p14:creationId xmlns:p14="http://schemas.microsoft.com/office/powerpoint/2010/main" val="70795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0" y="-260517"/>
            <a:ext cx="10515600" cy="1325563"/>
          </a:xfrm>
        </p:spPr>
        <p:txBody>
          <a:bodyPr/>
          <a:lstStyle/>
          <a:p>
            <a:r>
              <a:rPr lang="en-CA" sz="3200" dirty="0"/>
              <a:t>IAHP H5N1 et chats - États-Unis</a:t>
            </a:r>
          </a:p>
        </p:txBody>
      </p:sp>
      <p:sp>
        <p:nvSpPr>
          <p:cNvPr id="9" name="Text Placeholder 2">
            <a:extLst>
              <a:ext uri="{FF2B5EF4-FFF2-40B4-BE49-F238E27FC236}">
                <a16:creationId xmlns:a16="http://schemas.microsoft.com/office/drawing/2014/main" id="{1DB1F8F9-5A35-BB37-CC07-EDFDAEB5C625}"/>
              </a:ext>
            </a:extLst>
          </p:cNvPr>
          <p:cNvSpPr>
            <a:spLocks noGrp="1"/>
          </p:cNvSpPr>
          <p:nvPr>
            <p:ph sz="half" idx="1"/>
          </p:nvPr>
        </p:nvSpPr>
        <p:spPr>
          <a:xfrm>
            <a:off x="97429" y="633289"/>
            <a:ext cx="6233652" cy="4685047"/>
          </a:xfrm>
        </p:spPr>
        <p:txBody>
          <a:bodyPr/>
          <a:lstStyle/>
          <a:p>
            <a:r>
              <a:rPr lang="en-CA" sz="2200" dirty="0"/>
              <a:t>Rappel d'aliments crus pour animaux de compagnie le 24 décembre 2024</a:t>
            </a:r>
          </a:p>
          <a:p>
            <a:pPr lvl="1"/>
            <a:r>
              <a:rPr lang="en-US" sz="2000" dirty="0">
                <a:hlinkClick r:id="rId3"/>
              </a:rPr>
              <a:t>Morasch Meat rappelle les aliments crus et congelés pour animaux de compagnie Northwest Naturals Brand 2 </a:t>
            </a:r>
            <a:r>
              <a:rPr lang="en-US" sz="2000" dirty="0" err="1">
                <a:hlinkClick r:id="rId3"/>
              </a:rPr>
              <a:t>Lb </a:t>
            </a:r>
            <a:r>
              <a:rPr lang="en-US" sz="2000" dirty="0">
                <a:hlinkClick r:id="rId3"/>
              </a:rPr>
              <a:t>Turkey Recipe - Testé positif pour la souche H5N1 du virus HPAI | Oregon Veterinary Medical Association</a:t>
            </a:r>
            <a:endParaRPr lang="en-CA" sz="2400" dirty="0"/>
          </a:p>
          <a:p>
            <a:r>
              <a:rPr lang="en-CA" sz="2200" dirty="0"/>
              <a:t>Vendus par des distributeurs dans 12 États et en </a:t>
            </a:r>
            <a:r>
              <a:rPr lang="en-CA" sz="2200" b="1" dirty="0">
                <a:solidFill>
                  <a:srgbClr val="C00000"/>
                </a:solidFill>
              </a:rPr>
              <a:t>Colombie-Britannique</a:t>
            </a:r>
            <a:endParaRPr lang="en-CA" sz="2200" b="1" dirty="0"/>
          </a:p>
          <a:p>
            <a:r>
              <a:rPr lang="en-CA" sz="2200" dirty="0">
                <a:hlinkClick r:id="rId4"/>
              </a:rPr>
              <a:t>Le département de l'agriculture de l'Oregon </a:t>
            </a:r>
            <a:r>
              <a:rPr lang="en-CA" sz="2200" dirty="0"/>
              <a:t>a confirmé la présence du virus H5N1 chez un chat domestique décédé.</a:t>
            </a:r>
          </a:p>
          <a:p>
            <a:pPr lvl="1"/>
            <a:r>
              <a:rPr lang="en-CA" sz="2200" dirty="0"/>
              <a:t>Chat d'intérieur</a:t>
            </a:r>
          </a:p>
          <a:p>
            <a:pPr lvl="1"/>
            <a:r>
              <a:rPr lang="en-CA" sz="2200" dirty="0"/>
              <a:t>A été nourri avec une alimentation crue (</a:t>
            </a:r>
            <a:r>
              <a:rPr lang="en-CA" sz="2200" dirty="0">
                <a:hlinkClick r:id="rId5"/>
              </a:rPr>
              <a:t>B3.13</a:t>
            </a:r>
            <a:r>
              <a:rPr lang="en-CA" sz="2200" dirty="0"/>
              <a:t>)</a:t>
            </a:r>
          </a:p>
          <a:p>
            <a:r>
              <a:rPr lang="en-CA" sz="2200" dirty="0"/>
              <a:t>Ménage californien 5 chats ont consommé </a:t>
            </a:r>
            <a:r>
              <a:rPr lang="en-CA" sz="2200" dirty="0">
                <a:hlinkClick r:id="rId6"/>
              </a:rPr>
              <a:t>des aliments crus Monarch pour animaux de compagnie</a:t>
            </a:r>
            <a:r>
              <a:rPr lang="en-CA" sz="2200" dirty="0"/>
              <a:t>, l'un d'entre eux est confirmé positif pour le H5</a:t>
            </a:r>
          </a:p>
        </p:txBody>
      </p:sp>
      <p:pic>
        <p:nvPicPr>
          <p:cNvPr id="6" name="Content Placeholder 5">
            <a:extLst>
              <a:ext uri="{FF2B5EF4-FFF2-40B4-BE49-F238E27FC236}">
                <a16:creationId xmlns:a16="http://schemas.microsoft.com/office/drawing/2014/main" id="{F66FB6E1-D94F-DE9C-D9C9-C5633521BB15}"/>
              </a:ext>
            </a:extLst>
          </p:cNvPr>
          <p:cNvPicPr>
            <a:picLocks noGrp="1" noChangeAspect="1"/>
          </p:cNvPicPr>
          <p:nvPr>
            <p:ph sz="half" idx="2"/>
          </p:nvPr>
        </p:nvPicPr>
        <p:blipFill>
          <a:blip r:embed="rId7"/>
          <a:stretch>
            <a:fillRect/>
          </a:stretch>
        </p:blipFill>
        <p:spPr>
          <a:xfrm>
            <a:off x="6648764" y="136525"/>
            <a:ext cx="5019363" cy="283928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0"/>
          </p:nvPr>
        </p:nvSpPr>
        <p:spPr/>
        <p:txBody>
          <a:bodyPr/>
          <a:lstStyle/>
          <a:p>
            <a:pPr>
              <a:defRPr/>
            </a:pPr>
            <a:fld id="{A5F12CC5-A507-4028-B3C9-257C8E707382}" type="slidenum">
              <a:rPr lang="en-US" smtClean="0"/>
              <a:t>3</a:t>
            </a:fld>
            <a:endParaRPr lang="en-US" dirty="0"/>
          </a:p>
        </p:txBody>
      </p:sp>
      <p:grpSp>
        <p:nvGrpSpPr>
          <p:cNvPr id="10" name="Group 9">
            <a:extLst>
              <a:ext uri="{FF2B5EF4-FFF2-40B4-BE49-F238E27FC236}">
                <a16:creationId xmlns:a16="http://schemas.microsoft.com/office/drawing/2014/main" id="{0A6DF427-D08C-42B0-0E68-C6ABEF7BCDBB}"/>
              </a:ext>
            </a:extLst>
          </p:cNvPr>
          <p:cNvGrpSpPr/>
          <p:nvPr/>
        </p:nvGrpSpPr>
        <p:grpSpPr>
          <a:xfrm>
            <a:off x="6648765" y="3262964"/>
            <a:ext cx="5003419" cy="3092933"/>
            <a:chOff x="6470586" y="3518264"/>
            <a:chExt cx="4819913" cy="2838086"/>
          </a:xfrm>
        </p:grpSpPr>
        <p:pic>
          <p:nvPicPr>
            <p:cNvPr id="5" name="Picture 4">
              <a:hlinkClick r:id="rId8"/>
              <a:extLst>
                <a:ext uri="{FF2B5EF4-FFF2-40B4-BE49-F238E27FC236}">
                  <a16:creationId xmlns:a16="http://schemas.microsoft.com/office/drawing/2014/main" id="{BDDEF320-08FF-8EA3-6C65-D2C64F49843D}"/>
                </a:ext>
              </a:extLst>
            </p:cNvPr>
            <p:cNvPicPr>
              <a:picLocks noChangeAspect="1"/>
            </p:cNvPicPr>
            <p:nvPr/>
          </p:nvPicPr>
          <p:blipFill>
            <a:blip r:embed="rId9"/>
            <a:stretch>
              <a:fillRect/>
            </a:stretch>
          </p:blipFill>
          <p:spPr>
            <a:xfrm>
              <a:off x="6470586" y="3530782"/>
              <a:ext cx="1974914" cy="282556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AA27F4-69CA-04C2-AFC9-0A621C4B71B0}"/>
                </a:ext>
              </a:extLst>
            </p:cNvPr>
            <p:cNvPicPr>
              <a:picLocks noChangeAspect="1"/>
            </p:cNvPicPr>
            <p:nvPr/>
          </p:nvPicPr>
          <p:blipFill>
            <a:blip r:embed="rId10"/>
            <a:stretch>
              <a:fillRect/>
            </a:stretch>
          </p:blipFill>
          <p:spPr>
            <a:xfrm>
              <a:off x="8496301" y="3518264"/>
              <a:ext cx="2794198" cy="283808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7348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8127-3E42-5A39-AD3A-692793A3A741}"/>
              </a:ext>
            </a:extLst>
          </p:cNvPr>
          <p:cNvSpPr>
            <a:spLocks noGrp="1"/>
          </p:cNvSpPr>
          <p:nvPr>
            <p:ph type="title"/>
          </p:nvPr>
        </p:nvSpPr>
        <p:spPr>
          <a:xfrm>
            <a:off x="539817" y="106062"/>
            <a:ext cx="10515600" cy="1241476"/>
          </a:xfrm>
        </p:spPr>
        <p:txBody>
          <a:bodyPr/>
          <a:lstStyle/>
          <a:p>
            <a:r>
              <a:rPr lang="en-US" sz="3200" dirty="0">
                <a:hlinkClick r:id="rId2"/>
              </a:rPr>
              <a:t>Infectivité et persistance du virus de la grippe A dans le lait cru | Environmental Science &amp; Technology Letters</a:t>
            </a:r>
            <a:br>
              <a:rPr lang="en-CA" sz="3200" dirty="0"/>
            </a:br>
            <a:endParaRPr lang="en-CA" sz="3200" dirty="0"/>
          </a:p>
        </p:txBody>
      </p:sp>
      <p:sp>
        <p:nvSpPr>
          <p:cNvPr id="3" name="Content Placeholder 2">
            <a:extLst>
              <a:ext uri="{FF2B5EF4-FFF2-40B4-BE49-F238E27FC236}">
                <a16:creationId xmlns:a16="http://schemas.microsoft.com/office/drawing/2014/main" id="{F24790F5-AC7B-4B65-2776-3C31ED1D2057}"/>
              </a:ext>
            </a:extLst>
          </p:cNvPr>
          <p:cNvSpPr>
            <a:spLocks noGrp="1"/>
          </p:cNvSpPr>
          <p:nvPr>
            <p:ph sz="half" idx="1"/>
          </p:nvPr>
        </p:nvSpPr>
        <p:spPr>
          <a:xfrm>
            <a:off x="289558" y="1372919"/>
            <a:ext cx="5658853" cy="4663891"/>
          </a:xfrm>
        </p:spPr>
        <p:txBody>
          <a:bodyPr/>
          <a:lstStyle/>
          <a:p>
            <a:r>
              <a:rPr lang="en-US" sz="2400" dirty="0"/>
              <a:t>Utilisation de la grippe A H1N1 pour évaluer la persistance de l'IAV dans le lait cru conservé à 4°C</a:t>
            </a:r>
          </a:p>
          <a:p>
            <a:r>
              <a:rPr lang="en-US" sz="2400" dirty="0"/>
              <a:t>Mesure de l'infectivité et de la persistance de l'ARN</a:t>
            </a:r>
          </a:p>
          <a:p>
            <a:pPr algn="l"/>
            <a:r>
              <a:rPr lang="en-CA" sz="2400" b="0" i="0" u="none" strike="noStrike" baseline="0" dirty="0"/>
              <a:t>Lait cru collecté le 8 juillet 2024 dans des récipients stériles et stocké à 4 °C</a:t>
            </a:r>
          </a:p>
          <a:p>
            <a:pPr algn="l"/>
            <a:r>
              <a:rPr lang="en-CA" sz="2400" b="0" i="0" u="none" strike="noStrike" baseline="0" dirty="0"/>
              <a:t>Le lait a été dopé avec 10</a:t>
            </a:r>
            <a:r>
              <a:rPr lang="en-CA" sz="2400" b="0" i="0" u="none" strike="noStrike" baseline="30000" dirty="0"/>
              <a:t>5</a:t>
            </a:r>
            <a:r>
              <a:rPr lang="en-CA" sz="2400" b="0" i="0" u="none" strike="noStrike" baseline="0" dirty="0"/>
              <a:t> -10</a:t>
            </a:r>
            <a:r>
              <a:rPr lang="en-CA" sz="2400" b="0" i="0" u="none" strike="noStrike" baseline="30000" dirty="0"/>
              <a:t>6</a:t>
            </a:r>
            <a:r>
              <a:rPr lang="en-CA" sz="2400" b="0" i="0" u="none" strike="noStrike" baseline="0" dirty="0"/>
              <a:t> TCID50/mL de H1N1</a:t>
            </a:r>
          </a:p>
          <a:p>
            <a:pPr algn="l"/>
            <a:r>
              <a:rPr lang="en-CA" sz="2400" dirty="0"/>
              <a:t>Conservé à 4C pendant 57 jours</a:t>
            </a:r>
          </a:p>
          <a:p>
            <a:pPr marL="0" indent="0" algn="l">
              <a:buNone/>
            </a:pPr>
            <a:endParaRPr lang="en-CA" sz="2400" dirty="0"/>
          </a:p>
        </p:txBody>
      </p:sp>
      <p:sp>
        <p:nvSpPr>
          <p:cNvPr id="4" name="Content Placeholder 3">
            <a:extLst>
              <a:ext uri="{FF2B5EF4-FFF2-40B4-BE49-F238E27FC236}">
                <a16:creationId xmlns:a16="http://schemas.microsoft.com/office/drawing/2014/main" id="{FE3F1D69-1C71-C51B-0601-7054C76E18A4}"/>
              </a:ext>
            </a:extLst>
          </p:cNvPr>
          <p:cNvSpPr>
            <a:spLocks noGrp="1"/>
          </p:cNvSpPr>
          <p:nvPr>
            <p:ph sz="half" idx="2"/>
          </p:nvPr>
        </p:nvSpPr>
        <p:spPr>
          <a:xfrm>
            <a:off x="6243590" y="1347538"/>
            <a:ext cx="5791093" cy="4617670"/>
          </a:xfrm>
        </p:spPr>
        <p:txBody>
          <a:bodyPr/>
          <a:lstStyle/>
          <a:p>
            <a:r>
              <a:rPr lang="en-US" sz="2400" b="0" i="0" u="none" strike="noStrike" baseline="0" dirty="0"/>
              <a:t>Jours 0, 1, 3 et 5 - prélèvement de 60 </a:t>
            </a:r>
            <a:r>
              <a:rPr lang="en-US" sz="2400" b="0" i="0" u="none" strike="noStrike" baseline="0" dirty="0" err="1"/>
              <a:t>microlitres </a:t>
            </a:r>
            <a:r>
              <a:rPr lang="en-US" sz="2400" b="0" i="0" u="none" strike="noStrike" baseline="0" dirty="0"/>
              <a:t>pour la culture de tissus</a:t>
            </a:r>
          </a:p>
          <a:p>
            <a:r>
              <a:rPr lang="en-US" sz="2400" dirty="0"/>
              <a:t>Jours 0, 1, 3, 5, 7, 21, 28, 35 et 57, prélèvement de 60 microlitres pour l'extraction de l'ARN.</a:t>
            </a:r>
          </a:p>
          <a:p>
            <a:r>
              <a:rPr lang="en-US" sz="2400" dirty="0"/>
              <a:t>Lait </a:t>
            </a:r>
            <a:r>
              <a:rPr lang="en-US" sz="2400" dirty="0" err="1"/>
              <a:t>non contaminé </a:t>
            </a:r>
            <a:r>
              <a:rPr lang="en-US" sz="2400" dirty="0"/>
              <a:t>+ lait pasteurisé testé par CT et extraction d'ARN comme contrôle</a:t>
            </a:r>
          </a:p>
          <a:p>
            <a:r>
              <a:rPr lang="en-US" sz="2400" b="1" dirty="0"/>
              <a:t>2,3 jours pour atteindre une réduction de 99 % de l'infectivité, viabilité pendant au moins 5 jours</a:t>
            </a:r>
          </a:p>
          <a:p>
            <a:r>
              <a:rPr lang="en-US" sz="2400" b="1" dirty="0"/>
              <a:t>Présence d'un virus viable après 5 jours</a:t>
            </a:r>
          </a:p>
          <a:p>
            <a:r>
              <a:rPr lang="en-US" sz="2400" b="1" dirty="0"/>
              <a:t>L'ARN est toujours détectable après 57 jours</a:t>
            </a:r>
            <a:endParaRPr lang="en-US" sz="2400" dirty="0"/>
          </a:p>
          <a:p>
            <a:r>
              <a:rPr lang="en-US" sz="2400" dirty="0"/>
              <a:t>Dose infectieuse inconnue</a:t>
            </a:r>
            <a:endParaRPr lang="en-CA" sz="2400" dirty="0"/>
          </a:p>
        </p:txBody>
      </p:sp>
      <p:sp>
        <p:nvSpPr>
          <p:cNvPr id="5" name="Slide Number Placeholder 4">
            <a:extLst>
              <a:ext uri="{FF2B5EF4-FFF2-40B4-BE49-F238E27FC236}">
                <a16:creationId xmlns:a16="http://schemas.microsoft.com/office/drawing/2014/main" id="{01B1B165-7360-E19E-5ECB-26ADC175C0FE}"/>
              </a:ext>
            </a:extLst>
          </p:cNvPr>
          <p:cNvSpPr>
            <a:spLocks noGrp="1"/>
          </p:cNvSpPr>
          <p:nvPr>
            <p:ph type="sldNum" sz="quarter" idx="10"/>
          </p:nvPr>
        </p:nvSpPr>
        <p:spPr/>
        <p:txBody>
          <a:bodyPr/>
          <a:lstStyle/>
          <a:p>
            <a:pPr>
              <a:defRPr/>
            </a:pPr>
            <a:fld id="{222C2B47-41F2-42A5-AA41-34CCD9669551}" type="slidenum">
              <a:rPr lang="en-US" smtClean="0"/>
              <a:t>4</a:t>
            </a:fld>
            <a:endParaRPr lang="en-US" dirty="0"/>
          </a:p>
        </p:txBody>
      </p:sp>
    </p:spTree>
    <p:extLst>
      <p:ext uri="{BB962C8B-B14F-4D97-AF65-F5344CB8AC3E}">
        <p14:creationId xmlns:p14="http://schemas.microsoft.com/office/powerpoint/2010/main" val="38067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9862-2748-4ED8-C8D4-1E7A33912F08}"/>
              </a:ext>
            </a:extLst>
          </p:cNvPr>
          <p:cNvSpPr>
            <a:spLocks noGrp="1"/>
          </p:cNvSpPr>
          <p:nvPr>
            <p:ph type="title"/>
          </p:nvPr>
        </p:nvSpPr>
        <p:spPr>
          <a:xfrm>
            <a:off x="838200" y="365125"/>
            <a:ext cx="8979034" cy="1325563"/>
          </a:xfrm>
        </p:spPr>
        <p:txBody>
          <a:bodyPr/>
          <a:lstStyle/>
          <a:p>
            <a:r>
              <a:rPr lang="en-US" sz="2800" dirty="0">
                <a:hlinkClick r:id="rId3"/>
              </a:rPr>
              <a:t>L'infection par le virus de la grippe bovine H5N1 est transmise par le lait et entraîne la mortalité des nouveau-nés allaités | </a:t>
            </a:r>
            <a:r>
              <a:rPr lang="en-US" sz="2800" dirty="0" err="1">
                <a:hlinkClick r:id="rId3"/>
              </a:rPr>
              <a:t>bioRxiv</a:t>
            </a:r>
            <a:br>
              <a:rPr lang="en-US" sz="2800" dirty="0"/>
            </a:br>
            <a:endParaRPr lang="en-CA" sz="2800" dirty="0"/>
          </a:p>
        </p:txBody>
      </p:sp>
      <p:sp>
        <p:nvSpPr>
          <p:cNvPr id="3" name="Text Placeholder 2">
            <a:extLst>
              <a:ext uri="{FF2B5EF4-FFF2-40B4-BE49-F238E27FC236}">
                <a16:creationId xmlns:a16="http://schemas.microsoft.com/office/drawing/2014/main" id="{038249A6-5DC2-D962-479F-D42329E5ACE8}"/>
              </a:ext>
            </a:extLst>
          </p:cNvPr>
          <p:cNvSpPr>
            <a:spLocks noGrp="1"/>
          </p:cNvSpPr>
          <p:nvPr>
            <p:ph sz="half" idx="1"/>
          </p:nvPr>
        </p:nvSpPr>
        <p:spPr>
          <a:xfrm>
            <a:off x="609600" y="1543498"/>
            <a:ext cx="5181600" cy="4351338"/>
          </a:xfrm>
        </p:spPr>
        <p:txBody>
          <a:bodyPr/>
          <a:lstStyle/>
          <a:p>
            <a:r>
              <a:rPr lang="en-US" dirty="0"/>
              <a:t>Inoculation intramammaire de furets à 2,5 semaines après la naissance</a:t>
            </a:r>
          </a:p>
          <a:p>
            <a:r>
              <a:rPr lang="en-US" dirty="0"/>
              <a:t>10</a:t>
            </a:r>
            <a:r>
              <a:rPr lang="en-US" baseline="30000" dirty="0"/>
              <a:t>5</a:t>
            </a:r>
            <a:r>
              <a:rPr lang="en-US" dirty="0"/>
              <a:t> EID</a:t>
            </a:r>
            <a:r>
              <a:rPr lang="en-US" baseline="30000" dirty="0"/>
              <a:t>50</a:t>
            </a:r>
            <a:r>
              <a:rPr lang="en-US" dirty="0"/>
              <a:t> dans 3 glandes</a:t>
            </a:r>
          </a:p>
          <a:p>
            <a:r>
              <a:rPr lang="en-US" dirty="0"/>
              <a:t>100 % de mortalité des chatons à 4 DPI et des mères à 6 DPI</a:t>
            </a:r>
          </a:p>
          <a:p>
            <a:pPr lvl="1"/>
            <a:r>
              <a:rPr lang="en-US" dirty="0"/>
              <a:t>Soit par la mort, soit en atteignant le critère humain de perte de poids de 20%.</a:t>
            </a:r>
          </a:p>
          <a:p>
            <a:r>
              <a:rPr lang="en-US" dirty="0"/>
              <a:t>Absence de virus avant l'inoculation</a:t>
            </a:r>
          </a:p>
        </p:txBody>
      </p:sp>
      <p:sp>
        <p:nvSpPr>
          <p:cNvPr id="7" name="Content Placeholder 6">
            <a:extLst>
              <a:ext uri="{FF2B5EF4-FFF2-40B4-BE49-F238E27FC236}">
                <a16:creationId xmlns:a16="http://schemas.microsoft.com/office/drawing/2014/main" id="{7F4DD7DA-37BD-C886-9513-3A33CBB128B8}"/>
              </a:ext>
            </a:extLst>
          </p:cNvPr>
          <p:cNvSpPr>
            <a:spLocks noGrp="1"/>
          </p:cNvSpPr>
          <p:nvPr>
            <p:ph sz="half" idx="2"/>
          </p:nvPr>
        </p:nvSpPr>
        <p:spPr>
          <a:xfrm>
            <a:off x="6096000" y="1543498"/>
            <a:ext cx="5181600" cy="4351338"/>
          </a:xfrm>
        </p:spPr>
        <p:txBody>
          <a:bodyPr/>
          <a:lstStyle/>
          <a:p>
            <a:r>
              <a:rPr lang="en-US" dirty="0"/>
              <a:t>Le tissu mammaire des furets possède des </a:t>
            </a:r>
            <a:r>
              <a:rPr lang="en-US" dirty="0">
                <a:sym typeface="Symbol" panose="05050102010706020507" pitchFamily="18" charset="2"/>
              </a:rPr>
              <a:t>récepteurs 2,3 et 2,6 (tout comme le tissu mammaire humain).</a:t>
            </a:r>
            <a:endParaRPr lang="en-US" dirty="0"/>
          </a:p>
          <a:p>
            <a:r>
              <a:rPr lang="en-US" dirty="0"/>
              <a:t>Les titres d'ARN viral ont augmenté dans le lait au fil du temps et sont restés élevés.</a:t>
            </a:r>
          </a:p>
          <a:p>
            <a:r>
              <a:rPr lang="en-CA" dirty="0"/>
              <a:t>Les enfants ont développé des infections respiratoires suite à l'ingestion de lait.</a:t>
            </a:r>
          </a:p>
          <a:p>
            <a:r>
              <a:rPr lang="en-CA" dirty="0"/>
              <a:t>Infections respiratoires transmises à la mère</a:t>
            </a:r>
          </a:p>
          <a:p>
            <a:pPr marL="0" indent="0">
              <a:buNone/>
            </a:pPr>
            <a:endParaRPr lang="en-CA" dirty="0"/>
          </a:p>
        </p:txBody>
      </p:sp>
      <p:sp>
        <p:nvSpPr>
          <p:cNvPr id="4" name="Slide Number Placeholder 3">
            <a:extLst>
              <a:ext uri="{FF2B5EF4-FFF2-40B4-BE49-F238E27FC236}">
                <a16:creationId xmlns:a16="http://schemas.microsoft.com/office/drawing/2014/main" id="{EEC3E433-EF52-4A3B-2E2B-A8C02B0ACC8C}"/>
              </a:ext>
            </a:extLst>
          </p:cNvPr>
          <p:cNvSpPr>
            <a:spLocks noGrp="1"/>
          </p:cNvSpPr>
          <p:nvPr>
            <p:ph type="sldNum" sz="quarter" idx="10"/>
          </p:nvPr>
        </p:nvSpPr>
        <p:spPr/>
        <p:txBody>
          <a:bodyPr/>
          <a:lstStyle/>
          <a:p>
            <a:pPr>
              <a:defRPr/>
            </a:pPr>
            <a:fld id="{A5F12CC5-A507-4028-B3C9-257C8E707382}" type="slidenum">
              <a:rPr lang="en-US" smtClean="0"/>
              <a:t>5</a:t>
            </a:fld>
            <a:endParaRPr lang="en-US"/>
          </a:p>
        </p:txBody>
      </p:sp>
      <p:pic>
        <p:nvPicPr>
          <p:cNvPr id="6" name="Picture 5" descr="A blue silhouette of a ferret&#10;&#10;Description automatically generated">
            <a:extLst>
              <a:ext uri="{FF2B5EF4-FFF2-40B4-BE49-F238E27FC236}">
                <a16:creationId xmlns:a16="http://schemas.microsoft.com/office/drawing/2014/main" id="{6F9F747B-E302-F0B0-9B5D-64FC923CEA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008" y="4626109"/>
            <a:ext cx="2095366" cy="2095366"/>
          </a:xfrm>
          <a:prstGeom prst="rect">
            <a:avLst/>
          </a:prstGeom>
        </p:spPr>
      </p:pic>
    </p:spTree>
    <p:extLst>
      <p:ext uri="{BB962C8B-B14F-4D97-AF65-F5344CB8AC3E}">
        <p14:creationId xmlns:p14="http://schemas.microsoft.com/office/powerpoint/2010/main" val="204184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a:xfrm>
            <a:off x="953703" y="95618"/>
            <a:ext cx="10515600" cy="1325563"/>
          </a:xfrm>
        </p:spPr>
        <p:txBody>
          <a:bodyPr/>
          <a:lstStyle/>
          <a:p>
            <a:r>
              <a:rPr lang="en-US" sz="2400" dirty="0">
                <a:hlinkClick r:id="rId3"/>
              </a:rPr>
              <a:t>Distribution des lésions et détection du virus de l'influenza A(H5N1), clade 2.3.4.4b, dans des échantillons ante- et post-mortem de chats domestiques naturellement infectés dans des fermes laitières américaines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577236" y="1534356"/>
            <a:ext cx="5803686" cy="4351338"/>
          </a:xfrm>
        </p:spPr>
        <p:txBody>
          <a:bodyPr/>
          <a:lstStyle/>
          <a:p>
            <a:r>
              <a:rPr lang="en-CA" dirty="0"/>
              <a:t>4 chats décédés (TX, NM) et 2 vivants (MN) provenant de 3 fermes laitières dans 3 états</a:t>
            </a:r>
          </a:p>
          <a:p>
            <a:r>
              <a:rPr lang="en-CA" dirty="0"/>
              <a:t>Chats du TX et du NM - Échantillonnage post mortem</a:t>
            </a:r>
          </a:p>
          <a:p>
            <a:pPr lvl="1"/>
            <a:r>
              <a:rPr lang="en-CA" dirty="0"/>
              <a:t>entre 6 et 24 mois</a:t>
            </a:r>
          </a:p>
          <a:p>
            <a:pPr lvl="1"/>
            <a:r>
              <a:rPr lang="en-CA" dirty="0"/>
              <a:t>font partie de colonies de chats plus importantes</a:t>
            </a:r>
          </a:p>
          <a:p>
            <a:pPr lvl="1"/>
            <a:r>
              <a:rPr lang="en-CA" dirty="0"/>
              <a:t>Se nourrit de souris, de rats, d'oiseaux</a:t>
            </a:r>
          </a:p>
          <a:p>
            <a:pPr lvl="1"/>
            <a:r>
              <a:rPr lang="en-CA" dirty="0"/>
              <a:t>Lait pasteurisé et non pasteurisé et colostrum de vaches malades</a:t>
            </a:r>
          </a:p>
          <a:p>
            <a:pPr lvl="1"/>
            <a:r>
              <a:rPr lang="en-CA" dirty="0"/>
              <a:t>3 sont morts de maladie, 1 a été abattu</a:t>
            </a:r>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a:xfrm>
            <a:off x="6686629" y="1579001"/>
            <a:ext cx="4928135" cy="4351338"/>
          </a:xfrm>
        </p:spPr>
        <p:txBody>
          <a:bodyPr/>
          <a:lstStyle/>
          <a:p>
            <a:r>
              <a:rPr lang="en-CA" dirty="0"/>
              <a:t>Chats MN - Prélèvement d'échantillons ante mortem</a:t>
            </a:r>
          </a:p>
          <a:p>
            <a:pPr lvl="1"/>
            <a:r>
              <a:rPr lang="en-CA" dirty="0"/>
              <a:t>5 ans et 13 ans</a:t>
            </a:r>
          </a:p>
          <a:p>
            <a:pPr lvl="1"/>
            <a:r>
              <a:rPr lang="en-CA" dirty="0"/>
              <a:t>Chats d'intérieur appartenant à des travailleurs laitiers</a:t>
            </a:r>
          </a:p>
          <a:p>
            <a:pPr lvl="1"/>
            <a:r>
              <a:rPr lang="en-CA" dirty="0"/>
              <a:t>Un chat de 13 ans est mort 6 jours après le prélèvement de l'échantillon</a:t>
            </a:r>
          </a:p>
          <a:p>
            <a:pPr lvl="1"/>
            <a:r>
              <a:rPr lang="en-CA" dirty="0"/>
              <a:t>Un enfant de 5 ans vraisemblablement encore en vie</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a:xfrm>
            <a:off x="8514348" y="6279482"/>
            <a:ext cx="2743200" cy="365125"/>
          </a:xfrm>
        </p:spPr>
        <p:txBody>
          <a:bodyPr/>
          <a:lstStyle/>
          <a:p>
            <a:pPr>
              <a:defRPr/>
            </a:pPr>
            <a:fld id="{222C2B47-41F2-42A5-AA41-34CCD9669551}" type="slidenum">
              <a:rPr lang="en-US" smtClean="0"/>
              <a:t>6</a:t>
            </a:fld>
            <a:endParaRPr lang="en-US" dirty="0"/>
          </a:p>
        </p:txBody>
      </p:sp>
    </p:spTree>
    <p:extLst>
      <p:ext uri="{BB962C8B-B14F-4D97-AF65-F5344CB8AC3E}">
        <p14:creationId xmlns:p14="http://schemas.microsoft.com/office/powerpoint/2010/main" val="336813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p:txBody>
          <a:bodyPr/>
          <a:lstStyle/>
          <a:p>
            <a:r>
              <a:rPr lang="en-US" sz="2400" dirty="0">
                <a:hlinkClick r:id="rId3"/>
              </a:rPr>
              <a:t>Distribution des lésions et détection du virus de l'influenza A(H5N1), clade 2.3.4.4b, dans des échantillons ante- et post-mortem de chats domestiques naturellement infectés dans des fermes laitières américaines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838200" y="2129589"/>
            <a:ext cx="5181600" cy="4047374"/>
          </a:xfrm>
        </p:spPr>
        <p:txBody>
          <a:bodyPr/>
          <a:lstStyle/>
          <a:p>
            <a:r>
              <a:rPr lang="en-CA" dirty="0"/>
              <a:t>Les chats décédés ont tous été exposés :</a:t>
            </a:r>
          </a:p>
          <a:p>
            <a:pPr lvl="1"/>
            <a:r>
              <a:rPr lang="en-CA" dirty="0"/>
              <a:t>Encéphalite non suppurative et nécrosante</a:t>
            </a:r>
          </a:p>
          <a:p>
            <a:pPr lvl="1"/>
            <a:r>
              <a:rPr lang="en-CA" dirty="0"/>
              <a:t>Pneumonie interstitielle subtile</a:t>
            </a:r>
          </a:p>
          <a:p>
            <a:pPr marL="457200" lvl="1" indent="0">
              <a:buNone/>
            </a:pPr>
            <a:endParaRPr lang="en-CA" dirty="0"/>
          </a:p>
          <a:p>
            <a:r>
              <a:rPr lang="en-CA" dirty="0"/>
              <a:t>Autres lésions</a:t>
            </a:r>
          </a:p>
          <a:p>
            <a:pPr lvl="1"/>
            <a:r>
              <a:rPr lang="en-CA" dirty="0"/>
              <a:t>Myocardite (3/4)</a:t>
            </a:r>
          </a:p>
          <a:p>
            <a:pPr lvl="1"/>
            <a:r>
              <a:rPr lang="en-CA" dirty="0" err="1"/>
              <a:t>Chriorétinite </a:t>
            </a:r>
            <a:r>
              <a:rPr lang="en-CA" dirty="0"/>
              <a:t>(2/4)</a:t>
            </a:r>
          </a:p>
          <a:p>
            <a:pPr lvl="1"/>
            <a:r>
              <a:rPr lang="en-CA" dirty="0"/>
              <a:t>Sialadénite (1/2)</a:t>
            </a:r>
          </a:p>
          <a:p>
            <a:pPr lvl="1"/>
            <a:endParaRPr lang="en-CA" dirty="0"/>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p:txBody>
          <a:bodyPr/>
          <a:lstStyle/>
          <a:p>
            <a:r>
              <a:rPr lang="en-CA" dirty="0"/>
              <a:t>Virus détecté par IHC dans tous les tissus énumérés</a:t>
            </a:r>
          </a:p>
          <a:p>
            <a:endParaRPr lang="en-CA" dirty="0"/>
          </a:p>
          <a:p>
            <a:r>
              <a:rPr lang="en-CA" dirty="0"/>
              <a:t>PCR positive : </a:t>
            </a:r>
          </a:p>
          <a:p>
            <a:pPr lvl="1"/>
            <a:r>
              <a:rPr lang="en-CA" dirty="0"/>
              <a:t>Cerveau (Ct 9.9 - 25)</a:t>
            </a:r>
          </a:p>
          <a:p>
            <a:pPr lvl="1"/>
            <a:r>
              <a:rPr lang="en-CA" dirty="0"/>
              <a:t>Poumon (Ct 17.4 - 32.7)</a:t>
            </a:r>
          </a:p>
          <a:p>
            <a:pPr lvl="1"/>
            <a:r>
              <a:rPr lang="en-CA" dirty="0"/>
              <a:t>Écouvillon oropharyngé (Ct 28.3 - 30.5)</a:t>
            </a:r>
          </a:p>
          <a:p>
            <a:pPr lvl="1"/>
            <a:r>
              <a:rPr lang="en-CA" dirty="0"/>
              <a:t>Urine (Ct 30.3 - 34.4)</a:t>
            </a:r>
          </a:p>
          <a:p>
            <a:pPr lvl="1"/>
            <a:r>
              <a:rPr lang="en-CA" dirty="0"/>
              <a:t>Écouvillon nasal (Ct 33.5 - 34.1)</a:t>
            </a:r>
          </a:p>
          <a:p>
            <a:pPr lvl="1"/>
            <a:r>
              <a:rPr lang="en-CA" dirty="0"/>
              <a:t>Ecouvillons fécaux négatifs</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p:txBody>
          <a:bodyPr/>
          <a:lstStyle/>
          <a:p>
            <a:pPr>
              <a:defRPr/>
            </a:pPr>
            <a:fld id="{222C2B47-41F2-42A5-AA41-34CCD9669551}" type="slidenum">
              <a:rPr lang="en-US" smtClean="0"/>
              <a:t>7</a:t>
            </a:fld>
            <a:endParaRPr lang="en-US" dirty="0"/>
          </a:p>
        </p:txBody>
      </p:sp>
    </p:spTree>
    <p:extLst>
      <p:ext uri="{BB962C8B-B14F-4D97-AF65-F5344CB8AC3E}">
        <p14:creationId xmlns:p14="http://schemas.microsoft.com/office/powerpoint/2010/main" val="389468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p:txBody>
          <a:bodyPr/>
          <a:lstStyle/>
          <a:p>
            <a:r>
              <a:rPr lang="en-US" sz="2400" dirty="0">
                <a:hlinkClick r:id="rId3"/>
              </a:rPr>
              <a:t>Distribution des lésions et détection du virus de l'influenza A(H5N1), clade 2.3.4.4b, dans des échantillons ante- et post-mortem de chats domestiques naturellement infectés dans des fermes laitières américaines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838200" y="2149433"/>
            <a:ext cx="5181600" cy="4027529"/>
          </a:xfrm>
        </p:spPr>
        <p:txBody>
          <a:bodyPr/>
          <a:lstStyle/>
          <a:p>
            <a:r>
              <a:rPr lang="en-CA" dirty="0"/>
              <a:t>Échantillons ante mortem</a:t>
            </a:r>
          </a:p>
          <a:p>
            <a:pPr lvl="1"/>
            <a:r>
              <a:rPr lang="en-CA" dirty="0"/>
              <a:t>Écouvillons oropharyngés (Ct 34.1 - 36.1)</a:t>
            </a:r>
          </a:p>
          <a:p>
            <a:pPr lvl="1"/>
            <a:r>
              <a:rPr lang="en-CA" dirty="0"/>
              <a:t>Sang total (Ct 30.8 - 36.6)</a:t>
            </a:r>
          </a:p>
          <a:p>
            <a:pPr lvl="1"/>
            <a:r>
              <a:rPr lang="en-CA" dirty="0"/>
              <a:t>Sérum (31.7)</a:t>
            </a:r>
          </a:p>
          <a:p>
            <a:pPr lvl="1"/>
            <a:r>
              <a:rPr lang="en-CA" dirty="0"/>
              <a:t>Séroconversion chez un chat</a:t>
            </a:r>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a:xfrm>
            <a:off x="6172200" y="2149433"/>
            <a:ext cx="5181600" cy="4027530"/>
          </a:xfrm>
        </p:spPr>
        <p:txBody>
          <a:bodyPr/>
          <a:lstStyle/>
          <a:p>
            <a:r>
              <a:rPr lang="en-CA" dirty="0"/>
              <a:t>Les auteurs affirment que ces valeurs de Ct dans les échantillons antemortem sont adéquates pour le diagnostic ?  </a:t>
            </a:r>
          </a:p>
          <a:p>
            <a:r>
              <a:rPr lang="en-CA" dirty="0"/>
              <a:t>Considérez-vous ces points comme positifs ? </a:t>
            </a:r>
          </a:p>
          <a:p>
            <a:endParaRPr lang="en-CA" dirty="0"/>
          </a:p>
          <a:p>
            <a:r>
              <a:rPr lang="en-CA" dirty="0"/>
              <a:t>Comment les vétérinaires privés dépistent-ils l'IAHP chez les animaux de compagnie ?</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p:txBody>
          <a:bodyPr/>
          <a:lstStyle/>
          <a:p>
            <a:pPr>
              <a:defRPr/>
            </a:pPr>
            <a:fld id="{222C2B47-41F2-42A5-AA41-34CCD9669551}" type="slidenum">
              <a:rPr lang="en-US" smtClean="0"/>
              <a:t>8</a:t>
            </a:fld>
            <a:endParaRPr lang="en-US" dirty="0"/>
          </a:p>
        </p:txBody>
      </p:sp>
    </p:spTree>
    <p:extLst>
      <p:ext uri="{BB962C8B-B14F-4D97-AF65-F5344CB8AC3E}">
        <p14:creationId xmlns:p14="http://schemas.microsoft.com/office/powerpoint/2010/main" val="122639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7DF4-54CC-E5F2-8E0E-FD4CEBF98776}"/>
              </a:ext>
            </a:extLst>
          </p:cNvPr>
          <p:cNvSpPr>
            <a:spLocks noGrp="1"/>
          </p:cNvSpPr>
          <p:nvPr>
            <p:ph type="title"/>
          </p:nvPr>
        </p:nvSpPr>
        <p:spPr/>
        <p:txBody>
          <a:bodyPr/>
          <a:lstStyle/>
          <a:p>
            <a:r>
              <a:rPr lang="en-US" sz="2800" dirty="0">
                <a:hlinkClick r:id="rId3"/>
              </a:rPr>
              <a:t>Article complet : Neurotropisme marqué et adaptation potentielle du virus H5N1 de clade 2.3.4.4.b chez les chats domestiques infectés naturellement</a:t>
            </a:r>
            <a:br>
              <a:rPr lang="en-US" sz="2800" dirty="0"/>
            </a:br>
            <a:endParaRPr lang="en-CA" sz="2800" dirty="0"/>
          </a:p>
        </p:txBody>
      </p:sp>
      <p:sp>
        <p:nvSpPr>
          <p:cNvPr id="3" name="Content Placeholder 2">
            <a:extLst>
              <a:ext uri="{FF2B5EF4-FFF2-40B4-BE49-F238E27FC236}">
                <a16:creationId xmlns:a16="http://schemas.microsoft.com/office/drawing/2014/main" id="{55928FCE-89D4-5087-1667-8A88F441CF2D}"/>
              </a:ext>
            </a:extLst>
          </p:cNvPr>
          <p:cNvSpPr>
            <a:spLocks noGrp="1"/>
          </p:cNvSpPr>
          <p:nvPr>
            <p:ph sz="half" idx="1"/>
          </p:nvPr>
        </p:nvSpPr>
        <p:spPr>
          <a:xfrm>
            <a:off x="651387" y="1491329"/>
            <a:ext cx="5181600" cy="4351338"/>
          </a:xfrm>
        </p:spPr>
        <p:txBody>
          <a:bodyPr/>
          <a:lstStyle/>
          <a:p>
            <a:r>
              <a:rPr lang="en-US" dirty="0">
                <a:sym typeface="Symbol" panose="05050102010706020507" pitchFamily="18" charset="2"/>
              </a:rPr>
              <a:t>Tissus de deux chats du Dakota du Sud morts avec le virus H5N1 B3.13 (les poumons ont également été contaminés par </a:t>
            </a:r>
            <a:r>
              <a:rPr lang="en-US" i="1" dirty="0">
                <a:sym typeface="Symbol" panose="05050102010706020507" pitchFamily="18" charset="2"/>
              </a:rPr>
              <a:t>Streptococcus </a:t>
            </a:r>
            <a:r>
              <a:rPr lang="en-US" i="1" dirty="0" err="1">
                <a:sym typeface="Symbol" panose="05050102010706020507" pitchFamily="18" charset="2"/>
              </a:rPr>
              <a:t>canis</a:t>
            </a:r>
            <a:r>
              <a:rPr lang="en-US" dirty="0">
                <a:sym typeface="Symbol" panose="05050102010706020507" pitchFamily="18" charset="2"/>
              </a:rPr>
              <a:t>).</a:t>
            </a:r>
          </a:p>
          <a:p>
            <a:pPr lvl="1"/>
            <a:r>
              <a:rPr lang="en-US" dirty="0">
                <a:sym typeface="Symbol" panose="05050102010706020507" pitchFamily="18" charset="2"/>
              </a:rPr>
              <a:t>6 mois + 18 mois</a:t>
            </a:r>
          </a:p>
          <a:p>
            <a:pPr lvl="1"/>
            <a:r>
              <a:rPr lang="en-US" dirty="0">
                <a:sym typeface="Symbol" panose="05050102010706020507" pitchFamily="18" charset="2"/>
              </a:rPr>
              <a:t>On ne sait pas si le bétail ou les oiseaux sont la source, mais la transmission bétail-oiseau-chat est plausible.</a:t>
            </a:r>
          </a:p>
          <a:p>
            <a:r>
              <a:rPr lang="en-US" dirty="0">
                <a:sym typeface="Symbol" panose="05050102010706020507" pitchFamily="18" charset="2"/>
              </a:rPr>
              <a:t>Tissus de contrôle fixés provenant de chats sains (</a:t>
            </a:r>
            <a:r>
              <a:rPr lang="en-US" dirty="0" err="1">
                <a:sym typeface="Symbol" panose="05050102010706020507" pitchFamily="18" charset="2"/>
              </a:rPr>
              <a:t>Zyagen</a:t>
            </a:r>
            <a:r>
              <a:rPr lang="en-US" dirty="0">
                <a:sym typeface="Symbol" panose="05050102010706020507" pitchFamily="18" charset="2"/>
              </a:rPr>
              <a:t>)</a:t>
            </a:r>
          </a:p>
        </p:txBody>
      </p:sp>
      <p:sp>
        <p:nvSpPr>
          <p:cNvPr id="4" name="Content Placeholder 3">
            <a:extLst>
              <a:ext uri="{FF2B5EF4-FFF2-40B4-BE49-F238E27FC236}">
                <a16:creationId xmlns:a16="http://schemas.microsoft.com/office/drawing/2014/main" id="{B1829DA5-1E58-8C62-3533-30A8208E0C0D}"/>
              </a:ext>
            </a:extLst>
          </p:cNvPr>
          <p:cNvSpPr>
            <a:spLocks noGrp="1"/>
          </p:cNvSpPr>
          <p:nvPr>
            <p:ph sz="half" idx="2"/>
          </p:nvPr>
        </p:nvSpPr>
        <p:spPr>
          <a:xfrm>
            <a:off x="6172200" y="1253331"/>
            <a:ext cx="5181600" cy="4351338"/>
          </a:xfrm>
        </p:spPr>
        <p:txBody>
          <a:bodyPr/>
          <a:lstStyle/>
          <a:p>
            <a:r>
              <a:rPr lang="en-US" dirty="0">
                <a:sym typeface="Symbol" panose="05050102010706020507" pitchFamily="18" charset="2"/>
              </a:rPr>
              <a:t>L'histochimie des lectines a montré que les récepteurs 2,3 (type aviaire) et 2,6 (type humain) étaient présents dans les tissus des chats.</a:t>
            </a:r>
          </a:p>
          <a:p>
            <a:pPr lvl="1"/>
            <a:r>
              <a:rPr lang="en-US" dirty="0">
                <a:sym typeface="Symbol" panose="05050102010706020507" pitchFamily="18" charset="2"/>
              </a:rPr>
              <a:t>Cerveau, poumon, tractus gastro-intestinal</a:t>
            </a:r>
          </a:p>
          <a:p>
            <a:r>
              <a:rPr lang="en-US" dirty="0">
                <a:sym typeface="Symbol" panose="05050102010706020507" pitchFamily="18" charset="2"/>
              </a:rPr>
              <a:t>La crainte est que les chats puissent servir de "récipients de mélange" pour la grippe.</a:t>
            </a:r>
          </a:p>
          <a:p>
            <a:pPr marL="0" indent="0">
              <a:buNone/>
            </a:pPr>
            <a:endParaRPr lang="en-US" dirty="0">
              <a:sym typeface="Symbol" panose="05050102010706020507" pitchFamily="18" charset="2"/>
            </a:endParaRPr>
          </a:p>
          <a:p>
            <a:r>
              <a:rPr lang="en-US" sz="1600" dirty="0">
                <a:hlinkClick r:id="rId4"/>
              </a:rPr>
              <a:t>Eurosurveillance | Exposition au virus H5 de l'influenza aviaire hautement pathogène (IAHP) chez les chats domestiques et les chats errants en milieu rural, Pays-Bas, octobre 2020 à juin 2023.</a:t>
            </a:r>
            <a:endParaRPr lang="en-US" sz="1600" dirty="0"/>
          </a:p>
          <a:p>
            <a:endParaRPr lang="en-CA" dirty="0"/>
          </a:p>
          <a:p>
            <a:endParaRPr lang="en-CA" dirty="0"/>
          </a:p>
        </p:txBody>
      </p:sp>
      <p:sp>
        <p:nvSpPr>
          <p:cNvPr id="5" name="Slide Number Placeholder 4">
            <a:extLst>
              <a:ext uri="{FF2B5EF4-FFF2-40B4-BE49-F238E27FC236}">
                <a16:creationId xmlns:a16="http://schemas.microsoft.com/office/drawing/2014/main" id="{8084474D-738E-DD43-A966-79D2E353117D}"/>
              </a:ext>
            </a:extLst>
          </p:cNvPr>
          <p:cNvSpPr>
            <a:spLocks noGrp="1"/>
          </p:cNvSpPr>
          <p:nvPr>
            <p:ph type="sldNum" sz="quarter" idx="10"/>
          </p:nvPr>
        </p:nvSpPr>
        <p:spPr/>
        <p:txBody>
          <a:bodyPr/>
          <a:lstStyle/>
          <a:p>
            <a:pPr>
              <a:defRPr/>
            </a:pPr>
            <a:fld id="{222C2B47-41F2-42A5-AA41-34CCD9669551}" type="slidenum">
              <a:rPr lang="en-US" smtClean="0"/>
              <a:t>9</a:t>
            </a:fld>
            <a:endParaRPr lang="en-US"/>
          </a:p>
        </p:txBody>
      </p:sp>
    </p:spTree>
    <p:extLst>
      <p:ext uri="{BB962C8B-B14F-4D97-AF65-F5344CB8AC3E}">
        <p14:creationId xmlns:p14="http://schemas.microsoft.com/office/powerpoint/2010/main" val="270655280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25076</TotalTime>
  <Words>2213</Words>
  <Application>Microsoft Office PowerPoint</Application>
  <PresentationFormat>Widescreen</PresentationFormat>
  <Paragraphs>161</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Roboto</vt:lpstr>
      <vt:lpstr>Symbol</vt:lpstr>
      <vt:lpstr>2_Office Theme</vt:lpstr>
      <vt:lpstr>Communauté des maladies émergentes et zoonotiques Identifier les risques émergents grâce à l'intelligence collective</vt:lpstr>
      <vt:lpstr>IAHP H5N1 et chats - États-Unis</vt:lpstr>
      <vt:lpstr>IAHP H5N1 et chats - États-Unis</vt:lpstr>
      <vt:lpstr>Infectivité et persistance du virus de la grippe A dans le lait cru | Environmental Science &amp; Technology Letters </vt:lpstr>
      <vt:lpstr>L'infection par le virus de la grippe bovine H5N1 est transmise par le lait et entraîne la mortalité des nouveau-nés allaités | bioRxiv </vt:lpstr>
      <vt:lpstr>Distribution des lésions et détection du virus de l'influenza A(H5N1), clade 2.3.4.4b, dans des échantillons ante- et post-mortem de chats domestiques naturellement infectés dans des fermes laitières américaines 2024</vt:lpstr>
      <vt:lpstr>Distribution des lésions et détection du virus de l'influenza A(H5N1), clade 2.3.4.4b, dans des échantillons ante- et post-mortem de chats domestiques naturellement infectés dans des fermes laitières américaines 2024</vt:lpstr>
      <vt:lpstr>Distribution des lésions et détection du virus de l'influenza A(H5N1), clade 2.3.4.4b, dans des échantillons ante- et post-mortem de chats domestiques naturellement infectés dans des fermes laitières américaines 2024</vt:lpstr>
      <vt:lpstr>Article complet : Neurotropisme marqué et adaptation potentielle du virus H5N1 de clade 2.3.4.4.b chez les chats domestiques infectés naturellement </vt:lpstr>
      <vt:lpstr>Déclaration du médecin hygiéniste en chef | Salle de presse de l'Ontario - Cas de rage humaine en Ontario</vt:lpstr>
      <vt:lpstr>Nouveau ver du monde en Amérique centrale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docId:6354621170546F51B13010904EEE1738</cp:keywords>
  <cp:lastModifiedBy>Osborn, Andrea (CFIA/ACIA)</cp:lastModifiedBy>
  <cp:revision>542</cp:revision>
  <dcterms:created xsi:type="dcterms:W3CDTF">2020-02-07T23:34:08Z</dcterms:created>
  <dcterms:modified xsi:type="dcterms:W3CDTF">2025-02-07T22:19:41Z</dcterms:modified>
</cp:coreProperties>
</file>