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75_5AEED6C5.xml" ContentType="application/vnd.ms-powerpoint.comments+xml"/>
  <Override PartName="/ppt/comments/modernComment_192_16526F96.xml" ContentType="application/vnd.ms-powerpoint.comments+xml"/>
  <Override PartName="/ppt/comments/modernComment_185_96318E9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23" r:id="rId2"/>
    <p:sldId id="342" r:id="rId3"/>
    <p:sldId id="392" r:id="rId4"/>
    <p:sldId id="393" r:id="rId5"/>
    <p:sldId id="373" r:id="rId6"/>
    <p:sldId id="402" r:id="rId7"/>
    <p:sldId id="388" r:id="rId8"/>
    <p:sldId id="394" r:id="rId9"/>
    <p:sldId id="395" r:id="rId10"/>
    <p:sldId id="399" r:id="rId11"/>
    <p:sldId id="400" r:id="rId12"/>
    <p:sldId id="401" r:id="rId13"/>
    <p:sldId id="396" r:id="rId14"/>
    <p:sldId id="397" r:id="rId15"/>
    <p:sldId id="403" r:id="rId16"/>
    <p:sldId id="389" r:id="rId17"/>
    <p:sldId id="390" r:id="rId18"/>
    <p:sldId id="391"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82C4F-2FA2-6F91-FBB4-51D4278BA8CB}" name="claire su" initials="cs" userId="bffc9b477f0553a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0" autoAdjust="0"/>
    <p:restoredTop sz="80150" autoAdjust="0"/>
  </p:normalViewPr>
  <p:slideViewPr>
    <p:cSldViewPr snapToGrid="0">
      <p:cViewPr varScale="1">
        <p:scale>
          <a:sx n="69" d="100"/>
          <a:sy n="69" d="100"/>
        </p:scale>
        <p:origin x="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comments/modernComment_175_5AEED6C5.xml><?xml version="1.0" encoding="utf-8"?>
<p188:cmLst xmlns:a="http://schemas.openxmlformats.org/drawingml/2006/main" xmlns:r="http://schemas.openxmlformats.org/officeDocument/2006/relationships" xmlns:p188="http://schemas.microsoft.com/office/powerpoint/2018/8/main">
  <p188:cm id="{539C741B-3548-49D0-A04D-B600BA511F7F}" authorId="{CAD82C4F-2FA2-6F91-FBB4-51D4278BA8CB}" created="2023-02-25T19:19:13.711">
    <ac:txMkLst xmlns:ac="http://schemas.microsoft.com/office/drawing/2013/main/command">
      <pc:docMk xmlns:pc="http://schemas.microsoft.com/office/powerpoint/2013/main/command"/>
      <pc:sldMk xmlns:pc="http://schemas.microsoft.com/office/powerpoint/2013/main/command" cId="1525601989" sldId="373"/>
      <ac:spMk id="6" creationId="{00000000-0000-0000-0000-000000000000}"/>
      <ac:txMk cp="0" len="169">
        <ac:context len="170" hash="2692368139"/>
      </ac:txMk>
    </ac:txMkLst>
    <p188:pos x="10528139" y="364079"/>
    <p188:txBody>
      <a:bodyPr/>
      <a:lstStyle/>
      <a:p>
        <a:r>
          <a:rPr lang="fr-CA"/>
          <a:t>Optional translation:
Virus |texte intégral gratuit (anglais)| Infection expérimentale de porcs domestiques avec une souche sauvage de peste porcine africaine isolée en 2021 de la République dominicaine</a:t>
        </a:r>
      </a:p>
    </p188:txBody>
  </p188:cm>
</p188:cmLst>
</file>

<file path=ppt/comments/modernComment_185_96318E94.xml><?xml version="1.0" encoding="utf-8"?>
<p188:cmLst xmlns:a="http://schemas.openxmlformats.org/drawingml/2006/main" xmlns:r="http://schemas.openxmlformats.org/officeDocument/2006/relationships" xmlns:p188="http://schemas.microsoft.com/office/powerpoint/2018/8/main">
  <p188:cm id="{3DAF9DE8-5149-4649-94A6-8163F29DCC0E}" authorId="{CAD82C4F-2FA2-6F91-FBB4-51D4278BA8CB}" created="2023-03-01T19:30:31.623">
    <ac:txMkLst xmlns:ac="http://schemas.microsoft.com/office/drawing/2013/main/command">
      <pc:docMk xmlns:pc="http://schemas.microsoft.com/office/powerpoint/2013/main/command"/>
      <pc:sldMk xmlns:pc="http://schemas.microsoft.com/office/powerpoint/2013/main/command" cId="2519830164" sldId="389"/>
      <ac:spMk id="2" creationId="{00000000-0000-0000-0000-000000000000}"/>
      <ac:txMk cp="0" len="103">
        <ac:context len="104" hash="796970493"/>
      </ac:txMk>
    </ac:txMkLst>
    <p188:pos x="9752635" y="502975"/>
    <p188:txBody>
      <a:bodyPr/>
      <a:lstStyle/>
      <a:p>
        <a:r>
          <a:rPr lang="fr-CA"/>
          <a:t>Optional translation:
Pathogènes |texte intégral gratuit (anglais)| Getahvirus (Alphavirus): Un virus zoonotique en émergence qui se propage</a:t>
        </a:r>
      </a:p>
    </p188:txBody>
  </p188:cm>
</p188:cmLst>
</file>

<file path=ppt/comments/modernComment_192_16526F96.xml><?xml version="1.0" encoding="utf-8"?>
<p188:cmLst xmlns:a="http://schemas.openxmlformats.org/drawingml/2006/main" xmlns:r="http://schemas.openxmlformats.org/officeDocument/2006/relationships" xmlns:p188="http://schemas.microsoft.com/office/powerpoint/2018/8/main">
  <p188:cm id="{C2153A63-505D-4D02-8CC2-D95017C93ABD}" authorId="{CAD82C4F-2FA2-6F91-FBB4-51D4278BA8CB}" created="2023-02-25T19:50:00.501">
    <ac:txMkLst xmlns:ac="http://schemas.microsoft.com/office/drawing/2013/main/command">
      <pc:docMk xmlns:pc="http://schemas.microsoft.com/office/powerpoint/2013/main/command"/>
      <pc:sldMk xmlns:pc="http://schemas.microsoft.com/office/powerpoint/2013/main/command" cId="374501270" sldId="402"/>
      <ac:spMk id="2" creationId="{00000000-0000-0000-0000-000000000000}"/>
      <ac:txMk cp="0" len="130">
        <ac:context len="131" hash="1332899984"/>
      </ac:txMk>
    </ac:txMkLst>
    <p188:pos x="10227197" y="559362"/>
    <p188:txBody>
      <a:bodyPr/>
      <a:lstStyle/>
      <a:p>
        <a:r>
          <a:rPr lang="fr-CA"/>
          <a:t>Optional translation:
Pathogènes |texte intégral gratuit (anglais)| L'insémination artificielle comme voie de transmission alternative pour le virus de la peste porcine africaine</a:t>
        </a:r>
      </a:p>
    </p188:txBody>
  </p188:cm>
</p188:cmLst>
</file>

<file path=ppt/diagrams/_rels/data2.xml.rels><?xml version="1.0" encoding="UTF-8" standalone="yes"?>
<Relationships xmlns="http://schemas.openxmlformats.org/package/2006/relationships"><Relationship Id="rId8" Type="http://schemas.openxmlformats.org/officeDocument/2006/relationships/hyperlink" Target="https://vietnamagriculture.nongnghiep.vn/stricter-control-for-the-vaccination-against-african-swine-fever-d331660.html" TargetMode="External"/><Relationship Id="rId3" Type="http://schemas.openxmlformats.org/officeDocument/2006/relationships/hyperlink" Target="https://www.mdpi.com/1999-4915/14/5/896" TargetMode="External"/><Relationship Id="rId7" Type="http://schemas.openxmlformats.org/officeDocument/2006/relationships/hyperlink" Target="https://vietnamnews.vn/society/1479179/african-swine-fever-vaccine-to-be-circulated-nationwide-this-month.html" TargetMode="External"/><Relationship Id="rId2" Type="http://schemas.openxmlformats.org/officeDocument/2006/relationships/hyperlink" Target="https://www.ars.usda.gov/news-events/news/research-news/2022/african-swine-fever-virus-vaccine-passes-tests-required-for-regulatory-approval/" TargetMode="External"/><Relationship Id="rId1" Type="http://schemas.openxmlformats.org/officeDocument/2006/relationships/hyperlink" Target="https://pubmed.ncbi.nlm.nih.gov/34582622/" TargetMode="External"/><Relationship Id="rId6" Type="http://schemas.openxmlformats.org/officeDocument/2006/relationships/hyperlink" Target="https://www.feedstrategy.com/african-swine-fever/pigs-died-after-improper-administration-of-asf-vaccine/" TargetMode="External"/><Relationship Id="rId5" Type="http://schemas.openxmlformats.org/officeDocument/2006/relationships/hyperlink" Target="https://vietnamnet.vn/en/pig-deaths-after-vaccination-not-because-of-vaccine-quality-2057537.html" TargetMode="External"/><Relationship Id="rId4" Type="http://schemas.openxmlformats.org/officeDocument/2006/relationships/hyperlink" Target="https://baochinhphu.vn/viet-nam-la-nuoc-dau-tien-san-xuat-thuong-mai-vaccine-dich-ta-lon-chau-phi-102220601111503341.htm"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vietnamnews.vn/society/1479179/african-swine-fever-vaccine-to-be-circulated-nationwide-this-month.html" TargetMode="External"/><Relationship Id="rId3" Type="http://schemas.openxmlformats.org/officeDocument/2006/relationships/hyperlink" Target="https://www.mdpi.com/1999-4915/14/5/896" TargetMode="External"/><Relationship Id="rId7" Type="http://schemas.openxmlformats.org/officeDocument/2006/relationships/hyperlink" Target="https://vietnamagriculture.nongnghiep.vn/stricter-control-for-the-vaccination-against-african-swine-fever-d331660.html" TargetMode="External"/><Relationship Id="rId2" Type="http://schemas.openxmlformats.org/officeDocument/2006/relationships/hyperlink" Target="https://www.ars.usda.gov/news-events/news/research-news/2022/african-swine-fever-virus-vaccine-passes-tests-required-for-regulatory-approval/" TargetMode="External"/><Relationship Id="rId1" Type="http://schemas.openxmlformats.org/officeDocument/2006/relationships/hyperlink" Target="https://pubmed.ncbi.nlm.nih.gov/34582622/" TargetMode="External"/><Relationship Id="rId6" Type="http://schemas.openxmlformats.org/officeDocument/2006/relationships/hyperlink" Target="https://www.feedstrategy.com/african-swine-fever/pigs-died-after-improper-administration-of-asf-vaccine/" TargetMode="External"/><Relationship Id="rId5" Type="http://schemas.openxmlformats.org/officeDocument/2006/relationships/hyperlink" Target="https://vietnamnet.vn/en/pig-deaths-after-vaccination-not-because-of-vaccine-quality-2057537.html" TargetMode="External"/><Relationship Id="rId4" Type="http://schemas.openxmlformats.org/officeDocument/2006/relationships/hyperlink" Target="https://baochinhphu.vn/viet-nam-la-nuoc-dau-tien-san-xuat-thuong-mai-vaccine-dich-ta-lon-chau-phi-102220601111503341.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6618F-321A-4BF9-BF81-EA212B1CCD3C}" type="doc">
      <dgm:prSet loTypeId="urn:microsoft.com/office/officeart/2005/8/layout/process1" loCatId="process" qsTypeId="urn:microsoft.com/office/officeart/2005/8/quickstyle/simple1" qsCatId="simple" csTypeId="urn:microsoft.com/office/officeart/2005/8/colors/accent1_2" csCatId="accent1" phldr="1"/>
      <dgm:spPr/>
    </dgm:pt>
    <dgm:pt modelId="{552D605B-8D17-43DD-8DA5-58DBA1FD2808}">
      <dgm:prSet phldrT="[Text]"/>
      <dgm:spPr/>
      <dgm:t>
        <a:bodyPr/>
        <a:lstStyle/>
        <a:p>
          <a:r>
            <a:rPr lang="en-US" dirty="0" err="1"/>
            <a:t>Présentation</a:t>
          </a:r>
          <a:r>
            <a:rPr lang="en-US" dirty="0"/>
            <a:t> </a:t>
          </a:r>
          <a:r>
            <a:rPr lang="en-US" dirty="0" err="1"/>
            <a:t>sévère</a:t>
          </a:r>
          <a:r>
            <a:rPr lang="en-US" dirty="0"/>
            <a:t> et </a:t>
          </a:r>
          <a:r>
            <a:rPr lang="en-US" dirty="0" err="1"/>
            <a:t>prolongée</a:t>
          </a:r>
          <a:r>
            <a:rPr lang="en-US" dirty="0"/>
            <a:t> </a:t>
          </a:r>
          <a:br>
            <a:rPr lang="en-US" dirty="0"/>
          </a:br>
          <a:r>
            <a:rPr lang="en-US" dirty="0"/>
            <a:t>14, 15 </a:t>
          </a:r>
          <a:r>
            <a:rPr lang="en-US" dirty="0" err="1"/>
            <a:t>jpi</a:t>
          </a:r>
          <a:endParaRPr lang="en-US" dirty="0"/>
        </a:p>
      </dgm:t>
    </dgm:pt>
    <dgm:pt modelId="{54FBD4C1-455F-48A7-B342-70E71776923F}" type="parTrans" cxnId="{4439E5D9-2023-437C-BEB3-53190B11FC17}">
      <dgm:prSet/>
      <dgm:spPr/>
      <dgm:t>
        <a:bodyPr/>
        <a:lstStyle/>
        <a:p>
          <a:endParaRPr lang="en-US"/>
        </a:p>
      </dgm:t>
    </dgm:pt>
    <dgm:pt modelId="{8861682F-A770-452A-8DCE-BE2AF53E4AFD}" type="sibTrans" cxnId="{4439E5D9-2023-437C-BEB3-53190B11FC17}">
      <dgm:prSet/>
      <dgm:spPr/>
      <dgm:t>
        <a:bodyPr/>
        <a:lstStyle/>
        <a:p>
          <a:endParaRPr lang="en-US"/>
        </a:p>
      </dgm:t>
    </dgm:pt>
    <dgm:pt modelId="{DF0B0D58-0DD7-4313-AA5B-5AA48F210608}">
      <dgm:prSet phldrT="[Text]"/>
      <dgm:spPr/>
      <dgm:t>
        <a:bodyPr/>
        <a:lstStyle/>
        <a:p>
          <a:r>
            <a:rPr lang="en-US" dirty="0" err="1"/>
            <a:t>Présentation</a:t>
          </a:r>
          <a:r>
            <a:rPr lang="en-US" dirty="0"/>
            <a:t> </a:t>
          </a:r>
          <a:r>
            <a:rPr lang="en-US" dirty="0" err="1"/>
            <a:t>sévère</a:t>
          </a:r>
          <a:r>
            <a:rPr lang="en-US" dirty="0"/>
            <a:t> et </a:t>
          </a:r>
          <a:r>
            <a:rPr lang="en-US" dirty="0" err="1"/>
            <a:t>prolongée</a:t>
          </a:r>
          <a:r>
            <a:rPr lang="en-US" dirty="0"/>
            <a:t>  </a:t>
          </a:r>
          <a:br>
            <a:rPr lang="en-US" dirty="0"/>
          </a:br>
          <a:r>
            <a:rPr lang="en-US" dirty="0"/>
            <a:t>16 </a:t>
          </a:r>
          <a:r>
            <a:rPr lang="en-US" dirty="0" err="1"/>
            <a:t>jpi</a:t>
          </a:r>
          <a:endParaRPr lang="en-US" dirty="0"/>
        </a:p>
      </dgm:t>
    </dgm:pt>
    <dgm:pt modelId="{2145FBD7-55A7-4607-B878-79A5BF15CB27}" type="parTrans" cxnId="{BD4A1D6F-B8AD-4AAA-863F-9C3A7A941751}">
      <dgm:prSet/>
      <dgm:spPr/>
      <dgm:t>
        <a:bodyPr/>
        <a:lstStyle/>
        <a:p>
          <a:endParaRPr lang="en-US"/>
        </a:p>
      </dgm:t>
    </dgm:pt>
    <dgm:pt modelId="{6346B8A7-6320-4543-B462-F60AAD0BABC9}" type="sibTrans" cxnId="{BD4A1D6F-B8AD-4AAA-863F-9C3A7A941751}">
      <dgm:prSet/>
      <dgm:spPr/>
      <dgm:t>
        <a:bodyPr/>
        <a:lstStyle/>
        <a:p>
          <a:endParaRPr lang="en-US"/>
        </a:p>
      </dgm:t>
    </dgm:pt>
    <dgm:pt modelId="{0507E8ED-B811-4623-B01D-C12DAD4D14F9}">
      <dgm:prSet phldrT="[Text]"/>
      <dgm:spPr/>
      <dgm:t>
        <a:bodyPr/>
        <a:lstStyle/>
        <a:p>
          <a:r>
            <a:rPr lang="en-US" dirty="0" err="1"/>
            <a:t>Maladie</a:t>
          </a:r>
          <a:r>
            <a:rPr lang="en-US" dirty="0"/>
            <a:t> </a:t>
          </a:r>
          <a:r>
            <a:rPr lang="en-US" dirty="0" err="1"/>
            <a:t>légère</a:t>
          </a:r>
          <a:r>
            <a:rPr lang="en-US" dirty="0"/>
            <a:t> 28 </a:t>
          </a:r>
          <a:r>
            <a:rPr lang="en-US" dirty="0" err="1"/>
            <a:t>jpi</a:t>
          </a:r>
          <a:endParaRPr lang="en-US" dirty="0"/>
        </a:p>
      </dgm:t>
    </dgm:pt>
    <dgm:pt modelId="{DE998E01-39B8-4F03-A8CE-57402FF78AF0}" type="parTrans" cxnId="{79C63CE3-25B8-4A47-9B84-903F6F0A9EBC}">
      <dgm:prSet/>
      <dgm:spPr/>
      <dgm:t>
        <a:bodyPr/>
        <a:lstStyle/>
        <a:p>
          <a:endParaRPr lang="en-US"/>
        </a:p>
      </dgm:t>
    </dgm:pt>
    <dgm:pt modelId="{4AFD66EA-3A95-4394-8926-08A2A58AB39D}" type="sibTrans" cxnId="{79C63CE3-25B8-4A47-9B84-903F6F0A9EBC}">
      <dgm:prSet/>
      <dgm:spPr/>
      <dgm:t>
        <a:bodyPr/>
        <a:lstStyle/>
        <a:p>
          <a:endParaRPr lang="en-US"/>
        </a:p>
      </dgm:t>
    </dgm:pt>
    <dgm:pt modelId="{C03753A9-3497-4C39-8E2D-60556776410F}">
      <dgm:prSet phldrT="[Text]"/>
      <dgm:spPr/>
      <dgm:t>
        <a:bodyPr/>
        <a:lstStyle/>
        <a:p>
          <a:r>
            <a:rPr lang="fr-CA" noProof="0" dirty="0"/>
            <a:t>Maladie aigue</a:t>
          </a:r>
        </a:p>
        <a:p>
          <a:r>
            <a:rPr lang="en-US" dirty="0"/>
            <a:t>7 </a:t>
          </a:r>
          <a:r>
            <a:rPr lang="en-US" dirty="0" err="1"/>
            <a:t>jpi</a:t>
          </a:r>
          <a:endParaRPr lang="en-US" dirty="0"/>
        </a:p>
      </dgm:t>
    </dgm:pt>
    <dgm:pt modelId="{D0798E7E-2184-46E5-AE59-A348A82D5801}" type="parTrans" cxnId="{0436FEE6-13FC-4AA7-8130-6301BD46C3C9}">
      <dgm:prSet/>
      <dgm:spPr/>
      <dgm:t>
        <a:bodyPr/>
        <a:lstStyle/>
        <a:p>
          <a:endParaRPr lang="en-US"/>
        </a:p>
      </dgm:t>
    </dgm:pt>
    <dgm:pt modelId="{30C3BE49-462C-43BA-85DE-AC0804DB2F58}" type="sibTrans" cxnId="{0436FEE6-13FC-4AA7-8130-6301BD46C3C9}">
      <dgm:prSet/>
      <dgm:spPr/>
      <dgm:t>
        <a:bodyPr/>
        <a:lstStyle/>
        <a:p>
          <a:endParaRPr lang="en-US"/>
        </a:p>
      </dgm:t>
    </dgm:pt>
    <dgm:pt modelId="{5B054B1A-8CDC-4F56-8DF5-0ACDF3ACC379}">
      <dgm:prSet phldrT="[Text]"/>
      <dgm:spPr/>
      <dgm:t>
        <a:bodyPr/>
        <a:lstStyle/>
        <a:p>
          <a:r>
            <a:rPr lang="en-US" dirty="0" err="1"/>
            <a:t>Présentation</a:t>
          </a:r>
          <a:r>
            <a:rPr lang="en-US" dirty="0"/>
            <a:t> </a:t>
          </a:r>
          <a:r>
            <a:rPr lang="en-US" dirty="0" err="1"/>
            <a:t>prolongée</a:t>
          </a:r>
          <a:r>
            <a:rPr lang="en-US" dirty="0"/>
            <a:t/>
          </a:r>
          <a:br>
            <a:rPr lang="en-US" dirty="0"/>
          </a:br>
          <a:r>
            <a:rPr lang="en-US" dirty="0"/>
            <a:t> 21 </a:t>
          </a:r>
          <a:r>
            <a:rPr lang="en-US" dirty="0" err="1"/>
            <a:t>jpi</a:t>
          </a:r>
          <a:endParaRPr lang="en-US" dirty="0"/>
        </a:p>
      </dgm:t>
    </dgm:pt>
    <dgm:pt modelId="{49548C7A-1DC7-4756-84A9-E8B182A2E576}" type="parTrans" cxnId="{E5A7DA20-4FF2-4097-A405-5058BF0CE9CE}">
      <dgm:prSet/>
      <dgm:spPr/>
      <dgm:t>
        <a:bodyPr/>
        <a:lstStyle/>
        <a:p>
          <a:endParaRPr lang="en-US"/>
        </a:p>
      </dgm:t>
    </dgm:pt>
    <dgm:pt modelId="{163A28C6-50AC-480E-85BE-79D041B27C25}" type="sibTrans" cxnId="{E5A7DA20-4FF2-4097-A405-5058BF0CE9CE}">
      <dgm:prSet/>
      <dgm:spPr/>
      <dgm:t>
        <a:bodyPr/>
        <a:lstStyle/>
        <a:p>
          <a:endParaRPr lang="en-US"/>
        </a:p>
      </dgm:t>
    </dgm:pt>
    <dgm:pt modelId="{E422C4C5-A11D-49D4-9EB0-214929DCC54B}" type="pres">
      <dgm:prSet presAssocID="{08A6618F-321A-4BF9-BF81-EA212B1CCD3C}" presName="Name0" presStyleCnt="0">
        <dgm:presLayoutVars>
          <dgm:dir/>
          <dgm:resizeHandles val="exact"/>
        </dgm:presLayoutVars>
      </dgm:prSet>
      <dgm:spPr/>
    </dgm:pt>
    <dgm:pt modelId="{57ECCD27-F07B-45A9-9C4D-E4CD63616E8B}" type="pres">
      <dgm:prSet presAssocID="{C03753A9-3497-4C39-8E2D-60556776410F}" presName="node" presStyleLbl="node1" presStyleIdx="0" presStyleCnt="5">
        <dgm:presLayoutVars>
          <dgm:bulletEnabled val="1"/>
        </dgm:presLayoutVars>
      </dgm:prSet>
      <dgm:spPr/>
      <dgm:t>
        <a:bodyPr/>
        <a:lstStyle/>
        <a:p>
          <a:endParaRPr lang="en-US"/>
        </a:p>
      </dgm:t>
    </dgm:pt>
    <dgm:pt modelId="{D4110ADE-D23C-418B-B1E6-02FEA0D47FEA}" type="pres">
      <dgm:prSet presAssocID="{30C3BE49-462C-43BA-85DE-AC0804DB2F58}" presName="sibTrans" presStyleLbl="sibTrans2D1" presStyleIdx="0" presStyleCnt="4"/>
      <dgm:spPr/>
      <dgm:t>
        <a:bodyPr/>
        <a:lstStyle/>
        <a:p>
          <a:endParaRPr lang="en-US"/>
        </a:p>
      </dgm:t>
    </dgm:pt>
    <dgm:pt modelId="{4BA7A819-AD50-4D8F-BA48-2073A1D1103F}" type="pres">
      <dgm:prSet presAssocID="{30C3BE49-462C-43BA-85DE-AC0804DB2F58}" presName="connectorText" presStyleLbl="sibTrans2D1" presStyleIdx="0" presStyleCnt="4"/>
      <dgm:spPr/>
      <dgm:t>
        <a:bodyPr/>
        <a:lstStyle/>
        <a:p>
          <a:endParaRPr lang="en-US"/>
        </a:p>
      </dgm:t>
    </dgm:pt>
    <dgm:pt modelId="{4E8EB104-816B-45A8-B4F9-546D7A74DDB3}" type="pres">
      <dgm:prSet presAssocID="{552D605B-8D17-43DD-8DA5-58DBA1FD2808}" presName="node" presStyleLbl="node1" presStyleIdx="1" presStyleCnt="5">
        <dgm:presLayoutVars>
          <dgm:bulletEnabled val="1"/>
        </dgm:presLayoutVars>
      </dgm:prSet>
      <dgm:spPr/>
      <dgm:t>
        <a:bodyPr/>
        <a:lstStyle/>
        <a:p>
          <a:endParaRPr lang="en-US"/>
        </a:p>
      </dgm:t>
    </dgm:pt>
    <dgm:pt modelId="{BEE7F2B6-2CB1-4861-9745-3B943B6A2A14}" type="pres">
      <dgm:prSet presAssocID="{8861682F-A770-452A-8DCE-BE2AF53E4AFD}" presName="sibTrans" presStyleLbl="sibTrans2D1" presStyleIdx="1" presStyleCnt="4"/>
      <dgm:spPr/>
      <dgm:t>
        <a:bodyPr/>
        <a:lstStyle/>
        <a:p>
          <a:endParaRPr lang="en-US"/>
        </a:p>
      </dgm:t>
    </dgm:pt>
    <dgm:pt modelId="{413D6DE0-5788-4BBF-8780-3AE40922940A}" type="pres">
      <dgm:prSet presAssocID="{8861682F-A770-452A-8DCE-BE2AF53E4AFD}" presName="connectorText" presStyleLbl="sibTrans2D1" presStyleIdx="1" presStyleCnt="4"/>
      <dgm:spPr/>
      <dgm:t>
        <a:bodyPr/>
        <a:lstStyle/>
        <a:p>
          <a:endParaRPr lang="en-US"/>
        </a:p>
      </dgm:t>
    </dgm:pt>
    <dgm:pt modelId="{97BACC57-9E9F-45C0-8F9C-040E812AA248}" type="pres">
      <dgm:prSet presAssocID="{DF0B0D58-0DD7-4313-AA5B-5AA48F210608}" presName="node" presStyleLbl="node1" presStyleIdx="2" presStyleCnt="5">
        <dgm:presLayoutVars>
          <dgm:bulletEnabled val="1"/>
        </dgm:presLayoutVars>
      </dgm:prSet>
      <dgm:spPr/>
      <dgm:t>
        <a:bodyPr/>
        <a:lstStyle/>
        <a:p>
          <a:endParaRPr lang="en-US"/>
        </a:p>
      </dgm:t>
    </dgm:pt>
    <dgm:pt modelId="{015425F3-2F91-487D-AA0F-9A1D1AF008F3}" type="pres">
      <dgm:prSet presAssocID="{6346B8A7-6320-4543-B462-F60AAD0BABC9}" presName="sibTrans" presStyleLbl="sibTrans2D1" presStyleIdx="2" presStyleCnt="4"/>
      <dgm:spPr/>
      <dgm:t>
        <a:bodyPr/>
        <a:lstStyle/>
        <a:p>
          <a:endParaRPr lang="en-US"/>
        </a:p>
      </dgm:t>
    </dgm:pt>
    <dgm:pt modelId="{B078305D-92FB-45CD-A8C9-631ACD3FBCD8}" type="pres">
      <dgm:prSet presAssocID="{6346B8A7-6320-4543-B462-F60AAD0BABC9}" presName="connectorText" presStyleLbl="sibTrans2D1" presStyleIdx="2" presStyleCnt="4"/>
      <dgm:spPr/>
      <dgm:t>
        <a:bodyPr/>
        <a:lstStyle/>
        <a:p>
          <a:endParaRPr lang="en-US"/>
        </a:p>
      </dgm:t>
    </dgm:pt>
    <dgm:pt modelId="{FEDFA835-7E75-463E-A826-A6F3E6E90691}" type="pres">
      <dgm:prSet presAssocID="{5B054B1A-8CDC-4F56-8DF5-0ACDF3ACC379}" presName="node" presStyleLbl="node1" presStyleIdx="3" presStyleCnt="5">
        <dgm:presLayoutVars>
          <dgm:bulletEnabled val="1"/>
        </dgm:presLayoutVars>
      </dgm:prSet>
      <dgm:spPr/>
      <dgm:t>
        <a:bodyPr/>
        <a:lstStyle/>
        <a:p>
          <a:endParaRPr lang="en-US"/>
        </a:p>
      </dgm:t>
    </dgm:pt>
    <dgm:pt modelId="{8DEBBD32-9B17-4245-A583-4CFC7413958D}" type="pres">
      <dgm:prSet presAssocID="{163A28C6-50AC-480E-85BE-79D041B27C25}" presName="sibTrans" presStyleLbl="sibTrans2D1" presStyleIdx="3" presStyleCnt="4"/>
      <dgm:spPr/>
      <dgm:t>
        <a:bodyPr/>
        <a:lstStyle/>
        <a:p>
          <a:endParaRPr lang="en-US"/>
        </a:p>
      </dgm:t>
    </dgm:pt>
    <dgm:pt modelId="{590E2F31-C7E8-4D16-9AE6-BD7A3885D589}" type="pres">
      <dgm:prSet presAssocID="{163A28C6-50AC-480E-85BE-79D041B27C25}" presName="connectorText" presStyleLbl="sibTrans2D1" presStyleIdx="3" presStyleCnt="4"/>
      <dgm:spPr/>
      <dgm:t>
        <a:bodyPr/>
        <a:lstStyle/>
        <a:p>
          <a:endParaRPr lang="en-US"/>
        </a:p>
      </dgm:t>
    </dgm:pt>
    <dgm:pt modelId="{5C86E777-1734-459A-B9E7-6202E98CCFD3}" type="pres">
      <dgm:prSet presAssocID="{0507E8ED-B811-4623-B01D-C12DAD4D14F9}" presName="node" presStyleLbl="node1" presStyleIdx="4" presStyleCnt="5">
        <dgm:presLayoutVars>
          <dgm:bulletEnabled val="1"/>
        </dgm:presLayoutVars>
      </dgm:prSet>
      <dgm:spPr/>
      <dgm:t>
        <a:bodyPr/>
        <a:lstStyle/>
        <a:p>
          <a:endParaRPr lang="en-US"/>
        </a:p>
      </dgm:t>
    </dgm:pt>
  </dgm:ptLst>
  <dgm:cxnLst>
    <dgm:cxn modelId="{4439E5D9-2023-437C-BEB3-53190B11FC17}" srcId="{08A6618F-321A-4BF9-BF81-EA212B1CCD3C}" destId="{552D605B-8D17-43DD-8DA5-58DBA1FD2808}" srcOrd="1" destOrd="0" parTransId="{54FBD4C1-455F-48A7-B342-70E71776923F}" sibTransId="{8861682F-A770-452A-8DCE-BE2AF53E4AFD}"/>
    <dgm:cxn modelId="{B29AF665-E2FC-447D-9109-87AC391B695F}" type="presOf" srcId="{DF0B0D58-0DD7-4313-AA5B-5AA48F210608}" destId="{97BACC57-9E9F-45C0-8F9C-040E812AA248}" srcOrd="0" destOrd="0" presId="urn:microsoft.com/office/officeart/2005/8/layout/process1"/>
    <dgm:cxn modelId="{D6F1D86E-76CE-4FC7-A101-24DFCE190924}" type="presOf" srcId="{163A28C6-50AC-480E-85BE-79D041B27C25}" destId="{8DEBBD32-9B17-4245-A583-4CFC7413958D}" srcOrd="0" destOrd="0" presId="urn:microsoft.com/office/officeart/2005/8/layout/process1"/>
    <dgm:cxn modelId="{F524148F-A83D-4686-A458-7AE49618431B}" type="presOf" srcId="{30C3BE49-462C-43BA-85DE-AC0804DB2F58}" destId="{D4110ADE-D23C-418B-B1E6-02FEA0D47FEA}" srcOrd="0" destOrd="0" presId="urn:microsoft.com/office/officeart/2005/8/layout/process1"/>
    <dgm:cxn modelId="{88A3F0ED-F14E-45F3-ACFF-D712E99A308C}" type="presOf" srcId="{30C3BE49-462C-43BA-85DE-AC0804DB2F58}" destId="{4BA7A819-AD50-4D8F-BA48-2073A1D1103F}" srcOrd="1" destOrd="0" presId="urn:microsoft.com/office/officeart/2005/8/layout/process1"/>
    <dgm:cxn modelId="{B7D882B7-2A14-469E-8C2C-CEB3B0E9AFAE}" type="presOf" srcId="{6346B8A7-6320-4543-B462-F60AAD0BABC9}" destId="{B078305D-92FB-45CD-A8C9-631ACD3FBCD8}" srcOrd="1" destOrd="0" presId="urn:microsoft.com/office/officeart/2005/8/layout/process1"/>
    <dgm:cxn modelId="{AD2BD91A-6E5B-48D3-92D7-55F241587490}" type="presOf" srcId="{8861682F-A770-452A-8DCE-BE2AF53E4AFD}" destId="{413D6DE0-5788-4BBF-8780-3AE40922940A}" srcOrd="1" destOrd="0" presId="urn:microsoft.com/office/officeart/2005/8/layout/process1"/>
    <dgm:cxn modelId="{66F59FD5-0079-406A-AC95-CCA54033D74F}" type="presOf" srcId="{552D605B-8D17-43DD-8DA5-58DBA1FD2808}" destId="{4E8EB104-816B-45A8-B4F9-546D7A74DDB3}" srcOrd="0" destOrd="0" presId="urn:microsoft.com/office/officeart/2005/8/layout/process1"/>
    <dgm:cxn modelId="{3A6338EF-8F2C-40C9-AE20-38E426ADC345}" type="presOf" srcId="{6346B8A7-6320-4543-B462-F60AAD0BABC9}" destId="{015425F3-2F91-487D-AA0F-9A1D1AF008F3}" srcOrd="0" destOrd="0" presId="urn:microsoft.com/office/officeart/2005/8/layout/process1"/>
    <dgm:cxn modelId="{79C63CE3-25B8-4A47-9B84-903F6F0A9EBC}" srcId="{08A6618F-321A-4BF9-BF81-EA212B1CCD3C}" destId="{0507E8ED-B811-4623-B01D-C12DAD4D14F9}" srcOrd="4" destOrd="0" parTransId="{DE998E01-39B8-4F03-A8CE-57402FF78AF0}" sibTransId="{4AFD66EA-3A95-4394-8926-08A2A58AB39D}"/>
    <dgm:cxn modelId="{B5C2C35B-C2E7-4FD4-83F5-D2E7FA77D8D0}" type="presOf" srcId="{08A6618F-321A-4BF9-BF81-EA212B1CCD3C}" destId="{E422C4C5-A11D-49D4-9EB0-214929DCC54B}" srcOrd="0" destOrd="0" presId="urn:microsoft.com/office/officeart/2005/8/layout/process1"/>
    <dgm:cxn modelId="{876CCF87-6B07-4691-B0F7-2B5CF1978243}" type="presOf" srcId="{0507E8ED-B811-4623-B01D-C12DAD4D14F9}" destId="{5C86E777-1734-459A-B9E7-6202E98CCFD3}" srcOrd="0" destOrd="0" presId="urn:microsoft.com/office/officeart/2005/8/layout/process1"/>
    <dgm:cxn modelId="{E5A7DA20-4FF2-4097-A405-5058BF0CE9CE}" srcId="{08A6618F-321A-4BF9-BF81-EA212B1CCD3C}" destId="{5B054B1A-8CDC-4F56-8DF5-0ACDF3ACC379}" srcOrd="3" destOrd="0" parTransId="{49548C7A-1DC7-4756-84A9-E8B182A2E576}" sibTransId="{163A28C6-50AC-480E-85BE-79D041B27C25}"/>
    <dgm:cxn modelId="{39F8CB1A-CA11-492C-97ED-7763728E694B}" type="presOf" srcId="{8861682F-A770-452A-8DCE-BE2AF53E4AFD}" destId="{BEE7F2B6-2CB1-4861-9745-3B943B6A2A14}" srcOrd="0" destOrd="0" presId="urn:microsoft.com/office/officeart/2005/8/layout/process1"/>
    <dgm:cxn modelId="{AAD2F308-333C-4691-AF5A-F6E625EB90C9}" type="presOf" srcId="{C03753A9-3497-4C39-8E2D-60556776410F}" destId="{57ECCD27-F07B-45A9-9C4D-E4CD63616E8B}" srcOrd="0" destOrd="0" presId="urn:microsoft.com/office/officeart/2005/8/layout/process1"/>
    <dgm:cxn modelId="{0436FEE6-13FC-4AA7-8130-6301BD46C3C9}" srcId="{08A6618F-321A-4BF9-BF81-EA212B1CCD3C}" destId="{C03753A9-3497-4C39-8E2D-60556776410F}" srcOrd="0" destOrd="0" parTransId="{D0798E7E-2184-46E5-AE59-A348A82D5801}" sibTransId="{30C3BE49-462C-43BA-85DE-AC0804DB2F58}"/>
    <dgm:cxn modelId="{E9C3C389-25D7-436D-B1C0-77141DF12444}" type="presOf" srcId="{5B054B1A-8CDC-4F56-8DF5-0ACDF3ACC379}" destId="{FEDFA835-7E75-463E-A826-A6F3E6E90691}" srcOrd="0" destOrd="0" presId="urn:microsoft.com/office/officeart/2005/8/layout/process1"/>
    <dgm:cxn modelId="{E3997465-B413-4DE1-B6F5-CE81B66DBF7E}" type="presOf" srcId="{163A28C6-50AC-480E-85BE-79D041B27C25}" destId="{590E2F31-C7E8-4D16-9AE6-BD7A3885D589}" srcOrd="1" destOrd="0" presId="urn:microsoft.com/office/officeart/2005/8/layout/process1"/>
    <dgm:cxn modelId="{BD4A1D6F-B8AD-4AAA-863F-9C3A7A941751}" srcId="{08A6618F-321A-4BF9-BF81-EA212B1CCD3C}" destId="{DF0B0D58-0DD7-4313-AA5B-5AA48F210608}" srcOrd="2" destOrd="0" parTransId="{2145FBD7-55A7-4607-B878-79A5BF15CB27}" sibTransId="{6346B8A7-6320-4543-B462-F60AAD0BABC9}"/>
    <dgm:cxn modelId="{749166C0-10B8-43C8-A4B1-A24B40BB31CF}" type="presParOf" srcId="{E422C4C5-A11D-49D4-9EB0-214929DCC54B}" destId="{57ECCD27-F07B-45A9-9C4D-E4CD63616E8B}" srcOrd="0" destOrd="0" presId="urn:microsoft.com/office/officeart/2005/8/layout/process1"/>
    <dgm:cxn modelId="{B499F8F3-6EF4-4978-860E-090C8D18862D}" type="presParOf" srcId="{E422C4C5-A11D-49D4-9EB0-214929DCC54B}" destId="{D4110ADE-D23C-418B-B1E6-02FEA0D47FEA}" srcOrd="1" destOrd="0" presId="urn:microsoft.com/office/officeart/2005/8/layout/process1"/>
    <dgm:cxn modelId="{19615D12-3D69-4540-A808-9B4229E218C3}" type="presParOf" srcId="{D4110ADE-D23C-418B-B1E6-02FEA0D47FEA}" destId="{4BA7A819-AD50-4D8F-BA48-2073A1D1103F}" srcOrd="0" destOrd="0" presId="urn:microsoft.com/office/officeart/2005/8/layout/process1"/>
    <dgm:cxn modelId="{6303DD82-A267-435D-976B-89119EB44D55}" type="presParOf" srcId="{E422C4C5-A11D-49D4-9EB0-214929DCC54B}" destId="{4E8EB104-816B-45A8-B4F9-546D7A74DDB3}" srcOrd="2" destOrd="0" presId="urn:microsoft.com/office/officeart/2005/8/layout/process1"/>
    <dgm:cxn modelId="{596A6B7A-3F8F-4B8A-8E44-C56B3BB66F87}" type="presParOf" srcId="{E422C4C5-A11D-49D4-9EB0-214929DCC54B}" destId="{BEE7F2B6-2CB1-4861-9745-3B943B6A2A14}" srcOrd="3" destOrd="0" presId="urn:microsoft.com/office/officeart/2005/8/layout/process1"/>
    <dgm:cxn modelId="{D2DC9D26-3587-41A3-A8E6-98FEE8B9877E}" type="presParOf" srcId="{BEE7F2B6-2CB1-4861-9745-3B943B6A2A14}" destId="{413D6DE0-5788-4BBF-8780-3AE40922940A}" srcOrd="0" destOrd="0" presId="urn:microsoft.com/office/officeart/2005/8/layout/process1"/>
    <dgm:cxn modelId="{6428ACA7-6864-4DE0-B96F-9108E96DDAEB}" type="presParOf" srcId="{E422C4C5-A11D-49D4-9EB0-214929DCC54B}" destId="{97BACC57-9E9F-45C0-8F9C-040E812AA248}" srcOrd="4" destOrd="0" presId="urn:microsoft.com/office/officeart/2005/8/layout/process1"/>
    <dgm:cxn modelId="{4898EA26-5B84-4268-AF9E-94B700F96067}" type="presParOf" srcId="{E422C4C5-A11D-49D4-9EB0-214929DCC54B}" destId="{015425F3-2F91-487D-AA0F-9A1D1AF008F3}" srcOrd="5" destOrd="0" presId="urn:microsoft.com/office/officeart/2005/8/layout/process1"/>
    <dgm:cxn modelId="{6CA3DDCA-3128-47A1-9D50-D6D820C85760}" type="presParOf" srcId="{015425F3-2F91-487D-AA0F-9A1D1AF008F3}" destId="{B078305D-92FB-45CD-A8C9-631ACD3FBCD8}" srcOrd="0" destOrd="0" presId="urn:microsoft.com/office/officeart/2005/8/layout/process1"/>
    <dgm:cxn modelId="{217A1E62-49A3-4830-AFA3-B6179A5C48BA}" type="presParOf" srcId="{E422C4C5-A11D-49D4-9EB0-214929DCC54B}" destId="{FEDFA835-7E75-463E-A826-A6F3E6E90691}" srcOrd="6" destOrd="0" presId="urn:microsoft.com/office/officeart/2005/8/layout/process1"/>
    <dgm:cxn modelId="{FD58FC1C-D036-4168-8294-117824C5DEF4}" type="presParOf" srcId="{E422C4C5-A11D-49D4-9EB0-214929DCC54B}" destId="{8DEBBD32-9B17-4245-A583-4CFC7413958D}" srcOrd="7" destOrd="0" presId="urn:microsoft.com/office/officeart/2005/8/layout/process1"/>
    <dgm:cxn modelId="{30E5A26B-23D7-4476-895B-FBEF2B218EE9}" type="presParOf" srcId="{8DEBBD32-9B17-4245-A583-4CFC7413958D}" destId="{590E2F31-C7E8-4D16-9AE6-BD7A3885D589}" srcOrd="0" destOrd="0" presId="urn:microsoft.com/office/officeart/2005/8/layout/process1"/>
    <dgm:cxn modelId="{B5E25420-A0C1-41FC-8D08-BA914244F2C3}" type="presParOf" srcId="{E422C4C5-A11D-49D4-9EB0-214929DCC54B}" destId="{5C86E777-1734-459A-B9E7-6202E98CCFD3}"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5_2" csCatId="accent5" phldr="1"/>
      <dgm:spPr/>
      <dgm:t>
        <a:bodyPr/>
        <a:lstStyle/>
        <a:p>
          <a:endParaRPr lang="en-US"/>
        </a:p>
      </dgm:t>
    </dgm:pt>
    <dgm:pt modelId="{D423FB80-F2BD-4DDE-80B1-76F84FE09A02}">
      <dgm:prSet phldrT="[Text]" custT="1"/>
      <dgm:spPr/>
      <dgm:t>
        <a:bodyPr/>
        <a:lstStyle/>
        <a:p>
          <a:pPr>
            <a:defRPr b="1"/>
          </a:pPr>
          <a:r>
            <a:rPr lang="en-US" sz="2000" b="1" dirty="0" err="1">
              <a:latin typeface="+mj-lt"/>
            </a:rPr>
            <a:t>Octobre</a:t>
          </a:r>
          <a:r>
            <a:rPr lang="en-US" sz="2000" b="1" dirty="0">
              <a:latin typeface="+mj-lt"/>
            </a:rPr>
            <a:t> 2021</a:t>
          </a:r>
        </a:p>
      </dgm:t>
    </dgm:pt>
    <dgm:pt modelId="{9B1CA3FF-D252-4AF5-8F50-CFC93ACA9175}" type="parTrans" cxnId="{5BF3B7B1-A779-4E2D-8625-77DE0CA38FEE}">
      <dgm:prSet/>
      <dgm:spPr/>
      <dgm:t>
        <a:bodyPr/>
        <a:lstStyle/>
        <a:p>
          <a:endParaRPr lang="en-US" b="1"/>
        </a:p>
      </dgm:t>
    </dgm:pt>
    <dgm:pt modelId="{EBE862E1-9761-4AA7-AA00-BD79FA3B27DD}" type="sibTrans" cxnId="{5BF3B7B1-A779-4E2D-8625-77DE0CA38FEE}">
      <dgm:prSet/>
      <dgm:spPr/>
      <dgm:t>
        <a:bodyPr/>
        <a:lstStyle/>
        <a:p>
          <a:endParaRPr lang="en-US" b="1"/>
        </a:p>
      </dgm:t>
    </dgm:pt>
    <dgm:pt modelId="{245E128E-7700-4C91-9411-CDD1DCA94D67}">
      <dgm:prSet phldrT="[Text]" custT="1"/>
      <dgm:spPr/>
      <dgm:t>
        <a:bodyPr/>
        <a:lstStyle/>
        <a:p>
          <a:r>
            <a:rPr lang="fr-CA" sz="1400" b="1" i="1" kern="1200" noProof="0" dirty="0">
              <a:latin typeface="+mn-lt"/>
              <a:ea typeface="+mn-ea"/>
              <a:cs typeface="+mn-cs"/>
              <a:hlinkClick xmlns:r="http://schemas.openxmlformats.org/officeDocument/2006/relationships" r:id="rId1"/>
            </a:rPr>
            <a:t>Étude publiée </a:t>
          </a:r>
          <a:r>
            <a:rPr lang="fr-CA" sz="1400" b="1" i="1" kern="1200" noProof="0" dirty="0">
              <a:latin typeface="+mn-lt"/>
              <a:ea typeface="+mn-ea"/>
              <a:cs typeface="+mn-cs"/>
            </a:rPr>
            <a:t>sur un vaccin vivant atténué pour la PPA (souche à gène supprimé)</a:t>
          </a:r>
        </a:p>
      </dgm:t>
    </dgm:pt>
    <dgm:pt modelId="{B4D95EBA-0423-4AFA-B379-E030341B1F23}" type="parTrans" cxnId="{68D35F9D-DABF-4E5A-94D4-F988D8E84907}">
      <dgm:prSet/>
      <dgm:spPr/>
      <dgm:t>
        <a:bodyPr/>
        <a:lstStyle/>
        <a:p>
          <a:endParaRPr lang="en-US" b="1"/>
        </a:p>
      </dgm:t>
    </dgm:pt>
    <dgm:pt modelId="{4963BA97-D4C5-477B-9B0D-68DB38F61579}" type="sibTrans" cxnId="{68D35F9D-DABF-4E5A-94D4-F988D8E84907}">
      <dgm:prSet/>
      <dgm:spPr/>
      <dgm:t>
        <a:bodyPr/>
        <a:lstStyle/>
        <a:p>
          <a:endParaRPr lang="en-US" b="1"/>
        </a:p>
      </dgm:t>
    </dgm:pt>
    <dgm:pt modelId="{F01D5F9E-ABC5-4560-ACB4-E6CFBC60BFF2}">
      <dgm:prSet custT="1"/>
      <dgm:spPr/>
      <dgm:t>
        <a:bodyPr/>
        <a:lstStyle/>
        <a:p>
          <a:pPr>
            <a:defRPr b="1"/>
          </a:pPr>
          <a:r>
            <a:rPr lang="en-US" sz="2000" b="1" dirty="0">
              <a:latin typeface="+mj-lt"/>
            </a:rPr>
            <a:t>Avril 2022</a:t>
          </a:r>
        </a:p>
      </dgm:t>
    </dgm:pt>
    <dgm:pt modelId="{FEAC3315-4B36-4E3C-89B3-70A50C7F13CC}" type="parTrans" cxnId="{4B61AF65-3991-4A24-9475-D4AA0127738F}">
      <dgm:prSet/>
      <dgm:spPr/>
      <dgm:t>
        <a:bodyPr/>
        <a:lstStyle/>
        <a:p>
          <a:endParaRPr lang="en-US" b="1"/>
        </a:p>
      </dgm:t>
    </dgm:pt>
    <dgm:pt modelId="{36ABC0D0-B41E-401C-840C-2AFBE73989B4}" type="sibTrans" cxnId="{4B61AF65-3991-4A24-9475-D4AA0127738F}">
      <dgm:prSet/>
      <dgm:spPr/>
      <dgm:t>
        <a:bodyPr/>
        <a:lstStyle/>
        <a:p>
          <a:endParaRPr lang="en-US" b="1"/>
        </a:p>
      </dgm:t>
    </dgm:pt>
    <dgm:pt modelId="{3280BE73-5C4D-4941-9102-E5930904556F}">
      <dgm:prSet custT="1"/>
      <dgm:spPr/>
      <dgm:t>
        <a:bodyPr/>
        <a:lstStyle/>
        <a:p>
          <a:pPr marL="0" lvl="0" indent="0" algn="l" defTabSz="533400">
            <a:lnSpc>
              <a:spcPct val="90000"/>
            </a:lnSpc>
            <a:spcBef>
              <a:spcPct val="0"/>
            </a:spcBef>
            <a:spcAft>
              <a:spcPct val="35000"/>
            </a:spcAft>
            <a:buNone/>
          </a:pPr>
          <a:r>
            <a:rPr lang="en-US" sz="1400" b="1" i="1" kern="1200" dirty="0">
              <a:latin typeface="+mn-lt"/>
              <a:ea typeface="+mn-ea"/>
              <a:cs typeface="+mn-cs"/>
            </a:rPr>
            <a:t>Premières vaccinations</a:t>
          </a:r>
        </a:p>
      </dgm:t>
    </dgm:pt>
    <dgm:pt modelId="{596FE3BE-79D4-47E4-8416-EDF8385B1DE9}" type="parTrans" cxnId="{B9B38C7F-D679-4A39-B742-6501D3961044}">
      <dgm:prSet/>
      <dgm:spPr/>
      <dgm:t>
        <a:bodyPr/>
        <a:lstStyle/>
        <a:p>
          <a:endParaRPr lang="en-US" b="1"/>
        </a:p>
      </dgm:t>
    </dgm:pt>
    <dgm:pt modelId="{8E22D1FB-CF90-47F0-B06E-C66C75D54226}" type="sibTrans" cxnId="{B9B38C7F-D679-4A39-B742-6501D3961044}">
      <dgm:prSet/>
      <dgm:spPr/>
      <dgm:t>
        <a:bodyPr/>
        <a:lstStyle/>
        <a:p>
          <a:endParaRPr lang="en-US" b="1"/>
        </a:p>
      </dgm:t>
    </dgm:pt>
    <dgm:pt modelId="{47BE8E0B-496B-44FC-825E-C2A10D821DC9}">
      <dgm:prSet custT="1"/>
      <dgm:spPr/>
      <dgm:t>
        <a:bodyPr/>
        <a:lstStyle/>
        <a:p>
          <a:pPr marL="0" lvl="0" indent="0" algn="l" defTabSz="533400">
            <a:lnSpc>
              <a:spcPct val="90000"/>
            </a:lnSpc>
            <a:spcBef>
              <a:spcPct val="0"/>
            </a:spcBef>
            <a:spcAft>
              <a:spcPct val="35000"/>
            </a:spcAft>
            <a:buNone/>
          </a:pPr>
          <a:r>
            <a:rPr lang="en-US" sz="1400" b="1" i="1" kern="1200" dirty="0">
              <a:latin typeface="+mn-lt"/>
              <a:ea typeface="+mn-ea"/>
              <a:cs typeface="+mn-cs"/>
              <a:hlinkClick xmlns:r="http://schemas.openxmlformats.org/officeDocument/2006/relationships" r:id="rId2"/>
            </a:rPr>
            <a:t>Les exigences </a:t>
          </a:r>
          <a:r>
            <a:rPr lang="en-US" sz="1400" b="1" i="1" kern="1200" dirty="0" err="1">
              <a:latin typeface="+mn-lt"/>
              <a:ea typeface="+mn-ea"/>
              <a:cs typeface="+mn-cs"/>
              <a:hlinkClick xmlns:r="http://schemas.openxmlformats.org/officeDocument/2006/relationships" r:id="rId2"/>
            </a:rPr>
            <a:t>réglementaires</a:t>
          </a:r>
          <a:r>
            <a:rPr lang="en-US" sz="1400" b="1" i="1" kern="1200" dirty="0">
              <a:latin typeface="+mn-lt"/>
              <a:ea typeface="+mn-ea"/>
              <a:cs typeface="+mn-cs"/>
              <a:hlinkClick xmlns:r="http://schemas.openxmlformats.org/officeDocument/2006/relationships" r:id="rId2"/>
            </a:rPr>
            <a:t> </a:t>
          </a:r>
          <a:r>
            <a:rPr lang="en-US" sz="1400" b="1" i="1" kern="1200" dirty="0" err="1">
              <a:latin typeface="+mn-lt"/>
              <a:ea typeface="+mn-ea"/>
              <a:cs typeface="+mn-cs"/>
            </a:rPr>
            <a:t>en</a:t>
          </a:r>
          <a:r>
            <a:rPr lang="en-US" sz="1400" b="1" i="1" kern="1200" dirty="0">
              <a:latin typeface="+mn-lt"/>
              <a:ea typeface="+mn-ea"/>
              <a:cs typeface="+mn-cs"/>
            </a:rPr>
            <a:t> matière </a:t>
          </a:r>
          <a:r>
            <a:rPr lang="en-US" sz="1400" b="1" i="1" kern="1200" dirty="0" err="1">
              <a:latin typeface="+mn-lt"/>
              <a:ea typeface="+mn-ea"/>
              <a:cs typeface="+mn-cs"/>
            </a:rPr>
            <a:t>d</a:t>
          </a:r>
          <a:r>
            <a:rPr lang="en-US" sz="1400" b="1" i="1" kern="1200" dirty="0" err="1">
              <a:latin typeface="+mn-lt"/>
              <a:ea typeface="+mn-ea"/>
              <a:cs typeface="+mn-cs"/>
              <a:hlinkClick xmlns:r="http://schemas.openxmlformats.org/officeDocument/2006/relationships" r:id="rId3"/>
            </a:rPr>
            <a:t>’efficacité</a:t>
          </a:r>
          <a:r>
            <a:rPr lang="en-US" sz="1400" b="1" i="1" kern="1200" dirty="0">
              <a:latin typeface="+mn-lt"/>
              <a:ea typeface="+mn-ea"/>
              <a:cs typeface="+mn-cs"/>
              <a:hlinkClick xmlns:r="http://schemas.openxmlformats.org/officeDocument/2006/relationships" r:id="rId3"/>
            </a:rPr>
            <a:t> et de </a:t>
          </a:r>
          <a:r>
            <a:rPr lang="en-US" sz="1400" b="1" i="1" kern="1200" dirty="0" err="1">
              <a:latin typeface="+mn-lt"/>
              <a:ea typeface="+mn-ea"/>
              <a:cs typeface="+mn-cs"/>
              <a:hlinkClick xmlns:r="http://schemas.openxmlformats.org/officeDocument/2006/relationships" r:id="rId3"/>
            </a:rPr>
            <a:t>sureté</a:t>
          </a:r>
          <a:r>
            <a:rPr lang="en-US" sz="1400" b="1" i="1" kern="1200" dirty="0">
              <a:latin typeface="+mn-lt"/>
              <a:ea typeface="+mn-ea"/>
              <a:cs typeface="+mn-cs"/>
              <a:hlinkClick xmlns:r="http://schemas.openxmlformats.org/officeDocument/2006/relationships" r:id="rId3"/>
            </a:rPr>
            <a:t> </a:t>
          </a:r>
          <a:r>
            <a:rPr lang="en-US" sz="1400" b="1" i="1" kern="1200" dirty="0" err="1">
              <a:latin typeface="+mn-lt"/>
              <a:ea typeface="+mn-ea"/>
              <a:cs typeface="+mn-cs"/>
            </a:rPr>
            <a:t>sont</a:t>
          </a:r>
          <a:r>
            <a:rPr lang="en-US" sz="1400" b="1" i="1" kern="1200" dirty="0">
              <a:latin typeface="+mn-lt"/>
              <a:ea typeface="+mn-ea"/>
              <a:cs typeface="+mn-cs"/>
            </a:rPr>
            <a:t> </a:t>
          </a:r>
          <a:r>
            <a:rPr lang="en-US" sz="1400" b="1" i="1" kern="1200" dirty="0" err="1">
              <a:latin typeface="+mn-lt"/>
              <a:ea typeface="+mn-ea"/>
              <a:cs typeface="+mn-cs"/>
            </a:rPr>
            <a:t>passées</a:t>
          </a:r>
          <a:r>
            <a:rPr lang="en-US" sz="1400" b="1" i="1" kern="1200" dirty="0">
              <a:latin typeface="+mn-lt"/>
              <a:ea typeface="+mn-ea"/>
              <a:cs typeface="+mn-cs"/>
            </a:rPr>
            <a:t> (Vietnam)</a:t>
          </a:r>
        </a:p>
      </dgm:t>
    </dgm:pt>
    <dgm:pt modelId="{26C37286-A207-4C3A-8F03-B64C4EB72DB8}" type="parTrans" cxnId="{47F4D29A-7D65-4C2F-8677-61780F0F1118}">
      <dgm:prSet/>
      <dgm:spPr/>
      <dgm:t>
        <a:bodyPr/>
        <a:lstStyle/>
        <a:p>
          <a:endParaRPr lang="en-US" b="1"/>
        </a:p>
      </dgm:t>
    </dgm:pt>
    <dgm:pt modelId="{258C30B8-1EDE-458F-9BAB-BD0E5C8E1BF9}" type="sibTrans" cxnId="{47F4D29A-7D65-4C2F-8677-61780F0F1118}">
      <dgm:prSet/>
      <dgm:spPr/>
      <dgm:t>
        <a:bodyPr/>
        <a:lstStyle/>
        <a:p>
          <a:endParaRPr lang="en-US" b="1"/>
        </a:p>
      </dgm:t>
    </dgm:pt>
    <dgm:pt modelId="{1827863D-2FA1-48D1-81C4-0E7D31ADB47E}">
      <dgm:prSet custT="1"/>
      <dgm:spPr/>
      <dgm:t>
        <a:bodyPr/>
        <a:lstStyle/>
        <a:p>
          <a:pPr marL="0" lvl="0" indent="0" algn="l" defTabSz="533400">
            <a:lnSpc>
              <a:spcPct val="90000"/>
            </a:lnSpc>
            <a:spcBef>
              <a:spcPct val="0"/>
            </a:spcBef>
            <a:spcAft>
              <a:spcPct val="35000"/>
            </a:spcAft>
            <a:buNone/>
          </a:pPr>
          <a:r>
            <a:rPr lang="en-US" sz="1400" b="1" i="1" kern="1200" dirty="0" err="1">
              <a:latin typeface="+mn-lt"/>
              <a:ea typeface="+mn-ea"/>
              <a:cs typeface="+mn-cs"/>
            </a:rPr>
            <a:t>Arrêt</a:t>
          </a:r>
          <a:r>
            <a:rPr lang="en-US" sz="1400" b="1" i="1" kern="1200" dirty="0">
              <a:latin typeface="+mn-lt"/>
              <a:ea typeface="+mn-ea"/>
              <a:cs typeface="+mn-cs"/>
            </a:rPr>
            <a:t> des vaccinations </a:t>
          </a:r>
          <a:r>
            <a:rPr lang="en-US" sz="1400" b="1" i="1" kern="1200" dirty="0" err="1">
              <a:latin typeface="+mn-lt"/>
              <a:ea typeface="+mn-ea"/>
              <a:cs typeface="+mn-cs"/>
            </a:rPr>
            <a:t>en</a:t>
          </a:r>
          <a:r>
            <a:rPr lang="en-US" sz="1400" b="1" i="1" kern="1200" dirty="0">
              <a:latin typeface="+mn-lt"/>
              <a:ea typeface="+mn-ea"/>
              <a:cs typeface="+mn-cs"/>
            </a:rPr>
            <a:t> raison de </a:t>
          </a:r>
          <a:r>
            <a:rPr lang="en-US" sz="1400" b="1" i="1" kern="1200" dirty="0" err="1">
              <a:latin typeface="+mn-lt"/>
              <a:ea typeface="+mn-ea"/>
              <a:cs typeface="+mn-cs"/>
            </a:rPr>
            <a:t>mortalités</a:t>
          </a:r>
          <a:r>
            <a:rPr lang="en-US" sz="1400" b="1" i="1" kern="1200" dirty="0">
              <a:latin typeface="+mn-lt"/>
              <a:ea typeface="+mn-ea"/>
              <a:cs typeface="+mn-cs"/>
            </a:rPr>
            <a:t> </a:t>
          </a:r>
          <a:r>
            <a:rPr lang="en-US" sz="1400" b="1" i="1" kern="1200" dirty="0" err="1">
              <a:latin typeface="+mn-lt"/>
              <a:ea typeface="+mn-ea"/>
              <a:cs typeface="+mn-cs"/>
            </a:rPr>
            <a:t>porcines</a:t>
          </a:r>
          <a:endParaRPr lang="en-US" sz="1400" b="1" i="1" kern="1200" dirty="0">
            <a:latin typeface="+mn-lt"/>
            <a:ea typeface="+mn-ea"/>
            <a:cs typeface="+mn-cs"/>
          </a:endParaRPr>
        </a:p>
      </dgm:t>
    </dgm:pt>
    <dgm:pt modelId="{B426C98F-7250-4E9E-84CB-E9FC83F8CB06}" type="parTrans" cxnId="{7749B4AD-5089-49E7-8F6B-1B2382C9B50E}">
      <dgm:prSet/>
      <dgm:spPr/>
      <dgm:t>
        <a:bodyPr/>
        <a:lstStyle/>
        <a:p>
          <a:endParaRPr lang="en-US" b="1"/>
        </a:p>
      </dgm:t>
    </dgm:pt>
    <dgm:pt modelId="{D0D7EB30-49F6-43D6-AF40-1B9302B3ADF0}" type="sibTrans" cxnId="{7749B4AD-5089-49E7-8F6B-1B2382C9B50E}">
      <dgm:prSet/>
      <dgm:spPr/>
      <dgm:t>
        <a:bodyPr/>
        <a:lstStyle/>
        <a:p>
          <a:endParaRPr lang="en-US" b="1"/>
        </a:p>
      </dgm:t>
    </dgm:pt>
    <dgm:pt modelId="{A59C9EB4-4836-41EA-88FC-E68E29755DEF}">
      <dgm:prSet custT="1"/>
      <dgm:spPr/>
      <dgm:t>
        <a:bodyPr/>
        <a:lstStyle/>
        <a:p>
          <a:pPr>
            <a:defRPr b="1"/>
          </a:pPr>
          <a:r>
            <a:rPr lang="en-US" sz="2000" b="1" dirty="0" err="1">
              <a:latin typeface="+mj-lt"/>
            </a:rPr>
            <a:t>Septembre</a:t>
          </a:r>
          <a:r>
            <a:rPr lang="en-US" sz="2000" b="1" dirty="0">
              <a:latin typeface="+mj-lt"/>
            </a:rPr>
            <a:t> 2022</a:t>
          </a:r>
        </a:p>
      </dgm:t>
    </dgm:pt>
    <dgm:pt modelId="{62C75627-0A71-4E35-B62B-749D8AB3C189}" type="sibTrans" cxnId="{C2A8B52A-540B-46B5-A43B-27FAF06A13EF}">
      <dgm:prSet/>
      <dgm:spPr/>
      <dgm:t>
        <a:bodyPr/>
        <a:lstStyle/>
        <a:p>
          <a:endParaRPr lang="en-US" b="1"/>
        </a:p>
      </dgm:t>
    </dgm:pt>
    <dgm:pt modelId="{C486CA18-5D6B-49AD-B92C-52313E993EC5}" type="parTrans" cxnId="{C2A8B52A-540B-46B5-A43B-27FAF06A13EF}">
      <dgm:prSet/>
      <dgm:spPr/>
      <dgm:t>
        <a:bodyPr/>
        <a:lstStyle/>
        <a:p>
          <a:endParaRPr lang="en-US" b="1"/>
        </a:p>
      </dgm:t>
    </dgm:pt>
    <dgm:pt modelId="{A7F4784E-75AE-4F03-B342-C71355D1ACCF}">
      <dgm:prSet custT="1"/>
      <dgm:spPr/>
      <dgm:t>
        <a:bodyPr/>
        <a:lstStyle/>
        <a:p>
          <a:pPr>
            <a:defRPr b="1"/>
          </a:pPr>
          <a:r>
            <a:rPr lang="en-US" sz="2000" b="1" dirty="0" err="1">
              <a:latin typeface="+mj-lt"/>
            </a:rPr>
            <a:t>Août</a:t>
          </a:r>
          <a:r>
            <a:rPr lang="en-US" sz="2000" b="1" dirty="0">
              <a:latin typeface="+mj-lt"/>
            </a:rPr>
            <a:t> 2022</a:t>
          </a:r>
        </a:p>
      </dgm:t>
    </dgm:pt>
    <dgm:pt modelId="{3078DB00-0C2A-4587-8661-74E5E36CBCA7}" type="sibTrans" cxnId="{33DFDD33-182D-44AF-9877-B1DCECE3CC9D}">
      <dgm:prSet/>
      <dgm:spPr/>
      <dgm:t>
        <a:bodyPr/>
        <a:lstStyle/>
        <a:p>
          <a:endParaRPr lang="en-US" b="1"/>
        </a:p>
      </dgm:t>
    </dgm:pt>
    <dgm:pt modelId="{E8170CB0-7D27-4024-BF4D-F79F86202313}" type="parTrans" cxnId="{33DFDD33-182D-44AF-9877-B1DCECE3CC9D}">
      <dgm:prSet/>
      <dgm:spPr/>
      <dgm:t>
        <a:bodyPr/>
        <a:lstStyle/>
        <a:p>
          <a:endParaRPr lang="en-US" b="1"/>
        </a:p>
      </dgm:t>
    </dgm:pt>
    <dgm:pt modelId="{454D56AF-0D14-43A4-A4AA-2274946C5116}">
      <dgm:prSet custT="1"/>
      <dgm:spPr/>
      <dgm:t>
        <a:bodyPr/>
        <a:lstStyle/>
        <a:p>
          <a:pPr>
            <a:defRPr b="1"/>
          </a:pPr>
          <a:r>
            <a:rPr lang="en-US" sz="2000" b="1" dirty="0" err="1">
              <a:latin typeface="+mj-lt"/>
            </a:rPr>
            <a:t>Juin</a:t>
          </a:r>
          <a:r>
            <a:rPr lang="en-US" sz="2000" b="1" dirty="0">
              <a:latin typeface="+mj-lt"/>
            </a:rPr>
            <a:t> 2022</a:t>
          </a:r>
        </a:p>
      </dgm:t>
    </dgm:pt>
    <dgm:pt modelId="{511F28C0-50D9-4CBB-862C-2AD0ACC17105}" type="sibTrans" cxnId="{5A3B2130-5035-4E61-92B1-343AA432C9DF}">
      <dgm:prSet/>
      <dgm:spPr/>
      <dgm:t>
        <a:bodyPr/>
        <a:lstStyle/>
        <a:p>
          <a:endParaRPr lang="en-US" b="1"/>
        </a:p>
      </dgm:t>
    </dgm:pt>
    <dgm:pt modelId="{340931FA-0A09-49B9-99A7-6650F93FDC08}" type="parTrans" cxnId="{5A3B2130-5035-4E61-92B1-343AA432C9DF}">
      <dgm:prSet/>
      <dgm:spPr/>
      <dgm:t>
        <a:bodyPr/>
        <a:lstStyle/>
        <a:p>
          <a:endParaRPr lang="en-US" b="1"/>
        </a:p>
      </dgm:t>
    </dgm:pt>
    <dgm:pt modelId="{5147FCD6-4539-4581-88A0-F2D202335EFC}">
      <dgm:prSet custT="1"/>
      <dgm:spPr/>
      <dgm:t>
        <a:bodyPr/>
        <a:lstStyle/>
        <a:p>
          <a:pPr algn="l"/>
          <a:r>
            <a:rPr lang="en-US" sz="1400" b="1" i="1" kern="1200" dirty="0">
              <a:latin typeface="+mn-lt"/>
              <a:ea typeface="+mn-ea"/>
              <a:cs typeface="+mn-cs"/>
            </a:rPr>
            <a:t>Le virus </a:t>
          </a:r>
          <a:r>
            <a:rPr lang="en-US" sz="1400" b="1" i="1" kern="1200" dirty="0" err="1">
              <a:latin typeface="+mn-lt"/>
              <a:ea typeface="+mn-ea"/>
              <a:cs typeface="+mn-cs"/>
            </a:rPr>
            <a:t>n’est</a:t>
          </a:r>
          <a:r>
            <a:rPr lang="en-US" sz="1400" b="1" i="1" kern="1200" dirty="0">
              <a:latin typeface="+mn-lt"/>
              <a:ea typeface="+mn-ea"/>
              <a:cs typeface="+mn-cs"/>
            </a:rPr>
            <a:t> pas </a:t>
          </a:r>
          <a:r>
            <a:rPr lang="en-US" sz="1400" b="1" i="1" kern="1200" dirty="0" err="1">
              <a:latin typeface="+mn-lt"/>
              <a:ea typeface="+mn-ea"/>
              <a:cs typeface="+mn-cs"/>
            </a:rPr>
            <a:t>redevenu</a:t>
          </a:r>
          <a:r>
            <a:rPr lang="en-US" sz="1400" b="1" i="1" kern="1200" dirty="0">
              <a:latin typeface="+mn-lt"/>
              <a:ea typeface="+mn-ea"/>
              <a:cs typeface="+mn-cs"/>
            </a:rPr>
            <a:t> virulent</a:t>
          </a:r>
        </a:p>
      </dgm:t>
    </dgm:pt>
    <dgm:pt modelId="{5AB02DE4-576B-41C2-8DF0-80BB9020E10C}" type="parTrans" cxnId="{340ACDED-0C3B-4A8F-9541-E6211387B83C}">
      <dgm:prSet/>
      <dgm:spPr/>
      <dgm:t>
        <a:bodyPr/>
        <a:lstStyle/>
        <a:p>
          <a:endParaRPr lang="en-US" b="1"/>
        </a:p>
      </dgm:t>
    </dgm:pt>
    <dgm:pt modelId="{29853D6A-62C8-4742-93AC-F8051BB6530D}" type="sibTrans" cxnId="{340ACDED-0C3B-4A8F-9541-E6211387B83C}">
      <dgm:prSet/>
      <dgm:spPr/>
      <dgm:t>
        <a:bodyPr/>
        <a:lstStyle/>
        <a:p>
          <a:endParaRPr lang="en-US" b="1"/>
        </a:p>
      </dgm:t>
    </dgm:pt>
    <dgm:pt modelId="{2ED8290A-C960-4E4E-BB55-54C9B6B631CE}">
      <dgm:prSet custT="1"/>
      <dgm:spPr/>
      <dgm:t>
        <a:bodyPr/>
        <a:lstStyle/>
        <a:p>
          <a:pPr algn="l"/>
          <a:r>
            <a:rPr lang="en-US" sz="1400" b="1" i="1" kern="1200" dirty="0">
              <a:latin typeface="+mn-lt"/>
              <a:ea typeface="+mn-ea"/>
              <a:cs typeface="+mn-cs"/>
            </a:rPr>
            <a:t>Le </a:t>
          </a:r>
          <a:r>
            <a:rPr lang="en-US" sz="1400" b="1" i="1" kern="1200" dirty="0" err="1">
              <a:latin typeface="+mn-lt"/>
              <a:ea typeface="+mn-ea"/>
              <a:cs typeface="+mn-cs"/>
            </a:rPr>
            <a:t>profil</a:t>
          </a:r>
          <a:r>
            <a:rPr lang="en-US" sz="1400" b="1" i="1" kern="1200" dirty="0">
              <a:latin typeface="+mn-lt"/>
              <a:ea typeface="+mn-ea"/>
              <a:cs typeface="+mn-cs"/>
            </a:rPr>
            <a:t> de </a:t>
          </a:r>
          <a:r>
            <a:rPr lang="en-US" sz="1400" b="1" i="1" kern="1200" dirty="0" err="1">
              <a:latin typeface="+mn-lt"/>
              <a:ea typeface="+mn-ea"/>
              <a:cs typeface="+mn-cs"/>
            </a:rPr>
            <a:t>sécurité</a:t>
          </a:r>
          <a:r>
            <a:rPr lang="en-US" sz="1400" b="1" i="1" kern="1200" dirty="0">
              <a:latin typeface="+mn-lt"/>
              <a:ea typeface="+mn-ea"/>
              <a:cs typeface="+mn-cs"/>
            </a:rPr>
            <a:t> </a:t>
          </a:r>
          <a:r>
            <a:rPr lang="en-US" sz="1400" b="1" i="1" kern="1200" dirty="0" err="1">
              <a:latin typeface="+mn-lt"/>
              <a:ea typeface="+mn-ea"/>
              <a:cs typeface="+mn-cs"/>
            </a:rPr>
            <a:t>est</a:t>
          </a:r>
          <a:r>
            <a:rPr lang="en-US" sz="1400" b="1" i="1" kern="1200" dirty="0">
              <a:latin typeface="+mn-lt"/>
              <a:ea typeface="+mn-ea"/>
              <a:cs typeface="+mn-cs"/>
            </a:rPr>
            <a:t> acceptable</a:t>
          </a:r>
        </a:p>
      </dgm:t>
    </dgm:pt>
    <dgm:pt modelId="{9624CDDD-CFEB-4002-A06E-6141F0320456}" type="parTrans" cxnId="{EBA05BC7-05F9-4EF0-A6A1-7C34E3EA4C1D}">
      <dgm:prSet/>
      <dgm:spPr/>
      <dgm:t>
        <a:bodyPr/>
        <a:lstStyle/>
        <a:p>
          <a:endParaRPr lang="en-US" b="1"/>
        </a:p>
      </dgm:t>
    </dgm:pt>
    <dgm:pt modelId="{4B0F3ABF-AC26-4494-B353-80FE7AD344C3}" type="sibTrans" cxnId="{EBA05BC7-05F9-4EF0-A6A1-7C34E3EA4C1D}">
      <dgm:prSet/>
      <dgm:spPr/>
      <dgm:t>
        <a:bodyPr/>
        <a:lstStyle/>
        <a:p>
          <a:endParaRPr lang="en-US" b="1"/>
        </a:p>
      </dgm:t>
    </dgm:pt>
    <dgm:pt modelId="{A2ED69A3-F9DF-402D-90D9-873B0249EAAE}">
      <dgm:prSet custT="1"/>
      <dgm:spPr/>
      <dgm:t>
        <a:bodyPr/>
        <a:lstStyle/>
        <a:p>
          <a:pPr>
            <a:defRPr b="1"/>
          </a:pPr>
          <a:r>
            <a:rPr lang="en-US" sz="2000" b="1" dirty="0" err="1">
              <a:latin typeface="+mj-lt"/>
            </a:rPr>
            <a:t>Juillet</a:t>
          </a:r>
          <a:r>
            <a:rPr lang="en-US" sz="2000" b="1" dirty="0">
              <a:latin typeface="+mj-lt"/>
            </a:rPr>
            <a:t> et </a:t>
          </a:r>
          <a:r>
            <a:rPr lang="en-US" sz="2000" b="1" dirty="0" err="1">
              <a:latin typeface="+mj-lt"/>
            </a:rPr>
            <a:t>Août</a:t>
          </a:r>
          <a:r>
            <a:rPr lang="en-US" sz="2000" b="1" dirty="0">
              <a:latin typeface="+mj-lt"/>
            </a:rPr>
            <a:t> 2022</a:t>
          </a:r>
        </a:p>
      </dgm:t>
    </dgm:pt>
    <dgm:pt modelId="{D2D6FE12-43A5-4156-9711-515E4E103631}" type="parTrans" cxnId="{74C4B34F-FBA8-425F-92E1-2E5E1B9DA840}">
      <dgm:prSet/>
      <dgm:spPr/>
      <dgm:t>
        <a:bodyPr/>
        <a:lstStyle/>
        <a:p>
          <a:endParaRPr lang="en-US"/>
        </a:p>
      </dgm:t>
    </dgm:pt>
    <dgm:pt modelId="{57B70675-B008-4082-A833-E4B12A492414}" type="sibTrans" cxnId="{74C4B34F-FBA8-425F-92E1-2E5E1B9DA840}">
      <dgm:prSet/>
      <dgm:spPr/>
      <dgm:t>
        <a:bodyPr/>
        <a:lstStyle/>
        <a:p>
          <a:endParaRPr lang="en-US"/>
        </a:p>
      </dgm:t>
    </dgm:pt>
    <dgm:pt modelId="{622FBC0A-775E-4153-8477-653A28CB65E2}">
      <dgm:prSet custT="1"/>
      <dgm:spPr/>
      <dgm:t>
        <a:bodyPr/>
        <a:lstStyle/>
        <a:p>
          <a:pPr algn="ctr"/>
          <a:r>
            <a:rPr lang="en-US" sz="1400" b="1" i="1" dirty="0" err="1">
              <a:hlinkClick xmlns:r="http://schemas.openxmlformats.org/officeDocument/2006/relationships" r:id="rId4"/>
            </a:rPr>
            <a:t>Vaccin</a:t>
          </a:r>
          <a:r>
            <a:rPr lang="en-US" sz="1400" b="1" i="1" dirty="0">
              <a:hlinkClick xmlns:r="http://schemas.openxmlformats.org/officeDocument/2006/relationships" r:id="rId4"/>
            </a:rPr>
            <a:t> </a:t>
          </a:r>
          <a:r>
            <a:rPr lang="en-US" sz="1400" b="1" i="1" dirty="0" err="1">
              <a:hlinkClick xmlns:r="http://schemas.openxmlformats.org/officeDocument/2006/relationships" r:id="rId4"/>
            </a:rPr>
            <a:t>authorisé</a:t>
          </a:r>
          <a:r>
            <a:rPr lang="en-US" sz="1400" b="1" i="1" dirty="0">
              <a:hlinkClick xmlns:r="http://schemas.openxmlformats.org/officeDocument/2006/relationships" r:id="rId4"/>
            </a:rPr>
            <a:t> au Vietnam</a:t>
          </a:r>
          <a:endParaRPr lang="en-US" sz="1400" b="1" i="1" dirty="0"/>
        </a:p>
      </dgm:t>
    </dgm:pt>
    <dgm:pt modelId="{54C744BD-9F94-4588-9DE6-587A3CC4C386}" type="parTrans" cxnId="{AA9C99E5-8121-409A-A368-772148054C66}">
      <dgm:prSet/>
      <dgm:spPr/>
      <dgm:t>
        <a:bodyPr/>
        <a:lstStyle/>
        <a:p>
          <a:endParaRPr lang="en-US"/>
        </a:p>
      </dgm:t>
    </dgm:pt>
    <dgm:pt modelId="{8E3ABB7B-09F6-4EB9-B79A-024F9441F7F6}" type="sibTrans" cxnId="{AA9C99E5-8121-409A-A368-772148054C66}">
      <dgm:prSet/>
      <dgm:spPr/>
      <dgm:t>
        <a:bodyPr/>
        <a:lstStyle/>
        <a:p>
          <a:endParaRPr lang="en-US"/>
        </a:p>
      </dgm:t>
    </dgm:pt>
    <dgm:pt modelId="{4331A2ED-2E46-4CA6-81EF-4191297BC06B}">
      <dgm:prSet custT="1"/>
      <dgm:spPr/>
      <dgm:t>
        <a:bodyPr/>
        <a:lstStyle/>
        <a:p>
          <a:pPr>
            <a:defRPr b="1"/>
          </a:pPr>
          <a:r>
            <a:rPr lang="en-US" sz="2000" b="1" dirty="0" err="1">
              <a:latin typeface="+mj-lt"/>
            </a:rPr>
            <a:t>Février</a:t>
          </a:r>
          <a:r>
            <a:rPr lang="en-US" sz="2000" b="1" dirty="0">
              <a:latin typeface="+mj-lt"/>
            </a:rPr>
            <a:t> 2023</a:t>
          </a:r>
        </a:p>
      </dgm:t>
    </dgm:pt>
    <dgm:pt modelId="{CF6D5A21-4217-44D2-9CE2-CF7CD676D6C3}" type="parTrans" cxnId="{BA4CCF34-594B-4B79-8C36-A30CEF7B4786}">
      <dgm:prSet/>
      <dgm:spPr/>
      <dgm:t>
        <a:bodyPr/>
        <a:lstStyle/>
        <a:p>
          <a:endParaRPr lang="en-US"/>
        </a:p>
      </dgm:t>
    </dgm:pt>
    <dgm:pt modelId="{42C23B56-AC1E-43B1-B596-26F44D168474}" type="sibTrans" cxnId="{BA4CCF34-594B-4B79-8C36-A30CEF7B4786}">
      <dgm:prSet/>
      <dgm:spPr/>
      <dgm:t>
        <a:bodyPr/>
        <a:lstStyle/>
        <a:p>
          <a:endParaRPr lang="en-US"/>
        </a:p>
      </dgm:t>
    </dgm:pt>
    <dgm:pt modelId="{9AA7D86F-0C0A-4ABF-9D3E-61C61217E94F}">
      <dgm:prSet custT="1"/>
      <dgm:spPr/>
      <dgm:t>
        <a:bodyPr/>
        <a:lstStyle/>
        <a:p>
          <a:pPr>
            <a:defRPr b="1"/>
          </a:pPr>
          <a:r>
            <a:rPr lang="en-US" sz="1200" b="1" i="1" dirty="0">
              <a:latin typeface="+mn-lt"/>
              <a:ea typeface="+mn-ea"/>
              <a:cs typeface="+mn-cs"/>
              <a:hlinkClick xmlns:r="http://schemas.openxmlformats.org/officeDocument/2006/relationships" r:id="rId5"/>
            </a:rPr>
            <a:t>Le Vietnam </a:t>
          </a:r>
          <a:r>
            <a:rPr lang="en-US" sz="1200" b="1" i="1" dirty="0" err="1">
              <a:latin typeface="+mn-lt"/>
              <a:ea typeface="+mn-ea"/>
              <a:cs typeface="+mn-cs"/>
              <a:hlinkClick xmlns:r="http://schemas.openxmlformats.org/officeDocument/2006/relationships" r:id="rId5"/>
            </a:rPr>
            <a:t>indique</a:t>
          </a:r>
          <a:r>
            <a:rPr lang="en-US" sz="1200" b="1" i="1" dirty="0">
              <a:latin typeface="+mn-lt"/>
              <a:ea typeface="+mn-ea"/>
              <a:cs typeface="+mn-cs"/>
              <a:hlinkClick xmlns:r="http://schemas.openxmlformats.org/officeDocument/2006/relationships" r:id="rId5"/>
            </a:rPr>
            <a:t> que les </a:t>
          </a:r>
          <a:r>
            <a:rPr lang="en-US" sz="1200" b="1" i="1" dirty="0" err="1">
              <a:latin typeface="+mn-lt"/>
              <a:ea typeface="+mn-ea"/>
              <a:cs typeface="+mn-cs"/>
              <a:hlinkClick xmlns:r="http://schemas.openxmlformats.org/officeDocument/2006/relationships" r:id="rId5"/>
            </a:rPr>
            <a:t>mortalités</a:t>
          </a:r>
          <a:r>
            <a:rPr lang="en-US" sz="1200" b="1" i="1" dirty="0">
              <a:latin typeface="+mn-lt"/>
              <a:ea typeface="+mn-ea"/>
              <a:cs typeface="+mn-cs"/>
              <a:hlinkClick xmlns:r="http://schemas.openxmlformats.org/officeDocument/2006/relationships" r:id="rId5"/>
            </a:rPr>
            <a:t> </a:t>
          </a:r>
          <a:r>
            <a:rPr lang="en-US" sz="1200" b="1" i="1" dirty="0" err="1">
              <a:latin typeface="+mn-lt"/>
              <a:ea typeface="+mn-ea"/>
              <a:cs typeface="+mn-cs"/>
              <a:hlinkClick xmlns:r="http://schemas.openxmlformats.org/officeDocument/2006/relationships" r:id="rId5"/>
            </a:rPr>
            <a:t>sont</a:t>
          </a:r>
          <a:r>
            <a:rPr lang="en-US" sz="1200" b="1" i="1" dirty="0">
              <a:latin typeface="+mn-lt"/>
              <a:ea typeface="+mn-ea"/>
              <a:cs typeface="+mn-cs"/>
              <a:hlinkClick xmlns:r="http://schemas.openxmlformats.org/officeDocument/2006/relationships" r:id="rId5"/>
            </a:rPr>
            <a:t> dues à la </a:t>
          </a:r>
          <a:r>
            <a:rPr lang="en-US" sz="1200" b="1" i="1" dirty="0" err="1">
              <a:latin typeface="+mn-lt"/>
              <a:ea typeface="+mn-ea"/>
              <a:cs typeface="+mn-cs"/>
              <a:hlinkClick xmlns:r="http://schemas.openxmlformats.org/officeDocument/2006/relationships" r:id="rId5"/>
            </a:rPr>
            <a:t>mauvaise</a:t>
          </a:r>
          <a:r>
            <a:rPr lang="en-US" sz="1200" b="1" i="1" dirty="0">
              <a:latin typeface="+mn-lt"/>
              <a:ea typeface="+mn-ea"/>
              <a:cs typeface="+mn-cs"/>
              <a:hlinkClick xmlns:r="http://schemas.openxmlformats.org/officeDocument/2006/relationships" r:id="rId5"/>
            </a:rPr>
            <a:t> administration des </a:t>
          </a:r>
          <a:r>
            <a:rPr lang="en-US" sz="1200" b="1" i="1" dirty="0" err="1">
              <a:latin typeface="+mn-lt"/>
              <a:ea typeface="+mn-ea"/>
              <a:cs typeface="+mn-cs"/>
              <a:hlinkClick xmlns:r="http://schemas.openxmlformats.org/officeDocument/2006/relationships" r:id="rId5"/>
            </a:rPr>
            <a:t>vaccins</a:t>
          </a:r>
          <a:r>
            <a:rPr lang="en-US" sz="1200" b="1" i="1" dirty="0">
              <a:latin typeface="+mn-lt"/>
              <a:ea typeface="+mn-ea"/>
              <a:cs typeface="+mn-cs"/>
              <a:hlinkClick xmlns:r="http://schemas.openxmlformats.org/officeDocument/2006/relationships" r:id="rId5"/>
            </a:rPr>
            <a:t> </a:t>
          </a:r>
          <a:r>
            <a:rPr lang="en-US" sz="1200" b="1" i="1" dirty="0">
              <a:latin typeface="+mn-lt"/>
              <a:ea typeface="+mn-ea"/>
              <a:cs typeface="+mn-cs"/>
            </a:rPr>
            <a:t>et à </a:t>
          </a:r>
          <a:r>
            <a:rPr lang="en-US" sz="1200" b="1" i="1" dirty="0" err="1">
              <a:latin typeface="+mn-lt"/>
              <a:ea typeface="+mn-ea"/>
              <a:cs typeface="+mn-cs"/>
            </a:rPr>
            <a:t>l’infection</a:t>
          </a:r>
          <a:r>
            <a:rPr lang="en-US" sz="1200" b="1" i="1" dirty="0">
              <a:latin typeface="+mn-lt"/>
              <a:ea typeface="+mn-ea"/>
              <a:cs typeface="+mn-cs"/>
            </a:rPr>
            <a:t> avec des </a:t>
          </a:r>
          <a:r>
            <a:rPr lang="en-US" sz="1200" b="1" i="1" dirty="0" err="1">
              <a:latin typeface="+mn-lt"/>
              <a:ea typeface="+mn-ea"/>
              <a:cs typeface="+mn-cs"/>
              <a:hlinkClick xmlns:r="http://schemas.openxmlformats.org/officeDocument/2006/relationships" r:id="rId6"/>
            </a:rPr>
            <a:t>pathogènes</a:t>
          </a:r>
          <a:r>
            <a:rPr lang="en-US" sz="1200" b="1" i="1" dirty="0">
              <a:latin typeface="+mn-lt"/>
              <a:ea typeface="+mn-ea"/>
              <a:cs typeface="+mn-cs"/>
              <a:hlinkClick xmlns:r="http://schemas.openxmlformats.org/officeDocument/2006/relationships" r:id="rId6"/>
            </a:rPr>
            <a:t> </a:t>
          </a:r>
          <a:r>
            <a:rPr lang="en-US" sz="1200" b="1" i="1" dirty="0" err="1">
              <a:latin typeface="+mn-lt"/>
              <a:ea typeface="+mn-ea"/>
              <a:cs typeface="+mn-cs"/>
              <a:hlinkClick xmlns:r="http://schemas.openxmlformats.org/officeDocument/2006/relationships" r:id="rId6"/>
            </a:rPr>
            <a:t>additionnels</a:t>
          </a:r>
          <a:endParaRPr lang="en-US" sz="2000" b="1" dirty="0">
            <a:latin typeface="+mj-lt"/>
          </a:endParaRPr>
        </a:p>
      </dgm:t>
    </dgm:pt>
    <dgm:pt modelId="{A2A17F21-8CA7-4044-95BF-1B68248B5B4A}" type="parTrans" cxnId="{6754CADB-AF24-4A52-870D-9BC858462DA3}">
      <dgm:prSet/>
      <dgm:spPr/>
      <dgm:t>
        <a:bodyPr/>
        <a:lstStyle/>
        <a:p>
          <a:endParaRPr lang="en-US"/>
        </a:p>
      </dgm:t>
    </dgm:pt>
    <dgm:pt modelId="{66F5232F-D12B-4FCC-8A60-6A0FC99786B6}" type="sibTrans" cxnId="{6754CADB-AF24-4A52-870D-9BC858462DA3}">
      <dgm:prSet/>
      <dgm:spPr/>
      <dgm:t>
        <a:bodyPr/>
        <a:lstStyle/>
        <a:p>
          <a:endParaRPr lang="en-US"/>
        </a:p>
      </dgm:t>
    </dgm:pt>
    <dgm:pt modelId="{CF564C6C-7771-4FD5-B851-B5B84730268F}">
      <dgm:prSet custT="1"/>
      <dgm:spPr/>
      <dgm:t>
        <a:bodyPr/>
        <a:lstStyle/>
        <a:p>
          <a:pPr marL="0" lvl="0" indent="0" algn="l" defTabSz="533400">
            <a:lnSpc>
              <a:spcPct val="90000"/>
            </a:lnSpc>
            <a:spcBef>
              <a:spcPct val="0"/>
            </a:spcBef>
            <a:spcAft>
              <a:spcPct val="35000"/>
            </a:spcAft>
            <a:buNone/>
          </a:pPr>
          <a:r>
            <a:rPr lang="en-US" sz="1200" b="1" i="1" kern="1200" dirty="0">
              <a:latin typeface="+mn-lt"/>
              <a:ea typeface="+mn-ea"/>
              <a:cs typeface="+mn-cs"/>
              <a:hlinkClick xmlns:r="http://schemas.openxmlformats.org/officeDocument/2006/relationships" r:id="rId7"/>
            </a:rPr>
            <a:t>Distribution </a:t>
          </a:r>
          <a:r>
            <a:rPr lang="en-US" sz="1200" b="1" i="1" kern="1200" dirty="0" err="1">
              <a:latin typeface="+mn-lt"/>
              <a:ea typeface="+mn-ea"/>
              <a:cs typeface="+mn-cs"/>
              <a:hlinkClick xmlns:r="http://schemas.openxmlformats.org/officeDocument/2006/relationships" r:id="rId7"/>
            </a:rPr>
            <a:t>nationale</a:t>
          </a:r>
          <a:r>
            <a:rPr lang="en-US" sz="1200" b="1" i="1" kern="1200" dirty="0">
              <a:latin typeface="+mn-lt"/>
              <a:ea typeface="+mn-ea"/>
              <a:cs typeface="+mn-cs"/>
              <a:hlinkClick xmlns:r="http://schemas.openxmlformats.org/officeDocument/2006/relationships" r:id="rId7"/>
            </a:rPr>
            <a:t> du </a:t>
          </a:r>
          <a:r>
            <a:rPr lang="en-US" sz="1200" b="1" i="1" kern="1200" dirty="0" err="1">
              <a:latin typeface="+mn-lt"/>
              <a:ea typeface="+mn-ea"/>
              <a:cs typeface="+mn-cs"/>
              <a:hlinkClick xmlns:r="http://schemas.openxmlformats.org/officeDocument/2006/relationships" r:id="rId7"/>
            </a:rPr>
            <a:t>vaccin</a:t>
          </a:r>
          <a:r>
            <a:rPr lang="en-US" sz="1200" b="1" i="1" kern="1200" dirty="0">
              <a:latin typeface="+mn-lt"/>
              <a:ea typeface="+mn-ea"/>
              <a:cs typeface="+mn-cs"/>
              <a:hlinkClick xmlns:r="http://schemas.openxmlformats.org/officeDocument/2006/relationships" r:id="rId7"/>
            </a:rPr>
            <a:t> </a:t>
          </a:r>
          <a:r>
            <a:rPr lang="en-US" sz="1200" b="1" i="1" kern="1200" dirty="0" err="1">
              <a:latin typeface="+mn-lt"/>
              <a:ea typeface="+mn-ea"/>
              <a:cs typeface="+mn-cs"/>
              <a:hlinkClick xmlns:r="http://schemas.openxmlformats.org/officeDocument/2006/relationships" r:id="rId7"/>
            </a:rPr>
            <a:t>prévue</a:t>
          </a:r>
          <a:r>
            <a:rPr lang="en-US" sz="1200" b="1" i="1" kern="1200" dirty="0">
              <a:latin typeface="+mn-lt"/>
              <a:ea typeface="+mn-ea"/>
              <a:cs typeface="+mn-cs"/>
              <a:hlinkClick xmlns:r="http://schemas.openxmlformats.org/officeDocument/2006/relationships" r:id="rId7"/>
            </a:rPr>
            <a:t> </a:t>
          </a:r>
          <a:r>
            <a:rPr lang="en-US" sz="1200" b="1" i="1" kern="1200" dirty="0" err="1">
              <a:latin typeface="+mn-lt"/>
              <a:ea typeface="+mn-ea"/>
              <a:cs typeface="+mn-cs"/>
              <a:hlinkClick xmlns:r="http://schemas.openxmlformats.org/officeDocument/2006/relationships" r:id="rId7"/>
            </a:rPr>
            <a:t>ce</a:t>
          </a:r>
          <a:r>
            <a:rPr lang="en-US" sz="1200" b="1" i="1" kern="1200" dirty="0">
              <a:latin typeface="+mn-lt"/>
              <a:ea typeface="+mn-ea"/>
              <a:cs typeface="+mn-cs"/>
              <a:hlinkClick xmlns:r="http://schemas.openxmlformats.org/officeDocument/2006/relationships" r:id="rId7"/>
            </a:rPr>
            <a:t>-</a:t>
          </a:r>
          <a:r>
            <a:rPr lang="en-US" sz="1200" b="1" i="1" kern="1200" dirty="0" err="1">
              <a:latin typeface="+mn-lt"/>
              <a:ea typeface="+mn-ea"/>
              <a:cs typeface="+mn-cs"/>
              <a:hlinkClick xmlns:r="http://schemas.openxmlformats.org/officeDocument/2006/relationships" r:id="rId7"/>
            </a:rPr>
            <a:t>mois</a:t>
          </a:r>
          <a:r>
            <a:rPr lang="en-US" sz="1200" b="1" i="1" kern="1200" dirty="0">
              <a:latin typeface="+mn-lt"/>
              <a:ea typeface="+mn-ea"/>
              <a:cs typeface="+mn-cs"/>
              <a:hlinkClick xmlns:r="http://schemas.openxmlformats.org/officeDocument/2006/relationships" r:id="rId7"/>
            </a:rPr>
            <a:t>-ci</a:t>
          </a:r>
          <a:endParaRPr lang="en-US" sz="1200" b="1" i="1" kern="1200" dirty="0">
            <a:latin typeface="+mn-lt"/>
            <a:ea typeface="+mn-ea"/>
            <a:cs typeface="+mn-cs"/>
          </a:endParaRPr>
        </a:p>
      </dgm:t>
    </dgm:pt>
    <dgm:pt modelId="{024A7FBC-BB10-4242-BAF3-82678A4C13DA}" type="sibTrans" cxnId="{5F80C7E1-A7BD-418E-A665-3DAF3DEDF5A4}">
      <dgm:prSet/>
      <dgm:spPr/>
      <dgm:t>
        <a:bodyPr/>
        <a:lstStyle/>
        <a:p>
          <a:endParaRPr lang="en-US" b="1"/>
        </a:p>
      </dgm:t>
    </dgm:pt>
    <dgm:pt modelId="{5A57A755-D716-4DC9-9A51-20693042AFC8}" type="parTrans" cxnId="{5F80C7E1-A7BD-418E-A665-3DAF3DEDF5A4}">
      <dgm:prSet/>
      <dgm:spPr/>
      <dgm:t>
        <a:bodyPr/>
        <a:lstStyle/>
        <a:p>
          <a:endParaRPr lang="en-US" b="1"/>
        </a:p>
      </dgm:t>
    </dgm:pt>
    <dgm:pt modelId="{B98FAE7B-C2E3-4393-ABF1-4DF40F9A8A75}">
      <dgm:prSet custT="1"/>
      <dgm:spPr/>
      <dgm:t>
        <a:bodyPr/>
        <a:lstStyle/>
        <a:p>
          <a:r>
            <a:rPr lang="en-US" sz="1200" b="1" i="1" dirty="0">
              <a:latin typeface="+mn-lt"/>
              <a:ea typeface="+mn-ea"/>
              <a:cs typeface="+mn-cs"/>
              <a:hlinkClick xmlns:r="http://schemas.openxmlformats.org/officeDocument/2006/relationships" r:id="rId8"/>
            </a:rPr>
            <a:t>Reprise de la vaccination</a:t>
          </a:r>
          <a:r>
            <a:rPr lang="en-US" sz="1200" b="1" i="1" dirty="0">
              <a:latin typeface="+mn-lt"/>
              <a:ea typeface="+mn-ea"/>
              <a:cs typeface="+mn-cs"/>
            </a:rPr>
            <a:t>, avec rapport </a:t>
          </a:r>
          <a:r>
            <a:rPr lang="en-US" sz="1200" b="1" i="1" dirty="0" err="1">
              <a:latin typeface="+mn-lt"/>
              <a:ea typeface="+mn-ea"/>
              <a:cs typeface="+mn-cs"/>
            </a:rPr>
            <a:t>promis</a:t>
          </a:r>
          <a:r>
            <a:rPr lang="en-US" sz="1200" b="1" i="1" dirty="0">
              <a:latin typeface="+mn-lt"/>
              <a:ea typeface="+mn-ea"/>
              <a:cs typeface="+mn-cs"/>
            </a:rPr>
            <a:t> suite à la vaccination de 600 000 </a:t>
          </a:r>
          <a:r>
            <a:rPr lang="en-US" sz="1200" b="1" i="1" dirty="0" err="1">
              <a:latin typeface="+mn-lt"/>
              <a:ea typeface="+mn-ea"/>
              <a:cs typeface="+mn-cs"/>
            </a:rPr>
            <a:t>porcs</a:t>
          </a:r>
          <a:r>
            <a:rPr lang="en-US" sz="1200" b="1" i="1" dirty="0">
              <a:latin typeface="+mn-lt"/>
              <a:ea typeface="+mn-ea"/>
              <a:cs typeface="+mn-cs"/>
            </a:rPr>
            <a:t>.</a:t>
          </a:r>
        </a:p>
      </dgm:t>
    </dgm:pt>
    <dgm:pt modelId="{210859ED-EAC5-4BEE-A0F7-4A59AA83CC8B}" type="parTrans" cxnId="{C64BEDC1-9C94-4A28-89EF-D463E0658873}">
      <dgm:prSet/>
      <dgm:spPr/>
      <dgm:t>
        <a:bodyPr/>
        <a:lstStyle/>
        <a:p>
          <a:endParaRPr lang="en-US"/>
        </a:p>
      </dgm:t>
    </dgm:pt>
    <dgm:pt modelId="{05240220-2092-48DC-BC95-F95BFD351E44}" type="sibTrans" cxnId="{C64BEDC1-9C94-4A28-89EF-D463E0658873}">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t>
        <a:bodyPr/>
        <a:lstStyle/>
        <a:p>
          <a:endParaRPr lang="en-US"/>
        </a:p>
      </dgm:t>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7">
        <dgm:presLayoutVars>
          <dgm:chMax val="1"/>
          <dgm:chPref val="1"/>
          <dgm:bulletEnabled val="1"/>
        </dgm:presLayoutVars>
      </dgm:prSet>
      <dgm:spPr/>
      <dgm:t>
        <a:bodyPr/>
        <a:lstStyle/>
        <a:p>
          <a:endParaRPr lang="en-US"/>
        </a:p>
      </dgm:t>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7"/>
      <dgm:spPr/>
      <dgm:t>
        <a:bodyPr/>
        <a:lstStyle/>
        <a:p>
          <a:endParaRPr lang="en-US"/>
        </a:p>
      </dgm:t>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7"/>
      <dgm:spPr/>
    </dgm:pt>
    <dgm:pt modelId="{6D7F9BE3-3008-4E5E-96F3-C71D72649902}" type="pres">
      <dgm:prSet presAssocID="{D423FB80-F2BD-4DDE-80B1-76F84FE09A02}" presName="ConnectorPoint" presStyleLbl="node1" presStyleIdx="0" presStyleCnt="7"/>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7">
        <dgm:presLayoutVars>
          <dgm:chMax val="1"/>
          <dgm:chPref val="1"/>
          <dgm:bulletEnabled val="1"/>
        </dgm:presLayoutVars>
      </dgm:prSet>
      <dgm:spPr/>
      <dgm:t>
        <a:bodyPr/>
        <a:lstStyle/>
        <a:p>
          <a:endParaRPr lang="en-US"/>
        </a:p>
      </dgm:t>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7"/>
      <dgm:spPr/>
      <dgm:t>
        <a:bodyPr/>
        <a:lstStyle/>
        <a:p>
          <a:endParaRPr lang="en-US"/>
        </a:p>
      </dgm:t>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7"/>
      <dgm:spPr/>
    </dgm:pt>
    <dgm:pt modelId="{D10813CD-B7B7-4CC7-9B2D-B5AE3D30A4DA}" type="pres">
      <dgm:prSet presAssocID="{F01D5F9E-ABC5-4560-ACB4-E6CFBC60BFF2}" presName="ConnectorPoint" presStyleLbl="node1" presStyleIdx="1" presStyleCnt="7"/>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2" presStyleCnt="7" custLinFactNeighborX="350">
        <dgm:presLayoutVars>
          <dgm:chMax val="1"/>
          <dgm:chPref val="1"/>
          <dgm:bulletEnabled val="1"/>
        </dgm:presLayoutVars>
      </dgm:prSet>
      <dgm:spPr/>
      <dgm:t>
        <a:bodyPr/>
        <a:lstStyle/>
        <a:p>
          <a:endParaRPr lang="en-US"/>
        </a:p>
      </dgm:t>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2" presStyleCnt="7"/>
      <dgm:spPr/>
      <dgm:t>
        <a:bodyPr/>
        <a:lstStyle/>
        <a:p>
          <a:endParaRPr lang="en-US"/>
        </a:p>
      </dgm:t>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2" presStyleCnt="7"/>
      <dgm:spPr/>
    </dgm:pt>
    <dgm:pt modelId="{FE89438A-B301-4219-9492-D30967496E8F}" type="pres">
      <dgm:prSet presAssocID="{454D56AF-0D14-43A4-A4AA-2274946C5116}" presName="ConnectorPoint" presStyleLbl="node1" presStyleIdx="2" presStyleCnt="7"/>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64C69EA5-190E-4843-A707-F52616703916}" type="pres">
      <dgm:prSet presAssocID="{A2ED69A3-F9DF-402D-90D9-873B0249EAAE}" presName="composite" presStyleCnt="0"/>
      <dgm:spPr/>
    </dgm:pt>
    <dgm:pt modelId="{BE83EDE1-1B1B-42E4-8643-B5A448D37D81}" type="pres">
      <dgm:prSet presAssocID="{A2ED69A3-F9DF-402D-90D9-873B0249EAAE}" presName="L1TextContainer" presStyleLbl="alignNode1" presStyleIdx="3" presStyleCnt="7">
        <dgm:presLayoutVars>
          <dgm:chMax val="1"/>
          <dgm:chPref val="1"/>
          <dgm:bulletEnabled val="1"/>
        </dgm:presLayoutVars>
      </dgm:prSet>
      <dgm:spPr/>
      <dgm:t>
        <a:bodyPr/>
        <a:lstStyle/>
        <a:p>
          <a:endParaRPr lang="en-US"/>
        </a:p>
      </dgm:t>
    </dgm:pt>
    <dgm:pt modelId="{FF3674FF-3422-477D-9E59-415742912C5E}" type="pres">
      <dgm:prSet presAssocID="{A2ED69A3-F9DF-402D-90D9-873B0249EAAE}" presName="L2TextContainerWrapper" presStyleCnt="0">
        <dgm:presLayoutVars>
          <dgm:bulletEnabled val="1"/>
        </dgm:presLayoutVars>
      </dgm:prSet>
      <dgm:spPr/>
    </dgm:pt>
    <dgm:pt modelId="{DBE3AAA5-8FCB-4C45-9BC7-D80007430F4E}" type="pres">
      <dgm:prSet presAssocID="{A2ED69A3-F9DF-402D-90D9-873B0249EAAE}" presName="L2TextContainer" presStyleLbl="bgAccFollowNode1" presStyleIdx="3" presStyleCnt="7"/>
      <dgm:spPr/>
      <dgm:t>
        <a:bodyPr/>
        <a:lstStyle/>
        <a:p>
          <a:endParaRPr lang="en-US"/>
        </a:p>
      </dgm:t>
    </dgm:pt>
    <dgm:pt modelId="{DD7D4339-E3C0-44C8-AC6F-4750C5AC301B}" type="pres">
      <dgm:prSet presAssocID="{A2ED69A3-F9DF-402D-90D9-873B0249EAAE}" presName="FlexibleEmptyPlaceHolder" presStyleCnt="0"/>
      <dgm:spPr/>
    </dgm:pt>
    <dgm:pt modelId="{921E9DB4-D18F-41E1-AFD8-A4C52A2A53D9}" type="pres">
      <dgm:prSet presAssocID="{A2ED69A3-F9DF-402D-90D9-873B0249EAAE}" presName="ConnectLine" presStyleLbl="sibTrans1D1" presStyleIdx="3" presStyleCnt="7"/>
      <dgm:spPr/>
    </dgm:pt>
    <dgm:pt modelId="{D40469E8-20A9-46B0-8835-89CB7389FEB2}" type="pres">
      <dgm:prSet presAssocID="{A2ED69A3-F9DF-402D-90D9-873B0249EAAE}" presName="ConnectorPoint" presStyleLbl="node1" presStyleIdx="3" presStyleCnt="7"/>
      <dgm:spPr/>
    </dgm:pt>
    <dgm:pt modelId="{E19D56ED-6A80-4ADE-A734-5E065342EE94}" type="pres">
      <dgm:prSet presAssocID="{A2ED69A3-F9DF-402D-90D9-873B0249EAAE}" presName="EmptyPlaceHolder" presStyleCnt="0"/>
      <dgm:spPr/>
    </dgm:pt>
    <dgm:pt modelId="{10016A09-4063-40D1-8E0A-D1BC6D7004A3}" type="pres">
      <dgm:prSet presAssocID="{57B70675-B008-4082-A833-E4B12A492414}"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4" presStyleCnt="7">
        <dgm:presLayoutVars>
          <dgm:chMax val="1"/>
          <dgm:chPref val="1"/>
          <dgm:bulletEnabled val="1"/>
        </dgm:presLayoutVars>
      </dgm:prSet>
      <dgm:spPr/>
      <dgm:t>
        <a:bodyPr/>
        <a:lstStyle/>
        <a:p>
          <a:endParaRPr lang="en-US"/>
        </a:p>
      </dgm:t>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4" presStyleCnt="7"/>
      <dgm:spPr/>
      <dgm:t>
        <a:bodyPr/>
        <a:lstStyle/>
        <a:p>
          <a:endParaRPr lang="en-US"/>
        </a:p>
      </dgm:t>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4" presStyleCnt="7"/>
      <dgm:spPr/>
    </dgm:pt>
    <dgm:pt modelId="{C574381E-6C24-436D-B265-4BCFEFA46591}" type="pres">
      <dgm:prSet presAssocID="{A7F4784E-75AE-4F03-B342-C71355D1ACCF}" presName="ConnectorPoint" presStyleLbl="node1" presStyleIdx="4" presStyleCnt="7"/>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5" presStyleCnt="7">
        <dgm:presLayoutVars>
          <dgm:chMax val="1"/>
          <dgm:chPref val="1"/>
          <dgm:bulletEnabled val="1"/>
        </dgm:presLayoutVars>
      </dgm:prSet>
      <dgm:spPr/>
      <dgm:t>
        <a:bodyPr/>
        <a:lstStyle/>
        <a:p>
          <a:endParaRPr lang="en-US"/>
        </a:p>
      </dgm:t>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5" presStyleCnt="7"/>
      <dgm:spPr/>
      <dgm:t>
        <a:bodyPr/>
        <a:lstStyle/>
        <a:p>
          <a:endParaRPr lang="en-US"/>
        </a:p>
      </dgm:t>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5" presStyleCnt="7"/>
      <dgm:spPr/>
    </dgm:pt>
    <dgm:pt modelId="{F2E81385-B138-4A59-9452-A3C9AC4F2012}" type="pres">
      <dgm:prSet presAssocID="{A59C9EB4-4836-41EA-88FC-E68E29755DEF}" presName="ConnectorPoint" presStyleLbl="node1" presStyleIdx="5" presStyleCnt="7"/>
      <dgm:spPr>
        <a:prstGeom prst="ellipse">
          <a:avLst/>
        </a:prstGeom>
      </dgm:spPr>
    </dgm:pt>
    <dgm:pt modelId="{00C34F8E-67EA-485C-B754-5C6C9BC871C5}" type="pres">
      <dgm:prSet presAssocID="{A59C9EB4-4836-41EA-88FC-E68E29755DEF}" presName="EmptyPlaceHolder" presStyleCnt="0"/>
      <dgm:spPr/>
    </dgm:pt>
    <dgm:pt modelId="{F98FDE47-7424-47FA-880F-D09019324849}" type="pres">
      <dgm:prSet presAssocID="{62C75627-0A71-4E35-B62B-749D8AB3C189}" presName="spaceBetweenRectangles" presStyleCnt="0"/>
      <dgm:spPr/>
    </dgm:pt>
    <dgm:pt modelId="{40131C05-9C3A-426E-8C1A-85DA72980BD9}" type="pres">
      <dgm:prSet presAssocID="{4331A2ED-2E46-4CA6-81EF-4191297BC06B}" presName="composite" presStyleCnt="0"/>
      <dgm:spPr/>
    </dgm:pt>
    <dgm:pt modelId="{EEA761C4-C2C7-4834-9E3C-B1D215796AF5}" type="pres">
      <dgm:prSet presAssocID="{4331A2ED-2E46-4CA6-81EF-4191297BC06B}" presName="L1TextContainer" presStyleLbl="alignNode1" presStyleIdx="6" presStyleCnt="7">
        <dgm:presLayoutVars>
          <dgm:chMax val="1"/>
          <dgm:chPref val="1"/>
          <dgm:bulletEnabled val="1"/>
        </dgm:presLayoutVars>
      </dgm:prSet>
      <dgm:spPr/>
      <dgm:t>
        <a:bodyPr/>
        <a:lstStyle/>
        <a:p>
          <a:endParaRPr lang="en-US"/>
        </a:p>
      </dgm:t>
    </dgm:pt>
    <dgm:pt modelId="{85F9D7E6-F646-4B7D-ADB6-52BA28853A8E}" type="pres">
      <dgm:prSet presAssocID="{4331A2ED-2E46-4CA6-81EF-4191297BC06B}" presName="L2TextContainerWrapper" presStyleCnt="0">
        <dgm:presLayoutVars>
          <dgm:bulletEnabled val="1"/>
        </dgm:presLayoutVars>
      </dgm:prSet>
      <dgm:spPr/>
    </dgm:pt>
    <dgm:pt modelId="{A65F3B1F-3C99-4E33-8D6E-3C3410AA03CB}" type="pres">
      <dgm:prSet presAssocID="{4331A2ED-2E46-4CA6-81EF-4191297BC06B}" presName="L2TextContainer" presStyleLbl="bgAccFollowNode1" presStyleIdx="6" presStyleCnt="7"/>
      <dgm:spPr/>
      <dgm:t>
        <a:bodyPr/>
        <a:lstStyle/>
        <a:p>
          <a:endParaRPr lang="en-US"/>
        </a:p>
      </dgm:t>
    </dgm:pt>
    <dgm:pt modelId="{A654F902-3CE5-46C4-8FA6-A5288290B12C}" type="pres">
      <dgm:prSet presAssocID="{4331A2ED-2E46-4CA6-81EF-4191297BC06B}" presName="FlexibleEmptyPlaceHolder" presStyleCnt="0"/>
      <dgm:spPr/>
    </dgm:pt>
    <dgm:pt modelId="{A62812C6-7D51-4E51-A774-2A6B69418C55}" type="pres">
      <dgm:prSet presAssocID="{4331A2ED-2E46-4CA6-81EF-4191297BC06B}" presName="ConnectLine" presStyleLbl="sibTrans1D1" presStyleIdx="6" presStyleCnt="7"/>
      <dgm:spPr/>
    </dgm:pt>
    <dgm:pt modelId="{2F9D9347-D930-4E70-97D5-9F839C85D882}" type="pres">
      <dgm:prSet presAssocID="{4331A2ED-2E46-4CA6-81EF-4191297BC06B}" presName="ConnectorPoint" presStyleLbl="node1" presStyleIdx="6" presStyleCnt="7"/>
      <dgm:spPr/>
    </dgm:pt>
    <dgm:pt modelId="{892E9F1D-00A1-4533-A053-C4811E411825}" type="pres">
      <dgm:prSet presAssocID="{4331A2ED-2E46-4CA6-81EF-4191297BC06B}" presName="EmptyPlaceHolder" presStyleCnt="0"/>
      <dgm:spPr/>
    </dgm:pt>
  </dgm:ptLst>
  <dgm:cxnLst>
    <dgm:cxn modelId="{5BF3B7B1-A779-4E2D-8625-77DE0CA38FEE}" srcId="{FF3CD410-5E2E-4080-A893-907D31D22CB3}" destId="{D423FB80-F2BD-4DDE-80B1-76F84FE09A02}" srcOrd="0" destOrd="0" parTransId="{9B1CA3FF-D252-4AF5-8F50-CFC93ACA9175}" sibTransId="{EBE862E1-9761-4AA7-AA00-BD79FA3B27DD}"/>
    <dgm:cxn modelId="{FAEC57FD-E661-46F9-8FC2-72568E9086CE}" type="presOf" srcId="{D423FB80-F2BD-4DDE-80B1-76F84FE09A02}" destId="{64E37A6A-8F95-4F28-92FC-1FE8089D7DAF}" srcOrd="0" destOrd="0" presId="urn:microsoft.com/office/officeart/2017/3/layout/HorizontalLabelsTimeline"/>
    <dgm:cxn modelId="{68D35F9D-DABF-4E5A-94D4-F988D8E84907}" srcId="{D423FB80-F2BD-4DDE-80B1-76F84FE09A02}" destId="{245E128E-7700-4C91-9411-CDD1DCA94D67}" srcOrd="0" destOrd="0" parTransId="{B4D95EBA-0423-4AFA-B379-E030341B1F23}" sibTransId="{4963BA97-D4C5-477B-9B0D-68DB38F61579}"/>
    <dgm:cxn modelId="{5A3B2130-5035-4E61-92B1-343AA432C9DF}" srcId="{FF3CD410-5E2E-4080-A893-907D31D22CB3}" destId="{454D56AF-0D14-43A4-A4AA-2274946C5116}" srcOrd="2" destOrd="0" parTransId="{340931FA-0A09-49B9-99A7-6650F93FDC08}" sibTransId="{511F28C0-50D9-4CBB-862C-2AD0ACC17105}"/>
    <dgm:cxn modelId="{BA4CCF34-594B-4B79-8C36-A30CEF7B4786}" srcId="{FF3CD410-5E2E-4080-A893-907D31D22CB3}" destId="{4331A2ED-2E46-4CA6-81EF-4191297BC06B}" srcOrd="6" destOrd="0" parTransId="{CF6D5A21-4217-44D2-9CE2-CF7CD676D6C3}" sibTransId="{42C23B56-AC1E-43B1-B596-26F44D168474}"/>
    <dgm:cxn modelId="{2C87A39F-871C-45C6-8C22-A8C358151D70}" type="presOf" srcId="{A7F4784E-75AE-4F03-B342-C71355D1ACCF}" destId="{CBCB6B30-5D46-4B19-B9DE-C0B7FB057712}" srcOrd="0" destOrd="0" presId="urn:microsoft.com/office/officeart/2017/3/layout/HorizontalLabelsTimeline"/>
    <dgm:cxn modelId="{4CE581D5-920E-4D54-AAD6-604CE90E1B57}" type="presOf" srcId="{5147FCD6-4539-4581-88A0-F2D202335EFC}" destId="{A01D9671-7007-4F3F-98D6-A9730C5B45E4}" srcOrd="0" destOrd="1" presId="urn:microsoft.com/office/officeart/2017/3/layout/HorizontalLabelsTimeline"/>
    <dgm:cxn modelId="{30B907BF-941C-482C-8661-A30AA647273C}" type="presOf" srcId="{CF564C6C-7771-4FD5-B851-B5B84730268F}" destId="{A65F3B1F-3C99-4E33-8D6E-3C3410AA03CB}" srcOrd="0" destOrd="0" presId="urn:microsoft.com/office/officeart/2017/3/layout/HorizontalLabelsTimeline"/>
    <dgm:cxn modelId="{ECBA3B3F-E9B6-4980-A9FA-F9258A6CBBD8}" type="presOf" srcId="{3280BE73-5C4D-4941-9102-E5930904556F}" destId="{DBE3AAA5-8FCB-4C45-9BC7-D80007430F4E}" srcOrd="0" destOrd="0" presId="urn:microsoft.com/office/officeart/2017/3/layout/HorizontalLabelsTimeline"/>
    <dgm:cxn modelId="{B9B38C7F-D679-4A39-B742-6501D3961044}" srcId="{A2ED69A3-F9DF-402D-90D9-873B0249EAAE}" destId="{3280BE73-5C4D-4941-9102-E5930904556F}" srcOrd="0" destOrd="0" parTransId="{596FE3BE-79D4-47E4-8416-EDF8385B1DE9}" sibTransId="{8E22D1FB-CF90-47F0-B06E-C66C75D54226}"/>
    <dgm:cxn modelId="{B75F7CE7-F053-489F-99FC-5E71E900CFE2}" type="presOf" srcId="{B98FAE7B-C2E3-4393-ABF1-4DF40F9A8A75}" destId="{FE14A9FC-66E7-4679-B63E-054F98E59204}" srcOrd="0" destOrd="1" presId="urn:microsoft.com/office/officeart/2017/3/layout/HorizontalLabelsTimeline"/>
    <dgm:cxn modelId="{4EE64951-019C-47EB-B087-9EDEBCC4848D}" type="presOf" srcId="{A2ED69A3-F9DF-402D-90D9-873B0249EAAE}" destId="{BE83EDE1-1B1B-42E4-8643-B5A448D37D81}" srcOrd="0" destOrd="0" presId="urn:microsoft.com/office/officeart/2017/3/layout/HorizontalLabelsTimeline"/>
    <dgm:cxn modelId="{72621965-896F-4874-BF14-CF5B29277E08}" type="presOf" srcId="{622FBC0A-775E-4153-8477-653A28CB65E2}" destId="{04897CD2-CF6F-4A55-8E79-1E7393B07B06}" srcOrd="0" destOrd="0" presId="urn:microsoft.com/office/officeart/2017/3/layout/HorizontalLabelsTimeline"/>
    <dgm:cxn modelId="{0CCAC566-E858-422D-B149-5928DD76B5B8}" type="presOf" srcId="{4331A2ED-2E46-4CA6-81EF-4191297BC06B}" destId="{EEA761C4-C2C7-4834-9E3C-B1D215796AF5}" srcOrd="0" destOrd="0" presId="urn:microsoft.com/office/officeart/2017/3/layout/HorizontalLabelsTimeline"/>
    <dgm:cxn modelId="{D9C17671-721E-4554-B116-0C4855CF5E5D}" type="presOf" srcId="{9AA7D86F-0C0A-4ABF-9D3E-61C61217E94F}" destId="{FE14A9FC-66E7-4679-B63E-054F98E59204}" srcOrd="0" destOrd="0" presId="urn:microsoft.com/office/officeart/2017/3/layout/HorizontalLabelsTimeline"/>
    <dgm:cxn modelId="{59B27383-B045-4BF7-93D0-B9D2CB156BC5}" type="presOf" srcId="{1827863D-2FA1-48D1-81C4-0E7D31ADB47E}" destId="{95B1E40E-26D9-44C8-A99F-14EA44505DF3}" srcOrd="0" destOrd="0" presId="urn:microsoft.com/office/officeart/2017/3/layout/HorizontalLabelsTimeline"/>
    <dgm:cxn modelId="{5F80C7E1-A7BD-418E-A665-3DAF3DEDF5A4}" srcId="{4331A2ED-2E46-4CA6-81EF-4191297BC06B}" destId="{CF564C6C-7771-4FD5-B851-B5B84730268F}" srcOrd="0" destOrd="0" parTransId="{5A57A755-D716-4DC9-9A51-20693042AFC8}" sibTransId="{024A7FBC-BB10-4242-BAF3-82678A4C13DA}"/>
    <dgm:cxn modelId="{6754CADB-AF24-4A52-870D-9BC858462DA3}" srcId="{A59C9EB4-4836-41EA-88FC-E68E29755DEF}" destId="{9AA7D86F-0C0A-4ABF-9D3E-61C61217E94F}" srcOrd="0" destOrd="0" parTransId="{A2A17F21-8CA7-4044-95BF-1B68248B5B4A}" sibTransId="{66F5232F-D12B-4FCC-8A60-6A0FC99786B6}"/>
    <dgm:cxn modelId="{CE3C4753-889D-4F02-8CC3-A7ED3B91A115}" type="presOf" srcId="{2ED8290A-C960-4E4E-BB55-54C9B6B631CE}" destId="{A01D9671-7007-4F3F-98D6-A9730C5B45E4}" srcOrd="0" destOrd="2" presId="urn:microsoft.com/office/officeart/2017/3/layout/HorizontalLabelsTimeline"/>
    <dgm:cxn modelId="{EADCFF1E-172D-4C2D-BDB4-9D2B19597296}" type="presOf" srcId="{47BE8E0B-496B-44FC-825E-C2A10D821DC9}" destId="{A01D9671-7007-4F3F-98D6-A9730C5B45E4}"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F68895C0-3F1F-4678-B72B-DB82A8D7873D}" type="presOf" srcId="{245E128E-7700-4C91-9411-CDD1DCA94D67}" destId="{255B3FC7-BD87-4810-87ED-7952D0F23157}" srcOrd="0" destOrd="0" presId="urn:microsoft.com/office/officeart/2017/3/layout/HorizontalLabelsTimeline"/>
    <dgm:cxn modelId="{33DFDD33-182D-44AF-9877-B1DCECE3CC9D}" srcId="{FF3CD410-5E2E-4080-A893-907D31D22CB3}" destId="{A7F4784E-75AE-4F03-B342-C71355D1ACCF}" srcOrd="4" destOrd="0" parTransId="{E8170CB0-7D27-4024-BF4D-F79F86202313}" sibTransId="{3078DB00-0C2A-4587-8661-74E5E36CBCA7}"/>
    <dgm:cxn modelId="{C436E05B-3981-4E5A-BD66-5DBD06BC52A1}" type="presOf" srcId="{F01D5F9E-ABC5-4560-ACB4-E6CFBC60BFF2}" destId="{5C68C37A-C349-49AE-97A1-63D110D2C7D1}" srcOrd="0" destOrd="0" presId="urn:microsoft.com/office/officeart/2017/3/layout/HorizontalLabelsTimeline"/>
    <dgm:cxn modelId="{4B61AF65-3991-4A24-9475-D4AA0127738F}" srcId="{FF3CD410-5E2E-4080-A893-907D31D22CB3}" destId="{F01D5F9E-ABC5-4560-ACB4-E6CFBC60BFF2}" srcOrd="1" destOrd="0" parTransId="{FEAC3315-4B36-4E3C-89B3-70A50C7F13CC}" sibTransId="{36ABC0D0-B41E-401C-840C-2AFBE73989B4}"/>
    <dgm:cxn modelId="{47F4D29A-7D65-4C2F-8677-61780F0F1118}" srcId="{F01D5F9E-ABC5-4560-ACB4-E6CFBC60BFF2}" destId="{47BE8E0B-496B-44FC-825E-C2A10D821DC9}" srcOrd="0" destOrd="0" parTransId="{26C37286-A207-4C3A-8F03-B64C4EB72DB8}" sibTransId="{258C30B8-1EDE-458F-9BAB-BD0E5C8E1BF9}"/>
    <dgm:cxn modelId="{7749B4AD-5089-49E7-8F6B-1B2382C9B50E}" srcId="{A7F4784E-75AE-4F03-B342-C71355D1ACCF}" destId="{1827863D-2FA1-48D1-81C4-0E7D31ADB47E}" srcOrd="0" destOrd="0" parTransId="{B426C98F-7250-4E9E-84CB-E9FC83F8CB06}" sibTransId="{D0D7EB30-49F6-43D6-AF40-1B9302B3ADF0}"/>
    <dgm:cxn modelId="{078029A2-947D-4D6B-B786-5B31CB659BA9}" type="presOf" srcId="{A59C9EB4-4836-41EA-88FC-E68E29755DEF}" destId="{88F6D506-033B-4CA4-9572-41E373A6B43C}" srcOrd="0" destOrd="0" presId="urn:microsoft.com/office/officeart/2017/3/layout/HorizontalLabelsTimeline"/>
    <dgm:cxn modelId="{C64BEDC1-9C94-4A28-89EF-D463E0658873}" srcId="{A59C9EB4-4836-41EA-88FC-E68E29755DEF}" destId="{B98FAE7B-C2E3-4393-ABF1-4DF40F9A8A75}" srcOrd="1" destOrd="0" parTransId="{210859ED-EAC5-4BEE-A0F7-4A59AA83CC8B}" sibTransId="{05240220-2092-48DC-BC95-F95BFD351E44}"/>
    <dgm:cxn modelId="{24FE186F-F804-46F5-9C2D-96C1655A06BB}" type="presOf" srcId="{FF3CD410-5E2E-4080-A893-907D31D22CB3}" destId="{687CC7BD-79EF-4A0F-BDD3-809BFA49E6BE}" srcOrd="0" destOrd="0" presId="urn:microsoft.com/office/officeart/2017/3/layout/HorizontalLabelsTimeline"/>
    <dgm:cxn modelId="{C2A8B52A-540B-46B5-A43B-27FAF06A13EF}" srcId="{FF3CD410-5E2E-4080-A893-907D31D22CB3}" destId="{A59C9EB4-4836-41EA-88FC-E68E29755DEF}" srcOrd="5" destOrd="0" parTransId="{C486CA18-5D6B-49AD-B92C-52313E993EC5}" sibTransId="{62C75627-0A71-4E35-B62B-749D8AB3C189}"/>
    <dgm:cxn modelId="{AA9C99E5-8121-409A-A368-772148054C66}" srcId="{454D56AF-0D14-43A4-A4AA-2274946C5116}" destId="{622FBC0A-775E-4153-8477-653A28CB65E2}" srcOrd="0" destOrd="0" parTransId="{54C744BD-9F94-4588-9DE6-587A3CC4C386}" sibTransId="{8E3ABB7B-09F6-4EB9-B79A-024F9441F7F6}"/>
    <dgm:cxn modelId="{340ACDED-0C3B-4A8F-9541-E6211387B83C}" srcId="{F01D5F9E-ABC5-4560-ACB4-E6CFBC60BFF2}" destId="{5147FCD6-4539-4581-88A0-F2D202335EFC}" srcOrd="1" destOrd="0" parTransId="{5AB02DE4-576B-41C2-8DF0-80BB9020E10C}" sibTransId="{29853D6A-62C8-4742-93AC-F8051BB6530D}"/>
    <dgm:cxn modelId="{74C4B34F-FBA8-425F-92E1-2E5E1B9DA840}" srcId="{FF3CD410-5E2E-4080-A893-907D31D22CB3}" destId="{A2ED69A3-F9DF-402D-90D9-873B0249EAAE}" srcOrd="3" destOrd="0" parTransId="{D2D6FE12-43A5-4156-9711-515E4E103631}" sibTransId="{57B70675-B008-4082-A833-E4B12A492414}"/>
    <dgm:cxn modelId="{EBA05BC7-05F9-4EF0-A6A1-7C34E3EA4C1D}" srcId="{F01D5F9E-ABC5-4560-ACB4-E6CFBC60BFF2}" destId="{2ED8290A-C960-4E4E-BB55-54C9B6B631CE}" srcOrd="2" destOrd="0" parTransId="{9624CDDD-CFEB-4002-A06E-6141F0320456}" sibTransId="{4B0F3ABF-AC26-4494-B353-80FE7AD344C3}"/>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0C2CFEA1-3FB4-47D5-BA0C-2B2C20EB640F}" type="presParOf" srcId="{4C5F54B5-504F-4069-AF1D-9A370FBD268C}" destId="{795AD8F1-7B20-410C-90F4-2E04F4F4C93D}" srcOrd="4"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5" destOrd="0" presId="urn:microsoft.com/office/officeart/2017/3/layout/HorizontalLabelsTimeline"/>
    <dgm:cxn modelId="{EE43F15E-7F06-4336-9C7E-486306BEFE4F}" type="presParOf" srcId="{4C5F54B5-504F-4069-AF1D-9A370FBD268C}" destId="{64C69EA5-190E-4843-A707-F52616703916}" srcOrd="6" destOrd="0" presId="urn:microsoft.com/office/officeart/2017/3/layout/HorizontalLabelsTimeline"/>
    <dgm:cxn modelId="{A7F6C323-BAB1-4562-8C01-9A35504C86B1}" type="presParOf" srcId="{64C69EA5-190E-4843-A707-F52616703916}" destId="{BE83EDE1-1B1B-42E4-8643-B5A448D37D81}" srcOrd="0" destOrd="0" presId="urn:microsoft.com/office/officeart/2017/3/layout/HorizontalLabelsTimeline"/>
    <dgm:cxn modelId="{168D2C79-AA66-43CB-8479-CC367F00819D}" type="presParOf" srcId="{64C69EA5-190E-4843-A707-F52616703916}" destId="{FF3674FF-3422-477D-9E59-415742912C5E}" srcOrd="1" destOrd="0" presId="urn:microsoft.com/office/officeart/2017/3/layout/HorizontalLabelsTimeline"/>
    <dgm:cxn modelId="{E1AE3B67-C250-484B-990D-BDD62C78D596}" type="presParOf" srcId="{FF3674FF-3422-477D-9E59-415742912C5E}" destId="{DBE3AAA5-8FCB-4C45-9BC7-D80007430F4E}" srcOrd="0" destOrd="0" presId="urn:microsoft.com/office/officeart/2017/3/layout/HorizontalLabelsTimeline"/>
    <dgm:cxn modelId="{D5438E6D-426F-484B-B7AA-DE9522875167}" type="presParOf" srcId="{FF3674FF-3422-477D-9E59-415742912C5E}" destId="{DD7D4339-E3C0-44C8-AC6F-4750C5AC301B}" srcOrd="1" destOrd="0" presId="urn:microsoft.com/office/officeart/2017/3/layout/HorizontalLabelsTimeline"/>
    <dgm:cxn modelId="{07A2AF96-4657-4480-A2B7-912904A756D0}" type="presParOf" srcId="{64C69EA5-190E-4843-A707-F52616703916}" destId="{921E9DB4-D18F-41E1-AFD8-A4C52A2A53D9}" srcOrd="2" destOrd="0" presId="urn:microsoft.com/office/officeart/2017/3/layout/HorizontalLabelsTimeline"/>
    <dgm:cxn modelId="{3471E6DA-C56F-4B31-9B57-B174E39A0281}" type="presParOf" srcId="{64C69EA5-190E-4843-A707-F52616703916}" destId="{D40469E8-20A9-46B0-8835-89CB7389FEB2}" srcOrd="3" destOrd="0" presId="urn:microsoft.com/office/officeart/2017/3/layout/HorizontalLabelsTimeline"/>
    <dgm:cxn modelId="{352180EE-10EF-4BB9-8D52-238534832393}" type="presParOf" srcId="{64C69EA5-190E-4843-A707-F52616703916}" destId="{E19D56ED-6A80-4ADE-A734-5E065342EE94}" srcOrd="4" destOrd="0" presId="urn:microsoft.com/office/officeart/2017/3/layout/HorizontalLabelsTimeline"/>
    <dgm:cxn modelId="{2464FB2C-0800-4182-80FE-3440FFE9E161}" type="presParOf" srcId="{4C5F54B5-504F-4069-AF1D-9A370FBD268C}" destId="{10016A09-4063-40D1-8E0A-D1BC6D7004A3}" srcOrd="7" destOrd="0" presId="urn:microsoft.com/office/officeart/2017/3/layout/HorizontalLabelsTimeline"/>
    <dgm:cxn modelId="{28A719F5-6237-4C83-8EB7-BB9ACE657CCA}" type="presParOf" srcId="{4C5F54B5-504F-4069-AF1D-9A370FBD268C}" destId="{866B658A-D972-4AD8-A7E6-4082FD2CB001}" srcOrd="8"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9" destOrd="0" presId="urn:microsoft.com/office/officeart/2017/3/layout/HorizontalLabelsTimeline"/>
    <dgm:cxn modelId="{187F63AE-22E9-42D8-BA25-F8E70A982232}" type="presParOf" srcId="{4C5F54B5-504F-4069-AF1D-9A370FBD268C}" destId="{5667DB6C-E90F-44DB-BFD7-8570D48D28D4}" srcOrd="10"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 modelId="{96115420-FBE2-4524-9060-08AB6C62A19B}" type="presParOf" srcId="{4C5F54B5-504F-4069-AF1D-9A370FBD268C}" destId="{F98FDE47-7424-47FA-880F-D09019324849}" srcOrd="11" destOrd="0" presId="urn:microsoft.com/office/officeart/2017/3/layout/HorizontalLabelsTimeline"/>
    <dgm:cxn modelId="{65BFDC64-302D-457B-8F80-23D46910F14C}" type="presParOf" srcId="{4C5F54B5-504F-4069-AF1D-9A370FBD268C}" destId="{40131C05-9C3A-426E-8C1A-85DA72980BD9}" srcOrd="12" destOrd="0" presId="urn:microsoft.com/office/officeart/2017/3/layout/HorizontalLabelsTimeline"/>
    <dgm:cxn modelId="{0EF82D13-9D95-447B-9606-73925B1BEFD4}" type="presParOf" srcId="{40131C05-9C3A-426E-8C1A-85DA72980BD9}" destId="{EEA761C4-C2C7-4834-9E3C-B1D215796AF5}" srcOrd="0" destOrd="0" presId="urn:microsoft.com/office/officeart/2017/3/layout/HorizontalLabelsTimeline"/>
    <dgm:cxn modelId="{6D5F1294-1098-4AAB-8A26-950F9C19BCBF}" type="presParOf" srcId="{40131C05-9C3A-426E-8C1A-85DA72980BD9}" destId="{85F9D7E6-F646-4B7D-ADB6-52BA28853A8E}" srcOrd="1" destOrd="0" presId="urn:microsoft.com/office/officeart/2017/3/layout/HorizontalLabelsTimeline"/>
    <dgm:cxn modelId="{676CA248-0B51-436B-9291-8D512F313452}" type="presParOf" srcId="{85F9D7E6-F646-4B7D-ADB6-52BA28853A8E}" destId="{A65F3B1F-3C99-4E33-8D6E-3C3410AA03CB}" srcOrd="0" destOrd="0" presId="urn:microsoft.com/office/officeart/2017/3/layout/HorizontalLabelsTimeline"/>
    <dgm:cxn modelId="{5F2F343C-6062-43ED-AA55-D3C111A19CE4}" type="presParOf" srcId="{85F9D7E6-F646-4B7D-ADB6-52BA28853A8E}" destId="{A654F902-3CE5-46C4-8FA6-A5288290B12C}" srcOrd="1" destOrd="0" presId="urn:microsoft.com/office/officeart/2017/3/layout/HorizontalLabelsTimeline"/>
    <dgm:cxn modelId="{81D25178-3E0B-4190-A8DC-2D82566FA944}" type="presParOf" srcId="{40131C05-9C3A-426E-8C1A-85DA72980BD9}" destId="{A62812C6-7D51-4E51-A774-2A6B69418C55}" srcOrd="2" destOrd="0" presId="urn:microsoft.com/office/officeart/2017/3/layout/HorizontalLabelsTimeline"/>
    <dgm:cxn modelId="{72E76035-8968-48A1-BE1A-307ACE600C71}" type="presParOf" srcId="{40131C05-9C3A-426E-8C1A-85DA72980BD9}" destId="{2F9D9347-D930-4E70-97D5-9F839C85D882}" srcOrd="3" destOrd="0" presId="urn:microsoft.com/office/officeart/2017/3/layout/HorizontalLabelsTimeline"/>
    <dgm:cxn modelId="{A3292336-1882-4033-88CE-8ACCDAF5A0D5}" type="presParOf" srcId="{40131C05-9C3A-426E-8C1A-85DA72980BD9}" destId="{892E9F1D-00A1-4533-A053-C4811E41182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CCD27-F07B-45A9-9C4D-E4CD63616E8B}">
      <dsp:nvSpPr>
        <dsp:cNvPr id="0" name=""/>
        <dsp:cNvSpPr/>
      </dsp:nvSpPr>
      <dsp:spPr>
        <a:xfrm>
          <a:off x="5435"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kern="1200" noProof="0" dirty="0"/>
            <a:t>Maladie aigue</a:t>
          </a:r>
        </a:p>
        <a:p>
          <a:pPr lvl="0" algn="ctr" defTabSz="800100">
            <a:lnSpc>
              <a:spcPct val="90000"/>
            </a:lnSpc>
            <a:spcBef>
              <a:spcPct val="0"/>
            </a:spcBef>
            <a:spcAft>
              <a:spcPct val="35000"/>
            </a:spcAft>
          </a:pPr>
          <a:r>
            <a:rPr lang="en-US" sz="1800" kern="1200" dirty="0"/>
            <a:t>7 </a:t>
          </a:r>
          <a:r>
            <a:rPr lang="en-US" sz="1800" kern="1200" dirty="0" err="1"/>
            <a:t>jpi</a:t>
          </a:r>
          <a:endParaRPr lang="en-US" sz="1800" kern="1200" dirty="0"/>
        </a:p>
      </dsp:txBody>
      <dsp:txXfrm>
        <a:off x="41987" y="178004"/>
        <a:ext cx="1611938" cy="1174880"/>
      </dsp:txXfrm>
    </dsp:sp>
    <dsp:sp modelId="{D4110ADE-D23C-418B-B1E6-02FEA0D47FEA}">
      <dsp:nvSpPr>
        <dsp:cNvPr id="0" name=""/>
        <dsp:cNvSpPr/>
      </dsp:nvSpPr>
      <dsp:spPr>
        <a:xfrm>
          <a:off x="1858982"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858982" y="640077"/>
        <a:ext cx="250060" cy="250734"/>
      </dsp:txXfrm>
    </dsp:sp>
    <dsp:sp modelId="{4E8EB104-816B-45A8-B4F9-546D7A74DDB3}">
      <dsp:nvSpPr>
        <dsp:cNvPr id="0" name=""/>
        <dsp:cNvSpPr/>
      </dsp:nvSpPr>
      <dsp:spPr>
        <a:xfrm>
          <a:off x="2364495"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t>Présentation</a:t>
          </a:r>
          <a:r>
            <a:rPr lang="en-US" sz="1800" kern="1200" dirty="0"/>
            <a:t> </a:t>
          </a:r>
          <a:r>
            <a:rPr lang="en-US" sz="1800" kern="1200" dirty="0" err="1"/>
            <a:t>sévère</a:t>
          </a:r>
          <a:r>
            <a:rPr lang="en-US" sz="1800" kern="1200" dirty="0"/>
            <a:t> et </a:t>
          </a:r>
          <a:r>
            <a:rPr lang="en-US" sz="1800" kern="1200" dirty="0" err="1"/>
            <a:t>prolongée</a:t>
          </a:r>
          <a:r>
            <a:rPr lang="en-US" sz="1800" kern="1200" dirty="0"/>
            <a:t> </a:t>
          </a:r>
          <a:br>
            <a:rPr lang="en-US" sz="1800" kern="1200" dirty="0"/>
          </a:br>
          <a:r>
            <a:rPr lang="en-US" sz="1800" kern="1200" dirty="0"/>
            <a:t>14, 15 </a:t>
          </a:r>
          <a:r>
            <a:rPr lang="en-US" sz="1800" kern="1200" dirty="0" err="1"/>
            <a:t>jpi</a:t>
          </a:r>
          <a:endParaRPr lang="en-US" sz="1800" kern="1200" dirty="0"/>
        </a:p>
      </dsp:txBody>
      <dsp:txXfrm>
        <a:off x="2401047" y="178004"/>
        <a:ext cx="1611938" cy="1174880"/>
      </dsp:txXfrm>
    </dsp:sp>
    <dsp:sp modelId="{BEE7F2B6-2CB1-4861-9745-3B943B6A2A14}">
      <dsp:nvSpPr>
        <dsp:cNvPr id="0" name=""/>
        <dsp:cNvSpPr/>
      </dsp:nvSpPr>
      <dsp:spPr>
        <a:xfrm>
          <a:off x="4218041"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18041" y="640077"/>
        <a:ext cx="250060" cy="250734"/>
      </dsp:txXfrm>
    </dsp:sp>
    <dsp:sp modelId="{97BACC57-9E9F-45C0-8F9C-040E812AA248}">
      <dsp:nvSpPr>
        <dsp:cNvPr id="0" name=""/>
        <dsp:cNvSpPr/>
      </dsp:nvSpPr>
      <dsp:spPr>
        <a:xfrm>
          <a:off x="4723554"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t>Présentation</a:t>
          </a:r>
          <a:r>
            <a:rPr lang="en-US" sz="1800" kern="1200" dirty="0"/>
            <a:t> </a:t>
          </a:r>
          <a:r>
            <a:rPr lang="en-US" sz="1800" kern="1200" dirty="0" err="1"/>
            <a:t>sévère</a:t>
          </a:r>
          <a:r>
            <a:rPr lang="en-US" sz="1800" kern="1200" dirty="0"/>
            <a:t> et </a:t>
          </a:r>
          <a:r>
            <a:rPr lang="en-US" sz="1800" kern="1200" dirty="0" err="1"/>
            <a:t>prolongée</a:t>
          </a:r>
          <a:r>
            <a:rPr lang="en-US" sz="1800" kern="1200" dirty="0"/>
            <a:t>  </a:t>
          </a:r>
          <a:br>
            <a:rPr lang="en-US" sz="1800" kern="1200" dirty="0"/>
          </a:br>
          <a:r>
            <a:rPr lang="en-US" sz="1800" kern="1200" dirty="0"/>
            <a:t>16 </a:t>
          </a:r>
          <a:r>
            <a:rPr lang="en-US" sz="1800" kern="1200" dirty="0" err="1"/>
            <a:t>jpi</a:t>
          </a:r>
          <a:endParaRPr lang="en-US" sz="1800" kern="1200" dirty="0"/>
        </a:p>
      </dsp:txBody>
      <dsp:txXfrm>
        <a:off x="4760106" y="178004"/>
        <a:ext cx="1611938" cy="1174880"/>
      </dsp:txXfrm>
    </dsp:sp>
    <dsp:sp modelId="{015425F3-2F91-487D-AA0F-9A1D1AF008F3}">
      <dsp:nvSpPr>
        <dsp:cNvPr id="0" name=""/>
        <dsp:cNvSpPr/>
      </dsp:nvSpPr>
      <dsp:spPr>
        <a:xfrm>
          <a:off x="6577101"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577101" y="640077"/>
        <a:ext cx="250060" cy="250734"/>
      </dsp:txXfrm>
    </dsp:sp>
    <dsp:sp modelId="{FEDFA835-7E75-463E-A826-A6F3E6E90691}">
      <dsp:nvSpPr>
        <dsp:cNvPr id="0" name=""/>
        <dsp:cNvSpPr/>
      </dsp:nvSpPr>
      <dsp:spPr>
        <a:xfrm>
          <a:off x="7082614"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t>Présentation</a:t>
          </a:r>
          <a:r>
            <a:rPr lang="en-US" sz="1800" kern="1200" dirty="0"/>
            <a:t> </a:t>
          </a:r>
          <a:r>
            <a:rPr lang="en-US" sz="1800" kern="1200" dirty="0" err="1"/>
            <a:t>prolongée</a:t>
          </a:r>
          <a:r>
            <a:rPr lang="en-US" sz="1800" kern="1200" dirty="0"/>
            <a:t/>
          </a:r>
          <a:br>
            <a:rPr lang="en-US" sz="1800" kern="1200" dirty="0"/>
          </a:br>
          <a:r>
            <a:rPr lang="en-US" sz="1800" kern="1200" dirty="0"/>
            <a:t> 21 </a:t>
          </a:r>
          <a:r>
            <a:rPr lang="en-US" sz="1800" kern="1200" dirty="0" err="1"/>
            <a:t>jpi</a:t>
          </a:r>
          <a:endParaRPr lang="en-US" sz="1800" kern="1200" dirty="0"/>
        </a:p>
      </dsp:txBody>
      <dsp:txXfrm>
        <a:off x="7119166" y="178004"/>
        <a:ext cx="1611938" cy="1174880"/>
      </dsp:txXfrm>
    </dsp:sp>
    <dsp:sp modelId="{8DEBBD32-9B17-4245-A583-4CFC7413958D}">
      <dsp:nvSpPr>
        <dsp:cNvPr id="0" name=""/>
        <dsp:cNvSpPr/>
      </dsp:nvSpPr>
      <dsp:spPr>
        <a:xfrm>
          <a:off x="8936161"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936161" y="640077"/>
        <a:ext cx="250060" cy="250734"/>
      </dsp:txXfrm>
    </dsp:sp>
    <dsp:sp modelId="{5C86E777-1734-459A-B9E7-6202E98CCFD3}">
      <dsp:nvSpPr>
        <dsp:cNvPr id="0" name=""/>
        <dsp:cNvSpPr/>
      </dsp:nvSpPr>
      <dsp:spPr>
        <a:xfrm>
          <a:off x="9441673"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t>Maladie</a:t>
          </a:r>
          <a:r>
            <a:rPr lang="en-US" sz="1800" kern="1200" dirty="0"/>
            <a:t> </a:t>
          </a:r>
          <a:r>
            <a:rPr lang="en-US" sz="1800" kern="1200" dirty="0" err="1"/>
            <a:t>légère</a:t>
          </a:r>
          <a:r>
            <a:rPr lang="en-US" sz="1800" kern="1200" dirty="0"/>
            <a:t> 28 </a:t>
          </a:r>
          <a:r>
            <a:rPr lang="en-US" sz="1800" kern="1200" dirty="0" err="1"/>
            <a:t>jpi</a:t>
          </a:r>
          <a:endParaRPr lang="en-US" sz="1800" kern="1200" dirty="0"/>
        </a:p>
      </dsp:txBody>
      <dsp:txXfrm>
        <a:off x="9478225" y="178004"/>
        <a:ext cx="1611938" cy="1174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882552"/>
          <a:ext cx="11714205"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75713" y="1787182"/>
          <a:ext cx="2577125" cy="6918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err="1">
              <a:latin typeface="+mj-lt"/>
            </a:rPr>
            <a:t>Octobre</a:t>
          </a:r>
          <a:r>
            <a:rPr lang="en-US" sz="2000" b="1" kern="1200" dirty="0">
              <a:latin typeface="+mj-lt"/>
            </a:rPr>
            <a:t> 2021</a:t>
          </a:r>
        </a:p>
      </dsp:txBody>
      <dsp:txXfrm>
        <a:off x="175713" y="1787182"/>
        <a:ext cx="2577125" cy="691812"/>
      </dsp:txXfrm>
    </dsp:sp>
    <dsp:sp modelId="{255B3FC7-BD87-4810-87ED-7952D0F23157}">
      <dsp:nvSpPr>
        <dsp:cNvPr id="0" name=""/>
        <dsp:cNvSpPr/>
      </dsp:nvSpPr>
      <dsp:spPr>
        <a:xfrm>
          <a:off x="175713" y="915931"/>
          <a:ext cx="2577125" cy="87125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fr-CA" sz="1400" b="1" i="1" kern="1200" noProof="0" dirty="0">
              <a:latin typeface="+mn-lt"/>
              <a:ea typeface="+mn-ea"/>
              <a:cs typeface="+mn-cs"/>
              <a:hlinkClick xmlns:r="http://schemas.openxmlformats.org/officeDocument/2006/relationships" r:id="rId1"/>
            </a:rPr>
            <a:t>Étude publiée </a:t>
          </a:r>
          <a:r>
            <a:rPr lang="fr-CA" sz="1400" b="1" i="1" kern="1200" noProof="0" dirty="0">
              <a:latin typeface="+mn-lt"/>
              <a:ea typeface="+mn-ea"/>
              <a:cs typeface="+mn-cs"/>
            </a:rPr>
            <a:t>sur un vaccin vivant atténué pour la PPA (souche à gène supprimé)</a:t>
          </a:r>
        </a:p>
      </dsp:txBody>
      <dsp:txXfrm>
        <a:off x="175713" y="915931"/>
        <a:ext cx="2577125" cy="871251"/>
      </dsp:txXfrm>
    </dsp:sp>
    <dsp:sp modelId="{DF478A7F-4668-4E0A-86F7-C1205CF5AA73}">
      <dsp:nvSpPr>
        <dsp:cNvPr id="0" name=""/>
        <dsp:cNvSpPr/>
      </dsp:nvSpPr>
      <dsp:spPr>
        <a:xfrm>
          <a:off x="1464275" y="2478995"/>
          <a:ext cx="0" cy="40355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639988" y="3286109"/>
          <a:ext cx="2577125" cy="6918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a:latin typeface="+mj-lt"/>
            </a:rPr>
            <a:t>Avril 2022</a:t>
          </a:r>
        </a:p>
      </dsp:txBody>
      <dsp:txXfrm>
        <a:off x="1639988" y="3286109"/>
        <a:ext cx="2577125" cy="691812"/>
      </dsp:txXfrm>
    </dsp:sp>
    <dsp:sp modelId="{A01D9671-7007-4F3F-98D6-A9730C5B45E4}">
      <dsp:nvSpPr>
        <dsp:cNvPr id="0" name=""/>
        <dsp:cNvSpPr/>
      </dsp:nvSpPr>
      <dsp:spPr>
        <a:xfrm>
          <a:off x="1639988" y="3977922"/>
          <a:ext cx="2577125" cy="1786065"/>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533400">
            <a:lnSpc>
              <a:spcPct val="90000"/>
            </a:lnSpc>
            <a:spcBef>
              <a:spcPct val="0"/>
            </a:spcBef>
            <a:spcAft>
              <a:spcPct val="35000"/>
            </a:spcAft>
            <a:buNone/>
          </a:pPr>
          <a:r>
            <a:rPr lang="en-US" sz="1400" b="1" i="1" kern="1200" dirty="0">
              <a:latin typeface="+mn-lt"/>
              <a:ea typeface="+mn-ea"/>
              <a:cs typeface="+mn-cs"/>
              <a:hlinkClick xmlns:r="http://schemas.openxmlformats.org/officeDocument/2006/relationships" r:id="rId2"/>
            </a:rPr>
            <a:t>Les exigences </a:t>
          </a:r>
          <a:r>
            <a:rPr lang="en-US" sz="1400" b="1" i="1" kern="1200" dirty="0" err="1">
              <a:latin typeface="+mn-lt"/>
              <a:ea typeface="+mn-ea"/>
              <a:cs typeface="+mn-cs"/>
              <a:hlinkClick xmlns:r="http://schemas.openxmlformats.org/officeDocument/2006/relationships" r:id="rId2"/>
            </a:rPr>
            <a:t>réglementaires</a:t>
          </a:r>
          <a:r>
            <a:rPr lang="en-US" sz="1400" b="1" i="1" kern="1200" dirty="0">
              <a:latin typeface="+mn-lt"/>
              <a:ea typeface="+mn-ea"/>
              <a:cs typeface="+mn-cs"/>
              <a:hlinkClick xmlns:r="http://schemas.openxmlformats.org/officeDocument/2006/relationships" r:id="rId2"/>
            </a:rPr>
            <a:t> </a:t>
          </a:r>
          <a:r>
            <a:rPr lang="en-US" sz="1400" b="1" i="1" kern="1200" dirty="0" err="1">
              <a:latin typeface="+mn-lt"/>
              <a:ea typeface="+mn-ea"/>
              <a:cs typeface="+mn-cs"/>
            </a:rPr>
            <a:t>en</a:t>
          </a:r>
          <a:r>
            <a:rPr lang="en-US" sz="1400" b="1" i="1" kern="1200" dirty="0">
              <a:latin typeface="+mn-lt"/>
              <a:ea typeface="+mn-ea"/>
              <a:cs typeface="+mn-cs"/>
            </a:rPr>
            <a:t> matière </a:t>
          </a:r>
          <a:r>
            <a:rPr lang="en-US" sz="1400" b="1" i="1" kern="1200" dirty="0" err="1">
              <a:latin typeface="+mn-lt"/>
              <a:ea typeface="+mn-ea"/>
              <a:cs typeface="+mn-cs"/>
            </a:rPr>
            <a:t>d</a:t>
          </a:r>
          <a:r>
            <a:rPr lang="en-US" sz="1400" b="1" i="1" kern="1200" dirty="0" err="1">
              <a:latin typeface="+mn-lt"/>
              <a:ea typeface="+mn-ea"/>
              <a:cs typeface="+mn-cs"/>
              <a:hlinkClick xmlns:r="http://schemas.openxmlformats.org/officeDocument/2006/relationships" r:id="rId3"/>
            </a:rPr>
            <a:t>’efficacité</a:t>
          </a:r>
          <a:r>
            <a:rPr lang="en-US" sz="1400" b="1" i="1" kern="1200" dirty="0">
              <a:latin typeface="+mn-lt"/>
              <a:ea typeface="+mn-ea"/>
              <a:cs typeface="+mn-cs"/>
              <a:hlinkClick xmlns:r="http://schemas.openxmlformats.org/officeDocument/2006/relationships" r:id="rId3"/>
            </a:rPr>
            <a:t> et de </a:t>
          </a:r>
          <a:r>
            <a:rPr lang="en-US" sz="1400" b="1" i="1" kern="1200" dirty="0" err="1">
              <a:latin typeface="+mn-lt"/>
              <a:ea typeface="+mn-ea"/>
              <a:cs typeface="+mn-cs"/>
              <a:hlinkClick xmlns:r="http://schemas.openxmlformats.org/officeDocument/2006/relationships" r:id="rId3"/>
            </a:rPr>
            <a:t>sureté</a:t>
          </a:r>
          <a:r>
            <a:rPr lang="en-US" sz="1400" b="1" i="1" kern="1200" dirty="0">
              <a:latin typeface="+mn-lt"/>
              <a:ea typeface="+mn-ea"/>
              <a:cs typeface="+mn-cs"/>
              <a:hlinkClick xmlns:r="http://schemas.openxmlformats.org/officeDocument/2006/relationships" r:id="rId3"/>
            </a:rPr>
            <a:t> </a:t>
          </a:r>
          <a:r>
            <a:rPr lang="en-US" sz="1400" b="1" i="1" kern="1200" dirty="0" err="1">
              <a:latin typeface="+mn-lt"/>
              <a:ea typeface="+mn-ea"/>
              <a:cs typeface="+mn-cs"/>
            </a:rPr>
            <a:t>sont</a:t>
          </a:r>
          <a:r>
            <a:rPr lang="en-US" sz="1400" b="1" i="1" kern="1200" dirty="0">
              <a:latin typeface="+mn-lt"/>
              <a:ea typeface="+mn-ea"/>
              <a:cs typeface="+mn-cs"/>
            </a:rPr>
            <a:t> </a:t>
          </a:r>
          <a:r>
            <a:rPr lang="en-US" sz="1400" b="1" i="1" kern="1200" dirty="0" err="1">
              <a:latin typeface="+mn-lt"/>
              <a:ea typeface="+mn-ea"/>
              <a:cs typeface="+mn-cs"/>
            </a:rPr>
            <a:t>passées</a:t>
          </a:r>
          <a:r>
            <a:rPr lang="en-US" sz="1400" b="1" i="1" kern="1200" dirty="0">
              <a:latin typeface="+mn-lt"/>
              <a:ea typeface="+mn-ea"/>
              <a:cs typeface="+mn-cs"/>
            </a:rPr>
            <a:t> (Vietnam)</a:t>
          </a:r>
        </a:p>
        <a:p>
          <a:pPr lvl="0" algn="l" defTabSz="622300">
            <a:lnSpc>
              <a:spcPct val="90000"/>
            </a:lnSpc>
            <a:spcBef>
              <a:spcPct val="0"/>
            </a:spcBef>
            <a:spcAft>
              <a:spcPct val="35000"/>
            </a:spcAft>
          </a:pPr>
          <a:r>
            <a:rPr lang="en-US" sz="1400" b="1" i="1" kern="1200" dirty="0">
              <a:latin typeface="+mn-lt"/>
              <a:ea typeface="+mn-ea"/>
              <a:cs typeface="+mn-cs"/>
            </a:rPr>
            <a:t>Le virus </a:t>
          </a:r>
          <a:r>
            <a:rPr lang="en-US" sz="1400" b="1" i="1" kern="1200" dirty="0" err="1">
              <a:latin typeface="+mn-lt"/>
              <a:ea typeface="+mn-ea"/>
              <a:cs typeface="+mn-cs"/>
            </a:rPr>
            <a:t>n’est</a:t>
          </a:r>
          <a:r>
            <a:rPr lang="en-US" sz="1400" b="1" i="1" kern="1200" dirty="0">
              <a:latin typeface="+mn-lt"/>
              <a:ea typeface="+mn-ea"/>
              <a:cs typeface="+mn-cs"/>
            </a:rPr>
            <a:t> pas </a:t>
          </a:r>
          <a:r>
            <a:rPr lang="en-US" sz="1400" b="1" i="1" kern="1200" dirty="0" err="1">
              <a:latin typeface="+mn-lt"/>
              <a:ea typeface="+mn-ea"/>
              <a:cs typeface="+mn-cs"/>
            </a:rPr>
            <a:t>redevenu</a:t>
          </a:r>
          <a:r>
            <a:rPr lang="en-US" sz="1400" b="1" i="1" kern="1200" dirty="0">
              <a:latin typeface="+mn-lt"/>
              <a:ea typeface="+mn-ea"/>
              <a:cs typeface="+mn-cs"/>
            </a:rPr>
            <a:t> virulent</a:t>
          </a:r>
        </a:p>
        <a:p>
          <a:pPr lvl="0" algn="l" defTabSz="622300">
            <a:lnSpc>
              <a:spcPct val="90000"/>
            </a:lnSpc>
            <a:spcBef>
              <a:spcPct val="0"/>
            </a:spcBef>
            <a:spcAft>
              <a:spcPct val="35000"/>
            </a:spcAft>
          </a:pPr>
          <a:r>
            <a:rPr lang="en-US" sz="1400" b="1" i="1" kern="1200" dirty="0">
              <a:latin typeface="+mn-lt"/>
              <a:ea typeface="+mn-ea"/>
              <a:cs typeface="+mn-cs"/>
            </a:rPr>
            <a:t>Le </a:t>
          </a:r>
          <a:r>
            <a:rPr lang="en-US" sz="1400" b="1" i="1" kern="1200" dirty="0" err="1">
              <a:latin typeface="+mn-lt"/>
              <a:ea typeface="+mn-ea"/>
              <a:cs typeface="+mn-cs"/>
            </a:rPr>
            <a:t>profil</a:t>
          </a:r>
          <a:r>
            <a:rPr lang="en-US" sz="1400" b="1" i="1" kern="1200" dirty="0">
              <a:latin typeface="+mn-lt"/>
              <a:ea typeface="+mn-ea"/>
              <a:cs typeface="+mn-cs"/>
            </a:rPr>
            <a:t> de </a:t>
          </a:r>
          <a:r>
            <a:rPr lang="en-US" sz="1400" b="1" i="1" kern="1200" dirty="0" err="1">
              <a:latin typeface="+mn-lt"/>
              <a:ea typeface="+mn-ea"/>
              <a:cs typeface="+mn-cs"/>
            </a:rPr>
            <a:t>sécurité</a:t>
          </a:r>
          <a:r>
            <a:rPr lang="en-US" sz="1400" b="1" i="1" kern="1200" dirty="0">
              <a:latin typeface="+mn-lt"/>
              <a:ea typeface="+mn-ea"/>
              <a:cs typeface="+mn-cs"/>
            </a:rPr>
            <a:t> </a:t>
          </a:r>
          <a:r>
            <a:rPr lang="en-US" sz="1400" b="1" i="1" kern="1200" dirty="0" err="1">
              <a:latin typeface="+mn-lt"/>
              <a:ea typeface="+mn-ea"/>
              <a:cs typeface="+mn-cs"/>
            </a:rPr>
            <a:t>est</a:t>
          </a:r>
          <a:r>
            <a:rPr lang="en-US" sz="1400" b="1" i="1" kern="1200" dirty="0">
              <a:latin typeface="+mn-lt"/>
              <a:ea typeface="+mn-ea"/>
              <a:cs typeface="+mn-cs"/>
            </a:rPr>
            <a:t> acceptable</a:t>
          </a:r>
        </a:p>
      </dsp:txBody>
      <dsp:txXfrm>
        <a:off x="1639988" y="3977922"/>
        <a:ext cx="2577125" cy="1786065"/>
      </dsp:txXfrm>
    </dsp:sp>
    <dsp:sp modelId="{D4347EDB-4883-4C4B-A672-6266C9702B5A}">
      <dsp:nvSpPr>
        <dsp:cNvPr id="0" name=""/>
        <dsp:cNvSpPr/>
      </dsp:nvSpPr>
      <dsp:spPr>
        <a:xfrm>
          <a:off x="2928551" y="2882552"/>
          <a:ext cx="0" cy="40355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419433" y="2837710"/>
          <a:ext cx="89683" cy="896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813CD-B7B7-4CC7-9B2D-B5AE3D30A4DA}">
      <dsp:nvSpPr>
        <dsp:cNvPr id="0" name=""/>
        <dsp:cNvSpPr/>
      </dsp:nvSpPr>
      <dsp:spPr>
        <a:xfrm rot="2700000">
          <a:off x="2883709" y="2837710"/>
          <a:ext cx="89683" cy="896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03B6E-C1DB-44F5-ABB8-38EF445ED1E8}">
      <dsp:nvSpPr>
        <dsp:cNvPr id="0" name=""/>
        <dsp:cNvSpPr/>
      </dsp:nvSpPr>
      <dsp:spPr>
        <a:xfrm>
          <a:off x="3113284" y="1787182"/>
          <a:ext cx="2577125" cy="6918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err="1">
              <a:latin typeface="+mj-lt"/>
            </a:rPr>
            <a:t>Juin</a:t>
          </a:r>
          <a:r>
            <a:rPr lang="en-US" sz="2000" b="1" kern="1200" dirty="0">
              <a:latin typeface="+mj-lt"/>
            </a:rPr>
            <a:t> 2022</a:t>
          </a:r>
        </a:p>
      </dsp:txBody>
      <dsp:txXfrm>
        <a:off x="3113284" y="1787182"/>
        <a:ext cx="2577125" cy="691812"/>
      </dsp:txXfrm>
    </dsp:sp>
    <dsp:sp modelId="{04897CD2-CF6F-4A55-8E79-1E7393B07B06}">
      <dsp:nvSpPr>
        <dsp:cNvPr id="0" name=""/>
        <dsp:cNvSpPr/>
      </dsp:nvSpPr>
      <dsp:spPr>
        <a:xfrm>
          <a:off x="3104264" y="1090181"/>
          <a:ext cx="2577125" cy="69700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622300">
            <a:lnSpc>
              <a:spcPct val="90000"/>
            </a:lnSpc>
            <a:spcBef>
              <a:spcPct val="0"/>
            </a:spcBef>
            <a:spcAft>
              <a:spcPct val="35000"/>
            </a:spcAft>
          </a:pPr>
          <a:r>
            <a:rPr lang="en-US" sz="1400" b="1" i="1" kern="1200" dirty="0" err="1">
              <a:hlinkClick xmlns:r="http://schemas.openxmlformats.org/officeDocument/2006/relationships" r:id="rId4"/>
            </a:rPr>
            <a:t>Vaccin</a:t>
          </a:r>
          <a:r>
            <a:rPr lang="en-US" sz="1400" b="1" i="1" kern="1200" dirty="0">
              <a:hlinkClick xmlns:r="http://schemas.openxmlformats.org/officeDocument/2006/relationships" r:id="rId4"/>
            </a:rPr>
            <a:t> </a:t>
          </a:r>
          <a:r>
            <a:rPr lang="en-US" sz="1400" b="1" i="1" kern="1200" dirty="0" err="1">
              <a:hlinkClick xmlns:r="http://schemas.openxmlformats.org/officeDocument/2006/relationships" r:id="rId4"/>
            </a:rPr>
            <a:t>authorisé</a:t>
          </a:r>
          <a:r>
            <a:rPr lang="en-US" sz="1400" b="1" i="1" kern="1200" dirty="0">
              <a:hlinkClick xmlns:r="http://schemas.openxmlformats.org/officeDocument/2006/relationships" r:id="rId4"/>
            </a:rPr>
            <a:t> au Vietnam</a:t>
          </a:r>
          <a:endParaRPr lang="en-US" sz="1400" b="1" i="1" kern="1200" dirty="0"/>
        </a:p>
      </dsp:txBody>
      <dsp:txXfrm>
        <a:off x="3104264" y="1090181"/>
        <a:ext cx="2577125" cy="697001"/>
      </dsp:txXfrm>
    </dsp:sp>
    <dsp:sp modelId="{73ACB8E4-FFC1-49E5-BB46-1EBD63F3BF67}">
      <dsp:nvSpPr>
        <dsp:cNvPr id="0" name=""/>
        <dsp:cNvSpPr/>
      </dsp:nvSpPr>
      <dsp:spPr>
        <a:xfrm>
          <a:off x="4401847" y="2478995"/>
          <a:ext cx="0" cy="40355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83EDE1-1B1B-42E4-8643-B5A448D37D81}">
      <dsp:nvSpPr>
        <dsp:cNvPr id="0" name=""/>
        <dsp:cNvSpPr/>
      </dsp:nvSpPr>
      <dsp:spPr>
        <a:xfrm>
          <a:off x="4568540" y="3286109"/>
          <a:ext cx="2577125" cy="6918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err="1">
              <a:latin typeface="+mj-lt"/>
            </a:rPr>
            <a:t>Juillet</a:t>
          </a:r>
          <a:r>
            <a:rPr lang="en-US" sz="2000" b="1" kern="1200" dirty="0">
              <a:latin typeface="+mj-lt"/>
            </a:rPr>
            <a:t> et </a:t>
          </a:r>
          <a:r>
            <a:rPr lang="en-US" sz="2000" b="1" kern="1200" dirty="0" err="1">
              <a:latin typeface="+mj-lt"/>
            </a:rPr>
            <a:t>Août</a:t>
          </a:r>
          <a:r>
            <a:rPr lang="en-US" sz="2000" b="1" kern="1200" dirty="0">
              <a:latin typeface="+mj-lt"/>
            </a:rPr>
            <a:t> 2022</a:t>
          </a:r>
        </a:p>
      </dsp:txBody>
      <dsp:txXfrm>
        <a:off x="4568540" y="3286109"/>
        <a:ext cx="2577125" cy="691812"/>
      </dsp:txXfrm>
    </dsp:sp>
    <dsp:sp modelId="{DBE3AAA5-8FCB-4C45-9BC7-D80007430F4E}">
      <dsp:nvSpPr>
        <dsp:cNvPr id="0" name=""/>
        <dsp:cNvSpPr/>
      </dsp:nvSpPr>
      <dsp:spPr>
        <a:xfrm>
          <a:off x="4568540" y="3977922"/>
          <a:ext cx="2577125" cy="69700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533400">
            <a:lnSpc>
              <a:spcPct val="90000"/>
            </a:lnSpc>
            <a:spcBef>
              <a:spcPct val="0"/>
            </a:spcBef>
            <a:spcAft>
              <a:spcPct val="35000"/>
            </a:spcAft>
            <a:buNone/>
          </a:pPr>
          <a:r>
            <a:rPr lang="en-US" sz="1400" b="1" i="1" kern="1200" dirty="0">
              <a:latin typeface="+mn-lt"/>
              <a:ea typeface="+mn-ea"/>
              <a:cs typeface="+mn-cs"/>
            </a:rPr>
            <a:t>Premières vaccinations</a:t>
          </a:r>
        </a:p>
      </dsp:txBody>
      <dsp:txXfrm>
        <a:off x="4568540" y="3977922"/>
        <a:ext cx="2577125" cy="697001"/>
      </dsp:txXfrm>
    </dsp:sp>
    <dsp:sp modelId="{921E9DB4-D18F-41E1-AFD8-A4C52A2A53D9}">
      <dsp:nvSpPr>
        <dsp:cNvPr id="0" name=""/>
        <dsp:cNvSpPr/>
      </dsp:nvSpPr>
      <dsp:spPr>
        <a:xfrm>
          <a:off x="5857103" y="2882552"/>
          <a:ext cx="0" cy="40355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89438A-B301-4219-9492-D30967496E8F}">
      <dsp:nvSpPr>
        <dsp:cNvPr id="0" name=""/>
        <dsp:cNvSpPr/>
      </dsp:nvSpPr>
      <dsp:spPr>
        <a:xfrm rot="2700000">
          <a:off x="4357005" y="2837710"/>
          <a:ext cx="89683" cy="896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469E8-20A9-46B0-8835-89CB7389FEB2}">
      <dsp:nvSpPr>
        <dsp:cNvPr id="0" name=""/>
        <dsp:cNvSpPr/>
      </dsp:nvSpPr>
      <dsp:spPr>
        <a:xfrm rot="2700000">
          <a:off x="5812261" y="2837710"/>
          <a:ext cx="89683" cy="896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B6B30-5D46-4B19-B9DE-C0B7FB057712}">
      <dsp:nvSpPr>
        <dsp:cNvPr id="0" name=""/>
        <dsp:cNvSpPr/>
      </dsp:nvSpPr>
      <dsp:spPr>
        <a:xfrm>
          <a:off x="6032816" y="1787182"/>
          <a:ext cx="2577125" cy="6918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err="1">
              <a:latin typeface="+mj-lt"/>
            </a:rPr>
            <a:t>Août</a:t>
          </a:r>
          <a:r>
            <a:rPr lang="en-US" sz="2000" b="1" kern="1200" dirty="0">
              <a:latin typeface="+mj-lt"/>
            </a:rPr>
            <a:t> 2022</a:t>
          </a:r>
        </a:p>
      </dsp:txBody>
      <dsp:txXfrm>
        <a:off x="6032816" y="1787182"/>
        <a:ext cx="2577125" cy="691812"/>
      </dsp:txXfrm>
    </dsp:sp>
    <dsp:sp modelId="{95B1E40E-26D9-44C8-A99F-14EA44505DF3}">
      <dsp:nvSpPr>
        <dsp:cNvPr id="0" name=""/>
        <dsp:cNvSpPr/>
      </dsp:nvSpPr>
      <dsp:spPr>
        <a:xfrm>
          <a:off x="6032816" y="1090181"/>
          <a:ext cx="2577125" cy="69700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533400">
            <a:lnSpc>
              <a:spcPct val="90000"/>
            </a:lnSpc>
            <a:spcBef>
              <a:spcPct val="0"/>
            </a:spcBef>
            <a:spcAft>
              <a:spcPct val="35000"/>
            </a:spcAft>
            <a:buNone/>
          </a:pPr>
          <a:r>
            <a:rPr lang="en-US" sz="1400" b="1" i="1" kern="1200" dirty="0" err="1">
              <a:latin typeface="+mn-lt"/>
              <a:ea typeface="+mn-ea"/>
              <a:cs typeface="+mn-cs"/>
            </a:rPr>
            <a:t>Arrêt</a:t>
          </a:r>
          <a:r>
            <a:rPr lang="en-US" sz="1400" b="1" i="1" kern="1200" dirty="0">
              <a:latin typeface="+mn-lt"/>
              <a:ea typeface="+mn-ea"/>
              <a:cs typeface="+mn-cs"/>
            </a:rPr>
            <a:t> des vaccinations </a:t>
          </a:r>
          <a:r>
            <a:rPr lang="en-US" sz="1400" b="1" i="1" kern="1200" dirty="0" err="1">
              <a:latin typeface="+mn-lt"/>
              <a:ea typeface="+mn-ea"/>
              <a:cs typeface="+mn-cs"/>
            </a:rPr>
            <a:t>en</a:t>
          </a:r>
          <a:r>
            <a:rPr lang="en-US" sz="1400" b="1" i="1" kern="1200" dirty="0">
              <a:latin typeface="+mn-lt"/>
              <a:ea typeface="+mn-ea"/>
              <a:cs typeface="+mn-cs"/>
            </a:rPr>
            <a:t> raison de </a:t>
          </a:r>
          <a:r>
            <a:rPr lang="en-US" sz="1400" b="1" i="1" kern="1200" dirty="0" err="1">
              <a:latin typeface="+mn-lt"/>
              <a:ea typeface="+mn-ea"/>
              <a:cs typeface="+mn-cs"/>
            </a:rPr>
            <a:t>mortalités</a:t>
          </a:r>
          <a:r>
            <a:rPr lang="en-US" sz="1400" b="1" i="1" kern="1200" dirty="0">
              <a:latin typeface="+mn-lt"/>
              <a:ea typeface="+mn-ea"/>
              <a:cs typeface="+mn-cs"/>
            </a:rPr>
            <a:t> </a:t>
          </a:r>
          <a:r>
            <a:rPr lang="en-US" sz="1400" b="1" i="1" kern="1200" dirty="0" err="1">
              <a:latin typeface="+mn-lt"/>
              <a:ea typeface="+mn-ea"/>
              <a:cs typeface="+mn-cs"/>
            </a:rPr>
            <a:t>porcines</a:t>
          </a:r>
          <a:endParaRPr lang="en-US" sz="1400" b="1" i="1" kern="1200" dirty="0">
            <a:latin typeface="+mn-lt"/>
            <a:ea typeface="+mn-ea"/>
            <a:cs typeface="+mn-cs"/>
          </a:endParaRPr>
        </a:p>
      </dsp:txBody>
      <dsp:txXfrm>
        <a:off x="6032816" y="1090181"/>
        <a:ext cx="2577125" cy="697001"/>
      </dsp:txXfrm>
    </dsp:sp>
    <dsp:sp modelId="{BBBD3B06-9C30-48DB-A77E-5A358B1C6E78}">
      <dsp:nvSpPr>
        <dsp:cNvPr id="0" name=""/>
        <dsp:cNvSpPr/>
      </dsp:nvSpPr>
      <dsp:spPr>
        <a:xfrm>
          <a:off x="7321378" y="2478995"/>
          <a:ext cx="0" cy="40355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F6D506-033B-4CA4-9572-41E373A6B43C}">
      <dsp:nvSpPr>
        <dsp:cNvPr id="0" name=""/>
        <dsp:cNvSpPr/>
      </dsp:nvSpPr>
      <dsp:spPr>
        <a:xfrm>
          <a:off x="7497091" y="3286109"/>
          <a:ext cx="2577125" cy="6918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err="1">
              <a:latin typeface="+mj-lt"/>
            </a:rPr>
            <a:t>Septembre</a:t>
          </a:r>
          <a:r>
            <a:rPr lang="en-US" sz="2000" b="1" kern="1200" dirty="0">
              <a:latin typeface="+mj-lt"/>
            </a:rPr>
            <a:t> 2022</a:t>
          </a:r>
        </a:p>
      </dsp:txBody>
      <dsp:txXfrm>
        <a:off x="7497091" y="3286109"/>
        <a:ext cx="2577125" cy="691812"/>
      </dsp:txXfrm>
    </dsp:sp>
    <dsp:sp modelId="{FE14A9FC-66E7-4679-B63E-054F98E59204}">
      <dsp:nvSpPr>
        <dsp:cNvPr id="0" name=""/>
        <dsp:cNvSpPr/>
      </dsp:nvSpPr>
      <dsp:spPr>
        <a:xfrm>
          <a:off x="7497091" y="3977922"/>
          <a:ext cx="2577125" cy="1655377"/>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533400">
            <a:lnSpc>
              <a:spcPct val="90000"/>
            </a:lnSpc>
            <a:spcBef>
              <a:spcPct val="0"/>
            </a:spcBef>
            <a:spcAft>
              <a:spcPct val="35000"/>
            </a:spcAft>
            <a:defRPr b="1"/>
          </a:pPr>
          <a:r>
            <a:rPr lang="en-US" sz="1200" b="1" i="1" kern="1200" dirty="0">
              <a:latin typeface="+mn-lt"/>
              <a:ea typeface="+mn-ea"/>
              <a:cs typeface="+mn-cs"/>
              <a:hlinkClick xmlns:r="http://schemas.openxmlformats.org/officeDocument/2006/relationships" r:id="rId5"/>
            </a:rPr>
            <a:t>Le Vietnam </a:t>
          </a:r>
          <a:r>
            <a:rPr lang="en-US" sz="1200" b="1" i="1" kern="1200" dirty="0" err="1">
              <a:latin typeface="+mn-lt"/>
              <a:ea typeface="+mn-ea"/>
              <a:cs typeface="+mn-cs"/>
              <a:hlinkClick xmlns:r="http://schemas.openxmlformats.org/officeDocument/2006/relationships" r:id="rId5"/>
            </a:rPr>
            <a:t>indique</a:t>
          </a:r>
          <a:r>
            <a:rPr lang="en-US" sz="1200" b="1" i="1" kern="1200" dirty="0">
              <a:latin typeface="+mn-lt"/>
              <a:ea typeface="+mn-ea"/>
              <a:cs typeface="+mn-cs"/>
              <a:hlinkClick xmlns:r="http://schemas.openxmlformats.org/officeDocument/2006/relationships" r:id="rId5"/>
            </a:rPr>
            <a:t> que les </a:t>
          </a:r>
          <a:r>
            <a:rPr lang="en-US" sz="1200" b="1" i="1" kern="1200" dirty="0" err="1">
              <a:latin typeface="+mn-lt"/>
              <a:ea typeface="+mn-ea"/>
              <a:cs typeface="+mn-cs"/>
              <a:hlinkClick xmlns:r="http://schemas.openxmlformats.org/officeDocument/2006/relationships" r:id="rId5"/>
            </a:rPr>
            <a:t>mortalités</a:t>
          </a:r>
          <a:r>
            <a:rPr lang="en-US" sz="1200" b="1" i="1" kern="1200" dirty="0">
              <a:latin typeface="+mn-lt"/>
              <a:ea typeface="+mn-ea"/>
              <a:cs typeface="+mn-cs"/>
              <a:hlinkClick xmlns:r="http://schemas.openxmlformats.org/officeDocument/2006/relationships" r:id="rId5"/>
            </a:rPr>
            <a:t> </a:t>
          </a:r>
          <a:r>
            <a:rPr lang="en-US" sz="1200" b="1" i="1" kern="1200" dirty="0" err="1">
              <a:latin typeface="+mn-lt"/>
              <a:ea typeface="+mn-ea"/>
              <a:cs typeface="+mn-cs"/>
              <a:hlinkClick xmlns:r="http://schemas.openxmlformats.org/officeDocument/2006/relationships" r:id="rId5"/>
            </a:rPr>
            <a:t>sont</a:t>
          </a:r>
          <a:r>
            <a:rPr lang="en-US" sz="1200" b="1" i="1" kern="1200" dirty="0">
              <a:latin typeface="+mn-lt"/>
              <a:ea typeface="+mn-ea"/>
              <a:cs typeface="+mn-cs"/>
              <a:hlinkClick xmlns:r="http://schemas.openxmlformats.org/officeDocument/2006/relationships" r:id="rId5"/>
            </a:rPr>
            <a:t> dues à la </a:t>
          </a:r>
          <a:r>
            <a:rPr lang="en-US" sz="1200" b="1" i="1" kern="1200" dirty="0" err="1">
              <a:latin typeface="+mn-lt"/>
              <a:ea typeface="+mn-ea"/>
              <a:cs typeface="+mn-cs"/>
              <a:hlinkClick xmlns:r="http://schemas.openxmlformats.org/officeDocument/2006/relationships" r:id="rId5"/>
            </a:rPr>
            <a:t>mauvaise</a:t>
          </a:r>
          <a:r>
            <a:rPr lang="en-US" sz="1200" b="1" i="1" kern="1200" dirty="0">
              <a:latin typeface="+mn-lt"/>
              <a:ea typeface="+mn-ea"/>
              <a:cs typeface="+mn-cs"/>
              <a:hlinkClick xmlns:r="http://schemas.openxmlformats.org/officeDocument/2006/relationships" r:id="rId5"/>
            </a:rPr>
            <a:t> administration des </a:t>
          </a:r>
          <a:r>
            <a:rPr lang="en-US" sz="1200" b="1" i="1" kern="1200" dirty="0" err="1">
              <a:latin typeface="+mn-lt"/>
              <a:ea typeface="+mn-ea"/>
              <a:cs typeface="+mn-cs"/>
              <a:hlinkClick xmlns:r="http://schemas.openxmlformats.org/officeDocument/2006/relationships" r:id="rId5"/>
            </a:rPr>
            <a:t>vaccins</a:t>
          </a:r>
          <a:r>
            <a:rPr lang="en-US" sz="1200" b="1" i="1" kern="1200" dirty="0">
              <a:latin typeface="+mn-lt"/>
              <a:ea typeface="+mn-ea"/>
              <a:cs typeface="+mn-cs"/>
              <a:hlinkClick xmlns:r="http://schemas.openxmlformats.org/officeDocument/2006/relationships" r:id="rId5"/>
            </a:rPr>
            <a:t> </a:t>
          </a:r>
          <a:r>
            <a:rPr lang="en-US" sz="1200" b="1" i="1" kern="1200" dirty="0">
              <a:latin typeface="+mn-lt"/>
              <a:ea typeface="+mn-ea"/>
              <a:cs typeface="+mn-cs"/>
            </a:rPr>
            <a:t>et à </a:t>
          </a:r>
          <a:r>
            <a:rPr lang="en-US" sz="1200" b="1" i="1" kern="1200" dirty="0" err="1">
              <a:latin typeface="+mn-lt"/>
              <a:ea typeface="+mn-ea"/>
              <a:cs typeface="+mn-cs"/>
            </a:rPr>
            <a:t>l’infection</a:t>
          </a:r>
          <a:r>
            <a:rPr lang="en-US" sz="1200" b="1" i="1" kern="1200" dirty="0">
              <a:latin typeface="+mn-lt"/>
              <a:ea typeface="+mn-ea"/>
              <a:cs typeface="+mn-cs"/>
            </a:rPr>
            <a:t> avec des </a:t>
          </a:r>
          <a:r>
            <a:rPr lang="en-US" sz="1200" b="1" i="1" kern="1200" dirty="0" err="1">
              <a:latin typeface="+mn-lt"/>
              <a:ea typeface="+mn-ea"/>
              <a:cs typeface="+mn-cs"/>
              <a:hlinkClick xmlns:r="http://schemas.openxmlformats.org/officeDocument/2006/relationships" r:id="rId6"/>
            </a:rPr>
            <a:t>pathogènes</a:t>
          </a:r>
          <a:r>
            <a:rPr lang="en-US" sz="1200" b="1" i="1" kern="1200" dirty="0">
              <a:latin typeface="+mn-lt"/>
              <a:ea typeface="+mn-ea"/>
              <a:cs typeface="+mn-cs"/>
              <a:hlinkClick xmlns:r="http://schemas.openxmlformats.org/officeDocument/2006/relationships" r:id="rId6"/>
            </a:rPr>
            <a:t> </a:t>
          </a:r>
          <a:r>
            <a:rPr lang="en-US" sz="1200" b="1" i="1" kern="1200" dirty="0" err="1">
              <a:latin typeface="+mn-lt"/>
              <a:ea typeface="+mn-ea"/>
              <a:cs typeface="+mn-cs"/>
              <a:hlinkClick xmlns:r="http://schemas.openxmlformats.org/officeDocument/2006/relationships" r:id="rId6"/>
            </a:rPr>
            <a:t>additionnels</a:t>
          </a:r>
          <a:endParaRPr lang="en-US" sz="2000" b="1" kern="1200" dirty="0">
            <a:latin typeface="+mj-lt"/>
          </a:endParaRPr>
        </a:p>
        <a:p>
          <a:pPr lvl="0" algn="l" defTabSz="533400">
            <a:lnSpc>
              <a:spcPct val="90000"/>
            </a:lnSpc>
            <a:spcBef>
              <a:spcPct val="0"/>
            </a:spcBef>
            <a:spcAft>
              <a:spcPct val="35000"/>
            </a:spcAft>
          </a:pPr>
          <a:r>
            <a:rPr lang="en-US" sz="1200" b="1" i="1" kern="1200" dirty="0">
              <a:latin typeface="+mn-lt"/>
              <a:ea typeface="+mn-ea"/>
              <a:cs typeface="+mn-cs"/>
              <a:hlinkClick xmlns:r="http://schemas.openxmlformats.org/officeDocument/2006/relationships" r:id="rId7"/>
            </a:rPr>
            <a:t>Reprise de la vaccination</a:t>
          </a:r>
          <a:r>
            <a:rPr lang="en-US" sz="1200" b="1" i="1" kern="1200" dirty="0">
              <a:latin typeface="+mn-lt"/>
              <a:ea typeface="+mn-ea"/>
              <a:cs typeface="+mn-cs"/>
            </a:rPr>
            <a:t>, avec rapport </a:t>
          </a:r>
          <a:r>
            <a:rPr lang="en-US" sz="1200" b="1" i="1" kern="1200" dirty="0" err="1">
              <a:latin typeface="+mn-lt"/>
              <a:ea typeface="+mn-ea"/>
              <a:cs typeface="+mn-cs"/>
            </a:rPr>
            <a:t>promis</a:t>
          </a:r>
          <a:r>
            <a:rPr lang="en-US" sz="1200" b="1" i="1" kern="1200" dirty="0">
              <a:latin typeface="+mn-lt"/>
              <a:ea typeface="+mn-ea"/>
              <a:cs typeface="+mn-cs"/>
            </a:rPr>
            <a:t> suite à la vaccination de 600 000 </a:t>
          </a:r>
          <a:r>
            <a:rPr lang="en-US" sz="1200" b="1" i="1" kern="1200" dirty="0" err="1">
              <a:latin typeface="+mn-lt"/>
              <a:ea typeface="+mn-ea"/>
              <a:cs typeface="+mn-cs"/>
            </a:rPr>
            <a:t>porcs</a:t>
          </a:r>
          <a:r>
            <a:rPr lang="en-US" sz="1200" b="1" i="1" kern="1200" dirty="0">
              <a:latin typeface="+mn-lt"/>
              <a:ea typeface="+mn-ea"/>
              <a:cs typeface="+mn-cs"/>
            </a:rPr>
            <a:t>.</a:t>
          </a:r>
        </a:p>
      </dsp:txBody>
      <dsp:txXfrm>
        <a:off x="7497091" y="3977922"/>
        <a:ext cx="2577125" cy="1655377"/>
      </dsp:txXfrm>
    </dsp:sp>
    <dsp:sp modelId="{4702B22B-8EB6-4454-9F8E-9A963F32B8A1}">
      <dsp:nvSpPr>
        <dsp:cNvPr id="0" name=""/>
        <dsp:cNvSpPr/>
      </dsp:nvSpPr>
      <dsp:spPr>
        <a:xfrm>
          <a:off x="8785654" y="2882552"/>
          <a:ext cx="0" cy="40355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74381E-6C24-436D-B265-4BCFEFA46591}">
      <dsp:nvSpPr>
        <dsp:cNvPr id="0" name=""/>
        <dsp:cNvSpPr/>
      </dsp:nvSpPr>
      <dsp:spPr>
        <a:xfrm rot="2700000">
          <a:off x="7276536" y="2837710"/>
          <a:ext cx="89683" cy="896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81385-B138-4A59-9452-A3C9AC4F2012}">
      <dsp:nvSpPr>
        <dsp:cNvPr id="0" name=""/>
        <dsp:cNvSpPr/>
      </dsp:nvSpPr>
      <dsp:spPr>
        <a:xfrm rot="2700000">
          <a:off x="8740812" y="2837710"/>
          <a:ext cx="89683" cy="896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761C4-C2C7-4834-9E3C-B1D215796AF5}">
      <dsp:nvSpPr>
        <dsp:cNvPr id="0" name=""/>
        <dsp:cNvSpPr/>
      </dsp:nvSpPr>
      <dsp:spPr>
        <a:xfrm>
          <a:off x="8961367" y="1787182"/>
          <a:ext cx="2577125" cy="6918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err="1">
              <a:latin typeface="+mj-lt"/>
            </a:rPr>
            <a:t>Février</a:t>
          </a:r>
          <a:r>
            <a:rPr lang="en-US" sz="2000" b="1" kern="1200" dirty="0">
              <a:latin typeface="+mj-lt"/>
            </a:rPr>
            <a:t> 2023</a:t>
          </a:r>
        </a:p>
      </dsp:txBody>
      <dsp:txXfrm>
        <a:off x="8961367" y="1787182"/>
        <a:ext cx="2577125" cy="691812"/>
      </dsp:txXfrm>
    </dsp:sp>
    <dsp:sp modelId="{A65F3B1F-3C99-4E33-8D6E-3C3410AA03CB}">
      <dsp:nvSpPr>
        <dsp:cNvPr id="0" name=""/>
        <dsp:cNvSpPr/>
      </dsp:nvSpPr>
      <dsp:spPr>
        <a:xfrm>
          <a:off x="8961367" y="1090181"/>
          <a:ext cx="2577125" cy="69700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1" i="1" kern="1200" dirty="0">
              <a:latin typeface="+mn-lt"/>
              <a:ea typeface="+mn-ea"/>
              <a:cs typeface="+mn-cs"/>
              <a:hlinkClick xmlns:r="http://schemas.openxmlformats.org/officeDocument/2006/relationships" r:id="rId8"/>
            </a:rPr>
            <a:t>Distribution </a:t>
          </a:r>
          <a:r>
            <a:rPr lang="en-US" sz="1200" b="1" i="1" kern="1200" dirty="0" err="1">
              <a:latin typeface="+mn-lt"/>
              <a:ea typeface="+mn-ea"/>
              <a:cs typeface="+mn-cs"/>
              <a:hlinkClick xmlns:r="http://schemas.openxmlformats.org/officeDocument/2006/relationships" r:id="rId8"/>
            </a:rPr>
            <a:t>nationale</a:t>
          </a:r>
          <a:r>
            <a:rPr lang="en-US" sz="1200" b="1" i="1" kern="1200" dirty="0">
              <a:latin typeface="+mn-lt"/>
              <a:ea typeface="+mn-ea"/>
              <a:cs typeface="+mn-cs"/>
              <a:hlinkClick xmlns:r="http://schemas.openxmlformats.org/officeDocument/2006/relationships" r:id="rId8"/>
            </a:rPr>
            <a:t> du </a:t>
          </a:r>
          <a:r>
            <a:rPr lang="en-US" sz="1200" b="1" i="1" kern="1200" dirty="0" err="1">
              <a:latin typeface="+mn-lt"/>
              <a:ea typeface="+mn-ea"/>
              <a:cs typeface="+mn-cs"/>
              <a:hlinkClick xmlns:r="http://schemas.openxmlformats.org/officeDocument/2006/relationships" r:id="rId8"/>
            </a:rPr>
            <a:t>vaccin</a:t>
          </a:r>
          <a:r>
            <a:rPr lang="en-US" sz="1200" b="1" i="1" kern="1200" dirty="0">
              <a:latin typeface="+mn-lt"/>
              <a:ea typeface="+mn-ea"/>
              <a:cs typeface="+mn-cs"/>
              <a:hlinkClick xmlns:r="http://schemas.openxmlformats.org/officeDocument/2006/relationships" r:id="rId8"/>
            </a:rPr>
            <a:t> </a:t>
          </a:r>
          <a:r>
            <a:rPr lang="en-US" sz="1200" b="1" i="1" kern="1200" dirty="0" err="1">
              <a:latin typeface="+mn-lt"/>
              <a:ea typeface="+mn-ea"/>
              <a:cs typeface="+mn-cs"/>
              <a:hlinkClick xmlns:r="http://schemas.openxmlformats.org/officeDocument/2006/relationships" r:id="rId8"/>
            </a:rPr>
            <a:t>prévue</a:t>
          </a:r>
          <a:r>
            <a:rPr lang="en-US" sz="1200" b="1" i="1" kern="1200" dirty="0">
              <a:latin typeface="+mn-lt"/>
              <a:ea typeface="+mn-ea"/>
              <a:cs typeface="+mn-cs"/>
              <a:hlinkClick xmlns:r="http://schemas.openxmlformats.org/officeDocument/2006/relationships" r:id="rId8"/>
            </a:rPr>
            <a:t> </a:t>
          </a:r>
          <a:r>
            <a:rPr lang="en-US" sz="1200" b="1" i="1" kern="1200" dirty="0" err="1">
              <a:latin typeface="+mn-lt"/>
              <a:ea typeface="+mn-ea"/>
              <a:cs typeface="+mn-cs"/>
              <a:hlinkClick xmlns:r="http://schemas.openxmlformats.org/officeDocument/2006/relationships" r:id="rId8"/>
            </a:rPr>
            <a:t>ce</a:t>
          </a:r>
          <a:r>
            <a:rPr lang="en-US" sz="1200" b="1" i="1" kern="1200" dirty="0">
              <a:latin typeface="+mn-lt"/>
              <a:ea typeface="+mn-ea"/>
              <a:cs typeface="+mn-cs"/>
              <a:hlinkClick xmlns:r="http://schemas.openxmlformats.org/officeDocument/2006/relationships" r:id="rId8"/>
            </a:rPr>
            <a:t>-</a:t>
          </a:r>
          <a:r>
            <a:rPr lang="en-US" sz="1200" b="1" i="1" kern="1200" dirty="0" err="1">
              <a:latin typeface="+mn-lt"/>
              <a:ea typeface="+mn-ea"/>
              <a:cs typeface="+mn-cs"/>
              <a:hlinkClick xmlns:r="http://schemas.openxmlformats.org/officeDocument/2006/relationships" r:id="rId8"/>
            </a:rPr>
            <a:t>mois</a:t>
          </a:r>
          <a:r>
            <a:rPr lang="en-US" sz="1200" b="1" i="1" kern="1200" dirty="0">
              <a:latin typeface="+mn-lt"/>
              <a:ea typeface="+mn-ea"/>
              <a:cs typeface="+mn-cs"/>
              <a:hlinkClick xmlns:r="http://schemas.openxmlformats.org/officeDocument/2006/relationships" r:id="rId8"/>
            </a:rPr>
            <a:t>-ci</a:t>
          </a:r>
          <a:endParaRPr lang="en-US" sz="1200" b="1" i="1" kern="1200" dirty="0">
            <a:latin typeface="+mn-lt"/>
            <a:ea typeface="+mn-ea"/>
            <a:cs typeface="+mn-cs"/>
          </a:endParaRPr>
        </a:p>
      </dsp:txBody>
      <dsp:txXfrm>
        <a:off x="8961367" y="1090181"/>
        <a:ext cx="2577125" cy="697001"/>
      </dsp:txXfrm>
    </dsp:sp>
    <dsp:sp modelId="{A62812C6-7D51-4E51-A774-2A6B69418C55}">
      <dsp:nvSpPr>
        <dsp:cNvPr id="0" name=""/>
        <dsp:cNvSpPr/>
      </dsp:nvSpPr>
      <dsp:spPr>
        <a:xfrm>
          <a:off x="10249930" y="2478995"/>
          <a:ext cx="0" cy="40355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9D9347-D930-4E70-97D5-9F839C85D882}">
      <dsp:nvSpPr>
        <dsp:cNvPr id="0" name=""/>
        <dsp:cNvSpPr/>
      </dsp:nvSpPr>
      <dsp:spPr>
        <a:xfrm rot="2700000">
          <a:off x="10205088" y="2837710"/>
          <a:ext cx="89683" cy="896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xmlns="">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2023-03-01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10</a:t>
            </a:fld>
            <a:endParaRPr lang="en-US"/>
          </a:p>
        </p:txBody>
      </p:sp>
    </p:spTree>
    <p:extLst>
      <p:ext uri="{BB962C8B-B14F-4D97-AF65-F5344CB8AC3E}">
        <p14:creationId xmlns:p14="http://schemas.microsoft.com/office/powerpoint/2010/main" val="275396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329577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384525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Trouvailles majeures et implications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noProof="0" dirty="0"/>
              <a:t>Les surfaces en aluminium ont pris plus longtemps à atteindre la température désirée</a:t>
            </a:r>
            <a:r>
              <a:rPr lang="en-US" dirty="0"/>
              <a:t>; </a:t>
            </a:r>
          </a:p>
          <a:p>
            <a:pPr marL="228600" indent="-228600">
              <a:buAutoNum type="arabicPeriod"/>
            </a:pPr>
            <a:r>
              <a:rPr lang="fr-CA" noProof="0" dirty="0"/>
              <a:t>Les demi-vies calculées suggèrent une différence entre les isolats de VSRRP car le variant VSRRP 144 L1C avait une demi-vie plus longue à des hautes températures compare au VSRRP MN184;</a:t>
            </a:r>
          </a:p>
          <a:p>
            <a:pPr marL="228600" indent="-228600">
              <a:buAutoNum type="arabicPeriod"/>
            </a:pPr>
            <a:r>
              <a:rPr lang="fr-CA" noProof="0" dirty="0"/>
              <a:t>Le virus a été détecté après 36h à 68ºF; </a:t>
            </a:r>
          </a:p>
          <a:p>
            <a:pPr marL="228600" indent="-228600">
              <a:buAutoNum type="arabicPeriod"/>
            </a:pPr>
            <a:r>
              <a:rPr lang="fr-CA" noProof="0" dirty="0"/>
              <a:t>Même si c’était une étude contrôlée, elle fournit de l’information pratique qui peut être appliquée sur le terrain. Les surfaces doivent être maintenues au minimum à 86ºF pour 24 h, à 104ºF pour 12 h et à 122ºF pour 6 h; </a:t>
            </a:r>
          </a:p>
          <a:p>
            <a:pPr marL="228600" indent="-228600">
              <a:buAutoNum type="arabicPeriod"/>
            </a:pPr>
            <a:r>
              <a:rPr lang="fr-CA" noProof="0" dirty="0"/>
              <a:t>Pour pouvoir appliquer les combinaisons de temps et de température afin de diminuer la concentration du virus sur les surfaces, le type de matériel, la taille de la surface, l’isolation et la taille de la salle d’entrée de matériel devraient être pris en compte.</a:t>
            </a:r>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372165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noProof="0" dirty="0">
                <a:solidFill>
                  <a:schemeClr val="tx1"/>
                </a:solidFill>
                <a:effectLst/>
                <a:latin typeface="+mn-lt"/>
                <a:ea typeface="+mn-ea"/>
                <a:cs typeface="+mn-cs"/>
              </a:rPr>
              <a:t>Depuis sa détection initiale, différentes études ont montré que le GETV peut être amplifié chez les moustiques, transmis aux animaux par des piqûres, et que les animaux infectés par le virus servent de réservoir à partir duquel les moustiques non infectés peuvent acquérir le virus. Ainsi, le GETV suit un cycle moustique-hôte vertébré-moustique dans la nature.</a:t>
            </a:r>
          </a:p>
          <a:p>
            <a:pPr lvl="0"/>
            <a:endParaRPr lang="fr-CA" sz="1200" kern="1200" noProof="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L'infection par le GETV provoque une maladie chez le bétail dont les symptômes comprennent de la fièvre, de l’urticaire, de l’œdème des membres et une </a:t>
            </a:r>
            <a:r>
              <a:rPr lang="fr-CA" sz="1200" kern="1200" dirty="0" err="1">
                <a:solidFill>
                  <a:schemeClr val="tx1"/>
                </a:solidFill>
                <a:effectLst/>
                <a:latin typeface="+mn-lt"/>
                <a:ea typeface="+mn-ea"/>
                <a:cs typeface="+mn-cs"/>
              </a:rPr>
              <a:t>lymphadénopathie</a:t>
            </a:r>
            <a:r>
              <a:rPr lang="fr-CA" sz="1200" kern="1200" dirty="0">
                <a:solidFill>
                  <a:schemeClr val="tx1"/>
                </a:solidFill>
                <a:effectLst/>
                <a:latin typeface="+mn-lt"/>
                <a:ea typeface="+mn-ea"/>
                <a:cs typeface="+mn-cs"/>
              </a:rPr>
              <a:t> chez les chevaux et un avortement chez les porcs.</a:t>
            </a: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humains peuvent être séropositifs mais aucune preuve de maladie clinique ou de détection virale n'a été trouvée à ce </a:t>
            </a:r>
            <a:r>
              <a:rPr lang="fr-CA" sz="1200" kern="1200" dirty="0" err="1">
                <a:solidFill>
                  <a:schemeClr val="tx1"/>
                </a:solidFill>
                <a:effectLst/>
                <a:latin typeface="+mn-lt"/>
                <a:ea typeface="+mn-ea"/>
                <a:cs typeface="+mn-cs"/>
              </a:rPr>
              <a:t>jour.De</a:t>
            </a:r>
            <a:r>
              <a:rPr lang="fr-CA" sz="1200" kern="1200" dirty="0">
                <a:solidFill>
                  <a:schemeClr val="tx1"/>
                </a:solidFill>
                <a:effectLst/>
                <a:latin typeface="+mn-lt"/>
                <a:ea typeface="+mn-ea"/>
                <a:cs typeface="+mn-cs"/>
              </a:rPr>
              <a:t> très faibles niveaux de séroconversion ont été trouvés chez les canards et les poulets.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FB6564-B9C5-4BEE-A019-13E96C68B1A5}" type="slidenum">
              <a:rPr lang="en-US" smtClean="0"/>
              <a:t>16</a:t>
            </a:fld>
            <a:endParaRPr lang="en-US"/>
          </a:p>
        </p:txBody>
      </p:sp>
    </p:spTree>
    <p:extLst>
      <p:ext uri="{BB962C8B-B14F-4D97-AF65-F5344CB8AC3E}">
        <p14:creationId xmlns:p14="http://schemas.microsoft.com/office/powerpoint/2010/main" val="293366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noProof="0" dirty="0">
                <a:solidFill>
                  <a:schemeClr val="tx1"/>
                </a:solidFill>
                <a:effectLst/>
                <a:latin typeface="+mn-lt"/>
                <a:ea typeface="+mn-ea"/>
                <a:cs typeface="+mn-cs"/>
              </a:rPr>
              <a:t>Image A. Régions oranges indiquent les régions où le virus a été trouvé de 1955 à 1965. </a:t>
            </a:r>
          </a:p>
          <a:p>
            <a:pPr lvl="0"/>
            <a:r>
              <a:rPr lang="fr-CA" sz="1200" kern="1200" noProof="0" dirty="0">
                <a:solidFill>
                  <a:schemeClr val="tx1"/>
                </a:solidFill>
                <a:effectLst/>
                <a:latin typeface="+mn-lt"/>
                <a:ea typeface="+mn-ea"/>
                <a:cs typeface="+mn-cs"/>
              </a:rPr>
              <a:t>Les régions bleu pâle indiquent la distribution actuelle. GETV groupe III est émergent et se propage avec un éventail plus large d’hôtes et de vecteurs.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noProof="0" dirty="0">
                <a:solidFill>
                  <a:schemeClr val="tx1"/>
                </a:solidFill>
                <a:effectLst/>
                <a:latin typeface="+mn-lt"/>
                <a:ea typeface="+mn-ea"/>
                <a:cs typeface="+mn-cs"/>
              </a:rPr>
              <a:t>Image B. Montre la distribution en Chine et les hôtes et vecteurs spécifiques qui ont été affectés</a:t>
            </a:r>
          </a:p>
          <a:p>
            <a:pPr lvl="0"/>
            <a:r>
              <a:rPr lang="fr-CA" sz="1200" kern="1200" noProof="0" dirty="0">
                <a:solidFill>
                  <a:schemeClr val="tx1"/>
                </a:solidFill>
                <a:effectLst/>
                <a:latin typeface="+mn-lt"/>
                <a:ea typeface="+mn-ea"/>
                <a:cs typeface="+mn-cs"/>
              </a:rPr>
              <a:t>Les voies de transmission et de migration du GETV en Asie continentale sont similaires à celles du virus de l'encéphalite japonaise qui est largement distribué chez les hôtes naturels de la région</a:t>
            </a:r>
            <a:endParaRPr lang="en-US" dirty="0"/>
          </a:p>
          <a:p>
            <a:pPr marL="0" indent="0">
              <a:buNone/>
            </a:pP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17</a:t>
            </a:fld>
            <a:endParaRPr lang="en-US"/>
          </a:p>
        </p:txBody>
      </p:sp>
    </p:spTree>
    <p:extLst>
      <p:ext uri="{BB962C8B-B14F-4D97-AF65-F5344CB8AC3E}">
        <p14:creationId xmlns:p14="http://schemas.microsoft.com/office/powerpoint/2010/main" val="209530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18</a:t>
            </a:fld>
            <a:endParaRPr lang="en-US"/>
          </a:p>
        </p:txBody>
      </p:sp>
    </p:spTree>
    <p:extLst>
      <p:ext uri="{BB962C8B-B14F-4D97-AF65-F5344CB8AC3E}">
        <p14:creationId xmlns:p14="http://schemas.microsoft.com/office/powerpoint/2010/main" val="60584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19</a:t>
            </a:fld>
            <a:endParaRPr lang="en-US"/>
          </a:p>
        </p:txBody>
      </p:sp>
    </p:spTree>
    <p:extLst>
      <p:ext uri="{BB962C8B-B14F-4D97-AF65-F5344CB8AC3E}">
        <p14:creationId xmlns:p14="http://schemas.microsoft.com/office/powerpoint/2010/main" val="408464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noProof="0" dirty="0"/>
              <a:t>Pas de grosses différences dans la distribution mondiale de la PPA depuis notre dernière rencontre</a:t>
            </a:r>
          </a:p>
          <a:p>
            <a:endParaRPr lang="fr-CA" baseline="0" noProof="0" dirty="0"/>
          </a:p>
          <a:p>
            <a:r>
              <a:rPr lang="fr-CA" baseline="0" noProof="0" dirty="0"/>
              <a:t>Singapour a rapporté son premier cas de PPA chez un sanglier sauvage en Q1.</a:t>
            </a:r>
          </a:p>
          <a:p>
            <a:r>
              <a:rPr lang="fr-CA" baseline="0" noProof="0" dirty="0"/>
              <a:t>Le plus notable est la détection de PPA en République tchèque.</a:t>
            </a:r>
          </a:p>
          <a:p>
            <a:endParaRPr lang="fr-CA" baseline="0" noProof="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254826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396463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fr-CA" dirty="0"/>
              <a:t>Les animaux inoculés IM avec ASFV-DR21 </a:t>
            </a:r>
            <a:r>
              <a:rPr lang="fr-CA" b="0" i="0" dirty="0">
                <a:solidFill>
                  <a:srgbClr val="1B1E25"/>
                </a:solidFill>
                <a:effectLst/>
                <a:latin typeface="-apple-system"/>
              </a:rPr>
              <a:t>ont développé une maladie aiguë mortelle.</a:t>
            </a:r>
          </a:p>
          <a:p>
            <a:endParaRPr lang="fr-CA" dirty="0"/>
          </a:p>
          <a:p>
            <a:r>
              <a:rPr lang="fr-CA" dirty="0"/>
              <a:t>ASFV-DR21</a:t>
            </a:r>
            <a:r>
              <a:rPr lang="fr-CA" baseline="0" dirty="0"/>
              <a:t> </a:t>
            </a:r>
            <a:r>
              <a:rPr lang="fr-CA" dirty="0"/>
              <a:t>ne produit pas systématiquement une forme aiguë et mortelle de la maladie, sauf s'il est inoculé par voie IM, dans un cadre de laboratoire contrôlé.</a:t>
            </a:r>
          </a:p>
          <a:p>
            <a:endParaRPr lang="fr-CA" dirty="0"/>
          </a:p>
          <a:p>
            <a:r>
              <a:rPr lang="fr-CA" dirty="0"/>
              <a:t>Les animaux inoculés avec ASFV-DR21 par voie </a:t>
            </a:r>
            <a:r>
              <a:rPr lang="fr-CA" dirty="0" err="1"/>
              <a:t>oronasale</a:t>
            </a:r>
            <a:r>
              <a:rPr lang="fr-CA" dirty="0"/>
              <a:t> ou par contact avec des animaux inoculés IM ont développé un modèle variable de maladie clinique, une partie seulement des animaux développant une maladie aiguë et mortelle.</a:t>
            </a:r>
          </a:p>
          <a:p>
            <a:endParaRPr lang="fr-CA" dirty="0"/>
          </a:p>
          <a:p>
            <a:r>
              <a:rPr lang="fr-CA" dirty="0"/>
              <a:t>La plupart de ces animaux ont développé une maladie clinique légère et chronique et, chez certains, ont survécu avec une forme transitoire ou inapparente de la maladie pendant toute la période d'étude.</a:t>
            </a:r>
          </a:p>
          <a:p>
            <a:endParaRPr lang="fr-CA" dirty="0"/>
          </a:p>
          <a:p>
            <a:r>
              <a:rPr lang="fr-CA" dirty="0"/>
              <a:t>La virémie et l'excrétion virale suivent la présentation clinique.</a:t>
            </a:r>
          </a:p>
          <a:p>
            <a:r>
              <a:rPr lang="fr-CA" dirty="0"/>
              <a:t>Les animaux atteints de la maladie aiguë présentent une virémie entre 2 et 4 </a:t>
            </a:r>
            <a:r>
              <a:rPr lang="fr-CA" dirty="0" err="1"/>
              <a:t>jpi</a:t>
            </a:r>
            <a:r>
              <a:rPr lang="fr-CA" dirty="0"/>
              <a:t>, avec une excrétion virale vers 6-7 </a:t>
            </a:r>
            <a:r>
              <a:rPr lang="fr-CA" dirty="0" err="1"/>
              <a:t>jpi</a:t>
            </a:r>
            <a:r>
              <a:rPr lang="fr-CA" dirty="0"/>
              <a:t>.</a:t>
            </a:r>
            <a:br>
              <a:rPr lang="fr-CA" dirty="0"/>
            </a:br>
            <a:r>
              <a:rPr lang="fr-CA" dirty="0"/>
              <a:t>Les animaux atteints d'une maladie légère n'ont développé une virémie détectable que bien après la période d'exposition, ceux atteints de la forme la plus légère n'avaient pratiquement aucune excrétion virale (un seul animal à 19 </a:t>
            </a:r>
            <a:r>
              <a:rPr lang="fr-CA" dirty="0" err="1"/>
              <a:t>jpi</a:t>
            </a:r>
            <a:r>
              <a:rPr lang="fr-CA" dirty="0"/>
              <a:t> avec des titres très faibles sur les écouvillons nasaux).</a:t>
            </a:r>
          </a:p>
          <a:p>
            <a:endParaRPr lang="fr-CA" baseline="0" dirty="0"/>
          </a:p>
          <a:p>
            <a:r>
              <a:rPr lang="fr-CA" dirty="0"/>
              <a:t>Le niveau de ces réponses en anticorps chez les porcs atteints d'une maladie légère est comparable à celui provoqué par les vaccins vivants atténués expérimentaux.</a:t>
            </a:r>
          </a:p>
          <a:p>
            <a:endParaRPr lang="fr-CA" baseline="0" dirty="0"/>
          </a:p>
          <a:p>
            <a:r>
              <a:rPr lang="fr-CA" noProof="0" dirty="0"/>
              <a:t>Ces observations concordent avec la description des cas cliniques de PPA en République dominicaine. Les études avec ASFV </a:t>
            </a:r>
            <a:r>
              <a:rPr lang="fr-CA" noProof="0" dirty="0" err="1"/>
              <a:t>Georgie</a:t>
            </a:r>
            <a:r>
              <a:rPr lang="fr-CA" noProof="0" dirty="0"/>
              <a:t> 2010 donnaient des infections fatales peu importe la méthode d’exposition (IM, contact direct, ON).</a:t>
            </a:r>
          </a:p>
          <a:p>
            <a:endParaRPr lang="fr-CA" baseline="0" dirty="0"/>
          </a:p>
          <a:p>
            <a:r>
              <a:rPr lang="fr-CA" baseline="0" dirty="0"/>
              <a:t>Message à retenir : Un changement de présentation clinique entraîne une modification de la sensibilité du système de surveillance. </a:t>
            </a:r>
            <a:r>
              <a:rPr lang="fr-CA" baseline="0" dirty="0" err="1"/>
              <a:t>CanaVeille</a:t>
            </a:r>
            <a:r>
              <a:rPr lang="fr-CA" baseline="0" dirty="0"/>
              <a:t> PPA devient encore plus important dans cette situation.</a:t>
            </a:r>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96775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kern="1200" dirty="0">
                <a:solidFill>
                  <a:schemeClr val="tx1"/>
                </a:solidFill>
                <a:effectLst/>
                <a:latin typeface="+mn-lt"/>
                <a:ea typeface="+mn-ea"/>
                <a:cs typeface="+mn-cs"/>
              </a:rPr>
              <a:t>Collaboration allemande et américaine, études d’infection contrôlée réalisées au </a:t>
            </a:r>
            <a:r>
              <a:rPr lang="en-US" sz="1200" b="0" i="0" kern="1200" dirty="0">
                <a:solidFill>
                  <a:schemeClr val="tx1"/>
                </a:solidFill>
                <a:effectLst/>
                <a:latin typeface="+mn-lt"/>
                <a:ea typeface="+mn-ea"/>
                <a:cs typeface="+mn-cs"/>
              </a:rPr>
              <a:t>Friedrich-Loeffler-</a:t>
            </a:r>
            <a:r>
              <a:rPr lang="en-US" sz="1200" b="0" i="0" kern="1200" dirty="0" err="1">
                <a:solidFill>
                  <a:schemeClr val="tx1"/>
                </a:solidFill>
                <a:effectLst/>
                <a:latin typeface="+mn-lt"/>
                <a:ea typeface="+mn-ea"/>
                <a:cs typeface="+mn-cs"/>
              </a:rPr>
              <a:t>Institut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fr-CA" sz="1200" b="0" i="0" kern="1200" noProof="0" dirty="0">
                <a:solidFill>
                  <a:schemeClr val="tx1"/>
                </a:solidFill>
                <a:effectLst/>
                <a:latin typeface="+mn-lt"/>
                <a:ea typeface="+mn-ea"/>
                <a:cs typeface="+mn-cs"/>
              </a:rPr>
              <a:t>Quatre verrats inoculés avec l’isolat ASFV ‘</a:t>
            </a:r>
            <a:r>
              <a:rPr lang="fr-CA" sz="1200" b="0" i="0" kern="1200" noProof="0" dirty="0" err="1">
                <a:solidFill>
                  <a:schemeClr val="tx1"/>
                </a:solidFill>
                <a:effectLst/>
                <a:latin typeface="+mn-lt"/>
                <a:ea typeface="+mn-ea"/>
                <a:cs typeface="+mn-cs"/>
              </a:rPr>
              <a:t>Estonia</a:t>
            </a:r>
            <a:r>
              <a:rPr lang="fr-CA" sz="1200" b="0" i="0" kern="1200" noProof="0" dirty="0">
                <a:solidFill>
                  <a:schemeClr val="tx1"/>
                </a:solidFill>
                <a:effectLst/>
                <a:latin typeface="+mn-lt"/>
                <a:ea typeface="+mn-ea"/>
                <a:cs typeface="+mn-cs"/>
              </a:rPr>
              <a:t> 2014’ (supposément une souche atténuée de PPA pour permettre aux animaux de survivre à l’infection assez longtemps pour que l’étude soit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noProof="0" dirty="0">
                <a:solidFill>
                  <a:schemeClr val="tx1"/>
                </a:solidFill>
                <a:effectLst/>
                <a:latin typeface="+mn-lt"/>
                <a:ea typeface="+mn-ea"/>
                <a:cs typeface="+mn-cs"/>
              </a:rPr>
              <a:t>A débuté avec l’inoculation </a:t>
            </a:r>
            <a:r>
              <a:rPr lang="fr-CA" sz="1200" b="0" i="0" kern="1200" noProof="0" dirty="0" err="1">
                <a:solidFill>
                  <a:schemeClr val="tx1"/>
                </a:solidFill>
                <a:effectLst/>
                <a:latin typeface="+mn-lt"/>
                <a:ea typeface="+mn-ea"/>
                <a:cs typeface="+mn-cs"/>
              </a:rPr>
              <a:t>oronasale</a:t>
            </a:r>
            <a:r>
              <a:rPr lang="fr-CA" sz="1200" b="0" i="0" kern="1200" noProof="0" dirty="0">
                <a:solidFill>
                  <a:schemeClr val="tx1"/>
                </a:solidFill>
                <a:effectLst/>
                <a:latin typeface="+mn-lt"/>
                <a:ea typeface="+mn-ea"/>
                <a:cs typeface="+mn-cs"/>
              </a:rPr>
              <a:t> des verrats, mais ont dû utiliser l’injection IM pour obtenir une infection adéquate.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kern="1200" noProof="0" dirty="0">
              <a:solidFill>
                <a:schemeClr val="tx1"/>
              </a:solidFill>
              <a:effectLst/>
              <a:latin typeface="+mn-lt"/>
              <a:ea typeface="+mn-ea"/>
              <a:cs typeface="+mn-cs"/>
            </a:endParaRPr>
          </a:p>
          <a:p>
            <a:r>
              <a:rPr lang="fr-CA" sz="1200" b="0" i="0" kern="1200" noProof="0" dirty="0">
                <a:solidFill>
                  <a:schemeClr val="tx1"/>
                </a:solidFill>
                <a:effectLst/>
                <a:latin typeface="+mn-lt"/>
                <a:ea typeface="+mn-ea"/>
                <a:cs typeface="+mn-cs"/>
              </a:rPr>
              <a:t>La semence groupée et diluée a été utilisée pour l’IA de 14 cochettes.</a:t>
            </a:r>
          </a:p>
          <a:p>
            <a:endParaRPr lang="fr-CA" sz="1200" b="0" i="0" kern="1200" noProof="0" dirty="0">
              <a:solidFill>
                <a:schemeClr val="tx1"/>
              </a:solidFill>
              <a:effectLst/>
              <a:latin typeface="+mn-lt"/>
              <a:ea typeface="+mn-ea"/>
              <a:cs typeface="+mn-cs"/>
            </a:endParaRPr>
          </a:p>
          <a:p>
            <a:r>
              <a:rPr lang="fr-CA" sz="1200" b="0" i="0" kern="1200" noProof="0" dirty="0">
                <a:solidFill>
                  <a:schemeClr val="tx1"/>
                </a:solidFill>
                <a:effectLst/>
                <a:latin typeface="+mn-lt"/>
                <a:ea typeface="+mn-ea"/>
                <a:cs typeface="+mn-cs"/>
              </a:rPr>
              <a:t>Des virions infectieux ont été trouvés dans les échantillons de semence dès 2 jours post inoculation IM et les échantillons sont restés positifs au </a:t>
            </a:r>
            <a:r>
              <a:rPr lang="fr-CA" sz="1200" b="0" i="0" kern="1200" noProof="0" dirty="0" err="1">
                <a:solidFill>
                  <a:schemeClr val="tx1"/>
                </a:solidFill>
                <a:effectLst/>
                <a:latin typeface="+mn-lt"/>
                <a:ea typeface="+mn-ea"/>
                <a:cs typeface="+mn-cs"/>
              </a:rPr>
              <a:t>qPCR</a:t>
            </a:r>
            <a:r>
              <a:rPr lang="fr-CA" sz="1200" b="0" i="0" kern="1200" noProof="0" dirty="0">
                <a:solidFill>
                  <a:schemeClr val="tx1"/>
                </a:solidFill>
                <a:effectLst/>
                <a:latin typeface="+mn-lt"/>
                <a:ea typeface="+mn-ea"/>
                <a:cs typeface="+mn-cs"/>
              </a:rPr>
              <a:t> et à l’</a:t>
            </a:r>
            <a:r>
              <a:rPr lang="fr-CA" sz="1200" b="0" i="0" kern="1200" noProof="0" dirty="0" err="1">
                <a:solidFill>
                  <a:schemeClr val="tx1"/>
                </a:solidFill>
                <a:effectLst/>
                <a:latin typeface="+mn-lt"/>
                <a:ea typeface="+mn-ea"/>
                <a:cs typeface="+mn-cs"/>
              </a:rPr>
              <a:t>hémadsorption</a:t>
            </a:r>
            <a:r>
              <a:rPr lang="fr-CA" sz="1200" b="0" i="0" kern="1200" noProof="0" dirty="0">
                <a:solidFill>
                  <a:schemeClr val="tx1"/>
                </a:solidFill>
                <a:effectLst/>
                <a:latin typeface="+mn-lt"/>
                <a:ea typeface="+mn-ea"/>
                <a:cs typeface="+mn-cs"/>
              </a:rPr>
              <a:t> pendant au moins 20 jours.</a:t>
            </a:r>
          </a:p>
          <a:p>
            <a:endParaRPr lang="en-US" sz="1200" b="0" i="0" kern="1200" dirty="0">
              <a:solidFill>
                <a:schemeClr val="tx1"/>
              </a:solidFill>
              <a:effectLst/>
              <a:latin typeface="+mn-lt"/>
              <a:ea typeface="+mn-ea"/>
              <a:cs typeface="+mn-cs"/>
            </a:endParaRPr>
          </a:p>
          <a:p>
            <a:r>
              <a:rPr lang="fr-CA" sz="1200" b="0" i="0" kern="1200" dirty="0">
                <a:solidFill>
                  <a:schemeClr val="tx1"/>
                </a:solidFill>
                <a:effectLst/>
                <a:latin typeface="+mn-lt"/>
                <a:ea typeface="+mn-ea"/>
                <a:cs typeface="+mn-cs"/>
              </a:rPr>
              <a:t>Les cochettes qui ont contracté le virus via l'IA ont quand même implanté des embryons, mais la plupart (70 %) ont avorté lors de l'apparition d'une forte fièvre. De plus, nous avons démontré qu'une partie des fœtus hébergeait des virus en réplication.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220694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Mise à jour pour ce mois. Les 600,000+ porcelets de 8-10 semaines dans le projet pilote ont été vaccinés, et 93% d’entre eux rencontrent les exigences techniques de la vaccination. Des rapports sur l’efficacité du vaccin sont attendus sous peu. Des rapports indiquent que des vaccins pourraient être distribués au niveau national ce mois-ci.</a:t>
            </a:r>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408381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349361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640888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2023-03-01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2023-03-01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2023-03-01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2023-03-01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2023-03-01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2023-03-01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2023-03-01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2023-03-01</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winehealth.org/shic-follows-up-on-app15-outbreak-and-finds-unique-result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swinehealth.org/shic-follows-up-on-app15-outbreak-and-finds-unique-resul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swinehealth.org/shic-follows-up-on-app15-outbreak-and-finds-unique-result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winehealth.org/domestic-disease-surveillance-repor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lhogfarmer.com/animal-health/does-prrs-virus-have-ability-percolate-through-our-soil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winehealth.org/wp-content/uploads/2022/12/SDRS-report-58.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18/10/relationships/comments" Target="../comments/modernComment_185_96318E94.xml"/><Relationship Id="rId3" Type="http://schemas.openxmlformats.org/officeDocument/2006/relationships/hyperlink" Target="https://www.mdpi.com/2076-0817/11/8/945"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mdpi.com/2076-0817/11/8/945"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mdpi.com/2076-0817/11/8/945"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diseas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pigprogress.net/health-nutrition/health/asf-czech-republic-virus-is-back-in-wild-boa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pigprogress.net/health-nutrition/health/asf-czech-republic-virus-is-back-in-wild-boa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www.mdpi.com/1999-4915/14/5/1090" TargetMode="External"/><Relationship Id="rId7" Type="http://schemas.openxmlformats.org/officeDocument/2006/relationships/diagramData" Target="../diagrams/data1.xml"/><Relationship Id="rId12" Type="http://schemas.microsoft.com/office/2018/10/relationships/comments" Target="../comments/modernComment_175_5AEED6C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mdpi.com/2076-0817/11/12/153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18/10/relationships/comments" Target="../comments/modernComment_192_16526F9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27874/Great_Britain_pig_quarterly_report_disease_surveillance_and_emerging_threats_volume_26_quarter_3_of_2022.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woah.org/en/disease/monkeypox/#ui-id-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a:solidFill>
                  <a:schemeClr val="bg1"/>
                </a:solidFill>
                <a:latin typeface="+mn-lt"/>
              </a:rPr>
              <a:t>Communauté des maladies émergentes et zoonotiques</a:t>
            </a:r>
            <a:br>
              <a:rPr lang="fr-FR" sz="2800" b="1" dirty="0">
                <a:solidFill>
                  <a:schemeClr val="bg1"/>
                </a:solidFill>
                <a:latin typeface="+mn-lt"/>
              </a:rPr>
            </a:br>
            <a:r>
              <a:rPr lang="fr-FR" sz="2800" b="1" dirty="0">
                <a:solidFill>
                  <a:schemeClr val="bg1"/>
                </a:solidFill>
                <a:latin typeface="+mn-lt"/>
              </a:rPr>
              <a:t>Signaux d’intérêt pour le RCSSP Q4</a:t>
            </a:r>
            <a:endParaRPr lang="en-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en-CA" b="1" dirty="0">
                <a:solidFill>
                  <a:schemeClr val="bg1"/>
                </a:solidFill>
              </a:rPr>
              <a:t>Dre Andrea Osborn</a:t>
            </a:r>
          </a:p>
          <a:p>
            <a:pPr algn="r"/>
            <a:r>
              <a:rPr lang="en-CA" b="1" dirty="0">
                <a:solidFill>
                  <a:schemeClr val="bg1"/>
                </a:solidFill>
              </a:rPr>
              <a:t>21 </a:t>
            </a:r>
            <a:r>
              <a:rPr lang="en-CA" b="1" dirty="0" err="1">
                <a:solidFill>
                  <a:schemeClr val="bg1"/>
                </a:solidFill>
              </a:rPr>
              <a:t>Février</a:t>
            </a:r>
            <a:r>
              <a:rPr lang="en-CA" b="1" dirty="0">
                <a:solidFill>
                  <a:schemeClr val="bg1"/>
                </a:solidFill>
              </a:rPr>
              <a:t> 2023</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hlinkClick r:id="rId3"/>
              </a:rPr>
              <a:t>SHIC fait le </a:t>
            </a:r>
            <a:r>
              <a:rPr lang="en-US" sz="3600" b="1" dirty="0" err="1">
                <a:latin typeface="+mn-lt"/>
                <a:hlinkClick r:id="rId3"/>
              </a:rPr>
              <a:t>suivi</a:t>
            </a:r>
            <a:r>
              <a:rPr lang="en-US" sz="3600" b="1" dirty="0">
                <a:latin typeface="+mn-lt"/>
                <a:hlinkClick r:id="rId3"/>
              </a:rPr>
              <a:t> de </a:t>
            </a:r>
            <a:r>
              <a:rPr lang="en-US" sz="3600" b="1" dirty="0" err="1">
                <a:latin typeface="+mn-lt"/>
                <a:hlinkClick r:id="rId3"/>
              </a:rPr>
              <a:t>l’épidémie</a:t>
            </a:r>
            <a:r>
              <a:rPr lang="en-US" sz="3600" b="1" dirty="0">
                <a:latin typeface="+mn-lt"/>
                <a:hlinkClick r:id="rId3"/>
              </a:rPr>
              <a:t> d’APP15 et </a:t>
            </a:r>
            <a:r>
              <a:rPr lang="en-US" sz="3600" b="1" dirty="0" err="1">
                <a:latin typeface="+mn-lt"/>
                <a:hlinkClick r:id="rId3"/>
              </a:rPr>
              <a:t>trouve</a:t>
            </a:r>
            <a:r>
              <a:rPr lang="en-US" sz="3600" b="1" dirty="0">
                <a:latin typeface="+mn-lt"/>
                <a:hlinkClick r:id="rId3"/>
              </a:rPr>
              <a:t> des </a:t>
            </a:r>
            <a:r>
              <a:rPr lang="en-US" sz="3600" b="1" dirty="0" err="1">
                <a:latin typeface="+mn-lt"/>
                <a:hlinkClick r:id="rId3"/>
              </a:rPr>
              <a:t>résultats</a:t>
            </a:r>
            <a:r>
              <a:rPr lang="en-US" sz="3600" b="1" dirty="0">
                <a:latin typeface="+mn-lt"/>
                <a:hlinkClick r:id="rId3"/>
              </a:rPr>
              <a:t> </a:t>
            </a:r>
            <a:r>
              <a:rPr lang="en-US" sz="3600" b="1" dirty="0" err="1">
                <a:latin typeface="+mn-lt"/>
                <a:hlinkClick r:id="rId3"/>
              </a:rPr>
              <a:t>uniques</a:t>
            </a:r>
            <a:r>
              <a:rPr lang="en-US" sz="3600" b="1" dirty="0">
                <a:latin typeface="+mn-lt"/>
                <a:hlinkClick r:id="rId3"/>
              </a:rPr>
              <a:t> – Swine Health Information Center</a:t>
            </a:r>
            <a:endParaRPr lang="en-CA" sz="3600" b="1" dirty="0">
              <a:latin typeface="+mn-lt"/>
            </a:endParaRPr>
          </a:p>
        </p:txBody>
      </p:sp>
      <p:sp>
        <p:nvSpPr>
          <p:cNvPr id="5" name="Content Placeholder 4"/>
          <p:cNvSpPr>
            <a:spLocks noGrp="1"/>
          </p:cNvSpPr>
          <p:nvPr>
            <p:ph sz="half" idx="1"/>
          </p:nvPr>
        </p:nvSpPr>
        <p:spPr>
          <a:xfrm>
            <a:off x="838200" y="3216165"/>
            <a:ext cx="5181600" cy="2960797"/>
          </a:xfrm>
        </p:spPr>
        <p:txBody>
          <a:bodyPr>
            <a:normAutofit fontScale="85000" lnSpcReduction="20000"/>
          </a:bodyPr>
          <a:lstStyle/>
          <a:p>
            <a:pPr marL="0" indent="0">
              <a:buNone/>
            </a:pPr>
            <a:r>
              <a:rPr lang="fr-CA" dirty="0"/>
              <a:t>APP15 en novembre 2021</a:t>
            </a:r>
          </a:p>
          <a:p>
            <a:r>
              <a:rPr lang="fr-CA" dirty="0"/>
              <a:t>Mortalité de 50% dans certains troupeaux</a:t>
            </a:r>
          </a:p>
          <a:p>
            <a:r>
              <a:rPr lang="fr-CA" dirty="0"/>
              <a:t>La répartition géographique suggère une transmission horizontale entre les fermes</a:t>
            </a:r>
          </a:p>
        </p:txBody>
      </p:sp>
      <p:sp>
        <p:nvSpPr>
          <p:cNvPr id="6" name="Content Placeholder 5"/>
          <p:cNvSpPr>
            <a:spLocks noGrp="1"/>
          </p:cNvSpPr>
          <p:nvPr>
            <p:ph sz="half" idx="2"/>
          </p:nvPr>
        </p:nvSpPr>
        <p:spPr>
          <a:xfrm>
            <a:off x="6172200" y="1825625"/>
            <a:ext cx="5181600" cy="4457188"/>
          </a:xfrm>
        </p:spPr>
        <p:txBody>
          <a:bodyPr>
            <a:normAutofit fontScale="85000" lnSpcReduction="20000"/>
          </a:bodyPr>
          <a:lstStyle/>
          <a:p>
            <a:pPr marL="0" indent="0">
              <a:buNone/>
            </a:pPr>
            <a:r>
              <a:rPr lang="fr-CA" dirty="0"/>
              <a:t>Séroprévalence de 16 maternités</a:t>
            </a:r>
          </a:p>
          <a:p>
            <a:r>
              <a:rPr lang="fr-CA" dirty="0"/>
              <a:t>12/16 truies séronégatives </a:t>
            </a:r>
          </a:p>
          <a:p>
            <a:pPr lvl="1"/>
            <a:r>
              <a:rPr lang="fr-CA" dirty="0"/>
              <a:t>Suggère une transmission horizontale de l’APP15 pendant l’épidémie car leurs porcelets ont été impliqués dans les éclosions</a:t>
            </a:r>
          </a:p>
          <a:p>
            <a:pPr marL="457200" lvl="1" indent="0">
              <a:buNone/>
            </a:pPr>
            <a:endParaRPr lang="fr-CA" dirty="0"/>
          </a:p>
          <a:p>
            <a:r>
              <a:rPr lang="fr-CA" dirty="0"/>
              <a:t>4/16 truies séropositives (type 3, 6, 8 and 15)</a:t>
            </a:r>
          </a:p>
          <a:p>
            <a:pPr lvl="1"/>
            <a:r>
              <a:rPr lang="fr-CA" dirty="0"/>
              <a:t>Tests additionnels à effectuer chez les fermes positives</a:t>
            </a:r>
          </a:p>
          <a:p>
            <a:pPr lvl="1"/>
            <a:r>
              <a:rPr lang="fr-CA" dirty="0"/>
              <a:t>Identifier les truies positives à l’APP15 seulement</a:t>
            </a:r>
          </a:p>
          <a:p>
            <a:pPr lvl="1"/>
            <a:r>
              <a:rPr lang="fr-CA" dirty="0"/>
              <a:t>Raclage d’amygdales, isolation bactérienne, PCR, séquençage du génome entier</a:t>
            </a:r>
          </a:p>
          <a:p>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282512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hlinkClick r:id="rId2"/>
              </a:rPr>
              <a:t>SHIC fait le </a:t>
            </a:r>
            <a:r>
              <a:rPr lang="en-US" sz="3600" b="1" dirty="0" err="1">
                <a:latin typeface="+mn-lt"/>
                <a:hlinkClick r:id="rId2"/>
              </a:rPr>
              <a:t>suivi</a:t>
            </a:r>
            <a:r>
              <a:rPr lang="en-US" sz="3600" b="1" dirty="0">
                <a:latin typeface="+mn-lt"/>
                <a:hlinkClick r:id="rId2"/>
              </a:rPr>
              <a:t> de </a:t>
            </a:r>
            <a:r>
              <a:rPr lang="en-US" sz="3600" b="1" dirty="0" err="1">
                <a:latin typeface="+mn-lt"/>
                <a:hlinkClick r:id="rId2"/>
              </a:rPr>
              <a:t>l’épidémie</a:t>
            </a:r>
            <a:r>
              <a:rPr lang="en-US" sz="3600" b="1" dirty="0">
                <a:latin typeface="+mn-lt"/>
                <a:hlinkClick r:id="rId2"/>
              </a:rPr>
              <a:t> d’APP15 et </a:t>
            </a:r>
            <a:r>
              <a:rPr lang="en-US" sz="3600" b="1" dirty="0" err="1">
                <a:latin typeface="+mn-lt"/>
                <a:hlinkClick r:id="rId2"/>
              </a:rPr>
              <a:t>trouve</a:t>
            </a:r>
            <a:r>
              <a:rPr lang="en-US" sz="3600" b="1" dirty="0">
                <a:latin typeface="+mn-lt"/>
                <a:hlinkClick r:id="rId2"/>
              </a:rPr>
              <a:t> des </a:t>
            </a:r>
            <a:r>
              <a:rPr lang="en-US" sz="3600" b="1" dirty="0" err="1">
                <a:latin typeface="+mn-lt"/>
                <a:hlinkClick r:id="rId2"/>
              </a:rPr>
              <a:t>résultats</a:t>
            </a:r>
            <a:r>
              <a:rPr lang="en-US" sz="3600" b="1" dirty="0">
                <a:latin typeface="+mn-lt"/>
                <a:hlinkClick r:id="rId2"/>
              </a:rPr>
              <a:t> </a:t>
            </a:r>
            <a:r>
              <a:rPr lang="en-US" sz="3600" b="1" dirty="0" err="1">
                <a:latin typeface="+mn-lt"/>
                <a:hlinkClick r:id="rId2"/>
              </a:rPr>
              <a:t>uniques</a:t>
            </a:r>
            <a:r>
              <a:rPr lang="en-US" sz="3600" b="1" dirty="0">
                <a:latin typeface="+mn-lt"/>
                <a:hlinkClick r:id="rId2"/>
              </a:rPr>
              <a:t> – Swine Health Information Center</a:t>
            </a:r>
            <a:endParaRPr lang="en-CA" sz="3600" b="1" dirty="0">
              <a:latin typeface="+mn-lt"/>
            </a:endParaRPr>
          </a:p>
        </p:txBody>
      </p:sp>
      <p:sp>
        <p:nvSpPr>
          <p:cNvPr id="5" name="Content Placeholder 4"/>
          <p:cNvSpPr>
            <a:spLocks noGrp="1"/>
          </p:cNvSpPr>
          <p:nvPr>
            <p:ph sz="half" idx="1"/>
          </p:nvPr>
        </p:nvSpPr>
        <p:spPr>
          <a:xfrm>
            <a:off x="838200" y="2531443"/>
            <a:ext cx="5181600" cy="3645520"/>
          </a:xfrm>
        </p:spPr>
        <p:txBody>
          <a:bodyPr>
            <a:normAutofit lnSpcReduction="10000"/>
          </a:bodyPr>
          <a:lstStyle/>
          <a:p>
            <a:pPr marL="0" indent="0">
              <a:buNone/>
            </a:pPr>
            <a:r>
              <a:rPr lang="fr-CA" dirty="0"/>
              <a:t>Investigation du modèle d’excrétion de l’APP </a:t>
            </a:r>
          </a:p>
          <a:p>
            <a:r>
              <a:rPr lang="fr-CA" dirty="0"/>
              <a:t>Écouvillons nasaux</a:t>
            </a:r>
          </a:p>
          <a:p>
            <a:r>
              <a:rPr lang="fr-CA" dirty="0"/>
              <a:t>Raclages d’amygdales</a:t>
            </a:r>
          </a:p>
          <a:p>
            <a:r>
              <a:rPr lang="fr-CA" dirty="0"/>
              <a:t>Fluides oraux</a:t>
            </a:r>
          </a:p>
          <a:p>
            <a:pPr marL="0" indent="0">
              <a:buNone/>
            </a:pPr>
            <a:endParaRPr lang="en-CA" dirty="0"/>
          </a:p>
        </p:txBody>
      </p:sp>
      <p:sp>
        <p:nvSpPr>
          <p:cNvPr id="6" name="Content Placeholder 5"/>
          <p:cNvSpPr>
            <a:spLocks noGrp="1"/>
          </p:cNvSpPr>
          <p:nvPr>
            <p:ph sz="half" idx="2"/>
          </p:nvPr>
        </p:nvSpPr>
        <p:spPr>
          <a:xfrm>
            <a:off x="5120640" y="2531443"/>
            <a:ext cx="6233160" cy="3645519"/>
          </a:xfrm>
        </p:spPr>
        <p:txBody>
          <a:bodyPr>
            <a:normAutofit lnSpcReduction="10000"/>
          </a:bodyPr>
          <a:lstStyle/>
          <a:p>
            <a:r>
              <a:rPr lang="fr-CA" dirty="0"/>
              <a:t>Site affecté échantillonné post-éclosion</a:t>
            </a:r>
          </a:p>
          <a:p>
            <a:pPr lvl="1"/>
            <a:r>
              <a:rPr lang="fr-CA" dirty="0"/>
              <a:t>67 porcs testés chaque semaine pendant 6 semaines</a:t>
            </a:r>
          </a:p>
          <a:p>
            <a:pPr lvl="1"/>
            <a:r>
              <a:rPr lang="fr-CA" dirty="0"/>
              <a:t>50% positifs au 1</a:t>
            </a:r>
            <a:r>
              <a:rPr lang="fr-CA" baseline="30000" dirty="0"/>
              <a:t>er</a:t>
            </a:r>
            <a:r>
              <a:rPr lang="fr-CA" dirty="0"/>
              <a:t> échantillonnage (écouvillons nasaux et raclages d’amygdales)</a:t>
            </a:r>
          </a:p>
          <a:p>
            <a:pPr lvl="1"/>
            <a:r>
              <a:rPr lang="fr-CA" dirty="0"/>
              <a:t>Diminution dans le temps d’écouvillons nasaux positifs et augmentation des raclages d’amygdales positifs</a:t>
            </a:r>
          </a:p>
          <a:p>
            <a:pPr lvl="1"/>
            <a:r>
              <a:rPr lang="fr-CA" dirty="0"/>
              <a:t>Les raclages d’amygdales sont des échantillons plus sensibles</a:t>
            </a:r>
          </a:p>
        </p:txBody>
      </p:sp>
      <p:sp>
        <p:nvSpPr>
          <p:cNvPr id="4" name="Slide Number Placeholder 3"/>
          <p:cNvSpPr>
            <a:spLocks noGrp="1"/>
          </p:cNvSpPr>
          <p:nvPr>
            <p:ph type="sldNum" sz="quarter" idx="12"/>
          </p:nvPr>
        </p:nvSpPr>
        <p:spPr/>
        <p:txBody>
          <a:bodyPr/>
          <a:lstStyle/>
          <a:p>
            <a:fld id="{C4E7A136-B623-44AA-A653-F7B0DDAA2C31}" type="slidenum">
              <a:rPr lang="en-US" smtClean="0"/>
              <a:t>11</a:t>
            </a:fld>
            <a:endParaRPr lang="en-US"/>
          </a:p>
        </p:txBody>
      </p:sp>
    </p:spTree>
    <p:extLst>
      <p:ext uri="{BB962C8B-B14F-4D97-AF65-F5344CB8AC3E}">
        <p14:creationId xmlns:p14="http://schemas.microsoft.com/office/powerpoint/2010/main" val="343507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hlinkClick r:id="rId2"/>
              </a:rPr>
              <a:t>SHIC fait le </a:t>
            </a:r>
            <a:r>
              <a:rPr lang="en-US" sz="3600" b="1" dirty="0" err="1">
                <a:latin typeface="+mn-lt"/>
                <a:hlinkClick r:id="rId2"/>
              </a:rPr>
              <a:t>suivi</a:t>
            </a:r>
            <a:r>
              <a:rPr lang="en-US" sz="3600" b="1" dirty="0">
                <a:latin typeface="+mn-lt"/>
                <a:hlinkClick r:id="rId2"/>
              </a:rPr>
              <a:t> de </a:t>
            </a:r>
            <a:r>
              <a:rPr lang="en-US" sz="3600" b="1" dirty="0" err="1">
                <a:latin typeface="+mn-lt"/>
                <a:hlinkClick r:id="rId2"/>
              </a:rPr>
              <a:t>l’épidémie</a:t>
            </a:r>
            <a:r>
              <a:rPr lang="en-US" sz="3600" b="1" dirty="0">
                <a:latin typeface="+mn-lt"/>
                <a:hlinkClick r:id="rId2"/>
              </a:rPr>
              <a:t> d’APP15 et </a:t>
            </a:r>
            <a:r>
              <a:rPr lang="en-US" sz="3600" b="1" dirty="0" err="1">
                <a:latin typeface="+mn-lt"/>
                <a:hlinkClick r:id="rId2"/>
              </a:rPr>
              <a:t>trouve</a:t>
            </a:r>
            <a:r>
              <a:rPr lang="en-US" sz="3600" b="1" dirty="0">
                <a:latin typeface="+mn-lt"/>
                <a:hlinkClick r:id="rId2"/>
              </a:rPr>
              <a:t> des </a:t>
            </a:r>
            <a:r>
              <a:rPr lang="en-US" sz="3600" b="1" dirty="0" err="1">
                <a:latin typeface="+mn-lt"/>
                <a:hlinkClick r:id="rId2"/>
              </a:rPr>
              <a:t>résultats</a:t>
            </a:r>
            <a:r>
              <a:rPr lang="en-US" sz="3600" b="1" dirty="0">
                <a:latin typeface="+mn-lt"/>
                <a:hlinkClick r:id="rId2"/>
              </a:rPr>
              <a:t> </a:t>
            </a:r>
            <a:r>
              <a:rPr lang="en-US" sz="3600" b="1" dirty="0" err="1">
                <a:latin typeface="+mn-lt"/>
                <a:hlinkClick r:id="rId2"/>
              </a:rPr>
              <a:t>uniques</a:t>
            </a:r>
            <a:r>
              <a:rPr lang="en-US" sz="3600" b="1" dirty="0">
                <a:latin typeface="+mn-lt"/>
                <a:hlinkClick r:id="rId2"/>
              </a:rPr>
              <a:t> – Swine Health Information Center</a:t>
            </a:r>
            <a:endParaRPr lang="en-CA" sz="3600" b="1" dirty="0">
              <a:latin typeface="+mn-lt"/>
            </a:endParaRPr>
          </a:p>
        </p:txBody>
      </p:sp>
      <p:sp>
        <p:nvSpPr>
          <p:cNvPr id="5" name="Content Placeholder 4"/>
          <p:cNvSpPr>
            <a:spLocks noGrp="1"/>
          </p:cNvSpPr>
          <p:nvPr>
            <p:ph sz="half" idx="1"/>
          </p:nvPr>
        </p:nvSpPr>
        <p:spPr/>
        <p:txBody>
          <a:bodyPr>
            <a:normAutofit fontScale="92500" lnSpcReduction="20000"/>
          </a:bodyPr>
          <a:lstStyle/>
          <a:p>
            <a:pPr marL="0" indent="0">
              <a:buNone/>
            </a:pPr>
            <a:r>
              <a:rPr lang="fr-CA" u="sng" dirty="0"/>
              <a:t>Fluides oraux</a:t>
            </a:r>
          </a:p>
          <a:p>
            <a:r>
              <a:rPr lang="fr-CA" dirty="0"/>
              <a:t>2</a:t>
            </a:r>
            <a:r>
              <a:rPr lang="fr-CA" baseline="30000" dirty="0"/>
              <a:t>e</a:t>
            </a:r>
            <a:r>
              <a:rPr lang="fr-CA" dirty="0"/>
              <a:t> et 3</a:t>
            </a:r>
            <a:r>
              <a:rPr lang="fr-CA" baseline="30000" dirty="0"/>
              <a:t>e</a:t>
            </a:r>
            <a:r>
              <a:rPr lang="fr-CA" dirty="0"/>
              <a:t> semaine– 50% positifs</a:t>
            </a:r>
          </a:p>
          <a:p>
            <a:r>
              <a:rPr lang="fr-CA" dirty="0"/>
              <a:t>Résultat inattendu</a:t>
            </a:r>
          </a:p>
          <a:p>
            <a:endParaRPr lang="fr-CA" dirty="0"/>
          </a:p>
          <a:p>
            <a:r>
              <a:rPr lang="fr-CA" dirty="0"/>
              <a:t>APP détecté dans les raclages d’amygdales et les fluides oraux jusqu’au dernier échantillonnage</a:t>
            </a:r>
          </a:p>
          <a:p>
            <a:r>
              <a:rPr lang="fr-CA" dirty="0"/>
              <a:t>Quelques détections jusqu’à 9 semaines post-éclosion</a:t>
            </a:r>
          </a:p>
          <a:p>
            <a:pPr lvl="1"/>
            <a:r>
              <a:rPr lang="fr-CA" dirty="0"/>
              <a:t>Découverte inattendue, les rapports précédents indiquent que c’est détectable seulement jusqu’à 7 jours post infection</a:t>
            </a:r>
          </a:p>
        </p:txBody>
      </p:sp>
      <p:sp>
        <p:nvSpPr>
          <p:cNvPr id="6" name="Content Placeholder 5"/>
          <p:cNvSpPr>
            <a:spLocks noGrp="1"/>
          </p:cNvSpPr>
          <p:nvPr>
            <p:ph sz="half" idx="2"/>
          </p:nvPr>
        </p:nvSpPr>
        <p:spPr>
          <a:xfrm>
            <a:off x="6352674" y="1825625"/>
            <a:ext cx="5001126" cy="4351338"/>
          </a:xfrm>
        </p:spPr>
        <p:txBody>
          <a:bodyPr>
            <a:normAutofit fontScale="92500" lnSpcReduction="20000"/>
          </a:bodyPr>
          <a:lstStyle/>
          <a:p>
            <a:r>
              <a:rPr lang="fr-CA" dirty="0"/>
              <a:t>Échantillonnage environnemental</a:t>
            </a:r>
          </a:p>
          <a:p>
            <a:pPr lvl="1"/>
            <a:r>
              <a:rPr lang="fr-CA" dirty="0"/>
              <a:t>Résultats positifs trouvés sur </a:t>
            </a:r>
          </a:p>
          <a:p>
            <a:pPr lvl="2"/>
            <a:r>
              <a:rPr lang="fr-CA" dirty="0"/>
              <a:t>Porte du bureau</a:t>
            </a:r>
          </a:p>
          <a:p>
            <a:pPr lvl="2"/>
            <a:r>
              <a:rPr lang="fr-CA" dirty="0"/>
              <a:t>Les poignées de porte des 3 bâtiments</a:t>
            </a:r>
          </a:p>
          <a:p>
            <a:pPr lvl="2"/>
            <a:r>
              <a:rPr lang="fr-CA" dirty="0"/>
              <a:t>Boîte d'équarrissage</a:t>
            </a:r>
          </a:p>
          <a:p>
            <a:pPr lvl="2"/>
            <a:r>
              <a:rPr lang="fr-CA" dirty="0"/>
              <a:t>Mangeoires</a:t>
            </a:r>
          </a:p>
          <a:p>
            <a:pPr lvl="2"/>
            <a:r>
              <a:rPr lang="fr-CA" dirty="0"/>
              <a:t>Échantillons de sol devant les mangeoires</a:t>
            </a:r>
          </a:p>
          <a:p>
            <a:pPr lvl="2"/>
            <a:r>
              <a:rPr lang="fr-CA" dirty="0"/>
              <a:t>Sol près de la porte d'entrée d'un bâtiment d'élevage</a:t>
            </a:r>
          </a:p>
          <a:p>
            <a:pPr lvl="1"/>
            <a:r>
              <a:rPr lang="fr-CA" dirty="0"/>
              <a:t>Le nombre d’échantillons positifs à augmenté à travers la période d’étude</a:t>
            </a:r>
          </a:p>
        </p:txBody>
      </p:sp>
      <p:sp>
        <p:nvSpPr>
          <p:cNvPr id="4" name="Slide Number Placeholder 3"/>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393475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653"/>
            <a:ext cx="10515600" cy="1325563"/>
          </a:xfrm>
        </p:spPr>
        <p:txBody>
          <a:bodyPr/>
          <a:lstStyle/>
          <a:p>
            <a:r>
              <a:rPr lang="en-CA" dirty="0">
                <a:latin typeface="+mn-lt"/>
                <a:hlinkClick r:id="rId3"/>
              </a:rPr>
              <a:t>Rapport de </a:t>
            </a:r>
            <a:r>
              <a:rPr lang="en-CA" dirty="0" err="1">
                <a:latin typeface="+mn-lt"/>
                <a:hlinkClick r:id="rId3"/>
              </a:rPr>
              <a:t>décembre</a:t>
            </a:r>
            <a:r>
              <a:rPr lang="en-CA" dirty="0">
                <a:latin typeface="+mn-lt"/>
                <a:hlinkClick r:id="rId3"/>
              </a:rPr>
              <a:t> du SHIC </a:t>
            </a:r>
            <a:r>
              <a:rPr lang="en-CA" dirty="0">
                <a:latin typeface="+mn-lt"/>
              </a:rPr>
              <a:t>: </a:t>
            </a:r>
            <a:br>
              <a:rPr lang="en-CA" dirty="0">
                <a:latin typeface="+mn-lt"/>
              </a:rPr>
            </a:br>
            <a:r>
              <a:rPr lang="en-CA" dirty="0">
                <a:latin typeface="+mn-lt"/>
              </a:rPr>
              <a:t>Haut </a:t>
            </a:r>
            <a:r>
              <a:rPr lang="en-CA" dirty="0" err="1">
                <a:latin typeface="+mn-lt"/>
              </a:rPr>
              <a:t>niveaux</a:t>
            </a:r>
            <a:r>
              <a:rPr lang="en-CA" dirty="0">
                <a:latin typeface="+mn-lt"/>
              </a:rPr>
              <a:t> de SRRP circulant aux É.-U.</a:t>
            </a:r>
          </a:p>
        </p:txBody>
      </p:sp>
      <p:sp>
        <p:nvSpPr>
          <p:cNvPr id="3" name="Content Placeholder 2"/>
          <p:cNvSpPr>
            <a:spLocks noGrp="1"/>
          </p:cNvSpPr>
          <p:nvPr>
            <p:ph idx="1"/>
          </p:nvPr>
        </p:nvSpPr>
        <p:spPr>
          <a:xfrm>
            <a:off x="678424" y="1394216"/>
            <a:ext cx="11326761" cy="4351338"/>
          </a:xfrm>
        </p:spPr>
        <p:txBody>
          <a:bodyPr/>
          <a:lstStyle/>
          <a:p>
            <a:r>
              <a:rPr lang="fr-CA" dirty="0"/>
              <a:t>Le plus de cas de SRRP 1-4-4 L1C depuis son émergence en 2020</a:t>
            </a:r>
          </a:p>
          <a:p>
            <a:r>
              <a:rPr lang="fr-CA" dirty="0"/>
              <a:t>Tous groupes d’âge affectés</a:t>
            </a:r>
          </a:p>
          <a:p>
            <a:r>
              <a:rPr lang="fr-CA" dirty="0"/>
              <a:t>Le plus grand nombre de variants du virus se trouvait en Iowa, au Minnesota et au Missouri</a:t>
            </a:r>
          </a:p>
          <a:p>
            <a:r>
              <a:rPr lang="fr-CA" dirty="0"/>
              <a:t>Taux accru de transmission horizontale entre engraissements</a:t>
            </a:r>
          </a:p>
          <a:p>
            <a:r>
              <a:rPr lang="fr-CA" dirty="0"/>
              <a:t>Augmentation des transmissions aux maternités</a:t>
            </a:r>
          </a:p>
          <a:p>
            <a:endParaRPr lang="en-CA" dirty="0"/>
          </a:p>
          <a:p>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13</a:t>
            </a:fld>
            <a:endParaRPr lang="en-US"/>
          </a:p>
        </p:txBody>
      </p:sp>
      <p:pic>
        <p:nvPicPr>
          <p:cNvPr id="5" name="Picture 4"/>
          <p:cNvPicPr>
            <a:picLocks noChangeAspect="1"/>
          </p:cNvPicPr>
          <p:nvPr/>
        </p:nvPicPr>
        <p:blipFill>
          <a:blip r:embed="rId4"/>
          <a:stretch>
            <a:fillRect/>
          </a:stretch>
        </p:blipFill>
        <p:spPr>
          <a:xfrm>
            <a:off x="3584318" y="4273566"/>
            <a:ext cx="5514975" cy="244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434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hlinkClick r:id="rId3"/>
              </a:rPr>
              <a:t>Le virus du SRRP a-t-il la </a:t>
            </a:r>
            <a:r>
              <a:rPr lang="en-US" b="1" dirty="0" err="1">
                <a:latin typeface="+mn-lt"/>
                <a:hlinkClick r:id="rId3"/>
              </a:rPr>
              <a:t>capacité</a:t>
            </a:r>
            <a:r>
              <a:rPr lang="en-US" b="1" dirty="0">
                <a:latin typeface="+mn-lt"/>
                <a:hlinkClick r:id="rId3"/>
              </a:rPr>
              <a:t> de </a:t>
            </a:r>
            <a:r>
              <a:rPr lang="en-US" b="1" dirty="0" err="1">
                <a:latin typeface="+mn-lt"/>
                <a:hlinkClick r:id="rId3"/>
              </a:rPr>
              <a:t>s’infiltrer</a:t>
            </a:r>
            <a:r>
              <a:rPr lang="en-US" b="1" dirty="0">
                <a:latin typeface="+mn-lt"/>
                <a:hlinkClick r:id="rId3"/>
              </a:rPr>
              <a:t> dans </a:t>
            </a:r>
            <a:r>
              <a:rPr lang="en-US" b="1" dirty="0" err="1">
                <a:latin typeface="+mn-lt"/>
                <a:hlinkClick r:id="rId3"/>
              </a:rPr>
              <a:t>nos</a:t>
            </a:r>
            <a:r>
              <a:rPr lang="en-US" b="1" dirty="0">
                <a:latin typeface="+mn-lt"/>
                <a:hlinkClick r:id="rId3"/>
              </a:rPr>
              <a:t> sols? (nationalhogfarmer.com)</a:t>
            </a:r>
            <a:endParaRPr lang="en-CA" b="1" dirty="0">
              <a:latin typeface="+mn-lt"/>
            </a:endParaRPr>
          </a:p>
        </p:txBody>
      </p:sp>
      <p:sp>
        <p:nvSpPr>
          <p:cNvPr id="3" name="Content Placeholder 2"/>
          <p:cNvSpPr>
            <a:spLocks noGrp="1"/>
          </p:cNvSpPr>
          <p:nvPr>
            <p:ph sz="half" idx="1"/>
          </p:nvPr>
        </p:nvSpPr>
        <p:spPr/>
        <p:txBody>
          <a:bodyPr>
            <a:normAutofit fontScale="92500" lnSpcReduction="10000"/>
          </a:bodyPr>
          <a:lstStyle/>
          <a:p>
            <a:r>
              <a:rPr lang="fr-CA" dirty="0"/>
              <a:t>Les chercheurs se penchent sur l’incidence accrue du pathogène dans les maternités entre octobre et décembre</a:t>
            </a:r>
          </a:p>
          <a:p>
            <a:r>
              <a:rPr lang="fr-CA" dirty="0"/>
              <a:t>L’épandage du lisier se fait à la même période</a:t>
            </a:r>
          </a:p>
          <a:p>
            <a:r>
              <a:rPr lang="fr-CA" dirty="0"/>
              <a:t>~ 9% des fosses à lisier sont PCR positifs pour le SRRP</a:t>
            </a:r>
          </a:p>
          <a:p>
            <a:r>
              <a:rPr lang="fr-CA" dirty="0"/>
              <a:t>Investigation de la capacité du virus à survivre dans le sol</a:t>
            </a:r>
          </a:p>
        </p:txBody>
      </p:sp>
      <p:sp>
        <p:nvSpPr>
          <p:cNvPr id="5" name="Content Placeholder 4"/>
          <p:cNvSpPr>
            <a:spLocks noGrp="1"/>
          </p:cNvSpPr>
          <p:nvPr>
            <p:ph sz="half" idx="2"/>
          </p:nvPr>
        </p:nvSpPr>
        <p:spPr/>
        <p:txBody>
          <a:bodyPr>
            <a:normAutofit fontScale="92500" lnSpcReduction="10000"/>
          </a:bodyPr>
          <a:lstStyle/>
          <a:p>
            <a:r>
              <a:rPr lang="en-CA" dirty="0"/>
              <a:t>13 types de sols </a:t>
            </a:r>
            <a:r>
              <a:rPr lang="en-CA" dirty="0" err="1"/>
              <a:t>testés</a:t>
            </a:r>
            <a:endParaRPr lang="en-CA" dirty="0"/>
          </a:p>
          <a:p>
            <a:r>
              <a:rPr lang="en-CA" dirty="0" err="1"/>
              <a:t>Échantillons</a:t>
            </a:r>
            <a:r>
              <a:rPr lang="en-CA" dirty="0"/>
              <a:t> de 5, 10, 20 g</a:t>
            </a:r>
          </a:p>
          <a:p>
            <a:r>
              <a:rPr lang="en-CA" dirty="0"/>
              <a:t>3 </a:t>
            </a:r>
            <a:r>
              <a:rPr lang="en-CA" dirty="0" err="1"/>
              <a:t>souches</a:t>
            </a:r>
            <a:r>
              <a:rPr lang="en-CA" dirty="0"/>
              <a:t> de SRRP(1-7-4, 1-4-4 et 1-26-2)</a:t>
            </a:r>
          </a:p>
          <a:p>
            <a:endParaRPr lang="en-CA" dirty="0"/>
          </a:p>
          <a:p>
            <a:r>
              <a:rPr lang="fr-CA" dirty="0"/>
              <a:t>Toutes les souches de virus peuvent s'infiltrer dans toutes les quantités et tous les types de sol</a:t>
            </a:r>
          </a:p>
          <a:p>
            <a:r>
              <a:rPr lang="fr-CA" dirty="0"/>
              <a:t>Le titre viral diminue avec l'augmentation de la quantité de sol</a:t>
            </a:r>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14</a:t>
            </a:fld>
            <a:endParaRPr lang="en-US"/>
          </a:p>
        </p:txBody>
      </p:sp>
    </p:spTree>
    <p:extLst>
      <p:ext uri="{BB962C8B-B14F-4D97-AF65-F5344CB8AC3E}">
        <p14:creationId xmlns:p14="http://schemas.microsoft.com/office/powerpoint/2010/main" val="140770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b="1" dirty="0">
                <a:latin typeface="+mn-lt"/>
                <a:hlinkClick r:id="rId3"/>
              </a:rPr>
              <a:t>Évaluation de la température et des temps d’attente pour inactiver le VSRRP et le VDEP sur les surfaces contaminées dans les salles d'entrée de matériel des fermes porcines </a:t>
            </a:r>
            <a:r>
              <a:rPr lang="en-CA" sz="3200" dirty="0"/>
              <a:t/>
            </a:r>
            <a:br>
              <a:rPr lang="en-CA" sz="3200" dirty="0"/>
            </a:br>
            <a:endParaRPr lang="en-CA" sz="3200" dirty="0"/>
          </a:p>
        </p:txBody>
      </p:sp>
      <p:pic>
        <p:nvPicPr>
          <p:cNvPr id="6" name="Content Placeholder 5"/>
          <p:cNvPicPr>
            <a:picLocks noGrp="1" noChangeAspect="1"/>
          </p:cNvPicPr>
          <p:nvPr>
            <p:ph sz="half" idx="1"/>
          </p:nvPr>
        </p:nvPicPr>
        <p:blipFill>
          <a:blip r:embed="rId4"/>
          <a:stretch>
            <a:fillRect/>
          </a:stretch>
        </p:blipFill>
        <p:spPr>
          <a:xfrm>
            <a:off x="98675" y="1690689"/>
            <a:ext cx="5740150" cy="4211415"/>
          </a:xfrm>
          <a:prstGeom prst="rect">
            <a:avLst/>
          </a:prstGeom>
        </p:spPr>
      </p:pic>
      <p:sp>
        <p:nvSpPr>
          <p:cNvPr id="4" name="Content Placeholder 3"/>
          <p:cNvSpPr>
            <a:spLocks noGrp="1"/>
          </p:cNvSpPr>
          <p:nvPr>
            <p:ph sz="half" idx="2"/>
          </p:nvPr>
        </p:nvSpPr>
        <p:spPr/>
        <p:txBody>
          <a:bodyPr/>
          <a:lstStyle/>
          <a:p>
            <a:r>
              <a:rPr lang="fr-CA" dirty="0"/>
              <a:t>Les surfaces en aluminium ont pris plus longtemps à atteindre la </a:t>
            </a:r>
            <a:r>
              <a:rPr lang="fr-CA" dirty="0" err="1"/>
              <a:t>temperature</a:t>
            </a:r>
            <a:r>
              <a:rPr lang="fr-CA" dirty="0"/>
              <a:t> désirée</a:t>
            </a:r>
          </a:p>
          <a:p>
            <a:r>
              <a:rPr lang="fr-CA" dirty="0"/>
              <a:t>Les isolats de VSRRP ont des demi-vies différentes</a:t>
            </a:r>
          </a:p>
          <a:p>
            <a:r>
              <a:rPr lang="fr-CA" dirty="0"/>
              <a:t>Temps min:</a:t>
            </a:r>
          </a:p>
          <a:p>
            <a:pPr lvl="1"/>
            <a:r>
              <a:rPr lang="fr-CA" dirty="0"/>
              <a:t>86F – 24 h</a:t>
            </a:r>
          </a:p>
          <a:p>
            <a:pPr lvl="1"/>
            <a:r>
              <a:rPr lang="fr-CA" dirty="0"/>
              <a:t>104F – 12 h</a:t>
            </a:r>
          </a:p>
          <a:p>
            <a:pPr lvl="1"/>
            <a:r>
              <a:rPr lang="fr-CA" dirty="0"/>
              <a:t>122F – 6 h</a:t>
            </a:r>
          </a:p>
        </p:txBody>
      </p:sp>
      <p:sp>
        <p:nvSpPr>
          <p:cNvPr id="5" name="Slide Number Placeholder 4"/>
          <p:cNvSpPr>
            <a:spLocks noGrp="1"/>
          </p:cNvSpPr>
          <p:nvPr>
            <p:ph type="sldNum" sz="quarter" idx="12"/>
          </p:nvPr>
        </p:nvSpPr>
        <p:spPr/>
        <p:txBody>
          <a:bodyPr/>
          <a:lstStyle/>
          <a:p>
            <a:fld id="{C4E7A136-B623-44AA-A653-F7B0DDAA2C31}" type="slidenum">
              <a:rPr lang="en-US" smtClean="0"/>
              <a:t>15</a:t>
            </a:fld>
            <a:endParaRPr lang="en-US"/>
          </a:p>
        </p:txBody>
      </p:sp>
    </p:spTree>
    <p:extLst>
      <p:ext uri="{BB962C8B-B14F-4D97-AF65-F5344CB8AC3E}">
        <p14:creationId xmlns:p14="http://schemas.microsoft.com/office/powerpoint/2010/main" val="221889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sp>
        <p:nvSpPr>
          <p:cNvPr id="3" name="Content Placeholder 2"/>
          <p:cNvSpPr>
            <a:spLocks noGrp="1"/>
          </p:cNvSpPr>
          <p:nvPr>
            <p:ph sz="half" idx="1"/>
          </p:nvPr>
        </p:nvSpPr>
        <p:spPr/>
        <p:txBody>
          <a:bodyPr>
            <a:normAutofit fontScale="92500" lnSpcReduction="20000"/>
          </a:bodyPr>
          <a:lstStyle/>
          <a:p>
            <a:r>
              <a:rPr lang="fr-CA" dirty="0" err="1"/>
              <a:t>Togaviridae</a:t>
            </a:r>
            <a:r>
              <a:rPr lang="fr-CA" dirty="0"/>
              <a:t>, </a:t>
            </a:r>
            <a:r>
              <a:rPr lang="fr-CA" dirty="0" err="1"/>
              <a:t>Alphaviridae</a:t>
            </a:r>
            <a:endParaRPr lang="fr-CA" dirty="0"/>
          </a:p>
          <a:p>
            <a:pPr lvl="1"/>
            <a:r>
              <a:rPr lang="fr-CA" dirty="0"/>
              <a:t>32 </a:t>
            </a:r>
            <a:r>
              <a:rPr lang="fr-CA" dirty="0" err="1"/>
              <a:t>Alphavirus</a:t>
            </a:r>
            <a:r>
              <a:rPr lang="fr-CA" dirty="0"/>
              <a:t> connus</a:t>
            </a:r>
          </a:p>
          <a:p>
            <a:pPr lvl="1"/>
            <a:r>
              <a:rPr lang="fr-CA" dirty="0"/>
              <a:t>L’Encéphalite équine de l’Est et de l’Ouest sont aussi dans cette famille</a:t>
            </a:r>
          </a:p>
          <a:p>
            <a:r>
              <a:rPr lang="fr-CA" dirty="0"/>
              <a:t>Isolé pour la 1re fois en Malaisie en 1955</a:t>
            </a:r>
          </a:p>
          <a:p>
            <a:r>
              <a:rPr lang="fr-CA" dirty="0"/>
              <a:t>S’est propagé du 0</a:t>
            </a:r>
            <a:r>
              <a:rPr lang="fr-CA" dirty="0">
                <a:sym typeface="Symbol" panose="05050102010706020507" pitchFamily="18" charset="2"/>
              </a:rPr>
              <a:t></a:t>
            </a:r>
            <a:r>
              <a:rPr lang="fr-CA" dirty="0"/>
              <a:t> Nord (Malaisie) au 60</a:t>
            </a:r>
            <a:r>
              <a:rPr lang="fr-CA" dirty="0">
                <a:sym typeface="Symbol" panose="05050102010706020507" pitchFamily="18" charset="2"/>
              </a:rPr>
              <a:t> Nord (Russie)</a:t>
            </a:r>
          </a:p>
          <a:p>
            <a:r>
              <a:rPr lang="fr-CA" dirty="0">
                <a:sym typeface="Symbol" panose="05050102010706020507" pitchFamily="18" charset="2"/>
              </a:rPr>
              <a:t>Trouvé chez 17 espèces de moustiques et un moucheron</a:t>
            </a:r>
          </a:p>
          <a:p>
            <a:r>
              <a:rPr lang="fr-CA" dirty="0">
                <a:sym typeface="Symbol" panose="05050102010706020507" pitchFamily="18" charset="2"/>
              </a:rPr>
              <a:t># d’éclosions de la maladie en augmentation</a:t>
            </a:r>
          </a:p>
        </p:txBody>
      </p:sp>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759517" y="2112997"/>
            <a:ext cx="1032669" cy="1032669"/>
          </a:xfrm>
        </p:spPr>
      </p:pic>
      <p:sp>
        <p:nvSpPr>
          <p:cNvPr id="5" name="Slide Number Placeholder 4"/>
          <p:cNvSpPr>
            <a:spLocks noGrp="1"/>
          </p:cNvSpPr>
          <p:nvPr>
            <p:ph type="sldNum" sz="quarter" idx="12"/>
          </p:nvPr>
        </p:nvSpPr>
        <p:spPr/>
        <p:txBody>
          <a:bodyPr/>
          <a:lstStyle/>
          <a:p>
            <a:fld id="{C4E7A136-B623-44AA-A653-F7B0DDAA2C31}" type="slidenum">
              <a:rPr lang="en-US" smtClean="0"/>
              <a:t>16</a:t>
            </a:fld>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933448" y="3280602"/>
            <a:ext cx="858738" cy="85873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10600" y="4575967"/>
            <a:ext cx="610558" cy="61055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886929" y="4227999"/>
            <a:ext cx="1257298" cy="125729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6151" y="2112430"/>
            <a:ext cx="990600" cy="990600"/>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366151" y="3158786"/>
            <a:ext cx="1099457" cy="109945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825480" y="5186525"/>
            <a:ext cx="1056640" cy="1056640"/>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flipH="1">
            <a:off x="11126429" y="4602484"/>
            <a:ext cx="454742" cy="45474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063393" y="3910404"/>
            <a:ext cx="517778" cy="517778"/>
          </a:xfrm>
          <a:prstGeom prst="rect">
            <a:avLst/>
          </a:prstGeom>
        </p:spPr>
      </p:pic>
    </p:spTree>
    <p:extLst>
      <p:ext uri="{BB962C8B-B14F-4D97-AF65-F5344CB8AC3E}">
        <p14:creationId xmlns:p14="http://schemas.microsoft.com/office/powerpoint/2010/main" val="2519830164"/>
      </p:ext>
    </p:extLst>
  </p:cSld>
  <p:clrMapOvr>
    <a:masterClrMapping/>
  </p:clrMapOvr>
  <p:extLst>
    <p:ext uri="{6950BFC3-D8DA-4A85-94F7-54DA5524770B}">
      <p188:commentRel xmlns:p188="http://schemas.microsoft.com/office/powerpoint/2018/8/main" xmlns="" r:id="rId1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pic>
        <p:nvPicPr>
          <p:cNvPr id="6" name="Content Placeholder 5"/>
          <p:cNvPicPr>
            <a:picLocks noGrp="1" noChangeAspect="1"/>
          </p:cNvPicPr>
          <p:nvPr>
            <p:ph sz="half" idx="1"/>
          </p:nvPr>
        </p:nvPicPr>
        <p:blipFill>
          <a:blip r:embed="rId4"/>
          <a:stretch>
            <a:fillRect/>
          </a:stretch>
        </p:blipFill>
        <p:spPr>
          <a:xfrm>
            <a:off x="0" y="1781102"/>
            <a:ext cx="6112212" cy="4364671"/>
          </a:xfrm>
          <a:prstGeom prst="rect">
            <a:avLst/>
          </a:prstGeom>
        </p:spPr>
      </p:pic>
      <p:pic>
        <p:nvPicPr>
          <p:cNvPr id="7" name="Content Placeholder 6"/>
          <p:cNvPicPr>
            <a:picLocks noGrp="1" noChangeAspect="1"/>
          </p:cNvPicPr>
          <p:nvPr>
            <p:ph sz="half" idx="2"/>
          </p:nvPr>
        </p:nvPicPr>
        <p:blipFill>
          <a:blip r:embed="rId5"/>
          <a:stretch>
            <a:fillRect/>
          </a:stretch>
        </p:blipFill>
        <p:spPr>
          <a:xfrm>
            <a:off x="5931910" y="1781102"/>
            <a:ext cx="6260090" cy="4407172"/>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17</a:t>
            </a:fld>
            <a:endParaRPr lang="en-US"/>
          </a:p>
        </p:txBody>
      </p:sp>
    </p:spTree>
    <p:extLst>
      <p:ext uri="{BB962C8B-B14F-4D97-AF65-F5344CB8AC3E}">
        <p14:creationId xmlns:p14="http://schemas.microsoft.com/office/powerpoint/2010/main" val="412686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latin typeface="Calibri" panose="020F0502020204030204"/>
                <a:hlinkClick r:id="rId3"/>
              </a:rPr>
              <a:t>Pathogens | Free Full-Text | </a:t>
            </a:r>
            <a:r>
              <a:rPr lang="en-US" sz="3200" b="1" dirty="0" err="1">
                <a:solidFill>
                  <a:prstClr val="black"/>
                </a:solidFill>
                <a:latin typeface="Calibri" panose="020F0502020204030204"/>
                <a:hlinkClick r:id="rId3"/>
              </a:rPr>
              <a:t>Getah</a:t>
            </a:r>
            <a:r>
              <a:rPr lang="en-US" sz="3200" b="1" dirty="0">
                <a:solidFill>
                  <a:prstClr val="black"/>
                </a:solidFill>
                <a:latin typeface="Calibri" panose="020F0502020204030204"/>
                <a:hlinkClick r:id="rId3"/>
              </a:rPr>
              <a:t> Virus (Alphavirus): An Emerging, Spreading Zoonotic Virus (mdpi.com)</a:t>
            </a:r>
            <a:endParaRPr lang="en-CA" dirty="0"/>
          </a:p>
        </p:txBody>
      </p:sp>
      <p:sp>
        <p:nvSpPr>
          <p:cNvPr id="3" name="Content Placeholder 2"/>
          <p:cNvSpPr>
            <a:spLocks noGrp="1"/>
          </p:cNvSpPr>
          <p:nvPr>
            <p:ph sz="half" idx="1"/>
          </p:nvPr>
        </p:nvSpPr>
        <p:spPr/>
        <p:txBody>
          <a:bodyPr/>
          <a:lstStyle/>
          <a:p>
            <a:pPr marL="0" indent="0">
              <a:buNone/>
            </a:pPr>
            <a:r>
              <a:rPr lang="fr-CA" b="1" dirty="0"/>
              <a:t>Signes cliniques chez les porcelets</a:t>
            </a:r>
          </a:p>
          <a:p>
            <a:r>
              <a:rPr lang="fr-CA" dirty="0"/>
              <a:t>Dépression</a:t>
            </a:r>
          </a:p>
          <a:p>
            <a:r>
              <a:rPr lang="fr-CA" dirty="0"/>
              <a:t>Ataxie et tremblements</a:t>
            </a:r>
          </a:p>
          <a:p>
            <a:r>
              <a:rPr lang="fr-CA" dirty="0"/>
              <a:t>Diarrhée</a:t>
            </a:r>
          </a:p>
          <a:p>
            <a:r>
              <a:rPr lang="fr-CA" dirty="0"/>
              <a:t>Fièvre</a:t>
            </a:r>
          </a:p>
          <a:p>
            <a:pPr marL="0" indent="0">
              <a:buNone/>
            </a:pPr>
            <a:r>
              <a:rPr lang="fr-CA" b="1" dirty="0"/>
              <a:t>Truies infectées</a:t>
            </a:r>
          </a:p>
          <a:p>
            <a:r>
              <a:rPr lang="fr-CA" dirty="0"/>
              <a:t>Mort-nés</a:t>
            </a:r>
          </a:p>
          <a:p>
            <a:r>
              <a:rPr lang="fr-CA" dirty="0" err="1"/>
              <a:t>Foetus</a:t>
            </a:r>
            <a:r>
              <a:rPr lang="fr-CA" dirty="0"/>
              <a:t> momifiés</a:t>
            </a:r>
          </a:p>
          <a:p>
            <a:pPr marL="0" indent="0">
              <a:buNone/>
            </a:pPr>
            <a:endParaRPr lang="en-CA" dirty="0"/>
          </a:p>
        </p:txBody>
      </p:sp>
      <p:sp>
        <p:nvSpPr>
          <p:cNvPr id="4" name="Content Placeholder 3"/>
          <p:cNvSpPr>
            <a:spLocks noGrp="1"/>
          </p:cNvSpPr>
          <p:nvPr>
            <p:ph sz="half" idx="2"/>
          </p:nvPr>
        </p:nvSpPr>
        <p:spPr/>
        <p:txBody>
          <a:bodyPr/>
          <a:lstStyle/>
          <a:p>
            <a:pPr marL="0" indent="0">
              <a:buNone/>
            </a:pPr>
            <a:r>
              <a:rPr lang="fr-CA" b="1" dirty="0"/>
              <a:t>Détection:</a:t>
            </a:r>
          </a:p>
          <a:p>
            <a:r>
              <a:rPr lang="fr-CA" dirty="0"/>
              <a:t>Tests sérologiques</a:t>
            </a:r>
          </a:p>
          <a:p>
            <a:r>
              <a:rPr lang="fr-CA" dirty="0"/>
              <a:t>RT-PCR</a:t>
            </a:r>
          </a:p>
          <a:p>
            <a:r>
              <a:rPr lang="fr-CA" dirty="0"/>
              <a:t>Isolation virale</a:t>
            </a:r>
          </a:p>
          <a:p>
            <a:pPr marL="0" indent="0">
              <a:buNone/>
            </a:pP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18</a:t>
            </a:fld>
            <a:endParaRPr lang="en-US"/>
          </a:p>
        </p:txBody>
      </p:sp>
      <p:pic>
        <p:nvPicPr>
          <p:cNvPr id="6" name="Picture 5"/>
          <p:cNvPicPr>
            <a:picLocks noChangeAspect="1"/>
          </p:cNvPicPr>
          <p:nvPr/>
        </p:nvPicPr>
        <p:blipFill>
          <a:blip r:embed="rId4"/>
          <a:stretch>
            <a:fillRect/>
          </a:stretch>
        </p:blipFill>
        <p:spPr>
          <a:xfrm>
            <a:off x="6019800" y="3930905"/>
            <a:ext cx="5000625" cy="2790586"/>
          </a:xfrm>
          <a:prstGeom prst="rect">
            <a:avLst/>
          </a:prstGeom>
        </p:spPr>
      </p:pic>
    </p:spTree>
    <p:extLst>
      <p:ext uri="{BB962C8B-B14F-4D97-AF65-F5344CB8AC3E}">
        <p14:creationId xmlns:p14="http://schemas.microsoft.com/office/powerpoint/2010/main" val="152645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6775" y="903860"/>
            <a:ext cx="7373725" cy="5530293"/>
          </a:xfrm>
        </p:spPr>
      </p:pic>
      <p:sp>
        <p:nvSpPr>
          <p:cNvPr id="2" name="Title 1"/>
          <p:cNvSpPr>
            <a:spLocks noGrp="1"/>
          </p:cNvSpPr>
          <p:nvPr>
            <p:ph type="title"/>
          </p:nvPr>
        </p:nvSpPr>
        <p:spPr/>
        <p:txBody>
          <a:bodyPr/>
          <a:lstStyle/>
          <a:p>
            <a:r>
              <a:rPr lang="en-CA" b="1" dirty="0">
                <a:latin typeface="+mn-lt"/>
              </a:rPr>
              <a:t>Mise à jour de </a:t>
            </a:r>
            <a:r>
              <a:rPr lang="en-CA" b="1" dirty="0" err="1">
                <a:latin typeface="+mn-lt"/>
              </a:rPr>
              <a:t>l’IAHP</a:t>
            </a:r>
            <a:r>
              <a:rPr lang="en-CA" b="1" dirty="0">
                <a:latin typeface="+mn-lt"/>
              </a:rPr>
              <a:t> au Canada</a:t>
            </a:r>
          </a:p>
        </p:txBody>
      </p:sp>
      <p:sp>
        <p:nvSpPr>
          <p:cNvPr id="3" name="Content Placeholder 2"/>
          <p:cNvSpPr>
            <a:spLocks noGrp="1"/>
          </p:cNvSpPr>
          <p:nvPr>
            <p:ph sz="half" idx="1"/>
          </p:nvPr>
        </p:nvSpPr>
        <p:spPr>
          <a:xfrm>
            <a:off x="310324" y="1800225"/>
            <a:ext cx="4789715" cy="4332945"/>
          </a:xfrm>
        </p:spPr>
        <p:txBody>
          <a:bodyPr>
            <a:normAutofit fontScale="92500" lnSpcReduction="20000"/>
          </a:bodyPr>
          <a:lstStyle/>
          <a:p>
            <a:pPr marL="0" indent="0">
              <a:buNone/>
            </a:pPr>
            <a:r>
              <a:rPr lang="en-CA" dirty="0" err="1"/>
              <a:t>En</a:t>
            </a:r>
            <a:r>
              <a:rPr lang="en-CA" dirty="0"/>
              <a:t> date du 17 </a:t>
            </a:r>
            <a:r>
              <a:rPr lang="en-CA" dirty="0" err="1"/>
              <a:t>février</a:t>
            </a:r>
            <a:r>
              <a:rPr lang="en-CA" dirty="0"/>
              <a:t> 2023:</a:t>
            </a:r>
          </a:p>
          <a:p>
            <a:r>
              <a:rPr lang="en-CA" dirty="0"/>
              <a:t>299 </a:t>
            </a:r>
            <a:r>
              <a:rPr lang="en-CA" dirty="0" err="1"/>
              <a:t>lieux</a:t>
            </a:r>
            <a:r>
              <a:rPr lang="en-CA" dirty="0"/>
              <a:t> </a:t>
            </a:r>
            <a:r>
              <a:rPr lang="en-CA" dirty="0" err="1"/>
              <a:t>infectés</a:t>
            </a:r>
            <a:endParaRPr lang="en-CA" dirty="0"/>
          </a:p>
          <a:p>
            <a:r>
              <a:rPr lang="en-CA" dirty="0"/>
              <a:t>93 </a:t>
            </a:r>
            <a:r>
              <a:rPr lang="en-CA" dirty="0" err="1"/>
              <a:t>cas</a:t>
            </a:r>
            <a:r>
              <a:rPr lang="en-CA" dirty="0"/>
              <a:t> </a:t>
            </a:r>
            <a:r>
              <a:rPr lang="en-CA" dirty="0" err="1"/>
              <a:t>actifs</a:t>
            </a:r>
            <a:endParaRPr lang="en-CA" dirty="0"/>
          </a:p>
          <a:p>
            <a:r>
              <a:rPr lang="en-CA" dirty="0"/>
              <a:t>&gt;7 millions </a:t>
            </a:r>
            <a:r>
              <a:rPr lang="en-CA" dirty="0" err="1"/>
              <a:t>d’oiseaux</a:t>
            </a:r>
            <a:endParaRPr lang="en-CA" dirty="0"/>
          </a:p>
          <a:p>
            <a:pPr marL="0" indent="0">
              <a:buNone/>
            </a:pPr>
            <a:endParaRPr lang="en-CA" dirty="0"/>
          </a:p>
          <a:p>
            <a:pPr marL="0" indent="0">
              <a:buNone/>
            </a:pPr>
            <a:r>
              <a:rPr lang="en-CA" dirty="0" err="1"/>
              <a:t>Détections</a:t>
            </a:r>
            <a:r>
              <a:rPr lang="en-CA" dirty="0"/>
              <a:t> </a:t>
            </a:r>
            <a:r>
              <a:rPr lang="en-CA" dirty="0" err="1"/>
              <a:t>croissantes</a:t>
            </a:r>
            <a:r>
              <a:rPr lang="en-CA" dirty="0"/>
              <a:t> d’H5N1 chez des </a:t>
            </a:r>
            <a:r>
              <a:rPr lang="en-CA" dirty="0" err="1"/>
              <a:t>mammifères</a:t>
            </a:r>
            <a:endParaRPr lang="en-CA" dirty="0"/>
          </a:p>
          <a:p>
            <a:r>
              <a:rPr lang="en-CA" dirty="0"/>
              <a:t>Transmission entre visons </a:t>
            </a:r>
            <a:r>
              <a:rPr lang="en-CA" dirty="0" err="1"/>
              <a:t>en</a:t>
            </a:r>
            <a:r>
              <a:rPr lang="en-CA" dirty="0"/>
              <a:t> </a:t>
            </a:r>
            <a:r>
              <a:rPr lang="en-CA" dirty="0" err="1"/>
              <a:t>Espagne</a:t>
            </a:r>
            <a:endParaRPr lang="en-CA" dirty="0"/>
          </a:p>
          <a:p>
            <a:r>
              <a:rPr lang="en-CA" dirty="0"/>
              <a:t>Transmission entre lions de </a:t>
            </a:r>
            <a:r>
              <a:rPr lang="en-CA" dirty="0" err="1"/>
              <a:t>mer</a:t>
            </a:r>
            <a:r>
              <a:rPr lang="en-CA" dirty="0"/>
              <a:t> au </a:t>
            </a:r>
            <a:r>
              <a:rPr lang="en-CA" dirty="0" err="1"/>
              <a:t>Pérou</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19</a:t>
            </a:fld>
            <a:endParaRPr lang="en-US"/>
          </a:p>
        </p:txBody>
      </p:sp>
    </p:spTree>
    <p:extLst>
      <p:ext uri="{BB962C8B-B14F-4D97-AF65-F5344CB8AC3E}">
        <p14:creationId xmlns:p14="http://schemas.microsoft.com/office/powerpoint/2010/main" val="239199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latin typeface="+mn-lt"/>
              </a:rPr>
              <a:t>Propagation de la PPA – Q4: &gt; 846 </a:t>
            </a:r>
            <a:r>
              <a:rPr lang="fr-CA" b="1" dirty="0">
                <a:latin typeface="+mn-lt"/>
              </a:rPr>
              <a:t>évènements</a:t>
            </a:r>
            <a:r>
              <a:rPr lang="en-CA" b="1" dirty="0">
                <a:latin typeface="+mn-lt"/>
              </a:rPr>
              <a:t> </a:t>
            </a:r>
            <a:r>
              <a:rPr lang="en-CA" b="1" dirty="0" err="1">
                <a:latin typeface="+mn-lt"/>
              </a:rPr>
              <a:t>rapportés</a:t>
            </a:r>
            <a:r>
              <a:rPr lang="en-CA" b="1" dirty="0">
                <a:latin typeface="+mn-lt"/>
              </a:rPr>
              <a:t> (</a:t>
            </a:r>
            <a:r>
              <a:rPr lang="en-CA" b="1" i="1" dirty="0">
                <a:latin typeface="+mn-lt"/>
                <a:hlinkClick r:id="rId3"/>
              </a:rPr>
              <a:t>Empress </a:t>
            </a:r>
            <a:r>
              <a:rPr lang="en-CA" b="1" i="1" dirty="0" err="1">
                <a:latin typeface="+mn-lt"/>
                <a:hlinkClick r:id="rId3"/>
              </a:rPr>
              <a:t>i</a:t>
            </a:r>
            <a:r>
              <a:rPr lang="en-CA" b="1" dirty="0">
                <a:latin typeface="+mn-lt"/>
              </a:rPr>
              <a:t>) Q1 </a:t>
            </a:r>
            <a:r>
              <a:rPr lang="en-CA" b="1" dirty="0" err="1">
                <a:latin typeface="+mn-lt"/>
              </a:rPr>
              <a:t>jusqu’à</a:t>
            </a:r>
            <a:r>
              <a:rPr lang="en-CA" b="1" dirty="0">
                <a:latin typeface="+mn-lt"/>
              </a:rPr>
              <a:t> date: 507</a:t>
            </a:r>
            <a:endParaRPr lang="en-US" b="1" dirty="0">
              <a:latin typeface="+mn-lt"/>
            </a:endParaRPr>
          </a:p>
        </p:txBody>
      </p:sp>
      <p:pic>
        <p:nvPicPr>
          <p:cNvPr id="8" name="Content Placeholder 7"/>
          <p:cNvPicPr>
            <a:picLocks noGrp="1" noChangeAspect="1"/>
          </p:cNvPicPr>
          <p:nvPr>
            <p:ph sz="half" idx="1"/>
          </p:nvPr>
        </p:nvPicPr>
        <p:blipFill>
          <a:blip r:embed="rId4"/>
          <a:stretch>
            <a:fillRect/>
          </a:stretch>
        </p:blipFill>
        <p:spPr>
          <a:xfrm>
            <a:off x="402178" y="2449236"/>
            <a:ext cx="5402511" cy="4408764"/>
          </a:xfrm>
          <a:prstGeom prst="rect">
            <a:avLst/>
          </a:prstGeom>
        </p:spPr>
      </p:pic>
      <p:pic>
        <p:nvPicPr>
          <p:cNvPr id="7" name="Content Placeholder 6"/>
          <p:cNvPicPr>
            <a:picLocks noGrp="1" noChangeAspect="1"/>
          </p:cNvPicPr>
          <p:nvPr>
            <p:ph sz="half" idx="2"/>
          </p:nvPr>
        </p:nvPicPr>
        <p:blipFill>
          <a:blip r:embed="rId5"/>
          <a:stretch>
            <a:fillRect/>
          </a:stretch>
        </p:blipFill>
        <p:spPr>
          <a:xfrm>
            <a:off x="6139969" y="2449236"/>
            <a:ext cx="6052031" cy="4408764"/>
          </a:xfrm>
          <a:prstGeom prst="rect">
            <a:avLst/>
          </a:prstGeom>
        </p:spPr>
      </p:pic>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Tree>
    <p:extLst>
      <p:ext uri="{BB962C8B-B14F-4D97-AF65-F5344CB8AC3E}">
        <p14:creationId xmlns:p14="http://schemas.microsoft.com/office/powerpoint/2010/main" val="273675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mn-lt"/>
                <a:hlinkClick r:id="rId3"/>
              </a:rPr>
              <a:t>PPA </a:t>
            </a:r>
            <a:r>
              <a:rPr lang="en-CA" b="1" dirty="0" err="1">
                <a:latin typeface="+mn-lt"/>
                <a:hlinkClick r:id="rId3"/>
              </a:rPr>
              <a:t>en</a:t>
            </a:r>
            <a:r>
              <a:rPr lang="en-CA" b="1" dirty="0">
                <a:latin typeface="+mn-lt"/>
                <a:hlinkClick r:id="rId3"/>
              </a:rPr>
              <a:t> </a:t>
            </a:r>
            <a:r>
              <a:rPr lang="en-CA" b="1" dirty="0" err="1">
                <a:latin typeface="+mn-lt"/>
                <a:hlinkClick r:id="rId3"/>
              </a:rPr>
              <a:t>République</a:t>
            </a:r>
            <a:r>
              <a:rPr lang="en-CA" b="1" dirty="0">
                <a:latin typeface="+mn-lt"/>
                <a:hlinkClick r:id="rId3"/>
              </a:rPr>
              <a:t> </a:t>
            </a:r>
            <a:r>
              <a:rPr lang="en-CA" b="1" dirty="0" err="1">
                <a:latin typeface="+mn-lt"/>
                <a:hlinkClick r:id="rId3"/>
              </a:rPr>
              <a:t>tchèque</a:t>
            </a:r>
            <a:endParaRPr lang="en-CA" b="1" dirty="0">
              <a:latin typeface="+mn-lt"/>
            </a:endParaRPr>
          </a:p>
        </p:txBody>
      </p:sp>
      <p:sp>
        <p:nvSpPr>
          <p:cNvPr id="3" name="Content Placeholder 2"/>
          <p:cNvSpPr>
            <a:spLocks noGrp="1"/>
          </p:cNvSpPr>
          <p:nvPr>
            <p:ph sz="half" idx="1"/>
          </p:nvPr>
        </p:nvSpPr>
        <p:spPr/>
        <p:txBody>
          <a:bodyPr>
            <a:normAutofit lnSpcReduction="10000"/>
          </a:bodyPr>
          <a:lstStyle/>
          <a:p>
            <a:r>
              <a:rPr lang="fr-CA" dirty="0"/>
              <a:t>2 décembre: Première détection chez un marcassin depuis avril 2018</a:t>
            </a:r>
          </a:p>
          <a:p>
            <a:r>
              <a:rPr lang="fr-CA" dirty="0"/>
              <a:t>&lt; 3km de la frontière </a:t>
            </a:r>
            <a:r>
              <a:rPr lang="fr-CA" dirty="0" err="1"/>
              <a:t>polognaise</a:t>
            </a:r>
            <a:endParaRPr lang="fr-CA" dirty="0"/>
          </a:p>
          <a:p>
            <a:r>
              <a:rPr lang="fr-CA" dirty="0"/>
              <a:t>&lt; 30 km de la frontière allemande</a:t>
            </a:r>
          </a:p>
          <a:p>
            <a:pPr marL="0" indent="0">
              <a:buNone/>
            </a:pPr>
            <a:endParaRPr lang="fr-CA" dirty="0"/>
          </a:p>
          <a:p>
            <a:r>
              <a:rPr lang="fr-CA" dirty="0"/>
              <a:t>La République tchèque avait déclaré être exempte de PPA en </a:t>
            </a:r>
            <a:r>
              <a:rPr lang="fr-CA" dirty="0" smtClean="0"/>
              <a:t>2019</a:t>
            </a:r>
            <a:endParaRPr lang="fr-CA" dirty="0"/>
          </a:p>
          <a:p>
            <a:pPr marL="0" indent="0">
              <a:buNone/>
            </a:pPr>
            <a:endParaRPr lang="en-CA" dirty="0"/>
          </a:p>
          <a:p>
            <a:endParaRPr lang="en-CA" dirty="0"/>
          </a:p>
          <a:p>
            <a:endParaRPr lang="en-CA" dirty="0"/>
          </a:p>
        </p:txBody>
      </p:sp>
      <p:pic>
        <p:nvPicPr>
          <p:cNvPr id="7" name="Content Placeholder 6"/>
          <p:cNvPicPr>
            <a:picLocks noGrp="1" noChangeAspect="1"/>
          </p:cNvPicPr>
          <p:nvPr>
            <p:ph sz="half" idx="2"/>
          </p:nvPr>
        </p:nvPicPr>
        <p:blipFill>
          <a:blip r:embed="rId4"/>
          <a:stretch>
            <a:fillRect/>
          </a:stretch>
        </p:blipFill>
        <p:spPr>
          <a:xfrm>
            <a:off x="6472642" y="1422435"/>
            <a:ext cx="5404726" cy="4843018"/>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a:p>
        </p:txBody>
      </p:sp>
    </p:spTree>
    <p:extLst>
      <p:ext uri="{BB962C8B-B14F-4D97-AF65-F5344CB8AC3E}">
        <p14:creationId xmlns:p14="http://schemas.microsoft.com/office/powerpoint/2010/main" val="332504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mn-lt"/>
                <a:hlinkClick r:id="rId3"/>
              </a:rPr>
              <a:t>PPA </a:t>
            </a:r>
            <a:r>
              <a:rPr lang="en-CA" b="1" dirty="0" err="1">
                <a:latin typeface="+mn-lt"/>
                <a:hlinkClick r:id="rId3"/>
              </a:rPr>
              <a:t>en</a:t>
            </a:r>
            <a:r>
              <a:rPr lang="en-CA" b="1" dirty="0">
                <a:latin typeface="+mn-lt"/>
                <a:hlinkClick r:id="rId3"/>
              </a:rPr>
              <a:t> </a:t>
            </a:r>
            <a:r>
              <a:rPr lang="en-CA" b="1" dirty="0" err="1">
                <a:latin typeface="+mn-lt"/>
                <a:hlinkClick r:id="rId3"/>
              </a:rPr>
              <a:t>République</a:t>
            </a:r>
            <a:r>
              <a:rPr lang="en-CA" b="1" dirty="0">
                <a:latin typeface="+mn-lt"/>
                <a:hlinkClick r:id="rId3"/>
              </a:rPr>
              <a:t> </a:t>
            </a:r>
            <a:r>
              <a:rPr lang="en-CA" b="1" dirty="0" err="1">
                <a:latin typeface="+mn-lt"/>
                <a:hlinkClick r:id="rId3"/>
              </a:rPr>
              <a:t>tchèque</a:t>
            </a:r>
            <a:endParaRPr lang="en-CA" b="1" dirty="0">
              <a:latin typeface="+mn-lt"/>
            </a:endParaRPr>
          </a:p>
        </p:txBody>
      </p:sp>
      <p:sp>
        <p:nvSpPr>
          <p:cNvPr id="3" name="Content Placeholder 2"/>
          <p:cNvSpPr>
            <a:spLocks noGrp="1"/>
          </p:cNvSpPr>
          <p:nvPr>
            <p:ph idx="1"/>
          </p:nvPr>
        </p:nvSpPr>
        <p:spPr/>
        <p:txBody>
          <a:bodyPr>
            <a:normAutofit/>
          </a:bodyPr>
          <a:lstStyle/>
          <a:p>
            <a:pPr marL="0" indent="0">
              <a:buNone/>
            </a:pPr>
            <a:r>
              <a:rPr lang="fr-CA" dirty="0"/>
              <a:t>Déclaré une zone infectée de 200 km².</a:t>
            </a:r>
          </a:p>
          <a:p>
            <a:r>
              <a:rPr lang="fr-CA" dirty="0"/>
              <a:t>L'accès aux forêts est restreint</a:t>
            </a:r>
          </a:p>
          <a:p>
            <a:r>
              <a:rPr lang="fr-CA" dirty="0"/>
              <a:t>La chasse aux sangliers est interdite</a:t>
            </a:r>
          </a:p>
          <a:p>
            <a:r>
              <a:rPr lang="fr-CA" dirty="0"/>
              <a:t>Chasse au gibier et alimentation des sangliers interdites</a:t>
            </a:r>
          </a:p>
          <a:p>
            <a:r>
              <a:rPr lang="fr-CA" dirty="0"/>
              <a:t>Inventaire obligatoire de tous les porcs</a:t>
            </a:r>
          </a:p>
          <a:p>
            <a:r>
              <a:rPr lang="fr-CA" dirty="0"/>
              <a:t>Abattage de tous les porcs non commerciaux</a:t>
            </a:r>
          </a:p>
          <a:p>
            <a:r>
              <a:rPr lang="fr-CA" dirty="0"/>
              <a:t>Interdiction de loger les porcs en plein air</a:t>
            </a:r>
            <a:endParaRPr lang="en-CA" dirty="0"/>
          </a:p>
          <a:p>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Tree>
    <p:extLst>
      <p:ext uri="{BB962C8B-B14F-4D97-AF65-F5344CB8AC3E}">
        <p14:creationId xmlns:p14="http://schemas.microsoft.com/office/powerpoint/2010/main" val="419419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a:latin typeface="+mn-lt"/>
                <a:hlinkClick r:id="rId3"/>
              </a:rPr>
              <a:t>Viruses | Free Full-Text | Experimental Infection of Domestic Pigs with an African Swine Fever Virus Field Strain Isolated in 2021 from the Dominican Republic (mdpi.com)</a:t>
            </a:r>
            <a:endParaRPr lang="en-CA" sz="2800" b="1" dirty="0">
              <a:latin typeface="+mn-lt"/>
            </a:endParaRPr>
          </a:p>
        </p:txBody>
      </p:sp>
      <p:pic>
        <p:nvPicPr>
          <p:cNvPr id="7" name="Content Placeholder 6"/>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511092" y="1667723"/>
            <a:ext cx="1381443" cy="1381443"/>
          </a:xfrm>
        </p:spPr>
      </p:pic>
      <p:pic>
        <p:nvPicPr>
          <p:cNvPr id="8" name="Content Placeholder 7"/>
          <p:cNvPicPr>
            <a:picLocks noGrp="1" noChangeAspect="1"/>
          </p:cNvPicPr>
          <p:nvPr>
            <p:ph sz="half" idx="2"/>
          </p:nvPr>
        </p:nvPicPr>
        <p:blipFill>
          <a:blip r:embed="rId5" cstate="screen">
            <a:extLst>
              <a:ext uri="{28A0092B-C50C-407E-A947-70E740481C1C}">
                <a14:useLocalDpi xmlns:a14="http://schemas.microsoft.com/office/drawing/2010/main" val="0"/>
              </a:ext>
            </a:extLst>
          </a:blip>
          <a:stretch>
            <a:fillRect/>
          </a:stretch>
        </p:blipFill>
        <p:spPr>
          <a:xfrm>
            <a:off x="7924958" y="1798212"/>
            <a:ext cx="1371283" cy="1371283"/>
          </a:xfrm>
        </p:spPr>
      </p:pic>
      <p:sp>
        <p:nvSpPr>
          <p:cNvPr id="4" name="Slide Number Placeholder 3"/>
          <p:cNvSpPr>
            <a:spLocks noGrp="1"/>
          </p:cNvSpPr>
          <p:nvPr>
            <p:ph type="sldNum" sz="quarter" idx="12"/>
          </p:nvPr>
        </p:nvSpPr>
        <p:spPr/>
        <p:txBody>
          <a:bodyPr/>
          <a:lstStyle/>
          <a:p>
            <a:fld id="{C4E7A136-B623-44AA-A653-F7B0DDAA2C31}" type="slidenum">
              <a:rPr lang="fr-CA" smtClean="0"/>
              <a:t>5</a:t>
            </a:fld>
            <a:endParaRPr lang="fr-CA" dirty="0"/>
          </a:p>
        </p:txBody>
      </p:sp>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872538" y="1707448"/>
            <a:ext cx="1384194" cy="1384194"/>
          </a:xfrm>
          <a:prstGeom prst="rect">
            <a:avLst/>
          </a:prstGeom>
        </p:spPr>
      </p:pic>
      <p:sp>
        <p:nvSpPr>
          <p:cNvPr id="10" name="TextBox 9"/>
          <p:cNvSpPr txBox="1"/>
          <p:nvPr/>
        </p:nvSpPr>
        <p:spPr>
          <a:xfrm>
            <a:off x="588206" y="2862885"/>
            <a:ext cx="1649554" cy="646331"/>
          </a:xfrm>
          <a:prstGeom prst="rect">
            <a:avLst/>
          </a:prstGeom>
          <a:noFill/>
        </p:spPr>
        <p:txBody>
          <a:bodyPr wrap="none" rtlCol="0">
            <a:spAutoFit/>
          </a:bodyPr>
          <a:lstStyle/>
          <a:p>
            <a:r>
              <a:rPr lang="fr-CA"/>
              <a:t>Injection </a:t>
            </a:r>
          </a:p>
          <a:p>
            <a:r>
              <a:rPr lang="fr-CA"/>
              <a:t>intramusculaire</a:t>
            </a:r>
          </a:p>
        </p:txBody>
      </p:sp>
      <p:sp>
        <p:nvSpPr>
          <p:cNvPr id="11" name="TextBox 10"/>
          <p:cNvSpPr txBox="1"/>
          <p:nvPr/>
        </p:nvSpPr>
        <p:spPr>
          <a:xfrm>
            <a:off x="8012848" y="3065198"/>
            <a:ext cx="1105880" cy="646331"/>
          </a:xfrm>
          <a:prstGeom prst="rect">
            <a:avLst/>
          </a:prstGeom>
          <a:noFill/>
        </p:spPr>
        <p:txBody>
          <a:bodyPr wrap="none" rtlCol="0">
            <a:spAutoFit/>
          </a:bodyPr>
          <a:lstStyle/>
          <a:p>
            <a:r>
              <a:rPr lang="fr-CA"/>
              <a:t>Injection </a:t>
            </a:r>
          </a:p>
          <a:p>
            <a:r>
              <a:rPr lang="fr-CA"/>
              <a:t>oronasale</a:t>
            </a:r>
          </a:p>
        </p:txBody>
      </p:sp>
      <p:sp>
        <p:nvSpPr>
          <p:cNvPr id="12" name="TextBox 11"/>
          <p:cNvSpPr txBox="1"/>
          <p:nvPr/>
        </p:nvSpPr>
        <p:spPr>
          <a:xfrm>
            <a:off x="2805268" y="2972460"/>
            <a:ext cx="2473754" cy="923330"/>
          </a:xfrm>
          <a:prstGeom prst="rect">
            <a:avLst/>
          </a:prstGeom>
          <a:noFill/>
        </p:spPr>
        <p:txBody>
          <a:bodyPr wrap="square" rtlCol="0">
            <a:spAutoFit/>
          </a:bodyPr>
          <a:lstStyle/>
          <a:p>
            <a:r>
              <a:rPr lang="fr-CA"/>
              <a:t>Contrôles -  </a:t>
            </a:r>
          </a:p>
          <a:p>
            <a:r>
              <a:rPr lang="fr-CA"/>
              <a:t>Cohabitation avec animaux inoculés IM</a:t>
            </a:r>
          </a:p>
        </p:txBody>
      </p:sp>
      <p:sp>
        <p:nvSpPr>
          <p:cNvPr id="14" name="Right Arrow 13"/>
          <p:cNvSpPr/>
          <p:nvPr/>
        </p:nvSpPr>
        <p:spPr>
          <a:xfrm rot="5400000">
            <a:off x="316363" y="4461853"/>
            <a:ext cx="1631175" cy="46158"/>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6" name="Straight Connector 15"/>
          <p:cNvCxnSpPr/>
          <p:nvPr/>
        </p:nvCxnSpPr>
        <p:spPr>
          <a:xfrm>
            <a:off x="7417536" y="1771302"/>
            <a:ext cx="52383" cy="1898042"/>
          </a:xfrm>
          <a:prstGeom prst="line">
            <a:avLst/>
          </a:prstGeom>
          <a:ln w="15875"/>
        </p:spPr>
        <p:style>
          <a:lnRef idx="1">
            <a:schemeClr val="dk1"/>
          </a:lnRef>
          <a:fillRef idx="0">
            <a:schemeClr val="dk1"/>
          </a:fillRef>
          <a:effectRef idx="0">
            <a:schemeClr val="dk1"/>
          </a:effectRef>
          <a:fontRef idx="minor">
            <a:schemeClr val="tx1"/>
          </a:fontRef>
        </p:style>
      </p:cxnSp>
      <p:graphicFrame>
        <p:nvGraphicFramePr>
          <p:cNvPr id="18" name="Diagram 17"/>
          <p:cNvGraphicFramePr/>
          <p:nvPr>
            <p:extLst>
              <p:ext uri="{D42A27DB-BD31-4B8C-83A1-F6EECF244321}">
                <p14:modId xmlns:p14="http://schemas.microsoft.com/office/powerpoint/2010/main" val="1020034191"/>
              </p:ext>
            </p:extLst>
          </p:nvPr>
        </p:nvGraphicFramePr>
        <p:xfrm>
          <a:off x="308008" y="5177561"/>
          <a:ext cx="11132152" cy="1530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ight Arrow 18"/>
          <p:cNvSpPr/>
          <p:nvPr/>
        </p:nvSpPr>
        <p:spPr>
          <a:xfrm rot="5400000">
            <a:off x="2887105" y="4599752"/>
            <a:ext cx="1305661" cy="95876"/>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ight Arrow 19"/>
          <p:cNvSpPr/>
          <p:nvPr/>
        </p:nvSpPr>
        <p:spPr>
          <a:xfrm rot="1323671">
            <a:off x="4325616" y="4591930"/>
            <a:ext cx="3243664" cy="103213"/>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ight Arrow 20"/>
          <p:cNvSpPr/>
          <p:nvPr/>
        </p:nvSpPr>
        <p:spPr>
          <a:xfrm rot="962308">
            <a:off x="4718939" y="4562651"/>
            <a:ext cx="5112572" cy="850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ight Arrow 22"/>
          <p:cNvSpPr/>
          <p:nvPr/>
        </p:nvSpPr>
        <p:spPr>
          <a:xfrm rot="3450353" flipV="1">
            <a:off x="8641384" y="4430024"/>
            <a:ext cx="1797921" cy="847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ight Arrow 23"/>
          <p:cNvSpPr/>
          <p:nvPr/>
        </p:nvSpPr>
        <p:spPr>
          <a:xfrm rot="9471231" flipV="1">
            <a:off x="4201693" y="4534481"/>
            <a:ext cx="4010406" cy="4571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ight Arrow 24"/>
          <p:cNvSpPr/>
          <p:nvPr/>
        </p:nvSpPr>
        <p:spPr>
          <a:xfrm rot="9820329">
            <a:off x="1796390" y="4489395"/>
            <a:ext cx="6288480" cy="5845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TextBox 25"/>
          <p:cNvSpPr txBox="1"/>
          <p:nvPr/>
        </p:nvSpPr>
        <p:spPr>
          <a:xfrm>
            <a:off x="3062407" y="2134363"/>
            <a:ext cx="821059" cy="369332"/>
          </a:xfrm>
          <a:prstGeom prst="rect">
            <a:avLst/>
          </a:prstGeom>
          <a:noFill/>
        </p:spPr>
        <p:txBody>
          <a:bodyPr wrap="none" rtlCol="0">
            <a:spAutoFit/>
          </a:bodyPr>
          <a:lstStyle/>
          <a:p>
            <a:r>
              <a:rPr lang="fr-CA">
                <a:solidFill>
                  <a:schemeClr val="bg1"/>
                </a:solidFill>
              </a:rPr>
              <a:t>24 h pi</a:t>
            </a:r>
          </a:p>
        </p:txBody>
      </p:sp>
    </p:spTree>
    <p:extLst>
      <p:ext uri="{BB962C8B-B14F-4D97-AF65-F5344CB8AC3E}">
        <p14:creationId xmlns:p14="http://schemas.microsoft.com/office/powerpoint/2010/main" val="1525601989"/>
      </p:ext>
    </p:extLst>
  </p:cSld>
  <p:clrMapOvr>
    <a:masterClrMapping/>
  </p:clrMapOvr>
  <p:extLst>
    <p:ext uri="{6950BFC3-D8DA-4A85-94F7-54DA5524770B}">
      <p188:commentRel xmlns:p188="http://schemas.microsoft.com/office/powerpoint/2018/8/main" xmlns="" r:id="rId1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501"/>
            <a:ext cx="10515600" cy="1325563"/>
          </a:xfrm>
        </p:spPr>
        <p:txBody>
          <a:bodyPr>
            <a:noAutofit/>
          </a:bodyPr>
          <a:lstStyle/>
          <a:p>
            <a:r>
              <a:rPr lang="en-US" sz="2800" b="1" dirty="0">
                <a:latin typeface="+mn-lt"/>
                <a:hlinkClick r:id="rId3"/>
              </a:rPr>
              <a:t>Pathogens | Free Full-Text | Artificial Insemination as an Alternative Transmission Route for African Swine Fever Virus (mdpi.com)</a:t>
            </a:r>
            <a:endParaRPr lang="en-CA" sz="2800" b="1" dirty="0">
              <a:latin typeface="+mn-lt"/>
            </a:endParaRPr>
          </a:p>
        </p:txBody>
      </p:sp>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2350377" y="1183907"/>
            <a:ext cx="7997584" cy="5674093"/>
          </a:xfrm>
        </p:spPr>
      </p:pic>
      <p:sp>
        <p:nvSpPr>
          <p:cNvPr id="4" name="Slide Number Placeholder 3"/>
          <p:cNvSpPr>
            <a:spLocks noGrp="1"/>
          </p:cNvSpPr>
          <p:nvPr>
            <p:ph type="sldNum" sz="quarter" idx="12"/>
          </p:nvPr>
        </p:nvSpPr>
        <p:spPr/>
        <p:txBody>
          <a:bodyPr/>
          <a:lstStyle/>
          <a:p>
            <a:fld id="{C4E7A136-B623-44AA-A653-F7B0DDAA2C31}" type="slidenum">
              <a:rPr lang="en-US" smtClean="0"/>
              <a:t>6</a:t>
            </a:fld>
            <a:endParaRPr lang="en-US"/>
          </a:p>
        </p:txBody>
      </p:sp>
    </p:spTree>
    <p:extLst>
      <p:ext uri="{BB962C8B-B14F-4D97-AF65-F5344CB8AC3E}">
        <p14:creationId xmlns:p14="http://schemas.microsoft.com/office/powerpoint/2010/main" val="374501270"/>
      </p:ext>
    </p:extLst>
  </p:cSld>
  <p:clrMapOvr>
    <a:masterClrMapping/>
  </p:clrMapOvr>
  <p:extLst>
    <p:ext uri="{6950BFC3-D8DA-4A85-94F7-54DA5524770B}">
      <p188:commentRel xmlns:p188="http://schemas.microsoft.com/office/powerpoint/2018/8/main" xmlns=""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E7A136-B623-44AA-A653-F7B0DDAA2C31}" type="slidenum">
              <a:rPr lang="en-US" smtClean="0"/>
              <a:t>7</a:t>
            </a:fld>
            <a:endParaRPr lang="en-US"/>
          </a:p>
        </p:txBody>
      </p:sp>
      <p:sp>
        <p:nvSpPr>
          <p:cNvPr id="6" name="Title 5"/>
          <p:cNvSpPr>
            <a:spLocks noGrp="1"/>
          </p:cNvSpPr>
          <p:nvPr>
            <p:ph type="title" idx="4294967295"/>
          </p:nvPr>
        </p:nvSpPr>
        <p:spPr>
          <a:xfrm>
            <a:off x="739877" y="288925"/>
            <a:ext cx="10613923" cy="1325563"/>
          </a:xfrm>
        </p:spPr>
        <p:txBody>
          <a:bodyPr/>
          <a:lstStyle/>
          <a:p>
            <a:r>
              <a:rPr lang="en-CA" b="1" dirty="0" err="1">
                <a:latin typeface="+mn-lt"/>
              </a:rPr>
              <a:t>Vaccin</a:t>
            </a:r>
            <a:r>
              <a:rPr lang="en-CA" b="1" dirty="0">
                <a:latin typeface="+mn-lt"/>
              </a:rPr>
              <a:t> PPA – Vietnam (mise à jour)</a:t>
            </a:r>
          </a:p>
        </p:txBody>
      </p:sp>
      <p:graphicFrame>
        <p:nvGraphicFramePr>
          <p:cNvPr id="5" name="Content Placeholder 3" descr="SmartArt timeline">
            <a:extLst>
              <a:ext uri="{FF2B5EF4-FFF2-40B4-BE49-F238E27FC236}">
                <a16:creationId xmlns:a16="http://schemas.microsoft.com/office/drawing/2014/main" id="{EA7FA95D-F68C-41B4-9C90-A59AFF8D1005}"/>
              </a:ext>
            </a:extLst>
          </p:cNvPr>
          <p:cNvGraphicFramePr>
            <a:graphicFrameLocks/>
          </p:cNvGraphicFramePr>
          <p:nvPr>
            <p:extLst>
              <p:ext uri="{D42A27DB-BD31-4B8C-83A1-F6EECF244321}">
                <p14:modId xmlns:p14="http://schemas.microsoft.com/office/powerpoint/2010/main" val="4131241435"/>
              </p:ext>
            </p:extLst>
          </p:nvPr>
        </p:nvGraphicFramePr>
        <p:xfrm>
          <a:off x="370702" y="462116"/>
          <a:ext cx="11714206" cy="576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74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mn-lt"/>
                <a:hlinkClick r:id="rId3"/>
              </a:rPr>
              <a:t>Rapport </a:t>
            </a:r>
            <a:r>
              <a:rPr lang="en-US" sz="2800" b="1" dirty="0" err="1">
                <a:latin typeface="+mn-lt"/>
                <a:hlinkClick r:id="rId3"/>
              </a:rPr>
              <a:t>trimestriel</a:t>
            </a:r>
            <a:r>
              <a:rPr lang="en-US" sz="2800" b="1" dirty="0">
                <a:latin typeface="+mn-lt"/>
                <a:hlinkClick r:id="rId3"/>
              </a:rPr>
              <a:t> </a:t>
            </a:r>
            <a:r>
              <a:rPr lang="en-US" sz="2800" b="1" dirty="0" err="1">
                <a:latin typeface="+mn-lt"/>
                <a:hlinkClick r:id="rId3"/>
              </a:rPr>
              <a:t>porcin</a:t>
            </a:r>
            <a:r>
              <a:rPr lang="en-US" sz="2800" b="1" dirty="0">
                <a:latin typeface="+mn-lt"/>
                <a:hlinkClick r:id="rId3"/>
              </a:rPr>
              <a:t> de la Grande-Bretagne: surveillance de maladies et de menaces </a:t>
            </a:r>
            <a:r>
              <a:rPr lang="en-US" sz="2800" b="1" dirty="0" err="1">
                <a:latin typeface="+mn-lt"/>
                <a:hlinkClick r:id="rId3"/>
              </a:rPr>
              <a:t>émergentes</a:t>
            </a:r>
            <a:r>
              <a:rPr lang="en-US" sz="2800" b="1" dirty="0">
                <a:latin typeface="+mn-lt"/>
                <a:hlinkClick r:id="rId3"/>
              </a:rPr>
              <a:t> (publishing.service.gov.uk)</a:t>
            </a:r>
            <a:endParaRPr lang="en-CA" sz="2800" b="1" dirty="0">
              <a:latin typeface="+mn-lt"/>
            </a:endParaRPr>
          </a:p>
        </p:txBody>
      </p:sp>
      <p:sp>
        <p:nvSpPr>
          <p:cNvPr id="3" name="Content Placeholder 2"/>
          <p:cNvSpPr>
            <a:spLocks noGrp="1"/>
          </p:cNvSpPr>
          <p:nvPr>
            <p:ph sz="half" idx="1"/>
          </p:nvPr>
        </p:nvSpPr>
        <p:spPr/>
        <p:txBody>
          <a:bodyPr>
            <a:normAutofit fontScale="85000" lnSpcReduction="10000"/>
          </a:bodyPr>
          <a:lstStyle/>
          <a:p>
            <a:r>
              <a:rPr lang="fr-CA" dirty="0"/>
              <a:t>Première détection du virus de la vallée Seneca au R.-U.</a:t>
            </a:r>
          </a:p>
          <a:p>
            <a:r>
              <a:rPr lang="fr-CA" dirty="0"/>
              <a:t>5 multiplicateurs commerciaux affectés entre juin et septembre</a:t>
            </a:r>
          </a:p>
          <a:p>
            <a:r>
              <a:rPr lang="fr-CA" dirty="0"/>
              <a:t>La souche a un ancêtre commun avec une souche de VVS aux É.-U. </a:t>
            </a:r>
          </a:p>
          <a:p>
            <a:r>
              <a:rPr lang="fr-CA" dirty="0"/>
              <a:t>Tests négatifs pour VVS dans:</a:t>
            </a:r>
          </a:p>
          <a:p>
            <a:pPr lvl="1"/>
            <a:r>
              <a:rPr lang="fr-CA" dirty="0"/>
              <a:t>Échantillons de moulée et farine de soya</a:t>
            </a:r>
          </a:p>
          <a:p>
            <a:pPr lvl="1"/>
            <a:r>
              <a:rPr lang="fr-CA" dirty="0"/>
              <a:t>Verrats fournissant la semence</a:t>
            </a:r>
          </a:p>
          <a:p>
            <a:r>
              <a:rPr lang="fr-CA" dirty="0"/>
              <a:t>Pas d’animaux importés sur les fermes</a:t>
            </a:r>
          </a:p>
          <a:p>
            <a:r>
              <a:rPr lang="fr-CA" dirty="0"/>
              <a:t>Aucune indication de la source de l’infection</a:t>
            </a:r>
          </a:p>
        </p:txBody>
      </p:sp>
      <p:pic>
        <p:nvPicPr>
          <p:cNvPr id="6" name="Content Placeholder 5"/>
          <p:cNvPicPr>
            <a:picLocks noGrp="1" noChangeAspect="1"/>
          </p:cNvPicPr>
          <p:nvPr>
            <p:ph sz="half" idx="2"/>
          </p:nvPr>
        </p:nvPicPr>
        <p:blipFill>
          <a:blip r:embed="rId4"/>
          <a:stretch>
            <a:fillRect/>
          </a:stretch>
        </p:blipFill>
        <p:spPr>
          <a:xfrm>
            <a:off x="6647198" y="1519179"/>
            <a:ext cx="3459330" cy="2740595"/>
          </a:xfrm>
          <a:prstGeom prst="rect">
            <a:avLst/>
          </a:prstGeom>
        </p:spPr>
      </p:pic>
      <p:sp>
        <p:nvSpPr>
          <p:cNvPr id="4" name="Slide Number Placeholder 3"/>
          <p:cNvSpPr>
            <a:spLocks noGrp="1"/>
          </p:cNvSpPr>
          <p:nvPr>
            <p:ph type="sldNum" sz="quarter" idx="12"/>
          </p:nvPr>
        </p:nvSpPr>
        <p:spPr/>
        <p:txBody>
          <a:bodyPr/>
          <a:lstStyle/>
          <a:p>
            <a:fld id="{C4E7A136-B623-44AA-A653-F7B0DDAA2C31}" type="slidenum">
              <a:rPr lang="en-US" smtClean="0"/>
              <a:t>8</a:t>
            </a:fld>
            <a:endParaRPr lang="en-US"/>
          </a:p>
        </p:txBody>
      </p:sp>
      <p:pic>
        <p:nvPicPr>
          <p:cNvPr id="7" name="Picture 6"/>
          <p:cNvPicPr>
            <a:picLocks noChangeAspect="1"/>
          </p:cNvPicPr>
          <p:nvPr/>
        </p:nvPicPr>
        <p:blipFill>
          <a:blip r:embed="rId5"/>
          <a:stretch>
            <a:fillRect/>
          </a:stretch>
        </p:blipFill>
        <p:spPr>
          <a:xfrm>
            <a:off x="8787865" y="3248650"/>
            <a:ext cx="3129213" cy="3472841"/>
          </a:xfrm>
          <a:prstGeom prst="rect">
            <a:avLst/>
          </a:prstGeom>
        </p:spPr>
      </p:pic>
    </p:spTree>
    <p:extLst>
      <p:ext uri="{BB962C8B-B14F-4D97-AF65-F5344CB8AC3E}">
        <p14:creationId xmlns:p14="http://schemas.microsoft.com/office/powerpoint/2010/main" val="260076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latin typeface="+mn-lt"/>
                <a:hlinkClick r:id="rId3"/>
              </a:rPr>
              <a:t>MPox</a:t>
            </a:r>
            <a:r>
              <a:rPr lang="en-US" b="1" dirty="0">
                <a:latin typeface="+mn-lt"/>
                <a:hlinkClick r:id="rId3"/>
              </a:rPr>
              <a:t> (variole </a:t>
            </a:r>
            <a:r>
              <a:rPr lang="en-US" b="1" dirty="0" err="1">
                <a:latin typeface="+mn-lt"/>
                <a:hlinkClick r:id="rId3"/>
              </a:rPr>
              <a:t>simienne</a:t>
            </a:r>
            <a:r>
              <a:rPr lang="en-US" b="1" dirty="0">
                <a:latin typeface="+mn-lt"/>
                <a:hlinkClick r:id="rId3"/>
              </a:rPr>
              <a:t>) - OMSA – </a:t>
            </a:r>
            <a:r>
              <a:rPr lang="en-US" b="1" dirty="0" err="1">
                <a:latin typeface="+mn-lt"/>
                <a:hlinkClick r:id="rId3"/>
              </a:rPr>
              <a:t>Organisation</a:t>
            </a:r>
            <a:r>
              <a:rPr lang="en-US" b="1" dirty="0">
                <a:latin typeface="+mn-lt"/>
                <a:hlinkClick r:id="rId3"/>
              </a:rPr>
              <a:t> </a:t>
            </a:r>
            <a:r>
              <a:rPr lang="en-US" b="1" dirty="0" err="1">
                <a:latin typeface="+mn-lt"/>
                <a:hlinkClick r:id="rId3"/>
              </a:rPr>
              <a:t>mondiale</a:t>
            </a:r>
            <a:r>
              <a:rPr lang="en-US" b="1" dirty="0">
                <a:latin typeface="+mn-lt"/>
                <a:hlinkClick r:id="rId3"/>
              </a:rPr>
              <a:t> de la </a:t>
            </a:r>
            <a:r>
              <a:rPr lang="en-US" b="1" dirty="0" err="1">
                <a:latin typeface="+mn-lt"/>
                <a:hlinkClick r:id="rId3"/>
              </a:rPr>
              <a:t>santé</a:t>
            </a:r>
            <a:r>
              <a:rPr lang="en-US" b="1" dirty="0">
                <a:latin typeface="+mn-lt"/>
                <a:hlinkClick r:id="rId3"/>
              </a:rPr>
              <a:t> </a:t>
            </a:r>
            <a:r>
              <a:rPr lang="en-US" b="1" dirty="0" err="1">
                <a:latin typeface="+mn-lt"/>
                <a:hlinkClick r:id="rId3"/>
              </a:rPr>
              <a:t>animale</a:t>
            </a:r>
            <a:endParaRPr lang="en-CA" b="1" dirty="0">
              <a:latin typeface="+mn-lt"/>
            </a:endParaRPr>
          </a:p>
        </p:txBody>
      </p:sp>
      <p:sp>
        <p:nvSpPr>
          <p:cNvPr id="5" name="Content Placeholder 4"/>
          <p:cNvSpPr>
            <a:spLocks noGrp="1"/>
          </p:cNvSpPr>
          <p:nvPr>
            <p:ph sz="half" idx="1"/>
          </p:nvPr>
        </p:nvSpPr>
        <p:spPr/>
        <p:txBody>
          <a:bodyPr>
            <a:normAutofit fontScale="92500" lnSpcReduction="20000"/>
          </a:bodyPr>
          <a:lstStyle/>
          <a:p>
            <a:r>
              <a:rPr lang="en-CA" dirty="0" err="1"/>
              <a:t>Suivi</a:t>
            </a:r>
            <a:r>
              <a:rPr lang="en-CA" dirty="0"/>
              <a:t> du rapport de </a:t>
            </a:r>
            <a:r>
              <a:rPr lang="en-CA" dirty="0" err="1"/>
              <a:t>septembre</a:t>
            </a:r>
            <a:r>
              <a:rPr lang="en-CA" dirty="0"/>
              <a:t> 2022 sur </a:t>
            </a:r>
            <a:r>
              <a:rPr lang="en-CA" dirty="0" err="1"/>
              <a:t>mpox</a:t>
            </a:r>
            <a:r>
              <a:rPr lang="en-CA" dirty="0"/>
              <a:t> chez des </a:t>
            </a:r>
            <a:r>
              <a:rPr lang="en-CA" dirty="0" err="1"/>
              <a:t>porcelets</a:t>
            </a:r>
            <a:r>
              <a:rPr lang="en-CA" dirty="0"/>
              <a:t> </a:t>
            </a:r>
            <a:r>
              <a:rPr lang="en-CA" dirty="0" err="1"/>
              <a:t>en</a:t>
            </a:r>
            <a:r>
              <a:rPr lang="en-CA" dirty="0"/>
              <a:t> RDC</a:t>
            </a:r>
          </a:p>
          <a:p>
            <a:r>
              <a:rPr lang="en-CA" dirty="0" err="1"/>
              <a:t>Porcelets</a:t>
            </a:r>
            <a:r>
              <a:rPr lang="en-CA" dirty="0"/>
              <a:t> de 2 </a:t>
            </a:r>
            <a:r>
              <a:rPr lang="en-CA" dirty="0" err="1"/>
              <a:t>mois</a:t>
            </a:r>
            <a:r>
              <a:rPr lang="en-CA" dirty="0"/>
              <a:t> et demi</a:t>
            </a:r>
          </a:p>
          <a:p>
            <a:pPr lvl="1"/>
            <a:r>
              <a:rPr lang="en-CA" dirty="0"/>
              <a:t>1 mort et </a:t>
            </a:r>
            <a:r>
              <a:rPr lang="en-CA" dirty="0" err="1"/>
              <a:t>enterré</a:t>
            </a:r>
            <a:endParaRPr lang="en-CA" dirty="0"/>
          </a:p>
          <a:p>
            <a:pPr lvl="1"/>
            <a:r>
              <a:rPr lang="en-CA" dirty="0"/>
              <a:t>1 avec des </a:t>
            </a:r>
            <a:r>
              <a:rPr lang="en-CA" dirty="0" err="1"/>
              <a:t>plaies</a:t>
            </a:r>
            <a:r>
              <a:rPr lang="en-CA" dirty="0"/>
              <a:t>, </a:t>
            </a:r>
            <a:r>
              <a:rPr lang="en-CA" dirty="0" err="1"/>
              <a:t>vésicules</a:t>
            </a:r>
            <a:r>
              <a:rPr lang="en-CA" dirty="0"/>
              <a:t> et </a:t>
            </a:r>
            <a:r>
              <a:rPr lang="en-CA" dirty="0" err="1"/>
              <a:t>croûtes</a:t>
            </a:r>
            <a:endParaRPr lang="en-CA" dirty="0"/>
          </a:p>
          <a:p>
            <a:r>
              <a:rPr lang="en-CA" dirty="0"/>
              <a:t>2e </a:t>
            </a:r>
            <a:r>
              <a:rPr lang="en-CA" dirty="0" err="1"/>
              <a:t>porcelet</a:t>
            </a:r>
            <a:r>
              <a:rPr lang="en-CA" dirty="0"/>
              <a:t> </a:t>
            </a:r>
            <a:r>
              <a:rPr lang="en-CA" dirty="0" err="1"/>
              <a:t>envoyé</a:t>
            </a:r>
            <a:r>
              <a:rPr lang="en-CA" dirty="0"/>
              <a:t> </a:t>
            </a:r>
            <a:r>
              <a:rPr lang="en-CA" dirty="0" err="1"/>
              <a:t>en</a:t>
            </a:r>
            <a:r>
              <a:rPr lang="en-CA" dirty="0"/>
              <a:t> </a:t>
            </a:r>
            <a:r>
              <a:rPr lang="en-CA" dirty="0" err="1"/>
              <a:t>nécropsie</a:t>
            </a:r>
            <a:endParaRPr lang="en-CA" dirty="0"/>
          </a:p>
          <a:p>
            <a:r>
              <a:rPr lang="en-CA" dirty="0" err="1"/>
              <a:t>Échantillons</a:t>
            </a:r>
            <a:r>
              <a:rPr lang="en-CA" dirty="0"/>
              <a:t> de sang et </a:t>
            </a:r>
            <a:r>
              <a:rPr lang="en-CA" dirty="0" err="1"/>
              <a:t>écouvillons</a:t>
            </a:r>
            <a:r>
              <a:rPr lang="en-CA" dirty="0"/>
              <a:t> </a:t>
            </a:r>
            <a:r>
              <a:rPr lang="en-CA" dirty="0" err="1"/>
              <a:t>prélevés</a:t>
            </a:r>
            <a:r>
              <a:rPr lang="en-CA" dirty="0"/>
              <a:t> chez 3 </a:t>
            </a:r>
            <a:r>
              <a:rPr lang="en-CA" dirty="0" err="1"/>
              <a:t>autres</a:t>
            </a:r>
            <a:r>
              <a:rPr lang="en-CA" dirty="0"/>
              <a:t> </a:t>
            </a:r>
            <a:r>
              <a:rPr lang="en-CA" dirty="0" err="1"/>
              <a:t>porcelets</a:t>
            </a:r>
            <a:endParaRPr lang="en-CA" dirty="0"/>
          </a:p>
        </p:txBody>
      </p:sp>
      <p:sp>
        <p:nvSpPr>
          <p:cNvPr id="6" name="Content Placeholder 5"/>
          <p:cNvSpPr>
            <a:spLocks noGrp="1"/>
          </p:cNvSpPr>
          <p:nvPr>
            <p:ph sz="half" idx="2"/>
          </p:nvPr>
        </p:nvSpPr>
        <p:spPr/>
        <p:txBody>
          <a:bodyPr>
            <a:normAutofit fontScale="92500" lnSpcReduction="20000"/>
          </a:bodyPr>
          <a:lstStyle/>
          <a:p>
            <a:r>
              <a:rPr lang="en-CA" dirty="0"/>
              <a:t>PCR </a:t>
            </a:r>
            <a:r>
              <a:rPr lang="en-CA" dirty="0" err="1"/>
              <a:t>positif</a:t>
            </a:r>
            <a:r>
              <a:rPr lang="en-CA" dirty="0"/>
              <a:t> au </a:t>
            </a:r>
            <a:r>
              <a:rPr lang="en-CA" dirty="0" err="1"/>
              <a:t>mpox</a:t>
            </a:r>
            <a:r>
              <a:rPr lang="en-CA" dirty="0"/>
              <a:t> à deux </a:t>
            </a:r>
            <a:r>
              <a:rPr lang="en-CA" dirty="0" err="1"/>
              <a:t>laboratoires</a:t>
            </a:r>
            <a:r>
              <a:rPr lang="en-CA" dirty="0"/>
              <a:t> </a:t>
            </a:r>
            <a:r>
              <a:rPr lang="en-CA" dirty="0" err="1"/>
              <a:t>en</a:t>
            </a:r>
            <a:r>
              <a:rPr lang="en-CA" dirty="0"/>
              <a:t> RDC</a:t>
            </a:r>
          </a:p>
          <a:p>
            <a:r>
              <a:rPr lang="en-CA" dirty="0" err="1"/>
              <a:t>Échantillons</a:t>
            </a:r>
            <a:r>
              <a:rPr lang="en-CA" dirty="0"/>
              <a:t> de sang et </a:t>
            </a:r>
            <a:r>
              <a:rPr lang="en-CA" dirty="0" err="1"/>
              <a:t>écouvillons</a:t>
            </a:r>
            <a:r>
              <a:rPr lang="en-CA" dirty="0"/>
              <a:t> </a:t>
            </a:r>
            <a:r>
              <a:rPr lang="en-CA" dirty="0" err="1"/>
              <a:t>prélevés</a:t>
            </a:r>
            <a:r>
              <a:rPr lang="en-CA" dirty="0"/>
              <a:t> chez les </a:t>
            </a:r>
            <a:r>
              <a:rPr lang="en-CA" dirty="0" err="1"/>
              <a:t>membres</a:t>
            </a:r>
            <a:r>
              <a:rPr lang="en-CA" dirty="0"/>
              <a:t> de la </a:t>
            </a:r>
            <a:r>
              <a:rPr lang="en-CA" dirty="0" err="1"/>
              <a:t>famille</a:t>
            </a:r>
            <a:r>
              <a:rPr lang="en-CA" dirty="0"/>
              <a:t> de </a:t>
            </a:r>
            <a:r>
              <a:rPr lang="en-CA" dirty="0" err="1"/>
              <a:t>l’éleveur</a:t>
            </a:r>
            <a:r>
              <a:rPr lang="en-CA" dirty="0"/>
              <a:t> et les </a:t>
            </a:r>
            <a:r>
              <a:rPr lang="en-CA" dirty="0" err="1"/>
              <a:t>voisins</a:t>
            </a:r>
            <a:r>
              <a:rPr lang="en-CA" dirty="0"/>
              <a:t> </a:t>
            </a:r>
          </a:p>
          <a:p>
            <a:r>
              <a:rPr lang="en-CA" dirty="0"/>
              <a:t>La contamination </a:t>
            </a:r>
            <a:r>
              <a:rPr lang="en-CA" dirty="0" err="1"/>
              <a:t>d’origine</a:t>
            </a:r>
            <a:r>
              <a:rPr lang="en-CA" dirty="0"/>
              <a:t> </a:t>
            </a:r>
            <a:r>
              <a:rPr lang="en-CA" dirty="0" err="1"/>
              <a:t>humaine</a:t>
            </a:r>
            <a:r>
              <a:rPr lang="en-CA" dirty="0"/>
              <a:t> ne </a:t>
            </a:r>
            <a:r>
              <a:rPr lang="en-CA" dirty="0" err="1"/>
              <a:t>peut</a:t>
            </a:r>
            <a:r>
              <a:rPr lang="en-CA" dirty="0"/>
              <a:t> pas </a:t>
            </a:r>
            <a:r>
              <a:rPr lang="en-CA" dirty="0" err="1"/>
              <a:t>être</a:t>
            </a:r>
            <a:r>
              <a:rPr lang="en-CA" dirty="0"/>
              <a:t> </a:t>
            </a:r>
            <a:r>
              <a:rPr lang="en-CA" dirty="0" err="1"/>
              <a:t>écartée</a:t>
            </a:r>
            <a:r>
              <a:rPr lang="en-CA" dirty="0"/>
              <a:t>. </a:t>
            </a:r>
          </a:p>
          <a:p>
            <a:r>
              <a:rPr lang="en-CA" dirty="0" err="1"/>
              <a:t>L’origine</a:t>
            </a:r>
            <a:r>
              <a:rPr lang="en-CA" dirty="0"/>
              <a:t> de la </a:t>
            </a:r>
            <a:r>
              <a:rPr lang="en-CA" dirty="0" err="1"/>
              <a:t>maladie</a:t>
            </a:r>
            <a:r>
              <a:rPr lang="en-CA" dirty="0"/>
              <a:t> </a:t>
            </a:r>
            <a:r>
              <a:rPr lang="en-CA" dirty="0" err="1"/>
              <a:t>reste</a:t>
            </a:r>
            <a:r>
              <a:rPr lang="en-CA" dirty="0"/>
              <a:t> inconnue</a:t>
            </a:r>
          </a:p>
          <a:p>
            <a:r>
              <a:rPr lang="fr-CA" dirty="0"/>
              <a:t>Aucune autre enquête n'a été menée en raison du manque de moyens financiers</a:t>
            </a:r>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9</a:t>
            </a:fld>
            <a:endParaRPr lang="en-US"/>
          </a:p>
        </p:txBody>
      </p:sp>
    </p:spTree>
    <p:extLst>
      <p:ext uri="{BB962C8B-B14F-4D97-AF65-F5344CB8AC3E}">
        <p14:creationId xmlns:p14="http://schemas.microsoft.com/office/powerpoint/2010/main" val="468018033"/>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10158</TotalTime>
  <Words>2231</Words>
  <Application>Microsoft Office PowerPoint</Application>
  <PresentationFormat>Widescreen</PresentationFormat>
  <Paragraphs>251</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Calibri</vt:lpstr>
      <vt:lpstr>Calibri Light</vt:lpstr>
      <vt:lpstr>Symbol</vt:lpstr>
      <vt:lpstr>1_Office Theme</vt:lpstr>
      <vt:lpstr>Communauté des maladies émergentes et zoonotiques Signaux d’intérêt pour le RCSSP Q4</vt:lpstr>
      <vt:lpstr>Propagation de la PPA – Q4: &gt; 846 évènements rapportés (Empress i) Q1 jusqu’à date: 507</vt:lpstr>
      <vt:lpstr>PPA en République tchèque</vt:lpstr>
      <vt:lpstr>PPA en République tchèque</vt:lpstr>
      <vt:lpstr>Viruses | Free Full-Text | Experimental Infection of Domestic Pigs with an African Swine Fever Virus Field Strain Isolated in 2021 from the Dominican Republic (mdpi.com)</vt:lpstr>
      <vt:lpstr>Pathogens | Free Full-Text | Artificial Insemination as an Alternative Transmission Route for African Swine Fever Virus (mdpi.com)</vt:lpstr>
      <vt:lpstr>Vaccin PPA – Vietnam (mise à jour)</vt:lpstr>
      <vt:lpstr>Rapport trimestriel porcin de la Grande-Bretagne: surveillance de maladies et de menaces émergentes (publishing.service.gov.uk)</vt:lpstr>
      <vt:lpstr>MPox (variole simienne) - OMSA – Organisation mondiale de la santé animale</vt:lpstr>
      <vt:lpstr>SHIC fait le suivi de l’épidémie d’APP15 et trouve des résultats uniques – Swine Health Information Center</vt:lpstr>
      <vt:lpstr>SHIC fait le suivi de l’épidémie d’APP15 et trouve des résultats uniques – Swine Health Information Center</vt:lpstr>
      <vt:lpstr>SHIC fait le suivi de l’épidémie d’APP15 et trouve des résultats uniques – Swine Health Information Center</vt:lpstr>
      <vt:lpstr>Rapport de décembre du SHIC :  Haut niveaux de SRRP circulant aux É.-U.</vt:lpstr>
      <vt:lpstr>Le virus du SRRP a-t-il la capacité de s’infiltrer dans nos sols? (nationalhogfarmer.com)</vt:lpstr>
      <vt:lpstr>Évaluation de la température et des temps d’attente pour inactiver le VSRRP et le VDEP sur les surfaces contaminées dans les salles d'entrée de matériel des fermes porcines  </vt:lpstr>
      <vt:lpstr>Pathogens | Free Full-Text | Getah Virus (Alphavirus): An Emerging, Spreading Zoonotic Virus (mdpi.com)</vt:lpstr>
      <vt:lpstr>Pathogens | Free Full-Text | Getah Virus (Alphavirus): An Emerging, Spreading Zoonotic Virus (mdpi.com)</vt:lpstr>
      <vt:lpstr>Pathogens | Free Full-Text | Getah Virus (Alphavirus): An Emerging, Spreading Zoonotic Virus (mdpi.com)</vt:lpstr>
      <vt:lpstr>Mise à jour de l’IAHP au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126</cp:revision>
  <dcterms:created xsi:type="dcterms:W3CDTF">2020-02-07T23:34:08Z</dcterms:created>
  <dcterms:modified xsi:type="dcterms:W3CDTF">2023-03-01T20:38:20Z</dcterms:modified>
</cp:coreProperties>
</file>