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382" r:id="rId3"/>
    <p:sldId id="381" r:id="rId4"/>
    <p:sldId id="343" r:id="rId5"/>
    <p:sldId id="346" r:id="rId6"/>
    <p:sldId id="341" r:id="rId7"/>
    <p:sldId id="377" r:id="rId8"/>
    <p:sldId id="335" r:id="rId9"/>
    <p:sldId id="378" r:id="rId10"/>
    <p:sldId id="379" r:id="rId11"/>
    <p:sldId id="380" r:id="rId12"/>
    <p:sldId id="347" r:id="rId13"/>
    <p:sldId id="340" r:id="rId14"/>
    <p:sldId id="376" r:id="rId15"/>
    <p:sldId id="309" r:id="rId16"/>
    <p:sldId id="345"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80527" autoAdjust="0"/>
  </p:normalViewPr>
  <p:slideViewPr>
    <p:cSldViewPr snapToGrid="0">
      <p:cViewPr>
        <p:scale>
          <a:sx n="85" d="100"/>
          <a:sy n="85" d="100"/>
        </p:scale>
        <p:origin x="398" y="48"/>
      </p:cViewPr>
      <p:guideLst/>
    </p:cSldViewPr>
  </p:slideViewPr>
  <p:notesTextViewPr>
    <p:cViewPr>
      <p:scale>
        <a:sx n="1" d="1"/>
        <a:sy n="1" d="1"/>
      </p:scale>
      <p:origin x="0" y="-241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6BE868-3D7C-3DD0-FCE6-CE655D6FEE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E8B47A-0EC9-4AFC-9AEA-39BEC2D7612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3AFC921-46A2-49FA-A6BB-38D630050A8A}" type="datetimeFigureOut">
              <a:rPr lang="en-US"/>
              <a:pPr>
                <a:defRPr/>
              </a:pPr>
              <a:t>1/14/2025</a:t>
            </a:fld>
            <a:endParaRPr lang="en-US"/>
          </a:p>
        </p:txBody>
      </p:sp>
      <p:sp>
        <p:nvSpPr>
          <p:cNvPr id="4" name="Slide Image Placeholder 3">
            <a:extLst>
              <a:ext uri="{FF2B5EF4-FFF2-40B4-BE49-F238E27FC236}">
                <a16:creationId xmlns:a16="http://schemas.microsoft.com/office/drawing/2014/main" id="{936C4E6B-835E-6356-B138-55578C296A9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1F79E85-87FA-321E-8648-3DA8973B9F9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BCBD049-68FB-2A98-390D-23ACA9838C7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2C31596-87AD-892C-C7E3-E559B569C8B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FCE0DD-B501-4029-942E-CBFBDEA2B7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9249BDE-31DA-284B-682C-08345877E7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2006628-DE3E-10CD-D662-03FCE014D4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9AA6C5C-FBCE-27EB-8513-D08B3D31CE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3589D9-0B25-42AD-8108-118BD11BCF25}" type="slidenum">
              <a:rPr lang="en-US" altLang="en-US" smtClean="0">
                <a:solidFill>
                  <a:srgbClr val="000000"/>
                </a:solidFill>
              </a:rPr>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B1B5F10C-205B-40D7-80B1-8960C6C2F0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On October 10, 2024, BTV-12 was reported in a sheep on a farm in </a:t>
            </a:r>
            <a:r>
              <a:rPr lang="en-CA" altLang="en-US" dirty="0" err="1"/>
              <a:t>Kockengen</a:t>
            </a:r>
            <a:r>
              <a:rPr lang="en-CA" altLang="en-US" dirty="0"/>
              <a:t> and in a cow and her calf on a farm in </a:t>
            </a:r>
            <a:r>
              <a:rPr lang="en-CA" altLang="en-US" dirty="0" err="1"/>
              <a:t>Harmelen</a:t>
            </a:r>
            <a:r>
              <a:rPr lang="en-CA" altLang="en-US" dirty="0"/>
              <a:t>. </a:t>
            </a:r>
          </a:p>
          <a:p>
            <a:endParaRPr lang="en-CA" altLang="en-US" dirty="0"/>
          </a:p>
          <a:p>
            <a:r>
              <a:rPr lang="en-CA" altLang="en-US" dirty="0"/>
              <a:t>This serotype has never before occurred in the Netherlands, but it is prevalent in other countries outside Europe, specifically Israel(2010) and Australia(2015).</a:t>
            </a:r>
          </a:p>
          <a:p>
            <a:endParaRPr lang="en-CA" altLang="en-US" dirty="0"/>
          </a:p>
          <a:p>
            <a:r>
              <a:rPr lang="en-CA" altLang="en-US" dirty="0"/>
              <a:t>The article mentioned that approximately 1,400 previously submitted samples will be retrospectively examined for the new serotype and a distribution map will be created- right now it seems that they are adding it to the BTV-3 map.</a:t>
            </a:r>
          </a:p>
          <a:p>
            <a:endParaRPr lang="en-CA" altLang="en-US" dirty="0"/>
          </a:p>
          <a:p>
            <a:r>
              <a:rPr lang="en-CA" altLang="en-US" dirty="0"/>
              <a:t>Unclear how these different serotypes keep being identified in the Netherlands [BTV-3 (2023), now BTV-12 (2024), and previously BTV-6 (in 2008)]. Is their diagnostics capacity better and its just going undetected in certain countries, or is it another transmission pathway directly into the Netherlands?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otes Placeholder 1">
            <a:extLst>
              <a:ext uri="{FF2B5EF4-FFF2-40B4-BE49-F238E27FC236}">
                <a16:creationId xmlns:a16="http://schemas.microsoft.com/office/drawing/2014/main" id="{D14DD63C-CE94-6D27-D1CB-271E38D863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CA" altLang="en-US"/>
              <a:t>North Macedonia has reported its first outbreak of BTV-8 in a mixed sheep/goat herd in Demir Kapija. Still only one report in WAHIS.</a:t>
            </a:r>
          </a:p>
          <a:p>
            <a:pPr lvl="1"/>
            <a:endParaRPr lang="en-CA" altLang="en-US"/>
          </a:p>
          <a:p>
            <a:pPr lvl="1"/>
            <a:r>
              <a:rPr lang="en-CA" altLang="en-US"/>
              <a:t> Greece reported a recurrence of BTV-8, previously reported in early 2009. Cases were identified in sheep on the Ionian Islands. As of December 5, Greece has reported 51 total outbreaks throughout most of the country</a:t>
            </a:r>
          </a:p>
          <a:p>
            <a:pPr lvl="1"/>
            <a:endParaRPr lang="en-CA" altLang="en-US"/>
          </a:p>
          <a:p>
            <a:pPr lvl="1"/>
            <a:r>
              <a:rPr lang="en-CA" altLang="en-US"/>
              <a:t>France has also reported cases of BTV-4 and 8, but these are not in WAHIS/Empres-I, but BTV-8 was recently reported in cattle in Savoie and the article stated that: </a:t>
            </a:r>
            <a:r>
              <a:rPr lang="en-CA" altLang="en-US">
                <a:solidFill>
                  <a:srgbClr val="3A3A3A"/>
                </a:solidFill>
                <a:latin typeface="Marianne"/>
              </a:rPr>
              <a:t>serotypes 4 and 8  have been present in France for many years without clinical signs, except in rare cases.</a:t>
            </a:r>
            <a:endParaRPr lang="en-CA" altLang="en-US"/>
          </a:p>
          <a:p>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D3A6DA1-A82F-3018-4061-742854E79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60C23F7-1345-9110-5D49-8010754B8F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26910667-5914-7286-9F4D-BBE521D48D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7F76B1-9F56-4345-950C-59221214FD36}"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otes Placeholder 1">
            <a:extLst>
              <a:ext uri="{FF2B5EF4-FFF2-40B4-BE49-F238E27FC236}">
                <a16:creationId xmlns:a16="http://schemas.microsoft.com/office/drawing/2014/main" id="{84FC4428-4D73-92E0-96C4-76745058D0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Roboto" panose="02000000000000000000" pitchFamily="2" charset="0"/>
              </a:rPr>
              <a:t>Resurgence may also be somewhat driven by illegal cattle trafficking. As major screwworm outbreak hotspots closely mirror cattle smuggling routes identified in InSight Crime's 2022 report, “Cash Cows – The Inner Workings of Cattle Trafficking from Central America to Mexico.” </a:t>
            </a:r>
            <a:endParaRPr lang="en-CA" altLang="en-US" b="1"/>
          </a:p>
          <a:p>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FC15FE7-7028-193C-E452-81D43D6091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679CEAE-2037-9087-62D2-85631BAD75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Some more information on the cases of NWS in Mexico</a:t>
            </a:r>
            <a:endParaRPr lang="en-CA" altLang="en-US" dirty="0">
              <a:latin typeface="Poppins-Regular"/>
            </a:endParaRPr>
          </a:p>
          <a:p>
            <a:endParaRPr lang="en-CA" altLang="en-US" dirty="0">
              <a:latin typeface="Poppins-Regular"/>
            </a:endParaRPr>
          </a:p>
        </p:txBody>
      </p:sp>
      <p:sp>
        <p:nvSpPr>
          <p:cNvPr id="39940" name="Slide Number Placeholder 3">
            <a:extLst>
              <a:ext uri="{FF2B5EF4-FFF2-40B4-BE49-F238E27FC236}">
                <a16:creationId xmlns:a16="http://schemas.microsoft.com/office/drawing/2014/main" id="{DA396DEE-35DC-8F13-1A3B-C5D3B1385B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760E0E-4576-485F-A586-28A361C1D096}" type="slidenum">
              <a:rPr lang="en-CA" altLang="en-US" smtClean="0"/>
              <a:pPr/>
              <a:t>14</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C95EAA6-DFD8-A5D3-725A-FC931BEF43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C2B6991-DB82-AC50-CD74-5EE900653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In early November 2024, Lumpy skin disease was reported for the first time in Japan. Initial case reports occurred in cattle in Itoshima city, Fukuoka prefecture. Three cases were then found in Ozu Town, Kumomoto prefecture, which are epidemiologically linked to the Itoshima city outbreak. Movement restrictions of all cattle, and movement restrictions and disposal of raw milk derived from cattle with clinical signs have been implemented. The source of the introduction is unknown, however Fukuoka prefecture is close to South Korea which has been recently reporting outbreaks of lumpy skin disease.</a:t>
            </a:r>
          </a:p>
          <a:p>
            <a:endParaRPr lang="en-CA" altLang="en-US"/>
          </a:p>
        </p:txBody>
      </p:sp>
      <p:sp>
        <p:nvSpPr>
          <p:cNvPr id="41988" name="Slide Number Placeholder 3">
            <a:extLst>
              <a:ext uri="{FF2B5EF4-FFF2-40B4-BE49-F238E27FC236}">
                <a16:creationId xmlns:a16="http://schemas.microsoft.com/office/drawing/2014/main" id="{C2D66C13-DC49-16BD-5169-784F08BBC8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D4141F-84ED-41D7-AD9E-7C2AB396ACE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1685B8C-31A8-2165-9DD9-13B03D1681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3D226E9-9A74-D29D-962C-82ACDFEA3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4036" name="Slide Number Placeholder 3">
            <a:extLst>
              <a:ext uri="{FF2B5EF4-FFF2-40B4-BE49-F238E27FC236}">
                <a16:creationId xmlns:a16="http://schemas.microsoft.com/office/drawing/2014/main" id="{43F3E4C7-777F-A25F-5D73-1B0D3B8AC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9A320F-6A33-4E1B-8388-DEB946ACB410}"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24DBAE-1EFC-FD2C-3388-D87DBA4D4A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86ED0CE-B3B9-9275-F32A-6E1079560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b="0" dirty="0">
                <a:solidFill>
                  <a:srgbClr val="333333"/>
                </a:solidFill>
                <a:latin typeface="Lato" panose="020F0502020204030203" pitchFamily="34" charset="0"/>
              </a:rPr>
              <a:t>Germany reported an outbreak of FMD in water buffalo in </a:t>
            </a:r>
            <a:r>
              <a:rPr lang="en-CA" altLang="en-US" b="0" dirty="0" err="1">
                <a:solidFill>
                  <a:srgbClr val="333333"/>
                </a:solidFill>
                <a:latin typeface="Lato" panose="020F0502020204030203" pitchFamily="34" charset="0"/>
              </a:rPr>
              <a:t>Honow</a:t>
            </a:r>
            <a:r>
              <a:rPr lang="en-CA" altLang="en-US" b="0" dirty="0">
                <a:solidFill>
                  <a:srgbClr val="333333"/>
                </a:solidFill>
                <a:latin typeface="Lato" panose="020F0502020204030203" pitchFamily="34" charset="0"/>
              </a:rPr>
              <a:t>, outskirts of Berlin,  this past Friday (Jan 10</a:t>
            </a:r>
            <a:r>
              <a:rPr lang="en-CA" altLang="en-US" b="0" baseline="30000" dirty="0">
                <a:solidFill>
                  <a:srgbClr val="333333"/>
                </a:solidFill>
                <a:latin typeface="Lato" panose="020F0502020204030203" pitchFamily="34" charset="0"/>
              </a:rPr>
              <a:t>th</a:t>
            </a:r>
            <a:r>
              <a:rPr lang="en-CA" altLang="en-US" b="0" dirty="0">
                <a:solidFill>
                  <a:srgbClr val="333333"/>
                </a:solidFill>
                <a:latin typeface="Lato" panose="020F0502020204030203" pitchFamily="34" charset="0"/>
              </a:rPr>
              <a:t>). </a:t>
            </a:r>
          </a:p>
          <a:p>
            <a:endParaRPr lang="en-CA" altLang="en-US" b="0" dirty="0">
              <a:solidFill>
                <a:srgbClr val="333333"/>
              </a:solidFill>
              <a:latin typeface="Lato" panose="020F0502020204030203" pitchFamily="34" charset="0"/>
            </a:endParaRPr>
          </a:p>
          <a:p>
            <a:r>
              <a:rPr lang="en-CA" altLang="en-US" b="0" dirty="0">
                <a:solidFill>
                  <a:srgbClr val="333333"/>
                </a:solidFill>
                <a:latin typeface="Lato" panose="020F0502020204030203" pitchFamily="34" charset="0"/>
              </a:rPr>
              <a:t>This is the first report of FMD in the country since 1988 (which occurred in lower saxony). And the last outbreak in Europe was reported in Bulgaria in 2011. FMD remains endemic in Turkey, the Middle East, Africa, parts of Asia and South America.</a:t>
            </a:r>
          </a:p>
          <a:p>
            <a:endParaRPr lang="en-CA" altLang="en-US" b="0" dirty="0">
              <a:solidFill>
                <a:srgbClr val="333333"/>
              </a:solidFill>
              <a:latin typeface="Lato" panose="020F0502020204030203" pitchFamily="34" charset="0"/>
            </a:endParaRPr>
          </a:p>
          <a:p>
            <a:r>
              <a:rPr lang="en-CA" altLang="en-US" b="0" dirty="0">
                <a:solidFill>
                  <a:srgbClr val="333333"/>
                </a:solidFill>
                <a:latin typeface="Lato" panose="020F0502020204030203" pitchFamily="34" charset="0"/>
              </a:rPr>
              <a:t>In this event - three water buffalo in </a:t>
            </a:r>
            <a:r>
              <a:rPr lang="en-CA" altLang="en-US" b="0" dirty="0" err="1">
                <a:solidFill>
                  <a:srgbClr val="333333"/>
                </a:solidFill>
                <a:latin typeface="Lato" panose="020F0502020204030203" pitchFamily="34" charset="0"/>
              </a:rPr>
              <a:t>Honow</a:t>
            </a:r>
            <a:r>
              <a:rPr lang="en-CA" altLang="en-US" b="0" dirty="0">
                <a:solidFill>
                  <a:srgbClr val="333333"/>
                </a:solidFill>
                <a:latin typeface="Lato" panose="020F0502020204030203" pitchFamily="34" charset="0"/>
              </a:rPr>
              <a:t> have died and the entire herd (remaining 11 buffalo) were culled as a precautionary measure.  You can see on the map on the top right where this is in Germany.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b="1" dirty="0">
              <a:solidFill>
                <a:srgbClr val="333333"/>
              </a:solidFill>
              <a:latin typeface="Lato" panose="020F0502020204030203" pitchFamily="34" charset="0"/>
            </a:endParaRPr>
          </a:p>
          <a:p>
            <a:r>
              <a:rPr lang="en-CA" altLang="en-US" b="1" dirty="0">
                <a:solidFill>
                  <a:srgbClr val="333333"/>
                </a:solidFill>
                <a:latin typeface="Lato" panose="020F0502020204030203" pitchFamily="34" charset="0"/>
              </a:rPr>
              <a:t>The serotype has been identified as O – which is c</a:t>
            </a:r>
            <a:r>
              <a:rPr lang="en-CA" altLang="en-US" dirty="0">
                <a:solidFill>
                  <a:srgbClr val="212529"/>
                </a:solidFill>
                <a:latin typeface="Lato" panose="020F0502020204030203" pitchFamily="34" charset="0"/>
              </a:rPr>
              <a:t>losely related </a:t>
            </a:r>
            <a:r>
              <a:rPr lang="en-CA" altLang="en-US" dirty="0"/>
              <a:t>FMD</a:t>
            </a:r>
            <a:r>
              <a:rPr lang="en-CA" altLang="en-US" dirty="0">
                <a:solidFill>
                  <a:srgbClr val="212529"/>
                </a:solidFill>
                <a:latin typeface="Lato" panose="020F0502020204030203" pitchFamily="34" charset="0"/>
              </a:rPr>
              <a:t> viruses are found in the Middle East and Asia, - You can see from the bottom right image the different pools for FMD worldwide and serotype O is present in all of them except for pool 6 which is in southern Africa. But the closest in proximity to Europe would be those circulating in the middle eat (pool 3)</a:t>
            </a:r>
          </a:p>
          <a:p>
            <a:endParaRPr lang="en-CA" altLang="en-US" dirty="0">
              <a:solidFill>
                <a:srgbClr val="212529"/>
              </a:solidFill>
              <a:latin typeface="Lato" panose="020F0502020204030203" pitchFamily="34" charset="0"/>
            </a:endParaRPr>
          </a:p>
          <a:p>
            <a:r>
              <a:rPr lang="en-CA" altLang="en-US" dirty="0">
                <a:solidFill>
                  <a:srgbClr val="212529"/>
                </a:solidFill>
                <a:latin typeface="Lato" panose="020F0502020204030203" pitchFamily="34" charset="0"/>
              </a:rPr>
              <a:t>The exact origin and route of entry is still unknown, and it is i</a:t>
            </a:r>
            <a:r>
              <a:rPr lang="en-CA" altLang="en-US" dirty="0">
                <a:solidFill>
                  <a:srgbClr val="333333"/>
                </a:solidFill>
                <a:latin typeface="Helvetica Neue"/>
              </a:rPr>
              <a:t>nteresting that it was detected in water buffalo and its listed as a backyard farm – so it may not be a regular production site and biosecurity may be very different</a:t>
            </a:r>
            <a:endParaRPr lang="en-CA" altLang="en-US" dirty="0">
              <a:solidFill>
                <a:srgbClr val="212529"/>
              </a:solidFill>
              <a:latin typeface="Lato" panose="020F050202020403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dirty="0">
              <a:solidFill>
                <a:srgbClr val="212529"/>
              </a:solidFill>
              <a:latin typeface="Lato" panose="020F050202020403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dirty="0">
                <a:solidFill>
                  <a:srgbClr val="333333"/>
                </a:solidFill>
                <a:latin typeface="Helvetica Neue"/>
              </a:rPr>
              <a:t>But it also shows that the risk of introduction of this virus into a susceptible population can happen anytime.</a:t>
            </a:r>
            <a:endParaRPr lang="en-CA" altLang="en-US" dirty="0"/>
          </a:p>
          <a:p>
            <a:endParaRPr lang="en-CA" altLang="en-US" dirty="0">
              <a:solidFill>
                <a:srgbClr val="212529"/>
              </a:solidFill>
              <a:latin typeface="Lato" panose="020F0502020204030203" pitchFamily="34" charset="0"/>
            </a:endParaRPr>
          </a:p>
          <a:p>
            <a:endParaRPr lang="en-CA" altLang="en-US" dirty="0">
              <a:solidFill>
                <a:srgbClr val="212529"/>
              </a:solidFill>
              <a:latin typeface="Lato" panose="020F0502020204030203" pitchFamily="34" charset="0"/>
            </a:endParaRPr>
          </a:p>
          <a:p>
            <a:r>
              <a:rPr lang="en-CA" altLang="en-US" dirty="0">
                <a:solidFill>
                  <a:srgbClr val="212529"/>
                </a:solidFill>
                <a:latin typeface="Lato" panose="020F0502020204030203" pitchFamily="34" charset="0"/>
              </a:rPr>
              <a:t>DEFRA has also released a preliminary outbreak assessment – some notable information there includes</a:t>
            </a:r>
          </a:p>
          <a:p>
            <a:r>
              <a:rPr lang="en-CA" dirty="0"/>
              <a:t> - all susceptible livestock within a 1km radius would be culled as a precaution and this includes a pigs farm  with ~ 200 pigs in </a:t>
            </a:r>
            <a:r>
              <a:rPr lang="en-CA" dirty="0" err="1"/>
              <a:t>Ahrensfelde</a:t>
            </a:r>
            <a:r>
              <a:rPr lang="en-CA" dirty="0"/>
              <a:t>, near where the outbreak was detected.</a:t>
            </a:r>
          </a:p>
          <a:p>
            <a:endParaRPr lang="en-CA" dirty="0"/>
          </a:p>
          <a:p>
            <a:r>
              <a:rPr lang="en-CA" dirty="0"/>
              <a:t>-  Additionally, 55 sheep and goats and 3 cattle from a farm in </a:t>
            </a:r>
            <a:r>
              <a:rPr lang="en-CA" dirty="0" err="1"/>
              <a:t>OderSpree</a:t>
            </a:r>
            <a:r>
              <a:rPr lang="en-CA" dirty="0"/>
              <a:t> are to be slaughtered on 13 January as the farm had obtained hay from the farm in </a:t>
            </a:r>
            <a:r>
              <a:rPr lang="en-CA" dirty="0" err="1"/>
              <a:t>Hönow</a:t>
            </a:r>
            <a:r>
              <a:rPr lang="en-CA" dirty="0"/>
              <a:t> where the outbreak occurred but none of the animals have shown signs of infection.  The sampling of all establishments within the 10km Restriction Zone (RZ) is ongoing, but so far results have been negative. There is also a hunting ban in place in the restriction zone and berlins two zoo’s have closed.</a:t>
            </a:r>
            <a:endParaRPr lang="en-CA" altLang="en-US" dirty="0">
              <a:solidFill>
                <a:srgbClr val="212529"/>
              </a:solidFill>
              <a:latin typeface="Lato" panose="020F0502020204030203" pitchFamily="34" charset="0"/>
            </a:endParaRPr>
          </a:p>
          <a:p>
            <a:endParaRPr lang="en-CA" altLang="en-US" b="1" dirty="0">
              <a:solidFill>
                <a:srgbClr val="212529"/>
              </a:solidFill>
              <a:latin typeface="Lato" panose="020F0502020204030203" pitchFamily="34" charset="0"/>
            </a:endParaRPr>
          </a:p>
          <a:p>
            <a:r>
              <a:rPr lang="en-CA" dirty="0"/>
              <a:t>- Netherlands have implemented a national ban on the movement of veal calves (unless they are going to slaughter) and a ban on visitors to veal farms because there have been more than 3,600 calves transported from Brandenburg to the Netherlands since 1 December. These calves are located on more than 125 veal calf farms spread across the Netherlands.</a:t>
            </a:r>
            <a:endParaRPr lang="en-CA" altLang="en-US" b="1" dirty="0">
              <a:solidFill>
                <a:srgbClr val="333333"/>
              </a:solidFill>
              <a:latin typeface="Lato" panose="020F0502020204030203" pitchFamily="34" charset="0"/>
            </a:endParaRPr>
          </a:p>
          <a:p>
            <a:endParaRPr lang="en-CA" altLang="en-US" dirty="0">
              <a:solidFill>
                <a:srgbClr val="333333"/>
              </a:solidFill>
              <a:latin typeface="Helvetica Neue"/>
            </a:endParaRPr>
          </a:p>
          <a:p>
            <a:r>
              <a:rPr lang="en-CA" dirty="0"/>
              <a:t>Re-testing of samples which  tested negative for bluetongue for FMD as bluetongue can be a differential diagnosis for FMD</a:t>
            </a:r>
            <a:endParaRPr lang="en-CA" altLang="en-US" dirty="0">
              <a:solidFill>
                <a:srgbClr val="333333"/>
              </a:solidFill>
              <a:latin typeface="Helvetica Neue"/>
            </a:endParaRPr>
          </a:p>
          <a:p>
            <a:endParaRPr lang="en-CA" altLang="en-US" dirty="0">
              <a:latin typeface="Poppins-Regular"/>
            </a:endParaRPr>
          </a:p>
          <a:p>
            <a:endParaRPr lang="en-CA" altLang="en-US" dirty="0">
              <a:latin typeface="Poppins-Regular"/>
            </a:endParaRPr>
          </a:p>
        </p:txBody>
      </p:sp>
      <p:sp>
        <p:nvSpPr>
          <p:cNvPr id="17412" name="Slide Number Placeholder 3">
            <a:extLst>
              <a:ext uri="{FF2B5EF4-FFF2-40B4-BE49-F238E27FC236}">
                <a16:creationId xmlns:a16="http://schemas.microsoft.com/office/drawing/2014/main" id="{3B22BD5C-F10A-EC89-2AA0-4E5EDC705D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3BEAAA-85EC-4EB5-90C9-23EDF26D261F}" type="slidenum">
              <a:rPr lang="en-US" altLang="en-US" smtClean="0"/>
              <a:pPr/>
              <a:t>2</a:t>
            </a:fld>
            <a:endParaRPr lang="en-US" altLang="en-US"/>
          </a:p>
        </p:txBody>
      </p:sp>
    </p:spTree>
    <p:extLst>
      <p:ext uri="{BB962C8B-B14F-4D97-AF65-F5344CB8AC3E}">
        <p14:creationId xmlns:p14="http://schemas.microsoft.com/office/powerpoint/2010/main" val="76427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24DBAE-1EFC-FD2C-3388-D87DBA4D4A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86ED0CE-B3B9-9275-F32A-6E1079560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latin typeface="Poppins-Regular"/>
              </a:rPr>
              <a:t>Sent out a ping to the CEZD community early Friday morning and to date we’ve had 31 responses. With an average rating of very relevant. The CFIA has also issued import restriction on commodities/products from Germany – Gen will provide those details.</a:t>
            </a:r>
          </a:p>
        </p:txBody>
      </p:sp>
      <p:sp>
        <p:nvSpPr>
          <p:cNvPr id="17412" name="Slide Number Placeholder 3">
            <a:extLst>
              <a:ext uri="{FF2B5EF4-FFF2-40B4-BE49-F238E27FC236}">
                <a16:creationId xmlns:a16="http://schemas.microsoft.com/office/drawing/2014/main" id="{3B22BD5C-F10A-EC89-2AA0-4E5EDC705D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3BEAAA-85EC-4EB5-90C9-23EDF26D261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A22398A-41FC-3CC6-90DB-BBE504743A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258F71A-7992-007E-F557-8B04F1C4C4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A few other countries have reported outbreaks of FMD over the past few months: Palestine, Israel, Algeria, Libya, China, Indonesia South Africa</a:t>
            </a:r>
          </a:p>
          <a:p>
            <a:endParaRPr lang="en-CA" altLang="en-US" dirty="0">
              <a:latin typeface="Poppins-Regular"/>
            </a:endParaRPr>
          </a:p>
        </p:txBody>
      </p:sp>
      <p:sp>
        <p:nvSpPr>
          <p:cNvPr id="19460" name="Slide Number Placeholder 3">
            <a:extLst>
              <a:ext uri="{FF2B5EF4-FFF2-40B4-BE49-F238E27FC236}">
                <a16:creationId xmlns:a16="http://schemas.microsoft.com/office/drawing/2014/main" id="{47B5A9C1-AEF3-FFBB-073F-24A9CFEABC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F555011-59C2-4AAE-8B25-69BCEF5ABE1B}"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A5F37A-5CC4-E7DC-6465-627E8B71D1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E952752-3805-8FFE-AD9F-9A89CA555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000000"/>
                </a:solidFill>
                <a:latin typeface="Poppins" panose="00000500000000000000" pitchFamily="2" charset="0"/>
              </a:rPr>
              <a:t>Since 1923, Canada has worked to eradicate bovine TB  and had been infection-free from cattle since 2006.</a:t>
            </a:r>
            <a:endParaRPr lang="en-US" altLang="en-US" dirty="0"/>
          </a:p>
        </p:txBody>
      </p:sp>
      <p:sp>
        <p:nvSpPr>
          <p:cNvPr id="21508" name="Slide Number Placeholder 3">
            <a:extLst>
              <a:ext uri="{FF2B5EF4-FFF2-40B4-BE49-F238E27FC236}">
                <a16:creationId xmlns:a16="http://schemas.microsoft.com/office/drawing/2014/main" id="{E01A4EA8-B16F-264D-B373-DE30FBA6D8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7015A1-6092-47AC-AE0B-776C7AF934F9}"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A73DCFE-83DF-E601-57AE-82C1A3FA3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0FA69B8-9368-5CE7-5718-32D9C8ED6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5CB2D1C0-4032-5D09-A023-9E515BB8F6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EDF9DD-A977-4721-A434-F18281047969}"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otes Placeholder 1">
            <a:extLst>
              <a:ext uri="{FF2B5EF4-FFF2-40B4-BE49-F238E27FC236}">
                <a16:creationId xmlns:a16="http://schemas.microsoft.com/office/drawing/2014/main" id="{A08F25B4-1794-C3D8-AC34-9E419AA0EE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We’ve been reporting on BTV for the past year and a bit with BTV-3 spreading increasingly throughout Europe in 2024 – first identified in the Netherlands on Sept 5, 2023.</a:t>
            </a:r>
          </a:p>
          <a:p>
            <a:endParaRPr lang="en-CA" altLang="en-US" dirty="0"/>
          </a:p>
          <a:p>
            <a:r>
              <a:rPr lang="en-CA" altLang="en-US" dirty="0"/>
              <a:t>Currently Europe is reporting multiple different circulating serotypes of BTV.</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otes Placeholder 1">
            <a:extLst>
              <a:ext uri="{FF2B5EF4-FFF2-40B4-BE49-F238E27FC236}">
                <a16:creationId xmlns:a16="http://schemas.microsoft.com/office/drawing/2014/main" id="{981A6A31-CFD1-B40C-C295-AF838DA95B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Liechtenstein reported its first outbreak of BTV-3 on October 7, 2024 in sheep. To date they have reported 6 total outbreak affecting both cattle and sheep.</a:t>
            </a:r>
          </a:p>
          <a:p>
            <a:endParaRPr lang="en-CA" altLang="en-US" dirty="0"/>
          </a:p>
          <a:p>
            <a:r>
              <a:rPr lang="en-CA" altLang="en-US" dirty="0"/>
              <a:t>Poland reported its first case of BTV-3 on Dec 10 – but with a start date of Nov 15.  Three cases were reported in cattle in </a:t>
            </a:r>
            <a:r>
              <a:rPr lang="en-CA" altLang="en-US" dirty="0" err="1">
                <a:latin typeface="Poppins-Regular"/>
              </a:rPr>
              <a:t>Dolnośląskie</a:t>
            </a:r>
            <a:r>
              <a:rPr lang="en-CA" altLang="en-US" dirty="0">
                <a:latin typeface="Poppins-Regular"/>
              </a:rPr>
              <a:t> in the west of the country, towards borders with Germany/Czech Republic</a:t>
            </a:r>
          </a:p>
          <a:p>
            <a:endParaRPr lang="en-CA" altLang="en-US" dirty="0">
              <a:latin typeface="Poppins-Regular"/>
            </a:endParaRPr>
          </a:p>
          <a:p>
            <a:r>
              <a:rPr lang="en-CA" altLang="en-US" dirty="0">
                <a:latin typeface="Poppins-Regular"/>
              </a:rPr>
              <a:t>Then also within the last two weeks Norway and the UK reported cases which is fairly late for midge activity.</a:t>
            </a:r>
            <a:endParaRPr lang="en-CA"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9B47DE0-AB35-928E-5911-39FD7F0B0D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38C7674-3C99-292A-DD4B-6F13BE68D0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Belgium not regularly reporting to WOAH, but their dashboard shows cases across the entire country – affected mainly cattle, then sheep, and some goats, alpaca and cervids are also mentioned.</a:t>
            </a:r>
          </a:p>
          <a:p>
            <a:endParaRPr lang="en-CA" altLang="en-US"/>
          </a:p>
          <a:p>
            <a:r>
              <a:rPr lang="en-CA" altLang="en-US"/>
              <a:t>Similarly, Netherlands does not have any recent data in Empres-I but looking at the regulatory authority's website, the most recent update shows cases across all 12 provinces, and they have also reported finding a new strain BTV-12.</a:t>
            </a:r>
          </a:p>
        </p:txBody>
      </p:sp>
      <p:sp>
        <p:nvSpPr>
          <p:cNvPr id="29700" name="Slide Number Placeholder 3">
            <a:extLst>
              <a:ext uri="{FF2B5EF4-FFF2-40B4-BE49-F238E27FC236}">
                <a16:creationId xmlns:a16="http://schemas.microsoft.com/office/drawing/2014/main" id="{0821A718-8068-61C6-2698-F0477272B9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0546D76-C5AE-446B-97E7-9D7CD1D6FA21}"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375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3E34F7C-9415-F3A1-14A2-F43CAE3D2DF8}"/>
              </a:ext>
            </a:extLst>
          </p:cNvPr>
          <p:cNvSpPr>
            <a:spLocks noGrp="1"/>
          </p:cNvSpPr>
          <p:nvPr>
            <p:ph type="sldNum" sz="quarter" idx="10"/>
          </p:nvPr>
        </p:nvSpPr>
        <p:spPr/>
        <p:txBody>
          <a:bodyPr/>
          <a:lstStyle>
            <a:lvl1pPr>
              <a:defRPr/>
            </a:lvl1pPr>
          </a:lstStyle>
          <a:p>
            <a:pPr>
              <a:defRPr/>
            </a:pPr>
            <a:fld id="{31392150-2AF9-4594-BB40-04212FB2C09D}" type="slidenum">
              <a:rPr lang="en-US" altLang="en-US"/>
              <a:pPr>
                <a:defRPr/>
              </a:pPr>
              <a:t>‹#›</a:t>
            </a:fld>
            <a:endParaRPr lang="en-US" altLang="en-US"/>
          </a:p>
        </p:txBody>
      </p:sp>
    </p:spTree>
    <p:extLst>
      <p:ext uri="{BB962C8B-B14F-4D97-AF65-F5344CB8AC3E}">
        <p14:creationId xmlns:p14="http://schemas.microsoft.com/office/powerpoint/2010/main" val="418852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5906BF0-A16F-385E-DAC1-81912A72B631}"/>
              </a:ext>
            </a:extLst>
          </p:cNvPr>
          <p:cNvSpPr>
            <a:spLocks noGrp="1"/>
          </p:cNvSpPr>
          <p:nvPr>
            <p:ph type="sldNum" sz="quarter" idx="10"/>
          </p:nvPr>
        </p:nvSpPr>
        <p:spPr/>
        <p:txBody>
          <a:bodyPr/>
          <a:lstStyle>
            <a:lvl1pPr>
              <a:defRPr/>
            </a:lvl1pPr>
          </a:lstStyle>
          <a:p>
            <a:pPr>
              <a:defRPr/>
            </a:pPr>
            <a:fld id="{6C805B45-A73D-4639-8BBA-8E8AB9F6CBEF}" type="slidenum">
              <a:rPr lang="en-US" altLang="en-US"/>
              <a:pPr>
                <a:defRPr/>
              </a:pPr>
              <a:t>‹#›</a:t>
            </a:fld>
            <a:endParaRPr lang="en-US" altLang="en-US"/>
          </a:p>
        </p:txBody>
      </p:sp>
    </p:spTree>
    <p:extLst>
      <p:ext uri="{BB962C8B-B14F-4D97-AF65-F5344CB8AC3E}">
        <p14:creationId xmlns:p14="http://schemas.microsoft.com/office/powerpoint/2010/main" val="220549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64629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6B3CCB3B-FD8D-BB70-39F1-AB0EA3456CCE}"/>
              </a:ext>
            </a:extLst>
          </p:cNvPr>
          <p:cNvSpPr>
            <a:spLocks noGrp="1"/>
          </p:cNvSpPr>
          <p:nvPr>
            <p:ph type="sldNum" sz="quarter" idx="10"/>
          </p:nvPr>
        </p:nvSpPr>
        <p:spPr/>
        <p:txBody>
          <a:bodyPr/>
          <a:lstStyle>
            <a:lvl1pPr>
              <a:defRPr/>
            </a:lvl1pPr>
          </a:lstStyle>
          <a:p>
            <a:pPr>
              <a:defRPr/>
            </a:pPr>
            <a:fld id="{37E3B190-87FC-46F5-8FFB-BBACAF8EF777}" type="slidenum">
              <a:rPr lang="en-US" altLang="en-US"/>
              <a:pPr>
                <a:defRPr/>
              </a:pPr>
              <a:t>‹#›</a:t>
            </a:fld>
            <a:endParaRPr lang="en-US" altLang="en-US"/>
          </a:p>
        </p:txBody>
      </p:sp>
    </p:spTree>
    <p:extLst>
      <p:ext uri="{BB962C8B-B14F-4D97-AF65-F5344CB8AC3E}">
        <p14:creationId xmlns:p14="http://schemas.microsoft.com/office/powerpoint/2010/main" val="81344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91B7C683-0CCE-BD37-527F-39E8CF102077}"/>
              </a:ext>
            </a:extLst>
          </p:cNvPr>
          <p:cNvSpPr>
            <a:spLocks noGrp="1"/>
          </p:cNvSpPr>
          <p:nvPr>
            <p:ph type="sldNum" sz="quarter" idx="10"/>
          </p:nvPr>
        </p:nvSpPr>
        <p:spPr/>
        <p:txBody>
          <a:bodyPr/>
          <a:lstStyle>
            <a:lvl1pPr>
              <a:defRPr/>
            </a:lvl1pPr>
          </a:lstStyle>
          <a:p>
            <a:pPr>
              <a:defRPr/>
            </a:pPr>
            <a:fld id="{7F32D2D1-13D8-4CC5-8F09-15AB8DA7B064}" type="slidenum">
              <a:rPr lang="en-US" altLang="en-US"/>
              <a:pPr>
                <a:defRPr/>
              </a:pPr>
              <a:t>‹#›</a:t>
            </a:fld>
            <a:endParaRPr lang="en-US" altLang="en-US"/>
          </a:p>
        </p:txBody>
      </p:sp>
    </p:spTree>
    <p:extLst>
      <p:ext uri="{BB962C8B-B14F-4D97-AF65-F5344CB8AC3E}">
        <p14:creationId xmlns:p14="http://schemas.microsoft.com/office/powerpoint/2010/main" val="117624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E6724B34-7836-8E9D-7876-4D9253D9D0B4}"/>
              </a:ext>
            </a:extLst>
          </p:cNvPr>
          <p:cNvSpPr>
            <a:spLocks noGrp="1"/>
          </p:cNvSpPr>
          <p:nvPr>
            <p:ph type="sldNum" sz="quarter" idx="14"/>
          </p:nvPr>
        </p:nvSpPr>
        <p:spPr/>
        <p:txBody>
          <a:bodyPr/>
          <a:lstStyle>
            <a:lvl1pPr>
              <a:defRPr/>
            </a:lvl1pPr>
          </a:lstStyle>
          <a:p>
            <a:pPr>
              <a:defRPr/>
            </a:pPr>
            <a:fld id="{8540CF0F-59C1-4DC0-81D2-78CF9F078973}" type="slidenum">
              <a:rPr lang="en-US" altLang="en-US"/>
              <a:pPr>
                <a:defRPr/>
              </a:pPr>
              <a:t>‹#›</a:t>
            </a:fld>
            <a:endParaRPr lang="en-US" altLang="en-US"/>
          </a:p>
        </p:txBody>
      </p:sp>
    </p:spTree>
    <p:extLst>
      <p:ext uri="{BB962C8B-B14F-4D97-AF65-F5344CB8AC3E}">
        <p14:creationId xmlns:p14="http://schemas.microsoft.com/office/powerpoint/2010/main" val="343610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18F3C53A-1A1D-02AC-974C-122B57A80E86}"/>
              </a:ext>
            </a:extLst>
          </p:cNvPr>
          <p:cNvSpPr>
            <a:spLocks noGrp="1"/>
          </p:cNvSpPr>
          <p:nvPr>
            <p:ph type="sldNum" sz="quarter" idx="15"/>
          </p:nvPr>
        </p:nvSpPr>
        <p:spPr/>
        <p:txBody>
          <a:bodyPr/>
          <a:lstStyle>
            <a:lvl1pPr>
              <a:defRPr/>
            </a:lvl1pPr>
          </a:lstStyle>
          <a:p>
            <a:pPr>
              <a:defRPr/>
            </a:pPr>
            <a:fld id="{B2EEE180-30C2-48AE-B837-5D07552802CF}" type="slidenum">
              <a:rPr lang="en-US" altLang="en-US"/>
              <a:pPr>
                <a:defRPr/>
              </a:pPr>
              <a:t>‹#›</a:t>
            </a:fld>
            <a:endParaRPr lang="en-US" altLang="en-US"/>
          </a:p>
        </p:txBody>
      </p:sp>
    </p:spTree>
    <p:extLst>
      <p:ext uri="{BB962C8B-B14F-4D97-AF65-F5344CB8AC3E}">
        <p14:creationId xmlns:p14="http://schemas.microsoft.com/office/powerpoint/2010/main" val="383055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EFF74C4-2580-1B10-285D-E13C7CB70619}"/>
              </a:ext>
            </a:extLst>
          </p:cNvPr>
          <p:cNvSpPr>
            <a:spLocks noGrp="1"/>
          </p:cNvSpPr>
          <p:nvPr>
            <p:ph type="sldNum" sz="quarter" idx="10"/>
          </p:nvPr>
        </p:nvSpPr>
        <p:spPr/>
        <p:txBody>
          <a:bodyPr/>
          <a:lstStyle>
            <a:lvl1pPr>
              <a:defRPr/>
            </a:lvl1pPr>
          </a:lstStyle>
          <a:p>
            <a:pPr>
              <a:defRPr/>
            </a:pPr>
            <a:fld id="{94F098F2-AB27-4246-8D2E-F8E207427449}" type="slidenum">
              <a:rPr lang="en-US" altLang="en-US"/>
              <a:pPr>
                <a:defRPr/>
              </a:pPr>
              <a:t>‹#›</a:t>
            </a:fld>
            <a:endParaRPr lang="en-US" altLang="en-US"/>
          </a:p>
        </p:txBody>
      </p:sp>
    </p:spTree>
    <p:extLst>
      <p:ext uri="{BB962C8B-B14F-4D97-AF65-F5344CB8AC3E}">
        <p14:creationId xmlns:p14="http://schemas.microsoft.com/office/powerpoint/2010/main" val="262081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2AA3DEAD-A5B9-BA8B-243D-65056400D3D2}"/>
              </a:ext>
            </a:extLst>
          </p:cNvPr>
          <p:cNvSpPr>
            <a:spLocks noGrp="1"/>
          </p:cNvSpPr>
          <p:nvPr>
            <p:ph type="sldNum" sz="quarter" idx="10"/>
          </p:nvPr>
        </p:nvSpPr>
        <p:spPr/>
        <p:txBody>
          <a:bodyPr/>
          <a:lstStyle>
            <a:lvl1pPr>
              <a:defRPr/>
            </a:lvl1pPr>
          </a:lstStyle>
          <a:p>
            <a:pPr>
              <a:defRPr/>
            </a:pPr>
            <a:fld id="{5AC4E733-378F-4BF6-861E-EEFA8F0E580E}" type="slidenum">
              <a:rPr lang="en-US" altLang="en-US"/>
              <a:pPr>
                <a:defRPr/>
              </a:pPr>
              <a:t>‹#›</a:t>
            </a:fld>
            <a:endParaRPr lang="en-US" altLang="en-US"/>
          </a:p>
        </p:txBody>
      </p:sp>
    </p:spTree>
    <p:extLst>
      <p:ext uri="{BB962C8B-B14F-4D97-AF65-F5344CB8AC3E}">
        <p14:creationId xmlns:p14="http://schemas.microsoft.com/office/powerpoint/2010/main" val="222915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F749B8F9-BD90-9027-3F3D-C12B5709E695}"/>
              </a:ext>
            </a:extLst>
          </p:cNvPr>
          <p:cNvSpPr>
            <a:spLocks noGrp="1"/>
          </p:cNvSpPr>
          <p:nvPr>
            <p:ph type="sldNum" sz="quarter" idx="10"/>
          </p:nvPr>
        </p:nvSpPr>
        <p:spPr/>
        <p:txBody>
          <a:bodyPr/>
          <a:lstStyle>
            <a:lvl1pPr>
              <a:defRPr/>
            </a:lvl1pPr>
          </a:lstStyle>
          <a:p>
            <a:pPr>
              <a:defRPr/>
            </a:pPr>
            <a:fld id="{656A67AB-DA8C-4023-A49C-4A28229D991B}" type="slidenum">
              <a:rPr lang="en-US" altLang="en-US"/>
              <a:pPr>
                <a:defRPr/>
              </a:pPr>
              <a:t>‹#›</a:t>
            </a:fld>
            <a:endParaRPr lang="en-US" altLang="en-US"/>
          </a:p>
        </p:txBody>
      </p:sp>
    </p:spTree>
    <p:extLst>
      <p:ext uri="{BB962C8B-B14F-4D97-AF65-F5344CB8AC3E}">
        <p14:creationId xmlns:p14="http://schemas.microsoft.com/office/powerpoint/2010/main" val="393002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328308-3CE4-D5C6-63C8-8B34200FA4E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34EFD33-6E83-3386-BCDB-3411DDA21E0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B63F287-80E2-439C-F2C9-D2FBE8426C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D4C3CBF-992A-417F-AA3D-D83AEDC5225E}" type="datetime1">
              <a:rPr lang="en-US"/>
              <a:pPr>
                <a:defRPr/>
              </a:pPr>
              <a:t>1/14/2025</a:t>
            </a:fld>
            <a:endParaRPr lang="en-US"/>
          </a:p>
        </p:txBody>
      </p:sp>
      <p:sp>
        <p:nvSpPr>
          <p:cNvPr id="5" name="Footer Placeholder 4">
            <a:extLst>
              <a:ext uri="{FF2B5EF4-FFF2-40B4-BE49-F238E27FC236}">
                <a16:creationId xmlns:a16="http://schemas.microsoft.com/office/drawing/2014/main" id="{FB79B6AA-9E09-CAC3-7608-2A9053E8FD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DD0A36D-67A2-F142-E304-A6A66EF960A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F1C13BB-0452-4938-B621-9D98FAAA58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jksoverheid.nl/actueel/nieuws/2024/10/11/blauwtongvirus-serotype-12-vastgesteld-op-twee-bedrijv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ww.nvwa.nl/onderwerpen/blauwtong/documenten/dier/dierziekten/overige-dierziekten/publicaties/index"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ahis.woah.org/#/in-review/5968?fromPage=event-dashboard-url" TargetMode="Externa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savoie.gouv.fr/Actualites/Actualites/Fievre-Catarrhale-Ovine-serotype-8-en-Savoie#:~:text=Des%20cas%20de%20fi%C3%A8vre%20catarrhale,%2C%20lait%2C%20etc.)." TargetMode="External"/><Relationship Id="rId5" Type="http://schemas.openxmlformats.org/officeDocument/2006/relationships/hyperlink" Target="https://wahis.woah.org/#/in-review/5960" TargetMode="External"/><Relationship Id="rId4" Type="http://schemas.openxmlformats.org/officeDocument/2006/relationships/hyperlink" Target="https://wahis.woah.org/#/in-review/608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articles/ce8n973zd94o"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s://edition.channel5belize.com/belize-confirms-second-case-of-new-world-screwworm/" TargetMode="External"/><Relationship Id="rId13" Type="http://schemas.openxmlformats.org/officeDocument/2006/relationships/hyperlink" Target="https://ticotimes.net/2024/08/12/increased-rainfall-may-lead-to-surge-in-screwworm-infections-in-costa-rica" TargetMode="External"/><Relationship Id="rId3" Type="http://schemas.openxmlformats.org/officeDocument/2006/relationships/image" Target="../media/image16.png"/><Relationship Id="rId7" Type="http://schemas.openxmlformats.org/officeDocument/2006/relationships/hyperlink" Target="https://wahis.woah.org/#/in-review/6163" TargetMode="External"/><Relationship Id="rId12"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2" Type="http://schemas.openxmlformats.org/officeDocument/2006/relationships/notesSlide" Target="../notesSlides/notesSlide13.xml"/><Relationship Id="rId16"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hyperlink" Target="https://wahis.woah.org/#/in-review/6105" TargetMode="External"/><Relationship Id="rId11" Type="http://schemas.openxmlformats.org/officeDocument/2006/relationships/hyperlink" Target="https://republica18.com/ahora/42721-contagios-humanos-gusano-barrenador/" TargetMode="External"/><Relationship Id="rId5" Type="http://schemas.openxmlformats.org/officeDocument/2006/relationships/hyperlink" Target="https://www.latribuna.hn/2025/01/09/honduras-reporta-242-casos-de-gusano-barrenador-en-animales/" TargetMode="External"/><Relationship Id="rId15" Type="http://schemas.openxmlformats.org/officeDocument/2006/relationships/hyperlink" Target="https://www.ars.usda.gov/oc/images/photos/k7576-1/" TargetMode="External"/><Relationship Id="rId10" Type="http://schemas.openxmlformats.org/officeDocument/2006/relationships/hyperlink" Target="https://www.prensa-latina.cu/2024/10/02/alertan-en-panama-sobre-rebrote-epidemico-de-gusano-barrenador/" TargetMode="External"/><Relationship Id="rId4" Type="http://schemas.openxmlformats.org/officeDocument/2006/relationships/hyperlink" Target="https://www.copeg.org/" TargetMode="External"/><Relationship Id="rId9" Type="http://schemas.openxmlformats.org/officeDocument/2006/relationships/hyperlink" Target="https://mexicobusiness.news/agribusiness/news/mexico-strengthens-central-american-efforts-against-screwworm#:~:text=The%20screwworm%2C%20which%20feeds%20on,powders%20to%20support%20containment%20efforts." TargetMode="External"/><Relationship Id="rId14" Type="http://schemas.openxmlformats.org/officeDocument/2006/relationships/hyperlink" Target="https://m.farms.com/news/illegal-cattle-trafficking-is-fueling-dangerous-resurgence-of-new-world-screwworm-220385.aspx"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aphis.usda.gov/news/agency-announcements/mexico-notifies-united-states-new-world-screwworm-detection" TargetMode="External"/><Relationship Id="rId7" Type="http://schemas.openxmlformats.org/officeDocument/2006/relationships/hyperlink" Target="https://wahis.woah.org/#/in-review/611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ahis.woah.org/#/in-review/6059?reportId=171438&amp;fromPage=event-dashboard-url" TargetMode="External"/><Relationship Id="rId5" Type="http://schemas.openxmlformats.org/officeDocument/2006/relationships/hyperlink" Target="https://www.aphis.usda.gov/sites/default/files/import-alert-nws-mexico.pdf" TargetMode="External"/><Relationship Id="rId4" Type="http://schemas.openxmlformats.org/officeDocument/2006/relationships/hyperlink" Target="https://wahis.woah.org/#/in-review/6059"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ahis.woah.org/#/in-review/5996?reportId=170751&amp;fromPage=event-dashboard-url" TargetMode="External"/><Relationship Id="rId7" Type="http://schemas.openxmlformats.org/officeDocument/2006/relationships/hyperlink" Target="http://empres-i.fao.org/eipws3g/2/obd?idOutbreak=386023&amp;rss=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urls.fr/OichZI" TargetMode="External"/><Relationship Id="rId5" Type="http://schemas.openxmlformats.org/officeDocument/2006/relationships/hyperlink" Target="https://www.jeune-independant.net/plus-de-45-communes-touchees-a-tizi-ouzou-la-dnc-en-recul-la-vigilance-reste-de-mise/" TargetMode="External"/><Relationship Id="rId4" Type="http://schemas.openxmlformats.org/officeDocument/2006/relationships/hyperlink" Target="https://en.inform.kz/news/south-korea-confirms-another-case-of-lumpy-skin-disease-49a00d/" TargetMode="Externa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pii/S0001706X24002973#:~:text=Here%20we%20report%20the%20detection,a%20novel%20BTV%2DW%20TUN2022."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efsa.onlinelibrary.wiley.com/doi/10.2903/j.efsa.2024.9097?SeriesKey=18314732&amp;af=R&amp;content=articlesChapters&amp;mi=3e59oqw&amp;sortBy=Earliest&amp;target=default" TargetMode="External"/><Relationship Id="rId4" Type="http://schemas.openxmlformats.org/officeDocument/2006/relationships/hyperlink" Target="https://www.frontiersin.org/journals/virology/articles/10.3389/fviro.2024.1448192/ful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assets.publishing.service.gov.uk/media/6786782cf041702a11ca0f65/FMD_in_Germany_Preliminary_Outbreak_Assessment.pdf" TargetMode="External"/><Relationship Id="rId3" Type="http://schemas.openxmlformats.org/officeDocument/2006/relationships/hyperlink" Target="https://wahis.woah.org/#/in-review/6177" TargetMode="External"/><Relationship Id="rId7" Type="http://schemas.openxmlformats.org/officeDocument/2006/relationships/hyperlink" Target="https://www.merckvetmanual.com/infectious-diseases/foot-and-mouth-disease/foot-and-mouth-disease-in-anima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fli.de/en/news/short-messages/short-message/fmd-outbreak-in-brandenburg-serotype-o-detect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nphi-rcrsp.ca/qpp/answerPoll.xhtml?pollId=1502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pmc.ncbi.nlm.nih.gov/articles/PMC1255693/" TargetMode="External"/><Relationship Id="rId4" Type="http://schemas.openxmlformats.org/officeDocument/2006/relationships/hyperlink" Target="https://animalhealthcanada.ca/news/2025/01/cfia-update-new-restrictions-due-to-foot-and-mouth-disease-in-germany"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soerakarta.id/berita/161854487/penyakit-mulut-dan-kuku-mewabah-di-wonogiri-bupati-jekek-pimpin-penyemprotan-dan-tutup-pasar-ternak-seminggu" TargetMode="External"/><Relationship Id="rId3" Type="http://schemas.openxmlformats.org/officeDocument/2006/relationships/hyperlink" Target="https://wahis.woah.org/#/in-review/6024" TargetMode="External"/><Relationship Id="rId7" Type="http://schemas.openxmlformats.org/officeDocument/2006/relationships/hyperlink" Target="https://wahis.woah.org/#/in-review/611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ahis.woah.org/#/in-review/5499" TargetMode="External"/><Relationship Id="rId5" Type="http://schemas.openxmlformats.org/officeDocument/2006/relationships/hyperlink" Target="https://lapatrienews.dz/prevention-contre-la-fievre-aphteuse-fermeture-temporaire-des-marches-aux-bestiaux-dans-plusieurs-wilayas/" TargetMode="External"/><Relationship Id="rId10" Type="http://schemas.openxmlformats.org/officeDocument/2006/relationships/image" Target="../media/image6.png"/><Relationship Id="rId4" Type="http://schemas.openxmlformats.org/officeDocument/2006/relationships/hyperlink" Target="https://wahis.woah.org/#/in-review/6176" TargetMode="External"/><Relationship Id="rId9" Type="http://schemas.openxmlformats.org/officeDocument/2006/relationships/hyperlink" Target="http://empres-i.fao.org/eipws3g/2/obd?idOutbreak=390644&amp;rss=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bovine-tuberculosis/saskatchewan-2024/2024-12-16"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southdakotasearchlight.com/briefs/cattle-tuberculosis-confirmed-in-sd-for-first-time-since-202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state.edu/media/newsreleases/2025-01/KSVDL-urges-cattle-producers-asian-longhorned-tick-Theileria-orientalis-Ikeda.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empres-i.fao.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empres-i.fao.org/" TargetMode="Externa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wahis.woah.org/#/in-review/6078" TargetMode="External"/><Relationship Id="rId4" Type="http://schemas.openxmlformats.org/officeDocument/2006/relationships/hyperlink" Target="https://wahis.woah.org/#/in-review/598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nvwa.nl/onderwerpen/blauwtong/documenten/dier/dierziekten/overige-dierziekten/publicaties/index" TargetMode="External"/><Relationship Id="rId4" Type="http://schemas.openxmlformats.org/officeDocument/2006/relationships/hyperlink" Target="https://moriskin.sciensano.be/shiny/bluetong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128F27-23B9-DAF0-1468-C84F70E2A403}"/>
              </a:ext>
            </a:extLst>
          </p:cNvPr>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a:extLst>
              <a:ext uri="{FF2B5EF4-FFF2-40B4-BE49-F238E27FC236}">
                <a16:creationId xmlns:a16="http://schemas.microsoft.com/office/drawing/2014/main" id="{D7F16E59-1389-CC4A-659C-5020D87DCE45}"/>
              </a:ext>
            </a:extLst>
          </p:cNvPr>
          <p:cNvSpPr>
            <a:spLocks noGrp="1"/>
          </p:cNvSpPr>
          <p:nvPr>
            <p:ph type="subTitle" idx="1"/>
          </p:nvPr>
        </p:nvSpPr>
        <p:spPr>
          <a:xfrm>
            <a:off x="3048000" y="3101975"/>
            <a:ext cx="9144000" cy="1123950"/>
          </a:xfrm>
        </p:spPr>
        <p:txBody>
          <a:bodyPr/>
          <a:lstStyle/>
          <a:p>
            <a:pPr eaLnBrk="1" hangingPunct="1"/>
            <a:r>
              <a:rPr lang="en-CA" altLang="en-US"/>
              <a:t>CEZD – CAHSS Bovine Network Update</a:t>
            </a:r>
          </a:p>
          <a:p>
            <a:pPr eaLnBrk="1" hangingPunct="1"/>
            <a:r>
              <a:rPr lang="en-CA" altLang="en-US"/>
              <a:t>15 January 2025</a:t>
            </a:r>
          </a:p>
        </p:txBody>
      </p:sp>
      <p:sp>
        <p:nvSpPr>
          <p:cNvPr id="14340" name="Slide Number Placeholder 3">
            <a:extLst>
              <a:ext uri="{FF2B5EF4-FFF2-40B4-BE49-F238E27FC236}">
                <a16:creationId xmlns:a16="http://schemas.microsoft.com/office/drawing/2014/main" id="{260DFEC3-E5D2-D979-DDA5-0ED9FD0012F6}"/>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C9D9DA18-60A6-4A1F-A645-E5FEB1372376}" type="slidenum">
              <a:rPr lang="en-US" altLang="en-US" sz="1200" smtClean="0">
                <a:solidFill>
                  <a:srgbClr val="898989"/>
                </a:solidFill>
              </a:rPr>
              <a:pPr algn="l" eaLnBrk="0" hangingPunct="0">
                <a:lnSpc>
                  <a:spcPct val="100000"/>
                </a:lnSpc>
                <a:spcBef>
                  <a:spcPct val="0"/>
                </a:spcBef>
                <a:buFontTx/>
                <a:buNone/>
              </a:p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52D45EAE-A666-4BDA-B5BB-61D8B3C7CAB9}"/>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8046A-F1C3-D3D2-3182-824B7B3E3612}"/>
              </a:ext>
            </a:extLst>
          </p:cNvPr>
          <p:cNvSpPr>
            <a:spLocks noGrp="1"/>
          </p:cNvSpPr>
          <p:nvPr>
            <p:ph type="title"/>
          </p:nvPr>
        </p:nvSpPr>
        <p:spPr>
          <a:xfrm>
            <a:off x="130175" y="-182563"/>
            <a:ext cx="10515600" cy="1325563"/>
          </a:xfrm>
        </p:spPr>
        <p:txBody>
          <a:bodyPr/>
          <a:lstStyle/>
          <a:p>
            <a:pPr>
              <a:defRPr/>
            </a:pPr>
            <a:r>
              <a:rPr lang="en-US" sz="3200" dirty="0"/>
              <a:t>Bluetongue virus (BTV-12) in Netherlands</a:t>
            </a:r>
            <a:endParaRPr lang="en-CA" sz="3200" dirty="0"/>
          </a:p>
        </p:txBody>
      </p:sp>
      <p:sp>
        <p:nvSpPr>
          <p:cNvPr id="30723" name="Content Placeholder 9">
            <a:extLst>
              <a:ext uri="{FF2B5EF4-FFF2-40B4-BE49-F238E27FC236}">
                <a16:creationId xmlns:a16="http://schemas.microsoft.com/office/drawing/2014/main" id="{4537FC7D-4D46-11FE-9DF9-F8505495B06D}"/>
              </a:ext>
            </a:extLst>
          </p:cNvPr>
          <p:cNvSpPr>
            <a:spLocks noGrp="1"/>
          </p:cNvSpPr>
          <p:nvPr>
            <p:ph sz="half" idx="1"/>
          </p:nvPr>
        </p:nvSpPr>
        <p:spPr>
          <a:xfrm>
            <a:off x="344488" y="860425"/>
            <a:ext cx="6864350" cy="5675313"/>
          </a:xfrm>
        </p:spPr>
        <p:txBody>
          <a:bodyPr/>
          <a:lstStyle/>
          <a:p>
            <a:r>
              <a:rPr lang="en-CA" altLang="en-US" dirty="0"/>
              <a:t>The </a:t>
            </a:r>
            <a:r>
              <a:rPr lang="en-CA" altLang="en-US" dirty="0">
                <a:hlinkClick r:id="rId3"/>
              </a:rPr>
              <a:t>Netherlands</a:t>
            </a:r>
            <a:r>
              <a:rPr lang="en-CA" altLang="en-US" dirty="0"/>
              <a:t> reported their first cases of BTV-12 on October 10, 2024, in a sheep on a farm in </a:t>
            </a:r>
            <a:r>
              <a:rPr lang="en-CA" altLang="en-US" dirty="0" err="1"/>
              <a:t>Kockengen</a:t>
            </a:r>
            <a:r>
              <a:rPr lang="en-CA" altLang="en-US" dirty="0"/>
              <a:t> and in a cow and her calf on a farm in </a:t>
            </a:r>
            <a:r>
              <a:rPr lang="en-CA" altLang="en-US" dirty="0" err="1"/>
              <a:t>Harmelen</a:t>
            </a:r>
            <a:endParaRPr lang="en-CA" altLang="en-US" dirty="0"/>
          </a:p>
          <a:p>
            <a:r>
              <a:rPr lang="en-CA" altLang="en-US" dirty="0"/>
              <a:t>First report in Europe, serotype previously reported in Israel(2010) and Australia(2015)</a:t>
            </a:r>
          </a:p>
          <a:p>
            <a:r>
              <a:rPr lang="en-CA" altLang="en-US" dirty="0"/>
              <a:t>Article mentioned a retrospective analysis of ~1,400 samples will be examined for the new serotype</a:t>
            </a:r>
          </a:p>
          <a:p>
            <a:r>
              <a:rPr lang="en-CA" altLang="en-US" dirty="0"/>
              <a:t>As of </a:t>
            </a:r>
            <a:r>
              <a:rPr lang="en-CA" altLang="en-US" dirty="0">
                <a:hlinkClick r:id="rId4"/>
              </a:rPr>
              <a:t>January 9, 2025 </a:t>
            </a:r>
            <a:r>
              <a:rPr lang="en-CA" altLang="en-US" dirty="0"/>
              <a:t>there have been 12 PCR positive cases of BTV-12</a:t>
            </a:r>
          </a:p>
          <a:p>
            <a:r>
              <a:rPr lang="en-CA" altLang="en-US" dirty="0">
                <a:solidFill>
                  <a:srgbClr val="000000"/>
                </a:solidFill>
                <a:latin typeface="RO Sans"/>
              </a:rPr>
              <a:t>No vaccine available for serotype 12</a:t>
            </a:r>
            <a:endParaRPr lang="en-CA" altLang="en-US" dirty="0"/>
          </a:p>
          <a:p>
            <a:pPr lvl="1"/>
            <a:endParaRPr lang="en-CA" altLang="en-US" dirty="0"/>
          </a:p>
        </p:txBody>
      </p:sp>
      <p:pic>
        <p:nvPicPr>
          <p:cNvPr id="3" name="Picture 2">
            <a:extLst>
              <a:ext uri="{FF2B5EF4-FFF2-40B4-BE49-F238E27FC236}">
                <a16:creationId xmlns:a16="http://schemas.microsoft.com/office/drawing/2014/main" id="{0E94DB22-8D25-5EE9-66B9-00B0980626AE}"/>
              </a:ext>
            </a:extLst>
          </p:cNvPr>
          <p:cNvPicPr>
            <a:picLocks noChangeAspect="1"/>
          </p:cNvPicPr>
          <p:nvPr/>
        </p:nvPicPr>
        <p:blipFill>
          <a:blip r:embed="rId5"/>
          <a:stretch>
            <a:fillRect/>
          </a:stretch>
        </p:blipFill>
        <p:spPr>
          <a:xfrm>
            <a:off x="7423150" y="928406"/>
            <a:ext cx="4424361" cy="5122769"/>
          </a:xfrm>
          <a:prstGeom prst="rect">
            <a:avLst/>
          </a:prstGeom>
          <a:ln w="1905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BE92E-48C2-DD9B-D283-A01F374D3CA8}"/>
              </a:ext>
            </a:extLst>
          </p:cNvPr>
          <p:cNvSpPr>
            <a:spLocks noGrp="1"/>
          </p:cNvSpPr>
          <p:nvPr>
            <p:ph type="title"/>
          </p:nvPr>
        </p:nvSpPr>
        <p:spPr>
          <a:xfrm>
            <a:off x="77788" y="-182563"/>
            <a:ext cx="10515600" cy="1325563"/>
          </a:xfrm>
        </p:spPr>
        <p:txBody>
          <a:bodyPr/>
          <a:lstStyle/>
          <a:p>
            <a:pPr>
              <a:defRPr/>
            </a:pPr>
            <a:r>
              <a:rPr lang="en-US" sz="3200" dirty="0"/>
              <a:t>Bluetongue virus (BTV-4, BTV-8) in Europe</a:t>
            </a:r>
            <a:endParaRPr lang="en-CA" sz="3200" dirty="0"/>
          </a:p>
        </p:txBody>
      </p:sp>
      <p:sp>
        <p:nvSpPr>
          <p:cNvPr id="18435" name="Content Placeholder 9">
            <a:extLst>
              <a:ext uri="{FF2B5EF4-FFF2-40B4-BE49-F238E27FC236}">
                <a16:creationId xmlns:a16="http://schemas.microsoft.com/office/drawing/2014/main" id="{D5A612CF-AD13-D1B3-E120-930F7A96073F}"/>
              </a:ext>
            </a:extLst>
          </p:cNvPr>
          <p:cNvSpPr>
            <a:spLocks noGrp="1"/>
          </p:cNvSpPr>
          <p:nvPr>
            <p:ph sz="half" idx="1"/>
          </p:nvPr>
        </p:nvSpPr>
        <p:spPr>
          <a:xfrm>
            <a:off x="344488" y="860425"/>
            <a:ext cx="7078662" cy="5675313"/>
          </a:xfrm>
        </p:spPr>
        <p:txBody>
          <a:bodyPr/>
          <a:lstStyle/>
          <a:p>
            <a:pPr marL="0" indent="0">
              <a:buFont typeface="Arial" panose="020B0604020202020204" pitchFamily="34" charset="0"/>
              <a:buNone/>
              <a:defRPr/>
            </a:pPr>
            <a:r>
              <a:rPr lang="en-CA" altLang="en-US" b="1" dirty="0"/>
              <a:t>BTV-4</a:t>
            </a:r>
          </a:p>
          <a:p>
            <a:pPr>
              <a:defRPr/>
            </a:pPr>
            <a:r>
              <a:rPr lang="en-CA" dirty="0"/>
              <a:t>84 events, from: Cyprus, Croatia, Austria</a:t>
            </a:r>
          </a:p>
          <a:p>
            <a:pPr>
              <a:defRPr/>
            </a:pPr>
            <a:r>
              <a:rPr lang="en-CA" dirty="0"/>
              <a:t>+ France (not in </a:t>
            </a:r>
            <a:r>
              <a:rPr lang="en-CA" dirty="0" err="1"/>
              <a:t>Empres-i</a:t>
            </a:r>
            <a:r>
              <a:rPr lang="en-CA" dirty="0"/>
              <a:t>)</a:t>
            </a:r>
          </a:p>
          <a:p>
            <a:pPr marL="0" indent="0">
              <a:buFont typeface="Arial" panose="020B0604020202020204" pitchFamily="34" charset="0"/>
              <a:buNone/>
              <a:defRPr/>
            </a:pPr>
            <a:endParaRPr lang="en-CA" altLang="en-US" dirty="0"/>
          </a:p>
          <a:p>
            <a:pPr marL="0" indent="0">
              <a:buFont typeface="Arial" panose="020B0604020202020204" pitchFamily="34" charset="0"/>
              <a:buNone/>
              <a:defRPr/>
            </a:pPr>
            <a:r>
              <a:rPr lang="en-CA" altLang="en-US" b="1" dirty="0"/>
              <a:t>BTV-8</a:t>
            </a:r>
            <a:endParaRPr lang="en-CA" altLang="en-US" dirty="0"/>
          </a:p>
          <a:p>
            <a:pPr>
              <a:defRPr/>
            </a:pPr>
            <a:r>
              <a:rPr lang="en-CA" dirty="0"/>
              <a:t>61 events, from: Italy, Portugal, Switzerland, North Macedonia and Greece</a:t>
            </a:r>
          </a:p>
          <a:p>
            <a:pPr>
              <a:defRPr/>
            </a:pPr>
            <a:r>
              <a:rPr lang="en-CA" dirty="0">
                <a:hlinkClick r:id="rId3"/>
              </a:rPr>
              <a:t>North Macedonia </a:t>
            </a:r>
            <a:r>
              <a:rPr lang="en-CA" dirty="0"/>
              <a:t>and </a:t>
            </a:r>
            <a:r>
              <a:rPr lang="en-CA" dirty="0">
                <a:hlinkClick r:id="rId4"/>
              </a:rPr>
              <a:t>Portugal</a:t>
            </a:r>
            <a:r>
              <a:rPr lang="en-CA" dirty="0"/>
              <a:t> reported their first outbreaks during this period</a:t>
            </a:r>
          </a:p>
          <a:p>
            <a:pPr>
              <a:defRPr/>
            </a:pPr>
            <a:r>
              <a:rPr lang="en-CA" dirty="0">
                <a:hlinkClick r:id="rId5"/>
              </a:rPr>
              <a:t>Greece</a:t>
            </a:r>
            <a:r>
              <a:rPr lang="en-CA" dirty="0"/>
              <a:t> reported a recurrence (last detected in 2009)</a:t>
            </a:r>
          </a:p>
          <a:p>
            <a:pPr>
              <a:defRPr/>
            </a:pPr>
            <a:r>
              <a:rPr lang="en-CA" dirty="0"/>
              <a:t>+ </a:t>
            </a:r>
            <a:r>
              <a:rPr lang="en-CA" dirty="0">
                <a:hlinkClick r:id="rId6"/>
              </a:rPr>
              <a:t>France</a:t>
            </a:r>
            <a:r>
              <a:rPr lang="en-CA" dirty="0"/>
              <a:t> (not in EMPRES-</a:t>
            </a:r>
            <a:r>
              <a:rPr lang="en-CA" dirty="0" err="1"/>
              <a:t>i</a:t>
            </a:r>
            <a:r>
              <a:rPr lang="en-CA" dirty="0"/>
              <a:t>) in cattle in Savoie</a:t>
            </a:r>
          </a:p>
          <a:p>
            <a:pPr>
              <a:defRPr/>
            </a:pPr>
            <a:endParaRPr lang="en-CA" dirty="0"/>
          </a:p>
          <a:p>
            <a:pPr>
              <a:defRPr/>
            </a:pPr>
            <a:endParaRPr lang="en-CA" altLang="en-US" dirty="0"/>
          </a:p>
          <a:p>
            <a:pPr lvl="1">
              <a:defRPr/>
            </a:pPr>
            <a:endParaRPr lang="en-CA" altLang="en-US" dirty="0"/>
          </a:p>
        </p:txBody>
      </p:sp>
      <p:sp>
        <p:nvSpPr>
          <p:cNvPr id="32773" name="TextBox 6">
            <a:extLst>
              <a:ext uri="{FF2B5EF4-FFF2-40B4-BE49-F238E27FC236}">
                <a16:creationId xmlns:a16="http://schemas.microsoft.com/office/drawing/2014/main" id="{FDA10B22-C95E-49C4-7B4B-B57AB581DB0C}"/>
              </a:ext>
            </a:extLst>
          </p:cNvPr>
          <p:cNvSpPr txBox="1">
            <a:spLocks noChangeArrowheads="1"/>
          </p:cNvSpPr>
          <p:nvPr/>
        </p:nvSpPr>
        <p:spPr bwMode="auto">
          <a:xfrm>
            <a:off x="7450138" y="215900"/>
            <a:ext cx="466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b="1" dirty="0"/>
              <a:t>BTV-4 September 1, 2024 -  January 15, 2025</a:t>
            </a:r>
          </a:p>
        </p:txBody>
      </p:sp>
      <p:sp>
        <p:nvSpPr>
          <p:cNvPr id="32775" name="TextBox 8">
            <a:extLst>
              <a:ext uri="{FF2B5EF4-FFF2-40B4-BE49-F238E27FC236}">
                <a16:creationId xmlns:a16="http://schemas.microsoft.com/office/drawing/2014/main" id="{B98590B6-CB9F-39A4-38E9-2A24F7F77941}"/>
              </a:ext>
            </a:extLst>
          </p:cNvPr>
          <p:cNvSpPr txBox="1">
            <a:spLocks noChangeArrowheads="1"/>
          </p:cNvSpPr>
          <p:nvPr/>
        </p:nvSpPr>
        <p:spPr bwMode="auto">
          <a:xfrm>
            <a:off x="7481888" y="3383241"/>
            <a:ext cx="466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b="1" dirty="0"/>
              <a:t>BTV-8 September 1, 2024 – January 15, 2025</a:t>
            </a:r>
          </a:p>
        </p:txBody>
      </p:sp>
      <p:pic>
        <p:nvPicPr>
          <p:cNvPr id="3" name="Picture 2">
            <a:extLst>
              <a:ext uri="{FF2B5EF4-FFF2-40B4-BE49-F238E27FC236}">
                <a16:creationId xmlns:a16="http://schemas.microsoft.com/office/drawing/2014/main" id="{863B6D1F-5EED-E31B-1979-8C7DB16530E9}"/>
              </a:ext>
            </a:extLst>
          </p:cNvPr>
          <p:cNvPicPr>
            <a:picLocks noChangeAspect="1"/>
          </p:cNvPicPr>
          <p:nvPr/>
        </p:nvPicPr>
        <p:blipFill>
          <a:blip r:embed="rId7"/>
          <a:stretch>
            <a:fillRect/>
          </a:stretch>
        </p:blipFill>
        <p:spPr>
          <a:xfrm>
            <a:off x="7481887" y="585788"/>
            <a:ext cx="4477031" cy="2686330"/>
          </a:xfrm>
          <a:prstGeom prst="rect">
            <a:avLst/>
          </a:prstGeom>
        </p:spPr>
      </p:pic>
      <p:pic>
        <p:nvPicPr>
          <p:cNvPr id="6" name="Picture 5">
            <a:extLst>
              <a:ext uri="{FF2B5EF4-FFF2-40B4-BE49-F238E27FC236}">
                <a16:creationId xmlns:a16="http://schemas.microsoft.com/office/drawing/2014/main" id="{756A626B-A0E2-0498-25D4-CFF9F51DDDD5}"/>
              </a:ext>
            </a:extLst>
          </p:cNvPr>
          <p:cNvPicPr>
            <a:picLocks noChangeAspect="1"/>
          </p:cNvPicPr>
          <p:nvPr/>
        </p:nvPicPr>
        <p:blipFill>
          <a:blip r:embed="rId8"/>
          <a:stretch>
            <a:fillRect/>
          </a:stretch>
        </p:blipFill>
        <p:spPr>
          <a:xfrm>
            <a:off x="7481887" y="3701565"/>
            <a:ext cx="4477030" cy="29955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803F-7291-B01B-4F6A-2EC424EAD332}"/>
              </a:ext>
            </a:extLst>
          </p:cNvPr>
          <p:cNvSpPr>
            <a:spLocks noGrp="1"/>
          </p:cNvSpPr>
          <p:nvPr>
            <p:ph type="title"/>
          </p:nvPr>
        </p:nvSpPr>
        <p:spPr>
          <a:xfrm>
            <a:off x="211138" y="144463"/>
            <a:ext cx="10515600" cy="1325562"/>
          </a:xfrm>
        </p:spPr>
        <p:txBody>
          <a:bodyPr/>
          <a:lstStyle/>
          <a:p>
            <a:pPr>
              <a:defRPr/>
            </a:pPr>
            <a:r>
              <a:rPr lang="en-US" sz="3200" dirty="0"/>
              <a:t>Bovine Spongiform Encephalopathy in Scotland</a:t>
            </a:r>
            <a:endParaRPr lang="en-CA" sz="3200" dirty="0"/>
          </a:p>
        </p:txBody>
      </p:sp>
      <p:sp>
        <p:nvSpPr>
          <p:cNvPr id="34819" name="Text Placeholder 2">
            <a:extLst>
              <a:ext uri="{FF2B5EF4-FFF2-40B4-BE49-F238E27FC236}">
                <a16:creationId xmlns:a16="http://schemas.microsoft.com/office/drawing/2014/main" id="{ED3203AD-0ABC-711C-70F4-415227E9FA95}"/>
              </a:ext>
            </a:extLst>
          </p:cNvPr>
          <p:cNvSpPr>
            <a:spLocks noGrp="1"/>
          </p:cNvSpPr>
          <p:nvPr>
            <p:ph type="body" sz="quarter" idx="13"/>
          </p:nvPr>
        </p:nvSpPr>
        <p:spPr>
          <a:xfrm>
            <a:off x="366713" y="1236663"/>
            <a:ext cx="6230937" cy="5514975"/>
          </a:xfrm>
        </p:spPr>
        <p:txBody>
          <a:bodyPr/>
          <a:lstStyle/>
          <a:p>
            <a:r>
              <a:rPr lang="en-CA" altLang="en-US" sz="2400"/>
              <a:t>A single case of atypical BSE was reported on a farm in </a:t>
            </a:r>
            <a:r>
              <a:rPr lang="en-CA" altLang="en-US" sz="2400">
                <a:hlinkClick r:id="rId3"/>
              </a:rPr>
              <a:t>Dumfries and Galloway</a:t>
            </a:r>
            <a:endParaRPr lang="en-CA" altLang="en-US" sz="2400"/>
          </a:p>
          <a:p>
            <a:r>
              <a:rPr lang="en-CA" altLang="en-US" sz="2400"/>
              <a:t>Identified during routine surveillance</a:t>
            </a:r>
          </a:p>
          <a:p>
            <a:r>
              <a:rPr lang="en-CA" altLang="en-US" sz="2400"/>
              <a:t>Movement restrictions and movement tracing were put in place</a:t>
            </a:r>
          </a:p>
          <a:p>
            <a:r>
              <a:rPr lang="en-CA" altLang="en-US" sz="2400"/>
              <a:t>Further investigations are continuing into the origin of the disease</a:t>
            </a:r>
          </a:p>
        </p:txBody>
      </p:sp>
      <p:sp>
        <p:nvSpPr>
          <p:cNvPr id="34820" name="Rectangle 2">
            <a:extLst>
              <a:ext uri="{FF2B5EF4-FFF2-40B4-BE49-F238E27FC236}">
                <a16:creationId xmlns:a16="http://schemas.microsoft.com/office/drawing/2014/main" id="{E9273F2C-F48F-417E-72ED-F05EFC3A08DF}"/>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4821" name="Picture 3">
            <a:extLst>
              <a:ext uri="{FF2B5EF4-FFF2-40B4-BE49-F238E27FC236}">
                <a16:creationId xmlns:a16="http://schemas.microsoft.com/office/drawing/2014/main" id="{44BB3CFF-B019-B9A9-E0A0-C523F3EE5F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6413" y="1114425"/>
            <a:ext cx="4930775" cy="52276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a:extLst>
              <a:ext uri="{FF2B5EF4-FFF2-40B4-BE49-F238E27FC236}">
                <a16:creationId xmlns:a16="http://schemas.microsoft.com/office/drawing/2014/main" id="{755143FE-79BA-7FEA-4D11-3E1B99E772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971550"/>
            <a:ext cx="5372100" cy="5641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F0EFE1-6AE7-1656-4A2A-DB569C7DE11F}"/>
              </a:ext>
            </a:extLst>
          </p:cNvPr>
          <p:cNvSpPr>
            <a:spLocks noGrp="1"/>
          </p:cNvSpPr>
          <p:nvPr>
            <p:ph type="title"/>
          </p:nvPr>
        </p:nvSpPr>
        <p:spPr>
          <a:xfrm>
            <a:off x="136525" y="-87313"/>
            <a:ext cx="10515600" cy="1323976"/>
          </a:xfrm>
        </p:spPr>
        <p:txBody>
          <a:bodyPr/>
          <a:lstStyle/>
          <a:p>
            <a:pPr>
              <a:defRPr/>
            </a:pPr>
            <a:r>
              <a:rPr lang="en-US" sz="3200" dirty="0"/>
              <a:t>New World Screwworm in Central &amp; North America</a:t>
            </a:r>
            <a:endParaRPr lang="en-CA" sz="3200" dirty="0"/>
          </a:p>
        </p:txBody>
      </p:sp>
      <p:sp>
        <p:nvSpPr>
          <p:cNvPr id="26628" name="Text Placeholder 2">
            <a:extLst>
              <a:ext uri="{FF2B5EF4-FFF2-40B4-BE49-F238E27FC236}">
                <a16:creationId xmlns:a16="http://schemas.microsoft.com/office/drawing/2014/main" id="{ED090CE8-CD0A-8644-4624-15D0FFF8EFC0}"/>
              </a:ext>
            </a:extLst>
          </p:cNvPr>
          <p:cNvSpPr>
            <a:spLocks noGrp="1"/>
          </p:cNvSpPr>
          <p:nvPr>
            <p:ph type="body" sz="quarter" idx="13"/>
          </p:nvPr>
        </p:nvSpPr>
        <p:spPr>
          <a:xfrm>
            <a:off x="188913" y="877888"/>
            <a:ext cx="6564312" cy="5735637"/>
          </a:xfrm>
        </p:spPr>
        <p:txBody>
          <a:bodyPr/>
          <a:lstStyle/>
          <a:p>
            <a:pPr>
              <a:defRPr/>
            </a:pPr>
            <a:r>
              <a:rPr lang="en-US" altLang="en-US" sz="2000" dirty="0"/>
              <a:t>Parasitic fly larva - </a:t>
            </a:r>
            <a:r>
              <a:rPr lang="en-CA" altLang="en-US" sz="2000" i="1" dirty="0" err="1"/>
              <a:t>Cochliomyia</a:t>
            </a:r>
            <a:r>
              <a:rPr lang="en-CA" altLang="en-US" sz="2000" i="1" dirty="0"/>
              <a:t> </a:t>
            </a:r>
            <a:r>
              <a:rPr lang="en-CA" altLang="en-US" sz="2000" i="1" dirty="0" err="1"/>
              <a:t>hominivorax</a:t>
            </a:r>
            <a:r>
              <a:rPr lang="en-CA" altLang="en-US" sz="2000" i="1" dirty="0"/>
              <a:t> </a:t>
            </a:r>
            <a:r>
              <a:rPr lang="en-CA" altLang="en-US" sz="2000" dirty="0"/>
              <a:t>causing wound myiasis</a:t>
            </a:r>
            <a:endParaRPr lang="en-US" altLang="en-US" sz="2000" dirty="0"/>
          </a:p>
          <a:p>
            <a:pPr>
              <a:defRPr/>
            </a:pPr>
            <a:r>
              <a:rPr lang="en-US" altLang="en-US" sz="2000" dirty="0"/>
              <a:t>Steady northward movement over the last year</a:t>
            </a:r>
          </a:p>
          <a:p>
            <a:pPr>
              <a:defRPr/>
            </a:pPr>
            <a:r>
              <a:rPr lang="en-US" altLang="en-US" sz="2000" dirty="0"/>
              <a:t>Cases as of December 28, 2024, according to </a:t>
            </a:r>
            <a:r>
              <a:rPr lang="en-US" altLang="en-US" sz="2000" dirty="0">
                <a:hlinkClick r:id="rId4"/>
              </a:rPr>
              <a:t>COPEG</a:t>
            </a:r>
            <a:r>
              <a:rPr lang="en-US" altLang="en-US" sz="2000" dirty="0"/>
              <a:t>: </a:t>
            </a:r>
          </a:p>
          <a:p>
            <a:pPr lvl="1">
              <a:defRPr/>
            </a:pPr>
            <a:r>
              <a:rPr lang="en-US" altLang="en-US" sz="2000" dirty="0"/>
              <a:t>Panama - 23,784 </a:t>
            </a:r>
          </a:p>
          <a:p>
            <a:pPr lvl="1">
              <a:defRPr/>
            </a:pPr>
            <a:r>
              <a:rPr lang="en-US" altLang="en-US" sz="2000" dirty="0"/>
              <a:t>Costa Rica - 12,697  </a:t>
            </a:r>
          </a:p>
          <a:p>
            <a:pPr lvl="1">
              <a:defRPr/>
            </a:pPr>
            <a:r>
              <a:rPr lang="en-US" altLang="en-US" sz="2000" dirty="0"/>
              <a:t>Nicaragua - 7,650 </a:t>
            </a:r>
          </a:p>
          <a:p>
            <a:pPr lvl="1">
              <a:defRPr/>
            </a:pPr>
            <a:r>
              <a:rPr lang="en-US" altLang="en-US" sz="2000" dirty="0"/>
              <a:t>Honduras – 184 (242* </a:t>
            </a:r>
            <a:r>
              <a:rPr lang="en-US" altLang="en-US" sz="2000" dirty="0">
                <a:hlinkClick r:id="rId5"/>
              </a:rPr>
              <a:t>news report</a:t>
            </a:r>
            <a:r>
              <a:rPr lang="en-US" altLang="en-US" sz="2000" dirty="0"/>
              <a:t>)</a:t>
            </a:r>
          </a:p>
          <a:p>
            <a:pPr lvl="1">
              <a:defRPr/>
            </a:pPr>
            <a:r>
              <a:rPr lang="en-US" altLang="en-US" sz="2000" dirty="0"/>
              <a:t>* Guatemala - 69</a:t>
            </a:r>
          </a:p>
          <a:p>
            <a:pPr lvl="1">
              <a:defRPr/>
            </a:pPr>
            <a:r>
              <a:rPr lang="en-US" altLang="en-US" sz="2000" dirty="0"/>
              <a:t>* Mexico - 3</a:t>
            </a:r>
          </a:p>
          <a:p>
            <a:pPr lvl="1">
              <a:defRPr/>
            </a:pPr>
            <a:r>
              <a:rPr lang="en-US" altLang="en-US" sz="2000" dirty="0"/>
              <a:t>* </a:t>
            </a:r>
            <a:r>
              <a:rPr lang="en-US" altLang="en-US" sz="2000" dirty="0">
                <a:hlinkClick r:id="rId6"/>
              </a:rPr>
              <a:t>El Salvador</a:t>
            </a:r>
            <a:r>
              <a:rPr lang="en-US" altLang="en-US" sz="2000" dirty="0"/>
              <a:t> - 2</a:t>
            </a:r>
          </a:p>
          <a:p>
            <a:pPr lvl="1">
              <a:defRPr/>
            </a:pPr>
            <a:r>
              <a:rPr lang="en-US" altLang="en-US" sz="2000" dirty="0"/>
              <a:t>* </a:t>
            </a:r>
            <a:r>
              <a:rPr lang="en-US" altLang="en-US" sz="2000" dirty="0">
                <a:hlinkClick r:id="rId7"/>
              </a:rPr>
              <a:t>Belize</a:t>
            </a:r>
            <a:r>
              <a:rPr lang="en-US" altLang="en-US" sz="2000" dirty="0"/>
              <a:t> – 1 (</a:t>
            </a:r>
            <a:r>
              <a:rPr lang="en-US" altLang="en-US" sz="2000" dirty="0">
                <a:hlinkClick r:id="rId8"/>
              </a:rPr>
              <a:t>second case </a:t>
            </a:r>
            <a:r>
              <a:rPr lang="en-US" altLang="en-US" sz="2000" dirty="0"/>
              <a:t>recently reported)</a:t>
            </a:r>
          </a:p>
          <a:p>
            <a:pPr>
              <a:defRPr/>
            </a:pPr>
            <a:r>
              <a:rPr lang="en-US" altLang="en-US" sz="2000" dirty="0"/>
              <a:t>Human cases: </a:t>
            </a:r>
            <a:r>
              <a:rPr lang="en-US" altLang="en-US" sz="2000" dirty="0">
                <a:hlinkClick r:id="rId9"/>
              </a:rPr>
              <a:t>Costa Rica</a:t>
            </a:r>
            <a:r>
              <a:rPr lang="en-US" altLang="en-US" sz="2000" dirty="0"/>
              <a:t>, </a:t>
            </a:r>
            <a:r>
              <a:rPr lang="en-US" altLang="en-US" sz="2000" dirty="0">
                <a:hlinkClick r:id="rId10"/>
              </a:rPr>
              <a:t>Panama</a:t>
            </a:r>
            <a:r>
              <a:rPr lang="en-US" altLang="en-US" sz="2000" dirty="0"/>
              <a:t>, </a:t>
            </a:r>
            <a:r>
              <a:rPr lang="en-US" altLang="en-US" sz="2000" dirty="0">
                <a:hlinkClick r:id="rId11"/>
              </a:rPr>
              <a:t>Nicaragua</a:t>
            </a:r>
            <a:endParaRPr lang="en-US" altLang="en-US" sz="2000" dirty="0"/>
          </a:p>
          <a:p>
            <a:pPr>
              <a:defRPr/>
            </a:pPr>
            <a:r>
              <a:rPr lang="en-US" altLang="en-US" sz="2000" dirty="0"/>
              <a:t>Increase in cases may be due to more </a:t>
            </a:r>
            <a:r>
              <a:rPr lang="en-US" altLang="en-US" sz="2000" dirty="0">
                <a:hlinkClick r:id="rId12"/>
              </a:rPr>
              <a:t>aggressive fly</a:t>
            </a:r>
            <a:r>
              <a:rPr lang="en-US" altLang="en-US" sz="2000" dirty="0"/>
              <a:t> as well as </a:t>
            </a:r>
            <a:r>
              <a:rPr lang="en-US" altLang="en-US" sz="2000" dirty="0">
                <a:hlinkClick r:id="rId13"/>
              </a:rPr>
              <a:t>increased rainfall</a:t>
            </a:r>
            <a:endParaRPr lang="en-US" altLang="en-US" sz="2000" dirty="0"/>
          </a:p>
          <a:p>
            <a:pPr>
              <a:defRPr/>
            </a:pPr>
            <a:r>
              <a:rPr lang="en-US" altLang="en-US" sz="2000" dirty="0"/>
              <a:t>Impacts on wildlife unclear, spread may be also be linked to </a:t>
            </a:r>
            <a:r>
              <a:rPr lang="en-US" altLang="en-US" sz="2000" dirty="0">
                <a:hlinkClick r:id="rId14"/>
              </a:rPr>
              <a:t>illegal cattle trafficking</a:t>
            </a:r>
            <a:endParaRPr lang="en-US" altLang="en-US" sz="2000" dirty="0"/>
          </a:p>
          <a:p>
            <a:pPr marL="457200" lvl="1" indent="0">
              <a:buFont typeface="Arial" panose="020B0604020202020204" pitchFamily="34" charset="0"/>
              <a:buNone/>
              <a:defRPr/>
            </a:pPr>
            <a:endParaRPr lang="en-US" altLang="en-US" sz="1800" dirty="0"/>
          </a:p>
        </p:txBody>
      </p:sp>
      <p:sp>
        <p:nvSpPr>
          <p:cNvPr id="4" name="Slide Number Placeholder 3">
            <a:extLst>
              <a:ext uri="{FF2B5EF4-FFF2-40B4-BE49-F238E27FC236}">
                <a16:creationId xmlns:a16="http://schemas.microsoft.com/office/drawing/2014/main" id="{2604F03A-D7F3-1693-5338-4C9B707098D2}"/>
              </a:ext>
            </a:extLst>
          </p:cNvPr>
          <p:cNvSpPr>
            <a:spLocks noGrp="1"/>
          </p:cNvSpPr>
          <p:nvPr>
            <p:ph type="sldNum" sz="quarter" idx="14"/>
          </p:nvPr>
        </p:nvSpPr>
        <p:spPr>
          <a:xfrm>
            <a:off x="10233025" y="1016000"/>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5"/>
              </a:rPr>
              <a:t>k7576-1 : USDA ARS</a:t>
            </a:r>
            <a:endParaRPr lang="en-US" dirty="0">
              <a:solidFill>
                <a:schemeClr val="tx1">
                  <a:tint val="75000"/>
                </a:schemeClr>
              </a:solidFill>
              <a:latin typeface="+mn-lt"/>
            </a:endParaRPr>
          </a:p>
        </p:txBody>
      </p:sp>
      <p:pic>
        <p:nvPicPr>
          <p:cNvPr id="36870" name="Picture 2">
            <a:extLst>
              <a:ext uri="{FF2B5EF4-FFF2-40B4-BE49-F238E27FC236}">
                <a16:creationId xmlns:a16="http://schemas.microsoft.com/office/drawing/2014/main" id="{FFA238E3-9908-EE02-EA14-8E9CD79F4F0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802813" y="1341438"/>
            <a:ext cx="2066925" cy="1655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71" name="TextBox 5">
            <a:hlinkClick r:id="rId4"/>
            <a:extLst>
              <a:ext uri="{FF2B5EF4-FFF2-40B4-BE49-F238E27FC236}">
                <a16:creationId xmlns:a16="http://schemas.microsoft.com/office/drawing/2014/main" id="{9F60A14E-4AD8-8FE5-5201-50414EF473C9}"/>
              </a:ext>
            </a:extLst>
          </p:cNvPr>
          <p:cNvSpPr txBox="1">
            <a:spLocks noChangeArrowheads="1"/>
          </p:cNvSpPr>
          <p:nvPr/>
        </p:nvSpPr>
        <p:spPr bwMode="auto">
          <a:xfrm>
            <a:off x="11225213" y="5888038"/>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4"/>
              </a:rPr>
              <a:t>COPEG</a:t>
            </a:r>
            <a:endParaRPr lang="en-CA"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188E-3E9D-776A-AF69-E58CA2367BCC}"/>
              </a:ext>
            </a:extLst>
          </p:cNvPr>
          <p:cNvSpPr>
            <a:spLocks noGrp="1"/>
          </p:cNvSpPr>
          <p:nvPr>
            <p:ph type="title"/>
          </p:nvPr>
        </p:nvSpPr>
        <p:spPr>
          <a:xfrm>
            <a:off x="838200" y="160338"/>
            <a:ext cx="10515600" cy="1325562"/>
          </a:xfrm>
        </p:spPr>
        <p:txBody>
          <a:bodyPr/>
          <a:lstStyle/>
          <a:p>
            <a:pPr>
              <a:defRPr/>
            </a:pPr>
            <a:r>
              <a:rPr lang="en-US" sz="3200" dirty="0">
                <a:hlinkClick r:id="rId3"/>
              </a:rPr>
              <a:t>Mexico Notifies United States of New World Screwworm Detection | Animal and Plant Health Inspection Service</a:t>
            </a:r>
            <a:br>
              <a:rPr lang="en-US" sz="3200" dirty="0"/>
            </a:br>
            <a:endParaRPr lang="en-CA" sz="3200" dirty="0"/>
          </a:p>
        </p:txBody>
      </p:sp>
      <p:sp>
        <p:nvSpPr>
          <p:cNvPr id="38915" name="Text Placeholder 2">
            <a:extLst>
              <a:ext uri="{FF2B5EF4-FFF2-40B4-BE49-F238E27FC236}">
                <a16:creationId xmlns:a16="http://schemas.microsoft.com/office/drawing/2014/main" id="{61C367DA-84AF-8FD0-20A0-ACEB75CD0DE2}"/>
              </a:ext>
            </a:extLst>
          </p:cNvPr>
          <p:cNvSpPr>
            <a:spLocks noGrp="1"/>
          </p:cNvSpPr>
          <p:nvPr>
            <p:ph type="body" sz="quarter" idx="13"/>
          </p:nvPr>
        </p:nvSpPr>
        <p:spPr>
          <a:xfrm>
            <a:off x="120650" y="1265238"/>
            <a:ext cx="6764338" cy="4665662"/>
          </a:xfrm>
        </p:spPr>
        <p:txBody>
          <a:bodyPr/>
          <a:lstStyle/>
          <a:p>
            <a:r>
              <a:rPr lang="en-US" altLang="en-US" sz="2700" dirty="0">
                <a:solidFill>
                  <a:srgbClr val="171717"/>
                </a:solidFill>
                <a:latin typeface="Public Sans Web"/>
              </a:rPr>
              <a:t>The NWS was found in a cow in the southern </a:t>
            </a:r>
            <a:r>
              <a:rPr lang="en-US" altLang="en-US" sz="2700" dirty="0">
                <a:solidFill>
                  <a:srgbClr val="171717"/>
                </a:solidFill>
                <a:latin typeface="Public Sans Web"/>
                <a:hlinkClick r:id="rId4"/>
              </a:rPr>
              <a:t>Mexico</a:t>
            </a:r>
            <a:r>
              <a:rPr lang="en-US" altLang="en-US" sz="2700" dirty="0">
                <a:solidFill>
                  <a:srgbClr val="171717"/>
                </a:solidFill>
                <a:latin typeface="Public Sans Web"/>
              </a:rPr>
              <a:t> state of Chiapas, at an inspection checkpoint close to the border with Guatemala.</a:t>
            </a:r>
          </a:p>
          <a:p>
            <a:r>
              <a:rPr lang="en-US" altLang="en-US" sz="2700" dirty="0">
                <a:solidFill>
                  <a:srgbClr val="171717"/>
                </a:solidFill>
                <a:latin typeface="Public Sans Web"/>
              </a:rPr>
              <a:t>1/100 cows had an ear lesion</a:t>
            </a:r>
            <a:endParaRPr lang="es-ES" altLang="en-US" sz="2700" dirty="0"/>
          </a:p>
          <a:p>
            <a:r>
              <a:rPr lang="en-CA" altLang="en-US" sz="2700" dirty="0"/>
              <a:t>Trade </a:t>
            </a:r>
            <a:r>
              <a:rPr lang="en-CA" altLang="en-US" sz="2700" dirty="0">
                <a:hlinkClick r:id="rId5"/>
              </a:rPr>
              <a:t>restrictions</a:t>
            </a:r>
            <a:r>
              <a:rPr lang="en-CA" altLang="en-US" sz="2700" dirty="0"/>
              <a:t> issued</a:t>
            </a:r>
          </a:p>
          <a:p>
            <a:r>
              <a:rPr lang="en-CA" altLang="en-US" sz="2700" dirty="0"/>
              <a:t>Trade in cattle stopped between Mexico and US (normally &gt;1 million animals per year)</a:t>
            </a:r>
          </a:p>
          <a:p>
            <a:r>
              <a:rPr lang="en-CA" altLang="en-US" sz="2700" dirty="0"/>
              <a:t>Dogs and horses being inspected at US border; other species are not approved for movement from Mexico to the US (pigs, sheep, goats, cervids, camelids)</a:t>
            </a:r>
          </a:p>
          <a:p>
            <a:r>
              <a:rPr lang="en-CA" altLang="en-US" sz="2700" dirty="0"/>
              <a:t>Six outbreaks in </a:t>
            </a:r>
            <a:r>
              <a:rPr lang="en-CA" altLang="en-US" sz="2700" dirty="0">
                <a:hlinkClick r:id="rId6"/>
              </a:rPr>
              <a:t>Chiapas</a:t>
            </a:r>
            <a:r>
              <a:rPr lang="en-CA" altLang="en-US" sz="2700" dirty="0"/>
              <a:t>, one in </a:t>
            </a:r>
            <a:r>
              <a:rPr lang="en-CA" altLang="en-US" sz="2700" dirty="0">
                <a:hlinkClick r:id="rId7"/>
              </a:rPr>
              <a:t>Campeche</a:t>
            </a:r>
            <a:endParaRPr lang="en-CA" altLang="en-US" sz="2700" dirty="0"/>
          </a:p>
        </p:txBody>
      </p:sp>
      <p:sp>
        <p:nvSpPr>
          <p:cNvPr id="38916" name="Slide Number Placeholder 3">
            <a:extLst>
              <a:ext uri="{FF2B5EF4-FFF2-40B4-BE49-F238E27FC236}">
                <a16:creationId xmlns:a16="http://schemas.microsoft.com/office/drawing/2014/main" id="{DF4630B4-9A6E-1157-AE5E-E81094B5739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2E8175-BDC8-4B11-9B4B-BB16F448DA04}" type="slidenum">
              <a:rPr lang="en-US" altLang="en-US" smtClean="0">
                <a:solidFill>
                  <a:srgbClr val="898989"/>
                </a:solidFill>
              </a:rPr>
              <a:pPr/>
              <a:t>14</a:t>
            </a:fld>
            <a:endParaRPr lang="en-US" altLang="en-US">
              <a:solidFill>
                <a:srgbClr val="898989"/>
              </a:solidFill>
            </a:endParaRPr>
          </a:p>
        </p:txBody>
      </p:sp>
      <p:sp>
        <p:nvSpPr>
          <p:cNvPr id="38917" name="Text Placeholder 2">
            <a:extLst>
              <a:ext uri="{FF2B5EF4-FFF2-40B4-BE49-F238E27FC236}">
                <a16:creationId xmlns:a16="http://schemas.microsoft.com/office/drawing/2014/main" id="{21EE8878-9856-6140-5241-9537E9527242}"/>
              </a:ext>
            </a:extLst>
          </p:cNvPr>
          <p:cNvSpPr txBox="1">
            <a:spLocks/>
          </p:cNvSpPr>
          <p:nvPr/>
        </p:nvSpPr>
        <p:spPr bwMode="auto">
          <a:xfrm>
            <a:off x="6757988" y="1173163"/>
            <a:ext cx="5053012"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dirty="0"/>
              <a:t>Enhanced Surveillance</a:t>
            </a:r>
          </a:p>
          <a:p>
            <a:r>
              <a:rPr lang="en-CA" altLang="en-US" dirty="0"/>
              <a:t>Ongoing Sterile Fly Releases</a:t>
            </a:r>
          </a:p>
        </p:txBody>
      </p:sp>
      <p:sp>
        <p:nvSpPr>
          <p:cNvPr id="10" name="Star: 5 Points 9">
            <a:extLst>
              <a:ext uri="{FF2B5EF4-FFF2-40B4-BE49-F238E27FC236}">
                <a16:creationId xmlns:a16="http://schemas.microsoft.com/office/drawing/2014/main" id="{EA686E2D-5232-CD5E-DE7C-2998F573EB49}"/>
              </a:ext>
            </a:extLst>
          </p:cNvPr>
          <p:cNvSpPr/>
          <p:nvPr/>
        </p:nvSpPr>
        <p:spPr bwMode="auto">
          <a:xfrm>
            <a:off x="10096500" y="5681663"/>
            <a:ext cx="152400" cy="13811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4" name="Picture 3">
            <a:extLst>
              <a:ext uri="{FF2B5EF4-FFF2-40B4-BE49-F238E27FC236}">
                <a16:creationId xmlns:a16="http://schemas.microsoft.com/office/drawing/2014/main" id="{1489324C-88C1-D294-AA8D-89D4F3B66E26}"/>
              </a:ext>
            </a:extLst>
          </p:cNvPr>
          <p:cNvPicPr>
            <a:picLocks noChangeAspect="1"/>
          </p:cNvPicPr>
          <p:nvPr/>
        </p:nvPicPr>
        <p:blipFill>
          <a:blip r:embed="rId8"/>
          <a:stretch>
            <a:fillRect/>
          </a:stretch>
        </p:blipFill>
        <p:spPr>
          <a:xfrm>
            <a:off x="6973602" y="2356127"/>
            <a:ext cx="4206420" cy="4000223"/>
          </a:xfrm>
          <a:prstGeom prst="rect">
            <a:avLst/>
          </a:prstGeom>
          <a:ln w="19050">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3007-C0B6-14D8-C049-64D7277BEE35}"/>
              </a:ext>
            </a:extLst>
          </p:cNvPr>
          <p:cNvSpPr>
            <a:spLocks noGrp="1"/>
          </p:cNvSpPr>
          <p:nvPr>
            <p:ph type="title"/>
          </p:nvPr>
        </p:nvSpPr>
        <p:spPr>
          <a:xfrm>
            <a:off x="198438" y="-15875"/>
            <a:ext cx="10515600" cy="1325563"/>
          </a:xfrm>
        </p:spPr>
        <p:txBody>
          <a:bodyPr/>
          <a:lstStyle/>
          <a:p>
            <a:pPr>
              <a:defRPr/>
            </a:pPr>
            <a:r>
              <a:rPr lang="en-CA" dirty="0"/>
              <a:t>Lumpy Skin Disease</a:t>
            </a:r>
          </a:p>
        </p:txBody>
      </p:sp>
      <p:sp>
        <p:nvSpPr>
          <p:cNvPr id="40963" name="Text Placeholder 2">
            <a:extLst>
              <a:ext uri="{FF2B5EF4-FFF2-40B4-BE49-F238E27FC236}">
                <a16:creationId xmlns:a16="http://schemas.microsoft.com/office/drawing/2014/main" id="{CC281C7E-8BC0-4CA9-8FAA-352E3A3EC8F4}"/>
              </a:ext>
            </a:extLst>
          </p:cNvPr>
          <p:cNvSpPr>
            <a:spLocks noGrp="1"/>
          </p:cNvSpPr>
          <p:nvPr>
            <p:ph type="body" sz="quarter" idx="13"/>
          </p:nvPr>
        </p:nvSpPr>
        <p:spPr>
          <a:xfrm>
            <a:off x="558800" y="946150"/>
            <a:ext cx="7113588" cy="4014788"/>
          </a:xfrm>
        </p:spPr>
        <p:txBody>
          <a:bodyPr/>
          <a:lstStyle/>
          <a:p>
            <a:r>
              <a:rPr lang="en-CA" altLang="en-US">
                <a:hlinkClick r:id="rId3"/>
              </a:rPr>
              <a:t>Japan</a:t>
            </a:r>
            <a:r>
              <a:rPr lang="en-CA" altLang="en-US"/>
              <a:t> has reported LSD for the first time</a:t>
            </a:r>
          </a:p>
          <a:p>
            <a:pPr lvl="1"/>
            <a:r>
              <a:rPr lang="en-CA" altLang="en-US"/>
              <a:t>Initial case reports occurred in cattle in Itoshima city, Fukuoka prefecture</a:t>
            </a:r>
          </a:p>
          <a:p>
            <a:pPr lvl="1"/>
            <a:r>
              <a:rPr lang="en-CA" altLang="en-US"/>
              <a:t>22 total outbreaks reported as of January 13, 2025</a:t>
            </a:r>
          </a:p>
          <a:p>
            <a:r>
              <a:rPr lang="en-CA" altLang="en-US"/>
              <a:t>Other countries reporting LSD outbreaks: </a:t>
            </a:r>
            <a:r>
              <a:rPr lang="en-CA" altLang="en-US">
                <a:hlinkClick r:id="rId4"/>
              </a:rPr>
              <a:t>South Korea</a:t>
            </a:r>
            <a:r>
              <a:rPr lang="en-CA" altLang="en-US"/>
              <a:t>, </a:t>
            </a:r>
            <a:r>
              <a:rPr lang="en-CA" altLang="en-US">
                <a:hlinkClick r:id="rId5"/>
              </a:rPr>
              <a:t>Algeria</a:t>
            </a:r>
            <a:r>
              <a:rPr lang="en-CA" altLang="en-US"/>
              <a:t>, </a:t>
            </a:r>
            <a:r>
              <a:rPr lang="en-CA" altLang="en-US">
                <a:hlinkClick r:id="rId6"/>
              </a:rPr>
              <a:t>Tunisia</a:t>
            </a:r>
            <a:r>
              <a:rPr lang="en-CA" altLang="en-US"/>
              <a:t>, </a:t>
            </a:r>
            <a:r>
              <a:rPr lang="en-CA" altLang="en-US">
                <a:hlinkClick r:id="rId7"/>
              </a:rPr>
              <a:t>China</a:t>
            </a:r>
            <a:endParaRPr lang="en-CA" altLang="en-US"/>
          </a:p>
        </p:txBody>
      </p:sp>
      <p:sp>
        <p:nvSpPr>
          <p:cNvPr id="40964" name="Slide Number Placeholder 3">
            <a:extLst>
              <a:ext uri="{FF2B5EF4-FFF2-40B4-BE49-F238E27FC236}">
                <a16:creationId xmlns:a16="http://schemas.microsoft.com/office/drawing/2014/main" id="{26BE33A9-715B-93ED-F0D9-2E9DEE802D4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B11BE3-ECAF-45B5-8C01-528866C5F374}" type="slidenum">
              <a:rPr lang="en-US" altLang="en-US" smtClean="0">
                <a:solidFill>
                  <a:srgbClr val="898989"/>
                </a:solidFill>
              </a:rPr>
              <a:pPr/>
              <a:t>15</a:t>
            </a:fld>
            <a:endParaRPr lang="en-US" altLang="en-US">
              <a:solidFill>
                <a:srgbClr val="898989"/>
              </a:solidFill>
            </a:endParaRPr>
          </a:p>
        </p:txBody>
      </p:sp>
      <p:pic>
        <p:nvPicPr>
          <p:cNvPr id="40965" name="Picture 7">
            <a:extLst>
              <a:ext uri="{FF2B5EF4-FFF2-40B4-BE49-F238E27FC236}">
                <a16:creationId xmlns:a16="http://schemas.microsoft.com/office/drawing/2014/main" id="{D37BCFBA-4E2C-F178-17FF-17541393F9D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800" y="3586163"/>
            <a:ext cx="11074400" cy="26717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6" name="TextBox 7">
            <a:extLst>
              <a:ext uri="{FF2B5EF4-FFF2-40B4-BE49-F238E27FC236}">
                <a16:creationId xmlns:a16="http://schemas.microsoft.com/office/drawing/2014/main" id="{F811A534-CA38-D025-FDEC-C89CA21962D2}"/>
              </a:ext>
            </a:extLst>
          </p:cNvPr>
          <p:cNvSpPr txBox="1">
            <a:spLocks noChangeArrowheads="1"/>
          </p:cNvSpPr>
          <p:nvPr/>
        </p:nvSpPr>
        <p:spPr bwMode="auto">
          <a:xfrm>
            <a:off x="528638" y="62960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LSD Signals: May 2015 – December 2024</a:t>
            </a:r>
            <a:endParaRPr lang="en-CA" altLang="en-US" sz="1400"/>
          </a:p>
        </p:txBody>
      </p:sp>
      <p:pic>
        <p:nvPicPr>
          <p:cNvPr id="40967" name="Picture 6">
            <a:extLst>
              <a:ext uri="{FF2B5EF4-FFF2-40B4-BE49-F238E27FC236}">
                <a16:creationId xmlns:a16="http://schemas.microsoft.com/office/drawing/2014/main" id="{01EACFEC-B426-6034-83AC-BB0B6D4CCD1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54938" y="600075"/>
            <a:ext cx="3598862" cy="28289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03BB-869B-BC4C-0EF5-211E52D1A6FB}"/>
              </a:ext>
            </a:extLst>
          </p:cNvPr>
          <p:cNvSpPr>
            <a:spLocks noGrp="1"/>
          </p:cNvSpPr>
          <p:nvPr>
            <p:ph type="title"/>
          </p:nvPr>
        </p:nvSpPr>
        <p:spPr>
          <a:xfrm>
            <a:off x="304800" y="103188"/>
            <a:ext cx="10515600" cy="1325562"/>
          </a:xfrm>
        </p:spPr>
        <p:txBody>
          <a:bodyPr/>
          <a:lstStyle/>
          <a:p>
            <a:pPr>
              <a:defRPr/>
            </a:pPr>
            <a:r>
              <a:rPr lang="en-CA" sz="3200" dirty="0"/>
              <a:t>Scientific Findings</a:t>
            </a:r>
          </a:p>
        </p:txBody>
      </p:sp>
      <p:sp>
        <p:nvSpPr>
          <p:cNvPr id="43011" name="Text Placeholder 5">
            <a:extLst>
              <a:ext uri="{FF2B5EF4-FFF2-40B4-BE49-F238E27FC236}">
                <a16:creationId xmlns:a16="http://schemas.microsoft.com/office/drawing/2014/main" id="{6EB57191-046C-7581-365A-9D8111A18F0C}"/>
              </a:ext>
            </a:extLst>
          </p:cNvPr>
          <p:cNvSpPr>
            <a:spLocks noGrp="1"/>
          </p:cNvSpPr>
          <p:nvPr>
            <p:ph type="body" sz="quarter" idx="13"/>
          </p:nvPr>
        </p:nvSpPr>
        <p:spPr>
          <a:xfrm>
            <a:off x="534988" y="1133475"/>
            <a:ext cx="10772775" cy="5067300"/>
          </a:xfrm>
        </p:spPr>
        <p:txBody>
          <a:bodyPr/>
          <a:lstStyle/>
          <a:p>
            <a:r>
              <a:rPr lang="en-CA" altLang="en-US" sz="1600">
                <a:solidFill>
                  <a:srgbClr val="1F1F1F"/>
                </a:solidFill>
                <a:latin typeface="ElsevierGulliver"/>
                <a:hlinkClick r:id="rId3"/>
              </a:rPr>
              <a:t>Identification and characterization of two atypical strains of bluetongue virus in sheep, Tunisia</a:t>
            </a:r>
            <a:endParaRPr lang="en-CA" altLang="en-US" sz="1600">
              <a:solidFill>
                <a:srgbClr val="1F1F1F"/>
              </a:solidFill>
              <a:latin typeface="ElsevierGulliver"/>
            </a:endParaRPr>
          </a:p>
          <a:p>
            <a:r>
              <a:rPr lang="en-CA" altLang="en-US" sz="1600">
                <a:solidFill>
                  <a:srgbClr val="1F1F1F"/>
                </a:solidFill>
                <a:latin typeface="ElsevierGulliver"/>
                <a:hlinkClick r:id="rId4"/>
              </a:rPr>
              <a:t>Potential mechanisms underlying bluetongue virus emergence and spread</a:t>
            </a:r>
            <a:endParaRPr lang="en-CA" altLang="en-US" sz="1600">
              <a:solidFill>
                <a:srgbClr val="1F1F1F"/>
              </a:solidFill>
              <a:latin typeface="ElsevierGulliver"/>
            </a:endParaRPr>
          </a:p>
          <a:p>
            <a:r>
              <a:rPr lang="en-CA" altLang="en-US" sz="1600">
                <a:solidFill>
                  <a:srgbClr val="1C1D1E"/>
                </a:solidFill>
                <a:latin typeface="ElsevierGulliver"/>
                <a:hlinkClick r:id="rId5"/>
              </a:rPr>
              <a:t>The European Union summary report on surveillance for the presence of transmissible spongiform encephalopathies (TSE) in 2023</a:t>
            </a:r>
            <a:endParaRPr lang="en-CA" altLang="en-US" sz="1600">
              <a:solidFill>
                <a:srgbClr val="1C1D1E"/>
              </a:solidFill>
              <a:latin typeface="ElsevierGulliver"/>
            </a:endParaRPr>
          </a:p>
          <a:p>
            <a:endParaRPr lang="en-CA" altLang="en-US" sz="2400">
              <a:cs typeface="Calibri" panose="020F0502020204030204" pitchFamily="34" charset="0"/>
            </a:endParaRPr>
          </a:p>
        </p:txBody>
      </p:sp>
      <p:sp>
        <p:nvSpPr>
          <p:cNvPr id="43012" name="Slide Number Placeholder 4">
            <a:extLst>
              <a:ext uri="{FF2B5EF4-FFF2-40B4-BE49-F238E27FC236}">
                <a16:creationId xmlns:a16="http://schemas.microsoft.com/office/drawing/2014/main" id="{BB660DF4-1A37-ED2C-6186-2A9AE2225C8D}"/>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AE3BE12-0350-4F73-869E-884392654BBC}" type="slidenum">
              <a:rPr lang="en-US" altLang="en-US" sz="1200" smtClean="0">
                <a:solidFill>
                  <a:srgbClr val="898989"/>
                </a:solidFill>
              </a:rPr>
              <a:pPr>
                <a:lnSpc>
                  <a:spcPct val="100000"/>
                </a:lnSpc>
                <a:spcBef>
                  <a:spcPct val="0"/>
                </a:spcBef>
                <a:buFontTx/>
                <a:buNone/>
              </a:pPr>
              <a:t>16</a:t>
            </a:fld>
            <a:endParaRPr lang="en-US" altLang="en-US" sz="1200">
              <a:solidFill>
                <a:srgbClr val="898989"/>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71A80-FFC1-A4FE-DD78-B381E5A990AD}"/>
              </a:ext>
            </a:extLst>
          </p:cNvPr>
          <p:cNvSpPr>
            <a:spLocks noGrp="1"/>
          </p:cNvSpPr>
          <p:nvPr>
            <p:ph type="title"/>
          </p:nvPr>
        </p:nvSpPr>
        <p:spPr>
          <a:xfrm>
            <a:off x="122238" y="20638"/>
            <a:ext cx="10515600" cy="1198562"/>
          </a:xfrm>
        </p:spPr>
        <p:txBody>
          <a:bodyPr/>
          <a:lstStyle/>
          <a:p>
            <a:pPr>
              <a:defRPr/>
            </a:pPr>
            <a:r>
              <a:rPr lang="en-US" sz="3200" dirty="0"/>
              <a:t>Foot and Mouth Disease</a:t>
            </a:r>
            <a:endParaRPr lang="en-CA" sz="3200" dirty="0"/>
          </a:p>
        </p:txBody>
      </p:sp>
      <p:sp>
        <p:nvSpPr>
          <p:cNvPr id="16387" name="Content Placeholder 9">
            <a:extLst>
              <a:ext uri="{FF2B5EF4-FFF2-40B4-BE49-F238E27FC236}">
                <a16:creationId xmlns:a16="http://schemas.microsoft.com/office/drawing/2014/main" id="{80694659-6799-16E5-D067-BA2111DF856A}"/>
              </a:ext>
            </a:extLst>
          </p:cNvPr>
          <p:cNvSpPr>
            <a:spLocks noGrp="1"/>
          </p:cNvSpPr>
          <p:nvPr>
            <p:ph sz="half" idx="1"/>
          </p:nvPr>
        </p:nvSpPr>
        <p:spPr>
          <a:xfrm>
            <a:off x="247650" y="914400"/>
            <a:ext cx="7146925" cy="3186113"/>
          </a:xfrm>
        </p:spPr>
        <p:txBody>
          <a:bodyPr/>
          <a:lstStyle/>
          <a:p>
            <a:r>
              <a:rPr lang="en-US" altLang="en-US" b="1" dirty="0">
                <a:hlinkClick r:id="rId3"/>
              </a:rPr>
              <a:t>Germany</a:t>
            </a:r>
            <a:r>
              <a:rPr lang="en-US" altLang="en-US" dirty="0"/>
              <a:t> has reported cases of FMD in water buffalo in Brandenburg</a:t>
            </a:r>
          </a:p>
          <a:p>
            <a:pPr lvl="1"/>
            <a:r>
              <a:rPr lang="en-US" altLang="en-US" sz="2000" dirty="0"/>
              <a:t>First occurrence since 1988 (lower saxony)</a:t>
            </a:r>
          </a:p>
          <a:p>
            <a:pPr lvl="1"/>
            <a:r>
              <a:rPr lang="en-US" altLang="en-US" sz="2000" dirty="0"/>
              <a:t>Three buffalo have died and the rest of the herd (11) have been culled</a:t>
            </a:r>
          </a:p>
          <a:p>
            <a:pPr lvl="1"/>
            <a:r>
              <a:rPr lang="en-US" altLang="en-US" sz="2000" dirty="0"/>
              <a:t>Identified as </a:t>
            </a:r>
            <a:r>
              <a:rPr lang="en-US" altLang="en-US" sz="2000" b="1" dirty="0">
                <a:hlinkClick r:id="rId4"/>
              </a:rPr>
              <a:t>serotype O </a:t>
            </a:r>
            <a:r>
              <a:rPr lang="en-US" altLang="en-US" sz="2000" dirty="0"/>
              <a:t>– vaccines available in German FMD antigen bank</a:t>
            </a:r>
            <a:endParaRPr lang="en-US" altLang="en-US" sz="2000" b="1" dirty="0"/>
          </a:p>
          <a:p>
            <a:pPr lvl="1"/>
            <a:r>
              <a:rPr lang="en-US" altLang="en-US" sz="2000" dirty="0"/>
              <a:t>Source of infection is still unknown</a:t>
            </a:r>
          </a:p>
          <a:p>
            <a:pPr lvl="1"/>
            <a:endParaRPr lang="en-US" altLang="en-US" dirty="0"/>
          </a:p>
          <a:p>
            <a:endParaRPr lang="en-US" altLang="en-US" dirty="0"/>
          </a:p>
        </p:txBody>
      </p:sp>
      <p:sp>
        <p:nvSpPr>
          <p:cNvPr id="16388" name="Rectangle 2">
            <a:extLst>
              <a:ext uri="{FF2B5EF4-FFF2-40B4-BE49-F238E27FC236}">
                <a16:creationId xmlns:a16="http://schemas.microsoft.com/office/drawing/2014/main" id="{DA24C24B-C380-D0B4-FE7B-899E2CACFE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F8E3A784-9A3C-CA47-9129-D1F22AA181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BB40861B-4AA5-750B-701C-56D738AD8EF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16391" name="Picture 2">
            <a:extLst>
              <a:ext uri="{FF2B5EF4-FFF2-40B4-BE49-F238E27FC236}">
                <a16:creationId xmlns:a16="http://schemas.microsoft.com/office/drawing/2014/main" id="{6438AC0A-50A5-5A87-0B4E-AD18B24882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9875" y="871538"/>
            <a:ext cx="4010025" cy="25701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4">
            <a:extLst>
              <a:ext uri="{FF2B5EF4-FFF2-40B4-BE49-F238E27FC236}">
                <a16:creationId xmlns:a16="http://schemas.microsoft.com/office/drawing/2014/main" id="{88671873-5423-9A27-D1AC-B4D7BC1B26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84850" y="3619500"/>
            <a:ext cx="6159500" cy="29257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Box 5">
            <a:extLst>
              <a:ext uri="{FF2B5EF4-FFF2-40B4-BE49-F238E27FC236}">
                <a16:creationId xmlns:a16="http://schemas.microsoft.com/office/drawing/2014/main" id="{99A3ACFC-7318-3186-C2D3-7CA31658DF8D}"/>
              </a:ext>
            </a:extLst>
          </p:cNvPr>
          <p:cNvSpPr txBox="1">
            <a:spLocks noChangeArrowheads="1"/>
          </p:cNvSpPr>
          <p:nvPr/>
        </p:nvSpPr>
        <p:spPr bwMode="auto">
          <a:xfrm>
            <a:off x="5718175" y="6559550"/>
            <a:ext cx="4816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ea typeface="Calibri" panose="020F0502020204030204" pitchFamily="34" charset="0"/>
                <a:cs typeface="Times New Roman" panose="02020603050405020304" pitchFamily="18" charset="0"/>
                <a:hlinkClick r:id="rId7"/>
              </a:rPr>
              <a:t>Global Distribution of FMD – Merck Veterinary Manual</a:t>
            </a:r>
            <a:endParaRPr lang="en-CA" altLang="en-US" sz="1200" b="1">
              <a:ea typeface="Calibri" panose="020F0502020204030204" pitchFamily="34" charset="0"/>
              <a:cs typeface="Times New Roman" panose="02020603050405020304" pitchFamily="18" charset="0"/>
            </a:endParaRPr>
          </a:p>
          <a:p>
            <a:endParaRPr lang="en-CA" altLang="en-US" sz="1200" b="1">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83E7867-F942-9209-A666-255D68746CBE}"/>
              </a:ext>
            </a:extLst>
          </p:cNvPr>
          <p:cNvSpPr txBox="1"/>
          <p:nvPr/>
        </p:nvSpPr>
        <p:spPr>
          <a:xfrm>
            <a:off x="-27547" y="3633786"/>
            <a:ext cx="5812397" cy="3908762"/>
          </a:xfrm>
          <a:prstGeom prst="rect">
            <a:avLst/>
          </a:prstGeom>
          <a:noFill/>
        </p:spPr>
        <p:txBody>
          <a:bodyPr wrap="square">
            <a:spAutoFit/>
          </a:bodyPr>
          <a:lstStyle/>
          <a:p>
            <a:pPr marL="285750" indent="-285750">
              <a:buFont typeface="Arial" panose="020B0604020202020204" pitchFamily="34" charset="0"/>
              <a:buChar char="•"/>
              <a:defRPr/>
            </a:pPr>
            <a:r>
              <a:rPr lang="en-US" altLang="en-US" sz="2800" b="1" dirty="0">
                <a:hlinkClick r:id="rId8"/>
              </a:rPr>
              <a:t>DEFRA FMD Outbreak Assessment</a:t>
            </a:r>
            <a:endParaRPr lang="en-US" altLang="en-US" sz="2800" b="1" dirty="0"/>
          </a:p>
          <a:p>
            <a:pPr marL="742950" lvl="1" indent="-285750">
              <a:buFont typeface="Arial" panose="020B0604020202020204" pitchFamily="34" charset="0"/>
              <a:buChar char="•"/>
              <a:defRPr/>
            </a:pPr>
            <a:r>
              <a:rPr lang="en-CA" sz="2000" dirty="0"/>
              <a:t>All susceptible livestock within a 1km radius would be culled as a precaution  </a:t>
            </a:r>
          </a:p>
          <a:p>
            <a:pPr marL="742950" lvl="1" indent="-285750">
              <a:buFont typeface="Arial" panose="020B0604020202020204" pitchFamily="34" charset="0"/>
              <a:buChar char="•"/>
              <a:defRPr/>
            </a:pPr>
            <a:r>
              <a:rPr lang="en-CA" sz="2000" dirty="0"/>
              <a:t>Sampling of all establishments within the 10km Restriction Zone is ongoing, so far results have been negative, hunting ban in place</a:t>
            </a:r>
          </a:p>
          <a:p>
            <a:pPr marL="742950" lvl="1" indent="-285750">
              <a:buFont typeface="Arial" panose="020B0604020202020204" pitchFamily="34" charset="0"/>
              <a:buChar char="•"/>
              <a:defRPr/>
            </a:pPr>
            <a:r>
              <a:rPr lang="en-CA" sz="2000" dirty="0"/>
              <a:t>Berlins zoo’s have closed</a:t>
            </a:r>
          </a:p>
          <a:p>
            <a:pPr marL="742950" lvl="1" indent="-285750">
              <a:buFont typeface="Arial" panose="020B0604020202020204" pitchFamily="34" charset="0"/>
              <a:buChar char="•"/>
              <a:defRPr/>
            </a:pPr>
            <a:r>
              <a:rPr lang="en-CA" sz="2000" dirty="0"/>
              <a:t>Netherlands ban on veal calves (&gt;3,600 transported from Brandenburg  since December 1)</a:t>
            </a:r>
          </a:p>
          <a:p>
            <a:pPr marL="742950" lvl="1" indent="-285750">
              <a:buFont typeface="Arial" panose="020B0604020202020204" pitchFamily="34" charset="0"/>
              <a:buChar char="•"/>
              <a:defRPr/>
            </a:pPr>
            <a:endParaRPr lang="en-CA" sz="2000" dirty="0"/>
          </a:p>
          <a:p>
            <a:pPr marL="742950" lvl="1" indent="-285750">
              <a:buFont typeface="Arial" panose="020B0604020202020204" pitchFamily="34" charset="0"/>
              <a:buChar char="•"/>
              <a:defRPr/>
            </a:pPr>
            <a:endParaRPr lang="en-CA" sz="2000" dirty="0">
              <a:latin typeface="+mn-lt"/>
            </a:endParaRPr>
          </a:p>
        </p:txBody>
      </p:sp>
    </p:spTree>
    <p:extLst>
      <p:ext uri="{BB962C8B-B14F-4D97-AF65-F5344CB8AC3E}">
        <p14:creationId xmlns:p14="http://schemas.microsoft.com/office/powerpoint/2010/main" val="212330497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71A80-FFC1-A4FE-DD78-B381E5A990AD}"/>
              </a:ext>
            </a:extLst>
          </p:cNvPr>
          <p:cNvSpPr>
            <a:spLocks noGrp="1"/>
          </p:cNvSpPr>
          <p:nvPr>
            <p:ph type="title"/>
          </p:nvPr>
        </p:nvSpPr>
        <p:spPr>
          <a:xfrm>
            <a:off x="122238" y="20638"/>
            <a:ext cx="10515600" cy="1198562"/>
          </a:xfrm>
        </p:spPr>
        <p:txBody>
          <a:bodyPr/>
          <a:lstStyle/>
          <a:p>
            <a:pPr>
              <a:defRPr/>
            </a:pPr>
            <a:r>
              <a:rPr lang="en-US" sz="3200" dirty="0"/>
              <a:t>Foot and Mouth Disease</a:t>
            </a:r>
            <a:endParaRPr lang="en-CA" sz="3200" dirty="0"/>
          </a:p>
        </p:txBody>
      </p:sp>
      <p:sp>
        <p:nvSpPr>
          <p:cNvPr id="16388" name="Rectangle 2">
            <a:extLst>
              <a:ext uri="{FF2B5EF4-FFF2-40B4-BE49-F238E27FC236}">
                <a16:creationId xmlns:a16="http://schemas.microsoft.com/office/drawing/2014/main" id="{DA24C24B-C380-D0B4-FE7B-899E2CACFE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F8E3A784-9A3C-CA47-9129-D1F22AA181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BB40861B-4AA5-750B-701C-56D738AD8EF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7" name="TextBox 6">
            <a:extLst>
              <a:ext uri="{FF2B5EF4-FFF2-40B4-BE49-F238E27FC236}">
                <a16:creationId xmlns:a16="http://schemas.microsoft.com/office/drawing/2014/main" id="{B83E7867-F942-9209-A666-255D68746CBE}"/>
              </a:ext>
            </a:extLst>
          </p:cNvPr>
          <p:cNvSpPr txBox="1"/>
          <p:nvPr/>
        </p:nvSpPr>
        <p:spPr>
          <a:xfrm>
            <a:off x="380813" y="965995"/>
            <a:ext cx="5356599" cy="5816977"/>
          </a:xfrm>
          <a:prstGeom prst="rect">
            <a:avLst/>
          </a:prstGeom>
          <a:noFill/>
        </p:spPr>
        <p:txBody>
          <a:bodyPr wrap="square">
            <a:spAutoFit/>
          </a:bodyPr>
          <a:lstStyle/>
          <a:p>
            <a:pPr marL="285750" indent="-285750">
              <a:buFont typeface="Arial" panose="020B0604020202020204" pitchFamily="34" charset="0"/>
              <a:buChar char="•"/>
              <a:defRPr/>
            </a:pPr>
            <a:r>
              <a:rPr lang="en-US" altLang="en-US" sz="2800" dirty="0"/>
              <a:t>CEZD </a:t>
            </a:r>
            <a:r>
              <a:rPr lang="en-US" altLang="en-US" sz="2800" dirty="0">
                <a:hlinkClick r:id="rId3"/>
              </a:rPr>
              <a:t>Ping Results</a:t>
            </a:r>
            <a:endParaRPr lang="en-US" altLang="en-US" sz="2800" dirty="0"/>
          </a:p>
          <a:p>
            <a:pPr marL="285750" indent="-285750">
              <a:buFont typeface="Arial" panose="020B0604020202020204" pitchFamily="34" charset="0"/>
              <a:buChar char="•"/>
              <a:defRPr/>
            </a:pPr>
            <a:endParaRPr lang="en-US" altLang="en-US" sz="2800" dirty="0"/>
          </a:p>
          <a:p>
            <a:pPr marL="285750" indent="-285750">
              <a:buFont typeface="Arial" panose="020B0604020202020204" pitchFamily="34" charset="0"/>
              <a:buChar char="•"/>
              <a:defRPr/>
            </a:pPr>
            <a:r>
              <a:rPr lang="en-US" altLang="en-US" sz="2800" dirty="0"/>
              <a:t>CFIA has issued </a:t>
            </a:r>
            <a:r>
              <a:rPr lang="en-US" altLang="en-US" sz="2800" dirty="0">
                <a:hlinkClick r:id="rId4"/>
              </a:rPr>
              <a:t>import restrictions</a:t>
            </a:r>
            <a:r>
              <a:rPr lang="en-US" altLang="en-US" sz="2800" dirty="0"/>
              <a:t> for commodities/products from Germany</a:t>
            </a:r>
          </a:p>
          <a:p>
            <a:pPr marL="742950" lvl="1" indent="-285750">
              <a:buFont typeface="Arial" panose="020B0604020202020204" pitchFamily="34" charset="0"/>
              <a:buChar char="•"/>
              <a:defRPr/>
            </a:pPr>
            <a:endParaRPr lang="en-US" altLang="en-US" sz="2800" dirty="0"/>
          </a:p>
          <a:p>
            <a:pPr marL="285750" indent="-285750">
              <a:buFont typeface="Arial" panose="020B0604020202020204" pitchFamily="34" charset="0"/>
              <a:buChar char="•"/>
              <a:defRPr/>
            </a:pPr>
            <a:r>
              <a:rPr lang="en-US" altLang="en-US" sz="2800" dirty="0"/>
              <a:t>Canada – FMD last reported in 1951 in Saskatchewan</a:t>
            </a:r>
          </a:p>
          <a:p>
            <a:pPr marL="742950" lvl="1" indent="-285750">
              <a:buFont typeface="Arial" panose="020B0604020202020204" pitchFamily="34" charset="0"/>
              <a:buChar char="•"/>
              <a:defRPr/>
            </a:pPr>
            <a:r>
              <a:rPr lang="en-CA" sz="2000" dirty="0">
                <a:latin typeface="+mn-lt"/>
              </a:rPr>
              <a:t>introduction thought to have been by an immigrant through his clothes as well as by sausage</a:t>
            </a:r>
          </a:p>
          <a:p>
            <a:pPr marL="742950" lvl="1" indent="-285750">
              <a:buFont typeface="Arial" panose="020B0604020202020204" pitchFamily="34" charset="0"/>
              <a:buChar char="•"/>
              <a:defRPr/>
            </a:pPr>
            <a:r>
              <a:rPr lang="en-CA" sz="2000" dirty="0">
                <a:latin typeface="+mn-lt"/>
                <a:hlinkClick r:id="rId5"/>
              </a:rPr>
              <a:t>The epidemic of foot-and-mouth disease in Saskatchewan, Canada, 1951-1952 - PMC</a:t>
            </a:r>
            <a:endParaRPr lang="en-CA" sz="2000" dirty="0">
              <a:latin typeface="+mn-lt"/>
            </a:endParaRPr>
          </a:p>
        </p:txBody>
      </p:sp>
      <p:pic>
        <p:nvPicPr>
          <p:cNvPr id="5" name="Picture 4">
            <a:extLst>
              <a:ext uri="{FF2B5EF4-FFF2-40B4-BE49-F238E27FC236}">
                <a16:creationId xmlns:a16="http://schemas.microsoft.com/office/drawing/2014/main" id="{EA7CBB39-406B-799A-A0F7-76865270E17C}"/>
              </a:ext>
            </a:extLst>
          </p:cNvPr>
          <p:cNvPicPr>
            <a:picLocks noChangeAspect="1"/>
          </p:cNvPicPr>
          <p:nvPr/>
        </p:nvPicPr>
        <p:blipFill>
          <a:blip r:embed="rId6"/>
          <a:stretch>
            <a:fillRect/>
          </a:stretch>
        </p:blipFill>
        <p:spPr>
          <a:xfrm>
            <a:off x="5835692" y="965995"/>
            <a:ext cx="5975495" cy="3815043"/>
          </a:xfrm>
          <a:prstGeom prst="rect">
            <a:avLst/>
          </a:prstGeom>
          <a:ln w="19050">
            <a:solidFill>
              <a:schemeClr val="tx1"/>
            </a:solidFill>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F9855-7D2A-0919-B8E3-B3B4C3198E2C}"/>
              </a:ext>
            </a:extLst>
          </p:cNvPr>
          <p:cNvSpPr>
            <a:spLocks noGrp="1"/>
          </p:cNvSpPr>
          <p:nvPr>
            <p:ph type="title"/>
          </p:nvPr>
        </p:nvSpPr>
        <p:spPr>
          <a:xfrm>
            <a:off x="122238" y="20638"/>
            <a:ext cx="10515600" cy="1325562"/>
          </a:xfrm>
        </p:spPr>
        <p:txBody>
          <a:bodyPr/>
          <a:lstStyle/>
          <a:p>
            <a:pPr>
              <a:defRPr/>
            </a:pPr>
            <a:r>
              <a:rPr lang="en-US" sz="3200" dirty="0"/>
              <a:t>Foot and Mouth Disease</a:t>
            </a:r>
            <a:endParaRPr lang="en-CA" sz="3200" dirty="0"/>
          </a:p>
        </p:txBody>
      </p:sp>
      <p:sp>
        <p:nvSpPr>
          <p:cNvPr id="32771" name="Content Placeholder 9">
            <a:extLst>
              <a:ext uri="{FF2B5EF4-FFF2-40B4-BE49-F238E27FC236}">
                <a16:creationId xmlns:a16="http://schemas.microsoft.com/office/drawing/2014/main" id="{E6A78823-1D1F-18EA-5104-F10F274BFC8B}"/>
              </a:ext>
            </a:extLst>
          </p:cNvPr>
          <p:cNvSpPr>
            <a:spLocks noGrp="1"/>
          </p:cNvSpPr>
          <p:nvPr>
            <p:ph sz="half" idx="1"/>
          </p:nvPr>
        </p:nvSpPr>
        <p:spPr>
          <a:xfrm>
            <a:off x="365125" y="1221348"/>
            <a:ext cx="11444287" cy="4962525"/>
          </a:xfrm>
        </p:spPr>
        <p:txBody>
          <a:bodyPr/>
          <a:lstStyle/>
          <a:p>
            <a:pPr>
              <a:defRPr/>
            </a:pPr>
            <a:r>
              <a:rPr lang="en-US" altLang="en-US" dirty="0"/>
              <a:t>Other countries reporting FMD outbreaks: </a:t>
            </a:r>
            <a:r>
              <a:rPr lang="en-US" altLang="en-US" dirty="0">
                <a:hlinkClick r:id="rId3"/>
              </a:rPr>
              <a:t>Palestine</a:t>
            </a:r>
            <a:r>
              <a:rPr lang="en-US" altLang="en-US" dirty="0"/>
              <a:t>(O), </a:t>
            </a:r>
            <a:r>
              <a:rPr lang="en-US" altLang="en-US" dirty="0">
                <a:hlinkClick r:id="rId4"/>
              </a:rPr>
              <a:t>Israel</a:t>
            </a:r>
            <a:r>
              <a:rPr lang="en-US" altLang="en-US" dirty="0"/>
              <a:t>,  </a:t>
            </a:r>
            <a:r>
              <a:rPr lang="en-US" altLang="en-US" dirty="0">
                <a:hlinkClick r:id="rId5"/>
              </a:rPr>
              <a:t>Algeria</a:t>
            </a:r>
            <a:r>
              <a:rPr lang="en-US" altLang="en-US" dirty="0"/>
              <a:t> (SAT-2), </a:t>
            </a:r>
            <a:r>
              <a:rPr lang="en-US" altLang="en-US" dirty="0">
                <a:hlinkClick r:id="rId6"/>
              </a:rPr>
              <a:t>Libya</a:t>
            </a:r>
            <a:r>
              <a:rPr lang="en-US" altLang="en-US" dirty="0"/>
              <a:t>(O), </a:t>
            </a:r>
            <a:r>
              <a:rPr lang="en-US" altLang="en-US" dirty="0">
                <a:hlinkClick r:id="rId7"/>
              </a:rPr>
              <a:t>China</a:t>
            </a:r>
            <a:r>
              <a:rPr lang="en-US" altLang="en-US" dirty="0"/>
              <a:t>(O), </a:t>
            </a:r>
            <a:r>
              <a:rPr lang="en-US" altLang="en-US" dirty="0">
                <a:hlinkClick r:id="rId8"/>
              </a:rPr>
              <a:t>Indonesia</a:t>
            </a:r>
            <a:r>
              <a:rPr lang="en-US" altLang="en-US" dirty="0"/>
              <a:t>, </a:t>
            </a:r>
            <a:r>
              <a:rPr lang="en-US" altLang="en-US" dirty="0">
                <a:hlinkClick r:id="rId9"/>
              </a:rPr>
              <a:t>South Africa </a:t>
            </a:r>
            <a:r>
              <a:rPr lang="en-US" altLang="en-US" dirty="0"/>
              <a:t>(SAT – 2)</a:t>
            </a:r>
            <a:endParaRPr lang="en-CA" sz="2000" dirty="0">
              <a:solidFill>
                <a:srgbClr val="1F1F1F"/>
              </a:solidFill>
              <a:latin typeface="ElsevierGulliver"/>
            </a:endParaRPr>
          </a:p>
          <a:p>
            <a:pPr marL="0" indent="0">
              <a:buFont typeface="Arial" panose="020B0604020202020204" pitchFamily="34" charset="0"/>
              <a:buNone/>
              <a:defRPr/>
            </a:pPr>
            <a:endParaRPr lang="en-CA" sz="2000" dirty="0">
              <a:solidFill>
                <a:srgbClr val="1F1F1F"/>
              </a:solidFill>
              <a:latin typeface="ElsevierGulliver"/>
            </a:endParaRPr>
          </a:p>
          <a:p>
            <a:pPr>
              <a:defRPr/>
            </a:pPr>
            <a:endParaRPr lang="en-US" altLang="en-US" dirty="0"/>
          </a:p>
        </p:txBody>
      </p:sp>
      <p:sp>
        <p:nvSpPr>
          <p:cNvPr id="18436" name="Rectangle 2">
            <a:extLst>
              <a:ext uri="{FF2B5EF4-FFF2-40B4-BE49-F238E27FC236}">
                <a16:creationId xmlns:a16="http://schemas.microsoft.com/office/drawing/2014/main" id="{FAE56046-1C89-9D35-7DD1-A123588C193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7" name="Rectangle 7">
            <a:extLst>
              <a:ext uri="{FF2B5EF4-FFF2-40B4-BE49-F238E27FC236}">
                <a16:creationId xmlns:a16="http://schemas.microsoft.com/office/drawing/2014/main" id="{BB86216A-56BC-514C-E771-FA51C1E173F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8" name="Rectangle 8">
            <a:extLst>
              <a:ext uri="{FF2B5EF4-FFF2-40B4-BE49-F238E27FC236}">
                <a16:creationId xmlns:a16="http://schemas.microsoft.com/office/drawing/2014/main" id="{A0F01279-5559-3F2B-00B8-35126DA37D4A}"/>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9" name="TextBox 6">
            <a:extLst>
              <a:ext uri="{FF2B5EF4-FFF2-40B4-BE49-F238E27FC236}">
                <a16:creationId xmlns:a16="http://schemas.microsoft.com/office/drawing/2014/main" id="{BEE0540C-D314-C060-0CF2-889E4879596B}"/>
              </a:ext>
            </a:extLst>
          </p:cNvPr>
          <p:cNvSpPr txBox="1">
            <a:spLocks noChangeArrowheads="1"/>
          </p:cNvSpPr>
          <p:nvPr/>
        </p:nvSpPr>
        <p:spPr bwMode="auto">
          <a:xfrm>
            <a:off x="461963" y="5510119"/>
            <a:ext cx="3916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KIWI FMD Signals June 2016 - January 2025</a:t>
            </a:r>
          </a:p>
        </p:txBody>
      </p:sp>
      <p:pic>
        <p:nvPicPr>
          <p:cNvPr id="18440" name="Picture 2">
            <a:extLst>
              <a:ext uri="{FF2B5EF4-FFF2-40B4-BE49-F238E27FC236}">
                <a16:creationId xmlns:a16="http://schemas.microsoft.com/office/drawing/2014/main" id="{08DDCD7B-3A1D-9B0B-C650-7D550EB3D57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7213" y="2555875"/>
            <a:ext cx="11060112" cy="2933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52408CD-0ACD-18EC-B417-CD3ADB1D6AFF}"/>
              </a:ext>
            </a:extLst>
          </p:cNvPr>
          <p:cNvSpPr/>
          <p:nvPr/>
        </p:nvSpPr>
        <p:spPr>
          <a:xfrm>
            <a:off x="5423647" y="3567953"/>
            <a:ext cx="1524001" cy="13895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F67748E1-2523-CE9E-A25A-593E1376D1C9}"/>
              </a:ext>
            </a:extLst>
          </p:cNvPr>
          <p:cNvSpPr txBox="1"/>
          <p:nvPr/>
        </p:nvSpPr>
        <p:spPr>
          <a:xfrm>
            <a:off x="5768322" y="3564502"/>
            <a:ext cx="1524000" cy="369332"/>
          </a:xfrm>
          <a:prstGeom prst="rect">
            <a:avLst/>
          </a:prstGeom>
          <a:noFill/>
        </p:spPr>
        <p:txBody>
          <a:bodyPr wrap="square" rtlCol="0">
            <a:spAutoFit/>
          </a:bodyPr>
          <a:lstStyle/>
          <a:p>
            <a:r>
              <a:rPr lang="en-CA" dirty="0"/>
              <a:t>COVID</a:t>
            </a:r>
          </a:p>
        </p:txBody>
      </p:sp>
      <p:sp>
        <p:nvSpPr>
          <p:cNvPr id="7" name="Rectangle 6">
            <a:extLst>
              <a:ext uri="{FF2B5EF4-FFF2-40B4-BE49-F238E27FC236}">
                <a16:creationId xmlns:a16="http://schemas.microsoft.com/office/drawing/2014/main" id="{72C9AF41-77CA-4760-392F-6CB25BC34DE0}"/>
              </a:ext>
            </a:extLst>
          </p:cNvPr>
          <p:cNvSpPr/>
          <p:nvPr/>
        </p:nvSpPr>
        <p:spPr>
          <a:xfrm>
            <a:off x="7775015" y="2695207"/>
            <a:ext cx="1100604" cy="22891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EB736F9E-12A6-4547-4949-7C636C539F86}"/>
              </a:ext>
            </a:extLst>
          </p:cNvPr>
          <p:cNvSpPr/>
          <p:nvPr/>
        </p:nvSpPr>
        <p:spPr>
          <a:xfrm>
            <a:off x="8991600" y="2703142"/>
            <a:ext cx="735106" cy="22891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CA679FA-5BE3-9791-976A-2A284D5B9B4A}"/>
              </a:ext>
            </a:extLst>
          </p:cNvPr>
          <p:cNvSpPr txBox="1"/>
          <p:nvPr/>
        </p:nvSpPr>
        <p:spPr>
          <a:xfrm>
            <a:off x="7739109" y="2674663"/>
            <a:ext cx="1156447" cy="646331"/>
          </a:xfrm>
          <a:prstGeom prst="rect">
            <a:avLst/>
          </a:prstGeom>
          <a:noFill/>
        </p:spPr>
        <p:txBody>
          <a:bodyPr wrap="square" rtlCol="0">
            <a:spAutoFit/>
          </a:bodyPr>
          <a:lstStyle/>
          <a:p>
            <a:pPr algn="ctr"/>
            <a:r>
              <a:rPr lang="en-CA" dirty="0"/>
              <a:t>FMD Indonesia</a:t>
            </a:r>
          </a:p>
        </p:txBody>
      </p:sp>
      <p:sp>
        <p:nvSpPr>
          <p:cNvPr id="10" name="TextBox 9">
            <a:extLst>
              <a:ext uri="{FF2B5EF4-FFF2-40B4-BE49-F238E27FC236}">
                <a16:creationId xmlns:a16="http://schemas.microsoft.com/office/drawing/2014/main" id="{6FCEA849-3E33-FB72-B9D0-38CA6833ADAD}"/>
              </a:ext>
            </a:extLst>
          </p:cNvPr>
          <p:cNvSpPr txBox="1"/>
          <p:nvPr/>
        </p:nvSpPr>
        <p:spPr>
          <a:xfrm>
            <a:off x="8875619" y="2627260"/>
            <a:ext cx="1030941" cy="923330"/>
          </a:xfrm>
          <a:prstGeom prst="rect">
            <a:avLst/>
          </a:prstGeom>
          <a:noFill/>
        </p:spPr>
        <p:txBody>
          <a:bodyPr wrap="square" rtlCol="0">
            <a:spAutoFit/>
          </a:bodyPr>
          <a:lstStyle/>
          <a:p>
            <a:pPr algn="ctr"/>
            <a:r>
              <a:rPr lang="en-CA" dirty="0"/>
              <a:t>SAT – 2 Middle East</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7EAC-D133-2DEF-0F0E-AD37E752EE63}"/>
              </a:ext>
            </a:extLst>
          </p:cNvPr>
          <p:cNvSpPr>
            <a:spLocks noGrp="1"/>
          </p:cNvSpPr>
          <p:nvPr>
            <p:ph type="title"/>
          </p:nvPr>
        </p:nvSpPr>
        <p:spPr>
          <a:xfrm>
            <a:off x="155575" y="6350"/>
            <a:ext cx="10515600" cy="1325563"/>
          </a:xfrm>
        </p:spPr>
        <p:txBody>
          <a:bodyPr/>
          <a:lstStyle/>
          <a:p>
            <a:pPr>
              <a:defRPr/>
            </a:pPr>
            <a:r>
              <a:rPr lang="en-US" sz="3200" dirty="0"/>
              <a:t>Bovine Tuberculosis in Canada and the USA</a:t>
            </a:r>
            <a:endParaRPr lang="en-CA" sz="3200" dirty="0"/>
          </a:p>
        </p:txBody>
      </p:sp>
      <p:sp>
        <p:nvSpPr>
          <p:cNvPr id="20483" name="Text Placeholder 2">
            <a:extLst>
              <a:ext uri="{FF2B5EF4-FFF2-40B4-BE49-F238E27FC236}">
                <a16:creationId xmlns:a16="http://schemas.microsoft.com/office/drawing/2014/main" id="{42D67353-36C8-8710-6BBE-1FF064A0663A}"/>
              </a:ext>
            </a:extLst>
          </p:cNvPr>
          <p:cNvSpPr>
            <a:spLocks noGrp="1"/>
          </p:cNvSpPr>
          <p:nvPr>
            <p:ph type="body" sz="quarter" idx="13"/>
          </p:nvPr>
        </p:nvSpPr>
        <p:spPr>
          <a:xfrm>
            <a:off x="261938" y="1071563"/>
            <a:ext cx="10304462" cy="5514975"/>
          </a:xfrm>
        </p:spPr>
        <p:txBody>
          <a:bodyPr/>
          <a:lstStyle/>
          <a:p>
            <a:r>
              <a:rPr lang="en-CA" altLang="en-US" sz="2400">
                <a:solidFill>
                  <a:srgbClr val="000000"/>
                </a:solidFill>
                <a:ea typeface="CicleGordita"/>
                <a:cs typeface="CicleGordita"/>
                <a:hlinkClick r:id="rId3"/>
              </a:rPr>
              <a:t>Canada</a:t>
            </a:r>
            <a:endParaRPr lang="en-CA" altLang="en-US" sz="2400">
              <a:solidFill>
                <a:srgbClr val="000000"/>
              </a:solidFill>
              <a:ea typeface="CicleGordita"/>
              <a:cs typeface="CicleGordita"/>
            </a:endParaRPr>
          </a:p>
          <a:p>
            <a:pPr lvl="1"/>
            <a:r>
              <a:rPr lang="en-CA" altLang="en-US" sz="1800">
                <a:solidFill>
                  <a:srgbClr val="000000"/>
                </a:solidFill>
                <a:ea typeface="CicleGordita"/>
                <a:cs typeface="CicleGordita"/>
              </a:rPr>
              <a:t>Bovine TB was confirmed in a Saskatchewan cow</a:t>
            </a:r>
          </a:p>
          <a:p>
            <a:pPr lvl="1"/>
            <a:r>
              <a:rPr lang="en-CA" altLang="en-US" sz="1800">
                <a:solidFill>
                  <a:srgbClr val="000000"/>
                </a:solidFill>
                <a:ea typeface="CicleGordita"/>
                <a:cs typeface="CicleGordita"/>
              </a:rPr>
              <a:t>Animal was slaughtered in Alberta, where tests confirmed the disease</a:t>
            </a:r>
          </a:p>
          <a:p>
            <a:pPr lvl="1"/>
            <a:r>
              <a:rPr lang="en-CA" altLang="en-US" sz="1800">
                <a:solidFill>
                  <a:srgbClr val="000000"/>
                </a:solidFill>
                <a:ea typeface="CicleGordita"/>
                <a:cs typeface="CicleGordita"/>
              </a:rPr>
              <a:t>The six-year-old cow tested PCR positive on November 29, 2024, leading to the tracing back to a farm in Saskatchewan</a:t>
            </a:r>
          </a:p>
          <a:p>
            <a:pPr lvl="1"/>
            <a:r>
              <a:rPr lang="en-CA" altLang="en-US" sz="1800">
                <a:solidFill>
                  <a:srgbClr val="000000"/>
                </a:solidFill>
                <a:ea typeface="CicleGordita"/>
                <a:cs typeface="CicleGordita"/>
              </a:rPr>
              <a:t>The farm is under quarantine and additional testing and tracing is underway</a:t>
            </a:r>
            <a:endParaRPr lang="en-CA" altLang="en-US"/>
          </a:p>
          <a:p>
            <a:endParaRPr lang="en-CA" altLang="en-US" sz="1600"/>
          </a:p>
          <a:p>
            <a:r>
              <a:rPr lang="en-CA" altLang="en-US" sz="2400">
                <a:hlinkClick r:id="rId4"/>
              </a:rPr>
              <a:t>United States</a:t>
            </a:r>
            <a:endParaRPr lang="en-CA" altLang="en-US" sz="2400"/>
          </a:p>
          <a:p>
            <a:pPr lvl="1"/>
            <a:r>
              <a:rPr lang="en-CA" altLang="en-US" sz="1800"/>
              <a:t>Bovine TB was confirmed in South Dakota cattle for the first time since 2021</a:t>
            </a:r>
          </a:p>
          <a:p>
            <a:pPr lvl="1"/>
            <a:r>
              <a:rPr lang="en-CA" altLang="en-US" sz="1800"/>
              <a:t>The infected steer was identified in late October by meat inspectors during a routine inspection at a Wisconsin packing plant</a:t>
            </a:r>
          </a:p>
          <a:p>
            <a:pPr lvl="1"/>
            <a:r>
              <a:rPr lang="en-CA" altLang="en-US" sz="1800"/>
              <a:t>Records linked the steer to a Hamlin County, South Dakota, feedlot that had marketed the animal</a:t>
            </a:r>
          </a:p>
          <a:p>
            <a:pPr lvl="1"/>
            <a:r>
              <a:rPr lang="en-CA" altLang="en-US" sz="1800"/>
              <a:t>The infection was confirmed by the NVSL on December 6, 2024</a:t>
            </a:r>
          </a:p>
          <a:p>
            <a:endParaRPr lang="en-CA" altLang="en-US" sz="1600"/>
          </a:p>
        </p:txBody>
      </p:sp>
      <p:sp>
        <p:nvSpPr>
          <p:cNvPr id="20484" name="Rectangle 2">
            <a:extLst>
              <a:ext uri="{FF2B5EF4-FFF2-40B4-BE49-F238E27FC236}">
                <a16:creationId xmlns:a16="http://schemas.microsoft.com/office/drawing/2014/main" id="{C060B62C-E77D-A1F8-7F83-5CB968199805}"/>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A10-956C-8005-6EE8-AE61068538C0}"/>
              </a:ext>
            </a:extLst>
          </p:cNvPr>
          <p:cNvSpPr>
            <a:spLocks noGrp="1"/>
          </p:cNvSpPr>
          <p:nvPr>
            <p:ph type="title"/>
          </p:nvPr>
        </p:nvSpPr>
        <p:spPr>
          <a:xfrm>
            <a:off x="211138" y="144463"/>
            <a:ext cx="10515600" cy="1325562"/>
          </a:xfrm>
        </p:spPr>
        <p:txBody>
          <a:bodyPr/>
          <a:lstStyle/>
          <a:p>
            <a:pPr>
              <a:defRPr/>
            </a:pPr>
            <a:r>
              <a:rPr lang="en-US" sz="3200" dirty="0"/>
              <a:t>Longhorn Tick and Theileriosis in the USA</a:t>
            </a:r>
            <a:endParaRPr lang="en-CA" sz="3200" dirty="0"/>
          </a:p>
        </p:txBody>
      </p:sp>
      <p:sp>
        <p:nvSpPr>
          <p:cNvPr id="22531" name="Text Placeholder 2">
            <a:extLst>
              <a:ext uri="{FF2B5EF4-FFF2-40B4-BE49-F238E27FC236}">
                <a16:creationId xmlns:a16="http://schemas.microsoft.com/office/drawing/2014/main" id="{2536936E-0BDF-72A9-A7B0-4F9468E554E3}"/>
              </a:ext>
            </a:extLst>
          </p:cNvPr>
          <p:cNvSpPr>
            <a:spLocks noGrp="1"/>
          </p:cNvSpPr>
          <p:nvPr>
            <p:ph type="body" sz="quarter" idx="13"/>
          </p:nvPr>
        </p:nvSpPr>
        <p:spPr>
          <a:xfrm>
            <a:off x="366713" y="1236663"/>
            <a:ext cx="6230937" cy="5514975"/>
          </a:xfrm>
        </p:spPr>
        <p:txBody>
          <a:bodyPr/>
          <a:lstStyle/>
          <a:p>
            <a:r>
              <a:rPr lang="en-US" altLang="en-US" sz="2400"/>
              <a:t>No changes or recently activity regarding the ALHT</a:t>
            </a:r>
          </a:p>
          <a:p>
            <a:r>
              <a:rPr lang="en-CA" altLang="en-US" sz="2400">
                <a:hlinkClick r:id="rId3"/>
              </a:rPr>
              <a:t>Kansas</a:t>
            </a:r>
            <a:r>
              <a:rPr lang="en-CA" altLang="en-US" sz="2400"/>
              <a:t> has reported </a:t>
            </a:r>
            <a:r>
              <a:rPr lang="en-CA" altLang="en-US" sz="2400" i="1"/>
              <a:t>Theileria orientalis </a:t>
            </a:r>
            <a:r>
              <a:rPr lang="en-CA" altLang="en-US" sz="2400"/>
              <a:t>Ikeda</a:t>
            </a:r>
          </a:p>
          <a:p>
            <a:pPr lvl="1"/>
            <a:r>
              <a:rPr lang="en-CA" altLang="en-US" sz="2000"/>
              <a:t>Affected calves were purchased and imported to Kansas from the east</a:t>
            </a:r>
          </a:p>
          <a:p>
            <a:pPr lvl="1"/>
            <a:r>
              <a:rPr lang="en-CA" altLang="en-US" sz="2000"/>
              <a:t>No ALHT in Kansas yet</a:t>
            </a:r>
          </a:p>
        </p:txBody>
      </p:sp>
      <p:sp>
        <p:nvSpPr>
          <p:cNvPr id="22532" name="Rectangle 2">
            <a:extLst>
              <a:ext uri="{FF2B5EF4-FFF2-40B4-BE49-F238E27FC236}">
                <a16:creationId xmlns:a16="http://schemas.microsoft.com/office/drawing/2014/main" id="{26950AE6-7845-03F9-B9AE-A2B53B6D9990}"/>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2533" name="TextBox 6">
            <a:extLst>
              <a:ext uri="{FF2B5EF4-FFF2-40B4-BE49-F238E27FC236}">
                <a16:creationId xmlns:a16="http://schemas.microsoft.com/office/drawing/2014/main" id="{AB14C296-91EC-0EC3-02D4-8F315C5B0A0D}"/>
              </a:ext>
            </a:extLst>
          </p:cNvPr>
          <p:cNvSpPr txBox="1">
            <a:spLocks noChangeArrowheads="1"/>
          </p:cNvSpPr>
          <p:nvPr/>
        </p:nvSpPr>
        <p:spPr bwMode="auto">
          <a:xfrm>
            <a:off x="7621588" y="5718175"/>
            <a:ext cx="4570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Situation Report</a:t>
            </a:r>
          </a:p>
        </p:txBody>
      </p:sp>
      <p:pic>
        <p:nvPicPr>
          <p:cNvPr id="22534" name="Picture 3">
            <a:extLst>
              <a:ext uri="{FF2B5EF4-FFF2-40B4-BE49-F238E27FC236}">
                <a16:creationId xmlns:a16="http://schemas.microsoft.com/office/drawing/2014/main" id="{1489001A-6BC5-2CD3-873F-76CC06C18E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1813" y="1317625"/>
            <a:ext cx="5148262" cy="43449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9">
            <a:extLst>
              <a:ext uri="{FF2B5EF4-FFF2-40B4-BE49-F238E27FC236}">
                <a16:creationId xmlns:a16="http://schemas.microsoft.com/office/drawing/2014/main" id="{0C7719C3-B8E7-A558-6CDA-001174E5238B}"/>
              </a:ext>
            </a:extLst>
          </p:cNvPr>
          <p:cNvSpPr>
            <a:spLocks noGrp="1"/>
          </p:cNvSpPr>
          <p:nvPr>
            <p:ph sz="half" idx="1"/>
          </p:nvPr>
        </p:nvSpPr>
        <p:spPr>
          <a:xfrm>
            <a:off x="344488" y="860425"/>
            <a:ext cx="7078662" cy="5675313"/>
          </a:xfrm>
        </p:spPr>
        <p:txBody>
          <a:bodyPr/>
          <a:lstStyle/>
          <a:p>
            <a:pPr marL="0" indent="0">
              <a:buFont typeface="Arial" panose="020B0604020202020204" pitchFamily="34" charset="0"/>
              <a:buNone/>
              <a:defRPr/>
            </a:pPr>
            <a:endParaRPr lang="en-CA" altLang="en-US" dirty="0"/>
          </a:p>
          <a:p>
            <a:pPr>
              <a:defRPr/>
            </a:pPr>
            <a:endParaRPr lang="en-CA" altLang="en-US" dirty="0"/>
          </a:p>
          <a:p>
            <a:pPr>
              <a:defRPr/>
            </a:pPr>
            <a:endParaRPr lang="en-CA" altLang="en-US" dirty="0"/>
          </a:p>
          <a:p>
            <a:pPr lvl="1">
              <a:defRPr/>
            </a:pPr>
            <a:endParaRPr lang="en-CA" altLang="en-US" dirty="0"/>
          </a:p>
        </p:txBody>
      </p:sp>
      <p:sp>
        <p:nvSpPr>
          <p:cNvPr id="2" name="Title 1">
            <a:extLst>
              <a:ext uri="{FF2B5EF4-FFF2-40B4-BE49-F238E27FC236}">
                <a16:creationId xmlns:a16="http://schemas.microsoft.com/office/drawing/2014/main" id="{D025FF1E-C0F4-6286-0199-6A15FF3F6C08}"/>
              </a:ext>
            </a:extLst>
          </p:cNvPr>
          <p:cNvSpPr>
            <a:spLocks noGrp="1"/>
          </p:cNvSpPr>
          <p:nvPr>
            <p:ph type="title"/>
          </p:nvPr>
        </p:nvSpPr>
        <p:spPr>
          <a:xfrm>
            <a:off x="127000" y="14288"/>
            <a:ext cx="10515600" cy="1325562"/>
          </a:xfrm>
        </p:spPr>
        <p:txBody>
          <a:bodyPr/>
          <a:lstStyle/>
          <a:p>
            <a:pPr>
              <a:defRPr/>
            </a:pPr>
            <a:r>
              <a:rPr lang="en-CA" dirty="0"/>
              <a:t>Bluetongue virus in Europe</a:t>
            </a:r>
          </a:p>
        </p:txBody>
      </p:sp>
      <p:sp>
        <p:nvSpPr>
          <p:cNvPr id="10" name="Content Placeholder 9">
            <a:extLst>
              <a:ext uri="{FF2B5EF4-FFF2-40B4-BE49-F238E27FC236}">
                <a16:creationId xmlns:a16="http://schemas.microsoft.com/office/drawing/2014/main" id="{FB85C7D2-103B-0C1B-2F81-805EF5855F3A}"/>
              </a:ext>
            </a:extLst>
          </p:cNvPr>
          <p:cNvSpPr txBox="1">
            <a:spLocks/>
          </p:cNvSpPr>
          <p:nvPr/>
        </p:nvSpPr>
        <p:spPr bwMode="auto">
          <a:xfrm>
            <a:off x="496888" y="1012825"/>
            <a:ext cx="5999162" cy="5675313"/>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en-US" dirty="0"/>
              <a:t>Multiple different serotypes of BTV have been circulating in Europe</a:t>
            </a:r>
          </a:p>
          <a:p>
            <a:pPr>
              <a:defRPr/>
            </a:pPr>
            <a:r>
              <a:rPr lang="en-CA" altLang="en-US" dirty="0"/>
              <a:t>From September 1, 2024 – January 15, 2025 serotypes 3, 4, 8, and 12 were reported</a:t>
            </a:r>
          </a:p>
          <a:p>
            <a:pPr lvl="1">
              <a:defRPr/>
            </a:pPr>
            <a:r>
              <a:rPr lang="en-CA" altLang="en-US" dirty="0"/>
              <a:t>Majority of cases being BTV-3</a:t>
            </a:r>
          </a:p>
          <a:p>
            <a:pPr>
              <a:defRPr/>
            </a:pPr>
            <a:r>
              <a:rPr lang="en-CA" altLang="en-US" dirty="0"/>
              <a:t>17* different countries reporting cases in EMPRES-</a:t>
            </a:r>
            <a:r>
              <a:rPr lang="en-CA" altLang="en-US" dirty="0" err="1"/>
              <a:t>i</a:t>
            </a:r>
            <a:endParaRPr lang="en-CA" altLang="en-US" dirty="0"/>
          </a:p>
          <a:p>
            <a:pPr lvl="1">
              <a:defRPr/>
            </a:pPr>
            <a:r>
              <a:rPr lang="en-CA" altLang="en-US" dirty="0"/>
              <a:t>+ Netherlands and Belgium </a:t>
            </a:r>
          </a:p>
          <a:p>
            <a:pPr lvl="1">
              <a:defRPr/>
            </a:pPr>
            <a:r>
              <a:rPr lang="en-CA" altLang="en-US" dirty="0"/>
              <a:t>Not a complete list of countries/events</a:t>
            </a:r>
          </a:p>
          <a:p>
            <a:pPr marL="457200" lvl="1" indent="0">
              <a:buNone/>
              <a:defRPr/>
            </a:pPr>
            <a:endParaRPr lang="en-CA" altLang="en-US" dirty="0"/>
          </a:p>
          <a:p>
            <a:pPr marL="457200" lvl="1" indent="0">
              <a:buFont typeface="Arial" panose="020B0604020202020204" pitchFamily="34" charset="0"/>
              <a:buNone/>
              <a:defRPr/>
            </a:pPr>
            <a:endParaRPr lang="en-CA" altLang="en-US" dirty="0"/>
          </a:p>
          <a:p>
            <a:pPr lvl="1">
              <a:defRPr/>
            </a:pPr>
            <a:endParaRPr lang="en-CA" altLang="en-US" dirty="0"/>
          </a:p>
        </p:txBody>
      </p:sp>
      <p:sp>
        <p:nvSpPr>
          <p:cNvPr id="24582" name="TextBox 10">
            <a:extLst>
              <a:ext uri="{FF2B5EF4-FFF2-40B4-BE49-F238E27FC236}">
                <a16:creationId xmlns:a16="http://schemas.microsoft.com/office/drawing/2014/main" id="{1BD517C6-2259-C8F8-0875-5B355BFABFFE}"/>
              </a:ext>
            </a:extLst>
          </p:cNvPr>
          <p:cNvSpPr txBox="1">
            <a:spLocks noChangeArrowheads="1"/>
          </p:cNvSpPr>
          <p:nvPr/>
        </p:nvSpPr>
        <p:spPr bwMode="auto">
          <a:xfrm>
            <a:off x="6588125" y="6288088"/>
            <a:ext cx="1138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3"/>
              </a:rPr>
              <a:t>EMPRES-i</a:t>
            </a:r>
            <a:endParaRPr lang="en-CA" altLang="en-US"/>
          </a:p>
          <a:p>
            <a:endParaRPr lang="en-CA" altLang="en-US"/>
          </a:p>
        </p:txBody>
      </p:sp>
      <p:pic>
        <p:nvPicPr>
          <p:cNvPr id="4" name="Picture 3">
            <a:extLst>
              <a:ext uri="{FF2B5EF4-FFF2-40B4-BE49-F238E27FC236}">
                <a16:creationId xmlns:a16="http://schemas.microsoft.com/office/drawing/2014/main" id="{45B9A1A7-FD31-EE5D-AF9C-248ADCEA540B}"/>
              </a:ext>
            </a:extLst>
          </p:cNvPr>
          <p:cNvPicPr>
            <a:picLocks noChangeAspect="1"/>
          </p:cNvPicPr>
          <p:nvPr/>
        </p:nvPicPr>
        <p:blipFill>
          <a:blip r:embed="rId4"/>
          <a:stretch>
            <a:fillRect/>
          </a:stretch>
        </p:blipFill>
        <p:spPr>
          <a:xfrm>
            <a:off x="6716828" y="521621"/>
            <a:ext cx="4978284" cy="5814757"/>
          </a:xfrm>
          <a:prstGeom prst="rect">
            <a:avLst/>
          </a:prstGeom>
          <a:ln w="1905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82B7D-D4C0-1512-0F71-D916AF9E42DA}"/>
              </a:ext>
            </a:extLst>
          </p:cNvPr>
          <p:cNvSpPr>
            <a:spLocks noGrp="1"/>
          </p:cNvSpPr>
          <p:nvPr>
            <p:ph type="title"/>
          </p:nvPr>
        </p:nvSpPr>
        <p:spPr>
          <a:xfrm>
            <a:off x="130175" y="-182563"/>
            <a:ext cx="10515600" cy="1325563"/>
          </a:xfrm>
        </p:spPr>
        <p:txBody>
          <a:bodyPr/>
          <a:lstStyle/>
          <a:p>
            <a:pPr>
              <a:defRPr/>
            </a:pPr>
            <a:r>
              <a:rPr lang="en-US" sz="3200" dirty="0"/>
              <a:t>Bluetongue virus (BTV-3) in Europe</a:t>
            </a:r>
            <a:endParaRPr lang="en-CA" sz="3200" dirty="0"/>
          </a:p>
        </p:txBody>
      </p:sp>
      <p:sp>
        <p:nvSpPr>
          <p:cNvPr id="18435" name="Content Placeholder 9">
            <a:extLst>
              <a:ext uri="{FF2B5EF4-FFF2-40B4-BE49-F238E27FC236}">
                <a16:creationId xmlns:a16="http://schemas.microsoft.com/office/drawing/2014/main" id="{C08BF48F-F333-8411-8DFA-16A292A5FB6F}"/>
              </a:ext>
            </a:extLst>
          </p:cNvPr>
          <p:cNvSpPr>
            <a:spLocks noGrp="1"/>
          </p:cNvSpPr>
          <p:nvPr>
            <p:ph sz="half" idx="1"/>
          </p:nvPr>
        </p:nvSpPr>
        <p:spPr>
          <a:xfrm>
            <a:off x="130175" y="728361"/>
            <a:ext cx="7158971" cy="5675313"/>
          </a:xfrm>
        </p:spPr>
        <p:txBody>
          <a:bodyPr/>
          <a:lstStyle/>
          <a:p>
            <a:pPr>
              <a:defRPr/>
            </a:pPr>
            <a:r>
              <a:rPr lang="en-CA" altLang="en-US" dirty="0"/>
              <a:t>BTV-3 continues to spread across Europe</a:t>
            </a:r>
          </a:p>
          <a:p>
            <a:pPr>
              <a:defRPr/>
            </a:pPr>
            <a:r>
              <a:rPr lang="en-CA" altLang="en-US" dirty="0"/>
              <a:t>As of our last update, the following countries had reported cases of BTV-3: </a:t>
            </a:r>
          </a:p>
          <a:p>
            <a:pPr lvl="1">
              <a:defRPr/>
            </a:pPr>
            <a:r>
              <a:rPr lang="en-CA" altLang="en-US" dirty="0"/>
              <a:t>the Netherlands, Belgium, Germany, the UK, France, Luxemburg,  Switzerland, Denmark, Norway, Sweden, Czech Republic, Austria, Portugal, Spain, and Greece</a:t>
            </a:r>
          </a:p>
          <a:p>
            <a:pPr>
              <a:defRPr/>
            </a:pPr>
            <a:r>
              <a:rPr lang="en-CA" altLang="en-US" dirty="0"/>
              <a:t>From </a:t>
            </a:r>
            <a:r>
              <a:rPr lang="en-CA" dirty="0"/>
              <a:t>September 1, 2024 – January 15, 2025, </a:t>
            </a:r>
            <a:r>
              <a:rPr lang="en-CA" b="1" dirty="0"/>
              <a:t>1322</a:t>
            </a:r>
            <a:r>
              <a:rPr lang="en-CA" dirty="0"/>
              <a:t> BTV-3 events were reported in </a:t>
            </a:r>
            <a:r>
              <a:rPr lang="en-CA" dirty="0">
                <a:hlinkClick r:id="rId3"/>
              </a:rPr>
              <a:t>EMPRES-</a:t>
            </a:r>
            <a:r>
              <a:rPr lang="en-CA" dirty="0" err="1">
                <a:hlinkClick r:id="rId3"/>
              </a:rPr>
              <a:t>i</a:t>
            </a:r>
            <a:endParaRPr lang="en-CA" dirty="0"/>
          </a:p>
          <a:p>
            <a:pPr lvl="1">
              <a:defRPr/>
            </a:pPr>
            <a:r>
              <a:rPr lang="en-CA" dirty="0"/>
              <a:t>Greece, Denmark, Sweden, Norway, Spain, Portugal, France, UK, Czech Republic </a:t>
            </a:r>
          </a:p>
          <a:p>
            <a:pPr marL="285750" indent="-285750">
              <a:buFontTx/>
              <a:buChar char="-"/>
              <a:defRPr/>
            </a:pPr>
            <a:r>
              <a:rPr lang="en-CA" dirty="0">
                <a:hlinkClick r:id="rId4"/>
              </a:rPr>
              <a:t>Liechtenstein</a:t>
            </a:r>
            <a:r>
              <a:rPr lang="en-CA" dirty="0"/>
              <a:t> and </a:t>
            </a:r>
            <a:r>
              <a:rPr lang="en-CA" dirty="0">
                <a:hlinkClick r:id="rId5"/>
              </a:rPr>
              <a:t>Poland</a:t>
            </a:r>
            <a:r>
              <a:rPr lang="en-CA" dirty="0"/>
              <a:t> have also reported their first cases of BTV-3 recently</a:t>
            </a:r>
          </a:p>
          <a:p>
            <a:pPr marL="285750" indent="-285750">
              <a:buFontTx/>
              <a:buChar char="-"/>
              <a:defRPr/>
            </a:pPr>
            <a:r>
              <a:rPr lang="en-CA" dirty="0"/>
              <a:t>Cases in January reported from UK and Norway</a:t>
            </a:r>
          </a:p>
          <a:p>
            <a:pPr marL="285750" indent="-285750">
              <a:buFontTx/>
              <a:buChar char="-"/>
              <a:defRPr/>
            </a:pPr>
            <a:endParaRPr lang="en-CA" dirty="0"/>
          </a:p>
          <a:p>
            <a:pPr>
              <a:defRPr/>
            </a:pPr>
            <a:endParaRPr lang="en-CA" altLang="en-US" dirty="0"/>
          </a:p>
          <a:p>
            <a:pPr>
              <a:defRPr/>
            </a:pPr>
            <a:endParaRPr lang="en-CA" altLang="en-US" dirty="0"/>
          </a:p>
          <a:p>
            <a:pPr>
              <a:defRPr/>
            </a:pPr>
            <a:endParaRPr lang="en-CA" altLang="en-US" dirty="0"/>
          </a:p>
          <a:p>
            <a:pPr lvl="1">
              <a:defRPr/>
            </a:pPr>
            <a:endParaRPr lang="en-CA" altLang="en-US" dirty="0"/>
          </a:p>
        </p:txBody>
      </p:sp>
      <p:sp>
        <p:nvSpPr>
          <p:cNvPr id="26631" name="TextBox 8">
            <a:extLst>
              <a:ext uri="{FF2B5EF4-FFF2-40B4-BE49-F238E27FC236}">
                <a16:creationId xmlns:a16="http://schemas.microsoft.com/office/drawing/2014/main" id="{B2D8936E-1339-0E29-F881-2957AE5BDF60}"/>
              </a:ext>
            </a:extLst>
          </p:cNvPr>
          <p:cNvSpPr txBox="1">
            <a:spLocks noChangeArrowheads="1"/>
          </p:cNvSpPr>
          <p:nvPr/>
        </p:nvSpPr>
        <p:spPr bwMode="auto">
          <a:xfrm>
            <a:off x="7289146" y="149260"/>
            <a:ext cx="4024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1600" b="1" dirty="0"/>
              <a:t>September 1, 2024 – January 15, 2025</a:t>
            </a:r>
          </a:p>
          <a:p>
            <a:r>
              <a:rPr lang="en-CA" altLang="en-US" sz="1600" b="1" dirty="0"/>
              <a:t>1322 events </a:t>
            </a:r>
          </a:p>
        </p:txBody>
      </p:sp>
      <p:pic>
        <p:nvPicPr>
          <p:cNvPr id="3" name="Picture 2">
            <a:extLst>
              <a:ext uri="{FF2B5EF4-FFF2-40B4-BE49-F238E27FC236}">
                <a16:creationId xmlns:a16="http://schemas.microsoft.com/office/drawing/2014/main" id="{42CD8F56-A5F7-C43E-C240-1DB8E850F9D1}"/>
              </a:ext>
            </a:extLst>
          </p:cNvPr>
          <p:cNvPicPr>
            <a:picLocks noChangeAspect="1"/>
          </p:cNvPicPr>
          <p:nvPr/>
        </p:nvPicPr>
        <p:blipFill>
          <a:blip r:embed="rId6"/>
          <a:stretch>
            <a:fillRect/>
          </a:stretch>
        </p:blipFill>
        <p:spPr>
          <a:xfrm>
            <a:off x="7378093" y="664883"/>
            <a:ext cx="4114660" cy="2508623"/>
          </a:xfrm>
          <a:prstGeom prst="rect">
            <a:avLst/>
          </a:prstGeom>
        </p:spPr>
      </p:pic>
      <p:sp>
        <p:nvSpPr>
          <p:cNvPr id="7" name="TextBox 8">
            <a:extLst>
              <a:ext uri="{FF2B5EF4-FFF2-40B4-BE49-F238E27FC236}">
                <a16:creationId xmlns:a16="http://schemas.microsoft.com/office/drawing/2014/main" id="{33DB5525-B22F-92A4-FB33-01E3FCD5C3E4}"/>
              </a:ext>
            </a:extLst>
          </p:cNvPr>
          <p:cNvSpPr txBox="1">
            <a:spLocks noChangeArrowheads="1"/>
          </p:cNvSpPr>
          <p:nvPr/>
        </p:nvSpPr>
        <p:spPr bwMode="auto">
          <a:xfrm>
            <a:off x="7289146" y="3222812"/>
            <a:ext cx="4024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1600" b="1" dirty="0"/>
              <a:t>January 1 – January 15, 2025</a:t>
            </a:r>
          </a:p>
          <a:p>
            <a:r>
              <a:rPr lang="en-CA" altLang="en-US" sz="1600" b="1" dirty="0"/>
              <a:t>4 events</a:t>
            </a:r>
          </a:p>
        </p:txBody>
      </p:sp>
      <p:pic>
        <p:nvPicPr>
          <p:cNvPr id="9" name="Picture 8">
            <a:extLst>
              <a:ext uri="{FF2B5EF4-FFF2-40B4-BE49-F238E27FC236}">
                <a16:creationId xmlns:a16="http://schemas.microsoft.com/office/drawing/2014/main" id="{8870E258-963E-96C0-7AFD-6CA30BF67BF6}"/>
              </a:ext>
            </a:extLst>
          </p:cNvPr>
          <p:cNvPicPr>
            <a:picLocks noChangeAspect="1"/>
          </p:cNvPicPr>
          <p:nvPr/>
        </p:nvPicPr>
        <p:blipFill>
          <a:blip r:embed="rId7"/>
          <a:stretch>
            <a:fillRect/>
          </a:stretch>
        </p:blipFill>
        <p:spPr>
          <a:xfrm>
            <a:off x="7378093" y="3735295"/>
            <a:ext cx="4114660" cy="27424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87C6DD-6D95-D991-C638-6CC8AFE0A57F}"/>
              </a:ext>
            </a:extLst>
          </p:cNvPr>
          <p:cNvPicPr>
            <a:picLocks noChangeAspect="1"/>
          </p:cNvPicPr>
          <p:nvPr/>
        </p:nvPicPr>
        <p:blipFill>
          <a:blip r:embed="rId3"/>
          <a:stretch>
            <a:fillRect/>
          </a:stretch>
        </p:blipFill>
        <p:spPr>
          <a:xfrm>
            <a:off x="8068294" y="136525"/>
            <a:ext cx="4016071" cy="3594751"/>
          </a:xfrm>
          <a:prstGeom prst="rect">
            <a:avLst/>
          </a:prstGeom>
          <a:ln w="19050">
            <a:solidFill>
              <a:schemeClr val="tx1"/>
            </a:solidFill>
          </a:ln>
        </p:spPr>
      </p:pic>
      <p:sp>
        <p:nvSpPr>
          <p:cNvPr id="3" name="Content Placeholder 2">
            <a:extLst>
              <a:ext uri="{FF2B5EF4-FFF2-40B4-BE49-F238E27FC236}">
                <a16:creationId xmlns:a16="http://schemas.microsoft.com/office/drawing/2014/main" id="{3D602E33-3EDA-4156-EFAC-1C2917F4EF9B}"/>
              </a:ext>
            </a:extLst>
          </p:cNvPr>
          <p:cNvSpPr>
            <a:spLocks noGrp="1"/>
          </p:cNvSpPr>
          <p:nvPr>
            <p:ph sz="half" idx="1"/>
          </p:nvPr>
        </p:nvSpPr>
        <p:spPr>
          <a:xfrm>
            <a:off x="331788" y="1177925"/>
            <a:ext cx="5505450" cy="5238750"/>
          </a:xfrm>
        </p:spPr>
        <p:txBody>
          <a:bodyPr/>
          <a:lstStyle/>
          <a:p>
            <a:pPr>
              <a:defRPr/>
            </a:pPr>
            <a:r>
              <a:rPr lang="en-CA" dirty="0"/>
              <a:t>Some countries aren’t reporting regularly to WOAH/EMPRES-</a:t>
            </a:r>
            <a:r>
              <a:rPr lang="en-CA" dirty="0" err="1"/>
              <a:t>i</a:t>
            </a:r>
            <a:endParaRPr lang="en-CA" dirty="0"/>
          </a:p>
          <a:p>
            <a:pPr>
              <a:defRPr/>
            </a:pPr>
            <a:r>
              <a:rPr lang="en-CA" altLang="en-US" dirty="0">
                <a:hlinkClick r:id="rId4"/>
              </a:rPr>
              <a:t>Belgium</a:t>
            </a:r>
            <a:r>
              <a:rPr lang="en-CA" altLang="en-US" dirty="0"/>
              <a:t> – events from September 1, 2024- January 15, 2025</a:t>
            </a:r>
          </a:p>
          <a:p>
            <a:pPr lvl="1">
              <a:defRPr/>
            </a:pPr>
            <a:r>
              <a:rPr lang="en-CA" altLang="en-US" dirty="0"/>
              <a:t>Shows continued spread across the entire country</a:t>
            </a:r>
            <a:endParaRPr lang="en-CA" dirty="0"/>
          </a:p>
          <a:p>
            <a:pPr>
              <a:defRPr/>
            </a:pPr>
            <a:r>
              <a:rPr lang="en-CA" dirty="0">
                <a:hlinkClick r:id="rId5"/>
              </a:rPr>
              <a:t>Netherlands</a:t>
            </a:r>
            <a:r>
              <a:rPr lang="en-CA" dirty="0"/>
              <a:t> most recent update:</a:t>
            </a:r>
          </a:p>
          <a:p>
            <a:pPr lvl="1">
              <a:defRPr/>
            </a:pPr>
            <a:r>
              <a:rPr lang="en-CA" altLang="en-US" dirty="0"/>
              <a:t>PCR BTV-3 positives – 8722</a:t>
            </a:r>
          </a:p>
          <a:p>
            <a:pPr lvl="1">
              <a:defRPr/>
            </a:pPr>
            <a:r>
              <a:rPr lang="en-CA" altLang="en-US" dirty="0"/>
              <a:t>Clinically positive - 2116</a:t>
            </a:r>
          </a:p>
          <a:p>
            <a:pPr lvl="1">
              <a:defRPr/>
            </a:pPr>
            <a:r>
              <a:rPr lang="en-CA" altLang="en-US" dirty="0"/>
              <a:t>Spread through entire country, all 12 provinces</a:t>
            </a:r>
          </a:p>
          <a:p>
            <a:pPr marL="457200" lvl="1" indent="0">
              <a:buFont typeface="Arial" panose="020B0604020202020204" pitchFamily="34" charset="0"/>
              <a:buNone/>
              <a:defRPr/>
            </a:pPr>
            <a:r>
              <a:rPr lang="en-CA" dirty="0"/>
              <a:t> </a:t>
            </a:r>
          </a:p>
        </p:txBody>
      </p:sp>
      <p:sp>
        <p:nvSpPr>
          <p:cNvPr id="28675" name="Slide Number Placeholder 4">
            <a:extLst>
              <a:ext uri="{FF2B5EF4-FFF2-40B4-BE49-F238E27FC236}">
                <a16:creationId xmlns:a16="http://schemas.microsoft.com/office/drawing/2014/main" id="{DEAEF7DB-09FA-F9D3-63B9-188F8D288C1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B2A571-C297-4229-8355-C4881DA7AAC6}" type="slidenum">
              <a:rPr lang="en-US" altLang="en-US" smtClean="0">
                <a:solidFill>
                  <a:srgbClr val="898989"/>
                </a:solidFill>
              </a:rPr>
              <a:pPr/>
              <a:t>9</a:t>
            </a:fld>
            <a:endParaRPr lang="en-US" altLang="en-US">
              <a:solidFill>
                <a:srgbClr val="898989"/>
              </a:solidFill>
            </a:endParaRPr>
          </a:p>
        </p:txBody>
      </p:sp>
      <p:sp>
        <p:nvSpPr>
          <p:cNvPr id="8" name="Title 3">
            <a:extLst>
              <a:ext uri="{FF2B5EF4-FFF2-40B4-BE49-F238E27FC236}">
                <a16:creationId xmlns:a16="http://schemas.microsoft.com/office/drawing/2014/main" id="{B321EBAE-C006-BBA4-DD36-B3E1761DC2F1}"/>
              </a:ext>
            </a:extLst>
          </p:cNvPr>
          <p:cNvSpPr>
            <a:spLocks noGrp="1"/>
          </p:cNvSpPr>
          <p:nvPr>
            <p:ph type="title"/>
          </p:nvPr>
        </p:nvSpPr>
        <p:spPr>
          <a:xfrm>
            <a:off x="65088" y="17463"/>
            <a:ext cx="10515600" cy="1325562"/>
          </a:xfrm>
        </p:spPr>
        <p:txBody>
          <a:bodyPr/>
          <a:lstStyle/>
          <a:p>
            <a:pPr>
              <a:defRPr/>
            </a:pPr>
            <a:r>
              <a:rPr lang="en-US" sz="3200" dirty="0"/>
              <a:t>Bluetongue virus (BTV-3) in Europe</a:t>
            </a:r>
            <a:endParaRPr lang="en-CA" sz="3200" dirty="0"/>
          </a:p>
        </p:txBody>
      </p:sp>
      <p:cxnSp>
        <p:nvCxnSpPr>
          <p:cNvPr id="12" name="Straight Arrow Connector 11">
            <a:extLst>
              <a:ext uri="{FF2B5EF4-FFF2-40B4-BE49-F238E27FC236}">
                <a16:creationId xmlns:a16="http://schemas.microsoft.com/office/drawing/2014/main" id="{90BDF012-2906-8597-9049-02E0C640EE2D}"/>
              </a:ext>
            </a:extLst>
          </p:cNvPr>
          <p:cNvCxnSpPr>
            <a:cxnSpLocks/>
          </p:cNvCxnSpPr>
          <p:nvPr/>
        </p:nvCxnSpPr>
        <p:spPr>
          <a:xfrm>
            <a:off x="5667375" y="2254250"/>
            <a:ext cx="29432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4306CC2-FFD8-741F-AFDF-C542C36B74DA}"/>
              </a:ext>
            </a:extLst>
          </p:cNvPr>
          <p:cNvPicPr>
            <a:picLocks noChangeAspect="1"/>
          </p:cNvPicPr>
          <p:nvPr/>
        </p:nvPicPr>
        <p:blipFill>
          <a:blip r:embed="rId6"/>
          <a:stretch>
            <a:fillRect/>
          </a:stretch>
        </p:blipFill>
        <p:spPr>
          <a:xfrm>
            <a:off x="6103938" y="2472159"/>
            <a:ext cx="3801036" cy="4084638"/>
          </a:xfrm>
          <a:prstGeom prst="rect">
            <a:avLst/>
          </a:prstGeom>
          <a:ln w="19050">
            <a:solidFill>
              <a:schemeClr val="tx1"/>
            </a:solidFill>
          </a:ln>
        </p:spPr>
      </p:pic>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31117</TotalTime>
  <Words>2489</Words>
  <Application>Microsoft Office PowerPoint</Application>
  <PresentationFormat>Widescreen</PresentationFormat>
  <Paragraphs>209</Paragraphs>
  <Slides>16</Slides>
  <Notes>16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Calibri</vt:lpstr>
      <vt:lpstr>Arial</vt:lpstr>
      <vt:lpstr>Calibri Light</vt:lpstr>
      <vt:lpstr>Times New Roman</vt:lpstr>
      <vt:lpstr>ElsevierGulliver</vt:lpstr>
      <vt:lpstr>CicleGordita</vt:lpstr>
      <vt:lpstr>RO Sans</vt:lpstr>
      <vt:lpstr>Public Sans Web</vt:lpstr>
      <vt:lpstr>Lato</vt:lpstr>
      <vt:lpstr>Helvetica Neue</vt:lpstr>
      <vt:lpstr>Poppins-Regular</vt:lpstr>
      <vt:lpstr>Poppins</vt:lpstr>
      <vt:lpstr>Marianne</vt:lpstr>
      <vt:lpstr>Roboto</vt:lpstr>
      <vt:lpstr>2_Office Theme</vt:lpstr>
      <vt:lpstr>Community for Emerging and Zoonotic Diseases Identifying emerging risks through collective intelligence</vt:lpstr>
      <vt:lpstr>Foot and Mouth Disease</vt:lpstr>
      <vt:lpstr>Foot and Mouth Disease</vt:lpstr>
      <vt:lpstr>Foot and Mouth Disease</vt:lpstr>
      <vt:lpstr>Bovine Tuberculosis in Canada and the USA</vt:lpstr>
      <vt:lpstr>Longhorn Tick and Theileriosis in the USA</vt:lpstr>
      <vt:lpstr>Bluetongue virus in Europe</vt:lpstr>
      <vt:lpstr>Bluetongue virus (BTV-3) in Europe</vt:lpstr>
      <vt:lpstr>Bluetongue virus (BTV-3) in Europe</vt:lpstr>
      <vt:lpstr>Bluetongue virus (BTV-12) in Netherlands</vt:lpstr>
      <vt:lpstr>Bluetongue virus (BTV-4, BTV-8) in Europe</vt:lpstr>
      <vt:lpstr>Bovine Spongiform Encephalopathy in Scotland</vt:lpstr>
      <vt:lpstr>New World Screwworm in Central &amp; North America</vt:lpstr>
      <vt:lpstr>Mexico Notifies United States of New World Screwworm Detection | Animal and Plant Health Inspection Service </vt:lpstr>
      <vt:lpstr>Lumpy Skin Disease</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Dukadzinac, Zana (CFIA/ACIA)</cp:lastModifiedBy>
  <cp:revision>533</cp:revision>
  <dcterms:created xsi:type="dcterms:W3CDTF">2020-02-07T23:34:08Z</dcterms:created>
  <dcterms:modified xsi:type="dcterms:W3CDTF">2025-01-16T14:43:17Z</dcterms:modified>
</cp:coreProperties>
</file>