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497" r:id="rId2"/>
    <p:sldId id="512" r:id="rId3"/>
    <p:sldId id="496" r:id="rId4"/>
    <p:sldId id="513" r:id="rId5"/>
    <p:sldId id="514" r:id="rId6"/>
    <p:sldId id="515" r:id="rId7"/>
    <p:sldId id="516" r:id="rId8"/>
    <p:sldId id="517" r:id="rId9"/>
    <p:sldId id="502" r:id="rId10"/>
    <p:sldId id="503" r:id="rId11"/>
    <p:sldId id="505" r:id="rId12"/>
    <p:sldId id="506" r:id="rId13"/>
    <p:sldId id="519" r:id="rId14"/>
    <p:sldId id="520" r:id="rId15"/>
    <p:sldId id="511"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5" autoAdjust="0"/>
    <p:restoredTop sz="79268" autoAdjust="0"/>
  </p:normalViewPr>
  <p:slideViewPr>
    <p:cSldViewPr snapToGrid="0">
      <p:cViewPr varScale="1">
        <p:scale>
          <a:sx n="42" d="100"/>
          <a:sy n="42" d="100"/>
        </p:scale>
        <p:origin x="606"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A9B0D5-D13B-C34E-B581-669A381F2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BF23479-5167-FC63-DAF4-7412520F4E3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78A053B-D574-4462-84CD-A5E38C021AB1}" type="datetimeFigureOut">
              <a:rPr lang="en-US"/>
              <a:pPr>
                <a:defRPr/>
              </a:pPr>
              <a:t>10/17/2025</a:t>
            </a:fld>
            <a:endParaRPr lang="en-US"/>
          </a:p>
        </p:txBody>
      </p:sp>
      <p:sp>
        <p:nvSpPr>
          <p:cNvPr id="4" name="Slide Image Placeholder 3">
            <a:extLst>
              <a:ext uri="{FF2B5EF4-FFF2-40B4-BE49-F238E27FC236}">
                <a16:creationId xmlns:a16="http://schemas.microsoft.com/office/drawing/2014/main" id="{E7EF15BA-3558-6064-02C2-B34939E1F97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401869-9C2E-9C0C-E5BD-02E411200CE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9B4F8C9-0F65-3533-5967-1B78AEAB19D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7E79B48-6281-F2B0-156D-9093DE390C7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5636AFC-7753-44FE-B2F3-85B94AB44C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D141799-DA5E-D495-B2A3-A1AF0D84F2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9BEC94D-0DB4-B7B6-58CC-E4FEA9E43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~3-4 Environmental Scanning update on bovine related signals</a:t>
            </a:r>
          </a:p>
        </p:txBody>
      </p:sp>
      <p:sp>
        <p:nvSpPr>
          <p:cNvPr id="15364" name="Slide Number Placeholder 3">
            <a:extLst>
              <a:ext uri="{FF2B5EF4-FFF2-40B4-BE49-F238E27FC236}">
                <a16:creationId xmlns:a16="http://schemas.microsoft.com/office/drawing/2014/main" id="{B39B2A12-F697-CA6F-C0C6-0F15BCC76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9B1033C-59FC-4FE1-9CDD-481B17ECF4D4}" type="slidenum">
              <a:rPr lang="en-US" altLang="en-US" smtClean="0">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290E942-EEF6-9432-59F2-76AE2C3F07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2D06172-221F-83B4-4D3F-7F4165D54C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Since the beginning of the year (but mostly concentrated in Sept) Turkiye has reported 487 outbreaks of FMD SAT-1, 223 type O, 92 SAT-2, 85 untyped, and 4 outbreaks of type A </a:t>
            </a:r>
          </a:p>
          <a:p>
            <a:endParaRPr lang="en-CA" altLang="en-US"/>
          </a:p>
          <a:p>
            <a:r>
              <a:rPr lang="en-CA" altLang="en-US"/>
              <a:t>Turkish authorities are warning about the spread of FMD in the country, particularly in the Thrace region which acts as a critical point in preventing disease entry into Europe; outbreaks appear to be spreading westward and close monitoring is required as even vaccinated animals are showing mild signs of the virus (multiple different FMD serotypes circulate in Türkiye: O, A, SAT-1, SAT-2</a:t>
            </a:r>
          </a:p>
          <a:p>
            <a:endParaRPr lang="en-CA" altLang="en-US"/>
          </a:p>
          <a:p>
            <a:r>
              <a:rPr lang="en-CA" altLang="en-US"/>
              <a:t>SAT-2 continues to spread in southern Africa</a:t>
            </a:r>
          </a:p>
          <a:p>
            <a:endParaRPr lang="en-CA" altLang="en-US"/>
          </a:p>
          <a:p>
            <a:r>
              <a:rPr lang="en-CA" altLang="en-US"/>
              <a:t>India has reported FMD serotype O in chital/spotted deer at a zoo in Pune in July 2025</a:t>
            </a:r>
          </a:p>
        </p:txBody>
      </p:sp>
      <p:sp>
        <p:nvSpPr>
          <p:cNvPr id="33796" name="Slide Number Placeholder 3">
            <a:extLst>
              <a:ext uri="{FF2B5EF4-FFF2-40B4-BE49-F238E27FC236}">
                <a16:creationId xmlns:a16="http://schemas.microsoft.com/office/drawing/2014/main" id="{58513F01-0FF3-D5AA-E4EA-109B79FA5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202C7E-DF4D-45B4-93E8-3590E97092FA}"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244E83F-EE47-F4B1-B587-51CF5060DD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C32BF9E-A532-979C-504C-C14A1DBAA7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CA" altLang="en-US"/>
              <a:t>Since January 2025, FMD serotype SAT-1 has been reported in the Middle East (Iraq, Bahrain, Kuwait) and Türkiye.</a:t>
            </a:r>
          </a:p>
          <a:p>
            <a:pPr algn="ctr"/>
            <a:endParaRPr lang="en-CA" altLang="en-US" b="1"/>
          </a:p>
          <a:p>
            <a:pPr algn="ctr"/>
            <a:r>
              <a:rPr lang="en-CA" altLang="en-US"/>
              <a:t>Genome sequencing identified these viruses as SAT1/I topotype most closely related to FMD viruses that circulate in East Africa (pool 4)</a:t>
            </a:r>
          </a:p>
          <a:p>
            <a:endParaRPr lang="en-CA" altLang="en-US" b="1"/>
          </a:p>
          <a:p>
            <a:endParaRPr lang="en-CA" altLang="en-US" b="1"/>
          </a:p>
          <a:p>
            <a:r>
              <a:rPr lang="en-CA" altLang="en-US" b="1"/>
              <a:t>Bahrain:</a:t>
            </a:r>
            <a:r>
              <a:rPr lang="en-CA" altLang="en-US"/>
              <a:t> From January 2025, at least 7 FMD SAT-1 outbreaks have been reported in the country.</a:t>
            </a:r>
            <a:endParaRPr lang="en-CA" altLang="en-US" b="1"/>
          </a:p>
          <a:p>
            <a:r>
              <a:rPr lang="en-CA" altLang="en-US" b="1"/>
              <a:t>Iraq:</a:t>
            </a:r>
            <a:r>
              <a:rPr lang="en-CA" altLang="en-US"/>
              <a:t> Beginning in January 2025, FMD SAT-1 outbreaks have been reported in cattle and buffalo across the country. This is the first time SAT1 has been reported in Iraq since 1962; other  serotypes (O and SAT2) have been reported in recent years. </a:t>
            </a:r>
            <a:endParaRPr lang="en-CA" altLang="en-US" b="1"/>
          </a:p>
          <a:p>
            <a:r>
              <a:rPr lang="en-CA" altLang="en-US" b="1"/>
              <a:t>Kuwait:</a:t>
            </a:r>
            <a:r>
              <a:rPr lang="en-CA" altLang="en-US"/>
              <a:t> On April 6, 2025 FMD SAT-1 was identified in Sulaibiya, in Al Jahra Governorate. These are the first FMD SAT1 outbreaks ever reported in the country after 1969/70 and the first FMD outbreaks since 2016. Since then, 31 outbreaks have been reported in WAHIS. </a:t>
            </a:r>
          </a:p>
          <a:p>
            <a:r>
              <a:rPr lang="en-CA" altLang="en-US" b="1"/>
              <a:t>Turkiye: </a:t>
            </a:r>
            <a:r>
              <a:rPr lang="en-CA" altLang="en-US"/>
              <a:t> 9 outbreaks of FMD SAT-1 have been reported in Hakkari and Van division. This is the first time SAT1 is reported in Turkiye since 1965. Outbreaks were initially reported in the southeast of the country close to the border with Iraq. Wind borne spread may be the source of introduction</a:t>
            </a:r>
            <a:endParaRPr lang="en-CA" altLang="en-US">
              <a:ea typeface="CicleGordita" charset="0"/>
              <a:cs typeface="CicleGordita" charset="0"/>
            </a:endParaRPr>
          </a:p>
          <a:p>
            <a:r>
              <a:rPr lang="en-CA" altLang="en-US" b="1">
                <a:ea typeface="CicleGordita" charset="0"/>
                <a:cs typeface="CicleGordita" charset="0"/>
              </a:rPr>
              <a:t>Qatar </a:t>
            </a:r>
            <a:r>
              <a:rPr lang="en-CA" altLang="en-US">
                <a:ea typeface="CicleGordita" charset="0"/>
                <a:cs typeface="CicleGordita" charset="0"/>
              </a:rPr>
              <a:t>had also previously reported FMD SAT-1 in 2023</a:t>
            </a:r>
          </a:p>
          <a:p>
            <a:endParaRPr lang="en-CA" altLang="en-US">
              <a:ea typeface="CicleGordita" charset="0"/>
              <a:cs typeface="CicleGordita" charset="0"/>
            </a:endParaRPr>
          </a:p>
          <a:p>
            <a:r>
              <a:rPr lang="en-CA" altLang="en-US">
                <a:ea typeface="CicleGordita" charset="0"/>
                <a:cs typeface="CicleGordita" charset="0"/>
              </a:rPr>
              <a:t>Turkiye has reported more FMD cases recently (although they have not been confirmed as SAT-1) due to animal movements that occurred during Eid. </a:t>
            </a:r>
          </a:p>
          <a:p>
            <a:endParaRPr lang="en-CA" altLang="en-US"/>
          </a:p>
        </p:txBody>
      </p:sp>
      <p:sp>
        <p:nvSpPr>
          <p:cNvPr id="35844" name="Slide Number Placeholder 3">
            <a:extLst>
              <a:ext uri="{FF2B5EF4-FFF2-40B4-BE49-F238E27FC236}">
                <a16:creationId xmlns:a16="http://schemas.microsoft.com/office/drawing/2014/main" id="{B75551CC-D5E2-0495-7E90-128523B97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4820FD-06FE-4B83-BC6B-F7FE102C274E}"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CC202FA-8CBF-3C6C-9D38-5C1F50F20F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A9067FC-502B-F4D5-BF06-BDA3D62627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mj-lt"/>
              <a:buNone/>
            </a:pPr>
            <a:r>
              <a:rPr lang="en-CA" altLang="en-US" b="1">
                <a:solidFill>
                  <a:srgbClr val="424242"/>
                </a:solidFill>
                <a:latin typeface="Segoe Sans"/>
              </a:rPr>
              <a:t>Manitoba Case (June 9, 2025)</a:t>
            </a:r>
            <a:r>
              <a:rPr lang="en-CA" altLang="en-US">
                <a:solidFill>
                  <a:srgbClr val="424242"/>
                </a:solidFill>
                <a:latin typeface="Segoe Sans"/>
              </a:rPr>
              <a:t>:</a:t>
            </a:r>
            <a:br>
              <a:rPr lang="en-CA" altLang="en-US">
                <a:solidFill>
                  <a:srgbClr val="424242"/>
                </a:solidFill>
                <a:latin typeface="Segoe Sans"/>
              </a:rPr>
            </a:br>
            <a:r>
              <a:rPr lang="en-CA" altLang="en-US">
                <a:solidFill>
                  <a:srgbClr val="424242"/>
                </a:solidFill>
                <a:latin typeface="Segoe Sans"/>
              </a:rPr>
              <a:t>A 7-year-old dairy cow from the Pembina Valley Region tested positive for bovine TB at a federally registered abattoir. Depopulation of the infected herd is ongoing. The strain is genetically distinct from any previously reported in North America. The CFIA is actively tracing and preparing to test related herds.</a:t>
            </a:r>
          </a:p>
          <a:p>
            <a:pPr>
              <a:buFont typeface="+mj-lt"/>
              <a:buNone/>
            </a:pPr>
            <a:endParaRPr lang="en-CA" altLang="en-US">
              <a:solidFill>
                <a:srgbClr val="424242"/>
              </a:solidFill>
              <a:latin typeface="Segoe Sans"/>
            </a:endParaRPr>
          </a:p>
          <a:p>
            <a:pPr>
              <a:buFont typeface="+mj-lt"/>
              <a:buNone/>
            </a:pPr>
            <a:r>
              <a:rPr lang="en-CA" altLang="en-US" b="1">
                <a:solidFill>
                  <a:srgbClr val="424242"/>
                </a:solidFill>
                <a:latin typeface="Segoe Sans"/>
              </a:rPr>
              <a:t>Saskatchewan Case (November 29, 2024)</a:t>
            </a:r>
            <a:r>
              <a:rPr lang="en-CA" altLang="en-US">
                <a:solidFill>
                  <a:srgbClr val="424242"/>
                </a:solidFill>
                <a:latin typeface="Segoe Sans"/>
              </a:rPr>
              <a:t>:</a:t>
            </a:r>
            <a:br>
              <a:rPr lang="en-CA" altLang="en-US">
                <a:solidFill>
                  <a:srgbClr val="424242"/>
                </a:solidFill>
                <a:latin typeface="Segoe Sans"/>
              </a:rPr>
            </a:br>
            <a:r>
              <a:rPr lang="en-CA" altLang="en-US">
                <a:solidFill>
                  <a:srgbClr val="424242"/>
                </a:solidFill>
                <a:latin typeface="Segoe Sans"/>
              </a:rPr>
              <a:t>A 6-year-old cow from Saskatchewan was confirmed with bovine TB at an Alberta abattoir. One infected herd has been depopulated with 25 confirmed cases. The strain is also genetically unique. The CFIA has identified 7 lifeline and 46 trace-out herds, with several already released from quarantine.</a:t>
            </a:r>
          </a:p>
          <a:p>
            <a:r>
              <a:rPr lang="en-CA" altLang="en-US"/>
              <a:t> </a:t>
            </a:r>
          </a:p>
          <a:p>
            <a:endParaRPr lang="en-CA" altLang="en-US"/>
          </a:p>
        </p:txBody>
      </p:sp>
      <p:sp>
        <p:nvSpPr>
          <p:cNvPr id="37892" name="Slide Number Placeholder 3">
            <a:extLst>
              <a:ext uri="{FF2B5EF4-FFF2-40B4-BE49-F238E27FC236}">
                <a16:creationId xmlns:a16="http://schemas.microsoft.com/office/drawing/2014/main" id="{493C3D3D-69EF-E497-1C74-D064E6F936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C3DC8E-2EF2-45DD-A597-E7B4E3D16E68}"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E1903CF-7DB0-6A32-C056-13600BAD82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47741F9-6765-65A7-6273-F3B9A9CA8A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Senecavirus A (SVA) is a non-enveloped RNA virus, clinically similar to foot-and-mouth disease virus. With the transmission routes are not fully understood, howver both direct and indirect pathways are believed to contribute to its spread.</a:t>
            </a:r>
          </a:p>
          <a:p>
            <a:r>
              <a:rPr lang="en-CA" altLang="en-US"/>
              <a:t> </a:t>
            </a:r>
          </a:p>
          <a:p>
            <a:r>
              <a:rPr lang="en-CA" altLang="en-US"/>
              <a:t>SVA is traditionally associated with vesicular disease in swine. However, neutralizing antibodies have been detected in small populations of cattle and wild mice in the United States, suggesting possible exposure without overt clinical signs.</a:t>
            </a:r>
          </a:p>
          <a:p>
            <a:endParaRPr lang="en-CA" altLang="en-US"/>
          </a:p>
          <a:p>
            <a:r>
              <a:rPr lang="en-CA" altLang="en-US"/>
              <a:t>In 2018, SVA was identified in a buffalo in Guangdong Province, China — the first confirmed detection in this species. The buffalo-origin strain, SVA/GD/China/2018, was isolated from an animal with mouth ulcers and shares over 99% genetic similarity with a wild boar-origin strain.</a:t>
            </a:r>
          </a:p>
          <a:p>
            <a:endParaRPr lang="en-CA" altLang="en-US"/>
          </a:p>
          <a:p>
            <a:r>
              <a:rPr lang="en-CA" altLang="en-US"/>
              <a:t>This study compared the outcomes of piglets and buffaloes artificially infected with the boffola-origin strain.</a:t>
            </a:r>
          </a:p>
          <a:p>
            <a:endParaRPr lang="en-CA" altLang="en-US"/>
          </a:p>
          <a:p>
            <a:r>
              <a:rPr lang="en-CA" altLang="en-US"/>
              <a:t>And they observed clinical signs in piglets and buffalos inoculated with a medium does as well as Viral antigens were found in lung tissue, nasolabial regions, and blister lesions.</a:t>
            </a:r>
          </a:p>
          <a:p>
            <a:endParaRPr lang="en-CA" altLang="en-US"/>
          </a:p>
          <a:p>
            <a:endParaRPr lang="en-CA" altLang="en-US"/>
          </a:p>
          <a:p>
            <a:endParaRPr lang="en-CA" altLang="en-US"/>
          </a:p>
        </p:txBody>
      </p:sp>
      <p:sp>
        <p:nvSpPr>
          <p:cNvPr id="39940" name="Slide Number Placeholder 3">
            <a:extLst>
              <a:ext uri="{FF2B5EF4-FFF2-40B4-BE49-F238E27FC236}">
                <a16:creationId xmlns:a16="http://schemas.microsoft.com/office/drawing/2014/main" id="{2CAD6944-0373-6C63-CAA7-A48A2F6B84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A577FA-501A-40E2-A831-DFCC2F4A0C4F}"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3DC2E0E-51E8-5F73-176D-8B60161113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39A626A-2702-1D42-8BA6-33DF13902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These findings raise important questions about cross-species transmission and biosecurity in mixed-species operations.</a:t>
            </a:r>
          </a:p>
          <a:p>
            <a:r>
              <a:rPr lang="en-CA" altLang="en-US"/>
              <a:t> </a:t>
            </a:r>
          </a:p>
          <a:p>
            <a:r>
              <a:rPr lang="en-CA" altLang="en-US"/>
              <a:t>How relevant are these findings for Canada?</a:t>
            </a:r>
          </a:p>
          <a:p>
            <a:r>
              <a:rPr lang="en-CA" altLang="en-US"/>
              <a:t>In the comments section, let us know how this might affect current surveillance systems for emerging vesicular diseases in non-swine livestock.</a:t>
            </a:r>
          </a:p>
          <a:p>
            <a:endParaRPr lang="en-CA" altLang="en-US"/>
          </a:p>
          <a:p>
            <a:r>
              <a:rPr lang="en-CA" altLang="en-US" b="1"/>
              <a:t>Trade Implications</a:t>
            </a:r>
          </a:p>
          <a:p>
            <a:r>
              <a:rPr lang="en-CA" altLang="en-US"/>
              <a:t>Canada’s livestock exports depend on freedom from FMD and similar vesicular diseases.</a:t>
            </a:r>
          </a:p>
          <a:p>
            <a:r>
              <a:rPr lang="en-CA" altLang="en-US"/>
              <a:t>SVA mimics FMD, risking trade disruptions and costly investigations.</a:t>
            </a:r>
          </a:p>
          <a:p>
            <a:r>
              <a:rPr lang="en-CA" altLang="en-US" b="1"/>
              <a:t>Surveillance Needs</a:t>
            </a:r>
          </a:p>
          <a:p>
            <a:r>
              <a:rPr lang="en-CA" altLang="en-US"/>
              <a:t>Enhanced SVA surveillance is needed to detect new strains and support export certification.</a:t>
            </a:r>
          </a:p>
          <a:p>
            <a:r>
              <a:rPr lang="en-CA" altLang="en-US"/>
              <a:t>SVA should remain a differential diagnosis for vesicular lesions.</a:t>
            </a:r>
          </a:p>
          <a:p>
            <a:r>
              <a:rPr lang="en-CA" altLang="en-US" b="1"/>
              <a:t>Emerging Risks</a:t>
            </a:r>
          </a:p>
          <a:p>
            <a:r>
              <a:rPr lang="en-CA" altLang="en-US"/>
              <a:t>A new SVA strain in China shows higher pathogenicity and possible cross-species transmission.</a:t>
            </a:r>
          </a:p>
          <a:p>
            <a:r>
              <a:rPr lang="en-CA" altLang="en-US"/>
              <a:t>Potential cattle infection would significantly raise concern.</a:t>
            </a:r>
          </a:p>
          <a:p>
            <a:r>
              <a:rPr lang="en-CA" altLang="en-US" b="1"/>
              <a:t>Epidemiological Gaps</a:t>
            </a:r>
          </a:p>
          <a:p>
            <a:r>
              <a:rPr lang="en-CA" altLang="en-US"/>
              <a:t>Unknowns remain about SVA’s transmission and wildlife reservoirs (e.g., wild boar).</a:t>
            </a:r>
          </a:p>
          <a:p>
            <a:r>
              <a:rPr lang="en-CA" altLang="en-US"/>
              <a:t>Cross-species spillover risk is heightened in multi-species farming systems.</a:t>
            </a:r>
          </a:p>
          <a:p>
            <a:r>
              <a:rPr lang="en-CA" altLang="en-US" b="1"/>
              <a:t>Preparedness and Vigilance</a:t>
            </a:r>
          </a:p>
          <a:p>
            <a:r>
              <a:rPr lang="en-CA" altLang="en-US"/>
              <a:t>Normalizing vesicular signs in pigs could delay FMD detection.</a:t>
            </a:r>
          </a:p>
          <a:p>
            <a:r>
              <a:rPr lang="en-CA" altLang="en-US"/>
              <a:t>Continued vigilance and diagnostic capacity are critical to protect trade and animal health.</a:t>
            </a:r>
          </a:p>
          <a:p>
            <a:endParaRPr lang="en-CA" altLang="en-US"/>
          </a:p>
          <a:p>
            <a:endParaRPr lang="en-CA" altLang="en-US"/>
          </a:p>
        </p:txBody>
      </p:sp>
      <p:sp>
        <p:nvSpPr>
          <p:cNvPr id="41988" name="Slide Number Placeholder 3">
            <a:extLst>
              <a:ext uri="{FF2B5EF4-FFF2-40B4-BE49-F238E27FC236}">
                <a16:creationId xmlns:a16="http://schemas.microsoft.com/office/drawing/2014/main" id="{A6E7F3DF-1A6B-A037-FA1E-26CE2B1FB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BDCA6F5-4ADB-477F-8187-C24914F360A0}"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C827D9B-4295-8667-13F4-E98F58B2BF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4DA27DD-6E53-8C59-7E6E-0BBA7346E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4036" name="Slide Number Placeholder 3">
            <a:extLst>
              <a:ext uri="{FF2B5EF4-FFF2-40B4-BE49-F238E27FC236}">
                <a16:creationId xmlns:a16="http://schemas.microsoft.com/office/drawing/2014/main" id="{D0C69397-40B6-8A0D-3CE7-BDA43C84D5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842804-F97B-4435-B0FC-DE711CD547F5}" type="slidenum">
              <a:rPr lang="en-US" altLang="en-US" smtClean="0"/>
              <a:pPr/>
              <a:t>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37436B8-FAD9-F943-9743-A48DF3CEC6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697742F-67F1-9B85-E8B0-192CE9477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a:p>
            <a:r>
              <a:rPr lang="en-CA" altLang="en-US"/>
              <a:t>	</a:t>
            </a:r>
          </a:p>
          <a:p>
            <a:endParaRPr lang="en-US" altLang="en-US"/>
          </a:p>
        </p:txBody>
      </p:sp>
      <p:sp>
        <p:nvSpPr>
          <p:cNvPr id="17412" name="Slide Number Placeholder 3">
            <a:extLst>
              <a:ext uri="{FF2B5EF4-FFF2-40B4-BE49-F238E27FC236}">
                <a16:creationId xmlns:a16="http://schemas.microsoft.com/office/drawing/2014/main" id="{C7CB728F-8F2E-F43E-A10B-8E2EB7172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0DC582A-2505-4439-AA1E-A1E8636FF3D1}"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E32BB5D-EE98-E966-9986-A6EB771FE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7361918-C743-1B18-BE9A-1BE3834D8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The positive New World Screwworm (NWS) case in Nuevo León, Mexico, was confirmed in </a:t>
            </a:r>
            <a:r>
              <a:rPr lang="en-CA" altLang="en-US" b="1"/>
              <a:t>Sabinas Hidalgo</a:t>
            </a:r>
            <a:r>
              <a:rPr lang="en-CA" altLang="en-US"/>
              <a:t> on </a:t>
            </a:r>
            <a:r>
              <a:rPr lang="en-CA" altLang="en-US" b="1"/>
              <a:t>September 21, 2025</a:t>
            </a:r>
            <a:r>
              <a:rPr lang="en-CA" altLang="en-US"/>
              <a:t>. The affected animal was an </a:t>
            </a:r>
            <a:r>
              <a:rPr lang="en-CA" altLang="en-US" b="1"/>
              <a:t>8-month-old cow</a:t>
            </a:r>
            <a:r>
              <a:rPr lang="en-CA" altLang="en-US"/>
              <a:t> that had </a:t>
            </a:r>
            <a:r>
              <a:rPr lang="en-CA" altLang="en-US" b="1"/>
              <a:t>recently been moved to a certified feedlot in Nuevo León from a region in southern Mexico</a:t>
            </a:r>
            <a:r>
              <a:rPr lang="en-CA" altLang="en-US"/>
              <a:t> known to have active NWS cases.</a:t>
            </a:r>
          </a:p>
          <a:p>
            <a:endParaRPr lang="en-CA" altLang="en-US"/>
          </a:p>
          <a:p>
            <a:r>
              <a:rPr lang="en-CA" altLang="en-US"/>
              <a:t>Food and Drug Administration conditionally approved Dectomax-CA1 (doramectin injection) injectable solution for the prevention and treatment of New World screwworm larval infestations, and prevention of NWS reinfestation for 21 days. Dectomax-CA1 is conditionally approved for use only in cattle. </a:t>
            </a:r>
          </a:p>
          <a:p>
            <a:endParaRPr lang="en-CA" altLang="en-US"/>
          </a:p>
        </p:txBody>
      </p:sp>
      <p:sp>
        <p:nvSpPr>
          <p:cNvPr id="19460" name="Slide Number Placeholder 3">
            <a:extLst>
              <a:ext uri="{FF2B5EF4-FFF2-40B4-BE49-F238E27FC236}">
                <a16:creationId xmlns:a16="http://schemas.microsoft.com/office/drawing/2014/main" id="{CB21939C-5CF5-70C4-224D-B9CF0EB7D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277DDF-984C-41DB-8F6A-6B26A73BB389}"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8BD4F38-C420-4E55-40FA-2284FAF6DC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92FEBC-A1CE-5B48-B4AC-5BBAFA900F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LSD in a viral disease that affects cattle and water buffalo, its spread by flies and mosquitos. </a:t>
            </a:r>
          </a:p>
          <a:p>
            <a:r>
              <a:rPr lang="en-CA" altLang="en-US"/>
              <a:t>Clinical signs include fever, skin nodules, nasal/eye discharge, lameness, and reduced milk production.</a:t>
            </a:r>
          </a:p>
          <a:p>
            <a:endParaRPr lang="en-CA" altLang="en-US"/>
          </a:p>
          <a:p>
            <a:r>
              <a:rPr lang="en-CA" altLang="en-US"/>
              <a:t>It was first identified in Zambia in 1929 and is found throughout Africa. </a:t>
            </a:r>
          </a:p>
          <a:p>
            <a:endParaRPr lang="en-CA" altLang="en-US"/>
          </a:p>
          <a:p>
            <a:r>
              <a:rPr lang="en-CA" altLang="en-US"/>
              <a:t>It is closely related to SGP</a:t>
            </a:r>
          </a:p>
          <a:p>
            <a:endParaRPr lang="en-CA" altLang="en-US"/>
          </a:p>
          <a:p>
            <a:r>
              <a:rPr lang="en-CA" altLang="en-US"/>
              <a:t>. LSD causes significant economic losses due to: </a:t>
            </a:r>
          </a:p>
          <a:p>
            <a:r>
              <a:rPr lang="en-CA" altLang="en-US"/>
              <a:t>Decreased milk yield (up to 30%) </a:t>
            </a:r>
          </a:p>
          <a:p>
            <a:r>
              <a:rPr lang="en-CA" altLang="en-US"/>
              <a:t>Trade restrictions</a:t>
            </a:r>
          </a:p>
          <a:p>
            <a:r>
              <a:rPr lang="en-CA" altLang="en-US"/>
              <a:t>Culling of infected animals</a:t>
            </a:r>
          </a:p>
          <a:p>
            <a:r>
              <a:rPr lang="en-CA" altLang="en-US"/>
              <a:t>Damage to hides and reproductive issues</a:t>
            </a:r>
          </a:p>
          <a:p>
            <a:endParaRPr lang="en-CA" altLang="en-US"/>
          </a:p>
          <a:p>
            <a:endParaRPr lang="en-CA" altLang="en-US"/>
          </a:p>
          <a:p>
            <a:endParaRPr lang="en-CA" altLang="en-US"/>
          </a:p>
          <a:p>
            <a:endParaRPr lang="en-CA" altLang="en-US"/>
          </a:p>
          <a:p>
            <a:endParaRPr lang="en-CA" altLang="en-US"/>
          </a:p>
        </p:txBody>
      </p:sp>
      <p:sp>
        <p:nvSpPr>
          <p:cNvPr id="21508" name="Slide Number Placeholder 3">
            <a:extLst>
              <a:ext uri="{FF2B5EF4-FFF2-40B4-BE49-F238E27FC236}">
                <a16:creationId xmlns:a16="http://schemas.microsoft.com/office/drawing/2014/main" id="{DC08BFD0-4723-5729-79CD-8AAFE7FDD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3B39E1-4850-40CF-9400-8B3722742E5B}"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F24DF64-3274-E1E2-58FB-D79D9AFBEE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F3EB7A4-C0D6-ACE7-E2CD-8E499B684B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In </a:t>
            </a:r>
            <a:r>
              <a:rPr lang="en-CA" altLang="en-US" b="1"/>
              <a:t>late June 2025 the First outbreaks</a:t>
            </a:r>
            <a:r>
              <a:rPr lang="en-CA" altLang="en-US"/>
              <a:t> of LSD in Europe were reported in </a:t>
            </a:r>
            <a:r>
              <a:rPr lang="en-CA" altLang="en-US" b="1"/>
              <a:t>Italy and then France.</a:t>
            </a:r>
          </a:p>
          <a:p>
            <a:endParaRPr lang="en-CA" altLang="en-US" b="1"/>
          </a:p>
          <a:p>
            <a:r>
              <a:rPr lang="en-CA" altLang="en-US"/>
              <a:t>Italy reported its first cases of LSD in Sardinia. Seven cases of LSD were reported in domestic cattle in Orani. The WAHIS report identifies the potential source of the outbreak as vector movement from northern Africa, where LSD has recently been reported (Tunisia and Algeria). </a:t>
            </a:r>
          </a:p>
          <a:p>
            <a:endParaRPr lang="en-CA" altLang="en-US"/>
          </a:p>
          <a:p>
            <a:r>
              <a:rPr lang="en-CA" altLang="en-US"/>
              <a:t>Recent genotyping showed that the virus circulating in Italy is closely related to cluster 1.2, which includes strains isolated in Nigeria and South Africa	</a:t>
            </a:r>
          </a:p>
          <a:p>
            <a:endParaRPr lang="en-CA" altLang="en-US"/>
          </a:p>
          <a:p>
            <a:endParaRPr lang="en-CA" altLang="en-US"/>
          </a:p>
          <a:p>
            <a:r>
              <a:rPr lang="en-CA" altLang="en-US"/>
              <a:t>Shortly thereafter, </a:t>
            </a:r>
            <a:r>
              <a:rPr lang="en-CA" altLang="en-US" b="1"/>
              <a:t>France </a:t>
            </a:r>
            <a:r>
              <a:rPr lang="en-CA" altLang="en-US"/>
              <a:t>has reported its first cases of LSD in </a:t>
            </a:r>
            <a:r>
              <a:rPr lang="en-CA" altLang="en-US" b="1"/>
              <a:t>Savoie </a:t>
            </a:r>
            <a:r>
              <a:rPr lang="en-CA" altLang="en-US"/>
              <a:t>(southeastern France), close to its borders with Switzerland and Italy; fifteen cases were initially reported.</a:t>
            </a:r>
          </a:p>
          <a:p>
            <a:endParaRPr lang="en-CA" altLang="en-US" b="1"/>
          </a:p>
          <a:p>
            <a:endParaRPr lang="en-CA" altLang="en-US" b="1"/>
          </a:p>
          <a:p>
            <a:r>
              <a:rPr lang="en-CA" altLang="en-US"/>
              <a:t> </a:t>
            </a:r>
          </a:p>
          <a:p>
            <a:r>
              <a:rPr lang="en-CA" altLang="en-US"/>
              <a:t>As of </a:t>
            </a:r>
            <a:r>
              <a:rPr lang="en-CA" altLang="en-US" b="1"/>
              <a:t>early October 2025</a:t>
            </a:r>
            <a:r>
              <a:rPr lang="en-CA" altLang="en-US"/>
              <a:t>, </a:t>
            </a:r>
            <a:r>
              <a:rPr lang="en-CA" altLang="en-US" b="1"/>
              <a:t>France</a:t>
            </a:r>
            <a:r>
              <a:rPr lang="en-CA" altLang="en-US"/>
              <a:t>: 79 outbreaks, mainly in </a:t>
            </a:r>
            <a:r>
              <a:rPr lang="en-CA" altLang="en-US" b="1"/>
              <a:t>Savoie, Haute-Savoie, and Ain</a:t>
            </a:r>
            <a:r>
              <a:rPr lang="en-CA" altLang="en-US"/>
              <a:t>, with a recent spread to </a:t>
            </a:r>
            <a:r>
              <a:rPr lang="en-CA" altLang="en-US" b="1"/>
              <a:t>Rhône</a:t>
            </a:r>
            <a:r>
              <a:rPr lang="en-CA" altLang="en-US"/>
              <a:t>.</a:t>
            </a:r>
          </a:p>
          <a:p>
            <a:endParaRPr lang="en-CA" altLang="en-US" b="1"/>
          </a:p>
          <a:p>
            <a:r>
              <a:rPr lang="en-CA" altLang="en-US" b="1"/>
              <a:t>Italy</a:t>
            </a:r>
            <a:r>
              <a:rPr lang="en-CA" altLang="en-US"/>
              <a:t>: 68 outbreaks, concentrated in </a:t>
            </a:r>
            <a:r>
              <a:rPr lang="en-CA" altLang="en-US" b="1"/>
              <a:t>Sardinia</a:t>
            </a:r>
            <a:r>
              <a:rPr lang="en-CA" altLang="en-US"/>
              <a:t>, with isolated cases in </a:t>
            </a:r>
            <a:r>
              <a:rPr lang="en-CA" altLang="en-US" b="1"/>
              <a:t>Lombardy</a:t>
            </a:r>
            <a:r>
              <a:rPr lang="en-CA" altLang="en-US"/>
              <a:t> (linked to animal movement from Sardinia)</a:t>
            </a:r>
          </a:p>
          <a:p>
            <a:endParaRPr lang="en-CA" altLang="en-US"/>
          </a:p>
          <a:p>
            <a:r>
              <a:rPr lang="en-CA" altLang="en-US" b="1"/>
              <a:t>Protection zones</a:t>
            </a:r>
            <a:r>
              <a:rPr lang="en-CA" altLang="en-US"/>
              <a:t> (20 km radius) and </a:t>
            </a:r>
            <a:r>
              <a:rPr lang="en-CA" altLang="en-US" b="1"/>
              <a:t>surveillance zones</a:t>
            </a:r>
            <a:r>
              <a:rPr lang="en-CA" altLang="en-US"/>
              <a:t> (50 km radius) have been established around outbreak sites. An</a:t>
            </a:r>
            <a:r>
              <a:rPr lang="en-CA" altLang="en-US" b="1"/>
              <a:t>imal movement restrictions</a:t>
            </a:r>
            <a:r>
              <a:rPr lang="en-CA" altLang="en-US"/>
              <a:t> are in place within and between affected regions. </a:t>
            </a:r>
            <a:r>
              <a:rPr lang="en-CA" altLang="en-US" b="1"/>
              <a:t>Depopulation</a:t>
            </a:r>
            <a:r>
              <a:rPr lang="en-CA" altLang="en-US"/>
              <a:t> (culling) of infected herds is being used to contain spread.</a:t>
            </a:r>
          </a:p>
          <a:p>
            <a:r>
              <a:rPr lang="en-CA" altLang="en-US" b="1"/>
              <a:t>Emergency vaccination campaigns</a:t>
            </a:r>
            <a:r>
              <a:rPr lang="en-CA" altLang="en-US"/>
              <a:t> are underway in both countries. </a:t>
            </a:r>
          </a:p>
          <a:p>
            <a:endParaRPr lang="en-CA" altLang="en-US"/>
          </a:p>
          <a:p>
            <a:endParaRPr lang="en-CA" altLang="en-US"/>
          </a:p>
          <a:p>
            <a:endParaRPr lang="en-CA" altLang="en-US"/>
          </a:p>
          <a:p>
            <a:endParaRPr lang="en-CA" altLang="en-US"/>
          </a:p>
          <a:p>
            <a:endParaRPr lang="en-CA" altLang="en-US"/>
          </a:p>
        </p:txBody>
      </p:sp>
      <p:sp>
        <p:nvSpPr>
          <p:cNvPr id="23556" name="Slide Number Placeholder 3">
            <a:extLst>
              <a:ext uri="{FF2B5EF4-FFF2-40B4-BE49-F238E27FC236}">
                <a16:creationId xmlns:a16="http://schemas.microsoft.com/office/drawing/2014/main" id="{89B05FBD-74FF-1C75-40C3-19890A5B17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39BB82B-B631-45B9-8E15-045604A50E3A}"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2826909-2CB4-C47A-18AB-8EA624D071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A32C8CA-BFD4-2578-2DDA-C7483064CE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Canada</a:t>
            </a:r>
            <a:r>
              <a:rPr lang="en-CA" altLang="en-US"/>
              <a:t> has suspended imports of certain bovine products (e.g., raw milk cheeses and hides/skins) from France, Italy, and Switzerland.</a:t>
            </a:r>
          </a:p>
          <a:p>
            <a:endParaRPr lang="en-CA" altLang="en-US"/>
          </a:p>
        </p:txBody>
      </p:sp>
      <p:sp>
        <p:nvSpPr>
          <p:cNvPr id="25604" name="Slide Number Placeholder 3">
            <a:extLst>
              <a:ext uri="{FF2B5EF4-FFF2-40B4-BE49-F238E27FC236}">
                <a16:creationId xmlns:a16="http://schemas.microsoft.com/office/drawing/2014/main" id="{FBAF4231-554B-068C-E175-3A32BF1F83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8A5FE4-C176-40C4-8F75-546265C9DDA5}"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1C52129-6A17-1FD1-7CD1-DB6AF1E659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28A0F5E-DE53-ECE7-02E8-A815FF4FDF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	</a:t>
            </a:r>
            <a:br>
              <a:rPr lang="en-CA" altLang="en-US"/>
            </a:br>
            <a:r>
              <a:rPr lang="en-CA" altLang="en-US"/>
              <a:t>The total number of BTV-3 cases in Great Britain for the 2025 to 2026 vector season (since July 2025) is 91. There have been: 87 cases in England 4 cases in Wales The total number of BTV-8 cases in Great Britain for the 2025 to 2026 vector season (since July 2025) is one. This case was in England.</a:t>
            </a:r>
          </a:p>
          <a:p>
            <a:endParaRPr lang="en-CA" altLang="en-US"/>
          </a:p>
          <a:p>
            <a:r>
              <a:rPr lang="en-CA" altLang="en-US"/>
              <a:t>Italy recently reported BTV-5 in sheep in Sardinia</a:t>
            </a:r>
          </a:p>
          <a:p>
            <a:endParaRPr lang="en-CA" altLang="en-US"/>
          </a:p>
          <a:p>
            <a:endParaRPr lang="en-CA" altLang="en-US"/>
          </a:p>
        </p:txBody>
      </p:sp>
      <p:sp>
        <p:nvSpPr>
          <p:cNvPr id="27652" name="Slide Number Placeholder 3">
            <a:extLst>
              <a:ext uri="{FF2B5EF4-FFF2-40B4-BE49-F238E27FC236}">
                <a16:creationId xmlns:a16="http://schemas.microsoft.com/office/drawing/2014/main" id="{1B8A6A18-3EC4-FA91-F2B2-E8C8623A3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A4B712-8D6B-4FB4-8590-16A339364A23}"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E9FD85A-445D-6792-487A-360BB82C4E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46BDE53-440D-AC8C-A637-213C3B395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a:p>
            <a:endParaRPr lang="en-CA" altLang="en-US"/>
          </a:p>
          <a:p>
            <a:r>
              <a:rPr lang="en-CA" altLang="en-US"/>
              <a:t> </a:t>
            </a:r>
          </a:p>
          <a:p>
            <a:endParaRPr lang="en-CA" altLang="en-US"/>
          </a:p>
        </p:txBody>
      </p:sp>
      <p:sp>
        <p:nvSpPr>
          <p:cNvPr id="29700" name="Slide Number Placeholder 3">
            <a:extLst>
              <a:ext uri="{FF2B5EF4-FFF2-40B4-BE49-F238E27FC236}">
                <a16:creationId xmlns:a16="http://schemas.microsoft.com/office/drawing/2014/main" id="{67933EB1-4DD9-0359-AA1F-C9291E8B9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799CD4-638C-456E-8DDB-55961D8198E2}"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E119490-9734-C54C-8BB8-9125317C9E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0A45806-5DFD-80A4-B716-A43E58D2EC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FMD trends over the last ~9 years. Can see increasing activity in recent years starting with its spread to Indonesia, than emergence of SAT-2 in the Middle East. This year Europe reporting cases in Germany, then Hungary and Slovakia. In addition there has been emergence of serotype SAT-1 in the middle East and Türkiye as well.</a:t>
            </a:r>
          </a:p>
        </p:txBody>
      </p:sp>
      <p:sp>
        <p:nvSpPr>
          <p:cNvPr id="31748" name="Slide Number Placeholder 3">
            <a:extLst>
              <a:ext uri="{FF2B5EF4-FFF2-40B4-BE49-F238E27FC236}">
                <a16:creationId xmlns:a16="http://schemas.microsoft.com/office/drawing/2014/main" id="{C9148839-C8A3-0E46-A3FC-9246718B37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4A739D7-CED1-4999-8398-2A0D812C0D46}"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176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7F01FB1-F757-D3CF-9808-80CD5FFB2546}"/>
              </a:ext>
            </a:extLst>
          </p:cNvPr>
          <p:cNvSpPr>
            <a:spLocks noGrp="1"/>
          </p:cNvSpPr>
          <p:nvPr>
            <p:ph type="sldNum" sz="quarter" idx="10"/>
          </p:nvPr>
        </p:nvSpPr>
        <p:spPr/>
        <p:txBody>
          <a:bodyPr/>
          <a:lstStyle>
            <a:lvl1pPr>
              <a:defRPr/>
            </a:lvl1pPr>
          </a:lstStyle>
          <a:p>
            <a:pPr>
              <a:defRPr/>
            </a:pPr>
            <a:fld id="{65ACE813-16AB-48F5-9B13-AC4382DE2C2E}" type="slidenum">
              <a:rPr lang="en-US" altLang="en-US"/>
              <a:pPr>
                <a:defRPr/>
              </a:pPr>
              <a:t>‹#›</a:t>
            </a:fld>
            <a:endParaRPr lang="en-US" altLang="en-US"/>
          </a:p>
        </p:txBody>
      </p:sp>
    </p:spTree>
    <p:extLst>
      <p:ext uri="{BB962C8B-B14F-4D97-AF65-F5344CB8AC3E}">
        <p14:creationId xmlns:p14="http://schemas.microsoft.com/office/powerpoint/2010/main" val="353161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7E3015-D440-1782-B612-25A3C1B44E06}"/>
              </a:ext>
            </a:extLst>
          </p:cNvPr>
          <p:cNvSpPr>
            <a:spLocks noGrp="1"/>
          </p:cNvSpPr>
          <p:nvPr>
            <p:ph type="sldNum" sz="quarter" idx="10"/>
          </p:nvPr>
        </p:nvSpPr>
        <p:spPr/>
        <p:txBody>
          <a:bodyPr/>
          <a:lstStyle>
            <a:lvl1pPr>
              <a:defRPr/>
            </a:lvl1pPr>
          </a:lstStyle>
          <a:p>
            <a:pPr>
              <a:defRPr/>
            </a:pPr>
            <a:fld id="{E4BC251C-DF44-4F61-8E62-109F82B309F4}" type="slidenum">
              <a:rPr lang="en-US" altLang="en-US"/>
              <a:pPr>
                <a:defRPr/>
              </a:pPr>
              <a:t>‹#›</a:t>
            </a:fld>
            <a:endParaRPr lang="en-US" altLang="en-US"/>
          </a:p>
        </p:txBody>
      </p:sp>
    </p:spTree>
    <p:extLst>
      <p:ext uri="{BB962C8B-B14F-4D97-AF65-F5344CB8AC3E}">
        <p14:creationId xmlns:p14="http://schemas.microsoft.com/office/powerpoint/2010/main" val="117557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6797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0C98DD10-5986-5A49-B40C-BD5D36376659}"/>
              </a:ext>
            </a:extLst>
          </p:cNvPr>
          <p:cNvSpPr>
            <a:spLocks noGrp="1"/>
          </p:cNvSpPr>
          <p:nvPr>
            <p:ph type="sldNum" sz="quarter" idx="10"/>
          </p:nvPr>
        </p:nvSpPr>
        <p:spPr/>
        <p:txBody>
          <a:bodyPr/>
          <a:lstStyle>
            <a:lvl1pPr>
              <a:defRPr/>
            </a:lvl1pPr>
          </a:lstStyle>
          <a:p>
            <a:pPr>
              <a:defRPr/>
            </a:pPr>
            <a:fld id="{257E746E-7855-43B7-8B4C-689CC68A459A}" type="slidenum">
              <a:rPr lang="en-US" altLang="en-US"/>
              <a:pPr>
                <a:defRPr/>
              </a:pPr>
              <a:t>‹#›</a:t>
            </a:fld>
            <a:endParaRPr lang="en-US" altLang="en-US"/>
          </a:p>
        </p:txBody>
      </p:sp>
    </p:spTree>
    <p:extLst>
      <p:ext uri="{BB962C8B-B14F-4D97-AF65-F5344CB8AC3E}">
        <p14:creationId xmlns:p14="http://schemas.microsoft.com/office/powerpoint/2010/main" val="15792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BF16B045-8A0F-5042-9BB6-F4BEBA8D34B7}"/>
              </a:ext>
            </a:extLst>
          </p:cNvPr>
          <p:cNvSpPr>
            <a:spLocks noGrp="1"/>
          </p:cNvSpPr>
          <p:nvPr>
            <p:ph type="sldNum" sz="quarter" idx="10"/>
          </p:nvPr>
        </p:nvSpPr>
        <p:spPr/>
        <p:txBody>
          <a:bodyPr/>
          <a:lstStyle>
            <a:lvl1pPr>
              <a:defRPr/>
            </a:lvl1pPr>
          </a:lstStyle>
          <a:p>
            <a:pPr>
              <a:defRPr/>
            </a:pPr>
            <a:fld id="{C26EDD23-5D6F-4A6A-8181-3A91F7C9B8B9}" type="slidenum">
              <a:rPr lang="en-US" altLang="en-US"/>
              <a:pPr>
                <a:defRPr/>
              </a:pPr>
              <a:t>‹#›</a:t>
            </a:fld>
            <a:endParaRPr lang="en-US" altLang="en-US"/>
          </a:p>
        </p:txBody>
      </p:sp>
    </p:spTree>
    <p:extLst>
      <p:ext uri="{BB962C8B-B14F-4D97-AF65-F5344CB8AC3E}">
        <p14:creationId xmlns:p14="http://schemas.microsoft.com/office/powerpoint/2010/main" val="62957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B31D02D9-91B5-8677-DB5B-4CDC74075149}"/>
              </a:ext>
            </a:extLst>
          </p:cNvPr>
          <p:cNvSpPr>
            <a:spLocks noGrp="1"/>
          </p:cNvSpPr>
          <p:nvPr>
            <p:ph type="sldNum" sz="quarter" idx="14"/>
          </p:nvPr>
        </p:nvSpPr>
        <p:spPr/>
        <p:txBody>
          <a:bodyPr/>
          <a:lstStyle>
            <a:lvl1pPr>
              <a:defRPr/>
            </a:lvl1pPr>
          </a:lstStyle>
          <a:p>
            <a:pPr>
              <a:defRPr/>
            </a:pPr>
            <a:fld id="{CC878936-8A5F-4F69-81E5-E1FA7E4A1963}" type="slidenum">
              <a:rPr lang="en-US" altLang="en-US"/>
              <a:pPr>
                <a:defRPr/>
              </a:pPr>
              <a:t>‹#›</a:t>
            </a:fld>
            <a:endParaRPr lang="en-US" altLang="en-US"/>
          </a:p>
        </p:txBody>
      </p:sp>
    </p:spTree>
    <p:extLst>
      <p:ext uri="{BB962C8B-B14F-4D97-AF65-F5344CB8AC3E}">
        <p14:creationId xmlns:p14="http://schemas.microsoft.com/office/powerpoint/2010/main" val="348721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48514166-988C-7047-6EFC-3C1EF05D4EFB}"/>
              </a:ext>
            </a:extLst>
          </p:cNvPr>
          <p:cNvSpPr>
            <a:spLocks noGrp="1"/>
          </p:cNvSpPr>
          <p:nvPr>
            <p:ph type="sldNum" sz="quarter" idx="15"/>
          </p:nvPr>
        </p:nvSpPr>
        <p:spPr/>
        <p:txBody>
          <a:bodyPr/>
          <a:lstStyle>
            <a:lvl1pPr>
              <a:defRPr/>
            </a:lvl1pPr>
          </a:lstStyle>
          <a:p>
            <a:pPr>
              <a:defRPr/>
            </a:pPr>
            <a:fld id="{545255CA-10A3-4F54-945F-2CDFB516209E}" type="slidenum">
              <a:rPr lang="en-US" altLang="en-US"/>
              <a:pPr>
                <a:defRPr/>
              </a:pPr>
              <a:t>‹#›</a:t>
            </a:fld>
            <a:endParaRPr lang="en-US" altLang="en-US"/>
          </a:p>
        </p:txBody>
      </p:sp>
    </p:spTree>
    <p:extLst>
      <p:ext uri="{BB962C8B-B14F-4D97-AF65-F5344CB8AC3E}">
        <p14:creationId xmlns:p14="http://schemas.microsoft.com/office/powerpoint/2010/main" val="299448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A4FC5DD-7813-1100-E8CF-BA61232E97BF}"/>
              </a:ext>
            </a:extLst>
          </p:cNvPr>
          <p:cNvSpPr>
            <a:spLocks noGrp="1"/>
          </p:cNvSpPr>
          <p:nvPr>
            <p:ph type="sldNum" sz="quarter" idx="10"/>
          </p:nvPr>
        </p:nvSpPr>
        <p:spPr/>
        <p:txBody>
          <a:bodyPr/>
          <a:lstStyle>
            <a:lvl1pPr>
              <a:defRPr/>
            </a:lvl1pPr>
          </a:lstStyle>
          <a:p>
            <a:pPr>
              <a:defRPr/>
            </a:pPr>
            <a:fld id="{3E0B8EE0-0243-44DD-9AA9-57F53802C0B1}" type="slidenum">
              <a:rPr lang="en-US" altLang="en-US"/>
              <a:pPr>
                <a:defRPr/>
              </a:pPr>
              <a:t>‹#›</a:t>
            </a:fld>
            <a:endParaRPr lang="en-US" altLang="en-US"/>
          </a:p>
        </p:txBody>
      </p:sp>
    </p:spTree>
    <p:extLst>
      <p:ext uri="{BB962C8B-B14F-4D97-AF65-F5344CB8AC3E}">
        <p14:creationId xmlns:p14="http://schemas.microsoft.com/office/powerpoint/2010/main" val="151007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4A39090C-1344-D5AB-BE10-7264FD417C50}"/>
              </a:ext>
            </a:extLst>
          </p:cNvPr>
          <p:cNvSpPr>
            <a:spLocks noGrp="1"/>
          </p:cNvSpPr>
          <p:nvPr>
            <p:ph type="sldNum" sz="quarter" idx="10"/>
          </p:nvPr>
        </p:nvSpPr>
        <p:spPr/>
        <p:txBody>
          <a:bodyPr/>
          <a:lstStyle>
            <a:lvl1pPr>
              <a:defRPr/>
            </a:lvl1pPr>
          </a:lstStyle>
          <a:p>
            <a:pPr>
              <a:defRPr/>
            </a:pPr>
            <a:fld id="{6E4A0DE7-A39B-4453-B90D-1FA9F6E611D9}" type="slidenum">
              <a:rPr lang="en-US" altLang="en-US"/>
              <a:pPr>
                <a:defRPr/>
              </a:pPr>
              <a:t>‹#›</a:t>
            </a:fld>
            <a:endParaRPr lang="en-US" altLang="en-US"/>
          </a:p>
        </p:txBody>
      </p:sp>
    </p:spTree>
    <p:extLst>
      <p:ext uri="{BB962C8B-B14F-4D97-AF65-F5344CB8AC3E}">
        <p14:creationId xmlns:p14="http://schemas.microsoft.com/office/powerpoint/2010/main" val="20570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6B4CA059-E224-9265-B5E4-7EAEB38B70F8}"/>
              </a:ext>
            </a:extLst>
          </p:cNvPr>
          <p:cNvSpPr>
            <a:spLocks noGrp="1"/>
          </p:cNvSpPr>
          <p:nvPr>
            <p:ph type="sldNum" sz="quarter" idx="10"/>
          </p:nvPr>
        </p:nvSpPr>
        <p:spPr/>
        <p:txBody>
          <a:bodyPr/>
          <a:lstStyle>
            <a:lvl1pPr>
              <a:defRPr/>
            </a:lvl1pPr>
          </a:lstStyle>
          <a:p>
            <a:pPr>
              <a:defRPr/>
            </a:pPr>
            <a:fld id="{E8A69196-DF85-412C-B3CF-72D0695DE361}" type="slidenum">
              <a:rPr lang="en-US" altLang="en-US"/>
              <a:pPr>
                <a:defRPr/>
              </a:pPr>
              <a:t>‹#›</a:t>
            </a:fld>
            <a:endParaRPr lang="en-US" altLang="en-US"/>
          </a:p>
        </p:txBody>
      </p:sp>
    </p:spTree>
    <p:extLst>
      <p:ext uri="{BB962C8B-B14F-4D97-AF65-F5344CB8AC3E}">
        <p14:creationId xmlns:p14="http://schemas.microsoft.com/office/powerpoint/2010/main" val="61837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A4E628-8290-54EF-33BF-C5BF797C2E1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FDEC2BA-579E-D9E7-BB36-0FA390DDF92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E7BFF0-67EC-393A-2EC8-FCE8178F0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5E4D6A-E63B-479B-B2A1-B013E37403AF}" type="datetime1">
              <a:rPr lang="en-US"/>
              <a:pPr>
                <a:defRPr/>
              </a:pPr>
              <a:t>10/17/2025</a:t>
            </a:fld>
            <a:endParaRPr lang="en-US"/>
          </a:p>
        </p:txBody>
      </p:sp>
      <p:sp>
        <p:nvSpPr>
          <p:cNvPr id="5" name="Footer Placeholder 4">
            <a:extLst>
              <a:ext uri="{FF2B5EF4-FFF2-40B4-BE49-F238E27FC236}">
                <a16:creationId xmlns:a16="http://schemas.microsoft.com/office/drawing/2014/main" id="{41EE6CB1-ADF8-E47A-A717-F02170434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BED68C7-E3E2-DF0F-2E85-3028B4934B0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F8A9109-7DDD-4C28-A73F-A171367470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wahis.woah.org/#/in-review/6470?reportId=174968&amp;fromPage=event-dashboard-url" TargetMode="External"/><Relationship Id="rId3" Type="http://schemas.openxmlformats.org/officeDocument/2006/relationships/hyperlink" Target="https://www.merckvetmanual.com/infectious-diseases/foot-and-mouth-disease/foot-and-mouth-disease-in-animals" TargetMode="External"/><Relationship Id="rId7" Type="http://schemas.openxmlformats.org/officeDocument/2006/relationships/hyperlink" Target="https://wahis.woah.org/#/in-review/644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ahis.woah.org/#/in-review/6449" TargetMode="External"/><Relationship Id="rId5" Type="http://schemas.openxmlformats.org/officeDocument/2006/relationships/image" Target="../media/image18.png"/><Relationship Id="rId10" Type="http://schemas.openxmlformats.org/officeDocument/2006/relationships/hyperlink" Target="https://ostanha-tabnak-ir.translate.goog/fa/news/1207894/%D8%B4%DB%8C%D9%88%D8%B9-%D8%AA%D8%A8-%D8%A8%D8%B1%D9%81%DA%A9%DB%8C-%D8%AF%D8%B1-%D9%88%D8%B1%D8%A7%D9%85%DB%8C%D9%86-%D8%AC%D8%A7%D8%A8%D9%87%E2%80%8C%D8%AC%D8%A7%DB%8C%DB%8C-%D8%AF%D8%A7%D9%85-%D9%87%D8%A7-%D8%AA%D8%A7-%D8%A7%D8%B7%D9%84%D8%A7%D8%B9-%D8%AB%D8%A7%D9%86%D9%88%DB%8C-%D9%85%D9%85%D9%86%D9%88%D8%B9-%D8%B4%D8%AF?_x_tr_sl=fa&amp;_x_tr_tl=en&amp;_x_tr_hl=en-US&amp;_x_tr_pto=wapp" TargetMode="External"/><Relationship Id="rId4" Type="http://schemas.openxmlformats.org/officeDocument/2006/relationships/hyperlink" Target="https://assets.publishing.service.gov.uk/media/68235104eef73e50f3644a9a/Foot_and_Mouth_Disease_SAT1_in_Iraq__Bahrain_and_Kuwait_May_2025.pdf" TargetMode="External"/><Relationship Id="rId9" Type="http://schemas.openxmlformats.org/officeDocument/2006/relationships/hyperlink" Target="https://wahis.woah.org/#/in-review/673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investigation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library.wiley.com/doi/pdf/10.1155/tbed/6222217"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onlinelibrary.wiley.com/doi/pdf/10.1155/tbed/6222217"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s://pubmed.ncbi.nlm.nih.gov/40737197/" TargetMode="External"/><Relationship Id="rId13" Type="http://schemas.openxmlformats.org/officeDocument/2006/relationships/hyperlink" Target="https://onlinelibrary.wiley.com/doi/10.1155/tbed/2315442" TargetMode="External"/><Relationship Id="rId18" Type="http://schemas.openxmlformats.org/officeDocument/2006/relationships/hyperlink" Target="https://www.sciencedirect.com/science/article/pii/S1995820X25001324?via%3Dihub" TargetMode="External"/><Relationship Id="rId3" Type="http://schemas.openxmlformats.org/officeDocument/2006/relationships/hyperlink" Target="https://www.wrlfmd.org/sites/world/files/quick_media/WOAH-FAO%20FMD%20Ref%20Lab%20Report%20Apr-Jun%202025_0.pdf" TargetMode="External"/><Relationship Id="rId7" Type="http://schemas.openxmlformats.org/officeDocument/2006/relationships/hyperlink" Target="https://www.nature.com/articles/s41598-025-16115-0" TargetMode="External"/><Relationship Id="rId12" Type="http://schemas.openxmlformats.org/officeDocument/2006/relationships/hyperlink" Target="https://pubmed.ncbi.nlm.nih.gov/40618098/" TargetMode="External"/><Relationship Id="rId17" Type="http://schemas.openxmlformats.org/officeDocument/2006/relationships/hyperlink" Target="https://www.nature.com/articles/s41598-025-10100-3" TargetMode="External"/><Relationship Id="rId2" Type="http://schemas.openxmlformats.org/officeDocument/2006/relationships/notesSlide" Target="../notesSlides/notesSlide15.xml"/><Relationship Id="rId16" Type="http://schemas.openxmlformats.org/officeDocument/2006/relationships/hyperlink" Target="https://pubmed.ncbi.nlm.nih.gov/40992608/" TargetMode="External"/><Relationship Id="rId1" Type="http://schemas.openxmlformats.org/officeDocument/2006/relationships/slideLayout" Target="../slideLayouts/slideLayout5.xml"/><Relationship Id="rId6" Type="http://schemas.openxmlformats.org/officeDocument/2006/relationships/hyperlink" Target="https://journals.asm.org/doi/10.1128/jvi.00581-25" TargetMode="External"/><Relationship Id="rId11" Type="http://schemas.openxmlformats.org/officeDocument/2006/relationships/hyperlink" Target="https://pubmed.ncbi.nlm.nih.gov/40961118/" TargetMode="External"/><Relationship Id="rId5" Type="http://schemas.openxmlformats.org/officeDocument/2006/relationships/hyperlink" Target="https://www.paho.org/en/documents/progress-foot-and-mouth-disease-eradication-americas-1951" TargetMode="External"/><Relationship Id="rId15" Type="http://schemas.openxmlformats.org/officeDocument/2006/relationships/hyperlink" Target="https://pubmed.ncbi.nlm.nih.gov/40919040/" TargetMode="External"/><Relationship Id="rId10" Type="http://schemas.openxmlformats.org/officeDocument/2006/relationships/hyperlink" Target="https://www.frontiersin.org/journals/veterinary-science/articles/10.3389/fvets.2025.1651091/full" TargetMode="External"/><Relationship Id="rId4" Type="http://schemas.openxmlformats.org/officeDocument/2006/relationships/hyperlink" Target="https://veterinaryresearch.biomedcentral.com/articles/10.1186/s13567-025-01561-5" TargetMode="External"/><Relationship Id="rId9" Type="http://schemas.openxmlformats.org/officeDocument/2006/relationships/hyperlink" Target="https://pubmed.ncbi.nlm.nih.gov/40733624/" TargetMode="External"/><Relationship Id="rId14" Type="http://schemas.openxmlformats.org/officeDocument/2006/relationships/hyperlink" Target="https://journals.asm.org/doi/10.1128/aem.00689-2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news.ssbcrack.com/first-detection-of-invasive-asian-longhorned-tick-in-maine-raises-public-health-concerns/" TargetMode="External"/><Relationship Id="rId5" Type="http://schemas.openxmlformats.org/officeDocument/2006/relationships/hyperlink" Target="https://www.thegazette.com/agriculture/after-two-more-infections-experts-advise-cattle-producers-to-protect-their-herds-from-tick-borne-pa/#:~:text=Besides%20spraying%20insecticides%2C%20Dewell%20said,be%20in%20a%20controlled%20environment." TargetMode="External"/><Relationship Id="rId4" Type="http://schemas.openxmlformats.org/officeDocument/2006/relationships/hyperlink" Target="https://www.unmc.edu/healthsecurity/transmission/2025/06/17/a-cattle-disease-and-the-tick-carrying-it-are-confirmed-in-iowa-for-the-first-time/"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5.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nre.tas.gov.au/biosecurity-tasmania/animal-biosecurity/animal-health/cattle/lumpy-skin-diseas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inspection.canada.ca/en/animal-health/terrestrial-animals/diseases/reportable/lumpy-skin-disease/fact-sheet" TargetMode="External"/><Relationship Id="rId4" Type="http://schemas.openxmlformats.org/officeDocument/2006/relationships/hyperlink" Target="https://pmc.ncbi.nlm.nih.gov/articles/PMC102441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hyperlink" Target="https://wahis.woah.org/#/in-review/6843"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ahis.woah.org/#/in-review/6568?reportId=176850&amp;fromPage=event-dashboard-url" TargetMode="External"/><Relationship Id="rId5" Type="http://schemas.openxmlformats.org/officeDocument/2006/relationships/hyperlink" Target="https://wahis.woah.org/#/in-review/6584" TargetMode="External"/><Relationship Id="rId4" Type="http://schemas.openxmlformats.org/officeDocument/2006/relationships/hyperlink" Target="https://empres-i.apps.fao.org/gener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inspection.canada.ca/en/animal-health/terrestrial-animals/diseases/status-disease/lumpy-skin-disease-countries-free" TargetMode="External"/><Relationship Id="rId5" Type="http://schemas.openxmlformats.org/officeDocument/2006/relationships/image" Target="../media/image12.png"/><Relationship Id="rId4" Type="http://schemas.openxmlformats.org/officeDocument/2006/relationships/hyperlink" Target="https://ca.news.yahoo.com/canada-halts-importation-european-cheese-210427335.htm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gazetaexpress.com/en/First-cases-of-bluetongue-disease-confirmed-in-Kosovo/" TargetMode="External"/><Relationship Id="rId3" Type="http://schemas.openxmlformats.org/officeDocument/2006/relationships/hyperlink" Target="https://empres-i.apps.fao.org/epidemiology" TargetMode="External"/><Relationship Id="rId7" Type="http://schemas.openxmlformats.org/officeDocument/2006/relationships/hyperlink" Target="https://wahis.woah.org/#/in-review/683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ahis.woah.org/#/in-review/6836" TargetMode="External"/><Relationship Id="rId5" Type="http://schemas.openxmlformats.org/officeDocument/2006/relationships/hyperlink" Target="https://wahis.woah.org/#/in-review/6828"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8E6B03-7924-2C7B-006E-34FD3714991D}"/>
              </a:ext>
            </a:extLst>
          </p:cNvPr>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a:extLst>
              <a:ext uri="{FF2B5EF4-FFF2-40B4-BE49-F238E27FC236}">
                <a16:creationId xmlns:a16="http://schemas.microsoft.com/office/drawing/2014/main" id="{6BAFBA28-D3DD-F0F3-DC07-A22D80F82F8E}"/>
              </a:ext>
            </a:extLst>
          </p:cNvPr>
          <p:cNvSpPr>
            <a:spLocks noGrp="1"/>
          </p:cNvSpPr>
          <p:nvPr>
            <p:ph type="subTitle" idx="1"/>
          </p:nvPr>
        </p:nvSpPr>
        <p:spPr>
          <a:xfrm>
            <a:off x="3048000" y="3101975"/>
            <a:ext cx="9144000" cy="1123950"/>
          </a:xfrm>
        </p:spPr>
        <p:txBody>
          <a:bodyPr/>
          <a:lstStyle/>
          <a:p>
            <a:pPr eaLnBrk="1" hangingPunct="1"/>
            <a:r>
              <a:rPr lang="en-CA" altLang="en-US"/>
              <a:t>CEZD – CAHSS Bovine Network Update</a:t>
            </a:r>
          </a:p>
          <a:p>
            <a:pPr eaLnBrk="1" hangingPunct="1"/>
            <a:r>
              <a:rPr lang="en-CA" altLang="en-US"/>
              <a:t>10 October 2025</a:t>
            </a:r>
          </a:p>
        </p:txBody>
      </p:sp>
      <p:sp>
        <p:nvSpPr>
          <p:cNvPr id="14340" name="Slide Number Placeholder 3">
            <a:extLst>
              <a:ext uri="{FF2B5EF4-FFF2-40B4-BE49-F238E27FC236}">
                <a16:creationId xmlns:a16="http://schemas.microsoft.com/office/drawing/2014/main" id="{CC486E83-E078-7312-2B0B-BE96108C571A}"/>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32DD07F-49F8-44B8-AE99-BF2E3E1818E7}" type="slidenum">
              <a:rPr lang="en-US" altLang="en-US" sz="1200" smtClean="0">
                <a:solidFill>
                  <a:srgbClr val="898989"/>
                </a:solidFill>
              </a:rPr>
              <a:pPr algn="l" eaLnBrk="0" hangingPunct="0">
                <a:lnSpc>
                  <a:spcPct val="100000"/>
                </a:lnSpc>
                <a:spcBef>
                  <a:spcPct val="0"/>
                </a:spcBef>
                <a:buFontTx/>
                <a:buNone/>
              </a:p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390034A5-2CFD-738F-1A91-5E4DDD8228C0}"/>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58554-056A-F141-1A4D-6EDEBC716346}"/>
              </a:ext>
            </a:extLst>
          </p:cNvPr>
          <p:cNvSpPr>
            <a:spLocks noGrp="1"/>
          </p:cNvSpPr>
          <p:nvPr>
            <p:ph type="title"/>
          </p:nvPr>
        </p:nvSpPr>
        <p:spPr>
          <a:xfrm>
            <a:off x="47625" y="0"/>
            <a:ext cx="11306175" cy="1044575"/>
          </a:xfrm>
        </p:spPr>
        <p:txBody>
          <a:bodyPr/>
          <a:lstStyle/>
          <a:p>
            <a:pPr>
              <a:defRPr/>
            </a:pPr>
            <a:r>
              <a:rPr lang="en-CA" dirty="0"/>
              <a:t>FMD cases Africa &amp; Asia </a:t>
            </a:r>
            <a:r>
              <a:rPr lang="en-CA" sz="1800" dirty="0"/>
              <a:t>(since last meeting July 11, 2025)</a:t>
            </a:r>
          </a:p>
        </p:txBody>
      </p:sp>
      <p:sp>
        <p:nvSpPr>
          <p:cNvPr id="22531" name="Content Placeholder 3">
            <a:extLst>
              <a:ext uri="{FF2B5EF4-FFF2-40B4-BE49-F238E27FC236}">
                <a16:creationId xmlns:a16="http://schemas.microsoft.com/office/drawing/2014/main" id="{5B6B9C6D-CCDF-44DB-BC0E-8DEE8F43D2E1}"/>
              </a:ext>
            </a:extLst>
          </p:cNvPr>
          <p:cNvSpPr>
            <a:spLocks noGrp="1"/>
          </p:cNvSpPr>
          <p:nvPr>
            <p:ph sz="half" idx="2"/>
          </p:nvPr>
        </p:nvSpPr>
        <p:spPr>
          <a:xfrm>
            <a:off x="7361238" y="919163"/>
            <a:ext cx="4830762" cy="5649912"/>
          </a:xfrm>
        </p:spPr>
        <p:txBody>
          <a:bodyPr/>
          <a:lstStyle/>
          <a:p>
            <a:pPr marL="0" indent="0">
              <a:buFont typeface="Arial" panose="020B0604020202020204" pitchFamily="34" charset="0"/>
              <a:buNone/>
              <a:defRPr/>
            </a:pPr>
            <a:r>
              <a:rPr lang="en-CA" altLang="en-US" b="1" dirty="0"/>
              <a:t>Europe</a:t>
            </a:r>
          </a:p>
          <a:p>
            <a:pPr lvl="1">
              <a:defRPr/>
            </a:pPr>
            <a:r>
              <a:rPr lang="en-CA" altLang="en-US" sz="2200" dirty="0"/>
              <a:t>No additional cases</a:t>
            </a:r>
          </a:p>
          <a:p>
            <a:pPr marL="0" indent="0">
              <a:buFont typeface="Arial" panose="020B0604020202020204" pitchFamily="34" charset="0"/>
              <a:buNone/>
              <a:defRPr/>
            </a:pPr>
            <a:r>
              <a:rPr lang="en-CA" altLang="en-US" b="1" dirty="0"/>
              <a:t>Asia</a:t>
            </a:r>
          </a:p>
          <a:p>
            <a:pPr lvl="1">
              <a:defRPr/>
            </a:pPr>
            <a:r>
              <a:rPr lang="en-CA" altLang="en-US" sz="2200" dirty="0"/>
              <a:t>Türkiye ~900 (SAT-1, SAT-2, O, A, untyped)*</a:t>
            </a:r>
          </a:p>
          <a:p>
            <a:pPr lvl="1">
              <a:defRPr/>
            </a:pPr>
            <a:r>
              <a:rPr lang="en-CA" altLang="en-US" sz="2200" dirty="0"/>
              <a:t>Iran 1 (suspected SAT-1)*</a:t>
            </a:r>
          </a:p>
          <a:p>
            <a:pPr lvl="1">
              <a:defRPr/>
            </a:pPr>
            <a:r>
              <a:rPr lang="en-CA" altLang="en-US" sz="2200" dirty="0"/>
              <a:t>Mongolia 1 (O)</a:t>
            </a:r>
          </a:p>
          <a:p>
            <a:pPr lvl="1">
              <a:defRPr/>
            </a:pPr>
            <a:r>
              <a:rPr lang="en-CA" altLang="en-US" sz="2200" dirty="0"/>
              <a:t>Israel 1 (unspecified)</a:t>
            </a:r>
          </a:p>
          <a:p>
            <a:pPr lvl="1">
              <a:defRPr/>
            </a:pPr>
            <a:r>
              <a:rPr lang="en-CA" altLang="en-US" sz="2200" dirty="0"/>
              <a:t>Indonesia 19 (O)</a:t>
            </a:r>
          </a:p>
          <a:p>
            <a:pPr lvl="1">
              <a:defRPr/>
            </a:pPr>
            <a:r>
              <a:rPr lang="en-CA" altLang="en-US" sz="2200" dirty="0"/>
              <a:t>India 1(O)*</a:t>
            </a:r>
            <a:endParaRPr lang="en-CA" altLang="en-US" sz="2200" dirty="0">
              <a:highlight>
                <a:srgbClr val="FFFF00"/>
              </a:highlight>
            </a:endParaRPr>
          </a:p>
          <a:p>
            <a:pPr marL="0" indent="0">
              <a:buFont typeface="Arial" panose="020B0604020202020204" pitchFamily="34" charset="0"/>
              <a:buNone/>
              <a:defRPr/>
            </a:pPr>
            <a:r>
              <a:rPr lang="en-CA" altLang="en-US" b="1" dirty="0"/>
              <a:t>Africa</a:t>
            </a:r>
            <a:endParaRPr lang="en-CA" altLang="en-US" sz="2200" b="1" dirty="0"/>
          </a:p>
          <a:p>
            <a:pPr lvl="1">
              <a:defRPr/>
            </a:pPr>
            <a:r>
              <a:rPr lang="en-CA" altLang="en-US" sz="2200" dirty="0"/>
              <a:t>Egypt 1 (SAT-1)</a:t>
            </a:r>
          </a:p>
          <a:p>
            <a:pPr lvl="1">
              <a:defRPr/>
            </a:pPr>
            <a:r>
              <a:rPr lang="en-CA" altLang="en-US" sz="2200" dirty="0"/>
              <a:t>Swaziland 20 (SAT-2)</a:t>
            </a:r>
          </a:p>
          <a:p>
            <a:pPr lvl="1">
              <a:defRPr/>
            </a:pPr>
            <a:r>
              <a:rPr lang="en-CA" altLang="en-US" sz="2200" dirty="0"/>
              <a:t>South Africa 96 (SAT-2)</a:t>
            </a:r>
          </a:p>
        </p:txBody>
      </p:sp>
      <p:sp>
        <p:nvSpPr>
          <p:cNvPr id="32772" name="Slide Number Placeholder 4">
            <a:extLst>
              <a:ext uri="{FF2B5EF4-FFF2-40B4-BE49-F238E27FC236}">
                <a16:creationId xmlns:a16="http://schemas.microsoft.com/office/drawing/2014/main" id="{D78E370B-7C0A-DE4D-07A6-63176A754DB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956971C-A62B-4441-9851-B7FEF57F2A2D}" type="slidenum">
              <a:rPr lang="en-US" altLang="en-US" sz="1200" smtClean="0"/>
              <a:pPr>
                <a:lnSpc>
                  <a:spcPct val="100000"/>
                </a:lnSpc>
                <a:spcBef>
                  <a:spcPct val="0"/>
                </a:spcBef>
                <a:buFontTx/>
                <a:buNone/>
              </a:pPr>
              <a:t>10</a:t>
            </a:fld>
            <a:endParaRPr lang="en-US" altLang="en-US" sz="1200"/>
          </a:p>
        </p:txBody>
      </p:sp>
      <p:sp>
        <p:nvSpPr>
          <p:cNvPr id="32773" name="TextBox 9">
            <a:extLst>
              <a:ext uri="{FF2B5EF4-FFF2-40B4-BE49-F238E27FC236}">
                <a16:creationId xmlns:a16="http://schemas.microsoft.com/office/drawing/2014/main" id="{65478206-E0B7-9520-B025-6ECD6156FD75}"/>
              </a:ext>
            </a:extLst>
          </p:cNvPr>
          <p:cNvSpPr txBox="1">
            <a:spLocks noChangeArrowheads="1"/>
          </p:cNvSpPr>
          <p:nvPr/>
        </p:nvSpPr>
        <p:spPr bwMode="auto">
          <a:xfrm>
            <a:off x="147638" y="6100763"/>
            <a:ext cx="6170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a:hlinkClick r:id="rId3"/>
              </a:rPr>
              <a:t>https://empres-i.apps.fao.org/general</a:t>
            </a:r>
            <a:r>
              <a:rPr lang="en-CA" altLang="en-US" sz="1800" b="1"/>
              <a:t> </a:t>
            </a:r>
          </a:p>
        </p:txBody>
      </p:sp>
      <p:pic>
        <p:nvPicPr>
          <p:cNvPr id="32774" name="Picture 3">
            <a:extLst>
              <a:ext uri="{FF2B5EF4-FFF2-40B4-BE49-F238E27FC236}">
                <a16:creationId xmlns:a16="http://schemas.microsoft.com/office/drawing/2014/main" id="{6C1E70F4-FA49-F7C8-FA78-60D7C4736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101725"/>
            <a:ext cx="6983413" cy="49958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C3F2DDD-201E-6410-46CC-A1A20F066601}"/>
              </a:ext>
            </a:extLst>
          </p:cNvPr>
          <p:cNvSpPr/>
          <p:nvPr/>
        </p:nvSpPr>
        <p:spPr>
          <a:xfrm>
            <a:off x="2551113" y="2395538"/>
            <a:ext cx="215900" cy="1682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0357-1B25-B1A6-1D50-4E31DB4EC3ED}"/>
              </a:ext>
            </a:extLst>
          </p:cNvPr>
          <p:cNvSpPr>
            <a:spLocks noGrp="1"/>
          </p:cNvSpPr>
          <p:nvPr>
            <p:ph type="title"/>
          </p:nvPr>
        </p:nvSpPr>
        <p:spPr>
          <a:xfrm>
            <a:off x="114300" y="136525"/>
            <a:ext cx="11125200" cy="938213"/>
          </a:xfrm>
        </p:spPr>
        <p:txBody>
          <a:bodyPr/>
          <a:lstStyle/>
          <a:p>
            <a:pPr>
              <a:defRPr/>
            </a:pPr>
            <a:r>
              <a:rPr lang="en-CA" sz="4000" dirty="0"/>
              <a:t>FMD SAT-1 in the Middle East, Türkiye &amp; Egypt</a:t>
            </a:r>
          </a:p>
        </p:txBody>
      </p:sp>
      <p:sp>
        <p:nvSpPr>
          <p:cNvPr id="34819" name="Content Placeholder 2">
            <a:extLst>
              <a:ext uri="{FF2B5EF4-FFF2-40B4-BE49-F238E27FC236}">
                <a16:creationId xmlns:a16="http://schemas.microsoft.com/office/drawing/2014/main" id="{FE050430-9149-B54B-42F3-F6ECBE92321B}"/>
              </a:ext>
            </a:extLst>
          </p:cNvPr>
          <p:cNvSpPr>
            <a:spLocks noGrp="1"/>
          </p:cNvSpPr>
          <p:nvPr>
            <p:ph sz="half" idx="1"/>
          </p:nvPr>
        </p:nvSpPr>
        <p:spPr>
          <a:xfrm>
            <a:off x="4119563" y="6173788"/>
            <a:ext cx="6926262" cy="365125"/>
          </a:xfrm>
        </p:spPr>
        <p:txBody>
          <a:bodyPr/>
          <a:lstStyle/>
          <a:p>
            <a:pPr marL="0" indent="0">
              <a:buFont typeface="Arial" panose="020B0604020202020204" pitchFamily="34" charset="0"/>
              <a:buNone/>
            </a:pPr>
            <a:r>
              <a:rPr lang="en-CA" altLang="en-US" sz="1400">
                <a:hlinkClick r:id="rId3"/>
              </a:rPr>
              <a:t>Foot-and-Mouth Disease in Animals - Infectious Diseases - Merck Veterinary Manual</a:t>
            </a:r>
            <a:endParaRPr lang="en-CA" altLang="en-US" sz="2000"/>
          </a:p>
        </p:txBody>
      </p:sp>
      <p:sp>
        <p:nvSpPr>
          <p:cNvPr id="34820" name="Content Placeholder 3">
            <a:extLst>
              <a:ext uri="{FF2B5EF4-FFF2-40B4-BE49-F238E27FC236}">
                <a16:creationId xmlns:a16="http://schemas.microsoft.com/office/drawing/2014/main" id="{4189BF59-63A1-E4A3-272A-C326A60E6764}"/>
              </a:ext>
            </a:extLst>
          </p:cNvPr>
          <p:cNvSpPr>
            <a:spLocks noGrp="1"/>
          </p:cNvSpPr>
          <p:nvPr>
            <p:ph sz="half" idx="2"/>
          </p:nvPr>
        </p:nvSpPr>
        <p:spPr>
          <a:xfrm>
            <a:off x="7756525" y="2165350"/>
            <a:ext cx="4298950" cy="365125"/>
          </a:xfrm>
        </p:spPr>
        <p:txBody>
          <a:bodyPr/>
          <a:lstStyle/>
          <a:p>
            <a:pPr marL="0" indent="0">
              <a:buFont typeface="Arial" panose="020B0604020202020204" pitchFamily="34" charset="0"/>
              <a:buNone/>
            </a:pPr>
            <a:r>
              <a:rPr lang="en-CA" altLang="en-US" sz="2000">
                <a:hlinkClick r:id="rId4"/>
              </a:rPr>
              <a:t>DEFRA Outbreak Assessment on SAT-1</a:t>
            </a:r>
            <a:endParaRPr lang="en-CA" altLang="en-US" sz="2000"/>
          </a:p>
        </p:txBody>
      </p:sp>
      <p:sp>
        <p:nvSpPr>
          <p:cNvPr id="34821" name="Slide Number Placeholder 4">
            <a:extLst>
              <a:ext uri="{FF2B5EF4-FFF2-40B4-BE49-F238E27FC236}">
                <a16:creationId xmlns:a16="http://schemas.microsoft.com/office/drawing/2014/main" id="{31269013-90E9-1219-6037-7C56F5FB3D4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6EDD50A-8A10-4BBF-94CB-437D222532CC}" type="slidenum">
              <a:rPr lang="en-US" altLang="en-US" sz="1200" smtClean="0">
                <a:solidFill>
                  <a:srgbClr val="898989"/>
                </a:solidFill>
              </a:rPr>
              <a:pPr>
                <a:lnSpc>
                  <a:spcPct val="100000"/>
                </a:lnSpc>
                <a:spcBef>
                  <a:spcPct val="0"/>
                </a:spcBef>
                <a:buFontTx/>
                <a:buNone/>
              </a:pPr>
              <a:t>11</a:t>
            </a:fld>
            <a:endParaRPr lang="en-US" altLang="en-US" sz="1200">
              <a:solidFill>
                <a:srgbClr val="898989"/>
              </a:solidFill>
            </a:endParaRPr>
          </a:p>
        </p:txBody>
      </p:sp>
      <p:pic>
        <p:nvPicPr>
          <p:cNvPr id="34822" name="Picture 5">
            <a:extLst>
              <a:ext uri="{FF2B5EF4-FFF2-40B4-BE49-F238E27FC236}">
                <a16:creationId xmlns:a16="http://schemas.microsoft.com/office/drawing/2014/main" id="{686741F7-D02C-4308-52A1-1F302A4563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2620963"/>
            <a:ext cx="7767638" cy="35099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3" name="TextBox 6">
            <a:extLst>
              <a:ext uri="{FF2B5EF4-FFF2-40B4-BE49-F238E27FC236}">
                <a16:creationId xmlns:a16="http://schemas.microsoft.com/office/drawing/2014/main" id="{5B3BDD78-42E2-26E8-EC48-F3860184A81F}"/>
              </a:ext>
            </a:extLst>
          </p:cNvPr>
          <p:cNvSpPr txBox="1">
            <a:spLocks noChangeArrowheads="1"/>
          </p:cNvSpPr>
          <p:nvPr/>
        </p:nvSpPr>
        <p:spPr bwMode="auto">
          <a:xfrm>
            <a:off x="533400" y="852488"/>
            <a:ext cx="11125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800"/>
              <a:t>Since January 2025, FMD serotype SAT-1 has been reported in the Middle East (Iraq, Bahrain, Kuwait, </a:t>
            </a:r>
            <a:r>
              <a:rPr lang="en-CA" altLang="en-US" sz="1800" b="1"/>
              <a:t>Iran</a:t>
            </a:r>
            <a:r>
              <a:rPr lang="en-CA" altLang="en-US" sz="1800"/>
              <a:t>), </a:t>
            </a:r>
            <a:r>
              <a:rPr lang="en-CA" altLang="en-US" sz="1800" b="1"/>
              <a:t>Egypt</a:t>
            </a:r>
            <a:r>
              <a:rPr lang="en-CA" altLang="en-US" sz="1800"/>
              <a:t>, and Türkiye</a:t>
            </a:r>
            <a:r>
              <a:rPr lang="en-CA" altLang="en-US" sz="1800" b="1"/>
              <a:t>.</a:t>
            </a:r>
          </a:p>
          <a:p>
            <a:pPr algn="ctr">
              <a:lnSpc>
                <a:spcPct val="100000"/>
              </a:lnSpc>
              <a:spcBef>
                <a:spcPct val="0"/>
              </a:spcBef>
              <a:buFontTx/>
              <a:buNone/>
            </a:pPr>
            <a:endParaRPr lang="en-CA" altLang="en-US" sz="1800" b="1"/>
          </a:p>
          <a:p>
            <a:pPr algn="ctr">
              <a:lnSpc>
                <a:spcPct val="100000"/>
              </a:lnSpc>
              <a:spcBef>
                <a:spcPct val="0"/>
              </a:spcBef>
              <a:buFontTx/>
              <a:buNone/>
            </a:pPr>
            <a:r>
              <a:rPr lang="en-CA" altLang="en-US" sz="1800"/>
              <a:t>Genome sequencing identified these viruses as SAT1/I topotype most closely related to FMD viruses that circulate in East Africa (pool 4)</a:t>
            </a:r>
          </a:p>
        </p:txBody>
      </p:sp>
      <p:sp>
        <p:nvSpPr>
          <p:cNvPr id="34824" name="TextBox 8">
            <a:extLst>
              <a:ext uri="{FF2B5EF4-FFF2-40B4-BE49-F238E27FC236}">
                <a16:creationId xmlns:a16="http://schemas.microsoft.com/office/drawing/2014/main" id="{F2EEA31D-28BB-E5E0-90BA-400545E4464A}"/>
              </a:ext>
            </a:extLst>
          </p:cNvPr>
          <p:cNvSpPr txBox="1">
            <a:spLocks noChangeArrowheads="1"/>
          </p:cNvSpPr>
          <p:nvPr/>
        </p:nvSpPr>
        <p:spPr bwMode="auto">
          <a:xfrm>
            <a:off x="38100" y="2284413"/>
            <a:ext cx="4087813"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t>Bahrain:</a:t>
            </a:r>
            <a:r>
              <a:rPr lang="en-CA" altLang="en-US" sz="1600"/>
              <a:t> 7 FMD SAT-1 outbreaks reported </a:t>
            </a:r>
          </a:p>
          <a:p>
            <a:pPr>
              <a:lnSpc>
                <a:spcPct val="100000"/>
              </a:lnSpc>
              <a:spcBef>
                <a:spcPct val="0"/>
              </a:spcBef>
              <a:buFontTx/>
              <a:buNone/>
            </a:pPr>
            <a:r>
              <a:rPr lang="en-CA" altLang="en-US" sz="1600" b="1">
                <a:hlinkClick r:id="rId6"/>
              </a:rPr>
              <a:t>Iraq</a:t>
            </a:r>
            <a:r>
              <a:rPr lang="en-CA" altLang="en-US" sz="1600" b="1"/>
              <a:t>:</a:t>
            </a:r>
            <a:r>
              <a:rPr lang="en-CA" altLang="en-US" sz="1600"/>
              <a:t> January 2025, FMD SAT-1 outbreaks reported in cattle and buffalo across the country. This is the first time SAT-1 has been reported in Iraq since 1962. 7 outbreaks reported in WAHIS</a:t>
            </a:r>
          </a:p>
          <a:p>
            <a:pPr>
              <a:lnSpc>
                <a:spcPct val="100000"/>
              </a:lnSpc>
              <a:spcBef>
                <a:spcPct val="0"/>
              </a:spcBef>
              <a:buFontTx/>
              <a:buNone/>
            </a:pPr>
            <a:r>
              <a:rPr lang="en-CA" altLang="en-US" sz="1600" b="1">
                <a:hlinkClick r:id="rId7"/>
              </a:rPr>
              <a:t>Kuwait</a:t>
            </a:r>
            <a:r>
              <a:rPr lang="en-CA" altLang="en-US" sz="1600" b="1"/>
              <a:t>:</a:t>
            </a:r>
            <a:r>
              <a:rPr lang="en-CA" altLang="en-US" sz="1600"/>
              <a:t> FMD SAT-1 reported in April 2025, </a:t>
            </a:r>
            <a:r>
              <a:rPr lang="en-CA" altLang="en-US" sz="1600" b="1"/>
              <a:t>32</a:t>
            </a:r>
            <a:r>
              <a:rPr lang="en-CA" altLang="en-US" sz="1600"/>
              <a:t> total outbreaks in WAHIS. These are the first outbreaks of FMD SAT1 since 1969/70 and the first FMD outbreaks since 2016. </a:t>
            </a:r>
          </a:p>
          <a:p>
            <a:pPr>
              <a:lnSpc>
                <a:spcPct val="100000"/>
              </a:lnSpc>
              <a:spcBef>
                <a:spcPct val="0"/>
              </a:spcBef>
              <a:buFontTx/>
              <a:buNone/>
            </a:pPr>
            <a:r>
              <a:rPr lang="en-CA" altLang="en-US" sz="1600" b="1">
                <a:hlinkClick r:id="rId8"/>
              </a:rPr>
              <a:t>Türkiye</a:t>
            </a:r>
            <a:r>
              <a:rPr lang="en-CA" altLang="en-US" sz="1600" b="1"/>
              <a:t>: </a:t>
            </a:r>
            <a:r>
              <a:rPr lang="en-CA" altLang="en-US" sz="1600"/>
              <a:t> </a:t>
            </a:r>
            <a:r>
              <a:rPr lang="en-CA" altLang="en-US" sz="1600" b="1"/>
              <a:t>483</a:t>
            </a:r>
            <a:r>
              <a:rPr lang="en-CA" altLang="en-US" sz="1600"/>
              <a:t> outbreaks of FMD SAT-1 reported. This is the first time SAT-1 has been reported in Türkiye since 1965. </a:t>
            </a:r>
            <a:endParaRPr lang="en-CA" altLang="en-US" sz="1600">
              <a:ea typeface="CicleGordita" charset="0"/>
              <a:cs typeface="CicleGordita" charset="0"/>
            </a:endParaRPr>
          </a:p>
          <a:p>
            <a:pPr>
              <a:lnSpc>
                <a:spcPct val="100000"/>
              </a:lnSpc>
              <a:spcBef>
                <a:spcPct val="0"/>
              </a:spcBef>
              <a:buFontTx/>
              <a:buNone/>
            </a:pPr>
            <a:r>
              <a:rPr lang="en-CA" altLang="en-US" sz="1600" b="1">
                <a:ea typeface="CicleGordita" charset="0"/>
                <a:cs typeface="CicleGordita" charset="0"/>
              </a:rPr>
              <a:t>Qatar </a:t>
            </a:r>
            <a:r>
              <a:rPr lang="en-CA" altLang="en-US" sz="1600">
                <a:ea typeface="CicleGordita" charset="0"/>
                <a:cs typeface="CicleGordita" charset="0"/>
              </a:rPr>
              <a:t>had previously reported FMD SAT-1 in 2023</a:t>
            </a:r>
          </a:p>
          <a:p>
            <a:pPr>
              <a:lnSpc>
                <a:spcPct val="100000"/>
              </a:lnSpc>
              <a:spcBef>
                <a:spcPct val="0"/>
              </a:spcBef>
              <a:buFontTx/>
              <a:buNone/>
            </a:pPr>
            <a:r>
              <a:rPr lang="en-CA" altLang="en-US" sz="1600" b="1">
                <a:ea typeface="CicleGordita" charset="0"/>
                <a:cs typeface="CicleGordita" charset="0"/>
                <a:hlinkClick r:id="rId9"/>
              </a:rPr>
              <a:t>Egypt</a:t>
            </a:r>
            <a:r>
              <a:rPr lang="en-CA" altLang="en-US" sz="1600">
                <a:ea typeface="CicleGordita" charset="0"/>
                <a:cs typeface="CicleGordita" charset="0"/>
              </a:rPr>
              <a:t>: July 2025, cases of FMD SAT-1 were </a:t>
            </a:r>
            <a:r>
              <a:rPr lang="en-CA" altLang="en-US" sz="1600"/>
              <a:t>reported in cattle and buffalo in Al Buhayrah</a:t>
            </a:r>
            <a:endParaRPr lang="en-CA" altLang="en-US" sz="1600">
              <a:ea typeface="CicleGordita" charset="0"/>
              <a:cs typeface="CicleGordita" charset="0"/>
            </a:endParaRPr>
          </a:p>
          <a:p>
            <a:pPr>
              <a:lnSpc>
                <a:spcPct val="100000"/>
              </a:lnSpc>
              <a:spcBef>
                <a:spcPct val="0"/>
              </a:spcBef>
              <a:buFontTx/>
              <a:buNone/>
            </a:pPr>
            <a:r>
              <a:rPr lang="en-CA" altLang="en-US" sz="1600" b="1">
                <a:ea typeface="CicleGordita" charset="0"/>
                <a:cs typeface="CicleGordita" charset="0"/>
                <a:hlinkClick r:id="rId10"/>
              </a:rPr>
              <a:t>Iran</a:t>
            </a:r>
            <a:r>
              <a:rPr lang="en-CA" altLang="en-US" sz="1600">
                <a:ea typeface="CicleGordita" charset="0"/>
                <a:cs typeface="CicleGordita" charset="0"/>
              </a:rPr>
              <a:t>: suspected FMD SAT-1 in western province</a:t>
            </a:r>
          </a:p>
          <a:p>
            <a:pPr>
              <a:lnSpc>
                <a:spcPct val="100000"/>
              </a:lnSpc>
              <a:spcBef>
                <a:spcPct val="0"/>
              </a:spcBef>
              <a:buFontTx/>
              <a:buNone/>
            </a:pPr>
            <a:endParaRPr lang="en-CA" altLang="en-US" sz="180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327A94-18AB-21A8-476E-0280739D77E3}"/>
              </a:ext>
            </a:extLst>
          </p:cNvPr>
          <p:cNvSpPr>
            <a:spLocks noGrp="1"/>
          </p:cNvSpPr>
          <p:nvPr>
            <p:ph type="body" sz="quarter" idx="13"/>
          </p:nvPr>
        </p:nvSpPr>
        <p:spPr>
          <a:xfrm>
            <a:off x="425450" y="1074738"/>
            <a:ext cx="11118850" cy="5210175"/>
          </a:xfrm>
        </p:spPr>
        <p:txBody>
          <a:bodyPr/>
          <a:lstStyle/>
          <a:p>
            <a:pPr marL="0" indent="0">
              <a:buFont typeface="Arial" panose="020B0604020202020204" pitchFamily="34" charset="0"/>
              <a:buNone/>
              <a:defRPr/>
            </a:pPr>
            <a:r>
              <a:rPr lang="en-US" sz="1800" b="1" dirty="0">
                <a:solidFill>
                  <a:srgbClr val="333333"/>
                </a:solidFill>
              </a:rPr>
              <a:t>Investigation status as of 2025-09-18</a:t>
            </a:r>
          </a:p>
          <a:p>
            <a:pPr marL="0" indent="0">
              <a:buFont typeface="Arial" panose="020B0604020202020204" pitchFamily="34" charset="0"/>
              <a:buNone/>
              <a:defRPr/>
            </a:pPr>
            <a:r>
              <a:rPr lang="en-US" sz="1800" b="1" dirty="0">
                <a:solidFill>
                  <a:srgbClr val="333333"/>
                </a:solidFill>
              </a:rPr>
              <a:t>Manitoba (June 9, 2025):</a:t>
            </a:r>
          </a:p>
          <a:p>
            <a:pPr>
              <a:defRPr/>
            </a:pPr>
            <a:r>
              <a:rPr lang="en-CA" sz="1600" dirty="0"/>
              <a:t>The CFIA reported bovine TB in a 7-year-old dairy cow originating from the Pembina Valley Region, Manitoba that was slaughtered at a federally registered abattoir in Manitoba</a:t>
            </a:r>
          </a:p>
          <a:p>
            <a:pPr>
              <a:defRPr/>
            </a:pPr>
            <a:r>
              <a:rPr lang="en-CA" sz="1600" dirty="0"/>
              <a:t>1 Infected herd - depopulation </a:t>
            </a:r>
            <a:r>
              <a:rPr lang="en-CA" sz="1600" b="1" dirty="0"/>
              <a:t>completed, lab testing ongoing</a:t>
            </a:r>
          </a:p>
          <a:p>
            <a:pPr>
              <a:defRPr/>
            </a:pPr>
            <a:r>
              <a:rPr lang="en-CA" sz="1600" dirty="0"/>
              <a:t>Strain found in the infected herd is not a close match to any strain previously reported in livestock or wildlife in North America</a:t>
            </a:r>
          </a:p>
          <a:p>
            <a:pPr>
              <a:defRPr/>
            </a:pPr>
            <a:r>
              <a:rPr lang="en-CA" sz="1600" b="1" dirty="0">
                <a:solidFill>
                  <a:srgbClr val="333333"/>
                </a:solidFill>
              </a:rPr>
              <a:t>29 trace-out herds </a:t>
            </a:r>
            <a:r>
              <a:rPr lang="en-CA" sz="1600" dirty="0">
                <a:solidFill>
                  <a:srgbClr val="333333"/>
                </a:solidFill>
              </a:rPr>
              <a:t>identified with </a:t>
            </a:r>
            <a:r>
              <a:rPr lang="en-CA" sz="1600" b="1" dirty="0">
                <a:solidFill>
                  <a:srgbClr val="333333"/>
                </a:solidFill>
              </a:rPr>
              <a:t>6 herds </a:t>
            </a:r>
            <a:r>
              <a:rPr lang="en-CA" sz="1600" dirty="0">
                <a:solidFill>
                  <a:srgbClr val="333333"/>
                </a:solidFill>
              </a:rPr>
              <a:t>released from quarantine or no quarantine required</a:t>
            </a:r>
          </a:p>
          <a:p>
            <a:pPr>
              <a:defRPr/>
            </a:pPr>
            <a:r>
              <a:rPr lang="en-CA" sz="1600" dirty="0">
                <a:solidFill>
                  <a:srgbClr val="333333"/>
                </a:solidFill>
              </a:rPr>
              <a:t>CFIA continues to identify lifeline, trace-out, and contact herds and prepare for testing</a:t>
            </a:r>
            <a:endParaRPr lang="en-US" sz="1800" dirty="0">
              <a:solidFill>
                <a:srgbClr val="333333"/>
              </a:solidFill>
            </a:endParaRPr>
          </a:p>
          <a:p>
            <a:pPr marL="0" indent="0">
              <a:buFont typeface="Arial" panose="020B0604020202020204" pitchFamily="34" charset="0"/>
              <a:buNone/>
              <a:defRPr/>
            </a:pPr>
            <a:r>
              <a:rPr lang="en-US" sz="1800" b="1" dirty="0">
                <a:solidFill>
                  <a:srgbClr val="333333"/>
                </a:solidFill>
              </a:rPr>
              <a:t>Saskatchewan (November 29, 2024):</a:t>
            </a:r>
          </a:p>
          <a:p>
            <a:pPr>
              <a:defRPr/>
            </a:pPr>
            <a:r>
              <a:rPr lang="en-US" sz="1600" dirty="0">
                <a:solidFill>
                  <a:srgbClr val="333333"/>
                </a:solidFill>
              </a:rPr>
              <a:t>The CFIA reported bovine TB in </a:t>
            </a:r>
            <a:r>
              <a:rPr lang="en-CA" sz="1600" dirty="0">
                <a:solidFill>
                  <a:srgbClr val="333333"/>
                </a:solidFill>
              </a:rPr>
              <a:t>a 6-year-old cow originating from Saskatchewan that was slaughtered at a federally registered abattoir in Alberta</a:t>
            </a:r>
          </a:p>
          <a:p>
            <a:pPr>
              <a:defRPr/>
            </a:pPr>
            <a:r>
              <a:rPr lang="en-CA" sz="1600" dirty="0">
                <a:solidFill>
                  <a:srgbClr val="333333"/>
                </a:solidFill>
              </a:rPr>
              <a:t>1 Infected herd - humanely depopulated with </a:t>
            </a:r>
            <a:r>
              <a:rPr lang="en-CA" sz="1600" b="1" dirty="0">
                <a:solidFill>
                  <a:srgbClr val="333333"/>
                </a:solidFill>
              </a:rPr>
              <a:t>27 cases </a:t>
            </a:r>
            <a:r>
              <a:rPr lang="en-CA" sz="1600" dirty="0">
                <a:solidFill>
                  <a:srgbClr val="333333"/>
                </a:solidFill>
              </a:rPr>
              <a:t>of bovine TB to date, cleaning/disinfection underway</a:t>
            </a:r>
          </a:p>
          <a:p>
            <a:pPr>
              <a:defRPr/>
            </a:pPr>
            <a:r>
              <a:rPr lang="en-CA" sz="1600" dirty="0">
                <a:solidFill>
                  <a:srgbClr val="333333"/>
                </a:solidFill>
              </a:rPr>
              <a:t>Strain found in the infected herd is not a close match to any strain previously reported in livestock or wildlife in North America</a:t>
            </a:r>
            <a:endParaRPr lang="en-US" sz="1600" dirty="0">
              <a:solidFill>
                <a:srgbClr val="333333"/>
              </a:solidFill>
            </a:endParaRPr>
          </a:p>
          <a:p>
            <a:pPr>
              <a:defRPr/>
            </a:pPr>
            <a:r>
              <a:rPr lang="en-CA" sz="1600" dirty="0">
                <a:solidFill>
                  <a:srgbClr val="333333"/>
                </a:solidFill>
              </a:rPr>
              <a:t>7 lifeline herds identified with </a:t>
            </a:r>
            <a:r>
              <a:rPr lang="en-CA" sz="1600" b="1" dirty="0">
                <a:solidFill>
                  <a:srgbClr val="333333"/>
                </a:solidFill>
              </a:rPr>
              <a:t>5 herds</a:t>
            </a:r>
            <a:r>
              <a:rPr lang="en-CA" sz="1600" dirty="0">
                <a:solidFill>
                  <a:srgbClr val="333333"/>
                </a:solidFill>
              </a:rPr>
              <a:t> released from quarantine</a:t>
            </a:r>
          </a:p>
          <a:p>
            <a:pPr>
              <a:defRPr/>
            </a:pPr>
            <a:r>
              <a:rPr lang="en-CA" sz="1600" b="1" dirty="0">
                <a:solidFill>
                  <a:srgbClr val="333333"/>
                </a:solidFill>
              </a:rPr>
              <a:t>108</a:t>
            </a:r>
            <a:r>
              <a:rPr lang="en-CA" sz="1600" dirty="0">
                <a:solidFill>
                  <a:srgbClr val="333333"/>
                </a:solidFill>
              </a:rPr>
              <a:t> </a:t>
            </a:r>
            <a:r>
              <a:rPr lang="en-CA" sz="1600" b="1" dirty="0">
                <a:solidFill>
                  <a:srgbClr val="333333"/>
                </a:solidFill>
              </a:rPr>
              <a:t>trace-out herds </a:t>
            </a:r>
            <a:r>
              <a:rPr lang="en-CA" sz="1600" dirty="0">
                <a:solidFill>
                  <a:srgbClr val="333333"/>
                </a:solidFill>
              </a:rPr>
              <a:t>identified with </a:t>
            </a:r>
            <a:r>
              <a:rPr lang="en-CA" sz="1600" b="1" dirty="0">
                <a:solidFill>
                  <a:srgbClr val="333333"/>
                </a:solidFill>
              </a:rPr>
              <a:t>55 herds </a:t>
            </a:r>
            <a:r>
              <a:rPr lang="en-CA" sz="1600" dirty="0">
                <a:solidFill>
                  <a:srgbClr val="333333"/>
                </a:solidFill>
              </a:rPr>
              <a:t>released from quarantine or no quarantine required</a:t>
            </a:r>
          </a:p>
          <a:p>
            <a:pPr>
              <a:defRPr/>
            </a:pPr>
            <a:r>
              <a:rPr lang="en-CA" sz="1600" dirty="0">
                <a:solidFill>
                  <a:srgbClr val="333333"/>
                </a:solidFill>
              </a:rPr>
              <a:t>CFIA continues to identify trace-in and contact herds and prepare for testing</a:t>
            </a:r>
          </a:p>
          <a:p>
            <a:pPr>
              <a:defRPr/>
            </a:pPr>
            <a:endParaRPr lang="en-CA" sz="1600" dirty="0">
              <a:solidFill>
                <a:srgbClr val="333333"/>
              </a:solidFill>
            </a:endParaRPr>
          </a:p>
        </p:txBody>
      </p:sp>
      <p:sp>
        <p:nvSpPr>
          <p:cNvPr id="36867" name="Slide Number Placeholder 3">
            <a:extLst>
              <a:ext uri="{FF2B5EF4-FFF2-40B4-BE49-F238E27FC236}">
                <a16:creationId xmlns:a16="http://schemas.microsoft.com/office/drawing/2014/main" id="{4D37FECC-47A0-C93D-2400-58DE3E25BAE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4DEA5CC-5849-4390-9755-196765568A71}" type="slidenum">
              <a:rPr lang="en-US" altLang="en-US" sz="1200" smtClean="0">
                <a:solidFill>
                  <a:srgbClr val="898989"/>
                </a:solidFill>
              </a:rPr>
              <a:pPr>
                <a:lnSpc>
                  <a:spcPct val="100000"/>
                </a:lnSpc>
                <a:spcBef>
                  <a:spcPct val="0"/>
                </a:spcBef>
                <a:buFontTx/>
                <a:buNone/>
              </a:pPr>
              <a:t>12</a:t>
            </a:fld>
            <a:endParaRPr lang="en-US" altLang="en-US" sz="1200">
              <a:solidFill>
                <a:srgbClr val="898989"/>
              </a:solidFill>
            </a:endParaRPr>
          </a:p>
        </p:txBody>
      </p:sp>
      <p:sp>
        <p:nvSpPr>
          <p:cNvPr id="36868" name="Title 1">
            <a:extLst>
              <a:ext uri="{FF2B5EF4-FFF2-40B4-BE49-F238E27FC236}">
                <a16:creationId xmlns:a16="http://schemas.microsoft.com/office/drawing/2014/main" id="{4B496F4E-7F98-D785-3703-B847FBD95088}"/>
              </a:ext>
            </a:extLst>
          </p:cNvPr>
          <p:cNvSpPr txBox="1">
            <a:spLocks/>
          </p:cNvSpPr>
          <p:nvPr/>
        </p:nvSpPr>
        <p:spPr bwMode="auto">
          <a:xfrm>
            <a:off x="171450" y="-1111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t>Bovine Tuberculosis in Canada</a:t>
            </a:r>
            <a:endParaRPr lang="en-CA" altLang="en-US" sz="4000" b="1"/>
          </a:p>
        </p:txBody>
      </p:sp>
      <p:sp>
        <p:nvSpPr>
          <p:cNvPr id="36869" name="TextBox 6">
            <a:extLst>
              <a:ext uri="{FF2B5EF4-FFF2-40B4-BE49-F238E27FC236}">
                <a16:creationId xmlns:a16="http://schemas.microsoft.com/office/drawing/2014/main" id="{E0EA091A-AB1E-B6B7-8D3C-CD6393E67A7A}"/>
              </a:ext>
            </a:extLst>
          </p:cNvPr>
          <p:cNvSpPr txBox="1">
            <a:spLocks noChangeArrowheads="1"/>
          </p:cNvSpPr>
          <p:nvPr/>
        </p:nvSpPr>
        <p:spPr bwMode="auto">
          <a:xfrm>
            <a:off x="5757863" y="6291263"/>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3"/>
              </a:rPr>
              <a:t>Bovine tuberculosis investigations - inspection.canada.ca</a:t>
            </a:r>
            <a:endParaRPr lang="en-CA" altLang="en-US" sz="180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C2BD-B7A7-94E4-09BA-573FCEB0C0BF}"/>
              </a:ext>
            </a:extLst>
          </p:cNvPr>
          <p:cNvSpPr>
            <a:spLocks noGrp="1"/>
          </p:cNvSpPr>
          <p:nvPr>
            <p:ph type="title"/>
          </p:nvPr>
        </p:nvSpPr>
        <p:spPr>
          <a:xfrm>
            <a:off x="336550" y="317500"/>
            <a:ext cx="11233150" cy="1325563"/>
          </a:xfrm>
        </p:spPr>
        <p:txBody>
          <a:bodyPr/>
          <a:lstStyle/>
          <a:p>
            <a:pPr>
              <a:defRPr/>
            </a:pPr>
            <a:r>
              <a:rPr lang="en-CA" sz="4000" dirty="0">
                <a:hlinkClick r:id="rId3"/>
              </a:rPr>
              <a:t>Pathogenicity of the First Buffalo-origin </a:t>
            </a:r>
            <a:r>
              <a:rPr lang="en-CA" sz="4000" dirty="0" err="1">
                <a:hlinkClick r:id="rId3"/>
              </a:rPr>
              <a:t>Senecavirus</a:t>
            </a:r>
            <a:r>
              <a:rPr lang="en-CA" sz="4000" dirty="0">
                <a:hlinkClick r:id="rId3"/>
              </a:rPr>
              <a:t> A in Conventional Piglets and Buffaloe</a:t>
            </a:r>
            <a:endParaRPr lang="en-CA" sz="4000" dirty="0"/>
          </a:p>
        </p:txBody>
      </p:sp>
      <p:sp>
        <p:nvSpPr>
          <p:cNvPr id="38915" name="Text Placeholder 2">
            <a:extLst>
              <a:ext uri="{FF2B5EF4-FFF2-40B4-BE49-F238E27FC236}">
                <a16:creationId xmlns:a16="http://schemas.microsoft.com/office/drawing/2014/main" id="{8AF0FA9A-8CB2-6428-2205-5698F4591FA2}"/>
              </a:ext>
            </a:extLst>
          </p:cNvPr>
          <p:cNvSpPr>
            <a:spLocks noGrp="1"/>
          </p:cNvSpPr>
          <p:nvPr>
            <p:ph type="body" sz="quarter" idx="13"/>
          </p:nvPr>
        </p:nvSpPr>
        <p:spPr>
          <a:xfrm>
            <a:off x="517525" y="1846263"/>
            <a:ext cx="6524625" cy="4014787"/>
          </a:xfrm>
        </p:spPr>
        <p:txBody>
          <a:bodyPr/>
          <a:lstStyle/>
          <a:p>
            <a:r>
              <a:rPr lang="en-CA" altLang="en-US" sz="2400"/>
              <a:t>Study compared the outcome of piglets and buffaloes artificially infected by the different viral dose of the buffalo-origin SVA strain (SVA/GD/China/2018)</a:t>
            </a:r>
          </a:p>
          <a:p>
            <a:r>
              <a:rPr lang="en-CA" altLang="en-US" sz="2400"/>
              <a:t>Clinical symptoms were observed in the piglets and buffaloes with the inoculation of 10</a:t>
            </a:r>
            <a:r>
              <a:rPr lang="en-CA" altLang="en-US" sz="1600"/>
              <a:t>5.0</a:t>
            </a:r>
            <a:r>
              <a:rPr lang="en-CA" altLang="en-US" sz="2400"/>
              <a:t> 50% tissue culture infective dose (TCID50/mL)</a:t>
            </a:r>
          </a:p>
          <a:p>
            <a:r>
              <a:rPr lang="en-CA" altLang="en-US" sz="2400"/>
              <a:t>The SVA antigen expression was also detected in the lung tissue, chin blister lesion tissue, nasolabial tissue of the piglets, and the upper lip blister tissue of the buffaloes</a:t>
            </a:r>
          </a:p>
        </p:txBody>
      </p:sp>
      <p:sp>
        <p:nvSpPr>
          <p:cNvPr id="38916" name="Slide Number Placeholder 3">
            <a:extLst>
              <a:ext uri="{FF2B5EF4-FFF2-40B4-BE49-F238E27FC236}">
                <a16:creationId xmlns:a16="http://schemas.microsoft.com/office/drawing/2014/main" id="{3824AC83-2B65-A399-76F2-C015A7B3A97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F43CAC-F8E4-4AB1-9E3E-C48E82573D6D}" type="slidenum">
              <a:rPr lang="en-US" altLang="en-US" smtClean="0">
                <a:solidFill>
                  <a:srgbClr val="898989"/>
                </a:solidFill>
              </a:rPr>
              <a:pPr/>
              <a:t>13</a:t>
            </a:fld>
            <a:endParaRPr lang="en-US" altLang="en-US">
              <a:solidFill>
                <a:srgbClr val="898989"/>
              </a:solidFill>
            </a:endParaRPr>
          </a:p>
        </p:txBody>
      </p:sp>
      <p:pic>
        <p:nvPicPr>
          <p:cNvPr id="38917" name="Picture 5">
            <a:extLst>
              <a:ext uri="{FF2B5EF4-FFF2-40B4-BE49-F238E27FC236}">
                <a16:creationId xmlns:a16="http://schemas.microsoft.com/office/drawing/2014/main" id="{98EACE91-74D9-1010-CE60-293017C499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1157288"/>
            <a:ext cx="3008313" cy="40973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7">
            <a:extLst>
              <a:ext uri="{FF2B5EF4-FFF2-40B4-BE49-F238E27FC236}">
                <a16:creationId xmlns:a16="http://schemas.microsoft.com/office/drawing/2014/main" id="{551BC51E-4C33-F15E-5CED-7F2BFBB819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3913" y="3205163"/>
            <a:ext cx="4265612" cy="3071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A7C5-D3B1-C97A-46FF-75D7AF0955D6}"/>
              </a:ext>
            </a:extLst>
          </p:cNvPr>
          <p:cNvSpPr>
            <a:spLocks noGrp="1"/>
          </p:cNvSpPr>
          <p:nvPr>
            <p:ph type="title"/>
          </p:nvPr>
        </p:nvSpPr>
        <p:spPr>
          <a:xfrm>
            <a:off x="336550" y="317500"/>
            <a:ext cx="11233150" cy="1325563"/>
          </a:xfrm>
        </p:spPr>
        <p:txBody>
          <a:bodyPr/>
          <a:lstStyle/>
          <a:p>
            <a:pPr>
              <a:defRPr/>
            </a:pPr>
            <a:r>
              <a:rPr lang="en-CA" sz="4000" dirty="0">
                <a:hlinkClick r:id="rId3"/>
              </a:rPr>
              <a:t>Pathogenicity of the First Buffalo-origin </a:t>
            </a:r>
            <a:r>
              <a:rPr lang="en-CA" sz="4000" dirty="0" err="1">
                <a:hlinkClick r:id="rId3"/>
              </a:rPr>
              <a:t>Senecavirus</a:t>
            </a:r>
            <a:r>
              <a:rPr lang="en-CA" sz="4000" dirty="0">
                <a:hlinkClick r:id="rId3"/>
              </a:rPr>
              <a:t> A in Conventional Piglets and Buffaloe</a:t>
            </a:r>
            <a:r>
              <a:rPr lang="en-CA" sz="4000" dirty="0"/>
              <a:t> - Ping</a:t>
            </a:r>
          </a:p>
        </p:txBody>
      </p:sp>
      <p:sp>
        <p:nvSpPr>
          <p:cNvPr id="40963" name="Slide Number Placeholder 3">
            <a:extLst>
              <a:ext uri="{FF2B5EF4-FFF2-40B4-BE49-F238E27FC236}">
                <a16:creationId xmlns:a16="http://schemas.microsoft.com/office/drawing/2014/main" id="{633F0D74-0E25-1BA1-D21A-95D988E576D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D442BAA-BFC1-46E2-96DB-3EB40620DAB7}" type="slidenum">
              <a:rPr lang="en-US" altLang="en-US" smtClean="0">
                <a:solidFill>
                  <a:srgbClr val="898989"/>
                </a:solidFill>
              </a:rPr>
              <a:pPr/>
              <a:t>14</a:t>
            </a:fld>
            <a:endParaRPr lang="en-US" altLang="en-US">
              <a:solidFill>
                <a:srgbClr val="898989"/>
              </a:solidFill>
            </a:endParaRPr>
          </a:p>
        </p:txBody>
      </p:sp>
      <p:sp>
        <p:nvSpPr>
          <p:cNvPr id="40964" name="Text Placeholder 4">
            <a:extLst>
              <a:ext uri="{FF2B5EF4-FFF2-40B4-BE49-F238E27FC236}">
                <a16:creationId xmlns:a16="http://schemas.microsoft.com/office/drawing/2014/main" id="{92EA7623-F949-F38A-3E85-8D541FC584A1}"/>
              </a:ext>
            </a:extLst>
          </p:cNvPr>
          <p:cNvSpPr>
            <a:spLocks noGrp="1"/>
          </p:cNvSpPr>
          <p:nvPr>
            <p:ph type="body" sz="quarter" idx="13"/>
          </p:nvPr>
        </p:nvSpPr>
        <p:spPr>
          <a:xfrm>
            <a:off x="336550" y="1751013"/>
            <a:ext cx="6273800" cy="4014787"/>
          </a:xfrm>
        </p:spPr>
        <p:txBody>
          <a:bodyPr/>
          <a:lstStyle/>
          <a:p>
            <a:r>
              <a:rPr lang="en-CA" altLang="en-US" sz="2400"/>
              <a:t>September 15, 2025</a:t>
            </a:r>
          </a:p>
          <a:p>
            <a:r>
              <a:rPr lang="en-CA" altLang="en-US" sz="2400"/>
              <a:t>N = 16</a:t>
            </a:r>
          </a:p>
          <a:p>
            <a:r>
              <a:rPr lang="en-CA" altLang="en-US" sz="2400"/>
              <a:t>Average = 3.31</a:t>
            </a:r>
          </a:p>
          <a:p>
            <a:r>
              <a:rPr lang="en-CA" altLang="en-US" sz="2400"/>
              <a:t>Comments – trade impacts, surveillance, cross species concerns, gaps, research and reporting</a:t>
            </a:r>
          </a:p>
          <a:p>
            <a:r>
              <a:rPr lang="en-US" altLang="en-US" sz="2400"/>
              <a:t>Concern over potential infection of cattle, even subclinically - could complicate epidemiology and control</a:t>
            </a:r>
          </a:p>
          <a:p>
            <a:endParaRPr lang="en-CA" altLang="en-US"/>
          </a:p>
          <a:p>
            <a:endParaRPr lang="en-CA" altLang="en-US"/>
          </a:p>
        </p:txBody>
      </p:sp>
      <p:pic>
        <p:nvPicPr>
          <p:cNvPr id="40965" name="Picture 8">
            <a:extLst>
              <a:ext uri="{FF2B5EF4-FFF2-40B4-BE49-F238E27FC236}">
                <a16:creationId xmlns:a16="http://schemas.microsoft.com/office/drawing/2014/main" id="{8222E6B9-2BB6-D0AD-ECD8-2283D2AD85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5763" y="1776413"/>
            <a:ext cx="4687887" cy="3057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6" name="TextBox 12">
            <a:extLst>
              <a:ext uri="{FF2B5EF4-FFF2-40B4-BE49-F238E27FC236}">
                <a16:creationId xmlns:a16="http://schemas.microsoft.com/office/drawing/2014/main" id="{5F5D7C38-9B47-394C-968F-3BEE44628185}"/>
              </a:ext>
            </a:extLst>
          </p:cNvPr>
          <p:cNvSpPr txBox="1">
            <a:spLocks noChangeArrowheads="1"/>
          </p:cNvSpPr>
          <p:nvPr/>
        </p:nvSpPr>
        <p:spPr bwMode="auto">
          <a:xfrm>
            <a:off x="336550" y="4948238"/>
            <a:ext cx="11788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CA" altLang="en-US" sz="2400"/>
              <a:t>Vesicular diseases that mimic FMD can impact trade, causing delays and economic losses</a:t>
            </a:r>
            <a:r>
              <a:rPr lang="en-US" altLang="en-US" sz="2400"/>
              <a:t>, </a:t>
            </a:r>
            <a:r>
              <a:rPr lang="en-CA" altLang="en-US" sz="2400"/>
              <a:t>differentiation requires laboratory testing </a:t>
            </a:r>
          </a:p>
          <a:p>
            <a:pPr>
              <a:buFont typeface="Arial" panose="020B0604020202020204" pitchFamily="34" charset="0"/>
              <a:buChar char="•"/>
            </a:pPr>
            <a:r>
              <a:rPr lang="en-CA" altLang="en-US" sz="2400"/>
              <a:t>Normalization of vesicular lesions in swine could delay FMD detection</a:t>
            </a:r>
          </a:p>
          <a:p>
            <a:pPr>
              <a:buFont typeface="Arial" panose="020B0604020202020204" pitchFamily="34" charset="0"/>
              <a:buChar char="•"/>
            </a:pPr>
            <a:r>
              <a:rPr lang="en-CA" altLang="en-US" sz="2400"/>
              <a:t>Cross-species spillover risk is heightened in multi-species farming systems, especially in China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9035-BD2F-156D-9E8F-0EC44C502BCA}"/>
              </a:ext>
            </a:extLst>
          </p:cNvPr>
          <p:cNvSpPr>
            <a:spLocks noGrp="1"/>
          </p:cNvSpPr>
          <p:nvPr>
            <p:ph type="title"/>
          </p:nvPr>
        </p:nvSpPr>
        <p:spPr>
          <a:xfrm>
            <a:off x="206375" y="-125413"/>
            <a:ext cx="10515600" cy="1325563"/>
          </a:xfrm>
        </p:spPr>
        <p:txBody>
          <a:bodyPr/>
          <a:lstStyle/>
          <a:p>
            <a:pPr>
              <a:defRPr/>
            </a:pPr>
            <a:r>
              <a:rPr lang="en-CA" sz="4000" dirty="0"/>
              <a:t>Scientific Findings</a:t>
            </a:r>
          </a:p>
        </p:txBody>
      </p:sp>
      <p:sp>
        <p:nvSpPr>
          <p:cNvPr id="43011" name="Text Placeholder 5">
            <a:extLst>
              <a:ext uri="{FF2B5EF4-FFF2-40B4-BE49-F238E27FC236}">
                <a16:creationId xmlns:a16="http://schemas.microsoft.com/office/drawing/2014/main" id="{D72A29BA-6810-5B75-7E64-6B4D986B7691}"/>
              </a:ext>
            </a:extLst>
          </p:cNvPr>
          <p:cNvSpPr>
            <a:spLocks noGrp="1"/>
          </p:cNvSpPr>
          <p:nvPr>
            <p:ph type="body" sz="quarter" idx="13"/>
          </p:nvPr>
        </p:nvSpPr>
        <p:spPr>
          <a:xfrm>
            <a:off x="411163" y="865188"/>
            <a:ext cx="11657012" cy="5856287"/>
          </a:xfrm>
        </p:spPr>
        <p:txBody>
          <a:bodyPr/>
          <a:lstStyle/>
          <a:p>
            <a:r>
              <a:rPr lang="en-CA" altLang="en-US" sz="1600">
                <a:cs typeface="Calibri" panose="020F0502020204030204" pitchFamily="34" charset="0"/>
                <a:hlinkClick r:id="rId3"/>
              </a:rPr>
              <a:t>FMD Quarterly Report April – June 2025</a:t>
            </a:r>
            <a:endParaRPr lang="en-CA" altLang="en-US" sz="1600">
              <a:cs typeface="Calibri" panose="020F0502020204030204" pitchFamily="34" charset="0"/>
              <a:hlinkClick r:id="rId4"/>
            </a:endParaRPr>
          </a:p>
          <a:p>
            <a:r>
              <a:rPr lang="en-CA" altLang="en-US" sz="1600">
                <a:cs typeface="Calibri" panose="020F0502020204030204" pitchFamily="34" charset="0"/>
                <a:hlinkClick r:id="rId4"/>
              </a:rPr>
              <a:t>Epidemiology and economics of foot-and-mouth disease: current understanding and knowledge gaps</a:t>
            </a:r>
            <a:endParaRPr lang="en-CA" altLang="en-US" sz="1600">
              <a:cs typeface="Calibri" panose="020F0502020204030204" pitchFamily="34" charset="0"/>
            </a:endParaRPr>
          </a:p>
          <a:p>
            <a:r>
              <a:rPr lang="en-CA" altLang="en-US" sz="1600">
                <a:cs typeface="Calibri" panose="020F0502020204030204" pitchFamily="34" charset="0"/>
                <a:hlinkClick r:id="rId5"/>
              </a:rPr>
              <a:t>Progress of Foot-and-Mouth Disease Eradication in the Americas Since 1951</a:t>
            </a:r>
            <a:endParaRPr lang="en-CA" altLang="en-US" sz="1600">
              <a:cs typeface="Calibri" panose="020F0502020204030204" pitchFamily="34" charset="0"/>
            </a:endParaRPr>
          </a:p>
          <a:p>
            <a:r>
              <a:rPr lang="en-CA" altLang="en-US" sz="1600">
                <a:cs typeface="Calibri" panose="020F0502020204030204" pitchFamily="34" charset="0"/>
                <a:hlinkClick r:id="rId6"/>
              </a:rPr>
              <a:t>Interferon-stimulated gene MCL1 inhibits foot-and-mouth disease virus replication by modulating mitochondrial dynamics and autophagy</a:t>
            </a:r>
            <a:endParaRPr lang="en-CA" altLang="en-US" sz="1600">
              <a:cs typeface="Calibri" panose="020F0502020204030204" pitchFamily="34" charset="0"/>
            </a:endParaRPr>
          </a:p>
          <a:p>
            <a:r>
              <a:rPr lang="en-CA" altLang="en-US" sz="1600">
                <a:cs typeface="Calibri" panose="020F0502020204030204" pitchFamily="34" charset="0"/>
                <a:hlinkClick r:id="rId7"/>
              </a:rPr>
              <a:t>Molecular epidemiology of foot and mouth disease virus in Iran during 2019 and 2023</a:t>
            </a:r>
            <a:endParaRPr lang="en-CA" altLang="en-US" sz="1600">
              <a:cs typeface="Calibri" panose="020F0502020204030204" pitchFamily="34" charset="0"/>
            </a:endParaRPr>
          </a:p>
          <a:p>
            <a:r>
              <a:rPr lang="en-CA" altLang="en-US" sz="1600">
                <a:cs typeface="Calibri" panose="020F0502020204030204" pitchFamily="34" charset="0"/>
                <a:hlinkClick r:id="rId8"/>
              </a:rPr>
              <a:t>Predicted foot and mouth disease virus and African swine fever virus inactivation within carcasses undergoing field decomposition in three Australian climate zones</a:t>
            </a:r>
            <a:endParaRPr lang="en-CA" altLang="en-US" sz="1600">
              <a:cs typeface="Calibri" panose="020F0502020204030204" pitchFamily="34" charset="0"/>
            </a:endParaRPr>
          </a:p>
          <a:p>
            <a:r>
              <a:rPr lang="en-CA" altLang="en-US" sz="1600">
                <a:cs typeface="Calibri" panose="020F0502020204030204" pitchFamily="34" charset="0"/>
                <a:hlinkClick r:id="rId9"/>
              </a:rPr>
              <a:t>Spatiotemporal Dynamics of Emerging Foot-and-Mouth Disease, Bluetongue, and Peste Des Petits Ruminants in Algeria</a:t>
            </a:r>
            <a:endParaRPr lang="en-CA" altLang="en-US" sz="1600">
              <a:cs typeface="Calibri" panose="020F0502020204030204" pitchFamily="34" charset="0"/>
            </a:endParaRPr>
          </a:p>
          <a:p>
            <a:r>
              <a:rPr lang="en-CA" altLang="en-US" sz="1600">
                <a:cs typeface="Calibri" panose="020F0502020204030204" pitchFamily="34" charset="0"/>
                <a:hlinkClick r:id="rId10"/>
              </a:rPr>
              <a:t>Epidemiologic consequences of preclinical transmission of foot-and-mouth disease virus in cattle</a:t>
            </a:r>
            <a:endParaRPr lang="en-CA" altLang="en-US" sz="1600">
              <a:cs typeface="Calibri" panose="020F0502020204030204" pitchFamily="34" charset="0"/>
            </a:endParaRPr>
          </a:p>
          <a:p>
            <a:r>
              <a:rPr lang="en-CA" altLang="en-US" sz="1600">
                <a:cs typeface="Calibri" panose="020F0502020204030204" pitchFamily="34" charset="0"/>
                <a:hlinkClick r:id="rId11"/>
              </a:rPr>
              <a:t>Opportunities for machine learning to predict cross-neutralization in FMDV serotype O</a:t>
            </a:r>
            <a:endParaRPr lang="en-CA" altLang="en-US" sz="1600">
              <a:cs typeface="Calibri" panose="020F0502020204030204" pitchFamily="34" charset="0"/>
            </a:endParaRPr>
          </a:p>
          <a:p>
            <a:r>
              <a:rPr lang="en-CA" altLang="en-US" sz="1600">
                <a:cs typeface="Calibri" panose="020F0502020204030204" pitchFamily="34" charset="0"/>
                <a:hlinkClick r:id="rId12"/>
              </a:rPr>
              <a:t>Monitoring of Schmallenberg virus, bluetongue virus and epizootic haemorrhagic disease virus in biting midges in Germany 2019-2023</a:t>
            </a:r>
            <a:endParaRPr lang="en-CA" altLang="en-US" sz="1600">
              <a:cs typeface="Calibri" panose="020F0502020204030204" pitchFamily="34" charset="0"/>
            </a:endParaRPr>
          </a:p>
          <a:p>
            <a:r>
              <a:rPr lang="en-CA" altLang="en-US" sz="1600">
                <a:cs typeface="Calibri" panose="020F0502020204030204" pitchFamily="34" charset="0"/>
                <a:hlinkClick r:id="rId13"/>
              </a:rPr>
              <a:t>Replication and Virulence in Cattle of the First Lumpy Skin Disease Virus Isolated in Xinjiang, China (2019)</a:t>
            </a:r>
            <a:endParaRPr lang="en-CA" altLang="en-US" sz="1600">
              <a:cs typeface="Calibri" panose="020F0502020204030204" pitchFamily="34" charset="0"/>
            </a:endParaRPr>
          </a:p>
          <a:p>
            <a:r>
              <a:rPr lang="en-CA" altLang="en-US" sz="1600">
                <a:cs typeface="Calibri" panose="020F0502020204030204" pitchFamily="34" charset="0"/>
                <a:hlinkClick r:id="rId14"/>
              </a:rPr>
              <a:t>Genomic evolution of Salmonella Dublin in cattle and humans in the United States</a:t>
            </a:r>
            <a:endParaRPr lang="en-CA" altLang="en-US" sz="1600">
              <a:cs typeface="Calibri" panose="020F0502020204030204" pitchFamily="34" charset="0"/>
            </a:endParaRPr>
          </a:p>
          <a:p>
            <a:r>
              <a:rPr lang="en-CA" altLang="en-US" sz="1600">
                <a:cs typeface="Calibri" panose="020F0502020204030204" pitchFamily="34" charset="0"/>
                <a:hlinkClick r:id="rId15"/>
              </a:rPr>
              <a:t>Retrospective study of bovine besnoitiosis in the Auvergne Rhône-Alpes region in France</a:t>
            </a:r>
            <a:endParaRPr lang="en-CA" altLang="en-US" sz="1600">
              <a:cs typeface="Calibri" panose="020F0502020204030204" pitchFamily="34" charset="0"/>
            </a:endParaRPr>
          </a:p>
          <a:p>
            <a:r>
              <a:rPr lang="en-CA" altLang="en-US" sz="1600">
                <a:cs typeface="Calibri" panose="020F0502020204030204" pitchFamily="34" charset="0"/>
                <a:hlinkClick r:id="rId16"/>
              </a:rPr>
              <a:t>First isolation and characterization of caprine parainfluenza virus type 3 from cattle in China</a:t>
            </a:r>
            <a:endParaRPr lang="en-CA" altLang="en-US" sz="1600">
              <a:cs typeface="Calibri" panose="020F0502020204030204" pitchFamily="34" charset="0"/>
            </a:endParaRPr>
          </a:p>
          <a:p>
            <a:r>
              <a:rPr lang="en-CA" altLang="en-US" sz="1600">
                <a:cs typeface="Calibri" panose="020F0502020204030204" pitchFamily="34" charset="0"/>
                <a:hlinkClick r:id="rId17"/>
              </a:rPr>
              <a:t>Permissiveness of American bison to infection with severe acute respiratory syndrome coronavirus-2</a:t>
            </a:r>
            <a:endParaRPr lang="en-CA" altLang="en-US" sz="1600">
              <a:cs typeface="Calibri" panose="020F0502020204030204" pitchFamily="34" charset="0"/>
            </a:endParaRPr>
          </a:p>
          <a:p>
            <a:r>
              <a:rPr lang="en-CA" altLang="en-US" sz="1600">
                <a:cs typeface="Calibri" panose="020F0502020204030204" pitchFamily="34" charset="0"/>
                <a:hlinkClick r:id="rId18"/>
              </a:rPr>
              <a:t>First identification of Tusavirus in calf intestinal tissue suggests interspecies transmission and genomic variation</a:t>
            </a:r>
            <a:endParaRPr lang="en-CA" altLang="en-US" sz="1600">
              <a:cs typeface="Calibri" panose="020F0502020204030204" pitchFamily="34" charset="0"/>
            </a:endParaRPr>
          </a:p>
        </p:txBody>
      </p:sp>
      <p:sp>
        <p:nvSpPr>
          <p:cNvPr id="43012" name="Slide Number Placeholder 4">
            <a:extLst>
              <a:ext uri="{FF2B5EF4-FFF2-40B4-BE49-F238E27FC236}">
                <a16:creationId xmlns:a16="http://schemas.microsoft.com/office/drawing/2014/main" id="{72B648E8-1FE0-0386-7E52-D581450614F9}"/>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841A6ED-2107-49BF-B7C0-450FB7457A76}" type="slidenum">
              <a:rPr lang="en-US" altLang="en-US" sz="1200" smtClean="0">
                <a:solidFill>
                  <a:srgbClr val="898989"/>
                </a:solidFill>
              </a:rPr>
              <a:pPr>
                <a:lnSpc>
                  <a:spcPct val="100000"/>
                </a:lnSpc>
                <a:spcBef>
                  <a:spcPct val="0"/>
                </a:spcBef>
                <a:buFontTx/>
                <a:buNone/>
              </a:pPr>
              <a:t>15</a:t>
            </a:fld>
            <a:endParaRPr lang="en-US" altLang="en-US" sz="1200">
              <a:solidFill>
                <a:srgbClr val="898989"/>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A864-A910-E299-F4D3-56831054313F}"/>
              </a:ext>
            </a:extLst>
          </p:cNvPr>
          <p:cNvSpPr>
            <a:spLocks noGrp="1"/>
          </p:cNvSpPr>
          <p:nvPr>
            <p:ph type="title"/>
          </p:nvPr>
        </p:nvSpPr>
        <p:spPr>
          <a:xfrm>
            <a:off x="107950" y="-136525"/>
            <a:ext cx="10515600" cy="1325563"/>
          </a:xfrm>
        </p:spPr>
        <p:txBody>
          <a:bodyPr/>
          <a:lstStyle/>
          <a:p>
            <a:pPr>
              <a:defRPr/>
            </a:pPr>
            <a:r>
              <a:rPr lang="en-US" sz="3200" dirty="0"/>
              <a:t>Asian Longhorn Tick and Theileriosis in the USA</a:t>
            </a:r>
            <a:endParaRPr lang="en-CA" sz="3200" dirty="0"/>
          </a:p>
        </p:txBody>
      </p:sp>
      <p:sp>
        <p:nvSpPr>
          <p:cNvPr id="16387" name="Text Placeholder 2">
            <a:extLst>
              <a:ext uri="{FF2B5EF4-FFF2-40B4-BE49-F238E27FC236}">
                <a16:creationId xmlns:a16="http://schemas.microsoft.com/office/drawing/2014/main" id="{E5C04336-F0CE-2113-E45C-48EE9D04ED84}"/>
              </a:ext>
            </a:extLst>
          </p:cNvPr>
          <p:cNvSpPr>
            <a:spLocks noGrp="1"/>
          </p:cNvSpPr>
          <p:nvPr>
            <p:ph type="body" sz="quarter" idx="13"/>
          </p:nvPr>
        </p:nvSpPr>
        <p:spPr>
          <a:xfrm>
            <a:off x="220663" y="911225"/>
            <a:ext cx="6997700" cy="6064250"/>
          </a:xfrm>
        </p:spPr>
        <p:txBody>
          <a:bodyPr/>
          <a:lstStyle/>
          <a:p>
            <a:r>
              <a:rPr lang="en-CA" altLang="en-US" sz="2400"/>
              <a:t>ALHT calls have been taken over by the University of Tennessee</a:t>
            </a:r>
          </a:p>
          <a:p>
            <a:r>
              <a:rPr lang="en-CA" altLang="en-US" sz="2400"/>
              <a:t>Since the last CAHSS call – three additional states have reported first detections </a:t>
            </a:r>
          </a:p>
          <a:p>
            <a:r>
              <a:rPr lang="en-CA" altLang="en-US" sz="2400"/>
              <a:t>24 states + Washing D.C. now affected</a:t>
            </a:r>
          </a:p>
          <a:p>
            <a:r>
              <a:rPr lang="en-CA" altLang="en-US" sz="2400"/>
              <a:t>Mid-June, </a:t>
            </a:r>
            <a:r>
              <a:rPr lang="en-CA" altLang="en-US" sz="2400">
                <a:hlinkClick r:id="rId3"/>
              </a:rPr>
              <a:t>Michigan</a:t>
            </a:r>
            <a:r>
              <a:rPr lang="en-CA" altLang="en-US" sz="2400"/>
              <a:t> reported ALHT nymphs were found in Berrin County, found by routine tick surveillance</a:t>
            </a:r>
          </a:p>
          <a:p>
            <a:r>
              <a:rPr lang="en-CA" altLang="en-US" sz="2400"/>
              <a:t>Mid-June, </a:t>
            </a:r>
            <a:r>
              <a:rPr lang="en-CA" altLang="en-US" sz="2400">
                <a:hlinkClick r:id="rId4"/>
              </a:rPr>
              <a:t>Iowa</a:t>
            </a:r>
            <a:r>
              <a:rPr lang="en-CA" altLang="en-US" sz="2400"/>
              <a:t> confirmed case of </a:t>
            </a:r>
            <a:r>
              <a:rPr lang="en-CA" altLang="en-US" sz="2400" i="1"/>
              <a:t>Theileria orientalis </a:t>
            </a:r>
            <a:r>
              <a:rPr lang="en-CA" altLang="en-US" sz="2400"/>
              <a:t>Ikeda, and the presence of the ALHT, in cattle in Van Buren County</a:t>
            </a:r>
          </a:p>
          <a:p>
            <a:pPr lvl="1"/>
            <a:r>
              <a:rPr lang="en-CA" altLang="en-US" sz="1600"/>
              <a:t>As of mid-July, </a:t>
            </a:r>
            <a:r>
              <a:rPr lang="en-CA" altLang="en-US" sz="1600">
                <a:hlinkClick r:id="rId5"/>
              </a:rPr>
              <a:t>Iowa</a:t>
            </a:r>
            <a:r>
              <a:rPr lang="en-CA" altLang="en-US" sz="1600"/>
              <a:t> has reported additional cases (4 confirmed, 1 suspected) of Theileriosis in cattle in the southeast corner of the state, along with findings of the ALHT</a:t>
            </a:r>
          </a:p>
          <a:p>
            <a:r>
              <a:rPr lang="en-CA" altLang="en-US" sz="2400"/>
              <a:t>Mid-August, </a:t>
            </a:r>
            <a:r>
              <a:rPr lang="en-CA" altLang="en-US" sz="2400">
                <a:hlinkClick r:id="rId6"/>
              </a:rPr>
              <a:t>Maine</a:t>
            </a:r>
            <a:r>
              <a:rPr lang="en-CA" altLang="en-US" sz="2400"/>
              <a:t> confirmed its first finding of the ALHT in Cumberland County </a:t>
            </a:r>
            <a:r>
              <a:rPr lang="en-CA" altLang="en-US"/>
              <a:t>	</a:t>
            </a:r>
            <a:r>
              <a:rPr lang="en-CA" altLang="en-US" sz="2400"/>
              <a:t>	</a:t>
            </a:r>
          </a:p>
          <a:p>
            <a:endParaRPr lang="en-CA" altLang="en-US" sz="1800"/>
          </a:p>
        </p:txBody>
      </p:sp>
      <p:sp>
        <p:nvSpPr>
          <p:cNvPr id="16388" name="Rectangle 2">
            <a:extLst>
              <a:ext uri="{FF2B5EF4-FFF2-40B4-BE49-F238E27FC236}">
                <a16:creationId xmlns:a16="http://schemas.microsoft.com/office/drawing/2014/main" id="{24D6B129-BFF6-B5CB-B018-94E4E08EA36F}"/>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TextBox 3">
            <a:extLst>
              <a:ext uri="{FF2B5EF4-FFF2-40B4-BE49-F238E27FC236}">
                <a16:creationId xmlns:a16="http://schemas.microsoft.com/office/drawing/2014/main" id="{85474086-CCAB-F07B-5D2B-E4401F36A05F}"/>
              </a:ext>
            </a:extLst>
          </p:cNvPr>
          <p:cNvSpPr txBox="1">
            <a:spLocks noChangeArrowheads="1"/>
          </p:cNvSpPr>
          <p:nvPr/>
        </p:nvSpPr>
        <p:spPr bwMode="auto">
          <a:xfrm>
            <a:off x="6983413" y="6399213"/>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7"/>
              </a:rPr>
              <a:t>Asian Longhorned Tick Situation Report - The Tick App</a:t>
            </a:r>
            <a:endParaRPr lang="en-CA" altLang="en-US" sz="1800"/>
          </a:p>
        </p:txBody>
      </p:sp>
      <p:pic>
        <p:nvPicPr>
          <p:cNvPr id="16390" name="Picture 4">
            <a:extLst>
              <a:ext uri="{FF2B5EF4-FFF2-40B4-BE49-F238E27FC236}">
                <a16:creationId xmlns:a16="http://schemas.microsoft.com/office/drawing/2014/main" id="{B0DF798F-43E2-2E25-1797-3230BEEDD7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6913" y="260350"/>
            <a:ext cx="38036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a:extLst>
              <a:ext uri="{FF2B5EF4-FFF2-40B4-BE49-F238E27FC236}">
                <a16:creationId xmlns:a16="http://schemas.microsoft.com/office/drawing/2014/main" id="{A6C879B7-B965-C856-9D5F-79487F678B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50113" y="3376613"/>
            <a:ext cx="4826000" cy="302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95FD-44D5-78DE-5263-11E8EDF592C9}"/>
              </a:ext>
            </a:extLst>
          </p:cNvPr>
          <p:cNvSpPr>
            <a:spLocks noGrp="1"/>
          </p:cNvSpPr>
          <p:nvPr>
            <p:ph type="title"/>
          </p:nvPr>
        </p:nvSpPr>
        <p:spPr>
          <a:xfrm>
            <a:off x="252413" y="244475"/>
            <a:ext cx="6207125" cy="1179513"/>
          </a:xfrm>
        </p:spPr>
        <p:txBody>
          <a:bodyPr/>
          <a:lstStyle/>
          <a:p>
            <a:pPr>
              <a:defRPr/>
            </a:pPr>
            <a:r>
              <a:rPr lang="en-US" sz="3200" dirty="0">
                <a:hlinkClick r:id="rId3"/>
              </a:rPr>
              <a:t>New World Screwworm in Central America and Mexico</a:t>
            </a:r>
            <a:endParaRPr lang="en-CA" sz="3200" dirty="0"/>
          </a:p>
        </p:txBody>
      </p:sp>
      <p:sp>
        <p:nvSpPr>
          <p:cNvPr id="18435" name="Text Placeholder 2">
            <a:extLst>
              <a:ext uri="{FF2B5EF4-FFF2-40B4-BE49-F238E27FC236}">
                <a16:creationId xmlns:a16="http://schemas.microsoft.com/office/drawing/2014/main" id="{F81DEE14-A36D-0EF5-6771-E5830099530E}"/>
              </a:ext>
            </a:extLst>
          </p:cNvPr>
          <p:cNvSpPr>
            <a:spLocks noGrp="1"/>
          </p:cNvSpPr>
          <p:nvPr>
            <p:ph type="body" sz="quarter" idx="13"/>
          </p:nvPr>
        </p:nvSpPr>
        <p:spPr>
          <a:xfrm>
            <a:off x="188913" y="1533525"/>
            <a:ext cx="6057900" cy="5080000"/>
          </a:xfrm>
        </p:spPr>
        <p:txBody>
          <a:bodyPr/>
          <a:lstStyle/>
          <a:p>
            <a:endParaRPr lang="en-CA" altLang="en-US"/>
          </a:p>
          <a:p>
            <a:endParaRPr lang="en-US" altLang="en-US" sz="2400"/>
          </a:p>
        </p:txBody>
      </p:sp>
      <p:pic>
        <p:nvPicPr>
          <p:cNvPr id="18436" name="Picture 8">
            <a:extLst>
              <a:ext uri="{FF2B5EF4-FFF2-40B4-BE49-F238E27FC236}">
                <a16:creationId xmlns:a16="http://schemas.microsoft.com/office/drawing/2014/main" id="{2BFE845E-D85F-37AF-ACED-84D37C3E62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6950" y="3335338"/>
            <a:ext cx="4656138" cy="3154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7" name="TextBox 5">
            <a:hlinkClick r:id="rId5"/>
            <a:extLst>
              <a:ext uri="{FF2B5EF4-FFF2-40B4-BE49-F238E27FC236}">
                <a16:creationId xmlns:a16="http://schemas.microsoft.com/office/drawing/2014/main" id="{D6E05127-6323-8617-6736-668FE96FD877}"/>
              </a:ext>
            </a:extLst>
          </p:cNvPr>
          <p:cNvSpPr txBox="1">
            <a:spLocks noChangeArrowheads="1"/>
          </p:cNvSpPr>
          <p:nvPr/>
        </p:nvSpPr>
        <p:spPr bwMode="auto">
          <a:xfrm>
            <a:off x="11153775" y="6427788"/>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5"/>
              </a:rPr>
              <a:t>COPEG</a:t>
            </a:r>
            <a:endParaRPr lang="en-CA" altLang="en-US" sz="1800"/>
          </a:p>
        </p:txBody>
      </p:sp>
      <p:pic>
        <p:nvPicPr>
          <p:cNvPr id="18438" name="Picture 3">
            <a:extLst>
              <a:ext uri="{FF2B5EF4-FFF2-40B4-BE49-F238E27FC236}">
                <a16:creationId xmlns:a16="http://schemas.microsoft.com/office/drawing/2014/main" id="{D4304716-7C9E-6B4F-E308-4A61E2CAE3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8613" y="768350"/>
            <a:ext cx="4656137" cy="35163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9" name="TextBox 9">
            <a:extLst>
              <a:ext uri="{FF2B5EF4-FFF2-40B4-BE49-F238E27FC236}">
                <a16:creationId xmlns:a16="http://schemas.microsoft.com/office/drawing/2014/main" id="{0D5025C0-3489-DB67-EA95-E2A6F275B488}"/>
              </a:ext>
            </a:extLst>
          </p:cNvPr>
          <p:cNvSpPr txBox="1">
            <a:spLocks noChangeArrowheads="1"/>
          </p:cNvSpPr>
          <p:nvPr/>
        </p:nvSpPr>
        <p:spPr bwMode="auto">
          <a:xfrm>
            <a:off x="7346950" y="6059488"/>
            <a:ext cx="1319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b="1"/>
              <a:t>July 2025</a:t>
            </a:r>
          </a:p>
        </p:txBody>
      </p:sp>
      <p:sp>
        <p:nvSpPr>
          <p:cNvPr id="11" name="TextBox 10">
            <a:extLst>
              <a:ext uri="{FF2B5EF4-FFF2-40B4-BE49-F238E27FC236}">
                <a16:creationId xmlns:a16="http://schemas.microsoft.com/office/drawing/2014/main" id="{A03048C7-9452-AE7C-DC9C-B24E02FBF31F}"/>
              </a:ext>
            </a:extLst>
          </p:cNvPr>
          <p:cNvSpPr txBox="1"/>
          <p:nvPr/>
        </p:nvSpPr>
        <p:spPr>
          <a:xfrm>
            <a:off x="268288" y="1358900"/>
            <a:ext cx="6410325" cy="5294313"/>
          </a:xfrm>
          <a:prstGeom prst="rect">
            <a:avLst/>
          </a:prstGeom>
          <a:noFill/>
        </p:spPr>
        <p:txBody>
          <a:bodyPr>
            <a:spAutoFit/>
          </a:bodyPr>
          <a:lstStyle/>
          <a:p>
            <a:pPr>
              <a:buFontTx/>
              <a:buChar char="•"/>
              <a:defRPr/>
            </a:pPr>
            <a:r>
              <a:rPr lang="en-US" altLang="en-US" sz="2000" dirty="0">
                <a:latin typeface="+mn-lt"/>
              </a:rPr>
              <a:t> USA - Mexico border remains closed (cattle, bison, horses)</a:t>
            </a:r>
          </a:p>
          <a:p>
            <a:pPr>
              <a:buFontTx/>
              <a:buChar char="•"/>
              <a:defRPr/>
            </a:pPr>
            <a:r>
              <a:rPr lang="en-US" altLang="en-US" sz="2000" dirty="0">
                <a:latin typeface="+mn-lt"/>
              </a:rPr>
              <a:t> *Recent detection in </a:t>
            </a:r>
            <a:r>
              <a:rPr lang="en-US" altLang="en-US" sz="2000" dirty="0">
                <a:latin typeface="+mn-lt"/>
                <a:hlinkClick r:id="rId7"/>
              </a:rPr>
              <a:t>Nuevo León</a:t>
            </a:r>
            <a:r>
              <a:rPr lang="en-US" altLang="en-US" sz="2000" dirty="0">
                <a:latin typeface="+mn-lt"/>
              </a:rPr>
              <a:t> (~125 km from border) </a:t>
            </a:r>
          </a:p>
          <a:p>
            <a:pPr>
              <a:buFontTx/>
              <a:buChar char="•"/>
              <a:defRPr/>
            </a:pPr>
            <a:r>
              <a:rPr lang="en-US" altLang="en-US" sz="2000" dirty="0">
                <a:latin typeface="+mn-lt"/>
              </a:rPr>
              <a:t> </a:t>
            </a:r>
            <a:r>
              <a:rPr lang="en-US" altLang="en-US" sz="2000" dirty="0">
                <a:latin typeface="+mn-lt"/>
                <a:hlinkClick r:id="rId8"/>
              </a:rPr>
              <a:t>Mexico</a:t>
            </a:r>
            <a:r>
              <a:rPr lang="en-US" altLang="en-US" sz="2000" dirty="0">
                <a:latin typeface="+mn-lt"/>
              </a:rPr>
              <a:t> has reported 52 human cases (mostly in Chiapas), including 3 deaths linked to underlying conditions </a:t>
            </a:r>
          </a:p>
          <a:p>
            <a:pPr>
              <a:buFontTx/>
              <a:buChar char="•"/>
              <a:defRPr/>
            </a:pPr>
            <a:r>
              <a:rPr lang="en-US" altLang="en-US" sz="2000" dirty="0">
                <a:latin typeface="+mn-lt"/>
              </a:rPr>
              <a:t> Situation in other Central American countries: Honduras (160 human cases, &gt;2,496 animal cases), Nicaragua (124 human cases), Guatemala (16 human cases), El Salvador (5 human cases), Belize (2 human cases), and Costa Rica (56 human cases in 2025, triple the 2024 count)</a:t>
            </a:r>
          </a:p>
          <a:p>
            <a:pPr>
              <a:buFontTx/>
              <a:buChar char="•"/>
              <a:defRPr/>
            </a:pPr>
            <a:r>
              <a:rPr lang="en-US" altLang="en-US" sz="2000" dirty="0">
                <a:latin typeface="+mn-lt"/>
              </a:rPr>
              <a:t> The USDA is investing $29.5 million in sterile fly production and dispersal facilities in Mexico and Texas</a:t>
            </a:r>
          </a:p>
          <a:p>
            <a:pPr>
              <a:buFontTx/>
              <a:buChar char="•"/>
              <a:defRPr/>
            </a:pPr>
            <a:r>
              <a:rPr lang="en-US" altLang="en-US" sz="2000" dirty="0">
                <a:latin typeface="+mn-lt"/>
              </a:rPr>
              <a:t> Mexico has launched an </a:t>
            </a:r>
            <a:r>
              <a:rPr lang="en-US" altLang="en-US" sz="2000" dirty="0">
                <a:latin typeface="+mn-lt"/>
                <a:hlinkClick r:id="rId9"/>
              </a:rPr>
              <a:t>interactive dashboard</a:t>
            </a:r>
            <a:r>
              <a:rPr lang="en-US" altLang="en-US" sz="2000" dirty="0">
                <a:latin typeface="+mn-lt"/>
              </a:rPr>
              <a:t> for tracking NWS in animals</a:t>
            </a:r>
          </a:p>
          <a:p>
            <a:pPr>
              <a:buFontTx/>
              <a:buChar char="•"/>
              <a:defRPr/>
            </a:pPr>
            <a:r>
              <a:rPr lang="en-US" altLang="en-US" sz="2000" dirty="0">
                <a:latin typeface="+mn-lt"/>
              </a:rPr>
              <a:t> The USA is deploying </a:t>
            </a:r>
            <a:r>
              <a:rPr lang="en-US" altLang="en-US" sz="2000" dirty="0">
                <a:latin typeface="+mn-lt"/>
                <a:hlinkClick r:id="rId10"/>
              </a:rPr>
              <a:t>Swormlure-5</a:t>
            </a:r>
            <a:r>
              <a:rPr lang="en-US" altLang="en-US" sz="2000" dirty="0">
                <a:latin typeface="+mn-lt"/>
              </a:rPr>
              <a:t>, a synthetic bait with insecticide, and has </a:t>
            </a:r>
            <a:r>
              <a:rPr lang="en-US" altLang="en-US" sz="2000" dirty="0">
                <a:latin typeface="+mn-lt"/>
                <a:hlinkClick r:id="rId11"/>
              </a:rPr>
              <a:t>authorized emergency use of animal drugs</a:t>
            </a:r>
            <a:r>
              <a:rPr lang="en-US" altLang="en-US" sz="2000" dirty="0">
                <a:latin typeface="+mn-lt"/>
              </a:rPr>
              <a:t> for NWS control</a:t>
            </a:r>
          </a:p>
          <a:p>
            <a:pPr>
              <a:defRPr/>
            </a:pPr>
            <a:endParaRPr lang="en-CA"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5D9-97E3-0826-E8E3-76268163088E}"/>
              </a:ext>
            </a:extLst>
          </p:cNvPr>
          <p:cNvSpPr>
            <a:spLocks noGrp="1"/>
          </p:cNvSpPr>
          <p:nvPr>
            <p:ph type="title"/>
          </p:nvPr>
        </p:nvSpPr>
        <p:spPr>
          <a:xfrm>
            <a:off x="198438" y="-63500"/>
            <a:ext cx="10515600" cy="1325563"/>
          </a:xfrm>
        </p:spPr>
        <p:txBody>
          <a:bodyPr/>
          <a:lstStyle/>
          <a:p>
            <a:pPr>
              <a:defRPr/>
            </a:pPr>
            <a:r>
              <a:rPr lang="en-CA" sz="3200" dirty="0"/>
              <a:t>Lumpy Skin Disease</a:t>
            </a:r>
          </a:p>
        </p:txBody>
      </p:sp>
      <p:sp>
        <p:nvSpPr>
          <p:cNvPr id="20483" name="Slide Number Placeholder 3">
            <a:extLst>
              <a:ext uri="{FF2B5EF4-FFF2-40B4-BE49-F238E27FC236}">
                <a16:creationId xmlns:a16="http://schemas.microsoft.com/office/drawing/2014/main" id="{6A6608D7-E974-6F33-0103-FD2C1284BADD}"/>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951F857-4566-429C-BDD3-94E385E8FF99}" type="slidenum">
              <a:rPr lang="en-US" altLang="en-US" sz="1200" smtClean="0">
                <a:solidFill>
                  <a:srgbClr val="898989"/>
                </a:solidFill>
              </a:rPr>
              <a:pPr>
                <a:lnSpc>
                  <a:spcPct val="100000"/>
                </a:lnSpc>
                <a:spcBef>
                  <a:spcPct val="0"/>
                </a:spcBef>
                <a:buFontTx/>
                <a:buNone/>
              </a:pPr>
              <a:t>4</a:t>
            </a:fld>
            <a:endParaRPr lang="en-US" altLang="en-US" sz="1200">
              <a:solidFill>
                <a:srgbClr val="898989"/>
              </a:solidFill>
            </a:endParaRPr>
          </a:p>
        </p:txBody>
      </p:sp>
      <p:pic>
        <p:nvPicPr>
          <p:cNvPr id="20484" name="Picture 4">
            <a:extLst>
              <a:ext uri="{FF2B5EF4-FFF2-40B4-BE49-F238E27FC236}">
                <a16:creationId xmlns:a16="http://schemas.microsoft.com/office/drawing/2014/main" id="{958781E0-3C39-6850-7D7E-9EA1E3254E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3602038"/>
            <a:ext cx="5549900" cy="271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5" name="TextBox 6">
            <a:extLst>
              <a:ext uri="{FF2B5EF4-FFF2-40B4-BE49-F238E27FC236}">
                <a16:creationId xmlns:a16="http://schemas.microsoft.com/office/drawing/2014/main" id="{8695C807-C226-20AD-BFE0-11151F4B5E97}"/>
              </a:ext>
            </a:extLst>
          </p:cNvPr>
          <p:cNvSpPr txBox="1">
            <a:spLocks noChangeArrowheads="1"/>
          </p:cNvSpPr>
          <p:nvPr/>
        </p:nvSpPr>
        <p:spPr bwMode="auto">
          <a:xfrm>
            <a:off x="5689600" y="6284913"/>
            <a:ext cx="6094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4"/>
              </a:rPr>
              <a:t>Lumpy skin disease as an emerging infectious disease - PMC</a:t>
            </a:r>
            <a:endParaRPr lang="en-CA" altLang="en-US"/>
          </a:p>
        </p:txBody>
      </p:sp>
      <p:sp>
        <p:nvSpPr>
          <p:cNvPr id="11" name="Text Placeholder 2">
            <a:extLst>
              <a:ext uri="{FF2B5EF4-FFF2-40B4-BE49-F238E27FC236}">
                <a16:creationId xmlns:a16="http://schemas.microsoft.com/office/drawing/2014/main" id="{C032B257-42E7-15BD-FD67-A148C34C29D8}"/>
              </a:ext>
            </a:extLst>
          </p:cNvPr>
          <p:cNvSpPr>
            <a:spLocks noGrp="1"/>
          </p:cNvSpPr>
          <p:nvPr>
            <p:ph type="body" sz="quarter" idx="13"/>
          </p:nvPr>
        </p:nvSpPr>
        <p:spPr>
          <a:xfrm>
            <a:off x="215900" y="885825"/>
            <a:ext cx="5551488" cy="5697538"/>
          </a:xfrm>
        </p:spPr>
        <p:txBody>
          <a:bodyPr/>
          <a:lstStyle/>
          <a:p>
            <a:pPr>
              <a:lnSpc>
                <a:spcPct val="100000"/>
              </a:lnSpc>
              <a:spcBef>
                <a:spcPct val="0"/>
              </a:spcBef>
              <a:defRPr/>
            </a:pPr>
            <a:r>
              <a:rPr lang="en-US" altLang="en-US" sz="2400" dirty="0">
                <a:solidFill>
                  <a:srgbClr val="333333"/>
                </a:solidFill>
                <a:cs typeface="Noto Sans" panose="020B0502040504020204" pitchFamily="34" charset="0"/>
                <a:hlinkClick r:id="rId5"/>
              </a:rPr>
              <a:t>Lumpy skin disease</a:t>
            </a:r>
            <a:r>
              <a:rPr lang="en-US" altLang="en-US" sz="2400" dirty="0">
                <a:solidFill>
                  <a:srgbClr val="333333"/>
                </a:solidFill>
                <a:cs typeface="Noto Sans" panose="020B0502040504020204" pitchFamily="34" charset="0"/>
              </a:rPr>
              <a:t> is highly contagious viral disease that affects cattle</a:t>
            </a:r>
          </a:p>
          <a:p>
            <a:pPr>
              <a:lnSpc>
                <a:spcPct val="100000"/>
              </a:lnSpc>
              <a:spcBef>
                <a:spcPct val="0"/>
              </a:spcBef>
              <a:defRPr/>
            </a:pPr>
            <a:r>
              <a:rPr lang="en-US" altLang="en-US" sz="2400" dirty="0">
                <a:solidFill>
                  <a:srgbClr val="333333"/>
                </a:solidFill>
                <a:cs typeface="Noto Sans" panose="020B0502040504020204" pitchFamily="34" charset="0"/>
              </a:rPr>
              <a:t>Spread by flies and mosquitos</a:t>
            </a:r>
          </a:p>
          <a:p>
            <a:pPr>
              <a:lnSpc>
                <a:spcPct val="100000"/>
              </a:lnSpc>
              <a:spcBef>
                <a:spcPct val="0"/>
              </a:spcBef>
              <a:defRPr/>
            </a:pPr>
            <a:r>
              <a:rPr lang="en-US" altLang="en-US" sz="2400" dirty="0">
                <a:solidFill>
                  <a:srgbClr val="333333"/>
                </a:solidFill>
                <a:cs typeface="Noto Sans" panose="020B0502040504020204" pitchFamily="34" charset="0"/>
              </a:rPr>
              <a:t>Clinical signs: fever, skin nodules, nasal/eye discharge, lameness and reduced milk production</a:t>
            </a:r>
          </a:p>
          <a:p>
            <a:pPr>
              <a:lnSpc>
                <a:spcPct val="100000"/>
              </a:lnSpc>
              <a:spcBef>
                <a:spcPct val="0"/>
              </a:spcBef>
              <a:defRPr/>
            </a:pPr>
            <a:r>
              <a:rPr lang="en-US" altLang="en-US" sz="2400" dirty="0">
                <a:solidFill>
                  <a:srgbClr val="333333"/>
                </a:solidFill>
                <a:cs typeface="Noto Sans" panose="020B0502040504020204" pitchFamily="34" charset="0"/>
              </a:rPr>
              <a:t>C</a:t>
            </a:r>
            <a:r>
              <a:rPr lang="en-US" altLang="en-US" sz="2400" dirty="0" err="1">
                <a:solidFill>
                  <a:srgbClr val="333333"/>
                </a:solidFill>
                <a:cs typeface="Noto Sans" panose="020B0502040504020204" pitchFamily="34" charset="0"/>
              </a:rPr>
              <a:t>losely</a:t>
            </a:r>
            <a:r>
              <a:rPr lang="en-US" altLang="en-US" sz="2400" dirty="0">
                <a:solidFill>
                  <a:srgbClr val="333333"/>
                </a:solidFill>
                <a:cs typeface="Noto Sans" panose="020B0502040504020204" pitchFamily="34" charset="0"/>
              </a:rPr>
              <a:t> related to sheep and goat pox, from which it cannot be distinguished by routine diagnostic tests</a:t>
            </a:r>
          </a:p>
          <a:p>
            <a:pPr>
              <a:lnSpc>
                <a:spcPct val="100000"/>
              </a:lnSpc>
              <a:spcBef>
                <a:spcPct val="0"/>
              </a:spcBef>
              <a:defRPr/>
            </a:pPr>
            <a:r>
              <a:rPr lang="en-US" altLang="en-US" sz="2400" dirty="0">
                <a:solidFill>
                  <a:srgbClr val="333333"/>
                </a:solidFill>
                <a:cs typeface="Noto Sans" panose="020B0502040504020204" pitchFamily="34" charset="0"/>
              </a:rPr>
              <a:t>Economic losses – decreased milk yield, culling, trade restrictions, damage to hides, and reproductive issues</a:t>
            </a:r>
          </a:p>
          <a:p>
            <a:pPr>
              <a:lnSpc>
                <a:spcPct val="100000"/>
              </a:lnSpc>
              <a:spcBef>
                <a:spcPct val="0"/>
              </a:spcBef>
              <a:defRPr/>
            </a:pPr>
            <a:r>
              <a:rPr lang="en-CA" sz="2400" dirty="0"/>
              <a:t>LSD is endemic in most African countries -  since 2013, it has spread rapidly through the Middle East, some parts of Europe and throughout Asia</a:t>
            </a:r>
          </a:p>
          <a:p>
            <a:pPr marL="0" indent="0">
              <a:lnSpc>
                <a:spcPct val="100000"/>
              </a:lnSpc>
              <a:spcBef>
                <a:spcPct val="0"/>
              </a:spcBef>
              <a:buFont typeface="Arial" panose="020B0604020202020204" pitchFamily="34" charset="0"/>
              <a:buNone/>
              <a:defRPr/>
            </a:pPr>
            <a:endParaRPr lang="en-US" altLang="en-US" sz="600" dirty="0"/>
          </a:p>
        </p:txBody>
      </p:sp>
      <p:pic>
        <p:nvPicPr>
          <p:cNvPr id="20487" name="Picture 14">
            <a:extLst>
              <a:ext uri="{FF2B5EF4-FFF2-40B4-BE49-F238E27FC236}">
                <a16:creationId xmlns:a16="http://schemas.microsoft.com/office/drawing/2014/main" id="{4AB79EDB-D4C4-141E-AB47-F3B53B37A0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03900" y="677863"/>
            <a:ext cx="3595688" cy="2687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Box 16">
            <a:extLst>
              <a:ext uri="{FF2B5EF4-FFF2-40B4-BE49-F238E27FC236}">
                <a16:creationId xmlns:a16="http://schemas.microsoft.com/office/drawing/2014/main" id="{FB299E8A-3CBC-AB81-57F6-0CDE48400EDD}"/>
              </a:ext>
            </a:extLst>
          </p:cNvPr>
          <p:cNvSpPr txBox="1">
            <a:spLocks noChangeArrowheads="1"/>
          </p:cNvSpPr>
          <p:nvPr/>
        </p:nvSpPr>
        <p:spPr bwMode="auto">
          <a:xfrm>
            <a:off x="9415463" y="523875"/>
            <a:ext cx="2200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7"/>
              </a:rPr>
              <a:t>Lumpy Skin Disease | Department of Natural Resources and Environment Tasmania</a:t>
            </a:r>
            <a:endParaRPr lang="en-CA"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E751-F7AD-A370-4056-67B7714B6215}"/>
              </a:ext>
            </a:extLst>
          </p:cNvPr>
          <p:cNvSpPr>
            <a:spLocks noGrp="1"/>
          </p:cNvSpPr>
          <p:nvPr>
            <p:ph type="title"/>
          </p:nvPr>
        </p:nvSpPr>
        <p:spPr>
          <a:xfrm>
            <a:off x="0" y="-84138"/>
            <a:ext cx="10515600" cy="1325563"/>
          </a:xfrm>
        </p:spPr>
        <p:txBody>
          <a:bodyPr/>
          <a:lstStyle/>
          <a:p>
            <a:pPr>
              <a:defRPr/>
            </a:pPr>
            <a:r>
              <a:rPr lang="en-CA" sz="3200" dirty="0"/>
              <a:t>Lumpy Skin Disease in Europe</a:t>
            </a:r>
          </a:p>
        </p:txBody>
      </p:sp>
      <p:sp>
        <p:nvSpPr>
          <p:cNvPr id="22531" name="Text Placeholder 2">
            <a:extLst>
              <a:ext uri="{FF2B5EF4-FFF2-40B4-BE49-F238E27FC236}">
                <a16:creationId xmlns:a16="http://schemas.microsoft.com/office/drawing/2014/main" id="{605B9AD1-851B-AD7D-4C5D-D951E65A5CF6}"/>
              </a:ext>
            </a:extLst>
          </p:cNvPr>
          <p:cNvSpPr>
            <a:spLocks noGrp="1"/>
          </p:cNvSpPr>
          <p:nvPr>
            <p:ph type="body" sz="quarter" idx="13"/>
          </p:nvPr>
        </p:nvSpPr>
        <p:spPr>
          <a:xfrm>
            <a:off x="139700" y="850900"/>
            <a:ext cx="6986588" cy="1660525"/>
          </a:xfrm>
        </p:spPr>
        <p:txBody>
          <a:bodyPr/>
          <a:lstStyle/>
          <a:p>
            <a:r>
              <a:rPr lang="en-CA" altLang="en-US" sz="2400"/>
              <a:t>Italy reported its first cases of LSD in Sardinia</a:t>
            </a:r>
          </a:p>
          <a:p>
            <a:pPr lvl="1"/>
            <a:r>
              <a:rPr lang="en-CA" altLang="en-US" sz="2000"/>
              <a:t>Potential source of the outbreak listed as vector movement from northern Africa</a:t>
            </a:r>
          </a:p>
          <a:p>
            <a:pPr lvl="1"/>
            <a:r>
              <a:rPr lang="en-CA" altLang="en-US" sz="2000"/>
              <a:t>Genotyping showed that the virus circulating in Italy is closely related to cluster 1.2, which includes strains isolated in Nigeria and South Africa	</a:t>
            </a:r>
          </a:p>
          <a:p>
            <a:r>
              <a:rPr lang="en-CA" altLang="en-US" sz="2400"/>
              <a:t>France reported its first cases of LSD in Savoie</a:t>
            </a:r>
            <a:r>
              <a:rPr lang="en-CA" altLang="en-US" sz="2400" b="1"/>
              <a:t>, </a:t>
            </a:r>
            <a:r>
              <a:rPr lang="en-CA" altLang="en-US" sz="2400"/>
              <a:t>close to its borders with Switzerland and Italy</a:t>
            </a:r>
          </a:p>
          <a:p>
            <a:endParaRPr lang="en-CA" altLang="en-US" sz="2400"/>
          </a:p>
          <a:p>
            <a:endParaRPr lang="en-CA" altLang="en-US" sz="1600"/>
          </a:p>
          <a:p>
            <a:endParaRPr lang="en-CA" altLang="en-US" sz="1600"/>
          </a:p>
        </p:txBody>
      </p:sp>
      <p:sp>
        <p:nvSpPr>
          <p:cNvPr id="22532" name="Slide Number Placeholder 3">
            <a:extLst>
              <a:ext uri="{FF2B5EF4-FFF2-40B4-BE49-F238E27FC236}">
                <a16:creationId xmlns:a16="http://schemas.microsoft.com/office/drawing/2014/main" id="{BEFA9FC2-EE41-A08F-C30B-B91ABAD7338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CC88334-2AA5-4E87-8C76-1540CF02D437}" type="slidenum">
              <a:rPr lang="en-US" altLang="en-US" sz="1200" smtClean="0">
                <a:solidFill>
                  <a:srgbClr val="898989"/>
                </a:solidFill>
              </a:rPr>
              <a:pPr>
                <a:lnSpc>
                  <a:spcPct val="100000"/>
                </a:lnSpc>
                <a:spcBef>
                  <a:spcPct val="0"/>
                </a:spcBef>
                <a:buFontTx/>
                <a:buNone/>
              </a:pPr>
              <a:t>5</a:t>
            </a:fld>
            <a:endParaRPr lang="en-US" altLang="en-US" sz="1200">
              <a:solidFill>
                <a:srgbClr val="898989"/>
              </a:solidFill>
            </a:endParaRPr>
          </a:p>
        </p:txBody>
      </p:sp>
      <p:sp>
        <p:nvSpPr>
          <p:cNvPr id="22533" name="TextBox 7">
            <a:extLst>
              <a:ext uri="{FF2B5EF4-FFF2-40B4-BE49-F238E27FC236}">
                <a16:creationId xmlns:a16="http://schemas.microsoft.com/office/drawing/2014/main" id="{5FD3C48A-D3B3-F968-A167-7D97C2FE3453}"/>
              </a:ext>
            </a:extLst>
          </p:cNvPr>
          <p:cNvSpPr txBox="1">
            <a:spLocks noChangeArrowheads="1"/>
          </p:cNvSpPr>
          <p:nvPr/>
        </p:nvSpPr>
        <p:spPr bwMode="auto">
          <a:xfrm>
            <a:off x="6581775" y="3570288"/>
            <a:ext cx="486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t>LSD Signals: May 2015 – October 2025</a:t>
            </a:r>
            <a:endParaRPr lang="en-CA" altLang="en-US" sz="1600"/>
          </a:p>
        </p:txBody>
      </p:sp>
      <p:pic>
        <p:nvPicPr>
          <p:cNvPr id="22534" name="Picture 4">
            <a:extLst>
              <a:ext uri="{FF2B5EF4-FFF2-40B4-BE49-F238E27FC236}">
                <a16:creationId xmlns:a16="http://schemas.microsoft.com/office/drawing/2014/main" id="{3B10D3EF-5CB2-F1C5-9081-3D5B52F81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3876675"/>
            <a:ext cx="5367337" cy="25415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5" name="TextBox 8">
            <a:extLst>
              <a:ext uri="{FF2B5EF4-FFF2-40B4-BE49-F238E27FC236}">
                <a16:creationId xmlns:a16="http://schemas.microsoft.com/office/drawing/2014/main" id="{88F6C26F-8F15-1B2C-DE27-3C132922AC99}"/>
              </a:ext>
            </a:extLst>
          </p:cNvPr>
          <p:cNvSpPr txBox="1">
            <a:spLocks noChangeArrowheads="1"/>
          </p:cNvSpPr>
          <p:nvPr/>
        </p:nvSpPr>
        <p:spPr bwMode="auto">
          <a:xfrm>
            <a:off x="10809288" y="46038"/>
            <a:ext cx="609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4"/>
              </a:rPr>
              <a:t>Empres-i +</a:t>
            </a:r>
            <a:endParaRPr lang="en-CA" altLang="en-US"/>
          </a:p>
        </p:txBody>
      </p:sp>
      <p:sp>
        <p:nvSpPr>
          <p:cNvPr id="22536" name="TextBox 10">
            <a:extLst>
              <a:ext uri="{FF2B5EF4-FFF2-40B4-BE49-F238E27FC236}">
                <a16:creationId xmlns:a16="http://schemas.microsoft.com/office/drawing/2014/main" id="{DA049C51-ED37-AFF2-464B-02E70E82A313}"/>
              </a:ext>
            </a:extLst>
          </p:cNvPr>
          <p:cNvSpPr txBox="1">
            <a:spLocks noChangeArrowheads="1"/>
          </p:cNvSpPr>
          <p:nvPr/>
        </p:nvSpPr>
        <p:spPr bwMode="auto">
          <a:xfrm>
            <a:off x="7070725" y="155575"/>
            <a:ext cx="6762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a:t>LSD Case: June 2025 – October 2025</a:t>
            </a:r>
            <a:endParaRPr lang="en-CA" altLang="en-US" sz="1600"/>
          </a:p>
        </p:txBody>
      </p:sp>
      <p:sp>
        <p:nvSpPr>
          <p:cNvPr id="22537" name="TextBox 12">
            <a:extLst>
              <a:ext uri="{FF2B5EF4-FFF2-40B4-BE49-F238E27FC236}">
                <a16:creationId xmlns:a16="http://schemas.microsoft.com/office/drawing/2014/main" id="{754713A2-6393-4D20-96CF-E2054563B482}"/>
              </a:ext>
            </a:extLst>
          </p:cNvPr>
          <p:cNvSpPr txBox="1">
            <a:spLocks noChangeArrowheads="1"/>
          </p:cNvSpPr>
          <p:nvPr/>
        </p:nvSpPr>
        <p:spPr bwMode="auto">
          <a:xfrm>
            <a:off x="139700" y="3467100"/>
            <a:ext cx="64420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CA" altLang="en-US" sz="2400">
                <a:hlinkClick r:id="rId5"/>
              </a:rPr>
              <a:t>France</a:t>
            </a:r>
            <a:r>
              <a:rPr lang="en-CA" altLang="en-US" sz="2400"/>
              <a:t>: 79 outbreaks, mainly in Savoie(32), Haute-Savoie(44), Ain(2), and Rhône(1)</a:t>
            </a:r>
          </a:p>
          <a:p>
            <a:pPr>
              <a:buFont typeface="Arial" panose="020B0604020202020204" pitchFamily="34" charset="0"/>
              <a:buChar char="•"/>
            </a:pPr>
            <a:r>
              <a:rPr lang="en-CA" altLang="en-US" sz="2400">
                <a:hlinkClick r:id="rId6"/>
              </a:rPr>
              <a:t>Italy</a:t>
            </a:r>
            <a:r>
              <a:rPr lang="en-CA" altLang="en-US" sz="2400"/>
              <a:t>: 68 outbreaks, concentrated in Sardinia, with one cases in Lombardy (linked to animal movement from Sardinia</a:t>
            </a:r>
          </a:p>
          <a:p>
            <a:pPr>
              <a:buFont typeface="Arial" panose="020B0604020202020204" pitchFamily="34" charset="0"/>
              <a:buChar char="•"/>
            </a:pPr>
            <a:r>
              <a:rPr lang="en-CA" altLang="en-US" sz="2400"/>
              <a:t>Protection zone established, depopulation, and emergency vaccinations campaigns</a:t>
            </a:r>
          </a:p>
          <a:p>
            <a:pPr>
              <a:buFont typeface="Arial" panose="020B0604020202020204" pitchFamily="34" charset="0"/>
              <a:buChar char="•"/>
            </a:pPr>
            <a:r>
              <a:rPr lang="en-CA" altLang="en-US" sz="2400"/>
              <a:t>October 4</a:t>
            </a:r>
            <a:r>
              <a:rPr lang="en-CA" altLang="en-US" sz="2400" baseline="30000"/>
              <a:t>th</a:t>
            </a:r>
            <a:r>
              <a:rPr lang="en-CA" altLang="en-US" sz="2400"/>
              <a:t> - </a:t>
            </a:r>
            <a:r>
              <a:rPr lang="en-CA" altLang="en-US" sz="2400">
                <a:hlinkClick r:id="rId7"/>
              </a:rPr>
              <a:t>Spain</a:t>
            </a:r>
            <a:r>
              <a:rPr lang="en-CA" altLang="en-US" sz="2400"/>
              <a:t> reported its first cases of LSD in Girona, close to French border</a:t>
            </a:r>
          </a:p>
        </p:txBody>
      </p:sp>
      <p:pic>
        <p:nvPicPr>
          <p:cNvPr id="22538" name="Picture 14">
            <a:extLst>
              <a:ext uri="{FF2B5EF4-FFF2-40B4-BE49-F238E27FC236}">
                <a16:creationId xmlns:a16="http://schemas.microsoft.com/office/drawing/2014/main" id="{AC76C953-7B6E-FF66-F568-3C952546B9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469900"/>
            <a:ext cx="4867275" cy="299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889D-A73B-3342-4CB0-10C65202990A}"/>
              </a:ext>
            </a:extLst>
          </p:cNvPr>
          <p:cNvSpPr>
            <a:spLocks noGrp="1"/>
          </p:cNvSpPr>
          <p:nvPr>
            <p:ph type="title"/>
          </p:nvPr>
        </p:nvSpPr>
        <p:spPr>
          <a:xfrm>
            <a:off x="198438" y="-15875"/>
            <a:ext cx="10515600" cy="1325563"/>
          </a:xfrm>
        </p:spPr>
        <p:txBody>
          <a:bodyPr/>
          <a:lstStyle/>
          <a:p>
            <a:pPr>
              <a:defRPr/>
            </a:pPr>
            <a:r>
              <a:rPr lang="en-CA" sz="3200" dirty="0"/>
              <a:t>Lumpy Skin Disease in Europe</a:t>
            </a:r>
          </a:p>
        </p:txBody>
      </p:sp>
      <p:sp>
        <p:nvSpPr>
          <p:cNvPr id="24579" name="Text Placeholder 2">
            <a:extLst>
              <a:ext uri="{FF2B5EF4-FFF2-40B4-BE49-F238E27FC236}">
                <a16:creationId xmlns:a16="http://schemas.microsoft.com/office/drawing/2014/main" id="{0AE096D7-0D4F-786B-75DD-1A03F1C8F217}"/>
              </a:ext>
            </a:extLst>
          </p:cNvPr>
          <p:cNvSpPr>
            <a:spLocks noGrp="1"/>
          </p:cNvSpPr>
          <p:nvPr>
            <p:ph type="body" sz="quarter" idx="13"/>
          </p:nvPr>
        </p:nvSpPr>
        <p:spPr>
          <a:xfrm>
            <a:off x="358775" y="1166813"/>
            <a:ext cx="6484938" cy="1660525"/>
          </a:xfrm>
        </p:spPr>
        <p:txBody>
          <a:bodyPr/>
          <a:lstStyle/>
          <a:p>
            <a:pPr marL="0" indent="0">
              <a:buFont typeface="Arial" panose="020B0604020202020204" pitchFamily="34" charset="0"/>
              <a:buNone/>
            </a:pPr>
            <a:r>
              <a:rPr lang="en-CA" altLang="en-US" sz="2400" b="1"/>
              <a:t>CFIA import requirements</a:t>
            </a:r>
          </a:p>
        </p:txBody>
      </p:sp>
      <p:sp>
        <p:nvSpPr>
          <p:cNvPr id="24580" name="Slide Number Placeholder 3">
            <a:extLst>
              <a:ext uri="{FF2B5EF4-FFF2-40B4-BE49-F238E27FC236}">
                <a16:creationId xmlns:a16="http://schemas.microsoft.com/office/drawing/2014/main" id="{06EE7A68-EB1E-1EAB-D662-71AB9B4F4CE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A7ACD54-6364-418A-AD26-EE8482E4EF75}" type="slidenum">
              <a:rPr lang="en-US" altLang="en-US" sz="1200" smtClean="0">
                <a:solidFill>
                  <a:srgbClr val="898989"/>
                </a:solidFill>
              </a:rPr>
              <a:pPr>
                <a:lnSpc>
                  <a:spcPct val="100000"/>
                </a:lnSpc>
                <a:spcBef>
                  <a:spcPct val="0"/>
                </a:spcBef>
                <a:buFontTx/>
                <a:buNone/>
              </a:pPr>
              <a:t>6</a:t>
            </a:fld>
            <a:endParaRPr lang="en-US" altLang="en-US" sz="1200">
              <a:solidFill>
                <a:srgbClr val="898989"/>
              </a:solidFill>
            </a:endParaRPr>
          </a:p>
        </p:txBody>
      </p:sp>
      <p:pic>
        <p:nvPicPr>
          <p:cNvPr id="24581" name="Picture 3">
            <a:extLst>
              <a:ext uri="{FF2B5EF4-FFF2-40B4-BE49-F238E27FC236}">
                <a16:creationId xmlns:a16="http://schemas.microsoft.com/office/drawing/2014/main" id="{A98387C9-E557-EB16-58B8-27EA04D15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303213"/>
            <a:ext cx="4748212" cy="3903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Box 7">
            <a:extLst>
              <a:ext uri="{FF2B5EF4-FFF2-40B4-BE49-F238E27FC236}">
                <a16:creationId xmlns:a16="http://schemas.microsoft.com/office/drawing/2014/main" id="{1C9CAB99-CEA6-98FE-719D-3D974F931039}"/>
              </a:ext>
            </a:extLst>
          </p:cNvPr>
          <p:cNvSpPr txBox="1">
            <a:spLocks noChangeArrowheads="1"/>
          </p:cNvSpPr>
          <p:nvPr/>
        </p:nvSpPr>
        <p:spPr bwMode="auto">
          <a:xfrm>
            <a:off x="7013575" y="4233863"/>
            <a:ext cx="44180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600">
                <a:hlinkClick r:id="rId4"/>
              </a:rPr>
              <a:t>Canada halts importation of some European cheese following lumpy skin disease outbreak</a:t>
            </a:r>
            <a:endParaRPr lang="en-CA" altLang="en-US" sz="1600"/>
          </a:p>
        </p:txBody>
      </p:sp>
      <p:pic>
        <p:nvPicPr>
          <p:cNvPr id="24583" name="Picture 13">
            <a:extLst>
              <a:ext uri="{FF2B5EF4-FFF2-40B4-BE49-F238E27FC236}">
                <a16:creationId xmlns:a16="http://schemas.microsoft.com/office/drawing/2014/main" id="{B6A6C5A1-6A0B-9AAF-CAEF-2DD1FDF954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1643063"/>
            <a:ext cx="6210300" cy="42719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4" name="TextBox 15">
            <a:extLst>
              <a:ext uri="{FF2B5EF4-FFF2-40B4-BE49-F238E27FC236}">
                <a16:creationId xmlns:a16="http://schemas.microsoft.com/office/drawing/2014/main" id="{75F72438-B529-A1FD-72F0-A4002C1172E7}"/>
              </a:ext>
            </a:extLst>
          </p:cNvPr>
          <p:cNvSpPr txBox="1">
            <a:spLocks noChangeArrowheads="1"/>
          </p:cNvSpPr>
          <p:nvPr/>
        </p:nvSpPr>
        <p:spPr bwMode="auto">
          <a:xfrm>
            <a:off x="376238" y="5907088"/>
            <a:ext cx="6094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6"/>
              </a:rPr>
              <a:t>Lumpy skin disease - Countries that Canada recognizes as being free from the disease - inspection.canada.ca</a:t>
            </a:r>
            <a:endParaRPr lang="en-CA"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71DDCD-2AB2-74B8-24C0-B60463ABB856}"/>
              </a:ext>
            </a:extLst>
          </p:cNvPr>
          <p:cNvSpPr>
            <a:spLocks noGrp="1"/>
          </p:cNvSpPr>
          <p:nvPr>
            <p:ph type="title"/>
          </p:nvPr>
        </p:nvSpPr>
        <p:spPr>
          <a:xfrm>
            <a:off x="68263" y="-42863"/>
            <a:ext cx="10515600" cy="1042988"/>
          </a:xfrm>
        </p:spPr>
        <p:txBody>
          <a:bodyPr/>
          <a:lstStyle/>
          <a:p>
            <a:pPr>
              <a:defRPr/>
            </a:pPr>
            <a:r>
              <a:rPr lang="en-US" sz="3200" dirty="0"/>
              <a:t>Bluetongue virus in Europe</a:t>
            </a:r>
            <a:endParaRPr lang="en-CA" sz="3200" dirty="0"/>
          </a:p>
        </p:txBody>
      </p:sp>
      <p:sp>
        <p:nvSpPr>
          <p:cNvPr id="26627" name="TextBox 7">
            <a:extLst>
              <a:ext uri="{FF2B5EF4-FFF2-40B4-BE49-F238E27FC236}">
                <a16:creationId xmlns:a16="http://schemas.microsoft.com/office/drawing/2014/main" id="{64FEE7CD-8838-38D9-09FA-F6EEE625858D}"/>
              </a:ext>
            </a:extLst>
          </p:cNvPr>
          <p:cNvSpPr txBox="1">
            <a:spLocks noChangeArrowheads="1"/>
          </p:cNvSpPr>
          <p:nvPr/>
        </p:nvSpPr>
        <p:spPr bwMode="auto">
          <a:xfrm>
            <a:off x="4095750" y="6488113"/>
            <a:ext cx="631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hlinkClick r:id="rId3"/>
              </a:rPr>
              <a:t>Empres-Plus</a:t>
            </a:r>
            <a:endParaRPr lang="en-CA" altLang="en-US" sz="1800"/>
          </a:p>
        </p:txBody>
      </p:sp>
      <p:pic>
        <p:nvPicPr>
          <p:cNvPr id="26628" name="Picture 8">
            <a:extLst>
              <a:ext uri="{FF2B5EF4-FFF2-40B4-BE49-F238E27FC236}">
                <a16:creationId xmlns:a16="http://schemas.microsoft.com/office/drawing/2014/main" id="{84869858-AFB5-ED93-B874-87A87F45F5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3662363"/>
            <a:ext cx="7743825" cy="28527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AA5939-923A-0CD7-E706-56A55B57C4C4}"/>
              </a:ext>
            </a:extLst>
          </p:cNvPr>
          <p:cNvSpPr/>
          <p:nvPr/>
        </p:nvSpPr>
        <p:spPr>
          <a:xfrm>
            <a:off x="10374313" y="4267200"/>
            <a:ext cx="1497012" cy="15049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TextBox 21">
            <a:extLst>
              <a:ext uri="{FF2B5EF4-FFF2-40B4-BE49-F238E27FC236}">
                <a16:creationId xmlns:a16="http://schemas.microsoft.com/office/drawing/2014/main" id="{7969857C-B28E-9632-05C7-24D42D76DFDD}"/>
              </a:ext>
            </a:extLst>
          </p:cNvPr>
          <p:cNvSpPr txBox="1"/>
          <p:nvPr/>
        </p:nvSpPr>
        <p:spPr>
          <a:xfrm>
            <a:off x="287338" y="881063"/>
            <a:ext cx="11836400" cy="4524375"/>
          </a:xfrm>
          <a:prstGeom prst="rect">
            <a:avLst/>
          </a:prstGeom>
          <a:noFill/>
        </p:spPr>
        <p:txBody>
          <a:bodyPr>
            <a:spAutoFit/>
          </a:bodyPr>
          <a:lstStyle/>
          <a:p>
            <a:pPr marL="342900" indent="-342900">
              <a:buFont typeface="Arial" panose="020B0604020202020204" pitchFamily="34" charset="0"/>
              <a:buChar char="•"/>
              <a:defRPr/>
            </a:pPr>
            <a:r>
              <a:rPr lang="en-US" altLang="en-US" sz="2400" dirty="0">
                <a:latin typeface="+mn-lt"/>
              </a:rPr>
              <a:t>Europe still reporting cases of BTV (serotypes 3, 8, and recently 5), but less than the previous year </a:t>
            </a:r>
          </a:p>
          <a:p>
            <a:pPr marL="342900" indent="-342900">
              <a:buFont typeface="Arial" panose="020B0604020202020204" pitchFamily="34" charset="0"/>
              <a:buChar char="•"/>
              <a:defRPr/>
            </a:pPr>
            <a:r>
              <a:rPr lang="en-US" altLang="en-US" sz="2400" b="1" dirty="0">
                <a:latin typeface="+mn-lt"/>
              </a:rPr>
              <a:t>BTV-3 Cases</a:t>
            </a:r>
          </a:p>
          <a:p>
            <a:pPr marL="800100" lvl="1" indent="-342900">
              <a:buFont typeface="Arial" panose="020B0604020202020204" pitchFamily="34" charset="0"/>
              <a:buChar char="•"/>
              <a:defRPr/>
            </a:pPr>
            <a:r>
              <a:rPr lang="en-US" altLang="en-US" sz="2400" dirty="0">
                <a:latin typeface="+mn-lt"/>
              </a:rPr>
              <a:t>UK, Poland, Norway, Czech Republic, </a:t>
            </a:r>
            <a:r>
              <a:rPr lang="en-US" altLang="en-US" sz="2400" dirty="0">
                <a:latin typeface="+mn-lt"/>
                <a:hlinkClick r:id="rId5"/>
              </a:rPr>
              <a:t>Romania</a:t>
            </a:r>
            <a:r>
              <a:rPr lang="en-US" altLang="en-US" sz="2400" dirty="0">
                <a:latin typeface="+mn-lt"/>
              </a:rPr>
              <a:t> (1</a:t>
            </a:r>
            <a:r>
              <a:rPr lang="en-US" altLang="en-US" sz="2400" baseline="30000" dirty="0">
                <a:latin typeface="+mn-lt"/>
              </a:rPr>
              <a:t>st</a:t>
            </a:r>
            <a:r>
              <a:rPr lang="en-US" altLang="en-US" sz="2400" dirty="0">
                <a:latin typeface="+mn-lt"/>
              </a:rPr>
              <a:t> report), Hungary (1</a:t>
            </a:r>
            <a:r>
              <a:rPr lang="en-US" altLang="en-US" sz="2400" baseline="30000" dirty="0">
                <a:latin typeface="+mn-lt"/>
              </a:rPr>
              <a:t>st</a:t>
            </a:r>
            <a:r>
              <a:rPr lang="en-US" altLang="en-US" sz="2400" dirty="0">
                <a:latin typeface="+mn-lt"/>
              </a:rPr>
              <a:t> since 2015)</a:t>
            </a:r>
          </a:p>
          <a:p>
            <a:pPr marL="800100" lvl="1" indent="-342900">
              <a:buFont typeface="Arial" panose="020B0604020202020204" pitchFamily="34" charset="0"/>
              <a:buChar char="•"/>
              <a:defRPr/>
            </a:pPr>
            <a:r>
              <a:rPr lang="en-US" altLang="en-US" sz="2400" dirty="0">
                <a:latin typeface="+mn-lt"/>
              </a:rPr>
              <a:t>In Africa, Morocco recently reported its first cases of BTV-3</a:t>
            </a:r>
          </a:p>
          <a:p>
            <a:pPr marL="342900" indent="-342900">
              <a:buFont typeface="Arial" panose="020B0604020202020204" pitchFamily="34" charset="0"/>
              <a:buChar char="•"/>
              <a:defRPr/>
            </a:pPr>
            <a:r>
              <a:rPr lang="en-CA" altLang="en-US" sz="2400" b="1" dirty="0">
                <a:latin typeface="+mn-lt"/>
              </a:rPr>
              <a:t>BTV-8 Cases</a:t>
            </a:r>
          </a:p>
          <a:p>
            <a:pPr marL="800100" lvl="1" indent="-342900">
              <a:buFont typeface="Arial" panose="020B0604020202020204" pitchFamily="34" charset="0"/>
              <a:buChar char="•"/>
              <a:defRPr/>
            </a:pPr>
            <a:r>
              <a:rPr lang="en-CA" altLang="en-US" sz="2400" dirty="0">
                <a:latin typeface="+mn-lt"/>
              </a:rPr>
              <a:t>UK, Slovenia, Italy, Greece, North Macedonia, Croatia, Serbia, </a:t>
            </a:r>
            <a:r>
              <a:rPr lang="en-CA" altLang="en-US" sz="2400" dirty="0">
                <a:latin typeface="+mn-lt"/>
                <a:hlinkClick r:id="rId6"/>
              </a:rPr>
              <a:t>Bosnia</a:t>
            </a:r>
            <a:r>
              <a:rPr lang="en-CA" altLang="en-US" sz="2400" dirty="0">
                <a:latin typeface="+mn-lt"/>
              </a:rPr>
              <a:t> </a:t>
            </a:r>
          </a:p>
          <a:p>
            <a:pPr marL="342900" indent="-342900">
              <a:buFont typeface="Arial" panose="020B0604020202020204" pitchFamily="34" charset="0"/>
              <a:buChar char="•"/>
              <a:defRPr/>
            </a:pPr>
            <a:r>
              <a:rPr lang="en-CA" altLang="en-US" sz="2400" b="1" dirty="0">
                <a:latin typeface="+mn-lt"/>
              </a:rPr>
              <a:t>BTV-5</a:t>
            </a:r>
          </a:p>
          <a:p>
            <a:pPr marL="800100" lvl="1" indent="-342900">
              <a:buFont typeface="Arial" panose="020B0604020202020204" pitchFamily="34" charset="0"/>
              <a:buChar char="•"/>
              <a:defRPr/>
            </a:pPr>
            <a:r>
              <a:rPr lang="en-CA" altLang="en-US" sz="2400" dirty="0">
                <a:latin typeface="+mn-lt"/>
                <a:hlinkClick r:id="rId7"/>
              </a:rPr>
              <a:t>Italy</a:t>
            </a:r>
            <a:endParaRPr lang="en-CA" altLang="en-US" sz="2400" dirty="0">
              <a:latin typeface="+mn-lt"/>
            </a:endParaRPr>
          </a:p>
          <a:p>
            <a:pPr marL="342900" indent="-342900">
              <a:buFont typeface="Arial" panose="020B0604020202020204" pitchFamily="34" charset="0"/>
              <a:buChar char="•"/>
              <a:defRPr/>
            </a:pPr>
            <a:r>
              <a:rPr lang="en-CA" altLang="en-US" sz="2400" b="1" dirty="0">
                <a:latin typeface="+mn-lt"/>
              </a:rPr>
              <a:t>Unspecified BTV Serotype</a:t>
            </a:r>
          </a:p>
          <a:p>
            <a:pPr marL="800100" lvl="1" indent="-342900">
              <a:buFont typeface="Arial" panose="020B0604020202020204" pitchFamily="34" charset="0"/>
              <a:buChar char="•"/>
              <a:defRPr/>
            </a:pPr>
            <a:r>
              <a:rPr lang="en-CA" altLang="en-US" sz="2400" dirty="0">
                <a:latin typeface="+mn-lt"/>
                <a:hlinkClick r:id="rId8"/>
              </a:rPr>
              <a:t>Kosovo</a:t>
            </a:r>
            <a:endParaRPr lang="en-CA" altLang="en-US" sz="2400" dirty="0">
              <a:latin typeface="+mn-lt"/>
            </a:endParaRPr>
          </a:p>
          <a:p>
            <a:pPr marL="342900" indent="-342900">
              <a:buFont typeface="Arial" panose="020B0604020202020204" pitchFamily="34" charset="0"/>
              <a:buChar char="•"/>
              <a:defRPr/>
            </a:pPr>
            <a:endParaRPr lang="en-US" altLang="en-US" sz="2400" dirty="0">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EDD85-F5FE-0153-827E-8ABB545164F3}"/>
              </a:ext>
            </a:extLst>
          </p:cNvPr>
          <p:cNvSpPr>
            <a:spLocks noGrp="1"/>
          </p:cNvSpPr>
          <p:nvPr>
            <p:ph type="title"/>
          </p:nvPr>
        </p:nvSpPr>
        <p:spPr>
          <a:xfrm>
            <a:off x="130175" y="-182563"/>
            <a:ext cx="10515600" cy="1042988"/>
          </a:xfrm>
        </p:spPr>
        <p:txBody>
          <a:bodyPr/>
          <a:lstStyle/>
          <a:p>
            <a:pPr>
              <a:defRPr/>
            </a:pPr>
            <a:r>
              <a:rPr lang="en-US" sz="3200" dirty="0"/>
              <a:t>Bluetongue virus in Europe</a:t>
            </a:r>
            <a:endParaRPr lang="en-CA" sz="3200" dirty="0"/>
          </a:p>
        </p:txBody>
      </p:sp>
      <p:sp>
        <p:nvSpPr>
          <p:cNvPr id="28675" name="Content Placeholder 9">
            <a:extLst>
              <a:ext uri="{FF2B5EF4-FFF2-40B4-BE49-F238E27FC236}">
                <a16:creationId xmlns:a16="http://schemas.microsoft.com/office/drawing/2014/main" id="{129F876E-EFE1-CB57-F3D1-FD593920C706}"/>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3EFB2D1A-18C5-D80C-F398-463E7D1A4F86}"/>
              </a:ext>
            </a:extLst>
          </p:cNvPr>
          <p:cNvSpPr txBox="1">
            <a:spLocks noChangeArrowheads="1"/>
          </p:cNvSpPr>
          <p:nvPr/>
        </p:nvSpPr>
        <p:spPr bwMode="auto">
          <a:xfrm>
            <a:off x="846138" y="5946775"/>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hlinkClick r:id="rId3"/>
              </a:rPr>
              <a:t>Empres-Plus</a:t>
            </a:r>
            <a:endParaRPr lang="en-CA" altLang="en-US" sz="1800"/>
          </a:p>
        </p:txBody>
      </p:sp>
      <p:pic>
        <p:nvPicPr>
          <p:cNvPr id="28677" name="Picture 7">
            <a:extLst>
              <a:ext uri="{FF2B5EF4-FFF2-40B4-BE49-F238E27FC236}">
                <a16:creationId xmlns:a16="http://schemas.microsoft.com/office/drawing/2014/main" id="{8C38D70A-AF6B-252E-D1DA-CE129CC33F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5838" y="971550"/>
            <a:ext cx="8804275" cy="4914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9">
            <a:extLst>
              <a:ext uri="{FF2B5EF4-FFF2-40B4-BE49-F238E27FC236}">
                <a16:creationId xmlns:a16="http://schemas.microsoft.com/office/drawing/2014/main" id="{EB096EE0-7893-7E7C-D7A0-6983704E98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2949575"/>
            <a:ext cx="4445000" cy="3429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Box 16">
            <a:extLst>
              <a:ext uri="{FF2B5EF4-FFF2-40B4-BE49-F238E27FC236}">
                <a16:creationId xmlns:a16="http://schemas.microsoft.com/office/drawing/2014/main" id="{CBC87D20-3955-363E-B29A-38656F02CCED}"/>
              </a:ext>
            </a:extLst>
          </p:cNvPr>
          <p:cNvSpPr txBox="1">
            <a:spLocks noChangeArrowheads="1"/>
          </p:cNvSpPr>
          <p:nvPr/>
        </p:nvSpPr>
        <p:spPr bwMode="auto">
          <a:xfrm>
            <a:off x="7010400" y="6380163"/>
            <a:ext cx="4106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a:t>BTV cases June 1, 2025 – October 5,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6E63CC68-8F02-2923-C80D-F45F3DF55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676275"/>
            <a:ext cx="10515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410829-C65E-2B27-07D3-B8BCDAB85B5C}"/>
              </a:ext>
            </a:extLst>
          </p:cNvPr>
          <p:cNvSpPr>
            <a:spLocks noGrp="1"/>
          </p:cNvSpPr>
          <p:nvPr>
            <p:ph type="title"/>
          </p:nvPr>
        </p:nvSpPr>
        <p:spPr>
          <a:xfrm>
            <a:off x="838200" y="66675"/>
            <a:ext cx="10515600" cy="820738"/>
          </a:xfrm>
        </p:spPr>
        <p:txBody>
          <a:bodyPr/>
          <a:lstStyle/>
          <a:p>
            <a:pPr>
              <a:defRPr/>
            </a:pPr>
            <a:r>
              <a:rPr lang="en-CA" dirty="0"/>
              <a:t>Foot and Mouth Disease – Hazard Trend</a:t>
            </a:r>
          </a:p>
        </p:txBody>
      </p:sp>
      <p:sp>
        <p:nvSpPr>
          <p:cNvPr id="30724" name="Slide Number Placeholder 4">
            <a:extLst>
              <a:ext uri="{FF2B5EF4-FFF2-40B4-BE49-F238E27FC236}">
                <a16:creationId xmlns:a16="http://schemas.microsoft.com/office/drawing/2014/main" id="{44F48D9C-EDD2-1823-EED6-7CEFE3BD6C2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286C98-957F-4573-81E3-BB5852079E39}" type="slidenum">
              <a:rPr lang="en-US" altLang="en-US" sz="1200" smtClean="0">
                <a:solidFill>
                  <a:srgbClr val="898989"/>
                </a:solidFill>
              </a:rPr>
              <a:pPr>
                <a:lnSpc>
                  <a:spcPct val="100000"/>
                </a:lnSpc>
                <a:spcBef>
                  <a:spcPct val="0"/>
                </a:spcBef>
                <a:buFontTx/>
                <a:buNone/>
              </a:pPr>
              <a:t>9</a:t>
            </a:fld>
            <a:endParaRPr lang="en-US" altLang="en-US" sz="1200">
              <a:solidFill>
                <a:srgbClr val="898989"/>
              </a:solidFill>
            </a:endParaRPr>
          </a:p>
        </p:txBody>
      </p:sp>
      <p:sp>
        <p:nvSpPr>
          <p:cNvPr id="14" name="Rectangle 13">
            <a:extLst>
              <a:ext uri="{FF2B5EF4-FFF2-40B4-BE49-F238E27FC236}">
                <a16:creationId xmlns:a16="http://schemas.microsoft.com/office/drawing/2014/main" id="{542654DA-EE3B-C50B-D927-632E12BF115C}"/>
              </a:ext>
            </a:extLst>
          </p:cNvPr>
          <p:cNvSpPr/>
          <p:nvPr/>
        </p:nvSpPr>
        <p:spPr>
          <a:xfrm>
            <a:off x="5405438" y="2792413"/>
            <a:ext cx="1003300" cy="27559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26" name="Rectangle 14">
            <a:extLst>
              <a:ext uri="{FF2B5EF4-FFF2-40B4-BE49-F238E27FC236}">
                <a16:creationId xmlns:a16="http://schemas.microsoft.com/office/drawing/2014/main" id="{B3E2B9ED-2E2F-C5D6-3A2F-2E672E992A96}"/>
              </a:ext>
            </a:extLst>
          </p:cNvPr>
          <p:cNvSpPr>
            <a:spLocks noChangeArrowheads="1"/>
          </p:cNvSpPr>
          <p:nvPr/>
        </p:nvSpPr>
        <p:spPr bwMode="auto">
          <a:xfrm>
            <a:off x="8486775" y="2792413"/>
            <a:ext cx="601663"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0727" name="Text Box 4">
            <a:extLst>
              <a:ext uri="{FF2B5EF4-FFF2-40B4-BE49-F238E27FC236}">
                <a16:creationId xmlns:a16="http://schemas.microsoft.com/office/drawing/2014/main" id="{864F705E-430E-781D-10EF-D546F2DFCEBA}"/>
              </a:ext>
            </a:extLst>
          </p:cNvPr>
          <p:cNvSpPr txBox="1">
            <a:spLocks noChangeArrowheads="1"/>
          </p:cNvSpPr>
          <p:nvPr/>
        </p:nvSpPr>
        <p:spPr bwMode="auto">
          <a:xfrm>
            <a:off x="7331075"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Indonesia</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30728" name="Text Box 3">
            <a:extLst>
              <a:ext uri="{FF2B5EF4-FFF2-40B4-BE49-F238E27FC236}">
                <a16:creationId xmlns:a16="http://schemas.microsoft.com/office/drawing/2014/main" id="{EBB7814F-3B45-B5C3-5541-CD7798DD660A}"/>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0729" name="Rectangle 17">
            <a:extLst>
              <a:ext uri="{FF2B5EF4-FFF2-40B4-BE49-F238E27FC236}">
                <a16:creationId xmlns:a16="http://schemas.microsoft.com/office/drawing/2014/main" id="{F172E39F-3C3E-6E83-1C62-D83106886CBF}"/>
              </a:ext>
            </a:extLst>
          </p:cNvPr>
          <p:cNvSpPr>
            <a:spLocks noChangeArrowheads="1"/>
          </p:cNvSpPr>
          <p:nvPr/>
        </p:nvSpPr>
        <p:spPr bwMode="auto">
          <a:xfrm>
            <a:off x="7450138" y="2792413"/>
            <a:ext cx="801687"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0730" name="Text Box 5">
            <a:extLst>
              <a:ext uri="{FF2B5EF4-FFF2-40B4-BE49-F238E27FC236}">
                <a16:creationId xmlns:a16="http://schemas.microsoft.com/office/drawing/2014/main" id="{0E2CFA21-992A-52A9-892B-804A9126F903}"/>
              </a:ext>
            </a:extLst>
          </p:cNvPr>
          <p:cNvSpPr txBox="1">
            <a:spLocks noChangeArrowheads="1"/>
          </p:cNvSpPr>
          <p:nvPr/>
        </p:nvSpPr>
        <p:spPr bwMode="auto">
          <a:xfrm>
            <a:off x="8051800"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Middle East</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BA610231-05E2-04F7-98DB-E372ED2B54E1}"/>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32" name="Text Box 7">
            <a:extLst>
              <a:ext uri="{FF2B5EF4-FFF2-40B4-BE49-F238E27FC236}">
                <a16:creationId xmlns:a16="http://schemas.microsoft.com/office/drawing/2014/main" id="{E40F5E53-0D71-BD84-4148-A4B8551F0A84}"/>
              </a:ext>
            </a:extLst>
          </p:cNvPr>
          <p:cNvSpPr txBox="1">
            <a:spLocks noChangeArrowheads="1"/>
          </p:cNvSpPr>
          <p:nvPr/>
        </p:nvSpPr>
        <p:spPr bwMode="auto">
          <a:xfrm>
            <a:off x="9898063" y="3095625"/>
            <a:ext cx="10525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Germany</a:t>
            </a:r>
            <a:r>
              <a:rPr lang="en-CA" altLang="en-US" sz="1100">
                <a:ea typeface="Calibri" panose="020F0502020204030204" pitchFamily="34" charset="0"/>
                <a:cs typeface="Times New Roman" panose="02020603050405020304" pitchFamily="18" charset="0"/>
              </a:rPr>
              <a:t> </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87BE4CF3-A1EE-9CA9-EDF4-5ACD4835E64B}"/>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34" name="Text Box 7">
            <a:extLst>
              <a:ext uri="{FF2B5EF4-FFF2-40B4-BE49-F238E27FC236}">
                <a16:creationId xmlns:a16="http://schemas.microsoft.com/office/drawing/2014/main" id="{710A6FA1-6C93-60CB-E139-DC69A36FAB05}"/>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Hungary</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94D34045-F94F-BBD0-5A30-CB29E931132F}"/>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066590AE-3AD5-4AF1-9AA6-22DEA01F9419}"/>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Slovakia</a:t>
            </a:r>
            <a:endParaRPr lang="en-CA" altLang="en-US" sz="1800" dirty="0">
              <a:latin typeface="+mn-lt"/>
              <a:ea typeface="Calibri" panose="020F0502020204030204" pitchFamily="34" charset="0"/>
              <a:cs typeface="Times New Roman" panose="02020603050405020304" pitchFamily="18" charset="0"/>
            </a:endParaRPr>
          </a:p>
        </p:txBody>
      </p:sp>
      <p:sp>
        <p:nvSpPr>
          <p:cNvPr id="30737" name="Rectangle 17">
            <a:extLst>
              <a:ext uri="{FF2B5EF4-FFF2-40B4-BE49-F238E27FC236}">
                <a16:creationId xmlns:a16="http://schemas.microsoft.com/office/drawing/2014/main" id="{0803A01B-4EEB-B918-80F3-42B9994B3CD6}"/>
              </a:ext>
            </a:extLst>
          </p:cNvPr>
          <p:cNvSpPr>
            <a:spLocks noChangeArrowheads="1"/>
          </p:cNvSpPr>
          <p:nvPr/>
        </p:nvSpPr>
        <p:spPr bwMode="auto">
          <a:xfrm>
            <a:off x="10902950" y="4729163"/>
            <a:ext cx="387350" cy="77311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88BB2BC3-BFA8-9FED-E96D-E089C4D59D02}"/>
              </a:ext>
            </a:extLst>
          </p:cNvPr>
          <p:cNvSpPr txBox="1">
            <a:spLocks noChangeArrowheads="1"/>
          </p:cNvSpPr>
          <p:nvPr/>
        </p:nvSpPr>
        <p:spPr bwMode="auto">
          <a:xfrm>
            <a:off x="11204575" y="4349750"/>
            <a:ext cx="1204913" cy="703263"/>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Middle East, </a:t>
            </a:r>
            <a:r>
              <a:rPr lang="en-CA" altLang="en-US" sz="1600" b="1" dirty="0" err="1">
                <a:latin typeface="+mn-lt"/>
                <a:ea typeface="Calibri" panose="020F0502020204030204" pitchFamily="34" charset="0"/>
                <a:cs typeface="Times New Roman" panose="02020603050405020304" pitchFamily="18" charset="0"/>
              </a:rPr>
              <a:t>Turikye</a:t>
            </a:r>
            <a:r>
              <a:rPr lang="en-CA" altLang="en-US" sz="1600" b="1" dirty="0">
                <a:latin typeface="+mn-lt"/>
                <a:ea typeface="Calibri" panose="020F0502020204030204" pitchFamily="34" charset="0"/>
                <a:cs typeface="Times New Roman" panose="02020603050405020304" pitchFamily="18" charset="0"/>
              </a:rPr>
              <a:t>, Egypt</a:t>
            </a:r>
          </a:p>
        </p:txBody>
      </p:sp>
    </p:spTree>
  </p:cSld>
  <p:clrMapOvr>
    <a:masterClrMapping/>
  </p:clrMapOvr>
  <p:transition spd="slow"/>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E9930A-ACB9-44D2-9E5D-7F776B405790}"/>
</file>

<file path=customXml/itemProps2.xml><?xml version="1.0" encoding="utf-8"?>
<ds:datastoreItem xmlns:ds="http://schemas.openxmlformats.org/officeDocument/2006/customXml" ds:itemID="{4D15CD5A-94E8-474A-AE49-651C9DB445AC}"/>
</file>

<file path=customXml/itemProps3.xml><?xml version="1.0" encoding="utf-8"?>
<ds:datastoreItem xmlns:ds="http://schemas.openxmlformats.org/officeDocument/2006/customXml" ds:itemID="{0BBA485D-B1E8-418D-A04A-376EB7CD18B0}"/>
</file>

<file path=docProps/app.xml><?xml version="1.0" encoding="utf-8"?>
<Properties xmlns="http://schemas.openxmlformats.org/officeDocument/2006/extended-properties" xmlns:vt="http://schemas.openxmlformats.org/officeDocument/2006/docPropsVTypes">
  <Template/>
  <TotalTime>34468</TotalTime>
  <Words>3224</Words>
  <Application>Microsoft Office PowerPoint</Application>
  <PresentationFormat>Widescreen</PresentationFormat>
  <Paragraphs>278</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Calibri</vt:lpstr>
      <vt:lpstr>Arial</vt:lpstr>
      <vt:lpstr>Calibri Light</vt:lpstr>
      <vt:lpstr>Noto Sans</vt:lpstr>
      <vt:lpstr>Times New Roman</vt:lpstr>
      <vt:lpstr>CicleGordita</vt:lpstr>
      <vt:lpstr>Segoe Sans</vt:lpstr>
      <vt:lpstr>+mj-lt</vt:lpstr>
      <vt:lpstr>2_Office Theme</vt:lpstr>
      <vt:lpstr>Community for Emerging and Zoonotic Diseases Identifying emerging risks through collective intelligence</vt:lpstr>
      <vt:lpstr>Asian Longhorn Tick and Theileriosis in the USA</vt:lpstr>
      <vt:lpstr>New World Screwworm in Central America and Mexico</vt:lpstr>
      <vt:lpstr>Lumpy Skin Disease</vt:lpstr>
      <vt:lpstr>Lumpy Skin Disease in Europe</vt:lpstr>
      <vt:lpstr>Lumpy Skin Disease in Europe</vt:lpstr>
      <vt:lpstr>Bluetongue virus in Europe</vt:lpstr>
      <vt:lpstr>Bluetongue virus in Europe</vt:lpstr>
      <vt:lpstr>Foot and Mouth Disease – Hazard Trend</vt:lpstr>
      <vt:lpstr>FMD cases Africa &amp; Asia (since last meeting July 11, 2025)</vt:lpstr>
      <vt:lpstr>FMD SAT-1 in the Middle East, Türkiye &amp; Egypt</vt:lpstr>
      <vt:lpstr>PowerPoint Presentation</vt:lpstr>
      <vt:lpstr>Pathogenicity of the First Buffalo-origin Senecavirus A in Conventional Piglets and Buffaloe</vt:lpstr>
      <vt:lpstr>Pathogenicity of the First Buffalo-origin Senecavirus A in Conventional Piglets and Buffaloe - Ping</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Dukadzinac, Zana (CFIA/ACIA)</cp:lastModifiedBy>
  <cp:revision>629</cp:revision>
  <dcterms:created xsi:type="dcterms:W3CDTF">2020-02-07T23:34:08Z</dcterms:created>
  <dcterms:modified xsi:type="dcterms:W3CDTF">2025-10-17T16:38:07Z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