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ink/ink1.xml" ContentType="application/inkml+xml"/>
  <Override PartName="/ppt/ink/ink2.xml" ContentType="application/inkml+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497" r:id="rId2"/>
    <p:sldId id="573" r:id="rId3"/>
    <p:sldId id="574" r:id="rId4"/>
    <p:sldId id="557" r:id="rId5"/>
    <p:sldId id="506" r:id="rId6"/>
    <p:sldId id="577" r:id="rId7"/>
    <p:sldId id="576" r:id="rId8"/>
    <p:sldId id="514" r:id="rId9"/>
    <p:sldId id="558" r:id="rId10"/>
    <p:sldId id="498" r:id="rId11"/>
    <p:sldId id="575" r:id="rId12"/>
    <p:sldId id="517" r:id="rId13"/>
    <p:sldId id="518" r:id="rId14"/>
    <p:sldId id="468" r:id="rId15"/>
    <p:sldId id="522" r:id="rId16"/>
    <p:sldId id="578" r:id="rId17"/>
    <p:sldId id="511"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5" autoAdjust="0"/>
    <p:restoredTop sz="79268" autoAdjust="0"/>
  </p:normalViewPr>
  <p:slideViewPr>
    <p:cSldViewPr snapToGrid="0">
      <p:cViewPr varScale="1">
        <p:scale>
          <a:sx n="71" d="100"/>
          <a:sy n="71" d="100"/>
        </p:scale>
        <p:origin x="672" y="3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23:36:44.32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2332 132,'-4'0,"0"-1,-1 0,1 0,0 0,-8-3,-11-3,-17 2,-1 2,-58 2,-20-1,99 0,-28-8,30 6,-36-4,-77 7,115 1,10-1,-1 0,1 0,0 0,0-1,0 0,0 0,0-1,0 0,0 0,1 0,0-1,-6-4,1 2,0-1,-14-5,12 7,0 1,-1 0,1 1,-1 1,-25-2,-67 5,52 1,-332 0,218-3,148 1,-34 5,45-4,1 1,0 0,-1 0,1 0,0 1,0 0,-9 6,-4 3,0-1,-1-1,0-1,-1-1,0-1,0-1,-38 6,15-3,23-4,-33 4,-134-7,117-3,48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9T23:36:46.365"/>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1365 55,'-83'-1,"-7"0,-114 13,-31 5,-1-18,92 0,-147 1,290 0,-5 0,-1 0,0 0,1-1,-10-2,14 3,0-1,1 0,-1 1,0-1,1 0,-1 0,0 0,1 0,-1 0,1-1,-1 1,1 0,0-1,0 1,-1-1,1 1,0-1,0 1,0-1,0-2,-5-20,3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01440-DA54-D1AF-8CCC-693A0F5CC4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5E3D414-33BD-C977-6268-BC06436FB31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05D60C2-BD1D-46EF-AA4B-AFD63CEB5C96}" type="datetimeFigureOut">
              <a:rPr lang="en-US"/>
              <a:pPr>
                <a:defRPr/>
              </a:pPr>
              <a:t>1/8/2026</a:t>
            </a:fld>
            <a:endParaRPr lang="en-US"/>
          </a:p>
        </p:txBody>
      </p:sp>
      <p:sp>
        <p:nvSpPr>
          <p:cNvPr id="4" name="Slide Image Placeholder 3">
            <a:extLst>
              <a:ext uri="{FF2B5EF4-FFF2-40B4-BE49-F238E27FC236}">
                <a16:creationId xmlns:a16="http://schemas.microsoft.com/office/drawing/2014/main" id="{4F5C07BA-0899-89E4-82FF-3023EA29224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EC783D4-8899-4C42-DCA0-2834AE87415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8070F8B-5370-7C73-B084-50F2CC233B9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AC760D9-B6EC-1A0A-3249-55D320FF72F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ED67B1-C2BC-4652-AF0E-05C58609B3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orderreport.com/news/environment/1st-case-of-new-world-screwworm-found-in-this-mexican-border-stat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phis.usda.gov/livestock-poultry-disease/cattle/ticks/screwworm"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phis.usda.gov/livestock-poultry-disease/cattle/ticks/cattle-fever" TargetMode="External"/><Relationship Id="rId5" Type="http://schemas.openxmlformats.org/officeDocument/2006/relationships/hyperlink" Target="https://www.aphis.usda.gov/livestock-poultry-disease/stop-screwworm" TargetMode="External"/><Relationship Id="rId4" Type="http://schemas.openxmlformats.org/officeDocument/2006/relationships/hyperlink" Target="https://www.fda.gov/animal-veterinary/resources-you/conditional-approval-explained-resource-veterinaria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1313DD2-5EDE-1D5B-BED5-BBADD361BF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3608605-787D-0672-96A3-49CA6BB22F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~3-4 Environmental Scanning update on bovine related signals</a:t>
            </a:r>
          </a:p>
        </p:txBody>
      </p:sp>
      <p:sp>
        <p:nvSpPr>
          <p:cNvPr id="15364" name="Slide Number Placeholder 3">
            <a:extLst>
              <a:ext uri="{FF2B5EF4-FFF2-40B4-BE49-F238E27FC236}">
                <a16:creationId xmlns:a16="http://schemas.microsoft.com/office/drawing/2014/main" id="{4A587121-76E5-78BF-53A7-693B24E8C2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D48C533-7935-4647-9335-AF1EA1216D3C}" type="slidenum">
              <a:rPr lang="en-US" altLang="en-US" smtClean="0">
                <a:solidFill>
                  <a:srgbClr val="000000"/>
                </a:solidFill>
              </a:rPr>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0D650-7E99-4D5F-636E-700F86C010B3}"/>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CD32D5A2-783D-EA60-9D5E-C42F0F7C7023}"/>
              </a:ext>
            </a:extLst>
          </p:cNvPr>
          <p:cNvSpPr txBox="1">
            <a:spLocks noGrp="1"/>
          </p:cNvSpPr>
          <p:nvPr>
            <p:ph type="body" sz="quarter" idx="1"/>
          </p:nvPr>
        </p:nvSpPr>
        <p:spPr/>
        <p:txBody>
          <a:bodyPr/>
          <a:lstStyle/>
          <a:p>
            <a:pPr lvl="0"/>
            <a:r>
              <a:rPr lang="en-CA" dirty="0"/>
              <a:t>In late June 2025 the First outbreaks of LSD in Europe were reported in Italy, followed shortly by France and then Spain.</a:t>
            </a:r>
          </a:p>
          <a:p>
            <a:pPr lvl="0"/>
            <a:r>
              <a:rPr lang="en-CA" dirty="0"/>
              <a:t> </a:t>
            </a:r>
            <a:endParaRPr lang="en-CA" dirty="0">
              <a:ea typeface="Calibri"/>
              <a:cs typeface="Calibri"/>
            </a:endParaRPr>
          </a:p>
          <a:p>
            <a:pPr lvl="0"/>
            <a:r>
              <a:rPr lang="en-CA" b="1" dirty="0"/>
              <a:t>As of January 9, 2025 </a:t>
            </a:r>
          </a:p>
          <a:p>
            <a:pPr lvl="0"/>
            <a:r>
              <a:rPr lang="en-CA" dirty="0"/>
              <a:t>France has experienced 117 outbreaks, </a:t>
            </a:r>
            <a:r>
              <a:rPr lang="fr-FR" dirty="0"/>
              <a:t>Savoie (32), Haute-Savoie (44), Ain (3), Rhône (1), Jura (7), Pyrénées-Orientales (22), Doubs (1), Ariège (3) and Hautes-Pyrénées (1), Haute-Garonne (2), Aude (1) - </a:t>
            </a:r>
            <a:r>
              <a:rPr lang="fr-FR" dirty="0" err="1"/>
              <a:t>still</a:t>
            </a:r>
            <a:r>
              <a:rPr lang="fr-FR" dirty="0"/>
              <a:t> </a:t>
            </a:r>
            <a:r>
              <a:rPr lang="fr-FR" dirty="0" err="1"/>
              <a:t>reporting</a:t>
            </a:r>
            <a:r>
              <a:rPr lang="fr-FR" dirty="0"/>
              <a:t> new </a:t>
            </a:r>
            <a:r>
              <a:rPr lang="fr-FR" dirty="0" err="1"/>
              <a:t>outbreaks</a:t>
            </a:r>
            <a:r>
              <a:rPr lang="fr-FR" dirty="0"/>
              <a:t>, </a:t>
            </a:r>
            <a:r>
              <a:rPr lang="fr-FR" dirty="0" err="1"/>
              <a:t>with</a:t>
            </a:r>
            <a:r>
              <a:rPr lang="fr-FR" dirty="0"/>
              <a:t> french </a:t>
            </a:r>
            <a:r>
              <a:rPr lang="fr-FR" dirty="0" err="1"/>
              <a:t>farmers</a:t>
            </a:r>
            <a:r>
              <a:rPr lang="fr-FR" dirty="0"/>
              <a:t> </a:t>
            </a:r>
            <a:r>
              <a:rPr lang="fr-FR" dirty="0" err="1"/>
              <a:t>protesting</a:t>
            </a:r>
            <a:r>
              <a:rPr lang="fr-FR" dirty="0"/>
              <a:t> the </a:t>
            </a:r>
            <a:r>
              <a:rPr lang="fr-FR" dirty="0" err="1"/>
              <a:t>culling</a:t>
            </a:r>
            <a:r>
              <a:rPr lang="fr-FR" dirty="0"/>
              <a:t> </a:t>
            </a:r>
            <a:r>
              <a:rPr lang="fr-FR" dirty="0" err="1"/>
              <a:t>measures</a:t>
            </a:r>
            <a:r>
              <a:rPr lang="fr-FR" dirty="0"/>
              <a:t> </a:t>
            </a:r>
            <a:r>
              <a:rPr lang="fr-FR" dirty="0" err="1"/>
              <a:t>used</a:t>
            </a:r>
            <a:r>
              <a:rPr lang="fr-FR" dirty="0"/>
              <a:t> in an effort to control the </a:t>
            </a:r>
            <a:r>
              <a:rPr lang="fr-FR" dirty="0" err="1"/>
              <a:t>disease</a:t>
            </a:r>
            <a:r>
              <a:rPr lang="fr-FR" dirty="0"/>
              <a:t>.</a:t>
            </a:r>
            <a:endParaRPr lang="fr-FR" dirty="0">
              <a:ea typeface="Calibri"/>
              <a:cs typeface="Calibri"/>
            </a:endParaRPr>
          </a:p>
          <a:p>
            <a:pPr lvl="0"/>
            <a:r>
              <a:rPr lang="fr-FR" dirty="0" err="1"/>
              <a:t>Italy</a:t>
            </a:r>
            <a:r>
              <a:rPr lang="fr-FR" dirty="0"/>
              <a:t> up to 80 </a:t>
            </a:r>
            <a:r>
              <a:rPr lang="fr-FR" dirty="0" err="1"/>
              <a:t>outbreaks</a:t>
            </a:r>
            <a:r>
              <a:rPr lang="fr-FR" dirty="0"/>
              <a:t>, </a:t>
            </a:r>
            <a:r>
              <a:rPr lang="fr-FR" dirty="0" err="1"/>
              <a:t>still</a:t>
            </a:r>
            <a:r>
              <a:rPr lang="fr-FR" dirty="0"/>
              <a:t> </a:t>
            </a:r>
            <a:r>
              <a:rPr lang="fr-FR" dirty="0" err="1"/>
              <a:t>concentrated</a:t>
            </a:r>
            <a:r>
              <a:rPr lang="fr-FR" dirty="0"/>
              <a:t> on </a:t>
            </a:r>
            <a:r>
              <a:rPr lang="fr-FR" dirty="0" err="1"/>
              <a:t>Sardinia</a:t>
            </a:r>
            <a:r>
              <a:rPr lang="fr-FR" dirty="0"/>
              <a:t>, no new </a:t>
            </a:r>
            <a:r>
              <a:rPr lang="fr-FR" dirty="0" err="1"/>
              <a:t>outbreaks</a:t>
            </a:r>
            <a:r>
              <a:rPr lang="fr-FR" dirty="0"/>
              <a:t> </a:t>
            </a:r>
            <a:r>
              <a:rPr lang="fr-FR" dirty="0" err="1"/>
              <a:t>since</a:t>
            </a:r>
            <a:r>
              <a:rPr lang="fr-FR" dirty="0"/>
              <a:t> </a:t>
            </a:r>
            <a:r>
              <a:rPr lang="fr-FR" dirty="0" err="1"/>
              <a:t>early</a:t>
            </a:r>
            <a:r>
              <a:rPr lang="fr-FR" dirty="0"/>
              <a:t> </a:t>
            </a:r>
            <a:r>
              <a:rPr lang="fr-FR" dirty="0" err="1"/>
              <a:t>Nov</a:t>
            </a:r>
            <a:r>
              <a:rPr lang="fr-FR" dirty="0"/>
              <a:t> 2025</a:t>
            </a:r>
          </a:p>
          <a:p>
            <a:pPr lvl="0"/>
            <a:r>
              <a:rPr lang="fr-FR" dirty="0"/>
              <a:t>Spain has </a:t>
            </a:r>
            <a:r>
              <a:rPr lang="fr-FR" dirty="0" err="1"/>
              <a:t>reported</a:t>
            </a:r>
            <a:r>
              <a:rPr lang="fr-FR" dirty="0"/>
              <a:t> 17 </a:t>
            </a:r>
            <a:r>
              <a:rPr lang="fr-FR" dirty="0" err="1"/>
              <a:t>outbreaks</a:t>
            </a:r>
            <a:r>
              <a:rPr lang="fr-FR" dirty="0"/>
              <a:t> all </a:t>
            </a:r>
            <a:r>
              <a:rPr lang="fr-FR" dirty="0" err="1"/>
              <a:t>still</a:t>
            </a:r>
            <a:r>
              <a:rPr lang="fr-FR" dirty="0"/>
              <a:t> </a:t>
            </a:r>
            <a:r>
              <a:rPr lang="fr-FR" dirty="0" err="1"/>
              <a:t>within</a:t>
            </a:r>
            <a:r>
              <a:rPr lang="fr-FR" dirty="0"/>
              <a:t> </a:t>
            </a:r>
            <a:r>
              <a:rPr lang="fr-FR" dirty="0" err="1"/>
              <a:t>Girona</a:t>
            </a:r>
            <a:r>
              <a:rPr lang="fr-FR" dirty="0"/>
              <a:t> (close to the french border) </a:t>
            </a:r>
            <a:r>
              <a:rPr lang="fr-FR" dirty="0" err="1"/>
              <a:t>with</a:t>
            </a:r>
            <a:r>
              <a:rPr lang="fr-FR" dirty="0"/>
              <a:t> the last one on </a:t>
            </a:r>
            <a:r>
              <a:rPr lang="fr-FR" dirty="0" err="1"/>
              <a:t>October</a:t>
            </a:r>
            <a:r>
              <a:rPr lang="fr-FR" dirty="0"/>
              <a:t> 27, 2025</a:t>
            </a:r>
          </a:p>
          <a:p>
            <a:pPr lvl="0"/>
            <a:endParaRPr lang="fr-FR" dirty="0">
              <a:ea typeface="Calibri"/>
              <a:cs typeface="Calibri"/>
            </a:endParaRPr>
          </a:p>
          <a:p>
            <a:pPr lvl="0"/>
            <a:r>
              <a:rPr lang="fr-FR" dirty="0">
                <a:ea typeface="Calibri"/>
                <a:cs typeface="Calibri"/>
              </a:rPr>
              <a:t>Info </a:t>
            </a:r>
            <a:r>
              <a:rPr lang="fr-FR" dirty="0" err="1">
                <a:ea typeface="Calibri"/>
                <a:cs typeface="Calibri"/>
              </a:rPr>
              <a:t>included</a:t>
            </a:r>
            <a:r>
              <a:rPr lang="fr-FR" dirty="0">
                <a:ea typeface="Calibri"/>
                <a:cs typeface="Calibri"/>
              </a:rPr>
              <a:t> in a </a:t>
            </a:r>
            <a:r>
              <a:rPr lang="fr-FR" dirty="0" err="1">
                <a:ea typeface="Calibri"/>
                <a:cs typeface="Calibri"/>
              </a:rPr>
              <a:t>recent</a:t>
            </a:r>
            <a:r>
              <a:rPr lang="fr-FR" dirty="0">
                <a:ea typeface="Calibri"/>
                <a:cs typeface="Calibri"/>
              </a:rPr>
              <a:t> DEFRA </a:t>
            </a:r>
            <a:r>
              <a:rPr lang="fr-FR" dirty="0" err="1">
                <a:ea typeface="Calibri"/>
                <a:cs typeface="Calibri"/>
              </a:rPr>
              <a:t>outbreak</a:t>
            </a:r>
            <a:r>
              <a:rPr lang="fr-FR" dirty="0">
                <a:ea typeface="Calibri"/>
                <a:cs typeface="Calibri"/>
              </a:rPr>
              <a:t> </a:t>
            </a:r>
            <a:r>
              <a:rPr lang="fr-FR" dirty="0" err="1">
                <a:ea typeface="Calibri"/>
                <a:cs typeface="Calibri"/>
              </a:rPr>
              <a:t>assessment</a:t>
            </a:r>
            <a:r>
              <a:rPr lang="fr-FR" dirty="0">
                <a:ea typeface="Calibri"/>
                <a:cs typeface="Calibri"/>
              </a:rPr>
              <a:t> </a:t>
            </a:r>
            <a:r>
              <a:rPr lang="fr-FR" dirty="0" err="1">
                <a:ea typeface="Calibri"/>
                <a:cs typeface="Calibri"/>
              </a:rPr>
              <a:t>indicates</a:t>
            </a:r>
            <a:r>
              <a:rPr lang="fr-FR" dirty="0">
                <a:ea typeface="Calibri"/>
                <a:cs typeface="Calibri"/>
              </a:rPr>
              <a:t> </a:t>
            </a:r>
            <a:r>
              <a:rPr lang="fr-FR" dirty="0" err="1">
                <a:ea typeface="Calibri"/>
                <a:cs typeface="Calibri"/>
              </a:rPr>
              <a:t>from</a:t>
            </a:r>
            <a:r>
              <a:rPr lang="fr-FR" dirty="0">
                <a:ea typeface="Calibri"/>
                <a:cs typeface="Calibri"/>
              </a:rPr>
              <a:t> </a:t>
            </a:r>
            <a:r>
              <a:rPr lang="fr-FR" dirty="0" err="1">
                <a:ea typeface="Calibri"/>
                <a:cs typeface="Calibri"/>
              </a:rPr>
              <a:t>phylogenetic</a:t>
            </a:r>
            <a:r>
              <a:rPr lang="fr-FR" dirty="0">
                <a:ea typeface="Calibri"/>
                <a:cs typeface="Calibri"/>
              </a:rPr>
              <a:t> </a:t>
            </a:r>
            <a:r>
              <a:rPr lang="fr-FR" dirty="0" err="1">
                <a:ea typeface="Calibri"/>
                <a:cs typeface="Calibri"/>
              </a:rPr>
              <a:t>analysis</a:t>
            </a:r>
            <a:r>
              <a:rPr lang="fr-FR" dirty="0">
                <a:ea typeface="Calibri"/>
                <a:cs typeface="Calibri"/>
              </a:rPr>
              <a:t> </a:t>
            </a:r>
            <a:r>
              <a:rPr lang="fr-FR" dirty="0" err="1">
                <a:ea typeface="Calibri"/>
                <a:cs typeface="Calibri"/>
              </a:rPr>
              <a:t>that</a:t>
            </a:r>
            <a:r>
              <a:rPr lang="fr-FR" dirty="0">
                <a:ea typeface="Calibri"/>
                <a:cs typeface="Calibri"/>
              </a:rPr>
              <a:t> the LSD </a:t>
            </a:r>
            <a:r>
              <a:rPr lang="fr-FR" dirty="0" err="1">
                <a:ea typeface="Calibri"/>
                <a:cs typeface="Calibri"/>
              </a:rPr>
              <a:t>outbreaks</a:t>
            </a:r>
            <a:r>
              <a:rPr lang="fr-FR" dirty="0">
                <a:ea typeface="Calibri"/>
                <a:cs typeface="Calibri"/>
              </a:rPr>
              <a:t> in France and </a:t>
            </a:r>
            <a:r>
              <a:rPr lang="fr-FR" dirty="0" err="1">
                <a:ea typeface="Calibri"/>
                <a:cs typeface="Calibri"/>
              </a:rPr>
              <a:t>Italy</a:t>
            </a:r>
            <a:r>
              <a:rPr lang="fr-FR" dirty="0">
                <a:ea typeface="Calibri"/>
                <a:cs typeface="Calibri"/>
              </a:rPr>
              <a:t> and clase 1.2, the </a:t>
            </a:r>
            <a:r>
              <a:rPr lang="fr-FR" dirty="0" err="1">
                <a:ea typeface="Calibri"/>
                <a:cs typeface="Calibri"/>
              </a:rPr>
              <a:t>same</a:t>
            </a:r>
            <a:r>
              <a:rPr lang="fr-FR" dirty="0">
                <a:ea typeface="Calibri"/>
                <a:cs typeface="Calibri"/>
              </a:rPr>
              <a:t> one </a:t>
            </a:r>
            <a:r>
              <a:rPr lang="fr-FR" dirty="0" err="1">
                <a:ea typeface="Calibri"/>
                <a:cs typeface="Calibri"/>
              </a:rPr>
              <a:t>that</a:t>
            </a:r>
            <a:r>
              <a:rPr lang="fr-FR" dirty="0">
                <a:ea typeface="Calibri"/>
                <a:cs typeface="Calibri"/>
              </a:rPr>
              <a:t> </a:t>
            </a:r>
            <a:r>
              <a:rPr lang="fr-FR" dirty="0" err="1">
                <a:ea typeface="Calibri"/>
                <a:cs typeface="Calibri"/>
              </a:rPr>
              <a:t>circulated</a:t>
            </a:r>
            <a:r>
              <a:rPr lang="fr-FR" dirty="0">
                <a:ea typeface="Calibri"/>
                <a:cs typeface="Calibri"/>
              </a:rPr>
              <a:t> in Europe in 2015-2017.</a:t>
            </a:r>
          </a:p>
          <a:p>
            <a:pPr lvl="0"/>
            <a:endParaRPr lang="en-CA" dirty="0">
              <a:ea typeface="Calibri"/>
              <a:cs typeface="Calibri"/>
            </a:endParaRPr>
          </a:p>
          <a:p>
            <a:pPr lvl="0"/>
            <a:endParaRPr lang="en-CA" dirty="0">
              <a:ea typeface="Calibri"/>
              <a:cs typeface="Calibri"/>
            </a:endParaRPr>
          </a:p>
        </p:txBody>
      </p:sp>
      <p:sp>
        <p:nvSpPr>
          <p:cNvPr id="4" name="Slide Number Placeholder 3">
            <a:extLst>
              <a:ext uri="{FF2B5EF4-FFF2-40B4-BE49-F238E27FC236}">
                <a16:creationId xmlns:a16="http://schemas.microsoft.com/office/drawing/2014/main" id="{0E498960-170C-4323-3039-8E0153085B8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D09187-6445-4F94-BB18-37DC9A332B52}" type="slidenum">
              <a:t>10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9772B-2A88-61CC-2B4B-56AC1AE85F14}"/>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5A9E9B22-B593-35DF-FDA9-7801B7E694B4}"/>
              </a:ext>
            </a:extLst>
          </p:cNvPr>
          <p:cNvSpPr txBox="1">
            <a:spLocks noGrp="1"/>
          </p:cNvSpPr>
          <p:nvPr>
            <p:ph type="body" sz="quarter" idx="1"/>
          </p:nvPr>
        </p:nvSpPr>
        <p:spPr/>
        <p:txBody>
          <a:bodyPr/>
          <a:lstStyle/>
          <a:p>
            <a:pPr lvl="0"/>
            <a:r>
              <a:rPr lang="en-CA"/>
              <a:t>	</a:t>
            </a:r>
            <a:br>
              <a:rPr lang="en-CA">
                <a:cs typeface="Calibri"/>
              </a:rPr>
            </a:br>
            <a:r>
              <a:rPr lang="en-CA">
                <a:ea typeface="Calibri"/>
                <a:cs typeface="Calibri"/>
              </a:rPr>
              <a:t>With regards to Bluetongue we are still seeing cases across Europe with a recent peak, with cases of BTV-3 being reported from Northern Ireland now as well.. Most cases/activity has been related to BTV-3, followed by BTV-8 (which has just recently been reported again in Germany and a re-emergence).  BTV-4 has been reported in a few countries (Bulgaria, romania, Italy and a little in Greece) and then BTV-5 reported in Italy.</a:t>
            </a:r>
            <a:endParaRPr lang="en-CA"/>
          </a:p>
          <a:p>
            <a:pPr lvl="0"/>
            <a:endParaRPr lang="en-CA"/>
          </a:p>
        </p:txBody>
      </p:sp>
      <p:sp>
        <p:nvSpPr>
          <p:cNvPr id="4" name="Slide Number Placeholder 3">
            <a:extLst>
              <a:ext uri="{FF2B5EF4-FFF2-40B4-BE49-F238E27FC236}">
                <a16:creationId xmlns:a16="http://schemas.microsoft.com/office/drawing/2014/main" id="{98888FF0-569A-F40A-75C5-84D94E01487C}"/>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801A431-AFEC-4695-89EA-263FE9E58065}" type="slidenum">
              <a:t>11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7A8DC3C-FB5E-87A2-1A02-D907FE7641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BECDB14-2E63-EFA2-C564-B6BB31ED05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a:p>
            <a:endParaRPr lang="en-CA" altLang="en-US" dirty="0"/>
          </a:p>
          <a:p>
            <a:r>
              <a:rPr lang="en-CA" altLang="en-US" dirty="0"/>
              <a:t> </a:t>
            </a:r>
          </a:p>
          <a:p>
            <a:endParaRPr lang="en-CA" altLang="en-US" dirty="0"/>
          </a:p>
        </p:txBody>
      </p:sp>
      <p:sp>
        <p:nvSpPr>
          <p:cNvPr id="29700" name="Slide Number Placeholder 3">
            <a:extLst>
              <a:ext uri="{FF2B5EF4-FFF2-40B4-BE49-F238E27FC236}">
                <a16:creationId xmlns:a16="http://schemas.microsoft.com/office/drawing/2014/main" id="{74A3A41F-F350-42B0-B042-51D61DEB5A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73B834D-3A27-4648-A334-C330D5B95736}"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AD3E7BA-0AEF-E201-2C13-6726D84B62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D32008C4-3454-7037-E51B-F73CCFB64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FMD trends over the last ~9 years. Can see increasing activity in recent years starting with its spread to Indonesia, than emergence of SAT-2 in the Middle East. Early 2025 we saw Europe reporting cases in Germany, then Hungary and Slovakia. In addition there has been emergence of serotype SAT-1 in the Middle East and Türkiye as well.</a:t>
            </a:r>
          </a:p>
        </p:txBody>
      </p:sp>
      <p:sp>
        <p:nvSpPr>
          <p:cNvPr id="35844" name="Slide Number Placeholder 3">
            <a:extLst>
              <a:ext uri="{FF2B5EF4-FFF2-40B4-BE49-F238E27FC236}">
                <a16:creationId xmlns:a16="http://schemas.microsoft.com/office/drawing/2014/main" id="{34ABBB6D-E143-847E-BBD8-631ED3D88D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F44E72-E72B-47DB-8395-F3CFC991FB4E}"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 Indicate first reports</a:t>
            </a:r>
          </a:p>
          <a:p>
            <a:pPr marL="171450" indent="-171450">
              <a:buFont typeface="Arial" panose="020B0604020202020204" pitchFamily="34" charset="0"/>
              <a:buChar char="•"/>
            </a:pPr>
            <a:r>
              <a:rPr lang="en-CA" dirty="0"/>
              <a:t>Two separate outbreaks of FMD have been confirmed in Turkish-controlled Northern Cyprus. These are the first FMD outbreaks in Cyprus since 2007. One outbreak was detected in </a:t>
            </a:r>
            <a:r>
              <a:rPr lang="en-CA" dirty="0" err="1"/>
              <a:t>Ayios</a:t>
            </a:r>
            <a:r>
              <a:rPr lang="en-CA" dirty="0"/>
              <a:t> Sergios, and four cases were reported in cattle at a farm in </a:t>
            </a:r>
            <a:r>
              <a:rPr lang="en-CA" dirty="0" err="1"/>
              <a:t>Lapithos</a:t>
            </a:r>
            <a:r>
              <a:rPr lang="en-CA" dirty="0"/>
              <a:t>, ~75 kms to the north-west of </a:t>
            </a:r>
            <a:r>
              <a:rPr lang="en-CA" dirty="0" err="1"/>
              <a:t>Ayios</a:t>
            </a:r>
            <a:r>
              <a:rPr lang="en-CA" dirty="0"/>
              <a:t> Sergios. Laboratory testing by the Turkish Foot and Mouth Research Institute in Ankara identified the SAT1 serotype as the causative agent. Approximately 13,000 animals, including cattle, sheep, and goats, are being vaccinated by 35 teams across Northern Cyprus. The spread of FMD into Cyprus, and several other countries, was considered as "likely” by a recent FAO risk assessment</a:t>
            </a:r>
          </a:p>
          <a:p>
            <a:pPr marL="171450" indent="-171450">
              <a:buFont typeface="Arial" panose="020B0604020202020204" pitchFamily="34" charset="0"/>
              <a:buChar char="•"/>
            </a:pPr>
            <a:r>
              <a:rPr lang="en-CA" dirty="0"/>
              <a:t>Azerbaijan has reported its first cases of FMD SAT-1. Two cases were reported in cattle in a farm in Ganja-</a:t>
            </a:r>
            <a:r>
              <a:rPr lang="en-CA" dirty="0" err="1"/>
              <a:t>Qazakh</a:t>
            </a:r>
            <a:r>
              <a:rPr lang="en-CA" dirty="0"/>
              <a:t> that kept both cattle and small ruminants. Control measures (zoning, monitoring, movement restrictions, culling, and disinfection) have been implemented, however no vaccination has been carried out as the vaccine for this serotype is currently unavailable.</a:t>
            </a:r>
          </a:p>
          <a:p>
            <a:pPr marL="171450" indent="-171450">
              <a:buFont typeface="Arial" panose="020B0604020202020204" pitchFamily="34" charset="0"/>
              <a:buChar char="•"/>
            </a:pPr>
            <a:r>
              <a:rPr lang="en-CA" dirty="0"/>
              <a:t>Iran has confirmed the detection of FMD SAT-1 topotype 3 (with reported rapid spread in Tehran province), and has begun work on developing a vaccine for the serotype</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Lebanon has reported two outbreaks of FMD (serotype pending) in Bekaa. Lebanon last reported FMD in 2008. Two outbreaks were reported, one in a large cattle farm in West Bekaa and the other in a small farm in </a:t>
            </a:r>
            <a:r>
              <a:rPr lang="en-CA" sz="1200" kern="1200" dirty="0" err="1">
                <a:solidFill>
                  <a:schemeClr val="tx1"/>
                </a:solidFill>
                <a:effectLst/>
                <a:latin typeface="+mn-lt"/>
                <a:ea typeface="+mn-ea"/>
                <a:cs typeface="+mn-cs"/>
              </a:rPr>
              <a:t>Zahleh</a:t>
            </a:r>
            <a:r>
              <a:rPr lang="en-CA" sz="1200" kern="1200" dirty="0">
                <a:solidFill>
                  <a:schemeClr val="tx1"/>
                </a:solidFill>
                <a:effectLst/>
                <a:latin typeface="+mn-lt"/>
                <a:ea typeface="+mn-ea"/>
                <a:cs typeface="+mn-cs"/>
              </a:rPr>
              <a:t>. </a:t>
            </a:r>
            <a:endParaRPr lang="en-CA" dirty="0"/>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 Egypt has reported increasing cases of FMD in livestock, specifically in Lower Egypt and the Delta, along with low vaccine uptake from farmers</a:t>
            </a:r>
          </a:p>
        </p:txBody>
      </p:sp>
      <p:sp>
        <p:nvSpPr>
          <p:cNvPr id="4" name="Slide Number Placeholder 3"/>
          <p:cNvSpPr>
            <a:spLocks noGrp="1"/>
          </p:cNvSpPr>
          <p:nvPr>
            <p:ph type="sldNum" sz="quarter" idx="5"/>
          </p:nvPr>
        </p:nvSpPr>
        <p:spPr/>
        <p:txBody>
          <a:bodyPr/>
          <a:lstStyle/>
          <a:p>
            <a:fld id="{BFFB6564-B9C5-4BEE-A019-13E96C68B1A5}" type="slidenum">
              <a:rPr lang="en-US" smtClean="0"/>
              <a:t>14</a:t>
            </a:fld>
            <a:endParaRPr lang="en-US"/>
          </a:p>
        </p:txBody>
      </p:sp>
    </p:spTree>
    <p:extLst>
      <p:ext uri="{BB962C8B-B14F-4D97-AF65-F5344CB8AC3E}">
        <p14:creationId xmlns:p14="http://schemas.microsoft.com/office/powerpoint/2010/main" val="264286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Turkiye</a:t>
            </a:r>
            <a:r>
              <a:rPr lang="en-CA" dirty="0"/>
              <a:t> trends between Nov 2005-Mar 2025 (although 2025 data was not fully included) indicate a peak of FMD between 2010 and 2016 with serotype O dominating, however it does not include recent 2025 data, in which from the ADIS system shows surpassing SAT-1 outbreaks/</a:t>
            </a:r>
          </a:p>
        </p:txBody>
      </p:sp>
      <p:sp>
        <p:nvSpPr>
          <p:cNvPr id="4" name="Slide Number Placeholder 3"/>
          <p:cNvSpPr>
            <a:spLocks noGrp="1"/>
          </p:cNvSpPr>
          <p:nvPr>
            <p:ph type="sldNum" sz="quarter" idx="5"/>
          </p:nvPr>
        </p:nvSpPr>
        <p:spPr/>
        <p:txBody>
          <a:bodyPr/>
          <a:lstStyle/>
          <a:p>
            <a:pPr>
              <a:defRPr/>
            </a:pPr>
            <a:fld id="{ACF894DF-86D1-411C-9BC2-D3E9C3EA92A3}" type="slidenum">
              <a:rPr lang="en-US" smtClean="0"/>
              <a:pPr>
                <a:defRPr/>
              </a:pPr>
              <a:t>15</a:t>
            </a:fld>
            <a:endParaRPr lang="en-US"/>
          </a:p>
        </p:txBody>
      </p:sp>
    </p:spTree>
    <p:extLst>
      <p:ext uri="{BB962C8B-B14F-4D97-AF65-F5344CB8AC3E}">
        <p14:creationId xmlns:p14="http://schemas.microsoft.com/office/powerpoint/2010/main" val="3203753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Afghanistan – likelihood – borders with Iran, has low veterinary coverage, populations naïve to SAT-1, no vaccination</a:t>
            </a:r>
          </a:p>
          <a:p>
            <a:endParaRPr lang="en-CA" dirty="0"/>
          </a:p>
          <a:p>
            <a:r>
              <a:rPr lang="en-CA" dirty="0"/>
              <a:t>Armenia – Likelihood – bordered by countries reported FMD SAT-1 (Azerbaijan, Iran, </a:t>
            </a:r>
            <a:r>
              <a:rPr lang="en-CA" dirty="0" err="1"/>
              <a:t>Turikye</a:t>
            </a:r>
            <a:r>
              <a:rPr lang="en-CA" dirty="0"/>
              <a:t>) Livestock pop = 1.4 million cattle/ruminants/pigs, launched vaccination against SAT-1 in Sept 2025</a:t>
            </a:r>
          </a:p>
          <a:p>
            <a:endParaRPr lang="en-CA" dirty="0"/>
          </a:p>
          <a:p>
            <a:r>
              <a:rPr lang="en-CA" dirty="0"/>
              <a:t>Bulgaria- borders </a:t>
            </a:r>
            <a:r>
              <a:rPr lang="en-CA" dirty="0" err="1"/>
              <a:t>Turikye</a:t>
            </a:r>
            <a:r>
              <a:rPr lang="en-CA" dirty="0"/>
              <a:t> (trade is informal/limited), Thrace is still FMD-free, no SAT-1 vaccination, </a:t>
            </a:r>
          </a:p>
          <a:p>
            <a:endParaRPr lang="en-CA" dirty="0"/>
          </a:p>
          <a:p>
            <a:r>
              <a:rPr lang="en-CA" dirty="0"/>
              <a:t>Cyprus – </a:t>
            </a:r>
            <a:r>
              <a:rPr lang="en-CA" dirty="0" err="1"/>
              <a:t>Turkiye</a:t>
            </a:r>
            <a:r>
              <a:rPr lang="en-CA" dirty="0"/>
              <a:t> animal exports to the island, proximity/connections to Anatolia enhance likelihood</a:t>
            </a:r>
          </a:p>
          <a:p>
            <a:endParaRPr lang="en-CA" dirty="0"/>
          </a:p>
          <a:p>
            <a:r>
              <a:rPr lang="en-CA" dirty="0"/>
              <a:t>Georgia- outbreak in Azerbaijan near border, also proximity to </a:t>
            </a:r>
            <a:r>
              <a:rPr lang="en-CA" dirty="0" err="1"/>
              <a:t>Turkiye</a:t>
            </a:r>
            <a:r>
              <a:rPr lang="en-CA" dirty="0"/>
              <a:t>, is mobilizing SAT-1 vaccination, trade in animals/products are potential pathways</a:t>
            </a:r>
          </a:p>
          <a:p>
            <a:endParaRPr lang="en-CA" dirty="0"/>
          </a:p>
          <a:p>
            <a:r>
              <a:rPr lang="en-CA" dirty="0"/>
              <a:t>Greece – Borders </a:t>
            </a:r>
            <a:r>
              <a:rPr lang="en-CA" dirty="0" err="1"/>
              <a:t>Turkiye</a:t>
            </a:r>
            <a:r>
              <a:rPr lang="en-CA" dirty="0"/>
              <a:t>, LSD also spread from </a:t>
            </a:r>
            <a:r>
              <a:rPr lang="en-CA" dirty="0" err="1"/>
              <a:t>Turkiye</a:t>
            </a:r>
            <a:r>
              <a:rPr lang="en-CA" dirty="0"/>
              <a:t> previously, no vaccination, small trade volume of dairy/meat from Bahrain 2021/</a:t>
            </a:r>
            <a:r>
              <a:rPr lang="en-CA" dirty="0" err="1"/>
              <a:t>Turkiye</a:t>
            </a:r>
            <a:r>
              <a:rPr lang="en-CA" dirty="0"/>
              <a:t> 2023/ cheese from Egypt 2023</a:t>
            </a:r>
          </a:p>
          <a:p>
            <a:endParaRPr lang="en-CA" dirty="0"/>
          </a:p>
          <a:p>
            <a:r>
              <a:rPr lang="en-CA" dirty="0"/>
              <a:t>Israel – consistently reporting FMD outbreaks, trade related exposure from </a:t>
            </a:r>
            <a:r>
              <a:rPr lang="en-CA" dirty="0" err="1"/>
              <a:t>Turkiye</a:t>
            </a:r>
            <a:r>
              <a:rPr lang="en-CA" dirty="0"/>
              <a:t>, land border with Egypt, historical entry from neighbouring countries</a:t>
            </a:r>
          </a:p>
          <a:p>
            <a:endParaRPr lang="en-CA" dirty="0"/>
          </a:p>
          <a:p>
            <a:r>
              <a:rPr lang="en-CA" dirty="0"/>
              <a:t>Jordan – historical entry from neighbouring countries (SAT-2 in 2023, LSD in 2013), FMD SAT-1 vaccination is available and used., informal movements from Iraq/workers from Egypt</a:t>
            </a:r>
          </a:p>
          <a:p>
            <a:endParaRPr lang="en-CA" dirty="0"/>
          </a:p>
          <a:p>
            <a:r>
              <a:rPr lang="en-CA" dirty="0"/>
              <a:t>Lebanon – historical entry from neighbouring countries. Porous border from Syria, human mobility from Iraq/</a:t>
            </a:r>
            <a:r>
              <a:rPr lang="en-CA" dirty="0" err="1"/>
              <a:t>Turkiye</a:t>
            </a:r>
            <a:r>
              <a:rPr lang="en-CA" dirty="0"/>
              <a:t>, low vet capacity</a:t>
            </a:r>
          </a:p>
          <a:p>
            <a:endParaRPr lang="en-CA" dirty="0"/>
          </a:p>
          <a:p>
            <a:r>
              <a:rPr lang="en-CA" dirty="0"/>
              <a:t>Libya – strong cross border links with Egypt, live cattle imports, porous border. Large ruminant population, limited surveillance.</a:t>
            </a:r>
          </a:p>
          <a:p>
            <a:endParaRPr lang="en-CA" dirty="0"/>
          </a:p>
          <a:p>
            <a:r>
              <a:rPr lang="en-CA" dirty="0"/>
              <a:t>Oman – imports live cattle from affected countries (Bahrain/Iran/</a:t>
            </a:r>
            <a:r>
              <a:rPr lang="en-CA" dirty="0" err="1"/>
              <a:t>Turkiye</a:t>
            </a:r>
            <a:r>
              <a:rPr lang="en-CA" dirty="0"/>
              <a:t>), SAT-1 vaccination is applied,</a:t>
            </a:r>
          </a:p>
          <a:p>
            <a:endParaRPr lang="en-CA" dirty="0"/>
          </a:p>
          <a:p>
            <a:r>
              <a:rPr lang="en-CA" dirty="0"/>
              <a:t>Pakistan -  large susceptible population, no SAT-1 vaccination, FMD endemic (multiple serotypes), animal trade is limited, small volume, however informal border movement occurs with Iran</a:t>
            </a:r>
          </a:p>
          <a:p>
            <a:endParaRPr lang="en-CA" dirty="0"/>
          </a:p>
          <a:p>
            <a:r>
              <a:rPr lang="en-CA" dirty="0"/>
              <a:t>Qatar – imported live sheep from affected countries (</a:t>
            </a:r>
            <a:r>
              <a:rPr lang="en-CA" dirty="0" err="1"/>
              <a:t>Turkiye</a:t>
            </a:r>
            <a:r>
              <a:rPr lang="en-CA" dirty="0"/>
              <a:t>), had surveillance/control capacity, Susceptible species,  SAT-1 vaccination is applied</a:t>
            </a:r>
          </a:p>
          <a:p>
            <a:endParaRPr lang="en-CA" dirty="0"/>
          </a:p>
          <a:p>
            <a:r>
              <a:rPr lang="en-CA" dirty="0"/>
              <a:t>Russia – has reported previous FMD outbreaks, trade related pathways exist with Azerbaijan/Egypt/</a:t>
            </a:r>
            <a:r>
              <a:rPr lang="en-CA" dirty="0" err="1"/>
              <a:t>turkiye</a:t>
            </a:r>
            <a:r>
              <a:rPr lang="en-CA" dirty="0"/>
              <a:t>, cross border movement of people in the regions as well</a:t>
            </a:r>
          </a:p>
          <a:p>
            <a:endParaRPr lang="en-CA" dirty="0"/>
          </a:p>
          <a:p>
            <a:r>
              <a:rPr lang="en-CA" dirty="0"/>
              <a:t>Saudi Arabia – No recent imports from affected countries, SAT-1 vaccination not widely used, large national and informal trade with Bahrain/Kuwait/Yemen (with people and vehicle as well)</a:t>
            </a:r>
          </a:p>
          <a:p>
            <a:endParaRPr lang="en-CA" dirty="0"/>
          </a:p>
          <a:p>
            <a:r>
              <a:rPr lang="en-CA" dirty="0"/>
              <a:t>Syrian Arab Republic – borders with affected countries/</a:t>
            </a:r>
            <a:r>
              <a:rPr lang="en-CA" dirty="0" err="1"/>
              <a:t>Turkiye</a:t>
            </a:r>
            <a:r>
              <a:rPr lang="en-CA" dirty="0"/>
              <a:t> (porous/uncontrolled), no SAT-1 vaccination, susceptible species, vet capacity is weak, unregulated livestock movements</a:t>
            </a:r>
          </a:p>
          <a:p>
            <a:endParaRPr lang="en-CA" dirty="0"/>
          </a:p>
          <a:p>
            <a:r>
              <a:rPr lang="en-CA" dirty="0"/>
              <a:t>Turkmenistan – Trade risk from </a:t>
            </a:r>
            <a:r>
              <a:rPr lang="en-CA" dirty="0" err="1"/>
              <a:t>Turkiye</a:t>
            </a:r>
            <a:r>
              <a:rPr lang="en-CA" dirty="0"/>
              <a:t> and Iran, vet capacity is weak, FMD O is endemic</a:t>
            </a:r>
          </a:p>
          <a:p>
            <a:endParaRPr lang="en-CA" dirty="0"/>
          </a:p>
          <a:p>
            <a:r>
              <a:rPr lang="en-CA" dirty="0"/>
              <a:t>United Arab Emirates – do not import animals from currently affected countries. SAT-1 vaccination not applied, strong border controls, strong vet services, </a:t>
            </a:r>
            <a:r>
              <a:rPr lang="en-CA" dirty="0" err="1"/>
              <a:t>likestock</a:t>
            </a:r>
            <a:r>
              <a:rPr lang="en-CA" dirty="0"/>
              <a:t> trade limited, but informal movements may occur</a:t>
            </a:r>
          </a:p>
          <a:p>
            <a:endParaRPr lang="en-CA" dirty="0"/>
          </a:p>
          <a:p>
            <a:r>
              <a:rPr lang="en-CA" dirty="0"/>
              <a:t>West Bank/Gaza Strip – Susceptible livestock common, FMD O reported in 2024, vet services are fragile, no SAT-1 vaccination</a:t>
            </a:r>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Yemen – historically imported live cattle from Egypt, susceptible species common, no SAT-1 vaccination,  fragile vet service, uncontrolled borders.</a:t>
            </a:r>
          </a:p>
          <a:p>
            <a:endParaRPr lang="en-CA" dirty="0"/>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a:defRPr/>
            </a:pPr>
            <a:fld id="{13ED67B1-C2BC-4652-AF0E-05C58609B3B9}" type="slidenum">
              <a:rPr lang="en-US" altLang="en-US" smtClean="0"/>
              <a:pPr>
                <a:defRPr/>
              </a:pPr>
              <a:t>16</a:t>
            </a:fld>
            <a:endParaRPr lang="en-US" altLang="en-US"/>
          </a:p>
        </p:txBody>
      </p:sp>
    </p:spTree>
    <p:extLst>
      <p:ext uri="{BB962C8B-B14F-4D97-AF65-F5344CB8AC3E}">
        <p14:creationId xmlns:p14="http://schemas.microsoft.com/office/powerpoint/2010/main" val="4173567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7E1D9622-23E5-1FD4-FBF3-153C09E48F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B84AFB8-215A-552D-047E-1AB9C6EE79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44036" name="Slide Number Placeholder 3">
            <a:extLst>
              <a:ext uri="{FF2B5EF4-FFF2-40B4-BE49-F238E27FC236}">
                <a16:creationId xmlns:a16="http://schemas.microsoft.com/office/drawing/2014/main" id="{90673CC5-B8C7-3057-EF16-B973D7B7E5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47DE328-D9A4-4406-A20C-60386F78C70E}" type="slidenum">
              <a:rPr lang="en-US" altLang="en-US" smtClean="0"/>
              <a:pPr/>
              <a:t>17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A49C8-3E55-E470-3907-FB58C5207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DCB39-ED6A-FAD6-676F-01E11F6BCB9D}"/>
              </a:ext>
            </a:extLst>
          </p:cNvPr>
          <p:cNvSpPr txBox="1">
            <a:spLocks noGrp="1"/>
          </p:cNvSpPr>
          <p:nvPr>
            <p:ph type="body" sz="quarter" idx="1"/>
          </p:nvPr>
        </p:nvSpPr>
        <p:spPr/>
        <p:txBody>
          <a:bodyPr/>
          <a:lstStyle/>
          <a:p>
            <a:pPr lvl="0"/>
            <a:r>
              <a:rPr lang="en-CA" dirty="0"/>
              <a:t> On October 8, 2025, the CFIA was notified of a suspicion of Theileriosis in a dairy cow with regenerative anemia located in Kawartha Lakes, Ontario. The cow was imported from the USA on July 15, 2025. The NCFAD then confirmed the sample to be positive for Theileria orientalis Ikeda through metagenomic sequencing and genotype identification. This is the first detection of Theileriosis in Canada. No control measures are undertaken to control the disease. </a:t>
            </a:r>
            <a:endParaRPr lang="en-US" dirty="0"/>
          </a:p>
          <a:p>
            <a:pPr lvl="0"/>
            <a:endParaRPr lang="en-CA" dirty="0">
              <a:ea typeface="Calibri"/>
              <a:cs typeface="Calibri"/>
            </a:endParaRPr>
          </a:p>
          <a:p>
            <a:pPr lvl="0"/>
            <a:r>
              <a:rPr lang="en-CA" dirty="0">
                <a:ea typeface="Calibri"/>
                <a:cs typeface="Calibri"/>
              </a:rPr>
              <a:t>Bovine theileriosis is caused by </a:t>
            </a:r>
            <a:r>
              <a:rPr lang="en-CA" dirty="0"/>
              <a:t>a</a:t>
            </a:r>
            <a:r>
              <a:rPr lang="en-CA" dirty="0">
                <a:solidFill>
                  <a:srgbClr val="0A0A0A"/>
                </a:solidFill>
                <a:highlight>
                  <a:srgbClr val="FFFFFF"/>
                </a:highlight>
              </a:rPr>
              <a:t> blood parasite (protozoa) from the Theileria genus that infects red and white blood cells. It is primarily spread by ticks, especially the Asian </a:t>
            </a:r>
            <a:r>
              <a:rPr lang="en-CA" dirty="0" err="1">
                <a:solidFill>
                  <a:srgbClr val="0A0A0A"/>
                </a:solidFill>
                <a:highlight>
                  <a:srgbClr val="FFFFFF"/>
                </a:highlight>
              </a:rPr>
              <a:t>longhorned</a:t>
            </a:r>
            <a:r>
              <a:rPr lang="en-CA" dirty="0">
                <a:solidFill>
                  <a:srgbClr val="0A0A0A"/>
                </a:solidFill>
                <a:highlight>
                  <a:srgbClr val="FFFFFF"/>
                </a:highlight>
              </a:rPr>
              <a:t> tick, but can also spread via contaminated needles or blood transfusions. However, o</a:t>
            </a:r>
            <a:r>
              <a:rPr lang="en-CA" dirty="0">
                <a:highlight>
                  <a:srgbClr val="FFFFFF"/>
                </a:highlight>
              </a:rPr>
              <a:t>ther insects such as flies, mosquitoes and lice may also spread the disease but their role is not yet clear.</a:t>
            </a:r>
            <a:endParaRPr lang="en-CA" dirty="0">
              <a:highlight>
                <a:srgbClr val="FFFFFF"/>
              </a:highlight>
              <a:ea typeface="Calibri"/>
              <a:cs typeface="Calibri"/>
            </a:endParaRPr>
          </a:p>
          <a:p>
            <a:pPr lvl="0"/>
            <a:endParaRPr lang="en-CA" dirty="0">
              <a:solidFill>
                <a:srgbClr val="0A0A0A"/>
              </a:solidFill>
              <a:highlight>
                <a:srgbClr val="FFFFFF"/>
              </a:highlight>
            </a:endParaRPr>
          </a:p>
          <a:p>
            <a:pPr lvl="0"/>
            <a:r>
              <a:rPr lang="en-CA" dirty="0">
                <a:solidFill>
                  <a:srgbClr val="0A0A0A"/>
                </a:solidFill>
                <a:highlight>
                  <a:srgbClr val="FFFFFF"/>
                </a:highlight>
              </a:rPr>
              <a:t> Susceptible species include cattle, sheep, water buffalo and other bovids.</a:t>
            </a:r>
            <a:endParaRPr lang="en-CA" dirty="0">
              <a:solidFill>
                <a:srgbClr val="0A0A0A"/>
              </a:solidFill>
              <a:highlight>
                <a:srgbClr val="FFFFFF"/>
              </a:highlight>
              <a:ea typeface="Calibri"/>
              <a:cs typeface="Calibri"/>
            </a:endParaRPr>
          </a:p>
          <a:p>
            <a:pPr lvl="0"/>
            <a:endParaRPr lang="en-CA" dirty="0">
              <a:solidFill>
                <a:srgbClr val="0A0A0A"/>
              </a:solidFill>
              <a:highlight>
                <a:srgbClr val="FFFFFF"/>
              </a:highlight>
              <a:ea typeface="Calibri"/>
              <a:cs typeface="Calibri"/>
            </a:endParaRPr>
          </a:p>
          <a:p>
            <a:pPr lvl="0"/>
            <a:r>
              <a:rPr lang="en-CA" dirty="0">
                <a:ea typeface="Calibri"/>
                <a:cs typeface="Calibri"/>
              </a:rPr>
              <a:t>There are several types of </a:t>
            </a:r>
            <a:r>
              <a:rPr lang="en-CA" dirty="0" err="1">
                <a:ea typeface="Calibri"/>
                <a:cs typeface="Calibri"/>
              </a:rPr>
              <a:t>Thelieria</a:t>
            </a:r>
            <a:r>
              <a:rPr lang="en-CA" dirty="0">
                <a:ea typeface="Calibri"/>
                <a:cs typeface="Calibri"/>
              </a:rPr>
              <a:t> </a:t>
            </a:r>
            <a:r>
              <a:rPr lang="en-CA" dirty="0" err="1">
                <a:ea typeface="Calibri"/>
                <a:cs typeface="Calibri"/>
              </a:rPr>
              <a:t>orientallis</a:t>
            </a:r>
            <a:r>
              <a:rPr lang="en-CA" dirty="0">
                <a:ea typeface="Calibri"/>
                <a:cs typeface="Calibri"/>
              </a:rPr>
              <a:t> in the USA (including Chitose, </a:t>
            </a:r>
            <a:r>
              <a:rPr lang="en-CA" dirty="0" err="1">
                <a:ea typeface="Calibri"/>
                <a:cs typeface="Calibri"/>
              </a:rPr>
              <a:t>buffeli</a:t>
            </a:r>
            <a:r>
              <a:rPr lang="en-CA" dirty="0">
                <a:ea typeface="Calibri"/>
                <a:cs typeface="Calibri"/>
              </a:rPr>
              <a:t> and Ikeda) but only Ikeda has been shown to cause severe illness.</a:t>
            </a:r>
          </a:p>
          <a:p>
            <a:pPr lvl="0"/>
            <a:endParaRPr lang="en-CA" dirty="0"/>
          </a:p>
          <a:p>
            <a:pPr lvl="0"/>
            <a:r>
              <a:rPr lang="en-CA" dirty="0"/>
              <a:t>Clinical signs in infected cattle often appear as:</a:t>
            </a:r>
          </a:p>
          <a:p>
            <a:pPr lvl="0"/>
            <a:r>
              <a:rPr lang="en-CA" dirty="0"/>
              <a:t>fever</a:t>
            </a:r>
          </a:p>
          <a:p>
            <a:pPr lvl="0"/>
            <a:r>
              <a:rPr lang="en-CA" dirty="0"/>
              <a:t>swollen lymph nodes (</a:t>
            </a:r>
            <a:r>
              <a:rPr lang="en-CA" i="1" dirty="0"/>
              <a:t>lymphadenopathy</a:t>
            </a:r>
            <a:r>
              <a:rPr lang="en-CA" dirty="0"/>
              <a:t>)</a:t>
            </a:r>
          </a:p>
          <a:p>
            <a:pPr lvl="0"/>
            <a:r>
              <a:rPr lang="en-CA" dirty="0"/>
              <a:t>loss of appetite and weight loss</a:t>
            </a:r>
          </a:p>
          <a:p>
            <a:pPr lvl="0"/>
            <a:r>
              <a:rPr lang="en-CA" dirty="0"/>
              <a:t>nasal discharge</a:t>
            </a:r>
          </a:p>
          <a:p>
            <a:pPr lvl="0"/>
            <a:r>
              <a:rPr lang="en-CA" dirty="0"/>
              <a:t>diarrhea</a:t>
            </a:r>
          </a:p>
          <a:p>
            <a:pPr lvl="0"/>
            <a:r>
              <a:rPr lang="en-CA" dirty="0"/>
              <a:t>decreased milk production</a:t>
            </a:r>
          </a:p>
          <a:p>
            <a:pPr lvl="0"/>
            <a:r>
              <a:rPr lang="en-CA" dirty="0"/>
              <a:t>anaemia, jaundice, and bloody urine</a:t>
            </a:r>
            <a:endParaRPr lang="en-CA" dirty="0">
              <a:ea typeface="Calibri"/>
              <a:cs typeface="Calibri"/>
            </a:endParaRPr>
          </a:p>
          <a:p>
            <a:pPr lvl="0"/>
            <a:endParaRPr lang="en-CA" dirty="0"/>
          </a:p>
          <a:p>
            <a:pPr lvl="0"/>
            <a:r>
              <a:rPr lang="en-CA" dirty="0"/>
              <a:t>How sick the animal gets depends on the type of </a:t>
            </a:r>
            <a:r>
              <a:rPr lang="en-CA" i="1" dirty="0" err="1"/>
              <a:t>theileria</a:t>
            </a:r>
            <a:r>
              <a:rPr lang="en-CA" dirty="0"/>
              <a:t> parasite and the susceptibility of the animal host. In some cases, animals may get sick or die, especially if they've never had the disease before.</a:t>
            </a:r>
          </a:p>
          <a:p>
            <a:pPr lvl="0"/>
            <a:endParaRPr lang="en-CA" dirty="0"/>
          </a:p>
        </p:txBody>
      </p:sp>
      <p:sp>
        <p:nvSpPr>
          <p:cNvPr id="4" name="Slide Number Placeholder 3">
            <a:extLst>
              <a:ext uri="{FF2B5EF4-FFF2-40B4-BE49-F238E27FC236}">
                <a16:creationId xmlns:a16="http://schemas.microsoft.com/office/drawing/2014/main" id="{CA70CDC0-B110-9427-7513-EB560BC90FAD}"/>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9BDB77-24CA-4EEA-A698-FA7A83CE9E6E}" type="slidenum">
              <a:t>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95987-2D18-B96A-6A1B-C6B29B9EFA92}"/>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3B89199E-62C6-740E-82F3-E743C0288142}"/>
              </a:ext>
            </a:extLst>
          </p:cNvPr>
          <p:cNvSpPr txBox="1">
            <a:spLocks noGrp="1"/>
          </p:cNvSpPr>
          <p:nvPr>
            <p:ph type="body" sz="quarter" idx="1"/>
          </p:nvPr>
        </p:nvSpPr>
        <p:spPr/>
        <p:txBody>
          <a:bodyPr/>
          <a:lstStyle/>
          <a:p>
            <a:pPr lvl="0"/>
            <a:r>
              <a:rPr lang="en-CA" sz="1200" b="0" i="0" kern="1200" dirty="0">
                <a:solidFill>
                  <a:schemeClr val="tx1"/>
                </a:solidFill>
                <a:effectLst/>
                <a:latin typeface="+mn-lt"/>
                <a:ea typeface="+mn-ea"/>
                <a:cs typeface="+mn-cs"/>
              </a:rPr>
              <a:t>Also a recent study from China has identified ALHT resistance to acaricides (cyhalothrin, cypermethrin, deltamethrin, amitraz, and fipronil), resistance levels to the different acaricides ranged from susceptible (S) to level IV. Level IV resistance was observed for fipronil and amitraz.</a:t>
            </a:r>
          </a:p>
          <a:p>
            <a:pPr lvl="0"/>
            <a:endParaRPr lang="en-CA" sz="1200" b="0" i="0" kern="1200" dirty="0">
              <a:solidFill>
                <a:schemeClr val="tx1"/>
              </a:solidFill>
              <a:effectLst/>
              <a:latin typeface="+mn-lt"/>
              <a:ea typeface="+mn-ea"/>
              <a:cs typeface="+mn-cs"/>
            </a:endParaRPr>
          </a:p>
          <a:p>
            <a:pPr lvl="0"/>
            <a:endParaRPr lang="en-CA" sz="1200" b="0" i="0" kern="1200" dirty="0">
              <a:solidFill>
                <a:schemeClr val="tx1"/>
              </a:solidFill>
              <a:effectLst/>
              <a:latin typeface="+mn-lt"/>
              <a:ea typeface="+mn-ea"/>
              <a:cs typeface="+mn-cs"/>
            </a:endParaRPr>
          </a:p>
          <a:p>
            <a:pPr lvl="0"/>
            <a:r>
              <a:rPr lang="en-CA" sz="1200" b="0" i="0" kern="1200" dirty="0">
                <a:solidFill>
                  <a:schemeClr val="tx1"/>
                </a:solidFill>
                <a:effectLst/>
                <a:latin typeface="+mn-lt"/>
                <a:ea typeface="+mn-ea"/>
                <a:cs typeface="+mn-cs"/>
              </a:rPr>
              <a:t>This study documents our first response to a </a:t>
            </a:r>
            <a:r>
              <a:rPr lang="en-CA" sz="1200" b="0" i="1" kern="1200" dirty="0">
                <a:solidFill>
                  <a:schemeClr val="tx1"/>
                </a:solidFill>
                <a:effectLst/>
                <a:latin typeface="+mn-lt"/>
                <a:ea typeface="+mn-ea"/>
                <a:cs typeface="+mn-cs"/>
              </a:rPr>
              <a:t>T. orientalis</a:t>
            </a:r>
            <a:r>
              <a:rPr lang="en-CA" sz="1200" b="0" i="0" kern="1200" dirty="0">
                <a:solidFill>
                  <a:schemeClr val="tx1"/>
                </a:solidFill>
                <a:effectLst/>
                <a:latin typeface="+mn-lt"/>
                <a:ea typeface="+mn-ea"/>
                <a:cs typeface="+mn-cs"/>
              </a:rPr>
              <a:t> Ikeda-positive herd in Maury County, Tennessee (USA). Before our arrival and detection of </a:t>
            </a:r>
            <a:r>
              <a:rPr lang="en-CA" sz="1200" b="0" i="1" kern="1200" dirty="0">
                <a:solidFill>
                  <a:schemeClr val="tx1"/>
                </a:solidFill>
                <a:effectLst/>
                <a:latin typeface="+mn-lt"/>
                <a:ea typeface="+mn-ea"/>
                <a:cs typeface="+mn-cs"/>
              </a:rPr>
              <a:t>H. longicornis</a:t>
            </a:r>
            <a:r>
              <a:rPr lang="en-CA" sz="1200" b="0" i="0" kern="1200" dirty="0">
                <a:solidFill>
                  <a:schemeClr val="tx1"/>
                </a:solidFill>
                <a:effectLst/>
                <a:latin typeface="+mn-lt"/>
                <a:ea typeface="+mn-ea"/>
                <a:cs typeface="+mn-cs"/>
              </a:rPr>
              <a:t> on the property, we advised the producer to maintain a closed herd, use on-animal chemical control, and reduce overgrown vegetation. Upon arrival, we identified sampling areas where cattle primarily resided or previously had been and targeted these areas using timed tick dragging methods, checking the drag for ticks every 10 meters for a mean of 352 min per visit (~6 h). Collections occurred once in July 2022 and every other week in 2023 (June–November). In total, 166 </a:t>
            </a:r>
            <a:r>
              <a:rPr lang="en-CA" sz="1200" b="0" i="1" kern="1200" dirty="0">
                <a:solidFill>
                  <a:schemeClr val="tx1"/>
                </a:solidFill>
                <a:effectLst/>
                <a:latin typeface="+mn-lt"/>
                <a:ea typeface="+mn-ea"/>
                <a:cs typeface="+mn-cs"/>
              </a:rPr>
              <a:t>H. longicornis</a:t>
            </a:r>
            <a:r>
              <a:rPr lang="en-CA" sz="1200" b="0" i="0" kern="1200" dirty="0">
                <a:solidFill>
                  <a:schemeClr val="tx1"/>
                </a:solidFill>
                <a:effectLst/>
                <a:latin typeface="+mn-lt"/>
                <a:ea typeface="+mn-ea"/>
                <a:cs typeface="+mn-cs"/>
              </a:rPr>
              <a:t> larvae and 45 nymphs were collected. Nymphs were screened for </a:t>
            </a:r>
            <a:r>
              <a:rPr lang="en-CA" sz="1200" b="0" i="1" kern="1200" dirty="0">
                <a:solidFill>
                  <a:schemeClr val="tx1"/>
                </a:solidFill>
                <a:effectLst/>
                <a:latin typeface="+mn-lt"/>
                <a:ea typeface="+mn-ea"/>
                <a:cs typeface="+mn-cs"/>
              </a:rPr>
              <a:t>T. orientalis</a:t>
            </a:r>
            <a:r>
              <a:rPr lang="en-CA" sz="1200" b="0" i="0" kern="1200" dirty="0">
                <a:solidFill>
                  <a:schemeClr val="tx1"/>
                </a:solidFill>
                <a:effectLst/>
                <a:latin typeface="+mn-lt"/>
                <a:ea typeface="+mn-ea"/>
                <a:cs typeface="+mn-cs"/>
              </a:rPr>
              <a:t>, and 4.5% (2/44) were positive for </a:t>
            </a:r>
            <a:r>
              <a:rPr lang="en-CA" sz="1200" b="0" i="1" kern="1200" dirty="0">
                <a:solidFill>
                  <a:schemeClr val="tx1"/>
                </a:solidFill>
                <a:effectLst/>
                <a:latin typeface="+mn-lt"/>
                <a:ea typeface="+mn-ea"/>
                <a:cs typeface="+mn-cs"/>
              </a:rPr>
              <a:t>T. orientalis</a:t>
            </a:r>
            <a:r>
              <a:rPr lang="en-CA" sz="1200" b="0" i="0" kern="1200" dirty="0">
                <a:solidFill>
                  <a:schemeClr val="tx1"/>
                </a:solidFill>
                <a:effectLst/>
                <a:latin typeface="+mn-lt"/>
                <a:ea typeface="+mn-ea"/>
                <a:cs typeface="+mn-cs"/>
              </a:rPr>
              <a:t> Ikeda a year after the herd was initially confirmed positive</a:t>
            </a:r>
            <a:endParaRPr lang="en-CA" dirty="0"/>
          </a:p>
        </p:txBody>
      </p:sp>
      <p:sp>
        <p:nvSpPr>
          <p:cNvPr id="4" name="Slide Number Placeholder 3">
            <a:extLst>
              <a:ext uri="{FF2B5EF4-FFF2-40B4-BE49-F238E27FC236}">
                <a16:creationId xmlns:a16="http://schemas.microsoft.com/office/drawing/2014/main" id="{51212A3D-48F2-9789-5EE9-554BE0A565B0}"/>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1DB95D-94D6-43E2-A6A0-756BB0FE46CA}" type="slidenum">
              <a:t>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8DFB6-618B-2E44-9EDD-050FA8A6D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8C5A1-2662-44E9-BC8C-3AEE857E4854}"/>
              </a:ext>
            </a:extLst>
          </p:cNvPr>
          <p:cNvSpPr txBox="1">
            <a:spLocks noGrp="1"/>
          </p:cNvSpPr>
          <p:nvPr>
            <p:ph type="body" sz="quarter" idx="1"/>
          </p:nvPr>
        </p:nvSpPr>
        <p:spPr/>
        <p:txBody>
          <a:bodyPr/>
          <a:lstStyle/>
          <a:p>
            <a:pPr lvl="0"/>
            <a:endParaRPr lang="en-CA" dirty="0">
              <a:solidFill>
                <a:srgbClr val="444444"/>
              </a:solidFill>
            </a:endParaRPr>
          </a:p>
          <a:p>
            <a:pPr lvl="0"/>
            <a:r>
              <a:rPr lang="en-CA" dirty="0"/>
              <a:t>Vesicular stomatitis primarily affects horses but can also affect other farm animals such as cows, sheep, and goats, as well as humans.</a:t>
            </a:r>
            <a:endParaRPr lang="en-US" dirty="0">
              <a:solidFill>
                <a:srgbClr val="444444"/>
              </a:solidFill>
            </a:endParaRPr>
          </a:p>
          <a:p>
            <a:pPr lvl="0"/>
            <a:endParaRPr lang="en-CA" dirty="0">
              <a:solidFill>
                <a:srgbClr val="444444"/>
              </a:solidFill>
            </a:endParaRPr>
          </a:p>
          <a:p>
            <a:pPr lvl="0"/>
            <a:r>
              <a:rPr lang="en-CA" dirty="0"/>
              <a:t>It  circulates annually in livestock and insect vectors in southern Mexico and results in occasional incursions in the U.S. when climate and ecological factors support northward movement. </a:t>
            </a:r>
            <a:endParaRPr lang="en-CA" dirty="0">
              <a:ea typeface="Calibri"/>
              <a:cs typeface="Calibri"/>
            </a:endParaRPr>
          </a:p>
          <a:p>
            <a:pPr lvl="0"/>
            <a:endParaRPr lang="en-CA" dirty="0"/>
          </a:p>
          <a:p>
            <a:pPr lvl="0"/>
            <a:r>
              <a:rPr lang="en-CA" dirty="0"/>
              <a:t>Most recent incursion to the southern US is in Arizona with the New Jersey Strain virus. </a:t>
            </a:r>
          </a:p>
          <a:p>
            <a:pPr lvl="0"/>
            <a:endParaRPr lang="en-CA" dirty="0">
              <a:ea typeface="Calibri"/>
              <a:cs typeface="Calibri"/>
            </a:endParaRPr>
          </a:p>
          <a:p>
            <a:pPr lvl="0"/>
            <a:r>
              <a:rPr lang="en-CA" dirty="0"/>
              <a:t>On October 31, 2025, the USA confirmed two cases of vesicular stomatitis New Jersey virus (VSNJV) in horses on two separate premises in Cochise County, Arizona.</a:t>
            </a:r>
            <a:endParaRPr lang="en-CA" dirty="0">
              <a:ea typeface="Calibri"/>
              <a:cs typeface="Calibri"/>
            </a:endParaRPr>
          </a:p>
          <a:p>
            <a:pPr lvl="0"/>
            <a:r>
              <a:rPr lang="en-CA" dirty="0"/>
              <a:t>There had been no recent livestock movements related to the index case, so, it is suspected that vector movements across the border are the source of the outbreaks.</a:t>
            </a:r>
          </a:p>
          <a:p>
            <a:pPr lvl="0"/>
            <a:endParaRPr lang="en-CA" dirty="0"/>
          </a:p>
          <a:p>
            <a:pPr lvl="0"/>
            <a:r>
              <a:rPr lang="en-CA" dirty="0">
                <a:ea typeface="Calibri"/>
                <a:cs typeface="Calibri"/>
              </a:rPr>
              <a:t>As of this week there have been 7 affected premises reported across 4 counties, with 3 currently still in quarantine.</a:t>
            </a:r>
            <a:endParaRPr lang="en-CA" dirty="0"/>
          </a:p>
          <a:p>
            <a:pPr lvl="0"/>
            <a:endParaRPr lang="en-CA" dirty="0"/>
          </a:p>
        </p:txBody>
      </p:sp>
      <p:sp>
        <p:nvSpPr>
          <p:cNvPr id="4" name="Slide Number Placeholder 3">
            <a:extLst>
              <a:ext uri="{FF2B5EF4-FFF2-40B4-BE49-F238E27FC236}">
                <a16:creationId xmlns:a16="http://schemas.microsoft.com/office/drawing/2014/main" id="{73B5930F-60CE-217F-150F-4AF854869C9B}"/>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AEB0A5-6245-4772-B1C9-8F13AB258E80}" type="slidenum">
              <a:t>4</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C426BD6-E87A-C41B-071D-E719BA1E41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19DF6D7E-1707-432C-BB18-D2354FFCCA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mj-lt"/>
              <a:buNone/>
            </a:pPr>
            <a:r>
              <a:rPr lang="en-CA" altLang="en-US" b="1" dirty="0">
                <a:solidFill>
                  <a:srgbClr val="424242"/>
                </a:solidFill>
                <a:latin typeface="Segoe Sans"/>
              </a:rPr>
              <a:t>Manitoba Case (June 9, 2025)</a:t>
            </a:r>
            <a:r>
              <a:rPr lang="en-CA" altLang="en-US" dirty="0">
                <a:solidFill>
                  <a:srgbClr val="424242"/>
                </a:solidFill>
                <a:latin typeface="Segoe Sans"/>
              </a:rPr>
              <a:t>:</a:t>
            </a:r>
            <a:br>
              <a:rPr lang="en-CA" altLang="en-US" dirty="0">
                <a:solidFill>
                  <a:srgbClr val="424242"/>
                </a:solidFill>
                <a:latin typeface="Segoe Sans"/>
              </a:rPr>
            </a:br>
            <a:r>
              <a:rPr lang="en-CA" altLang="en-US" dirty="0">
                <a:solidFill>
                  <a:srgbClr val="424242"/>
                </a:solidFill>
                <a:latin typeface="Segoe Sans"/>
              </a:rPr>
              <a:t>A 7-year-old dairy cow from the Pembina Valley Region tested positive for bovine TB at a federally registered abattoir. Depopulation of the infected herd is ongoing. The strain is genetically distinct from any previously reported in North America. The CFIA is actively tracing and preparing to test related herds.</a:t>
            </a:r>
          </a:p>
          <a:p>
            <a:pPr>
              <a:buFont typeface="+mj-lt"/>
              <a:buNone/>
            </a:pPr>
            <a:endParaRPr lang="en-CA" altLang="en-US" dirty="0">
              <a:solidFill>
                <a:srgbClr val="424242"/>
              </a:solidFill>
              <a:latin typeface="Segoe Sans"/>
            </a:endParaRPr>
          </a:p>
          <a:p>
            <a:pPr>
              <a:buFont typeface="+mj-lt"/>
              <a:buNone/>
            </a:pPr>
            <a:r>
              <a:rPr lang="en-CA" altLang="en-US" b="1" dirty="0">
                <a:solidFill>
                  <a:srgbClr val="424242"/>
                </a:solidFill>
                <a:latin typeface="Segoe Sans"/>
              </a:rPr>
              <a:t>Saskatchewan Case (November 29, 2024)</a:t>
            </a:r>
            <a:r>
              <a:rPr lang="en-CA" altLang="en-US" dirty="0">
                <a:solidFill>
                  <a:srgbClr val="424242"/>
                </a:solidFill>
                <a:latin typeface="Segoe Sans"/>
              </a:rPr>
              <a:t>:</a:t>
            </a:r>
            <a:br>
              <a:rPr lang="en-CA" altLang="en-US" dirty="0">
                <a:solidFill>
                  <a:srgbClr val="424242"/>
                </a:solidFill>
                <a:latin typeface="Segoe Sans"/>
              </a:rPr>
            </a:br>
            <a:r>
              <a:rPr lang="en-CA" altLang="en-US" dirty="0">
                <a:solidFill>
                  <a:srgbClr val="424242"/>
                </a:solidFill>
                <a:latin typeface="Segoe Sans"/>
              </a:rPr>
              <a:t>A 6-year-old cow from Saskatchewan was confirmed with bovine TB at an Alberta abattoir. One infected herd has been depopulated with 25 confirmed cases. The strain is also genetically unique. The CFIA has identified 7 lifeline and 46 trace-out herds, with several already released from quarantine.</a:t>
            </a:r>
          </a:p>
          <a:p>
            <a:r>
              <a:rPr lang="en-CA" altLang="en-US" dirty="0"/>
              <a:t> </a:t>
            </a:r>
          </a:p>
          <a:p>
            <a:endParaRPr lang="en-CA" altLang="en-US" dirty="0"/>
          </a:p>
        </p:txBody>
      </p:sp>
      <p:sp>
        <p:nvSpPr>
          <p:cNvPr id="37892" name="Slide Number Placeholder 3">
            <a:extLst>
              <a:ext uri="{FF2B5EF4-FFF2-40B4-BE49-F238E27FC236}">
                <a16:creationId xmlns:a16="http://schemas.microsoft.com/office/drawing/2014/main" id="{E8FA94EC-6C0A-B4FB-6D6E-04E1421DFB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1F1C0A0-C822-469E-8283-FE3C1AE3ED34}" type="slidenum">
              <a:rPr lang="en-US" altLang="en-US" smtClean="0"/>
              <a:pPr/>
              <a:t>5</a:t>
            </a:fld>
            <a:endParaRPr lang="en-US" altLang="en-US"/>
          </a:p>
        </p:txBody>
      </p:sp>
    </p:spTree>
    <p:extLst>
      <p:ext uri="{BB962C8B-B14F-4D97-AF65-F5344CB8AC3E}">
        <p14:creationId xmlns:p14="http://schemas.microsoft.com/office/powerpoint/2010/main" val="215868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November 2025</a:t>
            </a:r>
          </a:p>
        </p:txBody>
      </p:sp>
      <p:sp>
        <p:nvSpPr>
          <p:cNvPr id="4" name="Slide Number Placeholder 3"/>
          <p:cNvSpPr>
            <a:spLocks noGrp="1"/>
          </p:cNvSpPr>
          <p:nvPr>
            <p:ph type="sldNum" sz="quarter" idx="5"/>
          </p:nvPr>
        </p:nvSpPr>
        <p:spPr/>
        <p:txBody>
          <a:bodyPr/>
          <a:lstStyle/>
          <a:p>
            <a:pPr>
              <a:defRPr/>
            </a:pPr>
            <a:fld id="{13ED67B1-C2BC-4652-AF0E-05C58609B3B9}" type="slidenum">
              <a:rPr lang="en-US" altLang="en-US" smtClean="0"/>
              <a:pPr>
                <a:defRPr/>
              </a:pPr>
              <a:t>6</a:t>
            </a:fld>
            <a:endParaRPr lang="en-US" altLang="en-US"/>
          </a:p>
        </p:txBody>
      </p:sp>
    </p:spTree>
    <p:extLst>
      <p:ext uri="{BB962C8B-B14F-4D97-AF65-F5344CB8AC3E}">
        <p14:creationId xmlns:p14="http://schemas.microsoft.com/office/powerpoint/2010/main" val="2314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marking Montana’s second case in 2025</a:t>
            </a: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Brucellosis is a bacterial disease primarily of cattle. It can also affect wildlife, particularly elk and bison. And it’s also a zoonotic disease — so it’s capable of causing infections in people. Concern for people who consume raw milk.</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recent Gallatin County case was identified through Montana’s Department of Livestock surveillance program, which has been in place since 2010. On average, the state has identified roughly one affected herd per year since the program began.</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Montana’s DSA exists due to the risk of disease spillover from infected wildlife in the Greater Yellowstone Area</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Montana’s DSA exists due to the risk of disease spillover from infected wildlife in the Greater Yellowstone Area (GYA). Brucellosis causes reproductive issues in livestock including abortions, still births, and neonatal mortalities. </a:t>
            </a:r>
          </a:p>
        </p:txBody>
      </p:sp>
      <p:sp>
        <p:nvSpPr>
          <p:cNvPr id="4" name="Slide Number Placeholder 3"/>
          <p:cNvSpPr>
            <a:spLocks noGrp="1"/>
          </p:cNvSpPr>
          <p:nvPr>
            <p:ph type="sldNum" sz="quarter" idx="5"/>
          </p:nvPr>
        </p:nvSpPr>
        <p:spPr/>
        <p:txBody>
          <a:bodyPr/>
          <a:lstStyle/>
          <a:p>
            <a:pPr>
              <a:defRPr/>
            </a:pPr>
            <a:fld id="{13ED67B1-C2BC-4652-AF0E-05C58609B3B9}" type="slidenum">
              <a:rPr lang="en-US" altLang="en-US" smtClean="0"/>
              <a:pPr>
                <a:defRPr/>
              </a:pPr>
              <a:t>7</a:t>
            </a:fld>
            <a:endParaRPr lang="en-US" altLang="en-US"/>
          </a:p>
        </p:txBody>
      </p:sp>
    </p:spTree>
    <p:extLst>
      <p:ext uri="{BB962C8B-B14F-4D97-AF65-F5344CB8AC3E}">
        <p14:creationId xmlns:p14="http://schemas.microsoft.com/office/powerpoint/2010/main" val="33351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8C372-D1CC-BD02-EF36-F8BF35221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3637D-1195-237D-7330-0320A6C75CDD}"/>
              </a:ext>
            </a:extLst>
          </p:cNvPr>
          <p:cNvSpPr txBox="1">
            <a:spLocks noGrp="1"/>
          </p:cNvSpPr>
          <p:nvPr>
            <p:ph type="body" sz="quarter" idx="1"/>
          </p:nvPr>
        </p:nvSpPr>
        <p:spPr/>
        <p:txBody>
          <a:bodyPr/>
          <a:lstStyle/>
          <a:p>
            <a:pPr lvl="0"/>
            <a:r>
              <a:rPr lang="en-CA" dirty="0"/>
              <a:t>Mexico has reported its first case of NWS in </a:t>
            </a:r>
            <a:r>
              <a:rPr lang="en-CA" dirty="0">
                <a:hlinkClick r:id="rId3">
                  <a:extLst>
                    <a:ext uri="{A12FA001-AC4F-418D-AE19-62706E023703}">
                      <ahyp:hlinkClr xmlns:ahyp="http://schemas.microsoft.com/office/drawing/2018/hyperlinkcolor" val="tx"/>
                    </a:ext>
                  </a:extLst>
                </a:hlinkClick>
              </a:rPr>
              <a:t>Tamaulipas</a:t>
            </a:r>
            <a:r>
              <a:rPr lang="en-CA" dirty="0"/>
              <a:t> - in a 6 day old calf (no reports of it being imported from another region) - Today they also reported a case in </a:t>
            </a:r>
            <a:r>
              <a:rPr lang="en-CA" dirty="0" err="1"/>
              <a:t>Altimira</a:t>
            </a:r>
            <a:r>
              <a:rPr lang="en-CA" dirty="0"/>
              <a:t> in a horse – which could mean the fly has reached the region.</a:t>
            </a:r>
            <a:endParaRPr lang="en-US" dirty="0"/>
          </a:p>
          <a:p>
            <a:pPr lvl="0"/>
            <a:endParaRPr lang="en-CA" dirty="0"/>
          </a:p>
          <a:p>
            <a:pPr lvl="0"/>
            <a:r>
              <a:rPr lang="en-CA" dirty="0"/>
              <a:t>This is also the same region where the new sterile fly dispersal facility was opened (Tampico, Mexico); which aims to increase the range and number of sterile flies being released and allow for a greater ability to push the pest south.</a:t>
            </a:r>
            <a:endParaRPr lang="en-US" dirty="0">
              <a:ea typeface="Calibri"/>
              <a:cs typeface="Calibri"/>
            </a:endParaRPr>
          </a:p>
          <a:p>
            <a:pPr lvl="0"/>
            <a:endParaRPr lang="en-CA" dirty="0"/>
          </a:p>
          <a:p>
            <a:pPr lvl="0"/>
            <a:r>
              <a:rPr lang="en-CA" dirty="0"/>
              <a:t>Mexico has reported a third case of NWS infestation in Nuevo Leon, again in a bovine imported from a southern affected region (Veracruz)</a:t>
            </a:r>
            <a:endParaRPr lang="en-CA" dirty="0">
              <a:ea typeface="Calibri"/>
              <a:cs typeface="Calibri"/>
            </a:endParaRPr>
          </a:p>
          <a:p>
            <a:pPr lvl="0"/>
            <a:endParaRPr lang="en-CA" dirty="0"/>
          </a:p>
          <a:p>
            <a:pPr lvl="0"/>
            <a:r>
              <a:rPr lang="en-CA" dirty="0"/>
              <a:t>Mexico's dashboard shows 671 active cases with 13,106 cumulative cases in animals. A recent report also mentioned the impact of pets, with ~1602 cases reported in dogs and 32 cases in cats </a:t>
            </a:r>
            <a:endParaRPr lang="en-CA" dirty="0">
              <a:ea typeface="Calibri"/>
              <a:cs typeface="Calibri"/>
            </a:endParaRPr>
          </a:p>
          <a:p>
            <a:pPr lvl="0"/>
            <a:endParaRPr lang="en-CA" dirty="0"/>
          </a:p>
          <a:p>
            <a:pPr lvl="0"/>
            <a:r>
              <a:rPr lang="en-CA" dirty="0"/>
              <a:t>Mexico has also reported additional human cases of NWS infestation, bringing the total number to 106 as of Dec 13 (Chiapas = 86, Campeche = 4, Tabasco = 2, Yucatan = 8, Oaxaca = 2, and </a:t>
            </a:r>
            <a:r>
              <a:rPr lang="en-CA" dirty="0" err="1"/>
              <a:t>QuintanaRoo</a:t>
            </a:r>
            <a:r>
              <a:rPr lang="en-CA" dirty="0"/>
              <a:t> = 4)</a:t>
            </a:r>
          </a:p>
          <a:p>
            <a:pPr lvl="0"/>
            <a:endParaRPr lang="en-CA" dirty="0"/>
          </a:p>
          <a:p>
            <a:pPr lvl="0"/>
            <a:endParaRPr lang="en-CA" dirty="0"/>
          </a:p>
          <a:p>
            <a:pPr lvl="0"/>
            <a:endParaRPr lang="en-CA" dirty="0"/>
          </a:p>
          <a:p>
            <a:pPr lvl="0"/>
            <a:endParaRPr lang="en-CA" dirty="0"/>
          </a:p>
        </p:txBody>
      </p:sp>
      <p:sp>
        <p:nvSpPr>
          <p:cNvPr id="4" name="Slide Number Placeholder 3">
            <a:extLst>
              <a:ext uri="{FF2B5EF4-FFF2-40B4-BE49-F238E27FC236}">
                <a16:creationId xmlns:a16="http://schemas.microsoft.com/office/drawing/2014/main" id="{C0C52A09-4F10-FA28-F110-E835D35EFA0F}"/>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AA7489-53DE-4834-8CA0-C8C39A401C3E}" type="slidenum">
              <a:t>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EFF25-D635-CD13-0B8D-5069963E9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0BC2E-702B-2D92-F540-1EBDA70786FC}"/>
              </a:ext>
            </a:extLst>
          </p:cNvPr>
          <p:cNvSpPr txBox="1">
            <a:spLocks noGrp="1"/>
          </p:cNvSpPr>
          <p:nvPr>
            <p:ph type="body" sz="quarter" idx="1"/>
          </p:nvPr>
        </p:nvSpPr>
        <p:spPr/>
        <p:txBody>
          <a:bodyPr/>
          <a:lstStyle/>
          <a:p>
            <a:pPr lvl="0"/>
            <a:r>
              <a:rPr lang="en-CA" b="1"/>
              <a:t>Washington, D.C., December 17, 2025</a:t>
            </a:r>
            <a:r>
              <a:rPr lang="en-CA"/>
              <a:t>—Today, the U.S. Food and Drug Administration conditionally approved Credelio Quattro-CA1 (lotilaner, moxidectin, praziquantel, pyrantel) chewable tablets for the treatment of infestations caused by </a:t>
            </a:r>
            <a:r>
              <a:rPr lang="en-CA">
                <a:hlinkClick r:id="rId3" tooltip="New World Screwworm">
                  <a:extLst>
                    <a:ext uri="{A12FA001-AC4F-418D-AE19-62706E023703}">
                      <ahyp:hlinkClr xmlns:ahyp="http://schemas.microsoft.com/office/drawing/2018/hyperlinkcolor" val="tx"/>
                    </a:ext>
                  </a:extLst>
                </a:hlinkClick>
              </a:rPr>
              <a:t>New World screwworm</a:t>
            </a:r>
            <a:r>
              <a:rPr lang="en-CA"/>
              <a:t> (NWS) larvae (myiasis) in dogs and puppies at least eight weeks of age and weighing at least 3.3 pounds.</a:t>
            </a:r>
          </a:p>
          <a:p>
            <a:pPr lvl="0"/>
            <a:endParaRPr lang="en-CA"/>
          </a:p>
          <a:p>
            <a:pPr lvl="0"/>
            <a:r>
              <a:rPr lang="en-CA" b="1"/>
              <a:t>Washington, D.C., December 4, 2025</a:t>
            </a:r>
            <a:r>
              <a:rPr lang="en-CA"/>
              <a:t>—Today, the U.S. Food and Drug Administration </a:t>
            </a:r>
            <a:r>
              <a:rPr lang="en-CA" u="sng">
                <a:hlinkClick r:id="rId4">
                  <a:extLst>
                    <a:ext uri="{A12FA001-AC4F-418D-AE19-62706E023703}">
                      <ahyp:hlinkClr xmlns:ahyp="http://schemas.microsoft.com/office/drawing/2018/hyperlinkcolor" val="tx"/>
                    </a:ext>
                  </a:extLst>
                </a:hlinkClick>
              </a:rPr>
              <a:t>conditionally</a:t>
            </a:r>
            <a:r>
              <a:rPr lang="en-CA"/>
              <a:t> approved Exzolt Cattle-CA1 (fluralaner) topical solution for the prevention and treatment of </a:t>
            </a:r>
            <a:r>
              <a:rPr lang="en-CA">
                <a:hlinkClick r:id="rId5" tooltip="Stop Screwworm">
                  <a:extLst>
                    <a:ext uri="{A12FA001-AC4F-418D-AE19-62706E023703}">
                      <ahyp:hlinkClr xmlns:ahyp="http://schemas.microsoft.com/office/drawing/2018/hyperlinkcolor" val="tx"/>
                    </a:ext>
                  </a:extLst>
                </a:hlinkClick>
              </a:rPr>
              <a:t>New World screwworm</a:t>
            </a:r>
            <a:r>
              <a:rPr lang="en-CA"/>
              <a:t> (NWS) larval infestations, and the treatment and control of </a:t>
            </a:r>
            <a:r>
              <a:rPr lang="en-CA">
                <a:hlinkClick r:id="rId6" tooltip="Cattle Fever Ticks">
                  <a:extLst>
                    <a:ext uri="{A12FA001-AC4F-418D-AE19-62706E023703}">
                      <ahyp:hlinkClr xmlns:ahyp="http://schemas.microsoft.com/office/drawing/2018/hyperlinkcolor" val="tx"/>
                    </a:ext>
                  </a:extLst>
                </a:hlinkClick>
              </a:rPr>
              <a:t>cattle fever tick</a:t>
            </a:r>
            <a:r>
              <a:rPr lang="en-CA"/>
              <a:t> in beef cattle 2 months of age and older and replacement dairy heifers less than 20 months of age.</a:t>
            </a:r>
          </a:p>
        </p:txBody>
      </p:sp>
      <p:sp>
        <p:nvSpPr>
          <p:cNvPr id="4" name="Slide Number Placeholder 3">
            <a:extLst>
              <a:ext uri="{FF2B5EF4-FFF2-40B4-BE49-F238E27FC236}">
                <a16:creationId xmlns:a16="http://schemas.microsoft.com/office/drawing/2014/main" id="{4116C38E-F998-CAAC-8BC1-E850A3451E20}"/>
              </a:ext>
            </a:extLst>
          </p:cNvPr>
          <p:cNvSpPr txBox="1"/>
          <p:nvPr/>
        </p:nvSpPr>
        <p:spPr>
          <a:xfrm>
            <a:off x="3976689" y="8839203"/>
            <a:ext cx="3041651" cy="466728"/>
          </a:xfrm>
          <a:prstGeom prst="rect">
            <a:avLst/>
          </a:prstGeom>
          <a:noFill/>
          <a:ln cap="flat">
            <a:noFill/>
          </a:ln>
        </p:spPr>
        <p:txBody>
          <a:bodyPr vert="horz" wrap="square" lIns="93287" tIns="46643" rIns="93287" bIns="46643"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C280AC2-925B-443F-9F6B-3EAFC4735194}" type="slidenum">
              <a:t>9</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3127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D71BE8F-C8C3-18E3-8F66-08AB0D2F6168}"/>
              </a:ext>
            </a:extLst>
          </p:cNvPr>
          <p:cNvSpPr>
            <a:spLocks noGrp="1"/>
          </p:cNvSpPr>
          <p:nvPr>
            <p:ph type="sldNum" sz="quarter" idx="10"/>
          </p:nvPr>
        </p:nvSpPr>
        <p:spPr/>
        <p:txBody>
          <a:bodyPr/>
          <a:lstStyle>
            <a:lvl1pPr>
              <a:defRPr/>
            </a:lvl1pPr>
          </a:lstStyle>
          <a:p>
            <a:pPr>
              <a:defRPr/>
            </a:pPr>
            <a:fld id="{4F891111-C894-4173-9F0F-066C5B73E37F}" type="slidenum">
              <a:rPr lang="en-US" altLang="en-US"/>
              <a:pPr>
                <a:defRPr/>
              </a:pPr>
              <a:t>‹#›</a:t>
            </a:fld>
            <a:endParaRPr lang="en-US" altLang="en-US"/>
          </a:p>
        </p:txBody>
      </p:sp>
    </p:spTree>
    <p:extLst>
      <p:ext uri="{BB962C8B-B14F-4D97-AF65-F5344CB8AC3E}">
        <p14:creationId xmlns:p14="http://schemas.microsoft.com/office/powerpoint/2010/main" val="318448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4EB331B-3887-F251-EE7E-EB5892F82F61}"/>
              </a:ext>
            </a:extLst>
          </p:cNvPr>
          <p:cNvSpPr>
            <a:spLocks noGrp="1"/>
          </p:cNvSpPr>
          <p:nvPr>
            <p:ph type="sldNum" sz="quarter" idx="10"/>
          </p:nvPr>
        </p:nvSpPr>
        <p:spPr/>
        <p:txBody>
          <a:bodyPr/>
          <a:lstStyle>
            <a:lvl1pPr>
              <a:defRPr/>
            </a:lvl1pPr>
          </a:lstStyle>
          <a:p>
            <a:pPr>
              <a:defRPr/>
            </a:pPr>
            <a:fld id="{F5A284E5-86E0-467C-A8AB-564BC9A41BBA}" type="slidenum">
              <a:rPr lang="en-US" altLang="en-US"/>
              <a:pPr>
                <a:defRPr/>
              </a:pPr>
              <a:t>‹#›</a:t>
            </a:fld>
            <a:endParaRPr lang="en-US" altLang="en-US"/>
          </a:p>
        </p:txBody>
      </p:sp>
    </p:spTree>
    <p:extLst>
      <p:ext uri="{BB962C8B-B14F-4D97-AF65-F5344CB8AC3E}">
        <p14:creationId xmlns:p14="http://schemas.microsoft.com/office/powerpoint/2010/main" val="1508348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5383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3E553328-287F-6D7D-8AFE-BB03F2228BF9}"/>
              </a:ext>
            </a:extLst>
          </p:cNvPr>
          <p:cNvSpPr>
            <a:spLocks noGrp="1"/>
          </p:cNvSpPr>
          <p:nvPr>
            <p:ph type="sldNum" sz="quarter" idx="10"/>
          </p:nvPr>
        </p:nvSpPr>
        <p:spPr/>
        <p:txBody>
          <a:bodyPr/>
          <a:lstStyle>
            <a:lvl1pPr>
              <a:defRPr/>
            </a:lvl1pPr>
          </a:lstStyle>
          <a:p>
            <a:pPr>
              <a:defRPr/>
            </a:pPr>
            <a:fld id="{4FA0F30D-6646-4FE9-A7D3-1170D398FD19}" type="slidenum">
              <a:rPr lang="en-US" altLang="en-US"/>
              <a:pPr>
                <a:defRPr/>
              </a:pPr>
              <a:t>‹#›</a:t>
            </a:fld>
            <a:endParaRPr lang="en-US" altLang="en-US"/>
          </a:p>
        </p:txBody>
      </p:sp>
    </p:spTree>
    <p:extLst>
      <p:ext uri="{BB962C8B-B14F-4D97-AF65-F5344CB8AC3E}">
        <p14:creationId xmlns:p14="http://schemas.microsoft.com/office/powerpoint/2010/main" val="411666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D561B0BF-00F4-8535-5B27-F5CABE76A8BB}"/>
              </a:ext>
            </a:extLst>
          </p:cNvPr>
          <p:cNvSpPr>
            <a:spLocks noGrp="1"/>
          </p:cNvSpPr>
          <p:nvPr>
            <p:ph type="sldNum" sz="quarter" idx="10"/>
          </p:nvPr>
        </p:nvSpPr>
        <p:spPr/>
        <p:txBody>
          <a:bodyPr/>
          <a:lstStyle>
            <a:lvl1pPr>
              <a:defRPr/>
            </a:lvl1pPr>
          </a:lstStyle>
          <a:p>
            <a:pPr>
              <a:defRPr/>
            </a:pPr>
            <a:fld id="{014D14F2-E7C4-4DA0-B59E-6A07713661DF}" type="slidenum">
              <a:rPr lang="en-US" altLang="en-US"/>
              <a:pPr>
                <a:defRPr/>
              </a:pPr>
              <a:t>‹#›</a:t>
            </a:fld>
            <a:endParaRPr lang="en-US" altLang="en-US"/>
          </a:p>
        </p:txBody>
      </p:sp>
    </p:spTree>
    <p:extLst>
      <p:ext uri="{BB962C8B-B14F-4D97-AF65-F5344CB8AC3E}">
        <p14:creationId xmlns:p14="http://schemas.microsoft.com/office/powerpoint/2010/main" val="82122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9B42F2E7-B357-CA88-2497-909D44C0CEEA}"/>
              </a:ext>
            </a:extLst>
          </p:cNvPr>
          <p:cNvSpPr>
            <a:spLocks noGrp="1"/>
          </p:cNvSpPr>
          <p:nvPr>
            <p:ph type="sldNum" sz="quarter" idx="14"/>
          </p:nvPr>
        </p:nvSpPr>
        <p:spPr/>
        <p:txBody>
          <a:bodyPr/>
          <a:lstStyle>
            <a:lvl1pPr>
              <a:defRPr/>
            </a:lvl1pPr>
          </a:lstStyle>
          <a:p>
            <a:pPr>
              <a:defRPr/>
            </a:pPr>
            <a:fld id="{05FD8F08-A6A1-4E3A-AAF3-F5AE1F4402A0}" type="slidenum">
              <a:rPr lang="en-US" altLang="en-US"/>
              <a:pPr>
                <a:defRPr/>
              </a:pPr>
              <a:t>‹#›</a:t>
            </a:fld>
            <a:endParaRPr lang="en-US" altLang="en-US"/>
          </a:p>
        </p:txBody>
      </p:sp>
    </p:spTree>
    <p:extLst>
      <p:ext uri="{BB962C8B-B14F-4D97-AF65-F5344CB8AC3E}">
        <p14:creationId xmlns:p14="http://schemas.microsoft.com/office/powerpoint/2010/main" val="1551708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6ECF48EC-67C3-0D50-C3A8-B916017E3B9D}"/>
              </a:ext>
            </a:extLst>
          </p:cNvPr>
          <p:cNvSpPr>
            <a:spLocks noGrp="1"/>
          </p:cNvSpPr>
          <p:nvPr>
            <p:ph type="sldNum" sz="quarter" idx="15"/>
          </p:nvPr>
        </p:nvSpPr>
        <p:spPr/>
        <p:txBody>
          <a:bodyPr/>
          <a:lstStyle>
            <a:lvl1pPr>
              <a:defRPr/>
            </a:lvl1pPr>
          </a:lstStyle>
          <a:p>
            <a:pPr>
              <a:defRPr/>
            </a:pPr>
            <a:fld id="{E7F2A4EE-2696-4DBE-ACD5-434D7EA504A4}" type="slidenum">
              <a:rPr lang="en-US" altLang="en-US"/>
              <a:pPr>
                <a:defRPr/>
              </a:pPr>
              <a:t>‹#›</a:t>
            </a:fld>
            <a:endParaRPr lang="en-US" altLang="en-US"/>
          </a:p>
        </p:txBody>
      </p:sp>
    </p:spTree>
    <p:extLst>
      <p:ext uri="{BB962C8B-B14F-4D97-AF65-F5344CB8AC3E}">
        <p14:creationId xmlns:p14="http://schemas.microsoft.com/office/powerpoint/2010/main" val="60574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1A793F1-DEA6-A067-E980-B2E2A5E10DFD}"/>
              </a:ext>
            </a:extLst>
          </p:cNvPr>
          <p:cNvSpPr>
            <a:spLocks noGrp="1"/>
          </p:cNvSpPr>
          <p:nvPr>
            <p:ph type="sldNum" sz="quarter" idx="10"/>
          </p:nvPr>
        </p:nvSpPr>
        <p:spPr/>
        <p:txBody>
          <a:bodyPr/>
          <a:lstStyle>
            <a:lvl1pPr>
              <a:defRPr/>
            </a:lvl1pPr>
          </a:lstStyle>
          <a:p>
            <a:pPr>
              <a:defRPr/>
            </a:pPr>
            <a:fld id="{E4E42767-A4F1-4F92-9124-EFBF0515B108}" type="slidenum">
              <a:rPr lang="en-US" altLang="en-US"/>
              <a:pPr>
                <a:defRPr/>
              </a:pPr>
              <a:t>‹#›</a:t>
            </a:fld>
            <a:endParaRPr lang="en-US" altLang="en-US"/>
          </a:p>
        </p:txBody>
      </p:sp>
    </p:spTree>
    <p:extLst>
      <p:ext uri="{BB962C8B-B14F-4D97-AF65-F5344CB8AC3E}">
        <p14:creationId xmlns:p14="http://schemas.microsoft.com/office/powerpoint/2010/main" val="399798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FFD8C04C-CC3C-6389-29C0-A9EDACA86067}"/>
              </a:ext>
            </a:extLst>
          </p:cNvPr>
          <p:cNvSpPr>
            <a:spLocks noGrp="1"/>
          </p:cNvSpPr>
          <p:nvPr>
            <p:ph type="sldNum" sz="quarter" idx="10"/>
          </p:nvPr>
        </p:nvSpPr>
        <p:spPr/>
        <p:txBody>
          <a:bodyPr/>
          <a:lstStyle>
            <a:lvl1pPr>
              <a:defRPr/>
            </a:lvl1pPr>
          </a:lstStyle>
          <a:p>
            <a:pPr>
              <a:defRPr/>
            </a:pPr>
            <a:fld id="{B7ED7B3B-5CF7-471C-9347-07DF5312D796}" type="slidenum">
              <a:rPr lang="en-US" altLang="en-US"/>
              <a:pPr>
                <a:defRPr/>
              </a:pPr>
              <a:t>‹#›</a:t>
            </a:fld>
            <a:endParaRPr lang="en-US" altLang="en-US"/>
          </a:p>
        </p:txBody>
      </p:sp>
    </p:spTree>
    <p:extLst>
      <p:ext uri="{BB962C8B-B14F-4D97-AF65-F5344CB8AC3E}">
        <p14:creationId xmlns:p14="http://schemas.microsoft.com/office/powerpoint/2010/main" val="49267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01E14588-137C-2BE1-628A-1914C4A27D1D}"/>
              </a:ext>
            </a:extLst>
          </p:cNvPr>
          <p:cNvSpPr>
            <a:spLocks noGrp="1"/>
          </p:cNvSpPr>
          <p:nvPr>
            <p:ph type="sldNum" sz="quarter" idx="10"/>
          </p:nvPr>
        </p:nvSpPr>
        <p:spPr/>
        <p:txBody>
          <a:bodyPr/>
          <a:lstStyle>
            <a:lvl1pPr>
              <a:defRPr/>
            </a:lvl1pPr>
          </a:lstStyle>
          <a:p>
            <a:pPr>
              <a:defRPr/>
            </a:pPr>
            <a:fld id="{E74900D0-C23D-4D7F-9F37-3E5D82075213}" type="slidenum">
              <a:rPr lang="en-US" altLang="en-US"/>
              <a:pPr>
                <a:defRPr/>
              </a:pPr>
              <a:t>‹#›</a:t>
            </a:fld>
            <a:endParaRPr lang="en-US" altLang="en-US"/>
          </a:p>
        </p:txBody>
      </p:sp>
    </p:spTree>
    <p:extLst>
      <p:ext uri="{BB962C8B-B14F-4D97-AF65-F5344CB8AC3E}">
        <p14:creationId xmlns:p14="http://schemas.microsoft.com/office/powerpoint/2010/main" val="47815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9FF092C-B215-1369-0075-63A196CF2A0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6696FBE-A639-37F2-F445-67A85E5932C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FAB444B-2B2F-5F89-A1FB-29BD55A123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8EDBA7A-A60B-4907-BEEA-8843FDF5034D}" type="datetime1">
              <a:rPr lang="en-US"/>
              <a:pPr>
                <a:defRPr/>
              </a:pPr>
              <a:t>1/8/2026</a:t>
            </a:fld>
            <a:endParaRPr lang="en-US"/>
          </a:p>
        </p:txBody>
      </p:sp>
      <p:sp>
        <p:nvSpPr>
          <p:cNvPr id="5" name="Footer Placeholder 4">
            <a:extLst>
              <a:ext uri="{FF2B5EF4-FFF2-40B4-BE49-F238E27FC236}">
                <a16:creationId xmlns:a16="http://schemas.microsoft.com/office/drawing/2014/main" id="{2A0C49C3-BFB8-18FB-C28A-32435B8931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AE3752B-883E-5721-04FC-61298039995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F98F83E-E57C-416E-A00D-367A07264C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assets.publishing.service.gov.uk/media/68f0d711e8e4040c38a3cf7b/LSD_in_Europe_October_2025.pdf" TargetMode="External"/><Relationship Id="rId3" Type="http://schemas.openxmlformats.org/officeDocument/2006/relationships/hyperlink" Target="https://empres-i.apps.fao.org/general" TargetMode="External"/><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wahis.woah.org/#/in-review/6843" TargetMode="External"/><Relationship Id="rId5" Type="http://schemas.openxmlformats.org/officeDocument/2006/relationships/hyperlink" Target="https://wahis.woah.org/#/in-event/6568/dashboard" TargetMode="External"/><Relationship Id="rId4" Type="http://schemas.openxmlformats.org/officeDocument/2006/relationships/hyperlink" Target="https://wahis.woah.org/#/in-review/6584" TargetMode="External"/><Relationship Id="rId9" Type="http://schemas.openxmlformats.org/officeDocument/2006/relationships/hyperlink" Target="https://www.france24.com/en/france/20251216-french-farmers-ire-over-cattle-cull-leads-blocked-roads-likely-delay-mercosur-trade-dea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mpres-i.apps.fao.org/epidemiology"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empres-i.apps.fao.org/epidemiolog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empres-i.apps.fao.org/genera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hyperlink" Target="https://webgate.ec.europa.eu/tracesnt/adis/public/notification" TargetMode="External"/><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hyperlink" Target="https://webgate.ec.europa.eu/tracesnt/adis/public/notification/outbreaks-current-year-repor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kibrisgazetesi.com/tarim-bakanligi-sap-hastaligi-salgini-teyit-edildi-acil-eylem-plani-yururlukte/" TargetMode="External"/><Relationship Id="rId11" Type="http://schemas.openxmlformats.org/officeDocument/2006/relationships/image" Target="../media/image23.png"/><Relationship Id="rId5" Type="http://schemas.openxmlformats.org/officeDocument/2006/relationships/hyperlink" Target="https://wahis.woah.org/#/in-event/7086/dashboard" TargetMode="External"/><Relationship Id="rId10" Type="http://schemas.openxmlformats.org/officeDocument/2006/relationships/customXml" Target="../ink/ink2.xml"/><Relationship Id="rId4" Type="http://schemas.openxmlformats.org/officeDocument/2006/relationships/hyperlink" Target="https://www.gov.uk/government/publications/foot-and-mouth-disease-in-north-africa-and-the-middle-east" TargetMode="External"/><Relationship Id="rId9" Type="http://schemas.openxmlformats.org/officeDocument/2006/relationships/image" Target="../media/image22.png"/><Relationship Id="rId14" Type="http://schemas.openxmlformats.org/officeDocument/2006/relationships/hyperlink" Target="https://onlinelibrary.wiley.com/doi/10.1155/tbed/275625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ao.org/animal-health/rapid-risk-assessment-fmd/en"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openknowledge.fao.org/items/06bacb40-1c14-4b49-be66-d2bc2c578664" TargetMode="External"/><Relationship Id="rId13" Type="http://schemas.openxmlformats.org/officeDocument/2006/relationships/hyperlink" Target="https://journals.plos.org/plosone/article?id=10.1371/journal.pone.0331875&amp;utm_source=pr&amp;utm_medium=email&amp;utm_campaign=plos006" TargetMode="External"/><Relationship Id="rId3" Type="http://schemas.openxmlformats.org/officeDocument/2006/relationships/hyperlink" Target="https://assets.publishing.service.gov.uk/media/6908d55a19a898f0b18981c2/FMD_in_the_Middle_East_and_North_Africa_POA.pdf" TargetMode="External"/><Relationship Id="rId7" Type="http://schemas.openxmlformats.org/officeDocument/2006/relationships/hyperlink" Target="https://onlinelibrary.wiley.com/doi/10.1155/tbed/2756250" TargetMode="External"/><Relationship Id="rId12" Type="http://schemas.openxmlformats.org/officeDocument/2006/relationships/hyperlink" Target="https://www.sciencedirect.com/science/article/pii/S0022030225009749" TargetMode="External"/><Relationship Id="rId2" Type="http://schemas.openxmlformats.org/officeDocument/2006/relationships/notesSlide" Target="../notesSlides/notesSlide17.xml"/><Relationship Id="rId16" Type="http://schemas.openxmlformats.org/officeDocument/2006/relationships/hyperlink" Target="https://pubmed.ncbi.nlm.nih.gov/41245079/" TargetMode="External"/><Relationship Id="rId1" Type="http://schemas.openxmlformats.org/officeDocument/2006/relationships/slideLayout" Target="../slideLayouts/slideLayout5.xml"/><Relationship Id="rId6" Type="http://schemas.openxmlformats.org/officeDocument/2006/relationships/hyperlink" Target="https://www.sciencedirect.com/science/article/pii/S1567134825001479?via%3Dihub" TargetMode="External"/><Relationship Id="rId11" Type="http://schemas.openxmlformats.org/officeDocument/2006/relationships/hyperlink" Target="https://www.pnas.org/doi/10.1073/pnas.2515557122" TargetMode="External"/><Relationship Id="rId5" Type="http://schemas.openxmlformats.org/officeDocument/2006/relationships/hyperlink" Target="https://www.fao.org/animal-health/rapid-risk-assessment-fmd/en" TargetMode="External"/><Relationship Id="rId15" Type="http://schemas.openxmlformats.org/officeDocument/2006/relationships/hyperlink" Target="https://assets.publishing.service.gov.uk/media/68f0d711e8e4040c38a3cf7b/LSD_in_Europe_October_2025.pdf" TargetMode="External"/><Relationship Id="rId10" Type="http://schemas.openxmlformats.org/officeDocument/2006/relationships/hyperlink" Target="https://pubmed.ncbi.nlm.nih.gov/41364290/" TargetMode="External"/><Relationship Id="rId4" Type="http://schemas.openxmlformats.org/officeDocument/2006/relationships/hyperlink" Target="https://assets.publishing.service.gov.uk/media/694bf40aefa61156e8a7539f/FMD_in_the_Middle_East__4_Dec_2025.pdf" TargetMode="External"/><Relationship Id="rId9" Type="http://schemas.openxmlformats.org/officeDocument/2006/relationships/hyperlink" Target="https://pubmed.ncbi.nlm.nih.gov/41379771/" TargetMode="External"/><Relationship Id="rId14" Type="http://schemas.openxmlformats.org/officeDocument/2006/relationships/hyperlink" Target="https://www.sciencedirect.com/science/article/pii/S2213219825009535?via%3Dihub"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immediately-notifiable/theileriosis"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wahis.woah.org/#/in-review/6913"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agriculture.ks.gov/Home/Components/News/News/585/" TargetMode="External"/><Relationship Id="rId7" Type="http://schemas.openxmlformats.org/officeDocument/2006/relationships/hyperlink" Target="https://tickapp.tamu.edu/invasive-ticks/asian-longhorned-tick-situation-report/"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pubmed.ncbi.nlm.nih.gov/41432772/" TargetMode="External"/><Relationship Id="rId5" Type="http://schemas.openxmlformats.org/officeDocument/2006/relationships/hyperlink" Target="https://resjournals.onlinelibrary.wiley.com/doi/full/10.1111/mve.70043" TargetMode="External"/><Relationship Id="rId4" Type="http://schemas.openxmlformats.org/officeDocument/2006/relationships/hyperlink" Target="https://www.kwch.com/2025/12/19/disease-found-multiple-states-confirmed-cattle-brought-into-kansas/" TargetMode="Externa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www.aphis.usda.gov/sites/default/files/vsv-sitrep-01-05-26.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thehorse.com/1141491/arizona-wild-horse-tests-positive-for-vesicular-stomatiti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inspection.canada.ca/en/animal-health/terrestrial-animals/diseases/reportable/bovine-tuberculosis/investigation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ichigan.gov/mdard/about/media/pressreleases/2025/11/13/mdard-announces-detection-of-bovine-tuberculosis-positive-herd-in-presque-isle-county"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www.michigan.gov/mdard/animals/diseases/bovine-tuberculosis"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news.mt.gov/Department-of-Livestock/Department-of-Livestock-Reports-Brucellosis-Affected-Herd-in-Gallatin-County1"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hyperlink" Target="https://www.gob.mx/agricultura/prensa/activa-agricultura-plan-piloto-contra-el-gusano-barrenador-del-ganado-en-yucatan-415478?idiom=es" TargetMode="External"/><Relationship Id="rId3" Type="http://schemas.openxmlformats.org/officeDocument/2006/relationships/hyperlink" Target="https://www.aphis.usda.gov/livestock-poultry-disease/stop-screwworm/current-status" TargetMode="External"/><Relationship Id="rId7" Type="http://schemas.openxmlformats.org/officeDocument/2006/relationships/hyperlink" Target="https://app.powerbi.com/view?r=eyJrIjoiMjkzMzAzMzUtZmRlNi00ZTMzLTk1NDEtNjkzZTEwNzZjZGFlIiwidCI6ImM1OWRjNTZhLTkzZWMtNGIwNy1iNzFkLTQzYzg0NDkyNTcxOCIsImMiOjR9"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reuters.com/business/healthcare-pharmaceuticals/mexico-reports-second-screwworm-case-two-days-2026-01-02/" TargetMode="External"/><Relationship Id="rId5" Type="http://schemas.openxmlformats.org/officeDocument/2006/relationships/hyperlink" Target="https://aristeguinoticias.com/0601/mexico/detectan-primer-caso-de-gusano-barrenador-en-michoacan/" TargetMode="External"/><Relationship Id="rId10" Type="http://schemas.openxmlformats.org/officeDocument/2006/relationships/image" Target="../media/image10.png"/><Relationship Id="rId4" Type="http://schemas.openxmlformats.org/officeDocument/2006/relationships/hyperlink" Target="https://www.borderreport.com/news/environment/1st-case-of-new-world-screwworm-found-in-this-mexican-border-state/" TargetMode="Externa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s://www.fda.gov/news-events/press-announcements/fda-conditionally-approves-topical-drug-cattle-new-world-screwworm-and-cattle-fever-tick" TargetMode="External"/><Relationship Id="rId3" Type="http://schemas.openxmlformats.org/officeDocument/2006/relationships/image" Target="../media/image11.png"/><Relationship Id="rId7" Type="http://schemas.openxmlformats.org/officeDocument/2006/relationships/hyperlink" Target="https://www.fda.gov/animal-veterinary/cvm-updates/fda-conditionally-approves-drug-treat-new-world-screwworm-dog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www.elancolabels.com/us/credelio-nws-factsheet" TargetMode="External"/><Relationship Id="rId11" Type="http://schemas.openxmlformats.org/officeDocument/2006/relationships/image" Target="../media/image13.png"/><Relationship Id="rId5" Type="http://schemas.openxmlformats.org/officeDocument/2006/relationships/hyperlink" Target="https://www.elanco.com/us/newsroom/press-releases/credelio-quattro-for-new-world-screwworm" TargetMode="External"/><Relationship Id="rId10" Type="http://schemas.openxmlformats.org/officeDocument/2006/relationships/hyperlink" Target="https://link.springer.com/article/10.1186/s13071-023-05661-z" TargetMode="External"/><Relationship Id="rId4" Type="http://schemas.openxmlformats.org/officeDocument/2006/relationships/image" Target="../media/image12.png"/><Relationship Id="rId9" Type="http://schemas.openxmlformats.org/officeDocument/2006/relationships/hyperlink" Target="https://www.fda.gov/news-events/press-announcements/fda-conditionally-approves-first-drug-prevention-and-treatment-new-world-screwworm-infest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2B12A7B-F6D4-25B3-358A-D441FCC96B0C}"/>
              </a:ext>
            </a:extLst>
          </p:cNvPr>
          <p:cNvSpPr>
            <a:spLocks noGrp="1"/>
          </p:cNvSpPr>
          <p:nvPr>
            <p:ph type="ctrTitle"/>
          </p:nvPr>
        </p:nvSpPr>
        <p:spPr/>
        <p:txBody>
          <a:bodyPr rtlCol="0">
            <a:noAutofit/>
          </a:bodyPr>
          <a:lstStyle/>
          <a:p>
            <a:pPr eaLnBrk="1" fontAlgn="auto" hangingPunct="1">
              <a:spcAft>
                <a:spcPts val="0"/>
              </a:spcAft>
              <a:defRPr/>
            </a:pPr>
            <a:r>
              <a:rPr lang="fr-FR" sz="2800" dirty="0" err="1"/>
              <a:t>Community</a:t>
            </a:r>
            <a:r>
              <a:rPr lang="fr-FR" sz="2800" dirty="0"/>
              <a:t> for </a:t>
            </a:r>
            <a:r>
              <a:rPr lang="fr-FR" sz="2800" dirty="0" err="1"/>
              <a:t>Emerging</a:t>
            </a:r>
            <a:r>
              <a:rPr lang="fr-FR" sz="2800" dirty="0"/>
              <a:t> and </a:t>
            </a:r>
            <a:r>
              <a:rPr lang="fr-FR" sz="2800" dirty="0" err="1"/>
              <a:t>Zoonotic</a:t>
            </a:r>
            <a:r>
              <a:rPr lang="fr-FR" sz="2800" dirty="0"/>
              <a:t> </a:t>
            </a:r>
            <a:r>
              <a:rPr lang="fr-FR" sz="2800" dirty="0" err="1"/>
              <a:t>Diseases</a:t>
            </a:r>
            <a:br>
              <a:rPr lang="fr-FR" sz="2800" dirty="0"/>
            </a:br>
            <a:r>
              <a:rPr lang="fr-FR" sz="2000" i="1" dirty="0" err="1"/>
              <a:t>Identifying</a:t>
            </a:r>
            <a:r>
              <a:rPr lang="fr-FR" sz="2000" i="1" dirty="0"/>
              <a:t> </a:t>
            </a:r>
            <a:r>
              <a:rPr lang="fr-FR" sz="2000" i="1" dirty="0" err="1"/>
              <a:t>emerging</a:t>
            </a:r>
            <a:r>
              <a:rPr lang="fr-FR" sz="2000" i="1" dirty="0"/>
              <a:t> </a:t>
            </a:r>
            <a:r>
              <a:rPr lang="fr-FR" sz="2000" i="1" dirty="0" err="1"/>
              <a:t>risks</a:t>
            </a:r>
            <a:r>
              <a:rPr lang="fr-FR" sz="2000" i="1" dirty="0"/>
              <a:t> </a:t>
            </a:r>
            <a:r>
              <a:rPr lang="fr-FR" sz="2000" i="1" dirty="0" err="1"/>
              <a:t>through</a:t>
            </a:r>
            <a:r>
              <a:rPr lang="fr-FR" sz="2000" i="1" dirty="0"/>
              <a:t> collective intelligence</a:t>
            </a:r>
            <a:endParaRPr lang="en-CA" sz="2000" i="1" dirty="0"/>
          </a:p>
        </p:txBody>
      </p:sp>
      <p:sp>
        <p:nvSpPr>
          <p:cNvPr id="14339" name="Subtitle 1">
            <a:extLst>
              <a:ext uri="{FF2B5EF4-FFF2-40B4-BE49-F238E27FC236}">
                <a16:creationId xmlns:a16="http://schemas.microsoft.com/office/drawing/2014/main" id="{5E500707-DDFD-389F-D344-8CCBEA517FDE}"/>
              </a:ext>
            </a:extLst>
          </p:cNvPr>
          <p:cNvSpPr>
            <a:spLocks noGrp="1"/>
          </p:cNvSpPr>
          <p:nvPr>
            <p:ph type="subTitle" idx="1"/>
          </p:nvPr>
        </p:nvSpPr>
        <p:spPr>
          <a:xfrm>
            <a:off x="3048000" y="3101975"/>
            <a:ext cx="9144000" cy="1123950"/>
          </a:xfrm>
        </p:spPr>
        <p:txBody>
          <a:bodyPr/>
          <a:lstStyle/>
          <a:p>
            <a:pPr eaLnBrk="1" hangingPunct="1"/>
            <a:r>
              <a:rPr lang="en-CA" altLang="en-US" dirty="0"/>
              <a:t>CEZD – CAHSS Bovine Network Update</a:t>
            </a:r>
          </a:p>
          <a:p>
            <a:pPr eaLnBrk="1" hangingPunct="1"/>
            <a:r>
              <a:rPr lang="en-CA" altLang="en-US" dirty="0"/>
              <a:t>9 January 2026</a:t>
            </a:r>
          </a:p>
        </p:txBody>
      </p:sp>
      <p:sp>
        <p:nvSpPr>
          <p:cNvPr id="14340" name="Slide Number Placeholder 3">
            <a:extLst>
              <a:ext uri="{FF2B5EF4-FFF2-40B4-BE49-F238E27FC236}">
                <a16:creationId xmlns:a16="http://schemas.microsoft.com/office/drawing/2014/main" id="{708295D3-DAE7-F22D-7CE1-BA6F0814EF54}"/>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10944D39-403E-4228-8B2D-D50545F046BB}" type="slidenum">
              <a:rPr lang="en-US" altLang="en-US" sz="1200" smtClean="0">
                <a:solidFill>
                  <a:srgbClr val="898989"/>
                </a:solidFill>
              </a:rPr>
              <a:pPr algn="l" eaLnBrk="0" hangingPunct="0">
                <a:lnSpc>
                  <a:spcPct val="100000"/>
                </a:lnSpc>
                <a:spcBef>
                  <a:spcPct val="0"/>
                </a:spcBef>
                <a:buFontTx/>
                <a:buNone/>
              </a:p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8DCD0D7B-E3E4-56DB-42CF-56D6A59285BA}"/>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57AC1-1A02-7D1E-937D-28259FBC2F76}"/>
              </a:ext>
            </a:extLst>
          </p:cNvPr>
          <p:cNvSpPr txBox="1">
            <a:spLocks noGrp="1"/>
          </p:cNvSpPr>
          <p:nvPr>
            <p:ph type="title"/>
          </p:nvPr>
        </p:nvSpPr>
        <p:spPr>
          <a:xfrm>
            <a:off x="0" y="41102"/>
            <a:ext cx="10515600" cy="631237"/>
          </a:xfrm>
        </p:spPr>
        <p:txBody>
          <a:bodyPr/>
          <a:lstStyle/>
          <a:p>
            <a:pPr lvl="0"/>
            <a:r>
              <a:rPr lang="en-CA" sz="3200"/>
              <a:t>Lumpy Skin Disease in Europe</a:t>
            </a:r>
          </a:p>
        </p:txBody>
      </p:sp>
      <p:sp>
        <p:nvSpPr>
          <p:cNvPr id="3" name="Slide Number Placeholder 3">
            <a:extLst>
              <a:ext uri="{FF2B5EF4-FFF2-40B4-BE49-F238E27FC236}">
                <a16:creationId xmlns:a16="http://schemas.microsoft.com/office/drawing/2014/main" id="{4A437329-F021-E8ED-D587-3A2370EB0E52}"/>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BCE0D0-8487-487D-8A3E-B07187DB2536}" type="slidenum">
              <a:rPr lang="en-US" sz="1200" b="0" i="0" u="none" strike="noStrike" kern="1200" cap="none" spc="0" baseline="0">
                <a:solidFill>
                  <a:srgbClr val="898989"/>
                </a:solidFill>
                <a:uFillTx/>
                <a:latin typeface="Calibri" pitchFamily="34"/>
              </a:rPr>
              <a:t>10</a:t>
            </a:fld>
            <a:endParaRPr lang="en-US" sz="1200" b="0" i="0" u="none" strike="noStrike" kern="1200" cap="none" spc="0" baseline="0">
              <a:solidFill>
                <a:srgbClr val="898989"/>
              </a:solidFill>
              <a:uFillTx/>
              <a:latin typeface="Calibri" pitchFamily="34"/>
            </a:endParaRPr>
          </a:p>
        </p:txBody>
      </p:sp>
      <p:sp>
        <p:nvSpPr>
          <p:cNvPr id="4" name="TextBox 8">
            <a:extLst>
              <a:ext uri="{FF2B5EF4-FFF2-40B4-BE49-F238E27FC236}">
                <a16:creationId xmlns:a16="http://schemas.microsoft.com/office/drawing/2014/main" id="{5273FAB6-612A-F681-39C4-2DD1BA6FB7AE}"/>
              </a:ext>
            </a:extLst>
          </p:cNvPr>
          <p:cNvSpPr txBox="1"/>
          <p:nvPr/>
        </p:nvSpPr>
        <p:spPr>
          <a:xfrm>
            <a:off x="10852995" y="328854"/>
            <a:ext cx="6094677"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0000"/>
                </a:solidFill>
                <a:uFillTx/>
                <a:latin typeface="Calibri" pitchFamily="34"/>
                <a:hlinkClick r:id="rId3">
                  <a:extLst>
                    <a:ext uri="{A12FA001-AC4F-418D-AE19-62706E023703}">
                      <ahyp:hlinkClr xmlns:ahyp="http://schemas.microsoft.com/office/drawing/2018/hyperlinkcolor" val="tx"/>
                    </a:ext>
                  </a:extLst>
                </a:hlinkClick>
              </a:rPr>
              <a:t>Empress +</a:t>
            </a:r>
            <a:endParaRPr lang="en-CA" sz="1800" b="0" i="0" u="none" strike="noStrike" kern="1200" cap="none" spc="0" baseline="0">
              <a:solidFill>
                <a:srgbClr val="000000"/>
              </a:solidFill>
              <a:uFillTx/>
              <a:latin typeface="Calibri" pitchFamily="34"/>
            </a:endParaRPr>
          </a:p>
        </p:txBody>
      </p:sp>
      <p:sp>
        <p:nvSpPr>
          <p:cNvPr id="5" name="TextBox 10">
            <a:extLst>
              <a:ext uri="{FF2B5EF4-FFF2-40B4-BE49-F238E27FC236}">
                <a16:creationId xmlns:a16="http://schemas.microsoft.com/office/drawing/2014/main" id="{0AE139DA-B3A6-2EAC-B3AD-3DFA9FAE7A56}"/>
              </a:ext>
            </a:extLst>
          </p:cNvPr>
          <p:cNvSpPr txBox="1"/>
          <p:nvPr/>
        </p:nvSpPr>
        <p:spPr>
          <a:xfrm>
            <a:off x="6568254" y="359020"/>
            <a:ext cx="6762582"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dirty="0">
                <a:solidFill>
                  <a:srgbClr val="000000"/>
                </a:solidFill>
                <a:uFillTx/>
                <a:latin typeface="Calibri"/>
                <a:ea typeface="Calibri"/>
                <a:cs typeface="Calibri"/>
              </a:rPr>
              <a:t>LSD Cases: October 2025 – December 2025</a:t>
            </a:r>
            <a:endParaRPr lang="en-CA" sz="1600" b="0" i="0" u="none" strike="noStrike" kern="1200" cap="none" spc="0" baseline="0" dirty="0">
              <a:solidFill>
                <a:srgbClr val="000000"/>
              </a:solidFill>
              <a:uFillTx/>
              <a:latin typeface="Calibri"/>
              <a:ea typeface="Calibri"/>
              <a:cs typeface="Calibri"/>
            </a:endParaRPr>
          </a:p>
        </p:txBody>
      </p:sp>
      <p:sp>
        <p:nvSpPr>
          <p:cNvPr id="6" name="TextBox 12">
            <a:extLst>
              <a:ext uri="{FF2B5EF4-FFF2-40B4-BE49-F238E27FC236}">
                <a16:creationId xmlns:a16="http://schemas.microsoft.com/office/drawing/2014/main" id="{0EE56B4C-3095-5CD3-31D2-65460782C2B6}"/>
              </a:ext>
            </a:extLst>
          </p:cNvPr>
          <p:cNvSpPr txBox="1"/>
          <p:nvPr/>
        </p:nvSpPr>
        <p:spPr>
          <a:xfrm>
            <a:off x="-5440" y="680706"/>
            <a:ext cx="6087883" cy="4154987"/>
          </a:xfrm>
          <a:prstGeom prst="rect">
            <a:avLst/>
          </a:prstGeom>
          <a:noFill/>
          <a:ln cap="flat">
            <a:noFill/>
          </a:ln>
        </p:spPr>
        <p:txBody>
          <a:bodyPr vert="horz" wrap="square" lIns="91440" tIns="45720" rIns="91440" bIns="45720" anchor="t" anchorCtr="0" compatLnSpc="1">
            <a:spAutoFit/>
          </a:bodyPr>
          <a:lstStyle/>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dirty="0">
                <a:solidFill>
                  <a:srgbClr val="0070C0"/>
                </a:solidFill>
                <a:uFillTx/>
                <a:latin typeface="Calibri"/>
                <a:ea typeface="Calibri"/>
                <a:cs typeface="Calibri"/>
                <a:hlinkClick r:id="rId4">
                  <a:extLst>
                    <a:ext uri="{A12FA001-AC4F-418D-AE19-62706E023703}">
                      <ahyp:hlinkClr xmlns:ahyp="http://schemas.microsoft.com/office/drawing/2018/hyperlinkcolor" val="tx"/>
                    </a:ext>
                  </a:extLst>
                </a:hlinkClick>
              </a:rPr>
              <a:t>France</a:t>
            </a:r>
            <a:r>
              <a:rPr lang="en-CA" sz="2400" b="0" i="0" u="none" strike="noStrike" kern="1200" cap="none" spc="0" baseline="0" dirty="0">
                <a:solidFill>
                  <a:srgbClr val="000000"/>
                </a:solidFill>
                <a:uFillTx/>
                <a:latin typeface="Calibri"/>
                <a:ea typeface="Calibri"/>
                <a:cs typeface="Calibri"/>
              </a:rPr>
              <a:t>: 11</a:t>
            </a:r>
            <a:r>
              <a:rPr lang="en-CA" sz="2400" dirty="0">
                <a:solidFill>
                  <a:srgbClr val="000000"/>
                </a:solidFill>
                <a:latin typeface="Calibri"/>
                <a:ea typeface="Calibri"/>
                <a:cs typeface="Calibri"/>
              </a:rPr>
              <a:t>7</a:t>
            </a:r>
            <a:r>
              <a:rPr lang="en-CA" sz="2400" b="0" i="0" u="none" strike="noStrike" kern="1200" cap="none" spc="0" baseline="0" dirty="0">
                <a:solidFill>
                  <a:srgbClr val="000000"/>
                </a:solidFill>
                <a:uFillTx/>
                <a:latin typeface="Calibri"/>
                <a:ea typeface="Calibri"/>
                <a:cs typeface="Calibri"/>
              </a:rPr>
              <a:t> outbreaks, </a:t>
            </a:r>
            <a:r>
              <a:rPr lang="fr-FR" sz="2400" b="0" i="0" u="none" strike="noStrike" kern="1200" cap="none" spc="0" baseline="0" dirty="0">
                <a:solidFill>
                  <a:srgbClr val="000000"/>
                </a:solidFill>
                <a:uFillTx/>
                <a:latin typeface="Calibri"/>
                <a:ea typeface="Calibri"/>
                <a:cs typeface="Calibri"/>
              </a:rPr>
              <a:t>Savoie (32), Haute-Savoie (44), Ain (3), Rhône (1), Jura (7), Pyrénées-Orientales (22), Doubs (1), Ariège (</a:t>
            </a:r>
            <a:r>
              <a:rPr lang="fr-FR" sz="2400" dirty="0">
                <a:solidFill>
                  <a:srgbClr val="000000"/>
                </a:solidFill>
                <a:latin typeface="Calibri"/>
                <a:ea typeface="Calibri"/>
                <a:cs typeface="Calibri"/>
              </a:rPr>
              <a:t>3</a:t>
            </a:r>
            <a:r>
              <a:rPr lang="fr-FR" sz="2400" b="0" i="0" u="none" strike="noStrike" kern="1200" cap="none" spc="0" baseline="0" dirty="0">
                <a:solidFill>
                  <a:srgbClr val="000000"/>
                </a:solidFill>
                <a:uFillTx/>
                <a:latin typeface="Calibri"/>
                <a:ea typeface="Calibri"/>
                <a:cs typeface="Calibri"/>
              </a:rPr>
              <a:t>) and Hautes-Pyrénées (1), Haute-Garonne (2), Aude (1)</a:t>
            </a:r>
            <a:endParaRPr lang="en-US" sz="1800" b="0" i="0" u="none" strike="noStrike" kern="1200" cap="none" spc="0" baseline="0" dirty="0">
              <a:solidFill>
                <a:srgbClr val="000000"/>
              </a:solidFill>
              <a:uFillTx/>
              <a:latin typeface="Calibri"/>
              <a:ea typeface="Calibri"/>
              <a:cs typeface="Calibri"/>
            </a:endParaRPr>
          </a:p>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dirty="0">
                <a:solidFill>
                  <a:srgbClr val="0070C0"/>
                </a:solidFill>
                <a:uFillTx/>
                <a:latin typeface="Calibri"/>
                <a:ea typeface="Calibri"/>
                <a:cs typeface="Calibri"/>
                <a:hlinkClick r:id="rId5">
                  <a:extLst>
                    <a:ext uri="{A12FA001-AC4F-418D-AE19-62706E023703}">
                      <ahyp:hlinkClr xmlns:ahyp="http://schemas.microsoft.com/office/drawing/2018/hyperlinkcolor" val="tx"/>
                    </a:ext>
                  </a:extLst>
                </a:hlinkClick>
              </a:rPr>
              <a:t>Italy</a:t>
            </a:r>
            <a:r>
              <a:rPr lang="en-CA" sz="2400" b="0" i="0" u="none" strike="noStrike" kern="1200" cap="none" spc="0" baseline="0" dirty="0">
                <a:solidFill>
                  <a:srgbClr val="000000"/>
                </a:solidFill>
                <a:uFillTx/>
                <a:latin typeface="Calibri"/>
                <a:ea typeface="Calibri"/>
                <a:cs typeface="Calibri"/>
              </a:rPr>
              <a:t>: 80 outbreaks, concentrated in Sardinia, with one cases in Lombardy (linked to animal movement from Sardinia), no new outbreaks reported since early November 2025</a:t>
            </a:r>
          </a:p>
          <a:p>
            <a:pPr marL="182249" marR="0" lvl="0" indent="-18224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dirty="0">
                <a:solidFill>
                  <a:srgbClr val="0070C0"/>
                </a:solidFill>
                <a:uFillTx/>
                <a:latin typeface="Calibri"/>
                <a:ea typeface="Calibri"/>
                <a:cs typeface="Calibri"/>
                <a:hlinkClick r:id="rId6">
                  <a:extLst>
                    <a:ext uri="{A12FA001-AC4F-418D-AE19-62706E023703}">
                      <ahyp:hlinkClr xmlns:ahyp="http://schemas.microsoft.com/office/drawing/2018/hyperlinkcolor" val="tx"/>
                    </a:ext>
                  </a:extLst>
                </a:hlinkClick>
              </a:rPr>
              <a:t>Spain</a:t>
            </a:r>
            <a:r>
              <a:rPr lang="en-CA" sz="2400" b="0" i="0" u="none" strike="noStrike" kern="1200" cap="none" spc="0" baseline="0" dirty="0">
                <a:solidFill>
                  <a:srgbClr val="000000"/>
                </a:solidFill>
                <a:uFillTx/>
                <a:latin typeface="Calibri"/>
                <a:ea typeface="Calibri"/>
                <a:cs typeface="Calibri"/>
              </a:rPr>
              <a:t>: cases in Girona, close to French border, as of October 27 has reported 17 outbreaks</a:t>
            </a:r>
          </a:p>
        </p:txBody>
      </p:sp>
      <p:pic>
        <p:nvPicPr>
          <p:cNvPr id="7" name="Picture 3">
            <a:extLst>
              <a:ext uri="{FF2B5EF4-FFF2-40B4-BE49-F238E27FC236}">
                <a16:creationId xmlns:a16="http://schemas.microsoft.com/office/drawing/2014/main" id="{248D73C7-F5A4-6685-025F-E4047E03917B}"/>
              </a:ext>
            </a:extLst>
          </p:cNvPr>
          <p:cNvPicPr>
            <a:picLocks noChangeAspect="1"/>
          </p:cNvPicPr>
          <p:nvPr/>
        </p:nvPicPr>
        <p:blipFill>
          <a:blip r:embed="rId7"/>
          <a:stretch>
            <a:fillRect/>
          </a:stretch>
        </p:blipFill>
        <p:spPr>
          <a:xfrm>
            <a:off x="6308601" y="679682"/>
            <a:ext cx="5588876" cy="3896441"/>
          </a:xfrm>
          <a:prstGeom prst="rect">
            <a:avLst/>
          </a:prstGeom>
          <a:noFill/>
          <a:ln w="19046" cap="flat">
            <a:solidFill>
              <a:srgbClr val="000000"/>
            </a:solidFill>
            <a:prstDash val="solid"/>
            <a:miter/>
          </a:ln>
        </p:spPr>
      </p:pic>
      <p:sp>
        <p:nvSpPr>
          <p:cNvPr id="8" name="TextBox 6">
            <a:extLst>
              <a:ext uri="{FF2B5EF4-FFF2-40B4-BE49-F238E27FC236}">
                <a16:creationId xmlns:a16="http://schemas.microsoft.com/office/drawing/2014/main" id="{6CC29F54-F931-5282-DB33-6C763EE98698}"/>
              </a:ext>
            </a:extLst>
          </p:cNvPr>
          <p:cNvSpPr txBox="1"/>
          <p:nvPr/>
        </p:nvSpPr>
        <p:spPr>
          <a:xfrm>
            <a:off x="-4233" y="4814983"/>
            <a:ext cx="11894496" cy="1200332"/>
          </a:xfrm>
          <a:prstGeom prst="rect">
            <a:avLst/>
          </a:prstGeom>
          <a:noFill/>
          <a:ln cap="flat">
            <a:noFill/>
          </a:ln>
        </p:spPr>
        <p:txBody>
          <a:bodyPr vert="horz" wrap="square" lIns="91440" tIns="45720" rIns="91440" bIns="45720" anchor="t" anchorCtr="0" compatLnSpc="1">
            <a:spAutoFit/>
          </a:bodyPr>
          <a:lstStyle/>
          <a:p>
            <a:pPr marL="171450" marR="0" lvl="0" indent="-17145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400" b="0" i="0" u="none" strike="noStrike" kern="1200" cap="none" spc="0" baseline="0">
                <a:solidFill>
                  <a:srgbClr val="0070C0"/>
                </a:solidFill>
                <a:uFillTx/>
                <a:latin typeface="Calibri"/>
                <a:ea typeface="Calibri"/>
                <a:cs typeface="Calibri"/>
                <a:hlinkClick r:id="rId8">
                  <a:extLst>
                    <a:ext uri="{A12FA001-AC4F-418D-AE19-62706E023703}">
                      <ahyp:hlinkClr xmlns:ahyp="http://schemas.microsoft.com/office/drawing/2018/hyperlinkcolor" val="tx"/>
                    </a:ext>
                  </a:extLst>
                </a:hlinkClick>
              </a:rPr>
              <a:t>DEFRA LSD Outbreak Assessment</a:t>
            </a:r>
            <a:r>
              <a:rPr lang="en-US" sz="2400" b="0" i="0" u="none" strike="noStrike" kern="1200" cap="none" spc="0" baseline="0">
                <a:solidFill>
                  <a:srgbClr val="000000"/>
                </a:solidFill>
                <a:uFillTx/>
                <a:latin typeface="Calibri"/>
                <a:ea typeface="Calibri"/>
                <a:cs typeface="Calibri"/>
              </a:rPr>
              <a:t>: Phylogenetic analysis indicates that the outbreaks in France and Italy are </a:t>
            </a:r>
            <a:r>
              <a:rPr lang="en-US" sz="2400" b="1" i="0" u="none" strike="noStrike" kern="1200" cap="none" spc="0" baseline="0">
                <a:solidFill>
                  <a:srgbClr val="000000"/>
                </a:solidFill>
                <a:uFillTx/>
                <a:latin typeface="Calibri"/>
                <a:ea typeface="Calibri"/>
                <a:cs typeface="Calibri"/>
              </a:rPr>
              <a:t>clade 1.2 strain -</a:t>
            </a:r>
            <a:r>
              <a:rPr lang="en-US" sz="2400" b="0" i="0" u="none" strike="noStrike" kern="1200" cap="none" spc="0" baseline="0">
                <a:solidFill>
                  <a:srgbClr val="000000"/>
                </a:solidFill>
                <a:uFillTx/>
                <a:latin typeface="Calibri"/>
                <a:ea typeface="Calibri"/>
                <a:cs typeface="Calibri"/>
              </a:rPr>
              <a:t> same clade that circulating in Europe in 2015 - 2017 </a:t>
            </a:r>
            <a:endParaRPr lang="en-US" sz="1800" b="0" i="0" u="none" strike="noStrike" kern="1200" cap="none" spc="0" baseline="0">
              <a:solidFill>
                <a:srgbClr val="000000"/>
              </a:solidFill>
              <a:uFillTx/>
              <a:latin typeface="Calibri" pitchFamily="34"/>
              <a:ea typeface="Calibri" pitchFamily="34"/>
              <a:cs typeface="Calibri" pitchFamily="34"/>
            </a:endParaRPr>
          </a:p>
          <a:p>
            <a:pPr marL="171450" marR="0" lvl="0" indent="-17145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ea typeface="Calibri"/>
                <a:cs typeface="Calibri"/>
              </a:rPr>
              <a:t>French farmers have been </a:t>
            </a:r>
            <a:r>
              <a:rPr lang="en-US" sz="2400" b="0" i="0" u="none" strike="noStrike" kern="1200" cap="none" spc="0" baseline="0">
                <a:solidFill>
                  <a:srgbClr val="0070C0"/>
                </a:solidFill>
                <a:uFillTx/>
                <a:latin typeface="Calibri"/>
                <a:ea typeface="Calibri"/>
                <a:cs typeface="Calibri"/>
                <a:hlinkClick r:id="rId9">
                  <a:extLst>
                    <a:ext uri="{A12FA001-AC4F-418D-AE19-62706E023703}">
                      <ahyp:hlinkClr xmlns:ahyp="http://schemas.microsoft.com/office/drawing/2018/hyperlinkcolor" val="tx"/>
                    </a:ext>
                  </a:extLst>
                </a:hlinkClick>
              </a:rPr>
              <a:t>protesting</a:t>
            </a:r>
            <a:r>
              <a:rPr lang="en-US" sz="2400" b="0" i="0" u="none" strike="noStrike" kern="1200" cap="none" spc="0" baseline="0">
                <a:solidFill>
                  <a:srgbClr val="000000"/>
                </a:solidFill>
                <a:uFillTx/>
                <a:latin typeface="Calibri"/>
                <a:ea typeface="Calibri"/>
                <a:cs typeface="Calibri"/>
              </a:rPr>
              <a:t> the culling measures used to control LSD</a:t>
            </a:r>
            <a:endParaRPr lang="en-US" sz="1800" b="0" i="0" u="none" strike="noStrike" kern="1200" cap="none" spc="0" baseline="0">
              <a:solidFill>
                <a:srgbClr val="000000"/>
              </a:solidFill>
              <a:uFillTx/>
              <a:latin typeface="Calibri" pitchFamily="34"/>
              <a:ea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C2C4DC8-1C64-6963-F19C-F39E71A52C4B}"/>
              </a:ext>
            </a:extLst>
          </p:cNvPr>
          <p:cNvSpPr txBox="1">
            <a:spLocks noGrp="1"/>
          </p:cNvSpPr>
          <p:nvPr>
            <p:ph type="title"/>
          </p:nvPr>
        </p:nvSpPr>
        <p:spPr>
          <a:xfrm>
            <a:off x="68003" y="-42473"/>
            <a:ext cx="10515600" cy="1042992"/>
          </a:xfrm>
        </p:spPr>
        <p:txBody>
          <a:bodyPr/>
          <a:lstStyle/>
          <a:p>
            <a:pPr lvl="0"/>
            <a:r>
              <a:rPr lang="en-US" sz="3200"/>
              <a:t>Bluetongue virus in Europe</a:t>
            </a:r>
            <a:endParaRPr lang="en-CA" sz="3200"/>
          </a:p>
        </p:txBody>
      </p:sp>
      <p:sp>
        <p:nvSpPr>
          <p:cNvPr id="3" name="TextBox 7">
            <a:extLst>
              <a:ext uri="{FF2B5EF4-FFF2-40B4-BE49-F238E27FC236}">
                <a16:creationId xmlns:a16="http://schemas.microsoft.com/office/drawing/2014/main" id="{96EC0642-CEA8-39A0-E9B1-265EBAF9D86C}"/>
              </a:ext>
            </a:extLst>
          </p:cNvPr>
          <p:cNvSpPr txBox="1"/>
          <p:nvPr/>
        </p:nvSpPr>
        <p:spPr>
          <a:xfrm>
            <a:off x="4181496" y="6375608"/>
            <a:ext cx="6310310" cy="369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70C0"/>
                </a:solidFill>
                <a:uFillTx/>
                <a:latin typeface="Calibri" pitchFamily="34"/>
                <a:hlinkClick r:id="rId3">
                  <a:extLst>
                    <a:ext uri="{A12FA001-AC4F-418D-AE19-62706E023703}">
                      <ahyp:hlinkClr xmlns:ahyp="http://schemas.microsoft.com/office/drawing/2018/hyperlinkcolor" val="tx"/>
                    </a:ext>
                  </a:extLst>
                </a:hlinkClick>
              </a:rPr>
              <a:t>Empres-Plus</a:t>
            </a:r>
            <a:endParaRPr lang="en-CA" sz="1800" b="0" i="0" u="none" strike="noStrike" kern="1200" cap="none" spc="0" baseline="0">
              <a:solidFill>
                <a:srgbClr val="0070C0"/>
              </a:solidFill>
              <a:uFillTx/>
              <a:latin typeface="Calibri" pitchFamily="34"/>
            </a:endParaRPr>
          </a:p>
        </p:txBody>
      </p:sp>
      <p:sp>
        <p:nvSpPr>
          <p:cNvPr id="4" name="TextBox 21">
            <a:extLst>
              <a:ext uri="{FF2B5EF4-FFF2-40B4-BE49-F238E27FC236}">
                <a16:creationId xmlns:a16="http://schemas.microsoft.com/office/drawing/2014/main" id="{EB61B4F3-4647-D324-A2AA-AA10041BC4FB}"/>
              </a:ext>
            </a:extLst>
          </p:cNvPr>
          <p:cNvSpPr txBox="1"/>
          <p:nvPr/>
        </p:nvSpPr>
        <p:spPr>
          <a:xfrm>
            <a:off x="351870" y="684940"/>
            <a:ext cx="11837447" cy="5262975"/>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rPr>
              <a:t>Europe still reporting cases of BTV (serotypes 3, 8, 5, and 4)</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3</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The UK (including Northern Ireland now), Romania, Serbia, Greece, Poland, Hungary, Bulgaria, Lithuania, Croatia</a:t>
            </a:r>
            <a:endParaRPr lang="en-US" sz="1800" b="0" i="0" u="none" strike="noStrike" kern="1200" cap="none" spc="0" baseline="0" dirty="0">
              <a:solidFill>
                <a:srgbClr val="000000"/>
              </a:solidFill>
              <a:uFillTx/>
              <a:latin typeface="Calibri" pitchFamily="34"/>
              <a:ea typeface="Calibri" pitchFamily="34"/>
              <a:cs typeface="Calibri" pitchFamily="34"/>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8</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Germany (re-emergence), Greece, Serbia, Bosnia, Slovenia, Hungary, Bulgaria</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- 4</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Bulgaria, Romania, Italy, Greece</a:t>
            </a:r>
            <a:endParaRPr lang="en-US" sz="1800" b="0" i="0" u="none" strike="noStrike" kern="1200" cap="none" spc="0" baseline="0" dirty="0">
              <a:solidFill>
                <a:srgbClr val="000000"/>
              </a:solidFill>
              <a:uFillTx/>
              <a:latin typeface="Calibri" pitchFamily="34"/>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BTV – 5</a:t>
            </a:r>
          </a:p>
          <a:p>
            <a:pPr marL="800100" marR="0" lvl="1"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Calibri"/>
                <a:ea typeface="Calibri"/>
                <a:cs typeface="Calibri"/>
              </a:rPr>
              <a:t>Italy, Tunisia*</a:t>
            </a: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ea typeface="Calibri"/>
              <a:cs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0" baseline="0" dirty="0">
              <a:solidFill>
                <a:srgbClr val="000000"/>
              </a:solidFill>
              <a:highlight>
                <a:srgbClr val="FFFF00"/>
              </a:highlight>
              <a:uFillTx/>
              <a:latin typeface="Calibri"/>
              <a:ea typeface="Calibri"/>
              <a:cs typeface="Calibri"/>
            </a:endParaRPr>
          </a:p>
          <a:p>
            <a:pPr marL="342900" marR="0" lvl="0" indent="-34290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CA" sz="2400" b="1" i="0" u="none" strike="noStrike" kern="1200" cap="none" spc="0" baseline="0" dirty="0">
              <a:solidFill>
                <a:srgbClr val="000000"/>
              </a:solidFill>
              <a:highlight>
                <a:srgbClr val="FFFF00"/>
              </a:highlight>
              <a:uFillTx/>
              <a:latin typeface="Calibri"/>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endParaRPr>
          </a:p>
        </p:txBody>
      </p:sp>
      <p:pic>
        <p:nvPicPr>
          <p:cNvPr id="5" name="Picture 2">
            <a:extLst>
              <a:ext uri="{FF2B5EF4-FFF2-40B4-BE49-F238E27FC236}">
                <a16:creationId xmlns:a16="http://schemas.microsoft.com/office/drawing/2014/main" id="{997971F6-E3F3-666E-AC92-4842CE9AB44A}"/>
              </a:ext>
            </a:extLst>
          </p:cNvPr>
          <p:cNvPicPr>
            <a:picLocks noChangeAspect="1"/>
          </p:cNvPicPr>
          <p:nvPr/>
        </p:nvPicPr>
        <p:blipFill>
          <a:blip r:embed="rId4"/>
          <a:stretch>
            <a:fillRect/>
          </a:stretch>
        </p:blipFill>
        <p:spPr>
          <a:xfrm>
            <a:off x="4281577" y="4004953"/>
            <a:ext cx="7756690" cy="2370655"/>
          </a:xfrm>
          <a:prstGeom prst="rect">
            <a:avLst/>
          </a:prstGeom>
          <a:noFill/>
          <a:ln w="28575" cap="flat">
            <a:solidFill>
              <a:srgbClr val="000000"/>
            </a:solidFill>
            <a:prstDash val="solid"/>
            <a:miter/>
          </a:ln>
        </p:spPr>
      </p:pic>
      <p:sp>
        <p:nvSpPr>
          <p:cNvPr id="6" name="Rectangle 6">
            <a:extLst>
              <a:ext uri="{FF2B5EF4-FFF2-40B4-BE49-F238E27FC236}">
                <a16:creationId xmlns:a16="http://schemas.microsoft.com/office/drawing/2014/main" id="{49DBFE1A-ABAC-0C43-3630-CADC41106685}"/>
              </a:ext>
            </a:extLst>
          </p:cNvPr>
          <p:cNvSpPr/>
          <p:nvPr/>
        </p:nvSpPr>
        <p:spPr>
          <a:xfrm>
            <a:off x="10893283" y="4190137"/>
            <a:ext cx="1033674" cy="1423483"/>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C5D11F-D21B-3DF5-30D6-E7E36DC8BE48}"/>
              </a:ext>
            </a:extLst>
          </p:cNvPr>
          <p:cNvPicPr>
            <a:picLocks noChangeAspect="1"/>
          </p:cNvPicPr>
          <p:nvPr/>
        </p:nvPicPr>
        <p:blipFill>
          <a:blip r:embed="rId3"/>
          <a:stretch>
            <a:fillRect/>
          </a:stretch>
        </p:blipFill>
        <p:spPr>
          <a:xfrm>
            <a:off x="337062" y="1263634"/>
            <a:ext cx="10782379" cy="3924329"/>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0D640B7E-9CA9-7F14-4DE9-8F2FC7B1CF46}"/>
              </a:ext>
            </a:extLst>
          </p:cNvPr>
          <p:cNvSpPr>
            <a:spLocks noGrp="1"/>
          </p:cNvSpPr>
          <p:nvPr>
            <p:ph type="title"/>
          </p:nvPr>
        </p:nvSpPr>
        <p:spPr>
          <a:xfrm>
            <a:off x="130175" y="61512"/>
            <a:ext cx="10515600" cy="1042988"/>
          </a:xfrm>
        </p:spPr>
        <p:txBody>
          <a:bodyPr/>
          <a:lstStyle/>
          <a:p>
            <a:pPr>
              <a:defRPr/>
            </a:pPr>
            <a:r>
              <a:rPr lang="en-US" sz="3200" dirty="0"/>
              <a:t>Bluetongue virus in Europe</a:t>
            </a:r>
            <a:endParaRPr lang="en-CA" sz="3200" dirty="0"/>
          </a:p>
        </p:txBody>
      </p:sp>
      <p:sp>
        <p:nvSpPr>
          <p:cNvPr id="28675" name="Content Placeholder 9">
            <a:extLst>
              <a:ext uri="{FF2B5EF4-FFF2-40B4-BE49-F238E27FC236}">
                <a16:creationId xmlns:a16="http://schemas.microsoft.com/office/drawing/2014/main" id="{3CD66C0E-E8B5-0C85-83DC-64796476546D}"/>
              </a:ext>
            </a:extLst>
          </p:cNvPr>
          <p:cNvSpPr>
            <a:spLocks noGrp="1"/>
          </p:cNvSpPr>
          <p:nvPr>
            <p:ph sz="half" idx="1"/>
          </p:nvPr>
        </p:nvSpPr>
        <p:spPr>
          <a:xfrm>
            <a:off x="219075" y="590550"/>
            <a:ext cx="8121650" cy="5676900"/>
          </a:xfrm>
        </p:spPr>
        <p:txBody>
          <a:bodyPr/>
          <a:lstStyle/>
          <a:p>
            <a:endParaRPr lang="en-CA" altLang="en-US"/>
          </a:p>
          <a:p>
            <a:pPr lvl="1"/>
            <a:endParaRPr lang="en-CA" altLang="en-US"/>
          </a:p>
        </p:txBody>
      </p:sp>
      <p:sp>
        <p:nvSpPr>
          <p:cNvPr id="28676" name="TextBox 7">
            <a:extLst>
              <a:ext uri="{FF2B5EF4-FFF2-40B4-BE49-F238E27FC236}">
                <a16:creationId xmlns:a16="http://schemas.microsoft.com/office/drawing/2014/main" id="{4AF51E21-05A6-6AA7-D62E-E7E0165C963B}"/>
              </a:ext>
            </a:extLst>
          </p:cNvPr>
          <p:cNvSpPr txBox="1">
            <a:spLocks noChangeArrowheads="1"/>
          </p:cNvSpPr>
          <p:nvPr/>
        </p:nvSpPr>
        <p:spPr bwMode="auto">
          <a:xfrm>
            <a:off x="219075" y="6252361"/>
            <a:ext cx="631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hlinkClick r:id="rId4"/>
              </a:rPr>
              <a:t>Empres-Plus</a:t>
            </a:r>
            <a:endParaRPr lang="en-CA" altLang="en-US" sz="1800" dirty="0"/>
          </a:p>
        </p:txBody>
      </p:sp>
      <p:sp>
        <p:nvSpPr>
          <p:cNvPr id="28679" name="TextBox 16">
            <a:extLst>
              <a:ext uri="{FF2B5EF4-FFF2-40B4-BE49-F238E27FC236}">
                <a16:creationId xmlns:a16="http://schemas.microsoft.com/office/drawing/2014/main" id="{452EC3CD-3362-F9F4-554E-8A4A71F0A7C5}"/>
              </a:ext>
            </a:extLst>
          </p:cNvPr>
          <p:cNvSpPr txBox="1">
            <a:spLocks noChangeArrowheads="1"/>
          </p:cNvSpPr>
          <p:nvPr/>
        </p:nvSpPr>
        <p:spPr bwMode="auto">
          <a:xfrm>
            <a:off x="3255927" y="6267450"/>
            <a:ext cx="45275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b="1" dirty="0"/>
              <a:t>BTV cases October 15, 2025 – January 6, 2026</a:t>
            </a:r>
          </a:p>
        </p:txBody>
      </p:sp>
      <p:pic>
        <p:nvPicPr>
          <p:cNvPr id="3" name="Picture 2">
            <a:extLst>
              <a:ext uri="{FF2B5EF4-FFF2-40B4-BE49-F238E27FC236}">
                <a16:creationId xmlns:a16="http://schemas.microsoft.com/office/drawing/2014/main" id="{AC8D2498-4CD5-6160-1C4D-44FA098A3ED9}"/>
              </a:ext>
            </a:extLst>
          </p:cNvPr>
          <p:cNvPicPr>
            <a:picLocks noChangeAspect="1"/>
          </p:cNvPicPr>
          <p:nvPr/>
        </p:nvPicPr>
        <p:blipFill>
          <a:blip r:embed="rId5"/>
          <a:stretch>
            <a:fillRect/>
          </a:stretch>
        </p:blipFill>
        <p:spPr>
          <a:xfrm>
            <a:off x="7452865" y="2792071"/>
            <a:ext cx="4095189" cy="326082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351993-DF08-364A-ED57-157DF886E550}"/>
              </a:ext>
            </a:extLst>
          </p:cNvPr>
          <p:cNvPicPr>
            <a:picLocks noChangeAspect="1"/>
          </p:cNvPicPr>
          <p:nvPr/>
        </p:nvPicPr>
        <p:blipFill>
          <a:blip r:embed="rId3"/>
          <a:stretch>
            <a:fillRect/>
          </a:stretch>
        </p:blipFill>
        <p:spPr>
          <a:xfrm>
            <a:off x="838200" y="715786"/>
            <a:ext cx="10910923" cy="6129975"/>
          </a:xfrm>
          <a:prstGeom prst="rect">
            <a:avLst/>
          </a:prstGeom>
        </p:spPr>
      </p:pic>
      <p:sp>
        <p:nvSpPr>
          <p:cNvPr id="2" name="Title 1">
            <a:extLst>
              <a:ext uri="{FF2B5EF4-FFF2-40B4-BE49-F238E27FC236}">
                <a16:creationId xmlns:a16="http://schemas.microsoft.com/office/drawing/2014/main" id="{7886BDFA-92CA-D625-FFE2-922829B78F9F}"/>
              </a:ext>
            </a:extLst>
          </p:cNvPr>
          <p:cNvSpPr>
            <a:spLocks noGrp="1"/>
          </p:cNvSpPr>
          <p:nvPr>
            <p:ph type="title"/>
          </p:nvPr>
        </p:nvSpPr>
        <p:spPr>
          <a:xfrm>
            <a:off x="838200" y="66675"/>
            <a:ext cx="10515600" cy="820738"/>
          </a:xfrm>
        </p:spPr>
        <p:txBody>
          <a:bodyPr/>
          <a:lstStyle/>
          <a:p>
            <a:pPr>
              <a:defRPr/>
            </a:pPr>
            <a:r>
              <a:rPr lang="en-CA" dirty="0"/>
              <a:t>Foot and Mouth Disease – Hazard Trend</a:t>
            </a:r>
          </a:p>
        </p:txBody>
      </p:sp>
      <p:sp>
        <p:nvSpPr>
          <p:cNvPr id="34820" name="Slide Number Placeholder 4">
            <a:extLst>
              <a:ext uri="{FF2B5EF4-FFF2-40B4-BE49-F238E27FC236}">
                <a16:creationId xmlns:a16="http://schemas.microsoft.com/office/drawing/2014/main" id="{5FF98118-D4BD-1F19-1FBC-F04A66DF86F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BBF8EA62-E2A5-45EA-9EF6-CE93F040BFB8}" type="slidenum">
              <a:rPr lang="en-US" altLang="en-US" sz="1200" smtClean="0">
                <a:solidFill>
                  <a:srgbClr val="898989"/>
                </a:solidFill>
              </a:rPr>
              <a:pPr>
                <a:lnSpc>
                  <a:spcPct val="100000"/>
                </a:lnSpc>
                <a:spcBef>
                  <a:spcPct val="0"/>
                </a:spcBef>
                <a:buFontTx/>
                <a:buNone/>
              </a:pPr>
              <a:t>13</a:t>
            </a:fld>
            <a:endParaRPr lang="en-US" altLang="en-US" sz="1200">
              <a:solidFill>
                <a:srgbClr val="898989"/>
              </a:solidFill>
            </a:endParaRPr>
          </a:p>
        </p:txBody>
      </p:sp>
      <p:sp>
        <p:nvSpPr>
          <p:cNvPr id="14" name="Rectangle 13">
            <a:extLst>
              <a:ext uri="{FF2B5EF4-FFF2-40B4-BE49-F238E27FC236}">
                <a16:creationId xmlns:a16="http://schemas.microsoft.com/office/drawing/2014/main" id="{9B10F45C-3104-80CC-748F-009B44AD0DE1}"/>
              </a:ext>
            </a:extLst>
          </p:cNvPr>
          <p:cNvSpPr/>
          <p:nvPr/>
        </p:nvSpPr>
        <p:spPr>
          <a:xfrm>
            <a:off x="5530850" y="2792413"/>
            <a:ext cx="1000090" cy="296086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2" name="Rectangle 14">
            <a:extLst>
              <a:ext uri="{FF2B5EF4-FFF2-40B4-BE49-F238E27FC236}">
                <a16:creationId xmlns:a16="http://schemas.microsoft.com/office/drawing/2014/main" id="{816E7DAE-EAEF-84F5-E8EA-AA34C61068D2}"/>
              </a:ext>
            </a:extLst>
          </p:cNvPr>
          <p:cNvSpPr>
            <a:spLocks noChangeArrowheads="1"/>
          </p:cNvSpPr>
          <p:nvPr/>
        </p:nvSpPr>
        <p:spPr bwMode="auto">
          <a:xfrm>
            <a:off x="8486775" y="2792413"/>
            <a:ext cx="601663" cy="296086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4823" name="Text Box 4">
            <a:extLst>
              <a:ext uri="{FF2B5EF4-FFF2-40B4-BE49-F238E27FC236}">
                <a16:creationId xmlns:a16="http://schemas.microsoft.com/office/drawing/2014/main" id="{5A92ED56-B051-6DC5-2D43-3ACABE4022E7}"/>
              </a:ext>
            </a:extLst>
          </p:cNvPr>
          <p:cNvSpPr txBox="1">
            <a:spLocks noChangeArrowheads="1"/>
          </p:cNvSpPr>
          <p:nvPr/>
        </p:nvSpPr>
        <p:spPr bwMode="auto">
          <a:xfrm>
            <a:off x="7331075" y="2262188"/>
            <a:ext cx="10906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Indonesia</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34824" name="Text Box 3">
            <a:extLst>
              <a:ext uri="{FF2B5EF4-FFF2-40B4-BE49-F238E27FC236}">
                <a16:creationId xmlns:a16="http://schemas.microsoft.com/office/drawing/2014/main" id="{F420E4D5-9954-1498-EAC2-516525A37939}"/>
              </a:ext>
            </a:extLst>
          </p:cNvPr>
          <p:cNvSpPr txBox="1">
            <a:spLocks noChangeArrowheads="1"/>
          </p:cNvSpPr>
          <p:nvPr/>
        </p:nvSpPr>
        <p:spPr bwMode="auto">
          <a:xfrm>
            <a:off x="5530850" y="221773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COVID</a:t>
            </a:r>
            <a:endParaRPr lang="en-CA" altLang="en-US" sz="1600">
              <a:latin typeface="Arial" panose="020B0604020202020204" pitchFamily="34" charset="0"/>
              <a:ea typeface="Calibri" panose="020F0502020204030204" pitchFamily="34" charset="0"/>
              <a:cs typeface="Times New Roman" panose="02020603050405020304" pitchFamily="18" charset="0"/>
            </a:endParaRPr>
          </a:p>
        </p:txBody>
      </p:sp>
      <p:sp>
        <p:nvSpPr>
          <p:cNvPr id="34825" name="Rectangle 17">
            <a:extLst>
              <a:ext uri="{FF2B5EF4-FFF2-40B4-BE49-F238E27FC236}">
                <a16:creationId xmlns:a16="http://schemas.microsoft.com/office/drawing/2014/main" id="{057297BA-7FD8-2D53-CB19-D8108047025C}"/>
              </a:ext>
            </a:extLst>
          </p:cNvPr>
          <p:cNvSpPr>
            <a:spLocks noChangeArrowheads="1"/>
          </p:cNvSpPr>
          <p:nvPr/>
        </p:nvSpPr>
        <p:spPr bwMode="auto">
          <a:xfrm>
            <a:off x="7567577" y="2792412"/>
            <a:ext cx="684248" cy="2960863"/>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34826" name="Text Box 5">
            <a:extLst>
              <a:ext uri="{FF2B5EF4-FFF2-40B4-BE49-F238E27FC236}">
                <a16:creationId xmlns:a16="http://schemas.microsoft.com/office/drawing/2014/main" id="{20FFD7C6-923E-C792-515B-2ED9ACF88C6A}"/>
              </a:ext>
            </a:extLst>
          </p:cNvPr>
          <p:cNvSpPr txBox="1">
            <a:spLocks noChangeArrowheads="1"/>
          </p:cNvSpPr>
          <p:nvPr/>
        </p:nvSpPr>
        <p:spPr bwMode="auto">
          <a:xfrm>
            <a:off x="8051800" y="2182813"/>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Middle East</a:t>
            </a:r>
            <a:endParaRPr lang="en-CA" altLang="en-US" sz="1600" b="1">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3337DF54-D37C-68B9-D262-D664998BD089}"/>
              </a:ext>
            </a:extLst>
          </p:cNvPr>
          <p:cNvSpPr/>
          <p:nvPr/>
        </p:nvSpPr>
        <p:spPr>
          <a:xfrm>
            <a:off x="10512425" y="345916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28" name="Text Box 7">
            <a:extLst>
              <a:ext uri="{FF2B5EF4-FFF2-40B4-BE49-F238E27FC236}">
                <a16:creationId xmlns:a16="http://schemas.microsoft.com/office/drawing/2014/main" id="{E858C9CB-C6BD-4BF6-54A9-657D0638484A}"/>
              </a:ext>
            </a:extLst>
          </p:cNvPr>
          <p:cNvSpPr txBox="1">
            <a:spLocks noChangeArrowheads="1"/>
          </p:cNvSpPr>
          <p:nvPr/>
        </p:nvSpPr>
        <p:spPr bwMode="auto">
          <a:xfrm>
            <a:off x="9898063" y="3095625"/>
            <a:ext cx="105251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Germany</a:t>
            </a:r>
            <a:r>
              <a:rPr lang="en-CA" altLang="en-US" sz="1100">
                <a:ea typeface="Calibri" panose="020F0502020204030204" pitchFamily="34" charset="0"/>
                <a:cs typeface="Times New Roman" panose="02020603050405020304" pitchFamily="18" charset="0"/>
              </a:rPr>
              <a:t> </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6318CEC9-8328-E652-EBA0-4E63549C651E}"/>
              </a:ext>
            </a:extLst>
          </p:cNvPr>
          <p:cNvSpPr/>
          <p:nvPr/>
        </p:nvSpPr>
        <p:spPr>
          <a:xfrm>
            <a:off x="10645775" y="2520950"/>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830" name="Text Box 7">
            <a:extLst>
              <a:ext uri="{FF2B5EF4-FFF2-40B4-BE49-F238E27FC236}">
                <a16:creationId xmlns:a16="http://schemas.microsoft.com/office/drawing/2014/main" id="{6B93F34E-47FC-58FA-CEDE-B8DD7EA4D9C6}"/>
              </a:ext>
            </a:extLst>
          </p:cNvPr>
          <p:cNvSpPr txBox="1">
            <a:spLocks noChangeArrowheads="1"/>
          </p:cNvSpPr>
          <p:nvPr/>
        </p:nvSpPr>
        <p:spPr bwMode="auto">
          <a:xfrm>
            <a:off x="10074275" y="2189163"/>
            <a:ext cx="1052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a:ea typeface="Calibri" panose="020F0502020204030204" pitchFamily="34" charset="0"/>
                <a:cs typeface="Times New Roman" panose="02020603050405020304" pitchFamily="18" charset="0"/>
              </a:rPr>
              <a:t>Hungary</a:t>
            </a:r>
            <a:endParaRPr lang="en-CA" altLang="en-US" sz="180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FFA4FF8B-7E10-C83F-593E-A03177B87FA7}"/>
              </a:ext>
            </a:extLst>
          </p:cNvPr>
          <p:cNvSpPr/>
          <p:nvPr/>
        </p:nvSpPr>
        <p:spPr>
          <a:xfrm>
            <a:off x="10731500" y="1585913"/>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FC283E94-B89B-F8E0-7454-B8B696A15B21}"/>
              </a:ext>
            </a:extLst>
          </p:cNvPr>
          <p:cNvSpPr txBox="1">
            <a:spLocks noChangeArrowheads="1"/>
          </p:cNvSpPr>
          <p:nvPr/>
        </p:nvSpPr>
        <p:spPr bwMode="auto">
          <a:xfrm>
            <a:off x="10263188" y="1314450"/>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Slovakia</a:t>
            </a:r>
            <a:endParaRPr lang="en-CA" altLang="en-US" sz="1800" dirty="0">
              <a:latin typeface="+mn-lt"/>
              <a:ea typeface="Calibri" panose="020F0502020204030204" pitchFamily="34" charset="0"/>
              <a:cs typeface="Times New Roman" panose="02020603050405020304" pitchFamily="18" charset="0"/>
            </a:endParaRPr>
          </a:p>
        </p:txBody>
      </p:sp>
      <p:sp>
        <p:nvSpPr>
          <p:cNvPr id="34833" name="Rectangle 17">
            <a:extLst>
              <a:ext uri="{FF2B5EF4-FFF2-40B4-BE49-F238E27FC236}">
                <a16:creationId xmlns:a16="http://schemas.microsoft.com/office/drawing/2014/main" id="{537FA0C0-AC7E-C4D2-FB8A-DD2102303110}"/>
              </a:ext>
            </a:extLst>
          </p:cNvPr>
          <p:cNvSpPr>
            <a:spLocks noChangeArrowheads="1"/>
          </p:cNvSpPr>
          <p:nvPr/>
        </p:nvSpPr>
        <p:spPr bwMode="auto">
          <a:xfrm>
            <a:off x="11034813" y="3841955"/>
            <a:ext cx="601663" cy="1911322"/>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2CE9965A-993C-88CA-28FE-DDB5FBD2CE32}"/>
              </a:ext>
            </a:extLst>
          </p:cNvPr>
          <p:cNvSpPr txBox="1">
            <a:spLocks noChangeArrowheads="1"/>
          </p:cNvSpPr>
          <p:nvPr/>
        </p:nvSpPr>
        <p:spPr bwMode="auto">
          <a:xfrm>
            <a:off x="11048910" y="3000796"/>
            <a:ext cx="888242" cy="1172077"/>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Middle East</a:t>
            </a:r>
            <a:endParaRPr lang="en-CA" altLang="en-US" sz="1600" b="1" dirty="0">
              <a:latin typeface="+mn-l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C3B91F-763B-D57F-48D9-AF2643F2A864}"/>
              </a:ext>
            </a:extLst>
          </p:cNvPr>
          <p:cNvSpPr>
            <a:spLocks noGrp="1"/>
          </p:cNvSpPr>
          <p:nvPr>
            <p:ph type="title"/>
          </p:nvPr>
        </p:nvSpPr>
        <p:spPr>
          <a:xfrm>
            <a:off x="47167" y="0"/>
            <a:ext cx="11306633" cy="1045030"/>
          </a:xfrm>
        </p:spPr>
        <p:txBody>
          <a:bodyPr/>
          <a:lstStyle/>
          <a:p>
            <a:r>
              <a:rPr lang="en-CA" dirty="0"/>
              <a:t>FMD cases reported by FAO </a:t>
            </a:r>
            <a:r>
              <a:rPr lang="en-CA" dirty="0" err="1"/>
              <a:t>Empres-i</a:t>
            </a:r>
            <a:r>
              <a:rPr lang="en-CA" dirty="0"/>
              <a:t> </a:t>
            </a:r>
            <a:r>
              <a:rPr lang="en-CA" sz="1800" dirty="0"/>
              <a:t>(since October 15, 2025)</a:t>
            </a:r>
            <a:endParaRPr lang="en-CA" sz="1800" b="1" dirty="0">
              <a:latin typeface="+mn-lt"/>
            </a:endParaRPr>
          </a:p>
        </p:txBody>
      </p:sp>
      <p:sp>
        <p:nvSpPr>
          <p:cNvPr id="4" name="Content Placeholder 3">
            <a:extLst>
              <a:ext uri="{FF2B5EF4-FFF2-40B4-BE49-F238E27FC236}">
                <a16:creationId xmlns:a16="http://schemas.microsoft.com/office/drawing/2014/main" id="{F9F0C421-E55F-2166-C202-135EA4236133}"/>
              </a:ext>
            </a:extLst>
          </p:cNvPr>
          <p:cNvSpPr>
            <a:spLocks noGrp="1"/>
          </p:cNvSpPr>
          <p:nvPr>
            <p:ph sz="half" idx="2"/>
          </p:nvPr>
        </p:nvSpPr>
        <p:spPr>
          <a:xfrm>
            <a:off x="6902245" y="1045030"/>
            <a:ext cx="5351778" cy="4351338"/>
          </a:xfrm>
        </p:spPr>
        <p:txBody>
          <a:bodyPr/>
          <a:lstStyle/>
          <a:p>
            <a:pPr marL="0" indent="0">
              <a:buNone/>
            </a:pPr>
            <a:r>
              <a:rPr lang="en-CA" b="1" dirty="0"/>
              <a:t>Asia (</a:t>
            </a:r>
            <a:r>
              <a:rPr lang="en-CA" dirty="0"/>
              <a:t>underestimates</a:t>
            </a:r>
            <a:r>
              <a:rPr lang="en-CA" b="1" dirty="0"/>
              <a:t>)</a:t>
            </a:r>
          </a:p>
          <a:p>
            <a:r>
              <a:rPr lang="en-CA" sz="2400" dirty="0"/>
              <a:t>Azerbaijan* (1 SAT-1)</a:t>
            </a:r>
          </a:p>
          <a:p>
            <a:r>
              <a:rPr lang="en-CA" sz="2400" dirty="0"/>
              <a:t>Cyprus* (1 SAT-1) </a:t>
            </a:r>
          </a:p>
          <a:p>
            <a:r>
              <a:rPr lang="en-CA" sz="2400" dirty="0"/>
              <a:t>Indonesia (9 no serotype)</a:t>
            </a:r>
          </a:p>
          <a:p>
            <a:r>
              <a:rPr lang="en-CA" sz="2400" dirty="0"/>
              <a:t>Iran* (1 SAT-1)</a:t>
            </a:r>
          </a:p>
          <a:p>
            <a:r>
              <a:rPr lang="en-CA" sz="2400" dirty="0"/>
              <a:t>Lebanon* (53 no serotype)</a:t>
            </a:r>
          </a:p>
          <a:p>
            <a:r>
              <a:rPr lang="en-CA" sz="2400" dirty="0"/>
              <a:t>Mongolia (1 O)</a:t>
            </a:r>
          </a:p>
          <a:p>
            <a:pPr marL="0" indent="0">
              <a:buNone/>
            </a:pPr>
            <a:r>
              <a:rPr lang="en-CA" b="1" dirty="0"/>
              <a:t>Africa</a:t>
            </a:r>
          </a:p>
          <a:p>
            <a:r>
              <a:rPr lang="en-CA" sz="2400" dirty="0"/>
              <a:t>Swaziland (38 SAT-1, 4 SAT-2)</a:t>
            </a:r>
          </a:p>
          <a:p>
            <a:r>
              <a:rPr lang="en-CA" sz="2400" dirty="0"/>
              <a:t>South Africa (182 SAT-2)</a:t>
            </a:r>
          </a:p>
          <a:p>
            <a:r>
              <a:rPr lang="en-CA" sz="2400" dirty="0"/>
              <a:t>Mozambique* (1 SAT-1)</a:t>
            </a:r>
          </a:p>
          <a:p>
            <a:r>
              <a:rPr lang="en-CA" sz="2400" dirty="0"/>
              <a:t>Egypt (SAT-1)</a:t>
            </a:r>
          </a:p>
        </p:txBody>
      </p:sp>
      <p:sp>
        <p:nvSpPr>
          <p:cNvPr id="5" name="Slide Number Placeholder 4">
            <a:extLst>
              <a:ext uri="{FF2B5EF4-FFF2-40B4-BE49-F238E27FC236}">
                <a16:creationId xmlns:a16="http://schemas.microsoft.com/office/drawing/2014/main" id="{29B9F51D-5907-F509-BA40-A27CC6005AAD}"/>
              </a:ext>
            </a:extLst>
          </p:cNvPr>
          <p:cNvSpPr>
            <a:spLocks noGrp="1"/>
          </p:cNvSpPr>
          <p:nvPr>
            <p:ph type="sldNum" sz="quarter" idx="12"/>
          </p:nvPr>
        </p:nvSpPr>
        <p:spPr>
          <a:xfrm>
            <a:off x="8610600" y="63563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E7A136-B623-44AA-A653-F7B0DDAA2C31}" type="slidenum">
              <a:rPr lang="en-US" smtClean="0">
                <a:solidFill>
                  <a:schemeClr val="tx1"/>
                </a:solidFill>
              </a:rPr>
              <a:pPr/>
              <a:t>14</a:t>
            </a:fld>
            <a:endParaRPr lang="en-US" dirty="0">
              <a:solidFill>
                <a:schemeClr val="tx1"/>
              </a:solidFill>
            </a:endParaRPr>
          </a:p>
        </p:txBody>
      </p:sp>
      <p:sp>
        <p:nvSpPr>
          <p:cNvPr id="10" name="TextBox 9">
            <a:extLst>
              <a:ext uri="{FF2B5EF4-FFF2-40B4-BE49-F238E27FC236}">
                <a16:creationId xmlns:a16="http://schemas.microsoft.com/office/drawing/2014/main" id="{1CF20820-F2DC-D315-6AF2-1E66985F9EF9}"/>
              </a:ext>
            </a:extLst>
          </p:cNvPr>
          <p:cNvSpPr txBox="1"/>
          <p:nvPr/>
        </p:nvSpPr>
        <p:spPr>
          <a:xfrm>
            <a:off x="233989" y="6191530"/>
            <a:ext cx="6169980" cy="369332"/>
          </a:xfrm>
          <a:prstGeom prst="rect">
            <a:avLst/>
          </a:prstGeom>
          <a:noFill/>
        </p:spPr>
        <p:txBody>
          <a:bodyPr wrap="square">
            <a:spAutoFit/>
          </a:bodyPr>
          <a:lstStyle/>
          <a:p>
            <a:r>
              <a:rPr lang="en-CA" b="1" dirty="0">
                <a:hlinkClick r:id="rId3"/>
              </a:rPr>
              <a:t>https://empres-i.apps.fao.org/general</a:t>
            </a:r>
            <a:r>
              <a:rPr lang="en-CA" b="1" dirty="0"/>
              <a:t> </a:t>
            </a:r>
          </a:p>
        </p:txBody>
      </p:sp>
      <p:graphicFrame>
        <p:nvGraphicFramePr>
          <p:cNvPr id="9" name="Content Placeholder 8">
            <a:extLst>
              <a:ext uri="{FF2B5EF4-FFF2-40B4-BE49-F238E27FC236}">
                <a16:creationId xmlns:a16="http://schemas.microsoft.com/office/drawing/2014/main" id="{FE7ACB08-AD81-F0BF-A8BF-E29B72B3DF84}"/>
              </a:ext>
            </a:extLst>
          </p:cNvPr>
          <p:cNvGraphicFramePr>
            <a:graphicFrameLocks noGrp="1"/>
          </p:cNvGraphicFramePr>
          <p:nvPr>
            <p:ph sz="half" idx="1"/>
          </p:nvPr>
        </p:nvGraphicFramePr>
        <p:xfrm>
          <a:off x="838200" y="3750788"/>
          <a:ext cx="5181600" cy="501012"/>
        </p:xfrm>
        <a:graphic>
          <a:graphicData uri="http://schemas.openxmlformats.org/drawingml/2006/table">
            <a:tbl>
              <a:tblPr/>
              <a:tblGrid>
                <a:gridCol w="5181600">
                  <a:extLst>
                    <a:ext uri="{9D8B030D-6E8A-4147-A177-3AD203B41FA5}">
                      <a16:colId xmlns:a16="http://schemas.microsoft.com/office/drawing/2014/main" val="2729936126"/>
                    </a:ext>
                  </a:extLst>
                </a:gridCol>
              </a:tblGrid>
              <a:tr h="501012">
                <a:tc>
                  <a:txBody>
                    <a:bodyPr/>
                    <a:lstStyle/>
                    <a:p>
                      <a:br>
                        <a:rPr lang="en-CA" sz="1400" dirty="0">
                          <a:effectLst/>
                        </a:rPr>
                      </a:br>
                      <a:r>
                        <a:rPr lang="en-CA" sz="1400" dirty="0">
                          <a:effectLst/>
                        </a:rPr>
                        <a:t>53</a:t>
                      </a:r>
                    </a:p>
                  </a:txBody>
                  <a:tcPr marL="71573" marR="71573" marT="35787" marB="35787" anchor="ctr">
                    <a:lnL>
                      <a:noFill/>
                    </a:lnL>
                    <a:lnR>
                      <a:noFill/>
                    </a:lnR>
                    <a:lnT>
                      <a:noFill/>
                    </a:lnT>
                    <a:lnB>
                      <a:noFill/>
                    </a:lnB>
                    <a:solidFill>
                      <a:srgbClr val="FFFFFF"/>
                    </a:solidFill>
                  </a:tcPr>
                </a:tc>
                <a:extLst>
                  <a:ext uri="{0D108BD9-81ED-4DB2-BD59-A6C34878D82A}">
                    <a16:rowId xmlns:a16="http://schemas.microsoft.com/office/drawing/2014/main" val="719839325"/>
                  </a:ext>
                </a:extLst>
              </a:tr>
            </a:tbl>
          </a:graphicData>
        </a:graphic>
      </p:graphicFrame>
      <p:pic>
        <p:nvPicPr>
          <p:cNvPr id="6" name="Picture 5">
            <a:extLst>
              <a:ext uri="{FF2B5EF4-FFF2-40B4-BE49-F238E27FC236}">
                <a16:creationId xmlns:a16="http://schemas.microsoft.com/office/drawing/2014/main" id="{5B880F98-EBBE-B7CC-4D3D-C7D6404A0B39}"/>
              </a:ext>
            </a:extLst>
          </p:cNvPr>
          <p:cNvPicPr>
            <a:picLocks noChangeAspect="1"/>
          </p:cNvPicPr>
          <p:nvPr/>
        </p:nvPicPr>
        <p:blipFill>
          <a:blip r:embed="rId4"/>
          <a:stretch>
            <a:fillRect/>
          </a:stretch>
        </p:blipFill>
        <p:spPr>
          <a:xfrm>
            <a:off x="233989" y="1099073"/>
            <a:ext cx="6390022" cy="4952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39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93FE1B-64C0-8A09-C0F4-740D3CC8BD64}"/>
              </a:ext>
            </a:extLst>
          </p:cNvPr>
          <p:cNvPicPr>
            <a:picLocks noChangeAspect="1"/>
          </p:cNvPicPr>
          <p:nvPr/>
        </p:nvPicPr>
        <p:blipFill>
          <a:blip r:embed="rId3"/>
          <a:stretch>
            <a:fillRect/>
          </a:stretch>
        </p:blipFill>
        <p:spPr>
          <a:xfrm>
            <a:off x="9840650" y="1295748"/>
            <a:ext cx="875923" cy="4114799"/>
          </a:xfrm>
          <a:prstGeom prst="rect">
            <a:avLst/>
          </a:prstGeom>
        </p:spPr>
      </p:pic>
      <p:sp>
        <p:nvSpPr>
          <p:cNvPr id="2" name="Title 1">
            <a:extLst>
              <a:ext uri="{FF2B5EF4-FFF2-40B4-BE49-F238E27FC236}">
                <a16:creationId xmlns:a16="http://schemas.microsoft.com/office/drawing/2014/main" id="{00732F71-2F7D-6E06-0969-CF05E2025058}"/>
              </a:ext>
            </a:extLst>
          </p:cNvPr>
          <p:cNvSpPr>
            <a:spLocks noGrp="1"/>
          </p:cNvSpPr>
          <p:nvPr>
            <p:ph type="title"/>
          </p:nvPr>
        </p:nvSpPr>
        <p:spPr/>
        <p:txBody>
          <a:bodyPr/>
          <a:lstStyle/>
          <a:p>
            <a:r>
              <a:rPr lang="en-CA" sz="4000" dirty="0">
                <a:hlinkClick r:id="rId4"/>
              </a:rPr>
              <a:t>Foot and mouth disease in North Africa and the Middle East - GOV.UK</a:t>
            </a:r>
            <a:endParaRPr lang="en-CA" sz="4000" dirty="0"/>
          </a:p>
        </p:txBody>
      </p:sp>
      <p:sp>
        <p:nvSpPr>
          <p:cNvPr id="13" name="Content Placeholder 12">
            <a:extLst>
              <a:ext uri="{FF2B5EF4-FFF2-40B4-BE49-F238E27FC236}">
                <a16:creationId xmlns:a16="http://schemas.microsoft.com/office/drawing/2014/main" id="{20989E66-C18D-4979-361E-9BDD9541B919}"/>
              </a:ext>
            </a:extLst>
          </p:cNvPr>
          <p:cNvSpPr>
            <a:spLocks noGrp="1"/>
          </p:cNvSpPr>
          <p:nvPr>
            <p:ph sz="half" idx="1"/>
          </p:nvPr>
        </p:nvSpPr>
        <p:spPr>
          <a:xfrm>
            <a:off x="838200" y="1825625"/>
            <a:ext cx="5181600" cy="3808259"/>
          </a:xfrm>
        </p:spPr>
        <p:txBody>
          <a:bodyPr/>
          <a:lstStyle/>
          <a:p>
            <a:r>
              <a:rPr lang="en-CA" dirty="0"/>
              <a:t>Lebanon</a:t>
            </a:r>
          </a:p>
          <a:p>
            <a:pPr lvl="1"/>
            <a:r>
              <a:rPr lang="en-CA" dirty="0">
                <a:hlinkClick r:id="rId5"/>
              </a:rPr>
              <a:t>WAHIS</a:t>
            </a:r>
            <a:r>
              <a:rPr lang="en-CA" dirty="0"/>
              <a:t> – 53 total outbreaks as of Jan 7</a:t>
            </a:r>
          </a:p>
          <a:p>
            <a:r>
              <a:rPr lang="en-CA" dirty="0"/>
              <a:t>Cyprus</a:t>
            </a:r>
          </a:p>
          <a:p>
            <a:pPr lvl="1"/>
            <a:r>
              <a:rPr lang="en-CA" dirty="0"/>
              <a:t>No official reports to WOAH</a:t>
            </a:r>
          </a:p>
          <a:p>
            <a:pPr lvl="1"/>
            <a:r>
              <a:rPr lang="en-CA" dirty="0"/>
              <a:t>News reports indicate SAT-1 outbreak </a:t>
            </a:r>
          </a:p>
          <a:p>
            <a:pPr lvl="1"/>
            <a:r>
              <a:rPr lang="en-CA" sz="1400" dirty="0">
                <a:hlinkClick r:id="rId6"/>
              </a:rPr>
              <a:t>Ministry of Agriculture: Foot-and-mouth disease outbreak confirmed, emergency action plan in force - </a:t>
            </a:r>
            <a:r>
              <a:rPr lang="en-CA" sz="1400" dirty="0" err="1">
                <a:hlinkClick r:id="rId6"/>
              </a:rPr>
              <a:t>Kıbrıs</a:t>
            </a:r>
            <a:r>
              <a:rPr lang="en-CA" sz="1400" dirty="0">
                <a:hlinkClick r:id="rId6"/>
              </a:rPr>
              <a:t> Newspaper - </a:t>
            </a:r>
            <a:r>
              <a:rPr lang="en-CA" sz="1400" dirty="0" err="1">
                <a:hlinkClick r:id="rId6"/>
              </a:rPr>
              <a:t>Kıbrıs</a:t>
            </a:r>
            <a:r>
              <a:rPr lang="en-CA" sz="1400" dirty="0">
                <a:hlinkClick r:id="rId6"/>
              </a:rPr>
              <a:t> News, TRNC Breaking and Agenda News</a:t>
            </a:r>
            <a:endParaRPr lang="en-CA" sz="1400" dirty="0"/>
          </a:p>
          <a:p>
            <a:pPr marL="457200" lvl="1" indent="0">
              <a:buNone/>
            </a:pPr>
            <a:endParaRPr lang="en-CA" dirty="0"/>
          </a:p>
        </p:txBody>
      </p:sp>
      <p:sp>
        <p:nvSpPr>
          <p:cNvPr id="17" name="Content Placeholder 16">
            <a:extLst>
              <a:ext uri="{FF2B5EF4-FFF2-40B4-BE49-F238E27FC236}">
                <a16:creationId xmlns:a16="http://schemas.microsoft.com/office/drawing/2014/main" id="{BB8843C4-FE77-2F31-89C4-A43C30BD780B}"/>
              </a:ext>
            </a:extLst>
          </p:cNvPr>
          <p:cNvSpPr>
            <a:spLocks noGrp="1"/>
          </p:cNvSpPr>
          <p:nvPr>
            <p:ph sz="half" idx="2"/>
          </p:nvPr>
        </p:nvSpPr>
        <p:spPr>
          <a:xfrm>
            <a:off x="5858693" y="1191321"/>
            <a:ext cx="5181600" cy="4351338"/>
          </a:xfrm>
        </p:spPr>
        <p:txBody>
          <a:bodyPr/>
          <a:lstStyle/>
          <a:p>
            <a:pPr marL="0" indent="0">
              <a:buNone/>
            </a:pPr>
            <a:r>
              <a:rPr lang="en-CA" dirty="0"/>
              <a:t>Türkiye</a:t>
            </a:r>
          </a:p>
          <a:p>
            <a:endParaRPr lang="en-CA" dirty="0"/>
          </a:p>
        </p:txBody>
      </p:sp>
      <p:sp>
        <p:nvSpPr>
          <p:cNvPr id="5" name="Slide Number Placeholder 4">
            <a:extLst>
              <a:ext uri="{FF2B5EF4-FFF2-40B4-BE49-F238E27FC236}">
                <a16:creationId xmlns:a16="http://schemas.microsoft.com/office/drawing/2014/main" id="{E0C10081-0914-AC83-262A-E15E7792C821}"/>
              </a:ext>
            </a:extLst>
          </p:cNvPr>
          <p:cNvSpPr>
            <a:spLocks noGrp="1"/>
          </p:cNvSpPr>
          <p:nvPr>
            <p:ph type="sldNum" sz="quarter" idx="10"/>
          </p:nvPr>
        </p:nvSpPr>
        <p:spPr/>
        <p:txBody>
          <a:bodyPr/>
          <a:lstStyle/>
          <a:p>
            <a:pPr>
              <a:defRPr/>
            </a:pPr>
            <a:fld id="{222C2B47-41F2-42A5-AA41-34CCD9669551}" type="slidenum">
              <a:rPr lang="en-US" smtClean="0"/>
              <a:pPr>
                <a:defRPr/>
              </a:pPr>
              <a:t>15</a:t>
            </a:fld>
            <a:endParaRPr lang="en-US"/>
          </a:p>
        </p:txBody>
      </p:sp>
      <p:pic>
        <p:nvPicPr>
          <p:cNvPr id="11" name="Picture 10">
            <a:extLst>
              <a:ext uri="{FF2B5EF4-FFF2-40B4-BE49-F238E27FC236}">
                <a16:creationId xmlns:a16="http://schemas.microsoft.com/office/drawing/2014/main" id="{92EF2FD1-A24F-96AD-332A-F7E16E15A208}"/>
              </a:ext>
            </a:extLst>
          </p:cNvPr>
          <p:cNvPicPr>
            <a:picLocks noChangeAspect="1"/>
          </p:cNvPicPr>
          <p:nvPr/>
        </p:nvPicPr>
        <p:blipFill>
          <a:blip r:embed="rId7"/>
          <a:stretch>
            <a:fillRect/>
          </a:stretch>
        </p:blipFill>
        <p:spPr>
          <a:xfrm>
            <a:off x="7158446" y="1242122"/>
            <a:ext cx="2743200" cy="4114799"/>
          </a:xfrm>
          <a:prstGeom prst="rect">
            <a:avLst/>
          </a:prstGeom>
        </p:spPr>
      </p:pic>
      <p:sp>
        <p:nvSpPr>
          <p:cNvPr id="12" name="TextBox 11">
            <a:extLst>
              <a:ext uri="{FF2B5EF4-FFF2-40B4-BE49-F238E27FC236}">
                <a16:creationId xmlns:a16="http://schemas.microsoft.com/office/drawing/2014/main" id="{011EA2D7-39AB-127A-5D3E-6E2C7320D2DE}"/>
              </a:ext>
            </a:extLst>
          </p:cNvPr>
          <p:cNvSpPr txBox="1"/>
          <p:nvPr/>
        </p:nvSpPr>
        <p:spPr>
          <a:xfrm>
            <a:off x="9419442" y="1919238"/>
            <a:ext cx="184731" cy="369332"/>
          </a:xfrm>
          <a:prstGeom prst="rect">
            <a:avLst/>
          </a:prstGeom>
          <a:noFill/>
        </p:spPr>
        <p:txBody>
          <a:bodyPr wrap="none" rtlCol="0">
            <a:spAutoFit/>
          </a:bodyPr>
          <a:lstStyle/>
          <a:p>
            <a:endParaRPr lang="en-CA" b="1" dirty="0"/>
          </a:p>
        </p:txBody>
      </p:sp>
      <mc:AlternateContent xmlns:mc="http://schemas.openxmlformats.org/markup-compatibility/2006">
        <mc:Choice xmlns:p14="http://schemas.microsoft.com/office/powerpoint/2010/main" Requires="p14">
          <p:contentPart p14:bwMode="auto" r:id="rId8">
            <p14:nvContentPartPr>
              <p14:cNvPr id="15" name="Ink 14">
                <a:extLst>
                  <a:ext uri="{FF2B5EF4-FFF2-40B4-BE49-F238E27FC236}">
                    <a16:creationId xmlns:a16="http://schemas.microsoft.com/office/drawing/2014/main" id="{FECC1D44-C71B-81C3-D547-6B428896AE54}"/>
                  </a:ext>
                </a:extLst>
              </p14:cNvPr>
              <p14:cNvContentPartPr/>
              <p14:nvPr/>
            </p14:nvContentPartPr>
            <p14:xfrm>
              <a:off x="8820221" y="3366989"/>
              <a:ext cx="839880" cy="48240"/>
            </p14:xfrm>
          </p:contentPart>
        </mc:Choice>
        <mc:Fallback>
          <p:pic>
            <p:nvPicPr>
              <p:cNvPr id="15" name="Ink 14">
                <a:extLst>
                  <a:ext uri="{FF2B5EF4-FFF2-40B4-BE49-F238E27FC236}">
                    <a16:creationId xmlns:a16="http://schemas.microsoft.com/office/drawing/2014/main" id="{FECC1D44-C71B-81C3-D547-6B428896AE54}"/>
                  </a:ext>
                </a:extLst>
              </p:cNvPr>
              <p:cNvPicPr/>
              <p:nvPr/>
            </p:nvPicPr>
            <p:blipFill>
              <a:blip r:embed="rId9"/>
              <a:stretch>
                <a:fillRect/>
              </a:stretch>
            </p:blipFill>
            <p:spPr>
              <a:xfrm>
                <a:off x="8766221" y="3258989"/>
                <a:ext cx="947520" cy="2638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6" name="Ink 15">
                <a:extLst>
                  <a:ext uri="{FF2B5EF4-FFF2-40B4-BE49-F238E27FC236}">
                    <a16:creationId xmlns:a16="http://schemas.microsoft.com/office/drawing/2014/main" id="{585BA5BF-E534-441F-FA02-8C62CDE81378}"/>
                  </a:ext>
                </a:extLst>
              </p14:cNvPr>
              <p14:cNvContentPartPr/>
              <p14:nvPr/>
            </p14:nvContentPartPr>
            <p14:xfrm>
              <a:off x="10063229" y="3079747"/>
              <a:ext cx="491760" cy="29520"/>
            </p14:xfrm>
          </p:contentPart>
        </mc:Choice>
        <mc:Fallback>
          <p:pic>
            <p:nvPicPr>
              <p:cNvPr id="16" name="Ink 15">
                <a:extLst>
                  <a:ext uri="{FF2B5EF4-FFF2-40B4-BE49-F238E27FC236}">
                    <a16:creationId xmlns:a16="http://schemas.microsoft.com/office/drawing/2014/main" id="{585BA5BF-E534-441F-FA02-8C62CDE81378}"/>
                  </a:ext>
                </a:extLst>
              </p:cNvPr>
              <p:cNvPicPr/>
              <p:nvPr/>
            </p:nvPicPr>
            <p:blipFill>
              <a:blip r:embed="rId11"/>
              <a:stretch>
                <a:fillRect/>
              </a:stretch>
            </p:blipFill>
            <p:spPr>
              <a:xfrm>
                <a:off x="10009229" y="2971747"/>
                <a:ext cx="599400" cy="245160"/>
              </a:xfrm>
              <a:prstGeom prst="rect">
                <a:avLst/>
              </a:prstGeom>
            </p:spPr>
          </p:pic>
        </mc:Fallback>
      </mc:AlternateContent>
      <p:sp>
        <p:nvSpPr>
          <p:cNvPr id="18" name="TextBox 17">
            <a:extLst>
              <a:ext uri="{FF2B5EF4-FFF2-40B4-BE49-F238E27FC236}">
                <a16:creationId xmlns:a16="http://schemas.microsoft.com/office/drawing/2014/main" id="{855A3A71-AD23-A522-0C9F-17DBC761B5EF}"/>
              </a:ext>
            </a:extLst>
          </p:cNvPr>
          <p:cNvSpPr txBox="1"/>
          <p:nvPr/>
        </p:nvSpPr>
        <p:spPr>
          <a:xfrm>
            <a:off x="656116" y="5958599"/>
            <a:ext cx="6096000" cy="369332"/>
          </a:xfrm>
          <a:prstGeom prst="rect">
            <a:avLst/>
          </a:prstGeom>
          <a:noFill/>
        </p:spPr>
        <p:txBody>
          <a:bodyPr wrap="square" lIns="91440" tIns="45720" rIns="91440" bIns="45720" anchor="t">
            <a:spAutoFit/>
          </a:bodyPr>
          <a:lstStyle/>
          <a:p>
            <a:r>
              <a:rPr lang="en-CA" dirty="0">
                <a:latin typeface="Calibri"/>
                <a:ea typeface="Calibri"/>
                <a:cs typeface="Calibri"/>
                <a:hlinkClick r:id="rId12"/>
              </a:rPr>
              <a:t>ADIS outbreaks-current-year-report</a:t>
            </a:r>
            <a:r>
              <a:rPr lang="en-CA" dirty="0">
                <a:latin typeface="Calibri"/>
                <a:ea typeface="Calibri"/>
                <a:cs typeface="Calibri"/>
              </a:rPr>
              <a:t> – updated weekly</a:t>
            </a:r>
          </a:p>
        </p:txBody>
      </p:sp>
      <p:sp>
        <p:nvSpPr>
          <p:cNvPr id="10" name="TextBox 9">
            <a:extLst>
              <a:ext uri="{FF2B5EF4-FFF2-40B4-BE49-F238E27FC236}">
                <a16:creationId xmlns:a16="http://schemas.microsoft.com/office/drawing/2014/main" id="{5A825D8E-B7C5-0354-0A1C-7024A68BAB24}"/>
              </a:ext>
            </a:extLst>
          </p:cNvPr>
          <p:cNvSpPr txBox="1"/>
          <p:nvPr/>
        </p:nvSpPr>
        <p:spPr>
          <a:xfrm>
            <a:off x="656116" y="5528851"/>
            <a:ext cx="6463480" cy="369332"/>
          </a:xfrm>
          <a:prstGeom prst="rect">
            <a:avLst/>
          </a:prstGeom>
          <a:noFill/>
        </p:spPr>
        <p:txBody>
          <a:bodyPr wrap="square">
            <a:spAutoFit/>
          </a:bodyPr>
          <a:lstStyle/>
          <a:p>
            <a:r>
              <a:rPr lang="en-CA" dirty="0">
                <a:hlinkClick r:id="rId13"/>
              </a:rPr>
              <a:t>ADIS Notification - TRACES NT</a:t>
            </a:r>
            <a:r>
              <a:rPr lang="en-CA" dirty="0"/>
              <a:t> – 2025 Summary Report</a:t>
            </a:r>
          </a:p>
        </p:txBody>
      </p:sp>
      <p:sp>
        <p:nvSpPr>
          <p:cNvPr id="8" name="TextBox 7">
            <a:extLst>
              <a:ext uri="{FF2B5EF4-FFF2-40B4-BE49-F238E27FC236}">
                <a16:creationId xmlns:a16="http://schemas.microsoft.com/office/drawing/2014/main" id="{04F5C2B9-2A40-E1B8-CC2D-460D45FB86F5}"/>
              </a:ext>
            </a:extLst>
          </p:cNvPr>
          <p:cNvSpPr txBox="1"/>
          <p:nvPr/>
        </p:nvSpPr>
        <p:spPr>
          <a:xfrm>
            <a:off x="6412482" y="5379684"/>
            <a:ext cx="5108958" cy="1200329"/>
          </a:xfrm>
          <a:prstGeom prst="rect">
            <a:avLst/>
          </a:prstGeom>
          <a:noFill/>
        </p:spPr>
        <p:txBody>
          <a:bodyPr wrap="square">
            <a:spAutoFit/>
          </a:bodyPr>
          <a:lstStyle/>
          <a:p>
            <a:r>
              <a:rPr lang="en-CA" dirty="0">
                <a:hlinkClick r:id="rId14"/>
              </a:rPr>
              <a:t>Assessment of Foot‐and‐Mouth Disease Trends in Türkiye Between 2005 and 2025 - Pedro Mil-Homens - 2025 - Transboundary and Emerging Diseases - Wiley Online Library</a:t>
            </a:r>
            <a:endParaRPr lang="en-CA" dirty="0"/>
          </a:p>
        </p:txBody>
      </p:sp>
    </p:spTree>
    <p:extLst>
      <p:ext uri="{BB962C8B-B14F-4D97-AF65-F5344CB8AC3E}">
        <p14:creationId xmlns:p14="http://schemas.microsoft.com/office/powerpoint/2010/main" val="384912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8052-0A39-4D5D-78A9-16C9F6CE324E}"/>
              </a:ext>
            </a:extLst>
          </p:cNvPr>
          <p:cNvSpPr>
            <a:spLocks noGrp="1"/>
          </p:cNvSpPr>
          <p:nvPr>
            <p:ph type="title"/>
          </p:nvPr>
        </p:nvSpPr>
        <p:spPr>
          <a:xfrm>
            <a:off x="447403" y="0"/>
            <a:ext cx="11297194" cy="1325563"/>
          </a:xfrm>
        </p:spPr>
        <p:txBody>
          <a:bodyPr/>
          <a:lstStyle/>
          <a:p>
            <a:r>
              <a:rPr lang="en-CA" dirty="0">
                <a:hlinkClick r:id="rId3"/>
              </a:rPr>
              <a:t>FAO - Rapid risk assessment: FMD SAT-1</a:t>
            </a:r>
            <a:endParaRPr lang="en-CA" dirty="0"/>
          </a:p>
        </p:txBody>
      </p:sp>
      <p:graphicFrame>
        <p:nvGraphicFramePr>
          <p:cNvPr id="6" name="Content Placeholder 5">
            <a:extLst>
              <a:ext uri="{FF2B5EF4-FFF2-40B4-BE49-F238E27FC236}">
                <a16:creationId xmlns:a16="http://schemas.microsoft.com/office/drawing/2014/main" id="{01C97780-F7B8-A3DA-89E5-B17CB3052AA6}"/>
              </a:ext>
            </a:extLst>
          </p:cNvPr>
          <p:cNvGraphicFramePr>
            <a:graphicFrameLocks noGrp="1"/>
          </p:cNvGraphicFramePr>
          <p:nvPr>
            <p:ph sz="half" idx="1"/>
            <p:extLst>
              <p:ext uri="{D42A27DB-BD31-4B8C-83A1-F6EECF244321}">
                <p14:modId xmlns:p14="http://schemas.microsoft.com/office/powerpoint/2010/main" val="3234699787"/>
              </p:ext>
            </p:extLst>
          </p:nvPr>
        </p:nvGraphicFramePr>
        <p:xfrm>
          <a:off x="447403" y="1130889"/>
          <a:ext cx="5626130" cy="4388164"/>
        </p:xfrm>
        <a:graphic>
          <a:graphicData uri="http://schemas.openxmlformats.org/drawingml/2006/table">
            <a:tbl>
              <a:tblPr firstRow="1" bandRow="1">
                <a:tableStyleId>{616DA210-FB5B-4158-B5E0-FEB733F419BA}</a:tableStyleId>
              </a:tblPr>
              <a:tblGrid>
                <a:gridCol w="1454441">
                  <a:extLst>
                    <a:ext uri="{9D8B030D-6E8A-4147-A177-3AD203B41FA5}">
                      <a16:colId xmlns:a16="http://schemas.microsoft.com/office/drawing/2014/main" val="1750905526"/>
                    </a:ext>
                  </a:extLst>
                </a:gridCol>
                <a:gridCol w="2192667">
                  <a:extLst>
                    <a:ext uri="{9D8B030D-6E8A-4147-A177-3AD203B41FA5}">
                      <a16:colId xmlns:a16="http://schemas.microsoft.com/office/drawing/2014/main" val="3358727726"/>
                    </a:ext>
                  </a:extLst>
                </a:gridCol>
                <a:gridCol w="1979022">
                  <a:extLst>
                    <a:ext uri="{9D8B030D-6E8A-4147-A177-3AD203B41FA5}">
                      <a16:colId xmlns:a16="http://schemas.microsoft.com/office/drawing/2014/main" val="2705841954"/>
                    </a:ext>
                  </a:extLst>
                </a:gridCol>
              </a:tblGrid>
              <a:tr h="398924">
                <a:tc>
                  <a:txBody>
                    <a:bodyPr/>
                    <a:lstStyle/>
                    <a:p>
                      <a:r>
                        <a:rPr lang="en-CA" sz="1600" dirty="0"/>
                        <a:t>Country</a:t>
                      </a:r>
                    </a:p>
                  </a:txBody>
                  <a:tcPr/>
                </a:tc>
                <a:tc>
                  <a:txBody>
                    <a:bodyPr/>
                    <a:lstStyle/>
                    <a:p>
                      <a:r>
                        <a:rPr lang="en-CA" sz="1600" dirty="0"/>
                        <a:t>Likelihood/Uncertainty</a:t>
                      </a:r>
                    </a:p>
                  </a:txBody>
                  <a:tcPr/>
                </a:tc>
                <a:tc>
                  <a:txBody>
                    <a:bodyPr/>
                    <a:lstStyle/>
                    <a:p>
                      <a:r>
                        <a:rPr lang="en-CA" sz="1600" dirty="0"/>
                        <a:t>Impact/Uncertainty</a:t>
                      </a:r>
                    </a:p>
                  </a:txBody>
                  <a:tcPr/>
                </a:tc>
                <a:extLst>
                  <a:ext uri="{0D108BD9-81ED-4DB2-BD59-A6C34878D82A}">
                    <a16:rowId xmlns:a16="http://schemas.microsoft.com/office/drawing/2014/main" val="2585963480"/>
                  </a:ext>
                </a:extLst>
              </a:tr>
              <a:tr h="39892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Afghanistan</a:t>
                      </a:r>
                    </a:p>
                  </a:txBody>
                  <a:tcPr marL="9525" marR="9525" marT="9525" marB="9525" anchor="ctr"/>
                </a:tc>
                <a:tc>
                  <a:txBody>
                    <a:bodyPr/>
                    <a:lstStyle/>
                    <a:p>
                      <a:r>
                        <a:rPr lang="en-CA" sz="1600" dirty="0"/>
                        <a:t>Likely/High </a:t>
                      </a:r>
                    </a:p>
                  </a:txBody>
                  <a:tcPr/>
                </a:tc>
                <a:tc>
                  <a:txBody>
                    <a:bodyPr/>
                    <a:lstStyle/>
                    <a:p>
                      <a:r>
                        <a:rPr lang="en-CA" sz="1600" dirty="0"/>
                        <a:t>Severe/Moderate</a:t>
                      </a:r>
                    </a:p>
                  </a:txBody>
                  <a:tcPr/>
                </a:tc>
                <a:extLst>
                  <a:ext uri="{0D108BD9-81ED-4DB2-BD59-A6C34878D82A}">
                    <a16:rowId xmlns:a16="http://schemas.microsoft.com/office/drawing/2014/main" val="326494205"/>
                  </a:ext>
                </a:extLst>
              </a:tr>
              <a:tr h="39892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Armenia</a:t>
                      </a:r>
                    </a:p>
                  </a:txBody>
                  <a:tcPr marL="9525" marR="9525" marT="9525" marB="9525" anchor="ctr"/>
                </a:tc>
                <a:tc>
                  <a:txBody>
                    <a:bodyPr/>
                    <a:lstStyle/>
                    <a:p>
                      <a:r>
                        <a:rPr lang="en-CA" sz="1600" dirty="0"/>
                        <a:t>Likely/Moderate</a:t>
                      </a:r>
                    </a:p>
                  </a:txBody>
                  <a:tcPr/>
                </a:tc>
                <a:tc>
                  <a:txBody>
                    <a:bodyPr/>
                    <a:lstStyle/>
                    <a:p>
                      <a:r>
                        <a:rPr lang="en-CA" sz="1600" dirty="0"/>
                        <a:t>Low/Moderate </a:t>
                      </a:r>
                    </a:p>
                  </a:txBody>
                  <a:tcPr/>
                </a:tc>
                <a:extLst>
                  <a:ext uri="{0D108BD9-81ED-4DB2-BD59-A6C34878D82A}">
                    <a16:rowId xmlns:a16="http://schemas.microsoft.com/office/drawing/2014/main" val="553130810"/>
                  </a:ext>
                </a:extLst>
              </a:tr>
              <a:tr h="39892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Bulgaria</a:t>
                      </a:r>
                    </a:p>
                  </a:txBody>
                  <a:tcPr marL="9525" marR="9525" marT="9525" marB="9525" anchor="ctr"/>
                </a:tc>
                <a:tc>
                  <a:txBody>
                    <a:bodyPr/>
                    <a:lstStyle/>
                    <a:p>
                      <a:r>
                        <a:rPr lang="en-CA" sz="1600" dirty="0"/>
                        <a:t>Unlikely/Low</a:t>
                      </a:r>
                    </a:p>
                  </a:txBody>
                  <a:tcPr/>
                </a:tc>
                <a:tc>
                  <a:txBody>
                    <a:bodyPr/>
                    <a:lstStyle/>
                    <a:p>
                      <a:r>
                        <a:rPr lang="en-CA" sz="1600" dirty="0"/>
                        <a:t>Low/Low</a:t>
                      </a:r>
                    </a:p>
                  </a:txBody>
                  <a:tcPr/>
                </a:tc>
                <a:extLst>
                  <a:ext uri="{0D108BD9-81ED-4DB2-BD59-A6C34878D82A}">
                    <a16:rowId xmlns:a16="http://schemas.microsoft.com/office/drawing/2014/main" val="332276545"/>
                  </a:ext>
                </a:extLst>
              </a:tr>
              <a:tr h="39892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Cyprus</a:t>
                      </a:r>
                    </a:p>
                  </a:txBody>
                  <a:tcPr marL="9525" marR="9525" marT="9525" marB="9525" anchor="ctr"/>
                </a:tc>
                <a:tc>
                  <a:txBody>
                    <a:bodyPr/>
                    <a:lstStyle/>
                    <a:p>
                      <a:r>
                        <a:rPr lang="en-CA" sz="1600" dirty="0"/>
                        <a:t>Likely/Moderate</a:t>
                      </a:r>
                    </a:p>
                  </a:txBody>
                  <a:tcPr/>
                </a:tc>
                <a:tc>
                  <a:txBody>
                    <a:bodyPr/>
                    <a:lstStyle/>
                    <a:p>
                      <a:r>
                        <a:rPr lang="en-CA" sz="1600" dirty="0"/>
                        <a:t>Low/Moderate</a:t>
                      </a:r>
                    </a:p>
                  </a:txBody>
                  <a:tcPr/>
                </a:tc>
                <a:extLst>
                  <a:ext uri="{0D108BD9-81ED-4DB2-BD59-A6C34878D82A}">
                    <a16:rowId xmlns:a16="http://schemas.microsoft.com/office/drawing/2014/main" val="225384008"/>
                  </a:ext>
                </a:extLst>
              </a:tr>
              <a:tr h="398924">
                <a:tc>
                  <a:txBody>
                    <a:bodyPr/>
                    <a:lstStyle/>
                    <a:p>
                      <a:pPr>
                        <a:lnSpc>
                          <a:spcPct val="115000"/>
                        </a:lnSpc>
                        <a:spcAft>
                          <a:spcPts val="800"/>
                        </a:spcAft>
                        <a:buNone/>
                      </a:pPr>
                      <a:r>
                        <a:rPr lang="en-CA" sz="1600" b="1" kern="100">
                          <a:effectLst/>
                          <a:latin typeface="+mn-lt"/>
                          <a:ea typeface="Aptos" panose="020B0004020202020204" pitchFamily="34" charset="0"/>
                          <a:cs typeface="Times New Roman" panose="02020603050405020304" pitchFamily="18" charset="0"/>
                        </a:rPr>
                        <a:t>Georgia</a:t>
                      </a:r>
                      <a:endParaRPr lang="en-CA" sz="1600" b="1" kern="100" dirty="0">
                        <a:effectLst/>
                        <a:latin typeface="+mn-lt"/>
                        <a:ea typeface="Aptos" panose="020B0004020202020204" pitchFamily="34" charset="0"/>
                        <a:cs typeface="Times New Roman" panose="02020603050405020304" pitchFamily="18" charset="0"/>
                      </a:endParaRPr>
                    </a:p>
                  </a:txBody>
                  <a:tcPr marL="9525" marR="9525" marT="9525" marB="9525" anchor="ctr"/>
                </a:tc>
                <a:tc>
                  <a:txBody>
                    <a:bodyPr/>
                    <a:lstStyle/>
                    <a:p>
                      <a:r>
                        <a:rPr lang="en-CA" sz="1600" b="1"/>
                        <a:t>Very Likely/Moderate</a:t>
                      </a:r>
                      <a:endParaRPr lang="en-CA" sz="1600" b="1" dirty="0"/>
                    </a:p>
                  </a:txBody>
                  <a:tcPr/>
                </a:tc>
                <a:tc>
                  <a:txBody>
                    <a:bodyPr/>
                    <a:lstStyle/>
                    <a:p>
                      <a:r>
                        <a:rPr lang="en-CA" sz="1600" b="1" dirty="0"/>
                        <a:t>Moderate/Moderate</a:t>
                      </a:r>
                    </a:p>
                  </a:txBody>
                  <a:tcPr/>
                </a:tc>
                <a:extLst>
                  <a:ext uri="{0D108BD9-81ED-4DB2-BD59-A6C34878D82A}">
                    <a16:rowId xmlns:a16="http://schemas.microsoft.com/office/drawing/2014/main" val="1441845033"/>
                  </a:ext>
                </a:extLst>
              </a:tr>
              <a:tr h="39892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Greece</a:t>
                      </a:r>
                    </a:p>
                  </a:txBody>
                  <a:tcPr marL="9525" marR="9525" marT="9525" marB="9525" anchor="ctr"/>
                </a:tc>
                <a:tc>
                  <a:txBody>
                    <a:bodyPr/>
                    <a:lstStyle/>
                    <a:p>
                      <a:r>
                        <a:rPr lang="en-CA" sz="1600" dirty="0"/>
                        <a:t>Likely/Moderate</a:t>
                      </a:r>
                    </a:p>
                  </a:txBody>
                  <a:tcPr/>
                </a:tc>
                <a:tc>
                  <a:txBody>
                    <a:bodyPr/>
                    <a:lstStyle/>
                    <a:p>
                      <a:r>
                        <a:rPr lang="en-CA" sz="1600" dirty="0"/>
                        <a:t>Low/Low</a:t>
                      </a:r>
                    </a:p>
                  </a:txBody>
                  <a:tcPr/>
                </a:tc>
                <a:extLst>
                  <a:ext uri="{0D108BD9-81ED-4DB2-BD59-A6C34878D82A}">
                    <a16:rowId xmlns:a16="http://schemas.microsoft.com/office/drawing/2014/main" val="837540426"/>
                  </a:ext>
                </a:extLst>
              </a:tr>
              <a:tr h="39892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Israel</a:t>
                      </a:r>
                    </a:p>
                  </a:txBody>
                  <a:tcPr marL="9525" marR="9525" marT="9525" marB="9525" anchor="ctr"/>
                </a:tc>
                <a:tc>
                  <a:txBody>
                    <a:bodyPr/>
                    <a:lstStyle/>
                    <a:p>
                      <a:r>
                        <a:rPr lang="en-CA" sz="1600" dirty="0"/>
                        <a:t>Likely/Moderate</a:t>
                      </a:r>
                    </a:p>
                  </a:txBody>
                  <a:tcPr/>
                </a:tc>
                <a:tc>
                  <a:txBody>
                    <a:bodyPr/>
                    <a:lstStyle/>
                    <a:p>
                      <a:r>
                        <a:rPr lang="en-CA" sz="1600" dirty="0"/>
                        <a:t>Low/Moderate</a:t>
                      </a:r>
                    </a:p>
                  </a:txBody>
                  <a:tcPr/>
                </a:tc>
                <a:extLst>
                  <a:ext uri="{0D108BD9-81ED-4DB2-BD59-A6C34878D82A}">
                    <a16:rowId xmlns:a16="http://schemas.microsoft.com/office/drawing/2014/main" val="2827252730"/>
                  </a:ext>
                </a:extLst>
              </a:tr>
              <a:tr h="398924">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Jordan</a:t>
                      </a:r>
                    </a:p>
                  </a:txBody>
                  <a:tcPr marL="9525" marR="9525" marT="9525" marB="9525" anchor="ctr"/>
                </a:tc>
                <a:tc>
                  <a:txBody>
                    <a:bodyPr/>
                    <a:lstStyle/>
                    <a:p>
                      <a:r>
                        <a:rPr lang="en-CA" sz="1600" dirty="0"/>
                        <a:t>Likely/High</a:t>
                      </a:r>
                    </a:p>
                  </a:txBody>
                  <a:tcPr/>
                </a:tc>
                <a:tc>
                  <a:txBody>
                    <a:bodyPr/>
                    <a:lstStyle/>
                    <a:p>
                      <a:r>
                        <a:rPr lang="en-CA" sz="1600" dirty="0"/>
                        <a:t>Moderate/High</a:t>
                      </a:r>
                    </a:p>
                  </a:txBody>
                  <a:tcPr/>
                </a:tc>
                <a:extLst>
                  <a:ext uri="{0D108BD9-81ED-4DB2-BD59-A6C34878D82A}">
                    <a16:rowId xmlns:a16="http://schemas.microsoft.com/office/drawing/2014/main" val="3319141348"/>
                  </a:ext>
                </a:extLst>
              </a:tr>
              <a:tr h="398924">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Lebanon</a:t>
                      </a:r>
                    </a:p>
                  </a:txBody>
                  <a:tcPr marL="9525" marR="9525" marT="9525" marB="9525" anchor="ctr"/>
                </a:tc>
                <a:tc>
                  <a:txBody>
                    <a:bodyPr/>
                    <a:lstStyle/>
                    <a:p>
                      <a:r>
                        <a:rPr lang="en-CA" sz="1600" dirty="0"/>
                        <a:t>Likely/High</a:t>
                      </a:r>
                    </a:p>
                  </a:txBody>
                  <a:tcPr/>
                </a:tc>
                <a:tc>
                  <a:txBody>
                    <a:bodyPr/>
                    <a:lstStyle/>
                    <a:p>
                      <a:r>
                        <a:rPr lang="en-CA" sz="1600" dirty="0"/>
                        <a:t>Moderate/High</a:t>
                      </a:r>
                    </a:p>
                  </a:txBody>
                  <a:tcPr/>
                </a:tc>
                <a:extLst>
                  <a:ext uri="{0D108BD9-81ED-4DB2-BD59-A6C34878D82A}">
                    <a16:rowId xmlns:a16="http://schemas.microsoft.com/office/drawing/2014/main" val="4060182629"/>
                  </a:ext>
                </a:extLst>
              </a:tr>
              <a:tr h="398924">
                <a:tc>
                  <a:txBody>
                    <a:bodyPr/>
                    <a:lstStyle/>
                    <a:p>
                      <a:pPr>
                        <a:lnSpc>
                          <a:spcPct val="115000"/>
                        </a:lnSpc>
                        <a:spcAft>
                          <a:spcPts val="800"/>
                        </a:spcAft>
                        <a:buNone/>
                      </a:pPr>
                      <a:r>
                        <a:rPr lang="en-CA" sz="1600" b="1" kern="100" dirty="0">
                          <a:effectLst/>
                          <a:latin typeface="+mn-lt"/>
                          <a:ea typeface="Aptos" panose="020B0004020202020204" pitchFamily="34" charset="0"/>
                          <a:cs typeface="Times New Roman" panose="02020603050405020304" pitchFamily="18" charset="0"/>
                        </a:rPr>
                        <a:t>Libya</a:t>
                      </a:r>
                    </a:p>
                  </a:txBody>
                  <a:tcPr marL="9525" marR="9525" marT="9525" marB="9525" anchor="ctr"/>
                </a:tc>
                <a:tc>
                  <a:txBody>
                    <a:bodyPr/>
                    <a:lstStyle/>
                    <a:p>
                      <a:r>
                        <a:rPr lang="en-CA" sz="1600" b="1" dirty="0"/>
                        <a:t>Very Likely/High</a:t>
                      </a:r>
                    </a:p>
                  </a:txBody>
                  <a:tcPr/>
                </a:tc>
                <a:tc>
                  <a:txBody>
                    <a:bodyPr/>
                    <a:lstStyle/>
                    <a:p>
                      <a:r>
                        <a:rPr lang="en-CA" sz="1600" b="1" dirty="0"/>
                        <a:t>Severe/High</a:t>
                      </a:r>
                    </a:p>
                  </a:txBody>
                  <a:tcPr/>
                </a:tc>
                <a:extLst>
                  <a:ext uri="{0D108BD9-81ED-4DB2-BD59-A6C34878D82A}">
                    <a16:rowId xmlns:a16="http://schemas.microsoft.com/office/drawing/2014/main" val="3768335087"/>
                  </a:ext>
                </a:extLst>
              </a:tr>
            </a:tbl>
          </a:graphicData>
        </a:graphic>
      </p:graphicFrame>
      <p:sp>
        <p:nvSpPr>
          <p:cNvPr id="5" name="Slide Number Placeholder 4">
            <a:extLst>
              <a:ext uri="{FF2B5EF4-FFF2-40B4-BE49-F238E27FC236}">
                <a16:creationId xmlns:a16="http://schemas.microsoft.com/office/drawing/2014/main" id="{52FEA14A-1205-1D56-6D66-24FE014F92B0}"/>
              </a:ext>
            </a:extLst>
          </p:cNvPr>
          <p:cNvSpPr>
            <a:spLocks noGrp="1"/>
          </p:cNvSpPr>
          <p:nvPr>
            <p:ph type="sldNum" sz="quarter" idx="10"/>
          </p:nvPr>
        </p:nvSpPr>
        <p:spPr/>
        <p:txBody>
          <a:bodyPr/>
          <a:lstStyle/>
          <a:p>
            <a:pPr>
              <a:defRPr/>
            </a:pPr>
            <a:fld id="{4FA0F30D-6646-4FE9-A7D3-1170D398FD19}" type="slidenum">
              <a:rPr lang="en-US" altLang="en-US" smtClean="0"/>
              <a:pPr>
                <a:defRPr/>
              </a:pPr>
              <a:t>16</a:t>
            </a:fld>
            <a:endParaRPr lang="en-US" altLang="en-US"/>
          </a:p>
        </p:txBody>
      </p:sp>
      <p:graphicFrame>
        <p:nvGraphicFramePr>
          <p:cNvPr id="7" name="Content Placeholder 5">
            <a:extLst>
              <a:ext uri="{FF2B5EF4-FFF2-40B4-BE49-F238E27FC236}">
                <a16:creationId xmlns:a16="http://schemas.microsoft.com/office/drawing/2014/main" id="{F920725C-0727-99D5-BA3D-6D1FFE04F33E}"/>
              </a:ext>
            </a:extLst>
          </p:cNvPr>
          <p:cNvGraphicFramePr>
            <a:graphicFrameLocks/>
          </p:cNvGraphicFramePr>
          <p:nvPr>
            <p:extLst>
              <p:ext uri="{D42A27DB-BD31-4B8C-83A1-F6EECF244321}">
                <p14:modId xmlns:p14="http://schemas.microsoft.com/office/powerpoint/2010/main" val="3220216820"/>
              </p:ext>
            </p:extLst>
          </p:nvPr>
        </p:nvGraphicFramePr>
        <p:xfrm>
          <a:off x="6282840" y="1388110"/>
          <a:ext cx="5626130" cy="4600448"/>
        </p:xfrm>
        <a:graphic>
          <a:graphicData uri="http://schemas.openxmlformats.org/drawingml/2006/table">
            <a:tbl>
              <a:tblPr firstRow="1" bandRow="1">
                <a:tableStyleId>{616DA210-FB5B-4158-B5E0-FEB733F419BA}</a:tableStyleId>
              </a:tblPr>
              <a:tblGrid>
                <a:gridCol w="1454441">
                  <a:extLst>
                    <a:ext uri="{9D8B030D-6E8A-4147-A177-3AD203B41FA5}">
                      <a16:colId xmlns:a16="http://schemas.microsoft.com/office/drawing/2014/main" val="1750905526"/>
                    </a:ext>
                  </a:extLst>
                </a:gridCol>
                <a:gridCol w="2192667">
                  <a:extLst>
                    <a:ext uri="{9D8B030D-6E8A-4147-A177-3AD203B41FA5}">
                      <a16:colId xmlns:a16="http://schemas.microsoft.com/office/drawing/2014/main" val="3358727726"/>
                    </a:ext>
                  </a:extLst>
                </a:gridCol>
                <a:gridCol w="1979022">
                  <a:extLst>
                    <a:ext uri="{9D8B030D-6E8A-4147-A177-3AD203B41FA5}">
                      <a16:colId xmlns:a16="http://schemas.microsoft.com/office/drawing/2014/main" val="2705841954"/>
                    </a:ext>
                  </a:extLst>
                </a:gridCol>
              </a:tblGrid>
              <a:tr h="322771">
                <a:tc>
                  <a:txBody>
                    <a:bodyPr/>
                    <a:lstStyle/>
                    <a:p>
                      <a:r>
                        <a:rPr lang="en-CA" sz="1600" dirty="0"/>
                        <a:t>Country</a:t>
                      </a:r>
                    </a:p>
                  </a:txBody>
                  <a:tcPr/>
                </a:tc>
                <a:tc>
                  <a:txBody>
                    <a:bodyPr/>
                    <a:lstStyle/>
                    <a:p>
                      <a:r>
                        <a:rPr lang="en-CA" sz="1600" dirty="0"/>
                        <a:t>Likelihood/Uncertainty</a:t>
                      </a:r>
                    </a:p>
                  </a:txBody>
                  <a:tcPr/>
                </a:tc>
                <a:tc>
                  <a:txBody>
                    <a:bodyPr/>
                    <a:lstStyle/>
                    <a:p>
                      <a:r>
                        <a:rPr lang="en-CA" sz="1600" dirty="0"/>
                        <a:t>Impact/Uncertainty</a:t>
                      </a:r>
                    </a:p>
                  </a:txBody>
                  <a:tcPr/>
                </a:tc>
                <a:extLst>
                  <a:ext uri="{0D108BD9-81ED-4DB2-BD59-A6C34878D82A}">
                    <a16:rowId xmlns:a16="http://schemas.microsoft.com/office/drawing/2014/main" val="2585963480"/>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Oman</a:t>
                      </a:r>
                    </a:p>
                  </a:txBody>
                  <a:tcPr marL="9525" marR="9525" marT="9525" marB="9525" anchor="ctr"/>
                </a:tc>
                <a:tc>
                  <a:txBody>
                    <a:bodyPr/>
                    <a:lstStyle/>
                    <a:p>
                      <a:r>
                        <a:rPr lang="en-CA" sz="1600" dirty="0"/>
                        <a:t>Likely/Moderate</a:t>
                      </a:r>
                    </a:p>
                  </a:txBody>
                  <a:tcPr/>
                </a:tc>
                <a:tc>
                  <a:txBody>
                    <a:bodyPr/>
                    <a:lstStyle/>
                    <a:p>
                      <a:r>
                        <a:rPr lang="en-CA" sz="1600" dirty="0"/>
                        <a:t>Low/Moderate</a:t>
                      </a:r>
                    </a:p>
                  </a:txBody>
                  <a:tcPr/>
                </a:tc>
                <a:extLst>
                  <a:ext uri="{0D108BD9-81ED-4DB2-BD59-A6C34878D82A}">
                    <a16:rowId xmlns:a16="http://schemas.microsoft.com/office/drawing/2014/main" val="3493348807"/>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Pakistan</a:t>
                      </a:r>
                    </a:p>
                  </a:txBody>
                  <a:tcPr marL="9525" marR="9525" marT="9525" marB="9525" anchor="ctr"/>
                </a:tc>
                <a:tc>
                  <a:txBody>
                    <a:bodyPr/>
                    <a:lstStyle/>
                    <a:p>
                      <a:r>
                        <a:rPr lang="en-CA" sz="1600" dirty="0"/>
                        <a:t>Likely/Moderate</a:t>
                      </a:r>
                    </a:p>
                  </a:txBody>
                  <a:tcPr/>
                </a:tc>
                <a:tc>
                  <a:txBody>
                    <a:bodyPr/>
                    <a:lstStyle/>
                    <a:p>
                      <a:r>
                        <a:rPr lang="en-CA" sz="1600" dirty="0"/>
                        <a:t>Severe/Moderate</a:t>
                      </a:r>
                    </a:p>
                  </a:txBody>
                  <a:tcPr/>
                </a:tc>
                <a:extLst>
                  <a:ext uri="{0D108BD9-81ED-4DB2-BD59-A6C34878D82A}">
                    <a16:rowId xmlns:a16="http://schemas.microsoft.com/office/drawing/2014/main" val="242368053"/>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Qatar</a:t>
                      </a:r>
                    </a:p>
                  </a:txBody>
                  <a:tcPr marL="9525" marR="9525" marT="9525" marB="9525" anchor="ctr"/>
                </a:tc>
                <a:tc>
                  <a:txBody>
                    <a:bodyPr/>
                    <a:lstStyle/>
                    <a:p>
                      <a:r>
                        <a:rPr lang="en-CA" sz="1600" dirty="0"/>
                        <a:t>Likely/Low</a:t>
                      </a:r>
                    </a:p>
                  </a:txBody>
                  <a:tcPr/>
                </a:tc>
                <a:tc>
                  <a:txBody>
                    <a:bodyPr/>
                    <a:lstStyle/>
                    <a:p>
                      <a:r>
                        <a:rPr lang="en-CA" sz="1600" dirty="0"/>
                        <a:t>Low/Low</a:t>
                      </a:r>
                    </a:p>
                  </a:txBody>
                  <a:tcPr/>
                </a:tc>
                <a:extLst>
                  <a:ext uri="{0D108BD9-81ED-4DB2-BD59-A6C34878D82A}">
                    <a16:rowId xmlns:a16="http://schemas.microsoft.com/office/drawing/2014/main" val="660441651"/>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Russian Federation</a:t>
                      </a:r>
                    </a:p>
                  </a:txBody>
                  <a:tcPr marL="9525" marR="9525" marT="9525" marB="9525" anchor="ctr"/>
                </a:tc>
                <a:tc>
                  <a:txBody>
                    <a:bodyPr/>
                    <a:lstStyle/>
                    <a:p>
                      <a:r>
                        <a:rPr lang="en-CA" sz="1600" dirty="0"/>
                        <a:t>Likely/High</a:t>
                      </a:r>
                    </a:p>
                  </a:txBody>
                  <a:tcPr/>
                </a:tc>
                <a:tc>
                  <a:txBody>
                    <a:bodyPr/>
                    <a:lstStyle/>
                    <a:p>
                      <a:r>
                        <a:rPr lang="en-CA" sz="1600" dirty="0"/>
                        <a:t>Moderate/Moderate</a:t>
                      </a:r>
                    </a:p>
                  </a:txBody>
                  <a:tcPr/>
                </a:tc>
                <a:extLst>
                  <a:ext uri="{0D108BD9-81ED-4DB2-BD59-A6C34878D82A}">
                    <a16:rowId xmlns:a16="http://schemas.microsoft.com/office/drawing/2014/main" val="326494205"/>
                  </a:ext>
                </a:extLst>
              </a:tr>
              <a:tr h="322771">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Saudi Arabia</a:t>
                      </a:r>
                    </a:p>
                  </a:txBody>
                  <a:tcPr marL="9525" marR="9525" marT="9525" marB="9525" anchor="ctr"/>
                </a:tc>
                <a:tc>
                  <a:txBody>
                    <a:bodyPr/>
                    <a:lstStyle/>
                    <a:p>
                      <a:r>
                        <a:rPr lang="en-CA" sz="1600" dirty="0"/>
                        <a:t>Likely/High</a:t>
                      </a:r>
                    </a:p>
                  </a:txBody>
                  <a:tcPr/>
                </a:tc>
                <a:tc>
                  <a:txBody>
                    <a:bodyPr/>
                    <a:lstStyle/>
                    <a:p>
                      <a:r>
                        <a:rPr lang="en-CA" sz="1600" dirty="0"/>
                        <a:t>Moderate/Moderate</a:t>
                      </a:r>
                    </a:p>
                  </a:txBody>
                  <a:tcPr/>
                </a:tc>
                <a:extLst>
                  <a:ext uri="{0D108BD9-81ED-4DB2-BD59-A6C34878D82A}">
                    <a16:rowId xmlns:a16="http://schemas.microsoft.com/office/drawing/2014/main" val="553130810"/>
                  </a:ext>
                </a:extLst>
              </a:tr>
              <a:tr h="322771">
                <a:tc>
                  <a:txBody>
                    <a:bodyPr/>
                    <a:lstStyle/>
                    <a:p>
                      <a:pPr>
                        <a:lnSpc>
                          <a:spcPct val="115000"/>
                        </a:lnSpc>
                        <a:spcAft>
                          <a:spcPts val="800"/>
                        </a:spcAft>
                        <a:buNone/>
                      </a:pPr>
                      <a:r>
                        <a:rPr lang="en-CA" sz="1600" b="1" kern="100" dirty="0">
                          <a:effectLst/>
                          <a:latin typeface="+mn-lt"/>
                          <a:ea typeface="Aptos" panose="020B0004020202020204" pitchFamily="34" charset="0"/>
                          <a:cs typeface="Times New Roman" panose="02020603050405020304" pitchFamily="18" charset="0"/>
                        </a:rPr>
                        <a:t>Syrian Arab Republic</a:t>
                      </a:r>
                    </a:p>
                  </a:txBody>
                  <a:tcPr marL="9525" marR="9525" marT="9525" marB="9525" anchor="ctr"/>
                </a:tc>
                <a:tc>
                  <a:txBody>
                    <a:bodyPr/>
                    <a:lstStyle/>
                    <a:p>
                      <a:r>
                        <a:rPr lang="en-CA" sz="1600" b="1" dirty="0"/>
                        <a:t>Very Likely/High</a:t>
                      </a:r>
                    </a:p>
                  </a:txBody>
                  <a:tcPr/>
                </a:tc>
                <a:tc>
                  <a:txBody>
                    <a:bodyPr/>
                    <a:lstStyle/>
                    <a:p>
                      <a:r>
                        <a:rPr lang="en-CA" sz="1600" b="1" dirty="0"/>
                        <a:t>Severe/High</a:t>
                      </a:r>
                    </a:p>
                  </a:txBody>
                  <a:tcPr/>
                </a:tc>
                <a:extLst>
                  <a:ext uri="{0D108BD9-81ED-4DB2-BD59-A6C34878D82A}">
                    <a16:rowId xmlns:a16="http://schemas.microsoft.com/office/drawing/2014/main" val="332276545"/>
                  </a:ext>
                </a:extLst>
              </a:tr>
              <a:tr h="322771">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Turkmenistan</a:t>
                      </a:r>
                    </a:p>
                  </a:txBody>
                  <a:tcPr marL="9525" marR="9525" marT="9525" marB="9525" anchor="ctr"/>
                </a:tc>
                <a:tc>
                  <a:txBody>
                    <a:bodyPr/>
                    <a:lstStyle/>
                    <a:p>
                      <a:r>
                        <a:rPr lang="en-CA" sz="1600" dirty="0"/>
                        <a:t>Likely/High</a:t>
                      </a:r>
                    </a:p>
                  </a:txBody>
                  <a:tcPr/>
                </a:tc>
                <a:tc>
                  <a:txBody>
                    <a:bodyPr/>
                    <a:lstStyle/>
                    <a:p>
                      <a:r>
                        <a:rPr lang="en-CA" sz="1600" dirty="0"/>
                        <a:t>Moderate/High</a:t>
                      </a:r>
                    </a:p>
                  </a:txBody>
                  <a:tcPr/>
                </a:tc>
                <a:extLst>
                  <a:ext uri="{0D108BD9-81ED-4DB2-BD59-A6C34878D82A}">
                    <a16:rowId xmlns:a16="http://schemas.microsoft.com/office/drawing/2014/main" val="225384008"/>
                  </a:ext>
                </a:extLst>
              </a:tr>
              <a:tr h="322771">
                <a:tc>
                  <a:txBody>
                    <a:bodyPr/>
                    <a:lstStyle/>
                    <a:p>
                      <a:pPr>
                        <a:lnSpc>
                          <a:spcPct val="115000"/>
                        </a:lnSpc>
                        <a:spcAft>
                          <a:spcPts val="800"/>
                        </a:spcAft>
                        <a:buNone/>
                      </a:pPr>
                      <a:r>
                        <a:rPr lang="en-CA" sz="1600" kern="100">
                          <a:effectLst/>
                          <a:latin typeface="+mn-lt"/>
                          <a:ea typeface="Aptos" panose="020B0004020202020204" pitchFamily="34" charset="0"/>
                          <a:cs typeface="Times New Roman" panose="02020603050405020304" pitchFamily="18" charset="0"/>
                        </a:rPr>
                        <a:t>United Arab Emirates</a:t>
                      </a:r>
                    </a:p>
                  </a:txBody>
                  <a:tcPr marL="9525" marR="9525" marT="9525" marB="9525" anchor="ctr"/>
                </a:tc>
                <a:tc>
                  <a:txBody>
                    <a:bodyPr/>
                    <a:lstStyle/>
                    <a:p>
                      <a:r>
                        <a:rPr lang="en-CA" sz="1600" dirty="0"/>
                        <a:t>Unlikely/Moderate</a:t>
                      </a:r>
                    </a:p>
                  </a:txBody>
                  <a:tcPr/>
                </a:tc>
                <a:tc>
                  <a:txBody>
                    <a:bodyPr/>
                    <a:lstStyle/>
                    <a:p>
                      <a:r>
                        <a:rPr lang="en-CA" sz="1600" dirty="0"/>
                        <a:t>Low/Low</a:t>
                      </a:r>
                    </a:p>
                  </a:txBody>
                  <a:tcPr/>
                </a:tc>
                <a:extLst>
                  <a:ext uri="{0D108BD9-81ED-4DB2-BD59-A6C34878D82A}">
                    <a16:rowId xmlns:a16="http://schemas.microsoft.com/office/drawing/2014/main" val="1441845033"/>
                  </a:ext>
                </a:extLst>
              </a:tr>
              <a:tr h="322771">
                <a:tc>
                  <a:txBody>
                    <a:bodyPr/>
                    <a:lstStyle/>
                    <a:p>
                      <a:pPr>
                        <a:lnSpc>
                          <a:spcPct val="115000"/>
                        </a:lnSpc>
                        <a:spcAft>
                          <a:spcPts val="800"/>
                        </a:spcAft>
                        <a:buNone/>
                      </a:pPr>
                      <a:r>
                        <a:rPr lang="en-CA" sz="1600" kern="100" dirty="0">
                          <a:effectLst/>
                          <a:latin typeface="+mn-lt"/>
                          <a:ea typeface="Aptos" panose="020B0004020202020204" pitchFamily="34" charset="0"/>
                          <a:cs typeface="Times New Roman" panose="02020603050405020304" pitchFamily="18" charset="0"/>
                        </a:rPr>
                        <a:t>West Bank &amp; Gaza Strip</a:t>
                      </a:r>
                    </a:p>
                  </a:txBody>
                  <a:tcPr marL="9525" marR="9525" marT="9525" marB="9525" anchor="ctr"/>
                </a:tc>
                <a:tc>
                  <a:txBody>
                    <a:bodyPr/>
                    <a:lstStyle/>
                    <a:p>
                      <a:r>
                        <a:rPr lang="en-CA" sz="1600" dirty="0"/>
                        <a:t>Likely/High</a:t>
                      </a:r>
                    </a:p>
                  </a:txBody>
                  <a:tcPr/>
                </a:tc>
                <a:tc>
                  <a:txBody>
                    <a:bodyPr/>
                    <a:lstStyle/>
                    <a:p>
                      <a:r>
                        <a:rPr lang="en-CA" sz="1600" dirty="0"/>
                        <a:t>Moderate/High</a:t>
                      </a:r>
                    </a:p>
                  </a:txBody>
                  <a:tcPr/>
                </a:tc>
                <a:extLst>
                  <a:ext uri="{0D108BD9-81ED-4DB2-BD59-A6C34878D82A}">
                    <a16:rowId xmlns:a16="http://schemas.microsoft.com/office/drawing/2014/main" val="837540426"/>
                  </a:ext>
                </a:extLst>
              </a:tr>
              <a:tr h="322771">
                <a:tc>
                  <a:txBody>
                    <a:bodyPr/>
                    <a:lstStyle/>
                    <a:p>
                      <a:pPr>
                        <a:lnSpc>
                          <a:spcPct val="115000"/>
                        </a:lnSpc>
                        <a:spcAft>
                          <a:spcPts val="800"/>
                        </a:spcAft>
                        <a:buNone/>
                      </a:pPr>
                      <a:r>
                        <a:rPr lang="en-CA" sz="1600" b="1" kern="100" dirty="0">
                          <a:effectLst/>
                          <a:latin typeface="+mn-lt"/>
                          <a:ea typeface="Aptos" panose="020B0004020202020204" pitchFamily="34" charset="0"/>
                          <a:cs typeface="Times New Roman" panose="02020603050405020304" pitchFamily="18" charset="0"/>
                        </a:rPr>
                        <a:t>Yemen</a:t>
                      </a:r>
                    </a:p>
                  </a:txBody>
                  <a:tcPr marL="9525" marR="9525" marT="9525" marB="9525" anchor="ctr"/>
                </a:tc>
                <a:tc>
                  <a:txBody>
                    <a:bodyPr/>
                    <a:lstStyle/>
                    <a:p>
                      <a:r>
                        <a:rPr lang="en-CA" sz="1600" b="1" dirty="0"/>
                        <a:t>Very Likely/High</a:t>
                      </a:r>
                    </a:p>
                  </a:txBody>
                  <a:tcPr/>
                </a:tc>
                <a:tc>
                  <a:txBody>
                    <a:bodyPr/>
                    <a:lstStyle/>
                    <a:p>
                      <a:r>
                        <a:rPr lang="en-CA" sz="1600" b="1" dirty="0"/>
                        <a:t>Severe/High</a:t>
                      </a:r>
                    </a:p>
                  </a:txBody>
                  <a:tcPr/>
                </a:tc>
                <a:extLst>
                  <a:ext uri="{0D108BD9-81ED-4DB2-BD59-A6C34878D82A}">
                    <a16:rowId xmlns:a16="http://schemas.microsoft.com/office/drawing/2014/main" val="2827252730"/>
                  </a:ext>
                </a:extLst>
              </a:tr>
            </a:tbl>
          </a:graphicData>
        </a:graphic>
      </p:graphicFrame>
      <p:sp>
        <p:nvSpPr>
          <p:cNvPr id="8" name="TextBox 7">
            <a:extLst>
              <a:ext uri="{FF2B5EF4-FFF2-40B4-BE49-F238E27FC236}">
                <a16:creationId xmlns:a16="http://schemas.microsoft.com/office/drawing/2014/main" id="{B91984FE-BCAE-073A-5995-60A09593CB71}"/>
              </a:ext>
            </a:extLst>
          </p:cNvPr>
          <p:cNvSpPr txBox="1"/>
          <p:nvPr/>
        </p:nvSpPr>
        <p:spPr>
          <a:xfrm>
            <a:off x="447403" y="5788959"/>
            <a:ext cx="5461758" cy="923330"/>
          </a:xfrm>
          <a:prstGeom prst="rect">
            <a:avLst/>
          </a:prstGeom>
          <a:noFill/>
        </p:spPr>
        <p:txBody>
          <a:bodyPr wrap="square" rtlCol="0">
            <a:spAutoFit/>
          </a:bodyPr>
          <a:lstStyle/>
          <a:p>
            <a:r>
              <a:rPr lang="en-CA" dirty="0"/>
              <a:t>Likelihood – Border sharing, trade networks, veterinary services, SAT-1 vaccination, historical entry of FMD/other diseases</a:t>
            </a:r>
          </a:p>
        </p:txBody>
      </p:sp>
    </p:spTree>
    <p:extLst>
      <p:ext uri="{BB962C8B-B14F-4D97-AF65-F5344CB8AC3E}">
        <p14:creationId xmlns:p14="http://schemas.microsoft.com/office/powerpoint/2010/main" val="2366022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B5DB-2EB3-D2F2-76CE-CD1224F4C9DE}"/>
              </a:ext>
            </a:extLst>
          </p:cNvPr>
          <p:cNvSpPr>
            <a:spLocks noGrp="1"/>
          </p:cNvSpPr>
          <p:nvPr>
            <p:ph type="title"/>
          </p:nvPr>
        </p:nvSpPr>
        <p:spPr>
          <a:xfrm>
            <a:off x="206375" y="-125413"/>
            <a:ext cx="10515600" cy="1325563"/>
          </a:xfrm>
        </p:spPr>
        <p:txBody>
          <a:bodyPr/>
          <a:lstStyle/>
          <a:p>
            <a:pPr>
              <a:defRPr/>
            </a:pPr>
            <a:r>
              <a:rPr lang="en-CA" sz="4000" dirty="0"/>
              <a:t>Scientific Findings</a:t>
            </a:r>
          </a:p>
        </p:txBody>
      </p:sp>
      <p:sp>
        <p:nvSpPr>
          <p:cNvPr id="43011" name="Text Placeholder 5">
            <a:extLst>
              <a:ext uri="{FF2B5EF4-FFF2-40B4-BE49-F238E27FC236}">
                <a16:creationId xmlns:a16="http://schemas.microsoft.com/office/drawing/2014/main" id="{111D0C88-2377-5F76-7A55-4F9E643E5CC9}"/>
              </a:ext>
            </a:extLst>
          </p:cNvPr>
          <p:cNvSpPr>
            <a:spLocks noGrp="1"/>
          </p:cNvSpPr>
          <p:nvPr>
            <p:ph type="body" sz="quarter" idx="13"/>
          </p:nvPr>
        </p:nvSpPr>
        <p:spPr>
          <a:xfrm>
            <a:off x="366558" y="865188"/>
            <a:ext cx="11780837" cy="5856287"/>
          </a:xfrm>
        </p:spPr>
        <p:txBody>
          <a:bodyPr/>
          <a:lstStyle/>
          <a:p>
            <a:r>
              <a:rPr lang="en-CA" altLang="en-US" sz="1800" b="1" dirty="0">
                <a:cs typeface="Calibri" panose="020F0502020204030204" pitchFamily="34" charset="0"/>
                <a:hlinkClick r:id="rId3"/>
              </a:rPr>
              <a:t>DEFRA Outbreak Assessment  - </a:t>
            </a:r>
            <a:r>
              <a:rPr lang="en-CA" sz="1800" b="1" dirty="0">
                <a:hlinkClick r:id="rId3"/>
              </a:rPr>
              <a:t>FMD SAT1 in the Middle East and North Africa #2</a:t>
            </a:r>
            <a:endParaRPr lang="en-CA" altLang="en-US" sz="1800" b="1" dirty="0">
              <a:cs typeface="Calibri" panose="020F0502020204030204" pitchFamily="34" charset="0"/>
            </a:endParaRPr>
          </a:p>
          <a:p>
            <a:r>
              <a:rPr lang="en-CA" altLang="en-US" sz="1800" b="1" dirty="0">
                <a:cs typeface="Calibri" panose="020F0502020204030204" pitchFamily="34" charset="0"/>
                <a:hlinkClick r:id="rId4"/>
              </a:rPr>
              <a:t>DEFRA Outbreak Assessment – FMD in the Middle East and Cyprus #4 </a:t>
            </a:r>
            <a:endParaRPr lang="en-CA" altLang="en-US" sz="1800" b="1" dirty="0">
              <a:cs typeface="Calibri" panose="020F0502020204030204" pitchFamily="34" charset="0"/>
            </a:endParaRPr>
          </a:p>
          <a:p>
            <a:r>
              <a:rPr lang="en-CA" altLang="en-US" sz="1800" b="1" dirty="0">
                <a:cs typeface="Calibri" panose="020F0502020204030204" pitchFamily="34" charset="0"/>
                <a:hlinkClick r:id="rId5"/>
              </a:rPr>
              <a:t>FAO Rapid risk assessment: foot-and-mouth disease (FMD) virus serotype SAT1</a:t>
            </a:r>
            <a:endParaRPr lang="en-CA" altLang="en-US" sz="1800" b="1" dirty="0">
              <a:cs typeface="Calibri" panose="020F0502020204030204" pitchFamily="34" charset="0"/>
            </a:endParaRPr>
          </a:p>
          <a:p>
            <a:r>
              <a:rPr lang="en-CA" altLang="en-US" sz="1800" b="1" dirty="0">
                <a:cs typeface="Calibri" panose="020F0502020204030204" pitchFamily="34" charset="0"/>
                <a:hlinkClick r:id="rId6"/>
              </a:rPr>
              <a:t>Foot-and-mouth disease virus variability and recombination on dairy farms in Pakistan</a:t>
            </a:r>
            <a:endParaRPr lang="en-CA" altLang="en-US" sz="1800" b="1" dirty="0">
              <a:cs typeface="Calibri" panose="020F0502020204030204" pitchFamily="34" charset="0"/>
            </a:endParaRPr>
          </a:p>
          <a:p>
            <a:r>
              <a:rPr lang="en-CA" sz="1800" b="1" dirty="0">
                <a:hlinkClick r:id="rId7"/>
              </a:rPr>
              <a:t>Assessment of Foot‐and‐Mouth Disease Trends in Türkiye Between 2005 and 2025-</a:t>
            </a:r>
            <a:endParaRPr lang="en-CA" sz="1800" b="1" dirty="0"/>
          </a:p>
          <a:p>
            <a:r>
              <a:rPr lang="en-CA" sz="1800" b="1" dirty="0">
                <a:hlinkClick r:id="rId8"/>
              </a:rPr>
              <a:t>FAO alerts countries in North Africa, West Asia and Caucasus to enhance preparedness for foot-and-mouth disease SAT1</a:t>
            </a:r>
            <a:endParaRPr lang="en-CA" altLang="en-US" sz="1800" b="1" dirty="0">
              <a:cs typeface="Calibri" panose="020F0502020204030204" pitchFamily="34" charset="0"/>
              <a:hlinkClick r:id="rId9"/>
            </a:endParaRPr>
          </a:p>
          <a:p>
            <a:r>
              <a:rPr lang="en-CA" altLang="en-US" sz="1800" b="1" dirty="0">
                <a:cs typeface="Calibri" panose="020F0502020204030204" pitchFamily="34" charset="0"/>
                <a:hlinkClick r:id="rId9"/>
              </a:rPr>
              <a:t>Rabies Cluster Among Steers on a Dairy Farm - Minnesota, 2024</a:t>
            </a:r>
            <a:endParaRPr lang="en-CA" altLang="en-US" sz="1800" b="1" dirty="0">
              <a:cs typeface="Calibri" panose="020F0502020204030204" pitchFamily="34" charset="0"/>
            </a:endParaRPr>
          </a:p>
          <a:p>
            <a:r>
              <a:rPr lang="en-CA" altLang="en-US" sz="1800" b="1" dirty="0">
                <a:cs typeface="Calibri" panose="020F0502020204030204" pitchFamily="34" charset="0"/>
                <a:hlinkClick r:id="rId10"/>
              </a:rPr>
              <a:t>Two outbreaks of </a:t>
            </a:r>
            <a:r>
              <a:rPr lang="en-CA" altLang="en-US" sz="1800" b="1" dirty="0" err="1">
                <a:cs typeface="Calibri" panose="020F0502020204030204" pitchFamily="34" charset="0"/>
                <a:hlinkClick r:id="rId10"/>
              </a:rPr>
              <a:t>Varicellovirus</a:t>
            </a:r>
            <a:r>
              <a:rPr lang="en-CA" altLang="en-US" sz="1800" b="1" dirty="0">
                <a:cs typeface="Calibri" panose="020F0502020204030204" pitchFamily="34" charset="0"/>
                <a:hlinkClick r:id="rId10"/>
              </a:rPr>
              <a:t> bovine alpha (herpesvirus)-5 meningoencephalitis in Argentinian calves</a:t>
            </a:r>
            <a:endParaRPr lang="en-CA" altLang="en-US" sz="1800" b="1" dirty="0">
              <a:cs typeface="Calibri" panose="020F0502020204030204" pitchFamily="34" charset="0"/>
            </a:endParaRPr>
          </a:p>
          <a:p>
            <a:r>
              <a:rPr lang="en-CA" altLang="en-US" sz="1800" b="1" dirty="0">
                <a:cs typeface="Calibri" panose="020F0502020204030204" pitchFamily="34" charset="0"/>
                <a:hlinkClick r:id="rId11"/>
              </a:rPr>
              <a:t>Global vaccination coverage and disease incidence in cattle, pigs, and poultry</a:t>
            </a:r>
            <a:endParaRPr lang="en-CA" altLang="en-US" sz="1800" b="1" dirty="0">
              <a:cs typeface="Calibri" panose="020F0502020204030204" pitchFamily="34" charset="0"/>
            </a:endParaRPr>
          </a:p>
          <a:p>
            <a:r>
              <a:rPr lang="en-CA" altLang="en-US" sz="1800" b="1" dirty="0">
                <a:cs typeface="Calibri" panose="020F0502020204030204" pitchFamily="34" charset="0"/>
                <a:hlinkClick r:id="rId12"/>
              </a:rPr>
              <a:t>Prevalence of bluetongue serotype 3 following the 2023 epidemic and associated risk factors in Dutch dairy cattle</a:t>
            </a:r>
            <a:endParaRPr lang="en-CA" altLang="en-US" sz="1800" b="1" dirty="0">
              <a:cs typeface="Calibri" panose="020F0502020204030204" pitchFamily="34" charset="0"/>
            </a:endParaRPr>
          </a:p>
          <a:p>
            <a:r>
              <a:rPr lang="en-CA" altLang="en-US" sz="1800" b="1" dirty="0">
                <a:cs typeface="Calibri" panose="020F0502020204030204" pitchFamily="34" charset="0"/>
                <a:hlinkClick r:id="rId13"/>
              </a:rPr>
              <a:t>First detection of Crimean Congo Hemorrhagic Fever antibodies in cattle and wildlife of southern continental France: Investigation of explanatory factors</a:t>
            </a:r>
            <a:endParaRPr lang="en-CA" altLang="en-US" sz="1800" b="1" dirty="0">
              <a:cs typeface="Calibri" panose="020F0502020204030204" pitchFamily="34" charset="0"/>
            </a:endParaRPr>
          </a:p>
          <a:p>
            <a:r>
              <a:rPr lang="en-CA" altLang="en-US" sz="1800" b="1" dirty="0">
                <a:cs typeface="Calibri" panose="020F0502020204030204" pitchFamily="34" charset="0"/>
                <a:hlinkClick r:id="rId14"/>
              </a:rPr>
              <a:t>Implications of a fatal anaphylactic reaction occurring 4 hours after eating beef in a young man with </a:t>
            </a:r>
            <a:r>
              <a:rPr lang="en-CA" altLang="en-US" sz="1800" b="1" dirty="0" err="1">
                <a:cs typeface="Calibri" panose="020F0502020204030204" pitchFamily="34" charset="0"/>
                <a:hlinkClick r:id="rId14"/>
              </a:rPr>
              <a:t>IgE</a:t>
            </a:r>
            <a:r>
              <a:rPr lang="en-CA" altLang="en-US" sz="1800" b="1" dirty="0">
                <a:cs typeface="Calibri" panose="020F0502020204030204" pitchFamily="34" charset="0"/>
                <a:hlinkClick r:id="rId14"/>
              </a:rPr>
              <a:t> antibodies to galactose-α-1,3-galactose</a:t>
            </a:r>
            <a:endParaRPr lang="en-CA" altLang="en-US" sz="1800" b="1" dirty="0">
              <a:cs typeface="Calibri" panose="020F0502020204030204" pitchFamily="34" charset="0"/>
            </a:endParaRPr>
          </a:p>
          <a:p>
            <a:r>
              <a:rPr lang="en-CA" altLang="en-US" sz="1800" b="1" dirty="0">
                <a:cs typeface="Calibri" panose="020F0502020204030204" pitchFamily="34" charset="0"/>
                <a:hlinkClick r:id="rId15"/>
              </a:rPr>
              <a:t>DEFRA Outbreak Assessment #5 -  Lumpy Skin Disease in Europe </a:t>
            </a:r>
            <a:endParaRPr lang="en-CA" altLang="en-US" sz="1800" b="1" dirty="0">
              <a:cs typeface="Calibri" panose="020F0502020204030204" pitchFamily="34" charset="0"/>
            </a:endParaRPr>
          </a:p>
          <a:p>
            <a:r>
              <a:rPr lang="en-CA" altLang="en-US" sz="1800" b="1" dirty="0">
                <a:cs typeface="Calibri" panose="020F0502020204030204" pitchFamily="34" charset="0"/>
                <a:hlinkClick r:id="rId16"/>
              </a:rPr>
              <a:t>Long-Term Residual Infection as a Source of Bovine Tuberculosis Reemergence: A Phylogenetic and Epidemiological Investigation of Recurrent Outbreak</a:t>
            </a:r>
            <a:endParaRPr lang="en-CA" altLang="en-US" sz="1800" b="1" dirty="0">
              <a:cs typeface="Calibri" panose="020F0502020204030204" pitchFamily="34" charset="0"/>
            </a:endParaRPr>
          </a:p>
        </p:txBody>
      </p:sp>
      <p:sp>
        <p:nvSpPr>
          <p:cNvPr id="43012" name="Slide Number Placeholder 4">
            <a:extLst>
              <a:ext uri="{FF2B5EF4-FFF2-40B4-BE49-F238E27FC236}">
                <a16:creationId xmlns:a16="http://schemas.microsoft.com/office/drawing/2014/main" id="{17217398-07FB-D919-3B0B-4AAA3E2403F7}"/>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16556136-C37A-4A5B-931B-5AAB74F041F2}" type="slidenum">
              <a:rPr lang="en-US" altLang="en-US" sz="1200" smtClean="0">
                <a:solidFill>
                  <a:srgbClr val="898989"/>
                </a:solidFill>
              </a:rPr>
              <a:pPr>
                <a:lnSpc>
                  <a:spcPct val="100000"/>
                </a:lnSpc>
                <a:spcBef>
                  <a:spcPct val="0"/>
                </a:spcBef>
                <a:buFontTx/>
                <a:buNone/>
              </a:pPr>
              <a:t>17</a:t>
            </a:fld>
            <a:endParaRPr lang="en-US" altLang="en-US" sz="1200" dirty="0">
              <a:solidFill>
                <a:srgbClr val="898989"/>
              </a:solidFill>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2849-7B5A-CCAB-C833-BC75DFE5BEBC}"/>
              </a:ext>
            </a:extLst>
          </p:cNvPr>
          <p:cNvSpPr txBox="1">
            <a:spLocks noGrp="1"/>
          </p:cNvSpPr>
          <p:nvPr>
            <p:ph type="title"/>
          </p:nvPr>
        </p:nvSpPr>
        <p:spPr>
          <a:xfrm>
            <a:off x="31802" y="0"/>
            <a:ext cx="10515600" cy="1325559"/>
          </a:xfrm>
        </p:spPr>
        <p:txBody>
          <a:bodyPr/>
          <a:lstStyle/>
          <a:p>
            <a:pPr lvl="0"/>
            <a:r>
              <a:rPr lang="en-CA"/>
              <a:t>Bovine Theileriosis in Canada</a:t>
            </a:r>
          </a:p>
        </p:txBody>
      </p:sp>
      <p:sp>
        <p:nvSpPr>
          <p:cNvPr id="3" name="Text Placeholder 2">
            <a:extLst>
              <a:ext uri="{FF2B5EF4-FFF2-40B4-BE49-F238E27FC236}">
                <a16:creationId xmlns:a16="http://schemas.microsoft.com/office/drawing/2014/main" id="{CFFCDA36-A785-35F6-06DB-4ED2D9E8A3CC}"/>
              </a:ext>
            </a:extLst>
          </p:cNvPr>
          <p:cNvSpPr txBox="1">
            <a:spLocks noGrp="1"/>
          </p:cNvSpPr>
          <p:nvPr>
            <p:ph type="body" idx="4294967295"/>
          </p:nvPr>
        </p:nvSpPr>
        <p:spPr>
          <a:xfrm>
            <a:off x="215386" y="900684"/>
            <a:ext cx="7505331" cy="4014792"/>
          </a:xfrm>
        </p:spPr>
        <p:txBody>
          <a:bodyPr/>
          <a:lstStyle/>
          <a:p>
            <a:pPr lvl="0"/>
            <a:r>
              <a:rPr lang="en-CA">
                <a:solidFill>
                  <a:srgbClr val="0070C0"/>
                </a:solidFill>
                <a:hlinkClick r:id="rId3">
                  <a:extLst>
                    <a:ext uri="{A12FA001-AC4F-418D-AE19-62706E023703}">
                      <ahyp:hlinkClr xmlns:ahyp="http://schemas.microsoft.com/office/drawing/2018/hyperlinkcolor" val="tx"/>
                    </a:ext>
                  </a:extLst>
                </a:hlinkClick>
              </a:rPr>
              <a:t>Bovine theileriosis </a:t>
            </a:r>
            <a:r>
              <a:rPr lang="en-CA"/>
              <a:t>is caused by </a:t>
            </a:r>
            <a:r>
              <a:rPr lang="en-CA" i="1"/>
              <a:t>Theileria </a:t>
            </a:r>
            <a:r>
              <a:rPr lang="en-CA"/>
              <a:t>protozoa </a:t>
            </a:r>
            <a:endParaRPr lang="en-CA" i="1">
              <a:ea typeface="Calibri"/>
              <a:cs typeface="Calibri"/>
            </a:endParaRPr>
          </a:p>
          <a:p>
            <a:pPr lvl="0"/>
            <a:r>
              <a:rPr lang="en-CA"/>
              <a:t>Infects cattle, sheep, water buffalo, yak, and other bovids</a:t>
            </a:r>
          </a:p>
          <a:p>
            <a:pPr lvl="0"/>
            <a:r>
              <a:rPr lang="en-CA"/>
              <a:t>Several types of </a:t>
            </a:r>
            <a:r>
              <a:rPr lang="en-CA" i="1"/>
              <a:t>T. orientalis are </a:t>
            </a:r>
            <a:r>
              <a:rPr lang="en-CA"/>
              <a:t>found in the USA, but only </a:t>
            </a:r>
            <a:r>
              <a:rPr lang="en-CA" i="1"/>
              <a:t>T. orientalis</a:t>
            </a:r>
            <a:r>
              <a:rPr lang="en-CA"/>
              <a:t> Ikeda has been shown to cause severe illness </a:t>
            </a:r>
          </a:p>
          <a:p>
            <a:pPr lvl="0"/>
            <a:r>
              <a:rPr lang="en-CA" i="1"/>
              <a:t>T. orientalis </a:t>
            </a:r>
            <a:r>
              <a:rPr lang="en-CA"/>
              <a:t>is transmitted by ticks, primarily the ALHT, but may also occur through re-use of needles, or during transfusions</a:t>
            </a:r>
          </a:p>
          <a:p>
            <a:pPr marL="0" lvl="0" indent="0">
              <a:buNone/>
            </a:pPr>
            <a:endParaRPr lang="en-CA"/>
          </a:p>
        </p:txBody>
      </p:sp>
      <p:sp>
        <p:nvSpPr>
          <p:cNvPr id="4" name="Slide Number Placeholder 3">
            <a:extLst>
              <a:ext uri="{FF2B5EF4-FFF2-40B4-BE49-F238E27FC236}">
                <a16:creationId xmlns:a16="http://schemas.microsoft.com/office/drawing/2014/main" id="{DB707FBB-E9AD-6832-AEED-CC36DCF60AF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746F94-B1FD-48F5-AB31-FE0ECD4BD22E}" type="slidenum">
              <a:rPr lang="en-US" sz="1200" b="0" i="0" u="none" strike="noStrike" kern="1200" cap="none" spc="0" baseline="0">
                <a:solidFill>
                  <a:srgbClr val="898989"/>
                </a:solidFill>
                <a:uFillTx/>
                <a:latin typeface="Calibri" pitchFamily="34"/>
              </a:rPr>
              <a:t>2</a:t>
            </a:fld>
            <a:endParaRPr lang="en-US" sz="1200" b="0" i="0" u="none" strike="noStrike" kern="1200" cap="none" spc="0" baseline="0">
              <a:solidFill>
                <a:srgbClr val="898989"/>
              </a:solidFill>
              <a:uFillTx/>
              <a:latin typeface="Calibri" pitchFamily="34"/>
            </a:endParaRPr>
          </a:p>
        </p:txBody>
      </p:sp>
      <p:pic>
        <p:nvPicPr>
          <p:cNvPr id="5" name="Picture 5">
            <a:extLst>
              <a:ext uri="{FF2B5EF4-FFF2-40B4-BE49-F238E27FC236}">
                <a16:creationId xmlns:a16="http://schemas.microsoft.com/office/drawing/2014/main" id="{5E67F604-6153-4659-3CA9-C4975081D4D6}"/>
              </a:ext>
            </a:extLst>
          </p:cNvPr>
          <p:cNvPicPr>
            <a:picLocks noChangeAspect="1"/>
          </p:cNvPicPr>
          <p:nvPr/>
        </p:nvPicPr>
        <p:blipFill>
          <a:blip r:embed="rId4"/>
          <a:stretch>
            <a:fillRect/>
          </a:stretch>
        </p:blipFill>
        <p:spPr>
          <a:xfrm>
            <a:off x="7601443" y="1188171"/>
            <a:ext cx="4233973" cy="3632847"/>
          </a:xfrm>
          <a:prstGeom prst="rect">
            <a:avLst/>
          </a:prstGeom>
          <a:noFill/>
          <a:ln w="28575" cap="flat">
            <a:solidFill>
              <a:srgbClr val="000000"/>
            </a:solidFill>
            <a:prstDash val="solid"/>
            <a:miter/>
          </a:ln>
        </p:spPr>
      </p:pic>
      <p:sp>
        <p:nvSpPr>
          <p:cNvPr id="6" name="TextBox 6">
            <a:extLst>
              <a:ext uri="{FF2B5EF4-FFF2-40B4-BE49-F238E27FC236}">
                <a16:creationId xmlns:a16="http://schemas.microsoft.com/office/drawing/2014/main" id="{DB7D0C70-2DEF-F45C-3E62-80AC2EEFB69F}"/>
              </a:ext>
            </a:extLst>
          </p:cNvPr>
          <p:cNvSpPr txBox="1"/>
          <p:nvPr/>
        </p:nvSpPr>
        <p:spPr>
          <a:xfrm>
            <a:off x="231288" y="5165811"/>
            <a:ext cx="11952753" cy="1969773"/>
          </a:xfrm>
          <a:prstGeom prst="rect">
            <a:avLst/>
          </a:prstGeom>
          <a:noFill/>
          <a:ln cap="flat">
            <a:noFill/>
          </a:ln>
        </p:spPr>
        <p:txBody>
          <a:bodyPr vert="horz" wrap="square" lIns="91440" tIns="45720" rIns="91440" bIns="45720" anchor="t" anchorCtr="0" compatLnSpc="1">
            <a:spAutoFit/>
          </a:bodyPr>
          <a:lstStyle/>
          <a:p>
            <a:pPr marL="182559" marR="0" lvl="0"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800" b="0" i="0" u="none" strike="noStrike" kern="1200" cap="none" spc="0" baseline="0">
                <a:solidFill>
                  <a:srgbClr val="000000"/>
                </a:solidFill>
                <a:uFillTx/>
                <a:latin typeface="Calibri" pitchFamily="34"/>
              </a:rPr>
              <a:t>The CFIA confirmed </a:t>
            </a:r>
            <a:r>
              <a:rPr lang="en-CA" sz="28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Canada’s first case of </a:t>
            </a:r>
            <a:r>
              <a:rPr lang="en-CA" sz="2800" b="0" i="1"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T. orientalis </a:t>
            </a:r>
            <a:r>
              <a:rPr lang="en-CA" sz="2800" b="0" i="0" u="none" strike="noStrike" kern="1200" cap="none" spc="0" baseline="0">
                <a:solidFill>
                  <a:srgbClr val="0070C0"/>
                </a:solidFill>
                <a:uFillTx/>
                <a:latin typeface="Calibri" pitchFamily="34"/>
                <a:hlinkClick r:id="rId5">
                  <a:extLst>
                    <a:ext uri="{A12FA001-AC4F-418D-AE19-62706E023703}">
                      <ahyp:hlinkClr xmlns:ahyp="http://schemas.microsoft.com/office/drawing/2018/hyperlinkcolor" val="tx"/>
                    </a:ext>
                  </a:extLst>
                </a:hlinkClick>
              </a:rPr>
              <a:t>Ikeda </a:t>
            </a:r>
            <a:r>
              <a:rPr lang="en-CA" sz="2800" b="0" i="0" u="none" strike="noStrike" kern="1200" cap="none" spc="0" baseline="0">
                <a:solidFill>
                  <a:srgbClr val="000000"/>
                </a:solidFill>
                <a:uFillTx/>
                <a:latin typeface="Calibri" pitchFamily="34"/>
              </a:rPr>
              <a:t>in Kawartha Lakes, Ontario in October</a:t>
            </a:r>
          </a:p>
          <a:p>
            <a:pPr marL="639759" marR="0" lvl="2"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a:solidFill>
                  <a:srgbClr val="000000"/>
                </a:solidFill>
                <a:uFillTx/>
                <a:latin typeface="Calibri" pitchFamily="34"/>
              </a:rPr>
              <a:t>The cow was imported from the USA on July 15, 2025</a:t>
            </a:r>
          </a:p>
          <a:p>
            <a:pPr marL="639759" marR="0" lvl="2" indent="-182559"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CA" sz="2400" b="0" i="0" u="none" strike="noStrike" kern="1200" cap="none" spc="0" baseline="0">
                <a:solidFill>
                  <a:srgbClr val="000000"/>
                </a:solidFill>
                <a:uFillTx/>
                <a:latin typeface="Calibri" pitchFamily="34"/>
              </a:rPr>
              <a:t>No control measures are undertaken to control the disease</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67269-C78C-2872-C7A2-577EB9425EFD}"/>
              </a:ext>
            </a:extLst>
          </p:cNvPr>
          <p:cNvSpPr txBox="1">
            <a:spLocks noGrp="1"/>
          </p:cNvSpPr>
          <p:nvPr>
            <p:ph type="title"/>
          </p:nvPr>
        </p:nvSpPr>
        <p:spPr>
          <a:xfrm>
            <a:off x="107771" y="-136519"/>
            <a:ext cx="10515600" cy="1325559"/>
          </a:xfrm>
        </p:spPr>
        <p:txBody>
          <a:bodyPr/>
          <a:lstStyle/>
          <a:p>
            <a:pPr lvl="0"/>
            <a:r>
              <a:rPr lang="en-US" sz="3200"/>
              <a:t>Asian Longhorn Tick and Theileriosis in the USA</a:t>
            </a:r>
            <a:endParaRPr lang="en-CA" sz="3200"/>
          </a:p>
        </p:txBody>
      </p:sp>
      <p:sp>
        <p:nvSpPr>
          <p:cNvPr id="3" name="Text Placeholder 2">
            <a:extLst>
              <a:ext uri="{FF2B5EF4-FFF2-40B4-BE49-F238E27FC236}">
                <a16:creationId xmlns:a16="http://schemas.microsoft.com/office/drawing/2014/main" id="{FC629E4A-941B-DB57-BBA6-9312D63A5DED}"/>
              </a:ext>
            </a:extLst>
          </p:cNvPr>
          <p:cNvSpPr txBox="1">
            <a:spLocks noGrp="1"/>
          </p:cNvSpPr>
          <p:nvPr>
            <p:ph type="body" idx="4294967295"/>
          </p:nvPr>
        </p:nvSpPr>
        <p:spPr>
          <a:xfrm>
            <a:off x="220498" y="910742"/>
            <a:ext cx="6369713" cy="6064373"/>
          </a:xfrm>
        </p:spPr>
        <p:txBody>
          <a:bodyPr/>
          <a:lstStyle/>
          <a:p>
            <a:pPr lvl="0"/>
            <a:r>
              <a:rPr lang="en-CA" sz="2400" dirty="0"/>
              <a:t>Since the last CAHSS call – </a:t>
            </a:r>
            <a:r>
              <a:rPr lang="en-CA" sz="2400" dirty="0">
                <a:solidFill>
                  <a:srgbClr val="0070C0"/>
                </a:solidFill>
                <a:hlinkClick r:id="rId3">
                  <a:extLst>
                    <a:ext uri="{A12FA001-AC4F-418D-AE19-62706E023703}">
                      <ahyp:hlinkClr xmlns:ahyp="http://schemas.microsoft.com/office/drawing/2018/hyperlinkcolor" val="tx"/>
                    </a:ext>
                  </a:extLst>
                </a:hlinkClick>
              </a:rPr>
              <a:t>Kansas</a:t>
            </a:r>
            <a:r>
              <a:rPr lang="en-CA" sz="2400" dirty="0"/>
              <a:t> has reported its first detection in October 2025</a:t>
            </a:r>
            <a:endParaRPr lang="en-CA" sz="2400" dirty="0">
              <a:ea typeface="Calibri"/>
              <a:cs typeface="Calibri"/>
            </a:endParaRPr>
          </a:p>
          <a:p>
            <a:pPr lvl="1">
              <a:buFont typeface="Courier New" pitchFamily="34"/>
              <a:buChar char="o"/>
            </a:pPr>
            <a:r>
              <a:rPr lang="en-CA" dirty="0">
                <a:ea typeface="Calibri"/>
                <a:cs typeface="Calibri"/>
              </a:rPr>
              <a:t>Found on a dog in Franklin County </a:t>
            </a:r>
          </a:p>
          <a:p>
            <a:pPr lvl="0"/>
            <a:r>
              <a:rPr lang="en-CA" sz="2400" dirty="0"/>
              <a:t>25 states + Washing D.C. now affected</a:t>
            </a:r>
          </a:p>
          <a:p>
            <a:pPr lvl="0"/>
            <a:r>
              <a:rPr lang="en-CA" sz="2400" dirty="0">
                <a:solidFill>
                  <a:srgbClr val="0070C0"/>
                </a:solidFill>
                <a:hlinkClick r:id="rId4">
                  <a:extLst>
                    <a:ext uri="{A12FA001-AC4F-418D-AE19-62706E023703}">
                      <ahyp:hlinkClr xmlns:ahyp="http://schemas.microsoft.com/office/drawing/2018/hyperlinkcolor" val="tx"/>
                    </a:ext>
                  </a:extLst>
                </a:hlinkClick>
              </a:rPr>
              <a:t>Kansas</a:t>
            </a:r>
            <a:r>
              <a:rPr lang="en-CA" sz="2400" dirty="0">
                <a:solidFill>
                  <a:srgbClr val="0070C0"/>
                </a:solidFill>
              </a:rPr>
              <a:t> </a:t>
            </a:r>
            <a:r>
              <a:rPr lang="en-CA" sz="2400" dirty="0"/>
              <a:t>has also recently report theileriosis in cattle that were brought into the state (unclear from where)</a:t>
            </a:r>
            <a:endParaRPr lang="en-CA" sz="2400" dirty="0">
              <a:ea typeface="Calibri"/>
              <a:cs typeface="Calibri"/>
            </a:endParaRPr>
          </a:p>
          <a:p>
            <a:pPr lvl="0"/>
            <a:r>
              <a:rPr lang="en-CA" sz="2400" dirty="0">
                <a:ea typeface="Calibri"/>
                <a:cs typeface="Calibri"/>
              </a:rPr>
              <a:t>Theileria is tick-borne, but flies, mosquitos, and lice may also play a role </a:t>
            </a:r>
          </a:p>
          <a:p>
            <a:pPr lvl="0"/>
            <a:r>
              <a:rPr lang="en-CA" sz="2400" dirty="0">
                <a:hlinkClick r:id="rId5"/>
              </a:rPr>
              <a:t>Detection and response to </a:t>
            </a:r>
            <a:r>
              <a:rPr lang="en-CA" sz="2400" i="1" dirty="0">
                <a:hlinkClick r:id="rId5"/>
              </a:rPr>
              <a:t>Haemaphysalis longicornis</a:t>
            </a:r>
            <a:r>
              <a:rPr lang="en-CA" sz="2400" dirty="0">
                <a:hlinkClick r:id="rId5"/>
              </a:rPr>
              <a:t> and </a:t>
            </a:r>
            <a:r>
              <a:rPr lang="en-CA" sz="2400" i="1" dirty="0">
                <a:hlinkClick r:id="rId5"/>
              </a:rPr>
              <a:t>Theileria orientalis</a:t>
            </a:r>
            <a:r>
              <a:rPr lang="en-CA" sz="2400" dirty="0">
                <a:hlinkClick r:id="rId5"/>
              </a:rPr>
              <a:t> Ikeda on a cow-calf farm in Tennessee (USA)</a:t>
            </a:r>
            <a:endParaRPr lang="en-CA" sz="2000" dirty="0">
              <a:ea typeface="Calibri"/>
              <a:cs typeface="Calibri"/>
            </a:endParaRPr>
          </a:p>
          <a:p>
            <a:r>
              <a:rPr lang="en-CA" sz="2400" dirty="0">
                <a:hlinkClick r:id="rId6"/>
              </a:rPr>
              <a:t>Emergence of multidrug-resistant Haemaphysalis longicornis populations in China</a:t>
            </a:r>
            <a:endParaRPr lang="en-CA" sz="2400" dirty="0"/>
          </a:p>
          <a:p>
            <a:pPr marL="0" lvl="0" indent="0">
              <a:buNone/>
            </a:pPr>
            <a:endParaRPr lang="en-CA" sz="2400" dirty="0">
              <a:ea typeface="Calibri"/>
              <a:cs typeface="Calibri"/>
            </a:endParaRPr>
          </a:p>
          <a:p>
            <a:pPr marL="0" lvl="0" indent="0">
              <a:buNone/>
            </a:pPr>
            <a:endParaRPr lang="en-CA" sz="2400" dirty="0">
              <a:ea typeface="Calibri"/>
              <a:cs typeface="Calibri"/>
            </a:endParaRPr>
          </a:p>
          <a:p>
            <a:pPr lvl="0"/>
            <a:endParaRPr lang="en-CA" sz="1800" dirty="0">
              <a:ea typeface="Calibri"/>
              <a:cs typeface="Calibri"/>
            </a:endParaRPr>
          </a:p>
        </p:txBody>
      </p:sp>
      <p:sp>
        <p:nvSpPr>
          <p:cNvPr id="4" name="Rectangle 2">
            <a:extLst>
              <a:ext uri="{FF2B5EF4-FFF2-40B4-BE49-F238E27FC236}">
                <a16:creationId xmlns:a16="http://schemas.microsoft.com/office/drawing/2014/main" id="{2F809251-19F8-1CD7-A15A-8C67161106E5}"/>
              </a:ext>
            </a:extLst>
          </p:cNvPr>
          <p:cNvSpPr/>
          <p:nvPr/>
        </p:nvSpPr>
        <p:spPr>
          <a:xfrm>
            <a:off x="6881810" y="3513133"/>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pitchFamily="34"/>
            </a:endParaRPr>
          </a:p>
        </p:txBody>
      </p:sp>
      <p:sp>
        <p:nvSpPr>
          <p:cNvPr id="5" name="TextBox 3">
            <a:extLst>
              <a:ext uri="{FF2B5EF4-FFF2-40B4-BE49-F238E27FC236}">
                <a16:creationId xmlns:a16="http://schemas.microsoft.com/office/drawing/2014/main" id="{FBA5AC00-3075-4F80-0D24-A0E7A136A70D}"/>
              </a:ext>
            </a:extLst>
          </p:cNvPr>
          <p:cNvSpPr txBox="1"/>
          <p:nvPr/>
        </p:nvSpPr>
        <p:spPr>
          <a:xfrm>
            <a:off x="6983236" y="6399775"/>
            <a:ext cx="609600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7">
                  <a:extLst>
                    <a:ext uri="{A12FA001-AC4F-418D-AE19-62706E023703}">
                      <ahyp:hlinkClr xmlns:ahyp="http://schemas.microsoft.com/office/drawing/2018/hyperlinkcolor" val="tx"/>
                    </a:ext>
                  </a:extLst>
                </a:hlinkClick>
              </a:rPr>
              <a:t>Asian Longhorned Tick Situation Report - The Tick App</a:t>
            </a:r>
            <a:endParaRPr lang="en-CA" sz="1800" b="0" i="0" u="none" strike="noStrike" kern="1200" cap="none" spc="0" baseline="0">
              <a:solidFill>
                <a:srgbClr val="0070C0"/>
              </a:solidFill>
              <a:uFillTx/>
              <a:latin typeface="Calibri" pitchFamily="34"/>
            </a:endParaRPr>
          </a:p>
        </p:txBody>
      </p:sp>
      <p:pic>
        <p:nvPicPr>
          <p:cNvPr id="6" name="Picture 3">
            <a:extLst>
              <a:ext uri="{FF2B5EF4-FFF2-40B4-BE49-F238E27FC236}">
                <a16:creationId xmlns:a16="http://schemas.microsoft.com/office/drawing/2014/main" id="{377CE8EC-93B3-2FE8-7788-859F7CB67D6E}"/>
              </a:ext>
            </a:extLst>
          </p:cNvPr>
          <p:cNvPicPr>
            <a:picLocks noChangeAspect="1"/>
          </p:cNvPicPr>
          <p:nvPr/>
        </p:nvPicPr>
        <p:blipFill>
          <a:blip r:embed="rId8"/>
          <a:stretch>
            <a:fillRect/>
          </a:stretch>
        </p:blipFill>
        <p:spPr>
          <a:xfrm>
            <a:off x="7255654" y="701445"/>
            <a:ext cx="4494047" cy="2867274"/>
          </a:xfrm>
          <a:prstGeom prst="rect">
            <a:avLst/>
          </a:prstGeom>
          <a:noFill/>
          <a:ln cap="flat">
            <a:noFill/>
          </a:ln>
        </p:spPr>
      </p:pic>
      <p:sp>
        <p:nvSpPr>
          <p:cNvPr id="7" name="Oval 5">
            <a:extLst>
              <a:ext uri="{FF2B5EF4-FFF2-40B4-BE49-F238E27FC236}">
                <a16:creationId xmlns:a16="http://schemas.microsoft.com/office/drawing/2014/main" id="{76B92303-BB5B-FAF2-E99B-C65CFD828725}"/>
              </a:ext>
            </a:extLst>
          </p:cNvPr>
          <p:cNvSpPr/>
          <p:nvPr/>
        </p:nvSpPr>
        <p:spPr>
          <a:xfrm>
            <a:off x="7793979" y="1846831"/>
            <a:ext cx="182880" cy="19878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2857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pic>
        <p:nvPicPr>
          <p:cNvPr id="8" name="Picture 8">
            <a:extLst>
              <a:ext uri="{FF2B5EF4-FFF2-40B4-BE49-F238E27FC236}">
                <a16:creationId xmlns:a16="http://schemas.microsoft.com/office/drawing/2014/main" id="{1C52B933-8CAF-EDE0-A8D3-9354494AE918}"/>
              </a:ext>
            </a:extLst>
          </p:cNvPr>
          <p:cNvPicPr>
            <a:picLocks noChangeAspect="1"/>
          </p:cNvPicPr>
          <p:nvPr/>
        </p:nvPicPr>
        <p:blipFill>
          <a:blip r:embed="rId9"/>
          <a:stretch>
            <a:fillRect/>
          </a:stretch>
        </p:blipFill>
        <p:spPr>
          <a:xfrm>
            <a:off x="6647633" y="3678475"/>
            <a:ext cx="5428637" cy="2683443"/>
          </a:xfrm>
          <a:prstGeom prst="rect">
            <a:avLst/>
          </a:prstGeom>
          <a:noFill/>
          <a:ln w="28575"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B20C-8198-1AFA-7B53-C517752C47C8}"/>
              </a:ext>
            </a:extLst>
          </p:cNvPr>
          <p:cNvSpPr txBox="1">
            <a:spLocks noGrp="1"/>
          </p:cNvSpPr>
          <p:nvPr>
            <p:ph type="title"/>
          </p:nvPr>
        </p:nvSpPr>
        <p:spPr>
          <a:xfrm>
            <a:off x="228600" y="71213"/>
            <a:ext cx="10515600" cy="1325559"/>
          </a:xfrm>
        </p:spPr>
        <p:txBody>
          <a:bodyPr/>
          <a:lstStyle/>
          <a:p>
            <a:pPr lvl="0"/>
            <a:r>
              <a:rPr lang="en-CA"/>
              <a:t>Vesicular Stomatitis in Arizona</a:t>
            </a:r>
          </a:p>
        </p:txBody>
      </p:sp>
      <p:sp>
        <p:nvSpPr>
          <p:cNvPr id="3" name="Content Placeholder 6">
            <a:extLst>
              <a:ext uri="{FF2B5EF4-FFF2-40B4-BE49-F238E27FC236}">
                <a16:creationId xmlns:a16="http://schemas.microsoft.com/office/drawing/2014/main" id="{47D9701B-7D92-DA87-D4EB-67AD7DDB95AD}"/>
              </a:ext>
            </a:extLst>
          </p:cNvPr>
          <p:cNvSpPr txBox="1">
            <a:spLocks noGrp="1"/>
          </p:cNvSpPr>
          <p:nvPr>
            <p:ph idx="1"/>
          </p:nvPr>
        </p:nvSpPr>
        <p:spPr>
          <a:xfrm>
            <a:off x="6096003" y="1445757"/>
            <a:ext cx="5869208" cy="4110173"/>
          </a:xfrm>
        </p:spPr>
        <p:txBody>
          <a:bodyPr/>
          <a:lstStyle/>
          <a:p>
            <a:pPr lvl="0"/>
            <a:r>
              <a:rPr lang="en-CA" sz="2000" dirty="0">
                <a:solidFill>
                  <a:srgbClr val="0070C0"/>
                </a:solidFill>
                <a:ea typeface="Calibri"/>
                <a:cs typeface="Calibri"/>
                <a:hlinkClick r:id="rId3">
                  <a:extLst>
                    <a:ext uri="{A12FA001-AC4F-418D-AE19-62706E023703}">
                      <ahyp:hlinkClr xmlns:ahyp="http://schemas.microsoft.com/office/drawing/2018/hyperlinkcolor" val="tx"/>
                    </a:ext>
                  </a:extLst>
                </a:hlinkClick>
              </a:rPr>
              <a:t>USDA VSV Situation Report</a:t>
            </a:r>
            <a:r>
              <a:rPr lang="en-CA" sz="2000" dirty="0">
                <a:solidFill>
                  <a:srgbClr val="0070C0"/>
                </a:solidFill>
                <a:ea typeface="Calibri"/>
                <a:cs typeface="Calibri"/>
              </a:rPr>
              <a:t> (January 5, 2026)</a:t>
            </a:r>
          </a:p>
          <a:p>
            <a:pPr lvl="0"/>
            <a:r>
              <a:rPr lang="en-CA" sz="2000" dirty="0"/>
              <a:t>Most recent incursion is in Arizona (October 2025)</a:t>
            </a:r>
            <a:endParaRPr lang="en-CA" dirty="0"/>
          </a:p>
          <a:p>
            <a:pPr lvl="0"/>
            <a:r>
              <a:rPr lang="en-CA" sz="2000" dirty="0"/>
              <a:t>New Jersey Strain virus</a:t>
            </a:r>
          </a:p>
          <a:p>
            <a:pPr lvl="0"/>
            <a:r>
              <a:rPr lang="en-CA" sz="2000" dirty="0"/>
              <a:t>7 premises affected in 4 counties</a:t>
            </a:r>
          </a:p>
          <a:p>
            <a:pPr lvl="1"/>
            <a:r>
              <a:rPr lang="en-CA" sz="1800" dirty="0">
                <a:ea typeface="Calibri"/>
                <a:cs typeface="Calibri"/>
              </a:rPr>
              <a:t>Cochise County (2 initial cases - released)</a:t>
            </a:r>
            <a:endParaRPr lang="en-US" sz="1800" dirty="0">
              <a:ea typeface="Calibri"/>
              <a:cs typeface="Calibri"/>
            </a:endParaRPr>
          </a:p>
          <a:p>
            <a:pPr lvl="1"/>
            <a:r>
              <a:rPr lang="en-CA" sz="1800" dirty="0">
                <a:ea typeface="Calibri"/>
                <a:cs typeface="Calibri"/>
              </a:rPr>
              <a:t>Gila County (1 case – released)</a:t>
            </a:r>
            <a:endParaRPr lang="en-US" sz="1800" dirty="0">
              <a:ea typeface="Calibri"/>
              <a:cs typeface="Calibri"/>
            </a:endParaRPr>
          </a:p>
          <a:p>
            <a:pPr lvl="1"/>
            <a:r>
              <a:rPr lang="en-CA" sz="1800" dirty="0">
                <a:ea typeface="Calibri"/>
                <a:cs typeface="Calibri"/>
              </a:rPr>
              <a:t>Santa Cruz County (2 case – 1 released, 1 quarantine)</a:t>
            </a:r>
            <a:endParaRPr lang="en-US" sz="1800" dirty="0">
              <a:ea typeface="Calibri"/>
              <a:cs typeface="Calibri"/>
            </a:endParaRPr>
          </a:p>
          <a:p>
            <a:pPr lvl="1"/>
            <a:r>
              <a:rPr lang="en-CA" sz="1800" dirty="0">
                <a:ea typeface="Calibri"/>
                <a:cs typeface="Calibri"/>
              </a:rPr>
              <a:t>Maricopa County (2 cases, </a:t>
            </a:r>
            <a:r>
              <a:rPr lang="en-CA" sz="1800" dirty="0">
                <a:solidFill>
                  <a:srgbClr val="0070C0"/>
                </a:solidFill>
                <a:ea typeface="Calibri"/>
                <a:cs typeface="Calibri"/>
                <a:hlinkClick r:id="rId4">
                  <a:extLst>
                    <a:ext uri="{A12FA001-AC4F-418D-AE19-62706E023703}">
                      <ahyp:hlinkClr xmlns:ahyp="http://schemas.microsoft.com/office/drawing/2018/hyperlinkcolor" val="tx"/>
                    </a:ext>
                  </a:extLst>
                </a:hlinkClick>
              </a:rPr>
              <a:t>wild horse </a:t>
            </a:r>
            <a:r>
              <a:rPr lang="en-CA" sz="1800" dirty="0">
                <a:ea typeface="Calibri"/>
                <a:cs typeface="Calibri"/>
              </a:rPr>
              <a:t>– 2 quarantine)</a:t>
            </a:r>
            <a:endParaRPr lang="en-US" sz="1800" dirty="0">
              <a:ea typeface="Calibri"/>
              <a:cs typeface="Calibri"/>
            </a:endParaRPr>
          </a:p>
          <a:p>
            <a:pPr lvl="0"/>
            <a:r>
              <a:rPr lang="en-CA" sz="2000" dirty="0"/>
              <a:t>No recent livestock movements onto the index premises</a:t>
            </a:r>
          </a:p>
          <a:p>
            <a:pPr lvl="0"/>
            <a:r>
              <a:rPr lang="en-CA" sz="2000" dirty="0"/>
              <a:t>Suspect that vector movements across the border are the source of the outbreaks</a:t>
            </a:r>
            <a:endParaRPr lang="en-CA" sz="2000" dirty="0">
              <a:ea typeface="Calibri"/>
              <a:cs typeface="Calibri"/>
            </a:endParaRPr>
          </a:p>
          <a:p>
            <a:pPr lvl="0"/>
            <a:r>
              <a:rPr lang="en-CA" sz="2000" dirty="0"/>
              <a:t>The 2023/24 outbreaks in California, Nevada and Texas are also thought to have originated from vector movements across the border with Mexico</a:t>
            </a:r>
          </a:p>
        </p:txBody>
      </p:sp>
      <p:sp>
        <p:nvSpPr>
          <p:cNvPr id="4" name="Slide Number Placeholder 3">
            <a:extLst>
              <a:ext uri="{FF2B5EF4-FFF2-40B4-BE49-F238E27FC236}">
                <a16:creationId xmlns:a16="http://schemas.microsoft.com/office/drawing/2014/main" id="{C0CFD717-2D4D-356D-222A-4FBE39A7D16D}"/>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DC72EC-F8A9-4AA3-B085-E26E6FEC5697}" type="slidenum">
              <a:rPr lang="fr-FR" sz="1200" b="0" i="0" u="none" strike="noStrike" kern="1200" cap="none" spc="0" baseline="0">
                <a:solidFill>
                  <a:srgbClr val="898989"/>
                </a:solidFill>
                <a:uFillTx/>
                <a:latin typeface="Calibri" pitchFamily="34"/>
              </a:rPr>
              <a:t>4</a:t>
            </a:fld>
            <a:endParaRPr lang="fr-FR" sz="1200" b="0" i="0" u="none" strike="noStrike" kern="1200" cap="none" spc="0" baseline="0">
              <a:solidFill>
                <a:srgbClr val="898989"/>
              </a:solidFill>
              <a:uFillTx/>
              <a:latin typeface="Calibri" pitchFamily="34"/>
            </a:endParaRPr>
          </a:p>
        </p:txBody>
      </p:sp>
      <p:pic>
        <p:nvPicPr>
          <p:cNvPr id="5" name="Picture 4">
            <a:extLst>
              <a:ext uri="{FF2B5EF4-FFF2-40B4-BE49-F238E27FC236}">
                <a16:creationId xmlns:a16="http://schemas.microsoft.com/office/drawing/2014/main" id="{86FCE9AA-8969-CE0A-5EDD-A92E94989721}"/>
              </a:ext>
            </a:extLst>
          </p:cNvPr>
          <p:cNvPicPr>
            <a:picLocks noChangeAspect="1"/>
          </p:cNvPicPr>
          <p:nvPr/>
        </p:nvPicPr>
        <p:blipFill>
          <a:blip r:embed="rId5"/>
          <a:stretch>
            <a:fillRect/>
          </a:stretch>
        </p:blipFill>
        <p:spPr>
          <a:xfrm>
            <a:off x="226789" y="1448217"/>
            <a:ext cx="5693438" cy="4691329"/>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12B220-43FA-8C6C-56AF-515D3864D2D1}"/>
              </a:ext>
            </a:extLst>
          </p:cNvPr>
          <p:cNvSpPr>
            <a:spLocks noGrp="1"/>
          </p:cNvSpPr>
          <p:nvPr>
            <p:ph type="body" sz="quarter" idx="13"/>
          </p:nvPr>
        </p:nvSpPr>
        <p:spPr>
          <a:xfrm>
            <a:off x="353604" y="761229"/>
            <a:ext cx="11595100" cy="5210175"/>
          </a:xfrm>
        </p:spPr>
        <p:txBody>
          <a:bodyPr/>
          <a:lstStyle/>
          <a:p>
            <a:pPr marL="0" indent="0">
              <a:buFont typeface="Arial" panose="020B0604020202020204" pitchFamily="34" charset="0"/>
              <a:buNone/>
              <a:defRPr/>
            </a:pPr>
            <a:r>
              <a:rPr lang="en-US" sz="1800" b="1" dirty="0">
                <a:solidFill>
                  <a:srgbClr val="333333"/>
                </a:solidFill>
              </a:rPr>
              <a:t>Investigation status as of 2025-12-30</a:t>
            </a:r>
          </a:p>
          <a:p>
            <a:pPr marL="0" indent="0">
              <a:buFont typeface="Arial" panose="020B0604020202020204" pitchFamily="34" charset="0"/>
              <a:buNone/>
              <a:defRPr/>
            </a:pPr>
            <a:r>
              <a:rPr lang="en-US" sz="1800" b="1" dirty="0">
                <a:solidFill>
                  <a:srgbClr val="333333"/>
                </a:solidFill>
              </a:rPr>
              <a:t>Manitoba (June 9, 2025):</a:t>
            </a:r>
          </a:p>
          <a:p>
            <a:pPr>
              <a:defRPr/>
            </a:pPr>
            <a:r>
              <a:rPr lang="en-CA" sz="1600" dirty="0"/>
              <a:t>The CFIA reported bovine TB in a 7-year-old dairy cow originating from the Pembina Valley Region, Manitoba</a:t>
            </a:r>
          </a:p>
          <a:p>
            <a:pPr>
              <a:defRPr/>
            </a:pPr>
            <a:r>
              <a:rPr lang="en-CA" sz="1600" dirty="0"/>
              <a:t>1 Infected herd - depopulation completed, lab testing ongoing</a:t>
            </a:r>
          </a:p>
          <a:p>
            <a:pPr>
              <a:defRPr/>
            </a:pPr>
            <a:r>
              <a:rPr lang="en-CA" sz="1600" dirty="0"/>
              <a:t>Strain found in the infected herd is not a close match to any strain previously reported in livestock or wildlife in North America</a:t>
            </a:r>
          </a:p>
          <a:p>
            <a:pPr>
              <a:defRPr/>
            </a:pPr>
            <a:r>
              <a:rPr lang="en-CA" sz="1600" b="1" dirty="0">
                <a:solidFill>
                  <a:srgbClr val="333333"/>
                </a:solidFill>
              </a:rPr>
              <a:t>44 trace-out herds </a:t>
            </a:r>
            <a:r>
              <a:rPr lang="en-CA" sz="1600" dirty="0">
                <a:solidFill>
                  <a:srgbClr val="333333"/>
                </a:solidFill>
              </a:rPr>
              <a:t>identified with </a:t>
            </a:r>
            <a:r>
              <a:rPr lang="en-CA" sz="1600" b="1" dirty="0">
                <a:solidFill>
                  <a:srgbClr val="333333"/>
                </a:solidFill>
              </a:rPr>
              <a:t>36 herds </a:t>
            </a:r>
            <a:r>
              <a:rPr lang="en-CA" sz="1600" dirty="0">
                <a:solidFill>
                  <a:srgbClr val="333333"/>
                </a:solidFill>
              </a:rPr>
              <a:t>released from quarantine or no quarantine required; </a:t>
            </a:r>
            <a:r>
              <a:rPr lang="en-CA" sz="1600" b="1" dirty="0">
                <a:solidFill>
                  <a:srgbClr val="333333"/>
                </a:solidFill>
              </a:rPr>
              <a:t>5 trace-in herds </a:t>
            </a:r>
            <a:r>
              <a:rPr lang="en-CA" sz="1600" dirty="0">
                <a:solidFill>
                  <a:srgbClr val="333333"/>
                </a:solidFill>
              </a:rPr>
              <a:t>identified and released from quarantine or no quarantine required; </a:t>
            </a:r>
            <a:r>
              <a:rPr lang="en-CA" sz="1600" b="1" dirty="0">
                <a:solidFill>
                  <a:srgbClr val="333333"/>
                </a:solidFill>
              </a:rPr>
              <a:t>7 proximity herds </a:t>
            </a:r>
            <a:r>
              <a:rPr lang="en-CA" sz="1600" dirty="0">
                <a:solidFill>
                  <a:srgbClr val="333333"/>
                </a:solidFill>
              </a:rPr>
              <a:t>identified with </a:t>
            </a:r>
            <a:r>
              <a:rPr lang="en-CA" sz="1600" b="1" dirty="0">
                <a:solidFill>
                  <a:srgbClr val="333333"/>
                </a:solidFill>
              </a:rPr>
              <a:t>1 herd</a:t>
            </a:r>
            <a:r>
              <a:rPr lang="en-CA" sz="1600" dirty="0">
                <a:solidFill>
                  <a:srgbClr val="333333"/>
                </a:solidFill>
              </a:rPr>
              <a:t> released from quarantine or no quarantine require</a:t>
            </a:r>
          </a:p>
          <a:p>
            <a:pPr>
              <a:defRPr/>
            </a:pPr>
            <a:r>
              <a:rPr lang="en-CA" sz="1600" dirty="0">
                <a:solidFill>
                  <a:srgbClr val="333333"/>
                </a:solidFill>
              </a:rPr>
              <a:t>CFIA continues to identify lifeline, trace-out, and contact herds and prepare for testing</a:t>
            </a:r>
            <a:endParaRPr lang="en-US" sz="1800" dirty="0">
              <a:solidFill>
                <a:srgbClr val="333333"/>
              </a:solidFill>
            </a:endParaRPr>
          </a:p>
          <a:p>
            <a:pPr marL="0" indent="0">
              <a:buFont typeface="Arial" panose="020B0604020202020204" pitchFamily="34" charset="0"/>
              <a:buNone/>
              <a:defRPr/>
            </a:pPr>
            <a:r>
              <a:rPr lang="en-US" sz="1800" b="1" dirty="0">
                <a:solidFill>
                  <a:srgbClr val="333333"/>
                </a:solidFill>
              </a:rPr>
              <a:t>Saskatchewan (November 29, 2024):</a:t>
            </a:r>
          </a:p>
          <a:p>
            <a:pPr>
              <a:defRPr/>
            </a:pPr>
            <a:r>
              <a:rPr lang="en-US" sz="1600" dirty="0">
                <a:solidFill>
                  <a:srgbClr val="333333"/>
                </a:solidFill>
              </a:rPr>
              <a:t>The CFIA reported bovine TB in </a:t>
            </a:r>
            <a:r>
              <a:rPr lang="en-CA" sz="1600" dirty="0">
                <a:solidFill>
                  <a:srgbClr val="333333"/>
                </a:solidFill>
              </a:rPr>
              <a:t>a 6-year-old cow originating from Saskatchewan that was slaughtered at a federally registered abattoir in Alberta</a:t>
            </a:r>
          </a:p>
          <a:p>
            <a:pPr>
              <a:defRPr/>
            </a:pPr>
            <a:r>
              <a:rPr lang="en-CA" sz="1600" dirty="0">
                <a:solidFill>
                  <a:srgbClr val="333333"/>
                </a:solidFill>
              </a:rPr>
              <a:t>1 Infected herd - humanely depopulated with 27 cases of bovine TB to date, cleaning/disinfection underway</a:t>
            </a:r>
          </a:p>
          <a:p>
            <a:pPr>
              <a:defRPr/>
            </a:pPr>
            <a:r>
              <a:rPr lang="en-CA" sz="1600" dirty="0">
                <a:solidFill>
                  <a:srgbClr val="333333"/>
                </a:solidFill>
              </a:rPr>
              <a:t>Strain found in the infected herd is not a close match to any strain previously reported in livestock or wildlife in North America</a:t>
            </a:r>
            <a:endParaRPr lang="en-US" sz="1600" dirty="0">
              <a:solidFill>
                <a:srgbClr val="333333"/>
              </a:solidFill>
            </a:endParaRPr>
          </a:p>
          <a:p>
            <a:pPr>
              <a:defRPr/>
            </a:pPr>
            <a:r>
              <a:rPr lang="en-CA" sz="1600" dirty="0">
                <a:solidFill>
                  <a:srgbClr val="333333"/>
                </a:solidFill>
              </a:rPr>
              <a:t>7 lifeline herds identified with </a:t>
            </a:r>
            <a:r>
              <a:rPr lang="en-CA" sz="1600" b="1" dirty="0">
                <a:solidFill>
                  <a:srgbClr val="333333"/>
                </a:solidFill>
              </a:rPr>
              <a:t>6 herds</a:t>
            </a:r>
            <a:r>
              <a:rPr lang="en-CA" sz="1600" dirty="0">
                <a:solidFill>
                  <a:srgbClr val="333333"/>
                </a:solidFill>
              </a:rPr>
              <a:t> released from quarantine; </a:t>
            </a:r>
            <a:r>
              <a:rPr lang="en-CA" sz="1600" b="1" dirty="0">
                <a:solidFill>
                  <a:srgbClr val="333333"/>
                </a:solidFill>
              </a:rPr>
              <a:t>125</a:t>
            </a:r>
            <a:r>
              <a:rPr lang="en-CA" sz="1600" dirty="0">
                <a:solidFill>
                  <a:srgbClr val="333333"/>
                </a:solidFill>
              </a:rPr>
              <a:t> </a:t>
            </a:r>
            <a:r>
              <a:rPr lang="en-CA" sz="1600" b="1" dirty="0">
                <a:solidFill>
                  <a:srgbClr val="333333"/>
                </a:solidFill>
              </a:rPr>
              <a:t>trace-out herds </a:t>
            </a:r>
            <a:r>
              <a:rPr lang="en-CA" sz="1600" dirty="0">
                <a:solidFill>
                  <a:srgbClr val="333333"/>
                </a:solidFill>
              </a:rPr>
              <a:t>identified with </a:t>
            </a:r>
            <a:r>
              <a:rPr lang="en-CA" sz="1600" b="1" dirty="0">
                <a:solidFill>
                  <a:srgbClr val="333333"/>
                </a:solidFill>
              </a:rPr>
              <a:t>115 herds </a:t>
            </a:r>
            <a:r>
              <a:rPr lang="en-CA" sz="1600" dirty="0">
                <a:solidFill>
                  <a:srgbClr val="333333"/>
                </a:solidFill>
              </a:rPr>
              <a:t>released from quarantine or no quarantine required; </a:t>
            </a:r>
            <a:r>
              <a:rPr lang="en-CA" sz="1600" b="1" dirty="0">
                <a:solidFill>
                  <a:srgbClr val="333333"/>
                </a:solidFill>
              </a:rPr>
              <a:t>11 trace-in herds</a:t>
            </a:r>
            <a:r>
              <a:rPr lang="en-CA" sz="1600" dirty="0">
                <a:solidFill>
                  <a:srgbClr val="333333"/>
                </a:solidFill>
              </a:rPr>
              <a:t> identified with </a:t>
            </a:r>
            <a:r>
              <a:rPr lang="en-CA" sz="1600" b="1" dirty="0">
                <a:solidFill>
                  <a:srgbClr val="333333"/>
                </a:solidFill>
              </a:rPr>
              <a:t>8 herds </a:t>
            </a:r>
            <a:r>
              <a:rPr lang="en-CA" sz="1600" dirty="0">
                <a:solidFill>
                  <a:srgbClr val="333333"/>
                </a:solidFill>
              </a:rPr>
              <a:t>released from quarantine or no quarantine required; </a:t>
            </a:r>
            <a:r>
              <a:rPr lang="en-CA" sz="1600" b="1" dirty="0">
                <a:solidFill>
                  <a:srgbClr val="333333"/>
                </a:solidFill>
              </a:rPr>
              <a:t>1 contact herd</a:t>
            </a:r>
            <a:r>
              <a:rPr lang="en-CA" sz="1600" dirty="0">
                <a:solidFill>
                  <a:srgbClr val="333333"/>
                </a:solidFill>
              </a:rPr>
              <a:t> identified and released from quarantine or no quarantine required; </a:t>
            </a:r>
            <a:r>
              <a:rPr lang="en-CA" sz="1600" b="1" dirty="0">
                <a:solidFill>
                  <a:srgbClr val="333333"/>
                </a:solidFill>
              </a:rPr>
              <a:t>13 proximity herds </a:t>
            </a:r>
            <a:r>
              <a:rPr lang="en-CA" sz="1600" dirty="0">
                <a:solidFill>
                  <a:srgbClr val="333333"/>
                </a:solidFill>
              </a:rPr>
              <a:t>identified with </a:t>
            </a:r>
            <a:r>
              <a:rPr lang="en-CA" sz="1600" b="1" dirty="0">
                <a:solidFill>
                  <a:srgbClr val="333333"/>
                </a:solidFill>
              </a:rPr>
              <a:t>3 herds </a:t>
            </a:r>
            <a:r>
              <a:rPr lang="en-CA" sz="1600" dirty="0">
                <a:solidFill>
                  <a:srgbClr val="333333"/>
                </a:solidFill>
              </a:rPr>
              <a:t>released from quarantine or no quarantine required</a:t>
            </a:r>
          </a:p>
          <a:p>
            <a:pPr>
              <a:defRPr/>
            </a:pPr>
            <a:r>
              <a:rPr lang="en-CA" sz="1600" dirty="0">
                <a:solidFill>
                  <a:srgbClr val="333333"/>
                </a:solidFill>
              </a:rPr>
              <a:t>CFIA continues to identify contact herds and prepare for testing</a:t>
            </a:r>
          </a:p>
          <a:p>
            <a:pPr>
              <a:defRPr/>
            </a:pPr>
            <a:endParaRPr lang="en-CA" sz="1600" dirty="0">
              <a:solidFill>
                <a:srgbClr val="333333"/>
              </a:solidFill>
            </a:endParaRPr>
          </a:p>
        </p:txBody>
      </p:sp>
      <p:sp>
        <p:nvSpPr>
          <p:cNvPr id="36867" name="Slide Number Placeholder 3">
            <a:extLst>
              <a:ext uri="{FF2B5EF4-FFF2-40B4-BE49-F238E27FC236}">
                <a16:creationId xmlns:a16="http://schemas.microsoft.com/office/drawing/2014/main" id="{748CB851-E0AE-CFF3-272E-35F4CC064C1F}"/>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EE3E547-E275-4A50-8631-23A65E86B356}" type="slidenum">
              <a:rPr lang="en-US" altLang="en-US" sz="1200" smtClean="0">
                <a:solidFill>
                  <a:srgbClr val="898989"/>
                </a:solidFill>
              </a:rPr>
              <a:pPr>
                <a:lnSpc>
                  <a:spcPct val="100000"/>
                </a:lnSpc>
                <a:spcBef>
                  <a:spcPct val="0"/>
                </a:spcBef>
                <a:buFontTx/>
                <a:buNone/>
              </a:pPr>
              <a:t>5</a:t>
            </a:fld>
            <a:endParaRPr lang="en-US" altLang="en-US" sz="1200">
              <a:solidFill>
                <a:srgbClr val="898989"/>
              </a:solidFill>
            </a:endParaRPr>
          </a:p>
        </p:txBody>
      </p:sp>
      <p:sp>
        <p:nvSpPr>
          <p:cNvPr id="36868" name="Title 1">
            <a:extLst>
              <a:ext uri="{FF2B5EF4-FFF2-40B4-BE49-F238E27FC236}">
                <a16:creationId xmlns:a16="http://schemas.microsoft.com/office/drawing/2014/main" id="{285AD694-4A54-A7F0-0397-32EAFF74C356}"/>
              </a:ext>
            </a:extLst>
          </p:cNvPr>
          <p:cNvSpPr txBox="1">
            <a:spLocks/>
          </p:cNvSpPr>
          <p:nvPr/>
        </p:nvSpPr>
        <p:spPr bwMode="auto">
          <a:xfrm>
            <a:off x="171450" y="-148273"/>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dirty="0"/>
              <a:t>Bovine Tuberculosis in Canada</a:t>
            </a:r>
            <a:endParaRPr lang="en-CA" altLang="en-US" sz="4000" b="1" dirty="0"/>
          </a:p>
        </p:txBody>
      </p:sp>
      <p:sp>
        <p:nvSpPr>
          <p:cNvPr id="36869" name="TextBox 6">
            <a:extLst>
              <a:ext uri="{FF2B5EF4-FFF2-40B4-BE49-F238E27FC236}">
                <a16:creationId xmlns:a16="http://schemas.microsoft.com/office/drawing/2014/main" id="{21CE60A5-C88C-ED25-12C9-298AF104834D}"/>
              </a:ext>
            </a:extLst>
          </p:cNvPr>
          <p:cNvSpPr txBox="1">
            <a:spLocks noChangeArrowheads="1"/>
          </p:cNvSpPr>
          <p:nvPr/>
        </p:nvSpPr>
        <p:spPr bwMode="auto">
          <a:xfrm>
            <a:off x="6411006" y="6096771"/>
            <a:ext cx="610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dirty="0">
                <a:hlinkClick r:id="rId3"/>
              </a:rPr>
              <a:t>Bovine tuberculosis investigations - inspection.canada.ca</a:t>
            </a:r>
            <a:endParaRPr lang="en-CA" altLang="en-US" sz="1800" dirty="0"/>
          </a:p>
        </p:txBody>
      </p:sp>
    </p:spTree>
    <p:extLst>
      <p:ext uri="{BB962C8B-B14F-4D97-AF65-F5344CB8AC3E}">
        <p14:creationId xmlns:p14="http://schemas.microsoft.com/office/powerpoint/2010/main" val="215778348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ED0E-D43F-627E-2E8A-4C3D17E55F27}"/>
              </a:ext>
            </a:extLst>
          </p:cNvPr>
          <p:cNvSpPr>
            <a:spLocks noGrp="1"/>
          </p:cNvSpPr>
          <p:nvPr>
            <p:ph type="title"/>
          </p:nvPr>
        </p:nvSpPr>
        <p:spPr>
          <a:xfrm>
            <a:off x="0" y="0"/>
            <a:ext cx="10515600" cy="1325563"/>
          </a:xfrm>
        </p:spPr>
        <p:txBody>
          <a:bodyPr/>
          <a:lstStyle/>
          <a:p>
            <a:r>
              <a:rPr lang="en-CA" dirty="0"/>
              <a:t>Bovine Tuberculosis in the United States</a:t>
            </a:r>
          </a:p>
        </p:txBody>
      </p:sp>
      <p:sp>
        <p:nvSpPr>
          <p:cNvPr id="3" name="Text Placeholder 2">
            <a:extLst>
              <a:ext uri="{FF2B5EF4-FFF2-40B4-BE49-F238E27FC236}">
                <a16:creationId xmlns:a16="http://schemas.microsoft.com/office/drawing/2014/main" id="{B7733E55-E61F-DAE9-5023-9ADE688AE3D8}"/>
              </a:ext>
            </a:extLst>
          </p:cNvPr>
          <p:cNvSpPr>
            <a:spLocks noGrp="1"/>
          </p:cNvSpPr>
          <p:nvPr>
            <p:ph type="body" sz="quarter" idx="13"/>
          </p:nvPr>
        </p:nvSpPr>
        <p:spPr>
          <a:xfrm>
            <a:off x="337409" y="1126432"/>
            <a:ext cx="6520592" cy="4014788"/>
          </a:xfrm>
        </p:spPr>
        <p:txBody>
          <a:bodyPr/>
          <a:lstStyle/>
          <a:p>
            <a:r>
              <a:rPr lang="en-CA" dirty="0">
                <a:hlinkClick r:id="rId3"/>
              </a:rPr>
              <a:t>Michigan</a:t>
            </a:r>
            <a:r>
              <a:rPr lang="en-CA" dirty="0"/>
              <a:t> reported a case of </a:t>
            </a:r>
            <a:r>
              <a:rPr lang="en-CA" dirty="0" err="1"/>
              <a:t>bTB</a:t>
            </a:r>
            <a:r>
              <a:rPr lang="en-CA" dirty="0"/>
              <a:t> in a beef herd from Presque Isle County</a:t>
            </a:r>
          </a:p>
          <a:p>
            <a:pPr lvl="1"/>
            <a:r>
              <a:rPr lang="en-CA" dirty="0"/>
              <a:t>Located north of Michigan's Modified Accredited Zone</a:t>
            </a:r>
          </a:p>
          <a:p>
            <a:pPr lvl="1"/>
            <a:r>
              <a:rPr lang="en-CA" dirty="0"/>
              <a:t>Detected via routine annual herd surveillance</a:t>
            </a:r>
          </a:p>
          <a:p>
            <a:pPr lvl="1"/>
            <a:r>
              <a:rPr lang="en-CA" dirty="0"/>
              <a:t>84th infected herd detected in Michigan since 1998</a:t>
            </a:r>
          </a:p>
        </p:txBody>
      </p:sp>
      <p:sp>
        <p:nvSpPr>
          <p:cNvPr id="4" name="Slide Number Placeholder 3">
            <a:extLst>
              <a:ext uri="{FF2B5EF4-FFF2-40B4-BE49-F238E27FC236}">
                <a16:creationId xmlns:a16="http://schemas.microsoft.com/office/drawing/2014/main" id="{A2FC02A2-AAD5-2114-A58B-187AA8B7A702}"/>
              </a:ext>
            </a:extLst>
          </p:cNvPr>
          <p:cNvSpPr>
            <a:spLocks noGrp="1"/>
          </p:cNvSpPr>
          <p:nvPr>
            <p:ph type="sldNum" sz="quarter" idx="14"/>
          </p:nvPr>
        </p:nvSpPr>
        <p:spPr/>
        <p:txBody>
          <a:bodyPr/>
          <a:lstStyle/>
          <a:p>
            <a:pPr>
              <a:defRPr/>
            </a:pPr>
            <a:fld id="{05FD8F08-A6A1-4E3A-AAF3-F5AE1F4402A0}" type="slidenum">
              <a:rPr lang="en-US" altLang="en-US" smtClean="0"/>
              <a:pPr>
                <a:defRPr/>
              </a:pPr>
              <a:t>6</a:t>
            </a:fld>
            <a:endParaRPr lang="en-US" altLang="en-US"/>
          </a:p>
        </p:txBody>
      </p:sp>
      <p:pic>
        <p:nvPicPr>
          <p:cNvPr id="6" name="Picture 5">
            <a:extLst>
              <a:ext uri="{FF2B5EF4-FFF2-40B4-BE49-F238E27FC236}">
                <a16:creationId xmlns:a16="http://schemas.microsoft.com/office/drawing/2014/main" id="{DE6BA249-2610-AAC2-5CE0-5D32E81DC456}"/>
              </a:ext>
            </a:extLst>
          </p:cNvPr>
          <p:cNvPicPr>
            <a:picLocks noChangeAspect="1"/>
          </p:cNvPicPr>
          <p:nvPr/>
        </p:nvPicPr>
        <p:blipFill>
          <a:blip r:embed="rId4"/>
          <a:stretch>
            <a:fillRect/>
          </a:stretch>
        </p:blipFill>
        <p:spPr>
          <a:xfrm>
            <a:off x="7192537" y="1027572"/>
            <a:ext cx="4050577" cy="5328778"/>
          </a:xfrm>
          <a:prstGeom prst="rect">
            <a:avLst/>
          </a:prstGeom>
        </p:spPr>
      </p:pic>
      <p:sp>
        <p:nvSpPr>
          <p:cNvPr id="8" name="TextBox 7">
            <a:extLst>
              <a:ext uri="{FF2B5EF4-FFF2-40B4-BE49-F238E27FC236}">
                <a16:creationId xmlns:a16="http://schemas.microsoft.com/office/drawing/2014/main" id="{84F1E764-4386-BBAD-CA15-DACEC97168A1}"/>
              </a:ext>
            </a:extLst>
          </p:cNvPr>
          <p:cNvSpPr txBox="1"/>
          <p:nvPr/>
        </p:nvSpPr>
        <p:spPr>
          <a:xfrm>
            <a:off x="7192537" y="6352143"/>
            <a:ext cx="6099716" cy="369332"/>
          </a:xfrm>
          <a:prstGeom prst="rect">
            <a:avLst/>
          </a:prstGeom>
          <a:noFill/>
        </p:spPr>
        <p:txBody>
          <a:bodyPr wrap="square">
            <a:spAutoFit/>
          </a:bodyPr>
          <a:lstStyle/>
          <a:p>
            <a:r>
              <a:rPr lang="en-CA" dirty="0">
                <a:hlinkClick r:id="rId5"/>
              </a:rPr>
              <a:t>MDARD - Bovine Tuberculosis</a:t>
            </a:r>
            <a:endParaRPr lang="en-CA" dirty="0"/>
          </a:p>
        </p:txBody>
      </p:sp>
      <p:sp>
        <p:nvSpPr>
          <p:cNvPr id="9" name="Oval 8">
            <a:extLst>
              <a:ext uri="{FF2B5EF4-FFF2-40B4-BE49-F238E27FC236}">
                <a16:creationId xmlns:a16="http://schemas.microsoft.com/office/drawing/2014/main" id="{8A6A1112-A813-A6F2-B1D5-EF12FC4F12C8}"/>
              </a:ext>
            </a:extLst>
          </p:cNvPr>
          <p:cNvSpPr/>
          <p:nvPr/>
        </p:nvSpPr>
        <p:spPr>
          <a:xfrm>
            <a:off x="10103831" y="3314396"/>
            <a:ext cx="546410" cy="5687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41494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67CC-668B-06A3-DB51-AE576A27C3AF}"/>
              </a:ext>
            </a:extLst>
          </p:cNvPr>
          <p:cNvSpPr>
            <a:spLocks noGrp="1"/>
          </p:cNvSpPr>
          <p:nvPr>
            <p:ph type="title"/>
          </p:nvPr>
        </p:nvSpPr>
        <p:spPr>
          <a:xfrm>
            <a:off x="93617" y="0"/>
            <a:ext cx="10515600" cy="1325563"/>
          </a:xfrm>
        </p:spPr>
        <p:txBody>
          <a:bodyPr/>
          <a:lstStyle/>
          <a:p>
            <a:r>
              <a:rPr lang="en-CA" dirty="0"/>
              <a:t>Brucellosis in the United States</a:t>
            </a:r>
          </a:p>
        </p:txBody>
      </p:sp>
      <p:sp>
        <p:nvSpPr>
          <p:cNvPr id="3" name="Text Placeholder 2">
            <a:extLst>
              <a:ext uri="{FF2B5EF4-FFF2-40B4-BE49-F238E27FC236}">
                <a16:creationId xmlns:a16="http://schemas.microsoft.com/office/drawing/2014/main" id="{03804822-B9DF-EF5C-4413-D66D04A450BB}"/>
              </a:ext>
            </a:extLst>
          </p:cNvPr>
          <p:cNvSpPr>
            <a:spLocks noGrp="1"/>
          </p:cNvSpPr>
          <p:nvPr>
            <p:ph type="body" sz="quarter" idx="13"/>
          </p:nvPr>
        </p:nvSpPr>
        <p:spPr>
          <a:xfrm>
            <a:off x="394064" y="1116874"/>
            <a:ext cx="6607628" cy="4302171"/>
          </a:xfrm>
        </p:spPr>
        <p:txBody>
          <a:bodyPr/>
          <a:lstStyle/>
          <a:p>
            <a:r>
              <a:rPr lang="en-CA" dirty="0">
                <a:hlinkClick r:id="rId3"/>
              </a:rPr>
              <a:t>Montana</a:t>
            </a:r>
            <a:r>
              <a:rPr lang="en-CA" dirty="0"/>
              <a:t> has confirmed a case of brucellosis in Gallatin County, within Montana’s Designated Surveillance Area </a:t>
            </a:r>
          </a:p>
          <a:p>
            <a:pPr lvl="1"/>
            <a:r>
              <a:rPr lang="en-CA" dirty="0"/>
              <a:t>2</a:t>
            </a:r>
            <a:r>
              <a:rPr lang="en-CA" baseline="30000" dirty="0"/>
              <a:t>nd</a:t>
            </a:r>
            <a:r>
              <a:rPr lang="en-CA" dirty="0"/>
              <a:t> case in 2025, result of annual surveillance testing</a:t>
            </a:r>
          </a:p>
          <a:p>
            <a:pPr lvl="1"/>
            <a:r>
              <a:rPr lang="en-CA" dirty="0"/>
              <a:t>Infected animal was euthanized, herd in under quarantine, investigation in ongoing</a:t>
            </a:r>
          </a:p>
          <a:p>
            <a:pPr lvl="1"/>
            <a:r>
              <a:rPr lang="en-CA" dirty="0"/>
              <a:t>Earlier case this year was in Beaverhead County</a:t>
            </a:r>
          </a:p>
          <a:p>
            <a:pPr lvl="1"/>
            <a:r>
              <a:rPr lang="en-CA" dirty="0"/>
              <a:t>15</a:t>
            </a:r>
            <a:r>
              <a:rPr lang="en-CA" baseline="30000" dirty="0"/>
              <a:t>th</a:t>
            </a:r>
            <a:r>
              <a:rPr lang="en-CA" dirty="0"/>
              <a:t> brucellosis affected herd confirmed in Montana since the implementation of the DSA in 2010</a:t>
            </a:r>
          </a:p>
          <a:p>
            <a:pPr lvl="1"/>
            <a:r>
              <a:rPr lang="en-CA" dirty="0"/>
              <a:t>All previous herds infections were related to wild elk</a:t>
            </a:r>
          </a:p>
        </p:txBody>
      </p:sp>
      <p:sp>
        <p:nvSpPr>
          <p:cNvPr id="4" name="Slide Number Placeholder 3">
            <a:extLst>
              <a:ext uri="{FF2B5EF4-FFF2-40B4-BE49-F238E27FC236}">
                <a16:creationId xmlns:a16="http://schemas.microsoft.com/office/drawing/2014/main" id="{A311F3DA-83BF-958A-97D5-5A44434BAC0A}"/>
              </a:ext>
            </a:extLst>
          </p:cNvPr>
          <p:cNvSpPr>
            <a:spLocks noGrp="1"/>
          </p:cNvSpPr>
          <p:nvPr>
            <p:ph type="sldNum" sz="quarter" idx="14"/>
          </p:nvPr>
        </p:nvSpPr>
        <p:spPr/>
        <p:txBody>
          <a:bodyPr/>
          <a:lstStyle/>
          <a:p>
            <a:pPr>
              <a:defRPr/>
            </a:pPr>
            <a:fld id="{05FD8F08-A6A1-4E3A-AAF3-F5AE1F4402A0}" type="slidenum">
              <a:rPr lang="en-US" altLang="en-US" smtClean="0"/>
              <a:pPr>
                <a:defRPr/>
              </a:pPr>
              <a:t>7</a:t>
            </a:fld>
            <a:endParaRPr lang="en-US" altLang="en-US"/>
          </a:p>
        </p:txBody>
      </p:sp>
      <p:pic>
        <p:nvPicPr>
          <p:cNvPr id="6" name="Picture 5">
            <a:extLst>
              <a:ext uri="{FF2B5EF4-FFF2-40B4-BE49-F238E27FC236}">
                <a16:creationId xmlns:a16="http://schemas.microsoft.com/office/drawing/2014/main" id="{769B0322-4269-D489-666A-483F2771588E}"/>
              </a:ext>
            </a:extLst>
          </p:cNvPr>
          <p:cNvPicPr>
            <a:picLocks noChangeAspect="1"/>
          </p:cNvPicPr>
          <p:nvPr/>
        </p:nvPicPr>
        <p:blipFill>
          <a:blip r:embed="rId4"/>
          <a:stretch>
            <a:fillRect/>
          </a:stretch>
        </p:blipFill>
        <p:spPr>
          <a:xfrm>
            <a:off x="7200935" y="1793461"/>
            <a:ext cx="4349864" cy="3738660"/>
          </a:xfrm>
          <a:prstGeom prst="rect">
            <a:avLst/>
          </a:prstGeom>
          <a:ln w="28575">
            <a:solidFill>
              <a:schemeClr val="tx1"/>
            </a:solidFill>
          </a:ln>
        </p:spPr>
      </p:pic>
    </p:spTree>
    <p:extLst>
      <p:ext uri="{BB962C8B-B14F-4D97-AF65-F5344CB8AC3E}">
        <p14:creationId xmlns:p14="http://schemas.microsoft.com/office/powerpoint/2010/main" val="413953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B6714-0DEA-16ED-9A6B-1F6F0A02E416}"/>
              </a:ext>
            </a:extLst>
          </p:cNvPr>
          <p:cNvSpPr txBox="1">
            <a:spLocks noGrp="1"/>
          </p:cNvSpPr>
          <p:nvPr>
            <p:ph type="title"/>
          </p:nvPr>
        </p:nvSpPr>
        <p:spPr>
          <a:xfrm>
            <a:off x="132642" y="-60516"/>
            <a:ext cx="10515600" cy="1175653"/>
          </a:xfrm>
        </p:spPr>
        <p:txBody>
          <a:bodyPr/>
          <a:lstStyle/>
          <a:p>
            <a:pPr lvl="0"/>
            <a:r>
              <a:rPr lang="en-CA" dirty="0">
                <a:solidFill>
                  <a:srgbClr val="0070C0"/>
                </a:solidFill>
                <a:hlinkClick r:id="rId3">
                  <a:extLst>
                    <a:ext uri="{A12FA001-AC4F-418D-AE19-62706E023703}">
                      <ahyp:hlinkClr xmlns:ahyp="http://schemas.microsoft.com/office/drawing/2018/hyperlinkcolor" val="tx"/>
                    </a:ext>
                  </a:extLst>
                </a:hlinkClick>
              </a:rPr>
              <a:t>New World Screwworm</a:t>
            </a:r>
            <a:endParaRPr lang="en-CA" dirty="0">
              <a:solidFill>
                <a:srgbClr val="0070C0"/>
              </a:solidFill>
            </a:endParaRPr>
          </a:p>
        </p:txBody>
      </p:sp>
      <p:sp>
        <p:nvSpPr>
          <p:cNvPr id="3" name="Content Placeholder 4">
            <a:extLst>
              <a:ext uri="{FF2B5EF4-FFF2-40B4-BE49-F238E27FC236}">
                <a16:creationId xmlns:a16="http://schemas.microsoft.com/office/drawing/2014/main" id="{CDB621CA-E6A2-960D-5695-BC900EF1AE68}"/>
              </a:ext>
            </a:extLst>
          </p:cNvPr>
          <p:cNvSpPr txBox="1">
            <a:spLocks noGrp="1"/>
          </p:cNvSpPr>
          <p:nvPr>
            <p:ph idx="1"/>
          </p:nvPr>
        </p:nvSpPr>
        <p:spPr>
          <a:xfrm>
            <a:off x="241453" y="889862"/>
            <a:ext cx="7769601" cy="5649053"/>
          </a:xfrm>
        </p:spPr>
        <p:txBody>
          <a:bodyPr/>
          <a:lstStyle/>
          <a:p>
            <a:pPr lvl="0">
              <a:lnSpc>
                <a:spcPct val="100000"/>
              </a:lnSpc>
              <a:spcBef>
                <a:spcPts val="0"/>
              </a:spcBef>
            </a:pPr>
            <a:r>
              <a:rPr lang="en-CA" sz="2400" dirty="0"/>
              <a:t>Mexico has reported two cases of NWS in </a:t>
            </a:r>
            <a:r>
              <a:rPr lang="en-CA" sz="2400" dirty="0">
                <a:solidFill>
                  <a:srgbClr val="0070C0"/>
                </a:solidFill>
                <a:hlinkClick r:id="rId4">
                  <a:extLst>
                    <a:ext uri="{A12FA001-AC4F-418D-AE19-62706E023703}">
                      <ahyp:hlinkClr xmlns:ahyp="http://schemas.microsoft.com/office/drawing/2018/hyperlinkcolor" val="tx"/>
                    </a:ext>
                  </a:extLst>
                </a:hlinkClick>
              </a:rPr>
              <a:t>Tamaulipas</a:t>
            </a:r>
            <a:r>
              <a:rPr lang="en-CA" sz="2400" dirty="0"/>
              <a:t> (317km from Texas border) - same region where the new sterile fly dispersal facility was opened</a:t>
            </a:r>
            <a:endParaRPr lang="en-CA" sz="2000" dirty="0">
              <a:ea typeface="Calibri"/>
              <a:cs typeface="Calibri"/>
            </a:endParaRPr>
          </a:p>
          <a:p>
            <a:pPr lvl="0"/>
            <a:r>
              <a:rPr lang="en-CA" sz="2400" dirty="0"/>
              <a:t>Mexico has reported its first case of NWS in </a:t>
            </a:r>
            <a:r>
              <a:rPr lang="en-CA" sz="2400" dirty="0">
                <a:hlinkClick r:id="rId5"/>
              </a:rPr>
              <a:t>Michoacán</a:t>
            </a:r>
            <a:r>
              <a:rPr lang="en-CA" sz="2400" dirty="0"/>
              <a:t>, a case in the </a:t>
            </a:r>
            <a:r>
              <a:rPr lang="en-CA" sz="2400" dirty="0">
                <a:hlinkClick r:id="rId6"/>
              </a:rPr>
              <a:t>State of Mexico </a:t>
            </a:r>
            <a:r>
              <a:rPr lang="en-CA" sz="2400" dirty="0"/>
              <a:t>(bordering Mexico city), and a 3</a:t>
            </a:r>
            <a:r>
              <a:rPr lang="en-CA" sz="2400" baseline="30000" dirty="0"/>
              <a:t>rd</a:t>
            </a:r>
            <a:r>
              <a:rPr lang="en-CA" sz="2400" dirty="0"/>
              <a:t> case of NWS in Nuevo Leon in a bovine imported from Veracruz</a:t>
            </a:r>
            <a:endParaRPr lang="en-CA" sz="2400" dirty="0">
              <a:ea typeface="Calibri"/>
              <a:cs typeface="Calibri"/>
            </a:endParaRPr>
          </a:p>
          <a:p>
            <a:pPr lvl="0"/>
            <a:r>
              <a:rPr lang="en-CA" sz="2400" dirty="0"/>
              <a:t>Continued increase in cases in animals and humans</a:t>
            </a:r>
          </a:p>
          <a:p>
            <a:pPr lvl="0"/>
            <a:r>
              <a:rPr lang="en-US" sz="2400" dirty="0">
                <a:ea typeface="Calibri"/>
                <a:cs typeface="Calibri"/>
              </a:rPr>
              <a:t>Mexico’s </a:t>
            </a:r>
            <a:r>
              <a:rPr lang="en-US" sz="2400" dirty="0">
                <a:solidFill>
                  <a:srgbClr val="0070C0"/>
                </a:solidFill>
                <a:ea typeface="Calibri"/>
                <a:cs typeface="Calibri"/>
                <a:hlinkClick r:id="rId7">
                  <a:extLst>
                    <a:ext uri="{A12FA001-AC4F-418D-AE19-62706E023703}">
                      <ahyp:hlinkClr xmlns:ahyp="http://schemas.microsoft.com/office/drawing/2018/hyperlinkcolor" val="tx"/>
                    </a:ext>
                  </a:extLst>
                </a:hlinkClick>
              </a:rPr>
              <a:t>interactive dashboard</a:t>
            </a:r>
            <a:r>
              <a:rPr lang="en-US" sz="2400" dirty="0">
                <a:solidFill>
                  <a:srgbClr val="0070C0"/>
                </a:solidFill>
                <a:ea typeface="Calibri"/>
                <a:cs typeface="Calibri"/>
              </a:rPr>
              <a:t> </a:t>
            </a:r>
            <a:r>
              <a:rPr lang="en-US" sz="2400" dirty="0">
                <a:ea typeface="Calibri"/>
                <a:cs typeface="Calibri"/>
              </a:rPr>
              <a:t>displays 492 active cases of NWS in animals (13,355 cumulative)</a:t>
            </a:r>
          </a:p>
          <a:p>
            <a:pPr lvl="0"/>
            <a:r>
              <a:rPr lang="en-US" sz="2400" dirty="0">
                <a:ea typeface="Calibri"/>
                <a:cs typeface="Calibri"/>
              </a:rPr>
              <a:t>Mexico – 1862 (~13.9%) cases in dogs, 32 cases in cats</a:t>
            </a:r>
            <a:endParaRPr lang="en-US" sz="2400" dirty="0"/>
          </a:p>
          <a:p>
            <a:pPr lvl="0"/>
            <a:r>
              <a:rPr lang="en-CA" sz="2400" dirty="0">
                <a:solidFill>
                  <a:srgbClr val="0070C0"/>
                </a:solidFill>
                <a:hlinkClick r:id="rId8">
                  <a:extLst>
                    <a:ext uri="{A12FA001-AC4F-418D-AE19-62706E023703}">
                      <ahyp:hlinkClr xmlns:ahyp="http://schemas.microsoft.com/office/drawing/2018/hyperlinkcolor" val="tx"/>
                    </a:ext>
                  </a:extLst>
                </a:hlinkClick>
              </a:rPr>
              <a:t>Alternate management strategy </a:t>
            </a:r>
            <a:r>
              <a:rPr lang="en-CA" sz="2400" dirty="0"/>
              <a:t>being piloted in Yucatan to decrease total fly numbers before release of sterile flies</a:t>
            </a:r>
          </a:p>
          <a:p>
            <a:pPr lvl="0"/>
            <a:r>
              <a:rPr lang="en-CA" sz="2400" dirty="0"/>
              <a:t>“</a:t>
            </a:r>
            <a:r>
              <a:rPr lang="en-CA" sz="2400" i="1" dirty="0"/>
              <a:t>For sterile flies to be effective, there must be 10 of them for each fertile fly</a:t>
            </a:r>
            <a:r>
              <a:rPr lang="en-CA" sz="2400" dirty="0"/>
              <a:t>”</a:t>
            </a:r>
          </a:p>
        </p:txBody>
      </p:sp>
      <p:sp>
        <p:nvSpPr>
          <p:cNvPr id="5" name="Slide Number Placeholder 3">
            <a:extLst>
              <a:ext uri="{FF2B5EF4-FFF2-40B4-BE49-F238E27FC236}">
                <a16:creationId xmlns:a16="http://schemas.microsoft.com/office/drawing/2014/main" id="{B2F47C79-44FD-F176-F335-1298F4EFDAE2}"/>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4CF46E-8F5D-4D12-983A-6A1225D72C1B}" type="slidenum">
              <a:rPr lang="en-US" sz="1200" b="0" i="0" u="none" strike="noStrike" kern="1200" cap="none" spc="0" baseline="0">
                <a:solidFill>
                  <a:srgbClr val="898989"/>
                </a:solidFill>
                <a:uFillTx/>
                <a:latin typeface="Calibri" pitchFamily="34"/>
              </a:rPr>
              <a:t>8</a:t>
            </a:fld>
            <a:endParaRPr lang="en-US" sz="1200" b="0" i="0" u="none" strike="noStrike" kern="1200" cap="none" spc="0" baseline="0">
              <a:solidFill>
                <a:srgbClr val="898989"/>
              </a:solidFill>
              <a:uFillTx/>
              <a:latin typeface="Calibri" pitchFamily="34"/>
            </a:endParaRPr>
          </a:p>
        </p:txBody>
      </p:sp>
      <p:pic>
        <p:nvPicPr>
          <p:cNvPr id="9" name="Picture 8">
            <a:extLst>
              <a:ext uri="{FF2B5EF4-FFF2-40B4-BE49-F238E27FC236}">
                <a16:creationId xmlns:a16="http://schemas.microsoft.com/office/drawing/2014/main" id="{61A75F76-8205-78A8-9CE4-86360912D450}"/>
              </a:ext>
            </a:extLst>
          </p:cNvPr>
          <p:cNvPicPr>
            <a:picLocks noChangeAspect="1"/>
          </p:cNvPicPr>
          <p:nvPr/>
        </p:nvPicPr>
        <p:blipFill>
          <a:blip r:embed="rId9"/>
          <a:stretch>
            <a:fillRect/>
          </a:stretch>
        </p:blipFill>
        <p:spPr>
          <a:xfrm>
            <a:off x="8011054" y="3394140"/>
            <a:ext cx="4143018" cy="3423553"/>
          </a:xfrm>
          <a:prstGeom prst="rect">
            <a:avLst/>
          </a:prstGeom>
        </p:spPr>
      </p:pic>
      <p:pic>
        <p:nvPicPr>
          <p:cNvPr id="11" name="Picture 10">
            <a:extLst>
              <a:ext uri="{FF2B5EF4-FFF2-40B4-BE49-F238E27FC236}">
                <a16:creationId xmlns:a16="http://schemas.microsoft.com/office/drawing/2014/main" id="{24C3E0FC-B80A-D60C-2A85-889852EA95D7}"/>
              </a:ext>
            </a:extLst>
          </p:cNvPr>
          <p:cNvPicPr>
            <a:picLocks noChangeAspect="1"/>
          </p:cNvPicPr>
          <p:nvPr/>
        </p:nvPicPr>
        <p:blipFill>
          <a:blip r:embed="rId10"/>
          <a:stretch>
            <a:fillRect/>
          </a:stretch>
        </p:blipFill>
        <p:spPr>
          <a:xfrm>
            <a:off x="8025122" y="30502"/>
            <a:ext cx="4128949" cy="334548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B2757221-F921-6EAC-748A-227266B97933}"/>
              </a:ext>
            </a:extLst>
          </p:cNvPr>
          <p:cNvPicPr>
            <a:picLocks noChangeAspect="1"/>
          </p:cNvPicPr>
          <p:nvPr/>
        </p:nvPicPr>
        <p:blipFill>
          <a:blip r:embed="rId3"/>
          <a:stretch>
            <a:fillRect/>
          </a:stretch>
        </p:blipFill>
        <p:spPr>
          <a:xfrm>
            <a:off x="6231636" y="4451600"/>
            <a:ext cx="3524408" cy="2349605"/>
          </a:xfrm>
          <a:prstGeom prst="rect">
            <a:avLst/>
          </a:prstGeom>
          <a:noFill/>
          <a:ln cap="flat">
            <a:noFill/>
          </a:ln>
        </p:spPr>
      </p:pic>
      <p:pic>
        <p:nvPicPr>
          <p:cNvPr id="3" name="Picture 11">
            <a:extLst>
              <a:ext uri="{FF2B5EF4-FFF2-40B4-BE49-F238E27FC236}">
                <a16:creationId xmlns:a16="http://schemas.microsoft.com/office/drawing/2014/main" id="{34FD7C43-E15D-2CB0-D8AC-1945E05D77E3}"/>
              </a:ext>
            </a:extLst>
          </p:cNvPr>
          <p:cNvPicPr>
            <a:picLocks noChangeAspect="1"/>
          </p:cNvPicPr>
          <p:nvPr/>
        </p:nvPicPr>
        <p:blipFill>
          <a:blip r:embed="rId4"/>
          <a:stretch>
            <a:fillRect/>
          </a:stretch>
        </p:blipFill>
        <p:spPr>
          <a:xfrm>
            <a:off x="1376418" y="4505861"/>
            <a:ext cx="4242660" cy="2354671"/>
          </a:xfrm>
          <a:prstGeom prst="rect">
            <a:avLst/>
          </a:prstGeom>
          <a:noFill/>
          <a:ln cap="flat">
            <a:noFill/>
          </a:ln>
        </p:spPr>
      </p:pic>
      <p:sp>
        <p:nvSpPr>
          <p:cNvPr id="4" name="Title 1">
            <a:extLst>
              <a:ext uri="{FF2B5EF4-FFF2-40B4-BE49-F238E27FC236}">
                <a16:creationId xmlns:a16="http://schemas.microsoft.com/office/drawing/2014/main" id="{201F81A4-D339-C3BD-7C8F-82345D2F1D05}"/>
              </a:ext>
            </a:extLst>
          </p:cNvPr>
          <p:cNvSpPr txBox="1">
            <a:spLocks noGrp="1"/>
          </p:cNvSpPr>
          <p:nvPr>
            <p:ph type="title"/>
          </p:nvPr>
        </p:nvSpPr>
        <p:spPr>
          <a:xfrm>
            <a:off x="223479" y="75044"/>
            <a:ext cx="3933584" cy="1325559"/>
          </a:xfrm>
        </p:spPr>
        <p:txBody>
          <a:bodyPr/>
          <a:lstStyle/>
          <a:p>
            <a:pPr lvl="0"/>
            <a:r>
              <a:rPr lang="en-CA"/>
              <a:t>New World Screwworm</a:t>
            </a:r>
          </a:p>
        </p:txBody>
      </p:sp>
      <p:sp>
        <p:nvSpPr>
          <p:cNvPr id="5" name="Content Placeholder 3">
            <a:extLst>
              <a:ext uri="{FF2B5EF4-FFF2-40B4-BE49-F238E27FC236}">
                <a16:creationId xmlns:a16="http://schemas.microsoft.com/office/drawing/2014/main" id="{26A45637-6746-B655-8BAD-5758F54E2E8D}"/>
              </a:ext>
            </a:extLst>
          </p:cNvPr>
          <p:cNvSpPr txBox="1">
            <a:spLocks noGrp="1"/>
          </p:cNvSpPr>
          <p:nvPr>
            <p:ph idx="1"/>
          </p:nvPr>
        </p:nvSpPr>
        <p:spPr>
          <a:xfrm>
            <a:off x="5332716" y="75044"/>
            <a:ext cx="6928436" cy="2051081"/>
          </a:xfrm>
        </p:spPr>
        <p:txBody>
          <a:bodyPr/>
          <a:lstStyle/>
          <a:p>
            <a:pPr lvl="0"/>
            <a:r>
              <a:rPr lang="en-CA" b="1"/>
              <a:t>Emergency Use Authorizations</a:t>
            </a:r>
          </a:p>
          <a:p>
            <a:pPr lvl="1"/>
            <a:r>
              <a:rPr lang="en-CA">
                <a:solidFill>
                  <a:srgbClr val="0070C0"/>
                </a:solidFill>
                <a:hlinkClick r:id="rId5">
                  <a:extLst>
                    <a:ext uri="{A12FA001-AC4F-418D-AE19-62706E023703}">
                      <ahyp:hlinkClr xmlns:ahyp="http://schemas.microsoft.com/office/drawing/2018/hyperlinkcolor" val="tx"/>
                    </a:ext>
                  </a:extLst>
                </a:hlinkClick>
              </a:rPr>
              <a:t>Credelio Cat</a:t>
            </a:r>
            <a:endParaRPr lang="en-CA">
              <a:solidFill>
                <a:srgbClr val="0070C0"/>
              </a:solidFill>
            </a:endParaRPr>
          </a:p>
          <a:p>
            <a:pPr lvl="1"/>
            <a:r>
              <a:rPr lang="en-CA">
                <a:solidFill>
                  <a:srgbClr val="0070C0"/>
                </a:solidFill>
                <a:hlinkClick r:id="rId6">
                  <a:extLst>
                    <a:ext uri="{A12FA001-AC4F-418D-AE19-62706E023703}">
                      <ahyp:hlinkClr xmlns:ahyp="http://schemas.microsoft.com/office/drawing/2018/hyperlinkcolor" val="tx"/>
                    </a:ext>
                  </a:extLst>
                </a:hlinkClick>
              </a:rPr>
              <a:t>Credelio Dog</a:t>
            </a:r>
            <a:endParaRPr lang="en-CA">
              <a:solidFill>
                <a:srgbClr val="0070C0"/>
              </a:solidFill>
            </a:endParaRPr>
          </a:p>
        </p:txBody>
      </p:sp>
      <p:sp>
        <p:nvSpPr>
          <p:cNvPr id="6" name="Slide Number Placeholder 4">
            <a:extLst>
              <a:ext uri="{FF2B5EF4-FFF2-40B4-BE49-F238E27FC236}">
                <a16:creationId xmlns:a16="http://schemas.microsoft.com/office/drawing/2014/main" id="{5260E6F9-C9E6-F151-126F-D785E0E105EF}"/>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44DE4B6-B4D5-4ABF-8ADF-D9B207F5F4C4}" type="slidenum">
              <a:rPr lang="en-US" sz="1200" b="0" i="0" u="none" strike="noStrike" kern="1200" cap="none" spc="0" baseline="0">
                <a:solidFill>
                  <a:srgbClr val="898989"/>
                </a:solidFill>
                <a:uFillTx/>
                <a:latin typeface="Calibri" pitchFamily="34"/>
              </a:rPr>
              <a:t>9</a:t>
            </a:fld>
            <a:endParaRPr lang="en-US" sz="1200" b="0" i="0" u="none" strike="noStrike" kern="1200" cap="none" spc="0" baseline="0">
              <a:solidFill>
                <a:srgbClr val="898989"/>
              </a:solidFill>
              <a:uFillTx/>
              <a:latin typeface="Calibri" pitchFamily="34"/>
            </a:endParaRPr>
          </a:p>
        </p:txBody>
      </p:sp>
      <p:sp>
        <p:nvSpPr>
          <p:cNvPr id="7" name="Content Placeholder 7">
            <a:extLst>
              <a:ext uri="{FF2B5EF4-FFF2-40B4-BE49-F238E27FC236}">
                <a16:creationId xmlns:a16="http://schemas.microsoft.com/office/drawing/2014/main" id="{39E1C9A5-0440-0053-26AB-5BDDEEE32159}"/>
              </a:ext>
            </a:extLst>
          </p:cNvPr>
          <p:cNvSpPr txBox="1">
            <a:spLocks noGrp="1"/>
          </p:cNvSpPr>
          <p:nvPr>
            <p:ph idx="2"/>
          </p:nvPr>
        </p:nvSpPr>
        <p:spPr>
          <a:xfrm>
            <a:off x="214490" y="1672455"/>
            <a:ext cx="9165479" cy="3224009"/>
          </a:xfrm>
        </p:spPr>
        <p:txBody>
          <a:bodyPr/>
          <a:lstStyle/>
          <a:p>
            <a:pPr lvl="0"/>
            <a:r>
              <a:rPr lang="en-CA" b="1" dirty="0"/>
              <a:t>US FDA Conditionally Approved Treatments</a:t>
            </a:r>
          </a:p>
          <a:p>
            <a:pPr lvl="1"/>
            <a:r>
              <a:rPr lang="en-CA" dirty="0" err="1">
                <a:solidFill>
                  <a:srgbClr val="0070C0"/>
                </a:solidFill>
                <a:hlinkClick r:id="rId7">
                  <a:extLst>
                    <a:ext uri="{A12FA001-AC4F-418D-AE19-62706E023703}">
                      <ahyp:hlinkClr xmlns:ahyp="http://schemas.microsoft.com/office/drawing/2018/hyperlinkcolor" val="tx"/>
                    </a:ext>
                  </a:extLst>
                </a:hlinkClick>
              </a:rPr>
              <a:t>Credelio</a:t>
            </a:r>
            <a:r>
              <a:rPr lang="en-CA" dirty="0">
                <a:solidFill>
                  <a:srgbClr val="0070C0"/>
                </a:solidFill>
                <a:hlinkClick r:id="rId7">
                  <a:extLst>
                    <a:ext uri="{A12FA001-AC4F-418D-AE19-62706E023703}">
                      <ahyp:hlinkClr xmlns:ahyp="http://schemas.microsoft.com/office/drawing/2018/hyperlinkcolor" val="tx"/>
                    </a:ext>
                  </a:extLst>
                </a:hlinkClick>
              </a:rPr>
              <a:t> Quattro-CA1 </a:t>
            </a:r>
            <a:r>
              <a:rPr lang="en-CA" dirty="0"/>
              <a:t>(Elanco) chewable tablets for dogs</a:t>
            </a:r>
          </a:p>
          <a:p>
            <a:pPr lvl="1"/>
            <a:r>
              <a:rPr lang="en-CA" dirty="0" err="1">
                <a:solidFill>
                  <a:srgbClr val="0070C0"/>
                </a:solidFill>
                <a:hlinkClick r:id="rId8">
                  <a:extLst>
                    <a:ext uri="{A12FA001-AC4F-418D-AE19-62706E023703}">
                      <ahyp:hlinkClr xmlns:ahyp="http://schemas.microsoft.com/office/drawing/2018/hyperlinkcolor" val="tx"/>
                    </a:ext>
                  </a:extLst>
                </a:hlinkClick>
              </a:rPr>
              <a:t>Exzolt</a:t>
            </a:r>
            <a:r>
              <a:rPr lang="en-CA" dirty="0">
                <a:solidFill>
                  <a:srgbClr val="0070C0"/>
                </a:solidFill>
                <a:hlinkClick r:id="rId8">
                  <a:extLst>
                    <a:ext uri="{A12FA001-AC4F-418D-AE19-62706E023703}">
                      <ahyp:hlinkClr xmlns:ahyp="http://schemas.microsoft.com/office/drawing/2018/hyperlinkcolor" val="tx"/>
                    </a:ext>
                  </a:extLst>
                </a:hlinkClick>
              </a:rPr>
              <a:t> Cattle-CA1  </a:t>
            </a:r>
            <a:r>
              <a:rPr lang="en-CA" dirty="0"/>
              <a:t>(Merck) fluralaner topical solution for beef cattle (&gt;2 months of age) and replacement dairy heifers (&lt;20 months of age)</a:t>
            </a:r>
          </a:p>
          <a:p>
            <a:pPr lvl="1"/>
            <a:r>
              <a:rPr lang="en-CA" dirty="0">
                <a:solidFill>
                  <a:srgbClr val="0070C0"/>
                </a:solidFill>
                <a:hlinkClick r:id="rId9">
                  <a:extLst>
                    <a:ext uri="{A12FA001-AC4F-418D-AE19-62706E023703}">
                      <ahyp:hlinkClr xmlns:ahyp="http://schemas.microsoft.com/office/drawing/2018/hyperlinkcolor" val="tx"/>
                    </a:ext>
                  </a:extLst>
                </a:hlinkClick>
              </a:rPr>
              <a:t>Dectomax-CA1</a:t>
            </a:r>
            <a:r>
              <a:rPr lang="en-CA" dirty="0">
                <a:solidFill>
                  <a:srgbClr val="0070C0"/>
                </a:solidFill>
              </a:rPr>
              <a:t> </a:t>
            </a:r>
            <a:r>
              <a:rPr lang="en-CA" dirty="0"/>
              <a:t>(Zoetis) injectable for cattle, 35 day withdrawal for cattle, not for use in dairy &gt;20 months of age</a:t>
            </a:r>
          </a:p>
        </p:txBody>
      </p:sp>
      <p:sp>
        <p:nvSpPr>
          <p:cNvPr id="8" name="TextBox 9">
            <a:extLst>
              <a:ext uri="{FF2B5EF4-FFF2-40B4-BE49-F238E27FC236}">
                <a16:creationId xmlns:a16="http://schemas.microsoft.com/office/drawing/2014/main" id="{52FFF3DF-1824-1796-5352-7278EFCE97EA}"/>
              </a:ext>
            </a:extLst>
          </p:cNvPr>
          <p:cNvSpPr txBox="1"/>
          <p:nvPr/>
        </p:nvSpPr>
        <p:spPr>
          <a:xfrm>
            <a:off x="7891500" y="472132"/>
            <a:ext cx="458737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CA" sz="1800" b="0" i="0" u="none" strike="noStrike" kern="1200" cap="none" spc="0" baseline="0">
                <a:solidFill>
                  <a:srgbClr val="0070C0"/>
                </a:solidFill>
                <a:uFillTx/>
                <a:latin typeface="Calibri" pitchFamily="34"/>
                <a:hlinkClick r:id="rId10">
                  <a:extLst>
                    <a:ext uri="{A12FA001-AC4F-418D-AE19-62706E023703}">
                      <ahyp:hlinkClr xmlns:ahyp="http://schemas.microsoft.com/office/drawing/2018/hyperlinkcolor" val="tx"/>
                    </a:ext>
                  </a:extLst>
                </a:hlinkClick>
              </a:rPr>
              <a:t>Efficacy of lotilaner against myiasis caused by Cochliomyia hominivorax (Diptera: Calliphoridae) in naturally infested dogs | Parasites &amp; Vectors</a:t>
            </a:r>
            <a:endParaRPr lang="en-CA" sz="1800" b="0" i="0" u="none" strike="noStrike" kern="1200" cap="none" spc="0" baseline="0">
              <a:solidFill>
                <a:srgbClr val="0070C0"/>
              </a:solidFill>
              <a:uFillTx/>
              <a:latin typeface="Calibri" pitchFamily="34"/>
            </a:endParaRPr>
          </a:p>
        </p:txBody>
      </p:sp>
      <p:pic>
        <p:nvPicPr>
          <p:cNvPr id="9" name="Picture 2" descr="Credelio Quattro For Dogs 50.1 - 100 lbs 1 Month">
            <a:extLst>
              <a:ext uri="{FF2B5EF4-FFF2-40B4-BE49-F238E27FC236}">
                <a16:creationId xmlns:a16="http://schemas.microsoft.com/office/drawing/2014/main" id="{1D5CC559-A6BD-CAA0-E061-3482F6365917}"/>
              </a:ext>
            </a:extLst>
          </p:cNvPr>
          <p:cNvPicPr>
            <a:picLocks noChangeAspect="1"/>
          </p:cNvPicPr>
          <p:nvPr/>
        </p:nvPicPr>
        <p:blipFill>
          <a:blip r:embed="rId11"/>
          <a:srcRect/>
          <a:stretch>
            <a:fillRect/>
          </a:stretch>
        </p:blipFill>
        <p:spPr>
          <a:xfrm>
            <a:off x="9928271" y="2054455"/>
            <a:ext cx="2049234" cy="4746750"/>
          </a:xfrm>
          <a:prstGeom prst="rect">
            <a:avLst/>
          </a:prstGeom>
          <a:noFill/>
          <a:ln cap="flat">
            <a:noFill/>
          </a:ln>
        </p:spPr>
      </p:pic>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89a99309f50619cd2cb2bd943af489cc">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284bab10ff48d553330a69ccda6115c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FA1DA4-4F39-4021-AA05-5CE3D8B59A04}"/>
</file>

<file path=customXml/itemProps2.xml><?xml version="1.0" encoding="utf-8"?>
<ds:datastoreItem xmlns:ds="http://schemas.openxmlformats.org/officeDocument/2006/customXml" ds:itemID="{9B4667B7-2593-4F09-8EF3-AFC7FDAD8ACE}"/>
</file>

<file path=customXml/itemProps3.xml><?xml version="1.0" encoding="utf-8"?>
<ds:datastoreItem xmlns:ds="http://schemas.openxmlformats.org/officeDocument/2006/customXml" ds:itemID="{FA97E195-C3BF-4548-B606-0374A4A2337C}"/>
</file>

<file path=docProps/app.xml><?xml version="1.0" encoding="utf-8"?>
<Properties xmlns="http://schemas.openxmlformats.org/officeDocument/2006/extended-properties" xmlns:vt="http://schemas.openxmlformats.org/officeDocument/2006/docPropsVTypes">
  <Template/>
  <TotalTime>35902</TotalTime>
  <Words>4388</Words>
  <Application>Microsoft Office PowerPoint</Application>
  <PresentationFormat>Widescreen</PresentationFormat>
  <Paragraphs>378</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Calibri</vt:lpstr>
      <vt:lpstr>Arial</vt:lpstr>
      <vt:lpstr>Calibri Light</vt:lpstr>
      <vt:lpstr>Noto Sans</vt:lpstr>
      <vt:lpstr>Times New Roman</vt:lpstr>
      <vt:lpstr>CicleGordita</vt:lpstr>
      <vt:lpstr>Segoe Sans</vt:lpstr>
      <vt:lpstr>+mj-lt</vt:lpstr>
      <vt:lpstr>2_Office Theme</vt:lpstr>
      <vt:lpstr>Community for Emerging and Zoonotic Diseases Identifying emerging risks through collective intelligence</vt:lpstr>
      <vt:lpstr>Bovine Theileriosis in Canada</vt:lpstr>
      <vt:lpstr>Asian Longhorn Tick and Theileriosis in the USA</vt:lpstr>
      <vt:lpstr>Vesicular Stomatitis in Arizona</vt:lpstr>
      <vt:lpstr>PowerPoint Presentation</vt:lpstr>
      <vt:lpstr>Bovine Tuberculosis in the United States</vt:lpstr>
      <vt:lpstr>Brucellosis in the United States</vt:lpstr>
      <vt:lpstr>New World Screwworm</vt:lpstr>
      <vt:lpstr>New World Screwworm</vt:lpstr>
      <vt:lpstr>Lumpy Skin Disease in Europe</vt:lpstr>
      <vt:lpstr>Bluetongue virus in Europe</vt:lpstr>
      <vt:lpstr>Bluetongue virus in Europe</vt:lpstr>
      <vt:lpstr>Foot and Mouth Disease – Hazard Trend</vt:lpstr>
      <vt:lpstr>FMD cases reported by FAO Empres-i (since October 15, 2025)</vt:lpstr>
      <vt:lpstr>Foot and mouth disease in North Africa and the Middle East - GOV.UK</vt:lpstr>
      <vt:lpstr>FAO - Rapid risk assessment: FMD SAT-1</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Dukadzinac, Zana (CFIA/ACIA)</cp:lastModifiedBy>
  <cp:revision>659</cp:revision>
  <dcterms:created xsi:type="dcterms:W3CDTF">2020-02-07T23:34:08Z</dcterms:created>
  <dcterms:modified xsi:type="dcterms:W3CDTF">2026-01-09T17:26:51Z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ies>
</file>