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410" r:id="rId3"/>
    <p:sldId id="411" r:id="rId4"/>
    <p:sldId id="409" r:id="rId5"/>
    <p:sldId id="408" r:id="rId6"/>
    <p:sldId id="293" r:id="rId7"/>
    <p:sldId id="272" r:id="rId8"/>
    <p:sldId id="403" r:id="rId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73193" autoAdjust="0"/>
  </p:normalViewPr>
  <p:slideViewPr>
    <p:cSldViewPr snapToGrid="0">
      <p:cViewPr varScale="1">
        <p:scale>
          <a:sx n="54" d="100"/>
          <a:sy n="54" d="100"/>
        </p:scale>
        <p:origin x="82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lovma.org/cvma-news/influenza-a-highly-pathogenic-avian-influenza-h5n1-in-domestic-ca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cdc.gov/eid/article/30/10/24-0526_artic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~3 month environmental scanning update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400" dirty="0"/>
              <a:t>We’ve talked about cats and HPAI before – last year with the reports in Poland and South Korea, and then various ongoing reports for the US and some for Canada as well.</a:t>
            </a:r>
          </a:p>
          <a:p>
            <a:pPr marL="0" indent="0">
              <a:buNone/>
            </a:pPr>
            <a:endParaRPr lang="en-CA" sz="1400" dirty="0"/>
          </a:p>
          <a:p>
            <a:pPr marL="0" indent="0">
              <a:buNone/>
            </a:pPr>
            <a:r>
              <a:rPr lang="en-CA" sz="1400" dirty="0"/>
              <a:t>On August 9 - </a:t>
            </a:r>
            <a:r>
              <a:rPr lang="en-CA" sz="1400" dirty="0">
                <a:hlinkClick r:id="rId3"/>
              </a:rPr>
              <a:t>Colorado</a:t>
            </a:r>
            <a:r>
              <a:rPr lang="en-CA" sz="1400" dirty="0"/>
              <a:t> released details regarding six domestic cats diagnosed with HPAI H5N1 in the state in 2024</a:t>
            </a:r>
          </a:p>
          <a:p>
            <a:r>
              <a:rPr lang="en-CA" sz="1200" dirty="0"/>
              <a:t>One cat was directly linked to a dairy farm</a:t>
            </a:r>
          </a:p>
          <a:p>
            <a:r>
              <a:rPr lang="en-CA" sz="1200" dirty="0"/>
              <a:t>Two were indoor only cats (no known direct exposures to the virus)</a:t>
            </a:r>
          </a:p>
          <a:p>
            <a:r>
              <a:rPr lang="en-CA" sz="1200" dirty="0"/>
              <a:t>Three were indoor/outdoor cats (hunted mice and/or small birds)</a:t>
            </a:r>
          </a:p>
          <a:p>
            <a:r>
              <a:rPr lang="en-CA" sz="1200" dirty="0"/>
              <a:t>Five of the six cats presented with respiratory symptoms and neurological impairment</a:t>
            </a:r>
          </a:p>
          <a:p>
            <a:pPr marL="0" indent="0">
              <a:buNone/>
            </a:pPr>
            <a:r>
              <a:rPr lang="en-CA" sz="1200" dirty="0"/>
              <a:t>Interesting note about the indoor cats with no direct exposure (in South Korea it was linked to pet food, I don’t think Poland ever identified a source for their outbreak)</a:t>
            </a:r>
          </a:p>
          <a:p>
            <a:pPr marL="0" indent="0">
              <a:buNone/>
            </a:pPr>
            <a:endParaRPr lang="en-CA" sz="1200" dirty="0"/>
          </a:p>
          <a:p>
            <a:pPr marL="0" indent="0">
              <a:buNone/>
            </a:pPr>
            <a:r>
              <a:rPr lang="en-CA" sz="1200" dirty="0"/>
              <a:t>To date -  the USDA has confirmed a total of 53 HPAI detections among domestic cats (All the black squares on the USDA map)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t>some of them were associated with outbreaks in dairy cows and some were detected among cats in other states. Just note the mammals page now includes positive detections of HPAI H5N1 in cat species prior to March 1, 2024</a:t>
            </a:r>
          </a:p>
          <a:p>
            <a:pPr marL="0" indent="0">
              <a:buNone/>
            </a:pPr>
            <a:endParaRPr lang="en-CA" sz="1200" dirty="0"/>
          </a:p>
          <a:p>
            <a:pPr marL="0" indent="0">
              <a:buNone/>
            </a:pPr>
            <a:endParaRPr lang="en-CA" sz="1200" dirty="0"/>
          </a:p>
          <a:p>
            <a:pPr marL="0" indent="0">
              <a:buNone/>
            </a:pPr>
            <a:r>
              <a:rPr lang="en-CA" sz="1200" dirty="0"/>
              <a:t>Also Michigan released a FAQ sheet on HPAI in cats</a:t>
            </a:r>
          </a:p>
          <a:p>
            <a:pPr marL="0" indent="0">
              <a:buNone/>
            </a:pPr>
            <a:endParaRPr lang="en-CA" sz="1200" dirty="0"/>
          </a:p>
          <a:p>
            <a:pPr marL="0" indent="0">
              <a:buNone/>
            </a:pPr>
            <a:endParaRPr lang="en-CA" sz="1200" dirty="0"/>
          </a:p>
          <a:p>
            <a:pPr marL="0" indent="0">
              <a:buNone/>
            </a:pPr>
            <a:r>
              <a:rPr lang="en-CA" sz="1200" dirty="0"/>
              <a:t>And then a scientific finding from South Korea - </a:t>
            </a:r>
          </a:p>
          <a:p>
            <a:pPr marL="0" indent="0">
              <a:buNone/>
            </a:pPr>
            <a:r>
              <a:rPr lang="en-CA" b="0" i="0" dirty="0">
                <a:solidFill>
                  <a:srgbClr val="000000"/>
                </a:solidFill>
                <a:effectLst/>
                <a:latin typeface="Open Sans" panose="020B0606030504020204" pitchFamily="34" charset="0"/>
              </a:rPr>
              <a:t>During 2023, outbreaks of HPAI H5N1 virus infections were reported in cats in South Korea. The H5N1 clade 2.3.4.4b viruses isolated from 2 cats harbored mutations in the polymerase basic protein 2 gene encoding single amino acid substitutions E627K or D701N, which are associated with virus adaptation in mammals. Researchers analyzed the pathogenicity and transmission of the cat-derived H5N1 viruses in other mammals. Both isolates caused fatal infections in mice and ferrets. Contact infections were observed between ferrets, confirming the viruses had high pathogenicity and transmission in mammals. </a:t>
            </a:r>
            <a:endParaRPr lang="en-CA" sz="1200"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27735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err="1">
                <a:effectLst/>
                <a:latin typeface="Calibri" panose="020F0502020204030204" pitchFamily="34" charset="0"/>
                <a:ea typeface="Calibri" panose="020F0502020204030204" pitchFamily="34" charset="0"/>
              </a:rPr>
              <a:t>Wrt</a:t>
            </a:r>
            <a:r>
              <a:rPr lang="en-CA" sz="1800" dirty="0">
                <a:effectLst/>
                <a:latin typeface="Calibri" panose="020F0502020204030204" pitchFamily="34" charset="0"/>
                <a:ea typeface="Calibri" panose="020F0502020204030204" pitchFamily="34" charset="0"/>
              </a:rPr>
              <a:t> to Canada there have been </a:t>
            </a:r>
            <a:r>
              <a:rPr lang="en-CA" sz="2400" dirty="0">
                <a:effectLst/>
                <a:latin typeface="Calibri" panose="020F0502020204030204" pitchFamily="34" charset="0"/>
                <a:ea typeface="Calibri" panose="020F0502020204030204" pitchFamily="34" charset="0"/>
              </a:rPr>
              <a:t>n</a:t>
            </a:r>
            <a:r>
              <a:rPr lang="en-CA" sz="2400" dirty="0"/>
              <a:t>o recent case reports from cats in Canada</a:t>
            </a:r>
          </a:p>
          <a:p>
            <a:r>
              <a:rPr lang="en-CA" sz="2000" dirty="0"/>
              <a:t>Last year, 2 cats from Alberta were identified November 17, 2023</a:t>
            </a:r>
          </a:p>
          <a:p>
            <a:r>
              <a:rPr lang="en-CA" sz="2000" dirty="0"/>
              <a:t>HPAI was confirmed on December 15, 2024</a:t>
            </a:r>
          </a:p>
          <a:p>
            <a:pPr lvl="1"/>
            <a:r>
              <a:rPr lang="en-CA" sz="1600" dirty="0"/>
              <a:t>As Clade 2.3.4.4b Eurasian and North America Reassortment</a:t>
            </a:r>
          </a:p>
          <a:p>
            <a:r>
              <a:rPr lang="en-CA" sz="2000" dirty="0"/>
              <a:t>The two cats were from a beef cattle farm</a:t>
            </a:r>
          </a:p>
          <a:p>
            <a:r>
              <a:rPr lang="en-CA" sz="2000" dirty="0"/>
              <a:t>1</a:t>
            </a:r>
            <a:r>
              <a:rPr lang="en-CA" sz="2000" baseline="30000" dirty="0"/>
              <a:t>st</a:t>
            </a:r>
            <a:r>
              <a:rPr lang="en-CA" sz="2000" dirty="0"/>
              <a:t> cat died without being tested</a:t>
            </a:r>
          </a:p>
          <a:p>
            <a:r>
              <a:rPr lang="en-CA" sz="2000" dirty="0"/>
              <a:t>2</a:t>
            </a:r>
            <a:r>
              <a:rPr lang="en-CA" sz="2000" baseline="30000" dirty="0"/>
              <a:t>nd</a:t>
            </a:r>
            <a:r>
              <a:rPr lang="en-CA" sz="2000" dirty="0"/>
              <a:t> cat displayed neurological signs and was tested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interesting that the cats were from a beef cattle farm (something we wouldn’t have really thought much of back in Nov 2023) but still most likely had contact with wild birds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Links are posted here to the risk communication document that was created by CAHSS on HPAI and cats and then also the CFIA HPAI animals webpage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Calibri" panose="020F0502020204030204" pitchFamily="34" charset="0"/>
                <a:ea typeface="Calibri" panose="020F0502020204030204" pitchFamily="34" charset="0"/>
              </a:rPr>
              <a:t>Question to the group - have there been any updates/news regarding the Ontario feral cat testing?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290349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solidFill>
                  <a:srgbClr val="000000"/>
                </a:solidFill>
                <a:latin typeface="+mn-lt"/>
              </a:rPr>
              <a:t>On the last CAHSS Companion Animal call a Tularemia infection surge in US prompted warning, especially for cat owners</a:t>
            </a:r>
          </a:p>
          <a:p>
            <a:pPr marL="0" indent="0">
              <a:buFontTx/>
              <a:buNone/>
            </a:pPr>
            <a:endParaRPr lang="en-CA" dirty="0">
              <a:latin typeface="+mn-lt"/>
            </a:endParaRPr>
          </a:p>
          <a:p>
            <a:pPr marL="0" indent="0">
              <a:buFontTx/>
              <a:buNone/>
            </a:pPr>
            <a:r>
              <a:rPr lang="en-CA" dirty="0">
                <a:latin typeface="+mn-lt"/>
              </a:rPr>
              <a:t>Updates since then:</a:t>
            </a:r>
          </a:p>
          <a:p>
            <a:pPr marL="171450" indent="-171450">
              <a:buFontTx/>
              <a:buChar char="-"/>
            </a:pPr>
            <a:r>
              <a:rPr lang="en-CA" dirty="0">
                <a:latin typeface="+mn-lt"/>
              </a:rPr>
              <a:t>In July, the first human case was detected in Colorado.</a:t>
            </a:r>
          </a:p>
          <a:p>
            <a:pPr marL="171450" indent="-171450">
              <a:buFontTx/>
              <a:buChar char="-"/>
            </a:pPr>
            <a:r>
              <a:rPr lang="en-CA" dirty="0">
                <a:latin typeface="+mn-lt"/>
              </a:rPr>
              <a:t>Also, the </a:t>
            </a:r>
            <a:r>
              <a:rPr lang="en-CA" b="0" i="0" dirty="0">
                <a:solidFill>
                  <a:srgbClr val="333333"/>
                </a:solidFill>
                <a:effectLst/>
                <a:latin typeface="+mn-lt"/>
              </a:rPr>
              <a:t>Indiana Department of Natural Resources also reported more than 20 rabbits found dead since April in Tippecanoe County.</a:t>
            </a:r>
            <a:endParaRPr lang="en-CA" dirty="0">
              <a:latin typeface="+mn-lt"/>
            </a:endParaRPr>
          </a:p>
          <a:p>
            <a:pPr marL="0" indent="0">
              <a:buFontTx/>
              <a:buNone/>
            </a:pPr>
            <a:endParaRPr lang="en-CA" b="1" dirty="0">
              <a:latin typeface="+mn-lt"/>
            </a:endParaRPr>
          </a:p>
          <a:p>
            <a:pPr marL="0" indent="0">
              <a:buFontTx/>
              <a:buNone/>
            </a:pPr>
            <a:r>
              <a:rPr lang="en-CA" b="1" dirty="0">
                <a:latin typeface="+mn-lt"/>
              </a:rPr>
              <a:t>We asked if any increases in Canada had been noticed at the last CAHSS Companion Animal call? And after this meeting a Ping was sent out to the CEZD Community on July 4, 2024</a:t>
            </a:r>
            <a:endParaRPr lang="en-CA" dirty="0">
              <a:solidFill>
                <a:srgbClr val="000000"/>
              </a:solidFill>
              <a:latin typeface="+mn-lt"/>
            </a:endParaRPr>
          </a:p>
          <a:p>
            <a:pPr marL="171450" lvl="0" indent="-171450">
              <a:buFont typeface="Arial" panose="020B0604020202020204" pitchFamily="34" charset="0"/>
              <a:buChar char="•"/>
            </a:pPr>
            <a:r>
              <a:rPr lang="en-CA" sz="1200" dirty="0">
                <a:latin typeface="+mn-lt"/>
              </a:rPr>
              <a:t>We asked this same question if there have been any increases in cases of tularemia in humans or animals within your jurisdiction in Canada over the last few months?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dirty="0">
                <a:latin typeface="+mn-lt"/>
              </a:rPr>
              <a:t>Additionally, the Ping asked if any veterinary labs in Canada test animal samples for this agent, since laboratory testing of animals for </a:t>
            </a:r>
            <a:r>
              <a:rPr lang="en-CA" sz="1200" dirty="0" err="1">
                <a:latin typeface="+mn-lt"/>
              </a:rPr>
              <a:t>Francisella</a:t>
            </a:r>
            <a:r>
              <a:rPr lang="en-CA" sz="1200" dirty="0">
                <a:latin typeface="+mn-lt"/>
              </a:rPr>
              <a:t> tularensis is made more challenging due to it requiring biocontainment level 3, and being  Category A bioterrorism agent.</a:t>
            </a:r>
          </a:p>
          <a:p>
            <a:pPr marL="628650" lvl="1" indent="-171450">
              <a:buFont typeface="Arial" panose="020B0604020202020204" pitchFamily="34" charset="0"/>
              <a:buChar char="•"/>
            </a:pPr>
            <a:endParaRPr lang="en-CA" dirty="0">
              <a:solidFill>
                <a:srgbClr val="000000"/>
              </a:solidFill>
              <a:latin typeface="+mn-lt"/>
            </a:endParaRPr>
          </a:p>
          <a:p>
            <a:pPr marL="0" indent="0">
              <a:buFont typeface="Arial" panose="020B0604020202020204" pitchFamily="34" charset="0"/>
              <a:buNone/>
            </a:pPr>
            <a:r>
              <a:rPr lang="en-CA" dirty="0">
                <a:solidFill>
                  <a:srgbClr val="000000"/>
                </a:solidFill>
                <a:latin typeface="+mn-lt"/>
              </a:rPr>
              <a:t>To summarize the responses: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sz="1200" dirty="0">
                <a:latin typeface="+mn-lt"/>
              </a:rPr>
              <a:t>It’s challenging to get current information on occurrences throughout Canada</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CA" sz="1200" dirty="0">
                <a:latin typeface="+mn-lt"/>
              </a:rPr>
              <a:t>Accessibility of reports varies among provinces and cases reported nationally are not summarized well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dirty="0">
              <a:solidFill>
                <a:srgbClr val="000000"/>
              </a:solidFill>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dirty="0">
                <a:solidFill>
                  <a:srgbClr val="000000"/>
                </a:solidFill>
                <a:latin typeface="+mn-lt"/>
              </a:rPr>
              <a:t>- </a:t>
            </a:r>
            <a:r>
              <a:rPr lang="en-CA" sz="1200" dirty="0">
                <a:latin typeface="+mn-lt"/>
              </a:rPr>
              <a:t>Tularemia is reported in wildlife in Canada, but no cases reported in domestic species</a:t>
            </a:r>
          </a:p>
          <a:p>
            <a:pPr marL="628650" lvl="1" indent="-171450">
              <a:buFont typeface="Arial" panose="020B0604020202020204" pitchFamily="34" charset="0"/>
              <a:buChar char="•"/>
            </a:pPr>
            <a:r>
              <a:rPr lang="en-CA" b="0" i="0" dirty="0">
                <a:solidFill>
                  <a:srgbClr val="333333"/>
                </a:solidFill>
                <a:effectLst/>
                <a:latin typeface="+mn-lt"/>
              </a:rPr>
              <a:t>Majority of cases in Canada may be due to direct contact with infected animals</a:t>
            </a:r>
          </a:p>
          <a:p>
            <a:pPr marL="628650" lvl="1" indent="-171450">
              <a:buFont typeface="Arial" panose="020B0604020202020204" pitchFamily="34" charset="0"/>
              <a:buChar char="•"/>
            </a:pPr>
            <a:r>
              <a:rPr lang="en-CA" b="0" i="0" dirty="0">
                <a:solidFill>
                  <a:srgbClr val="333333"/>
                </a:solidFill>
                <a:effectLst/>
                <a:latin typeface="+mn-lt"/>
              </a:rPr>
              <a:t>Alberta typically diagnoses 0 to 2 human cases per year. Zero cases in 2023 or 2024 to date.</a:t>
            </a:r>
          </a:p>
          <a:p>
            <a:pPr marL="628650" lvl="1" indent="-171450">
              <a:buFont typeface="Arial" panose="020B0604020202020204" pitchFamily="34" charset="0"/>
              <a:buChar char="•"/>
            </a:pPr>
            <a:r>
              <a:rPr lang="en-CA" b="0" i="0" dirty="0">
                <a:solidFill>
                  <a:srgbClr val="333333"/>
                </a:solidFill>
                <a:effectLst/>
                <a:latin typeface="+mn-lt"/>
              </a:rPr>
              <a:t>Manitoba previously reported cases of Tularemia in rodents (hamsters) in 2005/2006.</a:t>
            </a:r>
            <a:endParaRPr lang="en-CA" b="1" i="0" u="sng" strike="sngStrike" baseline="0" dirty="0">
              <a:solidFill>
                <a:srgbClr val="333333"/>
              </a:solidFill>
              <a:effectLst/>
              <a:latin typeface="+mn-lt"/>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333333"/>
                </a:solidFill>
                <a:effectLst/>
                <a:latin typeface="+mn-lt"/>
              </a:rPr>
              <a:t>CWHC data suggests there hasn't been an increase in wildlife cases </a:t>
            </a:r>
            <a:r>
              <a:rPr lang="en-CA" sz="1200" b="0" i="0" dirty="0">
                <a:solidFill>
                  <a:srgbClr val="333333"/>
                </a:solidFill>
                <a:effectLst/>
                <a:highlight>
                  <a:srgbClr val="FFFF00"/>
                </a:highlight>
                <a:latin typeface="+mn-lt"/>
              </a:rPr>
              <a:t>(</a:t>
            </a:r>
            <a:r>
              <a:rPr lang="en-CA" sz="1200" b="0" i="0" u="none" dirty="0">
                <a:solidFill>
                  <a:srgbClr val="333333"/>
                </a:solidFill>
                <a:effectLst/>
                <a:highlight>
                  <a:srgbClr val="FFFF00"/>
                </a:highlight>
                <a:latin typeface="+mn-lt"/>
              </a:rPr>
              <a:t>UNABLE TO </a:t>
            </a:r>
            <a:r>
              <a:rPr lang="en-CA" sz="1200" b="0" u="none" dirty="0">
                <a:solidFill>
                  <a:srgbClr val="333333"/>
                </a:solidFill>
                <a:highlight>
                  <a:srgbClr val="FFFF00"/>
                </a:highlight>
                <a:latin typeface="+mn-lt"/>
              </a:rPr>
              <a:t>FIND</a:t>
            </a:r>
            <a:r>
              <a:rPr lang="en-CA" sz="1200" b="0" i="0" u="none" dirty="0">
                <a:solidFill>
                  <a:srgbClr val="333333"/>
                </a:solidFill>
                <a:effectLst/>
                <a:highlight>
                  <a:srgbClr val="FFFF00"/>
                </a:highlight>
                <a:latin typeface="+mn-lt"/>
              </a:rPr>
              <a:t> </a:t>
            </a:r>
            <a:r>
              <a:rPr lang="en-CA" sz="1200" b="0" u="none" dirty="0">
                <a:solidFill>
                  <a:srgbClr val="333333"/>
                </a:solidFill>
                <a:highlight>
                  <a:srgbClr val="FFFF00"/>
                </a:highlight>
                <a:latin typeface="+mn-lt"/>
              </a:rPr>
              <a:t>THIS ONLINE)</a:t>
            </a:r>
            <a:endParaRPr lang="en-CA" sz="1200" b="0" u="none" dirty="0">
              <a:highlight>
                <a:srgbClr val="FFFF00"/>
              </a:highlight>
              <a:latin typeface="+mn-lt"/>
            </a:endParaRPr>
          </a:p>
          <a:p>
            <a:pPr marL="628650" lvl="1" indent="-171450">
              <a:buFont typeface="Arial" panose="020B0604020202020204" pitchFamily="34" charset="0"/>
              <a:buChar char="•"/>
            </a:pPr>
            <a:endParaRPr lang="en-CA" dirty="0">
              <a:solidFill>
                <a:srgbClr val="000000"/>
              </a:solidFill>
              <a:latin typeface="+mn-lt"/>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sz="1200" dirty="0">
                <a:latin typeface="+mn-lt"/>
              </a:rPr>
              <a:t>Might there be reporting bias as emerging diseases are being focused upon more?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sz="1200" b="0" i="0" dirty="0">
                <a:solidFill>
                  <a:srgbClr val="333333"/>
                </a:solidFill>
                <a:effectLst/>
                <a:latin typeface="+mn-lt"/>
              </a:rPr>
              <a:t>Related to this i</a:t>
            </a:r>
            <a:r>
              <a:rPr lang="en-CA" b="0" i="0" dirty="0">
                <a:solidFill>
                  <a:srgbClr val="333333"/>
                </a:solidFill>
                <a:effectLst/>
                <a:latin typeface="+mn-lt"/>
              </a:rPr>
              <a:t>t would be interesting to know in the US how awareness and availability of non-confirmatory diagnostic testing (i.e. serology done outside of biocontainment level 3 labs?) is influencing observed increase in cases.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CA" b="0" i="0" dirty="0">
                <a:solidFill>
                  <a:srgbClr val="333333"/>
                </a:solidFill>
                <a:effectLst/>
                <a:latin typeface="+mn-lt"/>
              </a:rPr>
              <a:t>Similarly, is it possible to do a survey of availability (awareness?) across Canadian non-biocontainment 3 labs of non-confirmatory test offerings (</a:t>
            </a:r>
            <a:r>
              <a:rPr lang="en-CA" b="0" i="0" dirty="0" err="1">
                <a:solidFill>
                  <a:srgbClr val="333333"/>
                </a:solidFill>
                <a:effectLst/>
                <a:latin typeface="+mn-lt"/>
              </a:rPr>
              <a:t>i.e</a:t>
            </a:r>
            <a:r>
              <a:rPr lang="en-CA" b="0" i="0" dirty="0">
                <a:solidFill>
                  <a:srgbClr val="333333"/>
                </a:solidFill>
                <a:effectLst/>
                <a:latin typeface="+mn-lt"/>
              </a:rPr>
              <a:t> serology, +/- PCR?)?</a:t>
            </a:r>
            <a:endParaRPr lang="en-CA" dirty="0">
              <a:solidFill>
                <a:srgbClr val="000000"/>
              </a:solidFill>
              <a:latin typeface="+mn-lt"/>
            </a:endParaRPr>
          </a:p>
          <a:p>
            <a:pPr marL="0" indent="0">
              <a:buFont typeface="Arial" panose="020B0604020202020204" pitchFamily="34" charset="0"/>
              <a:buNone/>
            </a:pPr>
            <a:endParaRPr lang="en-CA" dirty="0">
              <a:solidFill>
                <a:srgbClr val="000000"/>
              </a:solidFill>
              <a:latin typeface="+mn-lt"/>
            </a:endParaRPr>
          </a:p>
          <a:p>
            <a:pPr marL="0" indent="0">
              <a:buFont typeface="Arial" panose="020B0604020202020204" pitchFamily="34" charset="0"/>
              <a:buNone/>
            </a:pPr>
            <a:r>
              <a:rPr lang="en-CA" dirty="0">
                <a:solidFill>
                  <a:srgbClr val="000000"/>
                </a:solidFill>
                <a:latin typeface="+mn-lt"/>
              </a:rPr>
              <a:t>Extra info below for interest --------------------------------</a:t>
            </a:r>
          </a:p>
          <a:p>
            <a:pPr marL="171450" indent="-171450">
              <a:buFont typeface="Arial" panose="020B0604020202020204" pitchFamily="34" charset="0"/>
              <a:buChar char="•"/>
            </a:pPr>
            <a:r>
              <a:rPr lang="en-CA" dirty="0">
                <a:solidFill>
                  <a:srgbClr val="000000"/>
                </a:solidFill>
                <a:latin typeface="+mn-lt"/>
              </a:rPr>
              <a:t>C</a:t>
            </a:r>
            <a:r>
              <a:rPr lang="en-CA" b="0" i="0" dirty="0">
                <a:solidFill>
                  <a:srgbClr val="000000"/>
                </a:solidFill>
                <a:effectLst/>
                <a:latin typeface="+mn-lt"/>
              </a:rPr>
              <a:t>aused by the bacterium </a:t>
            </a:r>
            <a:r>
              <a:rPr lang="en-CA" b="0" i="1" dirty="0" err="1">
                <a:solidFill>
                  <a:srgbClr val="000000"/>
                </a:solidFill>
                <a:effectLst/>
                <a:latin typeface="+mn-lt"/>
              </a:rPr>
              <a:t>Francisella</a:t>
            </a:r>
            <a:r>
              <a:rPr lang="en-CA" b="0" i="1" dirty="0">
                <a:solidFill>
                  <a:srgbClr val="000000"/>
                </a:solidFill>
                <a:effectLst/>
                <a:latin typeface="+mn-lt"/>
              </a:rPr>
              <a:t> tularensis</a:t>
            </a:r>
            <a:r>
              <a:rPr lang="en-CA" b="0" i="0" dirty="0">
                <a:solidFill>
                  <a:srgbClr val="000000"/>
                </a:solidFill>
                <a:effectLst/>
                <a:latin typeface="+mn-lt"/>
              </a:rPr>
              <a:t> and is commonly found in wildlife animals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dirty="0">
                <a:solidFill>
                  <a:srgbClr val="000000"/>
                </a:solidFill>
                <a:effectLst/>
                <a:latin typeface="+mn-lt"/>
              </a:rPr>
              <a:t>Most frequently in rodents, rabbits, and hares, but also found in insects like ticks and deer flies.</a:t>
            </a:r>
          </a:p>
          <a:p>
            <a:pPr marL="171450" indent="-171450">
              <a:buFont typeface="Arial" panose="020B0604020202020204" pitchFamily="34" charset="0"/>
              <a:buChar char="•"/>
            </a:pPr>
            <a:r>
              <a:rPr lang="en-CA" b="0" i="0" u="none" dirty="0">
                <a:solidFill>
                  <a:srgbClr val="000000"/>
                </a:solidFill>
                <a:effectLst/>
                <a:latin typeface="+mn-lt"/>
              </a:rPr>
              <a:t>Cases of the disease have been reported in dogs, cats, pigs, and horses. However, sheep are most commonly infected</a:t>
            </a:r>
          </a:p>
          <a:p>
            <a:pPr marL="171450" indent="-171450">
              <a:buFont typeface="Arial" panose="020B0604020202020204" pitchFamily="34" charset="0"/>
              <a:buChar char="•"/>
            </a:pPr>
            <a:r>
              <a:rPr lang="en-CA" b="0" i="0" u="none" dirty="0">
                <a:solidFill>
                  <a:srgbClr val="000000"/>
                </a:solidFill>
                <a:effectLst/>
                <a:latin typeface="+mn-lt"/>
              </a:rPr>
              <a:t>Transmission to humans can occur through bites of infected insects, skin contact with infected animals, drinking or eating contaminated water or food, or by inhaling airborne bacteria through contaminated aerosols or agricultural and landscaping dust</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30868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r>
              <a:rPr lang="en-CA" sz="1200" b="1" i="0" dirty="0">
                <a:solidFill>
                  <a:srgbClr val="212121"/>
                </a:solidFill>
                <a:effectLst/>
                <a:latin typeface="+mn-lt"/>
              </a:rPr>
              <a:t>We had presented previously on leishmaniasis, there have not been any animal events reported in the system but a few journal articles have come in. They are summarized here.</a:t>
            </a:r>
          </a:p>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endParaRPr lang="en-CA" sz="1200" b="1" i="0" dirty="0">
              <a:solidFill>
                <a:srgbClr val="212121"/>
              </a:solidFill>
              <a:effectLst/>
              <a:latin typeface="+mn-lt"/>
            </a:endParaRPr>
          </a:p>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r>
              <a:rPr lang="en-CA" sz="1200" b="1" i="0" dirty="0">
                <a:solidFill>
                  <a:srgbClr val="212121"/>
                </a:solidFill>
                <a:effectLst/>
                <a:latin typeface="+mn-lt"/>
              </a:rPr>
              <a:t>Ecological determinants of leishmaniasis vector, Lutzomyia spp.: A scoping review</a:t>
            </a:r>
            <a:endParaRPr lang="en-CA" sz="1200" b="0" i="0" dirty="0">
              <a:solidFill>
                <a:srgbClr val="212121"/>
              </a:solidFill>
              <a:effectLst/>
              <a:latin typeface="+mn-lt"/>
            </a:endParaRPr>
          </a:p>
          <a:p>
            <a:pPr marL="514350" marR="0" lvl="0" indent="-171450" algn="l" defTabSz="914400" rtl="0" eaLnBrk="0" fontAlgn="base" latinLnBrk="0" hangingPunct="0">
              <a:lnSpc>
                <a:spcPct val="100000"/>
              </a:lnSpc>
              <a:spcBef>
                <a:spcPct val="30000"/>
              </a:spcBef>
              <a:spcAft>
                <a:spcPts val="0"/>
              </a:spcAft>
              <a:buClrTx/>
              <a:buSzTx/>
              <a:buFont typeface="Arial" panose="020B0604020202020204" pitchFamily="34" charset="0"/>
              <a:buChar char="•"/>
              <a:tabLst/>
              <a:defRPr/>
            </a:pPr>
            <a:r>
              <a:rPr lang="en-CA" sz="1200" b="0" i="0" dirty="0">
                <a:solidFill>
                  <a:srgbClr val="212121"/>
                </a:solidFill>
                <a:effectLst/>
                <a:latin typeface="+mn-lt"/>
              </a:rPr>
              <a:t>Review summarized current state of literature on ecological factors associated with the survival, activity and reproduction of Lutzomyia spp. (phlebotomine sand flies)</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Some consensus in the literature regarding some ecological requirements (such as seasonality, temperature and habitat features)</a:t>
            </a:r>
          </a:p>
          <a:p>
            <a:pPr marL="971550" lvl="1" indent="-171450">
              <a:spcAft>
                <a:spcPts val="0"/>
              </a:spcAft>
              <a:buFont typeface="Arial" panose="020B0604020202020204" pitchFamily="34" charset="0"/>
              <a:buChar char="•"/>
            </a:pPr>
            <a:r>
              <a:rPr lang="en-CA" sz="1200" b="0" i="0" dirty="0">
                <a:solidFill>
                  <a:srgbClr val="000000"/>
                </a:solidFill>
                <a:effectLst/>
                <a:latin typeface="+mn-lt"/>
              </a:rPr>
              <a:t> For example, </a:t>
            </a:r>
            <a:r>
              <a:rPr lang="en-CA" sz="1200" b="0" i="1" dirty="0">
                <a:solidFill>
                  <a:srgbClr val="000000"/>
                </a:solidFill>
                <a:effectLst/>
                <a:latin typeface="+mn-lt"/>
              </a:rPr>
              <a:t>Lutzomyia</a:t>
            </a:r>
            <a:r>
              <a:rPr lang="en-CA" sz="1200" b="0" i="0" dirty="0">
                <a:solidFill>
                  <a:srgbClr val="000000"/>
                </a:solidFill>
                <a:effectLst/>
                <a:latin typeface="+mn-lt"/>
              </a:rPr>
              <a:t> spp. activity was found to be higher during the rainy season, and peak when temperatures were between 20 and 25°C.</a:t>
            </a:r>
          </a:p>
          <a:p>
            <a:pPr marL="971550" lvl="1" indent="-171450">
              <a:spcAft>
                <a:spcPts val="0"/>
              </a:spcAft>
              <a:buFont typeface="Arial" panose="020B0604020202020204" pitchFamily="34" charset="0"/>
              <a:buChar char="•"/>
            </a:pPr>
            <a:r>
              <a:rPr lang="en-CA" sz="1200" b="0" i="1" dirty="0">
                <a:solidFill>
                  <a:srgbClr val="000000"/>
                </a:solidFill>
                <a:effectLst/>
                <a:latin typeface="+mn-lt"/>
              </a:rPr>
              <a:t>Lutzomyia</a:t>
            </a:r>
            <a:r>
              <a:rPr lang="en-CA" sz="1200" b="0" i="0" dirty="0">
                <a:solidFill>
                  <a:srgbClr val="000000"/>
                </a:solidFill>
                <a:effectLst/>
                <a:latin typeface="+mn-lt"/>
              </a:rPr>
              <a:t> spp. were also found to preferentially reside in tropical or subtropical forests, which are characterised by their lack of a distinct dry season and high precipitation. </a:t>
            </a:r>
            <a:endParaRPr lang="en-CA" sz="1200" b="0" i="0" dirty="0">
              <a:solidFill>
                <a:srgbClr val="212121"/>
              </a:solidFill>
              <a:effectLst/>
              <a:latin typeface="+mn-lt"/>
            </a:endParaRPr>
          </a:p>
          <a:p>
            <a:pPr marL="514350" lvl="0" indent="-171450">
              <a:spcAft>
                <a:spcPts val="0"/>
              </a:spcAft>
              <a:buFont typeface="Arial" panose="020B0604020202020204" pitchFamily="34" charset="0"/>
              <a:buChar char="•"/>
            </a:pPr>
            <a:r>
              <a:rPr lang="en-CA" sz="1200" b="0" i="0" dirty="0">
                <a:solidFill>
                  <a:srgbClr val="212121"/>
                </a:solidFill>
                <a:effectLst/>
                <a:latin typeface="+mn-lt"/>
              </a:rPr>
              <a:t>Overall, there is a lack of published research in this topic. This poses a significant challenge for future studies, which aim to predict the future distribution of Lutzomyia spp. in the context of climate and land use changes.</a:t>
            </a:r>
            <a:endParaRPr lang="en-CA"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dirty="0">
                <a:solidFill>
                  <a:srgbClr val="000000"/>
                </a:solidFill>
                <a:effectLst/>
                <a:latin typeface="+mn-lt"/>
              </a:rPr>
              <a:t>A climatic suitability indicator to support </a:t>
            </a:r>
            <a:r>
              <a:rPr lang="en-CA" sz="1200" b="1" i="1" dirty="0">
                <a:solidFill>
                  <a:srgbClr val="000000"/>
                </a:solidFill>
                <a:effectLst/>
                <a:latin typeface="+mn-lt"/>
              </a:rPr>
              <a:t>Leishmania infantum</a:t>
            </a:r>
            <a:r>
              <a:rPr lang="en-CA" sz="1200" b="1" i="0" dirty="0">
                <a:solidFill>
                  <a:srgbClr val="000000"/>
                </a:solidFill>
                <a:effectLst/>
                <a:latin typeface="+mn-lt"/>
              </a:rPr>
              <a:t> surveillance in Europe: a modelling study</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Aim of the modelling study was to develop an indicator that tracks climatic suitability for </a:t>
            </a:r>
            <a:r>
              <a:rPr lang="en-CA" sz="1200" b="0" i="1" dirty="0">
                <a:solidFill>
                  <a:srgbClr val="212121"/>
                </a:solidFill>
                <a:effectLst/>
                <a:latin typeface="+mn-lt"/>
              </a:rPr>
              <a:t>Leishmania infantum</a:t>
            </a:r>
            <a:r>
              <a:rPr lang="en-CA" sz="1200" b="0" i="0" dirty="0">
                <a:solidFill>
                  <a:srgbClr val="212121"/>
                </a:solidFill>
                <a:effectLst/>
                <a:latin typeface="+mn-lt"/>
              </a:rPr>
              <a:t> transmission in Europe at the subnational level.</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Evidence is clear that climate is a major determinant of </a:t>
            </a:r>
            <a:r>
              <a:rPr lang="en-CA" sz="1200" b="0" i="1" dirty="0">
                <a:solidFill>
                  <a:srgbClr val="212121"/>
                </a:solidFill>
                <a:effectLst/>
                <a:latin typeface="+mn-lt"/>
              </a:rPr>
              <a:t>L. infantum</a:t>
            </a:r>
            <a:r>
              <a:rPr lang="en-CA" sz="1200" b="0" i="0" dirty="0">
                <a:solidFill>
                  <a:srgbClr val="212121"/>
                </a:solidFill>
                <a:effectLst/>
                <a:latin typeface="+mn-lt"/>
              </a:rPr>
              <a:t> distribution in Europe, and that the proposed indicator may be used to assess current and future risk at a subnational level, assisting in the development of well-planned surveillance programs.</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An increase in the number of climatically suitable regions for leishmaniasis was detected, especially in southern and eastern countries, coupled with a northward expansion towards central Europe.</a:t>
            </a:r>
          </a:p>
          <a:p>
            <a:pPr marL="514350" lvl="0" indent="-171450">
              <a:spcAft>
                <a:spcPts val="0"/>
              </a:spcAft>
              <a:buFont typeface="Arial" panose="020B0604020202020204" pitchFamily="34" charset="0"/>
              <a:buChar char="•"/>
            </a:pPr>
            <a:r>
              <a:rPr lang="en-CA" sz="1200" b="0" i="0" dirty="0">
                <a:solidFill>
                  <a:srgbClr val="212121"/>
                </a:solidFill>
                <a:effectLst/>
                <a:latin typeface="+mn-lt"/>
              </a:rPr>
              <a:t>The suitability predictions were positively associated with human leishmaniasis incidence and canine seroprevalence for </a:t>
            </a:r>
            <a:r>
              <a:rPr lang="en-CA" sz="1200" b="0" i="1" dirty="0">
                <a:solidFill>
                  <a:srgbClr val="212121"/>
                </a:solidFill>
                <a:effectLst/>
                <a:latin typeface="+mn-lt"/>
              </a:rPr>
              <a:t>Leishmania</a:t>
            </a:r>
            <a:r>
              <a:rPr lang="en-CA" sz="1200" b="0" i="0" dirty="0">
                <a:solidFill>
                  <a:srgbClr val="212121"/>
                </a:solidFill>
                <a:effectLst/>
                <a:latin typeface="+mn-l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dirty="0">
                <a:solidFill>
                  <a:srgbClr val="212121"/>
                </a:solidFill>
                <a:effectLst/>
                <a:latin typeface="+mn-lt"/>
              </a:rPr>
              <a:t>Feline leishmaniosis in the Mediterranean Basin: a multicenter study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333333"/>
                </a:solidFill>
                <a:effectLst/>
                <a:latin typeface="+mn-lt"/>
              </a:rPr>
              <a:t>Dogs, the main reservoirs of this protozoan parasite, but c</a:t>
            </a:r>
            <a:r>
              <a:rPr lang="en-CA" sz="1200" b="0" i="0" dirty="0">
                <a:solidFill>
                  <a:srgbClr val="212121"/>
                </a:solidFill>
                <a:effectLst/>
                <a:latin typeface="+mn-lt"/>
              </a:rPr>
              <a:t>ats are also recognized as competent hosts for </a:t>
            </a:r>
            <a:r>
              <a:rPr lang="en-CA" sz="1200" b="0" i="1" dirty="0">
                <a:solidFill>
                  <a:srgbClr val="212121"/>
                </a:solidFill>
                <a:effectLst/>
                <a:latin typeface="+mn-lt"/>
              </a:rPr>
              <a:t>Leishmania infantum </a:t>
            </a:r>
            <a:r>
              <a:rPr lang="en-CA" sz="1200" b="0" i="0" dirty="0">
                <a:solidFill>
                  <a:srgbClr val="212121"/>
                </a:solidFill>
                <a:effectLst/>
                <a:latin typeface="+mn-lt"/>
              </a:rPr>
              <a:t>and a blood source for sand fly vectors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212121"/>
                </a:solidFill>
                <a:effectLst/>
                <a:latin typeface="+mn-lt"/>
              </a:rPr>
              <a:t>This is a large-scale epidemiological survey on feline leishmaniosis and its clinical presentation, revealing that </a:t>
            </a:r>
            <a:r>
              <a:rPr lang="en-CA" sz="1200" b="0" i="1" dirty="0">
                <a:solidFill>
                  <a:srgbClr val="212121"/>
                </a:solidFill>
                <a:effectLst/>
                <a:latin typeface="+mn-lt"/>
              </a:rPr>
              <a:t>L. infantum </a:t>
            </a:r>
            <a:r>
              <a:rPr lang="en-CA" sz="1200" b="0" i="0" dirty="0">
                <a:solidFill>
                  <a:srgbClr val="212121"/>
                </a:solidFill>
                <a:effectLst/>
                <a:latin typeface="+mn-lt"/>
              </a:rPr>
              <a:t>circulates among domestic cats, especially shelter/free-roaming and feline immunodeficiency virus-infected animals, living in canine leishmaniosis endemic countries of the Mediterranean Basin.</a:t>
            </a:r>
            <a:endParaRPr lang="en-CA" sz="1200" dirty="0">
              <a:latin typeface="+mn-lt"/>
            </a:endParaRPr>
          </a:p>
          <a:p>
            <a:endParaRPr lang="en-CA"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1" i="0" dirty="0">
              <a:solidFill>
                <a:srgbClr val="222222"/>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1" i="0" dirty="0">
                <a:solidFill>
                  <a:srgbClr val="222222"/>
                </a:solidFill>
                <a:effectLst/>
                <a:latin typeface="+mn-lt"/>
              </a:rPr>
              <a:t>Emerging </a:t>
            </a:r>
            <a:r>
              <a:rPr lang="en-CA" sz="1200" b="1" i="1" dirty="0">
                <a:solidFill>
                  <a:srgbClr val="222222"/>
                </a:solidFill>
                <a:effectLst/>
                <a:latin typeface="+mn-lt"/>
              </a:rPr>
              <a:t>Leishmania </a:t>
            </a:r>
            <a:r>
              <a:rPr lang="en-CA" sz="1200" b="1" i="1" dirty="0" err="1">
                <a:solidFill>
                  <a:srgbClr val="222222"/>
                </a:solidFill>
                <a:effectLst/>
                <a:latin typeface="+mn-lt"/>
              </a:rPr>
              <a:t>donovani</a:t>
            </a:r>
            <a:r>
              <a:rPr lang="en-CA" sz="1200" b="1" i="0" dirty="0">
                <a:solidFill>
                  <a:srgbClr val="222222"/>
                </a:solidFill>
                <a:effectLst/>
                <a:latin typeface="+mn-lt"/>
              </a:rPr>
              <a:t> Lineages Associated with Cutaneous Leishmaniasis, Himachal Pradesh, India, 2023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000000"/>
                </a:solidFill>
                <a:effectLst/>
                <a:latin typeface="+mn-lt"/>
              </a:rPr>
              <a:t>Historically, </a:t>
            </a:r>
            <a:r>
              <a:rPr lang="en-CA" sz="1200" b="0" i="1" dirty="0">
                <a:solidFill>
                  <a:srgbClr val="000000"/>
                </a:solidFill>
                <a:effectLst/>
                <a:latin typeface="+mn-lt"/>
              </a:rPr>
              <a:t>Leishmania </a:t>
            </a:r>
            <a:r>
              <a:rPr lang="en-CA" sz="1200" b="0" i="1" dirty="0" err="1">
                <a:solidFill>
                  <a:srgbClr val="000000"/>
                </a:solidFill>
                <a:effectLst/>
                <a:latin typeface="+mn-lt"/>
              </a:rPr>
              <a:t>donovani</a:t>
            </a:r>
            <a:r>
              <a:rPr lang="en-CA" sz="1200" b="0" i="0" dirty="0">
                <a:solidFill>
                  <a:srgbClr val="000000"/>
                </a:solidFill>
                <a:effectLst/>
                <a:latin typeface="+mn-lt"/>
              </a:rPr>
              <a:t> and </a:t>
            </a:r>
            <a:r>
              <a:rPr lang="en-CA" sz="1200" b="0" i="1" dirty="0">
                <a:solidFill>
                  <a:srgbClr val="000000"/>
                </a:solidFill>
                <a:effectLst/>
                <a:latin typeface="+mn-lt"/>
              </a:rPr>
              <a:t>Leishmania infantum</a:t>
            </a:r>
            <a:r>
              <a:rPr lang="en-CA" sz="1200" b="0" i="0" dirty="0">
                <a:solidFill>
                  <a:srgbClr val="000000"/>
                </a:solidFill>
                <a:effectLst/>
                <a:latin typeface="+mn-lt"/>
              </a:rPr>
              <a:t> cause visceral leishmaniasis, and species such as </a:t>
            </a:r>
            <a:r>
              <a:rPr lang="en-CA" sz="1200" b="0" i="1" dirty="0">
                <a:solidFill>
                  <a:srgbClr val="000000"/>
                </a:solidFill>
                <a:effectLst/>
                <a:latin typeface="+mn-lt"/>
              </a:rPr>
              <a:t>Leishmania </a:t>
            </a:r>
            <a:r>
              <a:rPr lang="en-CA" sz="1200" b="0" i="1" dirty="0" err="1">
                <a:solidFill>
                  <a:srgbClr val="000000"/>
                </a:solidFill>
                <a:effectLst/>
                <a:latin typeface="+mn-lt"/>
              </a:rPr>
              <a:t>tropica</a:t>
            </a:r>
            <a:r>
              <a:rPr lang="en-CA" sz="1200" b="0" i="0" dirty="0">
                <a:solidFill>
                  <a:srgbClr val="000000"/>
                </a:solidFill>
                <a:effectLst/>
                <a:latin typeface="+mn-lt"/>
              </a:rPr>
              <a:t> and </a:t>
            </a:r>
            <a:r>
              <a:rPr lang="en-CA" sz="1200" b="0" i="1" dirty="0">
                <a:solidFill>
                  <a:srgbClr val="000000"/>
                </a:solidFill>
                <a:effectLst/>
                <a:latin typeface="+mn-lt"/>
              </a:rPr>
              <a:t>Leishmania major</a:t>
            </a:r>
            <a:r>
              <a:rPr lang="en-CA" sz="1200" b="0" i="0" dirty="0">
                <a:solidFill>
                  <a:srgbClr val="000000"/>
                </a:solidFill>
                <a:effectLst/>
                <a:latin typeface="+mn-lt"/>
              </a:rPr>
              <a:t> cause cutaneous leishmaniasis (CL). But in recent years the existence of interspecies and intraspecies hybrids has emerged.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0" i="0" dirty="0">
                <a:solidFill>
                  <a:srgbClr val="000000"/>
                </a:solidFill>
                <a:effectLst/>
                <a:latin typeface="+mn-lt"/>
              </a:rPr>
              <a:t>Study data and other reports could support the theory that atypical </a:t>
            </a:r>
            <a:r>
              <a:rPr lang="en-CA" sz="1200" b="0" i="1" dirty="0">
                <a:solidFill>
                  <a:srgbClr val="000000"/>
                </a:solidFill>
                <a:effectLst/>
                <a:latin typeface="+mn-lt"/>
              </a:rPr>
              <a:t>L. </a:t>
            </a:r>
            <a:r>
              <a:rPr lang="en-CA" sz="1200" b="0" i="1" dirty="0" err="1">
                <a:solidFill>
                  <a:srgbClr val="000000"/>
                </a:solidFill>
                <a:effectLst/>
                <a:latin typeface="+mn-lt"/>
              </a:rPr>
              <a:t>donovani</a:t>
            </a:r>
            <a:r>
              <a:rPr lang="en-CA" sz="1200" b="0" i="0" dirty="0">
                <a:solidFill>
                  <a:srgbClr val="000000"/>
                </a:solidFill>
                <a:effectLst/>
                <a:latin typeface="+mn-lt"/>
              </a:rPr>
              <a:t> parasites are being increasingly encountered as a cause of cutaneous leishmaniasis in the Indian subcontinent. The clade includes both hybrid and nonhybrid parasites able to cause both visceral and cutaneous leishmaniasis.</a:t>
            </a:r>
            <a:endParaRPr lang="en-CA" sz="1200" b="0" i="0" dirty="0">
              <a:solidFill>
                <a:srgbClr val="21212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dirty="0">
              <a:solidFill>
                <a:srgbClr val="212121"/>
              </a:solidFill>
              <a:effectLst/>
              <a:latin typeface="+mn-lt"/>
            </a:endParaRPr>
          </a:p>
          <a:p>
            <a:pPr marL="342900" marR="0" lvl="0" indent="0" algn="l" defTabSz="914400" rtl="0" eaLnBrk="0" fontAlgn="base" latinLnBrk="0" hangingPunct="0">
              <a:lnSpc>
                <a:spcPct val="100000"/>
              </a:lnSpc>
              <a:spcBef>
                <a:spcPct val="30000"/>
              </a:spcBef>
              <a:spcAft>
                <a:spcPts val="0"/>
              </a:spcAft>
              <a:buClrTx/>
              <a:buSzTx/>
              <a:buFont typeface="Arial" panose="020B0604020202020204" pitchFamily="34" charset="0"/>
              <a:buNone/>
              <a:tabLst/>
              <a:defRPr/>
            </a:pPr>
            <a:endParaRPr lang="en-CA" sz="1200" b="0" i="0" dirty="0">
              <a:solidFill>
                <a:srgbClr val="212121"/>
              </a:solidFill>
              <a:effectLst/>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48634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C3E50"/>
                </a:solidFill>
                <a:effectLst/>
                <a:latin typeface="+mn-lt"/>
              </a:rPr>
              <a:t>Number of reported cases of Lyme disease in Quebec between 1 January and 14 September 2024, by health region (HSR) of residence and place of acquisition, Province of Quebec</a:t>
            </a:r>
          </a:p>
          <a:p>
            <a:pPr marL="171450" indent="-171450">
              <a:buFont typeface="Wingdings" panose="05000000000000000000" pitchFamily="2" charset="2"/>
              <a:buChar char="§"/>
            </a:pPr>
            <a:r>
              <a:rPr lang="en-CA" b="0" i="0" dirty="0">
                <a:solidFill>
                  <a:srgbClr val="2C3E50"/>
                </a:solidFill>
                <a:effectLst/>
                <a:latin typeface="+mn-lt"/>
              </a:rPr>
              <a:t>Overall total is 527, with 433 acquired in Quebec, 29 outside of Quebec, and 65 Unknown place of acquisition.</a:t>
            </a:r>
          </a:p>
          <a:p>
            <a:pPr marL="171450" indent="-171450">
              <a:buFontTx/>
              <a:buChar char="-"/>
            </a:pPr>
            <a:endParaRPr lang="en-CA" b="0" i="0" dirty="0">
              <a:solidFill>
                <a:srgbClr val="2C3E50"/>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latin typeface="+mn-lt"/>
              </a:rPr>
              <a:t>The m</a:t>
            </a:r>
            <a:r>
              <a:rPr lang="en-CA" b="0" i="0" dirty="0">
                <a:effectLst/>
                <a:latin typeface="+mn-lt"/>
              </a:rPr>
              <a:t>ap shows endemic area of Lyme disease in Quebec and areas covered by post-exposure prophylaxis (PEP), 2024 (updated June 2024)</a:t>
            </a:r>
          </a:p>
          <a:p>
            <a:pPr marL="171450" indent="-171450">
              <a:buFont typeface="Arial" panose="020B0604020202020204" pitchFamily="34" charset="0"/>
              <a:buChar char="•"/>
            </a:pPr>
            <a:r>
              <a:rPr lang="en-CA" b="0" i="0" dirty="0">
                <a:solidFill>
                  <a:srgbClr val="767676"/>
                </a:solidFill>
                <a:effectLst/>
                <a:latin typeface="+mn-lt"/>
              </a:rPr>
              <a:t>Data sources: Surveillance of confirmed and probable human cases of Lyme disease acquired in Quebec and reported to public health (2004-2023); active acarological surveillance (2010-2023); passive acarological surveillance (2009-2023).</a:t>
            </a:r>
          </a:p>
          <a:p>
            <a:pPr marL="0" indent="0">
              <a:buFont typeface="Arial" panose="020B0604020202020204" pitchFamily="34" charset="0"/>
              <a:buNone/>
            </a:pPr>
            <a:endParaRPr lang="en-CA" b="0" i="0" dirty="0">
              <a:solidFill>
                <a:srgbClr val="767676"/>
              </a:solidFill>
              <a:effectLst/>
              <a:latin typeface="+mn-lt"/>
            </a:endParaRPr>
          </a:p>
          <a:p>
            <a:pPr marL="0" indent="0">
              <a:buFont typeface="Arial" panose="020B0604020202020204" pitchFamily="34" charset="0"/>
              <a:buNone/>
            </a:pPr>
            <a:r>
              <a:rPr lang="en-CA" b="0" i="0" dirty="0">
                <a:solidFill>
                  <a:srgbClr val="767676"/>
                </a:solidFill>
                <a:effectLst/>
                <a:latin typeface="+mn-lt"/>
              </a:rPr>
              <a:t>Two scientific findings: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b="0" i="0" dirty="0">
                <a:solidFill>
                  <a:srgbClr val="222222"/>
                </a:solidFill>
                <a:effectLst/>
                <a:latin typeface="Open Sans" panose="020B0606030504020204" pitchFamily="34" charset="0"/>
              </a:rPr>
              <a:t>Epidemiology of </a:t>
            </a:r>
            <a:r>
              <a:rPr lang="en-CA" b="1" i="0" dirty="0">
                <a:solidFill>
                  <a:srgbClr val="222222"/>
                </a:solidFill>
                <a:effectLst/>
                <a:latin typeface="Open Sans" panose="020B0606030504020204" pitchFamily="34" charset="0"/>
              </a:rPr>
              <a:t>Lyme Diseas</a:t>
            </a:r>
            <a:r>
              <a:rPr lang="en-CA" b="0" i="0" dirty="0">
                <a:solidFill>
                  <a:srgbClr val="222222"/>
                </a:solidFill>
                <a:effectLst/>
                <a:latin typeface="Open Sans" panose="020B0606030504020204" pitchFamily="34" charset="0"/>
              </a:rPr>
              <a:t>e Diagnoses among Older Adults, United States, 2016–2019</a:t>
            </a:r>
          </a:p>
          <a:p>
            <a:pPr marL="0" indent="0">
              <a:buFont typeface="Arial" panose="020B0604020202020204" pitchFamily="34" charset="0"/>
              <a:buNone/>
            </a:pPr>
            <a:r>
              <a:rPr lang="en-CA" b="0" i="0" dirty="0">
                <a:solidFill>
                  <a:srgbClr val="1C3640"/>
                </a:solidFill>
                <a:effectLst/>
                <a:latin typeface="Open Sans" panose="020B0606030504020204" pitchFamily="34" charset="0"/>
              </a:rPr>
              <a:t>- In total, 88,485 Medicare enrollees were diagnosed as having LD from 2016 to 2019, with an average incidence of 123.5 cases per 100,000 person-years, 7.4 times higher than the 34,183 cases picked up by surveillance during the same period (average rate, 16.6 cases/100,000 persons).</a:t>
            </a:r>
            <a:r>
              <a:rPr lang="en-CA" b="0" i="0" dirty="0">
                <a:solidFill>
                  <a:srgbClr val="767676"/>
                </a:solidFill>
                <a:effectLst/>
                <a:latin typeface="Segoe UI" panose="020B0502040204020203"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0" i="0" dirty="0">
                <a:solidFill>
                  <a:srgbClr val="000000"/>
                </a:solidFill>
                <a:effectLst/>
              </a:rPr>
              <a:t>- Most diagnoses occurred among residents of high-incidence states, in summer, and among men. Incidence of diagnoses was substantially higher than that reported through public health surveillance.</a:t>
            </a:r>
            <a:endParaRPr lang="en-US" sz="1200" dirty="0"/>
          </a:p>
          <a:p>
            <a:pPr marL="0" indent="0">
              <a:buFont typeface="Arial" panose="020B0604020202020204" pitchFamily="34" charset="0"/>
              <a:buNone/>
            </a:pPr>
            <a:endParaRPr lang="en-CA" b="0" i="0" dirty="0">
              <a:solidFill>
                <a:srgbClr val="767676"/>
              </a:solidFill>
              <a:effectLst/>
              <a:latin typeface="+mn-lt"/>
            </a:endParaRPr>
          </a:p>
          <a:p>
            <a:pPr marL="0" indent="0">
              <a:buNone/>
            </a:pPr>
            <a:r>
              <a:rPr lang="en-CA" dirty="0">
                <a:hlinkClick r:id="rId3"/>
              </a:rPr>
              <a:t>Rapid Increase in Seroprevalence of Borrelia burgdorferi Antibodies among Dogs, Northwestern North Carolina, USA, 2017–2021</a:t>
            </a:r>
            <a:endParaRPr lang="en-CA" dirty="0">
              <a:effectLst/>
              <a:ea typeface="Calibri" panose="020F0502020204030204" pitchFamily="34" charset="0"/>
              <a:cs typeface="Times New Roman" panose="02020603050405020304" pitchFamily="18" charset="0"/>
            </a:endParaRPr>
          </a:p>
          <a:p>
            <a:r>
              <a:rPr lang="en-CA" sz="1100" b="0" i="0" dirty="0">
                <a:solidFill>
                  <a:srgbClr val="000000"/>
                </a:solidFill>
                <a:effectLst/>
              </a:rPr>
              <a:t>The percentage of incident seropositivity increased from 2.1% (45/2,130) in 2017 to 7.6% (231/3,033) in 2021. </a:t>
            </a:r>
            <a:endParaRPr lang="en-CA" sz="1100" b="0" i="0" dirty="0">
              <a:solidFill>
                <a:srgbClr val="222222"/>
              </a:solidFill>
              <a:effectLst/>
            </a:endParaRPr>
          </a:p>
          <a:p>
            <a:pPr marL="0" indent="0">
              <a:buFont typeface="Arial" panose="020B0604020202020204" pitchFamily="34" charset="0"/>
              <a:buNone/>
            </a:pPr>
            <a:endParaRPr lang="en-CA" b="0" i="0" dirty="0">
              <a:solidFill>
                <a:srgbClr val="767676"/>
              </a:solidFill>
              <a:effectLst/>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71093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Now for the New world Screwworm, it has been spreading through central America, moving north from Panama to Costa Rica to </a:t>
            </a:r>
            <a:r>
              <a:rPr lang="en-CA" altLang="en-US" dirty="0" err="1"/>
              <a:t>Niaragua</a:t>
            </a:r>
            <a:r>
              <a:rPr lang="en-CA" altLang="en-US" dirty="0"/>
              <a:t>, and most recent reoccurrence in Honduras</a:t>
            </a:r>
          </a:p>
          <a:p>
            <a:endParaRPr lang="en-CA" altLang="en-US" dirty="0"/>
          </a:p>
          <a:p>
            <a:r>
              <a:rPr lang="en-CA" altLang="en-US" dirty="0"/>
              <a:t>In Feb 2024 – Costa Rica declared a sanitary emergency due the presence of the screwworm, and then in March 2024 they reported their first human case.</a:t>
            </a:r>
          </a:p>
          <a:p>
            <a:endParaRPr lang="en-CA" altLang="en-US" dirty="0"/>
          </a:p>
          <a:p>
            <a:r>
              <a:rPr lang="en-CA" altLang="en-US" dirty="0"/>
              <a:t>As of September 7, 2024:</a:t>
            </a:r>
          </a:p>
          <a:p>
            <a:pPr lvl="1"/>
            <a:r>
              <a:rPr lang="en-US" altLang="en-US" dirty="0"/>
              <a:t>Panama has reported 16,720 cases</a:t>
            </a:r>
          </a:p>
          <a:p>
            <a:pPr lvl="1"/>
            <a:r>
              <a:rPr lang="en-US" altLang="en-US" dirty="0"/>
              <a:t>Costa Rica – 6,183 cases </a:t>
            </a:r>
          </a:p>
          <a:p>
            <a:pPr lvl="1"/>
            <a:r>
              <a:rPr lang="en-US" altLang="en-US" dirty="0"/>
              <a:t>Nicaragua – 2,683 cases</a:t>
            </a:r>
          </a:p>
          <a:p>
            <a:endParaRPr lang="en-CA" altLang="en-US" dirty="0"/>
          </a:p>
          <a:p>
            <a:r>
              <a:rPr lang="en-CA" altLang="en-US" dirty="0"/>
              <a:t>Note </a:t>
            </a:r>
            <a:r>
              <a:rPr lang="en-CA" altLang="en-US" dirty="0" err="1"/>
              <a:t>Copeg</a:t>
            </a:r>
            <a:r>
              <a:rPr lang="en-CA" altLang="en-US" dirty="0"/>
              <a:t> cases – unsure if this include human cases along with the animal cases or just the animal cases.</a:t>
            </a:r>
          </a:p>
          <a:p>
            <a:endParaRPr lang="en-CA" altLang="en-US" dirty="0"/>
          </a:p>
          <a:p>
            <a:r>
              <a:rPr lang="en-CA" altLang="en-US" dirty="0"/>
              <a:t>As of July 29, 2024 Costa Rica has reported 22 human cases and Panama has reported 49 human cases (</a:t>
            </a:r>
            <a:r>
              <a:rPr lang="en-CA" dirty="0"/>
              <a:t>age range from 1 year to 95 years). </a:t>
            </a:r>
          </a:p>
          <a:p>
            <a:endParaRPr lang="en-CA" dirty="0"/>
          </a:p>
          <a:p>
            <a:r>
              <a:rPr lang="en-CA" dirty="0"/>
              <a:t>Nicaragua, as of Sept 9, reported its first two human cases of the Screwworm.</a:t>
            </a:r>
          </a:p>
          <a:p>
            <a:endParaRPr lang="en-CA" dirty="0"/>
          </a:p>
          <a:p>
            <a:endParaRPr lang="en-CA" dirty="0"/>
          </a:p>
          <a:p>
            <a:r>
              <a:rPr lang="en-CA" dirty="0"/>
              <a:t>Honduras reported 3 cases in illegally imported equines (unclear of specific species), very close to the border of Nicaragua.</a:t>
            </a:r>
          </a:p>
          <a:p>
            <a:endParaRPr lang="en-CA" altLang="en-US" dirty="0"/>
          </a:p>
          <a:p>
            <a:r>
              <a:rPr lang="en-CA" altLang="en-US" dirty="0"/>
              <a:t>The increase in cases in Costa Rica may be due to a </a:t>
            </a:r>
            <a:r>
              <a:rPr lang="en-CA" dirty="0"/>
              <a:t>more aggressive strain of fly, that moves faster and prefers to mate with field flies (as opposed to sterile flies), which has reduced the effectiveness of the sterile fly control program. </a:t>
            </a:r>
          </a:p>
          <a:p>
            <a:endParaRPr lang="en-CA" dirty="0"/>
          </a:p>
          <a:p>
            <a:r>
              <a:rPr lang="en-CA" dirty="0"/>
              <a:t>Increased rainfall has also been implicated as it may lead to may parasitic activity.</a:t>
            </a:r>
          </a:p>
          <a:p>
            <a:endParaRPr lang="en-CA" altLang="en-US" dirty="0"/>
          </a:p>
          <a:p>
            <a:r>
              <a:rPr lang="en-CA" altLang="en-US" dirty="0"/>
              <a:t>There is also concern for wildlife (deer, wild boar, coyotes…) in these countries, but due to their habitats its hard to determine the exact number of animals affected</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pPr/>
              <a:t>7</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1530924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nc.cdc.gov/eid/article/30/10/24-0583_articl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michigan.gov/mdard/-/media/Project/Websites/mdard/documents/general/emergency/Highly-Pathogenic-Avian-Influenza-HPAI--Cats-FAQ-General-Public.pdf?rev=2d8a94de11c94bf2989368b47d6a8b9a&amp;hash=518EF3A5EF6E7F00E50698DBDB54A4BA#:~:text=What%20are%20the%20signs%20of,or%20may%20not%20be%20present." TargetMode="External"/><Relationship Id="rId5" Type="http://schemas.openxmlformats.org/officeDocument/2006/relationships/hyperlink" Target="https://www.aphis.usda.gov/livestock-poultry-disease/avian/avian-influenza/hpai-detections/mammals" TargetMode="External"/><Relationship Id="rId4" Type="http://schemas.openxmlformats.org/officeDocument/2006/relationships/hyperlink" Target="https://www.colovma.org/cvma-news/influenza-a-highly-pathogenic-avian-influenza-h5n1-in-domestic-ca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ahis.woah.org/#/in-review/4438" TargetMode="External"/><Relationship Id="rId5" Type="http://schemas.openxmlformats.org/officeDocument/2006/relationships/hyperlink" Target="https://cahss.ca/cahss-tools/document-library/highly-pathogenic-avian-influenza-A-H5N1-and-cats?l=en-us" TargetMode="External"/><Relationship Id="rId4" Type="http://schemas.openxmlformats.org/officeDocument/2006/relationships/hyperlink" Target="https://inspection.canada.ca/en/animal-health/terrestrial-animals/diseases/reportable/avian-influenza/animals-susceptible-h5n1-hpa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ntagionlive.com/view/case-of-rabbit-fever-diagnosed-in-us" TargetMode="External"/><Relationship Id="rId7" Type="http://schemas.openxmlformats.org/officeDocument/2006/relationships/hyperlink" Target="https://www.cdc.gov/tularemia/data-researc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cnphi-rcrsp.ca/qpp/poll/14765" TargetMode="External"/><Relationship Id="rId4" Type="http://schemas.openxmlformats.org/officeDocument/2006/relationships/hyperlink" Target="https://indianapublicmedia.org/news/dnr-confirms-rabbit-fever-in-tippecanoe-county.php#:~:text=The%20Indiana%20Department%20of%20Natural%20Resources%20announced%20Thursday%20it%20h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cdc.gov/eid/article/30/9/23-1595_articl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pubmed.ncbi.nlm.nih.gov/39011830/" TargetMode="External"/><Relationship Id="rId5" Type="http://schemas.openxmlformats.org/officeDocument/2006/relationships/hyperlink" Target="https://pubmed.ncbi.nlm.nih.gov/39040529/" TargetMode="External"/><Relationship Id="rId4" Type="http://schemas.openxmlformats.org/officeDocument/2006/relationships/hyperlink" Target="https://pubmed.ncbi.nlm.nih.gov/391606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sss.gouv.qc.ca/professionnels/zoonoses/maladie-lyme/tableau-des-cas-humains-bilan/" TargetMode="External"/><Relationship Id="rId7" Type="http://schemas.openxmlformats.org/officeDocument/2006/relationships/hyperlink" Target="https://wwwnc.cdc.gov/eid/article/30/10/24-0526_articl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nc.cdc.gov/eid/article/30/9/24-0454_article" TargetMode="External"/><Relationship Id="rId5" Type="http://schemas.openxmlformats.org/officeDocument/2006/relationships/hyperlink" Target="https://www.inspq.qc.ca/sites/default/files/2024-06/carte_risque_acquisition_lyme2024.pdf"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https://ticotimes.net/2024/08/12/increased-rainfall-may-lead-to-surge-in-screwworm-infections-in-costa-rica" TargetMode="External"/><Relationship Id="rId13"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https://wahis.woah.org/#/in-review/5864" TargetMode="External"/><Relationship Id="rId12" Type="http://schemas.openxmlformats.org/officeDocument/2006/relationships/hyperlink" Target="https://www.ars.usda.gov/oc/images/photos/k7576-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hyperlink" Target="https://republica18.com/ahora/42721-contagios-humanos-gusano-barrenador/"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minsa.gob.pa/noticia/minsa-publica-informe-epidemiologico-y-cantidad-de-casos-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nature.com/articles/s41598-024-69834-1" TargetMode="External"/><Relationship Id="rId3" Type="http://schemas.openxmlformats.org/officeDocument/2006/relationships/hyperlink" Target="https://journals.plos.org/plosone/article?id=10.1371/journal.pone.0306600" TargetMode="External"/><Relationship Id="rId7" Type="http://schemas.openxmlformats.org/officeDocument/2006/relationships/hyperlink" Target="https://pubmed.ncbi.nlm.nih.gov/3904474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ejmanager.com/mnstemps/100/100-1712208465.pdf?t=1727316993" TargetMode="External"/><Relationship Id="rId5" Type="http://schemas.openxmlformats.org/officeDocument/2006/relationships/hyperlink" Target="https://www.mdpi.com/1999-4915/16/8/1344" TargetMode="External"/><Relationship Id="rId4" Type="http://schemas.openxmlformats.org/officeDocument/2006/relationships/hyperlink" Target="https://pubmed.ncbi.nlm.nih.gov/39066268/" TargetMode="External"/><Relationship Id="rId9" Type="http://schemas.openxmlformats.org/officeDocument/2006/relationships/hyperlink" Target="https://www.nature.com/articles/s41598-024-7179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Companion Animal Network Update</a:t>
            </a:r>
          </a:p>
          <a:p>
            <a:pPr eaLnBrk="1" hangingPunct="1"/>
            <a:r>
              <a:rPr lang="en-CA" altLang="en-US" dirty="0"/>
              <a:t>01 October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284285" y="147882"/>
            <a:ext cx="10515600" cy="1325563"/>
          </a:xfrm>
        </p:spPr>
        <p:txBody>
          <a:bodyPr/>
          <a:lstStyle/>
          <a:p>
            <a:r>
              <a:rPr lang="en-CA" dirty="0"/>
              <a:t>HPAI H5N1 and Cats - USA</a:t>
            </a:r>
          </a:p>
        </p:txBody>
      </p:sp>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4"/>
          </p:nvPr>
        </p:nvSpPr>
        <p:spPr/>
        <p:txBody>
          <a:bodyPr/>
          <a:lstStyle/>
          <a:p>
            <a:pPr>
              <a:defRPr/>
            </a:pPr>
            <a:fld id="{A5F12CC5-A507-4028-B3C9-257C8E707382}" type="slidenum">
              <a:rPr lang="en-US" smtClean="0"/>
              <a:pPr>
                <a:defRPr/>
              </a:pPr>
              <a:t>2</a:t>
            </a:fld>
            <a:endParaRPr lang="en-US"/>
          </a:p>
        </p:txBody>
      </p:sp>
      <p:pic>
        <p:nvPicPr>
          <p:cNvPr id="8" name="Picture 7">
            <a:extLst>
              <a:ext uri="{FF2B5EF4-FFF2-40B4-BE49-F238E27FC236}">
                <a16:creationId xmlns:a16="http://schemas.microsoft.com/office/drawing/2014/main" id="{A38682B9-D57B-162E-8CE3-E23BD8307619}"/>
              </a:ext>
            </a:extLst>
          </p:cNvPr>
          <p:cNvPicPr>
            <a:picLocks noChangeAspect="1"/>
          </p:cNvPicPr>
          <p:nvPr/>
        </p:nvPicPr>
        <p:blipFill>
          <a:blip r:embed="rId3"/>
          <a:stretch>
            <a:fillRect/>
          </a:stretch>
        </p:blipFill>
        <p:spPr>
          <a:xfrm>
            <a:off x="5534025" y="1171575"/>
            <a:ext cx="6255457" cy="3267772"/>
          </a:xfrm>
          <a:prstGeom prst="rect">
            <a:avLst/>
          </a:prstGeom>
          <a:ln w="19050">
            <a:solidFill>
              <a:schemeClr val="tx1"/>
            </a:solidFill>
          </a:ln>
        </p:spPr>
      </p:pic>
      <p:sp>
        <p:nvSpPr>
          <p:cNvPr id="9" name="Text Placeholder 2">
            <a:extLst>
              <a:ext uri="{FF2B5EF4-FFF2-40B4-BE49-F238E27FC236}">
                <a16:creationId xmlns:a16="http://schemas.microsoft.com/office/drawing/2014/main" id="{1DB1F8F9-5A35-BB37-CC07-EDFDAEB5C625}"/>
              </a:ext>
            </a:extLst>
          </p:cNvPr>
          <p:cNvSpPr>
            <a:spLocks noGrp="1"/>
          </p:cNvSpPr>
          <p:nvPr>
            <p:ph type="body" sz="quarter" idx="13"/>
          </p:nvPr>
        </p:nvSpPr>
        <p:spPr>
          <a:xfrm>
            <a:off x="324718" y="1095990"/>
            <a:ext cx="5068958" cy="5625485"/>
          </a:xfrm>
        </p:spPr>
        <p:txBody>
          <a:bodyPr/>
          <a:lstStyle/>
          <a:p>
            <a:pPr marL="0" indent="0">
              <a:buNone/>
            </a:pPr>
            <a:r>
              <a:rPr lang="en-CA" sz="2400" dirty="0"/>
              <a:t>August 9 - </a:t>
            </a:r>
            <a:r>
              <a:rPr lang="en-CA" sz="2400" dirty="0">
                <a:hlinkClick r:id="rId4"/>
              </a:rPr>
              <a:t>Colorado</a:t>
            </a:r>
            <a:r>
              <a:rPr lang="en-CA" sz="2400" dirty="0"/>
              <a:t> released details on six domestic cats diagnosed with HPAI H5N1 in the state in 2024:</a:t>
            </a:r>
          </a:p>
          <a:p>
            <a:r>
              <a:rPr lang="en-CA" sz="2000" dirty="0"/>
              <a:t>One cat was directly linked to a dairy farm</a:t>
            </a:r>
          </a:p>
          <a:p>
            <a:r>
              <a:rPr lang="en-CA" sz="2000" dirty="0"/>
              <a:t>Two were indoor only  cats (no known direct exposures to the virus)</a:t>
            </a:r>
          </a:p>
          <a:p>
            <a:r>
              <a:rPr lang="en-CA" sz="2000" dirty="0"/>
              <a:t>Three were indoor/outdoor cats (hunted mice and/or small birds)</a:t>
            </a:r>
          </a:p>
          <a:p>
            <a:r>
              <a:rPr lang="en-CA" sz="2000" dirty="0"/>
              <a:t>Five of the six presented with respiratory symptoms and neurological impairment</a:t>
            </a:r>
          </a:p>
          <a:p>
            <a:pPr marL="0" indent="0">
              <a:buNone/>
            </a:pPr>
            <a:r>
              <a:rPr lang="en-CA" sz="2400" dirty="0"/>
              <a:t>USDA has confirmed a total of 53 HPAI detections among domestic cats</a:t>
            </a:r>
          </a:p>
          <a:p>
            <a:r>
              <a:rPr lang="en-CA" sz="2000" dirty="0"/>
              <a:t>mammals page now includes positive detections of HPAI H5N1 in cat species prior to March 1, 2024</a:t>
            </a:r>
          </a:p>
          <a:p>
            <a:endParaRPr lang="en-CA" sz="2000" dirty="0"/>
          </a:p>
          <a:p>
            <a:pPr marL="0" indent="0">
              <a:buNone/>
            </a:pPr>
            <a:endParaRPr lang="en-CA" sz="2000" dirty="0"/>
          </a:p>
        </p:txBody>
      </p:sp>
      <p:sp>
        <p:nvSpPr>
          <p:cNvPr id="10" name="TextBox 9">
            <a:extLst>
              <a:ext uri="{FF2B5EF4-FFF2-40B4-BE49-F238E27FC236}">
                <a16:creationId xmlns:a16="http://schemas.microsoft.com/office/drawing/2014/main" id="{1B1916F2-55E8-13FD-3272-833951C387E6}"/>
              </a:ext>
            </a:extLst>
          </p:cNvPr>
          <p:cNvSpPr txBox="1"/>
          <p:nvPr/>
        </p:nvSpPr>
        <p:spPr>
          <a:xfrm>
            <a:off x="8810625" y="4439347"/>
            <a:ext cx="3148041" cy="307777"/>
          </a:xfrm>
          <a:prstGeom prst="rect">
            <a:avLst/>
          </a:prstGeom>
          <a:noFill/>
        </p:spPr>
        <p:txBody>
          <a:bodyPr wrap="square" rtlCol="0">
            <a:spAutoFit/>
          </a:bodyPr>
          <a:lstStyle/>
          <a:p>
            <a:r>
              <a:rPr lang="en-CA" sz="1400" dirty="0">
                <a:hlinkClick r:id="rId5"/>
              </a:rPr>
              <a:t>HPAI Detections in Mammals (usda.gov)</a:t>
            </a:r>
            <a:endParaRPr lang="en-CA" sz="1400" dirty="0"/>
          </a:p>
        </p:txBody>
      </p:sp>
      <p:sp>
        <p:nvSpPr>
          <p:cNvPr id="12" name="TextBox 11">
            <a:extLst>
              <a:ext uri="{FF2B5EF4-FFF2-40B4-BE49-F238E27FC236}">
                <a16:creationId xmlns:a16="http://schemas.microsoft.com/office/drawing/2014/main" id="{6AF5E047-532C-7773-D533-53D2FC43200A}"/>
              </a:ext>
            </a:extLst>
          </p:cNvPr>
          <p:cNvSpPr txBox="1"/>
          <p:nvPr/>
        </p:nvSpPr>
        <p:spPr>
          <a:xfrm>
            <a:off x="5434109" y="4826821"/>
            <a:ext cx="6473606" cy="1631216"/>
          </a:xfrm>
          <a:prstGeom prst="rect">
            <a:avLst/>
          </a:prstGeom>
          <a:noFill/>
        </p:spPr>
        <p:txBody>
          <a:bodyPr wrap="square">
            <a:spAutoFit/>
          </a:bodyPr>
          <a:lstStyle/>
          <a:p>
            <a:r>
              <a:rPr lang="en-CA" sz="2000" dirty="0">
                <a:latin typeface="+mn-lt"/>
                <a:hlinkClick r:id="rId6"/>
              </a:rPr>
              <a:t>Highly Pathogenic Avian Influenza (HPAI) &amp; Cats FAQ</a:t>
            </a:r>
            <a:endParaRPr lang="en-CA" sz="2000" dirty="0">
              <a:latin typeface="+mn-lt"/>
            </a:endParaRPr>
          </a:p>
          <a:p>
            <a:pPr algn="l"/>
            <a:endParaRPr lang="en-CA" sz="2000" b="0" i="0" dirty="0">
              <a:solidFill>
                <a:srgbClr val="222222"/>
              </a:solidFill>
              <a:effectLst/>
              <a:latin typeface="+mn-lt"/>
              <a:hlinkClick r:id="rId7"/>
            </a:endParaRPr>
          </a:p>
          <a:p>
            <a:pPr algn="l"/>
            <a:r>
              <a:rPr lang="en-CA" sz="2000" b="0" i="0" dirty="0">
                <a:solidFill>
                  <a:srgbClr val="222222"/>
                </a:solidFill>
                <a:effectLst/>
                <a:latin typeface="+mn-lt"/>
                <a:hlinkClick r:id="rId7"/>
              </a:rPr>
              <a:t>Pathogenicity of Highly Pathogenic Avian Influenza A(H5N1) Viruses Isolated from Cats in Mice and Ferrets, South Korea, 2023</a:t>
            </a:r>
            <a:endParaRPr lang="en-CA" sz="2000" b="0" i="0" dirty="0">
              <a:solidFill>
                <a:srgbClr val="222222"/>
              </a:solidFill>
              <a:effectLst/>
              <a:latin typeface="+mn-lt"/>
            </a:endParaRPr>
          </a:p>
        </p:txBody>
      </p:sp>
    </p:spTree>
    <p:extLst>
      <p:ext uri="{BB962C8B-B14F-4D97-AF65-F5344CB8AC3E}">
        <p14:creationId xmlns:p14="http://schemas.microsoft.com/office/powerpoint/2010/main" val="70795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056-10B1-6B3B-6E5E-1477BB36195A}"/>
              </a:ext>
            </a:extLst>
          </p:cNvPr>
          <p:cNvSpPr>
            <a:spLocks noGrp="1"/>
          </p:cNvSpPr>
          <p:nvPr>
            <p:ph type="title"/>
          </p:nvPr>
        </p:nvSpPr>
        <p:spPr>
          <a:xfrm>
            <a:off x="284285" y="147882"/>
            <a:ext cx="10515600" cy="1325563"/>
          </a:xfrm>
        </p:spPr>
        <p:txBody>
          <a:bodyPr/>
          <a:lstStyle/>
          <a:p>
            <a:r>
              <a:rPr lang="en-CA" dirty="0"/>
              <a:t>HPAI H5N1 and Cats - Canada</a:t>
            </a:r>
          </a:p>
        </p:txBody>
      </p:sp>
      <p:sp>
        <p:nvSpPr>
          <p:cNvPr id="4" name="Slide Number Placeholder 3">
            <a:extLst>
              <a:ext uri="{FF2B5EF4-FFF2-40B4-BE49-F238E27FC236}">
                <a16:creationId xmlns:a16="http://schemas.microsoft.com/office/drawing/2014/main" id="{FA979787-7088-E08D-5CCB-AB460A09E2DB}"/>
              </a:ext>
            </a:extLst>
          </p:cNvPr>
          <p:cNvSpPr>
            <a:spLocks noGrp="1"/>
          </p:cNvSpPr>
          <p:nvPr>
            <p:ph type="sldNum" sz="quarter" idx="14"/>
          </p:nvPr>
        </p:nvSpPr>
        <p:spPr/>
        <p:txBody>
          <a:bodyPr/>
          <a:lstStyle/>
          <a:p>
            <a:pPr>
              <a:defRPr/>
            </a:pPr>
            <a:fld id="{A5F12CC5-A507-4028-B3C9-257C8E707382}" type="slidenum">
              <a:rPr lang="en-US" smtClean="0"/>
              <a:pPr>
                <a:defRPr/>
              </a:pPr>
              <a:t>3</a:t>
            </a:fld>
            <a:endParaRPr lang="en-US"/>
          </a:p>
        </p:txBody>
      </p:sp>
      <p:pic>
        <p:nvPicPr>
          <p:cNvPr id="1027" name="Picture 3">
            <a:extLst>
              <a:ext uri="{FF2B5EF4-FFF2-40B4-BE49-F238E27FC236}">
                <a16:creationId xmlns:a16="http://schemas.microsoft.com/office/drawing/2014/main" id="{5838C025-AE38-EAB1-FF8B-FE18E003E3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425" y="1195388"/>
            <a:ext cx="6430842" cy="359859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023E1-FFE0-951D-58AA-35CFA70BD2A5}"/>
              </a:ext>
            </a:extLst>
          </p:cNvPr>
          <p:cNvSpPr txBox="1"/>
          <p:nvPr/>
        </p:nvSpPr>
        <p:spPr>
          <a:xfrm>
            <a:off x="5267325" y="5841488"/>
            <a:ext cx="6430842" cy="646331"/>
          </a:xfrm>
          <a:prstGeom prst="rect">
            <a:avLst/>
          </a:prstGeom>
          <a:noFill/>
        </p:spPr>
        <p:txBody>
          <a:bodyPr wrap="square" rtlCol="0">
            <a:spAutoFit/>
          </a:bodyPr>
          <a:lstStyle/>
          <a:p>
            <a:r>
              <a:rPr lang="en-CA" dirty="0">
                <a:hlinkClick r:id="rId4"/>
              </a:rPr>
              <a:t>Animals susceptible to H5N1 highly pathogenic avian influenza (HPAI) - inspection.canada.ca</a:t>
            </a:r>
            <a:endParaRPr lang="en-CA" dirty="0"/>
          </a:p>
        </p:txBody>
      </p:sp>
      <p:sp>
        <p:nvSpPr>
          <p:cNvPr id="5" name="TextBox 4">
            <a:extLst>
              <a:ext uri="{FF2B5EF4-FFF2-40B4-BE49-F238E27FC236}">
                <a16:creationId xmlns:a16="http://schemas.microsoft.com/office/drawing/2014/main" id="{70C7ECE3-E1D8-CEF3-189E-8294202F81B1}"/>
              </a:ext>
            </a:extLst>
          </p:cNvPr>
          <p:cNvSpPr txBox="1"/>
          <p:nvPr/>
        </p:nvSpPr>
        <p:spPr>
          <a:xfrm>
            <a:off x="5305425" y="5229225"/>
            <a:ext cx="6048375" cy="369332"/>
          </a:xfrm>
          <a:prstGeom prst="rect">
            <a:avLst/>
          </a:prstGeom>
          <a:noFill/>
        </p:spPr>
        <p:txBody>
          <a:bodyPr wrap="square" rtlCol="0">
            <a:spAutoFit/>
          </a:bodyPr>
          <a:lstStyle/>
          <a:p>
            <a:r>
              <a:rPr lang="en-CA" dirty="0">
                <a:hlinkClick r:id="rId5"/>
              </a:rPr>
              <a:t>CAHSS Risk Communication Document – HPAI H5N1 and cats</a:t>
            </a:r>
            <a:endParaRPr lang="en-CA" dirty="0"/>
          </a:p>
        </p:txBody>
      </p:sp>
      <p:sp>
        <p:nvSpPr>
          <p:cNvPr id="6" name="Text Placeholder 2">
            <a:extLst>
              <a:ext uri="{FF2B5EF4-FFF2-40B4-BE49-F238E27FC236}">
                <a16:creationId xmlns:a16="http://schemas.microsoft.com/office/drawing/2014/main" id="{F8F56AB8-E775-EDEF-95E6-36A0999F1E0F}"/>
              </a:ext>
            </a:extLst>
          </p:cNvPr>
          <p:cNvSpPr>
            <a:spLocks noGrp="1"/>
          </p:cNvSpPr>
          <p:nvPr>
            <p:ph type="body" sz="quarter" idx="13"/>
          </p:nvPr>
        </p:nvSpPr>
        <p:spPr>
          <a:xfrm>
            <a:off x="324718" y="1259443"/>
            <a:ext cx="5068958" cy="5462032"/>
          </a:xfrm>
        </p:spPr>
        <p:txBody>
          <a:bodyPr/>
          <a:lstStyle/>
          <a:p>
            <a:pPr marL="0" indent="0">
              <a:buNone/>
            </a:pPr>
            <a:r>
              <a:rPr lang="en-CA" sz="2400" dirty="0"/>
              <a:t>No recent case reports from cats in Canada</a:t>
            </a:r>
          </a:p>
          <a:p>
            <a:r>
              <a:rPr lang="en-CA" sz="2000" dirty="0"/>
              <a:t>Last year, 2 cats from Alberta identified November 17, 2023</a:t>
            </a:r>
          </a:p>
          <a:p>
            <a:r>
              <a:rPr lang="en-CA" sz="2000" dirty="0"/>
              <a:t>HPAI confirmed December 15, 2023</a:t>
            </a:r>
          </a:p>
          <a:p>
            <a:pPr lvl="1"/>
            <a:r>
              <a:rPr lang="en-CA" sz="1600" dirty="0"/>
              <a:t>Clade 2.3.4.4b Eurasian and North America Reassortment</a:t>
            </a:r>
          </a:p>
          <a:p>
            <a:r>
              <a:rPr lang="en-CA" sz="2000" dirty="0"/>
              <a:t>From a beef cattle farm</a:t>
            </a:r>
          </a:p>
          <a:p>
            <a:r>
              <a:rPr lang="en-CA" sz="2000" dirty="0"/>
              <a:t>1</a:t>
            </a:r>
            <a:r>
              <a:rPr lang="en-CA" sz="2000" baseline="30000" dirty="0"/>
              <a:t>st</a:t>
            </a:r>
            <a:r>
              <a:rPr lang="en-CA" sz="2000" dirty="0"/>
              <a:t> cat died without being tested</a:t>
            </a:r>
          </a:p>
          <a:p>
            <a:r>
              <a:rPr lang="en-CA" sz="2000" dirty="0"/>
              <a:t>2</a:t>
            </a:r>
            <a:r>
              <a:rPr lang="en-CA" sz="2000" baseline="30000" dirty="0"/>
              <a:t>nd</a:t>
            </a:r>
            <a:r>
              <a:rPr lang="en-CA" sz="2000" dirty="0"/>
              <a:t> cat displayed neurological signs</a:t>
            </a:r>
          </a:p>
          <a:p>
            <a:pPr marL="0" indent="0">
              <a:buNone/>
            </a:pPr>
            <a:endParaRPr lang="en-CA" sz="2400" dirty="0"/>
          </a:p>
          <a:p>
            <a:pPr marL="0" indent="0">
              <a:buNone/>
            </a:pPr>
            <a:r>
              <a:rPr lang="en-CA" sz="2400" dirty="0"/>
              <a:t>Any updates on the Ontario feral cat testing?</a:t>
            </a:r>
            <a:endParaRPr lang="en-CA" sz="2000" dirty="0"/>
          </a:p>
          <a:p>
            <a:endParaRPr lang="en-CA" sz="2000" dirty="0"/>
          </a:p>
          <a:p>
            <a:pPr marL="0" indent="0">
              <a:buNone/>
            </a:pPr>
            <a:endParaRPr lang="en-CA" sz="2000" dirty="0"/>
          </a:p>
        </p:txBody>
      </p:sp>
      <p:sp>
        <p:nvSpPr>
          <p:cNvPr id="7" name="TextBox 6">
            <a:extLst>
              <a:ext uri="{FF2B5EF4-FFF2-40B4-BE49-F238E27FC236}">
                <a16:creationId xmlns:a16="http://schemas.microsoft.com/office/drawing/2014/main" id="{1B1648F5-FDD8-56F8-063E-0DAD8DA58069}"/>
              </a:ext>
            </a:extLst>
          </p:cNvPr>
          <p:cNvSpPr txBox="1"/>
          <p:nvPr/>
        </p:nvSpPr>
        <p:spPr>
          <a:xfrm>
            <a:off x="10324232" y="4785497"/>
            <a:ext cx="1571625" cy="307777"/>
          </a:xfrm>
          <a:prstGeom prst="rect">
            <a:avLst/>
          </a:prstGeom>
          <a:noFill/>
        </p:spPr>
        <p:txBody>
          <a:bodyPr wrap="square" rtlCol="0">
            <a:spAutoFit/>
          </a:bodyPr>
          <a:lstStyle/>
          <a:p>
            <a:r>
              <a:rPr lang="en-CA" sz="1400" dirty="0">
                <a:hlinkClick r:id="rId6"/>
              </a:rPr>
              <a:t>WAHIS (woah.org)</a:t>
            </a:r>
            <a:endParaRPr lang="en-CA" sz="1400" dirty="0"/>
          </a:p>
        </p:txBody>
      </p:sp>
    </p:spTree>
    <p:extLst>
      <p:ext uri="{BB962C8B-B14F-4D97-AF65-F5344CB8AC3E}">
        <p14:creationId xmlns:p14="http://schemas.microsoft.com/office/powerpoint/2010/main" val="186636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AF57-8D97-927A-71BE-00EC9E8BCC48}"/>
              </a:ext>
            </a:extLst>
          </p:cNvPr>
          <p:cNvSpPr>
            <a:spLocks noGrp="1"/>
          </p:cNvSpPr>
          <p:nvPr>
            <p:ph type="title"/>
          </p:nvPr>
        </p:nvSpPr>
        <p:spPr>
          <a:xfrm>
            <a:off x="240323" y="0"/>
            <a:ext cx="10515600" cy="1325563"/>
          </a:xfrm>
        </p:spPr>
        <p:txBody>
          <a:bodyPr/>
          <a:lstStyle/>
          <a:p>
            <a:r>
              <a:rPr lang="en-CA" dirty="0"/>
              <a:t>Tularemia</a:t>
            </a:r>
          </a:p>
        </p:txBody>
      </p:sp>
      <p:sp>
        <p:nvSpPr>
          <p:cNvPr id="3" name="Content Placeholder 2">
            <a:extLst>
              <a:ext uri="{FF2B5EF4-FFF2-40B4-BE49-F238E27FC236}">
                <a16:creationId xmlns:a16="http://schemas.microsoft.com/office/drawing/2014/main" id="{096E6685-07E1-D5F8-D628-D81432EF3F2A}"/>
              </a:ext>
            </a:extLst>
          </p:cNvPr>
          <p:cNvSpPr>
            <a:spLocks noGrp="1"/>
          </p:cNvSpPr>
          <p:nvPr>
            <p:ph sz="half" idx="1"/>
          </p:nvPr>
        </p:nvSpPr>
        <p:spPr>
          <a:xfrm>
            <a:off x="838200" y="1253331"/>
            <a:ext cx="5181600" cy="4351338"/>
          </a:xfrm>
        </p:spPr>
        <p:txBody>
          <a:bodyPr/>
          <a:lstStyle/>
          <a:p>
            <a:r>
              <a:rPr lang="en-CA" dirty="0"/>
              <a:t>First human case detected in </a:t>
            </a:r>
            <a:r>
              <a:rPr lang="en-CA" dirty="0">
                <a:hlinkClick r:id="rId3"/>
              </a:rPr>
              <a:t>Colorado</a:t>
            </a:r>
            <a:r>
              <a:rPr lang="en-CA" dirty="0"/>
              <a:t> in July 2024</a:t>
            </a:r>
          </a:p>
          <a:p>
            <a:r>
              <a:rPr lang="en-CA" dirty="0"/>
              <a:t>20 rabbits confirmed positive in </a:t>
            </a:r>
            <a:r>
              <a:rPr lang="en-CA" dirty="0">
                <a:hlinkClick r:id="rId4"/>
              </a:rPr>
              <a:t>Indiana</a:t>
            </a:r>
            <a:r>
              <a:rPr lang="en-CA" dirty="0"/>
              <a:t> since April 2024</a:t>
            </a:r>
          </a:p>
          <a:p>
            <a:pPr marL="0" indent="0">
              <a:buNone/>
            </a:pPr>
            <a:endParaRPr lang="en-CA" dirty="0">
              <a:solidFill>
                <a:srgbClr val="000000"/>
              </a:solidFill>
              <a:latin typeface="ui-sans-serif"/>
            </a:endParaRPr>
          </a:p>
        </p:txBody>
      </p:sp>
      <p:sp>
        <p:nvSpPr>
          <p:cNvPr id="4" name="Content Placeholder 3">
            <a:extLst>
              <a:ext uri="{FF2B5EF4-FFF2-40B4-BE49-F238E27FC236}">
                <a16:creationId xmlns:a16="http://schemas.microsoft.com/office/drawing/2014/main" id="{AED67B78-637D-BA61-F7E7-200E50114217}"/>
              </a:ext>
            </a:extLst>
          </p:cNvPr>
          <p:cNvSpPr>
            <a:spLocks noGrp="1"/>
          </p:cNvSpPr>
          <p:nvPr>
            <p:ph sz="half" idx="2"/>
          </p:nvPr>
        </p:nvSpPr>
        <p:spPr>
          <a:xfrm>
            <a:off x="6019800" y="681037"/>
            <a:ext cx="6093994" cy="6307723"/>
          </a:xfrm>
        </p:spPr>
        <p:txBody>
          <a:bodyPr/>
          <a:lstStyle/>
          <a:p>
            <a:pPr marL="0" indent="0">
              <a:buNone/>
            </a:pPr>
            <a:r>
              <a:rPr lang="en-CA" b="1" dirty="0">
                <a:hlinkClick r:id="rId5"/>
              </a:rPr>
              <a:t>Ping</a:t>
            </a:r>
            <a:r>
              <a:rPr lang="en-CA" b="1" dirty="0"/>
              <a:t> – Tularemia reports in the USA </a:t>
            </a:r>
          </a:p>
          <a:p>
            <a:r>
              <a:rPr lang="en-CA" sz="1600" dirty="0"/>
              <a:t>Has there been any increases in cases of tularemia in humans or animals within your jurisdiction in Canada over the last few months?</a:t>
            </a:r>
          </a:p>
          <a:p>
            <a:r>
              <a:rPr lang="en-CA" sz="1600" dirty="0"/>
              <a:t>Laboratory testing of animals for </a:t>
            </a:r>
            <a:r>
              <a:rPr lang="en-CA" sz="1600" dirty="0" err="1"/>
              <a:t>Francisella</a:t>
            </a:r>
            <a:r>
              <a:rPr lang="en-CA" sz="1600" dirty="0"/>
              <a:t> tularensis is made more challenging due to it requiring biocontainment level 3, and being Category A bioterrorism agent. Do any veterinary labs in Canada test animal samples for this agent?</a:t>
            </a:r>
          </a:p>
          <a:p>
            <a:pPr marL="0" indent="0">
              <a:buNone/>
            </a:pPr>
            <a:endParaRPr lang="en-CA" sz="1600" b="1" dirty="0"/>
          </a:p>
          <a:p>
            <a:pPr marL="0" indent="0">
              <a:buNone/>
            </a:pPr>
            <a:r>
              <a:rPr lang="en-CA" sz="1600" b="1" dirty="0"/>
              <a:t>SUMMARY</a:t>
            </a:r>
          </a:p>
          <a:p>
            <a:r>
              <a:rPr lang="en-CA" sz="1600" dirty="0"/>
              <a:t>Canadian information</a:t>
            </a:r>
          </a:p>
          <a:p>
            <a:pPr lvl="1"/>
            <a:r>
              <a:rPr lang="en-CA" sz="1600" dirty="0"/>
              <a:t>Accessibility of reports varies among provinces and cases reported nationally are not summarized well</a:t>
            </a:r>
          </a:p>
          <a:p>
            <a:pPr lvl="1"/>
            <a:r>
              <a:rPr lang="en-CA" sz="1600" dirty="0"/>
              <a:t>Tularemia reported in wildlife in Canada, but no cases reported in domestic species</a:t>
            </a:r>
          </a:p>
          <a:p>
            <a:r>
              <a:rPr lang="en-CA" sz="1600" dirty="0"/>
              <a:t>Questions</a:t>
            </a:r>
          </a:p>
          <a:p>
            <a:pPr lvl="1"/>
            <a:r>
              <a:rPr lang="en-CA" sz="1600" dirty="0"/>
              <a:t>Reporting bias as emerging diseases being focused upon more?</a:t>
            </a:r>
          </a:p>
          <a:p>
            <a:pPr lvl="1"/>
            <a:r>
              <a:rPr lang="en-CA" sz="1600" b="0" i="0" dirty="0">
                <a:solidFill>
                  <a:srgbClr val="333333"/>
                </a:solidFill>
                <a:effectLst/>
                <a:latin typeface="+mn-lt"/>
              </a:rPr>
              <a:t>How are awareness/availability of non-confirmatory diagnostic testing in the US influencing observed increase in cases?</a:t>
            </a:r>
          </a:p>
          <a:p>
            <a:pPr lvl="1"/>
            <a:r>
              <a:rPr lang="en-CA" sz="1600" b="0" i="0" dirty="0">
                <a:solidFill>
                  <a:srgbClr val="333333"/>
                </a:solidFill>
                <a:effectLst/>
                <a:latin typeface="+mn-lt"/>
              </a:rPr>
              <a:t>Is it possible to do a survey of availability/awareness across Canadian non-biocontainment 3 labs of non-confirmatory test offerings?</a:t>
            </a:r>
            <a:endParaRPr lang="en-CA" sz="1600" dirty="0"/>
          </a:p>
        </p:txBody>
      </p:sp>
      <p:sp>
        <p:nvSpPr>
          <p:cNvPr id="5" name="Slide Number Placeholder 4">
            <a:extLst>
              <a:ext uri="{FF2B5EF4-FFF2-40B4-BE49-F238E27FC236}">
                <a16:creationId xmlns:a16="http://schemas.microsoft.com/office/drawing/2014/main" id="{F447E738-C565-D559-693A-1887E6620628}"/>
              </a:ext>
            </a:extLst>
          </p:cNvPr>
          <p:cNvSpPr>
            <a:spLocks noGrp="1"/>
          </p:cNvSpPr>
          <p:nvPr>
            <p:ph type="sldNum" sz="quarter" idx="10"/>
          </p:nvPr>
        </p:nvSpPr>
        <p:spPr/>
        <p:txBody>
          <a:bodyPr/>
          <a:lstStyle/>
          <a:p>
            <a:pPr>
              <a:defRPr/>
            </a:pPr>
            <a:fld id="{222C2B47-41F2-42A5-AA41-34CCD9669551}" type="slidenum">
              <a:rPr lang="en-US" smtClean="0"/>
              <a:pPr>
                <a:defRPr/>
              </a:pPr>
              <a:t>4</a:t>
            </a:fld>
            <a:endParaRPr lang="en-US" dirty="0"/>
          </a:p>
        </p:txBody>
      </p:sp>
      <p:pic>
        <p:nvPicPr>
          <p:cNvPr id="7" name="Picture 6">
            <a:extLst>
              <a:ext uri="{FF2B5EF4-FFF2-40B4-BE49-F238E27FC236}">
                <a16:creationId xmlns:a16="http://schemas.microsoft.com/office/drawing/2014/main" id="{D2486185-4DE1-E832-4B59-A5F0032A3B8E}"/>
              </a:ext>
            </a:extLst>
          </p:cNvPr>
          <p:cNvPicPr>
            <a:picLocks noChangeAspect="1"/>
          </p:cNvPicPr>
          <p:nvPr/>
        </p:nvPicPr>
        <p:blipFill>
          <a:blip r:embed="rId6"/>
          <a:stretch>
            <a:fillRect/>
          </a:stretch>
        </p:blipFill>
        <p:spPr>
          <a:xfrm>
            <a:off x="1005038" y="3591909"/>
            <a:ext cx="4564480" cy="2806033"/>
          </a:xfrm>
          <a:prstGeom prst="rect">
            <a:avLst/>
          </a:prstGeom>
        </p:spPr>
      </p:pic>
      <p:sp>
        <p:nvSpPr>
          <p:cNvPr id="9" name="TextBox 8">
            <a:extLst>
              <a:ext uri="{FF2B5EF4-FFF2-40B4-BE49-F238E27FC236}">
                <a16:creationId xmlns:a16="http://schemas.microsoft.com/office/drawing/2014/main" id="{8716AD11-4EB0-B5E1-C038-435FEA6894D9}"/>
              </a:ext>
            </a:extLst>
          </p:cNvPr>
          <p:cNvSpPr txBox="1"/>
          <p:nvPr/>
        </p:nvSpPr>
        <p:spPr>
          <a:xfrm>
            <a:off x="871687" y="6324135"/>
            <a:ext cx="6093994" cy="369332"/>
          </a:xfrm>
          <a:prstGeom prst="rect">
            <a:avLst/>
          </a:prstGeom>
          <a:noFill/>
        </p:spPr>
        <p:txBody>
          <a:bodyPr wrap="square">
            <a:spAutoFit/>
          </a:bodyPr>
          <a:lstStyle/>
          <a:p>
            <a:r>
              <a:rPr lang="en-CA" dirty="0">
                <a:hlinkClick r:id="rId7"/>
              </a:rPr>
              <a:t>Tularemia Data and Statistics | Tularemia | CDC</a:t>
            </a:r>
            <a:endParaRPr lang="en-CA" dirty="0"/>
          </a:p>
        </p:txBody>
      </p:sp>
    </p:spTree>
    <p:extLst>
      <p:ext uri="{BB962C8B-B14F-4D97-AF65-F5344CB8AC3E}">
        <p14:creationId xmlns:p14="http://schemas.microsoft.com/office/powerpoint/2010/main" val="88869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AB3C-210B-51EB-5DDB-0FF6DE7E123A}"/>
              </a:ext>
            </a:extLst>
          </p:cNvPr>
          <p:cNvSpPr>
            <a:spLocks noGrp="1"/>
          </p:cNvSpPr>
          <p:nvPr>
            <p:ph type="title"/>
          </p:nvPr>
        </p:nvSpPr>
        <p:spPr>
          <a:xfrm>
            <a:off x="240323" y="99137"/>
            <a:ext cx="10515600" cy="1325563"/>
          </a:xfrm>
        </p:spPr>
        <p:txBody>
          <a:bodyPr/>
          <a:lstStyle/>
          <a:p>
            <a:r>
              <a:rPr lang="en-CA" dirty="0"/>
              <a:t>Leishmaniasis</a:t>
            </a:r>
          </a:p>
        </p:txBody>
      </p:sp>
      <p:sp>
        <p:nvSpPr>
          <p:cNvPr id="3" name="Content Placeholder 2">
            <a:extLst>
              <a:ext uri="{FF2B5EF4-FFF2-40B4-BE49-F238E27FC236}">
                <a16:creationId xmlns:a16="http://schemas.microsoft.com/office/drawing/2014/main" id="{6AD5CB84-22C4-1AA8-007A-26DDAE9D2509}"/>
              </a:ext>
            </a:extLst>
          </p:cNvPr>
          <p:cNvSpPr>
            <a:spLocks noGrp="1"/>
          </p:cNvSpPr>
          <p:nvPr>
            <p:ph sz="half" idx="1"/>
          </p:nvPr>
        </p:nvSpPr>
        <p:spPr>
          <a:xfrm>
            <a:off x="6279837" y="2187574"/>
            <a:ext cx="5181600" cy="4351338"/>
          </a:xfrm>
        </p:spPr>
        <p:txBody>
          <a:bodyPr/>
          <a:lstStyle/>
          <a:p>
            <a:r>
              <a:rPr lang="en-CA" sz="1600" dirty="0">
                <a:hlinkClick r:id="" action="ppaction://noaction"/>
              </a:rPr>
              <a:t>Feline leishmaniosis in the Mediterranean Basin: a multicenter study - PubMed (nih.gov)</a:t>
            </a:r>
            <a:endParaRPr lang="en-CA" sz="1600" dirty="0"/>
          </a:p>
          <a:p>
            <a:pPr lvl="1"/>
            <a:r>
              <a:rPr lang="en-CA" sz="1600" b="1" dirty="0">
                <a:solidFill>
                  <a:srgbClr val="212121"/>
                </a:solidFill>
              </a:rPr>
              <a:t>Cats recognized as competent hosts for </a:t>
            </a:r>
            <a:r>
              <a:rPr lang="en-CA" sz="1600" b="1" i="1" dirty="0">
                <a:solidFill>
                  <a:srgbClr val="212121"/>
                </a:solidFill>
              </a:rPr>
              <a:t>Leishmania infantum </a:t>
            </a:r>
            <a:r>
              <a:rPr lang="en-CA" sz="1600" b="1" dirty="0">
                <a:solidFill>
                  <a:srgbClr val="212121"/>
                </a:solidFill>
              </a:rPr>
              <a:t>and a blood source for sand fly vectors</a:t>
            </a:r>
            <a:endParaRPr lang="en-CA" sz="1600" b="1" dirty="0"/>
          </a:p>
          <a:p>
            <a:pPr lvl="1"/>
            <a:r>
              <a:rPr lang="en-CA" sz="1600" b="0" i="1" dirty="0">
                <a:solidFill>
                  <a:srgbClr val="212121"/>
                </a:solidFill>
                <a:effectLst/>
              </a:rPr>
              <a:t>L. infantum </a:t>
            </a:r>
            <a:r>
              <a:rPr lang="en-CA" sz="1600" b="0" i="0" dirty="0">
                <a:solidFill>
                  <a:srgbClr val="212121"/>
                </a:solidFill>
                <a:effectLst/>
              </a:rPr>
              <a:t>circulates within domestic feline populations living in countries of the Mediterranean Basin, where canine leishmaniosis is endemic</a:t>
            </a:r>
            <a:endParaRPr lang="en-CA" sz="1600" dirty="0">
              <a:hlinkClick r:id="rId3"/>
            </a:endParaRPr>
          </a:p>
          <a:p>
            <a:r>
              <a:rPr lang="en-CA" sz="1600" dirty="0">
                <a:hlinkClick r:id="rId3"/>
              </a:rPr>
              <a:t>Emerging </a:t>
            </a:r>
            <a:r>
              <a:rPr lang="en-CA" sz="1600" i="1" dirty="0">
                <a:hlinkClick r:id="rId3"/>
              </a:rPr>
              <a:t>Leishmania </a:t>
            </a:r>
            <a:r>
              <a:rPr lang="en-CA" sz="1600" i="1" dirty="0" err="1">
                <a:hlinkClick r:id="rId3"/>
              </a:rPr>
              <a:t>donovani</a:t>
            </a:r>
            <a:r>
              <a:rPr lang="en-CA" sz="1600" i="1" dirty="0">
                <a:hlinkClick r:id="rId3"/>
              </a:rPr>
              <a:t> </a:t>
            </a:r>
            <a:r>
              <a:rPr lang="en-CA" sz="1600" dirty="0">
                <a:hlinkClick r:id="rId3"/>
              </a:rPr>
              <a:t>Lineages Associated with Cutaneous Leishmaniasis, Himachal Pradesh, India, 2023 - Volume 30, Number 9—September 2024 - Emerging Infectious Diseases journal </a:t>
            </a:r>
            <a:r>
              <a:rPr lang="en-CA" sz="1600" dirty="0">
                <a:hlinkClick r:id="rId4"/>
              </a:rPr>
              <a:t>–</a:t>
            </a:r>
            <a:r>
              <a:rPr lang="en-CA" sz="1600" dirty="0">
                <a:hlinkClick r:id="rId3"/>
              </a:rPr>
              <a:t> CDC</a:t>
            </a:r>
            <a:endParaRPr lang="en-CA" sz="1600" dirty="0"/>
          </a:p>
          <a:p>
            <a:pPr lvl="1"/>
            <a:r>
              <a:rPr lang="en-CA" sz="1600" dirty="0">
                <a:solidFill>
                  <a:srgbClr val="000000"/>
                </a:solidFill>
              </a:rPr>
              <a:t>R</a:t>
            </a:r>
            <a:r>
              <a:rPr lang="en-CA" sz="1600" b="0" i="0" dirty="0">
                <a:solidFill>
                  <a:srgbClr val="000000"/>
                </a:solidFill>
                <a:effectLst/>
              </a:rPr>
              <a:t>ecent emergence of novel </a:t>
            </a:r>
            <a:r>
              <a:rPr lang="en-CA" sz="1600" b="0" i="1" dirty="0">
                <a:solidFill>
                  <a:srgbClr val="000000"/>
                </a:solidFill>
                <a:effectLst/>
              </a:rPr>
              <a:t>Leishmania</a:t>
            </a:r>
            <a:r>
              <a:rPr lang="en-CA" sz="1600" b="0" i="0" dirty="0">
                <a:solidFill>
                  <a:srgbClr val="000000"/>
                </a:solidFill>
                <a:effectLst/>
              </a:rPr>
              <a:t> lineages has caused atypical pathologies</a:t>
            </a:r>
          </a:p>
          <a:p>
            <a:pPr lvl="1"/>
            <a:r>
              <a:rPr lang="en-CA" sz="1600" b="1" i="0" dirty="0">
                <a:solidFill>
                  <a:srgbClr val="000000"/>
                </a:solidFill>
                <a:effectLst/>
              </a:rPr>
              <a:t>Isolated and characterized two new </a:t>
            </a:r>
            <a:r>
              <a:rPr lang="en-CA" sz="1600" b="1" i="1" dirty="0">
                <a:solidFill>
                  <a:srgbClr val="000000"/>
                </a:solidFill>
                <a:effectLst/>
              </a:rPr>
              <a:t>Leishmania </a:t>
            </a:r>
            <a:r>
              <a:rPr lang="en-CA" sz="1600" b="1" i="1" dirty="0" err="1">
                <a:solidFill>
                  <a:srgbClr val="000000"/>
                </a:solidFill>
                <a:effectLst/>
              </a:rPr>
              <a:t>donovani</a:t>
            </a:r>
            <a:r>
              <a:rPr lang="en-CA" sz="1600" b="1" i="0" dirty="0">
                <a:solidFill>
                  <a:srgbClr val="000000"/>
                </a:solidFill>
                <a:effectLst/>
              </a:rPr>
              <a:t> parasites causing cutaneous leishmaniasis in Himachal Pradesh, India</a:t>
            </a:r>
            <a:endParaRPr lang="en-CA" sz="1600" b="1" dirty="0">
              <a:hlinkClick r:id="" action="ppaction://noaction"/>
            </a:endParaRPr>
          </a:p>
        </p:txBody>
      </p:sp>
      <p:sp>
        <p:nvSpPr>
          <p:cNvPr id="4" name="Content Placeholder 3">
            <a:extLst>
              <a:ext uri="{FF2B5EF4-FFF2-40B4-BE49-F238E27FC236}">
                <a16:creationId xmlns:a16="http://schemas.microsoft.com/office/drawing/2014/main" id="{874A354C-31AE-948C-A73C-6199362D9971}"/>
              </a:ext>
            </a:extLst>
          </p:cNvPr>
          <p:cNvSpPr>
            <a:spLocks noGrp="1"/>
          </p:cNvSpPr>
          <p:nvPr>
            <p:ph sz="half" idx="2"/>
          </p:nvPr>
        </p:nvSpPr>
        <p:spPr>
          <a:xfrm>
            <a:off x="472473" y="1873051"/>
            <a:ext cx="5807364" cy="4351338"/>
          </a:xfrm>
        </p:spPr>
        <p:txBody>
          <a:bodyPr/>
          <a:lstStyle/>
          <a:p>
            <a:pPr marL="114300" indent="0">
              <a:spcBef>
                <a:spcPts val="0"/>
              </a:spcBef>
              <a:spcAft>
                <a:spcPts val="0"/>
              </a:spcAft>
              <a:buNone/>
            </a:pPr>
            <a:r>
              <a:rPr lang="en-CA" sz="1600" b="1" dirty="0"/>
              <a:t>Scientific Findings</a:t>
            </a:r>
          </a:p>
          <a:p>
            <a:pPr marL="342900" marR="0">
              <a:spcBef>
                <a:spcPts val="0"/>
              </a:spcBef>
              <a:spcAft>
                <a:spcPts val="0"/>
              </a:spcAft>
            </a:pPr>
            <a:endParaRPr lang="en-CA" sz="1600" dirty="0">
              <a:hlinkClick r:id="rId5"/>
            </a:endParaRPr>
          </a:p>
          <a:p>
            <a:pPr marL="342900" marR="0">
              <a:spcBef>
                <a:spcPts val="0"/>
              </a:spcBef>
              <a:spcAft>
                <a:spcPts val="0"/>
              </a:spcAft>
            </a:pPr>
            <a:r>
              <a:rPr lang="en-CA" sz="1600" dirty="0">
                <a:hlinkClick r:id="rId6"/>
              </a:rPr>
              <a:t>Ecological determinants of leishmaniasis vector, Lutzomyia spp.: A scoping review - PubMed (nih.gov)</a:t>
            </a:r>
            <a:endParaRPr lang="en-CA" sz="1600" dirty="0"/>
          </a:p>
          <a:p>
            <a:pPr marL="800100" lvl="1">
              <a:spcAft>
                <a:spcPts val="0"/>
              </a:spcAft>
            </a:pPr>
            <a:r>
              <a:rPr lang="en-CA" sz="1600" b="0" i="0" dirty="0">
                <a:solidFill>
                  <a:srgbClr val="212121"/>
                </a:solidFill>
                <a:effectLst/>
              </a:rPr>
              <a:t>Review summarized current state of literature on ecological factors associated with the survival, activity and reproduction of Lutzomyia spp. (phlebotomine sand flies)</a:t>
            </a:r>
          </a:p>
          <a:p>
            <a:pPr marL="800100" lvl="1">
              <a:spcAft>
                <a:spcPts val="0"/>
              </a:spcAft>
            </a:pPr>
            <a:r>
              <a:rPr lang="en-CA" sz="1600" b="1" i="0" dirty="0">
                <a:solidFill>
                  <a:srgbClr val="212121"/>
                </a:solidFill>
                <a:effectLst/>
              </a:rPr>
              <a:t>Some consensus regarding some ecological requirements (e.g., seasonality, temperature and habitat features)</a:t>
            </a:r>
          </a:p>
          <a:p>
            <a:pPr marL="571500" lvl="1" indent="0">
              <a:spcAft>
                <a:spcPts val="0"/>
              </a:spcAft>
              <a:buNone/>
            </a:pPr>
            <a:endParaRPr lang="en-CA" sz="1600" dirty="0">
              <a:hlinkClick r:id="rId5"/>
            </a:endParaRPr>
          </a:p>
          <a:p>
            <a:pPr marL="342900" marR="0">
              <a:spcBef>
                <a:spcPts val="0"/>
              </a:spcBef>
              <a:spcAft>
                <a:spcPts val="0"/>
              </a:spcAft>
            </a:pPr>
            <a:r>
              <a:rPr lang="en-CA" sz="1600" dirty="0">
                <a:hlinkClick r:id="rId5"/>
              </a:rPr>
              <a:t>A climatic suitability indicator to support </a:t>
            </a:r>
            <a:r>
              <a:rPr lang="en-CA" sz="1600" i="1" dirty="0">
                <a:hlinkClick r:id="rId5"/>
              </a:rPr>
              <a:t>Leishmania infantum </a:t>
            </a:r>
            <a:r>
              <a:rPr lang="en-CA" sz="1600" dirty="0">
                <a:hlinkClick r:id="rId5"/>
              </a:rPr>
              <a:t>surveillance in Europe: a modelling study - PubMed (nih.gov)</a:t>
            </a:r>
            <a:endParaRPr lang="en-CA" sz="1600" dirty="0"/>
          </a:p>
          <a:p>
            <a:pPr marL="800100" lvl="1">
              <a:spcAft>
                <a:spcPts val="0"/>
              </a:spcAft>
            </a:pPr>
            <a:r>
              <a:rPr lang="en-CA" sz="1600" b="0" i="0" dirty="0">
                <a:solidFill>
                  <a:srgbClr val="212121"/>
                </a:solidFill>
                <a:effectLst/>
              </a:rPr>
              <a:t>Aim of study - To develop an indicator that tracks climatic suitability for </a:t>
            </a:r>
            <a:r>
              <a:rPr lang="en-CA" sz="1600" b="0" i="1" dirty="0">
                <a:solidFill>
                  <a:srgbClr val="212121"/>
                </a:solidFill>
                <a:effectLst/>
              </a:rPr>
              <a:t>L. infantum</a:t>
            </a:r>
            <a:r>
              <a:rPr lang="en-CA" sz="1600" b="0" i="0" dirty="0">
                <a:solidFill>
                  <a:srgbClr val="212121"/>
                </a:solidFill>
                <a:effectLst/>
              </a:rPr>
              <a:t> transmission at subnational level</a:t>
            </a:r>
          </a:p>
          <a:p>
            <a:pPr marL="800100" lvl="1">
              <a:spcAft>
                <a:spcPts val="0"/>
              </a:spcAft>
            </a:pPr>
            <a:r>
              <a:rPr lang="en-CA" sz="1600" b="1" i="0" dirty="0">
                <a:solidFill>
                  <a:srgbClr val="212121"/>
                </a:solidFill>
                <a:effectLst/>
              </a:rPr>
              <a:t>An increase in the number of climatically suitable regions for leishmaniasis was detected, especially in southern and eastern countries, coupled with a northward expansion towards central Europe</a:t>
            </a:r>
            <a:endParaRPr lang="en-CA" sz="1600" dirty="0">
              <a:effectLst/>
            </a:endParaRPr>
          </a:p>
          <a:p>
            <a:pPr marL="342900" marR="0">
              <a:spcBef>
                <a:spcPts val="0"/>
              </a:spcBef>
              <a:spcAft>
                <a:spcPts val="0"/>
              </a:spcAft>
            </a:pPr>
            <a:endParaRPr lang="en-CA" sz="1600" dirty="0"/>
          </a:p>
        </p:txBody>
      </p:sp>
      <p:sp>
        <p:nvSpPr>
          <p:cNvPr id="5" name="Slide Number Placeholder 4">
            <a:extLst>
              <a:ext uri="{FF2B5EF4-FFF2-40B4-BE49-F238E27FC236}">
                <a16:creationId xmlns:a16="http://schemas.microsoft.com/office/drawing/2014/main" id="{308C92A6-F4B4-FBA5-845E-BC673FC48BCE}"/>
              </a:ext>
            </a:extLst>
          </p:cNvPr>
          <p:cNvSpPr>
            <a:spLocks noGrp="1"/>
          </p:cNvSpPr>
          <p:nvPr>
            <p:ph type="sldNum" sz="quarter" idx="10"/>
          </p:nvPr>
        </p:nvSpPr>
        <p:spPr/>
        <p:txBody>
          <a:bodyPr/>
          <a:lstStyle/>
          <a:p>
            <a:pPr>
              <a:defRPr/>
            </a:pPr>
            <a:fld id="{222C2B47-41F2-42A5-AA41-34CCD9669551}" type="slidenum">
              <a:rPr lang="en-US" smtClean="0"/>
              <a:pPr>
                <a:defRPr/>
              </a:pPr>
              <a:t>5</a:t>
            </a:fld>
            <a:endParaRPr lang="en-US"/>
          </a:p>
        </p:txBody>
      </p:sp>
      <p:sp>
        <p:nvSpPr>
          <p:cNvPr id="6" name="TextBox 5">
            <a:extLst>
              <a:ext uri="{FF2B5EF4-FFF2-40B4-BE49-F238E27FC236}">
                <a16:creationId xmlns:a16="http://schemas.microsoft.com/office/drawing/2014/main" id="{2EA34915-48D9-9DAB-6D9A-324CF642E6CA}"/>
              </a:ext>
            </a:extLst>
          </p:cNvPr>
          <p:cNvSpPr txBox="1"/>
          <p:nvPr/>
        </p:nvSpPr>
        <p:spPr>
          <a:xfrm>
            <a:off x="550800" y="1319349"/>
            <a:ext cx="11458074" cy="646331"/>
          </a:xfrm>
          <a:prstGeom prst="rect">
            <a:avLst/>
          </a:prstGeom>
          <a:noFill/>
        </p:spPr>
        <p:txBody>
          <a:bodyPr wrap="square" rtlCol="0">
            <a:spAutoFit/>
          </a:bodyPr>
          <a:lstStyle/>
          <a:p>
            <a:r>
              <a:rPr lang="en-CA" sz="1800" dirty="0"/>
              <a:t>Leishmaniasis is a neglected tropical disease caused by the protozoan parasite </a:t>
            </a:r>
            <a:r>
              <a:rPr lang="en-CA" sz="1800" i="1" dirty="0"/>
              <a:t>Leishmania</a:t>
            </a:r>
            <a:r>
              <a:rPr lang="en-CA" sz="1800" dirty="0"/>
              <a:t> and t</a:t>
            </a:r>
            <a:r>
              <a:rPr lang="en-CA" sz="1800" b="0" i="0" dirty="0">
                <a:solidFill>
                  <a:srgbClr val="212121"/>
                </a:solidFill>
                <a:effectLst/>
                <a:latin typeface="BlinkMacSystemFont"/>
              </a:rPr>
              <a:t>ransmitted by sand flies</a:t>
            </a:r>
            <a:endParaRPr lang="en-CA" sz="1800" dirty="0"/>
          </a:p>
          <a:p>
            <a:endParaRPr lang="en-CA" dirty="0"/>
          </a:p>
        </p:txBody>
      </p:sp>
    </p:spTree>
    <p:extLst>
      <p:ext uri="{BB962C8B-B14F-4D97-AF65-F5344CB8AC3E}">
        <p14:creationId xmlns:p14="http://schemas.microsoft.com/office/powerpoint/2010/main" val="208421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556" y="-75408"/>
            <a:ext cx="10515600" cy="1325563"/>
          </a:xfrm>
        </p:spPr>
        <p:txBody>
          <a:bodyPr/>
          <a:lstStyle/>
          <a:p>
            <a:r>
              <a:rPr lang="en-CA" dirty="0"/>
              <a:t>Lyme Disease</a:t>
            </a:r>
          </a:p>
        </p:txBody>
      </p:sp>
      <p:sp>
        <p:nvSpPr>
          <p:cNvPr id="3" name="Content Placeholder 2"/>
          <p:cNvSpPr>
            <a:spLocks noGrp="1"/>
          </p:cNvSpPr>
          <p:nvPr>
            <p:ph sz="half" idx="1"/>
          </p:nvPr>
        </p:nvSpPr>
        <p:spPr>
          <a:xfrm>
            <a:off x="455984" y="1347789"/>
            <a:ext cx="4244296" cy="2388942"/>
          </a:xfrm>
        </p:spPr>
        <p:txBody>
          <a:bodyPr/>
          <a:lstStyle/>
          <a:p>
            <a:pPr marL="0" indent="0">
              <a:buNone/>
            </a:pPr>
            <a:r>
              <a:rPr lang="en-US" sz="2400" dirty="0"/>
              <a:t>527 confirmed human cases in </a:t>
            </a:r>
            <a:r>
              <a:rPr lang="en-US" sz="2400" dirty="0">
                <a:hlinkClick r:id="rId3"/>
              </a:rPr>
              <a:t>Quebec</a:t>
            </a:r>
            <a:r>
              <a:rPr lang="en-US" sz="2400" dirty="0"/>
              <a:t> (1 January to 14 September 2024):</a:t>
            </a:r>
          </a:p>
          <a:p>
            <a:r>
              <a:rPr lang="en-US" sz="2000" dirty="0"/>
              <a:t>433 acquired in Quebec</a:t>
            </a:r>
          </a:p>
          <a:p>
            <a:r>
              <a:rPr lang="en-US" sz="2000" dirty="0"/>
              <a:t>29 acquired </a:t>
            </a:r>
            <a:r>
              <a:rPr lang="en-CA" sz="2000" b="0" i="0" dirty="0">
                <a:effectLst/>
                <a:latin typeface="+mn-lt"/>
              </a:rPr>
              <a:t>outside of Quebec</a:t>
            </a:r>
          </a:p>
          <a:p>
            <a:r>
              <a:rPr lang="en-CA" sz="2000" b="0" i="0" dirty="0">
                <a:effectLst/>
                <a:latin typeface="+mn-lt"/>
              </a:rPr>
              <a:t>65 unknown place of acquisition</a:t>
            </a:r>
          </a:p>
          <a:p>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pic>
        <p:nvPicPr>
          <p:cNvPr id="7" name="Content Placeholder 6">
            <a:extLst>
              <a:ext uri="{FF2B5EF4-FFF2-40B4-BE49-F238E27FC236}">
                <a16:creationId xmlns:a16="http://schemas.microsoft.com/office/drawing/2014/main" id="{E2014770-602D-18B1-F837-FDD789B65D62}"/>
              </a:ext>
            </a:extLst>
          </p:cNvPr>
          <p:cNvPicPr>
            <a:picLocks noGrp="1" noChangeAspect="1"/>
          </p:cNvPicPr>
          <p:nvPr>
            <p:ph sz="half" idx="2"/>
          </p:nvPr>
        </p:nvPicPr>
        <p:blipFill>
          <a:blip r:embed="rId4"/>
          <a:stretch>
            <a:fillRect/>
          </a:stretch>
        </p:blipFill>
        <p:spPr>
          <a:xfrm>
            <a:off x="4765276" y="815974"/>
            <a:ext cx="7426724" cy="5676901"/>
          </a:xfrm>
        </p:spPr>
      </p:pic>
      <p:sp>
        <p:nvSpPr>
          <p:cNvPr id="27" name="TextBox 26">
            <a:extLst>
              <a:ext uri="{FF2B5EF4-FFF2-40B4-BE49-F238E27FC236}">
                <a16:creationId xmlns:a16="http://schemas.microsoft.com/office/drawing/2014/main" id="{75C25D01-12B9-3372-B4B6-A3BC4B907752}"/>
              </a:ext>
            </a:extLst>
          </p:cNvPr>
          <p:cNvSpPr txBox="1"/>
          <p:nvPr/>
        </p:nvSpPr>
        <p:spPr>
          <a:xfrm>
            <a:off x="5956803" y="6444476"/>
            <a:ext cx="6142599" cy="276999"/>
          </a:xfrm>
          <a:prstGeom prst="rect">
            <a:avLst/>
          </a:prstGeom>
          <a:solidFill>
            <a:schemeClr val="bg1"/>
          </a:solidFill>
        </p:spPr>
        <p:txBody>
          <a:bodyPr wrap="square">
            <a:spAutoFit/>
          </a:bodyPr>
          <a:lstStyle/>
          <a:p>
            <a:r>
              <a:rPr lang="en-CA" sz="1200" dirty="0">
                <a:hlinkClick r:id="rId5"/>
              </a:rPr>
              <a:t>https://www.inspq.qc.ca/sites/default/files/2024-06/carte_risque_acquisition_lyme2024.pdf</a:t>
            </a:r>
            <a:r>
              <a:rPr lang="en-CA" sz="1200" dirty="0"/>
              <a:t> </a:t>
            </a:r>
          </a:p>
        </p:txBody>
      </p:sp>
      <p:sp>
        <p:nvSpPr>
          <p:cNvPr id="6" name="TextBox 5">
            <a:extLst>
              <a:ext uri="{FF2B5EF4-FFF2-40B4-BE49-F238E27FC236}">
                <a16:creationId xmlns:a16="http://schemas.microsoft.com/office/drawing/2014/main" id="{05A50D33-BFB4-A530-C79D-3813D7F3460F}"/>
              </a:ext>
            </a:extLst>
          </p:cNvPr>
          <p:cNvSpPr txBox="1"/>
          <p:nvPr/>
        </p:nvSpPr>
        <p:spPr>
          <a:xfrm>
            <a:off x="455984" y="3828375"/>
            <a:ext cx="4366402" cy="2616101"/>
          </a:xfrm>
          <a:prstGeom prst="rect">
            <a:avLst/>
          </a:prstGeom>
          <a:noFill/>
        </p:spPr>
        <p:txBody>
          <a:bodyPr wrap="square">
            <a:spAutoFit/>
          </a:bodyPr>
          <a:lstStyle/>
          <a:p>
            <a:pPr marL="0" indent="0">
              <a:buNone/>
            </a:pPr>
            <a:r>
              <a:rPr lang="en-CA" sz="2400" b="1" dirty="0"/>
              <a:t>Scientific Reports</a:t>
            </a:r>
            <a:endParaRPr lang="en-CA" sz="2400" b="1" dirty="0">
              <a:hlinkClick r:id="rId6"/>
            </a:endParaRPr>
          </a:p>
          <a:p>
            <a:pPr marL="342900" indent="-342900">
              <a:buFont typeface="Arial" panose="020B0604020202020204" pitchFamily="34" charset="0"/>
              <a:buChar char="•"/>
            </a:pPr>
            <a:r>
              <a:rPr lang="en-CA" sz="2000" dirty="0">
                <a:hlinkClick r:id="rId6"/>
              </a:rPr>
              <a:t>Epidemiology of Lyme Disease Diagnoses among Older Adults, United States, 2016–2019</a:t>
            </a:r>
            <a:endParaRPr lang="en-CA" sz="2000" dirty="0"/>
          </a:p>
          <a:p>
            <a:pPr marL="342900" indent="-342900">
              <a:buFont typeface="Arial" panose="020B0604020202020204" pitchFamily="34" charset="0"/>
              <a:buChar char="•"/>
            </a:pPr>
            <a:r>
              <a:rPr lang="en-CA" sz="2000" dirty="0">
                <a:hlinkClick r:id="rId7"/>
              </a:rPr>
              <a:t>Rapid Increase in Seroprevalence of Borrelia burgdorferi Antibodies among Dogs, Northwestern North Carolina, USA, 2017–2021</a:t>
            </a:r>
            <a:endParaRPr lang="en-CA"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60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881E67-E5DD-2E3C-D7FD-7D0033C38C8E}"/>
              </a:ext>
            </a:extLst>
          </p:cNvPr>
          <p:cNvPicPr>
            <a:picLocks noChangeAspect="1"/>
          </p:cNvPicPr>
          <p:nvPr/>
        </p:nvPicPr>
        <p:blipFill>
          <a:blip r:embed="rId3"/>
          <a:stretch>
            <a:fillRect/>
          </a:stretch>
        </p:blipFill>
        <p:spPr>
          <a:xfrm>
            <a:off x="6953250" y="1087084"/>
            <a:ext cx="5050493" cy="5166331"/>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New World Screwworm in Central America</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188257" y="877221"/>
            <a:ext cx="6235700" cy="5735637"/>
          </a:xfrm>
        </p:spPr>
        <p:txBody>
          <a:bodyPr/>
          <a:lstStyle/>
          <a:p>
            <a:r>
              <a:rPr lang="en-US" altLang="en-US" sz="2000" dirty="0"/>
              <a:t>Parasitic fly larva - </a:t>
            </a:r>
            <a:r>
              <a:rPr lang="en-CA" altLang="en-US" sz="2000" i="1" dirty="0" err="1"/>
              <a:t>Cochliomyia</a:t>
            </a:r>
            <a:r>
              <a:rPr lang="en-CA" altLang="en-US" sz="2000" i="1" dirty="0"/>
              <a:t> </a:t>
            </a:r>
            <a:r>
              <a:rPr lang="en-CA" altLang="en-US" sz="2000" i="1" dirty="0" err="1"/>
              <a:t>hominivorax</a:t>
            </a:r>
            <a:r>
              <a:rPr lang="en-CA" altLang="en-US" sz="2000" i="1" dirty="0"/>
              <a:t> </a:t>
            </a:r>
            <a:r>
              <a:rPr lang="en-CA" altLang="en-US" sz="2000" dirty="0"/>
              <a:t>causing wound myiasis</a:t>
            </a:r>
            <a:endParaRPr lang="en-US" altLang="en-US" sz="2000" dirty="0"/>
          </a:p>
          <a:p>
            <a:r>
              <a:rPr lang="en-US" altLang="en-US" sz="2000" dirty="0"/>
              <a:t>February 2024 – </a:t>
            </a:r>
            <a:r>
              <a:rPr lang="en-US" altLang="en-US" sz="2000" u="sng" dirty="0">
                <a:hlinkClick r:id="rId4"/>
              </a:rPr>
              <a:t>Costa Rica</a:t>
            </a:r>
            <a:r>
              <a:rPr lang="en-US" altLang="en-US" sz="2000" dirty="0"/>
              <a:t> declared a sanitary emergency </a:t>
            </a:r>
          </a:p>
          <a:p>
            <a:r>
              <a:rPr lang="en-US" altLang="en-US" sz="2000" dirty="0"/>
              <a:t>March 2024 – </a:t>
            </a:r>
            <a:r>
              <a:rPr lang="en-US" altLang="en-US" sz="2000" dirty="0">
                <a:hlinkClick r:id="rId5"/>
              </a:rPr>
              <a:t>Costa Rica </a:t>
            </a:r>
            <a:r>
              <a:rPr lang="en-US" altLang="en-US" sz="2000" dirty="0"/>
              <a:t>reported 1</a:t>
            </a:r>
            <a:r>
              <a:rPr lang="en-US" altLang="en-US" sz="2000" baseline="30000" dirty="0"/>
              <a:t>st</a:t>
            </a:r>
            <a:r>
              <a:rPr lang="en-US" altLang="en-US" sz="2000" dirty="0"/>
              <a:t> human case </a:t>
            </a:r>
          </a:p>
          <a:p>
            <a:r>
              <a:rPr lang="en-US" altLang="en-US" sz="2000" dirty="0"/>
              <a:t>As of Sept 7, 2024, according to </a:t>
            </a:r>
            <a:r>
              <a:rPr lang="en-US" altLang="en-US" sz="2000" dirty="0">
                <a:hlinkClick r:id="rId6"/>
              </a:rPr>
              <a:t>COPEG</a:t>
            </a:r>
            <a:r>
              <a:rPr lang="en-US" altLang="en-US" sz="2000" dirty="0"/>
              <a:t>: </a:t>
            </a:r>
          </a:p>
          <a:p>
            <a:pPr lvl="1"/>
            <a:r>
              <a:rPr lang="en-US" altLang="en-US" sz="2000" dirty="0"/>
              <a:t>Panama – 16,720 cases</a:t>
            </a:r>
          </a:p>
          <a:p>
            <a:pPr lvl="1"/>
            <a:r>
              <a:rPr lang="en-US" altLang="en-US" sz="2000" dirty="0"/>
              <a:t>Costa Rica – 6,183 cases </a:t>
            </a:r>
          </a:p>
          <a:p>
            <a:pPr lvl="1"/>
            <a:r>
              <a:rPr lang="en-US" altLang="en-US" sz="2000" dirty="0"/>
              <a:t>Nicaragua – 2,683 cases</a:t>
            </a:r>
          </a:p>
          <a:p>
            <a:r>
              <a:rPr lang="en-US" altLang="en-US" sz="2000" dirty="0">
                <a:hlinkClick r:id="rId7"/>
              </a:rPr>
              <a:t>Honduras</a:t>
            </a:r>
            <a:r>
              <a:rPr lang="en-US" altLang="en-US" sz="2000" dirty="0"/>
              <a:t> reported 3 cases in illegally imported equines</a:t>
            </a:r>
          </a:p>
          <a:p>
            <a:r>
              <a:rPr lang="en-US" altLang="en-US" sz="2000" dirty="0"/>
              <a:t>July 29, 2024 – </a:t>
            </a:r>
            <a:r>
              <a:rPr lang="en-US" altLang="en-US" sz="2000" dirty="0">
                <a:hlinkClick r:id="rId8"/>
              </a:rPr>
              <a:t>Costa Rica </a:t>
            </a:r>
            <a:r>
              <a:rPr lang="en-US" altLang="en-US" sz="2000" dirty="0"/>
              <a:t>reported 22 human cases</a:t>
            </a:r>
          </a:p>
          <a:p>
            <a:r>
              <a:rPr lang="en-US" altLang="en-US" sz="2000" dirty="0"/>
              <a:t>July 29, 2024 – </a:t>
            </a:r>
            <a:r>
              <a:rPr lang="en-US" altLang="en-US" sz="2000" dirty="0">
                <a:hlinkClick r:id="rId9"/>
              </a:rPr>
              <a:t>Panama</a:t>
            </a:r>
            <a:r>
              <a:rPr lang="en-US" altLang="en-US" sz="2000" dirty="0"/>
              <a:t> reported 49 human cases</a:t>
            </a:r>
          </a:p>
          <a:p>
            <a:r>
              <a:rPr lang="en-US" altLang="en-US" sz="2000" dirty="0"/>
              <a:t>Sept 9, 2024 – </a:t>
            </a:r>
            <a:r>
              <a:rPr lang="en-US" altLang="en-US" sz="2000" dirty="0">
                <a:hlinkClick r:id="rId10"/>
              </a:rPr>
              <a:t>Nicaragua</a:t>
            </a:r>
            <a:r>
              <a:rPr lang="en-US" altLang="en-US" sz="2000" dirty="0"/>
              <a:t> reported at least 2 human cases</a:t>
            </a:r>
          </a:p>
          <a:p>
            <a:r>
              <a:rPr lang="en-US" altLang="en-US" sz="2000" dirty="0"/>
              <a:t>Increase in cases may be due to more </a:t>
            </a:r>
            <a:r>
              <a:rPr lang="en-US" altLang="en-US" sz="2000" dirty="0">
                <a:hlinkClick r:id="rId11"/>
              </a:rPr>
              <a:t>aggressive fly</a:t>
            </a:r>
            <a:r>
              <a:rPr lang="en-US" altLang="en-US" sz="2000" dirty="0"/>
              <a:t> as well as </a:t>
            </a:r>
            <a:r>
              <a:rPr lang="en-US" altLang="en-US" sz="2000" dirty="0">
                <a:hlinkClick r:id="rId8"/>
              </a:rPr>
              <a:t>increased rainfall</a:t>
            </a:r>
            <a:endParaRPr lang="en-US" altLang="en-US" sz="2400" dirty="0"/>
          </a:p>
          <a:p>
            <a:pPr lvl="1"/>
            <a:endParaRPr lang="en-US" altLang="en-US" sz="18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2"/>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296017" y="1307699"/>
            <a:ext cx="236258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p:txBody>
          <a:bodyPr/>
          <a:lstStyle/>
          <a:p>
            <a:r>
              <a:rPr lang="en-CA" dirty="0"/>
              <a:t>Scientific Findings</a:t>
            </a:r>
          </a:p>
        </p:txBody>
      </p:sp>
      <p:sp>
        <p:nvSpPr>
          <p:cNvPr id="6" name="Text Placeholder 5">
            <a:extLst>
              <a:ext uri="{FF2B5EF4-FFF2-40B4-BE49-F238E27FC236}">
                <a16:creationId xmlns:a16="http://schemas.microsoft.com/office/drawing/2014/main" id="{7C8ECE57-A9E2-50A4-615C-9F8A0342C6A4}"/>
              </a:ext>
            </a:extLst>
          </p:cNvPr>
          <p:cNvSpPr>
            <a:spLocks noGrp="1"/>
          </p:cNvSpPr>
          <p:nvPr>
            <p:ph type="body" sz="quarter" idx="13"/>
          </p:nvPr>
        </p:nvSpPr>
        <p:spPr>
          <a:xfrm>
            <a:off x="757177" y="1641395"/>
            <a:ext cx="10515600" cy="4764249"/>
          </a:xfrm>
        </p:spPr>
        <p:txBody>
          <a:bodyPr/>
          <a:lstStyle/>
          <a:p>
            <a:r>
              <a:rPr lang="en-CA" sz="2400" dirty="0">
                <a:hlinkClick r:id="rId3"/>
              </a:rPr>
              <a:t>Prevalence and geographic distribution of Echinococcus genus in wild canids in southern Québec, Canada</a:t>
            </a:r>
            <a:endParaRPr lang="en-CA" sz="2400" dirty="0"/>
          </a:p>
          <a:p>
            <a:r>
              <a:rPr lang="en-CA" sz="2400" dirty="0">
                <a:hlinkClick r:id="rId4"/>
              </a:rPr>
              <a:t>Detections of Rabbit Hemorrhagic Disease Virus 2 (RHDV2) Following the 2020 Outbreak in Wild Lagomorphs across the Western United States</a:t>
            </a:r>
            <a:endParaRPr lang="en-CA" sz="2400" dirty="0"/>
          </a:p>
          <a:p>
            <a:r>
              <a:rPr lang="en-CA" sz="2400" dirty="0">
                <a:hlinkClick r:id="rId5"/>
              </a:rPr>
              <a:t>Rabbit Hemorrhagic Disease Virus in Mexico in 2020–2021: Risk Areas and Climatic Distribution</a:t>
            </a:r>
            <a:endParaRPr lang="en-CA" sz="2400" dirty="0">
              <a:hlinkClick r:id="rId6"/>
            </a:endParaRPr>
          </a:p>
          <a:p>
            <a:r>
              <a:rPr lang="en-CA" sz="2400" dirty="0">
                <a:hlinkClick r:id="rId6"/>
              </a:rPr>
              <a:t>Circulation of influenza viruses in the dog population in Kazakhstan (2023-2024)</a:t>
            </a:r>
            <a:endParaRPr lang="en-CA" sz="2400" dirty="0"/>
          </a:p>
          <a:p>
            <a:r>
              <a:rPr lang="en-CA" sz="2400" dirty="0">
                <a:hlinkClick r:id="rId7"/>
              </a:rPr>
              <a:t>Identification and characterization of a novel canine circovirus with truncated replicate protein in Sichuan, China</a:t>
            </a:r>
            <a:endParaRPr lang="en-CA" sz="2400" dirty="0"/>
          </a:p>
          <a:p>
            <a:r>
              <a:rPr lang="en-CA" sz="2400" dirty="0">
                <a:hlinkClick r:id="rId8"/>
              </a:rPr>
              <a:t>Domestic dogs as reservoirs for African trypanosomiasis in Mambwe district, eastern Zambia</a:t>
            </a:r>
            <a:endParaRPr lang="en-CA" sz="2400" dirty="0"/>
          </a:p>
          <a:p>
            <a:r>
              <a:rPr lang="en-CA" sz="2400" dirty="0">
                <a:hlinkClick r:id="rId9"/>
              </a:rPr>
              <a:t>The comparison of pathogenicity among SARS-CoV-2 variants in domestic cats</a:t>
            </a:r>
            <a:endParaRPr lang="en-CA" sz="24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pPr>
                <a:defRPr/>
              </a:pPr>
              <a:t>8</a:t>
            </a:fld>
            <a:endParaRPr lang="en-US"/>
          </a:p>
        </p:txBody>
      </p:sp>
    </p:spTree>
    <p:extLst>
      <p:ext uri="{BB962C8B-B14F-4D97-AF65-F5344CB8AC3E}">
        <p14:creationId xmlns:p14="http://schemas.microsoft.com/office/powerpoint/2010/main" val="23744725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24733</TotalTime>
  <Words>3015</Words>
  <Application>Microsoft Office PowerPoint</Application>
  <PresentationFormat>Widescreen</PresentationFormat>
  <Paragraphs>231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BlinkMacSystemFont</vt:lpstr>
      <vt:lpstr>Calibri</vt:lpstr>
      <vt:lpstr>Calibri Light</vt:lpstr>
      <vt:lpstr>Open Sans</vt:lpstr>
      <vt:lpstr>Segoe UI</vt:lpstr>
      <vt:lpstr>ui-sans-serif</vt:lpstr>
      <vt:lpstr>Wingdings</vt:lpstr>
      <vt:lpstr>2_Office Theme</vt:lpstr>
      <vt:lpstr>Community for Emerging and Zoonotic Diseases Identifying emerging risks through collective intelligence</vt:lpstr>
      <vt:lpstr>HPAI H5N1 and Cats - USA</vt:lpstr>
      <vt:lpstr>HPAI H5N1 and Cats - Canada</vt:lpstr>
      <vt:lpstr>Tularemia</vt:lpstr>
      <vt:lpstr>Leishmaniasis</vt:lpstr>
      <vt:lpstr>Lyme Disease</vt:lpstr>
      <vt:lpstr>New World Screwworm in Central America</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Murray Gillies</cp:lastModifiedBy>
  <cp:revision>490</cp:revision>
  <dcterms:created xsi:type="dcterms:W3CDTF">2020-02-07T23:34:08Z</dcterms:created>
  <dcterms:modified xsi:type="dcterms:W3CDTF">2024-10-02T13:37:09Z</dcterms:modified>
</cp:coreProperties>
</file>