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340" r:id="rId3"/>
    <p:sldId id="508" r:id="rId4"/>
    <p:sldId id="426" r:id="rId5"/>
    <p:sldId id="511" r:id="rId6"/>
    <p:sldId id="512" r:id="rId7"/>
    <p:sldId id="513" r:id="rId8"/>
    <p:sldId id="427" r:id="rId9"/>
    <p:sldId id="517" r:id="rId10"/>
    <p:sldId id="518" r:id="rId11"/>
    <p:sldId id="515" r:id="rId12"/>
    <p:sldId id="516" r:id="rId13"/>
    <p:sldId id="414"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90" autoAdjust="0"/>
    <p:restoredTop sz="85488" autoAdjust="0"/>
  </p:normalViewPr>
  <p:slideViewPr>
    <p:cSldViewPr snapToGrid="0">
      <p:cViewPr varScale="1">
        <p:scale>
          <a:sx n="61" d="100"/>
          <a:sy n="61" d="100"/>
        </p:scale>
        <p:origin x="8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2025-07-14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CEZD ~3 month environmental scanning update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10F9F4E-5F78-9882-528C-4970DCFF13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347936E-EEC4-D056-78A1-8840DD94C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424242"/>
                </a:solidFill>
                <a:latin typeface="Segoe Sans"/>
              </a:rPr>
              <a:t>Due to limited resources and competing priorities, surveillance calls have been suspended until another organization can take over. The current distribution map is outdated (last updated April 2025), and no longer reflects the evolving situation. Approximately 59% of affected counties are now considered established</a:t>
            </a:r>
            <a:r>
              <a:rPr lang="en-US" altLang="en-US"/>
              <a:t> (at least six individual ticks, or 2 of 3 life stages collected in single collection period (one year))</a:t>
            </a:r>
          </a:p>
          <a:p>
            <a:endParaRPr lang="en-US" altLang="en-US"/>
          </a:p>
          <a:p>
            <a:r>
              <a:rPr lang="en-CA" altLang="en-US">
                <a:solidFill>
                  <a:srgbClr val="424242"/>
                </a:solidFill>
                <a:latin typeface="Segoe Sans"/>
              </a:rPr>
              <a:t>Michigan confirmed its first ALHT detection on June 11, 2025, with two nymphs found in Berrien County—just ~400 km from the Canadian border. Meanwhile, Iowa reported two cases of </a:t>
            </a:r>
            <a:r>
              <a:rPr lang="en-CA" altLang="en-US" i="1">
                <a:solidFill>
                  <a:srgbClr val="424242"/>
                </a:solidFill>
                <a:latin typeface="Segoe Sans"/>
              </a:rPr>
              <a:t>Theileria orientalis Ikeda</a:t>
            </a:r>
            <a:r>
              <a:rPr lang="en-CA" altLang="en-US">
                <a:solidFill>
                  <a:srgbClr val="424242"/>
                </a:solidFill>
                <a:latin typeface="Segoe Sans"/>
              </a:rPr>
              <a:t> in cattle in the southeast, including Van Buren County. Habitat modeling suggests most of Iowa is unsuitable for the tick, with risk concentrated in the southeast.</a:t>
            </a:r>
          </a:p>
          <a:p>
            <a:endParaRPr lang="en-CA" altLang="en-US">
              <a:solidFill>
                <a:srgbClr val="424242"/>
              </a:solidFill>
              <a:latin typeface="Segoe Sans"/>
            </a:endParaRPr>
          </a:p>
          <a:p>
            <a:r>
              <a:rPr lang="en-CA" altLang="en-US">
                <a:solidFill>
                  <a:srgbClr val="424242"/>
                </a:solidFill>
                <a:latin typeface="Segoe Sans"/>
              </a:rPr>
              <a:t>A recent publication also reported </a:t>
            </a:r>
            <a:r>
              <a:rPr lang="en-CA" altLang="en-US" i="1">
                <a:solidFill>
                  <a:srgbClr val="424242"/>
                </a:solidFill>
                <a:latin typeface="Segoe Sans"/>
              </a:rPr>
              <a:t>Ehrlichia chaffeensis </a:t>
            </a:r>
            <a:r>
              <a:rPr lang="en-CA" altLang="en-US">
                <a:solidFill>
                  <a:srgbClr val="424242"/>
                </a:solidFill>
                <a:latin typeface="Segoe Sans"/>
              </a:rPr>
              <a:t>DNA in an ALHT in Connecticut.  </a:t>
            </a:r>
            <a:r>
              <a:rPr lang="en-CA" altLang="en-US" i="1">
                <a:solidFill>
                  <a:srgbClr val="424242"/>
                </a:solidFill>
                <a:latin typeface="Segoe Sans"/>
              </a:rPr>
              <a:t>E. chaffeensis</a:t>
            </a:r>
            <a:r>
              <a:rPr lang="en-CA" altLang="en-US">
                <a:solidFill>
                  <a:srgbClr val="424242"/>
                </a:solidFill>
                <a:latin typeface="Segoe Sans"/>
              </a:rPr>
              <a:t> is the primary agent of human monocytic ehrlichiosis (HME), typically transmitted by the lone star tick. </a:t>
            </a:r>
          </a:p>
          <a:p>
            <a:r>
              <a:rPr lang="en-CA" altLang="en-US">
                <a:solidFill>
                  <a:srgbClr val="424242"/>
                </a:solidFill>
                <a:latin typeface="Segoe Sans"/>
              </a:rPr>
              <a:t>Researchers also found </a:t>
            </a:r>
            <a:r>
              <a:rPr lang="en-CA" altLang="en-US" i="1">
                <a:solidFill>
                  <a:srgbClr val="424242"/>
                </a:solidFill>
                <a:latin typeface="Segoe Sans"/>
              </a:rPr>
              <a:t>Borrelia burgdorferi</a:t>
            </a:r>
            <a:r>
              <a:rPr lang="en-CA" altLang="en-US">
                <a:solidFill>
                  <a:srgbClr val="424242"/>
                </a:solidFill>
                <a:latin typeface="Segoe Sans"/>
              </a:rPr>
              <a:t> DNA in two other ALHT, however, lab studies have found that the ALHT does not transmit Lyme disease. Unclear if it can also transmit Ehrlichia.</a:t>
            </a:r>
            <a:endParaRPr lang="en-US" altLang="en-US"/>
          </a:p>
        </p:txBody>
      </p:sp>
      <p:sp>
        <p:nvSpPr>
          <p:cNvPr id="37892" name="Slide Number Placeholder 3">
            <a:extLst>
              <a:ext uri="{FF2B5EF4-FFF2-40B4-BE49-F238E27FC236}">
                <a16:creationId xmlns:a16="http://schemas.microsoft.com/office/drawing/2014/main" id="{526EE379-4D4A-08FC-E8BE-1225650EC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9F20E3-08A0-4DF8-AE17-3F715068F51A}"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Increase in news reports, however, no reliable sources of solid epi information on cases.  EU dashboard only goes to 2022, CDC only human cases.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127985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err="1">
                <a:solidFill>
                  <a:srgbClr val="0F7C54"/>
                </a:solidFill>
                <a:effectLst/>
                <a:latin typeface="Open Sans" panose="020B0606030504020204" pitchFamily="34" charset="0"/>
              </a:rPr>
              <a:t>Cytauxzoonosis</a:t>
            </a:r>
            <a:r>
              <a:rPr lang="en-US" b="0" i="0" dirty="0">
                <a:solidFill>
                  <a:srgbClr val="0F7C54"/>
                </a:solidFill>
                <a:effectLst/>
                <a:latin typeface="Open Sans" panose="020B0606030504020204" pitchFamily="34" charset="0"/>
              </a:rPr>
              <a:t> is a life-threatening infectious disease of domestic cats in the southcentral and southeastern United States caused by infection with </a:t>
            </a:r>
            <a:r>
              <a:rPr lang="en-US" b="0" i="1" dirty="0" err="1">
                <a:solidFill>
                  <a:srgbClr val="0F7C54"/>
                </a:solidFill>
                <a:effectLst/>
                <a:latin typeface="Open Sans" panose="020B0606030504020204" pitchFamily="34" charset="0"/>
              </a:rPr>
              <a:t>Cytauxzoon</a:t>
            </a:r>
            <a:r>
              <a:rPr lang="en-US" b="0" i="1" dirty="0">
                <a:solidFill>
                  <a:srgbClr val="0F7C54"/>
                </a:solidFill>
                <a:effectLst/>
                <a:latin typeface="Open Sans" panose="020B0606030504020204" pitchFamily="34" charset="0"/>
              </a:rPr>
              <a:t> </a:t>
            </a:r>
            <a:r>
              <a:rPr lang="en-US" b="0" i="1" dirty="0" err="1">
                <a:solidFill>
                  <a:srgbClr val="0F7C54"/>
                </a:solidFill>
                <a:effectLst/>
                <a:latin typeface="Open Sans" panose="020B0606030504020204" pitchFamily="34" charset="0"/>
              </a:rPr>
              <a:t>felis</a:t>
            </a:r>
            <a:r>
              <a:rPr lang="en-US" b="0" i="0" dirty="0">
                <a:solidFill>
                  <a:srgbClr val="0F7C54"/>
                </a:solidFill>
                <a:effectLst/>
                <a:latin typeface="Open Sans" panose="020B0606030504020204" pitchFamily="34" charset="0"/>
              </a:rPr>
              <a:t>, which is transmitted by the lone star tick, </a:t>
            </a:r>
            <a:r>
              <a:rPr lang="en-US" b="0" i="1" dirty="0" err="1">
                <a:solidFill>
                  <a:srgbClr val="0F7C54"/>
                </a:solidFill>
                <a:effectLst/>
                <a:latin typeface="Open Sans" panose="020B0606030504020204" pitchFamily="34" charset="0"/>
              </a:rPr>
              <a:t>Amblyomma</a:t>
            </a:r>
            <a:r>
              <a:rPr lang="en-US" b="0" i="1" dirty="0">
                <a:solidFill>
                  <a:srgbClr val="0F7C54"/>
                </a:solidFill>
                <a:effectLst/>
                <a:latin typeface="Open Sans" panose="020B0606030504020204" pitchFamily="34" charset="0"/>
              </a:rPr>
              <a:t> americanum</a:t>
            </a:r>
            <a:r>
              <a:rPr lang="en-US" b="0" i="0" dirty="0">
                <a:solidFill>
                  <a:srgbClr val="0F7C54"/>
                </a:solidFill>
                <a:effectLst/>
                <a:latin typeface="Open Sans" panose="020B0606030504020204" pitchFamily="34" charset="0"/>
              </a:rPr>
              <a:t>.</a:t>
            </a:r>
          </a:p>
          <a:p>
            <a:pPr algn="l">
              <a:buFont typeface="Arial" panose="020B0604020202020204" pitchFamily="34" charset="0"/>
              <a:buChar char="•"/>
            </a:pPr>
            <a:r>
              <a:rPr lang="en-US" b="0" i="0" dirty="0">
                <a:solidFill>
                  <a:srgbClr val="0F7C54"/>
                </a:solidFill>
                <a:effectLst/>
                <a:latin typeface="Open Sans" panose="020B0606030504020204" pitchFamily="34" charset="0"/>
              </a:rPr>
              <a:t>Infected cats often present with depression, lethargy, anorexia, and fever as high as 106°F (41°C). Additional findings may include icterus, lymphadenopathy, hepatosplenomegaly, and dyspnea.</a:t>
            </a:r>
          </a:p>
          <a:p>
            <a:pPr algn="l">
              <a:buFont typeface="Arial" panose="020B0604020202020204" pitchFamily="34" charset="0"/>
              <a:buChar char="•"/>
            </a:pPr>
            <a:r>
              <a:rPr lang="en-US" b="0" i="0" dirty="0">
                <a:solidFill>
                  <a:srgbClr val="0F7C54"/>
                </a:solidFill>
                <a:effectLst/>
                <a:latin typeface="Open Sans" panose="020B0606030504020204" pitchFamily="34" charset="0"/>
              </a:rPr>
              <a:t>Diagnosis is by identification of </a:t>
            </a:r>
            <a:r>
              <a:rPr lang="en-US" b="0" i="1" dirty="0" err="1">
                <a:solidFill>
                  <a:srgbClr val="0F7C54"/>
                </a:solidFill>
                <a:effectLst/>
                <a:latin typeface="Open Sans" panose="020B0606030504020204" pitchFamily="34" charset="0"/>
              </a:rPr>
              <a:t>Cytauxzoon</a:t>
            </a:r>
            <a:r>
              <a:rPr lang="en-US" b="0" i="0" dirty="0">
                <a:solidFill>
                  <a:srgbClr val="0F7C54"/>
                </a:solidFill>
                <a:effectLst/>
                <a:latin typeface="Open Sans" panose="020B0606030504020204" pitchFamily="34" charset="0"/>
              </a:rPr>
              <a:t> </a:t>
            </a:r>
            <a:r>
              <a:rPr lang="en-US" b="0" i="0" dirty="0" err="1">
                <a:solidFill>
                  <a:srgbClr val="0F7C54"/>
                </a:solidFill>
                <a:effectLst/>
                <a:latin typeface="Open Sans" panose="020B0606030504020204" pitchFamily="34" charset="0"/>
              </a:rPr>
              <a:t>piroplasms</a:t>
            </a:r>
            <a:r>
              <a:rPr lang="en-US" b="0" i="0" dirty="0">
                <a:solidFill>
                  <a:srgbClr val="0F7C54"/>
                </a:solidFill>
                <a:effectLst/>
                <a:latin typeface="Open Sans" panose="020B0606030504020204" pitchFamily="34" charset="0"/>
              </a:rPr>
              <a:t> in a peripheral blood smear or schizonts in cytology of infected tissues and by PCR.</a:t>
            </a:r>
          </a:p>
          <a:p>
            <a:pPr algn="l">
              <a:buFont typeface="Arial" panose="020B0604020202020204" pitchFamily="34" charset="0"/>
              <a:buChar char="•"/>
            </a:pPr>
            <a:r>
              <a:rPr lang="en-US" b="0" i="0" dirty="0">
                <a:solidFill>
                  <a:srgbClr val="0F7C54"/>
                </a:solidFill>
                <a:effectLst/>
                <a:latin typeface="Open Sans" panose="020B0606030504020204" pitchFamily="34" charset="0"/>
              </a:rPr>
              <a:t>Recommended treatment includes a combination of atovaquone and azithromycin, heparin therapy, and supportive care with minimal stress/handling.</a:t>
            </a:r>
          </a:p>
          <a:p>
            <a:pPr algn="l">
              <a:buFont typeface="Arial" panose="020B0604020202020204" pitchFamily="34" charset="0"/>
              <a:buChar char="•"/>
            </a:pPr>
            <a:r>
              <a:rPr lang="en-US" b="0" i="0" dirty="0">
                <a:solidFill>
                  <a:srgbClr val="0F7C54"/>
                </a:solidFill>
                <a:effectLst/>
                <a:latin typeface="Open Sans" panose="020B0606030504020204" pitchFamily="34" charset="0"/>
              </a:rPr>
              <a:t>Two </a:t>
            </a:r>
            <a:r>
              <a:rPr lang="en-US" b="0" i="0" dirty="0" err="1">
                <a:solidFill>
                  <a:srgbClr val="0F7C54"/>
                </a:solidFill>
                <a:effectLst/>
                <a:latin typeface="Open Sans" panose="020B0606030504020204" pitchFamily="34" charset="0"/>
              </a:rPr>
              <a:t>acaracidal</a:t>
            </a:r>
            <a:r>
              <a:rPr lang="en-US" b="0" i="0" dirty="0">
                <a:solidFill>
                  <a:srgbClr val="0F7C54"/>
                </a:solidFill>
                <a:effectLst/>
                <a:latin typeface="Open Sans" panose="020B0606030504020204" pitchFamily="34" charset="0"/>
              </a:rPr>
              <a:t> products, have provided promising preliminary results in preventing transmission of </a:t>
            </a:r>
            <a:r>
              <a:rPr lang="en-US" b="0" i="1" dirty="0">
                <a:solidFill>
                  <a:srgbClr val="0F7C54"/>
                </a:solidFill>
                <a:effectLst/>
                <a:latin typeface="Open Sans" panose="020B0606030504020204" pitchFamily="34" charset="0"/>
              </a:rPr>
              <a:t>C </a:t>
            </a:r>
            <a:r>
              <a:rPr lang="en-US" b="0" i="1" dirty="0" err="1">
                <a:solidFill>
                  <a:srgbClr val="0F7C54"/>
                </a:solidFill>
                <a:effectLst/>
                <a:latin typeface="Open Sans" panose="020B0606030504020204" pitchFamily="34" charset="0"/>
              </a:rPr>
              <a:t>felis</a:t>
            </a:r>
            <a:r>
              <a:rPr lang="en-US" b="0" i="0" dirty="0">
                <a:solidFill>
                  <a:srgbClr val="0F7C54"/>
                </a:solidFill>
                <a:effectLst/>
                <a:latin typeface="Open Sans" panose="020B0606030504020204" pitchFamily="34" charset="0"/>
              </a:rPr>
              <a:t>; however, additional studies are needed.</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278062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2598551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2025-07-14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guardian.com/us-news/2025/jun/29/lone-star-ticks-increase-climate-crisi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journals.plos.org/plosone/article?id=10.1371%2Fjournal.pone.0209082" TargetMode="External"/><Relationship Id="rId5" Type="http://schemas.openxmlformats.org/officeDocument/2006/relationships/image" Target="../media/image10.png"/><Relationship Id="rId4" Type="http://schemas.openxmlformats.org/officeDocument/2006/relationships/hyperlink" Target="https://www.waff.com/2025/06/12/bobcat-fever-confirmed-case-deadly-feline-disease-tennessee-valle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dpi.com/1999-4915/17/6/855" TargetMode="External"/><Relationship Id="rId2" Type="http://schemas.openxmlformats.org/officeDocument/2006/relationships/hyperlink" Target="https://academic.oup.com/ofid/article/12/5/ofaf261/8123920" TargetMode="External"/><Relationship Id="rId1" Type="http://schemas.openxmlformats.org/officeDocument/2006/relationships/slideLayout" Target="../slideLayouts/slideLayout3.xml"/><Relationship Id="rId6" Type="http://schemas.openxmlformats.org/officeDocument/2006/relationships/hyperlink" Target="https://onlinelibrary.wiley.com/doi/10.1002/vms3.70358" TargetMode="External"/><Relationship Id="rId5" Type="http://schemas.openxmlformats.org/officeDocument/2006/relationships/hyperlink" Target="https://onlinelibrary.wiley.com/doi/10.1111/zph.13222" TargetMode="External"/><Relationship Id="rId4" Type="http://schemas.openxmlformats.org/officeDocument/2006/relationships/hyperlink" Target="https://journals.plos.org/plosone/article?id=10.1371/journal.pone.031688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c.cdc.gov/eid/article/31/6/24-1776_article" TargetMode="External"/><Relationship Id="rId2" Type="http://schemas.openxmlformats.org/officeDocument/2006/relationships/hyperlink" Target="https://academic.oup.com/jme/advance-article/doi/10.1093/jme/tjaf054/8117626" TargetMode="External"/><Relationship Id="rId1" Type="http://schemas.openxmlformats.org/officeDocument/2006/relationships/slideLayout" Target="../slideLayouts/slideLayout3.xml"/><Relationship Id="rId5" Type="http://schemas.openxmlformats.org/officeDocument/2006/relationships/hyperlink" Target="https://wwwnc.cdc.gov/eid/article/31/5/24-1608_article#suggestedcitation" TargetMode="External"/><Relationship Id="rId4" Type="http://schemas.openxmlformats.org/officeDocument/2006/relationships/hyperlink" Target="https://pubmed.ncbi.nlm.nih.gov/4052800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jamanetwork.com/journals/jamanetworkopen/fullarticle/2834845"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pubmed.ncbi.nlm.nih.gov/40529623/" TargetMode="External"/><Relationship Id="rId5" Type="http://schemas.openxmlformats.org/officeDocument/2006/relationships/hyperlink" Target="https://www.sciencedirect.com/science/article/pii/S1877959X25000299" TargetMode="External"/><Relationship Id="rId4" Type="http://schemas.openxmlformats.org/officeDocument/2006/relationships/hyperlink" Target="https://academic.oup.com/jid/article/231/5/e986/8108831?login=tr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https://content.govdelivery.com/attachments/fancy_images/USDAAPHIS/2025/07/11942266/6300913/nws-update-map_crop.jpg" TargetMode="External"/><Relationship Id="rId4" Type="http://schemas.openxmlformats.org/officeDocument/2006/relationships/hyperlink" Target="https://www.aphis.usda.gov/livestock-poultry-disease/cattle/ticks/screwworm/outbreak-central-america"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nc.cdc.gov/eid/article/31/6/25-0034_article" TargetMode="External"/><Relationship Id="rId3" Type="http://schemas.openxmlformats.org/officeDocument/2006/relationships/hyperlink" Target="https://www.michigan.gov/mdard/about/media/pressreleases/2025/06/13/asian-longhorned-ticks-discovered-in-berrien-county"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scwds.shinyapps.io/haemaphysalis/" TargetMode="External"/><Relationship Id="rId5" Type="http://schemas.openxmlformats.org/officeDocument/2006/relationships/hyperlink" Target="https://www.unmc.edu/healthsecurity/transmission/2025/06/17/a-cattle-disease-and-the-tick-carrying-it-are-confirmed-in-iowa-for-the-first-time/" TargetMode="External"/><Relationship Id="rId4" Type="http://schemas.openxmlformats.org/officeDocument/2006/relationships/hyperlink" Target="https://www.thegazette.com/environment-nature/second-positive-case-of-beef-cattle-disease-detected-but-likely-wont-become-widespread-expert-say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c.cdc.gov/eid/article/31/6/25-0033_articl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ubmed.ncbi.nlm.nih.gov/40006914/" TargetMode="External"/><Relationship Id="rId2" Type="http://schemas.openxmlformats.org/officeDocument/2006/relationships/hyperlink" Target="https://www.mdpi.com/2306-7381/12/5/505" TargetMode="External"/><Relationship Id="rId1" Type="http://schemas.openxmlformats.org/officeDocument/2006/relationships/slideLayout" Target="../slideLayouts/slideLayout3.xml"/><Relationship Id="rId5" Type="http://schemas.openxmlformats.org/officeDocument/2006/relationships/hyperlink" Target="https://www.wur.nl/en/research-results/research-institutes/bioveterinary-research/show-bvr/bluetongue-found-in-dutch-dog.htm" TargetMode="External"/><Relationship Id="rId4" Type="http://schemas.openxmlformats.org/officeDocument/2006/relationships/hyperlink" Target="https://onlinelibrary.wiley.com/doi/10.1155/2024/244639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dpi.com/2306-7381/12/5/505#B41-vetsci-12-00505"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alpenanews.com/news/local-news/2025/05/lyme-disease-increases-by-165-in-michigan-according-to-mdhhs/" TargetMode="External"/><Relationship Id="rId2" Type="http://schemas.openxmlformats.org/officeDocument/2006/relationships/hyperlink" Target="https://www.ledevoir.com/societe/sante/881416/encore-nombreux-cas-maladie-lyme-attendus-quebec-2025"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wormsandgermsblog.com/2025/06/articles/animals/dogs/rocky-mountain-spotted-fever-ontario/" TargetMode="External"/><Relationship Id="rId7" Type="http://schemas.openxmlformats.org/officeDocument/2006/relationships/image" Target="../media/image9.png"/><Relationship Id="rId2" Type="http://schemas.openxmlformats.org/officeDocument/2006/relationships/hyperlink" Target="https://www.google.ca/maps/place/Long+Point,+ON+N0E+1M0/@43.7800355,-84.2743708,6.5z/data=!4m6!3m5!1s0x882db8f56b5328c5:0xe4b75d99a3dfd20e!8m2!3d42.579197!4d-80.430945!16zL20vMDFqaGdm!5m1!1e2?entry=ttu&amp;g_ep=EgoyMDI1MDcwNy4wIKXMDSoASAFQAw%3D%3D" TargetMode="External"/><Relationship Id="rId1" Type="http://schemas.openxmlformats.org/officeDocument/2006/relationships/slideLayout" Target="../slideLayouts/slideLayout3.xml"/><Relationship Id="rId6" Type="http://schemas.openxmlformats.org/officeDocument/2006/relationships/hyperlink" Target="https://stacks.cdc.gov/view/cdc/53759" TargetMode="External"/><Relationship Id="rId5" Type="http://schemas.openxmlformats.org/officeDocument/2006/relationships/hyperlink" Target="https://www.sciencedirect.com/science/article/pii/S1877959X25000299" TargetMode="External"/><Relationship Id="rId4" Type="http://schemas.openxmlformats.org/officeDocument/2006/relationships/hyperlink" Target="https://www.wormsandgermsblog.com/2025/07/articles/animals/dogs/rocky-mountain-spotted-fever-ontario-upd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Companion Animal Network Update</a:t>
            </a:r>
          </a:p>
          <a:p>
            <a:pPr eaLnBrk="1" hangingPunct="1"/>
            <a:r>
              <a:rPr lang="en-CA" altLang="en-US" dirty="0"/>
              <a:t>14 July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06A7-372F-8B5F-3D9F-DCCA1F5693C9}"/>
              </a:ext>
            </a:extLst>
          </p:cNvPr>
          <p:cNvSpPr>
            <a:spLocks noGrp="1"/>
          </p:cNvSpPr>
          <p:nvPr>
            <p:ph type="title"/>
          </p:nvPr>
        </p:nvSpPr>
        <p:spPr>
          <a:xfrm>
            <a:off x="838200" y="0"/>
            <a:ext cx="10515600" cy="739002"/>
          </a:xfrm>
        </p:spPr>
        <p:txBody>
          <a:bodyPr/>
          <a:lstStyle/>
          <a:p>
            <a:r>
              <a:rPr lang="en-CA" dirty="0"/>
              <a:t>Increasing reports of vector borne diseases</a:t>
            </a:r>
          </a:p>
        </p:txBody>
      </p:sp>
      <p:sp>
        <p:nvSpPr>
          <p:cNvPr id="4" name="Content Placeholder 3">
            <a:extLst>
              <a:ext uri="{FF2B5EF4-FFF2-40B4-BE49-F238E27FC236}">
                <a16:creationId xmlns:a16="http://schemas.microsoft.com/office/drawing/2014/main" id="{C8D5E08C-0073-36F0-F624-E90927A14255}"/>
              </a:ext>
            </a:extLst>
          </p:cNvPr>
          <p:cNvSpPr>
            <a:spLocks noGrp="1"/>
          </p:cNvSpPr>
          <p:nvPr>
            <p:ph sz="half" idx="2"/>
          </p:nvPr>
        </p:nvSpPr>
        <p:spPr>
          <a:xfrm>
            <a:off x="6172200" y="1139825"/>
            <a:ext cx="5181600" cy="4351338"/>
          </a:xfrm>
        </p:spPr>
        <p:txBody>
          <a:bodyPr/>
          <a:lstStyle/>
          <a:p>
            <a:pPr marL="0" indent="0">
              <a:buNone/>
            </a:pPr>
            <a:r>
              <a:rPr lang="en-US" b="0" i="1" dirty="0" err="1">
                <a:solidFill>
                  <a:srgbClr val="424242"/>
                </a:solidFill>
                <a:effectLst/>
                <a:latin typeface="Segoe Sans"/>
              </a:rPr>
              <a:t>Cytauxzoon</a:t>
            </a:r>
            <a:r>
              <a:rPr lang="en-US" b="0" i="1" dirty="0">
                <a:solidFill>
                  <a:srgbClr val="424242"/>
                </a:solidFill>
                <a:effectLst/>
                <a:latin typeface="Segoe Sans"/>
              </a:rPr>
              <a:t> </a:t>
            </a:r>
            <a:r>
              <a:rPr lang="en-US" b="0" i="1" dirty="0" err="1">
                <a:solidFill>
                  <a:srgbClr val="424242"/>
                </a:solidFill>
                <a:effectLst/>
                <a:latin typeface="Segoe Sans"/>
              </a:rPr>
              <a:t>felis</a:t>
            </a:r>
            <a:endParaRPr lang="en-US" b="0" i="1" dirty="0">
              <a:solidFill>
                <a:srgbClr val="424242"/>
              </a:solidFill>
              <a:effectLst/>
              <a:latin typeface="Segoe Sans"/>
            </a:endParaRPr>
          </a:p>
          <a:p>
            <a:r>
              <a:rPr lang="en-US" dirty="0">
                <a:solidFill>
                  <a:srgbClr val="424242"/>
                </a:solidFill>
              </a:rPr>
              <a:t>Apicomplexan parasite</a:t>
            </a:r>
            <a:endParaRPr lang="en-US" b="0" dirty="0">
              <a:solidFill>
                <a:srgbClr val="424242"/>
              </a:solidFill>
              <a:effectLst/>
            </a:endParaRPr>
          </a:p>
          <a:p>
            <a:r>
              <a:rPr lang="en-CA" dirty="0"/>
              <a:t>Spread by Lonestar tick</a:t>
            </a:r>
          </a:p>
          <a:p>
            <a:r>
              <a:rPr lang="en-CA" dirty="0"/>
              <a:t>Reported increase in Lonestar tick occurrence in </a:t>
            </a:r>
            <a:r>
              <a:rPr lang="en-CA" dirty="0">
                <a:hlinkClick r:id="rId3"/>
              </a:rPr>
              <a:t>NorthEast</a:t>
            </a:r>
            <a:r>
              <a:rPr lang="en-CA" dirty="0"/>
              <a:t> US, recent cases in Massachusetts</a:t>
            </a:r>
          </a:p>
          <a:p>
            <a:r>
              <a:rPr lang="en-US" dirty="0">
                <a:hlinkClick r:id="rId4"/>
              </a:rPr>
              <a:t>Bobcat Fever: Confirmed case of the deadly feline disease in the Tennessee Valley</a:t>
            </a:r>
            <a:endParaRPr lang="en-US" dirty="0"/>
          </a:p>
          <a:p>
            <a:endParaRPr lang="en-CA" dirty="0"/>
          </a:p>
        </p:txBody>
      </p:sp>
      <p:sp>
        <p:nvSpPr>
          <p:cNvPr id="5" name="Slide Number Placeholder 4">
            <a:extLst>
              <a:ext uri="{FF2B5EF4-FFF2-40B4-BE49-F238E27FC236}">
                <a16:creationId xmlns:a16="http://schemas.microsoft.com/office/drawing/2014/main" id="{CB228FBD-D3D7-DBB3-4D5C-25A2CE00440C}"/>
              </a:ext>
            </a:extLst>
          </p:cNvPr>
          <p:cNvSpPr>
            <a:spLocks noGrp="1"/>
          </p:cNvSpPr>
          <p:nvPr>
            <p:ph type="sldNum" sz="quarter" idx="10"/>
          </p:nvPr>
        </p:nvSpPr>
        <p:spPr/>
        <p:txBody>
          <a:bodyPr/>
          <a:lstStyle/>
          <a:p>
            <a:pPr>
              <a:defRPr/>
            </a:pPr>
            <a:fld id="{222C2B47-41F2-42A5-AA41-34CCD9669551}" type="slidenum">
              <a:rPr lang="en-US" smtClean="0"/>
              <a:pPr>
                <a:defRPr/>
              </a:pPr>
              <a:t>10</a:t>
            </a:fld>
            <a:endParaRPr lang="en-US"/>
          </a:p>
        </p:txBody>
      </p:sp>
      <p:pic>
        <p:nvPicPr>
          <p:cNvPr id="8" name="Picture 7">
            <a:extLst>
              <a:ext uri="{FF2B5EF4-FFF2-40B4-BE49-F238E27FC236}">
                <a16:creationId xmlns:a16="http://schemas.microsoft.com/office/drawing/2014/main" id="{F882E129-C868-5662-646F-16A7F6F9D55C}"/>
              </a:ext>
            </a:extLst>
          </p:cNvPr>
          <p:cNvPicPr>
            <a:picLocks noChangeAspect="1"/>
          </p:cNvPicPr>
          <p:nvPr/>
        </p:nvPicPr>
        <p:blipFill>
          <a:blip r:embed="rId5"/>
          <a:stretch>
            <a:fillRect/>
          </a:stretch>
        </p:blipFill>
        <p:spPr>
          <a:xfrm>
            <a:off x="485774" y="1055007"/>
            <a:ext cx="5030443" cy="4747985"/>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B8173AA9-7A9C-3914-0163-896F6D2AE914}"/>
              </a:ext>
            </a:extLst>
          </p:cNvPr>
          <p:cNvSpPr txBox="1"/>
          <p:nvPr/>
        </p:nvSpPr>
        <p:spPr>
          <a:xfrm>
            <a:off x="170624" y="5934670"/>
            <a:ext cx="6097656" cy="923330"/>
          </a:xfrm>
          <a:prstGeom prst="rect">
            <a:avLst/>
          </a:prstGeom>
          <a:noFill/>
        </p:spPr>
        <p:txBody>
          <a:bodyPr wrap="square">
            <a:spAutoFit/>
          </a:bodyPr>
          <a:lstStyle/>
          <a:p>
            <a:r>
              <a:rPr lang="en-US" dirty="0">
                <a:hlinkClick r:id="rId6"/>
              </a:rPr>
              <a:t>Current and Future Distribution of the Lone Star Tick, </a:t>
            </a:r>
            <a:r>
              <a:rPr lang="en-US" dirty="0" err="1">
                <a:hlinkClick r:id="rId6"/>
              </a:rPr>
              <a:t>Amblyomma</a:t>
            </a:r>
            <a:r>
              <a:rPr lang="en-US" dirty="0">
                <a:hlinkClick r:id="rId6"/>
              </a:rPr>
              <a:t> americanum (L.) (Acari: Ixodidae) in North America | PLOS One</a:t>
            </a:r>
            <a:endParaRPr lang="en-CA" dirty="0"/>
          </a:p>
        </p:txBody>
      </p:sp>
    </p:spTree>
    <p:extLst>
      <p:ext uri="{BB962C8B-B14F-4D97-AF65-F5344CB8AC3E}">
        <p14:creationId xmlns:p14="http://schemas.microsoft.com/office/powerpoint/2010/main" val="379174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03-9E8F-7293-C7FC-E3D8346C2A6C}"/>
              </a:ext>
            </a:extLst>
          </p:cNvPr>
          <p:cNvSpPr>
            <a:spLocks noGrp="1"/>
          </p:cNvSpPr>
          <p:nvPr>
            <p:ph type="title"/>
          </p:nvPr>
        </p:nvSpPr>
        <p:spPr/>
        <p:txBody>
          <a:bodyPr/>
          <a:lstStyle/>
          <a:p>
            <a:r>
              <a:rPr lang="en-CA" dirty="0"/>
              <a:t>Scientific Findings</a:t>
            </a:r>
          </a:p>
        </p:txBody>
      </p:sp>
      <p:sp>
        <p:nvSpPr>
          <p:cNvPr id="3" name="Content Placeholder 2">
            <a:extLst>
              <a:ext uri="{FF2B5EF4-FFF2-40B4-BE49-F238E27FC236}">
                <a16:creationId xmlns:a16="http://schemas.microsoft.com/office/drawing/2014/main" id="{A2AF7046-26F9-8A04-9ABD-7995B2F16FEF}"/>
              </a:ext>
            </a:extLst>
          </p:cNvPr>
          <p:cNvSpPr>
            <a:spLocks noGrp="1"/>
          </p:cNvSpPr>
          <p:nvPr>
            <p:ph sz="half" idx="1"/>
          </p:nvPr>
        </p:nvSpPr>
        <p:spPr/>
        <p:txBody>
          <a:bodyPr/>
          <a:lstStyle/>
          <a:p>
            <a:pPr marL="0" indent="0">
              <a:buNone/>
            </a:pPr>
            <a:r>
              <a:rPr lang="en-CA" dirty="0"/>
              <a:t>Avian Influenza</a:t>
            </a:r>
          </a:p>
          <a:p>
            <a:r>
              <a:rPr lang="en-US" sz="2000" dirty="0">
                <a:hlinkClick r:id="rId2"/>
              </a:rPr>
              <a:t>Avian Influenza Virus Infections in Felines: A Systematic Review of Two Decades of Literature | Open Forum Infectious Diseases | Oxford Academic</a:t>
            </a:r>
            <a:endParaRPr lang="en-US" sz="2000" dirty="0"/>
          </a:p>
          <a:p>
            <a:r>
              <a:rPr lang="en-US" sz="2000" dirty="0">
                <a:hlinkClick r:id="rId3"/>
              </a:rPr>
              <a:t>The Seroprevalence of Influenza A Virus Infections in Polish Cats During a Feline H5N1 Influenza Outbreak in 2023</a:t>
            </a:r>
            <a:endParaRPr lang="en-CA" sz="3200" dirty="0"/>
          </a:p>
          <a:p>
            <a:pPr marL="0" indent="0">
              <a:buNone/>
            </a:pPr>
            <a:endParaRPr lang="en-US" sz="2000" dirty="0"/>
          </a:p>
          <a:p>
            <a:endParaRPr lang="en-CA" dirty="0"/>
          </a:p>
        </p:txBody>
      </p:sp>
      <p:sp>
        <p:nvSpPr>
          <p:cNvPr id="4" name="Content Placeholder 3">
            <a:extLst>
              <a:ext uri="{FF2B5EF4-FFF2-40B4-BE49-F238E27FC236}">
                <a16:creationId xmlns:a16="http://schemas.microsoft.com/office/drawing/2014/main" id="{5B8B8488-525C-D51B-1CA7-C4C139038CC0}"/>
              </a:ext>
            </a:extLst>
          </p:cNvPr>
          <p:cNvSpPr>
            <a:spLocks noGrp="1"/>
          </p:cNvSpPr>
          <p:nvPr>
            <p:ph sz="half" idx="2"/>
          </p:nvPr>
        </p:nvSpPr>
        <p:spPr/>
        <p:txBody>
          <a:bodyPr/>
          <a:lstStyle/>
          <a:p>
            <a:pPr marL="0" indent="0">
              <a:buNone/>
            </a:pPr>
            <a:r>
              <a:rPr lang="en-CA" dirty="0"/>
              <a:t>SARS-CoV2</a:t>
            </a:r>
          </a:p>
          <a:p>
            <a:r>
              <a:rPr lang="en-US" sz="2000" dirty="0">
                <a:hlinkClick r:id="rId4"/>
              </a:rPr>
              <a:t>Infectious potential and circulation of SARS-CoV-2 in wild rats | PLOS One</a:t>
            </a:r>
            <a:r>
              <a:rPr lang="en-US" sz="2000" dirty="0"/>
              <a:t> </a:t>
            </a:r>
          </a:p>
          <a:p>
            <a:r>
              <a:rPr lang="en-US" sz="2000" dirty="0">
                <a:hlinkClick r:id="rId5"/>
              </a:rPr>
              <a:t>Molecular and Serological Survey of SARS‐CoV‐2 in Murid Rodents From Central Chile - </a:t>
            </a:r>
            <a:r>
              <a:rPr lang="en-US" sz="2000" dirty="0" err="1">
                <a:hlinkClick r:id="rId5"/>
              </a:rPr>
              <a:t>Grisolia</a:t>
            </a:r>
            <a:r>
              <a:rPr lang="en-US" sz="2000" dirty="0">
                <a:hlinkClick r:id="rId5"/>
              </a:rPr>
              <a:t> - Zoonoses and Public Health - Wiley Online Library</a:t>
            </a:r>
            <a:endParaRPr lang="en-US" sz="2000" dirty="0"/>
          </a:p>
          <a:p>
            <a:r>
              <a:rPr lang="en-US" sz="2000" dirty="0">
                <a:hlinkClick r:id="rId6"/>
              </a:rPr>
              <a:t>Evidence of SARS‐CoV‐2 Exposure in Cats and Dogs From Households in Romania and Long‐Term Specific Seroconversion in Cats - </a:t>
            </a:r>
            <a:r>
              <a:rPr lang="en-US" sz="2000" dirty="0" err="1">
                <a:hlinkClick r:id="rId6"/>
              </a:rPr>
              <a:t>Oslobanu</a:t>
            </a:r>
            <a:r>
              <a:rPr lang="en-US" sz="2000" dirty="0">
                <a:hlinkClick r:id="rId6"/>
              </a:rPr>
              <a:t> - 2025 - Veterinary Medicine and Science - Wiley Online Library</a:t>
            </a:r>
            <a:endParaRPr lang="en-CA" sz="2000" dirty="0"/>
          </a:p>
          <a:p>
            <a:endParaRPr lang="en-US" sz="2000" dirty="0"/>
          </a:p>
          <a:p>
            <a:pPr marL="0" indent="0">
              <a:buNone/>
            </a:pPr>
            <a:endParaRPr lang="en-CA" dirty="0"/>
          </a:p>
        </p:txBody>
      </p:sp>
      <p:sp>
        <p:nvSpPr>
          <p:cNvPr id="5" name="Slide Number Placeholder 4">
            <a:extLst>
              <a:ext uri="{FF2B5EF4-FFF2-40B4-BE49-F238E27FC236}">
                <a16:creationId xmlns:a16="http://schemas.microsoft.com/office/drawing/2014/main" id="{CA01F906-FE88-C7F4-4DE9-19022C5269D2}"/>
              </a:ext>
            </a:extLst>
          </p:cNvPr>
          <p:cNvSpPr>
            <a:spLocks noGrp="1"/>
          </p:cNvSpPr>
          <p:nvPr>
            <p:ph type="sldNum" sz="quarter" idx="10"/>
          </p:nvPr>
        </p:nvSpPr>
        <p:spPr/>
        <p:txBody>
          <a:bodyPr/>
          <a:lstStyle/>
          <a:p>
            <a:pPr>
              <a:defRPr/>
            </a:pPr>
            <a:fld id="{222C2B47-41F2-42A5-AA41-34CCD9669551}" type="slidenum">
              <a:rPr lang="en-US" smtClean="0"/>
              <a:pPr>
                <a:defRPr/>
              </a:pPr>
              <a:t>11</a:t>
            </a:fld>
            <a:endParaRPr lang="en-US"/>
          </a:p>
        </p:txBody>
      </p:sp>
    </p:spTree>
    <p:extLst>
      <p:ext uri="{BB962C8B-B14F-4D97-AF65-F5344CB8AC3E}">
        <p14:creationId xmlns:p14="http://schemas.microsoft.com/office/powerpoint/2010/main" val="220648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03-9E8F-7293-C7FC-E3D8346C2A6C}"/>
              </a:ext>
            </a:extLst>
          </p:cNvPr>
          <p:cNvSpPr>
            <a:spLocks noGrp="1"/>
          </p:cNvSpPr>
          <p:nvPr>
            <p:ph type="title"/>
          </p:nvPr>
        </p:nvSpPr>
        <p:spPr/>
        <p:txBody>
          <a:bodyPr/>
          <a:lstStyle/>
          <a:p>
            <a:r>
              <a:rPr lang="en-CA" dirty="0"/>
              <a:t>Scientific Findings</a:t>
            </a:r>
          </a:p>
        </p:txBody>
      </p:sp>
      <p:sp>
        <p:nvSpPr>
          <p:cNvPr id="3" name="Content Placeholder 2">
            <a:extLst>
              <a:ext uri="{FF2B5EF4-FFF2-40B4-BE49-F238E27FC236}">
                <a16:creationId xmlns:a16="http://schemas.microsoft.com/office/drawing/2014/main" id="{A2AF7046-26F9-8A04-9ABD-7995B2F16FEF}"/>
              </a:ext>
            </a:extLst>
          </p:cNvPr>
          <p:cNvSpPr>
            <a:spLocks noGrp="1"/>
          </p:cNvSpPr>
          <p:nvPr>
            <p:ph sz="half" idx="1"/>
          </p:nvPr>
        </p:nvSpPr>
        <p:spPr/>
        <p:txBody>
          <a:bodyPr/>
          <a:lstStyle/>
          <a:p>
            <a:pPr marL="0" indent="0">
              <a:buNone/>
            </a:pPr>
            <a:r>
              <a:rPr lang="en-US" sz="3600" dirty="0"/>
              <a:t>Babesiosis</a:t>
            </a:r>
          </a:p>
          <a:p>
            <a:r>
              <a:rPr lang="en-US" sz="2000" dirty="0">
                <a:hlinkClick r:id="rId2"/>
              </a:rPr>
              <a:t>Emerging babesiosis in the mid-Atlantic: autochthonous human babesiosis cases and Babesia microti (</a:t>
            </a:r>
            <a:r>
              <a:rPr lang="en-US" sz="2000" dirty="0" err="1">
                <a:hlinkClick r:id="rId2"/>
              </a:rPr>
              <a:t>Piroplasmida</a:t>
            </a:r>
            <a:r>
              <a:rPr lang="en-US" sz="2000" dirty="0">
                <a:hlinkClick r:id="rId2"/>
              </a:rPr>
              <a:t>: </a:t>
            </a:r>
            <a:r>
              <a:rPr lang="en-US" sz="2000" dirty="0" err="1">
                <a:hlinkClick r:id="rId2"/>
              </a:rPr>
              <a:t>Babesiidae</a:t>
            </a:r>
            <a:r>
              <a:rPr lang="en-US" sz="2000" dirty="0">
                <a:hlinkClick r:id="rId2"/>
              </a:rPr>
              <a:t>) in Ixodes scapularis (Acari: Ixodidae) and Ixodes </a:t>
            </a:r>
            <a:r>
              <a:rPr lang="en-US" sz="2000" dirty="0" err="1">
                <a:hlinkClick r:id="rId2"/>
              </a:rPr>
              <a:t>keiransi</a:t>
            </a:r>
            <a:r>
              <a:rPr lang="en-US" sz="2000" dirty="0">
                <a:hlinkClick r:id="rId2"/>
              </a:rPr>
              <a:t> (Acari: Ixodidae) ticks from Delaware, Maryland, Virginia, West Virginia, and the District of Columbia, 2009 to 2024 | Journal of Medical Entomology | Oxford Academic</a:t>
            </a:r>
            <a:endParaRPr lang="en-US" sz="2000" dirty="0"/>
          </a:p>
          <a:p>
            <a:r>
              <a:rPr lang="en-US" sz="2000" dirty="0">
                <a:hlinkClick r:id="rId3"/>
              </a:rPr>
              <a:t>Three Cases of Human Babesiosis, Italy, 2017–2020 - Volume 31, Number 6—June 2025 - Emerging Infectious Diseases journal – CDC</a:t>
            </a:r>
            <a:r>
              <a:rPr lang="en-US" sz="2000" dirty="0"/>
              <a:t> </a:t>
            </a:r>
          </a:p>
          <a:p>
            <a:pPr marL="0" indent="0">
              <a:buNone/>
            </a:pPr>
            <a:endParaRPr lang="en-US" sz="2000" dirty="0"/>
          </a:p>
          <a:p>
            <a:endParaRPr lang="en-CA" dirty="0"/>
          </a:p>
        </p:txBody>
      </p:sp>
      <p:sp>
        <p:nvSpPr>
          <p:cNvPr id="4" name="Content Placeholder 3">
            <a:extLst>
              <a:ext uri="{FF2B5EF4-FFF2-40B4-BE49-F238E27FC236}">
                <a16:creationId xmlns:a16="http://schemas.microsoft.com/office/drawing/2014/main" id="{5B8B8488-525C-D51B-1CA7-C4C139038CC0}"/>
              </a:ext>
            </a:extLst>
          </p:cNvPr>
          <p:cNvSpPr>
            <a:spLocks noGrp="1"/>
          </p:cNvSpPr>
          <p:nvPr>
            <p:ph sz="half" idx="2"/>
          </p:nvPr>
        </p:nvSpPr>
        <p:spPr/>
        <p:txBody>
          <a:bodyPr/>
          <a:lstStyle/>
          <a:p>
            <a:pPr marL="0" indent="0">
              <a:buNone/>
            </a:pPr>
            <a:r>
              <a:rPr lang="en-CA" dirty="0"/>
              <a:t>Echinococcus</a:t>
            </a:r>
          </a:p>
          <a:p>
            <a:r>
              <a:rPr lang="en-US" sz="2000" dirty="0">
                <a:hlinkClick r:id="rId4"/>
              </a:rPr>
              <a:t>A new intermediate host of Echinococcus </a:t>
            </a:r>
            <a:r>
              <a:rPr lang="en-US" sz="2000" dirty="0" err="1">
                <a:hlinkClick r:id="rId4"/>
              </a:rPr>
              <a:t>shiquicus</a:t>
            </a:r>
            <a:r>
              <a:rPr lang="en-US" sz="2000" dirty="0">
                <a:hlinkClick r:id="rId4"/>
              </a:rPr>
              <a:t> in Qinghai-Tibet Plateau, China – PubMed</a:t>
            </a:r>
            <a:endParaRPr lang="en-US" sz="2000" dirty="0"/>
          </a:p>
          <a:p>
            <a:r>
              <a:rPr lang="en-US" sz="2000" dirty="0">
                <a:hlinkClick r:id="rId5"/>
              </a:rPr>
              <a:t>Comprehensive Survival Analysis of Alveolar Echinococcosis Patients, University Hospital Zurich, Zurich, Switzerland, 1973–2022 - Volume 31, Number 5—May 2025 - Emerging Infectious Diseases journal – CDC</a:t>
            </a:r>
            <a:endParaRPr lang="en-US" sz="2000" dirty="0"/>
          </a:p>
          <a:p>
            <a:endParaRPr lang="en-US" sz="2000" dirty="0"/>
          </a:p>
          <a:p>
            <a:pPr marL="0" indent="0">
              <a:buNone/>
            </a:pPr>
            <a:endParaRPr lang="en-CA" dirty="0"/>
          </a:p>
        </p:txBody>
      </p:sp>
      <p:sp>
        <p:nvSpPr>
          <p:cNvPr id="5" name="Slide Number Placeholder 4">
            <a:extLst>
              <a:ext uri="{FF2B5EF4-FFF2-40B4-BE49-F238E27FC236}">
                <a16:creationId xmlns:a16="http://schemas.microsoft.com/office/drawing/2014/main" id="{CA01F906-FE88-C7F4-4DE9-19022C5269D2}"/>
              </a:ext>
            </a:extLst>
          </p:cNvPr>
          <p:cNvSpPr>
            <a:spLocks noGrp="1"/>
          </p:cNvSpPr>
          <p:nvPr>
            <p:ph type="sldNum" sz="quarter" idx="10"/>
          </p:nvPr>
        </p:nvSpPr>
        <p:spPr/>
        <p:txBody>
          <a:bodyPr/>
          <a:lstStyle/>
          <a:p>
            <a:pPr>
              <a:defRPr/>
            </a:pPr>
            <a:fld id="{222C2B47-41F2-42A5-AA41-34CCD9669551}" type="slidenum">
              <a:rPr lang="en-US" smtClean="0"/>
              <a:pPr>
                <a:defRPr/>
              </a:pPr>
              <a:t>12</a:t>
            </a:fld>
            <a:endParaRPr lang="en-US"/>
          </a:p>
        </p:txBody>
      </p:sp>
    </p:spTree>
    <p:extLst>
      <p:ext uri="{BB962C8B-B14F-4D97-AF65-F5344CB8AC3E}">
        <p14:creationId xmlns:p14="http://schemas.microsoft.com/office/powerpoint/2010/main" val="274711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652-8D7F-44BF-7AFD-89E4996414D4}"/>
              </a:ext>
            </a:extLst>
          </p:cNvPr>
          <p:cNvSpPr>
            <a:spLocks noGrp="1"/>
          </p:cNvSpPr>
          <p:nvPr>
            <p:ph type="title"/>
          </p:nvPr>
        </p:nvSpPr>
        <p:spPr/>
        <p:txBody>
          <a:bodyPr/>
          <a:lstStyle/>
          <a:p>
            <a:r>
              <a:rPr lang="en-CA" dirty="0"/>
              <a:t>Scientific Findings</a:t>
            </a:r>
          </a:p>
        </p:txBody>
      </p:sp>
      <p:sp>
        <p:nvSpPr>
          <p:cNvPr id="6" name="Text Placeholder 5">
            <a:extLst>
              <a:ext uri="{FF2B5EF4-FFF2-40B4-BE49-F238E27FC236}">
                <a16:creationId xmlns:a16="http://schemas.microsoft.com/office/drawing/2014/main" id="{7C8ECE57-A9E2-50A4-615C-9F8A0342C6A4}"/>
              </a:ext>
            </a:extLst>
          </p:cNvPr>
          <p:cNvSpPr>
            <a:spLocks noGrp="1"/>
          </p:cNvSpPr>
          <p:nvPr>
            <p:ph sz="half" idx="1"/>
          </p:nvPr>
        </p:nvSpPr>
        <p:spPr/>
        <p:txBody>
          <a:bodyPr/>
          <a:lstStyle/>
          <a:p>
            <a:pPr marL="0" indent="0">
              <a:buNone/>
            </a:pPr>
            <a:r>
              <a:rPr lang="en-CA" dirty="0"/>
              <a:t>Coccidiodomycosis</a:t>
            </a:r>
          </a:p>
          <a:p>
            <a:r>
              <a:rPr lang="en-US" sz="2000" dirty="0">
                <a:hlinkClick r:id="rId3"/>
              </a:rPr>
              <a:t>Estimated Burden of Coccidioidomycosis | Infectious Diseases | JAMA Network Open | JAMA Network</a:t>
            </a:r>
            <a:endParaRPr lang="en-US" sz="2000" dirty="0"/>
          </a:p>
          <a:p>
            <a:r>
              <a:rPr lang="en-US" sz="2000" dirty="0">
                <a:hlinkClick r:id="rId4"/>
              </a:rPr>
              <a:t>Use of Dog Serologic Data for Improved Understanding of Coccidioidomycosis: A One Health Approach | The Journal of Infectious Diseases | Oxford Academic</a:t>
            </a:r>
            <a:endParaRPr lang="en-CA" sz="2000" dirty="0">
              <a:solidFill>
                <a:srgbClr val="FF0000"/>
              </a:solidFill>
            </a:endParaRPr>
          </a:p>
          <a:p>
            <a:pPr marL="0" indent="0">
              <a:buNone/>
            </a:pPr>
            <a:endParaRPr lang="en-US" sz="1600" dirty="0">
              <a:hlinkClick r:id="rId5"/>
            </a:endParaRPr>
          </a:p>
        </p:txBody>
      </p:sp>
      <p:sp>
        <p:nvSpPr>
          <p:cNvPr id="3" name="Content Placeholder 2">
            <a:extLst>
              <a:ext uri="{FF2B5EF4-FFF2-40B4-BE49-F238E27FC236}">
                <a16:creationId xmlns:a16="http://schemas.microsoft.com/office/drawing/2014/main" id="{E0358116-4837-5B9B-CD0E-B46A3D574603}"/>
              </a:ext>
            </a:extLst>
          </p:cNvPr>
          <p:cNvSpPr>
            <a:spLocks noGrp="1"/>
          </p:cNvSpPr>
          <p:nvPr>
            <p:ph sz="half" idx="2"/>
          </p:nvPr>
        </p:nvSpPr>
        <p:spPr/>
        <p:txBody>
          <a:bodyPr/>
          <a:lstStyle/>
          <a:p>
            <a:pPr marL="0" indent="0">
              <a:buNone/>
            </a:pPr>
            <a:r>
              <a:rPr lang="en-US" sz="2800" dirty="0"/>
              <a:t>Porcine </a:t>
            </a:r>
            <a:r>
              <a:rPr lang="en-US" sz="2800" dirty="0" err="1"/>
              <a:t>Deltacoronavirus</a:t>
            </a:r>
            <a:endParaRPr lang="en-US" sz="2800" dirty="0"/>
          </a:p>
          <a:p>
            <a:r>
              <a:rPr lang="en-US" sz="2000" dirty="0">
                <a:hlinkClick r:id="rId6"/>
              </a:rPr>
              <a:t>Susceptibility of Ferret and Cat to Porcine </a:t>
            </a:r>
            <a:r>
              <a:rPr lang="en-US" sz="2000" dirty="0" err="1">
                <a:hlinkClick r:id="rId6"/>
              </a:rPr>
              <a:t>Deltacoronavirus</a:t>
            </a:r>
            <a:r>
              <a:rPr lang="en-US" sz="2000" dirty="0">
                <a:hlinkClick r:id="rId6"/>
              </a:rPr>
              <a:t>: Evidence of Infection in Ferrets But Not Cats – PubMed</a:t>
            </a:r>
            <a:endParaRPr lang="en-US" sz="2000" dirty="0"/>
          </a:p>
          <a:p>
            <a:endParaRPr lang="en-CA" dirty="0"/>
          </a:p>
        </p:txBody>
      </p:sp>
      <p:sp>
        <p:nvSpPr>
          <p:cNvPr id="5" name="Slide Number Placeholder 4">
            <a:extLst>
              <a:ext uri="{FF2B5EF4-FFF2-40B4-BE49-F238E27FC236}">
                <a16:creationId xmlns:a16="http://schemas.microsoft.com/office/drawing/2014/main" id="{AF65D959-544F-9286-A962-F0CEBF385DA3}"/>
              </a:ext>
            </a:extLst>
          </p:cNvPr>
          <p:cNvSpPr>
            <a:spLocks noGrp="1"/>
          </p:cNvSpPr>
          <p:nvPr>
            <p:ph type="sldNum" sz="quarter" idx="10"/>
          </p:nvPr>
        </p:nvSpPr>
        <p:spPr/>
        <p:txBody>
          <a:bodyPr/>
          <a:lstStyle/>
          <a:p>
            <a:pPr>
              <a:defRPr/>
            </a:pPr>
            <a:fld id="{222C2B47-41F2-42A5-AA41-34CCD9669551}" type="slidenum">
              <a:rPr lang="en-US" smtClean="0"/>
              <a:pPr>
                <a:defRPr/>
              </a:pPr>
              <a:t>13</a:t>
            </a:fld>
            <a:endParaRPr lang="en-US"/>
          </a:p>
        </p:txBody>
      </p:sp>
    </p:spTree>
    <p:extLst>
      <p:ext uri="{BB962C8B-B14F-4D97-AF65-F5344CB8AC3E}">
        <p14:creationId xmlns:p14="http://schemas.microsoft.com/office/powerpoint/2010/main" val="55460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3"/>
          <a:stretch>
            <a:fillRect/>
          </a:stretch>
        </p:blipFill>
        <p:spPr>
          <a:xfrm>
            <a:off x="8465907" y="3921957"/>
            <a:ext cx="3726094" cy="2876511"/>
          </a:xfrm>
          <a:prstGeom prst="rect">
            <a:avLst/>
          </a:prstGeom>
        </p:spPr>
      </p:pic>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36525" y="-87313"/>
            <a:ext cx="6206824" cy="1179844"/>
          </a:xfrm>
        </p:spPr>
        <p:txBody>
          <a:bodyPr/>
          <a:lstStyle/>
          <a:p>
            <a:pPr>
              <a:defRPr/>
            </a:pPr>
            <a:r>
              <a:rPr lang="en-US" sz="3200" dirty="0">
                <a:hlinkClick r:id="rId4"/>
              </a:rPr>
              <a:t>New World Screwworm in Central America and Mexico</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88913" y="1366092"/>
            <a:ext cx="6448193" cy="5247433"/>
          </a:xfrm>
        </p:spPr>
        <p:txBody>
          <a:bodyPr/>
          <a:lstStyle/>
          <a:p>
            <a:r>
              <a:rPr lang="en-US" altLang="en-US" dirty="0"/>
              <a:t>New World Screwworm continues to spread northward, beyond the sterile fly release area</a:t>
            </a:r>
          </a:p>
          <a:p>
            <a:r>
              <a:rPr lang="en-US" altLang="en-US" dirty="0"/>
              <a:t>July 10</a:t>
            </a:r>
            <a:r>
              <a:rPr lang="en-US" altLang="en-US" baseline="30000" dirty="0"/>
              <a:t>th</a:t>
            </a:r>
            <a:r>
              <a:rPr lang="en-US" altLang="en-US" dirty="0"/>
              <a:t> border between Mexico and US closed once again</a:t>
            </a:r>
          </a:p>
          <a:p>
            <a:r>
              <a:rPr lang="en-US" altLang="en-US" dirty="0"/>
              <a:t>All warm-blooded animals are susceptible to this parasite</a:t>
            </a:r>
          </a:p>
          <a:p>
            <a:r>
              <a:rPr lang="en-US" altLang="en-US" dirty="0"/>
              <a:t>History of travel to Mexico, Central and South America important to request for cases of myiasis</a:t>
            </a:r>
          </a:p>
          <a:p>
            <a:r>
              <a:rPr lang="en-US" altLang="en-US" dirty="0"/>
              <a:t>Question: Treatments available in Canada?</a:t>
            </a:r>
          </a:p>
        </p:txBody>
      </p:sp>
      <p:pic>
        <p:nvPicPr>
          <p:cNvPr id="1026" name="Picture 2" descr="New World Screwworm update map">
            <a:extLst>
              <a:ext uri="{FF2B5EF4-FFF2-40B4-BE49-F238E27FC236}">
                <a16:creationId xmlns:a16="http://schemas.microsoft.com/office/drawing/2014/main" id="{F8560DE0-B377-8A25-520B-40075206CB09}"/>
              </a:ext>
            </a:extLst>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6762750" y="0"/>
            <a:ext cx="54292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A4C7-8A96-3CAC-B1F8-562B70ABFD6E}"/>
              </a:ext>
            </a:extLst>
          </p:cNvPr>
          <p:cNvSpPr>
            <a:spLocks noGrp="1"/>
          </p:cNvSpPr>
          <p:nvPr>
            <p:ph type="title"/>
          </p:nvPr>
        </p:nvSpPr>
        <p:spPr>
          <a:xfrm>
            <a:off x="0" y="1"/>
            <a:ext cx="10515600" cy="777876"/>
          </a:xfrm>
        </p:spPr>
        <p:txBody>
          <a:bodyPr/>
          <a:lstStyle/>
          <a:p>
            <a:pPr>
              <a:defRPr/>
            </a:pPr>
            <a:r>
              <a:rPr lang="en-US" sz="3200" dirty="0"/>
              <a:t>Longhorn Tick in the USA</a:t>
            </a:r>
            <a:endParaRPr lang="en-CA" sz="3200" dirty="0"/>
          </a:p>
        </p:txBody>
      </p:sp>
      <p:sp>
        <p:nvSpPr>
          <p:cNvPr id="36867" name="Text Placeholder 2">
            <a:extLst>
              <a:ext uri="{FF2B5EF4-FFF2-40B4-BE49-F238E27FC236}">
                <a16:creationId xmlns:a16="http://schemas.microsoft.com/office/drawing/2014/main" id="{BA390CDF-9386-CDAD-E874-CE8A35684570}"/>
              </a:ext>
            </a:extLst>
          </p:cNvPr>
          <p:cNvSpPr>
            <a:spLocks noGrp="1"/>
          </p:cNvSpPr>
          <p:nvPr>
            <p:ph type="body" sz="quarter" idx="13"/>
          </p:nvPr>
        </p:nvSpPr>
        <p:spPr>
          <a:xfrm>
            <a:off x="277812" y="777877"/>
            <a:ext cx="6453187" cy="3676650"/>
          </a:xfrm>
        </p:spPr>
        <p:txBody>
          <a:bodyPr/>
          <a:lstStyle/>
          <a:p>
            <a:r>
              <a:rPr lang="en-CA" altLang="en-US" sz="2000" dirty="0"/>
              <a:t>USDA ALHT update calls have been cancelled </a:t>
            </a:r>
          </a:p>
          <a:p>
            <a:r>
              <a:rPr lang="en-CA" altLang="en-US" sz="2000" dirty="0"/>
              <a:t>Map is dated – last data from April 2025 (no longer reflects current situation)</a:t>
            </a:r>
          </a:p>
          <a:p>
            <a:r>
              <a:rPr lang="en-CA" altLang="en-US" sz="2000" dirty="0"/>
              <a:t>~59% of affected counties are established</a:t>
            </a:r>
          </a:p>
          <a:p>
            <a:r>
              <a:rPr lang="en-CA" altLang="en-US" sz="2000" dirty="0">
                <a:hlinkClick r:id="rId3"/>
              </a:rPr>
              <a:t>Michigan</a:t>
            </a:r>
            <a:r>
              <a:rPr lang="en-CA" altLang="en-US" sz="2000" dirty="0"/>
              <a:t> reported its first detection of the ALHT in the state</a:t>
            </a:r>
          </a:p>
          <a:p>
            <a:pPr lvl="1"/>
            <a:r>
              <a:rPr lang="en-CA" altLang="en-US" sz="2000" dirty="0"/>
              <a:t>Two ALHT nymphs confirmed in Berrien County on June 11, 2025</a:t>
            </a:r>
          </a:p>
          <a:p>
            <a:pPr lvl="1"/>
            <a:r>
              <a:rPr lang="en-CA" altLang="en-US" sz="2000" dirty="0"/>
              <a:t>~400km from Canadian border</a:t>
            </a:r>
          </a:p>
          <a:p>
            <a:r>
              <a:rPr lang="en-CA" altLang="en-US" sz="2000" dirty="0"/>
              <a:t>Iowa has confirmed </a:t>
            </a:r>
            <a:r>
              <a:rPr lang="en-CA" altLang="en-US" sz="2000" dirty="0">
                <a:hlinkClick r:id="rId4"/>
              </a:rPr>
              <a:t>two cases</a:t>
            </a:r>
            <a:r>
              <a:rPr lang="en-CA" altLang="en-US" sz="2000" dirty="0"/>
              <a:t> of </a:t>
            </a:r>
            <a:r>
              <a:rPr lang="en-CA" altLang="en-US" sz="2000" i="1" dirty="0" err="1"/>
              <a:t>Theileria</a:t>
            </a:r>
            <a:r>
              <a:rPr lang="en-CA" altLang="en-US" sz="2000" i="1" dirty="0"/>
              <a:t> </a:t>
            </a:r>
            <a:r>
              <a:rPr lang="en-CA" altLang="en-US" sz="2000" i="1" dirty="0" err="1"/>
              <a:t>orientalis</a:t>
            </a:r>
            <a:r>
              <a:rPr lang="en-CA" altLang="en-US" sz="2000" i="1" dirty="0"/>
              <a:t> </a:t>
            </a:r>
            <a:r>
              <a:rPr lang="en-CA" altLang="en-US" sz="2000" dirty="0"/>
              <a:t>Ikeda in cattle</a:t>
            </a:r>
          </a:p>
          <a:p>
            <a:pPr lvl="1"/>
            <a:r>
              <a:rPr lang="en-CA" altLang="en-US" sz="2000" dirty="0"/>
              <a:t>Both located in southeast Iowa (1</a:t>
            </a:r>
            <a:r>
              <a:rPr lang="en-CA" altLang="en-US" sz="2000" baseline="30000" dirty="0"/>
              <a:t>st</a:t>
            </a:r>
            <a:r>
              <a:rPr lang="en-CA" altLang="en-US" sz="2000" dirty="0"/>
              <a:t> in </a:t>
            </a:r>
            <a:r>
              <a:rPr lang="en-CA" altLang="en-US" sz="2000" dirty="0">
                <a:hlinkClick r:id="rId5"/>
              </a:rPr>
              <a:t>Van Buren County</a:t>
            </a:r>
            <a:r>
              <a:rPr lang="en-CA" altLang="en-US" sz="2000" dirty="0"/>
              <a:t>)</a:t>
            </a:r>
          </a:p>
          <a:p>
            <a:pPr lvl="1"/>
            <a:r>
              <a:rPr lang="en-CA" altLang="en-US" sz="2000" dirty="0"/>
              <a:t>Modelling suggests most of Iowa is not suitable habitat for the tick, would mostly affect southeast of the state</a:t>
            </a:r>
          </a:p>
        </p:txBody>
      </p:sp>
      <p:sp>
        <p:nvSpPr>
          <p:cNvPr id="36868" name="Rectangle 2">
            <a:extLst>
              <a:ext uri="{FF2B5EF4-FFF2-40B4-BE49-F238E27FC236}">
                <a16:creationId xmlns:a16="http://schemas.microsoft.com/office/drawing/2014/main" id="{91173AA0-3EA4-B80D-BDB2-93E9F7B1213C}"/>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9" name="TextBox 6">
            <a:extLst>
              <a:ext uri="{FF2B5EF4-FFF2-40B4-BE49-F238E27FC236}">
                <a16:creationId xmlns:a16="http://schemas.microsoft.com/office/drawing/2014/main" id="{A99A603D-E6BC-74D8-8086-D18EC3911320}"/>
              </a:ext>
            </a:extLst>
          </p:cNvPr>
          <p:cNvSpPr txBox="1">
            <a:spLocks noChangeArrowheads="1"/>
          </p:cNvSpPr>
          <p:nvPr/>
        </p:nvSpPr>
        <p:spPr bwMode="auto">
          <a:xfrm>
            <a:off x="7310436" y="4454527"/>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t>USDA </a:t>
            </a:r>
            <a:r>
              <a:rPr lang="en-CA" altLang="en-US" sz="1400" b="1" i="1" dirty="0" err="1"/>
              <a:t>Haemaphysalis</a:t>
            </a:r>
            <a:r>
              <a:rPr lang="en-CA" altLang="en-US" sz="1400" b="1" i="1" dirty="0"/>
              <a:t> longicornis </a:t>
            </a:r>
            <a:r>
              <a:rPr lang="en-CA" altLang="en-US" sz="1400" b="1" dirty="0"/>
              <a:t>(Asian </a:t>
            </a:r>
            <a:r>
              <a:rPr lang="en-CA" altLang="en-US" sz="1400" b="1" dirty="0" err="1"/>
              <a:t>longhorned</a:t>
            </a:r>
            <a:r>
              <a:rPr lang="en-CA" altLang="en-US" sz="1400" b="1" dirty="0"/>
              <a:t> tick) Situation Report – April 2025</a:t>
            </a:r>
          </a:p>
        </p:txBody>
      </p:sp>
      <p:sp>
        <p:nvSpPr>
          <p:cNvPr id="36870" name="TextBox 3">
            <a:extLst>
              <a:ext uri="{FF2B5EF4-FFF2-40B4-BE49-F238E27FC236}">
                <a16:creationId xmlns:a16="http://schemas.microsoft.com/office/drawing/2014/main" id="{B55B58B6-EB39-FBAA-249F-AD17B52E41D8}"/>
              </a:ext>
            </a:extLst>
          </p:cNvPr>
          <p:cNvSpPr txBox="1">
            <a:spLocks noChangeArrowheads="1"/>
          </p:cNvSpPr>
          <p:nvPr/>
        </p:nvSpPr>
        <p:spPr bwMode="auto">
          <a:xfrm>
            <a:off x="7850188" y="3784465"/>
            <a:ext cx="4230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6"/>
              </a:rPr>
              <a:t>https://scwds.shinyapps.io/haemaphysalis/</a:t>
            </a:r>
            <a:r>
              <a:rPr lang="en-CA" altLang="en-US" sz="1800" dirty="0"/>
              <a:t> </a:t>
            </a:r>
          </a:p>
        </p:txBody>
      </p:sp>
      <p:pic>
        <p:nvPicPr>
          <p:cNvPr id="36871" name="Picture 3">
            <a:extLst>
              <a:ext uri="{FF2B5EF4-FFF2-40B4-BE49-F238E27FC236}">
                <a16:creationId xmlns:a16="http://schemas.microsoft.com/office/drawing/2014/main" id="{7FBAF831-1FF0-08D8-7ED7-94C24F8B59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10412" y="123554"/>
            <a:ext cx="4970463" cy="4302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02C21A-F801-7BF4-472F-A9FAD1D577C4}"/>
              </a:ext>
            </a:extLst>
          </p:cNvPr>
          <p:cNvSpPr txBox="1"/>
          <p:nvPr/>
        </p:nvSpPr>
        <p:spPr>
          <a:xfrm>
            <a:off x="5467350" y="5841894"/>
            <a:ext cx="6724650" cy="892552"/>
          </a:xfrm>
          <a:prstGeom prst="rect">
            <a:avLst/>
          </a:prstGeom>
          <a:noFill/>
        </p:spPr>
        <p:txBody>
          <a:bodyPr>
            <a:spAutoFit/>
          </a:bodyPr>
          <a:lstStyle/>
          <a:p>
            <a:pPr>
              <a:defRPr/>
            </a:pPr>
            <a:r>
              <a:rPr lang="en-CA" sz="1600" i="1" dirty="0" err="1">
                <a:solidFill>
                  <a:srgbClr val="222222"/>
                </a:solidFill>
                <a:latin typeface="+mn-lt"/>
                <a:hlinkClick r:id="rId8"/>
              </a:rPr>
              <a:t>Ehrlichia</a:t>
            </a:r>
            <a:r>
              <a:rPr lang="en-CA" sz="1600" i="1" dirty="0">
                <a:solidFill>
                  <a:srgbClr val="222222"/>
                </a:solidFill>
                <a:latin typeface="+mn-lt"/>
                <a:hlinkClick r:id="rId8"/>
              </a:rPr>
              <a:t> </a:t>
            </a:r>
            <a:r>
              <a:rPr lang="en-CA" sz="1600" i="1" dirty="0" err="1">
                <a:solidFill>
                  <a:srgbClr val="222222"/>
                </a:solidFill>
                <a:latin typeface="+mn-lt"/>
                <a:hlinkClick r:id="rId8"/>
              </a:rPr>
              <a:t>chaffeensis</a:t>
            </a:r>
            <a:r>
              <a:rPr lang="en-CA" sz="1600" dirty="0">
                <a:solidFill>
                  <a:srgbClr val="222222"/>
                </a:solidFill>
                <a:latin typeface="+mn-lt"/>
                <a:hlinkClick r:id="rId8"/>
              </a:rPr>
              <a:t> DNA in </a:t>
            </a:r>
            <a:r>
              <a:rPr lang="en-CA" sz="1600" i="1" dirty="0">
                <a:solidFill>
                  <a:srgbClr val="222222"/>
                </a:solidFill>
                <a:latin typeface="+mn-lt"/>
                <a:hlinkClick r:id="rId8"/>
              </a:rPr>
              <a:t>Haemaphysalis longicornis</a:t>
            </a:r>
            <a:r>
              <a:rPr lang="en-CA" sz="1600" dirty="0">
                <a:solidFill>
                  <a:srgbClr val="222222"/>
                </a:solidFill>
                <a:latin typeface="+mn-lt"/>
                <a:hlinkClick r:id="rId8"/>
              </a:rPr>
              <a:t> Ticks, Connecticut, USA</a:t>
            </a:r>
            <a:endParaRPr lang="en-CA" sz="1600" dirty="0">
              <a:solidFill>
                <a:srgbClr val="222222"/>
              </a:solidFill>
              <a:latin typeface="+mn-lt"/>
            </a:endParaRPr>
          </a:p>
          <a:p>
            <a:pPr marL="285750" indent="-285750">
              <a:buFont typeface="Arial" panose="020B0604020202020204" pitchFamily="34" charset="0"/>
              <a:buChar char="•"/>
              <a:defRPr/>
            </a:pPr>
            <a:r>
              <a:rPr lang="en-CA" dirty="0"/>
              <a:t>One ALHT nymph tested positive for </a:t>
            </a:r>
            <a:r>
              <a:rPr lang="en-CA" i="1" dirty="0"/>
              <a:t>E. </a:t>
            </a:r>
            <a:r>
              <a:rPr lang="en-CA" i="1" dirty="0" err="1"/>
              <a:t>chaffeensis</a:t>
            </a:r>
            <a:r>
              <a:rPr lang="en-CA" i="1" dirty="0"/>
              <a:t> </a:t>
            </a:r>
            <a:r>
              <a:rPr lang="en-CA" dirty="0"/>
              <a:t>in Stratford county, Connecticut from a sample collected in May 2021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7F47-D7FE-D9C8-D0F5-0DE7BCB24C92}"/>
              </a:ext>
            </a:extLst>
          </p:cNvPr>
          <p:cNvSpPr>
            <a:spLocks noGrp="1"/>
          </p:cNvSpPr>
          <p:nvPr>
            <p:ph type="title"/>
          </p:nvPr>
        </p:nvSpPr>
        <p:spPr>
          <a:xfrm>
            <a:off x="838200" y="136525"/>
            <a:ext cx="10515600" cy="881215"/>
          </a:xfrm>
        </p:spPr>
        <p:txBody>
          <a:bodyPr/>
          <a:lstStyle/>
          <a:p>
            <a:r>
              <a:rPr lang="en-CA" dirty="0"/>
              <a:t>Tularemia</a:t>
            </a:r>
          </a:p>
        </p:txBody>
      </p:sp>
      <p:sp>
        <p:nvSpPr>
          <p:cNvPr id="3" name="Content Placeholder 2">
            <a:extLst>
              <a:ext uri="{FF2B5EF4-FFF2-40B4-BE49-F238E27FC236}">
                <a16:creationId xmlns:a16="http://schemas.microsoft.com/office/drawing/2014/main" id="{9477EF72-A5C4-B3E1-A24E-807BD1E5C8F3}"/>
              </a:ext>
            </a:extLst>
          </p:cNvPr>
          <p:cNvSpPr>
            <a:spLocks noGrp="1"/>
          </p:cNvSpPr>
          <p:nvPr>
            <p:ph sz="half" idx="1"/>
          </p:nvPr>
        </p:nvSpPr>
        <p:spPr>
          <a:xfrm>
            <a:off x="201202" y="1099335"/>
            <a:ext cx="5110538" cy="5077628"/>
          </a:xfrm>
        </p:spPr>
        <p:txBody>
          <a:bodyPr/>
          <a:lstStyle/>
          <a:p>
            <a:r>
              <a:rPr lang="en-CA" dirty="0"/>
              <a:t>Increase in news reports since last meeting</a:t>
            </a:r>
          </a:p>
          <a:p>
            <a:r>
              <a:rPr lang="en-CA" dirty="0"/>
              <a:t>Europe (11):</a:t>
            </a:r>
          </a:p>
          <a:p>
            <a:r>
              <a:rPr lang="en-CA" dirty="0"/>
              <a:t>United States (6):</a:t>
            </a:r>
          </a:p>
          <a:p>
            <a:pPr marL="457200" lvl="1" indent="0">
              <a:buNone/>
            </a:pPr>
            <a:endParaRPr lang="en-CA" dirty="0"/>
          </a:p>
          <a:p>
            <a:r>
              <a:rPr lang="en-CA" dirty="0"/>
              <a:t>Time of year when cases normally rise due to increased: </a:t>
            </a:r>
          </a:p>
          <a:p>
            <a:pPr lvl="1"/>
            <a:r>
              <a:rPr lang="en-CA" dirty="0"/>
              <a:t>vector abundance </a:t>
            </a:r>
          </a:p>
          <a:p>
            <a:pPr lvl="1"/>
            <a:r>
              <a:rPr lang="en-CA" dirty="0"/>
              <a:t>outdoor activity</a:t>
            </a:r>
          </a:p>
          <a:p>
            <a:pPr lvl="1"/>
            <a:r>
              <a:rPr lang="en-CA" dirty="0"/>
              <a:t>Wildlife behaviour and population dynamics</a:t>
            </a:r>
          </a:p>
          <a:p>
            <a:pPr lvl="1"/>
            <a:r>
              <a:rPr lang="en-CA" dirty="0"/>
              <a:t>Environmental conditions</a:t>
            </a:r>
          </a:p>
        </p:txBody>
      </p:sp>
      <p:sp>
        <p:nvSpPr>
          <p:cNvPr id="5" name="Slide Number Placeholder 4">
            <a:extLst>
              <a:ext uri="{FF2B5EF4-FFF2-40B4-BE49-F238E27FC236}">
                <a16:creationId xmlns:a16="http://schemas.microsoft.com/office/drawing/2014/main" id="{6F7B69FA-7F32-DDE6-31FF-0AD68A0A0ED4}"/>
              </a:ext>
            </a:extLst>
          </p:cNvPr>
          <p:cNvSpPr>
            <a:spLocks noGrp="1"/>
          </p:cNvSpPr>
          <p:nvPr>
            <p:ph type="sldNum" sz="quarter" idx="10"/>
          </p:nvPr>
        </p:nvSpPr>
        <p:spPr/>
        <p:txBody>
          <a:bodyPr/>
          <a:lstStyle/>
          <a:p>
            <a:pPr>
              <a:defRPr/>
            </a:pPr>
            <a:fld id="{222C2B47-41F2-42A5-AA41-34CCD9669551}" type="slidenum">
              <a:rPr lang="en-US" smtClean="0"/>
              <a:pPr>
                <a:defRPr/>
              </a:pPr>
              <a:t>4</a:t>
            </a:fld>
            <a:endParaRPr lang="en-US"/>
          </a:p>
        </p:txBody>
      </p:sp>
      <p:pic>
        <p:nvPicPr>
          <p:cNvPr id="8" name="Content Placeholder 7">
            <a:extLst>
              <a:ext uri="{FF2B5EF4-FFF2-40B4-BE49-F238E27FC236}">
                <a16:creationId xmlns:a16="http://schemas.microsoft.com/office/drawing/2014/main" id="{873AB057-9005-CA3B-D65A-6B3A5A75E7AF}"/>
              </a:ext>
            </a:extLst>
          </p:cNvPr>
          <p:cNvPicPr>
            <a:picLocks noGrp="1" noChangeAspect="1"/>
          </p:cNvPicPr>
          <p:nvPr>
            <p:ph sz="half" idx="2"/>
          </p:nvPr>
        </p:nvPicPr>
        <p:blipFill>
          <a:blip r:embed="rId3"/>
          <a:stretch>
            <a:fillRect/>
          </a:stretch>
        </p:blipFill>
        <p:spPr>
          <a:xfrm>
            <a:off x="5219884" y="1099335"/>
            <a:ext cx="6781432" cy="392502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047C979-1BC2-BB48-3339-FB6C072B6497}"/>
              </a:ext>
            </a:extLst>
          </p:cNvPr>
          <p:cNvSpPr txBox="1"/>
          <p:nvPr/>
        </p:nvSpPr>
        <p:spPr>
          <a:xfrm>
            <a:off x="5414482" y="5433020"/>
            <a:ext cx="6246686" cy="923330"/>
          </a:xfrm>
          <a:prstGeom prst="rect">
            <a:avLst/>
          </a:prstGeom>
          <a:noFill/>
        </p:spPr>
        <p:txBody>
          <a:bodyPr wrap="square">
            <a:spAutoFit/>
          </a:bodyPr>
          <a:lstStyle/>
          <a:p>
            <a:r>
              <a:rPr lang="en-US" dirty="0">
                <a:hlinkClick r:id="rId4"/>
              </a:rPr>
              <a:t>Francisella tularensis Subspecies </a:t>
            </a:r>
            <a:r>
              <a:rPr lang="en-US" dirty="0" err="1">
                <a:hlinkClick r:id="rId4"/>
              </a:rPr>
              <a:t>holarctica</a:t>
            </a:r>
            <a:r>
              <a:rPr lang="en-US" dirty="0">
                <a:hlinkClick r:id="rId4"/>
              </a:rPr>
              <a:t> in Stranded Beluga Whales, Cook Inlet, Alaska, USA - Volume 31, Number 6—June 2025 - Emerging Infectious Diseases journal - CDC</a:t>
            </a:r>
            <a:endParaRPr lang="en-CA" dirty="0"/>
          </a:p>
        </p:txBody>
      </p:sp>
    </p:spTree>
    <p:extLst>
      <p:ext uri="{BB962C8B-B14F-4D97-AF65-F5344CB8AC3E}">
        <p14:creationId xmlns:p14="http://schemas.microsoft.com/office/powerpoint/2010/main" val="382105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2D4F-EA17-692A-36D0-FBA628EF4E80}"/>
              </a:ext>
            </a:extLst>
          </p:cNvPr>
          <p:cNvSpPr>
            <a:spLocks noGrp="1"/>
          </p:cNvSpPr>
          <p:nvPr>
            <p:ph type="title"/>
          </p:nvPr>
        </p:nvSpPr>
        <p:spPr>
          <a:xfrm>
            <a:off x="838200" y="136525"/>
            <a:ext cx="10515600" cy="1387475"/>
          </a:xfrm>
        </p:spPr>
        <p:txBody>
          <a:bodyPr/>
          <a:lstStyle/>
          <a:p>
            <a:r>
              <a:rPr lang="en-US" sz="3600" dirty="0">
                <a:hlinkClick r:id="rId2"/>
              </a:rPr>
              <a:t>Bluetongue’s New Frontier—Are Dogs at Risk?</a:t>
            </a:r>
            <a:br>
              <a:rPr lang="en-US" sz="6000" dirty="0"/>
            </a:br>
            <a:endParaRPr lang="en-CA" dirty="0"/>
          </a:p>
        </p:txBody>
      </p:sp>
      <p:sp>
        <p:nvSpPr>
          <p:cNvPr id="3" name="Content Placeholder 2">
            <a:extLst>
              <a:ext uri="{FF2B5EF4-FFF2-40B4-BE49-F238E27FC236}">
                <a16:creationId xmlns:a16="http://schemas.microsoft.com/office/drawing/2014/main" id="{80D8113C-D8EE-4606-C9B3-478C4405FC76}"/>
              </a:ext>
            </a:extLst>
          </p:cNvPr>
          <p:cNvSpPr>
            <a:spLocks noGrp="1"/>
          </p:cNvSpPr>
          <p:nvPr>
            <p:ph sz="half" idx="1"/>
          </p:nvPr>
        </p:nvSpPr>
        <p:spPr>
          <a:xfrm>
            <a:off x="701041" y="1017270"/>
            <a:ext cx="5181600" cy="4851083"/>
          </a:xfrm>
        </p:spPr>
        <p:txBody>
          <a:bodyPr/>
          <a:lstStyle/>
          <a:p>
            <a:r>
              <a:rPr lang="en-CA" dirty="0"/>
              <a:t>Primarily a disease of domestic and wild ruminants</a:t>
            </a:r>
          </a:p>
          <a:p>
            <a:r>
              <a:rPr lang="en-CA" dirty="0"/>
              <a:t>Recent cases reported in pregnant dogs in </a:t>
            </a:r>
            <a:r>
              <a:rPr lang="en-CA" dirty="0">
                <a:hlinkClick r:id="rId3"/>
              </a:rPr>
              <a:t>Portugal</a:t>
            </a:r>
            <a:r>
              <a:rPr lang="en-CA" dirty="0"/>
              <a:t>, </a:t>
            </a:r>
            <a:r>
              <a:rPr lang="en-CA" dirty="0">
                <a:hlinkClick r:id="rId4"/>
              </a:rPr>
              <a:t>South Africa</a:t>
            </a:r>
            <a:r>
              <a:rPr lang="en-CA" dirty="0"/>
              <a:t>, </a:t>
            </a:r>
            <a:r>
              <a:rPr lang="en-CA" dirty="0">
                <a:hlinkClick r:id="rId5"/>
              </a:rPr>
              <a:t>Netherlands</a:t>
            </a:r>
            <a:endParaRPr lang="en-CA" dirty="0"/>
          </a:p>
          <a:p>
            <a:r>
              <a:rPr lang="en-CA" dirty="0"/>
              <a:t>Transmission mechanisms:</a:t>
            </a:r>
          </a:p>
          <a:p>
            <a:pPr lvl="1"/>
            <a:r>
              <a:rPr lang="en-CA" dirty="0"/>
              <a:t>Ruminants: Vector borne (primarily Culicoides midges, some evidence for hard ticks)</a:t>
            </a:r>
          </a:p>
          <a:p>
            <a:pPr lvl="1"/>
            <a:r>
              <a:rPr lang="en-CA" dirty="0"/>
              <a:t>Carnivores: Ingestion of raw infected meat, placental tissues, aborted fetuses, also likely vector borne transmission</a:t>
            </a:r>
          </a:p>
          <a:p>
            <a:endParaRPr lang="en-CA" dirty="0"/>
          </a:p>
        </p:txBody>
      </p:sp>
      <p:sp>
        <p:nvSpPr>
          <p:cNvPr id="4" name="Content Placeholder 3">
            <a:extLst>
              <a:ext uri="{FF2B5EF4-FFF2-40B4-BE49-F238E27FC236}">
                <a16:creationId xmlns:a16="http://schemas.microsoft.com/office/drawing/2014/main" id="{0B4A5E90-8769-8A73-9B48-D97744A365AB}"/>
              </a:ext>
            </a:extLst>
          </p:cNvPr>
          <p:cNvSpPr>
            <a:spLocks noGrp="1"/>
          </p:cNvSpPr>
          <p:nvPr>
            <p:ph sz="half" idx="2"/>
          </p:nvPr>
        </p:nvSpPr>
        <p:spPr>
          <a:xfrm>
            <a:off x="6309360" y="1017270"/>
            <a:ext cx="5181600" cy="4851083"/>
          </a:xfrm>
        </p:spPr>
        <p:txBody>
          <a:bodyPr/>
          <a:lstStyle/>
          <a:p>
            <a:r>
              <a:rPr lang="en-CA" dirty="0"/>
              <a:t>Most carnivores remain sub-clinical with rare severe hemorrhagic disease</a:t>
            </a:r>
          </a:p>
          <a:p>
            <a:r>
              <a:rPr lang="en-CA" dirty="0"/>
              <a:t>Thrombocytopenia, coagulopathy, multisystemic vascular injury</a:t>
            </a:r>
          </a:p>
          <a:p>
            <a:r>
              <a:rPr lang="en-CA" dirty="0"/>
              <a:t>Acute respiratory distress</a:t>
            </a:r>
          </a:p>
          <a:p>
            <a:r>
              <a:rPr lang="en-CA" dirty="0"/>
              <a:t>Evidence of transplacental transmission</a:t>
            </a:r>
          </a:p>
          <a:p>
            <a:r>
              <a:rPr lang="en-CA" dirty="0"/>
              <a:t>Likely underdiagnosed due to:</a:t>
            </a:r>
          </a:p>
          <a:p>
            <a:pPr lvl="1"/>
            <a:r>
              <a:rPr lang="en-CA" dirty="0"/>
              <a:t>Non-specific clinical signs</a:t>
            </a:r>
          </a:p>
          <a:p>
            <a:pPr lvl="1"/>
            <a:r>
              <a:rPr lang="en-CA" dirty="0"/>
              <a:t>Lack of diagnostic protocols</a:t>
            </a:r>
          </a:p>
          <a:p>
            <a:pPr lvl="1"/>
            <a:r>
              <a:rPr lang="en-CA" dirty="0"/>
              <a:t>Lack of awareness of practitioners</a:t>
            </a:r>
          </a:p>
          <a:p>
            <a:endParaRPr lang="en-CA" dirty="0"/>
          </a:p>
        </p:txBody>
      </p:sp>
      <p:sp>
        <p:nvSpPr>
          <p:cNvPr id="5" name="Slide Number Placeholder 4">
            <a:extLst>
              <a:ext uri="{FF2B5EF4-FFF2-40B4-BE49-F238E27FC236}">
                <a16:creationId xmlns:a16="http://schemas.microsoft.com/office/drawing/2014/main" id="{A40CB5D5-15F5-7E6B-1891-FCD779A9438F}"/>
              </a:ext>
            </a:extLst>
          </p:cNvPr>
          <p:cNvSpPr>
            <a:spLocks noGrp="1"/>
          </p:cNvSpPr>
          <p:nvPr>
            <p:ph type="sldNum" sz="quarter" idx="10"/>
          </p:nvPr>
        </p:nvSpPr>
        <p:spPr/>
        <p:txBody>
          <a:bodyPr/>
          <a:lstStyle/>
          <a:p>
            <a:pPr>
              <a:defRPr/>
            </a:pPr>
            <a:fld id="{222C2B47-41F2-42A5-AA41-34CCD9669551}" type="slidenum">
              <a:rPr lang="en-US" smtClean="0"/>
              <a:pPr>
                <a:defRPr/>
              </a:pPr>
              <a:t>5</a:t>
            </a:fld>
            <a:endParaRPr lang="en-US" dirty="0"/>
          </a:p>
        </p:txBody>
      </p:sp>
    </p:spTree>
    <p:extLst>
      <p:ext uri="{BB962C8B-B14F-4D97-AF65-F5344CB8AC3E}">
        <p14:creationId xmlns:p14="http://schemas.microsoft.com/office/powerpoint/2010/main" val="182498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20164ED-0211-15B7-6D01-8BCFE4D10282}"/>
              </a:ext>
            </a:extLst>
          </p:cNvPr>
          <p:cNvPicPr>
            <a:picLocks noGrp="1" noChangeAspect="1"/>
          </p:cNvPicPr>
          <p:nvPr>
            <p:ph sz="half" idx="1"/>
          </p:nvPr>
        </p:nvPicPr>
        <p:blipFill>
          <a:blip r:embed="rId2"/>
          <a:srcRect b="10152"/>
          <a:stretch>
            <a:fillRect/>
          </a:stretch>
        </p:blipFill>
        <p:spPr bwMode="auto">
          <a:xfrm>
            <a:off x="20" y="432"/>
            <a:ext cx="12191980" cy="4244759"/>
          </a:xfrm>
          <a:prstGeom prst="rect">
            <a:avLst/>
          </a:prstGeom>
          <a:noFill/>
        </p:spPr>
      </p:pic>
      <p:sp>
        <p:nvSpPr>
          <p:cNvPr id="8" name="TextBox 7">
            <a:extLst>
              <a:ext uri="{FF2B5EF4-FFF2-40B4-BE49-F238E27FC236}">
                <a16:creationId xmlns:a16="http://schemas.microsoft.com/office/drawing/2014/main" id="{79DCA155-2FCB-8FB0-5AE9-2788F13AC48D}"/>
              </a:ext>
            </a:extLst>
          </p:cNvPr>
          <p:cNvSpPr txBox="1"/>
          <p:nvPr/>
        </p:nvSpPr>
        <p:spPr>
          <a:xfrm>
            <a:off x="4812030" y="4583953"/>
            <a:ext cx="6922770" cy="1465973"/>
          </a:xfrm>
          <a:prstGeom prst="rect">
            <a:avLst/>
          </a:prstGeom>
        </p:spPr>
        <p:txBody>
          <a:bodyPr vert="horz" lIns="91440" tIns="45720" rIns="91440" bIns="45720" rtlCol="0">
            <a:noAutofit/>
          </a:bodyPr>
          <a:lstStyle/>
          <a:p>
            <a:pPr indent="-228600" eaLnBrk="1" hangingPunct="1">
              <a:lnSpc>
                <a:spcPct val="90000"/>
              </a:lnSpc>
              <a:spcAft>
                <a:spcPts val="600"/>
              </a:spcAft>
              <a:buFont typeface="Arial" panose="020B0604020202020204" pitchFamily="34" charset="0"/>
              <a:buChar char="•"/>
            </a:pPr>
            <a:r>
              <a:rPr lang="en-US" sz="2400" dirty="0">
                <a:latin typeface="+mn-lt"/>
              </a:rPr>
              <a:t>Worldwide distribution of Bluetongue Disease and representative competent vector species</a:t>
            </a:r>
          </a:p>
          <a:p>
            <a:pPr indent="-228600" eaLnBrk="1" hangingPunct="1">
              <a:lnSpc>
                <a:spcPct val="90000"/>
              </a:lnSpc>
              <a:spcAft>
                <a:spcPts val="600"/>
              </a:spcAft>
              <a:buFont typeface="Arial" panose="020B0604020202020204" pitchFamily="34" charset="0"/>
              <a:buChar char="•"/>
            </a:pPr>
            <a:r>
              <a:rPr lang="en-US" sz="2400" dirty="0">
                <a:hlinkClick r:id="rId3"/>
              </a:rPr>
              <a:t>Bluetongue’s New Frontier—Are Dogs at Risk?</a:t>
            </a:r>
            <a:endParaRPr lang="en-US" sz="2400" dirty="0">
              <a:latin typeface="+mn-lt"/>
            </a:endParaRPr>
          </a:p>
        </p:txBody>
      </p:sp>
      <p:sp>
        <p:nvSpPr>
          <p:cNvPr id="15" name="Rectangle 14">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B7F35F8-52A8-0C12-3C12-702EAE05B56D}"/>
              </a:ext>
            </a:extLst>
          </p:cNvPr>
          <p:cNvSpPr>
            <a:spLocks noGrp="1"/>
          </p:cNvSpPr>
          <p:nvPr>
            <p:ph type="sldNum" sz="quarter" idx="10"/>
          </p:nvPr>
        </p:nvSpPr>
        <p:spPr>
          <a:xfrm>
            <a:off x="11704320" y="6452939"/>
            <a:ext cx="445394" cy="365125"/>
          </a:xfrm>
        </p:spPr>
        <p:txBody>
          <a:bodyPr vert="horz" lIns="91440" tIns="45720" rIns="91440" bIns="45720" rtlCol="0" anchor="ctr">
            <a:normAutofit/>
          </a:bodyPr>
          <a:lstStyle/>
          <a:p>
            <a:pPr>
              <a:spcAft>
                <a:spcPts val="600"/>
              </a:spcAft>
              <a:defRPr/>
            </a:pPr>
            <a:fld id="{222C2B47-41F2-42A5-AA41-34CCD9669551}" type="slidenum">
              <a:rPr lang="en-US" sz="1050">
                <a:solidFill>
                  <a:srgbClr val="FFFFFF"/>
                </a:solidFill>
                <a:latin typeface="Calibri" panose="020F0502020204030204"/>
              </a:rPr>
              <a:pPr>
                <a:spcAft>
                  <a:spcPts val="600"/>
                </a:spcAft>
                <a:defRPr/>
              </a:pPr>
              <a:t>6</a:t>
            </a:fld>
            <a:endParaRPr lang="en-US" sz="1050">
              <a:solidFill>
                <a:srgbClr val="FFFFFF"/>
              </a:solidFill>
              <a:latin typeface="Calibri" panose="020F0502020204030204"/>
            </a:endParaRPr>
          </a:p>
        </p:txBody>
      </p:sp>
    </p:spTree>
    <p:extLst>
      <p:ext uri="{BB962C8B-B14F-4D97-AF65-F5344CB8AC3E}">
        <p14:creationId xmlns:p14="http://schemas.microsoft.com/office/powerpoint/2010/main" val="104147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7149-A410-F696-1CBC-23113298B605}"/>
              </a:ext>
            </a:extLst>
          </p:cNvPr>
          <p:cNvSpPr>
            <a:spLocks noGrp="1"/>
          </p:cNvSpPr>
          <p:nvPr>
            <p:ph type="title"/>
          </p:nvPr>
        </p:nvSpPr>
        <p:spPr/>
        <p:txBody>
          <a:bodyPr/>
          <a:lstStyle/>
          <a:p>
            <a:r>
              <a:rPr lang="en-CA" dirty="0"/>
              <a:t>Knowledge Gaps for BTV in Carnivores</a:t>
            </a:r>
          </a:p>
        </p:txBody>
      </p:sp>
      <p:sp>
        <p:nvSpPr>
          <p:cNvPr id="3" name="Content Placeholder 2">
            <a:extLst>
              <a:ext uri="{FF2B5EF4-FFF2-40B4-BE49-F238E27FC236}">
                <a16:creationId xmlns:a16="http://schemas.microsoft.com/office/drawing/2014/main" id="{C41BE490-00E9-2A9D-8E5E-4AF6C75FFE9D}"/>
              </a:ext>
            </a:extLst>
          </p:cNvPr>
          <p:cNvSpPr>
            <a:spLocks noGrp="1"/>
          </p:cNvSpPr>
          <p:nvPr>
            <p:ph sz="half" idx="1"/>
          </p:nvPr>
        </p:nvSpPr>
        <p:spPr>
          <a:xfrm>
            <a:off x="743080" y="1978715"/>
            <a:ext cx="5181600" cy="3717542"/>
          </a:xfrm>
        </p:spPr>
        <p:txBody>
          <a:bodyPr/>
          <a:lstStyle/>
          <a:p>
            <a:r>
              <a:rPr lang="en-CA" dirty="0"/>
              <a:t>Clinical spectrum of disease in carnivores</a:t>
            </a:r>
          </a:p>
          <a:p>
            <a:r>
              <a:rPr lang="en-CA" dirty="0"/>
              <a:t>Risk factors</a:t>
            </a:r>
          </a:p>
          <a:p>
            <a:r>
              <a:rPr lang="en-CA" dirty="0"/>
              <a:t>Transmission mechanisms</a:t>
            </a:r>
          </a:p>
          <a:p>
            <a:r>
              <a:rPr lang="en-CA" dirty="0"/>
              <a:t>Role in epidemiology of bluetongue</a:t>
            </a:r>
          </a:p>
          <a:p>
            <a:pPr lvl="1"/>
            <a:r>
              <a:rPr lang="en-CA" dirty="0"/>
              <a:t>Dead end vs reservoir hosts</a:t>
            </a:r>
          </a:p>
          <a:p>
            <a:pPr lvl="1"/>
            <a:endParaRPr lang="en-CA" dirty="0"/>
          </a:p>
          <a:p>
            <a:endParaRPr lang="en-CA" dirty="0"/>
          </a:p>
        </p:txBody>
      </p:sp>
      <p:sp>
        <p:nvSpPr>
          <p:cNvPr id="5" name="Slide Number Placeholder 4">
            <a:extLst>
              <a:ext uri="{FF2B5EF4-FFF2-40B4-BE49-F238E27FC236}">
                <a16:creationId xmlns:a16="http://schemas.microsoft.com/office/drawing/2014/main" id="{4B763924-9420-5688-5D5D-0C62E9D61066}"/>
              </a:ext>
            </a:extLst>
          </p:cNvPr>
          <p:cNvSpPr>
            <a:spLocks noGrp="1"/>
          </p:cNvSpPr>
          <p:nvPr>
            <p:ph type="sldNum" sz="quarter" idx="10"/>
          </p:nvPr>
        </p:nvSpPr>
        <p:spPr/>
        <p:txBody>
          <a:bodyPr/>
          <a:lstStyle/>
          <a:p>
            <a:pPr>
              <a:defRPr/>
            </a:pPr>
            <a:fld id="{222C2B47-41F2-42A5-AA41-34CCD9669551}" type="slidenum">
              <a:rPr lang="en-US" smtClean="0"/>
              <a:pPr>
                <a:defRPr/>
              </a:pPr>
              <a:t>7</a:t>
            </a:fld>
            <a:endParaRPr lang="en-US"/>
          </a:p>
        </p:txBody>
      </p:sp>
      <p:pic>
        <p:nvPicPr>
          <p:cNvPr id="9" name="Content Placeholder 8" descr="A close-up of bubbles with question marks&#10;&#10;AI-generated content may be incorrect.">
            <a:extLst>
              <a:ext uri="{FF2B5EF4-FFF2-40B4-BE49-F238E27FC236}">
                <a16:creationId xmlns:a16="http://schemas.microsoft.com/office/drawing/2014/main" id="{A57EB935-C0D5-50E5-07B0-5EB3C1C40F6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7321" y="1978715"/>
            <a:ext cx="4991357" cy="4045158"/>
          </a:xfrm>
        </p:spPr>
      </p:pic>
    </p:spTree>
    <p:extLst>
      <p:ext uri="{BB962C8B-B14F-4D97-AF65-F5344CB8AC3E}">
        <p14:creationId xmlns:p14="http://schemas.microsoft.com/office/powerpoint/2010/main" val="308000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06A7-372F-8B5F-3D9F-DCCA1F5693C9}"/>
              </a:ext>
            </a:extLst>
          </p:cNvPr>
          <p:cNvSpPr>
            <a:spLocks noGrp="1"/>
          </p:cNvSpPr>
          <p:nvPr>
            <p:ph type="title"/>
          </p:nvPr>
        </p:nvSpPr>
        <p:spPr/>
        <p:txBody>
          <a:bodyPr/>
          <a:lstStyle/>
          <a:p>
            <a:r>
              <a:rPr lang="en-CA" dirty="0"/>
              <a:t>Increasing reports of vector borne diseases</a:t>
            </a:r>
          </a:p>
        </p:txBody>
      </p:sp>
      <p:sp>
        <p:nvSpPr>
          <p:cNvPr id="3" name="Content Placeholder 2">
            <a:extLst>
              <a:ext uri="{FF2B5EF4-FFF2-40B4-BE49-F238E27FC236}">
                <a16:creationId xmlns:a16="http://schemas.microsoft.com/office/drawing/2014/main" id="{F43919B5-A100-094D-7568-C62DD57F9100}"/>
              </a:ext>
            </a:extLst>
          </p:cNvPr>
          <p:cNvSpPr>
            <a:spLocks noGrp="1"/>
          </p:cNvSpPr>
          <p:nvPr>
            <p:ph sz="half" idx="1"/>
          </p:nvPr>
        </p:nvSpPr>
        <p:spPr/>
        <p:txBody>
          <a:bodyPr/>
          <a:lstStyle/>
          <a:p>
            <a:pPr marL="0" indent="0">
              <a:buNone/>
            </a:pPr>
            <a:r>
              <a:rPr lang="en-US" dirty="0"/>
              <a:t>Lyme disease human cases</a:t>
            </a:r>
            <a:endParaRPr lang="en-US" dirty="0">
              <a:hlinkClick r:id="rId2"/>
            </a:endParaRPr>
          </a:p>
          <a:p>
            <a:r>
              <a:rPr lang="en-US" dirty="0">
                <a:hlinkClick r:id="rId2"/>
              </a:rPr>
              <a:t>Lyme disease continues to gain ground in Quebec | Le Devoir</a:t>
            </a:r>
            <a:endParaRPr lang="en-US" dirty="0"/>
          </a:p>
          <a:p>
            <a:pPr lvl="1"/>
            <a:r>
              <a:rPr lang="en-US" dirty="0"/>
              <a:t>61 cases reported between January 1 and mid May 2025</a:t>
            </a:r>
          </a:p>
          <a:p>
            <a:r>
              <a:rPr lang="en-US" dirty="0">
                <a:hlinkClick r:id="rId3"/>
              </a:rPr>
              <a:t>Lyme disease increases by 165% in Michigan, according to MDHHS | News, Sports, Jobs - The Alpena News</a:t>
            </a:r>
            <a:endParaRPr lang="en-US" dirty="0"/>
          </a:p>
          <a:p>
            <a:endParaRPr lang="en-CA" dirty="0"/>
          </a:p>
        </p:txBody>
      </p:sp>
      <p:sp>
        <p:nvSpPr>
          <p:cNvPr id="4" name="Content Placeholder 3">
            <a:extLst>
              <a:ext uri="{FF2B5EF4-FFF2-40B4-BE49-F238E27FC236}">
                <a16:creationId xmlns:a16="http://schemas.microsoft.com/office/drawing/2014/main" id="{C8D5E08C-0073-36F0-F624-E90927A14255}"/>
              </a:ext>
            </a:extLst>
          </p:cNvPr>
          <p:cNvSpPr>
            <a:spLocks noGrp="1"/>
          </p:cNvSpPr>
          <p:nvPr>
            <p:ph sz="half" idx="2"/>
          </p:nvPr>
        </p:nvSpPr>
        <p:spPr/>
        <p:txBody>
          <a:bodyPr/>
          <a:lstStyle/>
          <a:p>
            <a:endParaRPr lang="en-US" sz="2800" dirty="0"/>
          </a:p>
          <a:p>
            <a:endParaRPr lang="en-CA" dirty="0"/>
          </a:p>
        </p:txBody>
      </p:sp>
      <p:sp>
        <p:nvSpPr>
          <p:cNvPr id="5" name="Slide Number Placeholder 4">
            <a:extLst>
              <a:ext uri="{FF2B5EF4-FFF2-40B4-BE49-F238E27FC236}">
                <a16:creationId xmlns:a16="http://schemas.microsoft.com/office/drawing/2014/main" id="{CB228FBD-D3D7-DBB3-4D5C-25A2CE00440C}"/>
              </a:ext>
            </a:extLst>
          </p:cNvPr>
          <p:cNvSpPr>
            <a:spLocks noGrp="1"/>
          </p:cNvSpPr>
          <p:nvPr>
            <p:ph type="sldNum" sz="quarter" idx="10"/>
          </p:nvPr>
        </p:nvSpPr>
        <p:spPr/>
        <p:txBody>
          <a:bodyPr/>
          <a:lstStyle/>
          <a:p>
            <a:pPr>
              <a:defRPr/>
            </a:pPr>
            <a:fld id="{222C2B47-41F2-42A5-AA41-34CCD9669551}" type="slidenum">
              <a:rPr lang="en-US" smtClean="0"/>
              <a:pPr>
                <a:defRPr/>
              </a:pPr>
              <a:t>8</a:t>
            </a:fld>
            <a:endParaRPr lang="en-US"/>
          </a:p>
        </p:txBody>
      </p:sp>
      <p:pic>
        <p:nvPicPr>
          <p:cNvPr id="7" name="Picture 6">
            <a:extLst>
              <a:ext uri="{FF2B5EF4-FFF2-40B4-BE49-F238E27FC236}">
                <a16:creationId xmlns:a16="http://schemas.microsoft.com/office/drawing/2014/main" id="{E88504EC-2BA0-07B7-EF92-FEAE8C14C873}"/>
              </a:ext>
            </a:extLst>
          </p:cNvPr>
          <p:cNvPicPr>
            <a:picLocks noChangeAspect="1"/>
          </p:cNvPicPr>
          <p:nvPr/>
        </p:nvPicPr>
        <p:blipFill>
          <a:blip r:embed="rId4"/>
          <a:stretch>
            <a:fillRect/>
          </a:stretch>
        </p:blipFill>
        <p:spPr>
          <a:xfrm>
            <a:off x="6356050" y="1825625"/>
            <a:ext cx="5835950" cy="4438878"/>
          </a:xfrm>
          <a:prstGeom prst="rect">
            <a:avLst/>
          </a:prstGeom>
        </p:spPr>
      </p:pic>
    </p:spTree>
    <p:extLst>
      <p:ext uri="{BB962C8B-B14F-4D97-AF65-F5344CB8AC3E}">
        <p14:creationId xmlns:p14="http://schemas.microsoft.com/office/powerpoint/2010/main" val="81193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06A7-372F-8B5F-3D9F-DCCA1F5693C9}"/>
              </a:ext>
            </a:extLst>
          </p:cNvPr>
          <p:cNvSpPr>
            <a:spLocks noGrp="1"/>
          </p:cNvSpPr>
          <p:nvPr>
            <p:ph type="title"/>
          </p:nvPr>
        </p:nvSpPr>
        <p:spPr>
          <a:xfrm>
            <a:off x="838200" y="49705"/>
            <a:ext cx="10515600" cy="1033661"/>
          </a:xfrm>
        </p:spPr>
        <p:txBody>
          <a:bodyPr/>
          <a:lstStyle/>
          <a:p>
            <a:r>
              <a:rPr lang="en-CA" dirty="0"/>
              <a:t>Increasing reports of vector borne diseases</a:t>
            </a:r>
          </a:p>
        </p:txBody>
      </p:sp>
      <p:sp>
        <p:nvSpPr>
          <p:cNvPr id="3" name="Content Placeholder 2">
            <a:extLst>
              <a:ext uri="{FF2B5EF4-FFF2-40B4-BE49-F238E27FC236}">
                <a16:creationId xmlns:a16="http://schemas.microsoft.com/office/drawing/2014/main" id="{F43919B5-A100-094D-7568-C62DD57F9100}"/>
              </a:ext>
            </a:extLst>
          </p:cNvPr>
          <p:cNvSpPr>
            <a:spLocks noGrp="1"/>
          </p:cNvSpPr>
          <p:nvPr>
            <p:ph sz="half" idx="1"/>
          </p:nvPr>
        </p:nvSpPr>
        <p:spPr>
          <a:xfrm>
            <a:off x="490330" y="1110523"/>
            <a:ext cx="5181600" cy="480253"/>
          </a:xfrm>
        </p:spPr>
        <p:txBody>
          <a:bodyPr/>
          <a:lstStyle/>
          <a:p>
            <a:r>
              <a:rPr lang="en-CA" dirty="0"/>
              <a:t>5 cases of RMSF in dogs in Ontario</a:t>
            </a:r>
          </a:p>
          <a:p>
            <a:r>
              <a:rPr lang="en-CA" dirty="0"/>
              <a:t>4/5 at had been at </a:t>
            </a:r>
            <a:r>
              <a:rPr lang="en-CA" dirty="0">
                <a:hlinkClick r:id="rId2"/>
              </a:rPr>
              <a:t>Long Point</a:t>
            </a:r>
            <a:endParaRPr lang="en-CA" dirty="0"/>
          </a:p>
          <a:p>
            <a:endParaRPr lang="en-CA" dirty="0"/>
          </a:p>
        </p:txBody>
      </p:sp>
      <p:sp>
        <p:nvSpPr>
          <p:cNvPr id="4" name="Content Placeholder 3">
            <a:extLst>
              <a:ext uri="{FF2B5EF4-FFF2-40B4-BE49-F238E27FC236}">
                <a16:creationId xmlns:a16="http://schemas.microsoft.com/office/drawing/2014/main" id="{C8D5E08C-0073-36F0-F624-E90927A14255}"/>
              </a:ext>
            </a:extLst>
          </p:cNvPr>
          <p:cNvSpPr>
            <a:spLocks noGrp="1"/>
          </p:cNvSpPr>
          <p:nvPr>
            <p:ph sz="half" idx="2"/>
          </p:nvPr>
        </p:nvSpPr>
        <p:spPr/>
        <p:txBody>
          <a:bodyPr/>
          <a:lstStyle/>
          <a:p>
            <a:r>
              <a:rPr lang="en-US" sz="2800" dirty="0">
                <a:hlinkClick r:id="rId3"/>
              </a:rPr>
              <a:t>Rocky Mountain Spotted Fever, Ontario | Worms &amp; Germs Blog</a:t>
            </a:r>
            <a:endParaRPr lang="en-US" sz="2800" dirty="0"/>
          </a:p>
          <a:p>
            <a:r>
              <a:rPr lang="en-US" sz="2800" dirty="0"/>
              <a:t> </a:t>
            </a:r>
            <a:r>
              <a:rPr lang="en-US" dirty="0">
                <a:hlinkClick r:id="rId4"/>
              </a:rPr>
              <a:t>Update: Rocky Mountain Spotted Fever, Ontario | Worms &amp; Germs Blog</a:t>
            </a:r>
            <a:endParaRPr lang="en-US" dirty="0"/>
          </a:p>
          <a:p>
            <a:endParaRPr lang="en-US" dirty="0"/>
          </a:p>
          <a:p>
            <a:r>
              <a:rPr lang="en-US" sz="2800" dirty="0">
                <a:hlinkClick r:id="rId5"/>
              </a:rPr>
              <a:t>A new spotted fever group Rickettsia genotype in </a:t>
            </a:r>
            <a:r>
              <a:rPr lang="en-US" sz="2800" i="1" dirty="0">
                <a:hlinkClick r:id="rId5"/>
              </a:rPr>
              <a:t>Haemaphysalis </a:t>
            </a:r>
            <a:r>
              <a:rPr lang="en-US" sz="2800" i="1" dirty="0" err="1">
                <a:hlinkClick r:id="rId5"/>
              </a:rPr>
              <a:t>leporispalustris</a:t>
            </a:r>
            <a:r>
              <a:rPr lang="en-US" sz="2800" i="1" dirty="0">
                <a:hlinkClick r:id="rId5"/>
              </a:rPr>
              <a:t> </a:t>
            </a:r>
            <a:r>
              <a:rPr lang="en-US" sz="2800" dirty="0">
                <a:hlinkClick r:id="rId5"/>
              </a:rPr>
              <a:t>from Maine, USA – ScienceDirect</a:t>
            </a:r>
            <a:r>
              <a:rPr lang="en-US" sz="2800" dirty="0"/>
              <a:t> </a:t>
            </a:r>
          </a:p>
        </p:txBody>
      </p:sp>
      <p:sp>
        <p:nvSpPr>
          <p:cNvPr id="5" name="Slide Number Placeholder 4">
            <a:extLst>
              <a:ext uri="{FF2B5EF4-FFF2-40B4-BE49-F238E27FC236}">
                <a16:creationId xmlns:a16="http://schemas.microsoft.com/office/drawing/2014/main" id="{CB228FBD-D3D7-DBB3-4D5C-25A2CE00440C}"/>
              </a:ext>
            </a:extLst>
          </p:cNvPr>
          <p:cNvSpPr>
            <a:spLocks noGrp="1"/>
          </p:cNvSpPr>
          <p:nvPr>
            <p:ph type="sldNum" sz="quarter" idx="10"/>
          </p:nvPr>
        </p:nvSpPr>
        <p:spPr/>
        <p:txBody>
          <a:bodyPr/>
          <a:lstStyle/>
          <a:p>
            <a:pPr>
              <a:defRPr/>
            </a:pPr>
            <a:fld id="{222C2B47-41F2-42A5-AA41-34CCD9669551}" type="slidenum">
              <a:rPr lang="en-US" smtClean="0"/>
              <a:pPr>
                <a:defRPr/>
              </a:pPr>
              <a:t>9</a:t>
            </a:fld>
            <a:endParaRPr lang="en-US"/>
          </a:p>
        </p:txBody>
      </p:sp>
      <p:pic>
        <p:nvPicPr>
          <p:cNvPr id="15" name="Picture 14">
            <a:hlinkClick r:id="rId6"/>
            <a:extLst>
              <a:ext uri="{FF2B5EF4-FFF2-40B4-BE49-F238E27FC236}">
                <a16:creationId xmlns:a16="http://schemas.microsoft.com/office/drawing/2014/main" id="{1C15EBDD-2B10-EC18-3FFA-AABAD42C2704}"/>
              </a:ext>
            </a:extLst>
          </p:cNvPr>
          <p:cNvPicPr>
            <a:picLocks noChangeAspect="1"/>
          </p:cNvPicPr>
          <p:nvPr/>
        </p:nvPicPr>
        <p:blipFill>
          <a:blip r:embed="rId7"/>
          <a:stretch>
            <a:fillRect/>
          </a:stretch>
        </p:blipFill>
        <p:spPr>
          <a:xfrm>
            <a:off x="1232451" y="3003967"/>
            <a:ext cx="3488635" cy="3534945"/>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D6E1844F-9536-99BC-9212-7CDC20D79652}"/>
              </a:ext>
            </a:extLst>
          </p:cNvPr>
          <p:cNvSpPr txBox="1"/>
          <p:nvPr/>
        </p:nvSpPr>
        <p:spPr>
          <a:xfrm>
            <a:off x="1232451" y="5904395"/>
            <a:ext cx="1443659" cy="369332"/>
          </a:xfrm>
          <a:prstGeom prst="rect">
            <a:avLst/>
          </a:prstGeom>
          <a:noFill/>
        </p:spPr>
        <p:txBody>
          <a:bodyPr wrap="square">
            <a:spAutoFit/>
          </a:bodyPr>
          <a:lstStyle/>
          <a:p>
            <a:r>
              <a:rPr lang="en-CA" dirty="0">
                <a:hlinkClick r:id="rId6"/>
              </a:rPr>
              <a:t>US CDC</a:t>
            </a:r>
            <a:endParaRPr lang="en-CA" dirty="0"/>
          </a:p>
        </p:txBody>
      </p:sp>
    </p:spTree>
    <p:extLst>
      <p:ext uri="{BB962C8B-B14F-4D97-AF65-F5344CB8AC3E}">
        <p14:creationId xmlns:p14="http://schemas.microsoft.com/office/powerpoint/2010/main" val="289177701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E51D50-0764-4C29-9F78-DA3CA371096A}"/>
</file>

<file path=customXml/itemProps2.xml><?xml version="1.0" encoding="utf-8"?>
<ds:datastoreItem xmlns:ds="http://schemas.openxmlformats.org/officeDocument/2006/customXml" ds:itemID="{DA82F281-454E-4741-B1C0-30E148B68272}"/>
</file>

<file path=customXml/itemProps3.xml><?xml version="1.0" encoding="utf-8"?>
<ds:datastoreItem xmlns:ds="http://schemas.openxmlformats.org/officeDocument/2006/customXml" ds:itemID="{46CDCA9C-BFC5-45AF-84A5-F8E1512AF7D5}"/>
</file>

<file path=docProps/app.xml><?xml version="1.0" encoding="utf-8"?>
<Properties xmlns="http://schemas.openxmlformats.org/officeDocument/2006/extended-properties" xmlns:vt="http://schemas.openxmlformats.org/officeDocument/2006/docPropsVTypes">
  <Template/>
  <TotalTime>25943</TotalTime>
  <Words>1388</Words>
  <Application>Microsoft Office PowerPoint</Application>
  <PresentationFormat>Widescreen</PresentationFormat>
  <Paragraphs>128</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Open Sans</vt:lpstr>
      <vt:lpstr>Segoe Sans</vt:lpstr>
      <vt:lpstr>2_Office Theme</vt:lpstr>
      <vt:lpstr>Community for Emerging and Zoonotic Diseases Identifying emerging risks through collective intelligence</vt:lpstr>
      <vt:lpstr>New World Screwworm in Central America and Mexico</vt:lpstr>
      <vt:lpstr>Longhorn Tick in the USA</vt:lpstr>
      <vt:lpstr>Tularemia</vt:lpstr>
      <vt:lpstr>Bluetongue’s New Frontier—Are Dogs at Risk? </vt:lpstr>
      <vt:lpstr>PowerPoint Presentation</vt:lpstr>
      <vt:lpstr>Knowledge Gaps for BTV in Carnivores</vt:lpstr>
      <vt:lpstr>Increasing reports of vector borne diseases</vt:lpstr>
      <vt:lpstr>Increasing reports of vector borne diseases</vt:lpstr>
      <vt:lpstr>Increasing reports of vector borne diseases</vt:lpstr>
      <vt:lpstr>Scientific Findings</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586</cp:revision>
  <dcterms:created xsi:type="dcterms:W3CDTF">2020-02-07T23:34:08Z</dcterms:created>
  <dcterms:modified xsi:type="dcterms:W3CDTF">2025-07-14T17:04:52Z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