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61" r:id="rId7"/>
    <p:sldId id="262" r:id="rId8"/>
    <p:sldId id="264" r:id="rId9"/>
    <p:sldId id="263" r:id="rId10"/>
    <p:sldId id="268" r:id="rId11"/>
    <p:sldId id="265" r:id="rId12"/>
    <p:sldId id="266" r:id="rId13"/>
    <p:sldId id="271" r:id="rId14"/>
    <p:sldId id="272" r:id="rId15"/>
    <p:sldId id="267"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190" autoAdjust="0"/>
    <p:restoredTop sz="77950" autoAdjust="0"/>
  </p:normalViewPr>
  <p:slideViewPr>
    <p:cSldViewPr snapToGrid="0">
      <p:cViewPr varScale="1">
        <p:scale>
          <a:sx n="56" d="100"/>
          <a:sy n="56" d="100"/>
        </p:scale>
        <p:origin x="132" y="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pPr>
                <a:defRPr/>
              </a:pPr>
              <a:t>2024-03-12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cbi.nlm.nih.gov/pmc/articles/PMC227137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2588223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transmission</a:t>
            </a:r>
            <a:r>
              <a:rPr lang="en-US" baseline="0" dirty="0" smtClean="0"/>
              <a:t> mechanism is currently speculative, and the epidemiology is poorly understood.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It’s currently thought that the worm migrates through wounds in the skin or oral mucosa of the host, or is inhaled into the nasal cavity or consumed with contaminated food.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Trans mammary infection has been reported, and larvae have been found in urine and semen samples.  Flies have also been proposed as carriers of larvae.</a:t>
            </a:r>
          </a:p>
          <a:p>
            <a:endParaRPr lang="en-CA" dirty="0" smtClean="0"/>
          </a:p>
          <a:p>
            <a:r>
              <a:rPr lang="en-CA" dirty="0" smtClean="0"/>
              <a:t>It</a:t>
            </a:r>
            <a:r>
              <a:rPr lang="en-CA" baseline="0" dirty="0" smtClean="0"/>
              <a:t> is u</a:t>
            </a:r>
            <a:r>
              <a:rPr lang="en-CA" dirty="0" smtClean="0"/>
              <a:t>nknown if vertical transmission</a:t>
            </a:r>
            <a:r>
              <a:rPr lang="en-CA" baseline="0" dirty="0" smtClean="0"/>
              <a:t> can occur.</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10</a:t>
            </a:fld>
            <a:endParaRPr lang="en-US"/>
          </a:p>
        </p:txBody>
      </p:sp>
    </p:spTree>
    <p:extLst>
      <p:ext uri="{BB962C8B-B14F-4D97-AF65-F5344CB8AC3E}">
        <p14:creationId xmlns:p14="http://schemas.microsoft.com/office/powerpoint/2010/main" val="2528642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Once </a:t>
            </a:r>
            <a:r>
              <a:rPr lang="en-US" baseline="0" dirty="0" smtClean="0"/>
              <a:t>in the host, the worm travels via hematogenous spread to other body locations and the clinical signs vary based upon the location of the </a:t>
            </a:r>
            <a:r>
              <a:rPr lang="en-US" baseline="0" dirty="0" smtClean="0"/>
              <a:t>parasite, it is always closely associated with the vasculature of affected organs. </a:t>
            </a:r>
            <a:endParaRPr lang="en-US" baseline="0" dirty="0" smtClean="0"/>
          </a:p>
          <a:p>
            <a:endParaRPr lang="en-US" baseline="0" dirty="0" smtClean="0"/>
          </a:p>
          <a:p>
            <a:r>
              <a:rPr lang="en-US" baseline="0" dirty="0" smtClean="0"/>
              <a:t>The incubation period is variable from weeks to months.</a:t>
            </a:r>
          </a:p>
          <a:p>
            <a:endParaRPr lang="en-US" baseline="0" dirty="0" smtClean="0"/>
          </a:p>
          <a:p>
            <a:r>
              <a:rPr lang="en-US" baseline="0" dirty="0" smtClean="0"/>
              <a:t>Brain </a:t>
            </a:r>
            <a:r>
              <a:rPr lang="en-US" baseline="0" dirty="0" smtClean="0"/>
              <a:t>is the most </a:t>
            </a:r>
            <a:r>
              <a:rPr lang="en-US" baseline="0" dirty="0" smtClean="0"/>
              <a:t>commonly </a:t>
            </a:r>
            <a:r>
              <a:rPr lang="en-US" baseline="0" dirty="0" smtClean="0"/>
              <a:t>affected organ, </a:t>
            </a:r>
            <a:r>
              <a:rPr lang="en-US" baseline="0" dirty="0" smtClean="0"/>
              <a:t>but </a:t>
            </a:r>
            <a:r>
              <a:rPr lang="en-US" baseline="0" dirty="0" smtClean="0"/>
              <a:t>many other </a:t>
            </a:r>
            <a:r>
              <a:rPr lang="en-US" baseline="0" dirty="0" smtClean="0"/>
              <a:t>sites can </a:t>
            </a:r>
            <a:r>
              <a:rPr lang="en-US" baseline="0" dirty="0" smtClean="0"/>
              <a:t>also be infected.</a:t>
            </a:r>
          </a:p>
          <a:p>
            <a:endParaRPr lang="en-US" baseline="0" dirty="0" smtClean="0"/>
          </a:p>
          <a:p>
            <a:r>
              <a:rPr lang="en-US" baseline="0" dirty="0" smtClean="0"/>
              <a:t>The prognosis is poor once the parasite has spread within the host. Mortality rate is 100% for horses with clinical signs. </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11</a:t>
            </a:fld>
            <a:endParaRPr lang="en-US"/>
          </a:p>
        </p:txBody>
      </p:sp>
    </p:spTree>
    <p:extLst>
      <p:ext uri="{BB962C8B-B14F-4D97-AF65-F5344CB8AC3E}">
        <p14:creationId xmlns:p14="http://schemas.microsoft.com/office/powerpoint/2010/main" val="17299059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diagnosis is very difficult</a:t>
            </a:r>
            <a:r>
              <a:rPr lang="en-US" baseline="0" dirty="0" smtClean="0"/>
              <a:t> as there are no good </a:t>
            </a:r>
            <a:r>
              <a:rPr lang="en-US" baseline="0" dirty="0" smtClean="0"/>
              <a:t>ante mortem </a:t>
            </a:r>
            <a:r>
              <a:rPr lang="en-US" baseline="0" dirty="0" smtClean="0"/>
              <a:t>tests. </a:t>
            </a:r>
            <a:r>
              <a:rPr lang="en-US" baseline="0" dirty="0" smtClean="0"/>
              <a:t>Diagnosis typically occurs on postmortem with </a:t>
            </a:r>
            <a:r>
              <a:rPr lang="en-US" baseline="0" dirty="0" smtClean="0"/>
              <a:t>histopathology of affected organs and PCR </a:t>
            </a:r>
            <a:r>
              <a:rPr lang="en-US" baseline="0" dirty="0" smtClean="0"/>
              <a:t>for </a:t>
            </a:r>
            <a:r>
              <a:rPr lang="en-US" baseline="0" dirty="0" smtClean="0"/>
              <a:t>diagnosis.</a:t>
            </a:r>
          </a:p>
          <a:p>
            <a:endParaRPr lang="en-US" baseline="0" dirty="0" smtClean="0"/>
          </a:p>
          <a:p>
            <a:r>
              <a:rPr lang="en-US" baseline="0" dirty="0" smtClean="0"/>
              <a:t>Treatment with anthelminthics, if used, has poor efficacy both due to poor ability to cross blood brain barrier, as well as some intrinsic resistance to ivermectin/</a:t>
            </a:r>
            <a:r>
              <a:rPr lang="en-US" baseline="0" dirty="0" err="1" smtClean="0"/>
              <a:t>thiabendazole</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12</a:t>
            </a:fld>
            <a:endParaRPr lang="en-US"/>
          </a:p>
        </p:txBody>
      </p:sp>
    </p:spTree>
    <p:extLst>
      <p:ext uri="{BB962C8B-B14F-4D97-AF65-F5344CB8AC3E}">
        <p14:creationId xmlns:p14="http://schemas.microsoft.com/office/powerpoint/2010/main" val="1435985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Management measures are about having good biosecurity in place. Good hygiene in the barn, fly control and management of pastures, manure and urine.</a:t>
            </a:r>
          </a:p>
          <a:p>
            <a:endParaRPr lang="en-US" baseline="0" dirty="0" smtClean="0"/>
          </a:p>
          <a:p>
            <a:r>
              <a:rPr lang="en-US" baseline="0" dirty="0" smtClean="0"/>
              <a:t>Manure from infected animals should not be used as fertilizer for forage crops or human food. If manure is used, it should be fully composted and aged before use. </a:t>
            </a:r>
          </a:p>
          <a:p>
            <a:endParaRPr lang="en-US" baseline="0" dirty="0" smtClean="0"/>
          </a:p>
          <a:p>
            <a:r>
              <a:rPr lang="en-US" baseline="0" dirty="0" smtClean="0"/>
              <a:t>Those working with horses should clean and protect skin wounds, wash their hands frequently and wear gloves. Equipment used on an infected farm should stay there and be cleaned and disinfected regularly</a:t>
            </a:r>
          </a:p>
          <a:p>
            <a:endParaRPr lang="en-US" baseline="0" dirty="0" smtClean="0"/>
          </a:p>
          <a:p>
            <a:r>
              <a:rPr lang="en-US" baseline="0" dirty="0" smtClean="0"/>
              <a:t>Humans can consider routine deworming.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13</a:t>
            </a:fld>
            <a:endParaRPr lang="en-US"/>
          </a:p>
        </p:txBody>
      </p:sp>
    </p:spTree>
    <p:extLst>
      <p:ext uri="{BB962C8B-B14F-4D97-AF65-F5344CB8AC3E}">
        <p14:creationId xmlns:p14="http://schemas.microsoft.com/office/powerpoint/2010/main" val="76063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Fecal floats for horses and manure can be conducted to understand the parasite burden in the environment.</a:t>
            </a:r>
          </a:p>
          <a:p>
            <a:endParaRPr lang="en-US" baseline="0" dirty="0" smtClean="0"/>
          </a:p>
          <a:p>
            <a:r>
              <a:rPr lang="en-US" baseline="0" dirty="0" smtClean="0"/>
              <a:t>If an affected horse is found on farm, separate it from the others and avoid moving that animal off site.  Monitor other animals for skin wounds and keep on separate pastures if possible. </a:t>
            </a:r>
          </a:p>
          <a:p>
            <a:endParaRPr lang="en-US" baseline="0" dirty="0" smtClean="0"/>
          </a:p>
          <a:p>
            <a:r>
              <a:rPr lang="en-US" baseline="0" dirty="0" smtClean="0"/>
              <a:t>Any suspicious deaths should be necropsied if possible. </a:t>
            </a:r>
            <a:endParaRPr lang="en-US" baseline="0" dirty="0" smtClean="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14</a:t>
            </a:fld>
            <a:endParaRPr lang="en-US"/>
          </a:p>
        </p:txBody>
      </p:sp>
    </p:spTree>
    <p:extLst>
      <p:ext uri="{BB962C8B-B14F-4D97-AF65-F5344CB8AC3E}">
        <p14:creationId xmlns:p14="http://schemas.microsoft.com/office/powerpoint/2010/main" val="3984473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We’re asking all of our network groups for</a:t>
            </a:r>
            <a:r>
              <a:rPr lang="en-CA" baseline="0" dirty="0" smtClean="0"/>
              <a:t> feedback on whether what is being done for the network is providing value. So just a thumbs up/thumbs down </a:t>
            </a:r>
            <a:r>
              <a:rPr lang="en-CA" baseline="0" dirty="0" smtClean="0"/>
              <a:t>survey. No thumbs down in the ‘reactions’ so just use surprized face if the reports have no value for you.</a:t>
            </a:r>
            <a:endParaRPr lang="en-CA" baseline="0" dirty="0" smtClean="0"/>
          </a:p>
          <a:p>
            <a:endParaRPr lang="en-CA" baseline="0" dirty="0" smtClean="0"/>
          </a:p>
          <a:p>
            <a:r>
              <a:rPr lang="en-CA" baseline="0" dirty="0" smtClean="0"/>
              <a:t>If you have any feedback on what we could do better, or should stop doing that would be valuable – now or later.  Given our limited resources, we don’t want to put effort into things that don’t have value. </a:t>
            </a:r>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1453124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have been no recent cases of Vesicular</a:t>
            </a:r>
            <a:r>
              <a:rPr lang="en-US" baseline="0" dirty="0" smtClean="0"/>
              <a:t> stomatitis in the US. </a:t>
            </a:r>
          </a:p>
          <a:p>
            <a:r>
              <a:rPr lang="en-US" baseline="0" dirty="0" smtClean="0"/>
              <a:t>The last quarantine was released on Jan 18</a:t>
            </a:r>
            <a:r>
              <a:rPr lang="en-US" baseline="30000" dirty="0" smtClean="0"/>
              <a:t>th</a:t>
            </a:r>
            <a:r>
              <a:rPr lang="en-US" baseline="0" dirty="0" smtClean="0"/>
              <a:t>. </a:t>
            </a:r>
          </a:p>
          <a:p>
            <a:r>
              <a:rPr lang="en-US" baseline="0" dirty="0" smtClean="0"/>
              <a:t>The map on the right shows the locations of all the affected counties in California, Nevada and Texas.</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2</a:t>
            </a:fld>
            <a:endParaRPr lang="en-US"/>
          </a:p>
        </p:txBody>
      </p:sp>
    </p:spTree>
    <p:extLst>
      <p:ext uri="{BB962C8B-B14F-4D97-AF65-F5344CB8AC3E}">
        <p14:creationId xmlns:p14="http://schemas.microsoft.com/office/powerpoint/2010/main" val="2224180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WEE has been recently spreading in South America – but before we get into those details I’ll go over a bit about WEE</a:t>
            </a:r>
          </a:p>
          <a:p>
            <a:r>
              <a:rPr lang="en-CA" altLang="en-US" dirty="0" smtClean="0"/>
              <a:t>Western Equine Encephalitis Virus was first isolated in 1930, from a horse brain in the Central Valley of California</a:t>
            </a:r>
          </a:p>
          <a:p>
            <a:r>
              <a:rPr lang="en-CA" altLang="en-US" dirty="0" smtClean="0"/>
              <a:t>It is an Alphavirus of the </a:t>
            </a:r>
            <a:r>
              <a:rPr lang="en-CA" altLang="en-US" dirty="0" err="1" smtClean="0"/>
              <a:t>Togaviridae</a:t>
            </a:r>
            <a:r>
              <a:rPr lang="en-CA" altLang="en-US" dirty="0" smtClean="0"/>
              <a:t> family (same as EEE, VEE)</a:t>
            </a:r>
          </a:p>
          <a:p>
            <a:r>
              <a:rPr lang="en-CA" altLang="en-US" dirty="0" smtClean="0"/>
              <a:t>The primary vector of WEE in </a:t>
            </a:r>
            <a:r>
              <a:rPr lang="en-CA" altLang="en-US" dirty="0" err="1" smtClean="0"/>
              <a:t>culex</a:t>
            </a:r>
            <a:r>
              <a:rPr lang="en-CA" altLang="en-US" dirty="0" smtClean="0"/>
              <a:t> </a:t>
            </a:r>
            <a:r>
              <a:rPr lang="en-CA" altLang="en-US" dirty="0" err="1" smtClean="0"/>
              <a:t>tarsalis</a:t>
            </a:r>
            <a:r>
              <a:rPr lang="en-CA" altLang="en-US" dirty="0" smtClean="0"/>
              <a:t>, however other species of </a:t>
            </a:r>
            <a:r>
              <a:rPr lang="en-CA" altLang="en-US" dirty="0" err="1" smtClean="0"/>
              <a:t>Aedes</a:t>
            </a:r>
            <a:r>
              <a:rPr lang="en-CA" altLang="en-US" dirty="0" smtClean="0"/>
              <a:t> (</a:t>
            </a:r>
            <a:r>
              <a:rPr lang="en-CA" altLang="en-US" dirty="0" err="1" smtClean="0"/>
              <a:t>melanimon</a:t>
            </a:r>
            <a:r>
              <a:rPr lang="en-CA" altLang="en-US" dirty="0" smtClean="0"/>
              <a:t>, dorsalis, and </a:t>
            </a:r>
            <a:r>
              <a:rPr lang="en-CA" altLang="en-US" dirty="0" err="1" smtClean="0"/>
              <a:t>campestris</a:t>
            </a:r>
            <a:r>
              <a:rPr lang="en-CA" altLang="en-US" dirty="0" smtClean="0"/>
              <a:t>) have also been implicated in its spread</a:t>
            </a:r>
          </a:p>
          <a:p>
            <a:r>
              <a:rPr lang="en-CA" altLang="en-US" dirty="0" smtClean="0"/>
              <a:t>Birds – passerines primarily are the reservoirs for the virus – that are shown here in its primary cycle, and then Rodents, rabbits, and possible bats may play a role as reservoirs in the secondary cycle. Horses and humans are dead end hosts, are not contagious</a:t>
            </a:r>
          </a:p>
          <a:p>
            <a:r>
              <a:rPr lang="en-CA" altLang="en-US" dirty="0" smtClean="0"/>
              <a:t>WEE virus has also been identified in opossums (US), and in garter snakes and leopard frogs (Canada)</a:t>
            </a:r>
          </a:p>
          <a:p>
            <a:r>
              <a:rPr lang="en-CA" altLang="en-US" dirty="0" smtClean="0"/>
              <a:t>WEE virus causes asymptomatic or mild infections in humans, with non-specific symptoms (fever, headache, nausea, vomiting, anorexia, and malaise). </a:t>
            </a:r>
          </a:p>
          <a:p>
            <a:r>
              <a:rPr lang="en-CA" altLang="en-US" dirty="0" smtClean="0"/>
              <a:t>In horses WEE can occur without clinical signs, or result in fever and depression, anorexia, weakness and lethargy, incoordination and staggering gait….</a:t>
            </a:r>
          </a:p>
          <a:p>
            <a:endParaRPr lang="en-CA" altLang="en-US" dirty="0" smtClean="0"/>
          </a:p>
          <a:p>
            <a:endParaRPr lang="en-CA" altLang="en-US" dirty="0" smtClean="0"/>
          </a:p>
          <a:p>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a:defRPr/>
            </a:pPr>
            <a:fld id="{6727475A-CDB9-45A4-999F-002D13A2E1C9}" type="slidenum">
              <a:rPr lang="en-US" smtClean="0"/>
              <a:pPr>
                <a:defRPr/>
              </a:pPr>
              <a:t>3</a:t>
            </a:fld>
            <a:endParaRPr lang="en-US"/>
          </a:p>
        </p:txBody>
      </p:sp>
    </p:spTree>
    <p:extLst>
      <p:ext uri="{BB962C8B-B14F-4D97-AF65-F5344CB8AC3E}">
        <p14:creationId xmlns:p14="http://schemas.microsoft.com/office/powerpoint/2010/main" val="93292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a:p>
            <a:r>
              <a:rPr lang="en-CA" altLang="en-US" dirty="0" smtClean="0"/>
              <a:t>In late Nov 2023, cases of WEE were reported in horses in Argentina – PAHO shortly thereafter released a warning notification for potential human cases in the region</a:t>
            </a:r>
          </a:p>
          <a:p>
            <a:endParaRPr lang="en-CA" altLang="en-US" dirty="0" smtClean="0"/>
          </a:p>
          <a:p>
            <a:r>
              <a:rPr lang="en-CA" altLang="en-US" dirty="0" smtClean="0"/>
              <a:t>On December 20th, Argentina reported a rare human case of WEE, the country’s first in more than two decades. The last reported human cases in Argentina occurred in 1982/1983 and 1996</a:t>
            </a:r>
          </a:p>
          <a:p>
            <a:endParaRPr lang="en-CA" altLang="en-US" dirty="0" smtClean="0"/>
          </a:p>
          <a:p>
            <a:r>
              <a:rPr lang="en-CA" altLang="en-US" dirty="0" smtClean="0"/>
              <a:t>Since then, additional cases of WEE have been reported in horses in Argentina, Uruguay, and Brazil, and in humans in Argentina and Uruguay</a:t>
            </a:r>
          </a:p>
          <a:p>
            <a:endParaRPr lang="en-CA" altLang="en-US" dirty="0" smtClean="0"/>
          </a:p>
          <a:p>
            <a:r>
              <a:rPr lang="en-CA" altLang="en-US" dirty="0" smtClean="0"/>
              <a:t>Argentina also reported a cases of WEE in a four month old female sheep</a:t>
            </a:r>
          </a:p>
          <a:p>
            <a:endParaRPr lang="en-CA" altLang="en-US" dirty="0" smtClean="0"/>
          </a:p>
          <a:p>
            <a:r>
              <a:rPr lang="en-CA" altLang="en-US" dirty="0" smtClean="0"/>
              <a:t>Paraguay has done some analysis of suspected human samples of WEE but has not reported any confirmations</a:t>
            </a:r>
          </a:p>
          <a:p>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a:defRPr/>
            </a:pPr>
            <a:fld id="{975B2606-B4F9-4A76-B1C8-3C0FF3DF5D9B}" type="slidenum">
              <a:rPr lang="en-US" smtClean="0"/>
              <a:pPr>
                <a:defRPr/>
              </a:pPr>
              <a:t>4</a:t>
            </a:fld>
            <a:endParaRPr lang="en-US"/>
          </a:p>
        </p:txBody>
      </p:sp>
    </p:spTree>
    <p:extLst>
      <p:ext uri="{BB962C8B-B14F-4D97-AF65-F5344CB8AC3E}">
        <p14:creationId xmlns:p14="http://schemas.microsoft.com/office/powerpoint/2010/main" val="3481276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From the PAHO Public Health Risk assessment that was recently released</a:t>
            </a:r>
          </a:p>
          <a:p>
            <a:r>
              <a:rPr lang="en-CA" altLang="en-US" dirty="0" smtClean="0"/>
              <a:t>As of 14 February 2024:</a:t>
            </a:r>
          </a:p>
          <a:p>
            <a:r>
              <a:rPr lang="en-CA" altLang="en-US" dirty="0" smtClean="0"/>
              <a:t>There have been 2,464 outbreaks in animals (1,445 in 16 provinces of Argentina, 1,018 in 16 departments of Uruguay, and one case in a Brazilian state) </a:t>
            </a:r>
          </a:p>
          <a:p>
            <a:r>
              <a:rPr lang="en-CA" altLang="en-US" dirty="0" smtClean="0"/>
              <a:t>73 confirmed cases in humans (69 in Argentina and four in Uruguay)</a:t>
            </a:r>
          </a:p>
          <a:p>
            <a:r>
              <a:rPr lang="en-CA" altLang="en-US" dirty="0" smtClean="0"/>
              <a:t>distribution of human cases coincides with areas with a higher number of suspected and confirmed equine cases</a:t>
            </a:r>
          </a:p>
          <a:p>
            <a:r>
              <a:rPr lang="en-CA" altLang="en-US" dirty="0" smtClean="0"/>
              <a:t>There have been 7 fatal cases in Argentina, all reported a history of having lived, worked, or visited a rural or semi-rural area and 86% (n=6) reported a history of previous illness or underlying condition (diabetes, oncological disease, arterial hypertension, among others)</a:t>
            </a:r>
          </a:p>
          <a:p>
            <a:r>
              <a:rPr lang="en-CA" altLang="en-US" dirty="0" smtClean="0"/>
              <a:t>We were wondering what may be driving this outbreak this year – but its unclear whether there is something there -  the outbreaks in Argentina and Uruguay coincide with the summer season in these countries (December to March) </a:t>
            </a:r>
          </a:p>
          <a:p>
            <a:r>
              <a:rPr lang="en-CA" altLang="en-US" b="1" dirty="0" smtClean="0"/>
              <a:t>There is no data available suggesting that there is an increased density of the vector – now I’m not sure if this means there is no data on vector density or that the data they have does not suggest an increased density.</a:t>
            </a:r>
          </a:p>
          <a:p>
            <a:endParaRPr lang="en-CA" altLang="en-US" dirty="0" smtClean="0"/>
          </a:p>
          <a:p>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a:defRPr/>
            </a:pPr>
            <a:fld id="{3DE70A10-F7F2-41EA-83F5-E423E2DC05B5}" type="slidenum">
              <a:rPr lang="en-US" smtClean="0"/>
              <a:pPr>
                <a:defRPr/>
              </a:pPr>
              <a:t>5</a:t>
            </a:fld>
            <a:endParaRPr lang="en-US"/>
          </a:p>
        </p:txBody>
      </p:sp>
    </p:spTree>
    <p:extLst>
      <p:ext uri="{BB962C8B-B14F-4D97-AF65-F5344CB8AC3E}">
        <p14:creationId xmlns:p14="http://schemas.microsoft.com/office/powerpoint/2010/main" val="1447879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smtClean="0"/>
              <a:t>What is our risk to North America?</a:t>
            </a:r>
          </a:p>
          <a:p>
            <a:r>
              <a:rPr lang="en-CA" altLang="en-US" dirty="0" smtClean="0"/>
              <a:t>WEE has been reported in the USA and in Canada - WEE occurrence in Canada is less common than EEE. WEE cases have not been reported in Canada since the late 1980’s I believe. </a:t>
            </a:r>
          </a:p>
          <a:p>
            <a:r>
              <a:rPr lang="en-CA" altLang="en-US" dirty="0" smtClean="0"/>
              <a:t>In the USA, most cases of WEE are reported during summer, in western and central states</a:t>
            </a:r>
          </a:p>
          <a:p>
            <a:r>
              <a:rPr lang="en-CA" altLang="en-US" dirty="0" smtClean="0"/>
              <a:t>Cases have been reported in the past from a variety of US states: Utah, Colorado, California, Texas, Oklahoma (emus), Nevada (chickens), Florida (human serology, bears), North Dakota (birds)</a:t>
            </a:r>
          </a:p>
          <a:p>
            <a:r>
              <a:rPr lang="en-CA" altLang="en-US" dirty="0" smtClean="0"/>
              <a:t>Decrease in reported cases since the early 2000’s</a:t>
            </a:r>
          </a:p>
          <a:p>
            <a:endParaRPr lang="en-CA" altLang="en-US" dirty="0" smtClean="0"/>
          </a:p>
          <a:p>
            <a:r>
              <a:rPr lang="en-CA" altLang="en-US" dirty="0" smtClean="0"/>
              <a:t>In Canada - Outbreak in 1941 (1094 human cases) from Manitoba and Saskatchewan</a:t>
            </a:r>
          </a:p>
          <a:p>
            <a:r>
              <a:rPr lang="en-CA" altLang="en-US" dirty="0" smtClean="0"/>
              <a:t> up until the late 1980’s the highest incidence was reported in these provinces</a:t>
            </a:r>
          </a:p>
          <a:p>
            <a:r>
              <a:rPr lang="en-CA" altLang="en-US" dirty="0" smtClean="0"/>
              <a:t>From 1952-1987 additional outbreaks reported in humans and horses in Manitoba, Saskatchewan, and Alberta</a:t>
            </a:r>
          </a:p>
          <a:p>
            <a:r>
              <a:rPr lang="en-CA" altLang="en-US" dirty="0" smtClean="0"/>
              <a:t>1987 – Manitoba equine outbreak</a:t>
            </a:r>
          </a:p>
          <a:p>
            <a:endParaRPr lang="en-CA" altLang="en-US" dirty="0" smtClean="0"/>
          </a:p>
          <a:p>
            <a:endParaRPr lang="en-CA" altLang="en-US" dirty="0" smtClean="0"/>
          </a:p>
        </p:txBody>
      </p:sp>
      <p:sp>
        <p:nvSpPr>
          <p:cNvPr id="4" name="Slide Number Placeholder 3"/>
          <p:cNvSpPr>
            <a:spLocks noGrp="1"/>
          </p:cNvSpPr>
          <p:nvPr>
            <p:ph type="sldNum" sz="quarter" idx="5"/>
          </p:nvPr>
        </p:nvSpPr>
        <p:spPr/>
        <p:txBody>
          <a:bodyPr/>
          <a:lstStyle/>
          <a:p>
            <a:pPr>
              <a:defRPr/>
            </a:pPr>
            <a:fld id="{BCCB3AFD-CE2C-45C7-8C5E-C2AEF36CAE1D}" type="slidenum">
              <a:rPr lang="en-US" smtClean="0"/>
              <a:pPr>
                <a:defRPr/>
              </a:pPr>
              <a:t>6</a:t>
            </a:fld>
            <a:endParaRPr lang="en-US"/>
          </a:p>
        </p:txBody>
      </p:sp>
    </p:spTree>
    <p:extLst>
      <p:ext uri="{BB962C8B-B14F-4D97-AF65-F5344CB8AC3E}">
        <p14:creationId xmlns:p14="http://schemas.microsoft.com/office/powerpoint/2010/main" val="26629733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As a result of the South America situation and the fact that North America has had cases in the past with competent vectors - we sent out a ping asking members about potential WEE re-emergence in Canada </a:t>
            </a:r>
          </a:p>
          <a:p>
            <a:r>
              <a:rPr lang="en-US" altLang="en-US" dirty="0" smtClean="0"/>
              <a:t>We received 18 responses – with the majority of members identifying it as a relevant issue and lots of good comments – which I’ve quickly summarized:</a:t>
            </a:r>
          </a:p>
          <a:p>
            <a:r>
              <a:rPr lang="en-US" altLang="en-US" dirty="0" smtClean="0"/>
              <a:t>Present in USA wildlife, Canada has had outbreaks in the past, northward incursion from USA/South America is possible</a:t>
            </a:r>
          </a:p>
          <a:p>
            <a:pPr lvl="1"/>
            <a:r>
              <a:rPr lang="en-US" altLang="en-US" dirty="0" smtClean="0"/>
              <a:t>Migrating birds could re-introduce it</a:t>
            </a:r>
          </a:p>
          <a:p>
            <a:pPr lvl="1"/>
            <a:r>
              <a:rPr lang="en-US" altLang="en-US" dirty="0" smtClean="0"/>
              <a:t>Competent vectors are present</a:t>
            </a:r>
          </a:p>
          <a:p>
            <a:pPr lvl="1"/>
            <a:r>
              <a:rPr lang="en-US" altLang="en-US" dirty="0" smtClean="0"/>
              <a:t>Someone stated that west </a:t>
            </a:r>
            <a:r>
              <a:rPr lang="en-US" altLang="en-US" dirty="0" err="1" smtClean="0"/>
              <a:t>nile</a:t>
            </a:r>
            <a:r>
              <a:rPr lang="en-US" altLang="en-US" dirty="0" smtClean="0"/>
              <a:t> has displaced WEE in our ecosystem – how might that be?</a:t>
            </a:r>
          </a:p>
          <a:p>
            <a:pPr lvl="1"/>
            <a:r>
              <a:rPr lang="en-US" altLang="en-US" dirty="0" smtClean="0"/>
              <a:t>And then a question as to what is the state of equine WEE/EEE vaccinations in Canada?</a:t>
            </a:r>
          </a:p>
          <a:p>
            <a:pPr lvl="1"/>
            <a:r>
              <a:rPr lang="en-US" altLang="en-US" dirty="0" smtClean="0"/>
              <a:t>One individual told us that it was more important to look at what has happened in Canada/Manitoba in the past than what is going on in South America today- and there’s a study  looking at the impact of climate on WEE in Manitoba </a:t>
            </a:r>
          </a:p>
          <a:p>
            <a:endParaRPr lang="en-CA" altLang="en-US" dirty="0" smtClean="0">
              <a:hlinkClick r:id="rId3"/>
            </a:endParaRPr>
          </a:p>
        </p:txBody>
      </p:sp>
      <p:sp>
        <p:nvSpPr>
          <p:cNvPr id="4" name="Slide Number Placeholder 3"/>
          <p:cNvSpPr>
            <a:spLocks noGrp="1"/>
          </p:cNvSpPr>
          <p:nvPr>
            <p:ph type="sldNum" sz="quarter" idx="5"/>
          </p:nvPr>
        </p:nvSpPr>
        <p:spPr/>
        <p:txBody>
          <a:bodyPr/>
          <a:lstStyle/>
          <a:p>
            <a:pPr>
              <a:defRPr/>
            </a:pPr>
            <a:fld id="{98352912-C920-40CA-90EE-D97C13CDCE2E}" type="slidenum">
              <a:rPr lang="en-US" smtClean="0"/>
              <a:pPr>
                <a:defRPr/>
              </a:pPr>
              <a:t>7</a:t>
            </a:fld>
            <a:endParaRPr lang="en-US"/>
          </a:p>
        </p:txBody>
      </p:sp>
    </p:spTree>
    <p:extLst>
      <p:ext uri="{BB962C8B-B14F-4D97-AF65-F5344CB8AC3E}">
        <p14:creationId xmlns:p14="http://schemas.microsoft.com/office/powerpoint/2010/main" val="356998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 Martin</a:t>
            </a:r>
            <a:r>
              <a:rPr lang="en-US" baseline="0" dirty="0" smtClean="0"/>
              <a:t> Rondeau (MAPAQ) reported a case of </a:t>
            </a:r>
            <a:r>
              <a:rPr lang="en-US" i="1" baseline="0" dirty="0" smtClean="0"/>
              <a:t>Halicephalobolus gingivalis </a:t>
            </a:r>
            <a:r>
              <a:rPr lang="en-US" baseline="0" dirty="0" smtClean="0"/>
              <a:t>in a horse in Estrie, Quebec.</a:t>
            </a:r>
          </a:p>
          <a:p>
            <a:endParaRPr lang="en-US" baseline="0" dirty="0" smtClean="0"/>
          </a:p>
          <a:p>
            <a:r>
              <a:rPr lang="en-US" baseline="0" dirty="0" smtClean="0"/>
              <a:t>The gelding was imported from Iceland last summer, and presented with colic in the fall, and severe neurological signs in January. The animal was euthanized and histopathology indicated infection with Halicephalobolus gingivalis. It was not possible to do PCR testing.</a:t>
            </a:r>
          </a:p>
          <a:p>
            <a:endParaRPr lang="en-US" baseline="0" dirty="0" smtClean="0"/>
          </a:p>
          <a:p>
            <a:r>
              <a:rPr lang="en-US" baseline="0" dirty="0" smtClean="0"/>
              <a:t>The nematode is a very rare cause of meningoencephalitis in horses, humans and ruminants. The map above shows the global distribution of cases (published in 2018). Humans in green, horses in red.</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8</a:t>
            </a:fld>
            <a:endParaRPr lang="en-US"/>
          </a:p>
        </p:txBody>
      </p:sp>
    </p:spTree>
    <p:extLst>
      <p:ext uri="{BB962C8B-B14F-4D97-AF65-F5344CB8AC3E}">
        <p14:creationId xmlns:p14="http://schemas.microsoft.com/office/powerpoint/2010/main" val="1409219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nematode is free </a:t>
            </a:r>
            <a:r>
              <a:rPr lang="en-US" dirty="0" smtClean="0"/>
              <a:t>living and  </a:t>
            </a:r>
            <a:r>
              <a:rPr lang="en-US" dirty="0" smtClean="0"/>
              <a:t>and a rare cause of meningoencephalitis in</a:t>
            </a:r>
            <a:r>
              <a:rPr lang="en-US" baseline="0" dirty="0" smtClean="0"/>
              <a:t> humans, horses and ruminants.</a:t>
            </a:r>
          </a:p>
          <a:p>
            <a:r>
              <a:rPr lang="en-US" baseline="0" dirty="0" smtClean="0"/>
              <a:t>Only female worms, larvae and eggs have been found in hosts to date, the worm is parthenogenetic so does not require a male to reproduce.</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pPr>
                <a:defRPr/>
              </a:pPr>
              <a:t>9</a:t>
            </a:fld>
            <a:endParaRPr lang="en-US"/>
          </a:p>
        </p:txBody>
      </p:sp>
    </p:spTree>
    <p:extLst>
      <p:ext uri="{BB962C8B-B14F-4D97-AF65-F5344CB8AC3E}">
        <p14:creationId xmlns:p14="http://schemas.microsoft.com/office/powerpoint/2010/main" val="15035377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pPr>
                <a:defRPr/>
              </a:pPr>
              <a:t>2024-03-12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ncbi.nlm.nih.gov/pmc/articles/PMC5952678/#:~:text=Halicephalobiasis%20is%20a%20helminthic%20infection,fatal%20meningoencephalomyelitis%20mainly%20in%20equin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mc/articles/PMC5952678/#:~:text=Halicephalobiasis%20is%20a%20helminthic%20infection,fatal%20meningoencephalomyelitis%20mainly%20in%20equine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ncbi.nlm.nih.gov/pmc/articles/PMC6498521/" TargetMode="Externa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s://www.aphis.usda.gov/aphis/ourfocus/animalhealth/animal-disease-information/cattle-disease-information/vesicular-stomatitis-inf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www.researchgate.net/publication/259743924_Zoonotic_encephalitides_caused_by_arboviruses_Transmission_and_epidemiology_of_alphaviruses_and_flaviviruse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infocampo.com.ar/otra-sorpresa-con-la-encefalomielitis-equina-en-baradero-se-contagio-una-oveja/"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www.plenglish.com/news/2024/01/02/paraguay-senacsa-analyzes-new-suspected-wee-cas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paho.org/en/documents/epidemiological-update-western-equine-encephalitis-region-americas-8-february-2024"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s://www.paho.org/en/documents/public-health-risk-assessment-related-western-equine-encephalitis-wee-virus-region"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hyperlink" Target="https://pubmed.ncbi.nlm.nih.gov/290566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thehorse.com/1125359/icelandic-gelding-in-quebec-positive-for-halicephalobu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www.sciencedirect.com/science/article/pii/S2405673117300582?via%3Dihub"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ncbi.nlm.nih.gov/pmc/articles/PMC5952678/#:~:text=Halicephalobiasis%20is%20a%20helminthic%20infection,fatal%20meningoencephalomyelitis%20mainly%20in%20equine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err="1"/>
              <a:t>Community</a:t>
            </a:r>
            <a:r>
              <a:rPr lang="fr-FR" sz="2800" dirty="0"/>
              <a:t> for </a:t>
            </a:r>
            <a:r>
              <a:rPr lang="fr-FR" sz="2800" dirty="0" err="1"/>
              <a:t>Emerging</a:t>
            </a:r>
            <a:r>
              <a:rPr lang="fr-FR" sz="2800" dirty="0"/>
              <a:t> and </a:t>
            </a:r>
            <a:r>
              <a:rPr lang="fr-FR" sz="2800" dirty="0" err="1"/>
              <a:t>Zoonotic</a:t>
            </a:r>
            <a:r>
              <a:rPr lang="fr-FR" sz="2800" dirty="0"/>
              <a:t> </a:t>
            </a:r>
            <a:r>
              <a:rPr lang="fr-FR" sz="2800" dirty="0" err="1"/>
              <a:t>Diseases</a:t>
            </a:r>
            <a:r>
              <a:rPr lang="fr-FR" sz="2800" dirty="0"/>
              <a:t/>
            </a:r>
            <a:br>
              <a:rPr lang="fr-FR" sz="2800" dirty="0"/>
            </a:br>
            <a:r>
              <a:rPr lang="fr-FR" sz="2000" i="1" dirty="0" err="1"/>
              <a:t>Identifying</a:t>
            </a:r>
            <a:r>
              <a:rPr lang="fr-FR" sz="2000" i="1" dirty="0"/>
              <a:t> </a:t>
            </a:r>
            <a:r>
              <a:rPr lang="fr-FR" sz="2000" i="1" dirty="0" err="1"/>
              <a:t>emerging</a:t>
            </a:r>
            <a:r>
              <a:rPr lang="fr-FR" sz="2000" i="1" dirty="0"/>
              <a:t> </a:t>
            </a:r>
            <a:r>
              <a:rPr lang="fr-FR" sz="2000" i="1" dirty="0" err="1"/>
              <a:t>risks</a:t>
            </a:r>
            <a:r>
              <a:rPr lang="fr-FR" sz="2000" i="1" dirty="0"/>
              <a:t> </a:t>
            </a:r>
            <a:r>
              <a:rPr lang="fr-FR" sz="2000" i="1" dirty="0" err="1"/>
              <a:t>through</a:t>
            </a:r>
            <a:r>
              <a:rPr lang="fr-FR" sz="2000" i="1" dirty="0"/>
              <a:t> collective intelligence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smtClean="0"/>
              <a:t>CEZD – CAHSS Equine Network Update</a:t>
            </a:r>
            <a:endParaRPr lang="en-CA" altLang="en-US" dirty="0"/>
          </a:p>
          <a:p>
            <a:pPr eaLnBrk="1" hangingPunct="1"/>
            <a:r>
              <a:rPr lang="en-CA" altLang="en-US" dirty="0" smtClean="0"/>
              <a:t>14 March 2024</a:t>
            </a:r>
            <a:endParaRPr lang="en-CA" altLang="en-US" dirty="0"/>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pPr fontAlgn="base">
                <a:lnSpc>
                  <a:spcPct val="100000"/>
                </a:lnSpc>
                <a:spcBef>
                  <a:spcPct val="0"/>
                </a:spcBef>
                <a:spcAft>
                  <a:spcPct val="0"/>
                </a:spcAft>
                <a:buFontTx/>
                <a:buNone/>
              </a:p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a:t>
            </a:r>
            <a:r>
              <a:rPr lang="en-CA" altLang="en-US" sz="3600">
                <a:solidFill>
                  <a:srgbClr val="FFFFFF"/>
                </a:solidFill>
              </a:rPr>
              <a:t> </a:t>
            </a:r>
            <a:endParaRPr lang="en-US" altLang="en-US" sz="3600">
              <a:solidFill>
                <a:srgbClr val="FFFFFF"/>
              </a:solidFill>
            </a:endParaRPr>
          </a:p>
        </p:txBody>
      </p:sp>
    </p:spTree>
    <p:extLst>
      <p:ext uri="{BB962C8B-B14F-4D97-AF65-F5344CB8AC3E}">
        <p14:creationId xmlns:p14="http://schemas.microsoft.com/office/powerpoint/2010/main" val="2216345456"/>
      </p:ext>
    </p:extLst>
  </p:cSld>
  <p:clrMapOvr>
    <a:masterClrMapping/>
  </p:clrMapOvr>
  <p:transition spd="slow" advTm="2644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6602" y="694155"/>
            <a:ext cx="4919648" cy="6163845"/>
          </a:xfrm>
        </p:spPr>
        <p:txBody>
          <a:bodyPr/>
          <a:lstStyle/>
          <a:p>
            <a:pPr marL="0" indent="0">
              <a:buNone/>
            </a:pPr>
            <a:r>
              <a:rPr lang="en-CA" sz="3600" b="1" dirty="0"/>
              <a:t>Mode of infection is speculative</a:t>
            </a:r>
          </a:p>
          <a:p>
            <a:pPr lvl="1"/>
            <a:r>
              <a:rPr lang="en-CA" dirty="0"/>
              <a:t>Suspected migration through wounds in skin and oral </a:t>
            </a:r>
            <a:r>
              <a:rPr lang="en-CA" dirty="0" smtClean="0"/>
              <a:t>mucosa</a:t>
            </a:r>
          </a:p>
          <a:p>
            <a:pPr lvl="1"/>
            <a:r>
              <a:rPr lang="en-US" dirty="0"/>
              <a:t>Inhalation into nasal </a:t>
            </a:r>
            <a:r>
              <a:rPr lang="en-US" dirty="0" smtClean="0"/>
              <a:t>cavities</a:t>
            </a:r>
            <a:endParaRPr lang="en-CA" dirty="0" smtClean="0"/>
          </a:p>
          <a:p>
            <a:pPr lvl="1"/>
            <a:r>
              <a:rPr lang="en-CA" dirty="0" smtClean="0"/>
              <a:t>Ingestion of contaminated food</a:t>
            </a:r>
            <a:endParaRPr lang="en-CA" dirty="0"/>
          </a:p>
          <a:p>
            <a:pPr lvl="1"/>
            <a:r>
              <a:rPr lang="en-US" dirty="0"/>
              <a:t>Trans mammary infection has been reported</a:t>
            </a:r>
          </a:p>
          <a:p>
            <a:pPr lvl="1"/>
            <a:r>
              <a:rPr lang="en-US" dirty="0"/>
              <a:t>Larvae found in urine samples and semen</a:t>
            </a:r>
          </a:p>
          <a:p>
            <a:pPr lvl="1"/>
            <a:r>
              <a:rPr lang="en-US" dirty="0"/>
              <a:t>Flies proposed as carriers of </a:t>
            </a:r>
            <a:r>
              <a:rPr lang="en-US" dirty="0" smtClean="0"/>
              <a:t>larvae</a:t>
            </a:r>
          </a:p>
          <a:p>
            <a:r>
              <a:rPr lang="en-CA" dirty="0" smtClean="0"/>
              <a:t>Unknown if vertical transmission can occur</a:t>
            </a:r>
            <a:endParaRPr lang="en-CA" dirty="0"/>
          </a:p>
        </p:txBody>
      </p:sp>
      <p:pic>
        <p:nvPicPr>
          <p:cNvPr id="6" name="Content Placeholder 5"/>
          <p:cNvPicPr>
            <a:picLocks noGrp="1" noChangeAspect="1"/>
          </p:cNvPicPr>
          <p:nvPr>
            <p:ph sz="half" idx="2"/>
          </p:nvPr>
        </p:nvPicPr>
        <p:blipFill>
          <a:blip r:embed="rId3"/>
          <a:stretch>
            <a:fillRect/>
          </a:stretch>
        </p:blipFill>
        <p:spPr>
          <a:xfrm>
            <a:off x="5000101" y="578711"/>
            <a:ext cx="7191899" cy="577763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10</a:t>
            </a:fld>
            <a:endParaRPr lang="en-US"/>
          </a:p>
        </p:txBody>
      </p:sp>
    </p:spTree>
    <p:extLst>
      <p:ext uri="{BB962C8B-B14F-4D97-AF65-F5344CB8AC3E}">
        <p14:creationId xmlns:p14="http://schemas.microsoft.com/office/powerpoint/2010/main" val="25875513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3"/>
              </a:rPr>
              <a:t>Parasitic and zoonotic meningoencephalitis in humans and equids: Current knowledge and the role of Halicephalobus gingivalis - PMC (nih.gov)</a:t>
            </a:r>
            <a:endParaRPr lang="en-CA" sz="3200" dirty="0"/>
          </a:p>
        </p:txBody>
      </p:sp>
      <p:sp>
        <p:nvSpPr>
          <p:cNvPr id="3" name="Content Placeholder 2"/>
          <p:cNvSpPr>
            <a:spLocks noGrp="1"/>
          </p:cNvSpPr>
          <p:nvPr>
            <p:ph sz="half" idx="1"/>
          </p:nvPr>
        </p:nvSpPr>
        <p:spPr>
          <a:xfrm>
            <a:off x="154236" y="1825625"/>
            <a:ext cx="6323682" cy="4619242"/>
          </a:xfrm>
        </p:spPr>
        <p:txBody>
          <a:bodyPr/>
          <a:lstStyle/>
          <a:p>
            <a:r>
              <a:rPr lang="en-US" dirty="0" smtClean="0"/>
              <a:t>Hematogenous </a:t>
            </a:r>
            <a:r>
              <a:rPr lang="en-US" dirty="0"/>
              <a:t>spread to other body </a:t>
            </a:r>
            <a:r>
              <a:rPr lang="en-US" dirty="0" smtClean="0"/>
              <a:t>locations</a:t>
            </a:r>
          </a:p>
          <a:p>
            <a:r>
              <a:rPr lang="en-US" dirty="0"/>
              <a:t>Clinical signs can vary, depends on the location of the </a:t>
            </a:r>
            <a:r>
              <a:rPr lang="en-US" dirty="0" smtClean="0"/>
              <a:t>parasite larvae </a:t>
            </a:r>
            <a:r>
              <a:rPr lang="en-US" dirty="0"/>
              <a:t>in the body</a:t>
            </a:r>
          </a:p>
          <a:p>
            <a:r>
              <a:rPr lang="en-US" dirty="0"/>
              <a:t>Always closely associated with vasculature of affected </a:t>
            </a:r>
            <a:r>
              <a:rPr lang="en-US" dirty="0" smtClean="0"/>
              <a:t>organs</a:t>
            </a:r>
          </a:p>
          <a:p>
            <a:r>
              <a:rPr lang="en-US" dirty="0" smtClean="0"/>
              <a:t>Incubation period can be weeks to months and dependent on site of infection and health status of the host</a:t>
            </a:r>
            <a:endParaRPr lang="en-US" dirty="0"/>
          </a:p>
          <a:p>
            <a:endParaRPr lang="en-US" dirty="0"/>
          </a:p>
        </p:txBody>
      </p:sp>
      <p:sp>
        <p:nvSpPr>
          <p:cNvPr id="4" name="Content Placeholder 3"/>
          <p:cNvSpPr>
            <a:spLocks noGrp="1"/>
          </p:cNvSpPr>
          <p:nvPr>
            <p:ph sz="half" idx="2"/>
          </p:nvPr>
        </p:nvSpPr>
        <p:spPr>
          <a:xfrm>
            <a:off x="6477918" y="1443210"/>
            <a:ext cx="5592896" cy="4772102"/>
          </a:xfrm>
        </p:spPr>
        <p:txBody>
          <a:bodyPr/>
          <a:lstStyle/>
          <a:p>
            <a:r>
              <a:rPr lang="en-US" dirty="0" smtClean="0"/>
              <a:t>Brain is most commonly affected other sites include</a:t>
            </a:r>
          </a:p>
          <a:p>
            <a:pPr lvl="1"/>
            <a:r>
              <a:rPr lang="en-US" dirty="0" smtClean="0"/>
              <a:t>Kidney</a:t>
            </a:r>
          </a:p>
          <a:p>
            <a:pPr lvl="1"/>
            <a:r>
              <a:rPr lang="en-US" dirty="0" smtClean="0"/>
              <a:t>Oral and nasal cavities</a:t>
            </a:r>
          </a:p>
          <a:p>
            <a:pPr lvl="1"/>
            <a:r>
              <a:rPr lang="en-US" dirty="0" smtClean="0"/>
              <a:t>Lymph nodes</a:t>
            </a:r>
          </a:p>
          <a:p>
            <a:pPr lvl="1"/>
            <a:r>
              <a:rPr lang="en-US" dirty="0" smtClean="0"/>
              <a:t>Spinal cord</a:t>
            </a:r>
          </a:p>
          <a:p>
            <a:pPr lvl="1"/>
            <a:r>
              <a:rPr lang="en-US" dirty="0" smtClean="0"/>
              <a:t>Adrenal glands</a:t>
            </a:r>
          </a:p>
          <a:p>
            <a:pPr lvl="1"/>
            <a:r>
              <a:rPr lang="en-US" dirty="0" smtClean="0"/>
              <a:t>Heart, stomach, liver, </a:t>
            </a:r>
            <a:r>
              <a:rPr lang="en-US" dirty="0" smtClean="0"/>
              <a:t>lung, testes, mammary gland, ganglia </a:t>
            </a:r>
            <a:r>
              <a:rPr lang="en-US" dirty="0" smtClean="0"/>
              <a:t>and bone also </a:t>
            </a:r>
            <a:r>
              <a:rPr lang="en-US" dirty="0" smtClean="0"/>
              <a:t>reported</a:t>
            </a:r>
          </a:p>
          <a:p>
            <a:r>
              <a:rPr lang="en-US" dirty="0" smtClean="0"/>
              <a:t>Prognosis: poor when parasite spreads within host</a:t>
            </a:r>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11</a:t>
            </a:fld>
            <a:endParaRPr lang="en-US"/>
          </a:p>
        </p:txBody>
      </p:sp>
    </p:spTree>
    <p:extLst>
      <p:ext uri="{BB962C8B-B14F-4D97-AF65-F5344CB8AC3E}">
        <p14:creationId xmlns:p14="http://schemas.microsoft.com/office/powerpoint/2010/main" val="2249581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3"/>
              </a:rPr>
              <a:t>Parasitic and zoonotic meningoencephalitis in humans and equids: Current knowledge and the role of Halicephalobus gingivalis - PMC (nih.gov)</a:t>
            </a:r>
            <a:endParaRPr lang="en-CA" sz="3200" dirty="0"/>
          </a:p>
        </p:txBody>
      </p:sp>
      <p:sp>
        <p:nvSpPr>
          <p:cNvPr id="3" name="Content Placeholder 2"/>
          <p:cNvSpPr>
            <a:spLocks noGrp="1"/>
          </p:cNvSpPr>
          <p:nvPr>
            <p:ph sz="half" idx="1"/>
          </p:nvPr>
        </p:nvSpPr>
        <p:spPr>
          <a:xfrm>
            <a:off x="154236" y="1825625"/>
            <a:ext cx="6323682" cy="4619242"/>
          </a:xfrm>
        </p:spPr>
        <p:txBody>
          <a:bodyPr/>
          <a:lstStyle/>
          <a:p>
            <a:r>
              <a:rPr lang="en-US" dirty="0" smtClean="0"/>
              <a:t>Diagnosis</a:t>
            </a:r>
          </a:p>
          <a:p>
            <a:pPr lvl="1">
              <a:spcBef>
                <a:spcPts val="600"/>
              </a:spcBef>
            </a:pPr>
            <a:r>
              <a:rPr lang="en-US" dirty="0" smtClean="0"/>
              <a:t>Difficult, no good ante mortem </a:t>
            </a:r>
            <a:r>
              <a:rPr lang="en-US" dirty="0" smtClean="0"/>
              <a:t>tests</a:t>
            </a:r>
          </a:p>
          <a:p>
            <a:pPr lvl="1">
              <a:spcBef>
                <a:spcPts val="600"/>
              </a:spcBef>
              <a:spcAft>
                <a:spcPts val="600"/>
              </a:spcAft>
            </a:pPr>
            <a:r>
              <a:rPr lang="en-US" dirty="0" smtClean="0"/>
              <a:t>Fecal samples may yield very low levels of </a:t>
            </a:r>
            <a:r>
              <a:rPr lang="en-US" i="1" dirty="0" smtClean="0"/>
              <a:t>H. gingivalis</a:t>
            </a:r>
            <a:endParaRPr lang="en-US" i="1" dirty="0" smtClean="0"/>
          </a:p>
          <a:p>
            <a:pPr lvl="1">
              <a:spcBef>
                <a:spcPts val="600"/>
              </a:spcBef>
              <a:spcAft>
                <a:spcPts val="600"/>
              </a:spcAft>
            </a:pPr>
            <a:r>
              <a:rPr lang="en-US" dirty="0" smtClean="0"/>
              <a:t>Histopathology </a:t>
            </a:r>
            <a:r>
              <a:rPr lang="en-US" dirty="0" smtClean="0"/>
              <a:t>and PCR on tissues at post </a:t>
            </a:r>
            <a:r>
              <a:rPr lang="en-US" dirty="0" smtClean="0"/>
              <a:t>mortem</a:t>
            </a:r>
            <a:endParaRPr lang="en-US" dirty="0" smtClean="0"/>
          </a:p>
          <a:p>
            <a:pPr>
              <a:spcAft>
                <a:spcPts val="600"/>
              </a:spcAft>
            </a:pPr>
            <a:r>
              <a:rPr lang="en-US" dirty="0" smtClean="0"/>
              <a:t>Treatment:</a:t>
            </a:r>
          </a:p>
          <a:p>
            <a:pPr lvl="1"/>
            <a:r>
              <a:rPr lang="en-US" dirty="0" smtClean="0"/>
              <a:t>Poor efficacy of anthelminthics</a:t>
            </a:r>
          </a:p>
          <a:p>
            <a:pPr lvl="2"/>
            <a:r>
              <a:rPr lang="en-US" dirty="0" smtClean="0"/>
              <a:t>Difficulty crossing blood-brain barrier</a:t>
            </a:r>
          </a:p>
          <a:p>
            <a:pPr lvl="2"/>
            <a:r>
              <a:rPr lang="en-US" dirty="0" smtClean="0"/>
              <a:t>Intrinsic resistance to ivermectin/</a:t>
            </a:r>
            <a:r>
              <a:rPr lang="en-US" dirty="0" err="1" smtClean="0"/>
              <a:t>thiabendazole</a:t>
            </a:r>
            <a:endParaRPr lang="en-US" dirty="0"/>
          </a:p>
          <a:p>
            <a:endParaRPr lang="en-US" dirty="0"/>
          </a:p>
        </p:txBody>
      </p:sp>
      <p:pic>
        <p:nvPicPr>
          <p:cNvPr id="6" name="Content Placeholder 5"/>
          <p:cNvPicPr>
            <a:picLocks noGrp="1" noChangeAspect="1"/>
          </p:cNvPicPr>
          <p:nvPr>
            <p:ph sz="half" idx="2"/>
          </p:nvPr>
        </p:nvPicPr>
        <p:blipFill>
          <a:blip r:embed="rId4"/>
          <a:stretch>
            <a:fillRect/>
          </a:stretch>
        </p:blipFill>
        <p:spPr>
          <a:xfrm>
            <a:off x="6723841" y="1452562"/>
            <a:ext cx="5366559" cy="4029963"/>
          </a:xfrm>
          <a:prstGeom prst="rect">
            <a:avLst/>
          </a:prstGeom>
        </p:spPr>
      </p:pic>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12</a:t>
            </a:fld>
            <a:endParaRPr lang="en-US"/>
          </a:p>
        </p:txBody>
      </p:sp>
      <p:sp>
        <p:nvSpPr>
          <p:cNvPr id="7" name="TextBox 6"/>
          <p:cNvSpPr txBox="1"/>
          <p:nvPr/>
        </p:nvSpPr>
        <p:spPr>
          <a:xfrm>
            <a:off x="7144756" y="5521146"/>
            <a:ext cx="4771473" cy="923330"/>
          </a:xfrm>
          <a:prstGeom prst="rect">
            <a:avLst/>
          </a:prstGeom>
          <a:noFill/>
        </p:spPr>
        <p:txBody>
          <a:bodyPr wrap="square" rtlCol="0">
            <a:spAutoFit/>
          </a:bodyPr>
          <a:lstStyle/>
          <a:p>
            <a:r>
              <a:rPr lang="en-US" dirty="0">
                <a:hlinkClick r:id="rId5"/>
              </a:rPr>
              <a:t>First description of a fatal equine infection with </a:t>
            </a:r>
            <a:r>
              <a:rPr lang="en-US" dirty="0" err="1">
                <a:hlinkClick r:id="rId5"/>
              </a:rPr>
              <a:t>Halicephalobus</a:t>
            </a:r>
            <a:r>
              <a:rPr lang="en-US" dirty="0">
                <a:hlinkClick r:id="rId5"/>
              </a:rPr>
              <a:t> gingivalis in Portugal. Relevance for public health - PMC (nih.gov)</a:t>
            </a:r>
            <a:endParaRPr lang="en-CA" dirty="0"/>
          </a:p>
        </p:txBody>
      </p:sp>
    </p:spTree>
    <p:extLst>
      <p:ext uri="{BB962C8B-B14F-4D97-AF65-F5344CB8AC3E}">
        <p14:creationId xmlns:p14="http://schemas.microsoft.com/office/powerpoint/2010/main" val="2077137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632"/>
          </a:xfrm>
        </p:spPr>
        <p:txBody>
          <a:bodyPr/>
          <a:lstStyle/>
          <a:p>
            <a:pPr algn="ctr"/>
            <a:r>
              <a:rPr lang="en-US" sz="3200" dirty="0" smtClean="0"/>
              <a:t>Management Measures</a:t>
            </a:r>
            <a:endParaRPr lang="en-CA" sz="3200" dirty="0"/>
          </a:p>
        </p:txBody>
      </p:sp>
      <p:sp>
        <p:nvSpPr>
          <p:cNvPr id="3" name="Content Placeholder 2"/>
          <p:cNvSpPr>
            <a:spLocks noGrp="1"/>
          </p:cNvSpPr>
          <p:nvPr>
            <p:ph sz="half" idx="1"/>
          </p:nvPr>
        </p:nvSpPr>
        <p:spPr>
          <a:xfrm>
            <a:off x="371061" y="1306642"/>
            <a:ext cx="5579166" cy="4619242"/>
          </a:xfrm>
        </p:spPr>
        <p:txBody>
          <a:bodyPr/>
          <a:lstStyle/>
          <a:p>
            <a:pPr marL="0" indent="0">
              <a:buNone/>
            </a:pPr>
            <a:r>
              <a:rPr lang="en-US" b="1" dirty="0" smtClean="0"/>
              <a:t>Environmental Management</a:t>
            </a:r>
            <a:endParaRPr lang="en-US" dirty="0"/>
          </a:p>
          <a:p>
            <a:pPr marL="0" indent="0">
              <a:buNone/>
            </a:pPr>
            <a:r>
              <a:rPr lang="en-US" dirty="0" smtClean="0"/>
              <a:t>Biosecurity </a:t>
            </a:r>
            <a:r>
              <a:rPr lang="en-US" dirty="0"/>
              <a:t>Measures</a:t>
            </a:r>
          </a:p>
          <a:p>
            <a:pPr lvl="1"/>
            <a:r>
              <a:rPr lang="en-US" dirty="0"/>
              <a:t>Good hygiene</a:t>
            </a:r>
          </a:p>
          <a:p>
            <a:pPr lvl="1"/>
            <a:r>
              <a:rPr lang="en-US" dirty="0"/>
              <a:t>Pasture management, remove stagnant water if possible</a:t>
            </a:r>
          </a:p>
          <a:p>
            <a:pPr lvl="1"/>
            <a:r>
              <a:rPr lang="en-US" dirty="0"/>
              <a:t>Fly control</a:t>
            </a:r>
          </a:p>
          <a:p>
            <a:pPr lvl="1"/>
            <a:r>
              <a:rPr lang="en-US" dirty="0"/>
              <a:t>Management of manure and </a:t>
            </a:r>
            <a:r>
              <a:rPr lang="en-US" dirty="0" smtClean="0"/>
              <a:t>urine</a:t>
            </a:r>
          </a:p>
          <a:p>
            <a:r>
              <a:rPr lang="en-US" dirty="0" smtClean="0"/>
              <a:t>Do not use manure from infected animals for fertilizer for forage crops or human food production</a:t>
            </a:r>
            <a:endParaRPr lang="en-US" dirty="0"/>
          </a:p>
          <a:p>
            <a:r>
              <a:rPr lang="en-US" dirty="0" smtClean="0"/>
              <a:t>Fully compost manure before use</a:t>
            </a:r>
            <a:endParaRPr lang="en-US" dirty="0"/>
          </a:p>
        </p:txBody>
      </p:sp>
      <p:sp>
        <p:nvSpPr>
          <p:cNvPr id="4" name="Content Placeholder 3"/>
          <p:cNvSpPr>
            <a:spLocks noGrp="1"/>
          </p:cNvSpPr>
          <p:nvPr>
            <p:ph sz="half" idx="2"/>
          </p:nvPr>
        </p:nvSpPr>
        <p:spPr>
          <a:xfrm>
            <a:off x="6096000" y="1306642"/>
            <a:ext cx="6001318" cy="4389687"/>
          </a:xfrm>
        </p:spPr>
        <p:txBody>
          <a:bodyPr/>
          <a:lstStyle/>
          <a:p>
            <a:pPr marL="0" indent="0">
              <a:buNone/>
            </a:pPr>
            <a:r>
              <a:rPr lang="en-CA" b="1" dirty="0" smtClean="0"/>
              <a:t>Humans</a:t>
            </a:r>
            <a:endParaRPr lang="en-CA" dirty="0" smtClean="0"/>
          </a:p>
          <a:p>
            <a:r>
              <a:rPr lang="en-CA" dirty="0" smtClean="0"/>
              <a:t>Clean </a:t>
            </a:r>
            <a:r>
              <a:rPr lang="en-CA" dirty="0"/>
              <a:t>and protect skin wounds</a:t>
            </a:r>
          </a:p>
          <a:p>
            <a:r>
              <a:rPr lang="en-CA" dirty="0"/>
              <a:t>Wash hands frequently, wear gloves when handling waste products</a:t>
            </a:r>
          </a:p>
          <a:p>
            <a:r>
              <a:rPr lang="en-CA" dirty="0"/>
              <a:t>Leave equipment on site, clean and disinfect regularly</a:t>
            </a:r>
          </a:p>
          <a:p>
            <a:r>
              <a:rPr lang="en-CA" dirty="0"/>
              <a:t>Get dewormed!</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13</a:t>
            </a:fld>
            <a:endParaRPr lang="en-US"/>
          </a:p>
        </p:txBody>
      </p:sp>
    </p:spTree>
    <p:extLst>
      <p:ext uri="{BB962C8B-B14F-4D97-AF65-F5344CB8AC3E}">
        <p14:creationId xmlns:p14="http://schemas.microsoft.com/office/powerpoint/2010/main" val="3860189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45837"/>
          </a:xfrm>
        </p:spPr>
        <p:txBody>
          <a:bodyPr/>
          <a:lstStyle/>
          <a:p>
            <a:pPr algn="ctr"/>
            <a:r>
              <a:rPr lang="en-US" sz="3200" dirty="0" smtClean="0"/>
              <a:t>Management Measures</a:t>
            </a:r>
            <a:endParaRPr lang="en-CA" sz="3200" dirty="0"/>
          </a:p>
        </p:txBody>
      </p:sp>
      <p:sp>
        <p:nvSpPr>
          <p:cNvPr id="3" name="Content Placeholder 2"/>
          <p:cNvSpPr>
            <a:spLocks noGrp="1"/>
          </p:cNvSpPr>
          <p:nvPr>
            <p:ph sz="half" idx="1"/>
          </p:nvPr>
        </p:nvSpPr>
        <p:spPr>
          <a:xfrm>
            <a:off x="154236" y="1464687"/>
            <a:ext cx="6323682" cy="4619242"/>
          </a:xfrm>
        </p:spPr>
        <p:txBody>
          <a:bodyPr/>
          <a:lstStyle/>
          <a:p>
            <a:pPr marL="0" indent="0">
              <a:buNone/>
            </a:pPr>
            <a:r>
              <a:rPr lang="en-US" b="1" dirty="0" smtClean="0"/>
              <a:t>Horses</a:t>
            </a:r>
            <a:endParaRPr lang="en-US" dirty="0"/>
          </a:p>
          <a:p>
            <a:r>
              <a:rPr lang="en-CA" dirty="0" smtClean="0"/>
              <a:t>Fecal tests of horses and manure</a:t>
            </a:r>
          </a:p>
          <a:p>
            <a:r>
              <a:rPr lang="en-CA" dirty="0" smtClean="0"/>
              <a:t>If </a:t>
            </a:r>
            <a:r>
              <a:rPr lang="en-CA" dirty="0"/>
              <a:t>an affected horse is found on farm</a:t>
            </a:r>
          </a:p>
          <a:p>
            <a:pPr lvl="1"/>
            <a:r>
              <a:rPr lang="en-CA" dirty="0"/>
              <a:t>Separate from other horses</a:t>
            </a:r>
          </a:p>
          <a:p>
            <a:pPr lvl="1"/>
            <a:r>
              <a:rPr lang="en-CA" dirty="0"/>
              <a:t>Avoid transporting to other sites</a:t>
            </a:r>
          </a:p>
          <a:p>
            <a:pPr lvl="1"/>
            <a:r>
              <a:rPr lang="en-CA" dirty="0"/>
              <a:t>Watch for skin wounds on other animals</a:t>
            </a:r>
          </a:p>
          <a:p>
            <a:pPr lvl="1"/>
            <a:r>
              <a:rPr lang="en-CA" dirty="0"/>
              <a:t>Use separate pasture</a:t>
            </a:r>
          </a:p>
          <a:p>
            <a:r>
              <a:rPr lang="en-CA" dirty="0"/>
              <a:t>Necropsy on suspicious deaths</a:t>
            </a:r>
          </a:p>
          <a:p>
            <a:endParaRPr lang="en-US" dirty="0"/>
          </a:p>
        </p:txBody>
      </p:sp>
      <p:sp>
        <p:nvSpPr>
          <p:cNvPr id="4" name="Content Placeholder 3"/>
          <p:cNvSpPr>
            <a:spLocks noGrp="1"/>
          </p:cNvSpPr>
          <p:nvPr>
            <p:ph sz="half" idx="2"/>
          </p:nvPr>
        </p:nvSpPr>
        <p:spPr>
          <a:xfrm>
            <a:off x="5267903" y="5300643"/>
            <a:ext cx="6969211" cy="813363"/>
          </a:xfrm>
        </p:spPr>
        <p:txBody>
          <a:bodyPr/>
          <a:lstStyle/>
          <a:p>
            <a:pPr marL="0" indent="0">
              <a:buNone/>
            </a:pPr>
            <a:r>
              <a:rPr lang="en-CA" sz="3200" b="1" dirty="0" smtClean="0"/>
              <a:t>Questions for Martin on Quebec Case?</a:t>
            </a:r>
            <a:endParaRPr lang="en-CA" sz="3200" b="1"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14</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0991" y="1519761"/>
            <a:ext cx="3538539" cy="3538539"/>
          </a:xfrm>
          <a:prstGeom prst="rect">
            <a:avLst/>
          </a:prstGeom>
        </p:spPr>
      </p:pic>
    </p:spTree>
    <p:extLst>
      <p:ext uri="{BB962C8B-B14F-4D97-AF65-F5344CB8AC3E}">
        <p14:creationId xmlns:p14="http://schemas.microsoft.com/office/powerpoint/2010/main" val="3628664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latin typeface="+mn-lt"/>
              </a:rPr>
              <a:t>Survey of Network Groups</a:t>
            </a:r>
            <a:endParaRPr lang="en-CA" b="1" dirty="0">
              <a:latin typeface="+mn-lt"/>
            </a:endParaRPr>
          </a:p>
        </p:txBody>
      </p:sp>
      <p:sp>
        <p:nvSpPr>
          <p:cNvPr id="5" name="Content Placeholder 4"/>
          <p:cNvSpPr>
            <a:spLocks noGrp="1"/>
          </p:cNvSpPr>
          <p:nvPr>
            <p:ph sz="half" idx="1"/>
          </p:nvPr>
        </p:nvSpPr>
        <p:spPr/>
        <p:txBody>
          <a:bodyPr>
            <a:normAutofit/>
          </a:bodyPr>
          <a:lstStyle/>
          <a:p>
            <a:r>
              <a:rPr lang="en-CA" dirty="0" smtClean="0"/>
              <a:t>Are CEZD quarterly reports providing value?</a:t>
            </a:r>
          </a:p>
          <a:p>
            <a:endParaRPr lang="en-CA" dirty="0"/>
          </a:p>
          <a:p>
            <a:endParaRPr lang="en-CA" dirty="0" smtClean="0"/>
          </a:p>
          <a:p>
            <a:endParaRPr lang="en-CA" dirty="0"/>
          </a:p>
          <a:p>
            <a:endParaRPr lang="en-CA" dirty="0" smtClean="0"/>
          </a:p>
          <a:p>
            <a:endParaRPr lang="en-CA" dirty="0"/>
          </a:p>
          <a:p>
            <a:endParaRPr lang="en-CA" dirty="0" smtClean="0"/>
          </a:p>
          <a:p>
            <a:endParaRPr lang="en-CA" dirty="0"/>
          </a:p>
        </p:txBody>
      </p:sp>
      <p:sp>
        <p:nvSpPr>
          <p:cNvPr id="6" name="Content Placeholder 5"/>
          <p:cNvSpPr>
            <a:spLocks noGrp="1"/>
          </p:cNvSpPr>
          <p:nvPr>
            <p:ph sz="half" idx="2"/>
          </p:nvPr>
        </p:nvSpPr>
        <p:spPr/>
        <p:txBody>
          <a:bodyPr>
            <a:normAutofit/>
          </a:bodyPr>
          <a:lstStyle/>
          <a:p>
            <a:r>
              <a:rPr lang="en-CA" dirty="0"/>
              <a:t>Anything we can do better?</a:t>
            </a:r>
          </a:p>
          <a:p>
            <a:r>
              <a:rPr lang="en-CA" dirty="0" smtClean="0"/>
              <a:t>Anything we should stop doing?</a:t>
            </a:r>
          </a:p>
          <a:p>
            <a:endParaRPr lang="en-CA" dirty="0" smtClean="0"/>
          </a:p>
          <a:p>
            <a:endParaRPr lang="en-CA" dirty="0"/>
          </a:p>
          <a:p>
            <a:endParaRPr lang="en-CA" dirty="0" smtClean="0"/>
          </a:p>
          <a:p>
            <a:endParaRPr lang="en-CA" dirty="0" smtClean="0"/>
          </a:p>
          <a:p>
            <a:endParaRPr lang="en-CA"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193636" y="3521925"/>
            <a:ext cx="1369198" cy="1369198"/>
          </a:xfrm>
          <a:prstGeom prst="rect">
            <a:avLst/>
          </a:prstGeom>
        </p:spPr>
      </p:pic>
      <p:pic>
        <p:nvPicPr>
          <p:cNvPr id="9" name="Picture 8"/>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75038" y="3010186"/>
            <a:ext cx="1447801" cy="1447801"/>
          </a:xfrm>
          <a:prstGeom prst="rect">
            <a:avLst/>
          </a:prstGeom>
        </p:spPr>
      </p:pic>
      <p:pic>
        <p:nvPicPr>
          <p:cNvPr id="10" name="Picture 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7464326" y="2978970"/>
            <a:ext cx="2455108" cy="2455108"/>
          </a:xfrm>
          <a:prstGeom prst="rect">
            <a:avLst/>
          </a:prstGeom>
        </p:spPr>
      </p:pic>
    </p:spTree>
    <p:extLst>
      <p:ext uri="{BB962C8B-B14F-4D97-AF65-F5344CB8AC3E}">
        <p14:creationId xmlns:p14="http://schemas.microsoft.com/office/powerpoint/2010/main" val="991509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90"/>
            <a:ext cx="10515600" cy="744595"/>
          </a:xfrm>
        </p:spPr>
        <p:txBody>
          <a:bodyPr/>
          <a:lstStyle/>
          <a:p>
            <a:r>
              <a:rPr lang="en-US" dirty="0">
                <a:hlinkClick r:id="rId3"/>
              </a:rPr>
              <a:t>USDA APHIS | Vesicular Stomatitis</a:t>
            </a:r>
            <a:endParaRPr lang="en-CA" dirty="0"/>
          </a:p>
        </p:txBody>
      </p:sp>
      <p:sp>
        <p:nvSpPr>
          <p:cNvPr id="3" name="Content Placeholder 2"/>
          <p:cNvSpPr>
            <a:spLocks noGrp="1"/>
          </p:cNvSpPr>
          <p:nvPr>
            <p:ph sz="half" idx="1"/>
          </p:nvPr>
        </p:nvSpPr>
        <p:spPr>
          <a:xfrm>
            <a:off x="278517" y="1332607"/>
            <a:ext cx="5606328" cy="4167224"/>
          </a:xfrm>
        </p:spPr>
        <p:txBody>
          <a:bodyPr/>
          <a:lstStyle/>
          <a:p>
            <a:r>
              <a:rPr lang="en-CA" sz="2600" dirty="0" smtClean="0"/>
              <a:t>Since last meeting the cases of VSV have declined </a:t>
            </a:r>
          </a:p>
          <a:p>
            <a:r>
              <a:rPr lang="en-CA" sz="2600" dirty="0" smtClean="0"/>
              <a:t>Currently no </a:t>
            </a:r>
            <a:r>
              <a:rPr lang="en-CA" sz="2600" dirty="0"/>
              <a:t>active quarantines in place</a:t>
            </a:r>
          </a:p>
          <a:p>
            <a:r>
              <a:rPr lang="en-CA" sz="2600" dirty="0"/>
              <a:t>Last q</a:t>
            </a:r>
            <a:r>
              <a:rPr lang="en-CA" sz="2600" dirty="0" smtClean="0"/>
              <a:t>uarantine </a:t>
            </a:r>
            <a:r>
              <a:rPr lang="en-CA" sz="2600" dirty="0"/>
              <a:t>released 18 </a:t>
            </a:r>
            <a:r>
              <a:rPr lang="en-CA" sz="2600" dirty="0" smtClean="0"/>
              <a:t>Jan </a:t>
            </a:r>
            <a:r>
              <a:rPr lang="en-CA" sz="2600" dirty="0"/>
              <a:t>2024</a:t>
            </a:r>
            <a:endParaRPr lang="en-US" sz="2600" dirty="0"/>
          </a:p>
          <a:p>
            <a:pPr marL="0" indent="0">
              <a:buNone/>
            </a:pPr>
            <a:endParaRPr lang="en-CA" dirty="0" smtClean="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pPr>
                <a:defRPr/>
              </a:pPr>
              <a:t>2</a:t>
            </a:fld>
            <a:endParaRPr lang="en-US"/>
          </a:p>
        </p:txBody>
      </p:sp>
      <p:pic>
        <p:nvPicPr>
          <p:cNvPr id="6" name="Content Placeholder 5"/>
          <p:cNvPicPr>
            <a:picLocks noGrp="1" noChangeAspect="1"/>
          </p:cNvPicPr>
          <p:nvPr>
            <p:ph sz="half" idx="2"/>
          </p:nvPr>
        </p:nvPicPr>
        <p:blipFill>
          <a:blip r:embed="rId4"/>
          <a:stretch>
            <a:fillRect/>
          </a:stretch>
        </p:blipFill>
        <p:spPr>
          <a:xfrm>
            <a:off x="191883" y="3485605"/>
            <a:ext cx="5447371" cy="245850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a:stretch>
            <a:fillRect/>
          </a:stretch>
        </p:blipFill>
        <p:spPr>
          <a:xfrm>
            <a:off x="5971479" y="1332607"/>
            <a:ext cx="5991366" cy="4611506"/>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3765529" y="6171684"/>
            <a:ext cx="5029005" cy="369332"/>
          </a:xfrm>
          <a:prstGeom prst="rect">
            <a:avLst/>
          </a:prstGeom>
        </p:spPr>
        <p:txBody>
          <a:bodyPr wrap="none">
            <a:spAutoFit/>
          </a:bodyPr>
          <a:lstStyle/>
          <a:p>
            <a:r>
              <a:rPr lang="en-US" dirty="0" smtClean="0"/>
              <a:t>Images </a:t>
            </a:r>
            <a:r>
              <a:rPr lang="en-US" dirty="0"/>
              <a:t>from Situation Report from 22 January 2024</a:t>
            </a:r>
            <a:endParaRPr lang="en-CA" dirty="0"/>
          </a:p>
        </p:txBody>
      </p:sp>
    </p:spTree>
    <p:extLst>
      <p:ext uri="{BB962C8B-B14F-4D97-AF65-F5344CB8AC3E}">
        <p14:creationId xmlns:p14="http://schemas.microsoft.com/office/powerpoint/2010/main" val="4079087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4"/>
          </p:nvPr>
        </p:nvSpPr>
        <p:spPr/>
        <p:txBody>
          <a:bodyPr/>
          <a:lstStyle/>
          <a:p>
            <a:pPr>
              <a:defRPr/>
            </a:pPr>
            <a:fld id="{7F3469FD-3F64-4B27-AECF-78D658C6FF34}" type="slidenum">
              <a:rPr lang="en-US" smtClean="0"/>
              <a:pPr>
                <a:defRPr/>
              </a:pPr>
              <a:t>3</a:t>
            </a:fld>
            <a:endParaRPr lang="en-US"/>
          </a:p>
        </p:txBody>
      </p:sp>
      <p:sp>
        <p:nvSpPr>
          <p:cNvPr id="24579"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0" name="Rectangle 4"/>
          <p:cNvSpPr>
            <a:spLocks noChangeArrowheads="1"/>
          </p:cNvSpPr>
          <p:nvPr/>
        </p:nvSpPr>
        <p:spPr bwMode="auto">
          <a:xfrm>
            <a:off x="288925" y="1458913"/>
            <a:ext cx="719455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pPr>
            <a:r>
              <a:rPr lang="en-US" altLang="en-US" dirty="0"/>
              <a:t>Alphavirus of the </a:t>
            </a:r>
            <a:r>
              <a:rPr lang="en-US" altLang="en-US" dirty="0" err="1"/>
              <a:t>Togaviridae</a:t>
            </a:r>
            <a:r>
              <a:rPr lang="en-US" altLang="en-US" dirty="0"/>
              <a:t> family (EEE, VEE)</a:t>
            </a:r>
          </a:p>
          <a:p>
            <a:pPr>
              <a:lnSpc>
                <a:spcPct val="100000"/>
              </a:lnSpc>
              <a:spcBef>
                <a:spcPct val="0"/>
              </a:spcBef>
            </a:pPr>
            <a:r>
              <a:rPr lang="en-US" altLang="en-US" dirty="0"/>
              <a:t>Primary vector – </a:t>
            </a:r>
            <a:r>
              <a:rPr lang="en-US" altLang="en-US" i="1" dirty="0" err="1"/>
              <a:t>culex</a:t>
            </a:r>
            <a:r>
              <a:rPr lang="en-US" altLang="en-US" i="1" dirty="0"/>
              <a:t> </a:t>
            </a:r>
            <a:r>
              <a:rPr lang="en-US" altLang="en-US" i="1" dirty="0" err="1"/>
              <a:t>tarsalis</a:t>
            </a:r>
            <a:endParaRPr lang="en-US" altLang="en-US" i="1" dirty="0"/>
          </a:p>
          <a:p>
            <a:pPr lvl="1">
              <a:lnSpc>
                <a:spcPct val="100000"/>
              </a:lnSpc>
              <a:spcBef>
                <a:spcPct val="0"/>
              </a:spcBef>
            </a:pPr>
            <a:r>
              <a:rPr lang="en-CA" altLang="en-US" dirty="0"/>
              <a:t>Species of </a:t>
            </a:r>
            <a:r>
              <a:rPr lang="en-CA" altLang="en-US" i="1" dirty="0" err="1"/>
              <a:t>Aedes</a:t>
            </a:r>
            <a:r>
              <a:rPr lang="en-CA" altLang="en-US" dirty="0"/>
              <a:t> (</a:t>
            </a:r>
            <a:r>
              <a:rPr lang="en-CA" altLang="en-US" i="1" dirty="0" err="1"/>
              <a:t>melanimon</a:t>
            </a:r>
            <a:r>
              <a:rPr lang="en-CA" altLang="en-US" i="1" dirty="0"/>
              <a:t>, dorsalis, </a:t>
            </a:r>
            <a:r>
              <a:rPr lang="en-CA" altLang="en-US" dirty="0"/>
              <a:t>and </a:t>
            </a:r>
            <a:r>
              <a:rPr lang="en-CA" altLang="en-US" i="1" dirty="0" err="1"/>
              <a:t>campestris</a:t>
            </a:r>
            <a:r>
              <a:rPr lang="en-CA" altLang="en-US" dirty="0"/>
              <a:t>) have also been implicated</a:t>
            </a:r>
            <a:endParaRPr lang="en-CA" altLang="en-US" i="1" dirty="0"/>
          </a:p>
          <a:p>
            <a:pPr>
              <a:lnSpc>
                <a:spcPct val="100000"/>
              </a:lnSpc>
              <a:spcBef>
                <a:spcPct val="0"/>
              </a:spcBef>
            </a:pPr>
            <a:r>
              <a:rPr lang="en-CA" altLang="en-US" dirty="0"/>
              <a:t>Reservoir: Birds – passerines</a:t>
            </a:r>
          </a:p>
          <a:p>
            <a:pPr lvl="1">
              <a:lnSpc>
                <a:spcPct val="100000"/>
              </a:lnSpc>
              <a:spcBef>
                <a:spcPct val="0"/>
              </a:spcBef>
            </a:pPr>
            <a:r>
              <a:rPr lang="en-CA" altLang="en-US" sz="2800" dirty="0"/>
              <a:t>Rodents, rabbits, and bats may play a role as reservoirs of the virus</a:t>
            </a:r>
          </a:p>
          <a:p>
            <a:pPr>
              <a:lnSpc>
                <a:spcPct val="100000"/>
              </a:lnSpc>
              <a:spcBef>
                <a:spcPct val="0"/>
              </a:spcBef>
            </a:pPr>
            <a:r>
              <a:rPr lang="en-CA" altLang="en-US" dirty="0"/>
              <a:t>Horses and humans are dead end hosts, are not contagious</a:t>
            </a:r>
          </a:p>
          <a:p>
            <a:pPr>
              <a:lnSpc>
                <a:spcPct val="100000"/>
              </a:lnSpc>
              <a:spcBef>
                <a:spcPct val="0"/>
              </a:spcBef>
            </a:pPr>
            <a:r>
              <a:rPr lang="en-CA" altLang="en-US" dirty="0"/>
              <a:t>WEE virus has been identified in opossums (US), and in garter snakes and leopard frogs (Saskatchewan)</a:t>
            </a:r>
            <a:endParaRPr lang="en-US" altLang="en-US" i="1" dirty="0"/>
          </a:p>
        </p:txBody>
      </p:sp>
      <p:sp>
        <p:nvSpPr>
          <p:cNvPr id="24581" name="Title 1"/>
          <p:cNvSpPr txBox="1">
            <a:spLocks/>
          </p:cNvSpPr>
          <p:nvPr/>
        </p:nvSpPr>
        <p:spPr bwMode="auto">
          <a:xfrm>
            <a:off x="288925" y="215900"/>
            <a:ext cx="814939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Tx/>
              <a:buNone/>
            </a:pPr>
            <a:r>
              <a:rPr lang="en-CA" altLang="en-US" sz="3200" b="1" dirty="0"/>
              <a:t>Western Equine Encephalitis in South America</a:t>
            </a:r>
          </a:p>
        </p:txBody>
      </p:sp>
      <p:pic>
        <p:nvPicPr>
          <p:cNvPr id="2458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8413" y="496888"/>
            <a:ext cx="414655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Box 9"/>
          <p:cNvSpPr txBox="1">
            <a:spLocks noChangeArrowheads="1"/>
          </p:cNvSpPr>
          <p:nvPr/>
        </p:nvSpPr>
        <p:spPr bwMode="auto">
          <a:xfrm>
            <a:off x="7618413" y="5894388"/>
            <a:ext cx="504348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600">
                <a:hlinkClick r:id="rId4"/>
              </a:rPr>
              <a:t>Zoonotic encephalitides caused by arboviruses: Transmission and epidemiology of alphaviruses and flaviviruses</a:t>
            </a:r>
            <a:endParaRPr lang="en-CA" altLang="en-US" sz="1600"/>
          </a:p>
          <a:p>
            <a:pPr>
              <a:lnSpc>
                <a:spcPct val="100000"/>
              </a:lnSpc>
              <a:spcBef>
                <a:spcPct val="0"/>
              </a:spcBef>
              <a:buFontTx/>
              <a:buNone/>
            </a:pPr>
            <a:endParaRPr lang="en-CA" altLang="en-US" sz="1600"/>
          </a:p>
        </p:txBody>
      </p:sp>
    </p:spTree>
    <p:extLst>
      <p:ext uri="{BB962C8B-B14F-4D97-AF65-F5344CB8AC3E}">
        <p14:creationId xmlns:p14="http://schemas.microsoft.com/office/powerpoint/2010/main" val="2546613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63" y="7938"/>
            <a:ext cx="7535862" cy="1325562"/>
          </a:xfrm>
        </p:spPr>
        <p:txBody>
          <a:bodyPr/>
          <a:lstStyle/>
          <a:p>
            <a:pPr>
              <a:defRPr/>
            </a:pPr>
            <a:r>
              <a:rPr lang="en-CA" sz="3200" dirty="0" smtClean="0"/>
              <a:t>Western Equine Encephalitis in South America</a:t>
            </a:r>
            <a:endParaRPr lang="en-CA" sz="3200" dirty="0"/>
          </a:p>
        </p:txBody>
      </p:sp>
      <p:sp>
        <p:nvSpPr>
          <p:cNvPr id="4" name="Slide Number Placeholder 3"/>
          <p:cNvSpPr>
            <a:spLocks noGrp="1"/>
          </p:cNvSpPr>
          <p:nvPr>
            <p:ph type="sldNum" sz="quarter" idx="14"/>
          </p:nvPr>
        </p:nvSpPr>
        <p:spPr/>
        <p:txBody>
          <a:bodyPr/>
          <a:lstStyle/>
          <a:p>
            <a:pPr>
              <a:defRPr/>
            </a:pPr>
            <a:fld id="{61794D80-4FA7-492D-9676-2DC5E3B8EB33}" type="slidenum">
              <a:rPr lang="en-US" smtClean="0"/>
              <a:pPr>
                <a:defRPr/>
              </a:pPr>
              <a:t>4</a:t>
            </a:fld>
            <a:endParaRPr lang="en-US"/>
          </a:p>
        </p:txBody>
      </p:sp>
      <p:sp>
        <p:nvSpPr>
          <p:cNvPr id="26628"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6629" name="Text Placeholder 2"/>
          <p:cNvSpPr>
            <a:spLocks noGrp="1"/>
          </p:cNvSpPr>
          <p:nvPr>
            <p:ph type="body" sz="quarter" idx="13"/>
          </p:nvPr>
        </p:nvSpPr>
        <p:spPr>
          <a:xfrm>
            <a:off x="469900" y="1192213"/>
            <a:ext cx="6162675" cy="5703887"/>
          </a:xfrm>
        </p:spPr>
        <p:txBody>
          <a:bodyPr/>
          <a:lstStyle/>
          <a:p>
            <a:r>
              <a:rPr lang="en-CA" altLang="en-US" dirty="0" smtClean="0"/>
              <a:t>Late November 2023, cases of WEE reported in equine in Argentina</a:t>
            </a:r>
          </a:p>
          <a:p>
            <a:r>
              <a:rPr lang="en-CA" altLang="en-US" dirty="0" smtClean="0"/>
              <a:t>December 20, 2023 initial human cases of WEE in Argentina</a:t>
            </a:r>
          </a:p>
          <a:p>
            <a:r>
              <a:rPr lang="en-CA" altLang="en-US" dirty="0" smtClean="0"/>
              <a:t>Since then, additional cases of WEE have been reported in </a:t>
            </a:r>
            <a:r>
              <a:rPr lang="en-CA" altLang="en-US" b="1" u="sng" dirty="0" smtClean="0"/>
              <a:t>equine</a:t>
            </a:r>
            <a:r>
              <a:rPr lang="en-CA" altLang="en-US" dirty="0" smtClean="0"/>
              <a:t> in Argentina, Uruguay, and Brazil, and in </a:t>
            </a:r>
            <a:r>
              <a:rPr lang="en-CA" altLang="en-US" b="1" u="sng" dirty="0" smtClean="0"/>
              <a:t>humans</a:t>
            </a:r>
            <a:r>
              <a:rPr lang="en-CA" altLang="en-US" b="1" dirty="0" smtClean="0"/>
              <a:t> </a:t>
            </a:r>
            <a:r>
              <a:rPr lang="en-CA" altLang="en-US" dirty="0" smtClean="0"/>
              <a:t>in Argentina and Uruguay</a:t>
            </a:r>
          </a:p>
          <a:p>
            <a:r>
              <a:rPr lang="en-CA" altLang="en-US" dirty="0" smtClean="0"/>
              <a:t>Argentina has also reported a case of WEE in a four-month old female </a:t>
            </a:r>
            <a:r>
              <a:rPr lang="en-CA" altLang="en-US" dirty="0" smtClean="0">
                <a:hlinkClick r:id="rId3"/>
              </a:rPr>
              <a:t>sheep</a:t>
            </a:r>
            <a:endParaRPr lang="en-CA" altLang="en-US" dirty="0" smtClean="0"/>
          </a:p>
          <a:p>
            <a:r>
              <a:rPr lang="en-CA" altLang="en-US" dirty="0" smtClean="0">
                <a:hlinkClick r:id="rId4"/>
              </a:rPr>
              <a:t>Paraguay</a:t>
            </a:r>
            <a:r>
              <a:rPr lang="en-CA" altLang="en-US" dirty="0" smtClean="0"/>
              <a:t> has also analyzed some suspected cases of WEE, but has reported any confirmations</a:t>
            </a:r>
          </a:p>
          <a:p>
            <a:endParaRPr lang="en-CA" altLang="en-US" dirty="0" smtClean="0"/>
          </a:p>
          <a:p>
            <a:pPr marL="457200" lvl="1" indent="0">
              <a:buFont typeface="Arial" panose="020B0604020202020204" pitchFamily="34" charset="0"/>
              <a:buNone/>
            </a:pPr>
            <a:endParaRPr lang="en-CA" altLang="en-US" dirty="0" smtClean="0"/>
          </a:p>
        </p:txBody>
      </p:sp>
      <p:pic>
        <p:nvPicPr>
          <p:cNvPr id="26630"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230188"/>
            <a:ext cx="4929187" cy="624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284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88" y="0"/>
            <a:ext cx="10515600" cy="1325563"/>
          </a:xfrm>
        </p:spPr>
        <p:txBody>
          <a:bodyPr/>
          <a:lstStyle/>
          <a:p>
            <a:pPr>
              <a:defRPr/>
            </a:pPr>
            <a:r>
              <a:rPr lang="en-CA" sz="3200" dirty="0" smtClean="0"/>
              <a:t>Western Equine Encephalitis in South America</a:t>
            </a:r>
            <a:endParaRPr lang="en-CA" sz="3200" dirty="0"/>
          </a:p>
        </p:txBody>
      </p:sp>
      <p:sp>
        <p:nvSpPr>
          <p:cNvPr id="28675" name="Text Placeholder 2"/>
          <p:cNvSpPr>
            <a:spLocks noGrp="1"/>
          </p:cNvSpPr>
          <p:nvPr>
            <p:ph type="body" sz="quarter" idx="13"/>
          </p:nvPr>
        </p:nvSpPr>
        <p:spPr>
          <a:xfrm>
            <a:off x="434975" y="930275"/>
            <a:ext cx="11345863" cy="5927725"/>
          </a:xfrm>
        </p:spPr>
        <p:txBody>
          <a:bodyPr/>
          <a:lstStyle/>
          <a:p>
            <a:r>
              <a:rPr lang="en-CA" altLang="en-US" dirty="0" smtClean="0"/>
              <a:t>As of 14 February 2024</a:t>
            </a:r>
          </a:p>
          <a:p>
            <a:pPr lvl="1"/>
            <a:r>
              <a:rPr lang="en-CA" altLang="en-US" dirty="0" smtClean="0"/>
              <a:t>2,464 outbreaks in animals (1,445 in 16 provinces of Argentina, 1,018 in 16 departments of Uruguay, and one case in a Brazilian state) </a:t>
            </a:r>
          </a:p>
          <a:p>
            <a:pPr lvl="1"/>
            <a:r>
              <a:rPr lang="en-CA" altLang="en-US" dirty="0" smtClean="0"/>
              <a:t>73 confirmed cases in humans (69 in Argentina and four in Uruguay)</a:t>
            </a:r>
          </a:p>
          <a:p>
            <a:pPr lvl="1"/>
            <a:r>
              <a:rPr lang="en-CA" altLang="en-US" dirty="0" smtClean="0"/>
              <a:t>distribution of human cases coincides with areas with a higher number of suspected and confirmed equine cases</a:t>
            </a:r>
          </a:p>
          <a:p>
            <a:r>
              <a:rPr lang="en-CA" altLang="en-US" dirty="0" smtClean="0"/>
              <a:t>The outbreaks in Argentina and Uruguay coincide with the summer season in these countries (December to March)</a:t>
            </a:r>
          </a:p>
          <a:p>
            <a:r>
              <a:rPr lang="en-CA" altLang="en-US" b="1" dirty="0" smtClean="0"/>
              <a:t>There is no data available suggesting that there is an increased density of the vector</a:t>
            </a:r>
          </a:p>
          <a:p>
            <a:r>
              <a:rPr lang="en-CA" altLang="en-US" sz="2400" dirty="0" smtClean="0">
                <a:hlinkClick r:id="rId3"/>
              </a:rPr>
              <a:t>Epidemiological update - Western Equine Encephalitis in the Region of the Americas - 8 February 2024</a:t>
            </a:r>
            <a:endParaRPr lang="en-CA" altLang="en-US" sz="2400" dirty="0" smtClean="0"/>
          </a:p>
          <a:p>
            <a:r>
              <a:rPr lang="en-CA" altLang="en-US" sz="2400" dirty="0" smtClean="0">
                <a:hlinkClick r:id="rId4"/>
              </a:rPr>
              <a:t>Public health risk assessment related to Western Equine Encephalitis (WEE) virus in the Region of the Americas - 23 February 2024</a:t>
            </a:r>
            <a:endParaRPr lang="en-CA" altLang="en-US" sz="2400" dirty="0" smtClean="0"/>
          </a:p>
          <a:p>
            <a:endParaRPr lang="en-US" altLang="en-US" dirty="0" smtClean="0"/>
          </a:p>
        </p:txBody>
      </p:sp>
      <p:sp>
        <p:nvSpPr>
          <p:cNvPr id="4" name="Slide Number Placeholder 3"/>
          <p:cNvSpPr>
            <a:spLocks noGrp="1"/>
          </p:cNvSpPr>
          <p:nvPr>
            <p:ph type="sldNum" sz="quarter" idx="14"/>
          </p:nvPr>
        </p:nvSpPr>
        <p:spPr/>
        <p:txBody>
          <a:bodyPr/>
          <a:lstStyle/>
          <a:p>
            <a:pPr>
              <a:defRPr/>
            </a:pPr>
            <a:fld id="{0CB4A93D-EFEF-4179-8502-124D889B173B}" type="slidenum">
              <a:rPr lang="en-US" smtClean="0"/>
              <a:pPr>
                <a:defRPr/>
              </a:pPr>
              <a:t>5</a:t>
            </a:fld>
            <a:endParaRPr lang="en-US" dirty="0"/>
          </a:p>
        </p:txBody>
      </p:sp>
      <p:sp>
        <p:nvSpPr>
          <p:cNvPr id="28677"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3642285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25" y="117475"/>
            <a:ext cx="11033125" cy="1203325"/>
          </a:xfrm>
        </p:spPr>
        <p:txBody>
          <a:bodyPr/>
          <a:lstStyle/>
          <a:p>
            <a:pPr>
              <a:defRPr/>
            </a:pPr>
            <a:r>
              <a:rPr lang="en-CA" sz="3200" dirty="0" smtClean="0"/>
              <a:t>Western Equine Encephalitis in North America</a:t>
            </a:r>
            <a:endParaRPr lang="en-CA" sz="3200" dirty="0"/>
          </a:p>
        </p:txBody>
      </p:sp>
      <p:sp>
        <p:nvSpPr>
          <p:cNvPr id="30723" name="Text Placeholder 2"/>
          <p:cNvSpPr>
            <a:spLocks noGrp="1"/>
          </p:cNvSpPr>
          <p:nvPr>
            <p:ph type="body" sz="quarter" idx="13"/>
          </p:nvPr>
        </p:nvSpPr>
        <p:spPr>
          <a:xfrm>
            <a:off x="279400" y="1016000"/>
            <a:ext cx="11844338" cy="5340350"/>
          </a:xfrm>
        </p:spPr>
        <p:txBody>
          <a:bodyPr/>
          <a:lstStyle/>
          <a:p>
            <a:pPr marL="0" indent="0">
              <a:buFont typeface="Arial" panose="020B0604020202020204" pitchFamily="34" charset="0"/>
              <a:buNone/>
              <a:defRPr/>
            </a:pPr>
            <a:r>
              <a:rPr lang="en-US" altLang="en-US" dirty="0" smtClean="0"/>
              <a:t>United States</a:t>
            </a:r>
          </a:p>
          <a:p>
            <a:pPr lvl="1">
              <a:defRPr/>
            </a:pPr>
            <a:r>
              <a:rPr lang="en-CA" dirty="0" smtClean="0"/>
              <a:t>Most cases of WEE are </a:t>
            </a:r>
            <a:r>
              <a:rPr lang="en-CA" dirty="0"/>
              <a:t>reported during summer, in </a:t>
            </a:r>
            <a:r>
              <a:rPr lang="en-CA" dirty="0" smtClean="0"/>
              <a:t>western </a:t>
            </a:r>
            <a:r>
              <a:rPr lang="en-CA" dirty="0"/>
              <a:t>and central </a:t>
            </a:r>
            <a:r>
              <a:rPr lang="en-CA" dirty="0" smtClean="0"/>
              <a:t>states</a:t>
            </a:r>
            <a:endParaRPr lang="en-US" altLang="en-US" dirty="0" smtClean="0"/>
          </a:p>
          <a:p>
            <a:pPr lvl="1">
              <a:defRPr/>
            </a:pPr>
            <a:r>
              <a:rPr lang="en-US" altLang="en-US" dirty="0" smtClean="0"/>
              <a:t>Cases have been reported in the past from a variety of US states: Utah, Colorado, California, Texas, Oklahoma (emus), Nevada (chickens), Florida (human serology, bears), North Dakota (birds)</a:t>
            </a:r>
          </a:p>
          <a:p>
            <a:pPr lvl="1">
              <a:defRPr/>
            </a:pPr>
            <a:r>
              <a:rPr lang="en-US" altLang="en-US" dirty="0" smtClean="0"/>
              <a:t>Decrease in reported cases since the early 2000’s</a:t>
            </a:r>
          </a:p>
          <a:p>
            <a:pPr lvl="1">
              <a:defRPr/>
            </a:pPr>
            <a:endParaRPr lang="en-US" altLang="en-US" dirty="0"/>
          </a:p>
          <a:p>
            <a:pPr>
              <a:defRPr/>
            </a:pPr>
            <a:r>
              <a:rPr lang="en-US" altLang="en-US" dirty="0"/>
              <a:t>Canada</a:t>
            </a:r>
          </a:p>
          <a:p>
            <a:pPr marL="800100" lvl="1" indent="-342900">
              <a:defRPr/>
            </a:pPr>
            <a:r>
              <a:rPr lang="en-US" altLang="en-US" dirty="0"/>
              <a:t>Outbreak in 1941 (1094 human cases) from Manitoba and Saskatchewan</a:t>
            </a:r>
          </a:p>
          <a:p>
            <a:pPr marL="1257300" lvl="2" indent="-342900">
              <a:defRPr/>
            </a:pPr>
            <a:r>
              <a:rPr lang="en-US" altLang="en-US" sz="2400" dirty="0" smtClean="0"/>
              <a:t>highest incidence in these provinces</a:t>
            </a:r>
          </a:p>
          <a:p>
            <a:pPr marL="800100" lvl="1" indent="-342900">
              <a:defRPr/>
            </a:pPr>
            <a:r>
              <a:rPr lang="en-US" altLang="en-US" dirty="0"/>
              <a:t>From 1952-1987 additional outbreaks reported in humans and horses in Manitoba, Saskatchewan, and Alberta</a:t>
            </a:r>
          </a:p>
          <a:p>
            <a:pPr marL="800100" lvl="1" indent="-342900">
              <a:defRPr/>
            </a:pPr>
            <a:r>
              <a:rPr lang="en-US" altLang="en-US" dirty="0"/>
              <a:t>1987 – Manitoba equine outbreak</a:t>
            </a:r>
          </a:p>
          <a:p>
            <a:pPr lvl="1">
              <a:defRPr/>
            </a:pPr>
            <a:endParaRPr lang="en-US" altLang="en-US" dirty="0" smtClean="0"/>
          </a:p>
        </p:txBody>
      </p:sp>
      <p:sp>
        <p:nvSpPr>
          <p:cNvPr id="4" name="Slide Number Placeholder 3"/>
          <p:cNvSpPr>
            <a:spLocks noGrp="1"/>
          </p:cNvSpPr>
          <p:nvPr>
            <p:ph type="sldNum" sz="quarter" idx="14"/>
          </p:nvPr>
        </p:nvSpPr>
        <p:spPr/>
        <p:txBody>
          <a:bodyPr/>
          <a:lstStyle/>
          <a:p>
            <a:pPr>
              <a:defRPr/>
            </a:pPr>
            <a:fld id="{9D1E4913-D861-45EE-B572-21A327B1DFE1}" type="slidenum">
              <a:rPr lang="en-US" smtClean="0"/>
              <a:pPr>
                <a:defRPr/>
              </a:pPr>
              <a:t>6</a:t>
            </a:fld>
            <a:endParaRPr lang="en-US"/>
          </a:p>
        </p:txBody>
      </p:sp>
      <p:sp>
        <p:nvSpPr>
          <p:cNvPr id="30725"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2273208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3" y="-85725"/>
            <a:ext cx="10515600" cy="1325563"/>
          </a:xfrm>
        </p:spPr>
        <p:txBody>
          <a:bodyPr/>
          <a:lstStyle/>
          <a:p>
            <a:pPr>
              <a:defRPr/>
            </a:pPr>
            <a:r>
              <a:rPr lang="en-CA" sz="3200" dirty="0" smtClean="0"/>
              <a:t>Ping - WEE Re-emergence in Canada?</a:t>
            </a:r>
            <a:endParaRPr lang="en-CA" sz="3200" dirty="0"/>
          </a:p>
        </p:txBody>
      </p:sp>
      <p:sp>
        <p:nvSpPr>
          <p:cNvPr id="32771" name="Text Placeholder 2"/>
          <p:cNvSpPr>
            <a:spLocks noGrp="1"/>
          </p:cNvSpPr>
          <p:nvPr>
            <p:ph type="body" sz="quarter" idx="13"/>
          </p:nvPr>
        </p:nvSpPr>
        <p:spPr>
          <a:xfrm>
            <a:off x="419100" y="938213"/>
            <a:ext cx="7616825" cy="2168525"/>
          </a:xfrm>
        </p:spPr>
        <p:txBody>
          <a:bodyPr/>
          <a:lstStyle/>
          <a:p>
            <a:r>
              <a:rPr lang="en-US" altLang="en-US" sz="2400" dirty="0" smtClean="0"/>
              <a:t>Present in USA wildlife</a:t>
            </a:r>
          </a:p>
          <a:p>
            <a:r>
              <a:rPr lang="en-US" altLang="en-US" sz="2400" dirty="0" smtClean="0"/>
              <a:t>Northward incursion from USA/South America is possible</a:t>
            </a:r>
          </a:p>
          <a:p>
            <a:r>
              <a:rPr lang="en-US" altLang="en-US" sz="2400" dirty="0" smtClean="0"/>
              <a:t>Migrating birds could re-introduce it</a:t>
            </a:r>
          </a:p>
          <a:p>
            <a:r>
              <a:rPr lang="en-US" altLang="en-US" sz="2400" dirty="0" smtClean="0"/>
              <a:t>Competent vectors are present</a:t>
            </a:r>
          </a:p>
          <a:p>
            <a:r>
              <a:rPr lang="en-US" altLang="en-US" sz="2400" dirty="0" smtClean="0"/>
              <a:t>West Nile has displaced WEE in our ecosystem</a:t>
            </a:r>
          </a:p>
          <a:p>
            <a:r>
              <a:rPr lang="en-US" altLang="en-US" sz="2400" dirty="0" smtClean="0"/>
              <a:t>What is the state of equine WEE/EEE vaccinations in Canada?</a:t>
            </a:r>
          </a:p>
          <a:p>
            <a:pPr marL="457200" lvl="1" indent="0">
              <a:buFont typeface="Arial" panose="020B0604020202020204" pitchFamily="34" charset="0"/>
              <a:buNone/>
            </a:pPr>
            <a:endParaRPr lang="en-US" altLang="en-US" b="1" dirty="0" smtClean="0"/>
          </a:p>
        </p:txBody>
      </p:sp>
      <p:sp>
        <p:nvSpPr>
          <p:cNvPr id="4" name="Slide Number Placeholder 3"/>
          <p:cNvSpPr>
            <a:spLocks noGrp="1"/>
          </p:cNvSpPr>
          <p:nvPr>
            <p:ph type="sldNum" sz="quarter" idx="14"/>
          </p:nvPr>
        </p:nvSpPr>
        <p:spPr/>
        <p:txBody>
          <a:bodyPr/>
          <a:lstStyle/>
          <a:p>
            <a:pPr>
              <a:defRPr/>
            </a:pPr>
            <a:fld id="{8132B381-B2A9-4CFB-BD78-1DF624168E13}" type="slidenum">
              <a:rPr lang="en-US" smtClean="0"/>
              <a:pPr>
                <a:defRPr/>
              </a:pPr>
              <a:t>7</a:t>
            </a:fld>
            <a:endParaRPr lang="en-US" dirty="0"/>
          </a:p>
        </p:txBody>
      </p:sp>
      <p:sp>
        <p:nvSpPr>
          <p:cNvPr id="32773" name="Rectangle 2"/>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277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47025" y="1044575"/>
            <a:ext cx="3770313" cy="2574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1288" y="4130675"/>
            <a:ext cx="12093576" cy="2308225"/>
          </a:xfrm>
          <a:prstGeom prst="rect">
            <a:avLst/>
          </a:prstGeom>
          <a:noFill/>
        </p:spPr>
        <p:txBody>
          <a:bodyPr>
            <a:spAutoFit/>
          </a:bodyPr>
          <a:lstStyle/>
          <a:p>
            <a:pPr lvl="1">
              <a:defRPr/>
            </a:pPr>
            <a:r>
              <a:rPr lang="en-CA" b="1" dirty="0">
                <a:hlinkClick r:id="rId4"/>
              </a:rPr>
              <a:t>Impact of climate on western equine encephalitis in Manitoba, Minnesota and North Dakota, 1980-1983</a:t>
            </a:r>
            <a:endParaRPr lang="en-CA" b="1" dirty="0"/>
          </a:p>
          <a:p>
            <a:pPr marL="742950" lvl="1" indent="-285750">
              <a:buFont typeface="Arial" panose="020B0604020202020204" pitchFamily="34" charset="0"/>
              <a:buChar char="•"/>
              <a:defRPr/>
            </a:pPr>
            <a:r>
              <a:rPr lang="en-US" altLang="en-US" dirty="0"/>
              <a:t>1988 study looking at wind trajectories before initial outbreaks</a:t>
            </a:r>
          </a:p>
          <a:p>
            <a:pPr marL="742950" lvl="1" indent="-285750">
              <a:buFont typeface="Arial" panose="020B0604020202020204" pitchFamily="34" charset="0"/>
              <a:buChar char="•"/>
              <a:defRPr/>
            </a:pPr>
            <a:r>
              <a:rPr lang="en-CA" dirty="0"/>
              <a:t>During these years the </a:t>
            </a:r>
            <a:r>
              <a:rPr lang="en-CA" b="1" dirty="0"/>
              <a:t>timing and location of WEE outbreaks </a:t>
            </a:r>
            <a:r>
              <a:rPr lang="en-CA" dirty="0"/>
              <a:t>in horses and man, seroconversion in chickens, the maximum </a:t>
            </a:r>
            <a:r>
              <a:rPr lang="en-CA" i="1" dirty="0" err="1"/>
              <a:t>Culex</a:t>
            </a:r>
            <a:r>
              <a:rPr lang="en-CA" i="1" dirty="0"/>
              <a:t> </a:t>
            </a:r>
            <a:r>
              <a:rPr lang="en-CA" i="1" dirty="0" err="1"/>
              <a:t>tarsalis</a:t>
            </a:r>
            <a:r>
              <a:rPr lang="en-CA" i="1" dirty="0"/>
              <a:t> </a:t>
            </a:r>
            <a:r>
              <a:rPr lang="en-CA" dirty="0"/>
              <a:t>counts at Winnipeg and first isolation of WEE virus from C. </a:t>
            </a:r>
            <a:r>
              <a:rPr lang="en-CA" dirty="0" err="1"/>
              <a:t>tarsalis</a:t>
            </a:r>
            <a:r>
              <a:rPr lang="en-CA" dirty="0"/>
              <a:t> could be </a:t>
            </a:r>
            <a:r>
              <a:rPr lang="en-CA" b="1" dirty="0"/>
              <a:t>correlated with trajectories of winds from states further south within acceptable intervals</a:t>
            </a:r>
            <a:endParaRPr lang="en-US" b="1" dirty="0"/>
          </a:p>
          <a:p>
            <a:pPr marL="742950" lvl="1" indent="-285750">
              <a:buFont typeface="Arial" panose="020B0604020202020204" pitchFamily="34" charset="0"/>
              <a:buChar char="•"/>
              <a:defRPr/>
            </a:pPr>
            <a:r>
              <a:rPr lang="en-CA" dirty="0"/>
              <a:t>Suggested that </a:t>
            </a:r>
            <a:r>
              <a:rPr lang="en-CA" i="1" dirty="0"/>
              <a:t>C. </a:t>
            </a:r>
            <a:r>
              <a:rPr lang="en-CA" i="1" dirty="0" err="1"/>
              <a:t>tarsalis</a:t>
            </a:r>
            <a:r>
              <a:rPr lang="en-CA" i="1" dirty="0"/>
              <a:t> </a:t>
            </a:r>
            <a:r>
              <a:rPr lang="en-CA" dirty="0"/>
              <a:t>mosquitoes infected with WEE virus are carried on the wind from Texas on the Gulf of Mexico, where they continue to breed during the northern winter months, to northern Texas and Oklahoma in the spring</a:t>
            </a:r>
            <a:endParaRPr lang="en-US" altLang="en-US" dirty="0"/>
          </a:p>
          <a:p>
            <a:pPr>
              <a:defRPr/>
            </a:pPr>
            <a:endParaRPr lang="en-CA" dirty="0"/>
          </a:p>
        </p:txBody>
      </p:sp>
      <p:sp>
        <p:nvSpPr>
          <p:cNvPr id="5" name="TextBox 4"/>
          <p:cNvSpPr txBox="1"/>
          <p:nvPr/>
        </p:nvSpPr>
        <p:spPr>
          <a:xfrm>
            <a:off x="218914" y="6277302"/>
            <a:ext cx="12116074" cy="523220"/>
          </a:xfrm>
          <a:prstGeom prst="rect">
            <a:avLst/>
          </a:prstGeom>
          <a:noFill/>
        </p:spPr>
        <p:txBody>
          <a:bodyPr wrap="none" rtlCol="0">
            <a:spAutoFit/>
          </a:bodyPr>
          <a:lstStyle/>
          <a:p>
            <a:r>
              <a:rPr lang="en-CA" sz="2800" b="1" dirty="0" smtClean="0"/>
              <a:t>Question: </a:t>
            </a:r>
            <a:r>
              <a:rPr lang="en-CA" sz="2800" dirty="0" smtClean="0"/>
              <a:t>What are your thoughts on this? Are we at increased risk for WEE now?</a:t>
            </a:r>
            <a:endParaRPr lang="en-CA" sz="2800" dirty="0"/>
          </a:p>
        </p:txBody>
      </p:sp>
    </p:spTree>
    <p:extLst>
      <p:ext uri="{BB962C8B-B14F-4D97-AF65-F5344CB8AC3E}">
        <p14:creationId xmlns:p14="http://schemas.microsoft.com/office/powerpoint/2010/main" val="3282484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3"/>
              </a:rPr>
              <a:t>Icelandic Gelding in Quebec Positive for Halicephalobus – The Horse</a:t>
            </a:r>
            <a:endParaRPr lang="en-CA" dirty="0"/>
          </a:p>
        </p:txBody>
      </p:sp>
      <p:sp>
        <p:nvSpPr>
          <p:cNvPr id="5" name="Content Placeholder 4"/>
          <p:cNvSpPr>
            <a:spLocks noGrp="1"/>
          </p:cNvSpPr>
          <p:nvPr>
            <p:ph sz="half" idx="1"/>
          </p:nvPr>
        </p:nvSpPr>
        <p:spPr>
          <a:xfrm>
            <a:off x="242372" y="2093205"/>
            <a:ext cx="4675316" cy="3565971"/>
          </a:xfrm>
        </p:spPr>
        <p:txBody>
          <a:bodyPr/>
          <a:lstStyle/>
          <a:p>
            <a:r>
              <a:rPr lang="en-CA" dirty="0"/>
              <a:t>Gelding imported from Iceland last </a:t>
            </a:r>
            <a:r>
              <a:rPr lang="en-CA" dirty="0" smtClean="0"/>
              <a:t>summer</a:t>
            </a:r>
          </a:p>
          <a:p>
            <a:r>
              <a:rPr lang="en-US" dirty="0" smtClean="0"/>
              <a:t>Colic in the fall and severe neurological signs in January</a:t>
            </a:r>
          </a:p>
          <a:p>
            <a:r>
              <a:rPr lang="en-US" dirty="0" smtClean="0"/>
              <a:t>Euthanized</a:t>
            </a:r>
          </a:p>
          <a:p>
            <a:r>
              <a:rPr lang="en-US" dirty="0" smtClean="0"/>
              <a:t>Histopathology indicated </a:t>
            </a:r>
            <a:r>
              <a:rPr lang="en-US" i="1" dirty="0" smtClean="0"/>
              <a:t>Halicephalobolus gingivalis</a:t>
            </a:r>
            <a:endParaRPr lang="en-CA" dirty="0"/>
          </a:p>
          <a:p>
            <a:endParaRPr lang="en-CA" dirty="0"/>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A5F12CC5-A507-4028-B3C9-257C8E707382}" type="slidenum">
              <a:rPr lang="en-US" smtClean="0"/>
              <a:pPr>
                <a:defRPr/>
              </a:pPr>
              <a:t>8</a:t>
            </a:fld>
            <a:endParaRPr lang="en-US"/>
          </a:p>
        </p:txBody>
      </p:sp>
      <p:pic>
        <p:nvPicPr>
          <p:cNvPr id="11" name="Content Placeholder 10"/>
          <p:cNvPicPr>
            <a:picLocks noGrp="1" noChangeAspect="1"/>
          </p:cNvPicPr>
          <p:nvPr>
            <p:ph sz="half" idx="2"/>
          </p:nvPr>
        </p:nvPicPr>
        <p:blipFill>
          <a:blip r:embed="rId4"/>
          <a:stretch>
            <a:fillRect/>
          </a:stretch>
        </p:blipFill>
        <p:spPr>
          <a:xfrm>
            <a:off x="5093308" y="1746810"/>
            <a:ext cx="6851507" cy="391236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988205" y="5715298"/>
            <a:ext cx="5365595" cy="923330"/>
          </a:xfrm>
          <a:prstGeom prst="rect">
            <a:avLst/>
          </a:prstGeom>
          <a:noFill/>
        </p:spPr>
        <p:txBody>
          <a:bodyPr wrap="square" rtlCol="0">
            <a:spAutoFit/>
          </a:bodyPr>
          <a:lstStyle/>
          <a:p>
            <a:r>
              <a:rPr lang="en-US" dirty="0">
                <a:hlinkClick r:id="rId5"/>
              </a:rPr>
              <a:t>Parasitic and zoonotic meningoencephalitis in humans and equids: Current knowledge and the role of Halicephalobus gingivalis - </a:t>
            </a:r>
            <a:r>
              <a:rPr lang="en-US" dirty="0" err="1">
                <a:hlinkClick r:id="rId5"/>
              </a:rPr>
              <a:t>ScienceDirect</a:t>
            </a:r>
            <a:endParaRPr lang="en-CA" dirty="0"/>
          </a:p>
        </p:txBody>
      </p:sp>
    </p:spTree>
    <p:extLst>
      <p:ext uri="{BB962C8B-B14F-4D97-AF65-F5344CB8AC3E}">
        <p14:creationId xmlns:p14="http://schemas.microsoft.com/office/powerpoint/2010/main" val="5701409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hlinkClick r:id="rId3"/>
              </a:rPr>
              <a:t>Parasitic and zoonotic meningoencephalitis in humans and equids: Current knowledge and the role of Halicephalobus gingivalis - PMC (nih.gov)</a:t>
            </a:r>
            <a:endParaRPr lang="en-CA" sz="3200" dirty="0"/>
          </a:p>
        </p:txBody>
      </p:sp>
      <p:pic>
        <p:nvPicPr>
          <p:cNvPr id="7" name="Content Placeholder 6"/>
          <p:cNvPicPr>
            <a:picLocks noGrp="1" noChangeAspect="1"/>
          </p:cNvPicPr>
          <p:nvPr>
            <p:ph sz="half" idx="2"/>
          </p:nvPr>
        </p:nvPicPr>
        <p:blipFill>
          <a:blip r:embed="rId4"/>
          <a:stretch>
            <a:fillRect/>
          </a:stretch>
        </p:blipFill>
        <p:spPr>
          <a:xfrm>
            <a:off x="6603303" y="1825625"/>
            <a:ext cx="5588697" cy="4307445"/>
          </a:xfrm>
          <a:prstGeom prst="rect">
            <a:avLst/>
          </a:prstGeom>
        </p:spPr>
      </p:pic>
      <p:sp>
        <p:nvSpPr>
          <p:cNvPr id="5" name="Content Placeholder 4"/>
          <p:cNvSpPr>
            <a:spLocks noGrp="1"/>
          </p:cNvSpPr>
          <p:nvPr>
            <p:ph sz="half" idx="1"/>
          </p:nvPr>
        </p:nvSpPr>
        <p:spPr>
          <a:xfrm>
            <a:off x="356839" y="2161309"/>
            <a:ext cx="6110062" cy="4015653"/>
          </a:xfrm>
        </p:spPr>
        <p:txBody>
          <a:bodyPr/>
          <a:lstStyle/>
          <a:p>
            <a:pPr>
              <a:spcAft>
                <a:spcPts val="600"/>
              </a:spcAft>
            </a:pPr>
            <a:r>
              <a:rPr lang="en-CA" dirty="0" smtClean="0"/>
              <a:t>Free living </a:t>
            </a:r>
            <a:r>
              <a:rPr lang="en-CA" dirty="0" smtClean="0"/>
              <a:t>saprophytic nematode</a:t>
            </a:r>
            <a:endParaRPr lang="en-CA" dirty="0" smtClean="0"/>
          </a:p>
          <a:p>
            <a:pPr>
              <a:spcAft>
                <a:spcPts val="600"/>
              </a:spcAft>
            </a:pPr>
            <a:r>
              <a:rPr lang="en-US" dirty="0" smtClean="0"/>
              <a:t>Generally feeds on rotting matter in compost </a:t>
            </a:r>
            <a:r>
              <a:rPr lang="en-US" dirty="0" smtClean="0"/>
              <a:t>and manure piles</a:t>
            </a:r>
            <a:endParaRPr lang="en-CA" dirty="0" smtClean="0"/>
          </a:p>
          <a:p>
            <a:pPr>
              <a:spcAft>
                <a:spcPts val="600"/>
              </a:spcAft>
            </a:pPr>
            <a:r>
              <a:rPr lang="en-CA" dirty="0" smtClean="0"/>
              <a:t>Rare cause of </a:t>
            </a:r>
            <a:r>
              <a:rPr lang="en-CA" dirty="0" smtClean="0"/>
              <a:t>disease in </a:t>
            </a:r>
            <a:r>
              <a:rPr lang="en-CA" dirty="0" smtClean="0"/>
              <a:t>humans, </a:t>
            </a:r>
            <a:r>
              <a:rPr lang="en-CA" dirty="0" smtClean="0"/>
              <a:t>horses, zebras, donkeys </a:t>
            </a:r>
            <a:r>
              <a:rPr lang="en-CA" dirty="0" smtClean="0"/>
              <a:t>and </a:t>
            </a:r>
            <a:r>
              <a:rPr lang="en-CA" dirty="0" smtClean="0"/>
              <a:t>cattle</a:t>
            </a:r>
            <a:endParaRPr lang="en-CA" dirty="0" smtClean="0"/>
          </a:p>
          <a:p>
            <a:pPr>
              <a:spcAft>
                <a:spcPts val="600"/>
              </a:spcAft>
            </a:pPr>
            <a:r>
              <a:rPr lang="en-CA" dirty="0" smtClean="0"/>
              <a:t>Nematode is parthenogenetic</a:t>
            </a:r>
          </a:p>
          <a:p>
            <a:pPr lvl="1"/>
            <a:r>
              <a:rPr lang="en-CA" dirty="0" smtClean="0"/>
              <a:t>Only female adult worms, larvae and eggs have been found in parasitized hosts</a:t>
            </a:r>
            <a:endParaRPr lang="en-CA" dirty="0"/>
          </a:p>
        </p:txBody>
      </p:sp>
      <p:sp>
        <p:nvSpPr>
          <p:cNvPr id="4" name="Slide Number Placeholder 3"/>
          <p:cNvSpPr>
            <a:spLocks noGrp="1"/>
          </p:cNvSpPr>
          <p:nvPr>
            <p:ph type="sldNum" sz="quarter" idx="4294967295"/>
          </p:nvPr>
        </p:nvSpPr>
        <p:spPr>
          <a:xfrm>
            <a:off x="9448800" y="6356350"/>
            <a:ext cx="2743200" cy="365125"/>
          </a:xfrm>
        </p:spPr>
        <p:txBody>
          <a:bodyPr/>
          <a:lstStyle/>
          <a:p>
            <a:pPr>
              <a:defRPr/>
            </a:pPr>
            <a:fld id="{A5F12CC5-A507-4028-B3C9-257C8E707382}" type="slidenum">
              <a:rPr lang="en-US" smtClean="0"/>
              <a:pPr>
                <a:defRPr/>
              </a:pPr>
              <a:t>9</a:t>
            </a:fld>
            <a:endParaRPr lang="en-US"/>
          </a:p>
        </p:txBody>
      </p:sp>
    </p:spTree>
    <p:extLst>
      <p:ext uri="{BB962C8B-B14F-4D97-AF65-F5344CB8AC3E}">
        <p14:creationId xmlns:p14="http://schemas.microsoft.com/office/powerpoint/2010/main" val="379003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55d5f89-bc81-4592-9211-0dfc2f0e352d" xsi:nil="true"/>
    <lcf76f155ced4ddcb4097134ff3c332f xmlns="287fcbc9-9f89-44d8-9333-8d3d70aed93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57A6927-A8F9-4714-ACE7-619A6D368F58}"/>
</file>

<file path=customXml/itemProps2.xml><?xml version="1.0" encoding="utf-8"?>
<ds:datastoreItem xmlns:ds="http://schemas.openxmlformats.org/officeDocument/2006/customXml" ds:itemID="{012A31EE-B306-4BA0-B67E-2EDF5E842FDC}"/>
</file>

<file path=customXml/itemProps3.xml><?xml version="1.0" encoding="utf-8"?>
<ds:datastoreItem xmlns:ds="http://schemas.openxmlformats.org/officeDocument/2006/customXml" ds:itemID="{AB24514D-6B06-497C-BCA5-9E70F307842A}"/>
</file>

<file path=docProps/app.xml><?xml version="1.0" encoding="utf-8"?>
<Properties xmlns="http://schemas.openxmlformats.org/officeDocument/2006/extended-properties" xmlns:vt="http://schemas.openxmlformats.org/officeDocument/2006/docPropsVTypes">
  <Template/>
  <TotalTime>21519</TotalTime>
  <Words>2776</Words>
  <Application>Microsoft Office PowerPoint</Application>
  <PresentationFormat>Widescreen</PresentationFormat>
  <Paragraphs>253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2_Office Theme</vt:lpstr>
      <vt:lpstr>Community for Emerging and Zoonotic Diseases Identifying emerging risks through collective intelligence</vt:lpstr>
      <vt:lpstr>USDA APHIS | Vesicular Stomatitis</vt:lpstr>
      <vt:lpstr>PowerPoint Presentation</vt:lpstr>
      <vt:lpstr>Western Equine Encephalitis in South America</vt:lpstr>
      <vt:lpstr>Western Equine Encephalitis in South America</vt:lpstr>
      <vt:lpstr>Western Equine Encephalitis in North America</vt:lpstr>
      <vt:lpstr>Ping - WEE Re-emergence in Canada?</vt:lpstr>
      <vt:lpstr>Icelandic Gelding in Quebec Positive for Halicephalobus – The Horse</vt:lpstr>
      <vt:lpstr>Parasitic and zoonotic meningoencephalitis in humans and equids: Current knowledge and the role of Halicephalobus gingivalis - PMC (nih.gov)</vt:lpstr>
      <vt:lpstr>PowerPoint Presentation</vt:lpstr>
      <vt:lpstr>Parasitic and zoonotic meningoencephalitis in humans and equids: Current knowledge and the role of Halicephalobus gingivalis - PMC (nih.gov)</vt:lpstr>
      <vt:lpstr>Parasitic and zoonotic meningoencephalitis in humans and equids: Current knowledge and the role of Halicephalobus gingivalis - PMC (nih.gov)</vt:lpstr>
      <vt:lpstr>Management Measures</vt:lpstr>
      <vt:lpstr>Management Measures</vt:lpstr>
      <vt:lpstr>Survey of Network Groups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Osborn, Andrea (CFIA/ACIA)</cp:lastModifiedBy>
  <cp:revision>449</cp:revision>
  <dcterms:created xsi:type="dcterms:W3CDTF">2020-02-07T23:34:08Z</dcterms:created>
  <dcterms:modified xsi:type="dcterms:W3CDTF">2024-03-12T18:35:35Z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0x010100118E3E8D7C047C48A0BA44A7873C7DC3</vt:lpwstr>
  </property>
</Properties>
</file>