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3"/>
  </p:notesMasterIdLst>
  <p:sldIdLst>
    <p:sldId id="256" r:id="rId2"/>
    <p:sldId id="257" r:id="rId3"/>
    <p:sldId id="283" r:id="rId4"/>
    <p:sldId id="273" r:id="rId5"/>
    <p:sldId id="281" r:id="rId6"/>
    <p:sldId id="274" r:id="rId7"/>
    <p:sldId id="278" r:id="rId8"/>
    <p:sldId id="279" r:id="rId9"/>
    <p:sldId id="280" r:id="rId10"/>
    <p:sldId id="276" r:id="rId11"/>
    <p:sldId id="282" r:id="rId12"/>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sborn, Andrea" initials="" lastIdx="8" clrIdx="0"/>
  <p:cmAuthor id="2" name="Zana Dukadzinac"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190" autoAdjust="0"/>
    <p:restoredTop sz="71266" autoAdjust="0"/>
  </p:normalViewPr>
  <p:slideViewPr>
    <p:cSldViewPr snapToGrid="0">
      <p:cViewPr varScale="1">
        <p:scale>
          <a:sx n="56" d="100"/>
          <a:sy n="56" d="100"/>
        </p:scale>
        <p:origin x="300" y="5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F67F6BD8-1A18-4180-A3DF-28807FE1821A}" type="datetimeFigureOut">
              <a:rPr lang="en-US"/>
              <a:pPr>
                <a:defRPr/>
              </a:pPr>
              <a:t>2024-06-19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ACF894DF-86D1-411C-9BC2-D3E9C3EA92A3}"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6649813-F59C-4C61-9890-20F019F245F2}" type="slidenum">
              <a:rPr lang="en-US" altLang="en-US" smtClean="0">
                <a:solidFill>
                  <a:srgbClr val="000000"/>
                </a:solidFill>
              </a:rPr>
              <a:pPr fontAlgn="base">
                <a:spcBef>
                  <a:spcPct val="0"/>
                </a:spcBef>
                <a:spcAft>
                  <a:spcPct val="0"/>
                </a:spcAft>
              </a:pPr>
              <a:t>1</a:t>
            </a:fld>
            <a:endParaRPr lang="en-US" altLang="en-US">
              <a:solidFill>
                <a:srgbClr val="000000"/>
              </a:solidFill>
            </a:endParaRPr>
          </a:p>
        </p:txBody>
      </p:sp>
    </p:spTree>
    <p:extLst>
      <p:ext uri="{BB962C8B-B14F-4D97-AF65-F5344CB8AC3E}">
        <p14:creationId xmlns:p14="http://schemas.microsoft.com/office/powerpoint/2010/main" val="25882237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ACF894DF-86D1-411C-9BC2-D3E9C3EA92A3}" type="slidenum">
              <a:rPr lang="en-US" smtClean="0"/>
              <a:pPr>
                <a:defRPr/>
              </a:pPr>
              <a:t>2</a:t>
            </a:fld>
            <a:endParaRPr lang="en-US"/>
          </a:p>
        </p:txBody>
      </p:sp>
    </p:spTree>
    <p:extLst>
      <p:ext uri="{BB962C8B-B14F-4D97-AF65-F5344CB8AC3E}">
        <p14:creationId xmlns:p14="http://schemas.microsoft.com/office/powerpoint/2010/main" val="22241800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	</a:t>
            </a:r>
            <a:endParaRPr lang="en-CA"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In early April 2024, dead birds tested positive for WNV across several counties in California; it is early in the season for the first detections of WNV</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Illinois has also reported its first bird to test positive for WNV for 2024 in Douglas County; the specimen was collected on April 2, 2024, again, very early in the season </a:t>
            </a: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CA" sz="1200" b="0" i="0" u="none" strike="noStrike" kern="1200" baseline="0" dirty="0">
                <a:solidFill>
                  <a:schemeClr val="tx1"/>
                </a:solidFill>
                <a:latin typeface="+mn-lt"/>
                <a:ea typeface="+mn-ea"/>
                <a:cs typeface="+mn-cs"/>
              </a:rPr>
              <a:t>	</a:t>
            </a:r>
          </a:p>
          <a:p>
            <a:endParaRPr lang="en-CA" dirty="0"/>
          </a:p>
        </p:txBody>
      </p:sp>
      <p:sp>
        <p:nvSpPr>
          <p:cNvPr id="4" name="Slide Number Placeholder 3"/>
          <p:cNvSpPr>
            <a:spLocks noGrp="1"/>
          </p:cNvSpPr>
          <p:nvPr>
            <p:ph type="sldNum" sz="quarter" idx="10"/>
          </p:nvPr>
        </p:nvSpPr>
        <p:spPr/>
        <p:txBody>
          <a:bodyPr/>
          <a:lstStyle/>
          <a:p>
            <a:pPr>
              <a:defRPr/>
            </a:pPr>
            <a:fld id="{ACF894DF-86D1-411C-9BC2-D3E9C3EA92A3}" type="slidenum">
              <a:rPr lang="en-US" smtClean="0"/>
              <a:pPr>
                <a:defRPr/>
              </a:pPr>
              <a:t>4</a:t>
            </a:fld>
            <a:endParaRPr lang="en-US"/>
          </a:p>
        </p:txBody>
      </p:sp>
    </p:spTree>
    <p:extLst>
      <p:ext uri="{BB962C8B-B14F-4D97-AF65-F5344CB8AC3E}">
        <p14:creationId xmlns:p14="http://schemas.microsoft.com/office/powerpoint/2010/main" val="9294826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In April a small bump is visible this year, this is earlier than normally detected.</a:t>
            </a:r>
          </a:p>
        </p:txBody>
      </p:sp>
      <p:sp>
        <p:nvSpPr>
          <p:cNvPr id="4" name="Slide Number Placeholder 3"/>
          <p:cNvSpPr>
            <a:spLocks noGrp="1"/>
          </p:cNvSpPr>
          <p:nvPr>
            <p:ph type="sldNum" sz="quarter" idx="10"/>
          </p:nvPr>
        </p:nvSpPr>
        <p:spPr/>
        <p:txBody>
          <a:bodyPr/>
          <a:lstStyle/>
          <a:p>
            <a:pPr>
              <a:defRPr/>
            </a:pPr>
            <a:fld id="{ACF894DF-86D1-411C-9BC2-D3E9C3EA92A3}" type="slidenum">
              <a:rPr lang="en-US" smtClean="0"/>
              <a:pPr>
                <a:defRPr/>
              </a:pPr>
              <a:t>5</a:t>
            </a:fld>
            <a:endParaRPr lang="en-US"/>
          </a:p>
        </p:txBody>
      </p:sp>
    </p:spTree>
    <p:extLst>
      <p:ext uri="{BB962C8B-B14F-4D97-AF65-F5344CB8AC3E}">
        <p14:creationId xmlns:p14="http://schemas.microsoft.com/office/powerpoint/2010/main" val="3172547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63C683A3-2E32-4A20-AC90-59B99A0E7251}" type="slidenum">
              <a:rPr lang="en-US" smtClean="0"/>
              <a:pPr>
                <a:defRPr/>
              </a:pPr>
              <a:t>7</a:t>
            </a:fld>
            <a:endParaRPr lang="en-US"/>
          </a:p>
        </p:txBody>
      </p:sp>
    </p:spTree>
    <p:extLst>
      <p:ext uri="{BB962C8B-B14F-4D97-AF65-F5344CB8AC3E}">
        <p14:creationId xmlns:p14="http://schemas.microsoft.com/office/powerpoint/2010/main" val="18745227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dirty="0"/>
          </a:p>
        </p:txBody>
      </p:sp>
      <p:sp>
        <p:nvSpPr>
          <p:cNvPr id="4" name="Slide Number Placeholder 3"/>
          <p:cNvSpPr>
            <a:spLocks noGrp="1"/>
          </p:cNvSpPr>
          <p:nvPr>
            <p:ph type="sldNum" sz="quarter" idx="5"/>
          </p:nvPr>
        </p:nvSpPr>
        <p:spPr/>
        <p:txBody>
          <a:bodyPr/>
          <a:lstStyle/>
          <a:p>
            <a:pPr>
              <a:defRPr/>
            </a:pPr>
            <a:fld id="{C23AF64B-0AC9-4DD0-B78F-02F1957C4973}" type="slidenum">
              <a:rPr lang="en-US" smtClean="0"/>
              <a:pPr>
                <a:defRPr/>
              </a:pPr>
              <a:t>8</a:t>
            </a:fld>
            <a:endParaRPr lang="en-US"/>
          </a:p>
        </p:txBody>
      </p:sp>
    </p:spTree>
    <p:extLst>
      <p:ext uri="{BB962C8B-B14F-4D97-AF65-F5344CB8AC3E}">
        <p14:creationId xmlns:p14="http://schemas.microsoft.com/office/powerpoint/2010/main" val="18603895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Screwworms are very susceptible to freezing temperatures or long periods of near–freezing temperatures. These organisms are seasonal in some areas, and can spread into colder climates during the summer. The ideal environmental conditions for survival and activity are temperatures of 25-30°C and relative humidity of 30-70%. </a:t>
            </a:r>
            <a:endParaRPr lang="en-CA" altLang="en-US" dirty="0"/>
          </a:p>
        </p:txBody>
      </p:sp>
      <p:sp>
        <p:nvSpPr>
          <p:cNvPr id="4" name="Slide Number Placeholder 3"/>
          <p:cNvSpPr>
            <a:spLocks noGrp="1"/>
          </p:cNvSpPr>
          <p:nvPr>
            <p:ph type="sldNum" sz="quarter" idx="5"/>
          </p:nvPr>
        </p:nvSpPr>
        <p:spPr/>
        <p:txBody>
          <a:bodyPr/>
          <a:lstStyle/>
          <a:p>
            <a:pPr>
              <a:defRPr/>
            </a:pPr>
            <a:fld id="{4ED22162-3B19-453F-A340-E46640954A9A}" type="slidenum">
              <a:rPr lang="en-CA" smtClean="0"/>
              <a:pPr>
                <a:defRPr/>
              </a:pPr>
              <a:t>9</a:t>
            </a:fld>
            <a:endParaRPr lang="en-CA"/>
          </a:p>
        </p:txBody>
      </p:sp>
    </p:spTree>
    <p:extLst>
      <p:ext uri="{BB962C8B-B14F-4D97-AF65-F5344CB8AC3E}">
        <p14:creationId xmlns:p14="http://schemas.microsoft.com/office/powerpoint/2010/main" val="33212158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In this study, PCR and culture were used to assess urinary shedding of pathogenic </a:t>
            </a:r>
            <a:r>
              <a:rPr lang="en-US" i="1" dirty="0" err="1"/>
              <a:t>Leptospira</a:t>
            </a:r>
            <a:r>
              <a:rPr lang="en-US" dirty="0"/>
              <a:t> from 37 asymptomatic mares.</a:t>
            </a:r>
            <a:endParaRPr lang="en-CA" dirty="0"/>
          </a:p>
          <a:p>
            <a:endParaRPr lang="en-CA" sz="1200" b="0" i="0" u="none" strike="noStrike" kern="1200" baseline="0" dirty="0">
              <a:solidFill>
                <a:schemeClr val="tx1"/>
              </a:solidFill>
              <a:latin typeface="+mn-lt"/>
              <a:ea typeface="+mn-ea"/>
              <a:cs typeface="+mn-cs"/>
            </a:endParaRPr>
          </a:p>
          <a:p>
            <a:r>
              <a:rPr lang="en-CA" sz="1200" b="0" i="0" u="none" strike="noStrike" kern="1200" baseline="0" dirty="0">
                <a:solidFill>
                  <a:schemeClr val="tx1"/>
                </a:solidFill>
                <a:latin typeface="+mn-lt"/>
                <a:ea typeface="+mn-ea"/>
                <a:cs typeface="+mn-cs"/>
              </a:rPr>
              <a:t>Three asymptomatic mares, designated as H2, H8, and H9, were PCR-positive for </a:t>
            </a:r>
            <a:r>
              <a:rPr lang="en-CA" sz="1200" b="0" i="1" u="none" strike="noStrike" kern="1200" baseline="0" dirty="0">
                <a:solidFill>
                  <a:schemeClr val="tx1"/>
                </a:solidFill>
                <a:latin typeface="+mn-lt"/>
                <a:ea typeface="+mn-ea"/>
                <a:cs typeface="+mn-cs"/>
              </a:rPr>
              <a:t>lipL32</a:t>
            </a:r>
            <a:r>
              <a:rPr lang="en-CA" sz="1200" b="0" i="0" u="none" strike="noStrike" kern="1200" baseline="0" dirty="0">
                <a:solidFill>
                  <a:schemeClr val="tx1"/>
                </a:solidFill>
                <a:latin typeface="+mn-lt"/>
                <a:ea typeface="+mn-ea"/>
                <a:cs typeface="+mn-cs"/>
              </a:rPr>
              <a:t>, a gene specific for pathogenic species of </a:t>
            </a:r>
            <a:r>
              <a:rPr lang="en-CA" sz="1200" b="0" i="1" u="none" strike="noStrike" kern="1200" baseline="0" dirty="0" err="1">
                <a:solidFill>
                  <a:schemeClr val="tx1"/>
                </a:solidFill>
                <a:latin typeface="+mn-lt"/>
                <a:ea typeface="+mn-ea"/>
                <a:cs typeface="+mn-cs"/>
              </a:rPr>
              <a:t>Leptospira</a:t>
            </a:r>
            <a:r>
              <a:rPr lang="en-CA" sz="1200" b="0" i="0" u="none" strike="noStrike" kern="1200" baseline="0" dirty="0">
                <a:solidFill>
                  <a:schemeClr val="tx1"/>
                </a:solidFill>
                <a:latin typeface="+mn-lt"/>
                <a:ea typeface="+mn-ea"/>
                <a:cs typeface="+mn-cs"/>
              </a:rPr>
              <a:t>. One asymptomatic mare, H9, was culture-positive, and the recovered isolate was classified as </a:t>
            </a:r>
            <a:r>
              <a:rPr lang="en-CA" sz="1200" b="0" i="1" u="none" strike="noStrike" kern="1200" baseline="0" dirty="0">
                <a:solidFill>
                  <a:schemeClr val="tx1"/>
                </a:solidFill>
                <a:latin typeface="+mn-lt"/>
                <a:ea typeface="+mn-ea"/>
                <a:cs typeface="+mn-cs"/>
              </a:rPr>
              <a:t>L. </a:t>
            </a:r>
            <a:r>
              <a:rPr lang="en-CA" sz="1200" b="0" i="1" u="none" strike="noStrike" kern="1200" baseline="0" dirty="0" err="1">
                <a:solidFill>
                  <a:schemeClr val="tx1"/>
                </a:solidFill>
                <a:latin typeface="+mn-lt"/>
                <a:ea typeface="+mn-ea"/>
                <a:cs typeface="+mn-cs"/>
              </a:rPr>
              <a:t>kirschneri</a:t>
            </a:r>
            <a:r>
              <a:rPr lang="en-CA" sz="1200" b="0" i="1" u="none" strike="noStrike" kern="1200" baseline="0" dirty="0">
                <a:solidFill>
                  <a:schemeClr val="tx1"/>
                </a:solidFill>
                <a:latin typeface="+mn-lt"/>
                <a:ea typeface="+mn-ea"/>
                <a:cs typeface="+mn-cs"/>
              </a:rPr>
              <a:t> </a:t>
            </a:r>
            <a:r>
              <a:rPr lang="en-CA" sz="1200" b="0" i="0" u="none" strike="noStrike" kern="1200" baseline="0" dirty="0" err="1">
                <a:solidFill>
                  <a:schemeClr val="tx1"/>
                </a:solidFill>
                <a:latin typeface="+mn-lt"/>
                <a:ea typeface="+mn-ea"/>
                <a:cs typeface="+mn-cs"/>
              </a:rPr>
              <a:t>serogroup</a:t>
            </a:r>
            <a:r>
              <a:rPr lang="en-CA" sz="1200" b="0" i="0" u="none" strike="noStrike" kern="1200" baseline="0" dirty="0">
                <a:solidFill>
                  <a:schemeClr val="tx1"/>
                </a:solidFill>
                <a:latin typeface="+mn-lt"/>
                <a:ea typeface="+mn-ea"/>
                <a:cs typeface="+mn-cs"/>
              </a:rPr>
              <a:t> </a:t>
            </a:r>
            <a:r>
              <a:rPr lang="en-CA" sz="1200" b="0" i="0" u="none" strike="noStrike" kern="1200" baseline="0" dirty="0" err="1">
                <a:solidFill>
                  <a:schemeClr val="tx1"/>
                </a:solidFill>
                <a:latin typeface="+mn-lt"/>
                <a:ea typeface="+mn-ea"/>
                <a:cs typeface="+mn-cs"/>
              </a:rPr>
              <a:t>Australis</a:t>
            </a:r>
            <a:r>
              <a:rPr lang="en-CA" sz="1200" b="0" i="0" u="none" strike="noStrike" kern="1200" baseline="0" dirty="0">
                <a:solidFill>
                  <a:schemeClr val="tx1"/>
                </a:solidFill>
                <a:latin typeface="+mn-lt"/>
                <a:ea typeface="+mn-ea"/>
                <a:cs typeface="+mn-cs"/>
              </a:rPr>
              <a:t> </a:t>
            </a:r>
            <a:r>
              <a:rPr lang="en-CA" sz="1200" b="0" i="0" u="none" strike="noStrike" kern="1200" baseline="0" dirty="0" err="1">
                <a:solidFill>
                  <a:schemeClr val="tx1"/>
                </a:solidFill>
                <a:latin typeface="+mn-lt"/>
                <a:ea typeface="+mn-ea"/>
                <a:cs typeface="+mn-cs"/>
              </a:rPr>
              <a:t>serovar</a:t>
            </a:r>
            <a:r>
              <a:rPr lang="en-CA" sz="1200" b="0" i="0" u="none" strike="noStrike" kern="1200" baseline="0" dirty="0">
                <a:solidFill>
                  <a:schemeClr val="tx1"/>
                </a:solidFill>
                <a:latin typeface="+mn-lt"/>
                <a:ea typeface="+mn-ea"/>
                <a:cs typeface="+mn-cs"/>
              </a:rPr>
              <a:t> </a:t>
            </a:r>
            <a:r>
              <a:rPr lang="en-CA" sz="1200" b="0" i="0" u="none" strike="noStrike" kern="1200" baseline="0" dirty="0" err="1">
                <a:solidFill>
                  <a:schemeClr val="tx1"/>
                </a:solidFill>
                <a:latin typeface="+mn-lt"/>
                <a:ea typeface="+mn-ea"/>
                <a:cs typeface="+mn-cs"/>
              </a:rPr>
              <a:t>Rushan</a:t>
            </a:r>
            <a:r>
              <a:rPr lang="en-CA" sz="1200" b="0" i="0" u="none" strike="noStrike" kern="1200" baseline="0" dirty="0">
                <a:solidFill>
                  <a:schemeClr val="tx1"/>
                </a:solidFill>
                <a:latin typeface="+mn-lt"/>
                <a:ea typeface="+mn-ea"/>
                <a:cs typeface="+mn-cs"/>
              </a:rPr>
              <a:t>. </a:t>
            </a:r>
          </a:p>
          <a:p>
            <a:endParaRPr lang="en-CA" sz="1200" b="0" i="0" u="none" strike="noStrike" kern="1200" baseline="0" dirty="0">
              <a:solidFill>
                <a:schemeClr val="tx1"/>
              </a:solidFill>
              <a:latin typeface="+mn-lt"/>
              <a:ea typeface="+mn-ea"/>
              <a:cs typeface="+mn-cs"/>
            </a:endParaRPr>
          </a:p>
          <a:p>
            <a:endParaRPr lang="en-CA"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Our results demonstrate that horses in the US can act as reservoir hosts of leptospirosis and shed diverse pathogenic </a:t>
            </a:r>
            <a:r>
              <a:rPr lang="en-US" sz="1200" b="0" i="1" u="none" strike="noStrike" kern="1200" baseline="0" dirty="0" err="1">
                <a:solidFill>
                  <a:schemeClr val="tx1"/>
                </a:solidFill>
                <a:latin typeface="+mn-lt"/>
                <a:ea typeface="+mn-ea"/>
                <a:cs typeface="+mn-cs"/>
              </a:rPr>
              <a:t>Leptospira</a:t>
            </a:r>
            <a:r>
              <a:rPr lang="en-US" sz="1200" b="0" i="1"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species via urine. This report also details the detection of </a:t>
            </a:r>
            <a:r>
              <a:rPr lang="en-US" sz="1200" b="0" i="1" u="none" strike="noStrike" kern="1200" baseline="0" dirty="0">
                <a:solidFill>
                  <a:schemeClr val="tx1"/>
                </a:solidFill>
                <a:latin typeface="+mn-lt"/>
                <a:ea typeface="+mn-ea"/>
                <a:cs typeface="+mn-cs"/>
              </a:rPr>
              <a:t>L. </a:t>
            </a:r>
            <a:r>
              <a:rPr lang="en-US" sz="1200" b="0" i="1" u="none" strike="noStrike" kern="1200" baseline="0" dirty="0" err="1">
                <a:solidFill>
                  <a:schemeClr val="tx1"/>
                </a:solidFill>
                <a:latin typeface="+mn-lt"/>
                <a:ea typeface="+mn-ea"/>
                <a:cs typeface="+mn-cs"/>
              </a:rPr>
              <a:t>kirschneri</a:t>
            </a:r>
            <a:r>
              <a:rPr lang="en-US" sz="1200" b="0" i="1"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serogroup</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Australis</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serovar</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Rushan</a:t>
            </a:r>
            <a:r>
              <a:rPr lang="en-US" sz="1200" b="0" i="0" u="none" strike="noStrike" kern="1200" baseline="0" dirty="0">
                <a:solidFill>
                  <a:schemeClr val="tx1"/>
                </a:solidFill>
                <a:latin typeface="+mn-lt"/>
                <a:ea typeface="+mn-ea"/>
                <a:cs typeface="+mn-cs"/>
              </a:rPr>
              <a:t>, a species and serotype of </a:t>
            </a:r>
            <a:r>
              <a:rPr lang="en-US" sz="1200" b="0" i="1" u="none" strike="noStrike" kern="1200" baseline="0" dirty="0" err="1">
                <a:solidFill>
                  <a:schemeClr val="tx1"/>
                </a:solidFill>
                <a:latin typeface="+mn-lt"/>
                <a:ea typeface="+mn-ea"/>
                <a:cs typeface="+mn-cs"/>
              </a:rPr>
              <a:t>Leptospira</a:t>
            </a:r>
            <a:r>
              <a:rPr lang="en-US" sz="1200" b="0" i="0" u="none" strike="noStrike" kern="1200" baseline="0" dirty="0">
                <a:solidFill>
                  <a:schemeClr val="tx1"/>
                </a:solidFill>
                <a:latin typeface="+mn-lt"/>
                <a:ea typeface="+mn-ea"/>
                <a:cs typeface="+mn-cs"/>
              </a:rPr>
              <a:t>, not previously reported in the US. </a:t>
            </a:r>
            <a:endParaRPr lang="en-CA" sz="1200" b="0" i="0" u="none" strike="noStrike" kern="1200" baseline="0" dirty="0">
              <a:solidFill>
                <a:schemeClr val="tx1"/>
              </a:solidFill>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pPr>
              <a:defRPr/>
            </a:pPr>
            <a:fld id="{ACF894DF-86D1-411C-9BC2-D3E9C3EA92A3}" type="slidenum">
              <a:rPr lang="en-US" smtClean="0"/>
              <a:pPr>
                <a:defRPr/>
              </a:pPr>
              <a:t>10</a:t>
            </a:fld>
            <a:endParaRPr lang="en-US"/>
          </a:p>
        </p:txBody>
      </p:sp>
    </p:spTree>
    <p:extLst>
      <p:ext uri="{BB962C8B-B14F-4D97-AF65-F5344CB8AC3E}">
        <p14:creationId xmlns:p14="http://schemas.microsoft.com/office/powerpoint/2010/main" val="12597175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1093788"/>
            <a:ext cx="9144000" cy="1677987"/>
          </a:xfrm>
        </p:spPr>
        <p:txBody>
          <a:bodyPr anchor="b">
            <a:normAutofit/>
          </a:bodyPr>
          <a:lstStyle>
            <a:lvl1pPr algn="r">
              <a:defRPr sz="4400" b="1">
                <a:solidFill>
                  <a:schemeClr val="bg1"/>
                </a:solidFill>
                <a:latin typeface="+mn-lt"/>
              </a:defRPr>
            </a:lvl1pPr>
          </a:lstStyle>
          <a:p>
            <a:r>
              <a:rPr lang="en-US" dirty="0"/>
              <a:t>Click to edit Master title style</a:t>
            </a:r>
          </a:p>
        </p:txBody>
      </p:sp>
      <p:sp>
        <p:nvSpPr>
          <p:cNvPr id="3" name="Subtitle 2"/>
          <p:cNvSpPr>
            <a:spLocks noGrp="1"/>
          </p:cNvSpPr>
          <p:nvPr>
            <p:ph type="subTitle" idx="1"/>
          </p:nvPr>
        </p:nvSpPr>
        <p:spPr>
          <a:xfrm>
            <a:off x="3048000" y="3101976"/>
            <a:ext cx="9144000" cy="1655762"/>
          </a:xfrm>
        </p:spPr>
        <p:txBody>
          <a:bodyPr/>
          <a:lstStyle>
            <a:lvl1pPr marL="0" indent="0" algn="r">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408012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4C61C98A-C5DC-4C78-BD0D-CF5DC7D5F5B8}" type="slidenum">
              <a:rPr lang="en-US"/>
              <a:pPr>
                <a:defRPr/>
              </a:pPr>
              <a:t>‹#›</a:t>
            </a:fld>
            <a:endParaRPr lang="en-US"/>
          </a:p>
        </p:txBody>
      </p:sp>
    </p:spTree>
    <p:extLst>
      <p:ext uri="{BB962C8B-B14F-4D97-AF65-F5344CB8AC3E}">
        <p14:creationId xmlns:p14="http://schemas.microsoft.com/office/powerpoint/2010/main" val="2690800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lvl1pPr>
              <a:defRPr b="1">
                <a:latin typeface="+mn-lt"/>
              </a:defRPr>
            </a:lvl1pPr>
          </a:lstStyle>
          <a:p>
            <a:r>
              <a:rPr lang="en-US" dirty="0"/>
              <a:t>Click to edit Master title style</a:t>
            </a:r>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D54BD4FB-196E-454C-890F-574374854696}" type="slidenum">
              <a:rPr lang="en-US"/>
              <a:pPr>
                <a:defRPr/>
              </a:pPr>
              <a:t>‹#›</a:t>
            </a:fld>
            <a:endParaRPr lang="en-US"/>
          </a:p>
        </p:txBody>
      </p:sp>
    </p:spTree>
    <p:extLst>
      <p:ext uri="{BB962C8B-B14F-4D97-AF65-F5344CB8AC3E}">
        <p14:creationId xmlns:p14="http://schemas.microsoft.com/office/powerpoint/2010/main" val="8471869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49" y="1709738"/>
            <a:ext cx="10515600" cy="2852737"/>
          </a:xfrm>
        </p:spPr>
        <p:txBody>
          <a:bodyPr anchor="b"/>
          <a:lstStyle>
            <a:lvl1pPr algn="r">
              <a:defRPr sz="6000">
                <a:latin typeface="+mn-lt"/>
              </a:defRPr>
            </a:lvl1pPr>
          </a:lstStyle>
          <a:p>
            <a:r>
              <a:rPr lang="en-US" dirty="0"/>
              <a:t>Click to edit Master title style</a:t>
            </a:r>
          </a:p>
        </p:txBody>
      </p:sp>
      <p:sp>
        <p:nvSpPr>
          <p:cNvPr id="3" name="Text Placeholder 2"/>
          <p:cNvSpPr>
            <a:spLocks noGrp="1"/>
          </p:cNvSpPr>
          <p:nvPr>
            <p:ph type="body" idx="1"/>
          </p:nvPr>
        </p:nvSpPr>
        <p:spPr>
          <a:xfrm>
            <a:off x="831849" y="4589479"/>
            <a:ext cx="10515600" cy="1500187"/>
          </a:xfrm>
        </p:spPr>
        <p:txBody>
          <a:bodyPr/>
          <a:lstStyle>
            <a:lvl1pPr marL="0" indent="0" algn="r">
              <a:buNone/>
              <a:defRPr sz="2400" b="1">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2752208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6"/>
          <p:cNvSpPr>
            <a:spLocks noGrp="1"/>
          </p:cNvSpPr>
          <p:nvPr>
            <p:ph type="sldNum" sz="quarter" idx="10"/>
          </p:nvPr>
        </p:nvSpPr>
        <p:spPr/>
        <p:txBody>
          <a:bodyPr/>
          <a:lstStyle>
            <a:lvl1pPr>
              <a:defRPr/>
            </a:lvl1pPr>
          </a:lstStyle>
          <a:p>
            <a:pPr>
              <a:defRPr/>
            </a:pPr>
            <a:fld id="{222C2B47-41F2-42A5-AA41-34CCD9669551}" type="slidenum">
              <a:rPr lang="en-US"/>
              <a:pPr>
                <a:defRPr/>
              </a:pPr>
              <a:t>‹#›</a:t>
            </a:fld>
            <a:endParaRPr lang="en-US"/>
          </a:p>
        </p:txBody>
      </p:sp>
    </p:spTree>
    <p:extLst>
      <p:ext uri="{BB962C8B-B14F-4D97-AF65-F5344CB8AC3E}">
        <p14:creationId xmlns:p14="http://schemas.microsoft.com/office/powerpoint/2010/main" val="5332554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lvl1pPr>
              <a:defRPr b="1">
                <a:latin typeface="+mn-lt"/>
              </a:defRPr>
            </a:lvl1pPr>
          </a:lstStyle>
          <a:p>
            <a:r>
              <a:rPr lang="en-US" dirty="0"/>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8"/>
          <p:cNvSpPr>
            <a:spLocks noGrp="1"/>
          </p:cNvSpPr>
          <p:nvPr>
            <p:ph type="sldNum" sz="quarter" idx="10"/>
          </p:nvPr>
        </p:nvSpPr>
        <p:spPr/>
        <p:txBody>
          <a:bodyPr/>
          <a:lstStyle>
            <a:lvl1pPr>
              <a:defRPr/>
            </a:lvl1pPr>
          </a:lstStyle>
          <a:p>
            <a:pPr>
              <a:defRPr/>
            </a:pPr>
            <a:fld id="{B48FB889-B1E1-40D0-9118-58010DD0FC49}" type="slidenum">
              <a:rPr lang="en-US"/>
              <a:pPr>
                <a:defRPr/>
              </a:pPr>
              <a:t>‹#›</a:t>
            </a:fld>
            <a:endParaRPr lang="en-US"/>
          </a:p>
        </p:txBody>
      </p:sp>
    </p:spTree>
    <p:extLst>
      <p:ext uri="{BB962C8B-B14F-4D97-AF65-F5344CB8AC3E}">
        <p14:creationId xmlns:p14="http://schemas.microsoft.com/office/powerpoint/2010/main" val="2631897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7" name="Text Placeholder 6"/>
          <p:cNvSpPr>
            <a:spLocks noGrp="1"/>
          </p:cNvSpPr>
          <p:nvPr>
            <p:ph type="body" sz="quarter" idx="13"/>
          </p:nvPr>
        </p:nvSpPr>
        <p:spPr>
          <a:xfrm>
            <a:off x="838200" y="2057400"/>
            <a:ext cx="10515600" cy="40147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4"/>
          <p:cNvSpPr>
            <a:spLocks noGrp="1"/>
          </p:cNvSpPr>
          <p:nvPr>
            <p:ph type="sldNum" sz="quarter" idx="14"/>
          </p:nvPr>
        </p:nvSpPr>
        <p:spPr/>
        <p:txBody>
          <a:bodyPr/>
          <a:lstStyle>
            <a:lvl1pPr>
              <a:defRPr/>
            </a:lvl1pPr>
          </a:lstStyle>
          <a:p>
            <a:pPr>
              <a:defRPr/>
            </a:pPr>
            <a:fld id="{A5F12CC5-A507-4028-B3C9-257C8E707382}" type="slidenum">
              <a:rPr lang="en-US"/>
              <a:pPr>
                <a:defRPr/>
              </a:pPr>
              <a:t>‹#›</a:t>
            </a:fld>
            <a:endParaRPr lang="en-US"/>
          </a:p>
        </p:txBody>
      </p:sp>
    </p:spTree>
    <p:extLst>
      <p:ext uri="{BB962C8B-B14F-4D97-AF65-F5344CB8AC3E}">
        <p14:creationId xmlns:p14="http://schemas.microsoft.com/office/powerpoint/2010/main" val="1826710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7" name="Text Placeholder 6"/>
          <p:cNvSpPr>
            <a:spLocks noGrp="1"/>
          </p:cNvSpPr>
          <p:nvPr>
            <p:ph type="body" sz="quarter" idx="13"/>
          </p:nvPr>
        </p:nvSpPr>
        <p:spPr>
          <a:xfrm>
            <a:off x="838200" y="2057400"/>
            <a:ext cx="4919663" cy="40147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icture Placeholder 3"/>
          <p:cNvSpPr>
            <a:spLocks noGrp="1"/>
          </p:cNvSpPr>
          <p:nvPr>
            <p:ph type="pic" sz="quarter" idx="14"/>
          </p:nvPr>
        </p:nvSpPr>
        <p:spPr>
          <a:xfrm>
            <a:off x="6172200" y="2057400"/>
            <a:ext cx="5181600" cy="4000500"/>
          </a:xfrm>
        </p:spPr>
        <p:txBody>
          <a:bodyPr rtlCol="0">
            <a:normAutofit/>
          </a:bodyPr>
          <a:lstStyle/>
          <a:p>
            <a:pPr lvl="0"/>
            <a:endParaRPr lang="en-US" noProof="0"/>
          </a:p>
        </p:txBody>
      </p:sp>
      <p:sp>
        <p:nvSpPr>
          <p:cNvPr id="5" name="Slide Number Placeholder 4"/>
          <p:cNvSpPr>
            <a:spLocks noGrp="1"/>
          </p:cNvSpPr>
          <p:nvPr>
            <p:ph type="sldNum" sz="quarter" idx="15"/>
          </p:nvPr>
        </p:nvSpPr>
        <p:spPr/>
        <p:txBody>
          <a:bodyPr/>
          <a:lstStyle>
            <a:lvl1pPr>
              <a:defRPr/>
            </a:lvl1pPr>
          </a:lstStyle>
          <a:p>
            <a:pPr>
              <a:defRPr/>
            </a:pPr>
            <a:fld id="{9F81C94A-5837-4538-A85E-3BC9A11D4007}" type="slidenum">
              <a:rPr lang="en-US"/>
              <a:pPr>
                <a:defRPr/>
              </a:pPr>
              <a:t>‹#›</a:t>
            </a:fld>
            <a:endParaRPr lang="en-US"/>
          </a:p>
        </p:txBody>
      </p:sp>
    </p:spTree>
    <p:extLst>
      <p:ext uri="{BB962C8B-B14F-4D97-AF65-F5344CB8AC3E}">
        <p14:creationId xmlns:p14="http://schemas.microsoft.com/office/powerpoint/2010/main" val="40008050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p:txBody>
          <a:bodyPr/>
          <a:lstStyle>
            <a:lvl1pPr>
              <a:defRPr/>
            </a:lvl1pPr>
          </a:lstStyle>
          <a:p>
            <a:pPr>
              <a:defRPr/>
            </a:pPr>
            <a:fld id="{8B18459C-5D3F-466B-B70D-EFCCECAFA19D}" type="slidenum">
              <a:rPr lang="en-US"/>
              <a:pPr>
                <a:defRPr/>
              </a:pPr>
              <a:t>‹#›</a:t>
            </a:fld>
            <a:endParaRPr lang="en-US"/>
          </a:p>
        </p:txBody>
      </p:sp>
    </p:spTree>
    <p:extLst>
      <p:ext uri="{BB962C8B-B14F-4D97-AF65-F5344CB8AC3E}">
        <p14:creationId xmlns:p14="http://schemas.microsoft.com/office/powerpoint/2010/main" val="903924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latin typeface="+mn-lt"/>
              </a:defRPr>
            </a:lvl1pPr>
          </a:lstStyle>
          <a:p>
            <a:r>
              <a:rPr lang="en-US" dirty="0"/>
              <a:t>Click to edit Master title style</a:t>
            </a:r>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Slide Number Placeholder 6"/>
          <p:cNvSpPr>
            <a:spLocks noGrp="1"/>
          </p:cNvSpPr>
          <p:nvPr>
            <p:ph type="sldNum" sz="quarter" idx="10"/>
          </p:nvPr>
        </p:nvSpPr>
        <p:spPr/>
        <p:txBody>
          <a:bodyPr/>
          <a:lstStyle>
            <a:lvl1pPr>
              <a:defRPr/>
            </a:lvl1pPr>
          </a:lstStyle>
          <a:p>
            <a:pPr>
              <a:defRPr/>
            </a:pPr>
            <a:fld id="{F78FD813-48F2-42F0-8FCF-ACF9E1873146}" type="slidenum">
              <a:rPr lang="en-US"/>
              <a:pPr>
                <a:defRPr/>
              </a:pPr>
              <a:t>‹#›</a:t>
            </a:fld>
            <a:endParaRPr lang="en-US"/>
          </a:p>
        </p:txBody>
      </p:sp>
    </p:spTree>
    <p:extLst>
      <p:ext uri="{BB962C8B-B14F-4D97-AF65-F5344CB8AC3E}">
        <p14:creationId xmlns:p14="http://schemas.microsoft.com/office/powerpoint/2010/main" val="2552455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latin typeface="+mn-lt"/>
              </a:defRPr>
            </a:lvl1pPr>
          </a:lstStyle>
          <a:p>
            <a:r>
              <a:rPr lang="en-US" dirty="0"/>
              <a:t>Click to edit Master title style</a:t>
            </a:r>
          </a:p>
        </p:txBody>
      </p:sp>
      <p:sp>
        <p:nvSpPr>
          <p:cNvPr id="3" name="Picture Placeholder 2"/>
          <p:cNvSpPr>
            <a:spLocks noGrp="1"/>
          </p:cNvSpPr>
          <p:nvPr>
            <p:ph type="pic" idx="1"/>
          </p:nvPr>
        </p:nvSpPr>
        <p:spPr>
          <a:xfrm>
            <a:off x="5183188" y="987426"/>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Slide Number Placeholder 6"/>
          <p:cNvSpPr>
            <a:spLocks noGrp="1"/>
          </p:cNvSpPr>
          <p:nvPr>
            <p:ph type="sldNum" sz="quarter" idx="10"/>
          </p:nvPr>
        </p:nvSpPr>
        <p:spPr/>
        <p:txBody>
          <a:bodyPr/>
          <a:lstStyle>
            <a:lvl1pPr>
              <a:defRPr/>
            </a:lvl1pPr>
          </a:lstStyle>
          <a:p>
            <a:pPr>
              <a:defRPr/>
            </a:pPr>
            <a:fld id="{461ACA56-2288-4290-B789-2225FFBF1474}" type="slidenum">
              <a:rPr lang="en-US"/>
              <a:pPr>
                <a:defRPr/>
              </a:pPr>
              <a:t>‹#›</a:t>
            </a:fld>
            <a:endParaRPr lang="en-US"/>
          </a:p>
        </p:txBody>
      </p:sp>
    </p:spTree>
    <p:extLst>
      <p:ext uri="{BB962C8B-B14F-4D97-AF65-F5344CB8AC3E}">
        <p14:creationId xmlns:p14="http://schemas.microsoft.com/office/powerpoint/2010/main" val="11840890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5195B727-CB92-4FD5-AF0D-B54F541D4673}" type="datetime1">
              <a:rPr lang="en-US"/>
              <a:pPr>
                <a:defRPr/>
              </a:pPr>
              <a:t>2024-06-19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90D9DBF5-9739-45F5-BA36-F9FB46B79EF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33" r:id="rId1"/>
    <p:sldLayoutId id="2147484334" r:id="rId2"/>
    <p:sldLayoutId id="2147484335" r:id="rId3"/>
    <p:sldLayoutId id="2147484336" r:id="rId4"/>
    <p:sldLayoutId id="2147484337" r:id="rId5"/>
    <p:sldLayoutId id="2147484338" r:id="rId6"/>
    <p:sldLayoutId id="2147484339" r:id="rId7"/>
    <p:sldLayoutId id="2147484340" r:id="rId8"/>
    <p:sldLayoutId id="2147484341" r:id="rId9"/>
    <p:sldLayoutId id="2147484342" r:id="rId10"/>
    <p:sldLayoutId id="2147484343" r:id="rId11"/>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ezd.ca/"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pubmed.ncbi.nlm.nih.gov/38784659/"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www.jstage.jst.go.jp/article/jvms/73/1/73_10-0276/_article"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www.aphis.usda.gov/livestock-poultry-disease/cattle/vesicular-stomatitis"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hyperlink" Target="https://www.aphis.usda.gov/livestock-poultry-disease/equine/contagious-equine-metritis"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contracosta.news/2024/04/27/first-west-nile-virus-positive-dead-bird-of-2024-found-in-contra-costa-county/#google_vignette" TargetMode="External"/><Relationship Id="rId7" Type="http://schemas.openxmlformats.org/officeDocument/2006/relationships/hyperlink" Target="https://ici.radio-canada.ca/nouvelle/2079888/corbeaux-virus-du-nil-north-bay"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hyperlink" Target="https://globalnews.ca/news/10533741/bird-peterborough-region-positive-west-nile-virus/" TargetMode="External"/><Relationship Id="rId5" Type="http://schemas.openxmlformats.org/officeDocument/2006/relationships/hyperlink" Target="https://healthywildlife.ca/west_nile_virus_makes_an_early_appearance_in_wild_birds_in_ontario_this_year/" TargetMode="External"/><Relationship Id="rId4" Type="http://schemas.openxmlformats.org/officeDocument/2006/relationships/hyperlink" Target="https://idph.illinois.gov/wnvpublic/wnvglance.aspx?year=2023"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chch.com/21-confirmed-cases-of-lyme-disease-reported-throughout-ontario-in-may/" TargetMode="Externa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www.ars.usda.gov/oc/images/photos/k7576-1/"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hyperlink" Target="https://www.iaea.org/services/technical-cooperation-programme/new-world-screwworm/history-and-current-situation-of-the-new-world-screwworm-in-the-americas" TargetMode="Externa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https://www.natureworldnews.com/articles/57839/20230809/invasive-cattle-screwworm-fly-outbreak-panama-border-halts-transport-infested.htm" TargetMode="External"/><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hyperlink" Target="https://www.ars.usda.gov/oc/images/photos/k7576-1/" TargetMode="External"/><Relationship Id="rId5" Type="http://schemas.openxmlformats.org/officeDocument/2006/relationships/hyperlink" Target="https://www.elpais.cr/2024/04/11/panama-reporta-mas-de-cuatro-mil-casos-de-gusano-barrenador/" TargetMode="External"/><Relationship Id="rId4" Type="http://schemas.openxmlformats.org/officeDocument/2006/relationships/hyperlink" Target="https://ticotimes.net/2024/03/02/costa-rica-confirms-first-case-of-screwworm-infection-in#:~:text=The%20Ministry%20of%20Health%20and,a%20sample%20to%20be%20taken."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proceso.hn/nicaragua-declara-la-alerta-sanitaria-por-la-presencia-del-gusano-barrenador-en-el-ganado/"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hyperlink" Target="https://www.cfsph.iastate.edu/Factsheets/pdfs/screwworm_myiasis.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rtlCol="0">
            <a:noAutofit/>
          </a:bodyPr>
          <a:lstStyle/>
          <a:p>
            <a:pPr eaLnBrk="1" fontAlgn="auto" hangingPunct="1">
              <a:spcAft>
                <a:spcPts val="0"/>
              </a:spcAft>
              <a:defRPr/>
            </a:pPr>
            <a:r>
              <a:rPr lang="fr-FR" sz="2800" dirty="0" err="1"/>
              <a:t>Community</a:t>
            </a:r>
            <a:r>
              <a:rPr lang="fr-FR" sz="2800" dirty="0"/>
              <a:t> for </a:t>
            </a:r>
            <a:r>
              <a:rPr lang="fr-FR" sz="2800" dirty="0" err="1"/>
              <a:t>Emerging</a:t>
            </a:r>
            <a:r>
              <a:rPr lang="fr-FR" sz="2800" dirty="0"/>
              <a:t> and </a:t>
            </a:r>
            <a:r>
              <a:rPr lang="fr-FR" sz="2800" dirty="0" err="1"/>
              <a:t>Zoonotic</a:t>
            </a:r>
            <a:r>
              <a:rPr lang="fr-FR" sz="2800" dirty="0"/>
              <a:t> </a:t>
            </a:r>
            <a:r>
              <a:rPr lang="fr-FR" sz="2800" dirty="0" err="1"/>
              <a:t>Diseases</a:t>
            </a:r>
            <a:br>
              <a:rPr lang="fr-FR" sz="2800" dirty="0"/>
            </a:br>
            <a:r>
              <a:rPr lang="fr-FR" sz="2000" i="1" dirty="0" err="1"/>
              <a:t>Identifying</a:t>
            </a:r>
            <a:r>
              <a:rPr lang="fr-FR" sz="2000" i="1" dirty="0"/>
              <a:t> </a:t>
            </a:r>
            <a:r>
              <a:rPr lang="fr-FR" sz="2000" i="1" dirty="0" err="1"/>
              <a:t>emerging</a:t>
            </a:r>
            <a:r>
              <a:rPr lang="fr-FR" sz="2000" i="1" dirty="0"/>
              <a:t> </a:t>
            </a:r>
            <a:r>
              <a:rPr lang="fr-FR" sz="2000" i="1" dirty="0" err="1"/>
              <a:t>risks</a:t>
            </a:r>
            <a:r>
              <a:rPr lang="fr-FR" sz="2000" i="1" dirty="0"/>
              <a:t> </a:t>
            </a:r>
            <a:r>
              <a:rPr lang="fr-FR" sz="2000" i="1" dirty="0" err="1"/>
              <a:t>through</a:t>
            </a:r>
            <a:r>
              <a:rPr lang="fr-FR" sz="2000" i="1" dirty="0"/>
              <a:t> collective intelligence</a:t>
            </a:r>
            <a:endParaRPr lang="en-CA" sz="2000" i="1" dirty="0"/>
          </a:p>
        </p:txBody>
      </p:sp>
      <p:sp>
        <p:nvSpPr>
          <p:cNvPr id="14339" name="Subtitle 1"/>
          <p:cNvSpPr>
            <a:spLocks noGrp="1"/>
          </p:cNvSpPr>
          <p:nvPr>
            <p:ph type="subTitle" idx="1"/>
          </p:nvPr>
        </p:nvSpPr>
        <p:spPr>
          <a:xfrm>
            <a:off x="3048000" y="3101975"/>
            <a:ext cx="9144000" cy="1123950"/>
          </a:xfrm>
        </p:spPr>
        <p:txBody>
          <a:bodyPr/>
          <a:lstStyle/>
          <a:p>
            <a:pPr eaLnBrk="1" hangingPunct="1"/>
            <a:r>
              <a:rPr lang="en-CA" altLang="en-US" dirty="0"/>
              <a:t>CEZD – CAHSS Equine Network Update</a:t>
            </a:r>
          </a:p>
          <a:p>
            <a:pPr eaLnBrk="1" hangingPunct="1"/>
            <a:r>
              <a:rPr lang="en-CA" altLang="en-US" dirty="0"/>
              <a:t>13 June 2024</a:t>
            </a:r>
          </a:p>
        </p:txBody>
      </p:sp>
      <p:sp>
        <p:nvSpPr>
          <p:cNvPr id="14340" name="Slide Number Placeholder 3"/>
          <p:cNvSpPr>
            <a:spLocks noGrp="1"/>
          </p:cNvSpPr>
          <p:nvPr>
            <p:ph type="sldNum" sz="quarter" idx="4294967295"/>
          </p:nvPr>
        </p:nvSpPr>
        <p:spPr bwMode="auto">
          <a:xfrm>
            <a:off x="9448800" y="63563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65D84322-D45D-4E35-B089-2601BE7D71B2}" type="slidenum">
              <a:rPr lang="en-US" altLang="en-US" sz="1200" smtClean="0">
                <a:solidFill>
                  <a:srgbClr val="898989"/>
                </a:solidFill>
              </a:rPr>
              <a:pPr fontAlgn="base">
                <a:lnSpc>
                  <a:spcPct val="100000"/>
                </a:lnSpc>
                <a:spcBef>
                  <a:spcPct val="0"/>
                </a:spcBef>
                <a:spcAft>
                  <a:spcPct val="0"/>
                </a:spcAft>
                <a:buFontTx/>
                <a:buNone/>
              </a:pPr>
              <a:t>1</a:t>
            </a:fld>
            <a:endParaRPr lang="en-US" altLang="en-US" sz="1200">
              <a:solidFill>
                <a:srgbClr val="898989"/>
              </a:solidFill>
            </a:endParaRPr>
          </a:p>
        </p:txBody>
      </p:sp>
      <p:sp>
        <p:nvSpPr>
          <p:cNvPr id="14341" name="TextBox 4"/>
          <p:cNvSpPr txBox="1">
            <a:spLocks noChangeArrowheads="1"/>
          </p:cNvSpPr>
          <p:nvPr/>
        </p:nvSpPr>
        <p:spPr bwMode="auto">
          <a:xfrm>
            <a:off x="9380538" y="5749925"/>
            <a:ext cx="28114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CA" altLang="en-US" sz="3600" b="1">
                <a:solidFill>
                  <a:srgbClr val="FFFFFF"/>
                </a:solidFill>
                <a:hlinkClick r:id="rId3"/>
              </a:rPr>
              <a:t>www.cezd.ca</a:t>
            </a:r>
            <a:r>
              <a:rPr lang="en-CA" altLang="en-US" sz="3600">
                <a:solidFill>
                  <a:srgbClr val="FFFFFF"/>
                </a:solidFill>
              </a:rPr>
              <a:t> </a:t>
            </a:r>
            <a:endParaRPr lang="en-US" altLang="en-US" sz="3600">
              <a:solidFill>
                <a:srgbClr val="FFFFFF"/>
              </a:solidFill>
            </a:endParaRPr>
          </a:p>
        </p:txBody>
      </p:sp>
    </p:spTree>
    <p:extLst>
      <p:ext uri="{BB962C8B-B14F-4D97-AF65-F5344CB8AC3E}">
        <p14:creationId xmlns:p14="http://schemas.microsoft.com/office/powerpoint/2010/main" val="2216345456"/>
      </p:ext>
    </p:extLst>
  </p:cSld>
  <p:clrMapOvr>
    <a:masterClrMapping/>
  </p:clrMapOvr>
  <p:transition spd="slow" advTm="26445"/>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hlinkClick r:id="rId3"/>
              </a:rPr>
              <a:t>Identification of equine mares as reservoir hosts for pathogenic species of </a:t>
            </a:r>
            <a:r>
              <a:rPr lang="en-US" sz="3200" dirty="0" err="1">
                <a:hlinkClick r:id="rId3"/>
              </a:rPr>
              <a:t>Leptospira</a:t>
            </a:r>
            <a:r>
              <a:rPr lang="en-US" sz="3200" dirty="0">
                <a:hlinkClick r:id="rId3"/>
              </a:rPr>
              <a:t> - PubMed (nih.gov)</a:t>
            </a:r>
            <a:endParaRPr lang="en-CA" sz="3200" dirty="0"/>
          </a:p>
        </p:txBody>
      </p:sp>
      <p:sp>
        <p:nvSpPr>
          <p:cNvPr id="3" name="Content Placeholder 2"/>
          <p:cNvSpPr>
            <a:spLocks noGrp="1"/>
          </p:cNvSpPr>
          <p:nvPr>
            <p:ph sz="half" idx="1"/>
          </p:nvPr>
        </p:nvSpPr>
        <p:spPr/>
        <p:txBody>
          <a:bodyPr/>
          <a:lstStyle/>
          <a:p>
            <a:r>
              <a:rPr lang="en-CA" dirty="0"/>
              <a:t>37 mares in study, urine tested</a:t>
            </a:r>
          </a:p>
          <a:p>
            <a:pPr lvl="1"/>
            <a:r>
              <a:rPr lang="en-CA" dirty="0"/>
              <a:t>PCR</a:t>
            </a:r>
          </a:p>
          <a:p>
            <a:pPr lvl="1"/>
            <a:r>
              <a:rPr lang="en-CA" dirty="0"/>
              <a:t>Culture</a:t>
            </a:r>
          </a:p>
          <a:p>
            <a:pPr lvl="1"/>
            <a:r>
              <a:rPr lang="en-CA" dirty="0"/>
              <a:t>Serology</a:t>
            </a:r>
          </a:p>
          <a:p>
            <a:r>
              <a:rPr lang="en-CA" dirty="0"/>
              <a:t>35/37 were seropositive for Leptospirosis</a:t>
            </a:r>
          </a:p>
          <a:p>
            <a:r>
              <a:rPr lang="en-CA" dirty="0"/>
              <a:t>1 mare aborted during the study and was seropositive for              </a:t>
            </a:r>
            <a:r>
              <a:rPr lang="en-CA" i="1" dirty="0"/>
              <a:t>L. </a:t>
            </a:r>
            <a:r>
              <a:rPr lang="en-CA" i="1" dirty="0" err="1"/>
              <a:t>interrogans</a:t>
            </a:r>
            <a:r>
              <a:rPr lang="en-CA" i="1" dirty="0"/>
              <a:t> </a:t>
            </a:r>
            <a:r>
              <a:rPr lang="en-CA" dirty="0" err="1"/>
              <a:t>serogroup</a:t>
            </a:r>
            <a:r>
              <a:rPr lang="en-CA" dirty="0"/>
              <a:t> Pomona </a:t>
            </a:r>
            <a:r>
              <a:rPr lang="en-CA" dirty="0" err="1"/>
              <a:t>serovar</a:t>
            </a:r>
            <a:r>
              <a:rPr lang="en-CA" dirty="0"/>
              <a:t> Pomona</a:t>
            </a:r>
          </a:p>
        </p:txBody>
      </p:sp>
      <p:sp>
        <p:nvSpPr>
          <p:cNvPr id="4" name="Content Placeholder 3"/>
          <p:cNvSpPr>
            <a:spLocks noGrp="1"/>
          </p:cNvSpPr>
          <p:nvPr>
            <p:ph sz="half" idx="2"/>
          </p:nvPr>
        </p:nvSpPr>
        <p:spPr/>
        <p:txBody>
          <a:bodyPr/>
          <a:lstStyle/>
          <a:p>
            <a:r>
              <a:rPr lang="en-US" dirty="0"/>
              <a:t>3 mares PCR positive for lipL32, a gene specific for pathogenic species of </a:t>
            </a:r>
            <a:r>
              <a:rPr lang="en-US" dirty="0" err="1"/>
              <a:t>Leptospira</a:t>
            </a:r>
            <a:endParaRPr lang="en-US" dirty="0"/>
          </a:p>
          <a:p>
            <a:pPr lvl="1"/>
            <a:r>
              <a:rPr lang="en-US" dirty="0"/>
              <a:t>DNA enrichment found shedding of:</a:t>
            </a:r>
          </a:p>
          <a:p>
            <a:pPr lvl="2"/>
            <a:r>
              <a:rPr lang="en-US" dirty="0"/>
              <a:t>1 </a:t>
            </a:r>
            <a:r>
              <a:rPr lang="en-US" i="1" dirty="0"/>
              <a:t>L. </a:t>
            </a:r>
            <a:r>
              <a:rPr lang="en-US" i="1" dirty="0" err="1"/>
              <a:t>kirschneri</a:t>
            </a:r>
            <a:r>
              <a:rPr lang="en-US" i="1" dirty="0"/>
              <a:t> </a:t>
            </a:r>
            <a:r>
              <a:rPr lang="en-US" dirty="0" err="1"/>
              <a:t>serogroup</a:t>
            </a:r>
            <a:r>
              <a:rPr lang="en-US" dirty="0"/>
              <a:t> </a:t>
            </a:r>
            <a:r>
              <a:rPr lang="en-US" dirty="0" err="1"/>
              <a:t>Australis</a:t>
            </a:r>
            <a:endParaRPr lang="en-US" dirty="0"/>
          </a:p>
          <a:p>
            <a:pPr lvl="2"/>
            <a:r>
              <a:rPr lang="en-US" dirty="0"/>
              <a:t>1 L. </a:t>
            </a:r>
            <a:r>
              <a:rPr lang="en-US" dirty="0" err="1"/>
              <a:t>interrogans</a:t>
            </a:r>
            <a:r>
              <a:rPr lang="en-US" dirty="0"/>
              <a:t> </a:t>
            </a:r>
            <a:r>
              <a:rPr lang="en-US" dirty="0" err="1"/>
              <a:t>serogroup</a:t>
            </a:r>
            <a:r>
              <a:rPr lang="en-US" dirty="0"/>
              <a:t> </a:t>
            </a:r>
            <a:r>
              <a:rPr lang="en-US" dirty="0" err="1"/>
              <a:t>Icterohaemorrhagiae</a:t>
            </a:r>
            <a:endParaRPr lang="en-US" dirty="0"/>
          </a:p>
          <a:p>
            <a:r>
              <a:rPr lang="en-US" dirty="0"/>
              <a:t>1 mare culture positive                </a:t>
            </a:r>
            <a:r>
              <a:rPr lang="en-US" i="1" dirty="0"/>
              <a:t>L. </a:t>
            </a:r>
            <a:r>
              <a:rPr lang="en-US" i="1" dirty="0" err="1"/>
              <a:t>kirschneri</a:t>
            </a:r>
            <a:r>
              <a:rPr lang="en-US" i="1" dirty="0"/>
              <a:t> </a:t>
            </a:r>
            <a:r>
              <a:rPr lang="en-US" dirty="0" err="1"/>
              <a:t>serogroup</a:t>
            </a:r>
            <a:r>
              <a:rPr lang="en-US" dirty="0"/>
              <a:t> </a:t>
            </a:r>
            <a:r>
              <a:rPr lang="en-US" dirty="0" err="1"/>
              <a:t>Australis</a:t>
            </a:r>
            <a:r>
              <a:rPr lang="en-US" dirty="0"/>
              <a:t> </a:t>
            </a:r>
            <a:r>
              <a:rPr lang="en-US" dirty="0" err="1"/>
              <a:t>serovar</a:t>
            </a:r>
            <a:r>
              <a:rPr lang="en-US" dirty="0"/>
              <a:t> </a:t>
            </a:r>
            <a:r>
              <a:rPr lang="en-US" dirty="0" err="1"/>
              <a:t>Rushan</a:t>
            </a:r>
            <a:endParaRPr lang="en-US" dirty="0"/>
          </a:p>
          <a:p>
            <a:endParaRPr lang="en-CA" dirty="0"/>
          </a:p>
        </p:txBody>
      </p:sp>
      <p:sp>
        <p:nvSpPr>
          <p:cNvPr id="5" name="Slide Number Placeholder 4"/>
          <p:cNvSpPr>
            <a:spLocks noGrp="1"/>
          </p:cNvSpPr>
          <p:nvPr>
            <p:ph type="sldNum" sz="quarter" idx="10"/>
          </p:nvPr>
        </p:nvSpPr>
        <p:spPr/>
        <p:txBody>
          <a:bodyPr/>
          <a:lstStyle/>
          <a:p>
            <a:pPr>
              <a:defRPr/>
            </a:pPr>
            <a:fld id="{222C2B47-41F2-42A5-AA41-34CCD9669551}" type="slidenum">
              <a:rPr lang="en-US" smtClean="0"/>
              <a:pPr>
                <a:defRPr/>
              </a:pPr>
              <a:t>10</a:t>
            </a:fld>
            <a:endParaRPr lang="en-US" dirty="0"/>
          </a:p>
        </p:txBody>
      </p:sp>
    </p:spTree>
    <p:extLst>
      <p:ext uri="{BB962C8B-B14F-4D97-AF65-F5344CB8AC3E}">
        <p14:creationId xmlns:p14="http://schemas.microsoft.com/office/powerpoint/2010/main" val="5122716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Question</a:t>
            </a:r>
          </a:p>
        </p:txBody>
      </p:sp>
      <p:sp>
        <p:nvSpPr>
          <p:cNvPr id="3" name="Content Placeholder 2"/>
          <p:cNvSpPr>
            <a:spLocks noGrp="1"/>
          </p:cNvSpPr>
          <p:nvPr>
            <p:ph sz="half" idx="1"/>
          </p:nvPr>
        </p:nvSpPr>
        <p:spPr>
          <a:xfrm>
            <a:off x="838200" y="2057401"/>
            <a:ext cx="5181600" cy="2240280"/>
          </a:xfrm>
        </p:spPr>
        <p:txBody>
          <a:bodyPr/>
          <a:lstStyle/>
          <a:p>
            <a:r>
              <a:rPr lang="en-US" dirty="0"/>
              <a:t>Why haven’t horses been reported with HPAI H5N1?</a:t>
            </a:r>
          </a:p>
          <a:p>
            <a:endParaRPr lang="en-US" dirty="0"/>
          </a:p>
          <a:p>
            <a:r>
              <a:rPr lang="en-US" dirty="0"/>
              <a:t>Receptors are present in the Upper Respiratory Tract (</a:t>
            </a:r>
            <a:r>
              <a:rPr lang="en-US" dirty="0">
                <a:sym typeface="Symbol" panose="05050102010706020507" pitchFamily="18" charset="2"/>
              </a:rPr>
              <a:t></a:t>
            </a:r>
            <a:r>
              <a:rPr lang="en-US" dirty="0"/>
              <a:t>2-3 and </a:t>
            </a:r>
            <a:r>
              <a:rPr lang="en-US" dirty="0">
                <a:sym typeface="Symbol" panose="05050102010706020507" pitchFamily="18" charset="2"/>
              </a:rPr>
              <a:t></a:t>
            </a:r>
            <a:r>
              <a:rPr lang="en-US" dirty="0"/>
              <a:t>2-6 </a:t>
            </a:r>
            <a:r>
              <a:rPr lang="en-US" dirty="0" err="1"/>
              <a:t>sialoreceptors</a:t>
            </a:r>
            <a:r>
              <a:rPr lang="en-US" dirty="0"/>
              <a:t>)</a:t>
            </a:r>
          </a:p>
          <a:p>
            <a:pPr marL="0" indent="0">
              <a:buNone/>
            </a:pPr>
            <a:endParaRPr lang="en-US" dirty="0"/>
          </a:p>
          <a:p>
            <a:r>
              <a:rPr lang="en-US" sz="1800" dirty="0">
                <a:hlinkClick r:id="rId2"/>
              </a:rPr>
              <a:t>Distribution of Influenza Virus </a:t>
            </a:r>
            <a:r>
              <a:rPr lang="en-US" sz="1800" dirty="0" err="1">
                <a:hlinkClick r:id="rId2"/>
              </a:rPr>
              <a:t>Sialoreceptors</a:t>
            </a:r>
            <a:r>
              <a:rPr lang="en-US" sz="1800" dirty="0">
                <a:hlinkClick r:id="rId2"/>
              </a:rPr>
              <a:t> on Upper and Lower Respiratory Tract in Horses and Dogs</a:t>
            </a:r>
            <a:endParaRPr lang="en-CA" sz="1800" dirty="0"/>
          </a:p>
        </p:txBody>
      </p:sp>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172200" y="2271395"/>
            <a:ext cx="5181600" cy="3459797"/>
          </a:xfrm>
        </p:spPr>
      </p:pic>
      <p:sp>
        <p:nvSpPr>
          <p:cNvPr id="5" name="Slide Number Placeholder 4"/>
          <p:cNvSpPr>
            <a:spLocks noGrp="1"/>
          </p:cNvSpPr>
          <p:nvPr>
            <p:ph type="sldNum" sz="quarter" idx="10"/>
          </p:nvPr>
        </p:nvSpPr>
        <p:spPr/>
        <p:txBody>
          <a:bodyPr/>
          <a:lstStyle/>
          <a:p>
            <a:pPr>
              <a:defRPr/>
            </a:pPr>
            <a:fld id="{222C2B47-41F2-42A5-AA41-34CCD9669551}" type="slidenum">
              <a:rPr lang="en-US" smtClean="0"/>
              <a:pPr>
                <a:defRPr/>
              </a:pPr>
              <a:t>11</a:t>
            </a:fld>
            <a:endParaRPr lang="en-US"/>
          </a:p>
        </p:txBody>
      </p:sp>
      <p:sp>
        <p:nvSpPr>
          <p:cNvPr id="7" name="Rectangle 6"/>
          <p:cNvSpPr/>
          <p:nvPr/>
        </p:nvSpPr>
        <p:spPr>
          <a:xfrm>
            <a:off x="624840" y="5988733"/>
            <a:ext cx="6096000" cy="369332"/>
          </a:xfrm>
          <a:prstGeom prst="rect">
            <a:avLst/>
          </a:prstGeom>
        </p:spPr>
        <p:txBody>
          <a:bodyPr>
            <a:spAutoFit/>
          </a:bodyPr>
          <a:lstStyle/>
          <a:p>
            <a:endParaRPr lang="en-CA" dirty="0"/>
          </a:p>
        </p:txBody>
      </p:sp>
    </p:spTree>
    <p:extLst>
      <p:ext uri="{BB962C8B-B14F-4D97-AF65-F5344CB8AC3E}">
        <p14:creationId xmlns:p14="http://schemas.microsoft.com/office/powerpoint/2010/main" val="30739616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5990"/>
            <a:ext cx="10515600" cy="744595"/>
          </a:xfrm>
        </p:spPr>
        <p:txBody>
          <a:bodyPr/>
          <a:lstStyle/>
          <a:p>
            <a:r>
              <a:rPr lang="en-US" dirty="0">
                <a:hlinkClick r:id="rId3"/>
              </a:rPr>
              <a:t>USDA APHIS | Vesicular Stomatitis</a:t>
            </a:r>
            <a:endParaRPr lang="en-CA" dirty="0"/>
          </a:p>
        </p:txBody>
      </p:sp>
      <p:sp>
        <p:nvSpPr>
          <p:cNvPr id="3" name="Content Placeholder 2"/>
          <p:cNvSpPr>
            <a:spLocks noGrp="1"/>
          </p:cNvSpPr>
          <p:nvPr>
            <p:ph sz="half" idx="1"/>
          </p:nvPr>
        </p:nvSpPr>
        <p:spPr>
          <a:xfrm>
            <a:off x="278517" y="2794571"/>
            <a:ext cx="5606328" cy="2705260"/>
          </a:xfrm>
        </p:spPr>
        <p:txBody>
          <a:bodyPr/>
          <a:lstStyle/>
          <a:p>
            <a:r>
              <a:rPr lang="en-CA" sz="2600" dirty="0"/>
              <a:t>Since last meeting no new cases of VSV reported</a:t>
            </a:r>
          </a:p>
          <a:p>
            <a:r>
              <a:rPr lang="en-CA" sz="2600" dirty="0"/>
              <a:t>Website last updated April 6, 2024</a:t>
            </a:r>
          </a:p>
          <a:p>
            <a:r>
              <a:rPr lang="en-CA" sz="2600" dirty="0"/>
              <a:t>Last situation report 22 January 2024</a:t>
            </a:r>
          </a:p>
          <a:p>
            <a:pPr marL="0" indent="0">
              <a:buNone/>
            </a:pPr>
            <a:endParaRPr lang="en-CA" dirty="0"/>
          </a:p>
        </p:txBody>
      </p:sp>
      <p:sp>
        <p:nvSpPr>
          <p:cNvPr id="5" name="Slide Number Placeholder 4"/>
          <p:cNvSpPr>
            <a:spLocks noGrp="1"/>
          </p:cNvSpPr>
          <p:nvPr>
            <p:ph type="sldNum" sz="quarter" idx="10"/>
          </p:nvPr>
        </p:nvSpPr>
        <p:spPr/>
        <p:txBody>
          <a:bodyPr/>
          <a:lstStyle/>
          <a:p>
            <a:pPr>
              <a:defRPr/>
            </a:pPr>
            <a:fld id="{222C2B47-41F2-42A5-AA41-34CCD9669551}" type="slidenum">
              <a:rPr lang="en-US" smtClean="0"/>
              <a:pPr>
                <a:defRPr/>
              </a:pPr>
              <a:t>2</a:t>
            </a:fld>
            <a:endParaRPr lang="en-US"/>
          </a:p>
        </p:txBody>
      </p:sp>
      <p:pic>
        <p:nvPicPr>
          <p:cNvPr id="8" name="Picture 7"/>
          <p:cNvPicPr>
            <a:picLocks noChangeAspect="1"/>
          </p:cNvPicPr>
          <p:nvPr/>
        </p:nvPicPr>
        <p:blipFill>
          <a:blip r:embed="rId4"/>
          <a:stretch>
            <a:fillRect/>
          </a:stretch>
        </p:blipFill>
        <p:spPr>
          <a:xfrm>
            <a:off x="5971479" y="1332607"/>
            <a:ext cx="5991366" cy="461150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790870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73DBC-4083-C704-8013-45095AF187E5}"/>
              </a:ext>
            </a:extLst>
          </p:cNvPr>
          <p:cNvSpPr>
            <a:spLocks noGrp="1"/>
          </p:cNvSpPr>
          <p:nvPr>
            <p:ph type="title"/>
          </p:nvPr>
        </p:nvSpPr>
        <p:spPr/>
        <p:txBody>
          <a:bodyPr/>
          <a:lstStyle/>
          <a:p>
            <a:r>
              <a:rPr lang="en-CA"/>
              <a:t>Contagious Equine Metritis in Florida</a:t>
            </a:r>
            <a:endParaRPr lang="en-CA" dirty="0"/>
          </a:p>
        </p:txBody>
      </p:sp>
      <p:sp>
        <p:nvSpPr>
          <p:cNvPr id="3" name="Content Placeholder 2">
            <a:extLst>
              <a:ext uri="{FF2B5EF4-FFF2-40B4-BE49-F238E27FC236}">
                <a16:creationId xmlns:a16="http://schemas.microsoft.com/office/drawing/2014/main" id="{7853A3DA-A357-0026-6146-79765D129D73}"/>
              </a:ext>
            </a:extLst>
          </p:cNvPr>
          <p:cNvSpPr>
            <a:spLocks noGrp="1"/>
          </p:cNvSpPr>
          <p:nvPr>
            <p:ph sz="half" idx="1"/>
          </p:nvPr>
        </p:nvSpPr>
        <p:spPr/>
        <p:txBody>
          <a:bodyPr/>
          <a:lstStyle/>
          <a:p>
            <a:r>
              <a:rPr lang="en-CA"/>
              <a:t>USDA Reports of </a:t>
            </a:r>
            <a:r>
              <a:rPr lang="en-CA">
                <a:hlinkClick r:id="rId2"/>
              </a:rPr>
              <a:t>CEM in Florida</a:t>
            </a:r>
            <a:endParaRPr lang="en-CA"/>
          </a:p>
          <a:p>
            <a:r>
              <a:rPr lang="en-CA"/>
              <a:t>CEM is detected sporadically in the United States, the last time it was detected was 2013</a:t>
            </a:r>
          </a:p>
          <a:p>
            <a:r>
              <a:rPr lang="en-CA"/>
              <a:t>3 animals have been confirmed positive for CEM in central Florida</a:t>
            </a:r>
          </a:p>
          <a:p>
            <a:pPr lvl="1"/>
            <a:r>
              <a:rPr lang="en-CA"/>
              <a:t>2 pony stallions and 1 pony mare</a:t>
            </a:r>
          </a:p>
          <a:p>
            <a:endParaRPr lang="en-CA" dirty="0"/>
          </a:p>
        </p:txBody>
      </p:sp>
      <p:pic>
        <p:nvPicPr>
          <p:cNvPr id="7" name="Content Placeholder 6" descr="A group of horses standing together&#10;&#10;Description automatically generated">
            <a:extLst>
              <a:ext uri="{FF2B5EF4-FFF2-40B4-BE49-F238E27FC236}">
                <a16:creationId xmlns:a16="http://schemas.microsoft.com/office/drawing/2014/main" id="{FA112F68-1FF7-5F27-AF16-BC5A0923EE53}"/>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019800" y="1825625"/>
            <a:ext cx="5964498" cy="3727811"/>
          </a:xfrm>
          <a:prstGeom prst="rect">
            <a:avLst/>
          </a:prstGeom>
          <a:ln>
            <a:noFill/>
          </a:ln>
          <a:effectLst>
            <a:outerShdw blurRad="292100" dist="139700" dir="2700000" algn="tl" rotWithShape="0">
              <a:srgbClr val="333333">
                <a:alpha val="65000"/>
              </a:srgbClr>
            </a:outerShdw>
          </a:effectLst>
        </p:spPr>
      </p:pic>
      <p:sp>
        <p:nvSpPr>
          <p:cNvPr id="5" name="Slide Number Placeholder 4">
            <a:extLst>
              <a:ext uri="{FF2B5EF4-FFF2-40B4-BE49-F238E27FC236}">
                <a16:creationId xmlns:a16="http://schemas.microsoft.com/office/drawing/2014/main" id="{15D95D99-0EC3-A70F-5753-D5F6454932B4}"/>
              </a:ext>
            </a:extLst>
          </p:cNvPr>
          <p:cNvSpPr>
            <a:spLocks noGrp="1"/>
          </p:cNvSpPr>
          <p:nvPr>
            <p:ph type="sldNum" sz="quarter" idx="10"/>
          </p:nvPr>
        </p:nvSpPr>
        <p:spPr/>
        <p:txBody>
          <a:bodyPr/>
          <a:lstStyle/>
          <a:p>
            <a:pPr>
              <a:defRPr/>
            </a:pPr>
            <a:fld id="{222C2B47-41F2-42A5-AA41-34CCD9669551}" type="slidenum">
              <a:rPr lang="en-US" smtClean="0"/>
              <a:pPr>
                <a:defRPr/>
              </a:pPr>
              <a:t>3</a:t>
            </a:fld>
            <a:endParaRPr lang="en-US"/>
          </a:p>
        </p:txBody>
      </p:sp>
    </p:spTree>
    <p:extLst>
      <p:ext uri="{BB962C8B-B14F-4D97-AF65-F5344CB8AC3E}">
        <p14:creationId xmlns:p14="http://schemas.microsoft.com/office/powerpoint/2010/main" val="5370391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WNV early detections</a:t>
            </a:r>
          </a:p>
        </p:txBody>
      </p:sp>
      <p:sp>
        <p:nvSpPr>
          <p:cNvPr id="3" name="Content Placeholder 2"/>
          <p:cNvSpPr>
            <a:spLocks noGrp="1"/>
          </p:cNvSpPr>
          <p:nvPr>
            <p:ph sz="half" idx="1"/>
          </p:nvPr>
        </p:nvSpPr>
        <p:spPr/>
        <p:txBody>
          <a:bodyPr/>
          <a:lstStyle/>
          <a:p>
            <a:r>
              <a:rPr lang="en-US" dirty="0">
                <a:hlinkClick r:id="rId3"/>
              </a:rPr>
              <a:t>California - First West Nile Virus Positive Dead Bird of 2024 Found in Contra Costa County</a:t>
            </a:r>
            <a:r>
              <a:rPr lang="en-US" dirty="0"/>
              <a:t> (April )</a:t>
            </a:r>
          </a:p>
          <a:p>
            <a:r>
              <a:rPr lang="fr-FR" dirty="0">
                <a:hlinkClick r:id="rId4"/>
              </a:rPr>
              <a:t>West Nile Virus in Illinois – Surveillance</a:t>
            </a:r>
            <a:r>
              <a:rPr lang="fr-FR" dirty="0"/>
              <a:t> Mosquitos/</a:t>
            </a:r>
            <a:r>
              <a:rPr lang="fr-FR" dirty="0" err="1"/>
              <a:t>Birds</a:t>
            </a:r>
            <a:r>
              <a:rPr lang="fr-FR" dirty="0"/>
              <a:t> (April)</a:t>
            </a:r>
          </a:p>
        </p:txBody>
      </p:sp>
      <p:sp>
        <p:nvSpPr>
          <p:cNvPr id="4" name="Content Placeholder 3"/>
          <p:cNvSpPr>
            <a:spLocks noGrp="1"/>
          </p:cNvSpPr>
          <p:nvPr>
            <p:ph sz="half" idx="2"/>
          </p:nvPr>
        </p:nvSpPr>
        <p:spPr/>
        <p:txBody>
          <a:bodyPr/>
          <a:lstStyle/>
          <a:p>
            <a:r>
              <a:rPr lang="en-US" dirty="0">
                <a:hlinkClick r:id="rId5"/>
              </a:rPr>
              <a:t>West Nile Virus Makes an Early Appearance in Wild Birds in Ontario this Year - Healthy Wildlife</a:t>
            </a:r>
            <a:endParaRPr lang="en-US" dirty="0"/>
          </a:p>
          <a:p>
            <a:pPr marL="0" indent="0">
              <a:buNone/>
            </a:pPr>
            <a:endParaRPr lang="en-US" dirty="0"/>
          </a:p>
          <a:p>
            <a:r>
              <a:rPr lang="fr-FR" dirty="0"/>
              <a:t>Ontario (May)</a:t>
            </a:r>
          </a:p>
          <a:p>
            <a:pPr lvl="1"/>
            <a:r>
              <a:rPr lang="fr-FR" dirty="0">
                <a:hlinkClick r:id="rId6"/>
              </a:rPr>
              <a:t>Peterborough</a:t>
            </a:r>
            <a:r>
              <a:rPr lang="fr-FR" dirty="0"/>
              <a:t> (crow)</a:t>
            </a:r>
          </a:p>
          <a:p>
            <a:pPr lvl="1"/>
            <a:r>
              <a:rPr lang="fr-FR" dirty="0">
                <a:hlinkClick r:id="rId7"/>
              </a:rPr>
              <a:t>North Bay</a:t>
            </a:r>
            <a:r>
              <a:rPr lang="fr-FR" dirty="0"/>
              <a:t> (crow)</a:t>
            </a:r>
            <a:endParaRPr lang="en-CA" dirty="0"/>
          </a:p>
          <a:p>
            <a:pPr marL="0" indent="0">
              <a:buNone/>
            </a:pPr>
            <a:endParaRPr lang="en-CA" dirty="0"/>
          </a:p>
        </p:txBody>
      </p:sp>
      <p:sp>
        <p:nvSpPr>
          <p:cNvPr id="5" name="Slide Number Placeholder 4"/>
          <p:cNvSpPr>
            <a:spLocks noGrp="1"/>
          </p:cNvSpPr>
          <p:nvPr>
            <p:ph type="sldNum" sz="quarter" idx="10"/>
          </p:nvPr>
        </p:nvSpPr>
        <p:spPr/>
        <p:txBody>
          <a:bodyPr/>
          <a:lstStyle/>
          <a:p>
            <a:pPr>
              <a:defRPr/>
            </a:pPr>
            <a:fld id="{222C2B47-41F2-42A5-AA41-34CCD9669551}" type="slidenum">
              <a:rPr lang="en-US" smtClean="0"/>
              <a:pPr>
                <a:defRPr/>
              </a:pPr>
              <a:t>4</a:t>
            </a:fld>
            <a:endParaRPr lang="en-US"/>
          </a:p>
        </p:txBody>
      </p:sp>
    </p:spTree>
    <p:extLst>
      <p:ext uri="{BB962C8B-B14F-4D97-AF65-F5344CB8AC3E}">
        <p14:creationId xmlns:p14="http://schemas.microsoft.com/office/powerpoint/2010/main" val="37438541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1357313" y="820099"/>
            <a:ext cx="9739312" cy="5718813"/>
          </a:xfrm>
          <a:prstGeom prst="rect">
            <a:avLst/>
          </a:prstGeom>
          <a:ln>
            <a:noFill/>
          </a:ln>
          <a:effectLst>
            <a:outerShdw blurRad="292100" dist="139700" dir="2700000" algn="tl" rotWithShape="0">
              <a:srgbClr val="333333">
                <a:alpha val="65000"/>
              </a:srgbClr>
            </a:outerShdw>
          </a:effectLst>
        </p:spPr>
      </p:pic>
      <p:sp>
        <p:nvSpPr>
          <p:cNvPr id="5" name="Slide Number Placeholder 4"/>
          <p:cNvSpPr>
            <a:spLocks noGrp="1"/>
          </p:cNvSpPr>
          <p:nvPr>
            <p:ph type="sldNum" sz="quarter" idx="4294967295"/>
          </p:nvPr>
        </p:nvSpPr>
        <p:spPr>
          <a:xfrm>
            <a:off x="9448800" y="6356350"/>
            <a:ext cx="2743200" cy="365125"/>
          </a:xfrm>
        </p:spPr>
        <p:txBody>
          <a:bodyPr/>
          <a:lstStyle/>
          <a:p>
            <a:pPr>
              <a:defRPr/>
            </a:pPr>
            <a:fld id="{222C2B47-41F2-42A5-AA41-34CCD9669551}" type="slidenum">
              <a:rPr lang="en-US" smtClean="0"/>
              <a:pPr>
                <a:defRPr/>
              </a:pPr>
              <a:t>5</a:t>
            </a:fld>
            <a:endParaRPr lang="en-US"/>
          </a:p>
        </p:txBody>
      </p:sp>
      <p:sp>
        <p:nvSpPr>
          <p:cNvPr id="6" name="Title 5"/>
          <p:cNvSpPr>
            <a:spLocks noGrp="1"/>
          </p:cNvSpPr>
          <p:nvPr>
            <p:ph type="title"/>
          </p:nvPr>
        </p:nvSpPr>
        <p:spPr>
          <a:xfrm>
            <a:off x="795337" y="1"/>
            <a:ext cx="10515600" cy="814388"/>
          </a:xfrm>
        </p:spPr>
        <p:txBody>
          <a:bodyPr/>
          <a:lstStyle/>
          <a:p>
            <a:r>
              <a:rPr lang="en-CA" dirty="0"/>
              <a:t>West Nile Virus Hazard Trend</a:t>
            </a:r>
          </a:p>
        </p:txBody>
      </p:sp>
    </p:spTree>
    <p:extLst>
      <p:ext uri="{BB962C8B-B14F-4D97-AF65-F5344CB8AC3E}">
        <p14:creationId xmlns:p14="http://schemas.microsoft.com/office/powerpoint/2010/main" val="41136383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Lyme Disease</a:t>
            </a:r>
          </a:p>
        </p:txBody>
      </p:sp>
      <p:sp>
        <p:nvSpPr>
          <p:cNvPr id="3" name="Content Placeholder 2"/>
          <p:cNvSpPr>
            <a:spLocks noGrp="1"/>
          </p:cNvSpPr>
          <p:nvPr>
            <p:ph sz="half" idx="1"/>
          </p:nvPr>
        </p:nvSpPr>
        <p:spPr>
          <a:xfrm>
            <a:off x="351556" y="1690688"/>
            <a:ext cx="5181600" cy="4351338"/>
          </a:xfrm>
        </p:spPr>
        <p:txBody>
          <a:bodyPr/>
          <a:lstStyle/>
          <a:p>
            <a:r>
              <a:rPr lang="en-US" dirty="0">
                <a:hlinkClick r:id="rId2"/>
              </a:rPr>
              <a:t>21 confirmed cases of Lyme disease in May: Public Health Ontario (chch.com)</a:t>
            </a:r>
            <a:endParaRPr lang="en-US" dirty="0"/>
          </a:p>
          <a:p>
            <a:r>
              <a:rPr lang="en-US" dirty="0"/>
              <a:t>60 human cases so far in 2024</a:t>
            </a:r>
          </a:p>
          <a:p>
            <a:endParaRPr lang="en-US" dirty="0"/>
          </a:p>
          <a:p>
            <a:r>
              <a:rPr lang="en-US" dirty="0"/>
              <a:t>Signals from New England (CT, NY) also showing increases</a:t>
            </a:r>
            <a:endParaRPr lang="en-CA" dirty="0"/>
          </a:p>
        </p:txBody>
      </p:sp>
      <p:sp>
        <p:nvSpPr>
          <p:cNvPr id="5" name="Slide Number Placeholder 4"/>
          <p:cNvSpPr>
            <a:spLocks noGrp="1"/>
          </p:cNvSpPr>
          <p:nvPr>
            <p:ph type="sldNum" sz="quarter" idx="10"/>
          </p:nvPr>
        </p:nvSpPr>
        <p:spPr/>
        <p:txBody>
          <a:bodyPr/>
          <a:lstStyle/>
          <a:p>
            <a:pPr>
              <a:defRPr/>
            </a:pPr>
            <a:fld id="{222C2B47-41F2-42A5-AA41-34CCD9669551}" type="slidenum">
              <a:rPr lang="en-US" smtClean="0"/>
              <a:pPr>
                <a:defRPr/>
              </a:pPr>
              <a:t>6</a:t>
            </a:fld>
            <a:endParaRPr lang="en-US"/>
          </a:p>
        </p:txBody>
      </p:sp>
      <p:pic>
        <p:nvPicPr>
          <p:cNvPr id="1026" name="Picture 2" descr="https://www.chch.com/wp-content/uploads/2024/05/ticks-ontario.png">
            <a:hlinkClick r:id="rId2"/>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812220" y="1195005"/>
            <a:ext cx="5820644" cy="508281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43102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138" y="144463"/>
            <a:ext cx="10515600" cy="1325562"/>
          </a:xfrm>
        </p:spPr>
        <p:txBody>
          <a:bodyPr/>
          <a:lstStyle/>
          <a:p>
            <a:pPr>
              <a:defRPr/>
            </a:pPr>
            <a:r>
              <a:rPr lang="en-US" sz="3200" dirty="0"/>
              <a:t>New World Screwworm in Central America</a:t>
            </a:r>
            <a:endParaRPr lang="en-CA" sz="3200" dirty="0"/>
          </a:p>
        </p:txBody>
      </p:sp>
      <p:sp>
        <p:nvSpPr>
          <p:cNvPr id="33795" name="Text Placeholder 2"/>
          <p:cNvSpPr>
            <a:spLocks noGrp="1"/>
          </p:cNvSpPr>
          <p:nvPr>
            <p:ph type="body" sz="quarter" idx="13"/>
          </p:nvPr>
        </p:nvSpPr>
        <p:spPr>
          <a:xfrm>
            <a:off x="455613" y="1271588"/>
            <a:ext cx="4683125" cy="5105400"/>
          </a:xfrm>
        </p:spPr>
        <p:txBody>
          <a:bodyPr/>
          <a:lstStyle/>
          <a:p>
            <a:r>
              <a:rPr lang="en-US" altLang="en-US" sz="2400" dirty="0"/>
              <a:t>Parasitic fly larva - </a:t>
            </a:r>
            <a:r>
              <a:rPr lang="en-CA" altLang="en-US" sz="2400" i="1" dirty="0" err="1"/>
              <a:t>Cochliomyia</a:t>
            </a:r>
            <a:r>
              <a:rPr lang="en-CA" altLang="en-US" sz="2400" i="1" dirty="0"/>
              <a:t> </a:t>
            </a:r>
            <a:r>
              <a:rPr lang="en-CA" altLang="en-US" sz="2400" i="1" dirty="0" err="1"/>
              <a:t>hominivorax</a:t>
            </a:r>
            <a:r>
              <a:rPr lang="en-CA" altLang="en-US" sz="2400" i="1" dirty="0"/>
              <a:t> </a:t>
            </a:r>
            <a:r>
              <a:rPr lang="en-CA" altLang="en-US" sz="2400" dirty="0"/>
              <a:t>causing wound </a:t>
            </a:r>
            <a:r>
              <a:rPr lang="en-CA" altLang="en-US" sz="2400" dirty="0" err="1"/>
              <a:t>myiasis</a:t>
            </a:r>
            <a:endParaRPr lang="en-CA" altLang="en-US" sz="2400" dirty="0"/>
          </a:p>
          <a:p>
            <a:r>
              <a:rPr lang="en-CA" altLang="en-US" sz="2400" dirty="0"/>
              <a:t>Had been eradicated from the United States and Central America between 1957 – 2001 using sterile male flies</a:t>
            </a:r>
          </a:p>
          <a:p>
            <a:r>
              <a:rPr lang="en-US" altLang="en-US" sz="2400" dirty="0"/>
              <a:t>Re-emergence in Florida Keys in 2016 but that has been controlled</a:t>
            </a:r>
          </a:p>
          <a:p>
            <a:r>
              <a:rPr lang="en-US" altLang="en-US" sz="2400" dirty="0"/>
              <a:t>Normally, Panama is the control point with millions of sterile flies released to control northward movement</a:t>
            </a:r>
          </a:p>
        </p:txBody>
      </p:sp>
      <p:sp>
        <p:nvSpPr>
          <p:cNvPr id="4" name="Slide Number Placeholder 3"/>
          <p:cNvSpPr>
            <a:spLocks noGrp="1"/>
          </p:cNvSpPr>
          <p:nvPr>
            <p:ph type="sldNum" sz="quarter" idx="14"/>
          </p:nvPr>
        </p:nvSpPr>
        <p:spPr>
          <a:xfrm>
            <a:off x="10401300" y="5813425"/>
            <a:ext cx="1447800" cy="365125"/>
          </a:xfrm>
        </p:spPr>
        <p:txBody>
          <a:bodyPr/>
          <a:lstStyle/>
          <a:p>
            <a:pPr>
              <a:defRPr/>
            </a:pPr>
            <a:r>
              <a:rPr lang="en-CA" dirty="0">
                <a:hlinkClick r:id="rId3"/>
              </a:rPr>
              <a:t>k7576-1 : USDA ARS</a:t>
            </a:r>
            <a:endParaRPr lang="en-US" dirty="0"/>
          </a:p>
        </p:txBody>
      </p:sp>
      <p:sp>
        <p:nvSpPr>
          <p:cNvPr id="33797" name="Rectangle 2"/>
          <p:cNvSpPr>
            <a:spLocks noChangeArrowheads="1"/>
          </p:cNvSpPr>
          <p:nvPr/>
        </p:nvSpPr>
        <p:spPr bwMode="auto">
          <a:xfrm>
            <a:off x="6881813" y="35131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CA" altLang="en-US" sz="1800"/>
          </a:p>
        </p:txBody>
      </p:sp>
      <p:pic>
        <p:nvPicPr>
          <p:cNvPr id="33798"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38738" y="1271588"/>
            <a:ext cx="6911975" cy="490696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211138" y="6178550"/>
            <a:ext cx="6096000" cy="646331"/>
          </a:xfrm>
          <a:prstGeom prst="rect">
            <a:avLst/>
          </a:prstGeom>
        </p:spPr>
        <p:txBody>
          <a:bodyPr>
            <a:spAutoFit/>
          </a:bodyPr>
          <a:lstStyle/>
          <a:p>
            <a:r>
              <a:rPr lang="en-US" dirty="0">
                <a:hlinkClick r:id="rId5"/>
              </a:rPr>
              <a:t>History and Current Situation of the New World Screwworm in the Americas | IAEA</a:t>
            </a:r>
            <a:endParaRPr lang="en-CA" dirty="0"/>
          </a:p>
        </p:txBody>
      </p:sp>
    </p:spTree>
    <p:extLst>
      <p:ext uri="{BB962C8B-B14F-4D97-AF65-F5344CB8AC3E}">
        <p14:creationId xmlns:p14="http://schemas.microsoft.com/office/powerpoint/2010/main" val="30922583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138" y="144463"/>
            <a:ext cx="11479212" cy="1325562"/>
          </a:xfrm>
        </p:spPr>
        <p:txBody>
          <a:bodyPr/>
          <a:lstStyle/>
          <a:p>
            <a:pPr>
              <a:defRPr/>
            </a:pPr>
            <a:r>
              <a:rPr lang="en-US" sz="3200" dirty="0"/>
              <a:t>Northward movement in Central America</a:t>
            </a:r>
            <a:endParaRPr lang="en-CA" sz="3200" dirty="0"/>
          </a:p>
        </p:txBody>
      </p:sp>
      <p:sp>
        <p:nvSpPr>
          <p:cNvPr id="34819" name="Text Placeholder 2"/>
          <p:cNvSpPr>
            <a:spLocks noGrp="1"/>
          </p:cNvSpPr>
          <p:nvPr>
            <p:ph type="body" sz="quarter" idx="13"/>
          </p:nvPr>
        </p:nvSpPr>
        <p:spPr>
          <a:xfrm>
            <a:off x="455613" y="1271588"/>
            <a:ext cx="7383462" cy="4551362"/>
          </a:xfrm>
        </p:spPr>
        <p:txBody>
          <a:bodyPr/>
          <a:lstStyle/>
          <a:p>
            <a:pPr>
              <a:defRPr/>
            </a:pPr>
            <a:r>
              <a:rPr lang="en-US" altLang="en-US" dirty="0">
                <a:solidFill>
                  <a:prstClr val="black"/>
                </a:solidFill>
                <a:hlinkClick r:id="rId3"/>
              </a:rPr>
              <a:t>August 2023 </a:t>
            </a:r>
            <a:r>
              <a:rPr lang="en-US" altLang="en-US" dirty="0">
                <a:solidFill>
                  <a:prstClr val="black"/>
                </a:solidFill>
              </a:rPr>
              <a:t>Cases occurred in Panama, animal movements were halted. Subsequent/Concurrent with release of sterile flies.</a:t>
            </a:r>
            <a:endParaRPr lang="en-US" altLang="en-US" u="sng" dirty="0">
              <a:hlinkClick r:id="" action="ppaction://noaction"/>
            </a:endParaRPr>
          </a:p>
          <a:p>
            <a:pPr>
              <a:defRPr/>
            </a:pPr>
            <a:r>
              <a:rPr lang="en-US" altLang="en-US" u="sng" dirty="0">
                <a:hlinkClick r:id="" action="ppaction://noaction"/>
              </a:rPr>
              <a:t>Costa Rica</a:t>
            </a:r>
            <a:r>
              <a:rPr lang="en-US" altLang="en-US" dirty="0"/>
              <a:t> (Feb 2024) declared a sanitary emergency due to the presence and spread of new world screwworm;  Cases in cattle, </a:t>
            </a:r>
            <a:r>
              <a:rPr lang="en-US" altLang="en-US" dirty="0">
                <a:solidFill>
                  <a:srgbClr val="FF0000"/>
                </a:solidFill>
              </a:rPr>
              <a:t>horses</a:t>
            </a:r>
            <a:r>
              <a:rPr lang="en-US" altLang="en-US" dirty="0"/>
              <a:t>, pigs, sheep, goats and dogs</a:t>
            </a:r>
          </a:p>
          <a:p>
            <a:pPr>
              <a:defRPr/>
            </a:pPr>
            <a:r>
              <a:rPr lang="en-US" altLang="en-US" dirty="0"/>
              <a:t>March 2024 </a:t>
            </a:r>
            <a:r>
              <a:rPr lang="en-US" altLang="en-US" dirty="0">
                <a:hlinkClick r:id="rId4"/>
              </a:rPr>
              <a:t>First Human case </a:t>
            </a:r>
            <a:endParaRPr lang="en-US" altLang="en-US" dirty="0"/>
          </a:p>
          <a:p>
            <a:pPr>
              <a:defRPr/>
            </a:pPr>
            <a:r>
              <a:rPr lang="en-US" altLang="en-US" dirty="0">
                <a:hlinkClick r:id="rId5"/>
              </a:rPr>
              <a:t>Panama </a:t>
            </a:r>
            <a:r>
              <a:rPr lang="en-US" altLang="en-US" dirty="0"/>
              <a:t>&gt;4,700 cases in cattle (April 12)</a:t>
            </a:r>
          </a:p>
        </p:txBody>
      </p:sp>
      <p:sp>
        <p:nvSpPr>
          <p:cNvPr id="4" name="Slide Number Placeholder 3"/>
          <p:cNvSpPr>
            <a:spLocks noGrp="1"/>
          </p:cNvSpPr>
          <p:nvPr>
            <p:ph type="sldNum" sz="quarter" idx="14"/>
          </p:nvPr>
        </p:nvSpPr>
        <p:spPr>
          <a:xfrm>
            <a:off x="10401300" y="5813425"/>
            <a:ext cx="1447800" cy="365125"/>
          </a:xfrm>
        </p:spPr>
        <p:txBody>
          <a:bodyPr/>
          <a:lstStyle/>
          <a:p>
            <a:pPr>
              <a:defRPr/>
            </a:pPr>
            <a:r>
              <a:rPr lang="en-CA" dirty="0">
                <a:hlinkClick r:id="rId6"/>
              </a:rPr>
              <a:t>k7576-1 : USDA ARS</a:t>
            </a:r>
            <a:endParaRPr lang="en-US" dirty="0"/>
          </a:p>
        </p:txBody>
      </p:sp>
      <p:sp>
        <p:nvSpPr>
          <p:cNvPr id="35845" name="Rectangle 2"/>
          <p:cNvSpPr>
            <a:spLocks noChangeArrowheads="1"/>
          </p:cNvSpPr>
          <p:nvPr/>
        </p:nvSpPr>
        <p:spPr bwMode="auto">
          <a:xfrm>
            <a:off x="6881813" y="35131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CA" altLang="en-US" sz="1800"/>
          </a:p>
        </p:txBody>
      </p:sp>
      <p:pic>
        <p:nvPicPr>
          <p:cNvPr id="7" name="Picture 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839075" y="1847850"/>
            <a:ext cx="4230688" cy="43497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0248900" y="1277938"/>
            <a:ext cx="1820863" cy="18573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30375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441325"/>
            <a:ext cx="4486275" cy="839788"/>
          </a:xfrm>
        </p:spPr>
        <p:txBody>
          <a:bodyPr/>
          <a:lstStyle/>
          <a:p>
            <a:pPr>
              <a:defRPr/>
            </a:pPr>
            <a:r>
              <a:rPr lang="en-CA" dirty="0"/>
              <a:t>Nicaragua</a:t>
            </a:r>
          </a:p>
        </p:txBody>
      </p:sp>
      <p:sp>
        <p:nvSpPr>
          <p:cNvPr id="37891" name="Text Placeholder 2"/>
          <p:cNvSpPr>
            <a:spLocks noGrp="1"/>
          </p:cNvSpPr>
          <p:nvPr>
            <p:ph type="body" sz="quarter" idx="13"/>
          </p:nvPr>
        </p:nvSpPr>
        <p:spPr>
          <a:xfrm>
            <a:off x="838200" y="1617663"/>
            <a:ext cx="4868863" cy="4014787"/>
          </a:xfrm>
        </p:spPr>
        <p:txBody>
          <a:bodyPr/>
          <a:lstStyle/>
          <a:p>
            <a:r>
              <a:rPr lang="en-US" altLang="en-US" dirty="0">
                <a:hlinkClick r:id="rId3"/>
              </a:rPr>
              <a:t>Nicaragua (April 2024) </a:t>
            </a:r>
            <a:r>
              <a:rPr lang="en-US" altLang="en-US" dirty="0"/>
              <a:t>– issued a health alert due to presence of screwworm in livestock </a:t>
            </a:r>
          </a:p>
          <a:p>
            <a:r>
              <a:rPr lang="en-US" altLang="en-US" dirty="0"/>
              <a:t>Reporting delayed</a:t>
            </a:r>
          </a:p>
          <a:p>
            <a:r>
              <a:rPr lang="en-US" altLang="en-US" dirty="0"/>
              <a:t>Cases in pigs, dogs, </a:t>
            </a:r>
            <a:r>
              <a:rPr lang="en-US" altLang="en-US" b="1" dirty="0">
                <a:solidFill>
                  <a:srgbClr val="FF0000"/>
                </a:solidFill>
              </a:rPr>
              <a:t>horses</a:t>
            </a:r>
            <a:r>
              <a:rPr lang="en-US" altLang="en-US" dirty="0"/>
              <a:t>, cattle</a:t>
            </a:r>
          </a:p>
        </p:txBody>
      </p:sp>
      <p:sp>
        <p:nvSpPr>
          <p:cNvPr id="4" name="Slide Number Placeholder 3"/>
          <p:cNvSpPr>
            <a:spLocks noGrp="1"/>
          </p:cNvSpPr>
          <p:nvPr>
            <p:ph type="sldNum" sz="quarter" idx="14"/>
          </p:nvPr>
        </p:nvSpPr>
        <p:spPr/>
        <p:txBody>
          <a:bodyPr/>
          <a:lstStyle/>
          <a:p>
            <a:pPr>
              <a:defRPr/>
            </a:pPr>
            <a:fld id="{38903EE0-3256-4988-9FC5-ED66A8852738}" type="slidenum">
              <a:rPr lang="en-US" smtClean="0"/>
              <a:pPr>
                <a:defRPr/>
              </a:pPr>
              <a:t>9</a:t>
            </a:fld>
            <a:endParaRPr lang="en-US"/>
          </a:p>
        </p:txBody>
      </p:sp>
      <p:sp>
        <p:nvSpPr>
          <p:cNvPr id="37893" name="Text Placeholder 2"/>
          <p:cNvSpPr txBox="1">
            <a:spLocks/>
          </p:cNvSpPr>
          <p:nvPr/>
        </p:nvSpPr>
        <p:spPr bwMode="auto">
          <a:xfrm>
            <a:off x="6176963" y="1617663"/>
            <a:ext cx="4867275" cy="439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r>
              <a:rPr lang="en-US" altLang="en-US"/>
              <a:t>Environmental requirements for survival make it improbable they could establish here</a:t>
            </a:r>
          </a:p>
          <a:p>
            <a:r>
              <a:rPr lang="en-US" altLang="en-US"/>
              <a:t>Susceptible to freezing/near freezing</a:t>
            </a:r>
          </a:p>
          <a:p>
            <a:r>
              <a:rPr lang="en-US" altLang="en-US"/>
              <a:t>Need 25-30C and relative humidity of 30-70%</a:t>
            </a:r>
          </a:p>
          <a:p>
            <a:r>
              <a:rPr lang="en-US" altLang="en-US" sz="2000">
                <a:hlinkClick r:id="rId4"/>
              </a:rPr>
              <a:t>https://www.cfsph.iastate.edu/Factsheets/pdfs/screwworm_myiasis.pdf</a:t>
            </a:r>
            <a:r>
              <a:rPr lang="en-US" altLang="en-US" sz="2000"/>
              <a:t> </a:t>
            </a:r>
          </a:p>
          <a:p>
            <a:endParaRPr lang="en-CA" altLang="en-US"/>
          </a:p>
        </p:txBody>
      </p:sp>
      <p:sp>
        <p:nvSpPr>
          <p:cNvPr id="37894" name="Title 1"/>
          <p:cNvSpPr txBox="1">
            <a:spLocks/>
          </p:cNvSpPr>
          <p:nvPr/>
        </p:nvSpPr>
        <p:spPr bwMode="auto">
          <a:xfrm>
            <a:off x="6280150" y="441325"/>
            <a:ext cx="4486275" cy="83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spcBef>
                <a:spcPct val="0"/>
              </a:spcBef>
              <a:buFontTx/>
              <a:buNone/>
            </a:pPr>
            <a:r>
              <a:rPr lang="en-CA" altLang="en-US" sz="4400" b="1" dirty="0"/>
              <a:t>Canada?</a:t>
            </a:r>
          </a:p>
        </p:txBody>
      </p:sp>
    </p:spTree>
    <p:extLst>
      <p:ext uri="{BB962C8B-B14F-4D97-AF65-F5344CB8AC3E}">
        <p14:creationId xmlns:p14="http://schemas.microsoft.com/office/powerpoint/2010/main" val="1568807012"/>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21648</TotalTime>
  <Words>859</Words>
  <Application>Microsoft Office PowerPoint</Application>
  <PresentationFormat>Widescreen</PresentationFormat>
  <Paragraphs>99</Paragraphs>
  <Slides>11</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2_Office Theme</vt:lpstr>
      <vt:lpstr>Community for Emerging and Zoonotic Diseases Identifying emerging risks through collective intelligence</vt:lpstr>
      <vt:lpstr>USDA APHIS | Vesicular Stomatitis</vt:lpstr>
      <vt:lpstr>Contagious Equine Metritis in Florida</vt:lpstr>
      <vt:lpstr>WNV early detections</vt:lpstr>
      <vt:lpstr>West Nile Virus Hazard Trend</vt:lpstr>
      <vt:lpstr>Lyme Disease</vt:lpstr>
      <vt:lpstr>New World Screwworm in Central America</vt:lpstr>
      <vt:lpstr>Northward movement in Central America</vt:lpstr>
      <vt:lpstr>Nicaragua</vt:lpstr>
      <vt:lpstr>Identification of equine mares as reservoir hosts for pathogenic species of Leptospira - PubMed (nih.gov)</vt:lpstr>
      <vt:lpstr>Question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CEZD Provincial Engagement Meetings</dc:title>
  <dc:creator>Osborn, Andrea</dc:creator>
  <cp:lastModifiedBy>Osborn, Andrea (CFIA/ACIA)</cp:lastModifiedBy>
  <cp:revision>470</cp:revision>
  <dcterms:created xsi:type="dcterms:W3CDTF">2020-02-07T23:34:08Z</dcterms:created>
  <dcterms:modified xsi:type="dcterms:W3CDTF">2024-06-19T23:25:58Z</dcterms:modified>
</cp:coreProperties>
</file>