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6" r:id="rId2"/>
    <p:sldId id="291" r:id="rId3"/>
    <p:sldId id="295" r:id="rId4"/>
    <p:sldId id="299" r:id="rId5"/>
    <p:sldId id="340" r:id="rId6"/>
    <p:sldId id="376" r:id="rId7"/>
    <p:sldId id="382" r:id="rId8"/>
    <p:sldId id="378" r:id="rId9"/>
    <p:sldId id="377" r:id="rId10"/>
    <p:sldId id="379" r:id="rId11"/>
    <p:sldId id="380" r:id="rId12"/>
    <p:sldId id="383" r:id="rId1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88" autoAdjust="0"/>
    <p:restoredTop sz="83440" autoAdjust="0"/>
  </p:normalViewPr>
  <p:slideViewPr>
    <p:cSldViewPr snapToGrid="0">
      <p:cViewPr varScale="1">
        <p:scale>
          <a:sx n="58" d="100"/>
          <a:sy n="58" d="100"/>
        </p:scale>
        <p:origin x="28" y="5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9" d="100"/>
          <a:sy n="79" d="100"/>
        </p:scale>
        <p:origin x="279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pPr>
                <a:defRPr/>
              </a:pPr>
              <a:t>2024-12-12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c.cdc.gov/eid/article/31/1/24-1266-app1.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pPr fontAlgn="base">
                <a:spcBef>
                  <a:spcPct val="0"/>
                </a:spcBef>
                <a:spcAft>
                  <a:spcPct val="0"/>
                </a:spcAft>
              </a:pPr>
              <a:t>1</a:t>
            </a:fld>
            <a:endParaRPr lang="en-US" altLang="en-US">
              <a:solidFill>
                <a:srgbClr val="000000"/>
              </a:solidFill>
            </a:endParaRPr>
          </a:p>
        </p:txBody>
      </p:sp>
    </p:spTree>
    <p:extLst>
      <p:ext uri="{BB962C8B-B14F-4D97-AF65-F5344CB8AC3E}">
        <p14:creationId xmlns:p14="http://schemas.microsoft.com/office/powerpoint/2010/main" val="2588223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CA" b="0" i="0" dirty="0">
              <a:solidFill>
                <a:srgbClr val="1B1B1B"/>
              </a:solidFill>
              <a:effectLst/>
              <a:latin typeface="Public Sans Web"/>
            </a:endParaRP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2</a:t>
            </a:fld>
            <a:endParaRPr lang="en-US"/>
          </a:p>
        </p:txBody>
      </p:sp>
    </p:spTree>
    <p:extLst>
      <p:ext uri="{BB962C8B-B14F-4D97-AF65-F5344CB8AC3E}">
        <p14:creationId xmlns:p14="http://schemas.microsoft.com/office/powerpoint/2010/main" val="566016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3</a:t>
            </a:fld>
            <a:endParaRPr lang="en-US"/>
          </a:p>
        </p:txBody>
      </p:sp>
    </p:spTree>
    <p:extLst>
      <p:ext uri="{BB962C8B-B14F-4D97-AF65-F5344CB8AC3E}">
        <p14:creationId xmlns:p14="http://schemas.microsoft.com/office/powerpoint/2010/main" val="3327486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CA" b="0" u="none" dirty="0">
                <a:latin typeface="+mn-lt"/>
              </a:rPr>
              <a:t>Right after the last meeting there was a report of a human death from EEE in Ottawa.</a:t>
            </a:r>
          </a:p>
          <a:p>
            <a:pPr marL="0" indent="0">
              <a:buFontTx/>
              <a:buNone/>
            </a:pPr>
            <a:endParaRPr lang="en-CA" b="0" u="none" dirty="0">
              <a:latin typeface="+mn-lt"/>
            </a:endParaRP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4</a:t>
            </a:fld>
            <a:endParaRPr lang="en-US"/>
          </a:p>
        </p:txBody>
      </p:sp>
    </p:spTree>
    <p:extLst>
      <p:ext uri="{BB962C8B-B14F-4D97-AF65-F5344CB8AC3E}">
        <p14:creationId xmlns:p14="http://schemas.microsoft.com/office/powerpoint/2010/main" val="1488017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1F3E62D0-9945-866F-1B2C-F9882760C2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DEA850DE-61A1-2825-2207-46B1C3D687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 statements to </a:t>
            </a:r>
            <a:r>
              <a:rPr lang="en-US" altLang="en-US" dirty="0" err="1"/>
              <a:t>Prensa</a:t>
            </a:r>
            <a:r>
              <a:rPr lang="en-US" altLang="en-US" dirty="0"/>
              <a:t> Latina, Carlos Moreno, of the Panama-United States Commission for the Eradication of Screwworm (</a:t>
            </a:r>
            <a:r>
              <a:rPr lang="en-US" altLang="en-US" dirty="0" err="1"/>
              <a:t>Copeg</a:t>
            </a:r>
            <a:r>
              <a:rPr lang="en-US" altLang="en-US" dirty="0"/>
              <a:t>) said that the increase in the pest in mid-2023 was due to the </a:t>
            </a:r>
            <a:r>
              <a:rPr lang="en-US" altLang="en-US" b="1" dirty="0"/>
              <a:t>lack of vigilance of both citizens and authorities during the Covid-19 pandemic.</a:t>
            </a:r>
          </a:p>
          <a:p>
            <a:endParaRPr lang="en-US" altLang="en-US" dirty="0"/>
          </a:p>
          <a:p>
            <a:r>
              <a:rPr lang="en-CA" altLang="en-US" dirty="0"/>
              <a:t>Now for the New world Screwworm, it has been spreading through central America, moving north from Panama to Costa Rica to </a:t>
            </a:r>
            <a:r>
              <a:rPr lang="en-CA" altLang="en-US" dirty="0" err="1"/>
              <a:t>Niaragua</a:t>
            </a:r>
            <a:r>
              <a:rPr lang="en-CA" altLang="en-US" dirty="0"/>
              <a:t>, Honduras and Guatemala</a:t>
            </a:r>
          </a:p>
          <a:p>
            <a:endParaRPr lang="en-CA" altLang="en-US" dirty="0"/>
          </a:p>
          <a:p>
            <a:r>
              <a:rPr lang="en-CA" altLang="en-US" dirty="0"/>
              <a:t>The increase in cases in Costa Rica may be due to a more aggressive strain of fly, that moves faster and prefers to mate with field flies (as opposed to sterile flies), which has reduced the effectiveness of the sterile fly control program. </a:t>
            </a:r>
          </a:p>
          <a:p>
            <a:endParaRPr lang="en-CA" altLang="en-US" dirty="0"/>
          </a:p>
          <a:p>
            <a:r>
              <a:rPr lang="en-CA" altLang="en-US" dirty="0"/>
              <a:t>Increased rainfall has also been implicated as it may lead to may parasitic activity.</a:t>
            </a:r>
          </a:p>
          <a:p>
            <a:endParaRPr lang="en-CA" altLang="en-US" dirty="0"/>
          </a:p>
          <a:p>
            <a:r>
              <a:rPr lang="en-CA" altLang="en-US" dirty="0"/>
              <a:t>There is also concern for wildlife (deer, wild boar, coyotes…) in these countries, but due to their habitats its hard to determine the exact number of animals affected. Recently Costa </a:t>
            </a:r>
            <a:r>
              <a:rPr lang="en-CA" altLang="en-US" dirty="0" err="1"/>
              <a:t>rica</a:t>
            </a:r>
            <a:r>
              <a:rPr lang="en-CA" altLang="en-US" dirty="0"/>
              <a:t> reported an infestation in a sloth. </a:t>
            </a:r>
          </a:p>
          <a:p>
            <a:endParaRPr lang="en-CA" altLang="en-US" dirty="0"/>
          </a:p>
          <a:p>
            <a:r>
              <a:rPr lang="en-CA" altLang="en-US" dirty="0"/>
              <a:t>Mexico </a:t>
            </a:r>
            <a:r>
              <a:rPr lang="en-CA" altLang="en-US" dirty="0">
                <a:solidFill>
                  <a:srgbClr val="363636"/>
                </a:solidFill>
                <a:latin typeface="open_sansregular"/>
              </a:rPr>
              <a:t>is providing Central American nations with over 90,000 packets of larvicides and wound-healing powders to support containment efforts. SENASICA is also working with local producers to ensure timely treatment of livestock wounds and monitor animal movement from Mexico’s southern border.</a:t>
            </a:r>
            <a:endParaRPr lang="en-CA" altLang="en-US" dirty="0"/>
          </a:p>
        </p:txBody>
      </p:sp>
      <p:sp>
        <p:nvSpPr>
          <p:cNvPr id="27652" name="Slide Number Placeholder 3">
            <a:extLst>
              <a:ext uri="{FF2B5EF4-FFF2-40B4-BE49-F238E27FC236}">
                <a16:creationId xmlns:a16="http://schemas.microsoft.com/office/drawing/2014/main" id="{B07DEE3D-03A4-6FBD-3B9F-55602D8146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DF10FB3-64D5-4CF7-B065-FA85AC3F7350}"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the interception of a batch of cattle originating from outside of Mexico at a federal control and inspection point before movement, official personnel identified the presence of myiasis in one of the animals and collected samples for diagnosis. The affected animal was treated with larvicidal powder (</a:t>
            </a:r>
            <a:r>
              <a:rPr lang="en-US" dirty="0" err="1"/>
              <a:t>Negasunt</a:t>
            </a:r>
            <a:r>
              <a:rPr lang="en-US" dirty="0"/>
              <a:t>: </a:t>
            </a:r>
            <a:r>
              <a:rPr lang="en-US" dirty="0" err="1"/>
              <a:t>coumaphos</a:t>
            </a:r>
            <a:r>
              <a:rPr lang="en-US" dirty="0"/>
              <a:t> and propoxur) on the wound. The entire batch (including the affected animal) was bathed with ivermectin 1% injectable and sprays (cypermethrin and chlorpyrifos), according to the control and inspection points' Operational Manual to prevent the entry of affected animals. The trailer and truck were sprayed with larvicidal liquid (cypermethrin and chlorpyrifos). The lot is being held in federal quarantine and under official supervision, with the support of the </a:t>
            </a:r>
            <a:r>
              <a:rPr lang="en-US" b="1" dirty="0"/>
              <a:t>Mexican Armed Forces.</a:t>
            </a:r>
            <a:endParaRPr lang="en-CA" b="1" dirty="0"/>
          </a:p>
        </p:txBody>
      </p:sp>
      <p:sp>
        <p:nvSpPr>
          <p:cNvPr id="4" name="Slide Number Placeholder 3"/>
          <p:cNvSpPr>
            <a:spLocks noGrp="1"/>
          </p:cNvSpPr>
          <p:nvPr>
            <p:ph type="sldNum" sz="quarter" idx="5"/>
          </p:nvPr>
        </p:nvSpPr>
        <p:spPr/>
        <p:txBody>
          <a:bodyPr/>
          <a:lstStyle/>
          <a:p>
            <a:pPr>
              <a:defRPr/>
            </a:pPr>
            <a:fld id="{8949091E-3788-4561-AD23-D8B6D497A1AF}" type="slidenum">
              <a:rPr lang="en-CA" altLang="en-US" smtClean="0"/>
              <a:pPr>
                <a:defRPr/>
              </a:pPr>
              <a:t>6</a:t>
            </a:fld>
            <a:endParaRPr lang="en-CA" altLang="en-US"/>
          </a:p>
        </p:txBody>
      </p:sp>
    </p:spTree>
    <p:extLst>
      <p:ext uri="{BB962C8B-B14F-4D97-AF65-F5344CB8AC3E}">
        <p14:creationId xmlns:p14="http://schemas.microsoft.com/office/powerpoint/2010/main" val="2006902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Typical ecosystems of sampling sites for study of influenza A(H5N1) spillover infections in horses, Mongolia. A) </a:t>
            </a:r>
            <a:r>
              <a:rPr lang="en-US" b="0" i="0" dirty="0" err="1">
                <a:solidFill>
                  <a:srgbClr val="000000"/>
                </a:solidFill>
                <a:effectLst/>
                <a:latin typeface="Open Sans" panose="020B0606030504020204" pitchFamily="34" charset="0"/>
              </a:rPr>
              <a:t>Arkangai</a:t>
            </a:r>
            <a:r>
              <a:rPr lang="en-US" b="0" i="0" dirty="0">
                <a:solidFill>
                  <a:srgbClr val="000000"/>
                </a:solidFill>
                <a:effectLst/>
                <a:latin typeface="Open Sans" panose="020B0606030504020204" pitchFamily="34" charset="0"/>
              </a:rPr>
              <a:t> Province, characterized by large wetlands. B) </a:t>
            </a:r>
            <a:r>
              <a:rPr lang="en-US" b="0" i="0" dirty="0" err="1">
                <a:solidFill>
                  <a:srgbClr val="000000"/>
                </a:solidFill>
                <a:effectLst/>
                <a:latin typeface="Open Sans" panose="020B0606030504020204" pitchFamily="34" charset="0"/>
              </a:rPr>
              <a:t>Bulgan</a:t>
            </a:r>
            <a:r>
              <a:rPr lang="en-US" b="0" i="0" dirty="0">
                <a:solidFill>
                  <a:srgbClr val="000000"/>
                </a:solidFill>
                <a:effectLst/>
                <a:latin typeface="Open Sans" panose="020B0606030504020204" pitchFamily="34" charset="0"/>
              </a:rPr>
              <a:t> Province, characterized by dry areas.</a:t>
            </a:r>
          </a:p>
          <a:p>
            <a:endParaRPr lang="en-US" b="0" i="0" dirty="0">
              <a:solidFill>
                <a:srgbClr val="000000"/>
              </a:solidFill>
              <a:effectLst/>
              <a:latin typeface="Open Sans" panose="020B0606030504020204" pitchFamily="34" charset="0"/>
            </a:endParaRPr>
          </a:p>
          <a:p>
            <a:r>
              <a:rPr lang="en-US" b="0" i="0" dirty="0">
                <a:solidFill>
                  <a:srgbClr val="000000"/>
                </a:solidFill>
                <a:effectLst/>
                <a:latin typeface="Open Sans" panose="020B0606030504020204" pitchFamily="34" charset="0"/>
              </a:rPr>
              <a:t>9 samples were positive, 8 doubtful, and 980 negative</a:t>
            </a:r>
          </a:p>
          <a:p>
            <a:endParaRPr lang="en-US" b="0" i="0" dirty="0">
              <a:solidFill>
                <a:srgbClr val="000000"/>
              </a:solidFill>
              <a:effectLst/>
              <a:latin typeface="Open Sans" panose="020B0606030504020204" pitchFamily="34" charset="0"/>
            </a:endParaRPr>
          </a:p>
          <a:p>
            <a:r>
              <a:rPr lang="en-US" b="0" i="0" dirty="0">
                <a:solidFill>
                  <a:srgbClr val="000000"/>
                </a:solidFill>
                <a:effectLst/>
                <a:latin typeface="Open Sans" panose="020B0606030504020204" pitchFamily="34" charset="0"/>
              </a:rPr>
              <a:t>To confirm the H5 ELISA results, we tested all doubtful and positive samples (n = 17) in virus neutralization assays using live virus A/chicken/England/053052/2021, clade 2.3.4.4b (</a:t>
            </a:r>
            <a:r>
              <a:rPr lang="en-US" b="0" i="0" u="sng" dirty="0">
                <a:solidFill>
                  <a:srgbClr val="075290"/>
                </a:solidFill>
                <a:effectLst/>
                <a:latin typeface="Open Sans" panose="020B0606030504020204" pitchFamily="34" charset="0"/>
                <a:hlinkClick r:id="rId3"/>
              </a:rPr>
              <a:t>Appendix</a:t>
            </a:r>
            <a:r>
              <a:rPr lang="en-US" b="0" i="0" dirty="0">
                <a:solidFill>
                  <a:srgbClr val="000000"/>
                </a:solidFill>
                <a:effectLst/>
                <a:latin typeface="Open Sans" panose="020B0606030504020204" pitchFamily="34" charset="0"/>
              </a:rPr>
              <a:t>). Two samples derived from working horses sampled in October 2021 in the </a:t>
            </a:r>
            <a:r>
              <a:rPr lang="en-US" b="0" i="0" dirty="0" err="1">
                <a:solidFill>
                  <a:srgbClr val="000000"/>
                </a:solidFill>
                <a:effectLst/>
                <a:latin typeface="Open Sans" panose="020B0606030504020204" pitchFamily="34" charset="0"/>
              </a:rPr>
              <a:t>Bulgan</a:t>
            </a:r>
            <a:r>
              <a:rPr lang="en-US" b="0" i="0" dirty="0">
                <a:solidFill>
                  <a:srgbClr val="000000"/>
                </a:solidFill>
                <a:effectLst/>
                <a:latin typeface="Open Sans" panose="020B0606030504020204" pitchFamily="34" charset="0"/>
              </a:rPr>
              <a:t> area, and in October 2022 in </a:t>
            </a:r>
            <a:r>
              <a:rPr lang="en-US" b="0" i="0" dirty="0" err="1">
                <a:solidFill>
                  <a:srgbClr val="000000"/>
                </a:solidFill>
                <a:effectLst/>
                <a:latin typeface="Open Sans" panose="020B0606030504020204" pitchFamily="34" charset="0"/>
              </a:rPr>
              <a:t>Arkangai</a:t>
            </a:r>
            <a:r>
              <a:rPr lang="en-US" b="0" i="0" dirty="0">
                <a:solidFill>
                  <a:srgbClr val="000000"/>
                </a:solidFill>
                <a:effectLst/>
                <a:latin typeface="Open Sans" panose="020B0606030504020204" pitchFamily="34" charset="0"/>
              </a:rPr>
              <a:t> were positive, with a titer of 1:20. Serum samples from horses experimentally infected with EIV were negative in neutralization assays.</a:t>
            </a:r>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7</a:t>
            </a:fld>
            <a:endParaRPr lang="en-US"/>
          </a:p>
        </p:txBody>
      </p:sp>
    </p:spTree>
    <p:extLst>
      <p:ext uri="{BB962C8B-B14F-4D97-AF65-F5344CB8AC3E}">
        <p14:creationId xmlns:p14="http://schemas.microsoft.com/office/powerpoint/2010/main" val="2959111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8</a:t>
            </a:fld>
            <a:endParaRPr lang="en-US"/>
          </a:p>
        </p:txBody>
      </p:sp>
    </p:spTree>
    <p:extLst>
      <p:ext uri="{BB962C8B-B14F-4D97-AF65-F5344CB8AC3E}">
        <p14:creationId xmlns:p14="http://schemas.microsoft.com/office/powerpoint/2010/main" val="2248676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9</a:t>
            </a:fld>
            <a:endParaRPr lang="en-US"/>
          </a:p>
        </p:txBody>
      </p:sp>
    </p:spTree>
    <p:extLst>
      <p:ext uri="{BB962C8B-B14F-4D97-AF65-F5344CB8AC3E}">
        <p14:creationId xmlns:p14="http://schemas.microsoft.com/office/powerpoint/2010/main" val="24519770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195B727-CB92-4FD5-AF0D-B54F541D4673}" type="datetime1">
              <a:rPr lang="en-US"/>
              <a:pPr>
                <a:defRPr/>
              </a:pPr>
              <a:t>2024-12-12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mdpi.com/1999-4915/16/9/1428"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researchgate.net/figure/Type-locality-of-Simulium-ustulatum-n-sp-Mokelumne-River-San-Joaquin-County_fig1_364280293" TargetMode="External"/><Relationship Id="rId2" Type="http://schemas.openxmlformats.org/officeDocument/2006/relationships/hyperlink" Target="https://www.mdpi.com/1999-4915/16/9/1428" TargetMode="Externa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hyperlink" Target="https://www.aphis.usda.gov/livestock-poultry-disease/equine/contagious-equine-metriti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ottawa.ctvnews.ca/ottawa-resident-who-tested-positive-for-mosquito-borne-virus-dies-public-health-says-1.7035386"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hyperlink" Target="https://insightcrime.org/investigations/cash-cows-cattle-trafficking-from-central-america-mexico/" TargetMode="External"/><Relationship Id="rId4" Type="http://schemas.openxmlformats.org/officeDocument/2006/relationships/hyperlink" Target="https://www.copeg.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aphis.usda.gov/news/agency-announcements/mexico-notifies-united-states-new-world-screwworm-detection"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wahis.woah.org/#/in-review/6059" TargetMode="External"/><Relationship Id="rId5" Type="http://schemas.openxmlformats.org/officeDocument/2006/relationships/image" Target="../media/image7.png"/><Relationship Id="rId4" Type="http://schemas.openxmlformats.org/officeDocument/2006/relationships/hyperlink" Target="https://www.aphis.usda.gov/sites/default/files/import-alert-nws-mexico.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nc.cdc.gov/eid/article/31/1/24-1266_article"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hyperlink" Target="https://www.alrakoba.net/32008020/%D9%88%D8%A8%D8%A7%D8%A1-%D8%BA%D8%A7%D9%85%D8%B6-%D9%8A%D9%81%D8%AA%D9%83-%D8%A8%D8%A7%D9%84%D8%AF%D9%88%D8%A7%D8%A8-%D8%A8%D9%88%D9%84%D8%A7%D9%8A%D8%A9-%D8%AC%D9%86%D9%88%D8%A8-%D8%AF%D8%A7%D8%B1/"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www.mdpi.com/1999-4915/16/9/1428"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hyperlink" Target="https://thehorse.com/190349/protect-your-horse-from-vesicular-stomatiti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err="1"/>
              <a:t>Community</a:t>
            </a:r>
            <a:r>
              <a:rPr lang="fr-FR" sz="2800" dirty="0"/>
              <a:t> for </a:t>
            </a:r>
            <a:r>
              <a:rPr lang="fr-FR" sz="2800" dirty="0" err="1"/>
              <a:t>Emerging</a:t>
            </a:r>
            <a:r>
              <a:rPr lang="fr-FR" sz="2800" dirty="0"/>
              <a:t> and </a:t>
            </a:r>
            <a:r>
              <a:rPr lang="fr-FR" sz="2800" dirty="0" err="1"/>
              <a:t>Zoonotic</a:t>
            </a:r>
            <a:r>
              <a:rPr lang="fr-FR" sz="2800" dirty="0"/>
              <a:t> </a:t>
            </a:r>
            <a:r>
              <a:rPr lang="fr-FR" sz="2800" dirty="0" err="1"/>
              <a:t>Diseases</a:t>
            </a:r>
            <a:br>
              <a:rPr lang="fr-FR" sz="2800" dirty="0"/>
            </a:br>
            <a:r>
              <a:rPr lang="fr-FR" sz="2000" i="1" dirty="0" err="1"/>
              <a:t>Identifying</a:t>
            </a:r>
            <a:r>
              <a:rPr lang="fr-FR" sz="2000" i="1" dirty="0"/>
              <a:t> </a:t>
            </a:r>
            <a:r>
              <a:rPr lang="fr-FR" sz="2000" i="1" dirty="0" err="1"/>
              <a:t>emerging</a:t>
            </a:r>
            <a:r>
              <a:rPr lang="fr-FR" sz="2000" i="1" dirty="0"/>
              <a:t> </a:t>
            </a:r>
            <a:r>
              <a:rPr lang="fr-FR" sz="2000" i="1" dirty="0" err="1"/>
              <a:t>risks</a:t>
            </a:r>
            <a:r>
              <a:rPr lang="fr-FR" sz="2000" i="1" dirty="0"/>
              <a:t> </a:t>
            </a:r>
            <a:r>
              <a:rPr lang="fr-FR" sz="2000" i="1" dirty="0" err="1"/>
              <a:t>through</a:t>
            </a:r>
            <a:r>
              <a:rPr lang="fr-FR" sz="2000" i="1" dirty="0"/>
              <a:t> collective intelligence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a:t>CEZD – CAHSS Equine Network Update</a:t>
            </a:r>
          </a:p>
          <a:p>
            <a:pPr eaLnBrk="1" hangingPunct="1"/>
            <a:r>
              <a:rPr lang="en-CA" altLang="en-US" dirty="0"/>
              <a:t>12 December 2024</a:t>
            </a:r>
          </a:p>
        </p:txBody>
      </p:sp>
      <p:sp>
        <p:nvSpPr>
          <p:cNvPr id="14340" name="Slide Number Placehold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5D84322-D45D-4E35-B089-2601BE7D71B2}" type="slidenum">
              <a:rPr lang="en-US" altLang="en-US" sz="1200" smtClean="0">
                <a:solidFill>
                  <a:srgbClr val="898989"/>
                </a:solidFill>
              </a:rPr>
              <a:pPr fontAlgn="base">
                <a:lnSpc>
                  <a:spcPct val="100000"/>
                </a:lnSpc>
                <a:spcBef>
                  <a:spcPct val="0"/>
                </a:spcBef>
                <a:spcAft>
                  <a:spcPct val="0"/>
                </a:spcAft>
                <a:buFontTx/>
                <a:buNone/>
              </a:pPr>
              <a:t>1</a:t>
            </a:fld>
            <a:endParaRPr lang="en-US" altLang="en-US" sz="1200">
              <a:solidFill>
                <a:srgbClr val="898989"/>
              </a:solidFill>
            </a:endParaRP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a:t>
            </a:r>
            <a:r>
              <a:rPr lang="en-CA" altLang="en-US" sz="3600">
                <a:solidFill>
                  <a:srgbClr val="FFFFFF"/>
                </a:solidFill>
              </a:rPr>
              <a:t> </a:t>
            </a:r>
            <a:endParaRPr lang="en-US" altLang="en-US" sz="3600">
              <a:solidFill>
                <a:srgbClr val="FFFFFF"/>
              </a:solidFill>
            </a:endParaRPr>
          </a:p>
        </p:txBody>
      </p:sp>
    </p:spTree>
    <p:extLst>
      <p:ext uri="{BB962C8B-B14F-4D97-AF65-F5344CB8AC3E}">
        <p14:creationId xmlns:p14="http://schemas.microsoft.com/office/powerpoint/2010/main" val="2216345456"/>
      </p:ext>
    </p:extLst>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1BD61-4F29-A4EB-27D4-054256AC449D}"/>
              </a:ext>
            </a:extLst>
          </p:cNvPr>
          <p:cNvSpPr>
            <a:spLocks noGrp="1"/>
          </p:cNvSpPr>
          <p:nvPr>
            <p:ph type="title"/>
          </p:nvPr>
        </p:nvSpPr>
        <p:spPr>
          <a:xfrm>
            <a:off x="838200" y="365125"/>
            <a:ext cx="10515600" cy="1325563"/>
          </a:xfrm>
        </p:spPr>
        <p:txBody>
          <a:bodyPr/>
          <a:lstStyle/>
          <a:p>
            <a:r>
              <a:rPr lang="en-US" sz="2800" dirty="0">
                <a:hlinkClick r:id="rId2"/>
              </a:rPr>
              <a:t>Vesicular Stomatitis Virus Detected in Biting Midges and Black Flies during the 2023 Outbreak in Southern California</a:t>
            </a:r>
            <a:endParaRPr lang="en-CA" sz="2800" dirty="0"/>
          </a:p>
        </p:txBody>
      </p:sp>
      <p:sp>
        <p:nvSpPr>
          <p:cNvPr id="5" name="Content Placeholder 4">
            <a:extLst>
              <a:ext uri="{FF2B5EF4-FFF2-40B4-BE49-F238E27FC236}">
                <a16:creationId xmlns:a16="http://schemas.microsoft.com/office/drawing/2014/main" id="{75F33FFC-6FA9-66F6-F520-D543872BE1D4}"/>
              </a:ext>
            </a:extLst>
          </p:cNvPr>
          <p:cNvSpPr>
            <a:spLocks noGrp="1"/>
          </p:cNvSpPr>
          <p:nvPr>
            <p:ph sz="half" idx="1"/>
          </p:nvPr>
        </p:nvSpPr>
        <p:spPr>
          <a:xfrm>
            <a:off x="838200" y="1825625"/>
            <a:ext cx="4842510" cy="4351338"/>
          </a:xfrm>
        </p:spPr>
        <p:txBody>
          <a:bodyPr/>
          <a:lstStyle/>
          <a:p>
            <a:pPr>
              <a:spcAft>
                <a:spcPts val="1200"/>
              </a:spcAft>
            </a:pPr>
            <a:r>
              <a:rPr lang="en-CA" dirty="0"/>
              <a:t>Surveillance of biting midges (</a:t>
            </a:r>
            <a:r>
              <a:rPr lang="en-CA" i="1" dirty="0"/>
              <a:t>Culicoides </a:t>
            </a:r>
            <a:r>
              <a:rPr lang="en-CA" i="1" dirty="0" err="1"/>
              <a:t>spp</a:t>
            </a:r>
            <a:r>
              <a:rPr lang="en-CA" dirty="0"/>
              <a:t>) and biting flies (</a:t>
            </a:r>
            <a:r>
              <a:rPr lang="en-CA" i="1" dirty="0"/>
              <a:t>Simulium </a:t>
            </a:r>
            <a:r>
              <a:rPr lang="en-CA" i="1" dirty="0" err="1"/>
              <a:t>spp</a:t>
            </a:r>
            <a:r>
              <a:rPr lang="en-CA" dirty="0"/>
              <a:t>) in San Diego County</a:t>
            </a:r>
          </a:p>
          <a:p>
            <a:r>
              <a:rPr lang="en-CA" dirty="0"/>
              <a:t>CO2 baited traps set from mid-May to Mid-August 2023</a:t>
            </a:r>
          </a:p>
          <a:p>
            <a:pPr lvl="1"/>
            <a:r>
              <a:rPr lang="en-CA" dirty="0"/>
              <a:t>2357 biting midges</a:t>
            </a:r>
          </a:p>
          <a:p>
            <a:pPr lvl="1"/>
            <a:r>
              <a:rPr lang="en-CA" dirty="0"/>
              <a:t>1215 biting flies</a:t>
            </a:r>
          </a:p>
          <a:p>
            <a:pPr lvl="1"/>
            <a:endParaRPr lang="en-CA" dirty="0"/>
          </a:p>
          <a:p>
            <a:pPr marL="457200" lvl="1" indent="0">
              <a:buNone/>
            </a:pPr>
            <a:endParaRPr lang="en-CA" dirty="0"/>
          </a:p>
        </p:txBody>
      </p:sp>
      <p:sp>
        <p:nvSpPr>
          <p:cNvPr id="4" name="Slide Number Placeholder 3">
            <a:extLst>
              <a:ext uri="{FF2B5EF4-FFF2-40B4-BE49-F238E27FC236}">
                <a16:creationId xmlns:a16="http://schemas.microsoft.com/office/drawing/2014/main" id="{B1A190E1-5B79-F189-FD03-5DD88E616100}"/>
              </a:ext>
            </a:extLst>
          </p:cNvPr>
          <p:cNvSpPr>
            <a:spLocks noGrp="1"/>
          </p:cNvSpPr>
          <p:nvPr>
            <p:ph type="sldNum" sz="quarter" idx="10"/>
          </p:nvPr>
        </p:nvSpPr>
        <p:spPr/>
        <p:txBody>
          <a:bodyPr/>
          <a:lstStyle/>
          <a:p>
            <a:pPr>
              <a:defRPr/>
            </a:pPr>
            <a:fld id="{A5F12CC5-A507-4028-B3C9-257C8E707382}" type="slidenum">
              <a:rPr lang="en-US" smtClean="0"/>
              <a:pPr>
                <a:defRPr/>
              </a:pPr>
              <a:t>10</a:t>
            </a:fld>
            <a:endParaRPr lang="en-US"/>
          </a:p>
        </p:txBody>
      </p:sp>
      <p:sp>
        <p:nvSpPr>
          <p:cNvPr id="3" name="Content Placeholder 2">
            <a:extLst>
              <a:ext uri="{FF2B5EF4-FFF2-40B4-BE49-F238E27FC236}">
                <a16:creationId xmlns:a16="http://schemas.microsoft.com/office/drawing/2014/main" id="{D578CFCB-14B1-D51B-3108-E74A61456EBD}"/>
              </a:ext>
            </a:extLst>
          </p:cNvPr>
          <p:cNvSpPr>
            <a:spLocks noGrp="1"/>
          </p:cNvSpPr>
          <p:nvPr>
            <p:ph sz="half" idx="2"/>
          </p:nvPr>
        </p:nvSpPr>
        <p:spPr/>
        <p:txBody>
          <a:bodyPr/>
          <a:lstStyle/>
          <a:p>
            <a:pPr marL="0" indent="0">
              <a:buNone/>
            </a:pPr>
            <a:r>
              <a:rPr lang="en-CA" dirty="0"/>
              <a:t>PCR testing:</a:t>
            </a:r>
          </a:p>
          <a:p>
            <a:r>
              <a:rPr lang="en-CA" dirty="0"/>
              <a:t>9 positive pools of </a:t>
            </a:r>
            <a:r>
              <a:rPr lang="en-CA" i="1" dirty="0"/>
              <a:t>Culicoides</a:t>
            </a:r>
          </a:p>
          <a:p>
            <a:r>
              <a:rPr lang="en-CA" dirty="0"/>
              <a:t>16 positive pools of </a:t>
            </a:r>
            <a:r>
              <a:rPr lang="en-CA" i="1" dirty="0"/>
              <a:t>Simulium</a:t>
            </a:r>
          </a:p>
          <a:p>
            <a:pPr marL="0" indent="0">
              <a:buNone/>
            </a:pPr>
            <a:endParaRPr lang="en-CA" i="1" dirty="0"/>
          </a:p>
          <a:p>
            <a:pPr marL="0" indent="0">
              <a:buNone/>
            </a:pPr>
            <a:r>
              <a:rPr lang="en-CA" dirty="0"/>
              <a:t>Viral Isolation</a:t>
            </a:r>
          </a:p>
          <a:p>
            <a:r>
              <a:rPr lang="en-CA" dirty="0"/>
              <a:t>96 percent of positive pools had virus isolated</a:t>
            </a:r>
          </a:p>
        </p:txBody>
      </p:sp>
    </p:spTree>
    <p:extLst>
      <p:ext uri="{BB962C8B-B14F-4D97-AF65-F5344CB8AC3E}">
        <p14:creationId xmlns:p14="http://schemas.microsoft.com/office/powerpoint/2010/main" val="3462306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4079E-8899-0101-3E26-A2FB14F8AC6E}"/>
              </a:ext>
            </a:extLst>
          </p:cNvPr>
          <p:cNvSpPr>
            <a:spLocks noGrp="1"/>
          </p:cNvSpPr>
          <p:nvPr>
            <p:ph type="title"/>
          </p:nvPr>
        </p:nvSpPr>
        <p:spPr>
          <a:xfrm>
            <a:off x="1178503" y="230282"/>
            <a:ext cx="10515600" cy="1325563"/>
          </a:xfrm>
        </p:spPr>
        <p:txBody>
          <a:bodyPr/>
          <a:lstStyle/>
          <a:p>
            <a:r>
              <a:rPr lang="en-CA" sz="3600" dirty="0"/>
              <a:t>Species Captured and </a:t>
            </a:r>
            <a:r>
              <a:rPr lang="en-CA" sz="3600" dirty="0">
                <a:solidFill>
                  <a:srgbClr val="00B0F0"/>
                </a:solidFill>
              </a:rPr>
              <a:t>Species Positive</a:t>
            </a:r>
          </a:p>
        </p:txBody>
      </p:sp>
      <p:sp>
        <p:nvSpPr>
          <p:cNvPr id="3" name="Content Placeholder 2">
            <a:extLst>
              <a:ext uri="{FF2B5EF4-FFF2-40B4-BE49-F238E27FC236}">
                <a16:creationId xmlns:a16="http://schemas.microsoft.com/office/drawing/2014/main" id="{8D08C6CB-A51B-D26E-1F50-704639972FF2}"/>
              </a:ext>
            </a:extLst>
          </p:cNvPr>
          <p:cNvSpPr>
            <a:spLocks noGrp="1"/>
          </p:cNvSpPr>
          <p:nvPr>
            <p:ph sz="half" idx="1"/>
          </p:nvPr>
        </p:nvSpPr>
        <p:spPr>
          <a:xfrm>
            <a:off x="56320" y="1555845"/>
            <a:ext cx="6039679" cy="3878606"/>
          </a:xfrm>
        </p:spPr>
        <p:txBody>
          <a:bodyPr/>
          <a:lstStyle/>
          <a:p>
            <a:pPr algn="l"/>
            <a:r>
              <a:rPr lang="en-CA" sz="3200" b="0" i="1" u="none" strike="noStrike" baseline="0" dirty="0">
                <a:solidFill>
                  <a:srgbClr val="00B0F0"/>
                </a:solidFill>
              </a:rPr>
              <a:t>Culicoides bergi </a:t>
            </a:r>
            <a:r>
              <a:rPr lang="en-CA" sz="3200" b="0" i="1" u="none" strike="noStrike" baseline="0" dirty="0"/>
              <a:t>(5.6%)</a:t>
            </a:r>
          </a:p>
          <a:p>
            <a:pPr algn="l"/>
            <a:r>
              <a:rPr lang="en-CA" sz="3200" i="1" dirty="0"/>
              <a:t>Culicoides crepuscularis</a:t>
            </a:r>
          </a:p>
          <a:p>
            <a:pPr algn="l"/>
            <a:r>
              <a:rPr lang="en-CA" sz="3200" i="1" dirty="0">
                <a:solidFill>
                  <a:srgbClr val="00B0F0"/>
                </a:solidFill>
              </a:rPr>
              <a:t>Culicoides freeborni </a:t>
            </a:r>
            <a:r>
              <a:rPr lang="en-CA" sz="3200" i="1" dirty="0"/>
              <a:t>(1.4%)</a:t>
            </a:r>
          </a:p>
          <a:p>
            <a:pPr algn="l"/>
            <a:r>
              <a:rPr lang="en-CA" sz="3200" i="1" dirty="0">
                <a:solidFill>
                  <a:srgbClr val="00B0F0"/>
                </a:solidFill>
              </a:rPr>
              <a:t>Culicoides occidentalis </a:t>
            </a:r>
            <a:r>
              <a:rPr lang="en-CA" sz="3200" i="1" dirty="0"/>
              <a:t>(1.7%)</a:t>
            </a:r>
          </a:p>
        </p:txBody>
      </p:sp>
      <p:sp>
        <p:nvSpPr>
          <p:cNvPr id="4" name="Content Placeholder 3">
            <a:extLst>
              <a:ext uri="{FF2B5EF4-FFF2-40B4-BE49-F238E27FC236}">
                <a16:creationId xmlns:a16="http://schemas.microsoft.com/office/drawing/2014/main" id="{F257C084-8F3F-2A0D-A241-98BC45CCE6B5}"/>
              </a:ext>
            </a:extLst>
          </p:cNvPr>
          <p:cNvSpPr>
            <a:spLocks noGrp="1"/>
          </p:cNvSpPr>
          <p:nvPr>
            <p:ph sz="half" idx="2"/>
          </p:nvPr>
        </p:nvSpPr>
        <p:spPr>
          <a:xfrm>
            <a:off x="5744816" y="1423549"/>
            <a:ext cx="6447184" cy="4023204"/>
          </a:xfrm>
        </p:spPr>
        <p:txBody>
          <a:bodyPr/>
          <a:lstStyle/>
          <a:p>
            <a:r>
              <a:rPr lang="en-CA" sz="3200" i="1" dirty="0">
                <a:solidFill>
                  <a:srgbClr val="00B0F0"/>
                </a:solidFill>
              </a:rPr>
              <a:t>Simulium argus </a:t>
            </a:r>
            <a:r>
              <a:rPr lang="en-CA" sz="3200" i="1" dirty="0"/>
              <a:t>(5.6%)</a:t>
            </a:r>
          </a:p>
          <a:p>
            <a:r>
              <a:rPr lang="en-CA" sz="3200" i="1" dirty="0"/>
              <a:t>Simulium donovani</a:t>
            </a:r>
          </a:p>
          <a:p>
            <a:r>
              <a:rPr lang="en-CA" sz="3200" i="1" dirty="0">
                <a:solidFill>
                  <a:srgbClr val="00B0F0"/>
                </a:solidFill>
              </a:rPr>
              <a:t>Simulium hippovorum </a:t>
            </a:r>
            <a:r>
              <a:rPr lang="en-CA" sz="3200" i="1" dirty="0"/>
              <a:t>(17.6%)</a:t>
            </a:r>
          </a:p>
          <a:p>
            <a:r>
              <a:rPr lang="en-CA" sz="3200" i="1" dirty="0">
                <a:solidFill>
                  <a:srgbClr val="00B0F0"/>
                </a:solidFill>
              </a:rPr>
              <a:t>Simulium tescorum </a:t>
            </a:r>
            <a:r>
              <a:rPr lang="en-CA" sz="3200" i="1" dirty="0"/>
              <a:t>(3.9%)</a:t>
            </a:r>
          </a:p>
          <a:p>
            <a:r>
              <a:rPr lang="en-CA" sz="3200" i="1" dirty="0">
                <a:solidFill>
                  <a:srgbClr val="00B0F0"/>
                </a:solidFill>
              </a:rPr>
              <a:t>Simulium vittatum complex </a:t>
            </a:r>
            <a:r>
              <a:rPr lang="en-CA" sz="3200" i="1" dirty="0"/>
              <a:t>(21.4%)</a:t>
            </a:r>
          </a:p>
          <a:p>
            <a:endParaRPr lang="en-CA" sz="3200" i="1" dirty="0"/>
          </a:p>
        </p:txBody>
      </p:sp>
      <p:sp>
        <p:nvSpPr>
          <p:cNvPr id="5" name="Slide Number Placeholder 4">
            <a:extLst>
              <a:ext uri="{FF2B5EF4-FFF2-40B4-BE49-F238E27FC236}">
                <a16:creationId xmlns:a16="http://schemas.microsoft.com/office/drawing/2014/main" id="{662DB78A-E627-10FE-43B3-DFB9E3783B26}"/>
              </a:ext>
            </a:extLst>
          </p:cNvPr>
          <p:cNvSpPr>
            <a:spLocks noGrp="1"/>
          </p:cNvSpPr>
          <p:nvPr>
            <p:ph type="sldNum" sz="quarter" idx="10"/>
          </p:nvPr>
        </p:nvSpPr>
        <p:spPr/>
        <p:txBody>
          <a:bodyPr/>
          <a:lstStyle/>
          <a:p>
            <a:pPr>
              <a:defRPr/>
            </a:pPr>
            <a:fld id="{222C2B47-41F2-42A5-AA41-34CCD9669551}" type="slidenum">
              <a:rPr lang="en-US" smtClean="0"/>
              <a:pPr>
                <a:defRPr/>
              </a:pPr>
              <a:t>11</a:t>
            </a:fld>
            <a:endParaRPr lang="en-US" dirty="0"/>
          </a:p>
        </p:txBody>
      </p:sp>
      <p:sp>
        <p:nvSpPr>
          <p:cNvPr id="6" name="TextBox 5">
            <a:extLst>
              <a:ext uri="{FF2B5EF4-FFF2-40B4-BE49-F238E27FC236}">
                <a16:creationId xmlns:a16="http://schemas.microsoft.com/office/drawing/2014/main" id="{ADC8A01C-1D66-3A99-A9B4-94D49F33712C}"/>
              </a:ext>
            </a:extLst>
          </p:cNvPr>
          <p:cNvSpPr txBox="1"/>
          <p:nvPr/>
        </p:nvSpPr>
        <p:spPr>
          <a:xfrm>
            <a:off x="838200" y="4334521"/>
            <a:ext cx="10515600" cy="1815882"/>
          </a:xfrm>
          <a:prstGeom prst="rect">
            <a:avLst/>
          </a:prstGeom>
          <a:noFill/>
        </p:spPr>
        <p:txBody>
          <a:bodyPr wrap="square" rtlCol="0">
            <a:spAutoFit/>
          </a:bodyPr>
          <a:lstStyle/>
          <a:p>
            <a:pPr marL="457200" indent="-457200">
              <a:buFont typeface="Arial" panose="020B0604020202020204" pitchFamily="34" charset="0"/>
              <a:buChar char="•"/>
            </a:pPr>
            <a:r>
              <a:rPr lang="en-CA" sz="2800" dirty="0"/>
              <a:t>Only </a:t>
            </a:r>
            <a:r>
              <a:rPr lang="en-CA" sz="2800" i="1" dirty="0"/>
              <a:t>S. vittatum </a:t>
            </a:r>
            <a:r>
              <a:rPr lang="en-CA" sz="2800" dirty="0"/>
              <a:t>complex had been detected positive in previous outbreaks in the US</a:t>
            </a:r>
          </a:p>
          <a:p>
            <a:pPr marL="457200" indent="-457200">
              <a:buFont typeface="Arial" panose="020B0604020202020204" pitchFamily="34" charset="0"/>
              <a:buChar char="•"/>
            </a:pPr>
            <a:r>
              <a:rPr lang="en-CA" sz="2800" dirty="0"/>
              <a:t>6 new species found positive for VSV RNA</a:t>
            </a:r>
          </a:p>
          <a:p>
            <a:pPr marL="457200" indent="-457200">
              <a:buFont typeface="Arial" panose="020B0604020202020204" pitchFamily="34" charset="0"/>
              <a:buChar char="•"/>
            </a:pPr>
            <a:r>
              <a:rPr lang="en-CA" sz="2800" dirty="0"/>
              <a:t>Does not imply vector competence, further study needed</a:t>
            </a:r>
          </a:p>
        </p:txBody>
      </p:sp>
    </p:spTree>
    <p:extLst>
      <p:ext uri="{BB962C8B-B14F-4D97-AF65-F5344CB8AC3E}">
        <p14:creationId xmlns:p14="http://schemas.microsoft.com/office/powerpoint/2010/main" val="610134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D0DDC-A6D8-3F03-EDB4-F962886EE4D2}"/>
              </a:ext>
            </a:extLst>
          </p:cNvPr>
          <p:cNvSpPr>
            <a:spLocks noGrp="1"/>
          </p:cNvSpPr>
          <p:nvPr>
            <p:ph type="title"/>
          </p:nvPr>
        </p:nvSpPr>
        <p:spPr>
          <a:xfrm>
            <a:off x="838200" y="365125"/>
            <a:ext cx="5923547" cy="1325563"/>
          </a:xfrm>
        </p:spPr>
        <p:txBody>
          <a:bodyPr/>
          <a:lstStyle/>
          <a:p>
            <a:r>
              <a:rPr lang="en-US" sz="2800" dirty="0">
                <a:hlinkClick r:id="rId2"/>
              </a:rPr>
              <a:t>Vesicular Stomatitis Virus Detected in Biting Midges and Black Flies during the 2023 Outbreak in Southern California</a:t>
            </a:r>
            <a:endParaRPr lang="en-CA" sz="2800" dirty="0"/>
          </a:p>
        </p:txBody>
      </p:sp>
      <p:sp>
        <p:nvSpPr>
          <p:cNvPr id="3" name="Content Placeholder 2">
            <a:extLst>
              <a:ext uri="{FF2B5EF4-FFF2-40B4-BE49-F238E27FC236}">
                <a16:creationId xmlns:a16="http://schemas.microsoft.com/office/drawing/2014/main" id="{5D090F79-DD37-D110-64BF-021798FEDD8E}"/>
              </a:ext>
            </a:extLst>
          </p:cNvPr>
          <p:cNvSpPr>
            <a:spLocks noGrp="1"/>
          </p:cNvSpPr>
          <p:nvPr>
            <p:ph sz="half" idx="1"/>
          </p:nvPr>
        </p:nvSpPr>
        <p:spPr/>
        <p:txBody>
          <a:bodyPr/>
          <a:lstStyle/>
          <a:p>
            <a:pPr eaLnBrk="1" hangingPunct="1"/>
            <a:r>
              <a:rPr lang="en-US" sz="2400" dirty="0"/>
              <a:t>Environmental conditions favourable to the outbreak</a:t>
            </a:r>
          </a:p>
          <a:p>
            <a:pPr eaLnBrk="1" hangingPunct="1"/>
            <a:r>
              <a:rPr lang="en-US" sz="2400" dirty="0"/>
              <a:t>Increased vegetation greenness at onset of outbreak and ~ 6 months prior</a:t>
            </a:r>
          </a:p>
          <a:p>
            <a:pPr eaLnBrk="1" hangingPunct="1"/>
            <a:r>
              <a:rPr lang="en-US" sz="2400" dirty="0"/>
              <a:t>Max temperatures were anomalously low 1 month prior to onset</a:t>
            </a:r>
          </a:p>
          <a:p>
            <a:pPr eaLnBrk="1" hangingPunct="1"/>
            <a:r>
              <a:rPr lang="en-US" sz="2400" dirty="0"/>
              <a:t>Rainfall was high 4 months prior to onset</a:t>
            </a:r>
          </a:p>
          <a:p>
            <a:pPr lvl="1" eaLnBrk="1" hangingPunct="1"/>
            <a:r>
              <a:rPr lang="en-US" dirty="0"/>
              <a:t>Standing water as well as higher water flows</a:t>
            </a:r>
          </a:p>
          <a:p>
            <a:endParaRPr lang="en-CA" dirty="0"/>
          </a:p>
        </p:txBody>
      </p:sp>
      <p:sp>
        <p:nvSpPr>
          <p:cNvPr id="5" name="Slide Number Placeholder 4">
            <a:extLst>
              <a:ext uri="{FF2B5EF4-FFF2-40B4-BE49-F238E27FC236}">
                <a16:creationId xmlns:a16="http://schemas.microsoft.com/office/drawing/2014/main" id="{AD111C13-47C6-1591-7D10-8FDB01A8945A}"/>
              </a:ext>
            </a:extLst>
          </p:cNvPr>
          <p:cNvSpPr>
            <a:spLocks noGrp="1"/>
          </p:cNvSpPr>
          <p:nvPr>
            <p:ph type="sldNum" sz="quarter" idx="10"/>
          </p:nvPr>
        </p:nvSpPr>
        <p:spPr/>
        <p:txBody>
          <a:bodyPr/>
          <a:lstStyle/>
          <a:p>
            <a:pPr>
              <a:defRPr/>
            </a:pPr>
            <a:fld id="{222C2B47-41F2-42A5-AA41-34CCD9669551}" type="slidenum">
              <a:rPr lang="en-US" smtClean="0"/>
              <a:pPr>
                <a:defRPr/>
              </a:pPr>
              <a:t>12</a:t>
            </a:fld>
            <a:endParaRPr lang="en-US"/>
          </a:p>
        </p:txBody>
      </p:sp>
      <p:pic>
        <p:nvPicPr>
          <p:cNvPr id="6" name="Content Placeholder 9" descr="A river with grass and trees&#10;&#10;Description automatically generated">
            <a:hlinkClick r:id="rId3"/>
            <a:extLst>
              <a:ext uri="{FF2B5EF4-FFF2-40B4-BE49-F238E27FC236}">
                <a16:creationId xmlns:a16="http://schemas.microsoft.com/office/drawing/2014/main" id="{7CBB58C7-E295-D5F8-15FF-0C826DB67245}"/>
              </a:ext>
            </a:extLst>
          </p:cNvPr>
          <p:cNvPicPr>
            <a:picLocks noGrp="1" noChangeAspect="1"/>
          </p:cNvPicPr>
          <p:nvPr>
            <p:ph sz="half" idx="2"/>
          </p:nvPr>
        </p:nvPicPr>
        <p:blipFill>
          <a:blip r:embed="rId4"/>
          <a:srcRect l="20711" r="21045" b="-1"/>
          <a:stretch/>
        </p:blipFill>
        <p:spPr>
          <a:xfrm>
            <a:off x="6882063" y="20398"/>
            <a:ext cx="5309937" cy="6837602"/>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435130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73DBC-4083-C704-8013-45095AF187E5}"/>
              </a:ext>
            </a:extLst>
          </p:cNvPr>
          <p:cNvSpPr>
            <a:spLocks noGrp="1"/>
          </p:cNvSpPr>
          <p:nvPr>
            <p:ph type="title"/>
          </p:nvPr>
        </p:nvSpPr>
        <p:spPr>
          <a:xfrm>
            <a:off x="27651" y="18255"/>
            <a:ext cx="11984298" cy="1325563"/>
          </a:xfrm>
        </p:spPr>
        <p:txBody>
          <a:bodyPr/>
          <a:lstStyle/>
          <a:p>
            <a:r>
              <a:rPr lang="en-CA" dirty="0">
                <a:hlinkClick r:id="rId3"/>
              </a:rPr>
              <a:t>Contagious Equine Metritis in USA (ongoing)</a:t>
            </a:r>
            <a:endParaRPr lang="en-CA" dirty="0"/>
          </a:p>
        </p:txBody>
      </p:sp>
      <p:sp>
        <p:nvSpPr>
          <p:cNvPr id="3" name="Content Placeholder 2">
            <a:extLst>
              <a:ext uri="{FF2B5EF4-FFF2-40B4-BE49-F238E27FC236}">
                <a16:creationId xmlns:a16="http://schemas.microsoft.com/office/drawing/2014/main" id="{7853A3DA-A357-0026-6146-79765D129D73}"/>
              </a:ext>
            </a:extLst>
          </p:cNvPr>
          <p:cNvSpPr>
            <a:spLocks noGrp="1"/>
          </p:cNvSpPr>
          <p:nvPr>
            <p:ph sz="half" idx="1"/>
          </p:nvPr>
        </p:nvSpPr>
        <p:spPr>
          <a:xfrm>
            <a:off x="55302" y="1304564"/>
            <a:ext cx="5964498" cy="5535181"/>
          </a:xfrm>
        </p:spPr>
        <p:txBody>
          <a:bodyPr/>
          <a:lstStyle/>
          <a:p>
            <a:r>
              <a:rPr lang="en-CA" dirty="0"/>
              <a:t>CEM is detected sporadically in the United States, the last time it was detected was 2013</a:t>
            </a:r>
          </a:p>
          <a:p>
            <a:r>
              <a:rPr lang="en-CA" dirty="0"/>
              <a:t>Case count as of 05 November 2024</a:t>
            </a:r>
          </a:p>
          <a:p>
            <a:pPr lvl="1"/>
            <a:r>
              <a:rPr lang="en-CA" dirty="0"/>
              <a:t>48 animals (+9)</a:t>
            </a:r>
          </a:p>
          <a:p>
            <a:pPr lvl="2"/>
            <a:r>
              <a:rPr lang="en-CA" b="0" i="0" dirty="0">
                <a:effectLst/>
                <a:latin typeface="Public Sans Web"/>
              </a:rPr>
              <a:t>17 </a:t>
            </a:r>
            <a:r>
              <a:rPr lang="en-CA" b="0" i="0" dirty="0">
                <a:solidFill>
                  <a:srgbClr val="1B1B1B"/>
                </a:solidFill>
                <a:effectLst/>
                <a:latin typeface="Public Sans Web"/>
              </a:rPr>
              <a:t>domestic ponies (2 stallions, 1 mare, and </a:t>
            </a:r>
            <a:r>
              <a:rPr lang="en-CA" b="0" i="0" dirty="0">
                <a:solidFill>
                  <a:srgbClr val="FF0000"/>
                </a:solidFill>
                <a:effectLst/>
                <a:latin typeface="Public Sans Web"/>
              </a:rPr>
              <a:t>14 </a:t>
            </a:r>
            <a:r>
              <a:rPr lang="en-CA" b="0" i="0" dirty="0">
                <a:solidFill>
                  <a:srgbClr val="1B1B1B"/>
                </a:solidFill>
                <a:effectLst/>
                <a:latin typeface="Public Sans Web"/>
              </a:rPr>
              <a:t>geldings)</a:t>
            </a:r>
          </a:p>
          <a:p>
            <a:pPr lvl="2"/>
            <a:r>
              <a:rPr lang="en-CA" b="0" i="0" dirty="0">
                <a:solidFill>
                  <a:srgbClr val="FF0000"/>
                </a:solidFill>
                <a:effectLst/>
                <a:latin typeface="Public Sans Web"/>
              </a:rPr>
              <a:t>17 </a:t>
            </a:r>
            <a:r>
              <a:rPr lang="en-CA" b="0" i="0" dirty="0">
                <a:solidFill>
                  <a:srgbClr val="1B1B1B"/>
                </a:solidFill>
                <a:effectLst/>
                <a:latin typeface="Public Sans Web"/>
              </a:rPr>
              <a:t>riding horses (all geldings), and </a:t>
            </a:r>
          </a:p>
          <a:p>
            <a:pPr lvl="2"/>
            <a:r>
              <a:rPr lang="en-CA" b="0" i="0" dirty="0">
                <a:solidFill>
                  <a:srgbClr val="FF0000"/>
                </a:solidFill>
                <a:effectLst/>
                <a:latin typeface="Public Sans Web"/>
              </a:rPr>
              <a:t>15 </a:t>
            </a:r>
            <a:r>
              <a:rPr lang="en-CA" b="0" i="0" dirty="0">
                <a:solidFill>
                  <a:srgbClr val="1B1B1B"/>
                </a:solidFill>
                <a:effectLst/>
                <a:latin typeface="Public Sans Web"/>
              </a:rPr>
              <a:t>draft horses (all geldings)</a:t>
            </a:r>
          </a:p>
          <a:p>
            <a:pPr lvl="1"/>
            <a:r>
              <a:rPr lang="en-CA" b="0" i="0" dirty="0">
                <a:solidFill>
                  <a:srgbClr val="1B1B1B"/>
                </a:solidFill>
                <a:effectLst/>
                <a:latin typeface="Public Sans Web"/>
              </a:rPr>
              <a:t>41 on Inde</a:t>
            </a:r>
            <a:r>
              <a:rPr lang="en-CA" dirty="0">
                <a:solidFill>
                  <a:srgbClr val="1B1B1B"/>
                </a:solidFill>
                <a:latin typeface="Public Sans Web"/>
              </a:rPr>
              <a:t>x Farm</a:t>
            </a:r>
          </a:p>
          <a:p>
            <a:pPr lvl="1"/>
            <a:r>
              <a:rPr lang="en-CA" b="0" i="0" dirty="0">
                <a:solidFill>
                  <a:srgbClr val="1B1B1B"/>
                </a:solidFill>
                <a:effectLst/>
                <a:latin typeface="Public Sans Web"/>
              </a:rPr>
              <a:t>8 trace outs are geldings in Florida, Iowa, Maine, Maryland, North Carolina</a:t>
            </a:r>
          </a:p>
          <a:p>
            <a:pPr lvl="1"/>
            <a:r>
              <a:rPr lang="en-CA" dirty="0">
                <a:solidFill>
                  <a:srgbClr val="1B1B1B"/>
                </a:solidFill>
                <a:latin typeface="Public Sans Web"/>
              </a:rPr>
              <a:t>Trace back has not revealed source of infection</a:t>
            </a:r>
            <a:endParaRPr lang="en-CA" b="0" i="0" dirty="0">
              <a:solidFill>
                <a:srgbClr val="1B1B1B"/>
              </a:solidFill>
              <a:effectLst/>
              <a:latin typeface="Public Sans Web"/>
            </a:endParaRPr>
          </a:p>
        </p:txBody>
      </p:sp>
      <p:pic>
        <p:nvPicPr>
          <p:cNvPr id="7" name="Content Placeholder 6" descr="A group of horses standing together&#10;&#10;Description automatically generated">
            <a:extLst>
              <a:ext uri="{FF2B5EF4-FFF2-40B4-BE49-F238E27FC236}">
                <a16:creationId xmlns:a16="http://schemas.microsoft.com/office/drawing/2014/main" id="{FA112F68-1FF7-5F27-AF16-BC5A0923EE53}"/>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019800" y="1825625"/>
            <a:ext cx="5964498" cy="3727811"/>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15D95D99-0EC3-A70F-5753-D5F6454932B4}"/>
              </a:ext>
            </a:extLst>
          </p:cNvPr>
          <p:cNvSpPr>
            <a:spLocks noGrp="1"/>
          </p:cNvSpPr>
          <p:nvPr>
            <p:ph type="sldNum" sz="quarter" idx="10"/>
          </p:nvPr>
        </p:nvSpPr>
        <p:spPr/>
        <p:txBody>
          <a:bodyPr/>
          <a:lstStyle/>
          <a:p>
            <a:pPr>
              <a:defRPr/>
            </a:pPr>
            <a:fld id="{222C2B47-41F2-42A5-AA41-34CCD9669551}" type="slidenum">
              <a:rPr lang="en-US" smtClean="0"/>
              <a:pPr>
                <a:defRPr/>
              </a:pPr>
              <a:t>2</a:t>
            </a:fld>
            <a:endParaRPr lang="en-US" dirty="0"/>
          </a:p>
        </p:txBody>
      </p:sp>
    </p:spTree>
    <p:extLst>
      <p:ext uri="{BB962C8B-B14F-4D97-AF65-F5344CB8AC3E}">
        <p14:creationId xmlns:p14="http://schemas.microsoft.com/office/powerpoint/2010/main" val="662039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4D65C8D-B742-2985-29C2-23E96901CDD5}"/>
              </a:ext>
            </a:extLst>
          </p:cNvPr>
          <p:cNvPicPr>
            <a:picLocks noChangeAspect="1"/>
          </p:cNvPicPr>
          <p:nvPr/>
        </p:nvPicPr>
        <p:blipFill>
          <a:blip r:embed="rId3"/>
          <a:stretch>
            <a:fillRect/>
          </a:stretch>
        </p:blipFill>
        <p:spPr>
          <a:xfrm>
            <a:off x="2897507" y="1121638"/>
            <a:ext cx="8921419" cy="5200073"/>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141514" y="85748"/>
            <a:ext cx="10515600" cy="1325563"/>
          </a:xfrm>
        </p:spPr>
        <p:txBody>
          <a:bodyPr/>
          <a:lstStyle/>
          <a:p>
            <a:r>
              <a:rPr lang="en-CA" dirty="0"/>
              <a:t>West Nile Virus </a:t>
            </a:r>
          </a:p>
        </p:txBody>
      </p:sp>
      <p:sp>
        <p:nvSpPr>
          <p:cNvPr id="3" name="Content Placeholder 2"/>
          <p:cNvSpPr>
            <a:spLocks noGrp="1"/>
          </p:cNvSpPr>
          <p:nvPr>
            <p:ph sz="half" idx="1"/>
          </p:nvPr>
        </p:nvSpPr>
        <p:spPr>
          <a:xfrm>
            <a:off x="373074" y="2598216"/>
            <a:ext cx="2524433" cy="2665118"/>
          </a:xfrm>
        </p:spPr>
        <p:txBody>
          <a:bodyPr/>
          <a:lstStyle/>
          <a:p>
            <a:pPr marL="0" indent="0">
              <a:buNone/>
            </a:pPr>
            <a:r>
              <a:rPr lang="en-CA" sz="3200" dirty="0"/>
              <a:t>Number of reports of WNV has returned to baseline</a:t>
            </a:r>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3</a:t>
            </a:fld>
            <a:endParaRPr lang="en-US"/>
          </a:p>
        </p:txBody>
      </p:sp>
      <p:sp>
        <p:nvSpPr>
          <p:cNvPr id="4" name="Rectangle 3">
            <a:extLst>
              <a:ext uri="{FF2B5EF4-FFF2-40B4-BE49-F238E27FC236}">
                <a16:creationId xmlns:a16="http://schemas.microsoft.com/office/drawing/2014/main" id="{4BFD229A-4B73-B27A-F988-8ECE0526C65F}"/>
              </a:ext>
            </a:extLst>
          </p:cNvPr>
          <p:cNvSpPr/>
          <p:nvPr/>
        </p:nvSpPr>
        <p:spPr>
          <a:xfrm>
            <a:off x="11213432" y="2598216"/>
            <a:ext cx="583961" cy="311678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44229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224389-27FD-4996-9866-F64B614C2531}"/>
              </a:ext>
            </a:extLst>
          </p:cNvPr>
          <p:cNvPicPr>
            <a:picLocks noChangeAspect="1"/>
          </p:cNvPicPr>
          <p:nvPr/>
        </p:nvPicPr>
        <p:blipFill>
          <a:blip r:embed="rId3"/>
          <a:stretch>
            <a:fillRect/>
          </a:stretch>
        </p:blipFill>
        <p:spPr>
          <a:xfrm>
            <a:off x="3405387" y="1299480"/>
            <a:ext cx="8141118" cy="4845299"/>
          </a:xfrm>
          <a:prstGeom prst="rect">
            <a:avLst/>
          </a:prstGeom>
        </p:spPr>
      </p:pic>
      <p:sp>
        <p:nvSpPr>
          <p:cNvPr id="2" name="Title 1"/>
          <p:cNvSpPr>
            <a:spLocks noGrp="1"/>
          </p:cNvSpPr>
          <p:nvPr>
            <p:ph type="title"/>
          </p:nvPr>
        </p:nvSpPr>
        <p:spPr>
          <a:xfrm>
            <a:off x="142009" y="136525"/>
            <a:ext cx="10515600" cy="1325563"/>
          </a:xfrm>
        </p:spPr>
        <p:txBody>
          <a:bodyPr/>
          <a:lstStyle/>
          <a:p>
            <a:r>
              <a:rPr lang="en-CA" dirty="0"/>
              <a:t>Eastern Equine Encephalitis</a:t>
            </a:r>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4</a:t>
            </a:fld>
            <a:endParaRPr lang="en-US"/>
          </a:p>
        </p:txBody>
      </p:sp>
      <p:sp>
        <p:nvSpPr>
          <p:cNvPr id="6" name="Content Placeholder 5">
            <a:extLst>
              <a:ext uri="{FF2B5EF4-FFF2-40B4-BE49-F238E27FC236}">
                <a16:creationId xmlns:a16="http://schemas.microsoft.com/office/drawing/2014/main" id="{23BF7D41-449F-3E2D-B490-DBCD25E12E42}"/>
              </a:ext>
            </a:extLst>
          </p:cNvPr>
          <p:cNvSpPr txBox="1">
            <a:spLocks/>
          </p:cNvSpPr>
          <p:nvPr/>
        </p:nvSpPr>
        <p:spPr bwMode="auto">
          <a:xfrm>
            <a:off x="253808" y="1889136"/>
            <a:ext cx="2900872"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500"/>
              </a:spcAft>
            </a:pPr>
            <a:r>
              <a:rPr lang="en-US" sz="3200" dirty="0"/>
              <a:t>Number of reports of EEE has returned to baseline</a:t>
            </a:r>
          </a:p>
          <a:p>
            <a:pPr>
              <a:spcBef>
                <a:spcPts val="0"/>
              </a:spcBef>
              <a:spcAft>
                <a:spcPts val="500"/>
              </a:spcAft>
            </a:pPr>
            <a:r>
              <a:rPr lang="en-US" sz="2000" dirty="0">
                <a:hlinkClick r:id="rId4"/>
              </a:rPr>
              <a:t>Ottawa Public Health reports first human case of eastern equine encephalitis in Ottawa | CTV News</a:t>
            </a:r>
            <a:endParaRPr lang="en-US" sz="3200" dirty="0"/>
          </a:p>
        </p:txBody>
      </p:sp>
      <p:sp>
        <p:nvSpPr>
          <p:cNvPr id="9" name="Rectangle 8">
            <a:extLst>
              <a:ext uri="{FF2B5EF4-FFF2-40B4-BE49-F238E27FC236}">
                <a16:creationId xmlns:a16="http://schemas.microsoft.com/office/drawing/2014/main" id="{E433DB86-2260-13B3-9005-9369391BD80E}"/>
              </a:ext>
            </a:extLst>
          </p:cNvPr>
          <p:cNvSpPr/>
          <p:nvPr/>
        </p:nvSpPr>
        <p:spPr>
          <a:xfrm>
            <a:off x="10816555" y="3430038"/>
            <a:ext cx="537245" cy="197427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83381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78BEE7-E9DB-107E-25CD-46D3475B6E29}"/>
              </a:ext>
            </a:extLst>
          </p:cNvPr>
          <p:cNvPicPr>
            <a:picLocks noChangeAspect="1"/>
          </p:cNvPicPr>
          <p:nvPr/>
        </p:nvPicPr>
        <p:blipFill>
          <a:blip r:embed="rId3"/>
          <a:stretch>
            <a:fillRect/>
          </a:stretch>
        </p:blipFill>
        <p:spPr>
          <a:xfrm>
            <a:off x="7047110" y="877887"/>
            <a:ext cx="5057259" cy="5133465"/>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51A6D15D-9478-0CC8-7F93-8C16FD0BFD1C}"/>
              </a:ext>
            </a:extLst>
          </p:cNvPr>
          <p:cNvSpPr>
            <a:spLocks noGrp="1"/>
          </p:cNvSpPr>
          <p:nvPr>
            <p:ph type="title"/>
          </p:nvPr>
        </p:nvSpPr>
        <p:spPr>
          <a:xfrm>
            <a:off x="136525" y="-87313"/>
            <a:ext cx="10515600" cy="685773"/>
          </a:xfrm>
        </p:spPr>
        <p:txBody>
          <a:bodyPr/>
          <a:lstStyle/>
          <a:p>
            <a:pPr>
              <a:defRPr/>
            </a:pPr>
            <a:r>
              <a:rPr lang="en-US" sz="3200" dirty="0"/>
              <a:t>New World Screwworm in Central America</a:t>
            </a:r>
            <a:endParaRPr lang="en-CA" sz="3200" dirty="0"/>
          </a:p>
        </p:txBody>
      </p:sp>
      <p:sp>
        <p:nvSpPr>
          <p:cNvPr id="26628" name="Text Placeholder 2">
            <a:extLst>
              <a:ext uri="{FF2B5EF4-FFF2-40B4-BE49-F238E27FC236}">
                <a16:creationId xmlns:a16="http://schemas.microsoft.com/office/drawing/2014/main" id="{C1D959E4-DDF9-4541-5F6E-56395291A798}"/>
              </a:ext>
            </a:extLst>
          </p:cNvPr>
          <p:cNvSpPr>
            <a:spLocks noGrp="1"/>
          </p:cNvSpPr>
          <p:nvPr>
            <p:ph type="body" sz="quarter" idx="13"/>
          </p:nvPr>
        </p:nvSpPr>
        <p:spPr>
          <a:xfrm>
            <a:off x="188913" y="877888"/>
            <a:ext cx="6388100" cy="5735637"/>
          </a:xfrm>
        </p:spPr>
        <p:txBody>
          <a:bodyPr/>
          <a:lstStyle/>
          <a:p>
            <a:r>
              <a:rPr lang="en-US" altLang="en-US" sz="2400" dirty="0">
                <a:solidFill>
                  <a:prstClr val="black"/>
                </a:solidFill>
                <a:hlinkClick r:id="" action="ppaction://noaction"/>
              </a:rPr>
              <a:t>August 2023 </a:t>
            </a:r>
            <a:r>
              <a:rPr lang="en-US" altLang="en-US" sz="2400" dirty="0">
                <a:solidFill>
                  <a:prstClr val="black"/>
                </a:solidFill>
              </a:rPr>
              <a:t>Cases occurred in Panama; animal movements were halted. Subsequent/Concurrent with release of sterile flies.</a:t>
            </a:r>
            <a:endParaRPr lang="en-US" altLang="en-US" sz="2400" u="sng" dirty="0"/>
          </a:p>
          <a:p>
            <a:r>
              <a:rPr lang="en-US" altLang="en-US" sz="2400" dirty="0"/>
              <a:t>Slow and steady march northwards</a:t>
            </a:r>
          </a:p>
          <a:p>
            <a:r>
              <a:rPr lang="en-US" altLang="en-US" sz="2400" dirty="0"/>
              <a:t>As of December 4, 2024, according to </a:t>
            </a:r>
            <a:r>
              <a:rPr lang="en-US" altLang="en-US" sz="2400" dirty="0">
                <a:hlinkClick r:id="rId4"/>
              </a:rPr>
              <a:t>COPEG</a:t>
            </a:r>
            <a:r>
              <a:rPr lang="en-US" altLang="en-US" sz="2400" dirty="0"/>
              <a:t>: </a:t>
            </a:r>
          </a:p>
          <a:p>
            <a:pPr lvl="1"/>
            <a:r>
              <a:rPr lang="en-US" altLang="en-US" sz="1800" dirty="0"/>
              <a:t>Panama – 22,611 cases</a:t>
            </a:r>
          </a:p>
          <a:p>
            <a:pPr lvl="1"/>
            <a:r>
              <a:rPr lang="en-US" altLang="en-US" sz="1800" dirty="0"/>
              <a:t>Costa Rica – 11,627 cases </a:t>
            </a:r>
          </a:p>
          <a:p>
            <a:pPr lvl="1"/>
            <a:r>
              <a:rPr lang="en-US" altLang="en-US" sz="1800" dirty="0"/>
              <a:t>Nicaragua – 6,436 cases</a:t>
            </a:r>
          </a:p>
          <a:p>
            <a:pPr lvl="1"/>
            <a:r>
              <a:rPr lang="en-US" altLang="en-US" sz="1800" dirty="0"/>
              <a:t>Honduras – 105</a:t>
            </a:r>
          </a:p>
          <a:p>
            <a:pPr lvl="1"/>
            <a:r>
              <a:rPr lang="en-US" altLang="en-US" sz="1800" dirty="0"/>
              <a:t>Guatemala – 32</a:t>
            </a:r>
          </a:p>
          <a:p>
            <a:pPr lvl="1"/>
            <a:r>
              <a:rPr lang="en-US" altLang="en-US" sz="1800" dirty="0"/>
              <a:t>Mexico – 2</a:t>
            </a:r>
          </a:p>
          <a:p>
            <a:r>
              <a:rPr lang="en-US" altLang="en-US" sz="2200" dirty="0"/>
              <a:t>Human cases in Costa Rica, Panama and Nicaragua</a:t>
            </a:r>
          </a:p>
          <a:p>
            <a:r>
              <a:rPr lang="en-US" altLang="en-US" sz="2200" dirty="0"/>
              <a:t>Potentially linked to </a:t>
            </a:r>
            <a:r>
              <a:rPr lang="en-US" altLang="en-US" sz="2200" dirty="0">
                <a:hlinkClick r:id="rId5"/>
              </a:rPr>
              <a:t>illegal cattle smuggling </a:t>
            </a:r>
            <a:endParaRPr lang="en-US" altLang="en-US" sz="2200" dirty="0"/>
          </a:p>
          <a:p>
            <a:r>
              <a:rPr lang="en-US" altLang="en-US" sz="2200" dirty="0"/>
              <a:t>Risks for wildlife are undefined</a:t>
            </a:r>
          </a:p>
        </p:txBody>
      </p:sp>
      <p:sp>
        <p:nvSpPr>
          <p:cNvPr id="26631" name="TextBox 5">
            <a:hlinkClick r:id="rId4"/>
            <a:extLst>
              <a:ext uri="{FF2B5EF4-FFF2-40B4-BE49-F238E27FC236}">
                <a16:creationId xmlns:a16="http://schemas.microsoft.com/office/drawing/2014/main" id="{54391E66-79FB-F558-5445-F0D51D124019}"/>
              </a:ext>
            </a:extLst>
          </p:cNvPr>
          <p:cNvSpPr txBox="1">
            <a:spLocks noChangeArrowheads="1"/>
          </p:cNvSpPr>
          <p:nvPr/>
        </p:nvSpPr>
        <p:spPr bwMode="auto">
          <a:xfrm>
            <a:off x="10258425" y="5252144"/>
            <a:ext cx="1933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dirty="0">
                <a:hlinkClick r:id="rId4"/>
              </a:rPr>
              <a:t>COPEG</a:t>
            </a:r>
            <a:endParaRPr lang="en-CA" altLang="en-US"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F78CA-4403-677E-0766-5B92651562DD}"/>
              </a:ext>
            </a:extLst>
          </p:cNvPr>
          <p:cNvSpPr>
            <a:spLocks noGrp="1"/>
          </p:cNvSpPr>
          <p:nvPr>
            <p:ph type="title"/>
          </p:nvPr>
        </p:nvSpPr>
        <p:spPr>
          <a:xfrm>
            <a:off x="838200" y="160355"/>
            <a:ext cx="10515600" cy="1325563"/>
          </a:xfrm>
        </p:spPr>
        <p:txBody>
          <a:bodyPr/>
          <a:lstStyle/>
          <a:p>
            <a:r>
              <a:rPr lang="en-US" sz="3200" dirty="0">
                <a:hlinkClick r:id="rId3"/>
              </a:rPr>
              <a:t>Mexico Notifies United States of New World Screwworm Detection | Animal and Plant Health Inspection Service</a:t>
            </a:r>
            <a:br>
              <a:rPr lang="en-US" sz="3200" dirty="0"/>
            </a:br>
            <a:endParaRPr lang="en-CA" sz="3200" dirty="0"/>
          </a:p>
        </p:txBody>
      </p:sp>
      <p:sp>
        <p:nvSpPr>
          <p:cNvPr id="3" name="Text Placeholder 2">
            <a:extLst>
              <a:ext uri="{FF2B5EF4-FFF2-40B4-BE49-F238E27FC236}">
                <a16:creationId xmlns:a16="http://schemas.microsoft.com/office/drawing/2014/main" id="{42F26400-7E6B-D3AD-161F-E77DEA37BACF}"/>
              </a:ext>
            </a:extLst>
          </p:cNvPr>
          <p:cNvSpPr>
            <a:spLocks noGrp="1"/>
          </p:cNvSpPr>
          <p:nvPr>
            <p:ph type="body" sz="quarter" idx="13"/>
          </p:nvPr>
        </p:nvSpPr>
        <p:spPr>
          <a:xfrm>
            <a:off x="619539" y="1403612"/>
            <a:ext cx="5920409" cy="4665662"/>
          </a:xfrm>
        </p:spPr>
        <p:txBody>
          <a:bodyPr/>
          <a:lstStyle/>
          <a:p>
            <a:r>
              <a:rPr lang="en-US" sz="2700" b="0" i="0" dirty="0">
                <a:solidFill>
                  <a:srgbClr val="171717"/>
                </a:solidFill>
                <a:effectLst/>
                <a:latin typeface="Public Sans Web"/>
              </a:rPr>
              <a:t>The NWS was found in a cow in the southern Mexico state of Chiapas, at an inspection checkpoint close to the border with Guatemala.</a:t>
            </a:r>
          </a:p>
          <a:p>
            <a:r>
              <a:rPr lang="en-US" sz="2700" dirty="0">
                <a:solidFill>
                  <a:srgbClr val="171717"/>
                </a:solidFill>
                <a:latin typeface="Public Sans Web"/>
              </a:rPr>
              <a:t>1/100 cows had an ear lesion</a:t>
            </a:r>
            <a:endParaRPr lang="es-ES" sz="2700" dirty="0"/>
          </a:p>
          <a:p>
            <a:r>
              <a:rPr lang="en-CA" sz="2700" dirty="0"/>
              <a:t>Trade in cattle stopped between Mexico and US (normally &gt;1 million animals per year) </a:t>
            </a:r>
            <a:r>
              <a:rPr lang="en-CA" sz="2700" dirty="0">
                <a:hlinkClick r:id="rId4"/>
              </a:rPr>
              <a:t>USDA APHIS</a:t>
            </a:r>
            <a:endParaRPr lang="en-CA" sz="2700" dirty="0"/>
          </a:p>
          <a:p>
            <a:r>
              <a:rPr lang="en-CA" sz="2700" dirty="0"/>
              <a:t>Dogs and horses being inspected at US border</a:t>
            </a:r>
          </a:p>
          <a:p>
            <a:r>
              <a:rPr lang="en-CA" sz="2700" dirty="0"/>
              <a:t>Other species are not approved for movement from Mexico to the US (pigs, sheep, goats, cervids, camelids)</a:t>
            </a:r>
          </a:p>
        </p:txBody>
      </p:sp>
      <p:sp>
        <p:nvSpPr>
          <p:cNvPr id="4" name="Slide Number Placeholder 3">
            <a:extLst>
              <a:ext uri="{FF2B5EF4-FFF2-40B4-BE49-F238E27FC236}">
                <a16:creationId xmlns:a16="http://schemas.microsoft.com/office/drawing/2014/main" id="{17AE165D-7885-E7EC-5548-A07B46FF85A4}"/>
              </a:ext>
            </a:extLst>
          </p:cNvPr>
          <p:cNvSpPr>
            <a:spLocks noGrp="1"/>
          </p:cNvSpPr>
          <p:nvPr>
            <p:ph type="sldNum" sz="quarter" idx="14"/>
          </p:nvPr>
        </p:nvSpPr>
        <p:spPr/>
        <p:txBody>
          <a:bodyPr/>
          <a:lstStyle/>
          <a:p>
            <a:pPr>
              <a:defRPr/>
            </a:pPr>
            <a:fld id="{68678C35-086D-4198-975D-7CAE096F9A66}" type="slidenum">
              <a:rPr lang="en-US" altLang="en-US" smtClean="0"/>
              <a:pPr>
                <a:defRPr/>
              </a:pPr>
              <a:t>6</a:t>
            </a:fld>
            <a:endParaRPr lang="en-US" altLang="en-US"/>
          </a:p>
        </p:txBody>
      </p:sp>
      <p:sp>
        <p:nvSpPr>
          <p:cNvPr id="7" name="Text Placeholder 2">
            <a:extLst>
              <a:ext uri="{FF2B5EF4-FFF2-40B4-BE49-F238E27FC236}">
                <a16:creationId xmlns:a16="http://schemas.microsoft.com/office/drawing/2014/main" id="{79F4FA13-1B0F-36AE-5ABC-B4CBB917D7BB}"/>
              </a:ext>
            </a:extLst>
          </p:cNvPr>
          <p:cNvSpPr txBox="1">
            <a:spLocks/>
          </p:cNvSpPr>
          <p:nvPr/>
        </p:nvSpPr>
        <p:spPr bwMode="auto">
          <a:xfrm>
            <a:off x="6758609" y="1403612"/>
            <a:ext cx="5052391" cy="466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Enhanced Surveillance</a:t>
            </a:r>
          </a:p>
          <a:p>
            <a:r>
              <a:rPr lang="en-CA" dirty="0"/>
              <a:t>Ongoing Sterile Fly Releases</a:t>
            </a:r>
          </a:p>
        </p:txBody>
      </p:sp>
      <p:grpSp>
        <p:nvGrpSpPr>
          <p:cNvPr id="11" name="Group 10">
            <a:extLst>
              <a:ext uri="{FF2B5EF4-FFF2-40B4-BE49-F238E27FC236}">
                <a16:creationId xmlns:a16="http://schemas.microsoft.com/office/drawing/2014/main" id="{B4E616F5-07FD-82F1-74CF-4039306CACC7}"/>
              </a:ext>
            </a:extLst>
          </p:cNvPr>
          <p:cNvGrpSpPr/>
          <p:nvPr/>
        </p:nvGrpSpPr>
        <p:grpSpPr>
          <a:xfrm>
            <a:off x="7012469" y="2407939"/>
            <a:ext cx="4544669" cy="4063987"/>
            <a:chOff x="6758609" y="1832569"/>
            <a:chExt cx="4730592" cy="4381899"/>
          </a:xfrm>
        </p:grpSpPr>
        <p:pic>
          <p:nvPicPr>
            <p:cNvPr id="9" name="Picture 8">
              <a:extLst>
                <a:ext uri="{FF2B5EF4-FFF2-40B4-BE49-F238E27FC236}">
                  <a16:creationId xmlns:a16="http://schemas.microsoft.com/office/drawing/2014/main" id="{EFD3DB7B-2973-5C9B-B572-C10497728F60}"/>
                </a:ext>
              </a:extLst>
            </p:cNvPr>
            <p:cNvPicPr>
              <a:picLocks noChangeAspect="1"/>
            </p:cNvPicPr>
            <p:nvPr/>
          </p:nvPicPr>
          <p:blipFill>
            <a:blip r:embed="rId5"/>
            <a:stretch>
              <a:fillRect/>
            </a:stretch>
          </p:blipFill>
          <p:spPr>
            <a:xfrm>
              <a:off x="6758609" y="1832569"/>
              <a:ext cx="4730592" cy="4381899"/>
            </a:xfrm>
            <a:prstGeom prst="rect">
              <a:avLst/>
            </a:prstGeom>
            <a:ln>
              <a:noFill/>
            </a:ln>
            <a:effectLst>
              <a:outerShdw blurRad="292100" dist="139700" dir="2700000" algn="tl" rotWithShape="0">
                <a:srgbClr val="333333">
                  <a:alpha val="65000"/>
                </a:srgbClr>
              </a:outerShdw>
            </a:effectLst>
          </p:spPr>
        </p:pic>
        <p:sp>
          <p:nvSpPr>
            <p:cNvPr id="10" name="Star: 5 Points 9">
              <a:extLst>
                <a:ext uri="{FF2B5EF4-FFF2-40B4-BE49-F238E27FC236}">
                  <a16:creationId xmlns:a16="http://schemas.microsoft.com/office/drawing/2014/main" id="{61B7EACB-A983-2773-80E5-62B9EF5DF122}"/>
                </a:ext>
              </a:extLst>
            </p:cNvPr>
            <p:cNvSpPr/>
            <p:nvPr/>
          </p:nvSpPr>
          <p:spPr>
            <a:xfrm>
              <a:off x="9968947" y="5362160"/>
              <a:ext cx="159026" cy="149087"/>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5" name="TextBox 4">
            <a:extLst>
              <a:ext uri="{FF2B5EF4-FFF2-40B4-BE49-F238E27FC236}">
                <a16:creationId xmlns:a16="http://schemas.microsoft.com/office/drawing/2014/main" id="{0CDCFA28-20D4-07E8-3B1A-CAF1F5235D23}"/>
              </a:ext>
            </a:extLst>
          </p:cNvPr>
          <p:cNvSpPr txBox="1"/>
          <p:nvPr/>
        </p:nvSpPr>
        <p:spPr>
          <a:xfrm>
            <a:off x="4423193" y="2498342"/>
            <a:ext cx="1484057" cy="461665"/>
          </a:xfrm>
          <a:prstGeom prst="rect">
            <a:avLst/>
          </a:prstGeom>
          <a:noFill/>
        </p:spPr>
        <p:txBody>
          <a:bodyPr wrap="square">
            <a:spAutoFit/>
          </a:bodyPr>
          <a:lstStyle/>
          <a:p>
            <a:r>
              <a:rPr lang="en-US" sz="2400" dirty="0">
                <a:hlinkClick r:id="rId6"/>
              </a:rPr>
              <a:t>WAHIS</a:t>
            </a:r>
            <a:endParaRPr lang="en-CA" sz="2400" dirty="0"/>
          </a:p>
        </p:txBody>
      </p:sp>
    </p:spTree>
    <p:extLst>
      <p:ext uri="{BB962C8B-B14F-4D97-AF65-F5344CB8AC3E}">
        <p14:creationId xmlns:p14="http://schemas.microsoft.com/office/powerpoint/2010/main" val="2052299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D4633-B9DA-FF96-16DC-E6031216BA5B}"/>
              </a:ext>
            </a:extLst>
          </p:cNvPr>
          <p:cNvSpPr>
            <a:spLocks noGrp="1"/>
          </p:cNvSpPr>
          <p:nvPr>
            <p:ph type="title"/>
          </p:nvPr>
        </p:nvSpPr>
        <p:spPr>
          <a:xfrm>
            <a:off x="838200" y="365126"/>
            <a:ext cx="10515600" cy="910990"/>
          </a:xfrm>
        </p:spPr>
        <p:txBody>
          <a:bodyPr/>
          <a:lstStyle/>
          <a:p>
            <a:r>
              <a:rPr lang="en-US" sz="3200" i="0" dirty="0">
                <a:solidFill>
                  <a:srgbClr val="222222"/>
                </a:solidFill>
                <a:effectLst/>
                <a:hlinkClick r:id="rId3"/>
              </a:rPr>
              <a:t>Evidence of Influenza A(H5N1) Spillover Infections in Horses, Mongolia</a:t>
            </a:r>
            <a:br>
              <a:rPr lang="en-US" sz="3200" b="0" i="0" dirty="0">
                <a:solidFill>
                  <a:srgbClr val="222222"/>
                </a:solidFill>
                <a:effectLst/>
                <a:hlinkClick r:id="rId3"/>
              </a:rPr>
            </a:br>
            <a:endParaRPr lang="en-CA" sz="3200" dirty="0"/>
          </a:p>
        </p:txBody>
      </p:sp>
      <p:sp>
        <p:nvSpPr>
          <p:cNvPr id="5" name="Content Placeholder 4">
            <a:extLst>
              <a:ext uri="{FF2B5EF4-FFF2-40B4-BE49-F238E27FC236}">
                <a16:creationId xmlns:a16="http://schemas.microsoft.com/office/drawing/2014/main" id="{B7CF4F95-82B1-D4BB-86A8-DF5FD6C950F4}"/>
              </a:ext>
            </a:extLst>
          </p:cNvPr>
          <p:cNvSpPr>
            <a:spLocks noGrp="1"/>
          </p:cNvSpPr>
          <p:nvPr>
            <p:ph sz="half" idx="1"/>
          </p:nvPr>
        </p:nvSpPr>
        <p:spPr>
          <a:xfrm>
            <a:off x="370114" y="1163888"/>
            <a:ext cx="7420332" cy="4351338"/>
          </a:xfrm>
        </p:spPr>
        <p:txBody>
          <a:bodyPr/>
          <a:lstStyle/>
          <a:p>
            <a:r>
              <a:rPr lang="en-CA" dirty="0"/>
              <a:t>July 2021 – October 2023</a:t>
            </a:r>
          </a:p>
          <a:p>
            <a:r>
              <a:rPr lang="en-CA" dirty="0"/>
              <a:t>2 Provinces in Mongolia, 1 wetland, 1 dry area</a:t>
            </a:r>
          </a:p>
          <a:p>
            <a:r>
              <a:rPr lang="en-CA" dirty="0"/>
              <a:t>24 herds, 10 horses per herd tested 3 x per year</a:t>
            </a:r>
          </a:p>
          <a:p>
            <a:r>
              <a:rPr lang="en-CA" dirty="0"/>
              <a:t>Horses unvaccinated and clinically healthy</a:t>
            </a:r>
          </a:p>
          <a:p>
            <a:r>
              <a:rPr lang="en-CA" dirty="0"/>
              <a:t>No history of respiratory disease</a:t>
            </a:r>
          </a:p>
          <a:p>
            <a:r>
              <a:rPr lang="en-CA" dirty="0"/>
              <a:t>997 samples tested with H5 ELISA</a:t>
            </a:r>
          </a:p>
          <a:p>
            <a:pPr lvl="1"/>
            <a:r>
              <a:rPr lang="en-CA" dirty="0"/>
              <a:t>9 positive</a:t>
            </a:r>
          </a:p>
          <a:p>
            <a:pPr lvl="1"/>
            <a:r>
              <a:rPr lang="en-CA" dirty="0"/>
              <a:t>8 doubtful</a:t>
            </a:r>
          </a:p>
          <a:p>
            <a:pPr lvl="1"/>
            <a:r>
              <a:rPr lang="en-CA" dirty="0"/>
              <a:t>980 negative</a:t>
            </a:r>
          </a:p>
          <a:p>
            <a:pPr lvl="1"/>
            <a:endParaRPr lang="en-CA" dirty="0"/>
          </a:p>
          <a:p>
            <a:r>
              <a:rPr lang="en-CA" dirty="0"/>
              <a:t>2 positive horses on serum neutralization one from each area</a:t>
            </a:r>
          </a:p>
        </p:txBody>
      </p:sp>
      <p:pic>
        <p:nvPicPr>
          <p:cNvPr id="8" name="Content Placeholder 7" descr="A group of horses in a field and a group of horses standing in a pond">
            <a:extLst>
              <a:ext uri="{FF2B5EF4-FFF2-40B4-BE49-F238E27FC236}">
                <a16:creationId xmlns:a16="http://schemas.microsoft.com/office/drawing/2014/main" id="{7EC1B95F-887F-64E4-AA4D-69A63AF93641}"/>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790445" y="1163888"/>
            <a:ext cx="4383509" cy="5153059"/>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C0CDCA19-A581-7BE2-0516-E6CB81B57876}"/>
              </a:ext>
            </a:extLst>
          </p:cNvPr>
          <p:cNvSpPr>
            <a:spLocks noGrp="1"/>
          </p:cNvSpPr>
          <p:nvPr>
            <p:ph type="sldNum" sz="quarter" idx="10"/>
          </p:nvPr>
        </p:nvSpPr>
        <p:spPr/>
        <p:txBody>
          <a:bodyPr/>
          <a:lstStyle/>
          <a:p>
            <a:pPr>
              <a:defRPr/>
            </a:pPr>
            <a:fld id="{A5F12CC5-A507-4028-B3C9-257C8E707382}" type="slidenum">
              <a:rPr lang="en-US" smtClean="0"/>
              <a:pPr>
                <a:defRPr/>
              </a:pPr>
              <a:t>7</a:t>
            </a:fld>
            <a:endParaRPr lang="en-US"/>
          </a:p>
        </p:txBody>
      </p:sp>
    </p:spTree>
    <p:extLst>
      <p:ext uri="{BB962C8B-B14F-4D97-AF65-F5344CB8AC3E}">
        <p14:creationId xmlns:p14="http://schemas.microsoft.com/office/powerpoint/2010/main" val="1463412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B21E3-89F6-A488-BDBD-752B47F95738}"/>
              </a:ext>
            </a:extLst>
          </p:cNvPr>
          <p:cNvSpPr>
            <a:spLocks noGrp="1"/>
          </p:cNvSpPr>
          <p:nvPr>
            <p:ph type="title"/>
          </p:nvPr>
        </p:nvSpPr>
        <p:spPr/>
        <p:txBody>
          <a:bodyPr/>
          <a:lstStyle/>
          <a:p>
            <a:r>
              <a:rPr lang="en-US" dirty="0">
                <a:hlinkClick r:id="rId3"/>
              </a:rPr>
              <a:t>A mysterious epidemic kills animals in South Darfur state - Al-</a:t>
            </a:r>
            <a:r>
              <a:rPr lang="en-US" dirty="0" err="1">
                <a:hlinkClick r:id="rId3"/>
              </a:rPr>
              <a:t>Rakoba</a:t>
            </a:r>
            <a:r>
              <a:rPr lang="en-US" dirty="0">
                <a:hlinkClick r:id="rId3"/>
              </a:rPr>
              <a:t> newspaper</a:t>
            </a:r>
            <a:endParaRPr lang="en-CA" dirty="0"/>
          </a:p>
        </p:txBody>
      </p:sp>
      <p:sp>
        <p:nvSpPr>
          <p:cNvPr id="3" name="Text Placeholder 2">
            <a:extLst>
              <a:ext uri="{FF2B5EF4-FFF2-40B4-BE49-F238E27FC236}">
                <a16:creationId xmlns:a16="http://schemas.microsoft.com/office/drawing/2014/main" id="{6FB7AE27-2F1F-F8F6-593A-03E3D3C17B47}"/>
              </a:ext>
            </a:extLst>
          </p:cNvPr>
          <p:cNvSpPr>
            <a:spLocks noGrp="1"/>
          </p:cNvSpPr>
          <p:nvPr>
            <p:ph sz="half" idx="1"/>
          </p:nvPr>
        </p:nvSpPr>
        <p:spPr>
          <a:xfrm>
            <a:off x="161731" y="1774945"/>
            <a:ext cx="5698878" cy="4351338"/>
          </a:xfrm>
        </p:spPr>
        <p:txBody>
          <a:bodyPr/>
          <a:lstStyle/>
          <a:p>
            <a:r>
              <a:rPr lang="en-US" b="0" i="0" u="none" strike="noStrike" baseline="0" dirty="0">
                <a:solidFill>
                  <a:srgbClr val="000000"/>
                </a:solidFill>
                <a:latin typeface="Calibri" panose="020F0502020204030204" pitchFamily="34" charset="0"/>
              </a:rPr>
              <a:t>800 donkeys recently died across western Sudan</a:t>
            </a:r>
          </a:p>
          <a:p>
            <a:r>
              <a:rPr lang="en-US" dirty="0">
                <a:solidFill>
                  <a:srgbClr val="000000"/>
                </a:solidFill>
                <a:latin typeface="Calibri" panose="020F0502020204030204" pitchFamily="34" charset="0"/>
              </a:rPr>
              <a:t>Lethargy, poor appetite nasal discharge that turns yellow in a day or two</a:t>
            </a:r>
            <a:endParaRPr lang="en-US" b="0" i="0" u="none" strike="noStrike" baseline="0"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Diagnosis was Trypanosomiasis, species not identified</a:t>
            </a:r>
          </a:p>
          <a:p>
            <a:r>
              <a:rPr lang="en-US" dirty="0">
                <a:solidFill>
                  <a:srgbClr val="000000"/>
                </a:solidFill>
                <a:latin typeface="Calibri" panose="020F0502020204030204" pitchFamily="34" charset="0"/>
              </a:rPr>
              <a:t>Spread by biting flies</a:t>
            </a:r>
          </a:p>
          <a:p>
            <a:r>
              <a:rPr lang="en-US" dirty="0">
                <a:solidFill>
                  <a:srgbClr val="000000"/>
                </a:solidFill>
                <a:latin typeface="Calibri" panose="020F0502020204030204" pitchFamily="34" charset="0"/>
              </a:rPr>
              <a:t>Interference in response due to war</a:t>
            </a:r>
          </a:p>
          <a:p>
            <a:r>
              <a:rPr lang="en-US" dirty="0">
                <a:solidFill>
                  <a:srgbClr val="000000"/>
                </a:solidFill>
                <a:latin typeface="Calibri" panose="020F0502020204030204" pitchFamily="34" charset="0"/>
              </a:rPr>
              <a:t>Immediately notifiable in Canada</a:t>
            </a:r>
          </a:p>
        </p:txBody>
      </p:sp>
      <p:pic>
        <p:nvPicPr>
          <p:cNvPr id="7" name="Content Placeholder 6">
            <a:extLst>
              <a:ext uri="{FF2B5EF4-FFF2-40B4-BE49-F238E27FC236}">
                <a16:creationId xmlns:a16="http://schemas.microsoft.com/office/drawing/2014/main" id="{EAD46BB2-4846-5275-0A4B-E860A7915003}"/>
              </a:ext>
            </a:extLst>
          </p:cNvPr>
          <p:cNvPicPr>
            <a:picLocks noGrp="1" noChangeAspect="1"/>
          </p:cNvPicPr>
          <p:nvPr>
            <p:ph sz="half" idx="2"/>
          </p:nvPr>
        </p:nvPicPr>
        <p:blipFill>
          <a:blip r:embed="rId4"/>
          <a:stretch>
            <a:fillRect/>
          </a:stretch>
        </p:blipFill>
        <p:spPr>
          <a:xfrm>
            <a:off x="6331391" y="2089114"/>
            <a:ext cx="5698878" cy="4037169"/>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502DC5E3-6ACB-144A-19C0-DBBBD116B769}"/>
              </a:ext>
            </a:extLst>
          </p:cNvPr>
          <p:cNvSpPr>
            <a:spLocks noGrp="1"/>
          </p:cNvSpPr>
          <p:nvPr>
            <p:ph type="sldNum" sz="quarter" idx="10"/>
          </p:nvPr>
        </p:nvSpPr>
        <p:spPr/>
        <p:txBody>
          <a:bodyPr/>
          <a:lstStyle/>
          <a:p>
            <a:pPr>
              <a:defRPr/>
            </a:pPr>
            <a:fld id="{A5F12CC5-A507-4028-B3C9-257C8E707382}" type="slidenum">
              <a:rPr lang="en-US" smtClean="0"/>
              <a:pPr>
                <a:defRPr/>
              </a:pPr>
              <a:t>8</a:t>
            </a:fld>
            <a:endParaRPr lang="en-US"/>
          </a:p>
        </p:txBody>
      </p:sp>
    </p:spTree>
    <p:extLst>
      <p:ext uri="{BB962C8B-B14F-4D97-AF65-F5344CB8AC3E}">
        <p14:creationId xmlns:p14="http://schemas.microsoft.com/office/powerpoint/2010/main" val="2373633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1BD61-4F29-A4EB-27D4-054256AC449D}"/>
              </a:ext>
            </a:extLst>
          </p:cNvPr>
          <p:cNvSpPr>
            <a:spLocks noGrp="1"/>
          </p:cNvSpPr>
          <p:nvPr>
            <p:ph type="title"/>
          </p:nvPr>
        </p:nvSpPr>
        <p:spPr>
          <a:xfrm>
            <a:off x="838200" y="681038"/>
            <a:ext cx="6770004" cy="1325563"/>
          </a:xfrm>
        </p:spPr>
        <p:txBody>
          <a:bodyPr/>
          <a:lstStyle/>
          <a:p>
            <a:r>
              <a:rPr lang="en-US" sz="2800" dirty="0">
                <a:hlinkClick r:id="rId3"/>
              </a:rPr>
              <a:t>Vesicular Stomatitis Virus Detected in Biting Midges and Black Flies during the 2023 Outbreak in Southern California</a:t>
            </a:r>
            <a:endParaRPr lang="en-CA" sz="2800" dirty="0"/>
          </a:p>
        </p:txBody>
      </p:sp>
      <p:sp>
        <p:nvSpPr>
          <p:cNvPr id="5" name="Content Placeholder 4">
            <a:extLst>
              <a:ext uri="{FF2B5EF4-FFF2-40B4-BE49-F238E27FC236}">
                <a16:creationId xmlns:a16="http://schemas.microsoft.com/office/drawing/2014/main" id="{75F33FFC-6FA9-66F6-F520-D543872BE1D4}"/>
              </a:ext>
            </a:extLst>
          </p:cNvPr>
          <p:cNvSpPr>
            <a:spLocks noGrp="1"/>
          </p:cNvSpPr>
          <p:nvPr>
            <p:ph sz="half" idx="1"/>
          </p:nvPr>
        </p:nvSpPr>
        <p:spPr>
          <a:xfrm>
            <a:off x="838200" y="2580361"/>
            <a:ext cx="6537960" cy="3596601"/>
          </a:xfrm>
        </p:spPr>
        <p:txBody>
          <a:bodyPr/>
          <a:lstStyle/>
          <a:p>
            <a:r>
              <a:rPr lang="en-CA" dirty="0"/>
              <a:t>2023 was first VSV outbreak that California experienced not related to animal movements</a:t>
            </a:r>
          </a:p>
          <a:p>
            <a:r>
              <a:rPr lang="en-CA" dirty="0"/>
              <a:t>VSV is endemic in Mexico and Central America and sporadic introductions have occurred in US</a:t>
            </a:r>
          </a:p>
          <a:p>
            <a:r>
              <a:rPr lang="en-CA" dirty="0"/>
              <a:t>Last outbreak in California had been 1982</a:t>
            </a:r>
          </a:p>
        </p:txBody>
      </p:sp>
      <p:pic>
        <p:nvPicPr>
          <p:cNvPr id="8" name="Content Placeholder 7">
            <a:hlinkClick r:id="rId4"/>
            <a:extLst>
              <a:ext uri="{FF2B5EF4-FFF2-40B4-BE49-F238E27FC236}">
                <a16:creationId xmlns:a16="http://schemas.microsoft.com/office/drawing/2014/main" id="{D5E16D65-C9D2-8854-0AFA-D3134D3A45EB}"/>
              </a:ext>
            </a:extLst>
          </p:cNvPr>
          <p:cNvPicPr>
            <a:picLocks noGrp="1" noChangeAspect="1"/>
          </p:cNvPicPr>
          <p:nvPr>
            <p:ph sz="half" idx="2"/>
          </p:nvPr>
        </p:nvPicPr>
        <p:blipFill>
          <a:blip r:embed="rId5"/>
          <a:stretch>
            <a:fillRect/>
          </a:stretch>
        </p:blipFill>
        <p:spPr>
          <a:xfrm>
            <a:off x="7608204" y="0"/>
            <a:ext cx="4404726" cy="6705704"/>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B1A190E1-5B79-F189-FD03-5DD88E616100}"/>
              </a:ext>
            </a:extLst>
          </p:cNvPr>
          <p:cNvSpPr>
            <a:spLocks noGrp="1"/>
          </p:cNvSpPr>
          <p:nvPr>
            <p:ph type="sldNum" sz="quarter" idx="10"/>
          </p:nvPr>
        </p:nvSpPr>
        <p:spPr/>
        <p:txBody>
          <a:bodyPr/>
          <a:lstStyle/>
          <a:p>
            <a:pPr>
              <a:defRPr/>
            </a:pPr>
            <a:fld id="{A5F12CC5-A507-4028-B3C9-257C8E707382}" type="slidenum">
              <a:rPr lang="en-US" smtClean="0"/>
              <a:pPr>
                <a:defRPr/>
              </a:pPr>
              <a:t>9</a:t>
            </a:fld>
            <a:endParaRPr lang="en-US"/>
          </a:p>
        </p:txBody>
      </p:sp>
    </p:spTree>
    <p:extLst>
      <p:ext uri="{BB962C8B-B14F-4D97-AF65-F5344CB8AC3E}">
        <p14:creationId xmlns:p14="http://schemas.microsoft.com/office/powerpoint/2010/main" val="3653713940"/>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23308</TotalTime>
  <Words>1279</Words>
  <Application>Microsoft Office PowerPoint</Application>
  <PresentationFormat>Widescreen</PresentationFormat>
  <Paragraphs>133</Paragraphs>
  <Slides>12</Slides>
  <Notes>9</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Open Sans</vt:lpstr>
      <vt:lpstr>open_sansregular</vt:lpstr>
      <vt:lpstr>Public Sans Web</vt:lpstr>
      <vt:lpstr>2_Office Theme</vt:lpstr>
      <vt:lpstr>Community for Emerging and Zoonotic Diseases Identifying emerging risks through collective intelligence</vt:lpstr>
      <vt:lpstr>Contagious Equine Metritis in USA (ongoing)</vt:lpstr>
      <vt:lpstr>West Nile Virus </vt:lpstr>
      <vt:lpstr>Eastern Equine Encephalitis</vt:lpstr>
      <vt:lpstr>New World Screwworm in Central America</vt:lpstr>
      <vt:lpstr>Mexico Notifies United States of New World Screwworm Detection | Animal and Plant Health Inspection Service </vt:lpstr>
      <vt:lpstr>Evidence of Influenza A(H5N1) Spillover Infections in Horses, Mongolia </vt:lpstr>
      <vt:lpstr>A mysterious epidemic kills animals in South Darfur state - Al-Rakoba newspaper</vt:lpstr>
      <vt:lpstr>Vesicular Stomatitis Virus Detected in Biting Midges and Black Flies during the 2023 Outbreak in Southern California</vt:lpstr>
      <vt:lpstr>Vesicular Stomatitis Virus Detected in Biting Midges and Black Flies during the 2023 Outbreak in Southern California</vt:lpstr>
      <vt:lpstr>Species Captured and Species Positive</vt:lpstr>
      <vt:lpstr>Vesicular Stomatitis Virus Detected in Biting Midges and Black Flies during the 2023 Outbreak in Southern California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Osborn, Andrea (CFIA/ACIA)</cp:lastModifiedBy>
  <cp:revision>539</cp:revision>
  <dcterms:created xsi:type="dcterms:W3CDTF">2020-02-07T23:34:08Z</dcterms:created>
  <dcterms:modified xsi:type="dcterms:W3CDTF">2024-12-12T17:35:11Z</dcterms:modified>
</cp:coreProperties>
</file>