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91" r:id="rId3"/>
    <p:sldId id="384" r:id="rId4"/>
    <p:sldId id="388" r:id="rId5"/>
    <p:sldId id="490" r:id="rId6"/>
    <p:sldId id="340" r:id="rId7"/>
    <p:sldId id="389" r:id="rId8"/>
    <p:sldId id="390" r:id="rId9"/>
    <p:sldId id="386"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8" autoAdjust="0"/>
    <p:restoredTop sz="81663" autoAdjust="0"/>
  </p:normalViewPr>
  <p:slideViewPr>
    <p:cSldViewPr snapToGrid="0">
      <p:cViewPr varScale="1">
        <p:scale>
          <a:sx n="61" d="100"/>
          <a:sy n="61" d="100"/>
        </p:scale>
        <p:origin x="10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2025-04-11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case counts have increased by 4 animals since the last presentation in December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Genomic sequencing indicates the isolates show close correlation between the infected horses and the index farm in Florida.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isolates do not match the strains from previous outbreaks in the United States. Current isolates fall in the same clade as two previously obtained international isolates but they are not closely related.</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Japanese encephalitis virus (JEV) is a flavivirus that causes encephalitis in humans mainly in Asia and the western Pacific. The virus also produces neurological disease in pigs and horses and reproductive failure in pigs. </a:t>
            </a:r>
          </a:p>
          <a:p>
            <a:endParaRPr lang="en-CA" altLang="en-US" dirty="0"/>
          </a:p>
          <a:p>
            <a:r>
              <a:rPr lang="en-CA" altLang="en-US" dirty="0">
                <a:solidFill>
                  <a:srgbClr val="1C1D1F"/>
                </a:solidFill>
                <a:latin typeface="Nunito" pitchFamily="2" charset="0"/>
              </a:rPr>
              <a:t>JE virus is transmitted to humans through the bites of infected </a:t>
            </a:r>
            <a:r>
              <a:rPr lang="en-CA" altLang="en-US" i="1" dirty="0">
                <a:solidFill>
                  <a:srgbClr val="1C1D1F"/>
                </a:solidFill>
                <a:latin typeface="Nunito" pitchFamily="2" charset="0"/>
              </a:rPr>
              <a:t>Culex </a:t>
            </a:r>
            <a:r>
              <a:rPr lang="en-CA" altLang="en-US" dirty="0">
                <a:solidFill>
                  <a:srgbClr val="1C1D1F"/>
                </a:solidFill>
                <a:latin typeface="Nunito" pitchFamily="2" charset="0"/>
              </a:rPr>
              <a:t>species mosquitoes, particularly </a:t>
            </a:r>
            <a:r>
              <a:rPr lang="en-CA" altLang="en-US" i="1" dirty="0">
                <a:solidFill>
                  <a:srgbClr val="1C1D1F"/>
                </a:solidFill>
                <a:latin typeface="Nunito" pitchFamily="2" charset="0"/>
              </a:rPr>
              <a:t>Culex </a:t>
            </a:r>
            <a:r>
              <a:rPr lang="en-CA" altLang="en-US" i="1" dirty="0" err="1">
                <a:solidFill>
                  <a:srgbClr val="1C1D1F"/>
                </a:solidFill>
                <a:latin typeface="Nunito" pitchFamily="2" charset="0"/>
              </a:rPr>
              <a:t>tritaeniorhynchus</a:t>
            </a:r>
            <a:r>
              <a:rPr lang="en-CA" altLang="en-US" dirty="0">
                <a:solidFill>
                  <a:srgbClr val="1C1D1F"/>
                </a:solidFill>
                <a:latin typeface="Nunito" pitchFamily="2" charset="0"/>
              </a:rPr>
              <a:t>.</a:t>
            </a:r>
          </a:p>
          <a:p>
            <a:endParaRPr lang="en-CA" altLang="en-US" dirty="0">
              <a:solidFill>
                <a:srgbClr val="1C1D1F"/>
              </a:solidFill>
              <a:latin typeface="Nunito" pitchFamily="2" charset="0"/>
            </a:endParaRPr>
          </a:p>
          <a:p>
            <a:r>
              <a:rPr lang="en-CA" altLang="en-US" dirty="0">
                <a:solidFill>
                  <a:srgbClr val="1C1D1F"/>
                </a:solidFill>
                <a:latin typeface="Nunito" pitchFamily="2" charset="0"/>
              </a:rPr>
              <a:t>In areas of Asia, JE virus transmission is seasonal. Human disease usually peaks in the summer and fall. </a:t>
            </a:r>
          </a:p>
          <a:p>
            <a:endParaRPr lang="en-CA" altLang="en-US" dirty="0"/>
          </a:p>
          <a:p>
            <a:r>
              <a:rPr lang="en-CA" altLang="en-US" dirty="0"/>
              <a:t>JEV emergence in the United States (and other areas outside of Asia) is a concern due to the presence of competent mosquito vectors and susceptible hosts. </a:t>
            </a:r>
          </a:p>
          <a:p>
            <a:endParaRPr lang="en-CA" altLang="en-US" dirty="0"/>
          </a:p>
          <a:p>
            <a:r>
              <a:rPr lang="en-CA" altLang="en-US" dirty="0"/>
              <a:t>First cases in pigs since 2022.. And some report of JE in feral pigs and fears that they may further amplify and spread the virus.</a:t>
            </a:r>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handful of recent signals have been in Europe. Last North American signals last November.</a:t>
            </a:r>
          </a:p>
          <a:p>
            <a:r>
              <a:rPr lang="en-CA" dirty="0"/>
              <a:t>General increase in signals year over year – is this real? Do you think there is increasing WNV in Canada?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61348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2025-04-11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ehorse.com/1134905/understanding-jamestown-canyon-virus-in-horses/" TargetMode="External"/><Relationship Id="rId1" Type="http://schemas.openxmlformats.org/officeDocument/2006/relationships/slideLayout" Target="../slideLayouts/slideLayout3.xml"/><Relationship Id="rId4" Type="http://schemas.openxmlformats.org/officeDocument/2006/relationships/hyperlink" Target="https://www.canada.ca/en/public-health/services/reports-publications/canada-communicable-disease-report-ccdr/monthly-issue/2015-41/ccdr-volume-41-06-june-4-2015/ccdr-volume-41-06-june-4-2015.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dnsciencepub.com/doi/10.1139/m82-026" TargetMode="External"/><Relationship Id="rId2" Type="http://schemas.openxmlformats.org/officeDocument/2006/relationships/hyperlink" Target="https://journals.asm.org/doi/10.1128/aem.01351-12" TargetMode="External"/><Relationship Id="rId1" Type="http://schemas.openxmlformats.org/officeDocument/2006/relationships/slideLayout" Target="../slideLayouts/slideLayout3.xml"/><Relationship Id="rId6" Type="http://schemas.openxmlformats.org/officeDocument/2006/relationships/hyperlink" Target="https://pmc.ncbi.nlm.nih.gov/articles/PMC10305047/" TargetMode="External"/><Relationship Id="rId5" Type="http://schemas.openxmlformats.org/officeDocument/2006/relationships/hyperlink" Target="https://journals.sagepub.com/doi/epdf/10.1177/104063870001200118" TargetMode="External"/><Relationship Id="rId4" Type="http://schemas.openxmlformats.org/officeDocument/2006/relationships/hyperlink" Target="https://pmc.ncbi.nlm.nih.gov/articles/PMC586430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nsw.gov.au/news/Pages/20250314_01.asp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swinehealth.org/wp-content/uploads/2024/09/shic-factsheet-JEV-June2024.pdf" TargetMode="External"/><Relationship Id="rId4" Type="http://schemas.openxmlformats.org/officeDocument/2006/relationships/hyperlink" Target="https://www.daf.qld.gov.au/news-media/news/japanese-encephalitis-pigs#:~:text=JEV%20is%20a%20zoonotic%20disease,in%20Queensland%20since%20July%20202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opeg.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hehorse.com/1133626/florida-mare-contracts-eee/" TargetMode="External"/><Relationship Id="rId2" Type="http://schemas.openxmlformats.org/officeDocument/2006/relationships/hyperlink" Target="https://www.pahomepage.com/news/local-news/eee-virus-found-in-lackawanna-county/"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thehorse.com/1133760/florida-colt-tests-positive-for-eee-and-wn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pii/S1473309924006753" TargetMode="External"/><Relationship Id="rId2" Type="http://schemas.openxmlformats.org/officeDocument/2006/relationships/hyperlink" Target="https://wwwnc.cdc.gov/eid/article/31/1/24-0915_articl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01 April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a:xfrm>
            <a:off x="27651" y="18255"/>
            <a:ext cx="11984298" cy="1325563"/>
          </a:xfrm>
        </p:spPr>
        <p:txBody>
          <a:bodyPr/>
          <a:lstStyle/>
          <a:p>
            <a:r>
              <a:rPr lang="en-CA" dirty="0">
                <a:hlinkClick r:id="rId3"/>
              </a:rPr>
              <a:t>Contagious Equine Metritis in USA (ongoing)</a:t>
            </a:r>
            <a:endParaRPr lang="en-CA"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a:xfrm>
            <a:off x="55302" y="1304564"/>
            <a:ext cx="5964498" cy="5553436"/>
          </a:xfrm>
        </p:spPr>
        <p:txBody>
          <a:bodyPr/>
          <a:lstStyle/>
          <a:p>
            <a:r>
              <a:rPr lang="en-CA" dirty="0"/>
              <a:t>CEM is detected sporadically in the United States, the last time it was detected was 2013</a:t>
            </a:r>
          </a:p>
          <a:p>
            <a:r>
              <a:rPr lang="en-CA" dirty="0"/>
              <a:t>Case count as of 10 March 2025</a:t>
            </a:r>
          </a:p>
          <a:p>
            <a:pPr lvl="1"/>
            <a:r>
              <a:rPr lang="en-CA" dirty="0"/>
              <a:t>52 animals</a:t>
            </a:r>
            <a:r>
              <a:rPr lang="en-CA" dirty="0">
                <a:solidFill>
                  <a:srgbClr val="FF0000"/>
                </a:solidFill>
              </a:rPr>
              <a:t> (+4)</a:t>
            </a:r>
          </a:p>
          <a:p>
            <a:pPr lvl="2"/>
            <a:r>
              <a:rPr lang="en-CA" b="0" i="0" dirty="0">
                <a:effectLst/>
                <a:latin typeface="Public Sans Web"/>
              </a:rPr>
              <a:t>18 domestic ponies (2 stallions, 1 mare, and 15 geldings)</a:t>
            </a:r>
          </a:p>
          <a:p>
            <a:pPr lvl="2"/>
            <a:r>
              <a:rPr lang="en-CA" b="0" i="0" dirty="0">
                <a:effectLst/>
                <a:latin typeface="Public Sans Web"/>
              </a:rPr>
              <a:t>18 riding horses (all geldings), and </a:t>
            </a:r>
          </a:p>
          <a:p>
            <a:pPr lvl="2"/>
            <a:r>
              <a:rPr lang="en-CA" b="0" i="0" dirty="0">
                <a:effectLst/>
                <a:latin typeface="Public Sans Web"/>
              </a:rPr>
              <a:t>16 draft horses (all geldings)</a:t>
            </a:r>
          </a:p>
          <a:p>
            <a:pPr lvl="1"/>
            <a:r>
              <a:rPr lang="en-CA" b="0" i="0" dirty="0">
                <a:effectLst/>
                <a:latin typeface="Public Sans Web"/>
              </a:rPr>
              <a:t>41 on Inde</a:t>
            </a:r>
            <a:r>
              <a:rPr lang="en-CA" dirty="0">
                <a:latin typeface="Public Sans Web"/>
              </a:rPr>
              <a:t>x Farm</a:t>
            </a:r>
          </a:p>
          <a:p>
            <a:pPr lvl="1"/>
            <a:r>
              <a:rPr lang="en-CA" dirty="0">
                <a:latin typeface="Public Sans Web"/>
              </a:rPr>
              <a:t>11</a:t>
            </a:r>
            <a:r>
              <a:rPr lang="en-CA" b="0" i="0" dirty="0">
                <a:effectLst/>
                <a:latin typeface="Public Sans Web"/>
              </a:rPr>
              <a:t> trace outs are geldings in Florida, Iowa, Maine, Maryland, North Carolina + </a:t>
            </a:r>
            <a:r>
              <a:rPr lang="en-CA" b="0" i="0" dirty="0">
                <a:solidFill>
                  <a:srgbClr val="FF0000"/>
                </a:solidFill>
                <a:effectLst/>
                <a:latin typeface="Public Sans Web"/>
              </a:rPr>
              <a:t>South Carolina </a:t>
            </a: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pPr>
                <a:defRPr/>
              </a:pPr>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9C93-CF82-0B98-DFFD-66ED0359D80F}"/>
              </a:ext>
            </a:extLst>
          </p:cNvPr>
          <p:cNvSpPr>
            <a:spLocks noGrp="1"/>
          </p:cNvSpPr>
          <p:nvPr>
            <p:ph type="title"/>
          </p:nvPr>
        </p:nvSpPr>
        <p:spPr>
          <a:xfrm>
            <a:off x="270164" y="1"/>
            <a:ext cx="11921836" cy="815974"/>
          </a:xfrm>
        </p:spPr>
        <p:txBody>
          <a:bodyPr/>
          <a:lstStyle/>
          <a:p>
            <a:r>
              <a:rPr lang="en-CA" dirty="0">
                <a:hlinkClick r:id="rId2"/>
              </a:rPr>
              <a:t>Understanding Jamestown Canyon Virus in Horses</a:t>
            </a:r>
            <a:endParaRPr lang="en-CA" dirty="0"/>
          </a:p>
        </p:txBody>
      </p:sp>
      <p:sp>
        <p:nvSpPr>
          <p:cNvPr id="3" name="Content Placeholder 2">
            <a:extLst>
              <a:ext uri="{FF2B5EF4-FFF2-40B4-BE49-F238E27FC236}">
                <a16:creationId xmlns:a16="http://schemas.microsoft.com/office/drawing/2014/main" id="{EE14ABB2-8F90-CFE9-7D4E-63EA3C0B95D3}"/>
              </a:ext>
            </a:extLst>
          </p:cNvPr>
          <p:cNvSpPr>
            <a:spLocks noGrp="1"/>
          </p:cNvSpPr>
          <p:nvPr>
            <p:ph sz="half" idx="1"/>
          </p:nvPr>
        </p:nvSpPr>
        <p:spPr>
          <a:xfrm>
            <a:off x="537575" y="1145628"/>
            <a:ext cx="5181600" cy="4896398"/>
          </a:xfrm>
        </p:spPr>
        <p:txBody>
          <a:bodyPr/>
          <a:lstStyle/>
          <a:p>
            <a:r>
              <a:rPr lang="en-CA" dirty="0"/>
              <a:t>Jamestown Canyon virus discovered in a horse in Pennsylvania with neurological disease (Oct 2024)</a:t>
            </a:r>
          </a:p>
          <a:p>
            <a:r>
              <a:rPr lang="en-CA" dirty="0"/>
              <a:t>Not a new virus and not cause for alarm</a:t>
            </a:r>
          </a:p>
          <a:p>
            <a:r>
              <a:rPr lang="en-CA" dirty="0"/>
              <a:t>Orthobunyavirus in the California serogroup</a:t>
            </a:r>
          </a:p>
          <a:p>
            <a:r>
              <a:rPr lang="en-CA" dirty="0"/>
              <a:t>Normal lifecycle between deer and mosquitos, horses and humans are incidental hosts</a:t>
            </a:r>
          </a:p>
        </p:txBody>
      </p:sp>
      <p:sp>
        <p:nvSpPr>
          <p:cNvPr id="5" name="Slide Number Placeholder 4">
            <a:extLst>
              <a:ext uri="{FF2B5EF4-FFF2-40B4-BE49-F238E27FC236}">
                <a16:creationId xmlns:a16="http://schemas.microsoft.com/office/drawing/2014/main" id="{2D6696E9-B885-6641-8067-DF0457DC9C63}"/>
              </a:ext>
            </a:extLst>
          </p:cNvPr>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pic>
        <p:nvPicPr>
          <p:cNvPr id="10" name="Content Placeholder 9">
            <a:extLst>
              <a:ext uri="{FF2B5EF4-FFF2-40B4-BE49-F238E27FC236}">
                <a16:creationId xmlns:a16="http://schemas.microsoft.com/office/drawing/2014/main" id="{C4731680-1520-C8EC-E9C4-25C213702EFF}"/>
              </a:ext>
            </a:extLst>
          </p:cNvPr>
          <p:cNvPicPr>
            <a:picLocks noGrp="1" noChangeAspect="1"/>
          </p:cNvPicPr>
          <p:nvPr>
            <p:ph sz="half" idx="2"/>
          </p:nvPr>
        </p:nvPicPr>
        <p:blipFill>
          <a:blip r:embed="rId3"/>
          <a:stretch>
            <a:fillRect/>
          </a:stretch>
        </p:blipFill>
        <p:spPr>
          <a:xfrm>
            <a:off x="5969876" y="815975"/>
            <a:ext cx="5795439" cy="4556099"/>
          </a:xfrm>
        </p:spPr>
      </p:pic>
      <p:sp>
        <p:nvSpPr>
          <p:cNvPr id="6" name="TextBox 5">
            <a:extLst>
              <a:ext uri="{FF2B5EF4-FFF2-40B4-BE49-F238E27FC236}">
                <a16:creationId xmlns:a16="http://schemas.microsoft.com/office/drawing/2014/main" id="{1920EE55-ECBB-EDEC-A738-F8A93E728C06}"/>
              </a:ext>
            </a:extLst>
          </p:cNvPr>
          <p:cNvSpPr txBox="1"/>
          <p:nvPr/>
        </p:nvSpPr>
        <p:spPr>
          <a:xfrm>
            <a:off x="5969876" y="5311209"/>
            <a:ext cx="6143296" cy="1200329"/>
          </a:xfrm>
          <a:prstGeom prst="rect">
            <a:avLst/>
          </a:prstGeom>
          <a:noFill/>
        </p:spPr>
        <p:txBody>
          <a:bodyPr wrap="square">
            <a:spAutoFit/>
          </a:bodyPr>
          <a:lstStyle/>
          <a:p>
            <a:r>
              <a:rPr lang="en-CA" dirty="0">
                <a:hlinkClick r:id="rId4"/>
              </a:rPr>
              <a:t>https://www.canada.ca/en/public-health/services/reports-publications/canada-communicable-disease-report-ccdr/monthly-issue/2015-41/ccdr-volume-41-06-june-4-2015/ccdr-volume-41-06-june-4-2015.html</a:t>
            </a:r>
            <a:r>
              <a:rPr lang="en-CA" dirty="0"/>
              <a:t> </a:t>
            </a:r>
          </a:p>
        </p:txBody>
      </p:sp>
    </p:spTree>
    <p:extLst>
      <p:ext uri="{BB962C8B-B14F-4D97-AF65-F5344CB8AC3E}">
        <p14:creationId xmlns:p14="http://schemas.microsoft.com/office/powerpoint/2010/main" val="253716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96F5-6B6B-6939-6043-9D696C35E550}"/>
              </a:ext>
            </a:extLst>
          </p:cNvPr>
          <p:cNvSpPr>
            <a:spLocks noGrp="1"/>
          </p:cNvSpPr>
          <p:nvPr>
            <p:ph type="title"/>
          </p:nvPr>
        </p:nvSpPr>
        <p:spPr>
          <a:xfrm>
            <a:off x="785648" y="48117"/>
            <a:ext cx="10515600" cy="1084865"/>
          </a:xfrm>
        </p:spPr>
        <p:txBody>
          <a:bodyPr/>
          <a:lstStyle/>
          <a:p>
            <a:r>
              <a:rPr lang="en-CA" dirty="0"/>
              <a:t>Jamestown Canyon Virus in Horses</a:t>
            </a:r>
          </a:p>
        </p:txBody>
      </p:sp>
      <p:sp>
        <p:nvSpPr>
          <p:cNvPr id="3" name="Content Placeholder 2">
            <a:extLst>
              <a:ext uri="{FF2B5EF4-FFF2-40B4-BE49-F238E27FC236}">
                <a16:creationId xmlns:a16="http://schemas.microsoft.com/office/drawing/2014/main" id="{43FA9F3F-E16F-31A4-E9D5-2F90C7F42658}"/>
              </a:ext>
            </a:extLst>
          </p:cNvPr>
          <p:cNvSpPr>
            <a:spLocks noGrp="1"/>
          </p:cNvSpPr>
          <p:nvPr>
            <p:ph sz="half" idx="1"/>
          </p:nvPr>
        </p:nvSpPr>
        <p:spPr>
          <a:xfrm>
            <a:off x="785648" y="1140317"/>
            <a:ext cx="5181600" cy="4351338"/>
          </a:xfrm>
        </p:spPr>
        <p:txBody>
          <a:bodyPr/>
          <a:lstStyle/>
          <a:p>
            <a:r>
              <a:rPr lang="en-CA" dirty="0"/>
              <a:t>Seroprevalence studies in Canada show JCV exposure in horses in:</a:t>
            </a:r>
          </a:p>
          <a:p>
            <a:pPr lvl="1"/>
            <a:r>
              <a:rPr lang="en-CA" dirty="0">
                <a:hlinkClick r:id="rId2"/>
              </a:rPr>
              <a:t>Newfoundland and Labrador</a:t>
            </a:r>
            <a:r>
              <a:rPr lang="en-CA" dirty="0"/>
              <a:t> (64%)</a:t>
            </a:r>
          </a:p>
          <a:p>
            <a:pPr lvl="1"/>
            <a:r>
              <a:rPr lang="en-CA" dirty="0">
                <a:hlinkClick r:id="rId3"/>
              </a:rPr>
              <a:t>New Brunswick </a:t>
            </a:r>
            <a:r>
              <a:rPr lang="en-CA" dirty="0"/>
              <a:t>(3.2%)</a:t>
            </a:r>
          </a:p>
          <a:p>
            <a:r>
              <a:rPr lang="en-CA" dirty="0"/>
              <a:t>Viruses found </a:t>
            </a:r>
            <a:r>
              <a:rPr lang="en-CA" dirty="0">
                <a:hlinkClick r:id="rId4"/>
              </a:rPr>
              <a:t>throughout the country </a:t>
            </a:r>
            <a:endParaRPr lang="en-CA" dirty="0"/>
          </a:p>
          <a:p>
            <a:r>
              <a:rPr lang="en-CA" dirty="0"/>
              <a:t>Mosquito vectors:</a:t>
            </a:r>
          </a:p>
          <a:p>
            <a:pPr lvl="1"/>
            <a:r>
              <a:rPr lang="en-US" dirty="0"/>
              <a:t>non-Culex mosquitoes such as Aedes, </a:t>
            </a:r>
            <a:r>
              <a:rPr lang="en-US" dirty="0" err="1"/>
              <a:t>Culiseta</a:t>
            </a:r>
            <a:r>
              <a:rPr lang="en-US" dirty="0"/>
              <a:t> and Anopheles species</a:t>
            </a:r>
            <a:endParaRPr lang="en-CA" dirty="0"/>
          </a:p>
        </p:txBody>
      </p:sp>
      <p:sp>
        <p:nvSpPr>
          <p:cNvPr id="4" name="Content Placeholder 3">
            <a:extLst>
              <a:ext uri="{FF2B5EF4-FFF2-40B4-BE49-F238E27FC236}">
                <a16:creationId xmlns:a16="http://schemas.microsoft.com/office/drawing/2014/main" id="{F5423607-876B-5C98-248C-539FD76A2925}"/>
              </a:ext>
            </a:extLst>
          </p:cNvPr>
          <p:cNvSpPr>
            <a:spLocks noGrp="1"/>
          </p:cNvSpPr>
          <p:nvPr>
            <p:ph sz="half" idx="2"/>
          </p:nvPr>
        </p:nvSpPr>
        <p:spPr>
          <a:xfrm>
            <a:off x="6172200" y="1418897"/>
            <a:ext cx="5181600" cy="4758066"/>
          </a:xfrm>
        </p:spPr>
        <p:txBody>
          <a:bodyPr/>
          <a:lstStyle/>
          <a:p>
            <a:r>
              <a:rPr lang="en-CA" dirty="0"/>
              <a:t>Case reports of clinical disease in horses very limited</a:t>
            </a:r>
          </a:p>
          <a:p>
            <a:pPr lvl="1"/>
            <a:r>
              <a:rPr lang="en-CA" dirty="0"/>
              <a:t>Horse with vesicular lesions on coronary band and mouth in </a:t>
            </a:r>
            <a:r>
              <a:rPr lang="en-CA" dirty="0">
                <a:hlinkClick r:id="rId5"/>
              </a:rPr>
              <a:t>Colorado in 1997 </a:t>
            </a:r>
            <a:endParaRPr lang="en-CA" dirty="0"/>
          </a:p>
          <a:p>
            <a:pPr lvl="1"/>
            <a:r>
              <a:rPr lang="en-CA" dirty="0"/>
              <a:t>Neurological horse at New Bolton Centre in Pennsylvania 2024</a:t>
            </a:r>
          </a:p>
          <a:p>
            <a:pPr marL="457200" lvl="1" indent="0">
              <a:buNone/>
            </a:pPr>
            <a:endParaRPr lang="en-CA" dirty="0"/>
          </a:p>
          <a:p>
            <a:pPr marL="457200" lvl="1" indent="0">
              <a:buNone/>
            </a:pPr>
            <a:endParaRPr lang="en-CA" dirty="0"/>
          </a:p>
          <a:p>
            <a:r>
              <a:rPr lang="en-US" dirty="0">
                <a:hlinkClick r:id="rId6"/>
              </a:rPr>
              <a:t>California Serogroup Viruses in a Changing Canadian Arctic: A Review</a:t>
            </a:r>
            <a:endParaRPr lang="en-CA" dirty="0"/>
          </a:p>
        </p:txBody>
      </p:sp>
      <p:sp>
        <p:nvSpPr>
          <p:cNvPr id="5" name="Slide Number Placeholder 4">
            <a:extLst>
              <a:ext uri="{FF2B5EF4-FFF2-40B4-BE49-F238E27FC236}">
                <a16:creationId xmlns:a16="http://schemas.microsoft.com/office/drawing/2014/main" id="{BF01BCD4-C265-B66B-9C89-5EF29E3C76F4}"/>
              </a:ext>
            </a:extLst>
          </p:cNvPr>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413254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Japanese Encephalitis in Australia</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223838" y="1020763"/>
            <a:ext cx="7058025" cy="4505325"/>
          </a:xfrm>
        </p:spPr>
        <p:txBody>
          <a:bodyPr/>
          <a:lstStyle/>
          <a:p>
            <a:r>
              <a:rPr lang="en-CA" altLang="en-US" dirty="0"/>
              <a:t>Flavivirus causing encephalitis in humans, neurological disease in pigs and horses</a:t>
            </a:r>
          </a:p>
          <a:p>
            <a:r>
              <a:rPr lang="en-CA" altLang="en-US" dirty="0"/>
              <a:t>Spread by </a:t>
            </a:r>
            <a:r>
              <a:rPr lang="en-CA" altLang="en-US" i="1" dirty="0"/>
              <a:t>Culex</a:t>
            </a:r>
            <a:r>
              <a:rPr lang="en-CA" altLang="en-US" dirty="0"/>
              <a:t> species mosquitos</a:t>
            </a:r>
          </a:p>
          <a:p>
            <a:r>
              <a:rPr lang="en-CA" altLang="en-US" dirty="0"/>
              <a:t>Pigs can act as amplifying hosts</a:t>
            </a:r>
          </a:p>
          <a:p>
            <a:r>
              <a:rPr lang="en-CA" altLang="en-US" dirty="0"/>
              <a:t>Emerged in Australia in 2022 affecting humans and pigs </a:t>
            </a:r>
          </a:p>
          <a:p>
            <a:r>
              <a:rPr lang="en-CA" altLang="en-US" dirty="0"/>
              <a:t>2025 - </a:t>
            </a:r>
            <a:r>
              <a:rPr lang="en-CA" altLang="en-US" dirty="0">
                <a:hlinkClick r:id="rId3"/>
              </a:rPr>
              <a:t>Two human </a:t>
            </a:r>
            <a:r>
              <a:rPr lang="en-CA" altLang="en-US" dirty="0"/>
              <a:t>deaths reported in Australia</a:t>
            </a:r>
          </a:p>
          <a:p>
            <a:pPr lvl="1"/>
            <a:r>
              <a:rPr lang="en-CA" altLang="en-US" dirty="0"/>
              <a:t>Other human cases in Victoria, New South Wales, and Queensland</a:t>
            </a:r>
          </a:p>
          <a:p>
            <a:r>
              <a:rPr lang="en-CA" altLang="en-US" dirty="0"/>
              <a:t>2025 – </a:t>
            </a:r>
            <a:r>
              <a:rPr lang="en-CA" altLang="en-US" dirty="0">
                <a:hlinkClick r:id="rId4"/>
              </a:rPr>
              <a:t>Two piggeries </a:t>
            </a:r>
            <a:r>
              <a:rPr lang="en-CA" altLang="en-US" dirty="0"/>
              <a:t>in Queensland, feral swine?</a:t>
            </a:r>
          </a:p>
          <a:p>
            <a:r>
              <a:rPr lang="en-CA" altLang="en-US" dirty="0">
                <a:hlinkClick r:id="rId5"/>
              </a:rPr>
              <a:t>SHIC JE Factsheet </a:t>
            </a:r>
            <a:r>
              <a:rPr lang="en-CA" altLang="en-US" dirty="0"/>
              <a:t>– June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pPr/>
              <a:t>5</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1092200"/>
            <a:ext cx="4957762"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3"/>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366092"/>
            <a:ext cx="5497903" cy="5247433"/>
          </a:xfrm>
        </p:spPr>
        <p:txBody>
          <a:bodyPr/>
          <a:lstStyle/>
          <a:p>
            <a:r>
              <a:rPr lang="en-US" altLang="en-US" dirty="0"/>
              <a:t>NWS has now been found as far north as the Yucatan peninsula</a:t>
            </a:r>
          </a:p>
          <a:p>
            <a:r>
              <a:rPr lang="en-US" altLang="en-US" dirty="0">
                <a:hlinkClick r:id="rId4"/>
              </a:rPr>
              <a:t>COPEG</a:t>
            </a:r>
            <a:r>
              <a:rPr lang="en-US" altLang="en-US" dirty="0"/>
              <a:t> maps not being updated</a:t>
            </a:r>
          </a:p>
          <a:p>
            <a:r>
              <a:rPr lang="en-US" altLang="en-US" dirty="0"/>
              <a:t>Sterile fly release moved to Mexico to try and prevent further northward movement</a:t>
            </a:r>
          </a:p>
          <a:p>
            <a:r>
              <a:rPr lang="en-US" altLang="en-US" dirty="0"/>
              <a:t>USDA states that the eradication of NWS in Central America with re-establishment of controls at the Darian gap are the aim of the program</a:t>
            </a:r>
          </a:p>
          <a:p>
            <a:r>
              <a:rPr lang="en-US" altLang="en-US" dirty="0"/>
              <a:t>Case in a human in Mexico city?</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6343349" y="3992594"/>
            <a:ext cx="3678423" cy="2839709"/>
          </a:xfrm>
          <a:prstGeom prst="rect">
            <a:avLst/>
          </a:prstGeom>
        </p:spPr>
      </p:pic>
      <p:pic>
        <p:nvPicPr>
          <p:cNvPr id="4" name="Picture 3">
            <a:extLst>
              <a:ext uri="{FF2B5EF4-FFF2-40B4-BE49-F238E27FC236}">
                <a16:creationId xmlns:a16="http://schemas.microsoft.com/office/drawing/2014/main" id="{0536902F-1FB0-A153-029B-0B91D16DFFF9}"/>
              </a:ext>
            </a:extLst>
          </p:cNvPr>
          <p:cNvPicPr>
            <a:picLocks noChangeAspect="1"/>
          </p:cNvPicPr>
          <p:nvPr/>
        </p:nvPicPr>
        <p:blipFill>
          <a:blip r:embed="rId6"/>
          <a:stretch>
            <a:fillRect/>
          </a:stretch>
        </p:blipFill>
        <p:spPr>
          <a:xfrm>
            <a:off x="6343349" y="0"/>
            <a:ext cx="5848651" cy="40197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0FB-116D-C0CE-9763-9F905EACCA2D}"/>
              </a:ext>
            </a:extLst>
          </p:cNvPr>
          <p:cNvSpPr>
            <a:spLocks noGrp="1"/>
          </p:cNvSpPr>
          <p:nvPr>
            <p:ph type="title"/>
          </p:nvPr>
        </p:nvSpPr>
        <p:spPr>
          <a:xfrm>
            <a:off x="838200" y="123031"/>
            <a:ext cx="10515600" cy="791370"/>
          </a:xfrm>
        </p:spPr>
        <p:txBody>
          <a:bodyPr/>
          <a:lstStyle/>
          <a:p>
            <a:r>
              <a:rPr lang="en-CA" dirty="0"/>
              <a:t>West Nile Virus Hazard Trend</a:t>
            </a:r>
          </a:p>
        </p:txBody>
      </p:sp>
      <p:sp>
        <p:nvSpPr>
          <p:cNvPr id="4" name="Slide Number Placeholder 3">
            <a:extLst>
              <a:ext uri="{FF2B5EF4-FFF2-40B4-BE49-F238E27FC236}">
                <a16:creationId xmlns:a16="http://schemas.microsoft.com/office/drawing/2014/main" id="{A9CBC17E-3F58-7638-DEFE-A463B089EC36}"/>
              </a:ext>
            </a:extLst>
          </p:cNvPr>
          <p:cNvSpPr>
            <a:spLocks noGrp="1"/>
          </p:cNvSpPr>
          <p:nvPr>
            <p:ph type="sldNum" sz="quarter" idx="14"/>
          </p:nvPr>
        </p:nvSpPr>
        <p:spPr/>
        <p:txBody>
          <a:bodyPr/>
          <a:lstStyle/>
          <a:p>
            <a:pPr>
              <a:defRPr/>
            </a:pPr>
            <a:fld id="{A5F12CC5-A507-4028-B3C9-257C8E707382}" type="slidenum">
              <a:rPr lang="en-US" smtClean="0"/>
              <a:pPr>
                <a:defRPr/>
              </a:pPr>
              <a:t>7</a:t>
            </a:fld>
            <a:endParaRPr lang="en-US"/>
          </a:p>
        </p:txBody>
      </p:sp>
      <p:pic>
        <p:nvPicPr>
          <p:cNvPr id="6" name="Picture 5">
            <a:extLst>
              <a:ext uri="{FF2B5EF4-FFF2-40B4-BE49-F238E27FC236}">
                <a16:creationId xmlns:a16="http://schemas.microsoft.com/office/drawing/2014/main" id="{E6415BBD-F48F-29D7-5C54-DE331F4163CC}"/>
              </a:ext>
            </a:extLst>
          </p:cNvPr>
          <p:cNvPicPr>
            <a:picLocks noChangeAspect="1"/>
          </p:cNvPicPr>
          <p:nvPr/>
        </p:nvPicPr>
        <p:blipFill>
          <a:blip r:embed="rId3"/>
          <a:stretch>
            <a:fillRect/>
          </a:stretch>
        </p:blipFill>
        <p:spPr>
          <a:xfrm>
            <a:off x="0" y="953796"/>
            <a:ext cx="9498445" cy="5585116"/>
          </a:xfrm>
          <a:prstGeom prst="rect">
            <a:avLst/>
          </a:prstGeom>
        </p:spPr>
      </p:pic>
    </p:spTree>
    <p:extLst>
      <p:ext uri="{BB962C8B-B14F-4D97-AF65-F5344CB8AC3E}">
        <p14:creationId xmlns:p14="http://schemas.microsoft.com/office/powerpoint/2010/main" val="312159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878-EA4C-020B-A909-FB2AD3030CB6}"/>
              </a:ext>
            </a:extLst>
          </p:cNvPr>
          <p:cNvSpPr>
            <a:spLocks noGrp="1"/>
          </p:cNvSpPr>
          <p:nvPr>
            <p:ph type="title"/>
          </p:nvPr>
        </p:nvSpPr>
        <p:spPr>
          <a:xfrm>
            <a:off x="91717" y="0"/>
            <a:ext cx="4567965" cy="1189039"/>
          </a:xfrm>
        </p:spPr>
        <p:txBody>
          <a:bodyPr/>
          <a:lstStyle/>
          <a:p>
            <a:r>
              <a:rPr lang="en-CA" dirty="0"/>
              <a:t>Eastern Equine Encephalitis</a:t>
            </a:r>
          </a:p>
        </p:txBody>
      </p:sp>
      <p:sp>
        <p:nvSpPr>
          <p:cNvPr id="5" name="Text Placeholder 4">
            <a:extLst>
              <a:ext uri="{FF2B5EF4-FFF2-40B4-BE49-F238E27FC236}">
                <a16:creationId xmlns:a16="http://schemas.microsoft.com/office/drawing/2014/main" id="{92B1C35A-1DF8-A0B6-976D-3D290B4B73B1}"/>
              </a:ext>
            </a:extLst>
          </p:cNvPr>
          <p:cNvSpPr>
            <a:spLocks noGrp="1"/>
          </p:cNvSpPr>
          <p:nvPr>
            <p:ph type="body" idx="1"/>
          </p:nvPr>
        </p:nvSpPr>
        <p:spPr>
          <a:xfrm>
            <a:off x="72282" y="1346701"/>
            <a:ext cx="5157787" cy="823912"/>
          </a:xfrm>
        </p:spPr>
        <p:txBody>
          <a:bodyPr/>
          <a:lstStyle/>
          <a:p>
            <a:r>
              <a:rPr lang="en-CA" dirty="0"/>
              <a:t>First Cases in 2025</a:t>
            </a:r>
          </a:p>
        </p:txBody>
      </p:sp>
      <p:sp>
        <p:nvSpPr>
          <p:cNvPr id="6" name="Content Placeholder 5">
            <a:extLst>
              <a:ext uri="{FF2B5EF4-FFF2-40B4-BE49-F238E27FC236}">
                <a16:creationId xmlns:a16="http://schemas.microsoft.com/office/drawing/2014/main" id="{00752662-E3A8-01A4-89DE-AEEC42AEA9FF}"/>
              </a:ext>
            </a:extLst>
          </p:cNvPr>
          <p:cNvSpPr>
            <a:spLocks noGrp="1"/>
          </p:cNvSpPr>
          <p:nvPr>
            <p:ph sz="half" idx="2"/>
          </p:nvPr>
        </p:nvSpPr>
        <p:spPr>
          <a:xfrm>
            <a:off x="176216" y="2157262"/>
            <a:ext cx="5157787" cy="2126640"/>
          </a:xfrm>
        </p:spPr>
        <p:txBody>
          <a:bodyPr/>
          <a:lstStyle/>
          <a:p>
            <a:r>
              <a:rPr lang="en-CA" dirty="0">
                <a:hlinkClick r:id="rId2"/>
              </a:rPr>
              <a:t>Pennsylvania</a:t>
            </a:r>
            <a:endParaRPr lang="en-CA" dirty="0"/>
          </a:p>
          <a:p>
            <a:r>
              <a:rPr lang="en-CA" dirty="0"/>
              <a:t>Two in Florida</a:t>
            </a:r>
          </a:p>
          <a:p>
            <a:pPr lvl="1"/>
            <a:r>
              <a:rPr lang="en-CA" dirty="0">
                <a:hlinkClick r:id="rId3"/>
              </a:rPr>
              <a:t>Bradford County</a:t>
            </a:r>
            <a:endParaRPr lang="en-CA" dirty="0"/>
          </a:p>
          <a:p>
            <a:pPr lvl="1"/>
            <a:r>
              <a:rPr lang="en-CA" dirty="0">
                <a:hlinkClick r:id="rId4"/>
              </a:rPr>
              <a:t>Seminole County</a:t>
            </a:r>
            <a:endParaRPr lang="en-CA" dirty="0"/>
          </a:p>
          <a:p>
            <a:pPr lvl="1"/>
            <a:endParaRPr lang="en-CA" dirty="0"/>
          </a:p>
          <a:p>
            <a:pPr lvl="1"/>
            <a:endParaRPr lang="en-CA" dirty="0"/>
          </a:p>
          <a:p>
            <a:endParaRPr lang="en-CA" dirty="0"/>
          </a:p>
        </p:txBody>
      </p:sp>
      <p:sp>
        <p:nvSpPr>
          <p:cNvPr id="7" name="Text Placeholder 6">
            <a:extLst>
              <a:ext uri="{FF2B5EF4-FFF2-40B4-BE49-F238E27FC236}">
                <a16:creationId xmlns:a16="http://schemas.microsoft.com/office/drawing/2014/main" id="{D2FCEE75-428E-4739-6B81-BDC0A63A38E3}"/>
              </a:ext>
            </a:extLst>
          </p:cNvPr>
          <p:cNvSpPr>
            <a:spLocks noGrp="1"/>
          </p:cNvSpPr>
          <p:nvPr>
            <p:ph type="body" sz="quarter" idx="3"/>
          </p:nvPr>
        </p:nvSpPr>
        <p:spPr/>
        <p:txBody>
          <a:bodyPr/>
          <a:lstStyle/>
          <a:p>
            <a:endParaRPr lang="en-CA"/>
          </a:p>
        </p:txBody>
      </p:sp>
      <p:pic>
        <p:nvPicPr>
          <p:cNvPr id="10" name="Content Placeholder 9">
            <a:extLst>
              <a:ext uri="{FF2B5EF4-FFF2-40B4-BE49-F238E27FC236}">
                <a16:creationId xmlns:a16="http://schemas.microsoft.com/office/drawing/2014/main" id="{069109BE-6A85-0663-B8E5-240C1C8090AE}"/>
              </a:ext>
            </a:extLst>
          </p:cNvPr>
          <p:cNvPicPr>
            <a:picLocks noGrp="1" noChangeAspect="1"/>
          </p:cNvPicPr>
          <p:nvPr>
            <p:ph sz="quarter" idx="4"/>
          </p:nvPr>
        </p:nvPicPr>
        <p:blipFill>
          <a:blip r:embed="rId5"/>
          <a:stretch>
            <a:fillRect/>
          </a:stretch>
        </p:blipFill>
        <p:spPr>
          <a:xfrm>
            <a:off x="4287936" y="157662"/>
            <a:ext cx="7904064" cy="654267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7FCEE3E-0CB2-B913-18B0-E89E214A6570}"/>
              </a:ext>
            </a:extLst>
          </p:cNvPr>
          <p:cNvSpPr>
            <a:spLocks noGrp="1"/>
          </p:cNvSpPr>
          <p:nvPr>
            <p:ph type="sldNum" sz="quarter" idx="10"/>
          </p:nvPr>
        </p:nvSpPr>
        <p:spPr/>
        <p:txBody>
          <a:bodyPr/>
          <a:lstStyle/>
          <a:p>
            <a:pPr>
              <a:defRPr/>
            </a:pPr>
            <a:fld id="{A5F12CC5-A507-4028-B3C9-257C8E707382}" type="slidenum">
              <a:rPr lang="en-US" smtClean="0"/>
              <a:pPr>
                <a:defRPr/>
              </a:pPr>
              <a:t>8</a:t>
            </a:fld>
            <a:endParaRPr lang="en-US"/>
          </a:p>
        </p:txBody>
      </p:sp>
    </p:spTree>
    <p:extLst>
      <p:ext uri="{BB962C8B-B14F-4D97-AF65-F5344CB8AC3E}">
        <p14:creationId xmlns:p14="http://schemas.microsoft.com/office/powerpoint/2010/main" val="178342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p:txBody>
          <a:bodyPr/>
          <a:lstStyle/>
          <a:p>
            <a:r>
              <a:rPr lang="en-CA" dirty="0"/>
              <a:t>Scientific Findings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p:txBody>
          <a:bodyPr/>
          <a:lstStyle/>
          <a:p>
            <a:r>
              <a:rPr lang="en-US" dirty="0">
                <a:hlinkClick r:id="rId2"/>
              </a:rPr>
              <a:t>Equine Encephalomyelitis Outbreak, Uruguay, 2023–2024 - Volume 31, Number 1—January 2025 - Emerging Infectious Diseases journal – CDC</a:t>
            </a:r>
            <a:endParaRPr lang="en-US" dirty="0"/>
          </a:p>
          <a:p>
            <a:r>
              <a:rPr lang="en-US" dirty="0">
                <a:hlinkClick r:id="rId3"/>
              </a:rPr>
              <a:t>Neuropathology, pathomechanism, and transmission in zoonotic Borna disease virus 1 infection: a systematic review - ScienceDirect</a:t>
            </a:r>
            <a:endParaRPr lang="en-CA"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pPr>
                <a:defRPr/>
              </a:pPr>
              <a:t>9</a:t>
            </a:fld>
            <a:endParaRPr lang="en-US"/>
          </a:p>
        </p:txBody>
      </p:sp>
    </p:spTree>
    <p:extLst>
      <p:ext uri="{BB962C8B-B14F-4D97-AF65-F5344CB8AC3E}">
        <p14:creationId xmlns:p14="http://schemas.microsoft.com/office/powerpoint/2010/main" val="83362376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23502</TotalTime>
  <Words>740</Words>
  <Application>Microsoft Office PowerPoint</Application>
  <PresentationFormat>Widescreen</PresentationFormat>
  <Paragraphs>88</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Nunito</vt:lpstr>
      <vt:lpstr>Public Sans Web</vt:lpstr>
      <vt:lpstr>2_Office Theme</vt:lpstr>
      <vt:lpstr>Community for Emerging and Zoonotic Diseases Identifying emerging risks through collective intelligence</vt:lpstr>
      <vt:lpstr>Contagious Equine Metritis in USA (ongoing)</vt:lpstr>
      <vt:lpstr>Understanding Jamestown Canyon Virus in Horses</vt:lpstr>
      <vt:lpstr>Jamestown Canyon Virus in Horses</vt:lpstr>
      <vt:lpstr>Japanese Encephalitis in Australia</vt:lpstr>
      <vt:lpstr>New World Screwworm in Central America and Mexico</vt:lpstr>
      <vt:lpstr>West Nile Virus Hazard Trend</vt:lpstr>
      <vt:lpstr>Eastern Equine Encephalitis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548</cp:revision>
  <dcterms:created xsi:type="dcterms:W3CDTF">2020-02-07T23:34:08Z</dcterms:created>
  <dcterms:modified xsi:type="dcterms:W3CDTF">2025-04-11T23:09:30Z</dcterms:modified>
</cp:coreProperties>
</file>