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514" r:id="rId3"/>
    <p:sldId id="586" r:id="rId4"/>
    <p:sldId id="587" r:id="rId5"/>
    <p:sldId id="557" r:id="rId6"/>
    <p:sldId id="588" r:id="rId7"/>
    <p:sldId id="591" r:id="rId8"/>
    <p:sldId id="592" r:id="rId9"/>
    <p:sldId id="590" r:id="rId10"/>
    <p:sldId id="576" r:id="rId11"/>
    <p:sldId id="386"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AB4EC-E41F-4094-A4D0-F2EDDFC4DE50}" v="115" dt="2026-04-17T22:07:41.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34" autoAdjust="0"/>
    <p:restoredTop sz="61142" autoAdjust="0"/>
  </p:normalViewPr>
  <p:slideViewPr>
    <p:cSldViewPr snapToGrid="0">
      <p:cViewPr varScale="1">
        <p:scale>
          <a:sx n="59" d="100"/>
          <a:sy n="59" d="100"/>
        </p:scale>
        <p:origin x="426" y="3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689FFCF3-C41B-465D-9CE1-BDE4E972FD80}"/>
    <pc:docChg chg="undo custSel addSld delSld modSld sldOrd">
      <pc:chgData name="Osborn, Andrea (CFIA/ACIA)" userId="016df1cd-5d71-41bc-8fec-8f09298258d4" providerId="ADAL" clId="{689FFCF3-C41B-465D-9CE1-BDE4E972FD80}" dt="2026-04-20T20:23:39.776" v="3530"/>
      <pc:docMkLst>
        <pc:docMk/>
      </pc:docMkLst>
      <pc:sldChg chg="modSp mod">
        <pc:chgData name="Osborn, Andrea (CFIA/ACIA)" userId="016df1cd-5d71-41bc-8fec-8f09298258d4" providerId="ADAL" clId="{689FFCF3-C41B-465D-9CE1-BDE4E972FD80}" dt="2026-04-16T21:20:54.613" v="15" actId="20577"/>
        <pc:sldMkLst>
          <pc:docMk/>
          <pc:sldMk cId="2216345456" sldId="256"/>
        </pc:sldMkLst>
        <pc:spChg chg="mod">
          <ac:chgData name="Osborn, Andrea (CFIA/ACIA)" userId="016df1cd-5d71-41bc-8fec-8f09298258d4" providerId="ADAL" clId="{689FFCF3-C41B-465D-9CE1-BDE4E972FD80}" dt="2026-04-16T21:20:54.613" v="15" actId="20577"/>
          <ac:spMkLst>
            <pc:docMk/>
            <pc:sldMk cId="2216345456" sldId="256"/>
            <ac:spMk id="14339" creationId="{00000000-0000-0000-0000-000000000000}"/>
          </ac:spMkLst>
        </pc:spChg>
      </pc:sldChg>
      <pc:sldChg chg="modSp mod">
        <pc:chgData name="Osborn, Andrea (CFIA/ACIA)" userId="016df1cd-5d71-41bc-8fec-8f09298258d4" providerId="ADAL" clId="{689FFCF3-C41B-465D-9CE1-BDE4E972FD80}" dt="2026-04-16T22:43:06.214" v="1079" actId="255"/>
        <pc:sldMkLst>
          <pc:docMk/>
          <pc:sldMk cId="833623760" sldId="386"/>
        </pc:sldMkLst>
        <pc:spChg chg="mod">
          <ac:chgData name="Osborn, Andrea (CFIA/ACIA)" userId="016df1cd-5d71-41bc-8fec-8f09298258d4" providerId="ADAL" clId="{689FFCF3-C41B-465D-9CE1-BDE4E972FD80}" dt="2026-04-16T22:42:56.485" v="1077" actId="14100"/>
          <ac:spMkLst>
            <pc:docMk/>
            <pc:sldMk cId="833623760" sldId="386"/>
            <ac:spMk id="2" creationId="{FECFEF98-ABF9-CB29-9405-D1CE34B88D4E}"/>
          </ac:spMkLst>
        </pc:spChg>
        <pc:spChg chg="mod">
          <ac:chgData name="Osborn, Andrea (CFIA/ACIA)" userId="016df1cd-5d71-41bc-8fec-8f09298258d4" providerId="ADAL" clId="{689FFCF3-C41B-465D-9CE1-BDE4E972FD80}" dt="2026-04-16T22:43:06.214" v="1079" actId="255"/>
          <ac:spMkLst>
            <pc:docMk/>
            <pc:sldMk cId="833623760" sldId="386"/>
            <ac:spMk id="3" creationId="{5DB1F3C5-0699-21E3-542A-A11E8A69B82D}"/>
          </ac:spMkLst>
        </pc:spChg>
      </pc:sldChg>
      <pc:sldChg chg="modSp del mod modShow">
        <pc:chgData name="Osborn, Andrea (CFIA/ACIA)" userId="016df1cd-5d71-41bc-8fec-8f09298258d4" providerId="ADAL" clId="{689FFCF3-C41B-465D-9CE1-BDE4E972FD80}" dt="2026-04-17T22:10:13.944" v="3488" actId="47"/>
        <pc:sldMkLst>
          <pc:docMk/>
          <pc:sldMk cId="1812498540" sldId="512"/>
        </pc:sldMkLst>
      </pc:sldChg>
      <pc:sldChg chg="modSp add mod modNotesTx">
        <pc:chgData name="Osborn, Andrea (CFIA/ACIA)" userId="016df1cd-5d71-41bc-8fec-8f09298258d4" providerId="ADAL" clId="{689FFCF3-C41B-465D-9CE1-BDE4E972FD80}" dt="2026-04-20T20:21:19.761" v="3527" actId="20577"/>
        <pc:sldMkLst>
          <pc:docMk/>
          <pc:sldMk cId="0" sldId="514"/>
        </pc:sldMkLst>
        <pc:spChg chg="mod">
          <ac:chgData name="Osborn, Andrea (CFIA/ACIA)" userId="016df1cd-5d71-41bc-8fec-8f09298258d4" providerId="ADAL" clId="{689FFCF3-C41B-465D-9CE1-BDE4E972FD80}" dt="2026-04-20T20:21:11.264" v="3525" actId="20577"/>
          <ac:spMkLst>
            <pc:docMk/>
            <pc:sldMk cId="0" sldId="514"/>
            <ac:spMk id="3" creationId="{BCE18370-00D0-235A-4A74-605D45E2530E}"/>
          </ac:spMkLst>
        </pc:spChg>
      </pc:sldChg>
      <pc:sldChg chg="addSp delSp modSp mod">
        <pc:chgData name="Osborn, Andrea (CFIA/ACIA)" userId="016df1cd-5d71-41bc-8fec-8f09298258d4" providerId="ADAL" clId="{689FFCF3-C41B-465D-9CE1-BDE4E972FD80}" dt="2026-04-16T22:02:24.811" v="1022" actId="14100"/>
        <pc:sldMkLst>
          <pc:docMk/>
          <pc:sldMk cId="3120121032" sldId="557"/>
        </pc:sldMkLst>
        <pc:spChg chg="mod">
          <ac:chgData name="Osborn, Andrea (CFIA/ACIA)" userId="016df1cd-5d71-41bc-8fec-8f09298258d4" providerId="ADAL" clId="{689FFCF3-C41B-465D-9CE1-BDE4E972FD80}" dt="2026-04-16T21:54:51.558" v="682" actId="14100"/>
          <ac:spMkLst>
            <pc:docMk/>
            <pc:sldMk cId="3120121032" sldId="557"/>
            <ac:spMk id="2" creationId="{61CB4169-202A-E2EA-1680-BD5319A96B33}"/>
          </ac:spMkLst>
        </pc:spChg>
        <pc:spChg chg="mod">
          <ac:chgData name="Osborn, Andrea (CFIA/ACIA)" userId="016df1cd-5d71-41bc-8fec-8f09298258d4" providerId="ADAL" clId="{689FFCF3-C41B-465D-9CE1-BDE4E972FD80}" dt="2026-04-16T22:00:53.710" v="1014" actId="20577"/>
          <ac:spMkLst>
            <pc:docMk/>
            <pc:sldMk cId="3120121032" sldId="557"/>
            <ac:spMk id="7" creationId="{91C41E8C-D43D-0995-5F02-49277A40E927}"/>
          </ac:spMkLst>
        </pc:spChg>
        <pc:picChg chg="add mod">
          <ac:chgData name="Osborn, Andrea (CFIA/ACIA)" userId="016df1cd-5d71-41bc-8fec-8f09298258d4" providerId="ADAL" clId="{689FFCF3-C41B-465D-9CE1-BDE4E972FD80}" dt="2026-04-16T22:02:24.811" v="1022" actId="14100"/>
          <ac:picMkLst>
            <pc:docMk/>
            <pc:sldMk cId="3120121032" sldId="557"/>
            <ac:picMk id="9" creationId="{FF485715-F4A6-42A3-73B2-E762FE9EDD29}"/>
          </ac:picMkLst>
        </pc:picChg>
      </pc:sldChg>
      <pc:sldChg chg="del mod modShow">
        <pc:chgData name="Osborn, Andrea (CFIA/ACIA)" userId="016df1cd-5d71-41bc-8fec-8f09298258d4" providerId="ADAL" clId="{689FFCF3-C41B-465D-9CE1-BDE4E972FD80}" dt="2026-04-16T21:43:45.520" v="566" actId="47"/>
        <pc:sldMkLst>
          <pc:docMk/>
          <pc:sldMk cId="3949686541" sldId="558"/>
        </pc:sldMkLst>
      </pc:sldChg>
      <pc:sldChg chg="modSp del mod">
        <pc:chgData name="Osborn, Andrea (CFIA/ACIA)" userId="016df1cd-5d71-41bc-8fec-8f09298258d4" providerId="ADAL" clId="{689FFCF3-C41B-465D-9CE1-BDE4E972FD80}" dt="2026-04-16T21:50:42.489" v="572" actId="47"/>
        <pc:sldMkLst>
          <pc:docMk/>
          <pc:sldMk cId="2690762273" sldId="574"/>
        </pc:sldMkLst>
      </pc:sldChg>
      <pc:sldChg chg="del mod modShow">
        <pc:chgData name="Osborn, Andrea (CFIA/ACIA)" userId="016df1cd-5d71-41bc-8fec-8f09298258d4" providerId="ADAL" clId="{689FFCF3-C41B-465D-9CE1-BDE4E972FD80}" dt="2026-04-16T21:43:44.651" v="565" actId="47"/>
        <pc:sldMkLst>
          <pc:docMk/>
          <pc:sldMk cId="1826875891" sldId="575"/>
        </pc:sldMkLst>
      </pc:sldChg>
      <pc:sldChg chg="addSp delSp modSp mod ord modShow modNotesTx">
        <pc:chgData name="Osborn, Andrea (CFIA/ACIA)" userId="016df1cd-5d71-41bc-8fec-8f09298258d4" providerId="ADAL" clId="{689FFCF3-C41B-465D-9CE1-BDE4E972FD80}" dt="2026-04-20T20:23:31.827" v="3528" actId="207"/>
        <pc:sldMkLst>
          <pc:docMk/>
          <pc:sldMk cId="1700292583" sldId="576"/>
        </pc:sldMkLst>
        <pc:spChg chg="mod">
          <ac:chgData name="Osborn, Andrea (CFIA/ACIA)" userId="016df1cd-5d71-41bc-8fec-8f09298258d4" providerId="ADAL" clId="{689FFCF3-C41B-465D-9CE1-BDE4E972FD80}" dt="2026-04-20T20:23:31.827" v="3528" actId="207"/>
          <ac:spMkLst>
            <pc:docMk/>
            <pc:sldMk cId="1700292583" sldId="576"/>
            <ac:spMk id="2" creationId="{2095741B-31D0-FB6B-BF31-722AB3F6CA90}"/>
          </ac:spMkLst>
        </pc:spChg>
        <pc:picChg chg="add mod">
          <ac:chgData name="Osborn, Andrea (CFIA/ACIA)" userId="016df1cd-5d71-41bc-8fec-8f09298258d4" providerId="ADAL" clId="{689FFCF3-C41B-465D-9CE1-BDE4E972FD80}" dt="2026-04-17T22:08:11.224" v="3486" actId="1076"/>
          <ac:picMkLst>
            <pc:docMk/>
            <pc:sldMk cId="1700292583" sldId="576"/>
            <ac:picMk id="7" creationId="{5A5D3D47-92C5-485D-5AA6-2C3166CEEBD5}"/>
          </ac:picMkLst>
        </pc:picChg>
      </pc:sldChg>
      <pc:sldChg chg="del mod modShow">
        <pc:chgData name="Osborn, Andrea (CFIA/ACIA)" userId="016df1cd-5d71-41bc-8fec-8f09298258d4" providerId="ADAL" clId="{689FFCF3-C41B-465D-9CE1-BDE4E972FD80}" dt="2026-04-17T22:13:55.890" v="3489" actId="47"/>
        <pc:sldMkLst>
          <pc:docMk/>
          <pc:sldMk cId="1967770350" sldId="577"/>
        </pc:sldMkLst>
      </pc:sldChg>
      <pc:sldChg chg="addSp modSp add mod modNotesTx">
        <pc:chgData name="Osborn, Andrea (CFIA/ACIA)" userId="016df1cd-5d71-41bc-8fec-8f09298258d4" providerId="ADAL" clId="{689FFCF3-C41B-465D-9CE1-BDE4E972FD80}" dt="2026-04-16T21:43:39.261" v="564" actId="14100"/>
        <pc:sldMkLst>
          <pc:docMk/>
          <pc:sldMk cId="831736893" sldId="586"/>
        </pc:sldMkLst>
        <pc:spChg chg="add mod">
          <ac:chgData name="Osborn, Andrea (CFIA/ACIA)" userId="016df1cd-5d71-41bc-8fec-8f09298258d4" providerId="ADAL" clId="{689FFCF3-C41B-465D-9CE1-BDE4E972FD80}" dt="2026-04-16T21:43:39.261" v="564" actId="14100"/>
          <ac:spMkLst>
            <pc:docMk/>
            <pc:sldMk cId="831736893" sldId="586"/>
            <ac:spMk id="3" creationId="{4FC6924D-CED3-395C-E9C7-40B23EF4DF48}"/>
          </ac:spMkLst>
        </pc:spChg>
        <pc:spChg chg="mod">
          <ac:chgData name="Osborn, Andrea (CFIA/ACIA)" userId="016df1cd-5d71-41bc-8fec-8f09298258d4" providerId="ADAL" clId="{689FFCF3-C41B-465D-9CE1-BDE4E972FD80}" dt="2026-04-16T21:30:48.458" v="101" actId="255"/>
          <ac:spMkLst>
            <pc:docMk/>
            <pc:sldMk cId="831736893" sldId="586"/>
            <ac:spMk id="11" creationId="{1ECAA0A6-EC2A-6AC8-62D0-3400FDE07426}"/>
          </ac:spMkLst>
        </pc:spChg>
        <pc:spChg chg="mod">
          <ac:chgData name="Osborn, Andrea (CFIA/ACIA)" userId="016df1cd-5d71-41bc-8fec-8f09298258d4" providerId="ADAL" clId="{689FFCF3-C41B-465D-9CE1-BDE4E972FD80}" dt="2026-04-16T21:43:34.683" v="562" actId="14100"/>
          <ac:spMkLst>
            <pc:docMk/>
            <pc:sldMk cId="831736893" sldId="586"/>
            <ac:spMk id="17" creationId="{162C1691-825E-1550-612E-8F3800E52005}"/>
          </ac:spMkLst>
        </pc:spChg>
        <pc:picChg chg="mod">
          <ac:chgData name="Osborn, Andrea (CFIA/ACIA)" userId="016df1cd-5d71-41bc-8fec-8f09298258d4" providerId="ADAL" clId="{689FFCF3-C41B-465D-9CE1-BDE4E972FD80}" dt="2026-04-16T21:30:20.093" v="95" actId="1076"/>
          <ac:picMkLst>
            <pc:docMk/>
            <pc:sldMk cId="831736893" sldId="586"/>
            <ac:picMk id="13" creationId="{E07EC0B4-BAC6-EADF-543A-0EE4246DA0DB}"/>
          </ac:picMkLst>
        </pc:picChg>
        <pc:picChg chg="mod">
          <ac:chgData name="Osborn, Andrea (CFIA/ACIA)" userId="016df1cd-5d71-41bc-8fec-8f09298258d4" providerId="ADAL" clId="{689FFCF3-C41B-465D-9CE1-BDE4E972FD80}" dt="2026-04-16T21:30:25.264" v="97" actId="14100"/>
          <ac:picMkLst>
            <pc:docMk/>
            <pc:sldMk cId="831736893" sldId="586"/>
            <ac:picMk id="15" creationId="{A2794CD0-2290-C3DD-A4EB-8376AAC8AF23}"/>
          </ac:picMkLst>
        </pc:picChg>
        <pc:picChg chg="mod">
          <ac:chgData name="Osborn, Andrea (CFIA/ACIA)" userId="016df1cd-5d71-41bc-8fec-8f09298258d4" providerId="ADAL" clId="{689FFCF3-C41B-465D-9CE1-BDE4E972FD80}" dt="2026-04-16T21:30:33.575" v="100" actId="1076"/>
          <ac:picMkLst>
            <pc:docMk/>
            <pc:sldMk cId="831736893" sldId="586"/>
            <ac:picMk id="19" creationId="{990067FA-2F08-3DBC-5A9A-7B3669534896}"/>
          </ac:picMkLst>
        </pc:picChg>
      </pc:sldChg>
      <pc:sldChg chg="add">
        <pc:chgData name="Osborn, Andrea (CFIA/ACIA)" userId="016df1cd-5d71-41bc-8fec-8f09298258d4" providerId="ADAL" clId="{689FFCF3-C41B-465D-9CE1-BDE4E972FD80}" dt="2026-04-16T21:49:11.627" v="571"/>
        <pc:sldMkLst>
          <pc:docMk/>
          <pc:sldMk cId="437623930" sldId="587"/>
        </pc:sldMkLst>
      </pc:sldChg>
      <pc:sldChg chg="addSp delSp modSp new mod modNotesTx">
        <pc:chgData name="Osborn, Andrea (CFIA/ACIA)" userId="016df1cd-5d71-41bc-8fec-8f09298258d4" providerId="ADAL" clId="{689FFCF3-C41B-465D-9CE1-BDE4E972FD80}" dt="2026-04-17T20:30:38.182" v="1645" actId="20577"/>
        <pc:sldMkLst>
          <pc:docMk/>
          <pc:sldMk cId="3883543857" sldId="588"/>
        </pc:sldMkLst>
        <pc:spChg chg="mod">
          <ac:chgData name="Osborn, Andrea (CFIA/ACIA)" userId="016df1cd-5d71-41bc-8fec-8f09298258d4" providerId="ADAL" clId="{689FFCF3-C41B-465D-9CE1-BDE4E972FD80}" dt="2026-04-17T20:21:06.124" v="1528" actId="14100"/>
          <ac:spMkLst>
            <pc:docMk/>
            <pc:sldMk cId="3883543857" sldId="588"/>
            <ac:spMk id="2" creationId="{DFE107DF-0535-733C-B90C-E0076607DAA7}"/>
          </ac:spMkLst>
        </pc:spChg>
        <pc:spChg chg="mod">
          <ac:chgData name="Osborn, Andrea (CFIA/ACIA)" userId="016df1cd-5d71-41bc-8fec-8f09298258d4" providerId="ADAL" clId="{689FFCF3-C41B-465D-9CE1-BDE4E972FD80}" dt="2026-04-17T20:30:38.182" v="1645" actId="20577"/>
          <ac:spMkLst>
            <pc:docMk/>
            <pc:sldMk cId="3883543857" sldId="588"/>
            <ac:spMk id="3" creationId="{AD339801-DC39-CC05-7ACC-B283149CB22D}"/>
          </ac:spMkLst>
        </pc:spChg>
        <pc:spChg chg="add mod">
          <ac:chgData name="Osborn, Andrea (CFIA/ACIA)" userId="016df1cd-5d71-41bc-8fec-8f09298258d4" providerId="ADAL" clId="{689FFCF3-C41B-465D-9CE1-BDE4E972FD80}" dt="2026-04-17T20:21:18.013" v="1531" actId="1076"/>
          <ac:spMkLst>
            <pc:docMk/>
            <pc:sldMk cId="3883543857" sldId="588"/>
            <ac:spMk id="9" creationId="{8484970E-5520-7C7F-3691-C10637A26876}"/>
          </ac:spMkLst>
        </pc:spChg>
        <pc:picChg chg="add mod">
          <ac:chgData name="Osborn, Andrea (CFIA/ACIA)" userId="016df1cd-5d71-41bc-8fec-8f09298258d4" providerId="ADAL" clId="{689FFCF3-C41B-465D-9CE1-BDE4E972FD80}" dt="2026-04-17T20:21:13.614" v="1530" actId="1076"/>
          <ac:picMkLst>
            <pc:docMk/>
            <pc:sldMk cId="3883543857" sldId="588"/>
            <ac:picMk id="7" creationId="{656BD197-6014-8189-447F-5E1F65661514}"/>
          </ac:picMkLst>
        </pc:picChg>
      </pc:sldChg>
      <pc:sldChg chg="modSp new del mod">
        <pc:chgData name="Osborn, Andrea (CFIA/ACIA)" userId="016df1cd-5d71-41bc-8fec-8f09298258d4" providerId="ADAL" clId="{689FFCF3-C41B-465D-9CE1-BDE4E972FD80}" dt="2026-04-17T21:04:14.530" v="2648" actId="47"/>
        <pc:sldMkLst>
          <pc:docMk/>
          <pc:sldMk cId="2758386732" sldId="589"/>
        </pc:sldMkLst>
      </pc:sldChg>
      <pc:sldChg chg="addSp delSp modSp new mod ord modClrScheme chgLayout">
        <pc:chgData name="Osborn, Andrea (CFIA/ACIA)" userId="016df1cd-5d71-41bc-8fec-8f09298258d4" providerId="ADAL" clId="{689FFCF3-C41B-465D-9CE1-BDE4E972FD80}" dt="2026-04-20T20:23:39.776" v="3530"/>
        <pc:sldMkLst>
          <pc:docMk/>
          <pc:sldMk cId="2952535338" sldId="590"/>
        </pc:sldMkLst>
        <pc:spChg chg="mod ord">
          <ac:chgData name="Osborn, Andrea (CFIA/ACIA)" userId="016df1cd-5d71-41bc-8fec-8f09298258d4" providerId="ADAL" clId="{689FFCF3-C41B-465D-9CE1-BDE4E972FD80}" dt="2026-04-17T21:11:15.744" v="2798" actId="255"/>
          <ac:spMkLst>
            <pc:docMk/>
            <pc:sldMk cId="2952535338" sldId="590"/>
            <ac:spMk id="2" creationId="{0220F621-42C5-4991-88D6-E308054A633B}"/>
          </ac:spMkLst>
        </pc:spChg>
        <pc:spChg chg="mod ord">
          <ac:chgData name="Osborn, Andrea (CFIA/ACIA)" userId="016df1cd-5d71-41bc-8fec-8f09298258d4" providerId="ADAL" clId="{689FFCF3-C41B-465D-9CE1-BDE4E972FD80}" dt="2026-04-17T21:10:02.752" v="2703" actId="700"/>
          <ac:spMkLst>
            <pc:docMk/>
            <pc:sldMk cId="2952535338" sldId="590"/>
            <ac:spMk id="4" creationId="{078E7A43-3F46-FB60-3F3E-87E8C8E60FF8}"/>
          </ac:spMkLst>
        </pc:spChg>
        <pc:spChg chg="add mod ord">
          <ac:chgData name="Osborn, Andrea (CFIA/ACIA)" userId="016df1cd-5d71-41bc-8fec-8f09298258d4" providerId="ADAL" clId="{689FFCF3-C41B-465D-9CE1-BDE4E972FD80}" dt="2026-04-17T22:01:32.955" v="3076" actId="14100"/>
          <ac:spMkLst>
            <pc:docMk/>
            <pc:sldMk cId="2952535338" sldId="590"/>
            <ac:spMk id="5" creationId="{76DDD43E-B18F-4184-EC75-D9BEAACD7397}"/>
          </ac:spMkLst>
        </pc:spChg>
        <pc:spChg chg="add mod">
          <ac:chgData name="Osborn, Andrea (CFIA/ACIA)" userId="016df1cd-5d71-41bc-8fec-8f09298258d4" providerId="ADAL" clId="{689FFCF3-C41B-465D-9CE1-BDE4E972FD80}" dt="2026-04-17T21:13:57.652" v="2808" actId="1076"/>
          <ac:spMkLst>
            <pc:docMk/>
            <pc:sldMk cId="2952535338" sldId="590"/>
            <ac:spMk id="12" creationId="{5DFA7130-7932-63C6-3F4A-0B1D87C79182}"/>
          </ac:spMkLst>
        </pc:spChg>
        <pc:spChg chg="add mod">
          <ac:chgData name="Osborn, Andrea (CFIA/ACIA)" userId="016df1cd-5d71-41bc-8fec-8f09298258d4" providerId="ADAL" clId="{689FFCF3-C41B-465D-9CE1-BDE4E972FD80}" dt="2026-04-17T21:14:39.056" v="2850" actId="1076"/>
          <ac:spMkLst>
            <pc:docMk/>
            <pc:sldMk cId="2952535338" sldId="590"/>
            <ac:spMk id="14" creationId="{5CD2BC81-3648-196A-B740-52F1CFBAA41C}"/>
          </ac:spMkLst>
        </pc:spChg>
        <pc:picChg chg="add mod ord">
          <ac:chgData name="Osborn, Andrea (CFIA/ACIA)" userId="016df1cd-5d71-41bc-8fec-8f09298258d4" providerId="ADAL" clId="{689FFCF3-C41B-465D-9CE1-BDE4E972FD80}" dt="2026-04-17T21:13:23.409" v="2804" actId="167"/>
          <ac:picMkLst>
            <pc:docMk/>
            <pc:sldMk cId="2952535338" sldId="590"/>
            <ac:picMk id="8" creationId="{77FAC561-EF64-5192-797C-E152EDAB1A6E}"/>
          </ac:picMkLst>
        </pc:picChg>
        <pc:picChg chg="add mod ord modCrop">
          <ac:chgData name="Osborn, Andrea (CFIA/ACIA)" userId="016df1cd-5d71-41bc-8fec-8f09298258d4" providerId="ADAL" clId="{689FFCF3-C41B-465D-9CE1-BDE4E972FD80}" dt="2026-04-17T21:13:33.123" v="2806" actId="732"/>
          <ac:picMkLst>
            <pc:docMk/>
            <pc:sldMk cId="2952535338" sldId="590"/>
            <ac:picMk id="10" creationId="{1736E3C4-6B8C-70BF-C988-6499AEE491F1}"/>
          </ac:picMkLst>
        </pc:picChg>
      </pc:sldChg>
      <pc:sldChg chg="addSp delSp modSp new mod modClrScheme chgLayout modNotesTx">
        <pc:chgData name="Osborn, Andrea (CFIA/ACIA)" userId="016df1cd-5d71-41bc-8fec-8f09298258d4" providerId="ADAL" clId="{689FFCF3-C41B-465D-9CE1-BDE4E972FD80}" dt="2026-04-17T20:47:27.972" v="2210" actId="1076"/>
        <pc:sldMkLst>
          <pc:docMk/>
          <pc:sldMk cId="943848196" sldId="591"/>
        </pc:sldMkLst>
        <pc:spChg chg="mod ord">
          <ac:chgData name="Osborn, Andrea (CFIA/ACIA)" userId="016df1cd-5d71-41bc-8fec-8f09298258d4" providerId="ADAL" clId="{689FFCF3-C41B-465D-9CE1-BDE4E972FD80}" dt="2026-04-17T20:25:51.998" v="1535" actId="700"/>
          <ac:spMkLst>
            <pc:docMk/>
            <pc:sldMk cId="943848196" sldId="591"/>
            <ac:spMk id="5" creationId="{D97F4654-E965-3247-B33E-A8F9D5AC451B}"/>
          </ac:spMkLst>
        </pc:spChg>
        <pc:spChg chg="add mod ord">
          <ac:chgData name="Osborn, Andrea (CFIA/ACIA)" userId="016df1cd-5d71-41bc-8fec-8f09298258d4" providerId="ADAL" clId="{689FFCF3-C41B-465D-9CE1-BDE4E972FD80}" dt="2026-04-17T20:47:18.250" v="2207" actId="20577"/>
          <ac:spMkLst>
            <pc:docMk/>
            <pc:sldMk cId="943848196" sldId="591"/>
            <ac:spMk id="9" creationId="{41BD0EFE-418D-B53E-B6F8-D45D29D32857}"/>
          </ac:spMkLst>
        </pc:spChg>
        <pc:spChg chg="add mod ord">
          <ac:chgData name="Osborn, Andrea (CFIA/ACIA)" userId="016df1cd-5d71-41bc-8fec-8f09298258d4" providerId="ADAL" clId="{689FFCF3-C41B-465D-9CE1-BDE4E972FD80}" dt="2026-04-17T20:47:25.131" v="2209" actId="1076"/>
          <ac:spMkLst>
            <pc:docMk/>
            <pc:sldMk cId="943848196" sldId="591"/>
            <ac:spMk id="10" creationId="{070D08A9-0FF0-52CA-3EF1-7B48DE804C1E}"/>
          </ac:spMkLst>
        </pc:spChg>
        <pc:spChg chg="add mod ord">
          <ac:chgData name="Osborn, Andrea (CFIA/ACIA)" userId="016df1cd-5d71-41bc-8fec-8f09298258d4" providerId="ADAL" clId="{689FFCF3-C41B-465D-9CE1-BDE4E972FD80}" dt="2026-04-17T20:47:27.972" v="2210" actId="1076"/>
          <ac:spMkLst>
            <pc:docMk/>
            <pc:sldMk cId="943848196" sldId="591"/>
            <ac:spMk id="11" creationId="{7A0B2F2E-E621-EB6B-3DE7-D8FD7CA55BD1}"/>
          </ac:spMkLst>
        </pc:spChg>
        <pc:spChg chg="add mod ord">
          <ac:chgData name="Osborn, Andrea (CFIA/ACIA)" userId="016df1cd-5d71-41bc-8fec-8f09298258d4" providerId="ADAL" clId="{689FFCF3-C41B-465D-9CE1-BDE4E972FD80}" dt="2026-04-17T20:39:46.715" v="2082" actId="20577"/>
          <ac:spMkLst>
            <pc:docMk/>
            <pc:sldMk cId="943848196" sldId="591"/>
            <ac:spMk id="12" creationId="{D45171FE-13E1-1BE5-8E6B-62FC379F286D}"/>
          </ac:spMkLst>
        </pc:spChg>
        <pc:picChg chg="add mod">
          <ac:chgData name="Osborn, Andrea (CFIA/ACIA)" userId="016df1cd-5d71-41bc-8fec-8f09298258d4" providerId="ADAL" clId="{689FFCF3-C41B-465D-9CE1-BDE4E972FD80}" dt="2026-04-17T20:39:54.123" v="2085" actId="14100"/>
          <ac:picMkLst>
            <pc:docMk/>
            <pc:sldMk cId="943848196" sldId="591"/>
            <ac:picMk id="1026" creationId="{604C4502-E2A3-E9F9-A06B-FFC9D5380128}"/>
          </ac:picMkLst>
        </pc:picChg>
      </pc:sldChg>
      <pc:sldChg chg="addSp delSp modSp add mod modClrScheme chgLayout modNotesTx">
        <pc:chgData name="Osborn, Andrea (CFIA/ACIA)" userId="016df1cd-5d71-41bc-8fec-8f09298258d4" providerId="ADAL" clId="{689FFCF3-C41B-465D-9CE1-BDE4E972FD80}" dt="2026-04-17T21:03:04.638" v="2646" actId="20577"/>
        <pc:sldMkLst>
          <pc:docMk/>
          <pc:sldMk cId="3818018021" sldId="592"/>
        </pc:sldMkLst>
        <pc:spChg chg="mod ord">
          <ac:chgData name="Osborn, Andrea (CFIA/ACIA)" userId="016df1cd-5d71-41bc-8fec-8f09298258d4" providerId="ADAL" clId="{689FFCF3-C41B-465D-9CE1-BDE4E972FD80}" dt="2026-04-17T20:46:59.955" v="2167" actId="700"/>
          <ac:spMkLst>
            <pc:docMk/>
            <pc:sldMk cId="3818018021" sldId="592"/>
            <ac:spMk id="5" creationId="{30D3F4C5-68FF-F48D-8DA2-58A2C8C7B69B}"/>
          </ac:spMkLst>
        </pc:spChg>
        <pc:spChg chg="mod ord">
          <ac:chgData name="Osborn, Andrea (CFIA/ACIA)" userId="016df1cd-5d71-41bc-8fec-8f09298258d4" providerId="ADAL" clId="{689FFCF3-C41B-465D-9CE1-BDE4E972FD80}" dt="2026-04-17T20:50:02.661" v="2361" actId="14100"/>
          <ac:spMkLst>
            <pc:docMk/>
            <pc:sldMk cId="3818018021" sldId="592"/>
            <ac:spMk id="9" creationId="{F6CB4B71-C24F-D065-EC3E-7254B28010CC}"/>
          </ac:spMkLst>
        </pc:spChg>
        <pc:spChg chg="mod ord">
          <ac:chgData name="Osborn, Andrea (CFIA/ACIA)" userId="016df1cd-5d71-41bc-8fec-8f09298258d4" providerId="ADAL" clId="{689FFCF3-C41B-465D-9CE1-BDE4E972FD80}" dt="2026-04-17T20:56:25.120" v="2417" actId="1076"/>
          <ac:spMkLst>
            <pc:docMk/>
            <pc:sldMk cId="3818018021" sldId="592"/>
            <ac:spMk id="10" creationId="{C1BFAA09-2971-1473-CF50-71D2D3D32748}"/>
          </ac:spMkLst>
        </pc:spChg>
        <pc:spChg chg="add mod">
          <ac:chgData name="Osborn, Andrea (CFIA/ACIA)" userId="016df1cd-5d71-41bc-8fec-8f09298258d4" providerId="ADAL" clId="{689FFCF3-C41B-465D-9CE1-BDE4E972FD80}" dt="2026-04-17T20:56:22.616" v="2416" actId="255"/>
          <ac:spMkLst>
            <pc:docMk/>
            <pc:sldMk cId="3818018021" sldId="592"/>
            <ac:spMk id="14" creationId="{0F957A58-03F8-C19B-2159-8997E9369B45}"/>
          </ac:spMkLst>
        </pc:spChg>
        <pc:picChg chg="add mod">
          <ac:chgData name="Osborn, Andrea (CFIA/ACIA)" userId="016df1cd-5d71-41bc-8fec-8f09298258d4" providerId="ADAL" clId="{689FFCF3-C41B-465D-9CE1-BDE4E972FD80}" dt="2026-04-17T20:55:23.955" v="2409" actId="14100"/>
          <ac:picMkLst>
            <pc:docMk/>
            <pc:sldMk cId="3818018021" sldId="592"/>
            <ac:picMk id="16" creationId="{A7CE1C6E-B910-77C6-0B9A-39F75B1B3726}"/>
          </ac:picMkLst>
        </pc:picChg>
      </pc:sldChg>
    </pc:docChg>
  </pc:docChgLst>
  <pc:docChgLst>
    <pc:chgData name="Osborn, Andrea (CFIA/ACIA)" userId="016df1cd-5d71-41bc-8fec-8f09298258d4" providerId="ADAL" clId="{96C487AF-9119-4382-A30D-1D2DF5D35ECD}"/>
    <pc:docChg chg="custSel addSld delSld modSld">
      <pc:chgData name="Osborn, Andrea (CFIA/ACIA)" userId="016df1cd-5d71-41bc-8fec-8f09298258d4" providerId="ADAL" clId="{96C487AF-9119-4382-A30D-1D2DF5D35ECD}" dt="2025-10-21T15:54:29.556" v="2108" actId="114"/>
      <pc:docMkLst>
        <pc:docMk/>
      </pc:docMkLst>
      <pc:sldChg chg="modSp mod">
        <pc:chgData name="Osborn, Andrea (CFIA/ACIA)" userId="016df1cd-5d71-41bc-8fec-8f09298258d4" providerId="ADAL" clId="{96C487AF-9119-4382-A30D-1D2DF5D35ECD}" dt="2025-10-20T16:22:02.815" v="14" actId="20577"/>
        <pc:sldMkLst>
          <pc:docMk/>
          <pc:sldMk cId="2216345456" sldId="256"/>
        </pc:sldMkLst>
      </pc:sldChg>
      <pc:sldChg chg="modSp mod">
        <pc:chgData name="Osborn, Andrea (CFIA/ACIA)" userId="016df1cd-5d71-41bc-8fec-8f09298258d4" providerId="ADAL" clId="{96C487AF-9119-4382-A30D-1D2DF5D35ECD}" dt="2025-10-20T17:53:12" v="544" actId="20577"/>
        <pc:sldMkLst>
          <pc:docMk/>
          <pc:sldMk cId="833623760" sldId="386"/>
        </pc:sldMkLst>
      </pc:sldChg>
      <pc:sldChg chg="addSp delSp modSp mod modClrScheme chgLayout">
        <pc:chgData name="Osborn, Andrea (CFIA/ACIA)" userId="016df1cd-5d71-41bc-8fec-8f09298258d4" providerId="ADAL" clId="{96C487AF-9119-4382-A30D-1D2DF5D35ECD}" dt="2025-10-20T18:38:28.599" v="1018" actId="14100"/>
        <pc:sldMkLst>
          <pc:docMk/>
          <pc:sldMk cId="3121590041" sldId="389"/>
        </pc:sldMkLst>
      </pc:sldChg>
      <pc:sldChg chg="addSp delSp modSp mod">
        <pc:chgData name="Osborn, Andrea (CFIA/ACIA)" userId="016df1cd-5d71-41bc-8fec-8f09298258d4" providerId="ADAL" clId="{96C487AF-9119-4382-A30D-1D2DF5D35ECD}" dt="2025-10-20T18:40:37.996" v="1231" actId="113"/>
        <pc:sldMkLst>
          <pc:docMk/>
          <pc:sldMk cId="1783423817" sldId="390"/>
        </pc:sldMkLst>
      </pc:sldChg>
      <pc:sldChg chg="modSp del mod">
        <pc:chgData name="Osborn, Andrea (CFIA/ACIA)" userId="016df1cd-5d71-41bc-8fec-8f09298258d4" providerId="ADAL" clId="{96C487AF-9119-4382-A30D-1D2DF5D35ECD}" dt="2025-10-20T17:32:51.620" v="457" actId="47"/>
        <pc:sldMkLst>
          <pc:docMk/>
          <pc:sldMk cId="0" sldId="490"/>
        </pc:sldMkLst>
      </pc:sldChg>
      <pc:sldChg chg="modSp del mod">
        <pc:chgData name="Osborn, Andrea (CFIA/ACIA)" userId="016df1cd-5d71-41bc-8fec-8f09298258d4" providerId="ADAL" clId="{96C487AF-9119-4382-A30D-1D2DF5D35ECD}" dt="2025-10-20T17:11:53.858" v="35" actId="47"/>
        <pc:sldMkLst>
          <pc:docMk/>
          <pc:sldMk cId="3196825873" sldId="491"/>
        </pc:sldMkLst>
      </pc:sldChg>
      <pc:sldChg chg="modSp del mod">
        <pc:chgData name="Osborn, Andrea (CFIA/ACIA)" userId="016df1cd-5d71-41bc-8fec-8f09298258d4" providerId="ADAL" clId="{96C487AF-9119-4382-A30D-1D2DF5D35ECD}" dt="2025-10-20T17:33:55.862" v="510" actId="47"/>
        <pc:sldMkLst>
          <pc:docMk/>
          <pc:sldMk cId="3608779990" sldId="492"/>
        </pc:sldMkLst>
      </pc:sldChg>
      <pc:sldChg chg="modSp del mod">
        <pc:chgData name="Osborn, Andrea (CFIA/ACIA)" userId="016df1cd-5d71-41bc-8fec-8f09298258d4" providerId="ADAL" clId="{96C487AF-9119-4382-A30D-1D2DF5D35ECD}" dt="2025-10-20T17:11:55.770" v="36" actId="47"/>
        <pc:sldMkLst>
          <pc:docMk/>
          <pc:sldMk cId="1750292834" sldId="494"/>
        </pc:sldMkLst>
      </pc:sldChg>
      <pc:sldChg chg="modSp del mod">
        <pc:chgData name="Osborn, Andrea (CFIA/ACIA)" userId="016df1cd-5d71-41bc-8fec-8f09298258d4" providerId="ADAL" clId="{96C487AF-9119-4382-A30D-1D2DF5D35ECD}" dt="2025-10-20T17:33:57.014" v="511" actId="47"/>
        <pc:sldMkLst>
          <pc:docMk/>
          <pc:sldMk cId="2927551128" sldId="495"/>
        </pc:sldMkLst>
      </pc:sldChg>
      <pc:sldChg chg="addSp delSp modSp add mod">
        <pc:chgData name="Osborn, Andrea (CFIA/ACIA)" userId="016df1cd-5d71-41bc-8fec-8f09298258d4" providerId="ADAL" clId="{96C487AF-9119-4382-A30D-1D2DF5D35ECD}" dt="2025-10-21T15:38:09.533" v="2104" actId="20577"/>
        <pc:sldMkLst>
          <pc:docMk/>
          <pc:sldMk cId="1753047355" sldId="497"/>
        </pc:sldMkLst>
      </pc:sldChg>
      <pc:sldChg chg="modSp del mod">
        <pc:chgData name="Osborn, Andrea (CFIA/ACIA)" userId="016df1cd-5d71-41bc-8fec-8f09298258d4" providerId="ADAL" clId="{96C487AF-9119-4382-A30D-1D2DF5D35ECD}" dt="2025-10-20T18:41:28.957" v="1233" actId="47"/>
        <pc:sldMkLst>
          <pc:docMk/>
          <pc:sldMk cId="0" sldId="508"/>
        </pc:sldMkLst>
      </pc:sldChg>
      <pc:sldChg chg="modSp del mod modShow">
        <pc:chgData name="Osborn, Andrea (CFIA/ACIA)" userId="016df1cd-5d71-41bc-8fec-8f09298258d4" providerId="ADAL" clId="{96C487AF-9119-4382-A30D-1D2DF5D35ECD}" dt="2025-10-21T15:35:23.925" v="2052" actId="47"/>
        <pc:sldMkLst>
          <pc:docMk/>
          <pc:sldMk cId="0" sldId="510"/>
        </pc:sldMkLst>
      </pc:sldChg>
      <pc:sldChg chg="modSp del mod">
        <pc:chgData name="Osborn, Andrea (CFIA/ACIA)" userId="016df1cd-5d71-41bc-8fec-8f09298258d4" providerId="ADAL" clId="{96C487AF-9119-4382-A30D-1D2DF5D35ECD}" dt="2025-10-20T17:20:15.329" v="356" actId="47"/>
        <pc:sldMkLst>
          <pc:docMk/>
          <pc:sldMk cId="1985543566" sldId="511"/>
        </pc:sldMkLst>
      </pc:sldChg>
      <pc:sldChg chg="addSp modSp new mod">
        <pc:chgData name="Osborn, Andrea (CFIA/ACIA)" userId="016df1cd-5d71-41bc-8fec-8f09298258d4" providerId="ADAL" clId="{96C487AF-9119-4382-A30D-1D2DF5D35ECD}" dt="2025-10-20T18:41:52.196" v="1237" actId="1076"/>
        <pc:sldMkLst>
          <pc:docMk/>
          <pc:sldMk cId="1812498540" sldId="512"/>
        </pc:sldMkLst>
      </pc:sldChg>
      <pc:sldChg chg="addSp delSp modSp new mod modNotesTx">
        <pc:chgData name="Osborn, Andrea (CFIA/ACIA)" userId="016df1cd-5d71-41bc-8fec-8f09298258d4" providerId="ADAL" clId="{96C487AF-9119-4382-A30D-1D2DF5D35ECD}" dt="2025-10-20T18:38:02.086" v="1016" actId="313"/>
        <pc:sldMkLst>
          <pc:docMk/>
          <pc:sldMk cId="3167330037" sldId="513"/>
        </pc:sldMkLst>
      </pc:sldChg>
      <pc:sldChg chg="addSp delSp modSp new mod">
        <pc:chgData name="Osborn, Andrea (CFIA/ACIA)" userId="016df1cd-5d71-41bc-8fec-8f09298258d4" providerId="ADAL" clId="{96C487AF-9119-4382-A30D-1D2DF5D35ECD}" dt="2025-10-20T19:16:08.241" v="2049" actId="14100"/>
        <pc:sldMkLst>
          <pc:docMk/>
          <pc:sldMk cId="3557669172" sldId="514"/>
        </pc:sldMkLst>
      </pc:sldChg>
      <pc:sldChg chg="addSp delSp modSp new del mod modClrScheme chgLayout">
        <pc:chgData name="Osborn, Andrea (CFIA/ACIA)" userId="016df1cd-5d71-41bc-8fec-8f09298258d4" providerId="ADAL" clId="{96C487AF-9119-4382-A30D-1D2DF5D35ECD}" dt="2025-10-20T18:25:38.108" v="549" actId="47"/>
        <pc:sldMkLst>
          <pc:docMk/>
          <pc:sldMk cId="3131579584" sldId="515"/>
        </pc:sldMkLst>
      </pc:sldChg>
      <pc:sldChg chg="addSp modSp new mod modClrScheme chgLayout">
        <pc:chgData name="Osborn, Andrea (CFIA/ACIA)" userId="016df1cd-5d71-41bc-8fec-8f09298258d4" providerId="ADAL" clId="{96C487AF-9119-4382-A30D-1D2DF5D35ECD}" dt="2025-10-21T15:54:29.556" v="2108" actId="114"/>
        <pc:sldMkLst>
          <pc:docMk/>
          <pc:sldMk cId="4102424568" sldId="515"/>
        </pc:sldMkLst>
      </pc:sldChg>
      <pc:sldChg chg="new del">
        <pc:chgData name="Osborn, Andrea (CFIA/ACIA)" userId="016df1cd-5d71-41bc-8fec-8f09298258d4" providerId="ADAL" clId="{96C487AF-9119-4382-A30D-1D2DF5D35ECD}" dt="2025-10-21T15:35:20.037" v="2051" actId="47"/>
        <pc:sldMkLst>
          <pc:docMk/>
          <pc:sldMk cId="2877773069" sldId="516"/>
        </pc:sldMkLst>
      </pc:sldChg>
    </pc:docChg>
  </pc:docChgLst>
  <pc:docChgLst>
    <pc:chgData name="Osborn, Andrea (CFIA/ACIA)" userId="016df1cd-5d71-41bc-8fec-8f09298258d4" providerId="ADAL" clId="{8FAB746B-15F6-4E47-9D61-31B21DED9209}"/>
    <pc:docChg chg="modSld">
      <pc:chgData name="Osborn, Andrea (CFIA/ACIA)" userId="016df1cd-5d71-41bc-8fec-8f09298258d4" providerId="ADAL" clId="{8FAB746B-15F6-4E47-9D61-31B21DED9209}" dt="2025-07-22T16:23:46.988" v="3" actId="1076"/>
      <pc:docMkLst>
        <pc:docMk/>
      </pc:docMkLst>
      <pc:sldChg chg="modSp mod">
        <pc:chgData name="Osborn, Andrea (CFIA/ACIA)" userId="016df1cd-5d71-41bc-8fec-8f09298258d4" providerId="ADAL" clId="{8FAB746B-15F6-4E47-9D61-31B21DED9209}" dt="2025-07-22T16:23:46.988" v="3" actId="1076"/>
        <pc:sldMkLst>
          <pc:docMk/>
          <pc:sldMk cId="3121590041" sldId="389"/>
        </pc:sldMkLst>
      </pc:sldChg>
      <pc:sldChg chg="modSp mod">
        <pc:chgData name="Osborn, Andrea (CFIA/ACIA)" userId="016df1cd-5d71-41bc-8fec-8f09298258d4" providerId="ADAL" clId="{8FAB746B-15F6-4E47-9D61-31B21DED9209}" dt="2025-07-22T16:12:57.757" v="1" actId="114"/>
        <pc:sldMkLst>
          <pc:docMk/>
          <pc:sldMk cId="1985543566" sldId="511"/>
        </pc:sldMkLst>
      </pc:sldChg>
    </pc:docChg>
  </pc:docChgLst>
  <pc:docChgLst>
    <pc:chgData name="Osborn, Andrea (CFIA/ACIA)" userId="016df1cd-5d71-41bc-8fec-8f09298258d4" providerId="ADAL" clId="{9A79ED2E-DDF5-4EC0-9D99-210D9E544CAB}"/>
    <pc:docChg chg="undo custSel addSld delSld modSld">
      <pc:chgData name="Osborn, Andrea (CFIA/ACIA)" userId="016df1cd-5d71-41bc-8fec-8f09298258d4" providerId="ADAL" clId="{9A79ED2E-DDF5-4EC0-9D99-210D9E544CAB}" dt="2026-01-19T19:09:30.319" v="1168" actId="1076"/>
      <pc:docMkLst>
        <pc:docMk/>
      </pc:docMkLst>
      <pc:sldChg chg="modSp mod">
        <pc:chgData name="Osborn, Andrea (CFIA/ACIA)" userId="016df1cd-5d71-41bc-8fec-8f09298258d4" providerId="ADAL" clId="{9A79ED2E-DDF5-4EC0-9D99-210D9E544CAB}" dt="2026-01-15T17:35:43.720" v="19" actId="20577"/>
        <pc:sldMkLst>
          <pc:docMk/>
          <pc:sldMk cId="2216345456" sldId="256"/>
        </pc:sldMkLst>
      </pc:sldChg>
      <pc:sldChg chg="modSp mod">
        <pc:chgData name="Osborn, Andrea (CFIA/ACIA)" userId="016df1cd-5d71-41bc-8fec-8f09298258d4" providerId="ADAL" clId="{9A79ED2E-DDF5-4EC0-9D99-210D9E544CAB}" dt="2026-01-19T18:33:04.964" v="770" actId="14100"/>
        <pc:sldMkLst>
          <pc:docMk/>
          <pc:sldMk cId="833623760" sldId="386"/>
        </pc:sldMkLst>
      </pc:sldChg>
      <pc:sldChg chg="del">
        <pc:chgData name="Osborn, Andrea (CFIA/ACIA)" userId="016df1cd-5d71-41bc-8fec-8f09298258d4" providerId="ADAL" clId="{9A79ED2E-DDF5-4EC0-9D99-210D9E544CAB}" dt="2026-01-15T20:53:25.059" v="656" actId="47"/>
        <pc:sldMkLst>
          <pc:docMk/>
          <pc:sldMk cId="3121590041" sldId="389"/>
        </pc:sldMkLst>
      </pc:sldChg>
      <pc:sldChg chg="del">
        <pc:chgData name="Osborn, Andrea (CFIA/ACIA)" userId="016df1cd-5d71-41bc-8fec-8f09298258d4" providerId="ADAL" clId="{9A79ED2E-DDF5-4EC0-9D99-210D9E544CAB}" dt="2026-01-15T20:53:28.408" v="657" actId="47"/>
        <pc:sldMkLst>
          <pc:docMk/>
          <pc:sldMk cId="1783423817" sldId="390"/>
        </pc:sldMkLst>
      </pc:sldChg>
      <pc:sldChg chg="del">
        <pc:chgData name="Osborn, Andrea (CFIA/ACIA)" userId="016df1cd-5d71-41bc-8fec-8f09298258d4" providerId="ADAL" clId="{9A79ED2E-DDF5-4EC0-9D99-210D9E544CAB}" dt="2026-01-15T17:49:53.154" v="150" actId="47"/>
        <pc:sldMkLst>
          <pc:docMk/>
          <pc:sldMk cId="1753047355" sldId="497"/>
        </pc:sldMkLst>
      </pc:sldChg>
      <pc:sldChg chg="addSp delSp modSp mod modClrScheme chgLayout">
        <pc:chgData name="Osborn, Andrea (CFIA/ACIA)" userId="016df1cd-5d71-41bc-8fec-8f09298258d4" providerId="ADAL" clId="{9A79ED2E-DDF5-4EC0-9D99-210D9E544CAB}" dt="2026-01-15T20:59:23.475" v="669" actId="478"/>
        <pc:sldMkLst>
          <pc:docMk/>
          <pc:sldMk cId="1812498540" sldId="512"/>
        </pc:sldMkLst>
      </pc:sldChg>
      <pc:sldChg chg="del">
        <pc:chgData name="Osborn, Andrea (CFIA/ACIA)" userId="016df1cd-5d71-41bc-8fec-8f09298258d4" providerId="ADAL" clId="{9A79ED2E-DDF5-4EC0-9D99-210D9E544CAB}" dt="2026-01-15T17:40:04.477" v="22" actId="47"/>
        <pc:sldMkLst>
          <pc:docMk/>
          <pc:sldMk cId="3167330037" sldId="513"/>
        </pc:sldMkLst>
      </pc:sldChg>
      <pc:sldChg chg="del">
        <pc:chgData name="Osborn, Andrea (CFIA/ACIA)" userId="016df1cd-5d71-41bc-8fec-8f09298258d4" providerId="ADAL" clId="{9A79ED2E-DDF5-4EC0-9D99-210D9E544CAB}" dt="2026-01-15T17:50:10.229" v="151" actId="47"/>
        <pc:sldMkLst>
          <pc:docMk/>
          <pc:sldMk cId="3557669172" sldId="514"/>
        </pc:sldMkLst>
      </pc:sldChg>
      <pc:sldChg chg="del">
        <pc:chgData name="Osborn, Andrea (CFIA/ACIA)" userId="016df1cd-5d71-41bc-8fec-8f09298258d4" providerId="ADAL" clId="{9A79ED2E-DDF5-4EC0-9D99-210D9E544CAB}" dt="2026-01-15T17:50:23.834" v="152" actId="47"/>
        <pc:sldMkLst>
          <pc:docMk/>
          <pc:sldMk cId="4102424568" sldId="515"/>
        </pc:sldMkLst>
      </pc:sldChg>
      <pc:sldChg chg="addSp delSp modSp add mod">
        <pc:chgData name="Osborn, Andrea (CFIA/ACIA)" userId="016df1cd-5d71-41bc-8fec-8f09298258d4" providerId="ADAL" clId="{9A79ED2E-DDF5-4EC0-9D99-210D9E544CAB}" dt="2026-01-19T18:26:29.968" v="765" actId="14100"/>
        <pc:sldMkLst>
          <pc:docMk/>
          <pc:sldMk cId="3120121032" sldId="557"/>
        </pc:sldMkLst>
      </pc:sldChg>
      <pc:sldChg chg="add">
        <pc:chgData name="Osborn, Andrea (CFIA/ACIA)" userId="016df1cd-5d71-41bc-8fec-8f09298258d4" providerId="ADAL" clId="{9A79ED2E-DDF5-4EC0-9D99-210D9E544CAB}" dt="2026-01-15T17:40:32.204" v="23"/>
        <pc:sldMkLst>
          <pc:docMk/>
          <pc:sldMk cId="3949686541" sldId="558"/>
        </pc:sldMkLst>
      </pc:sldChg>
      <pc:sldChg chg="addSp modSp add mod">
        <pc:chgData name="Osborn, Andrea (CFIA/ACIA)" userId="016df1cd-5d71-41bc-8fec-8f09298258d4" providerId="ADAL" clId="{9A79ED2E-DDF5-4EC0-9D99-210D9E544CAB}" dt="2026-01-19T19:08:08.114" v="1161" actId="1076"/>
        <pc:sldMkLst>
          <pc:docMk/>
          <pc:sldMk cId="2690762273" sldId="574"/>
        </pc:sldMkLst>
      </pc:sldChg>
      <pc:sldChg chg="modSp add mod modNotesTx">
        <pc:chgData name="Osborn, Andrea (CFIA/ACIA)" userId="016df1cd-5d71-41bc-8fec-8f09298258d4" providerId="ADAL" clId="{9A79ED2E-DDF5-4EC0-9D99-210D9E544CAB}" dt="2026-01-19T18:24:40.528" v="764" actId="20577"/>
        <pc:sldMkLst>
          <pc:docMk/>
          <pc:sldMk cId="1826875891" sldId="575"/>
        </pc:sldMkLst>
      </pc:sldChg>
      <pc:sldChg chg="addSp delSp modSp new mod">
        <pc:chgData name="Osborn, Andrea (CFIA/ACIA)" userId="016df1cd-5d71-41bc-8fec-8f09298258d4" providerId="ADAL" clId="{9A79ED2E-DDF5-4EC0-9D99-210D9E544CAB}" dt="2026-01-19T18:26:37.304" v="766" actId="1076"/>
        <pc:sldMkLst>
          <pc:docMk/>
          <pc:sldMk cId="1700292583" sldId="576"/>
        </pc:sldMkLst>
      </pc:sldChg>
      <pc:sldChg chg="modSp new del mod">
        <pc:chgData name="Osborn, Andrea (CFIA/ACIA)" userId="016df1cd-5d71-41bc-8fec-8f09298258d4" providerId="ADAL" clId="{9A79ED2E-DDF5-4EC0-9D99-210D9E544CAB}" dt="2026-01-15T17:55:46.797" v="193" actId="47"/>
        <pc:sldMkLst>
          <pc:docMk/>
          <pc:sldMk cId="3772498284" sldId="576"/>
        </pc:sldMkLst>
      </pc:sldChg>
      <pc:sldChg chg="addSp delSp modSp new mod modClrScheme chgLayout">
        <pc:chgData name="Osborn, Andrea (CFIA/ACIA)" userId="016df1cd-5d71-41bc-8fec-8f09298258d4" providerId="ADAL" clId="{9A79ED2E-DDF5-4EC0-9D99-210D9E544CAB}" dt="2026-01-19T19:09:30.319" v="1168" actId="1076"/>
        <pc:sldMkLst>
          <pc:docMk/>
          <pc:sldMk cId="1967770350" sldId="5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10FD3-8247-0922-F560-7FF48660A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6E559-1BBE-692B-29CA-14C823CA1BA8}"/>
              </a:ext>
            </a:extLst>
          </p:cNvPr>
          <p:cNvSpPr txBox="1">
            <a:spLocks noGrp="1"/>
          </p:cNvSpPr>
          <p:nvPr>
            <p:ph type="body" sz="quarter" idx="1"/>
          </p:nvPr>
        </p:nvSpPr>
        <p:spPr/>
        <p:txBody>
          <a:bodyPr/>
          <a:lstStyle/>
          <a:p>
            <a:pPr lvl="0"/>
            <a:endParaRPr lang="en-CA" dirty="0"/>
          </a:p>
          <a:p>
            <a:pPr lvl="0"/>
            <a:r>
              <a:rPr lang="en-CA" dirty="0"/>
              <a:t>NWS continue to spread northwards and westwards in Mexico, during this time period initial cases were reported in Michoacan, </a:t>
            </a:r>
            <a:r>
              <a:rPr lang="en-CA" sz="1200" b="0" i="0" u="none" strike="noStrike" kern="1200" baseline="0" dirty="0">
                <a:solidFill>
                  <a:schemeClr val="tx1"/>
                </a:solidFill>
                <a:latin typeface="+mn-lt"/>
                <a:ea typeface="+mn-ea"/>
                <a:cs typeface="+mn-cs"/>
              </a:rPr>
              <a:t>Colima, Guanajuato, Tlaxcala.</a:t>
            </a:r>
          </a:p>
          <a:p>
            <a:pPr lvl="0"/>
            <a:endParaRPr lang="en-CA" sz="1200" b="0" i="0" u="none" strike="noStrike" kern="1200" baseline="0" dirty="0">
              <a:solidFill>
                <a:schemeClr val="tx1"/>
              </a:solidFill>
              <a:latin typeface="+mn-lt"/>
              <a:ea typeface="+mn-ea"/>
              <a:cs typeface="+mn-cs"/>
            </a:endParaRPr>
          </a:p>
          <a:p>
            <a:pPr lvl="0"/>
            <a:r>
              <a:rPr lang="en-CA" sz="1200" b="0" i="0" u="none" strike="noStrike" kern="1200" baseline="0" dirty="0">
                <a:solidFill>
                  <a:schemeClr val="tx1"/>
                </a:solidFill>
                <a:latin typeface="+mn-lt"/>
                <a:ea typeface="+mn-ea"/>
                <a:cs typeface="+mn-cs"/>
              </a:rPr>
              <a:t>There have been 1,043 horses reported infested so far, at our last meeting it was 695.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a:solidFill>
                  <a:schemeClr val="tx1"/>
                </a:solidFill>
                <a:latin typeface="+mn-lt"/>
                <a:ea typeface="+mn-ea"/>
                <a:cs typeface="+mn-cs"/>
              </a:rPr>
              <a:t>Red deer in Yucatan reinforcing concerns about its impact on wildlife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USDA is shifting sterile fly dispersal northwards to include areas of southern Texas, along its shared border with Tamaulipas, Mexico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USDA also reported that a horse recently imported from Argentina was found to have a NWS infestation upon presentation at an import quarantine facility in Florida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US Mexico remains closed, however there have been recent discussions about a reopening strategy. At the same time the US has now released it’s new Response Playbook.</a:t>
            </a:r>
          </a:p>
          <a:p>
            <a:endParaRPr lang="en-CA" sz="1200" b="0" i="0" u="none" strike="noStrike" kern="1200" baseline="0" dirty="0">
              <a:solidFill>
                <a:schemeClr val="tx1"/>
              </a:solidFill>
              <a:latin typeface="+mn-lt"/>
              <a:ea typeface="+mn-ea"/>
              <a:cs typeface="+mn-cs"/>
            </a:endParaRPr>
          </a:p>
          <a:p>
            <a:r>
              <a:rPr lang="en-CA" sz="1200" kern="1200" dirty="0">
                <a:solidFill>
                  <a:schemeClr val="tx1"/>
                </a:solidFill>
                <a:effectLst/>
                <a:latin typeface="+mn-lt"/>
                <a:ea typeface="+mn-ea"/>
                <a:cs typeface="+mn-cs"/>
              </a:rPr>
              <a:t>Iridescent dust so can differentiate them from wild flies in traps. USDA APHIS traps - seeing dispersal of flies and seeing if we have any wild flies. Traps in New Mexico, Arizona, California, Texas</a:t>
            </a:r>
            <a:endParaRPr lang="en-CA" sz="12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B70D55C-D1AC-F103-6CDB-06AE36A60C9D}"/>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57DA9E-6CC7-4F59-84DD-C3471016B002}" type="slidenum">
              <a:t>2</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C589-B654-F826-28E8-887316DED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64820-6F27-B2BF-0873-F6281658E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578F0-B886-5426-3800-24D52D2C1554}"/>
              </a:ext>
            </a:extLst>
          </p:cNvPr>
          <p:cNvSpPr txBox="1">
            <a:spLocks noGrp="1"/>
          </p:cNvSpPr>
          <p:nvPr>
            <p:ph type="body" sz="quarter" idx="1"/>
          </p:nvPr>
        </p:nvSpPr>
        <p:spPr/>
        <p:txBody>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In the USA, the FDA has issued an emergency use authorization for Ivomec (ivermectin) injectable solution against NWS - i</a:t>
            </a:r>
            <a:r>
              <a:rPr lang="en-CA" sz="1200" b="0" i="0" kern="1200" dirty="0">
                <a:solidFill>
                  <a:schemeClr val="tx1"/>
                </a:solidFill>
                <a:effectLst/>
                <a:latin typeface="+mn-lt"/>
                <a:ea typeface="+mn-ea"/>
                <a:cs typeface="+mn-cs"/>
              </a:rPr>
              <a:t>n cattle when administered within 24 hours of birth, at the time of castration, or when a wound appears, and the known and potential benefits of the product outweigh its known and potential risks. </a:t>
            </a:r>
            <a:r>
              <a:rPr lang="en-CA" sz="1200" b="1" i="0" u="none" strike="noStrike" kern="1200" baseline="0" dirty="0">
                <a:solidFill>
                  <a:schemeClr val="tx1"/>
                </a:solidFill>
                <a:effectLst/>
                <a:latin typeface="+mn-lt"/>
                <a:ea typeface="+mn-ea"/>
                <a:cs typeface="+mn-cs"/>
              </a:rPr>
              <a:t>E</a:t>
            </a:r>
            <a:r>
              <a:rPr lang="en-CA" sz="1200" b="1" i="0" u="none" strike="noStrike" kern="1200" baseline="0" dirty="0">
                <a:solidFill>
                  <a:schemeClr val="tx1"/>
                </a:solidFill>
                <a:latin typeface="+mn-lt"/>
                <a:ea typeface="+mn-ea"/>
                <a:cs typeface="+mn-cs"/>
              </a:rPr>
              <a:t>xcept for female dairy cattle producing milk for human consumption and calves that will be processed for veal.</a:t>
            </a:r>
            <a:r>
              <a:rPr lang="en-CA" sz="1200" b="1" i="0" kern="12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The slaughter withdrawal period for cattle is 35 days.</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FDA has issued two Emergency Use Authorizations for drugs to treat NWS in pets – one for NexGard (afoxolaner) chewable tablets for the treatment of NWS in dogs, and the second for NexGard COMBO (</a:t>
            </a:r>
            <a:r>
              <a:rPr lang="en-CA" sz="1200" b="0" i="0" u="none" strike="noStrike" kern="1200" baseline="0" dirty="0" err="1">
                <a:solidFill>
                  <a:schemeClr val="tx1"/>
                </a:solidFill>
                <a:latin typeface="+mn-lt"/>
                <a:ea typeface="+mn-ea"/>
                <a:cs typeface="+mn-cs"/>
              </a:rPr>
              <a:t>esafoxolaner</a:t>
            </a:r>
            <a:r>
              <a:rPr lang="en-CA" sz="1200" b="0" i="0" u="none" strike="noStrike" kern="1200" baseline="0" dirty="0">
                <a:solidFill>
                  <a:schemeClr val="tx1"/>
                </a:solidFill>
                <a:latin typeface="+mn-lt"/>
                <a:ea typeface="+mn-ea"/>
                <a:cs typeface="+mn-cs"/>
              </a:rPr>
              <a:t>, eprinomectin, and praziquantel topical solution) for the treatment of NWS myiasis in cats </a:t>
            </a:r>
          </a:p>
          <a:p>
            <a:r>
              <a:rPr lang="en-CA" sz="1200" b="0" i="0" u="none" strike="noStrike" kern="1200" baseline="0" dirty="0">
                <a:solidFill>
                  <a:schemeClr val="tx1"/>
                </a:solidFill>
                <a:latin typeface="+mn-lt"/>
                <a:ea typeface="+mn-ea"/>
                <a:cs typeface="+mn-cs"/>
              </a:rPr>
              <a:t>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FDA has issued an Emergency Use Authorization for F10 Antiseptic Wound Spray with Insecticide (benzalkonium chloride, polyhexanide, and cypermethrin topical solution) for the prevention and treatment of NWS infestations. </a:t>
            </a:r>
            <a:r>
              <a:rPr lang="en-CA" sz="1200" b="0" i="0" kern="1200" dirty="0">
                <a:solidFill>
                  <a:schemeClr val="tx1"/>
                </a:solidFill>
                <a:effectLst/>
                <a:latin typeface="+mn-lt"/>
                <a:ea typeface="+mn-ea"/>
                <a:cs typeface="+mn-cs"/>
              </a:rPr>
              <a:t>prevention and treatment of NWS myiasis in cattle, horses, minor species of hoof stock (e.g., sheep, goats, deer), raptors and other wild birds, pet birds, and captive wild, exotic, and zoo mammals, and the known and potential benefits of the product outweigh its known and potential risks. F10 Antiseptic Wound Spray with Insecticide may not be used in domestic dogs and cats.</a:t>
            </a:r>
            <a:endParaRPr lang="en-CA" sz="1200" b="0" i="0" u="none" strike="noStrike" kern="1200" baseline="0" dirty="0">
              <a:solidFill>
                <a:schemeClr val="tx1"/>
              </a:solidFill>
              <a:latin typeface="+mn-lt"/>
              <a:ea typeface="+mn-ea"/>
              <a:cs typeface="+mn-cs"/>
            </a:endParaRPr>
          </a:p>
          <a:p>
            <a:pPr lvl="0"/>
            <a:endParaRPr lang="en-CA" b="1" dirty="0"/>
          </a:p>
        </p:txBody>
      </p:sp>
      <p:sp>
        <p:nvSpPr>
          <p:cNvPr id="4" name="Slide Number Placeholder 3">
            <a:extLst>
              <a:ext uri="{FF2B5EF4-FFF2-40B4-BE49-F238E27FC236}">
                <a16:creationId xmlns:a16="http://schemas.microsoft.com/office/drawing/2014/main" id="{268B826A-9858-EC58-7B8A-D3BA7E7834D8}"/>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5B4968-2C7F-42C6-8B5A-66F8264C3095}" type="slidenum">
              <a:t>3</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318786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54D-BC7A-D41E-3E76-5126C0B4A94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3B6AA2C-902E-D32C-CD67-A9BD6099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5882EF-C5CC-DF57-8F3E-AA6405870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Dogs and Cats </a:t>
            </a:r>
          </a:p>
        </p:txBody>
      </p:sp>
      <p:sp>
        <p:nvSpPr>
          <p:cNvPr id="25604" name="Slide Number Placeholder 3">
            <a:extLst>
              <a:ext uri="{FF2B5EF4-FFF2-40B4-BE49-F238E27FC236}">
                <a16:creationId xmlns:a16="http://schemas.microsoft.com/office/drawing/2014/main" id="{EE72844B-3007-0CDB-F042-0DCA86D4D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pPr/>
              <a:t>4</a:t>
            </a:fld>
            <a:endParaRPr lang="en-US" altLang="en-US"/>
          </a:p>
        </p:txBody>
      </p:sp>
    </p:spTree>
    <p:extLst>
      <p:ext uri="{BB962C8B-B14F-4D97-AF65-F5344CB8AC3E}">
        <p14:creationId xmlns:p14="http://schemas.microsoft.com/office/powerpoint/2010/main" val="274067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Most recent incursion to the southern US is in Arizona with the New Jersey Strain virus</a:t>
            </a:r>
          </a:p>
          <a:p>
            <a:endParaRPr lang="en-CA" sz="1200" dirty="0"/>
          </a:p>
          <a:p>
            <a:r>
              <a:rPr lang="en-CA" sz="1200" dirty="0"/>
              <a:t>There had been no recent livestock movements related to the index case, so, it is suspected that vector movements across the border are the source of the outbreaks.</a:t>
            </a:r>
          </a:p>
          <a:p>
            <a:endParaRPr lang="en-CA" sz="1200" dirty="0"/>
          </a:p>
          <a:p>
            <a:r>
              <a:rPr lang="en-CA" sz="1200" dirty="0"/>
              <a:t>The outbreaks in California, Nevada and Texas in 2023 and 2024 are also thought to have originated from vector movements across the border with Mexico without any associated animal movements. </a:t>
            </a:r>
          </a:p>
          <a:p>
            <a:endParaRPr lang="en-CA" sz="1200" dirty="0"/>
          </a:p>
          <a:p>
            <a:r>
              <a:rPr lang="en-CA" sz="1200" dirty="0"/>
              <a:t>Given the impacts of climate change it would not be surprizing to see more frequent incursions of vesicular stomatitis into the southern United States. </a:t>
            </a:r>
          </a:p>
        </p:txBody>
      </p:sp>
      <p:sp>
        <p:nvSpPr>
          <p:cNvPr id="4" name="Slide Number Placeholder 3"/>
          <p:cNvSpPr>
            <a:spLocks noGrp="1"/>
          </p:cNvSpPr>
          <p:nvPr>
            <p:ph type="sldNum" sz="quarter" idx="5"/>
          </p:nvPr>
        </p:nvSpPr>
        <p:spPr/>
        <p:txBody>
          <a:bodyPr/>
          <a:lstStyle/>
          <a:p>
            <a:pPr>
              <a:defRPr/>
            </a:pPr>
            <a:fld id="{5DF3478F-8C7D-4D57-99AC-F08844FF7A3D}" type="slidenum">
              <a:rPr lang="en-US" smtClean="0"/>
              <a:pPr>
                <a:defRPr/>
              </a:pPr>
              <a:t>5</a:t>
            </a:fld>
            <a:endParaRPr lang="en-US"/>
          </a:p>
        </p:txBody>
      </p:sp>
    </p:spTree>
    <p:extLst>
      <p:ext uri="{BB962C8B-B14F-4D97-AF65-F5344CB8AC3E}">
        <p14:creationId xmlns:p14="http://schemas.microsoft.com/office/powerpoint/2010/main" val="243494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On 24 February 2026, SVA reported that equine </a:t>
            </a:r>
            <a:r>
              <a:rPr lang="en-CA" sz="1200" b="0" i="0" kern="1200" dirty="0" err="1">
                <a:solidFill>
                  <a:schemeClr val="tx1"/>
                </a:solidFill>
                <a:effectLst/>
                <a:latin typeface="+mn-lt"/>
                <a:ea typeface="+mn-ea"/>
                <a:cs typeface="+mn-cs"/>
              </a:rPr>
              <a:t>parapox</a:t>
            </a:r>
            <a:r>
              <a:rPr lang="en-CA" sz="1200" b="0" i="0" kern="1200" dirty="0">
                <a:solidFill>
                  <a:schemeClr val="tx1"/>
                </a:solidFill>
                <a:effectLst/>
                <a:latin typeface="+mn-lt"/>
                <a:ea typeface="+mn-ea"/>
                <a:cs typeface="+mn-cs"/>
              </a:rPr>
              <a:t> virus has been detected in Sweden for the first time, with confirmed cases in a Warmblood in Jönköping County (August 2025) and Standard racing horse in </a:t>
            </a:r>
            <a:r>
              <a:rPr lang="en-CA" sz="1200" b="0" i="0" kern="1200" dirty="0" err="1">
                <a:solidFill>
                  <a:schemeClr val="tx1"/>
                </a:solidFill>
                <a:effectLst/>
                <a:latin typeface="+mn-lt"/>
                <a:ea typeface="+mn-ea"/>
                <a:cs typeface="+mn-cs"/>
              </a:rPr>
              <a:t>Norrbotten</a:t>
            </a:r>
            <a:r>
              <a:rPr lang="en-CA" sz="1200" b="0" i="0" kern="1200" dirty="0">
                <a:solidFill>
                  <a:schemeClr val="tx1"/>
                </a:solidFill>
                <a:effectLst/>
                <a:latin typeface="+mn-lt"/>
                <a:ea typeface="+mn-ea"/>
                <a:cs typeface="+mn-cs"/>
              </a:rPr>
              <a:t> County (December 2025). DNA analysis by the Swedish Veterinary Institute (SVA) confirms the strain is the same as one that emerged in Finland in 2021. Clinical signs for </a:t>
            </a:r>
            <a:r>
              <a:rPr lang="en-CA" sz="1200" b="0" i="0" kern="1200" dirty="0" err="1">
                <a:solidFill>
                  <a:schemeClr val="tx1"/>
                </a:solidFill>
                <a:effectLst/>
                <a:latin typeface="+mn-lt"/>
                <a:ea typeface="+mn-ea"/>
                <a:cs typeface="+mn-cs"/>
              </a:rPr>
              <a:t>parapox</a:t>
            </a:r>
            <a:r>
              <a:rPr lang="en-CA" sz="1200" b="0" i="0" kern="1200" dirty="0">
                <a:solidFill>
                  <a:schemeClr val="tx1"/>
                </a:solidFill>
                <a:effectLst/>
                <a:latin typeface="+mn-lt"/>
                <a:ea typeface="+mn-ea"/>
                <a:cs typeface="+mn-cs"/>
              </a:rPr>
              <a:t> virus include: small blisters that burst into round ulcers. The SVA have analysed 80 past samples from horses with skin issues all of which were negative. It was noted that this is a new infection that has likely not yet established a significant presence in Sweden. It should also be noted that the disease is zoonotic.</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54599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Previously detected in Finland 2013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In Humans in the United States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110492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8E0A-6AD0-241C-4CEF-1BD47F950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BB304-D900-9611-F13D-5E8C7D533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DA089-889A-0F9D-2E11-B3187E78784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a:solidFill>
                  <a:schemeClr val="tx1"/>
                </a:solidFill>
                <a:latin typeface="+mn-lt"/>
                <a:ea typeface="+mn-ea"/>
                <a:cs typeface="+mn-cs"/>
              </a:rPr>
              <a:t>Two components to this study – 266 archived samples from the Finnish Food Authority for the retrospective study, and 26 horses from 11 stables during the outbreak December 2021 – March 2022. </a:t>
            </a:r>
            <a:endParaRPr lang="en-CA" dirty="0"/>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first serological study on </a:t>
            </a:r>
            <a:r>
              <a:rPr lang="en-CA" sz="1200" b="0" i="0" u="none" strike="noStrike" kern="1200" baseline="0" dirty="0" err="1">
                <a:solidFill>
                  <a:schemeClr val="tx1"/>
                </a:solidFill>
                <a:latin typeface="+mn-lt"/>
                <a:ea typeface="+mn-ea"/>
                <a:cs typeface="+mn-cs"/>
              </a:rPr>
              <a:t>EqPPV</a:t>
            </a:r>
            <a:r>
              <a:rPr lang="en-CA" sz="1200" b="0" i="0" u="none" strike="noStrike" kern="1200" baseline="0" dirty="0">
                <a:solidFill>
                  <a:schemeClr val="tx1"/>
                </a:solidFill>
                <a:latin typeface="+mn-lt"/>
                <a:ea typeface="+mn-ea"/>
                <a:cs typeface="+mn-cs"/>
              </a:rPr>
              <a:t> shows that the virus causes a fast immune response that can be detected with IFA for at least a year. It also shows that the virus has been circulating in Finland at least since 2012 and supports reports that </a:t>
            </a:r>
            <a:r>
              <a:rPr lang="en-CA" sz="1200" b="0" i="0" u="none" strike="noStrike" kern="1200" baseline="0" dirty="0" err="1">
                <a:solidFill>
                  <a:schemeClr val="tx1"/>
                </a:solidFill>
                <a:latin typeface="+mn-lt"/>
                <a:ea typeface="+mn-ea"/>
                <a:cs typeface="+mn-cs"/>
              </a:rPr>
              <a:t>EqPPV</a:t>
            </a:r>
            <a:r>
              <a:rPr lang="en-CA" sz="1200" b="0" i="0" u="none" strike="noStrike" kern="1200" baseline="0" dirty="0">
                <a:solidFill>
                  <a:schemeClr val="tx1"/>
                </a:solidFill>
                <a:latin typeface="+mn-lt"/>
                <a:ea typeface="+mn-ea"/>
                <a:cs typeface="+mn-cs"/>
              </a:rPr>
              <a:t> can cause reoccurring epidemics. In the future, screening of larger sample panels is needed to confirm connection between </a:t>
            </a:r>
            <a:r>
              <a:rPr lang="en-CA" sz="1200" b="0" i="0" u="none" strike="noStrike" kern="1200" baseline="0" dirty="0" err="1">
                <a:solidFill>
                  <a:schemeClr val="tx1"/>
                </a:solidFill>
                <a:latin typeface="+mn-lt"/>
                <a:ea typeface="+mn-ea"/>
                <a:cs typeface="+mn-cs"/>
              </a:rPr>
              <a:t>EqPPV</a:t>
            </a:r>
            <a:r>
              <a:rPr lang="en-CA" sz="1200" b="0" i="0" u="none" strike="noStrike" kern="1200" baseline="0" dirty="0">
                <a:solidFill>
                  <a:schemeClr val="tx1"/>
                </a:solidFill>
                <a:latin typeface="+mn-lt"/>
                <a:ea typeface="+mn-ea"/>
                <a:cs typeface="+mn-cs"/>
              </a:rPr>
              <a:t> and earlier epidemics as well as to understand the global distribution of the virus. </a:t>
            </a:r>
          </a:p>
          <a:p>
            <a:endParaRPr lang="en-CA" sz="12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A5F1E6F-B7D7-F122-FF6B-210653DB33FE}"/>
              </a:ext>
            </a:extLst>
          </p:cNvPr>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126524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Last time we discussed the cases of equine herpes from the multistate outbreak  in the US associated with the Waco Texas Women’s Professional Rodeo Association and Elite Barrel Race in November 2025.  The hazard trend for EHV shows a periodic pattern, What happens in reality?</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1622445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4/20/2026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vma.org/news/60-equine-herpesvirus-cases-confirmed-multistate-outbrea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www.frontiersin.org/journals/cellular-and-infection-microbiology/articles/10.3389/fcimb.2026.1787655/full" TargetMode="External"/><Relationship Id="rId7" Type="http://schemas.openxmlformats.org/officeDocument/2006/relationships/hyperlink" Target="https://www.eurosurveillance.org/content/10.2807/1560-7917.ES.2026.31.4.2600049#html_fulltext" TargetMode="External"/><Relationship Id="rId2" Type="http://schemas.openxmlformats.org/officeDocument/2006/relationships/hyperlink" Target="https://www.nejm.org/doi/full/10.1056/NEJMc2514269?query=infectious-disease" TargetMode="External"/><Relationship Id="rId1" Type="http://schemas.openxmlformats.org/officeDocument/2006/relationships/slideLayout" Target="../slideLayouts/slideLayout5.xml"/><Relationship Id="rId6" Type="http://schemas.openxmlformats.org/officeDocument/2006/relationships/hyperlink" Target="https://www.nature.com/articles/s41598-026-37422-0" TargetMode="External"/><Relationship Id="rId5" Type="http://schemas.openxmlformats.org/officeDocument/2006/relationships/hyperlink" Target="https://www.sciencedirect.com/science/article/pii/S1877959X25001153" TargetMode="External"/><Relationship Id="rId4" Type="http://schemas.openxmlformats.org/officeDocument/2006/relationships/hyperlink" Target="https://link.springer.com/article/10.1007/s00705-026-06574-9"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nationalhogfarmer.com/livestock-management/usda-announces-completion-of-sterile-fly-dispersal-facility-in-texas" TargetMode="External"/><Relationship Id="rId3" Type="http://schemas.openxmlformats.org/officeDocument/2006/relationships/image" Target="../media/image3.png"/><Relationship Id="rId7" Type="http://schemas.openxmlformats.org/officeDocument/2006/relationships/hyperlink" Target="https://www.swissinfo.ch/spa/honduras-confirma-primera-muerte-de-un-humano-en-2026-provocada-por-el-gusano-barrenador/9107639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infobae.com/mexico/2026/02/05/gusano-barrenador-infesta-a-ciervos-rojos-en-yucatan/" TargetMode="External"/><Relationship Id="rId11" Type="http://schemas.openxmlformats.org/officeDocument/2006/relationships/image" Target="../media/image4.png"/><Relationship Id="rId5" Type="http://schemas.openxmlformats.org/officeDocument/2006/relationships/hyperlink" Target="https://app.powerbi.com/view?r=eyJrIjoiMjkzMzAzMzUtZmRlNi00ZTMzLTk1NDEtNjkzZTEwNzZjZGFlIiwidCI6ImM1OWRjNTZhLTkzZWMtNGIwNy1iNzFkLTQzYzg0NDkyNTcxOCIsImMiOjR9" TargetMode="External"/><Relationship Id="rId10" Type="http://schemas.openxmlformats.org/officeDocument/2006/relationships/hyperlink" Target="https://www.tpr.org/news/2026-02-13/how-glow-in-the-dark-sterile-flies-are-being-used-to-combat-new-world-screwworm" TargetMode="External"/><Relationship Id="rId4" Type="http://schemas.openxmlformats.org/officeDocument/2006/relationships/hyperlink" Target="https://www.aphis.usda.gov/livestock-poultry-disease/stop-screwworm" TargetMode="External"/><Relationship Id="rId9" Type="http://schemas.openxmlformats.org/officeDocument/2006/relationships/hyperlink" Target="https://www.aphis.usda.gov/animal-emergencies/nw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da.gov/animal-veterinary/cvm-updates/fda-conditionally-approves-drug-treat-new-world-screwworm-dogs" TargetMode="External"/><Relationship Id="rId7" Type="http://schemas.openxmlformats.org/officeDocument/2006/relationships/hyperlink" Target="https://www.fda.gov/animal-veterinary/cvm-updates/fda-issues-emergency-use-authorizations-drugs-treat-new-world-screwworm-dogs-and-ca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fda.gov/animal-veterinary/cvm-updates/fda-issues-emergency-use-authorization-over-counter-injectable-drug-prevent-new-world-screwworm" TargetMode="External"/><Relationship Id="rId11" Type="http://schemas.openxmlformats.org/officeDocument/2006/relationships/image" Target="../media/image7.png"/><Relationship Id="rId5" Type="http://schemas.openxmlformats.org/officeDocument/2006/relationships/hyperlink" Target="https://www.fda.gov/news-events/press-announcements/fda-conditionally-approves-first-drug-prevention-and-treatment-new-world-screwworm-infestations" TargetMode="External"/><Relationship Id="rId10" Type="http://schemas.openxmlformats.org/officeDocument/2006/relationships/hyperlink" Target="https://www.fda.gov/animal-veterinary/cvm-updates/fda-issues-emergency-use-authorization-topical-spray-prevent-and-treat-new-world-screwworm-multiple" TargetMode="External"/><Relationship Id="rId4" Type="http://schemas.openxmlformats.org/officeDocument/2006/relationships/hyperlink" Target="https://www.fda.gov/news-events/press-announcements/fda-conditionally-approves-topical-drug-cattle-new-world-screwworm-and-cattle-fever-tick"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vectorvbdwatch.tennessee.edu/longhorned_tick_and_theileria/" TargetMode="External"/><Relationship Id="rId5" Type="http://schemas.openxmlformats.org/officeDocument/2006/relationships/image" Target="../media/image9.png"/><Relationship Id="rId4" Type="http://schemas.openxmlformats.org/officeDocument/2006/relationships/hyperlink" Target="https://tickapp.tamu.edu/invasive-ticks/asian-longhorned-tick-situation-repor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cattle/vesicular-stomatiti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equinesurveillance.org/jdata/icc/iccnotification/?refid=1005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nc.cdc.gov/eid/article/22/7/15-1636-f1"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s://www.microbiologyresearch.org/content/journal/jgv/10.1099/jgv.0.00194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hyperlink" Target="https://academic.oup.com/cid/article/60/2/195/289572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nk.springer.com/article/10.1186/s12917-026-05314-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app.powerbi.com/view?r=eyJrIjoiOGFiMTAwYjAtZDkzZC00ZmZhLTk4ZTgtNGJjYmNjZjU3MmE4IiwidCI6IjE4YjVhNWVkLTFkODYtNDFkMy05NGEwLWJjMjdkYWUzMmFiMiJ9" TargetMode="External"/><Relationship Id="rId4" Type="http://schemas.openxmlformats.org/officeDocument/2006/relationships/hyperlink" Target="https://www.equinediseasecc.org/ale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Equine Network Update</a:t>
            </a:r>
          </a:p>
          <a:p>
            <a:pPr eaLnBrk="1" hangingPunct="1"/>
            <a:r>
              <a:rPr lang="en-CA" altLang="en-US" dirty="0"/>
              <a:t>21 April 2026</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741B-31D0-FB6B-BF31-722AB3F6CA90}"/>
              </a:ext>
            </a:extLst>
          </p:cNvPr>
          <p:cNvSpPr>
            <a:spLocks noGrp="1"/>
          </p:cNvSpPr>
          <p:nvPr>
            <p:ph type="title"/>
          </p:nvPr>
        </p:nvSpPr>
        <p:spPr>
          <a:xfrm>
            <a:off x="0" y="1"/>
            <a:ext cx="12192000" cy="712098"/>
          </a:xfrm>
        </p:spPr>
        <p:txBody>
          <a:bodyPr/>
          <a:lstStyle/>
          <a:p>
            <a:r>
              <a:rPr lang="en-CA" sz="2800" dirty="0">
                <a:solidFill>
                  <a:srgbClr val="0070C0"/>
                </a:solidFill>
                <a:hlinkClick r:id="rId3">
                  <a:extLst>
                    <a:ext uri="{A12FA001-AC4F-418D-AE19-62706E023703}">
                      <ahyp:hlinkClr xmlns:ahyp="http://schemas.microsoft.com/office/drawing/2018/hyperlinkcolor" val="tx"/>
                    </a:ext>
                  </a:extLst>
                </a:hlinkClick>
              </a:rPr>
              <a:t>60 equine herpesvirus cases confirmed in multistate outbreak | American Veterinary Medical Association</a:t>
            </a:r>
            <a:endParaRPr lang="en-CA" sz="2800" dirty="0">
              <a:solidFill>
                <a:srgbClr val="0070C0"/>
              </a:solidFill>
            </a:endParaRPr>
          </a:p>
        </p:txBody>
      </p:sp>
      <p:sp>
        <p:nvSpPr>
          <p:cNvPr id="5" name="Slide Number Placeholder 4">
            <a:extLst>
              <a:ext uri="{FF2B5EF4-FFF2-40B4-BE49-F238E27FC236}">
                <a16:creationId xmlns:a16="http://schemas.microsoft.com/office/drawing/2014/main" id="{F45C4DB7-B920-0463-CA98-F1F3951B2D1D}"/>
              </a:ext>
            </a:extLst>
          </p:cNvPr>
          <p:cNvSpPr>
            <a:spLocks noGrp="1"/>
          </p:cNvSpPr>
          <p:nvPr>
            <p:ph type="sldNum" sz="quarter" idx="10"/>
          </p:nvPr>
        </p:nvSpPr>
        <p:spPr/>
        <p:txBody>
          <a:bodyPr/>
          <a:lstStyle/>
          <a:p>
            <a:pPr>
              <a:defRPr/>
            </a:pPr>
            <a:fld id="{222C2B47-41F2-42A5-AA41-34CCD9669551}" type="slidenum">
              <a:rPr lang="en-US" smtClean="0"/>
              <a:pPr>
                <a:defRPr/>
              </a:pPr>
              <a:t>10</a:t>
            </a:fld>
            <a:endParaRPr lang="en-US"/>
          </a:p>
        </p:txBody>
      </p:sp>
      <p:pic>
        <p:nvPicPr>
          <p:cNvPr id="7" name="Picture 6">
            <a:extLst>
              <a:ext uri="{FF2B5EF4-FFF2-40B4-BE49-F238E27FC236}">
                <a16:creationId xmlns:a16="http://schemas.microsoft.com/office/drawing/2014/main" id="{5A5D3D47-92C5-485D-5AA6-2C3166CEEBD5}"/>
              </a:ext>
            </a:extLst>
          </p:cNvPr>
          <p:cNvPicPr>
            <a:picLocks noChangeAspect="1"/>
          </p:cNvPicPr>
          <p:nvPr/>
        </p:nvPicPr>
        <p:blipFill>
          <a:blip r:embed="rId4"/>
          <a:stretch>
            <a:fillRect/>
          </a:stretch>
        </p:blipFill>
        <p:spPr>
          <a:xfrm>
            <a:off x="838200" y="808120"/>
            <a:ext cx="9983584" cy="5913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029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F98-ABF9-CB29-9405-D1CE34B88D4E}"/>
              </a:ext>
            </a:extLst>
          </p:cNvPr>
          <p:cNvSpPr>
            <a:spLocks noGrp="1"/>
          </p:cNvSpPr>
          <p:nvPr>
            <p:ph type="title"/>
          </p:nvPr>
        </p:nvSpPr>
        <p:spPr>
          <a:xfrm>
            <a:off x="838200" y="0"/>
            <a:ext cx="10515600" cy="713509"/>
          </a:xfrm>
        </p:spPr>
        <p:txBody>
          <a:bodyPr/>
          <a:lstStyle/>
          <a:p>
            <a:r>
              <a:rPr lang="en-CA" dirty="0"/>
              <a:t>Scientific Findings</a:t>
            </a:r>
          </a:p>
        </p:txBody>
      </p:sp>
      <p:sp>
        <p:nvSpPr>
          <p:cNvPr id="3" name="Content Placeholder 2">
            <a:extLst>
              <a:ext uri="{FF2B5EF4-FFF2-40B4-BE49-F238E27FC236}">
                <a16:creationId xmlns:a16="http://schemas.microsoft.com/office/drawing/2014/main" id="{5DB1F3C5-0699-21E3-542A-A11E8A69B82D}"/>
              </a:ext>
            </a:extLst>
          </p:cNvPr>
          <p:cNvSpPr>
            <a:spLocks noGrp="1"/>
          </p:cNvSpPr>
          <p:nvPr>
            <p:ph type="body" sz="quarter" idx="13"/>
          </p:nvPr>
        </p:nvSpPr>
        <p:spPr>
          <a:xfrm>
            <a:off x="838200" y="713509"/>
            <a:ext cx="10515600" cy="4366651"/>
          </a:xfrm>
        </p:spPr>
        <p:txBody>
          <a:bodyPr/>
          <a:lstStyle/>
          <a:p>
            <a:r>
              <a:rPr lang="en-CA" dirty="0">
                <a:hlinkClick r:id="rId2"/>
              </a:rPr>
              <a:t>Probable Japanese Encephalitis Virus Transmission through Organ Transplantation | New England Journal of Medicine</a:t>
            </a:r>
            <a:endParaRPr lang="en-CA" dirty="0"/>
          </a:p>
          <a:p>
            <a:r>
              <a:rPr lang="en-CA" dirty="0">
                <a:hlinkClick r:id="rId3"/>
              </a:rPr>
              <a:t>Frontiers | Isolation and characterization of Japanese encephalitis virus genotype I from pig provides evidence for the presence of the virus in nasal secretion and co-circulation of JEV genotypes in Assam, India</a:t>
            </a:r>
            <a:endParaRPr lang="en-CA" dirty="0"/>
          </a:p>
          <a:p>
            <a:r>
              <a:rPr lang="en-CA" dirty="0">
                <a:hlinkClick r:id="rId4"/>
              </a:rPr>
              <a:t>Rocio virus sustained circulation in Brazil: first infection case in a horse highlights the need for enhanced arbovirus surveillance | Archives of Virology | Springer Nature Link</a:t>
            </a:r>
            <a:endParaRPr lang="en-CA" dirty="0">
              <a:solidFill>
                <a:srgbClr val="0563C1"/>
              </a:solidFill>
              <a:hlinkClick r:id="rId5">
                <a:extLst>
                  <a:ext uri="{A12FA001-AC4F-418D-AE19-62706E023703}">
                    <ahyp:hlinkClr xmlns:ahyp="http://schemas.microsoft.com/office/drawing/2018/hyperlinkcolor" val="tx"/>
                  </a:ext>
                </a:extLst>
              </a:hlinkClick>
            </a:endParaRPr>
          </a:p>
          <a:p>
            <a:r>
              <a:rPr lang="en-CA" dirty="0">
                <a:hlinkClick r:id="rId6"/>
              </a:rPr>
              <a:t>County-level surveillance for the American dog tick (Dermacentor variabilis) and Rickettsia species in Kentucky | Scientific Reports</a:t>
            </a:r>
            <a:endParaRPr lang="en-CA" dirty="0"/>
          </a:p>
          <a:p>
            <a:r>
              <a:rPr lang="en-CA" dirty="0">
                <a:hlinkClick r:id="rId7"/>
              </a:rPr>
              <a:t>Eurosurveillance | First detection of West Nile virus in Belgium through wild bird surveillance, Belgium, 2025</a:t>
            </a:r>
            <a:endParaRPr lang="en-CA" dirty="0">
              <a:solidFill>
                <a:srgbClr val="0563C1"/>
              </a:solidFill>
              <a:hlinkClick r:id="rId5">
                <a:extLst>
                  <a:ext uri="{A12FA001-AC4F-418D-AE19-62706E023703}">
                    <ahyp:hlinkClr xmlns:ahyp="http://schemas.microsoft.com/office/drawing/2018/hyperlinkcolor" val="tx"/>
                  </a:ext>
                </a:extLst>
              </a:hlinkClick>
            </a:endParaRPr>
          </a:p>
          <a:p>
            <a:endParaRPr lang="en-US" dirty="0"/>
          </a:p>
        </p:txBody>
      </p:sp>
      <p:sp>
        <p:nvSpPr>
          <p:cNvPr id="5" name="Slide Number Placeholder 4">
            <a:extLst>
              <a:ext uri="{FF2B5EF4-FFF2-40B4-BE49-F238E27FC236}">
                <a16:creationId xmlns:a16="http://schemas.microsoft.com/office/drawing/2014/main" id="{15DA5860-51E1-8B11-479C-8E48CBF09285}"/>
              </a:ext>
            </a:extLst>
          </p:cNvPr>
          <p:cNvSpPr>
            <a:spLocks noGrp="1"/>
          </p:cNvSpPr>
          <p:nvPr>
            <p:ph type="sldNum" sz="quarter" idx="14"/>
          </p:nvPr>
        </p:nvSpPr>
        <p:spPr/>
        <p:txBody>
          <a:bodyPr/>
          <a:lstStyle/>
          <a:p>
            <a:pPr>
              <a:defRPr/>
            </a:pPr>
            <a:fld id="{222C2B47-41F2-42A5-AA41-34CCD9669551}" type="slidenum">
              <a:rPr lang="en-US" smtClean="0"/>
              <a:pPr>
                <a:defRPr/>
              </a:pPr>
              <a:t>11</a:t>
            </a:fld>
            <a:endParaRPr lang="en-US"/>
          </a:p>
        </p:txBody>
      </p:sp>
    </p:spTree>
    <p:extLst>
      <p:ext uri="{BB962C8B-B14F-4D97-AF65-F5344CB8AC3E}">
        <p14:creationId xmlns:p14="http://schemas.microsoft.com/office/powerpoint/2010/main" val="83362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8A6B9-AB3E-C068-8BB9-11C247187221}"/>
              </a:ext>
            </a:extLst>
          </p:cNvPr>
          <p:cNvPicPr>
            <a:picLocks noChangeAspect="1"/>
          </p:cNvPicPr>
          <p:nvPr/>
        </p:nvPicPr>
        <p:blipFill>
          <a:blip r:embed="rId3"/>
          <a:stretch>
            <a:fillRect/>
          </a:stretch>
        </p:blipFill>
        <p:spPr>
          <a:xfrm>
            <a:off x="6928419" y="3296376"/>
            <a:ext cx="5263581" cy="3561624"/>
          </a:xfrm>
          <a:prstGeom prst="rect">
            <a:avLst/>
          </a:prstGeom>
        </p:spPr>
      </p:pic>
      <p:sp>
        <p:nvSpPr>
          <p:cNvPr id="2" name="Title 1">
            <a:extLst>
              <a:ext uri="{FF2B5EF4-FFF2-40B4-BE49-F238E27FC236}">
                <a16:creationId xmlns:a16="http://schemas.microsoft.com/office/drawing/2014/main" id="{927B6F6E-9B62-B951-1646-698BA1B0548B}"/>
              </a:ext>
            </a:extLst>
          </p:cNvPr>
          <p:cNvSpPr txBox="1">
            <a:spLocks noGrp="1"/>
          </p:cNvSpPr>
          <p:nvPr>
            <p:ph type="title"/>
          </p:nvPr>
        </p:nvSpPr>
        <p:spPr>
          <a:xfrm>
            <a:off x="132642" y="1"/>
            <a:ext cx="10515600" cy="720436"/>
          </a:xfrm>
        </p:spPr>
        <p:txBody>
          <a:bodyPr/>
          <a:lstStyle/>
          <a:p>
            <a:pPr lvl="0"/>
            <a:r>
              <a:rPr lang="en-CA" dirty="0">
                <a:solidFill>
                  <a:srgbClr val="0070C0"/>
                </a:solidFill>
                <a:hlinkClick r:id="rId4">
                  <a:extLst>
                    <a:ext uri="{A12FA001-AC4F-418D-AE19-62706E023703}">
                      <ahyp:hlinkClr xmlns:ahyp="http://schemas.microsoft.com/office/drawing/2018/hyperlinkcolor" val="tx"/>
                    </a:ext>
                  </a:extLst>
                </a:hlinkClick>
              </a:rPr>
              <a:t>New World Screwworm</a:t>
            </a:r>
            <a:endParaRPr lang="en-CA" dirty="0">
              <a:solidFill>
                <a:srgbClr val="0070C0"/>
              </a:solidFill>
            </a:endParaRPr>
          </a:p>
        </p:txBody>
      </p:sp>
      <p:sp>
        <p:nvSpPr>
          <p:cNvPr id="3" name="Content Placeholder 4">
            <a:extLst>
              <a:ext uri="{FF2B5EF4-FFF2-40B4-BE49-F238E27FC236}">
                <a16:creationId xmlns:a16="http://schemas.microsoft.com/office/drawing/2014/main" id="{BCE18370-00D0-235A-4A74-605D45E2530E}"/>
              </a:ext>
            </a:extLst>
          </p:cNvPr>
          <p:cNvSpPr txBox="1">
            <a:spLocks noGrp="1"/>
          </p:cNvSpPr>
          <p:nvPr>
            <p:ph idx="1"/>
          </p:nvPr>
        </p:nvSpPr>
        <p:spPr>
          <a:xfrm>
            <a:off x="-2766" y="703095"/>
            <a:ext cx="6699576" cy="5887116"/>
          </a:xfrm>
        </p:spPr>
        <p:txBody>
          <a:bodyPr/>
          <a:lstStyle/>
          <a:p>
            <a:pPr lvl="0"/>
            <a:r>
              <a:rPr lang="en-US" sz="1800" dirty="0">
                <a:ea typeface="Calibri"/>
                <a:cs typeface="Calibri"/>
              </a:rPr>
              <a:t>Mexico’s </a:t>
            </a:r>
            <a:r>
              <a:rPr lang="en-US" sz="1800" dirty="0">
                <a:solidFill>
                  <a:srgbClr val="0070C0"/>
                </a:solidFill>
                <a:ea typeface="Calibri"/>
                <a:cs typeface="Calibri"/>
                <a:hlinkClick r:id="rId5">
                  <a:extLst>
                    <a:ext uri="{A12FA001-AC4F-418D-AE19-62706E023703}">
                      <ahyp:hlinkClr xmlns:ahyp="http://schemas.microsoft.com/office/drawing/2018/hyperlinkcolor" val="tx"/>
                    </a:ext>
                  </a:extLst>
                </a:hlinkClick>
              </a:rPr>
              <a:t>interactive dashboard</a:t>
            </a:r>
            <a:r>
              <a:rPr lang="en-US" sz="1800" dirty="0">
                <a:solidFill>
                  <a:srgbClr val="0070C0"/>
                </a:solidFill>
                <a:ea typeface="Calibri"/>
                <a:cs typeface="Calibri"/>
              </a:rPr>
              <a:t> </a:t>
            </a:r>
            <a:r>
              <a:rPr lang="en-US" sz="1800" dirty="0">
                <a:ea typeface="Calibri"/>
                <a:cs typeface="Calibri"/>
              </a:rPr>
              <a:t>displays 1,310 active cases of NWS in animals (21,131 cumulative) (April 20, 2026)</a:t>
            </a:r>
          </a:p>
          <a:p>
            <a:pPr lvl="0"/>
            <a:r>
              <a:rPr lang="en-US" sz="1800" dirty="0">
                <a:ea typeface="Calibri"/>
                <a:cs typeface="Calibri"/>
              </a:rPr>
              <a:t>NWS continues to spread northwest throughout the country, recent cases in Nuevo Leon in dogs show it has become endemic close to the US border</a:t>
            </a:r>
          </a:p>
          <a:p>
            <a:pPr lvl="0"/>
            <a:r>
              <a:rPr lang="en-US" sz="1800" dirty="0">
                <a:ea typeface="Calibri"/>
                <a:cs typeface="Calibri"/>
              </a:rPr>
              <a:t>Mexico – 1,043 cases in horses so far (~5%) 73 active</a:t>
            </a:r>
          </a:p>
          <a:p>
            <a:pPr lvl="0"/>
            <a:r>
              <a:rPr lang="en-US" sz="1800" dirty="0">
                <a:ea typeface="Calibri"/>
                <a:cs typeface="Calibri"/>
              </a:rPr>
              <a:t>Cases also reported in wildlife (</a:t>
            </a:r>
            <a:r>
              <a:rPr lang="en-US" sz="1800" dirty="0">
                <a:ea typeface="Calibri"/>
                <a:cs typeface="Calibri"/>
                <a:hlinkClick r:id="rId6"/>
              </a:rPr>
              <a:t>red deer</a:t>
            </a:r>
            <a:r>
              <a:rPr lang="en-US" sz="1800" dirty="0">
                <a:ea typeface="Calibri"/>
                <a:cs typeface="Calibri"/>
              </a:rPr>
              <a:t>, howler monkey)</a:t>
            </a:r>
          </a:p>
          <a:p>
            <a:pPr lvl="0"/>
            <a:r>
              <a:rPr lang="en-US" sz="1800" dirty="0"/>
              <a:t>Mexico human cases now 204 (primarily in Chiapas)</a:t>
            </a:r>
          </a:p>
          <a:p>
            <a:pPr lvl="0"/>
            <a:r>
              <a:rPr lang="en-US" sz="1800" dirty="0">
                <a:hlinkClick r:id="rId7"/>
              </a:rPr>
              <a:t>Honduras</a:t>
            </a:r>
            <a:r>
              <a:rPr lang="en-US" sz="1800" dirty="0"/>
              <a:t> reported 76 NWS human cases for 2026 </a:t>
            </a:r>
          </a:p>
          <a:p>
            <a:pPr lvl="0"/>
            <a:r>
              <a:rPr lang="en-US" sz="1800" dirty="0"/>
              <a:t>USA - Florida reported NWS in a horse imported from Argentina</a:t>
            </a:r>
          </a:p>
          <a:p>
            <a:pPr lvl="0"/>
            <a:r>
              <a:rPr lang="en-US" sz="1800" dirty="0"/>
              <a:t>February - Sterile fly dispersal facility completed in </a:t>
            </a:r>
            <a:r>
              <a:rPr lang="en-US" sz="1800" dirty="0">
                <a:hlinkClick r:id="rId8"/>
              </a:rPr>
              <a:t>Texas</a:t>
            </a:r>
            <a:r>
              <a:rPr lang="en-US" sz="1800" dirty="0"/>
              <a:t>, dispersal shifted northwards</a:t>
            </a:r>
          </a:p>
          <a:p>
            <a:pPr lvl="0"/>
            <a:r>
              <a:rPr lang="en-US" sz="1800" dirty="0"/>
              <a:t>USA/Mexico border remains closed – recent discussions about limited “reopening strategy”</a:t>
            </a:r>
          </a:p>
          <a:p>
            <a:pPr lvl="0"/>
            <a:r>
              <a:rPr lang="en-US" sz="1800" dirty="0"/>
              <a:t>USDA Released new Response Playbook </a:t>
            </a:r>
            <a:r>
              <a:rPr lang="en-CA" sz="1800" dirty="0">
                <a:hlinkClick r:id="rId9"/>
              </a:rPr>
              <a:t>Emergency Response NWS| Animal and Plant Health Inspection Service</a:t>
            </a:r>
            <a:endParaRPr lang="en-CA" sz="1800" dirty="0"/>
          </a:p>
          <a:p>
            <a:pPr lvl="0"/>
            <a:r>
              <a:rPr lang="en-CA" sz="1800" dirty="0">
                <a:hlinkClick r:id="rId10"/>
              </a:rPr>
              <a:t>How glow-in-the-dark sterile flies are being used to combat New World screwworm | TPR</a:t>
            </a:r>
            <a:endParaRPr lang="en-US" sz="1800" dirty="0"/>
          </a:p>
        </p:txBody>
      </p:sp>
      <p:sp>
        <p:nvSpPr>
          <p:cNvPr id="5" name="Slide Number Placeholder 3">
            <a:extLst>
              <a:ext uri="{FF2B5EF4-FFF2-40B4-BE49-F238E27FC236}">
                <a16:creationId xmlns:a16="http://schemas.microsoft.com/office/drawing/2014/main" id="{034B620E-9522-ADC8-7FF8-65848EB893B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791080-2F6E-4F23-A132-60978EA6C5F6}" type="slidenum">
              <a:rPr/>
              <a:t>2</a:t>
            </a:fld>
            <a:endParaRPr lang="en-US" sz="1200" b="0" i="0" u="none" strike="noStrike" kern="1200" cap="none" spc="0" baseline="0">
              <a:solidFill>
                <a:srgbClr val="898989"/>
              </a:solidFill>
              <a:uFillTx/>
              <a:latin typeface="Calibri" pitchFamily="34"/>
            </a:endParaRPr>
          </a:p>
        </p:txBody>
      </p:sp>
      <p:pic>
        <p:nvPicPr>
          <p:cNvPr id="6" name="Picture 5">
            <a:extLst>
              <a:ext uri="{FF2B5EF4-FFF2-40B4-BE49-F238E27FC236}">
                <a16:creationId xmlns:a16="http://schemas.microsoft.com/office/drawing/2014/main" id="{0360374D-6ADA-45A0-A549-F0C33E7FA6CD}"/>
              </a:ext>
            </a:extLst>
          </p:cNvPr>
          <p:cNvPicPr>
            <a:picLocks noChangeAspect="1"/>
          </p:cNvPicPr>
          <p:nvPr/>
        </p:nvPicPr>
        <p:blipFill>
          <a:blip r:embed="rId11"/>
          <a:stretch>
            <a:fillRect/>
          </a:stretch>
        </p:blipFill>
        <p:spPr>
          <a:xfrm>
            <a:off x="6928419" y="0"/>
            <a:ext cx="5263581" cy="3429000"/>
          </a:xfrm>
          <a:prstGeom prst="rect">
            <a:avLst/>
          </a:prstGeom>
        </p:spPr>
      </p:pic>
      <p:sp>
        <p:nvSpPr>
          <p:cNvPr id="7" name="TextBox 6">
            <a:extLst>
              <a:ext uri="{FF2B5EF4-FFF2-40B4-BE49-F238E27FC236}">
                <a16:creationId xmlns:a16="http://schemas.microsoft.com/office/drawing/2014/main" id="{072F1579-0C23-0926-0AEF-D21281F3F5DC}"/>
              </a:ext>
            </a:extLst>
          </p:cNvPr>
          <p:cNvSpPr txBox="1"/>
          <p:nvPr/>
        </p:nvSpPr>
        <p:spPr>
          <a:xfrm>
            <a:off x="7097212" y="2942303"/>
            <a:ext cx="1344599" cy="369332"/>
          </a:xfrm>
          <a:prstGeom prst="rect">
            <a:avLst/>
          </a:prstGeom>
          <a:solidFill>
            <a:schemeClr val="bg2"/>
          </a:solidFill>
        </p:spPr>
        <p:txBody>
          <a:bodyPr wrap="none" rtlCol="0">
            <a:spAutoFit/>
          </a:bodyPr>
          <a:lstStyle/>
          <a:p>
            <a:r>
              <a:rPr lang="en-CA" dirty="0"/>
              <a:t>Active Cases</a:t>
            </a:r>
          </a:p>
        </p:txBody>
      </p:sp>
      <p:sp>
        <p:nvSpPr>
          <p:cNvPr id="12" name="TextBox 11">
            <a:extLst>
              <a:ext uri="{FF2B5EF4-FFF2-40B4-BE49-F238E27FC236}">
                <a16:creationId xmlns:a16="http://schemas.microsoft.com/office/drawing/2014/main" id="{6892DB4E-BF00-EFF8-AE76-30E85BAD633D}"/>
              </a:ext>
            </a:extLst>
          </p:cNvPr>
          <p:cNvSpPr txBox="1"/>
          <p:nvPr/>
        </p:nvSpPr>
        <p:spPr>
          <a:xfrm>
            <a:off x="7097211" y="6352148"/>
            <a:ext cx="1996252" cy="369332"/>
          </a:xfrm>
          <a:prstGeom prst="rect">
            <a:avLst/>
          </a:prstGeom>
          <a:solidFill>
            <a:schemeClr val="bg2"/>
          </a:solidFill>
        </p:spPr>
        <p:txBody>
          <a:bodyPr wrap="none" rtlCol="0">
            <a:spAutoFit/>
          </a:bodyPr>
          <a:lstStyle/>
          <a:p>
            <a:r>
              <a:rPr lang="en-CA" dirty="0"/>
              <a:t>Accumulated Cases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9CEB-E9CC-D00C-29A3-A7AEF73D617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0299C8-30B8-39A7-CD09-CDEBBB241085}"/>
              </a:ext>
            </a:extLst>
          </p:cNvPr>
          <p:cNvSpPr txBox="1">
            <a:spLocks noGrp="1"/>
          </p:cNvSpPr>
          <p:nvPr>
            <p:ph type="title"/>
          </p:nvPr>
        </p:nvSpPr>
        <p:spPr>
          <a:xfrm>
            <a:off x="223479" y="75044"/>
            <a:ext cx="3933584" cy="1325559"/>
          </a:xfrm>
        </p:spPr>
        <p:txBody>
          <a:bodyPr/>
          <a:lstStyle/>
          <a:p>
            <a:pPr lvl="0"/>
            <a:r>
              <a:rPr lang="en-CA"/>
              <a:t>New World Screwworm</a:t>
            </a:r>
          </a:p>
        </p:txBody>
      </p:sp>
      <p:sp>
        <p:nvSpPr>
          <p:cNvPr id="6" name="Slide Number Placeholder 4">
            <a:extLst>
              <a:ext uri="{FF2B5EF4-FFF2-40B4-BE49-F238E27FC236}">
                <a16:creationId xmlns:a16="http://schemas.microsoft.com/office/drawing/2014/main" id="{C65546F3-5ECD-717E-B76D-A5AF0F30CA1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AE46BD-6D88-4349-AA5B-D5BF2A09BC96}" type="slidenum">
              <a:rPr/>
              <a:t>3</a:t>
            </a:fld>
            <a:endParaRPr lang="en-US" sz="1200" b="0" i="0" u="none" strike="noStrike" kern="1200" cap="none" spc="0" baseline="0">
              <a:solidFill>
                <a:srgbClr val="898989"/>
              </a:solidFill>
              <a:uFillTx/>
              <a:latin typeface="Calibri" pitchFamily="34"/>
            </a:endParaRPr>
          </a:p>
        </p:txBody>
      </p:sp>
      <p:sp>
        <p:nvSpPr>
          <p:cNvPr id="7" name="Content Placeholder 7">
            <a:extLst>
              <a:ext uri="{FF2B5EF4-FFF2-40B4-BE49-F238E27FC236}">
                <a16:creationId xmlns:a16="http://schemas.microsoft.com/office/drawing/2014/main" id="{C8554EE4-2F9F-A09C-0100-1892783B847B}"/>
              </a:ext>
            </a:extLst>
          </p:cNvPr>
          <p:cNvSpPr txBox="1">
            <a:spLocks noGrp="1"/>
          </p:cNvSpPr>
          <p:nvPr>
            <p:ph idx="2"/>
          </p:nvPr>
        </p:nvSpPr>
        <p:spPr>
          <a:xfrm>
            <a:off x="3162925" y="136520"/>
            <a:ext cx="9241436" cy="2059539"/>
          </a:xfrm>
        </p:spPr>
        <p:txBody>
          <a:bodyPr/>
          <a:lstStyle/>
          <a:p>
            <a:pPr marL="0" lvl="0" indent="0">
              <a:buNone/>
            </a:pPr>
            <a:r>
              <a:rPr lang="en-CA" b="1" dirty="0"/>
              <a:t>Previously - FDA Conditionally Approved Treatments</a:t>
            </a:r>
          </a:p>
          <a:p>
            <a:pPr lvl="1"/>
            <a:r>
              <a:rPr lang="en-CA" dirty="0" err="1">
                <a:solidFill>
                  <a:srgbClr val="0070C0"/>
                </a:solidFill>
                <a:hlinkClick r:id="rId3">
                  <a:extLst>
                    <a:ext uri="{A12FA001-AC4F-418D-AE19-62706E023703}">
                      <ahyp:hlinkClr xmlns:ahyp="http://schemas.microsoft.com/office/drawing/2018/hyperlinkcolor" val="tx"/>
                    </a:ext>
                  </a:extLst>
                </a:hlinkClick>
              </a:rPr>
              <a:t>Credelio</a:t>
            </a:r>
            <a:r>
              <a:rPr lang="en-CA" dirty="0">
                <a:solidFill>
                  <a:srgbClr val="0070C0"/>
                </a:solidFill>
                <a:hlinkClick r:id="rId3">
                  <a:extLst>
                    <a:ext uri="{A12FA001-AC4F-418D-AE19-62706E023703}">
                      <ahyp:hlinkClr xmlns:ahyp="http://schemas.microsoft.com/office/drawing/2018/hyperlinkcolor" val="tx"/>
                    </a:ext>
                  </a:extLst>
                </a:hlinkClick>
              </a:rPr>
              <a:t> Quattro-CA1 </a:t>
            </a:r>
            <a:r>
              <a:rPr lang="en-CA" dirty="0"/>
              <a:t>(Elanco) chewable tablets for dogs</a:t>
            </a:r>
          </a:p>
          <a:p>
            <a:pPr lvl="1"/>
            <a:r>
              <a:rPr lang="en-CA" dirty="0" err="1">
                <a:solidFill>
                  <a:srgbClr val="0070C0"/>
                </a:solidFill>
                <a:hlinkClick r:id="rId4">
                  <a:extLst>
                    <a:ext uri="{A12FA001-AC4F-418D-AE19-62706E023703}">
                      <ahyp:hlinkClr xmlns:ahyp="http://schemas.microsoft.com/office/drawing/2018/hyperlinkcolor" val="tx"/>
                    </a:ext>
                  </a:extLst>
                </a:hlinkClick>
              </a:rPr>
              <a:t>Exzolt</a:t>
            </a:r>
            <a:r>
              <a:rPr lang="en-CA" dirty="0">
                <a:solidFill>
                  <a:srgbClr val="0070C0"/>
                </a:solidFill>
                <a:hlinkClick r:id="rId4">
                  <a:extLst>
                    <a:ext uri="{A12FA001-AC4F-418D-AE19-62706E023703}">
                      <ahyp:hlinkClr xmlns:ahyp="http://schemas.microsoft.com/office/drawing/2018/hyperlinkcolor" val="tx"/>
                    </a:ext>
                  </a:extLst>
                </a:hlinkClick>
              </a:rPr>
              <a:t> Cattle-CA1  </a:t>
            </a:r>
            <a:r>
              <a:rPr lang="en-CA" dirty="0"/>
              <a:t>(Merck) fluralaner topical solution for beef cattle </a:t>
            </a:r>
          </a:p>
          <a:p>
            <a:pPr lvl="1"/>
            <a:r>
              <a:rPr lang="en-CA" dirty="0">
                <a:solidFill>
                  <a:srgbClr val="0070C0"/>
                </a:solidFill>
                <a:hlinkClick r:id="rId5">
                  <a:extLst>
                    <a:ext uri="{A12FA001-AC4F-418D-AE19-62706E023703}">
                      <ahyp:hlinkClr xmlns:ahyp="http://schemas.microsoft.com/office/drawing/2018/hyperlinkcolor" val="tx"/>
                    </a:ext>
                  </a:extLst>
                </a:hlinkClick>
              </a:rPr>
              <a:t>Dectomax-CA1</a:t>
            </a:r>
            <a:r>
              <a:rPr lang="en-CA" dirty="0">
                <a:solidFill>
                  <a:srgbClr val="0070C0"/>
                </a:solidFill>
              </a:rPr>
              <a:t> </a:t>
            </a:r>
            <a:r>
              <a:rPr lang="en-CA" dirty="0"/>
              <a:t>(Zoetis) injectable for cattle</a:t>
            </a:r>
          </a:p>
        </p:txBody>
      </p:sp>
      <p:sp>
        <p:nvSpPr>
          <p:cNvPr id="11" name="Content Placeholder 7">
            <a:extLst>
              <a:ext uri="{FF2B5EF4-FFF2-40B4-BE49-F238E27FC236}">
                <a16:creationId xmlns:a16="http://schemas.microsoft.com/office/drawing/2014/main" id="{1ECAA0A6-EC2A-6AC8-62D0-3400FDE07426}"/>
              </a:ext>
            </a:extLst>
          </p:cNvPr>
          <p:cNvSpPr txBox="1">
            <a:spLocks/>
          </p:cNvSpPr>
          <p:nvPr/>
        </p:nvSpPr>
        <p:spPr bwMode="auto">
          <a:xfrm>
            <a:off x="533787" y="1889541"/>
            <a:ext cx="9531353" cy="21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CA" b="1" dirty="0"/>
              <a:t>Recent - FDA Emergency Use Authorizations</a:t>
            </a:r>
          </a:p>
          <a:p>
            <a:r>
              <a:rPr lang="en-CA" sz="2400" dirty="0">
                <a:hlinkClick r:id="rId6"/>
              </a:rPr>
              <a:t>Ivomec </a:t>
            </a:r>
            <a:r>
              <a:rPr lang="en-CA" sz="2400" dirty="0"/>
              <a:t>(10 mg/mL of ivermectin) injectable solution for cattle (excluding female dairy cows)</a:t>
            </a:r>
          </a:p>
          <a:p>
            <a:r>
              <a:rPr lang="en-CA" sz="2400" dirty="0">
                <a:hlinkClick r:id="rId7"/>
              </a:rPr>
              <a:t>NexGard </a:t>
            </a:r>
            <a:r>
              <a:rPr lang="en-CA" sz="2400" dirty="0"/>
              <a:t>(afoxolaner) chewable tablets for the treatment of NWS in dogs &amp; NexGard COMBO (</a:t>
            </a:r>
            <a:r>
              <a:rPr lang="en-CA" sz="2400" dirty="0" err="1"/>
              <a:t>esafoxolaner</a:t>
            </a:r>
            <a:r>
              <a:rPr lang="en-CA" sz="2400" dirty="0"/>
              <a:t>, eprinomectin, and praziquantel topical solution) for NWS in cats</a:t>
            </a:r>
          </a:p>
        </p:txBody>
      </p:sp>
      <p:pic>
        <p:nvPicPr>
          <p:cNvPr id="13" name="Picture 12">
            <a:extLst>
              <a:ext uri="{FF2B5EF4-FFF2-40B4-BE49-F238E27FC236}">
                <a16:creationId xmlns:a16="http://schemas.microsoft.com/office/drawing/2014/main" id="{E07EC0B4-BAC6-EADF-543A-0EE4246DA0DB}"/>
              </a:ext>
            </a:extLst>
          </p:cNvPr>
          <p:cNvPicPr>
            <a:picLocks noChangeAspect="1"/>
          </p:cNvPicPr>
          <p:nvPr/>
        </p:nvPicPr>
        <p:blipFill>
          <a:blip r:embed="rId8"/>
          <a:stretch>
            <a:fillRect/>
          </a:stretch>
        </p:blipFill>
        <p:spPr>
          <a:xfrm>
            <a:off x="10507669" y="1271772"/>
            <a:ext cx="1454163" cy="2213704"/>
          </a:xfrm>
          <a:prstGeom prst="rect">
            <a:avLst/>
          </a:prstGeom>
        </p:spPr>
      </p:pic>
      <p:pic>
        <p:nvPicPr>
          <p:cNvPr id="15" name="Picture 14">
            <a:extLst>
              <a:ext uri="{FF2B5EF4-FFF2-40B4-BE49-F238E27FC236}">
                <a16:creationId xmlns:a16="http://schemas.microsoft.com/office/drawing/2014/main" id="{A2794CD0-2290-C3DD-A4EB-8376AAC8AF23}"/>
              </a:ext>
            </a:extLst>
          </p:cNvPr>
          <p:cNvPicPr>
            <a:picLocks noChangeAspect="1"/>
          </p:cNvPicPr>
          <p:nvPr/>
        </p:nvPicPr>
        <p:blipFill>
          <a:blip r:embed="rId9"/>
          <a:stretch>
            <a:fillRect/>
          </a:stretch>
        </p:blipFill>
        <p:spPr>
          <a:xfrm>
            <a:off x="10737836" y="3562550"/>
            <a:ext cx="1454163" cy="1279761"/>
          </a:xfrm>
          <a:prstGeom prst="rect">
            <a:avLst/>
          </a:prstGeom>
        </p:spPr>
      </p:pic>
      <p:sp>
        <p:nvSpPr>
          <p:cNvPr id="17" name="TextBox 16">
            <a:extLst>
              <a:ext uri="{FF2B5EF4-FFF2-40B4-BE49-F238E27FC236}">
                <a16:creationId xmlns:a16="http://schemas.microsoft.com/office/drawing/2014/main" id="{162C1691-825E-1550-612E-8F3800E52005}"/>
              </a:ext>
            </a:extLst>
          </p:cNvPr>
          <p:cNvSpPr txBox="1"/>
          <p:nvPr/>
        </p:nvSpPr>
        <p:spPr>
          <a:xfrm>
            <a:off x="93295" y="4314396"/>
            <a:ext cx="10091714" cy="1200329"/>
          </a:xfrm>
          <a:prstGeom prst="rect">
            <a:avLst/>
          </a:prstGeom>
          <a:noFill/>
        </p:spPr>
        <p:txBody>
          <a:bodyPr wrap="square">
            <a:spAutoFit/>
          </a:bodyPr>
          <a:lstStyle/>
          <a:p>
            <a:pPr marL="285750" indent="-285750">
              <a:buFont typeface="Arial" panose="020B0604020202020204" pitchFamily="34" charset="0"/>
              <a:buChar char="•"/>
            </a:pPr>
            <a:r>
              <a:rPr lang="en-CA" sz="2400" dirty="0">
                <a:solidFill>
                  <a:srgbClr val="C00000"/>
                </a:solidFill>
                <a:hlinkClick r:id="rId10">
                  <a:extLst>
                    <a:ext uri="{A12FA001-AC4F-418D-AE19-62706E023703}">
                      <ahyp:hlinkClr xmlns:ahyp="http://schemas.microsoft.com/office/drawing/2018/hyperlinkcolor" val="tx"/>
                    </a:ext>
                  </a:extLst>
                </a:hlinkClick>
              </a:rPr>
              <a:t>F10 Antiseptic Wound Spray </a:t>
            </a:r>
            <a:r>
              <a:rPr lang="en-CA" sz="2400" dirty="0"/>
              <a:t>with Insecticide (benzalkonium chloride, polyhexanide, and cypermethrin topical solution) for the prevention and treatment of NWS</a:t>
            </a:r>
          </a:p>
        </p:txBody>
      </p:sp>
      <p:pic>
        <p:nvPicPr>
          <p:cNvPr id="19" name="Picture 18">
            <a:extLst>
              <a:ext uri="{FF2B5EF4-FFF2-40B4-BE49-F238E27FC236}">
                <a16:creationId xmlns:a16="http://schemas.microsoft.com/office/drawing/2014/main" id="{990067FA-2F08-3DBC-5A9A-7B3669534896}"/>
              </a:ext>
            </a:extLst>
          </p:cNvPr>
          <p:cNvPicPr>
            <a:picLocks noChangeAspect="1"/>
          </p:cNvPicPr>
          <p:nvPr/>
        </p:nvPicPr>
        <p:blipFill>
          <a:blip r:embed="rId11"/>
          <a:stretch>
            <a:fillRect/>
          </a:stretch>
        </p:blipFill>
        <p:spPr>
          <a:xfrm>
            <a:off x="10831128" y="5139528"/>
            <a:ext cx="1267577" cy="1399387"/>
          </a:xfrm>
          <a:prstGeom prst="rect">
            <a:avLst/>
          </a:prstGeom>
        </p:spPr>
      </p:pic>
      <p:sp>
        <p:nvSpPr>
          <p:cNvPr id="3" name="TextBox 2">
            <a:extLst>
              <a:ext uri="{FF2B5EF4-FFF2-40B4-BE49-F238E27FC236}">
                <a16:creationId xmlns:a16="http://schemas.microsoft.com/office/drawing/2014/main" id="{4FC6924D-CED3-395C-E9C7-40B23EF4DF48}"/>
              </a:ext>
            </a:extLst>
          </p:cNvPr>
          <p:cNvSpPr txBox="1"/>
          <p:nvPr/>
        </p:nvSpPr>
        <p:spPr>
          <a:xfrm>
            <a:off x="4834104" y="5422992"/>
            <a:ext cx="4865569" cy="923330"/>
          </a:xfrm>
          <a:prstGeom prst="rect">
            <a:avLst/>
          </a:prstGeom>
          <a:noFill/>
        </p:spPr>
        <p:txBody>
          <a:bodyPr wrap="square">
            <a:spAutoFit/>
          </a:bodyPr>
          <a:lstStyle/>
          <a:p>
            <a:r>
              <a:rPr lang="en-CA" b="1" u="sng" dirty="0"/>
              <a:t>Companion Animal Meeting Discussion</a:t>
            </a:r>
            <a:r>
              <a:rPr lang="en-CA" dirty="0"/>
              <a:t>:</a:t>
            </a:r>
          </a:p>
          <a:p>
            <a:r>
              <a:rPr lang="en-CA" i="1" dirty="0"/>
              <a:t>“Mainstay of treatment is to get the maggots out”</a:t>
            </a:r>
          </a:p>
          <a:p>
            <a:r>
              <a:rPr lang="en-CA" i="1" dirty="0"/>
              <a:t>“No approved drugs in Canada for NWS”</a:t>
            </a:r>
          </a:p>
        </p:txBody>
      </p:sp>
    </p:spTree>
    <p:extLst>
      <p:ext uri="{BB962C8B-B14F-4D97-AF65-F5344CB8AC3E}">
        <p14:creationId xmlns:p14="http://schemas.microsoft.com/office/powerpoint/2010/main" val="83173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D30C-691D-C3B3-624F-A2D76018D84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30AA078-C454-B013-BE0B-8965BE850811}"/>
              </a:ext>
            </a:extLst>
          </p:cNvPr>
          <p:cNvPicPr>
            <a:picLocks noChangeAspect="1"/>
          </p:cNvPicPr>
          <p:nvPr/>
        </p:nvPicPr>
        <p:blipFill>
          <a:blip r:embed="rId3"/>
          <a:stretch>
            <a:fillRect/>
          </a:stretch>
        </p:blipFill>
        <p:spPr>
          <a:xfrm>
            <a:off x="7124238" y="0"/>
            <a:ext cx="4847892" cy="5792286"/>
          </a:xfrm>
          <a:prstGeom prst="rect">
            <a:avLst/>
          </a:prstGeom>
        </p:spPr>
      </p:pic>
      <p:sp>
        <p:nvSpPr>
          <p:cNvPr id="2" name="Title 1">
            <a:extLst>
              <a:ext uri="{FF2B5EF4-FFF2-40B4-BE49-F238E27FC236}">
                <a16:creationId xmlns:a16="http://schemas.microsoft.com/office/drawing/2014/main" id="{D0E3D35D-6B3F-2741-9ACD-9DEEE6DFB756}"/>
              </a:ext>
            </a:extLst>
          </p:cNvPr>
          <p:cNvSpPr>
            <a:spLocks noGrp="1"/>
          </p:cNvSpPr>
          <p:nvPr>
            <p:ph type="title"/>
          </p:nvPr>
        </p:nvSpPr>
        <p:spPr>
          <a:xfrm>
            <a:off x="219870" y="0"/>
            <a:ext cx="6352664" cy="1325562"/>
          </a:xfrm>
        </p:spPr>
        <p:txBody>
          <a:bodyPr/>
          <a:lstStyle/>
          <a:p>
            <a:pPr>
              <a:defRPr/>
            </a:pPr>
            <a:r>
              <a:rPr lang="en-US" sz="3200" dirty="0"/>
              <a:t>Asian Longhorn Tick in the USA</a:t>
            </a:r>
            <a:endParaRPr lang="en-CA" sz="3200" dirty="0"/>
          </a:p>
        </p:txBody>
      </p:sp>
      <p:sp>
        <p:nvSpPr>
          <p:cNvPr id="24579" name="Text Placeholder 2">
            <a:extLst>
              <a:ext uri="{FF2B5EF4-FFF2-40B4-BE49-F238E27FC236}">
                <a16:creationId xmlns:a16="http://schemas.microsoft.com/office/drawing/2014/main" id="{5B18BBCE-525F-386A-8D1E-02C20D67DCA5}"/>
              </a:ext>
            </a:extLst>
          </p:cNvPr>
          <p:cNvSpPr>
            <a:spLocks noGrp="1"/>
          </p:cNvSpPr>
          <p:nvPr>
            <p:ph type="body" sz="quarter" idx="13"/>
          </p:nvPr>
        </p:nvSpPr>
        <p:spPr>
          <a:xfrm>
            <a:off x="149270" y="997969"/>
            <a:ext cx="5984988" cy="1676807"/>
          </a:xfrm>
        </p:spPr>
        <p:txBody>
          <a:bodyPr/>
          <a:lstStyle/>
          <a:p>
            <a:r>
              <a:rPr lang="en-CA" sz="2400" dirty="0"/>
              <a:t>Since the last CAHSS meeting – one additional state (New Hampshire – reported a detection from last June 2025)</a:t>
            </a:r>
            <a:endParaRPr lang="en-CA" sz="2400" dirty="0">
              <a:ea typeface="Calibri"/>
              <a:cs typeface="Calibri"/>
            </a:endParaRPr>
          </a:p>
          <a:p>
            <a:r>
              <a:rPr lang="en-CA" sz="2400" dirty="0"/>
              <a:t>26 states + Washington D.C. affected</a:t>
            </a:r>
          </a:p>
          <a:p>
            <a:endParaRPr lang="en-CA" sz="2400" dirty="0"/>
          </a:p>
        </p:txBody>
      </p:sp>
      <p:sp>
        <p:nvSpPr>
          <p:cNvPr id="24580" name="Rectangle 2">
            <a:extLst>
              <a:ext uri="{FF2B5EF4-FFF2-40B4-BE49-F238E27FC236}">
                <a16:creationId xmlns:a16="http://schemas.microsoft.com/office/drawing/2014/main" id="{E93E72E6-BE9D-8526-BA61-C343AD2CF34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3" name="TextBox 3">
            <a:extLst>
              <a:ext uri="{FF2B5EF4-FFF2-40B4-BE49-F238E27FC236}">
                <a16:creationId xmlns:a16="http://schemas.microsoft.com/office/drawing/2014/main" id="{E1B58F6C-CC0B-A721-3DA7-E61F0C56758E}"/>
              </a:ext>
            </a:extLst>
          </p:cNvPr>
          <p:cNvSpPr txBox="1">
            <a:spLocks noChangeArrowheads="1"/>
          </p:cNvSpPr>
          <p:nvPr/>
        </p:nvSpPr>
        <p:spPr bwMode="auto">
          <a:xfrm>
            <a:off x="9262188" y="3225979"/>
            <a:ext cx="24910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sz="1800" dirty="0">
                <a:hlinkClick r:id="rId4"/>
              </a:rPr>
              <a:t>Asian </a:t>
            </a:r>
            <a:r>
              <a:rPr lang="en-CA" sz="1800" dirty="0" err="1">
                <a:hlinkClick r:id="rId4"/>
              </a:rPr>
              <a:t>Longhorned</a:t>
            </a:r>
            <a:r>
              <a:rPr lang="en-CA" sz="1800" dirty="0">
                <a:hlinkClick r:id="rId4"/>
              </a:rPr>
              <a:t> Tick Situation Report - The Tick App</a:t>
            </a:r>
            <a:endParaRPr lang="en-CA" altLang="en-US" sz="1800" dirty="0"/>
          </a:p>
        </p:txBody>
      </p:sp>
      <p:pic>
        <p:nvPicPr>
          <p:cNvPr id="5" name="Picture 4">
            <a:extLst>
              <a:ext uri="{FF2B5EF4-FFF2-40B4-BE49-F238E27FC236}">
                <a16:creationId xmlns:a16="http://schemas.microsoft.com/office/drawing/2014/main" id="{AE119900-7DB0-98BA-B691-9A047AD345B5}"/>
              </a:ext>
            </a:extLst>
          </p:cNvPr>
          <p:cNvPicPr>
            <a:picLocks noChangeAspect="1"/>
          </p:cNvPicPr>
          <p:nvPr/>
        </p:nvPicPr>
        <p:blipFill>
          <a:blip r:embed="rId5"/>
          <a:stretch>
            <a:fillRect/>
          </a:stretch>
        </p:blipFill>
        <p:spPr>
          <a:xfrm>
            <a:off x="-2904" y="2783101"/>
            <a:ext cx="4973010" cy="4074899"/>
          </a:xfrm>
          <a:prstGeom prst="rect">
            <a:avLst/>
          </a:prstGeom>
        </p:spPr>
      </p:pic>
      <p:sp>
        <p:nvSpPr>
          <p:cNvPr id="8" name="TextBox 7">
            <a:extLst>
              <a:ext uri="{FF2B5EF4-FFF2-40B4-BE49-F238E27FC236}">
                <a16:creationId xmlns:a16="http://schemas.microsoft.com/office/drawing/2014/main" id="{F2D31027-1F45-30A5-A8E4-10DA15B94246}"/>
              </a:ext>
            </a:extLst>
          </p:cNvPr>
          <p:cNvSpPr txBox="1"/>
          <p:nvPr/>
        </p:nvSpPr>
        <p:spPr>
          <a:xfrm>
            <a:off x="5144277" y="5501980"/>
            <a:ext cx="2357535" cy="1077218"/>
          </a:xfrm>
          <a:prstGeom prst="rect">
            <a:avLst/>
          </a:prstGeom>
          <a:noFill/>
        </p:spPr>
        <p:txBody>
          <a:bodyPr wrap="square">
            <a:spAutoFit/>
          </a:bodyPr>
          <a:lstStyle/>
          <a:p>
            <a:r>
              <a:rPr lang="en-CA" sz="1600" i="1" dirty="0" err="1">
                <a:hlinkClick r:id="rId6"/>
              </a:rPr>
              <a:t>Haemaphysalis</a:t>
            </a:r>
            <a:r>
              <a:rPr lang="en-CA" sz="1600" i="1" dirty="0">
                <a:hlinkClick r:id="rId6"/>
              </a:rPr>
              <a:t> longicornis </a:t>
            </a:r>
            <a:r>
              <a:rPr lang="en-CA" sz="1600" dirty="0">
                <a:hlinkClick r:id="rId6"/>
              </a:rPr>
              <a:t>and </a:t>
            </a:r>
            <a:r>
              <a:rPr lang="en-CA" sz="1600" dirty="0" err="1">
                <a:hlinkClick r:id="rId6"/>
              </a:rPr>
              <a:t>Theileria</a:t>
            </a:r>
            <a:r>
              <a:rPr lang="en-CA" sz="1600" dirty="0">
                <a:hlinkClick r:id="rId6"/>
              </a:rPr>
              <a:t> | Exotic and Invasive Vector and Vector-borne Disease</a:t>
            </a:r>
            <a:endParaRPr lang="en-CA" sz="1600" dirty="0"/>
          </a:p>
        </p:txBody>
      </p:sp>
    </p:spTree>
    <p:extLst>
      <p:ext uri="{BB962C8B-B14F-4D97-AF65-F5344CB8AC3E}">
        <p14:creationId xmlns:p14="http://schemas.microsoft.com/office/powerpoint/2010/main" val="43762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4169-202A-E2EA-1680-BD5319A96B33}"/>
              </a:ext>
            </a:extLst>
          </p:cNvPr>
          <p:cNvSpPr>
            <a:spLocks noGrp="1"/>
          </p:cNvSpPr>
          <p:nvPr>
            <p:ph type="title"/>
          </p:nvPr>
        </p:nvSpPr>
        <p:spPr>
          <a:xfrm>
            <a:off x="4271210" y="136525"/>
            <a:ext cx="7920790" cy="512263"/>
          </a:xfrm>
        </p:spPr>
        <p:txBody>
          <a:bodyPr/>
          <a:lstStyle/>
          <a:p>
            <a:r>
              <a:rPr lang="en-CA" dirty="0">
                <a:hlinkClick r:id="rId3"/>
              </a:rPr>
              <a:t>Vesicular Stomatitis in Arizona</a:t>
            </a:r>
            <a:endParaRPr lang="en-CA" dirty="0"/>
          </a:p>
        </p:txBody>
      </p:sp>
      <p:sp>
        <p:nvSpPr>
          <p:cNvPr id="7" name="Content Placeholder 6">
            <a:extLst>
              <a:ext uri="{FF2B5EF4-FFF2-40B4-BE49-F238E27FC236}">
                <a16:creationId xmlns:a16="http://schemas.microsoft.com/office/drawing/2014/main" id="{91C41E8C-D43D-0995-5F02-49277A40E927}"/>
              </a:ext>
            </a:extLst>
          </p:cNvPr>
          <p:cNvSpPr>
            <a:spLocks noGrp="1"/>
          </p:cNvSpPr>
          <p:nvPr>
            <p:ph sz="half" idx="2"/>
          </p:nvPr>
        </p:nvSpPr>
        <p:spPr>
          <a:xfrm>
            <a:off x="4367463" y="849745"/>
            <a:ext cx="7057919" cy="5359467"/>
          </a:xfrm>
        </p:spPr>
        <p:txBody>
          <a:bodyPr/>
          <a:lstStyle/>
          <a:p>
            <a:r>
              <a:rPr lang="en-CA" sz="2400" dirty="0"/>
              <a:t>Most recent incursion is in Arizona – October 2025</a:t>
            </a:r>
          </a:p>
          <a:p>
            <a:r>
              <a:rPr lang="en-CA" sz="2400" dirty="0"/>
              <a:t>New Jersey Strain virus</a:t>
            </a:r>
          </a:p>
          <a:p>
            <a:r>
              <a:rPr lang="en-CA" sz="2400" dirty="0"/>
              <a:t>15 premises affected in 6 counties, includes one case in a wild horse. 2 most recent cases in Yavapai county.</a:t>
            </a:r>
          </a:p>
          <a:p>
            <a:r>
              <a:rPr lang="en-CA" sz="2400" dirty="0"/>
              <a:t>13 premises released from Quarantine</a:t>
            </a:r>
          </a:p>
          <a:p>
            <a:r>
              <a:rPr lang="en-CA" sz="2400" dirty="0"/>
              <a:t>No recent livestock movements onto the index premises</a:t>
            </a:r>
          </a:p>
          <a:p>
            <a:r>
              <a:rPr lang="en-CA" sz="2400" dirty="0"/>
              <a:t>Suspect that vector movements across the border are the source of the outbreaks</a:t>
            </a:r>
          </a:p>
          <a:p>
            <a:r>
              <a:rPr lang="en-CA" sz="2400" dirty="0"/>
              <a:t>The 2023/24 outbreaks in California, Nevada and Texas are also thought to have originated from vector movements across the border with Mexico</a:t>
            </a:r>
          </a:p>
          <a:p>
            <a:r>
              <a:rPr lang="en-CA" sz="2400" dirty="0"/>
              <a:t>Canadians travelling with their horses should be aware of import restrictions</a:t>
            </a:r>
          </a:p>
        </p:txBody>
      </p:sp>
      <p:sp>
        <p:nvSpPr>
          <p:cNvPr id="4" name="Slide Number Placeholder 3">
            <a:extLst>
              <a:ext uri="{FF2B5EF4-FFF2-40B4-BE49-F238E27FC236}">
                <a16:creationId xmlns:a16="http://schemas.microsoft.com/office/drawing/2014/main" id="{6145F553-FAA8-1268-348A-65E5F402E0C7}"/>
              </a:ext>
            </a:extLst>
          </p:cNvPr>
          <p:cNvSpPr>
            <a:spLocks noGrp="1"/>
          </p:cNvSpPr>
          <p:nvPr>
            <p:ph type="sldNum" sz="quarter" idx="10"/>
          </p:nvPr>
        </p:nvSpPr>
        <p:spPr/>
        <p:txBody>
          <a:bodyPr/>
          <a:lstStyle/>
          <a:p>
            <a:pPr>
              <a:defRPr/>
            </a:pPr>
            <a:fld id="{5B05E030-1A05-4CCB-9E91-EBB6202E2294}" type="slidenum">
              <a:rPr lang="fr-FR" smtClean="0"/>
              <a:pPr>
                <a:defRPr/>
              </a:pPr>
              <a:t>5</a:t>
            </a:fld>
            <a:endParaRPr lang="fr-FR" dirty="0"/>
          </a:p>
        </p:txBody>
      </p:sp>
      <p:pic>
        <p:nvPicPr>
          <p:cNvPr id="9" name="Picture 8">
            <a:extLst>
              <a:ext uri="{FF2B5EF4-FFF2-40B4-BE49-F238E27FC236}">
                <a16:creationId xmlns:a16="http://schemas.microsoft.com/office/drawing/2014/main" id="{FF485715-F4A6-42A3-73B2-E762FE9EDD29}"/>
              </a:ext>
            </a:extLst>
          </p:cNvPr>
          <p:cNvPicPr>
            <a:picLocks noChangeAspect="1"/>
          </p:cNvPicPr>
          <p:nvPr/>
        </p:nvPicPr>
        <p:blipFill>
          <a:blip r:embed="rId4"/>
          <a:stretch>
            <a:fillRect/>
          </a:stretch>
        </p:blipFill>
        <p:spPr>
          <a:xfrm>
            <a:off x="0" y="23764"/>
            <a:ext cx="4271210" cy="6762750"/>
          </a:xfrm>
          <a:prstGeom prst="rect">
            <a:avLst/>
          </a:prstGeom>
        </p:spPr>
      </p:pic>
    </p:spTree>
    <p:extLst>
      <p:ext uri="{BB962C8B-B14F-4D97-AF65-F5344CB8AC3E}">
        <p14:creationId xmlns:p14="http://schemas.microsoft.com/office/powerpoint/2010/main" val="312012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07DF-0535-733C-B90C-E0076607DAA7}"/>
              </a:ext>
            </a:extLst>
          </p:cNvPr>
          <p:cNvSpPr>
            <a:spLocks noGrp="1"/>
          </p:cNvSpPr>
          <p:nvPr>
            <p:ph type="title"/>
          </p:nvPr>
        </p:nvSpPr>
        <p:spPr>
          <a:xfrm>
            <a:off x="838200" y="0"/>
            <a:ext cx="10515600" cy="1145136"/>
          </a:xfrm>
        </p:spPr>
        <p:txBody>
          <a:bodyPr/>
          <a:lstStyle/>
          <a:p>
            <a:r>
              <a:rPr lang="en-CA" dirty="0">
                <a:hlinkClick r:id="rId3"/>
              </a:rPr>
              <a:t>Equine </a:t>
            </a:r>
            <a:r>
              <a:rPr lang="en-CA" dirty="0" err="1">
                <a:hlinkClick r:id="rId3"/>
              </a:rPr>
              <a:t>Parapox</a:t>
            </a:r>
            <a:r>
              <a:rPr lang="en-CA" dirty="0">
                <a:hlinkClick r:id="rId3"/>
              </a:rPr>
              <a:t> Virus in Sweden</a:t>
            </a:r>
            <a:endParaRPr lang="en-CA" dirty="0"/>
          </a:p>
        </p:txBody>
      </p:sp>
      <p:sp>
        <p:nvSpPr>
          <p:cNvPr id="3" name="Content Placeholder 2">
            <a:extLst>
              <a:ext uri="{FF2B5EF4-FFF2-40B4-BE49-F238E27FC236}">
                <a16:creationId xmlns:a16="http://schemas.microsoft.com/office/drawing/2014/main" id="{AD339801-DC39-CC05-7ACC-B283149CB22D}"/>
              </a:ext>
            </a:extLst>
          </p:cNvPr>
          <p:cNvSpPr>
            <a:spLocks noGrp="1"/>
          </p:cNvSpPr>
          <p:nvPr>
            <p:ph sz="half" idx="1"/>
          </p:nvPr>
        </p:nvSpPr>
        <p:spPr>
          <a:xfrm>
            <a:off x="325452" y="1219200"/>
            <a:ext cx="5181600" cy="4889397"/>
          </a:xfrm>
        </p:spPr>
        <p:txBody>
          <a:bodyPr/>
          <a:lstStyle/>
          <a:p>
            <a:r>
              <a:rPr lang="en-CA" dirty="0"/>
              <a:t>First detections in Sweden</a:t>
            </a:r>
          </a:p>
          <a:p>
            <a:pPr lvl="1"/>
            <a:r>
              <a:rPr lang="en-CA" dirty="0"/>
              <a:t>Aug 2025 Warmblood</a:t>
            </a:r>
          </a:p>
          <a:p>
            <a:pPr lvl="1"/>
            <a:r>
              <a:rPr lang="en-CA" dirty="0"/>
              <a:t>Dec 2025 Standardbred</a:t>
            </a:r>
          </a:p>
          <a:p>
            <a:r>
              <a:rPr lang="en-CA" dirty="0"/>
              <a:t>Same strain as emerged in Finland in 2021-22</a:t>
            </a:r>
          </a:p>
          <a:p>
            <a:r>
              <a:rPr lang="en-CA" dirty="0"/>
              <a:t>Pastern dermatitis - small blisters rupture into ulcers</a:t>
            </a:r>
          </a:p>
          <a:p>
            <a:r>
              <a:rPr lang="en-CA" dirty="0"/>
              <a:t>Retrospective testing of 80 horses with similar skin lesions found no additional cases</a:t>
            </a:r>
          </a:p>
          <a:p>
            <a:endParaRPr lang="en-CA" dirty="0"/>
          </a:p>
          <a:p>
            <a:endParaRPr lang="en-CA" dirty="0"/>
          </a:p>
          <a:p>
            <a:endParaRPr lang="en-CA" dirty="0"/>
          </a:p>
          <a:p>
            <a:endParaRPr lang="en-CA" dirty="0"/>
          </a:p>
        </p:txBody>
      </p:sp>
      <p:pic>
        <p:nvPicPr>
          <p:cNvPr id="7" name="Content Placeholder 6" descr="A close-up of a human tissue&#10;&#10;AI-generated content may be incorrect.">
            <a:extLst>
              <a:ext uri="{FF2B5EF4-FFF2-40B4-BE49-F238E27FC236}">
                <a16:creationId xmlns:a16="http://schemas.microsoft.com/office/drawing/2014/main" id="{656BD197-6014-8189-447F-5E1F6566151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16989" y="1622322"/>
            <a:ext cx="6173358" cy="2922056"/>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E6E50C14-C761-5FDB-DA17-64CF3B43C260}"/>
              </a:ext>
            </a:extLst>
          </p:cNvPr>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sp>
        <p:nvSpPr>
          <p:cNvPr id="9" name="TextBox 8">
            <a:extLst>
              <a:ext uri="{FF2B5EF4-FFF2-40B4-BE49-F238E27FC236}">
                <a16:creationId xmlns:a16="http://schemas.microsoft.com/office/drawing/2014/main" id="{8484970E-5520-7C7F-3691-C10637A26876}"/>
              </a:ext>
            </a:extLst>
          </p:cNvPr>
          <p:cNvSpPr txBox="1"/>
          <p:nvPr/>
        </p:nvSpPr>
        <p:spPr>
          <a:xfrm>
            <a:off x="6266915" y="4774013"/>
            <a:ext cx="5181601" cy="923330"/>
          </a:xfrm>
          <a:prstGeom prst="rect">
            <a:avLst/>
          </a:prstGeom>
          <a:noFill/>
        </p:spPr>
        <p:txBody>
          <a:bodyPr wrap="square">
            <a:spAutoFit/>
          </a:bodyPr>
          <a:lstStyle/>
          <a:p>
            <a:r>
              <a:rPr lang="en-CA" dirty="0">
                <a:hlinkClick r:id="rId5"/>
              </a:rPr>
              <a:t>Figure 1 - Infection with Possible Novel </a:t>
            </a:r>
            <a:r>
              <a:rPr lang="en-CA" dirty="0" err="1">
                <a:hlinkClick r:id="rId5"/>
              </a:rPr>
              <a:t>Parapoxvirus</a:t>
            </a:r>
            <a:r>
              <a:rPr lang="en-CA" dirty="0">
                <a:hlinkClick r:id="rId5"/>
              </a:rPr>
              <a:t> in Horse, Finland, 2013 - Volume 22, Number 7—July 2016 - Emerging Infectious Diseases journal - CDC</a:t>
            </a:r>
            <a:endParaRPr lang="en-CA" dirty="0"/>
          </a:p>
        </p:txBody>
      </p:sp>
    </p:spTree>
    <p:extLst>
      <p:ext uri="{BB962C8B-B14F-4D97-AF65-F5344CB8AC3E}">
        <p14:creationId xmlns:p14="http://schemas.microsoft.com/office/powerpoint/2010/main" val="388354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1BD0EFE-418D-B53E-B6F8-D45D29D32857}"/>
              </a:ext>
            </a:extLst>
          </p:cNvPr>
          <p:cNvSpPr>
            <a:spLocks noGrp="1"/>
          </p:cNvSpPr>
          <p:nvPr>
            <p:ph type="title"/>
          </p:nvPr>
        </p:nvSpPr>
        <p:spPr>
          <a:xfrm>
            <a:off x="839788" y="0"/>
            <a:ext cx="10515600" cy="1052945"/>
          </a:xfrm>
        </p:spPr>
        <p:txBody>
          <a:bodyPr/>
          <a:lstStyle/>
          <a:p>
            <a:r>
              <a:rPr lang="en-CA" dirty="0"/>
              <a:t>Equine </a:t>
            </a:r>
            <a:r>
              <a:rPr lang="en-CA" dirty="0" err="1"/>
              <a:t>Parapox</a:t>
            </a:r>
            <a:r>
              <a:rPr lang="en-CA" dirty="0"/>
              <a:t> Finland 2021-22</a:t>
            </a:r>
          </a:p>
        </p:txBody>
      </p:sp>
      <p:sp>
        <p:nvSpPr>
          <p:cNvPr id="10" name="Text Placeholder 9">
            <a:extLst>
              <a:ext uri="{FF2B5EF4-FFF2-40B4-BE49-F238E27FC236}">
                <a16:creationId xmlns:a16="http://schemas.microsoft.com/office/drawing/2014/main" id="{070D08A9-0FF0-52CA-3EF1-7B48DE804C1E}"/>
              </a:ext>
            </a:extLst>
          </p:cNvPr>
          <p:cNvSpPr>
            <a:spLocks noGrp="1"/>
          </p:cNvSpPr>
          <p:nvPr>
            <p:ph type="body" idx="1"/>
          </p:nvPr>
        </p:nvSpPr>
        <p:spPr>
          <a:xfrm>
            <a:off x="220438" y="1052945"/>
            <a:ext cx="5647830" cy="823912"/>
          </a:xfrm>
        </p:spPr>
        <p:txBody>
          <a:bodyPr/>
          <a:lstStyle/>
          <a:p>
            <a:r>
              <a:rPr lang="en-CA" dirty="0">
                <a:hlinkClick r:id="rId3"/>
              </a:rPr>
              <a:t>Equine dermatitis outbreak associated with </a:t>
            </a:r>
            <a:r>
              <a:rPr lang="en-CA" dirty="0" err="1">
                <a:hlinkClick r:id="rId3"/>
              </a:rPr>
              <a:t>parapoxvirus</a:t>
            </a:r>
            <a:r>
              <a:rPr lang="en-CA" dirty="0">
                <a:hlinkClick r:id="rId3"/>
              </a:rPr>
              <a:t> | Microbiology Society</a:t>
            </a:r>
            <a:endParaRPr lang="en-CA" dirty="0"/>
          </a:p>
        </p:txBody>
      </p:sp>
      <p:sp>
        <p:nvSpPr>
          <p:cNvPr id="11" name="Content Placeholder 10">
            <a:extLst>
              <a:ext uri="{FF2B5EF4-FFF2-40B4-BE49-F238E27FC236}">
                <a16:creationId xmlns:a16="http://schemas.microsoft.com/office/drawing/2014/main" id="{7A0B2F2E-E621-EB6B-3DE7-D8FD7CA55BD1}"/>
              </a:ext>
            </a:extLst>
          </p:cNvPr>
          <p:cNvSpPr>
            <a:spLocks noGrp="1"/>
          </p:cNvSpPr>
          <p:nvPr>
            <p:ph sz="half" idx="2"/>
          </p:nvPr>
        </p:nvSpPr>
        <p:spPr>
          <a:xfrm>
            <a:off x="39838" y="1807549"/>
            <a:ext cx="5828430" cy="3684588"/>
          </a:xfrm>
        </p:spPr>
        <p:txBody>
          <a:bodyPr/>
          <a:lstStyle/>
          <a:p>
            <a:r>
              <a:rPr lang="en-CA" dirty="0"/>
              <a:t>Large Scale outbreak of suppurative and ulcerative pastern dermatitis in racehorses in Finland 2021-22</a:t>
            </a:r>
          </a:p>
          <a:p>
            <a:r>
              <a:rPr lang="en-CA" dirty="0"/>
              <a:t>1/3 of horses at affected stables developed severe skin lesions</a:t>
            </a:r>
          </a:p>
          <a:p>
            <a:r>
              <a:rPr lang="en-CA" dirty="0"/>
              <a:t>Skin lesions occasionally reported in humans</a:t>
            </a:r>
          </a:p>
          <a:p>
            <a:r>
              <a:rPr lang="en-CA" dirty="0"/>
              <a:t>Attendance at racing events prior to disease occurrence</a:t>
            </a:r>
          </a:p>
          <a:p>
            <a:r>
              <a:rPr lang="en-CA" dirty="0">
                <a:hlinkClick r:id="rId4"/>
              </a:rPr>
              <a:t>Zoonotic</a:t>
            </a:r>
            <a:endParaRPr lang="en-CA" dirty="0"/>
          </a:p>
          <a:p>
            <a:pPr marL="0" indent="0">
              <a:buNone/>
            </a:pPr>
            <a:endParaRPr lang="en-CA" dirty="0"/>
          </a:p>
        </p:txBody>
      </p:sp>
      <p:sp>
        <p:nvSpPr>
          <p:cNvPr id="12" name="Text Placeholder 11">
            <a:extLst>
              <a:ext uri="{FF2B5EF4-FFF2-40B4-BE49-F238E27FC236}">
                <a16:creationId xmlns:a16="http://schemas.microsoft.com/office/drawing/2014/main" id="{D45171FE-13E1-1BE5-8E6B-62FC379F286D}"/>
              </a:ext>
            </a:extLst>
          </p:cNvPr>
          <p:cNvSpPr>
            <a:spLocks noGrp="1"/>
          </p:cNvSpPr>
          <p:nvPr>
            <p:ph type="body" sz="quarter" idx="3"/>
          </p:nvPr>
        </p:nvSpPr>
        <p:spPr/>
        <p:txBody>
          <a:bodyPr/>
          <a:lstStyle/>
          <a:p>
            <a:endParaRPr lang="en-CA" dirty="0"/>
          </a:p>
        </p:txBody>
      </p:sp>
      <p:sp>
        <p:nvSpPr>
          <p:cNvPr id="5" name="Slide Number Placeholder 4">
            <a:extLst>
              <a:ext uri="{FF2B5EF4-FFF2-40B4-BE49-F238E27FC236}">
                <a16:creationId xmlns:a16="http://schemas.microsoft.com/office/drawing/2014/main" id="{D97F4654-E965-3247-B33E-A8F9D5AC451B}"/>
              </a:ext>
            </a:extLst>
          </p:cNvPr>
          <p:cNvSpPr>
            <a:spLocks noGrp="1"/>
          </p:cNvSpPr>
          <p:nvPr>
            <p:ph type="sldNum" sz="quarter" idx="10"/>
          </p:nvPr>
        </p:nvSpPr>
        <p:spPr/>
        <p:txBody>
          <a:bodyPr/>
          <a:lstStyle/>
          <a:p>
            <a:pPr>
              <a:defRPr/>
            </a:pPr>
            <a:fld id="{222C2B47-41F2-42A5-AA41-34CCD9669551}" type="slidenum">
              <a:rPr lang="en-US" smtClean="0"/>
              <a:pPr>
                <a:defRPr/>
              </a:pPr>
              <a:t>7</a:t>
            </a:fld>
            <a:endParaRPr lang="en-US"/>
          </a:p>
        </p:txBody>
      </p:sp>
      <p:pic>
        <p:nvPicPr>
          <p:cNvPr id="1026" name="Picture 2">
            <a:extLst>
              <a:ext uri="{FF2B5EF4-FFF2-40B4-BE49-F238E27FC236}">
                <a16:creationId xmlns:a16="http://schemas.microsoft.com/office/drawing/2014/main" id="{604C4502-E2A3-E9F9-A06B-FFC9D5380128}"/>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143132" y="1110023"/>
            <a:ext cx="5828431" cy="507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4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67B2-8E26-51D5-B17A-8A561C516C3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6CB4B71-C24F-D065-EC3E-7254B28010CC}"/>
              </a:ext>
            </a:extLst>
          </p:cNvPr>
          <p:cNvSpPr>
            <a:spLocks noGrp="1"/>
          </p:cNvSpPr>
          <p:nvPr>
            <p:ph type="title"/>
          </p:nvPr>
        </p:nvSpPr>
        <p:spPr>
          <a:xfrm>
            <a:off x="838200" y="365126"/>
            <a:ext cx="10515600" cy="653184"/>
          </a:xfrm>
        </p:spPr>
        <p:txBody>
          <a:bodyPr/>
          <a:lstStyle/>
          <a:p>
            <a:r>
              <a:rPr lang="en-CA" dirty="0"/>
              <a:t>Is Equine </a:t>
            </a:r>
            <a:r>
              <a:rPr lang="en-CA" dirty="0" err="1"/>
              <a:t>Parapox</a:t>
            </a:r>
            <a:r>
              <a:rPr lang="en-CA" dirty="0"/>
              <a:t> Emerging/Re-emerging?</a:t>
            </a:r>
          </a:p>
        </p:txBody>
      </p:sp>
      <p:sp>
        <p:nvSpPr>
          <p:cNvPr id="10" name="Text Placeholder 9">
            <a:extLst>
              <a:ext uri="{FF2B5EF4-FFF2-40B4-BE49-F238E27FC236}">
                <a16:creationId xmlns:a16="http://schemas.microsoft.com/office/drawing/2014/main" id="{C1BFAA09-2971-1473-CF50-71D2D3D32748}"/>
              </a:ext>
            </a:extLst>
          </p:cNvPr>
          <p:cNvSpPr>
            <a:spLocks noGrp="1"/>
          </p:cNvSpPr>
          <p:nvPr>
            <p:ph type="body" sz="quarter" idx="13"/>
          </p:nvPr>
        </p:nvSpPr>
        <p:spPr>
          <a:xfrm>
            <a:off x="304732" y="2590545"/>
            <a:ext cx="5133109" cy="3666238"/>
          </a:xfrm>
        </p:spPr>
        <p:txBody>
          <a:bodyPr/>
          <a:lstStyle/>
          <a:p>
            <a:r>
              <a:rPr lang="en-CA" dirty="0"/>
              <a:t>Field reports from Finland suggests outbreaks may have occurred in 2015 and 2019</a:t>
            </a:r>
          </a:p>
          <a:p>
            <a:r>
              <a:rPr lang="en-CA" dirty="0"/>
              <a:t>Retrospective serological study</a:t>
            </a:r>
          </a:p>
          <a:p>
            <a:r>
              <a:rPr lang="en-CA" dirty="0"/>
              <a:t>The results suggest that </a:t>
            </a:r>
            <a:r>
              <a:rPr lang="en-CA" dirty="0" err="1"/>
              <a:t>EqPPV</a:t>
            </a:r>
            <a:r>
              <a:rPr lang="en-CA" dirty="0"/>
              <a:t> is a re-emerging pathogen that has a potential to cause large epidemics</a:t>
            </a:r>
          </a:p>
        </p:txBody>
      </p:sp>
      <p:sp>
        <p:nvSpPr>
          <p:cNvPr id="5" name="Slide Number Placeholder 4">
            <a:extLst>
              <a:ext uri="{FF2B5EF4-FFF2-40B4-BE49-F238E27FC236}">
                <a16:creationId xmlns:a16="http://schemas.microsoft.com/office/drawing/2014/main" id="{30D3F4C5-68FF-F48D-8DA2-58A2C8C7B69B}"/>
              </a:ext>
            </a:extLst>
          </p:cNvPr>
          <p:cNvSpPr>
            <a:spLocks noGrp="1"/>
          </p:cNvSpPr>
          <p:nvPr>
            <p:ph type="sldNum" sz="quarter" idx="14"/>
          </p:nvPr>
        </p:nvSpPr>
        <p:spPr/>
        <p:txBody>
          <a:bodyPr/>
          <a:lstStyle/>
          <a:p>
            <a:pPr>
              <a:defRPr/>
            </a:pPr>
            <a:fld id="{222C2B47-41F2-42A5-AA41-34CCD9669551}" type="slidenum">
              <a:rPr lang="en-US" smtClean="0"/>
              <a:pPr>
                <a:defRPr/>
              </a:pPr>
              <a:t>8</a:t>
            </a:fld>
            <a:endParaRPr lang="en-US"/>
          </a:p>
        </p:txBody>
      </p:sp>
      <p:sp>
        <p:nvSpPr>
          <p:cNvPr id="14" name="TextBox 13">
            <a:extLst>
              <a:ext uri="{FF2B5EF4-FFF2-40B4-BE49-F238E27FC236}">
                <a16:creationId xmlns:a16="http://schemas.microsoft.com/office/drawing/2014/main" id="{0F957A58-03F8-C19B-2159-8997E9369B45}"/>
              </a:ext>
            </a:extLst>
          </p:cNvPr>
          <p:cNvSpPr txBox="1"/>
          <p:nvPr/>
        </p:nvSpPr>
        <p:spPr>
          <a:xfrm>
            <a:off x="304732" y="1142708"/>
            <a:ext cx="4599710" cy="1323439"/>
          </a:xfrm>
          <a:prstGeom prst="rect">
            <a:avLst/>
          </a:prstGeom>
          <a:noFill/>
        </p:spPr>
        <p:txBody>
          <a:bodyPr wrap="square">
            <a:spAutoFit/>
          </a:bodyPr>
          <a:lstStyle/>
          <a:p>
            <a:r>
              <a:rPr lang="en-CA" sz="2000" dirty="0">
                <a:hlinkClick r:id="rId3"/>
              </a:rPr>
              <a:t>Antibody responses to equine </a:t>
            </a:r>
            <a:r>
              <a:rPr lang="en-CA" sz="2000" dirty="0" err="1">
                <a:hlinkClick r:id="rId3"/>
              </a:rPr>
              <a:t>parapoxvirus</a:t>
            </a:r>
            <a:r>
              <a:rPr lang="en-CA" sz="2000" dirty="0">
                <a:hlinkClick r:id="rId3"/>
              </a:rPr>
              <a:t> reveal a re-emerging pattern | BMC Veterinary Research | Springer Nature Link</a:t>
            </a:r>
            <a:endParaRPr lang="en-CA" sz="2000" dirty="0"/>
          </a:p>
        </p:txBody>
      </p:sp>
      <p:pic>
        <p:nvPicPr>
          <p:cNvPr id="16" name="Picture 15">
            <a:extLst>
              <a:ext uri="{FF2B5EF4-FFF2-40B4-BE49-F238E27FC236}">
                <a16:creationId xmlns:a16="http://schemas.microsoft.com/office/drawing/2014/main" id="{A7CE1C6E-B910-77C6-0B9A-39F75B1B3726}"/>
              </a:ext>
            </a:extLst>
          </p:cNvPr>
          <p:cNvPicPr>
            <a:picLocks noChangeAspect="1"/>
          </p:cNvPicPr>
          <p:nvPr/>
        </p:nvPicPr>
        <p:blipFill>
          <a:blip r:embed="rId4"/>
          <a:stretch>
            <a:fillRect/>
          </a:stretch>
        </p:blipFill>
        <p:spPr>
          <a:xfrm>
            <a:off x="5569527" y="992109"/>
            <a:ext cx="6622473" cy="5729365"/>
          </a:xfrm>
          <a:prstGeom prst="rect">
            <a:avLst/>
          </a:prstGeom>
        </p:spPr>
      </p:pic>
    </p:spTree>
    <p:extLst>
      <p:ext uri="{BB962C8B-B14F-4D97-AF65-F5344CB8AC3E}">
        <p14:creationId xmlns:p14="http://schemas.microsoft.com/office/powerpoint/2010/main" val="381801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7FAC561-EF64-5192-797C-E152EDAB1A6E}"/>
              </a:ext>
            </a:extLst>
          </p:cNvPr>
          <p:cNvPicPr>
            <a:picLocks noGrp="1" noChangeAspect="1"/>
          </p:cNvPicPr>
          <p:nvPr>
            <p:ph sz="half" idx="2"/>
          </p:nvPr>
        </p:nvPicPr>
        <p:blipFill rotWithShape="1">
          <a:blip r:embed="rId2"/>
          <a:srcRect l="2105" t="5471"/>
          <a:stretch>
            <a:fillRect/>
          </a:stretch>
        </p:blipFill>
        <p:spPr bwMode="auto">
          <a:xfrm>
            <a:off x="6289964" y="0"/>
            <a:ext cx="5902036" cy="383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736E3C4-6B8C-70BF-C988-6499AEE491F1}"/>
              </a:ext>
            </a:extLst>
          </p:cNvPr>
          <p:cNvPicPr>
            <a:picLocks noChangeAspect="1"/>
          </p:cNvPicPr>
          <p:nvPr/>
        </p:nvPicPr>
        <p:blipFill>
          <a:blip r:embed="rId3"/>
          <a:srcRect t="8440"/>
          <a:stretch>
            <a:fillRect/>
          </a:stretch>
        </p:blipFill>
        <p:spPr>
          <a:xfrm>
            <a:off x="6212544" y="3251200"/>
            <a:ext cx="5979456" cy="3606800"/>
          </a:xfrm>
          <a:prstGeom prst="rect">
            <a:avLst/>
          </a:prstGeom>
        </p:spPr>
      </p:pic>
      <p:sp>
        <p:nvSpPr>
          <p:cNvPr id="2" name="Title 1">
            <a:extLst>
              <a:ext uri="{FF2B5EF4-FFF2-40B4-BE49-F238E27FC236}">
                <a16:creationId xmlns:a16="http://schemas.microsoft.com/office/drawing/2014/main" id="{0220F621-42C5-4991-88D6-E308054A633B}"/>
              </a:ext>
            </a:extLst>
          </p:cNvPr>
          <p:cNvSpPr>
            <a:spLocks noGrp="1"/>
          </p:cNvSpPr>
          <p:nvPr>
            <p:ph type="title"/>
          </p:nvPr>
        </p:nvSpPr>
        <p:spPr>
          <a:xfrm>
            <a:off x="0" y="0"/>
            <a:ext cx="5377873" cy="1325563"/>
          </a:xfrm>
        </p:spPr>
        <p:txBody>
          <a:bodyPr/>
          <a:lstStyle/>
          <a:p>
            <a:r>
              <a:rPr lang="en-CA" sz="3600" dirty="0"/>
              <a:t>Equine Infectious Anemia</a:t>
            </a:r>
          </a:p>
        </p:txBody>
      </p:sp>
      <p:sp>
        <p:nvSpPr>
          <p:cNvPr id="5" name="Content Placeholder 4">
            <a:extLst>
              <a:ext uri="{FF2B5EF4-FFF2-40B4-BE49-F238E27FC236}">
                <a16:creationId xmlns:a16="http://schemas.microsoft.com/office/drawing/2014/main" id="{76DDD43E-B18F-4184-EC75-D9BEAACD7397}"/>
              </a:ext>
            </a:extLst>
          </p:cNvPr>
          <p:cNvSpPr>
            <a:spLocks noGrp="1"/>
          </p:cNvSpPr>
          <p:nvPr>
            <p:ph sz="half" idx="1"/>
          </p:nvPr>
        </p:nvSpPr>
        <p:spPr>
          <a:xfrm>
            <a:off x="186116" y="1253330"/>
            <a:ext cx="5909884" cy="4726683"/>
          </a:xfrm>
        </p:spPr>
        <p:txBody>
          <a:bodyPr/>
          <a:lstStyle/>
          <a:p>
            <a:r>
              <a:rPr lang="en-CA" dirty="0"/>
              <a:t>Since January 1, 2026 all Canadian cases have been in Alberta (36 cases, # premises?)</a:t>
            </a:r>
          </a:p>
          <a:p>
            <a:r>
              <a:rPr lang="en-CA" dirty="0"/>
              <a:t>US Cases </a:t>
            </a:r>
          </a:p>
          <a:p>
            <a:pPr lvl="1"/>
            <a:r>
              <a:rPr lang="en-CA" dirty="0"/>
              <a:t>California (7 premises, 22 confirmed cases)</a:t>
            </a:r>
          </a:p>
          <a:p>
            <a:pPr lvl="1"/>
            <a:r>
              <a:rPr lang="en-CA" dirty="0"/>
              <a:t>Texas (7 premises, 9 confirmed cases)</a:t>
            </a:r>
          </a:p>
          <a:p>
            <a:pPr lvl="1"/>
            <a:r>
              <a:rPr lang="en-CA" dirty="0"/>
              <a:t>Nevada (2 premises, 2 confirmed cases)</a:t>
            </a:r>
          </a:p>
          <a:p>
            <a:pPr lvl="1"/>
            <a:r>
              <a:rPr lang="en-CA" dirty="0"/>
              <a:t>Colorado (3 premises, 8 confirmed cases)</a:t>
            </a:r>
          </a:p>
          <a:p>
            <a:pPr lvl="1"/>
            <a:endParaRPr lang="en-CA" dirty="0"/>
          </a:p>
        </p:txBody>
      </p:sp>
      <p:sp>
        <p:nvSpPr>
          <p:cNvPr id="4" name="Slide Number Placeholder 3">
            <a:extLst>
              <a:ext uri="{FF2B5EF4-FFF2-40B4-BE49-F238E27FC236}">
                <a16:creationId xmlns:a16="http://schemas.microsoft.com/office/drawing/2014/main" id="{078E7A43-3F46-FB60-3F3E-87E8C8E60FF8}"/>
              </a:ext>
            </a:extLst>
          </p:cNvPr>
          <p:cNvSpPr>
            <a:spLocks noGrp="1"/>
          </p:cNvSpPr>
          <p:nvPr>
            <p:ph type="sldNum" sz="quarter" idx="10"/>
          </p:nvPr>
        </p:nvSpPr>
        <p:spPr/>
        <p:txBody>
          <a:bodyPr/>
          <a:lstStyle/>
          <a:p>
            <a:pPr>
              <a:defRPr/>
            </a:pPr>
            <a:fld id="{A5F12CC5-A507-4028-B3C9-257C8E707382}" type="slidenum">
              <a:rPr lang="en-US" smtClean="0"/>
              <a:pPr>
                <a:defRPr/>
              </a:pPr>
              <a:t>9</a:t>
            </a:fld>
            <a:endParaRPr lang="en-US"/>
          </a:p>
        </p:txBody>
      </p:sp>
      <p:sp>
        <p:nvSpPr>
          <p:cNvPr id="12" name="TextBox 11">
            <a:extLst>
              <a:ext uri="{FF2B5EF4-FFF2-40B4-BE49-F238E27FC236}">
                <a16:creationId xmlns:a16="http://schemas.microsoft.com/office/drawing/2014/main" id="{5DFA7130-7932-63C6-3F4A-0B1D87C79182}"/>
              </a:ext>
            </a:extLst>
          </p:cNvPr>
          <p:cNvSpPr txBox="1"/>
          <p:nvPr/>
        </p:nvSpPr>
        <p:spPr>
          <a:xfrm>
            <a:off x="6647975" y="6420406"/>
            <a:ext cx="6188362" cy="369332"/>
          </a:xfrm>
          <a:prstGeom prst="rect">
            <a:avLst/>
          </a:prstGeom>
          <a:noFill/>
        </p:spPr>
        <p:txBody>
          <a:bodyPr wrap="square">
            <a:spAutoFit/>
          </a:bodyPr>
          <a:lstStyle/>
          <a:p>
            <a:r>
              <a:rPr lang="en-CA" dirty="0">
                <a:hlinkClick r:id="rId4"/>
              </a:rPr>
              <a:t>Outbreaks | Equine Disease Communication Center</a:t>
            </a:r>
            <a:endParaRPr lang="en-CA" dirty="0"/>
          </a:p>
        </p:txBody>
      </p:sp>
      <p:sp>
        <p:nvSpPr>
          <p:cNvPr id="14" name="TextBox 13">
            <a:extLst>
              <a:ext uri="{FF2B5EF4-FFF2-40B4-BE49-F238E27FC236}">
                <a16:creationId xmlns:a16="http://schemas.microsoft.com/office/drawing/2014/main" id="{5CD2BC81-3648-196A-B740-52F1CFBAA41C}"/>
              </a:ext>
            </a:extLst>
          </p:cNvPr>
          <p:cNvSpPr txBox="1"/>
          <p:nvPr/>
        </p:nvSpPr>
        <p:spPr>
          <a:xfrm>
            <a:off x="9850030" y="38596"/>
            <a:ext cx="2069538" cy="369332"/>
          </a:xfrm>
          <a:prstGeom prst="rect">
            <a:avLst/>
          </a:prstGeom>
          <a:noFill/>
        </p:spPr>
        <p:txBody>
          <a:bodyPr wrap="square">
            <a:spAutoFit/>
          </a:bodyPr>
          <a:lstStyle/>
          <a:p>
            <a:r>
              <a:rPr lang="en-CA" dirty="0">
                <a:hlinkClick r:id="rId5"/>
              </a:rPr>
              <a:t>Equine Dashboard </a:t>
            </a:r>
            <a:endParaRPr lang="en-CA" dirty="0"/>
          </a:p>
        </p:txBody>
      </p:sp>
    </p:spTree>
    <p:extLst>
      <p:ext uri="{BB962C8B-B14F-4D97-AF65-F5344CB8AC3E}">
        <p14:creationId xmlns:p14="http://schemas.microsoft.com/office/powerpoint/2010/main" val="295253533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1BBAFD-AADE-496E-91FC-37525CB3675A}"/>
</file>

<file path=customXml/itemProps2.xml><?xml version="1.0" encoding="utf-8"?>
<ds:datastoreItem xmlns:ds="http://schemas.openxmlformats.org/officeDocument/2006/customXml" ds:itemID="{006F993A-D06F-4AF0-B2BD-42A5A44BC50B}"/>
</file>

<file path=customXml/itemProps3.xml><?xml version="1.0" encoding="utf-8"?>
<ds:datastoreItem xmlns:ds="http://schemas.openxmlformats.org/officeDocument/2006/customXml" ds:itemID="{2BDAC6C4-763C-4353-A49F-C374471F2422}"/>
</file>

<file path=docProps/app.xml><?xml version="1.0" encoding="utf-8"?>
<Properties xmlns="http://schemas.openxmlformats.org/officeDocument/2006/extended-properties" xmlns:vt="http://schemas.openxmlformats.org/officeDocument/2006/docPropsVTypes">
  <Template/>
  <TotalTime>25044</TotalTime>
  <Words>1739</Words>
  <Application>Microsoft Office PowerPoint</Application>
  <PresentationFormat>Widescreen</PresentationFormat>
  <Paragraphs>138</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2_Office Theme</vt:lpstr>
      <vt:lpstr>Community for Emerging and Zoonotic Diseases Identifying emerging risks through collective intelligence</vt:lpstr>
      <vt:lpstr>New World Screwworm</vt:lpstr>
      <vt:lpstr>New World Screwworm</vt:lpstr>
      <vt:lpstr>Asian Longhorn Tick in the USA</vt:lpstr>
      <vt:lpstr>Vesicular Stomatitis in Arizona</vt:lpstr>
      <vt:lpstr>Equine Parapox Virus in Sweden</vt:lpstr>
      <vt:lpstr>Equine Parapox Finland 2021-22</vt:lpstr>
      <vt:lpstr>Is Equine Parapox Emerging/Re-emerging?</vt:lpstr>
      <vt:lpstr>Equine Infectious Anemia</vt:lpstr>
      <vt:lpstr>60 equine herpesvirus cases confirmed in multistate outbreak | American Veterinary Medical Association</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566</cp:revision>
  <dcterms:created xsi:type="dcterms:W3CDTF">2020-02-07T23:34:08Z</dcterms:created>
  <dcterms:modified xsi:type="dcterms:W3CDTF">2026-04-20T20:23:40Z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