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389" r:id="rId3"/>
    <p:sldId id="265" r:id="rId4"/>
    <p:sldId id="391" r:id="rId5"/>
    <p:sldId id="368" r:id="rId6"/>
    <p:sldId id="380" r:id="rId7"/>
    <p:sldId id="352" r:id="rId8"/>
    <p:sldId id="392" r:id="rId9"/>
    <p:sldId id="393" r:id="rId10"/>
    <p:sldId id="394" r:id="rId11"/>
    <p:sldId id="386" r:id="rId12"/>
    <p:sldId id="379" r:id="rId13"/>
    <p:sldId id="390"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25" autoAdjust="0"/>
    <p:restoredTop sz="77160" autoAdjust="0"/>
  </p:normalViewPr>
  <p:slideViewPr>
    <p:cSldViewPr snapToGrid="0">
      <p:cViewPr varScale="1">
        <p:scale>
          <a:sx n="59" d="100"/>
          <a:sy n="59" d="100"/>
        </p:scale>
        <p:origin x="36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2024-02-29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South Korea,</a:t>
            </a:r>
            <a:r>
              <a:rPr lang="en-US" baseline="0" dirty="0" smtClean="0"/>
              <a:t> and more recently Japan, the detection of H5N6 has increased.  Because this is along the East Asian-Australasian flyway that overlaps with the Pacific Flyway in the Arctic there is a possibility of intercontinental introduction with H5N6, however time will tell if it’s significant. </a:t>
            </a:r>
            <a:endParaRPr lang="en-US" dirty="0" smtClean="0"/>
          </a:p>
          <a:p>
            <a:endParaRPr lang="en-US" dirty="0" smtClean="0"/>
          </a:p>
          <a:p>
            <a:r>
              <a:rPr lang="en-US" dirty="0" smtClean="0"/>
              <a:t>The map on the right shows the change in location of H5N5 in Northern</a:t>
            </a:r>
            <a:r>
              <a:rPr lang="en-US" baseline="0" dirty="0" smtClean="0"/>
              <a:t> Europe</a:t>
            </a:r>
            <a:r>
              <a:rPr lang="en-US" dirty="0" smtClean="0"/>
              <a:t>, the dark blue stars are detections of H5N5 to mid January.</a:t>
            </a:r>
          </a:p>
          <a:p>
            <a:endParaRPr lang="en-US" dirty="0" smtClean="0"/>
          </a:p>
          <a:p>
            <a:r>
              <a:rPr lang="en-US" dirty="0" smtClean="0"/>
              <a:t>In previous years, H5N5 had largely only appeared in Norway, it has now spread westward to the UK and Iceland, eastward to Sweden and Finland, and southward to Germany.  Some of these aren’t represented on the map as they are very recent.</a:t>
            </a:r>
          </a:p>
          <a:p>
            <a:endParaRPr lang="en-CA" dirty="0" smtClean="0"/>
          </a:p>
          <a:p>
            <a:r>
              <a:rPr lang="en-CA" dirty="0" smtClean="0"/>
              <a:t>H5N5</a:t>
            </a:r>
            <a:r>
              <a:rPr lang="en-CA" baseline="0" dirty="0" smtClean="0"/>
              <a:t> in Europe has not resulted in any outbreaks on farm, these are all wild bird cases, however they are on the migratory path of seabirds and fully Eurasian H5N5s have been identified in Atlantic Canada in wild birds, again with no domestic introductions resulting.</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H5N1 has made it to mainland</a:t>
            </a:r>
            <a:r>
              <a:rPr lang="en-CA" baseline="0" dirty="0" smtClean="0"/>
              <a:t> Antarctica, found in two dead </a:t>
            </a:r>
            <a:r>
              <a:rPr lang="en-CA" baseline="0" dirty="0" err="1" smtClean="0"/>
              <a:t>Skuas</a:t>
            </a:r>
            <a:r>
              <a:rPr lang="en-CA" baseline="0" dirty="0" smtClean="0"/>
              <a:t> at the Primavera Antarctic </a:t>
            </a:r>
            <a:r>
              <a:rPr lang="en-CA" baseline="0" dirty="0" smtClean="0"/>
              <a:t>base (the blue marker on the map), </a:t>
            </a:r>
            <a:r>
              <a:rPr lang="en-CA" baseline="0" dirty="0" smtClean="0"/>
              <a:t>not all that far from the tip of South America and previous detections in the sub-Antarctic islands.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55291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few relevant</a:t>
            </a:r>
            <a:r>
              <a:rPr lang="en-CA" baseline="0" dirty="0" smtClean="0"/>
              <a:t> </a:t>
            </a:r>
            <a:r>
              <a:rPr lang="en-CA" dirty="0" smtClean="0"/>
              <a:t>articles</a:t>
            </a:r>
            <a:r>
              <a:rPr lang="en-CA" baseline="0" dirty="0" smtClean="0"/>
              <a:t> that popped up that might be of interest.</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16520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We’re asking all of our network groups for</a:t>
            </a:r>
            <a:r>
              <a:rPr lang="en-CA" baseline="0" dirty="0" smtClean="0"/>
              <a:t> feedback on whether what is being done for the network is providing value. So just a thumbs up/thumbs down survey.</a:t>
            </a:r>
          </a:p>
          <a:p>
            <a:endParaRPr lang="en-CA" baseline="0" dirty="0" smtClean="0"/>
          </a:p>
          <a:p>
            <a:r>
              <a:rPr lang="en-CA" baseline="0" dirty="0" smtClean="0"/>
              <a:t>If you have any feedback on what we could do better, or should stop doing that would be valuable – now or later.  Given our limited resources, we don’t want to put effort into things that don’t have value.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8832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domestic birds in Canada we have had greater than 50% decline in cases</a:t>
            </a:r>
            <a:r>
              <a:rPr lang="en-CA" baseline="0" dirty="0" smtClean="0"/>
              <a:t> in 2023 compared to 2022</a:t>
            </a:r>
            <a:r>
              <a:rPr lang="en-CA" baseline="0" dirty="0" smtClean="0"/>
              <a:t>. Most of that difference was in the spring and summer, with a steep rise in cases at the end of 2023.</a:t>
            </a:r>
          </a:p>
          <a:p>
            <a:endParaRPr lang="en-CA" baseline="0" dirty="0" smtClean="0"/>
          </a:p>
          <a:p>
            <a:r>
              <a:rPr lang="en-CA" baseline="0" dirty="0" smtClean="0"/>
              <a:t>In the spring of 2023 Quebec (in brown bars on the graph) was affected the most, whereas in Fall of 2023 BC, Alberta and Saskatchewan were most affected and the fall peak is just as high as it was the previous two years.</a:t>
            </a:r>
          </a:p>
          <a:p>
            <a:endParaRPr lang="en-CA" baseline="0" dirty="0" smtClean="0"/>
          </a:p>
          <a:p>
            <a:r>
              <a:rPr lang="en-CA" baseline="0" dirty="0" smtClean="0"/>
              <a:t>We have had 8 cases of HPAI so far in 2024 so it is still actively circulating even though it is not a peak migration time.</a:t>
            </a:r>
            <a:endParaRPr lang="en-CA" baseline="0" dirty="0" smtClean="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These </a:t>
            </a:r>
            <a:r>
              <a:rPr lang="en-CA" altLang="en-US" dirty="0" smtClean="0"/>
              <a:t>are</a:t>
            </a:r>
            <a:r>
              <a:rPr lang="en-CA" altLang="en-US" baseline="0" dirty="0" smtClean="0"/>
              <a:t> the wildlife detections since our last meeting. There are no new species affected but detections are </a:t>
            </a:r>
            <a:r>
              <a:rPr lang="en-CA" altLang="en-US" baseline="0" dirty="0" smtClean="0"/>
              <a:t>ongoing, </a:t>
            </a:r>
          </a:p>
          <a:p>
            <a:r>
              <a:rPr lang="en-CA" altLang="en-US" baseline="0" dirty="0" smtClean="0"/>
              <a:t>The total numbers of detections in wildlife declined substantially in 2023 compared to 2022.</a:t>
            </a:r>
          </a:p>
          <a:p>
            <a:endParaRPr lang="en-CA" altLang="en-US" baseline="0" dirty="0" smtClean="0"/>
          </a:p>
          <a:p>
            <a:endParaRPr lang="en-CA" altLang="en-US" baseline="0" dirty="0" smtClean="0"/>
          </a:p>
          <a:p>
            <a:endParaRPr lang="en-CA" altLang="en-US" baseline="0" dirty="0" smtClean="0"/>
          </a:p>
          <a:p>
            <a:endParaRPr lang="en-CA" altLang="en-US" baseline="0" dirty="0" smtClean="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a:t>
            </a:r>
            <a:r>
              <a:rPr lang="en-CA" baseline="0" dirty="0" smtClean="0"/>
              <a:t> a graph of the number of detections of HPAI in the US over time. Just like us, they had a steep rise in cases at the end of 2023, and they continue to have </a:t>
            </a:r>
            <a:r>
              <a:rPr lang="en-CA" baseline="0" dirty="0" smtClean="0"/>
              <a:t>cases (3 new cases in backyard poultry were reported yesterday)</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72265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have been a slow and steady number of</a:t>
            </a:r>
            <a:r>
              <a:rPr lang="en-CA" baseline="0" dirty="0" smtClean="0"/>
              <a:t> cases over the last month. </a:t>
            </a:r>
          </a:p>
          <a:p>
            <a:r>
              <a:rPr lang="en-CA" baseline="0" dirty="0" smtClean="0"/>
              <a:t>It’s relatively quiet as the spring migration hasn’t had a big impact yet.  Ongoing cases are showing that the virus is present across the country in all flyways.</a:t>
            </a:r>
            <a:endParaRPr lang="en-CA"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is an image from USDA for the wild bird detections over approximately the last 30 days</a:t>
            </a:r>
            <a:r>
              <a:rPr lang="en-CA" baseline="0" dirty="0" smtClean="0"/>
              <a:t>.</a:t>
            </a:r>
            <a:r>
              <a:rPr lang="en-US" baseline="0" dirty="0" smtClean="0"/>
              <a:t> Again, showing that virus is present in all flyways.</a:t>
            </a:r>
            <a:endParaRPr lang="en-CA" baseline="0" dirty="0" smtClean="0"/>
          </a:p>
          <a:p>
            <a:endParaRPr lang="en-CA" baseline="0" dirty="0" smtClean="0"/>
          </a:p>
          <a:p>
            <a:r>
              <a:rPr lang="en-CA" baseline="0" dirty="0" smtClean="0"/>
              <a:t>The detections come from multiple </a:t>
            </a:r>
            <a:r>
              <a:rPr lang="en-CA" baseline="0" dirty="0" smtClean="0"/>
              <a:t>sampling sources – morbidity/mortality, hunter harvest and live bird sampling</a:t>
            </a:r>
            <a:r>
              <a:rPr lang="en-CA" baseline="0" dirty="0" smtClean="0"/>
              <a:t>.  </a:t>
            </a:r>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a low number of birds in flight at night currently, it</a:t>
            </a:r>
            <a:r>
              <a:rPr lang="en-CA" baseline="0" dirty="0" smtClean="0"/>
              <a:t> is expected that the spring migration will become more visible over the coming weeks. </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baseline="0" dirty="0" smtClean="0">
                <a:solidFill>
                  <a:schemeClr val="tx1"/>
                </a:solidFill>
                <a:effectLst/>
                <a:latin typeface="+mn-lt"/>
                <a:ea typeface="+mn-ea"/>
                <a:cs typeface="+mn-cs"/>
              </a:rPr>
              <a:t>Last time we had discussed vaccination of ducks in France.</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France implemented a large scale vaccination program for ducks in 2023. The vaccination plan was for 64 million ducks to be vaccinated twice, </a:t>
            </a:r>
            <a:r>
              <a:rPr lang="en-CA" sz="1200" kern="1200" dirty="0" smtClean="0">
                <a:solidFill>
                  <a:schemeClr val="tx1"/>
                </a:solidFill>
                <a:effectLst/>
                <a:latin typeface="+mn-lt"/>
                <a:ea typeface="+mn-ea"/>
                <a:cs typeface="+mn-cs"/>
              </a:rPr>
              <a:t>however </a:t>
            </a:r>
            <a:r>
              <a:rPr lang="en-CA" sz="1200" kern="1200" dirty="0" smtClean="0">
                <a:solidFill>
                  <a:schemeClr val="tx1"/>
                </a:solidFill>
                <a:effectLst/>
                <a:latin typeface="+mn-lt"/>
                <a:ea typeface="+mn-ea"/>
                <a:cs typeface="+mn-cs"/>
              </a:rPr>
              <a:t>media </a:t>
            </a:r>
            <a:r>
              <a:rPr lang="en-CA" sz="1200" kern="1200" dirty="0" smtClean="0">
                <a:solidFill>
                  <a:schemeClr val="tx1"/>
                </a:solidFill>
                <a:effectLst/>
                <a:latin typeface="+mn-lt"/>
                <a:ea typeface="+mn-ea"/>
                <a:cs typeface="+mn-cs"/>
              </a:rPr>
              <a:t>report</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indicate </a:t>
            </a:r>
            <a:r>
              <a:rPr lang="en-CA" sz="1200" kern="1200" dirty="0" smtClean="0">
                <a:solidFill>
                  <a:schemeClr val="tx1"/>
                </a:solidFill>
                <a:effectLst/>
                <a:latin typeface="+mn-lt"/>
                <a:ea typeface="+mn-ea"/>
                <a:cs typeface="+mn-cs"/>
              </a:rPr>
              <a:t>that in adapting to the results seen, foie gras birds were being given a 3</a:t>
            </a:r>
            <a:r>
              <a:rPr lang="en-CA" sz="1200" kern="1200" baseline="30000" dirty="0" smtClean="0">
                <a:solidFill>
                  <a:schemeClr val="tx1"/>
                </a:solidFill>
                <a:effectLst/>
                <a:latin typeface="+mn-lt"/>
                <a:ea typeface="+mn-ea"/>
                <a:cs typeface="+mn-cs"/>
              </a:rPr>
              <a:t>rd</a:t>
            </a:r>
            <a:r>
              <a:rPr lang="en-CA" sz="1200" kern="1200" dirty="0" smtClean="0">
                <a:solidFill>
                  <a:schemeClr val="tx1"/>
                </a:solidFill>
                <a:effectLst/>
                <a:latin typeface="+mn-lt"/>
                <a:ea typeface="+mn-ea"/>
                <a:cs typeface="+mn-cs"/>
              </a:rPr>
              <a:t> dose. 12 million birds had been vaccinated by January 8</a:t>
            </a:r>
            <a:r>
              <a:rPr lang="en-CA" sz="1200" kern="1200" baseline="30000" dirty="0" smtClean="0">
                <a:solidFill>
                  <a:schemeClr val="tx1"/>
                </a:solidFill>
                <a:effectLst/>
                <a:latin typeface="+mn-lt"/>
                <a:ea typeface="+mn-ea"/>
                <a:cs typeface="+mn-cs"/>
              </a:rPr>
              <a:t>th</a:t>
            </a:r>
            <a:r>
              <a:rPr lang="en-CA" sz="1200" kern="1200" dirty="0" smtClean="0">
                <a:solidFill>
                  <a:schemeClr val="tx1"/>
                </a:solidFill>
                <a:effectLst/>
                <a:latin typeface="+mn-lt"/>
                <a:ea typeface="+mn-ea"/>
                <a:cs typeface="+mn-cs"/>
              </a:rPr>
              <a:t>, 2024,</a:t>
            </a:r>
            <a:r>
              <a:rPr lang="en-CA" sz="1200" kern="1200" baseline="0" dirty="0" smtClean="0">
                <a:solidFill>
                  <a:schemeClr val="tx1"/>
                </a:solidFill>
                <a:effectLst/>
                <a:latin typeface="+mn-lt"/>
                <a:ea typeface="+mn-ea"/>
                <a:cs typeface="+mn-cs"/>
              </a:rPr>
              <a:t> this is a much smaller number than anticipated.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Despite</a:t>
            </a:r>
            <a:r>
              <a:rPr lang="en-CA" sz="1200" kern="1200" baseline="0" dirty="0" smtClean="0">
                <a:solidFill>
                  <a:schemeClr val="tx1"/>
                </a:solidFill>
                <a:effectLst/>
                <a:latin typeface="+mn-lt"/>
                <a:ea typeface="+mn-ea"/>
                <a:cs typeface="+mn-cs"/>
              </a:rPr>
              <a:t> incredible infrastructure in France to undertake this effort, they were unable to achieve their targets.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Two vaccinated barns on a single farm were detected with HPAI at the beginning of 2024 and were subject to depopulation and other control measures. This is not surprizing as the vaccine was not</a:t>
            </a:r>
            <a:r>
              <a:rPr lang="en-CA" sz="1200" kern="1200" baseline="0" dirty="0" smtClean="0">
                <a:solidFill>
                  <a:schemeClr val="tx1"/>
                </a:solidFill>
                <a:effectLst/>
                <a:latin typeface="+mn-lt"/>
                <a:ea typeface="+mn-ea"/>
                <a:cs typeface="+mn-cs"/>
              </a:rPr>
              <a:t> expected to provide </a:t>
            </a:r>
            <a:r>
              <a:rPr lang="en-CA" sz="1200" kern="1200" dirty="0" smtClean="0">
                <a:solidFill>
                  <a:schemeClr val="tx1"/>
                </a:solidFill>
                <a:effectLst/>
                <a:latin typeface="+mn-lt"/>
                <a:ea typeface="+mn-ea"/>
                <a:cs typeface="+mn-cs"/>
              </a:rPr>
              <a:t>sterile immunity.</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epidemiological analysis of the affected farms is still underway,</a:t>
            </a:r>
            <a:r>
              <a:rPr lang="en-CA" sz="1200" kern="1200" baseline="0" dirty="0" smtClean="0">
                <a:solidFill>
                  <a:schemeClr val="tx1"/>
                </a:solidFill>
                <a:effectLst/>
                <a:latin typeface="+mn-lt"/>
                <a:ea typeface="+mn-ea"/>
                <a:cs typeface="+mn-cs"/>
              </a:rPr>
              <a:t> so we don’t know much more about this yet.</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There was a dramatic decline in </a:t>
            </a:r>
            <a:r>
              <a:rPr lang="en-CA" sz="1200" kern="1200" baseline="0" dirty="0" smtClean="0">
                <a:solidFill>
                  <a:schemeClr val="tx1"/>
                </a:solidFill>
                <a:effectLst/>
                <a:latin typeface="+mn-lt"/>
                <a:ea typeface="+mn-ea"/>
                <a:cs typeface="+mn-cs"/>
              </a:rPr>
              <a:t>both domestic and wild birds </a:t>
            </a:r>
            <a:r>
              <a:rPr lang="en-CA" sz="1200" kern="1200" baseline="0" dirty="0" smtClean="0">
                <a:solidFill>
                  <a:schemeClr val="tx1"/>
                </a:solidFill>
                <a:effectLst/>
                <a:latin typeface="+mn-lt"/>
                <a:ea typeface="+mn-ea"/>
                <a:cs typeface="+mn-cs"/>
              </a:rPr>
              <a:t>in France in the fall of 2023 compared to the previous years, so we cannot be sure </a:t>
            </a:r>
            <a:r>
              <a:rPr lang="en-CA" sz="1200" kern="1200" baseline="0" dirty="0" smtClean="0">
                <a:solidFill>
                  <a:schemeClr val="tx1"/>
                </a:solidFill>
                <a:effectLst/>
                <a:latin typeface="+mn-lt"/>
                <a:ea typeface="+mn-ea"/>
                <a:cs typeface="+mn-cs"/>
              </a:rPr>
              <a:t>if the low number of cases is </a:t>
            </a:r>
            <a:r>
              <a:rPr lang="en-CA" sz="1200" kern="1200" baseline="0" dirty="0" smtClean="0">
                <a:solidFill>
                  <a:schemeClr val="tx1"/>
                </a:solidFill>
                <a:effectLst/>
                <a:latin typeface="+mn-lt"/>
                <a:ea typeface="+mn-ea"/>
                <a:cs typeface="+mn-cs"/>
              </a:rPr>
              <a:t>due to decreased infection pressure or vaccine efficacy.</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62094C-1496-489D-B497-1131CF2A6BE1}" type="slidenum">
              <a:rPr lang="en-CA" smtClean="0"/>
              <a:t>8</a:t>
            </a:fld>
            <a:endParaRPr lang="en-CA"/>
          </a:p>
        </p:txBody>
      </p:sp>
    </p:spTree>
    <p:extLst>
      <p:ext uri="{BB962C8B-B14F-4D97-AF65-F5344CB8AC3E}">
        <p14:creationId xmlns:p14="http://schemas.microsoft.com/office/powerpoint/2010/main" val="1100213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jump in human cases of</a:t>
            </a:r>
            <a:r>
              <a:rPr lang="en-CA" baseline="0" dirty="0" smtClean="0"/>
              <a:t> H5N1 2.3.2.1c in recent weeks in Cambodia </a:t>
            </a:r>
            <a:r>
              <a:rPr lang="en-CA" baseline="0" dirty="0" smtClean="0"/>
              <a:t>needs to be monitored. </a:t>
            </a:r>
          </a:p>
          <a:p>
            <a:r>
              <a:rPr lang="en-CA" baseline="0" dirty="0" smtClean="0"/>
              <a:t>There </a:t>
            </a:r>
            <a:r>
              <a:rPr lang="en-CA" baseline="0" dirty="0" smtClean="0"/>
              <a:t>have been 11 </a:t>
            </a:r>
            <a:r>
              <a:rPr lang="en-CA" baseline="0" dirty="0" smtClean="0"/>
              <a:t>human cases </a:t>
            </a:r>
            <a:r>
              <a:rPr lang="en-CA" baseline="0" dirty="0" smtClean="0"/>
              <a:t>in the last 12 months, all have been Clade 2.3.2.1c so far (last couple not genotyped yet).  All cases had direct close contact with poultry.</a:t>
            </a:r>
          </a:p>
          <a:p>
            <a:endParaRPr lang="en-CA" baseline="0" dirty="0" smtClean="0"/>
          </a:p>
          <a:p>
            <a:r>
              <a:rPr lang="en-CA" baseline="0" dirty="0" smtClean="0"/>
              <a:t>Exposure to poultry is much more common in Cambodian culture and likely across much of Southeast Asia compared to what happens in Canada. ~23% of survey respondents from Rural Cambodia reported preparing food for their families with sick or dead poultry. Other responses include giving carcasses to the neighbor, selling them, throwing them into water or feeding to other animals.</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2415835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ic.es/en/node/12597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hyperlink" Target="https://journals.asm.org/doi/10.1128/aem.00842-23" TargetMode="External"/><Relationship Id="rId3" Type="http://schemas.openxmlformats.org/officeDocument/2006/relationships/hyperlink" Target="https://www.sciencedirect.com/science/article/pii/S0264410X23014226?via%3Dihub" TargetMode="External"/><Relationship Id="rId7" Type="http://schemas.openxmlformats.org/officeDocument/2006/relationships/hyperlink" Target="https://pubmed.ncbi.nlm.nih.gov/382340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sciencedirect.com/science/article/pii/S0167587724000035?via%3Dihub" TargetMode="External"/><Relationship Id="rId5" Type="http://schemas.openxmlformats.org/officeDocument/2006/relationships/hyperlink" Target="https://www.sciencedirect.com/science/article/pii/S2589914723000464" TargetMode="External"/><Relationship Id="rId4" Type="http://schemas.openxmlformats.org/officeDocument/2006/relationships/hyperlink" Target="https://wwwnc.cdc.gov/eid/article/30/3/23-1098_article" TargetMode="External"/><Relationship Id="rId9" Type="http://schemas.openxmlformats.org/officeDocument/2006/relationships/hyperlink" Target="https://www.nature.com/articles/s41467-024-4546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lobalnews.ca/news/10269227/avian-flu-likely-behind-influx-of-sick-dead-canadian-geese-in-kingston-expert/" TargetMode="External"/><Relationship Id="rId5" Type="http://schemas.openxmlformats.org/officeDocument/2006/relationships/image" Target="../media/image5.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emergencies/disease-outbreak-news/item/2024-DON50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medrxiv.org/content/10.1101/2023.09.25.23296059v1"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Poultry Update</a:t>
            </a:r>
            <a:endParaRPr lang="en-CA" altLang="en-US" dirty="0"/>
          </a:p>
          <a:p>
            <a:pPr eaLnBrk="1" hangingPunct="1"/>
            <a:r>
              <a:rPr lang="en-CA" altLang="en-US" dirty="0" smtClean="0"/>
              <a:t>01 March 2024</a:t>
            </a:r>
            <a:endParaRPr lang="en-CA" altLang="en-US" dirty="0"/>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181600" cy="1325563"/>
          </a:xfrm>
        </p:spPr>
        <p:txBody>
          <a:bodyPr/>
          <a:lstStyle/>
          <a:p>
            <a:r>
              <a:rPr lang="en-CA" sz="3600" dirty="0" smtClean="0"/>
              <a:t>Other HPAI’s to watch</a:t>
            </a:r>
            <a:endParaRPr lang="en-CA" sz="3600" dirty="0"/>
          </a:p>
        </p:txBody>
      </p:sp>
      <p:sp>
        <p:nvSpPr>
          <p:cNvPr id="3" name="Content Placeholder 2"/>
          <p:cNvSpPr>
            <a:spLocks noGrp="1"/>
          </p:cNvSpPr>
          <p:nvPr>
            <p:ph sz="half" idx="1"/>
          </p:nvPr>
        </p:nvSpPr>
        <p:spPr>
          <a:xfrm>
            <a:off x="574158" y="1578870"/>
            <a:ext cx="5445642" cy="4598093"/>
          </a:xfrm>
        </p:spPr>
        <p:txBody>
          <a:bodyPr/>
          <a:lstStyle/>
          <a:p>
            <a:r>
              <a:rPr lang="en-CA" b="1" dirty="0" smtClean="0"/>
              <a:t>H5N6 </a:t>
            </a:r>
            <a:r>
              <a:rPr lang="en-CA" dirty="0" smtClean="0"/>
              <a:t>detections in Asia have increased</a:t>
            </a:r>
          </a:p>
          <a:p>
            <a:pPr marL="0" indent="0">
              <a:buNone/>
            </a:pPr>
            <a:endParaRPr lang="en-CA" dirty="0" smtClean="0"/>
          </a:p>
          <a:p>
            <a:r>
              <a:rPr lang="en-CA" dirty="0" smtClean="0"/>
              <a:t>Notably in South Korea there have been 38 cases since October 2023</a:t>
            </a:r>
          </a:p>
          <a:p>
            <a:pPr lvl="1"/>
            <a:r>
              <a:rPr lang="en-CA" dirty="0"/>
              <a:t>1</a:t>
            </a:r>
            <a:r>
              <a:rPr lang="en-CA" dirty="0" smtClean="0"/>
              <a:t> case was mixed infection with H5N1 and H5N6 on a duck farm</a:t>
            </a:r>
          </a:p>
          <a:p>
            <a:pPr lvl="1"/>
            <a:endParaRPr lang="en-CA" dirty="0"/>
          </a:p>
          <a:p>
            <a:r>
              <a:rPr lang="en-CA" dirty="0" smtClean="0"/>
              <a:t>Japan reported H5N6 for the first time in 6 years</a:t>
            </a:r>
            <a:endParaRPr lang="en-CA" dirty="0" smtClean="0"/>
          </a:p>
        </p:txBody>
      </p:sp>
      <p:pic>
        <p:nvPicPr>
          <p:cNvPr id="5" name="Content Placeholder 3"/>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617970" y="1578870"/>
            <a:ext cx="5311140" cy="47875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35973" y="524986"/>
            <a:ext cx="5794512" cy="954107"/>
          </a:xfrm>
          <a:prstGeom prst="rect">
            <a:avLst/>
          </a:prstGeom>
          <a:noFill/>
        </p:spPr>
        <p:txBody>
          <a:bodyPr wrap="square" rtlCol="0">
            <a:spAutoFit/>
          </a:bodyPr>
          <a:lstStyle/>
          <a:p>
            <a:r>
              <a:rPr lang="en-US" sz="2800" b="1" dirty="0"/>
              <a:t>H5N5 in Northern Europe has changed distribution</a:t>
            </a:r>
          </a:p>
        </p:txBody>
      </p:sp>
    </p:spTree>
    <p:extLst>
      <p:ext uri="{BB962C8B-B14F-4D97-AF65-F5344CB8AC3E}">
        <p14:creationId xmlns:p14="http://schemas.microsoft.com/office/powerpoint/2010/main" val="112577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36" y="430764"/>
            <a:ext cx="4762072" cy="1325563"/>
          </a:xfrm>
        </p:spPr>
        <p:txBody>
          <a:bodyPr/>
          <a:lstStyle/>
          <a:p>
            <a:r>
              <a:rPr lang="en-US" sz="2000" dirty="0">
                <a:hlinkClick r:id="rId3"/>
              </a:rPr>
              <a:t>Scientists from the </a:t>
            </a:r>
            <a:r>
              <a:rPr lang="en-US" sz="2000" dirty="0" err="1">
                <a:hlinkClick r:id="rId3"/>
              </a:rPr>
              <a:t>Severo</a:t>
            </a:r>
            <a:r>
              <a:rPr lang="en-US" sz="2000" dirty="0">
                <a:hlinkClick r:id="rId3"/>
              </a:rPr>
              <a:t> Ochoa Center for Molecular Biology of the CSIC confirm the presence of the Highly Pathogenic Avian Influenza virus for the first time in Antarctica | Spanish National Research Council (CSIC)</a:t>
            </a:r>
            <a:endParaRPr lang="en-CA" sz="2000" dirty="0"/>
          </a:p>
        </p:txBody>
      </p:sp>
      <p:sp>
        <p:nvSpPr>
          <p:cNvPr id="4" name="Content Placeholder 3"/>
          <p:cNvSpPr>
            <a:spLocks noGrp="1"/>
          </p:cNvSpPr>
          <p:nvPr>
            <p:ph sz="half" idx="1"/>
          </p:nvPr>
        </p:nvSpPr>
        <p:spPr>
          <a:xfrm>
            <a:off x="447782" y="2003461"/>
            <a:ext cx="4709845" cy="2445250"/>
          </a:xfrm>
        </p:spPr>
        <p:txBody>
          <a:bodyPr/>
          <a:lstStyle/>
          <a:p>
            <a:r>
              <a:rPr lang="en-US" dirty="0" smtClean="0"/>
              <a:t>HPAI found in two </a:t>
            </a:r>
            <a:r>
              <a:rPr lang="en-US" dirty="0"/>
              <a:t>samples of dead </a:t>
            </a:r>
            <a:r>
              <a:rPr lang="en-US" dirty="0" err="1"/>
              <a:t>S</a:t>
            </a:r>
            <a:r>
              <a:rPr lang="en-US" dirty="0" err="1" smtClean="0"/>
              <a:t>kuas</a:t>
            </a:r>
            <a:endParaRPr lang="en-US" dirty="0" smtClean="0"/>
          </a:p>
          <a:p>
            <a:r>
              <a:rPr lang="en-US" dirty="0"/>
              <a:t>F</a:t>
            </a:r>
            <a:r>
              <a:rPr lang="en-US" dirty="0" smtClean="0"/>
              <a:t>ound </a:t>
            </a:r>
            <a:r>
              <a:rPr lang="en-US" dirty="0"/>
              <a:t>by Argentine scientists </a:t>
            </a:r>
            <a:r>
              <a:rPr lang="en-US" dirty="0" smtClean="0"/>
              <a:t>near the </a:t>
            </a:r>
            <a:r>
              <a:rPr lang="en-US" dirty="0"/>
              <a:t>Argentine Antarctic base </a:t>
            </a:r>
            <a:r>
              <a:rPr lang="en-US" dirty="0" smtClean="0"/>
              <a:t>Primavera</a:t>
            </a:r>
          </a:p>
          <a:p>
            <a:endParaRPr lang="en-US" dirty="0"/>
          </a:p>
          <a:p>
            <a:endParaRPr lang="en-CA" dirty="0"/>
          </a:p>
        </p:txBody>
      </p:sp>
      <p:pic>
        <p:nvPicPr>
          <p:cNvPr id="8" name="Content Placeholder 7"/>
          <p:cNvPicPr>
            <a:picLocks noGrp="1" noChangeAspect="1"/>
          </p:cNvPicPr>
          <p:nvPr>
            <p:ph sz="half" idx="2"/>
          </p:nvPr>
        </p:nvPicPr>
        <p:blipFill>
          <a:blip r:embed="rId4"/>
          <a:stretch>
            <a:fillRect/>
          </a:stretch>
        </p:blipFill>
        <p:spPr>
          <a:xfrm>
            <a:off x="5250094" y="-38771"/>
            <a:ext cx="6941907" cy="6896771"/>
          </a:xfrm>
          <a:prstGeom prst="rect">
            <a:avLst/>
          </a:prstGeom>
        </p:spPr>
      </p:pic>
      <p:pic>
        <p:nvPicPr>
          <p:cNvPr id="9"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008152" y="4585699"/>
            <a:ext cx="3393040" cy="226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743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Scientific Findings</a:t>
            </a:r>
            <a:endParaRPr lang="en-CA" dirty="0"/>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3"/>
              </a:rPr>
              <a:t>Protection conferred by an H5 DNA vaccine against highly pathogenic avian influenza in chickens: The effect of vaccination schedules </a:t>
            </a:r>
            <a:r>
              <a:rPr lang="en-US" sz="1800" dirty="0" smtClean="0">
                <a:hlinkClick r:id="rId3"/>
              </a:rPr>
              <a:t>– </a:t>
            </a:r>
            <a:r>
              <a:rPr lang="en-US" sz="1800" dirty="0" err="1" smtClean="0">
                <a:hlinkClick r:id="rId3"/>
              </a:rPr>
              <a:t>ScienceDirect</a:t>
            </a:r>
            <a:endParaRPr lang="en-US" sz="1800" dirty="0" smtClean="0"/>
          </a:p>
          <a:p>
            <a:r>
              <a:rPr lang="en-US" sz="1800" dirty="0">
                <a:hlinkClick r:id="rId4"/>
              </a:rPr>
              <a:t>Recent Changes in Patterns of Mammal Infection with Highly Pathogenic Avian Influenza A(H5N1) Virus Worldwide - Volume 30, Number 3—March 2024 - Emerging Infectious Diseases journal </a:t>
            </a:r>
            <a:r>
              <a:rPr lang="en-US" sz="1800" dirty="0" smtClean="0">
                <a:hlinkClick r:id="rId4"/>
              </a:rPr>
              <a:t>– CDC</a:t>
            </a:r>
            <a:endParaRPr lang="en-US" sz="1800" dirty="0" smtClean="0"/>
          </a:p>
          <a:p>
            <a:r>
              <a:rPr lang="en-US" sz="1800" dirty="0">
                <a:hlinkClick r:id="rId5"/>
              </a:rPr>
              <a:t>A systematic review of influenza virus in water environments across human, poultry, and wild bird habitats </a:t>
            </a:r>
            <a:r>
              <a:rPr lang="en-US" sz="1800" dirty="0" smtClean="0">
                <a:hlinkClick r:id="rId5"/>
              </a:rPr>
              <a:t>– </a:t>
            </a:r>
            <a:r>
              <a:rPr lang="en-US" sz="1800" dirty="0" err="1" smtClean="0">
                <a:hlinkClick r:id="rId5"/>
              </a:rPr>
              <a:t>ScienceDirect</a:t>
            </a:r>
            <a:endParaRPr lang="en-US" sz="1800" dirty="0" smtClean="0"/>
          </a:p>
          <a:p>
            <a:r>
              <a:rPr lang="en-US" sz="1800" dirty="0">
                <a:hlinkClick r:id="rId6"/>
              </a:rPr>
              <a:t>UK </a:t>
            </a:r>
            <a:r>
              <a:rPr lang="en-US" sz="1800" dirty="0" err="1">
                <a:hlinkClick r:id="rId6"/>
              </a:rPr>
              <a:t>flockdown</a:t>
            </a:r>
            <a:r>
              <a:rPr lang="en-US" sz="1800" dirty="0">
                <a:hlinkClick r:id="rId6"/>
              </a:rPr>
              <a:t>: A survey of </a:t>
            </a:r>
            <a:r>
              <a:rPr lang="en-US" sz="1800" dirty="0" err="1">
                <a:hlinkClick r:id="rId6"/>
              </a:rPr>
              <a:t>smallscale</a:t>
            </a:r>
            <a:r>
              <a:rPr lang="en-US" sz="1800" dirty="0">
                <a:hlinkClick r:id="rId6"/>
              </a:rPr>
              <a:t> poultry keepers and their understanding of governmental guidance on highly pathogenic avian influenza (HPAI) </a:t>
            </a:r>
            <a:r>
              <a:rPr lang="en-US" sz="1800" dirty="0" smtClean="0">
                <a:hlinkClick r:id="rId6"/>
              </a:rPr>
              <a:t>– </a:t>
            </a:r>
            <a:r>
              <a:rPr lang="en-US" sz="1800" dirty="0" err="1" smtClean="0">
                <a:hlinkClick r:id="rId6"/>
              </a:rPr>
              <a:t>ScienceDirect</a:t>
            </a:r>
            <a:endParaRPr lang="en-US" sz="1800" dirty="0" smtClean="0"/>
          </a:p>
          <a:p>
            <a:r>
              <a:rPr lang="en-US" sz="1800" dirty="0">
                <a:hlinkClick r:id="rId7"/>
              </a:rPr>
              <a:t>Veterinarians' knowledge and experience of avian influenza and perspectives on control measures in the UK - PubMed (nih.gov</a:t>
            </a:r>
            <a:r>
              <a:rPr lang="en-US" sz="1800" dirty="0" smtClean="0">
                <a:hlinkClick r:id="rId7"/>
              </a:rPr>
              <a:t>)</a:t>
            </a:r>
            <a:endParaRPr lang="en-US" sz="1800" dirty="0" smtClean="0"/>
          </a:p>
          <a:p>
            <a:r>
              <a:rPr lang="en-US" sz="1800" dirty="0">
                <a:hlinkClick r:id="rId8"/>
              </a:rPr>
              <a:t>Targeted genomic sequencing of avian influenza viruses in wetland sediment from wild bird habitats | Applied and Environmental Microbiology (asm.org</a:t>
            </a:r>
            <a:r>
              <a:rPr lang="en-US" sz="1800" dirty="0" smtClean="0">
                <a:hlinkClick r:id="rId8"/>
              </a:rPr>
              <a:t>)</a:t>
            </a:r>
            <a:endParaRPr lang="en-US" sz="1800" dirty="0" smtClean="0"/>
          </a:p>
          <a:p>
            <a:r>
              <a:rPr lang="en-US" sz="1800" dirty="0">
                <a:hlinkClick r:id="rId9"/>
              </a:rPr>
              <a:t>Synchrony of Bird Migration with Global Dispersal of Avian Influenza Reveals Exposed Bird Orders | Nature </a:t>
            </a:r>
            <a:r>
              <a:rPr lang="en-US" sz="1800" dirty="0" smtClean="0">
                <a:hlinkClick r:id="rId9"/>
              </a:rPr>
              <a:t>Communications</a:t>
            </a:r>
            <a:endParaRPr lang="en-US" sz="1800" dirty="0" smtClean="0"/>
          </a:p>
          <a:p>
            <a:endParaRPr lang="en-CA" sz="1800" dirty="0"/>
          </a:p>
        </p:txBody>
      </p:sp>
    </p:spTree>
    <p:extLst>
      <p:ext uri="{BB962C8B-B14F-4D97-AF65-F5344CB8AC3E}">
        <p14:creationId xmlns:p14="http://schemas.microsoft.com/office/powerpoint/2010/main" val="2166939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Survey of Network Groups</a:t>
            </a:r>
            <a:endParaRPr lang="en-CA" b="1" dirty="0">
              <a:latin typeface="+mn-lt"/>
            </a:endParaRPr>
          </a:p>
        </p:txBody>
      </p:sp>
      <p:sp>
        <p:nvSpPr>
          <p:cNvPr id="5" name="Content Placeholder 4"/>
          <p:cNvSpPr>
            <a:spLocks noGrp="1"/>
          </p:cNvSpPr>
          <p:nvPr>
            <p:ph sz="half" idx="1"/>
          </p:nvPr>
        </p:nvSpPr>
        <p:spPr/>
        <p:txBody>
          <a:bodyPr>
            <a:normAutofit/>
          </a:bodyPr>
          <a:lstStyle/>
          <a:p>
            <a:r>
              <a:rPr lang="en-CA" dirty="0" smtClean="0"/>
              <a:t>Are CEZD quarterly reports providing value?</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6" name="Content Placeholder 5"/>
          <p:cNvSpPr>
            <a:spLocks noGrp="1"/>
          </p:cNvSpPr>
          <p:nvPr>
            <p:ph sz="half" idx="2"/>
          </p:nvPr>
        </p:nvSpPr>
        <p:spPr/>
        <p:txBody>
          <a:bodyPr>
            <a:normAutofit/>
          </a:bodyPr>
          <a:lstStyle/>
          <a:p>
            <a:r>
              <a:rPr lang="en-CA" dirty="0"/>
              <a:t>Anything we can do better?</a:t>
            </a:r>
          </a:p>
          <a:p>
            <a:r>
              <a:rPr lang="en-CA" dirty="0" smtClean="0"/>
              <a:t>Anything we should stop doing?</a:t>
            </a:r>
          </a:p>
          <a:p>
            <a:endParaRPr lang="en-CA" dirty="0" smtClean="0"/>
          </a:p>
          <a:p>
            <a:endParaRPr lang="en-CA" dirty="0"/>
          </a:p>
          <a:p>
            <a:endParaRPr lang="en-CA" dirty="0" smtClean="0"/>
          </a:p>
          <a:p>
            <a:endParaRPr lang="en-CA" dirty="0" smtClean="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64326" y="2978970"/>
            <a:ext cx="2455108" cy="2455108"/>
          </a:xfrm>
          <a:prstGeom prst="rect">
            <a:avLst/>
          </a:prstGeom>
        </p:spPr>
      </p:pic>
    </p:spTree>
    <p:extLst>
      <p:ext uri="{BB962C8B-B14F-4D97-AF65-F5344CB8AC3E}">
        <p14:creationId xmlns:p14="http://schemas.microsoft.com/office/powerpoint/2010/main" val="311882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265749" y="576072"/>
            <a:ext cx="11268614" cy="6281928"/>
          </a:xfrm>
          <a:prstGeom prst="rect">
            <a:avLst/>
          </a:prstGeom>
        </p:spPr>
      </p:pic>
      <p:sp>
        <p:nvSpPr>
          <p:cNvPr id="4" name="Titre 1"/>
          <p:cNvSpPr>
            <a:spLocks noGrp="1"/>
          </p:cNvSpPr>
          <p:nvPr>
            <p:ph type="title"/>
          </p:nvPr>
        </p:nvSpPr>
        <p:spPr>
          <a:xfrm>
            <a:off x="0" y="0"/>
            <a:ext cx="12191999" cy="576072"/>
          </a:xfrm>
          <a:noFill/>
        </p:spPr>
        <p:txBody>
          <a:bodyPr>
            <a:normAutofit fontScale="90000"/>
          </a:bodyPr>
          <a:lstStyle/>
          <a:p>
            <a:r>
              <a:rPr lang="en-CA" sz="4000" b="1" dirty="0" smtClean="0">
                <a:solidFill>
                  <a:srgbClr val="05486C"/>
                </a:solidFill>
                <a:latin typeface="Arial" panose="020B0604020202020204" pitchFamily="34" charset="0"/>
                <a:cs typeface="Arial" panose="020B0604020202020204" pitchFamily="34" charset="0"/>
              </a:rPr>
              <a:t>HPAI in Domestic Birds in Canada</a:t>
            </a:r>
            <a:endParaRPr lang="en-CA" sz="4000" b="1" dirty="0">
              <a:solidFill>
                <a:schemeClr val="accent2"/>
              </a:solidFill>
            </a:endParaRPr>
          </a:p>
        </p:txBody>
      </p:sp>
      <p:sp>
        <p:nvSpPr>
          <p:cNvPr id="3" name="ZoneTexte 2"/>
          <p:cNvSpPr txBox="1"/>
          <p:nvPr/>
        </p:nvSpPr>
        <p:spPr>
          <a:xfrm>
            <a:off x="137897" y="2422605"/>
            <a:ext cx="1128068" cy="369332"/>
          </a:xfrm>
          <a:prstGeom prst="rect">
            <a:avLst/>
          </a:prstGeom>
          <a:noFill/>
        </p:spPr>
        <p:txBody>
          <a:bodyPr wrap="square" rtlCol="0">
            <a:spAutoFit/>
          </a:bodyPr>
          <a:lstStyle/>
          <a:p>
            <a:pPr algn="ctr"/>
            <a:r>
              <a:rPr lang="fr-CA" b="1" dirty="0" smtClean="0"/>
              <a:t>2021: 2 IP</a:t>
            </a:r>
            <a:endParaRPr lang="fr-CA" b="1" dirty="0"/>
          </a:p>
        </p:txBody>
      </p:sp>
      <p:sp>
        <p:nvSpPr>
          <p:cNvPr id="6" name="ZoneTexte 5"/>
          <p:cNvSpPr txBox="1"/>
          <p:nvPr/>
        </p:nvSpPr>
        <p:spPr>
          <a:xfrm>
            <a:off x="2865945" y="2422605"/>
            <a:ext cx="1402080" cy="369332"/>
          </a:xfrm>
          <a:prstGeom prst="rect">
            <a:avLst/>
          </a:prstGeom>
          <a:noFill/>
        </p:spPr>
        <p:txBody>
          <a:bodyPr wrap="square" rtlCol="0">
            <a:spAutoFit/>
          </a:bodyPr>
          <a:lstStyle/>
          <a:p>
            <a:pPr algn="ctr"/>
            <a:r>
              <a:rPr lang="fr-CA" b="1" dirty="0" smtClean="0"/>
              <a:t>2022: 281 IP</a:t>
            </a:r>
            <a:endParaRPr lang="fr-CA" b="1" dirty="0"/>
          </a:p>
        </p:txBody>
      </p:sp>
      <p:sp>
        <p:nvSpPr>
          <p:cNvPr id="7" name="ZoneTexte 6"/>
          <p:cNvSpPr txBox="1"/>
          <p:nvPr/>
        </p:nvSpPr>
        <p:spPr>
          <a:xfrm>
            <a:off x="7411220" y="2425504"/>
            <a:ext cx="1402080" cy="369332"/>
          </a:xfrm>
          <a:prstGeom prst="rect">
            <a:avLst/>
          </a:prstGeom>
          <a:noFill/>
        </p:spPr>
        <p:txBody>
          <a:bodyPr wrap="square" rtlCol="0">
            <a:spAutoFit/>
          </a:bodyPr>
          <a:lstStyle/>
          <a:p>
            <a:pPr algn="ctr"/>
            <a:r>
              <a:rPr lang="fr-CA" b="1" dirty="0" smtClean="0"/>
              <a:t>2023: 131 IP</a:t>
            </a:r>
            <a:endParaRPr lang="fr-CA" b="1" dirty="0"/>
          </a:p>
        </p:txBody>
      </p:sp>
      <p:sp>
        <p:nvSpPr>
          <p:cNvPr id="9" name="ZoneTexte 8"/>
          <p:cNvSpPr txBox="1"/>
          <p:nvPr/>
        </p:nvSpPr>
        <p:spPr>
          <a:xfrm>
            <a:off x="10554415" y="2422605"/>
            <a:ext cx="1402080" cy="369332"/>
          </a:xfrm>
          <a:prstGeom prst="rect">
            <a:avLst/>
          </a:prstGeom>
          <a:noFill/>
        </p:spPr>
        <p:txBody>
          <a:bodyPr wrap="square" rtlCol="0">
            <a:spAutoFit/>
          </a:bodyPr>
          <a:lstStyle/>
          <a:p>
            <a:pPr algn="ctr"/>
            <a:r>
              <a:rPr lang="fr-CA" b="1" dirty="0" smtClean="0"/>
              <a:t>2024: </a:t>
            </a:r>
            <a:r>
              <a:rPr lang="fr-CA" b="1" dirty="0"/>
              <a:t>8</a:t>
            </a:r>
            <a:r>
              <a:rPr lang="fr-CA" b="1" dirty="0" smtClean="0"/>
              <a:t> </a:t>
            </a:r>
            <a:r>
              <a:rPr lang="fr-CA" b="1" dirty="0" smtClean="0"/>
              <a:t>IP</a:t>
            </a:r>
            <a:endParaRPr lang="fr-CA" b="1" dirty="0"/>
          </a:p>
        </p:txBody>
      </p:sp>
      <p:sp>
        <p:nvSpPr>
          <p:cNvPr id="11" name="Rectangle 10"/>
          <p:cNvSpPr/>
          <p:nvPr/>
        </p:nvSpPr>
        <p:spPr>
          <a:xfrm>
            <a:off x="5900056" y="2015067"/>
            <a:ext cx="4771158" cy="3736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301607" y="2015068"/>
            <a:ext cx="4598449" cy="3736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82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smtClean="0"/>
              <a:t>Wildlife H5N1 </a:t>
            </a:r>
            <a:r>
              <a:rPr lang="en-CA" dirty="0"/>
              <a:t>Avian Influenza</a:t>
            </a:r>
            <a:endParaRPr lang="en-US" dirty="0"/>
          </a:p>
        </p:txBody>
      </p:sp>
      <p:sp>
        <p:nvSpPr>
          <p:cNvPr id="8" name="Content Placeholder 7"/>
          <p:cNvSpPr>
            <a:spLocks noGrp="1"/>
          </p:cNvSpPr>
          <p:nvPr>
            <p:ph sz="half" idx="2"/>
          </p:nvPr>
        </p:nvSpPr>
        <p:spPr>
          <a:xfrm>
            <a:off x="8154786" y="1001685"/>
            <a:ext cx="3874918" cy="3917946"/>
          </a:xfrm>
        </p:spPr>
        <p:txBody>
          <a:bodyPr/>
          <a:lstStyle/>
          <a:p>
            <a:r>
              <a:rPr lang="en-CA" sz="2400" dirty="0" smtClean="0"/>
              <a:t>Dashboard Filtered from Dec 8 2023 – Feb 27, 2024</a:t>
            </a:r>
          </a:p>
          <a:p>
            <a:r>
              <a:rPr lang="en-CA" sz="2400" dirty="0" smtClean="0"/>
              <a:t>45 cases (11 confirmed)</a:t>
            </a:r>
          </a:p>
          <a:p>
            <a:r>
              <a:rPr lang="en-CA" sz="2400" dirty="0" smtClean="0"/>
              <a:t>Of those confirmed:</a:t>
            </a:r>
          </a:p>
          <a:p>
            <a:pPr lvl="1"/>
            <a:r>
              <a:rPr lang="en-CA" sz="2000" dirty="0" smtClean="0"/>
              <a:t>Striped skunk</a:t>
            </a:r>
          </a:p>
          <a:p>
            <a:pPr lvl="1"/>
            <a:r>
              <a:rPr lang="en-CA" sz="2000" dirty="0" smtClean="0"/>
              <a:t>Canada goose</a:t>
            </a:r>
          </a:p>
          <a:p>
            <a:pPr lvl="1"/>
            <a:r>
              <a:rPr lang="en-CA" sz="2000" dirty="0" smtClean="0"/>
              <a:t>American Goshawk</a:t>
            </a:r>
          </a:p>
          <a:p>
            <a:pPr lvl="1"/>
            <a:r>
              <a:rPr lang="en-CA" sz="2000" dirty="0" smtClean="0"/>
              <a:t>Great Horned Owl</a:t>
            </a:r>
          </a:p>
          <a:p>
            <a:pPr lvl="1"/>
            <a:r>
              <a:rPr lang="en-CA" sz="2000" dirty="0" smtClean="0"/>
              <a:t>American Crow</a:t>
            </a:r>
          </a:p>
          <a:p>
            <a:pPr lvl="1"/>
            <a:endParaRPr lang="en-CA" sz="2000" dirty="0"/>
          </a:p>
          <a:p>
            <a:r>
              <a:rPr lang="en-CA" sz="2400" dirty="0" smtClean="0"/>
              <a:t>H5N1</a:t>
            </a:r>
          </a:p>
          <a:p>
            <a:pPr lvl="1"/>
            <a:r>
              <a:rPr lang="en-CA" sz="2000" dirty="0" smtClean="0"/>
              <a:t>Fully Eurasian (2)</a:t>
            </a:r>
          </a:p>
          <a:p>
            <a:pPr lvl="1"/>
            <a:r>
              <a:rPr lang="en-CA" sz="2000" dirty="0" smtClean="0"/>
              <a:t>Reassortant EA/NM (9)</a:t>
            </a:r>
          </a:p>
          <a:p>
            <a:pPr lvl="1"/>
            <a:endParaRPr lang="en-CA" sz="2000" dirty="0" smtClean="0"/>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p:cNvPicPr>
            <a:picLocks noGrp="1" noChangeAspect="1"/>
          </p:cNvPicPr>
          <p:nvPr>
            <p:ph sz="half" idx="1"/>
          </p:nvPr>
        </p:nvPicPr>
        <p:blipFill>
          <a:blip r:embed="rId5"/>
          <a:stretch>
            <a:fillRect/>
          </a:stretch>
        </p:blipFill>
        <p:spPr>
          <a:xfrm>
            <a:off x="-1951810" y="1364795"/>
            <a:ext cx="10106596" cy="4393580"/>
          </a:xfrm>
          <a:prstGeom prst="rect">
            <a:avLst/>
          </a:prstGeom>
        </p:spPr>
      </p:pic>
      <p:sp>
        <p:nvSpPr>
          <p:cNvPr id="3" name="Rectangle 2"/>
          <p:cNvSpPr/>
          <p:nvPr/>
        </p:nvSpPr>
        <p:spPr>
          <a:xfrm>
            <a:off x="4011569" y="6129032"/>
            <a:ext cx="6096000" cy="646331"/>
          </a:xfrm>
          <a:prstGeom prst="rect">
            <a:avLst/>
          </a:prstGeom>
        </p:spPr>
        <p:txBody>
          <a:bodyPr>
            <a:spAutoFit/>
          </a:bodyPr>
          <a:lstStyle/>
          <a:p>
            <a:r>
              <a:rPr lang="en-US" dirty="0">
                <a:hlinkClick r:id="rId6"/>
              </a:rPr>
              <a:t>Avian flu likely behind influx of sick, dead Canadian geese in Kingston: expert - Kingston | Globalnews.ca</a:t>
            </a:r>
            <a:endParaRPr lang="en-CA" dirty="0"/>
          </a:p>
        </p:txBody>
      </p:sp>
    </p:spTree>
    <p:extLst>
      <p:ext uri="{BB962C8B-B14F-4D97-AF65-F5344CB8AC3E}">
        <p14:creationId xmlns:p14="http://schemas.microsoft.com/office/powerpoint/2010/main" val="1611031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US Domestic Detections H5N1 Over Time</a:t>
            </a:r>
            <a:endParaRPr lang="en-CA" dirty="0"/>
          </a:p>
        </p:txBody>
      </p:sp>
      <p:pic>
        <p:nvPicPr>
          <p:cNvPr id="2" name="Picture 1"/>
          <p:cNvPicPr>
            <a:picLocks noChangeAspect="1"/>
          </p:cNvPicPr>
          <p:nvPr/>
        </p:nvPicPr>
        <p:blipFill>
          <a:blip r:embed="rId3"/>
          <a:stretch>
            <a:fillRect/>
          </a:stretch>
        </p:blipFill>
        <p:spPr>
          <a:xfrm>
            <a:off x="270767" y="1304309"/>
            <a:ext cx="11650466" cy="5261304"/>
          </a:xfrm>
          <a:prstGeom prst="rect">
            <a:avLst/>
          </a:prstGeom>
        </p:spPr>
      </p:pic>
    </p:spTree>
    <p:extLst>
      <p:ext uri="{BB962C8B-B14F-4D97-AF65-F5344CB8AC3E}">
        <p14:creationId xmlns:p14="http://schemas.microsoft.com/office/powerpoint/2010/main" val="11803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smtClean="0"/>
              <a:t>United States – HPAI Domestic Bird Detections</a:t>
            </a:r>
            <a:br>
              <a:rPr lang="en-CA" dirty="0" smtClean="0"/>
            </a:br>
            <a:r>
              <a:rPr lang="en-CA" dirty="0" smtClean="0"/>
              <a:t>Last 30 days</a:t>
            </a:r>
            <a:endParaRPr lang="en-CA" dirty="0"/>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smtClean="0"/>
              <a:t>16 </a:t>
            </a:r>
            <a:r>
              <a:rPr lang="fr-CA" dirty="0" smtClean="0"/>
              <a:t>states have </a:t>
            </a:r>
            <a:r>
              <a:rPr lang="fr-CA" dirty="0" err="1" smtClean="0"/>
              <a:t>had</a:t>
            </a:r>
            <a:r>
              <a:rPr lang="fr-CA" dirty="0" smtClean="0"/>
              <a:t> </a:t>
            </a:r>
            <a:r>
              <a:rPr lang="fr-CA" dirty="0" err="1" smtClean="0"/>
              <a:t>outbreaks</a:t>
            </a:r>
            <a:r>
              <a:rPr lang="fr-CA" dirty="0" smtClean="0"/>
              <a:t> in the last 30 </a:t>
            </a:r>
            <a:r>
              <a:rPr lang="fr-CA" dirty="0" err="1" smtClean="0"/>
              <a:t>days</a:t>
            </a:r>
            <a:endParaRPr lang="fr-CA" dirty="0" smtClean="0"/>
          </a:p>
          <a:p>
            <a:pPr lvl="1"/>
            <a:endParaRPr lang="fr-CA" dirty="0"/>
          </a:p>
          <a:p>
            <a:r>
              <a:rPr lang="fr-CA" dirty="0" smtClean="0"/>
              <a:t>23 </a:t>
            </a:r>
            <a:r>
              <a:rPr lang="fr-CA" dirty="0" err="1" smtClean="0"/>
              <a:t>flocks</a:t>
            </a:r>
            <a:endParaRPr lang="fr-CA" dirty="0" smtClean="0"/>
          </a:p>
          <a:p>
            <a:pPr lvl="1"/>
            <a:r>
              <a:rPr lang="fr-CA" dirty="0"/>
              <a:t>7</a:t>
            </a:r>
            <a:r>
              <a:rPr lang="fr-CA" dirty="0" smtClean="0"/>
              <a:t> </a:t>
            </a:r>
            <a:r>
              <a:rPr lang="fr-CA" dirty="0" smtClean="0"/>
              <a:t>commercial</a:t>
            </a:r>
          </a:p>
          <a:p>
            <a:pPr lvl="1"/>
            <a:r>
              <a:rPr lang="fr-CA" dirty="0" smtClean="0"/>
              <a:t>16 </a:t>
            </a:r>
            <a:r>
              <a:rPr lang="fr-CA" dirty="0" err="1" smtClean="0"/>
              <a:t>backyard</a:t>
            </a:r>
            <a:endParaRPr lang="fr-CA" dirty="0" smtClean="0"/>
          </a:p>
        </p:txBody>
      </p:sp>
      <p:pic>
        <p:nvPicPr>
          <p:cNvPr id="5" name="Content Placeholder 4"/>
          <p:cNvPicPr>
            <a:picLocks noGrp="1" noChangeAspect="1"/>
          </p:cNvPicPr>
          <p:nvPr>
            <p:ph sz="half" idx="2"/>
          </p:nvPr>
        </p:nvPicPr>
        <p:blipFill>
          <a:blip r:embed="rId3"/>
          <a:stretch>
            <a:fillRect/>
          </a:stretch>
        </p:blipFill>
        <p:spPr>
          <a:xfrm>
            <a:off x="5747134" y="1534468"/>
            <a:ext cx="6051166" cy="43137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smtClean="0"/>
              <a:t>US Wild Bird Detections Jan 29 – Feb 23, 2024</a:t>
            </a:r>
            <a:endParaRPr lang="en-CA"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8275" y="1394222"/>
            <a:ext cx="6502606" cy="5023262"/>
          </a:xfrm>
        </p:spPr>
      </p:pic>
      <p:pic>
        <p:nvPicPr>
          <p:cNvPr id="3" name="Picture 2"/>
          <p:cNvPicPr>
            <a:picLocks noChangeAspect="1"/>
          </p:cNvPicPr>
          <p:nvPr/>
        </p:nvPicPr>
        <p:blipFill>
          <a:blip r:embed="rId4"/>
          <a:stretch>
            <a:fillRect/>
          </a:stretch>
        </p:blipFill>
        <p:spPr>
          <a:xfrm>
            <a:off x="6620024" y="2402102"/>
            <a:ext cx="5352752" cy="2749534"/>
          </a:xfrm>
          <a:prstGeom prst="rect">
            <a:avLst/>
          </a:prstGeom>
        </p:spPr>
      </p:pic>
    </p:spTree>
    <p:extLst>
      <p:ext uri="{BB962C8B-B14F-4D97-AF65-F5344CB8AC3E}">
        <p14:creationId xmlns:p14="http://schemas.microsoft.com/office/powerpoint/2010/main" val="999002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Wild Bird Migration</a:t>
            </a:r>
            <a:endParaRPr lang="en-CA" dirty="0"/>
          </a:p>
        </p:txBody>
      </p:sp>
      <p:pic>
        <p:nvPicPr>
          <p:cNvPr id="3" name="Picture 2"/>
          <p:cNvPicPr>
            <a:picLocks noChangeAspect="1"/>
          </p:cNvPicPr>
          <p:nvPr/>
        </p:nvPicPr>
        <p:blipFill>
          <a:blip r:embed="rId3"/>
          <a:stretch>
            <a:fillRect/>
          </a:stretch>
        </p:blipFill>
        <p:spPr>
          <a:xfrm>
            <a:off x="1538869" y="1478725"/>
            <a:ext cx="8686064" cy="4977831"/>
          </a:xfrm>
          <a:prstGeom prst="rect">
            <a:avLst/>
          </a:prstGeom>
        </p:spPr>
      </p:pic>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029579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CA" dirty="0" smtClean="0"/>
              <a:t>Vaccination in France</a:t>
            </a:r>
            <a:endParaRPr lang="en-CA" dirty="0"/>
          </a:p>
        </p:txBody>
      </p:sp>
      <p:sp>
        <p:nvSpPr>
          <p:cNvPr id="3" name="Content Placeholder 2"/>
          <p:cNvSpPr>
            <a:spLocks noGrp="1"/>
          </p:cNvSpPr>
          <p:nvPr>
            <p:ph sz="half" idx="1"/>
          </p:nvPr>
        </p:nvSpPr>
        <p:spPr>
          <a:xfrm>
            <a:off x="838200" y="1320800"/>
            <a:ext cx="5181600" cy="4856163"/>
          </a:xfrm>
        </p:spPr>
        <p:txBody>
          <a:bodyPr>
            <a:normAutofit/>
          </a:bodyPr>
          <a:lstStyle/>
          <a:p>
            <a:r>
              <a:rPr lang="en-CA" dirty="0" smtClean="0"/>
              <a:t>Large scale vaccination program for ducks in 2023</a:t>
            </a:r>
          </a:p>
          <a:p>
            <a:r>
              <a:rPr lang="en-CA" dirty="0" smtClean="0"/>
              <a:t>64 million birds to be vaccinated twice</a:t>
            </a:r>
          </a:p>
          <a:p>
            <a:r>
              <a:rPr lang="en-CA" dirty="0"/>
              <a:t>12 million birds vaccinated by January 8, 2024</a:t>
            </a:r>
          </a:p>
          <a:p>
            <a:r>
              <a:rPr lang="en-CA" dirty="0" smtClean="0"/>
              <a:t>Media reports indicate a third dose is being given in Foie Gras birds</a:t>
            </a:r>
          </a:p>
          <a:p>
            <a:endParaRPr lang="en-CA" dirty="0"/>
          </a:p>
        </p:txBody>
      </p:sp>
      <p:sp>
        <p:nvSpPr>
          <p:cNvPr id="4" name="Content Placeholder 3"/>
          <p:cNvSpPr>
            <a:spLocks noGrp="1"/>
          </p:cNvSpPr>
          <p:nvPr>
            <p:ph sz="half" idx="2"/>
          </p:nvPr>
        </p:nvSpPr>
        <p:spPr>
          <a:xfrm>
            <a:off x="6172200" y="1320800"/>
            <a:ext cx="5181600" cy="4856163"/>
          </a:xfrm>
        </p:spPr>
        <p:txBody>
          <a:bodyPr>
            <a:normAutofit/>
          </a:bodyPr>
          <a:lstStyle/>
          <a:p>
            <a:r>
              <a:rPr lang="en-CA" dirty="0"/>
              <a:t>Two vaccinated </a:t>
            </a:r>
            <a:r>
              <a:rPr lang="en-CA" dirty="0" smtClean="0"/>
              <a:t>barns on one farm </a:t>
            </a:r>
            <a:r>
              <a:rPr lang="en-CA" dirty="0"/>
              <a:t>detected with HPAI </a:t>
            </a:r>
            <a:r>
              <a:rPr lang="en-CA" dirty="0" smtClean="0"/>
              <a:t>in early 2024</a:t>
            </a:r>
            <a:endParaRPr lang="en-CA" dirty="0"/>
          </a:p>
          <a:p>
            <a:r>
              <a:rPr lang="en-CA" dirty="0"/>
              <a:t>Vaccine efficacy? Or reduced infection pressure?</a:t>
            </a:r>
          </a:p>
          <a:p>
            <a:r>
              <a:rPr lang="en-CA" dirty="0" smtClean="0"/>
              <a:t>Dramatic decline in cases in France in fall of 2023</a:t>
            </a:r>
          </a:p>
        </p:txBody>
      </p:sp>
      <p:sp>
        <p:nvSpPr>
          <p:cNvPr id="5" name="TextBox 4"/>
          <p:cNvSpPr txBox="1"/>
          <p:nvPr/>
        </p:nvSpPr>
        <p:spPr>
          <a:xfrm>
            <a:off x="4357688" y="5946130"/>
            <a:ext cx="7556428" cy="461665"/>
          </a:xfrm>
          <a:prstGeom prst="rect">
            <a:avLst/>
          </a:prstGeom>
          <a:noFill/>
        </p:spPr>
        <p:txBody>
          <a:bodyPr wrap="none" rtlCol="0">
            <a:spAutoFit/>
          </a:bodyPr>
          <a:lstStyle/>
          <a:p>
            <a:r>
              <a:rPr lang="en-CA" sz="2400" b="1" dirty="0" smtClean="0"/>
              <a:t>Question: </a:t>
            </a:r>
            <a:r>
              <a:rPr lang="en-CA" sz="2400" dirty="0" smtClean="0"/>
              <a:t>Does anyone have any updates on this situation?</a:t>
            </a:r>
            <a:endParaRPr lang="en-CA" sz="2400" dirty="0"/>
          </a:p>
        </p:txBody>
      </p:sp>
    </p:spTree>
    <p:extLst>
      <p:ext uri="{BB962C8B-B14F-4D97-AF65-F5344CB8AC3E}">
        <p14:creationId xmlns:p14="http://schemas.microsoft.com/office/powerpoint/2010/main" val="371041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hlinkClick r:id="rId3"/>
              </a:rPr>
              <a:t>Human cases of H5N1 Clade 2.3.2.1c in Cambodia</a:t>
            </a:r>
            <a:endParaRPr lang="en-CA" sz="3600" dirty="0"/>
          </a:p>
        </p:txBody>
      </p:sp>
      <p:sp>
        <p:nvSpPr>
          <p:cNvPr id="3" name="Content Placeholder 2"/>
          <p:cNvSpPr>
            <a:spLocks noGrp="1"/>
          </p:cNvSpPr>
          <p:nvPr>
            <p:ph sz="half" idx="1"/>
          </p:nvPr>
        </p:nvSpPr>
        <p:spPr>
          <a:xfrm>
            <a:off x="436375" y="1956959"/>
            <a:ext cx="5181600" cy="2928394"/>
          </a:xfrm>
        </p:spPr>
        <p:txBody>
          <a:bodyPr/>
          <a:lstStyle/>
          <a:p>
            <a:r>
              <a:rPr lang="en-CA" dirty="0" smtClean="0"/>
              <a:t>Jump in cases in recent weeks</a:t>
            </a:r>
          </a:p>
          <a:p>
            <a:r>
              <a:rPr lang="en-CA" dirty="0"/>
              <a:t>11 cases in last 12 months</a:t>
            </a:r>
          </a:p>
          <a:p>
            <a:r>
              <a:rPr lang="en-CA" dirty="0" smtClean="0"/>
              <a:t>So far those genotyped have been Clade 2.3.2.1c</a:t>
            </a:r>
          </a:p>
          <a:p>
            <a:r>
              <a:rPr lang="en-CA" dirty="0" smtClean="0"/>
              <a:t>All cases had direct contact with poultry</a:t>
            </a:r>
          </a:p>
          <a:p>
            <a:r>
              <a:rPr lang="en-CA" dirty="0" smtClean="0"/>
              <a:t>No indication of human to human transmission</a:t>
            </a:r>
          </a:p>
          <a:p>
            <a:endParaRPr lang="en-CA" dirty="0"/>
          </a:p>
        </p:txBody>
      </p:sp>
      <p:pic>
        <p:nvPicPr>
          <p:cNvPr id="6" name="Content Placeholder 5"/>
          <p:cNvPicPr>
            <a:picLocks noGrp="1" noChangeAspect="1"/>
          </p:cNvPicPr>
          <p:nvPr>
            <p:ph sz="half" idx="2"/>
          </p:nvPr>
        </p:nvPicPr>
        <p:blipFill>
          <a:blip r:embed="rId4"/>
          <a:stretch>
            <a:fillRect/>
          </a:stretch>
        </p:blipFill>
        <p:spPr>
          <a:xfrm>
            <a:off x="5853782" y="3214908"/>
            <a:ext cx="5846697" cy="312438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729131" y="1784353"/>
            <a:ext cx="6096000" cy="1200329"/>
          </a:xfrm>
          <a:prstGeom prst="rect">
            <a:avLst/>
          </a:prstGeom>
        </p:spPr>
        <p:txBody>
          <a:bodyPr>
            <a:spAutoFit/>
          </a:bodyPr>
          <a:lstStyle/>
          <a:p>
            <a:r>
              <a:rPr lang="en-US" sz="2400" dirty="0">
                <a:hlinkClick r:id="rId5"/>
              </a:rPr>
              <a:t>Knowledge, Attitudes, and Practices Related to Avian Influenza (H5N1) After the Outbreak in Rural, Cambodia | </a:t>
            </a:r>
            <a:r>
              <a:rPr lang="en-US" sz="2400" dirty="0" err="1">
                <a:hlinkClick r:id="rId5"/>
              </a:rPr>
              <a:t>medRxiv</a:t>
            </a:r>
            <a:endParaRPr lang="en-US" sz="2400" dirty="0"/>
          </a:p>
        </p:txBody>
      </p:sp>
    </p:spTree>
    <p:extLst>
      <p:ext uri="{BB962C8B-B14F-4D97-AF65-F5344CB8AC3E}">
        <p14:creationId xmlns:p14="http://schemas.microsoft.com/office/powerpoint/2010/main" val="26836818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21786</TotalTime>
  <Words>1563</Words>
  <Application>Microsoft Office PowerPoint</Application>
  <PresentationFormat>Widescreen</PresentationFormat>
  <Paragraphs>138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2_Office Theme</vt:lpstr>
      <vt:lpstr>Community for Emerging and Zoonotic Diseases Identifying emerging risks through collective intelligence</vt:lpstr>
      <vt:lpstr>HPAI in Domestic Birds in Canada</vt:lpstr>
      <vt:lpstr>Wildlife H5N1 Avian Influenza</vt:lpstr>
      <vt:lpstr>US Domestic Detections H5N1 Over Time</vt:lpstr>
      <vt:lpstr>United States – HPAI Domestic Bird Detections Last 30 days</vt:lpstr>
      <vt:lpstr>US Wild Bird Detections Jan 29 – Feb 23, 2024</vt:lpstr>
      <vt:lpstr>Wild Bird Migration</vt:lpstr>
      <vt:lpstr>Vaccination in France</vt:lpstr>
      <vt:lpstr>Human cases of H5N1 Clade 2.3.2.1c in Cambodia</vt:lpstr>
      <vt:lpstr>Other HPAI’s to watch</vt:lpstr>
      <vt:lpstr>Scientists from the Severo Ochoa Center for Molecular Biology of the CSIC confirm the presence of the Highly Pathogenic Avian Influenza virus for the first time in Antarctica | Spanish National Research Council (CSIC)</vt:lpstr>
      <vt:lpstr>Scientific Findings</vt:lpstr>
      <vt:lpstr>Survey of Network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454</cp:revision>
  <dcterms:created xsi:type="dcterms:W3CDTF">2020-02-07T23:34:08Z</dcterms:created>
  <dcterms:modified xsi:type="dcterms:W3CDTF">2024-02-29T22:09:23Z</dcterms:modified>
</cp:coreProperties>
</file>