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389" r:id="rId3"/>
    <p:sldId id="411" r:id="rId4"/>
    <p:sldId id="412" r:id="rId5"/>
    <p:sldId id="410" r:id="rId6"/>
    <p:sldId id="265" r:id="rId7"/>
    <p:sldId id="368" r:id="rId8"/>
    <p:sldId id="380" r:id="rId9"/>
    <p:sldId id="352" r:id="rId10"/>
    <p:sldId id="407" r:id="rId11"/>
    <p:sldId id="414" r:id="rId12"/>
    <p:sldId id="404" r:id="rId13"/>
    <p:sldId id="394" r:id="rId14"/>
    <p:sldId id="418" r:id="rId15"/>
    <p:sldId id="413" r:id="rId16"/>
    <p:sldId id="420" r:id="rId17"/>
    <p:sldId id="422" r:id="rId18"/>
    <p:sldId id="409" r:id="rId19"/>
    <p:sldId id="421" r:id="rId20"/>
    <p:sldId id="415" r:id="rId21"/>
    <p:sldId id="41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00" autoAdjust="0"/>
    <p:restoredTop sz="75204" autoAdjust="0"/>
  </p:normalViewPr>
  <p:slideViewPr>
    <p:cSldViewPr snapToGrid="0">
      <p:cViewPr varScale="1">
        <p:scale>
          <a:sx n="51" d="100"/>
          <a:sy n="51" d="100"/>
        </p:scale>
        <p:origin x="112"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2024-12-10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H5N5 has continued to be detected in Europe and the UK.</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267121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 domestic premises infected in Bretagne</a:t>
            </a:r>
          </a:p>
          <a:p>
            <a:r>
              <a:rPr lang="en-CA" dirty="0"/>
              <a:t>2 in Nouvelle-Aquitaine</a:t>
            </a:r>
          </a:p>
          <a:p>
            <a:r>
              <a:rPr lang="en-CA" dirty="0"/>
              <a:t>1 in Auvergne-Rhône-Alpes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405243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132909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House sparrows could be infected and seroconverted but did not spread the virus to in contact control birds. </a:t>
            </a:r>
          </a:p>
          <a:p>
            <a:endParaRPr lang="en-CA" dirty="0"/>
          </a:p>
          <a:p>
            <a:r>
              <a:rPr lang="en-CA" dirty="0"/>
              <a:t>A</a:t>
            </a:r>
            <a:r>
              <a:rPr lang="en-US" dirty="0" err="1"/>
              <a:t>ll</a:t>
            </a:r>
            <a:r>
              <a:rPr lang="en-US" dirty="0"/>
              <a:t> directly inoculated and contact control starlings tested in this study had virus detected in their oral cavities, though not at very high levels, especially in the case of contact control birds, the control birds did not seroconvert.</a:t>
            </a:r>
          </a:p>
          <a:p>
            <a:endParaRPr lang="en-CA" dirty="0"/>
          </a:p>
          <a:p>
            <a:r>
              <a:rPr lang="en-CA" dirty="0"/>
              <a:t>Pigeons could be infected and some shed low levels of virus, 6/8 seroconverted including in contact controls.</a:t>
            </a:r>
            <a:r>
              <a:rPr lang="en-US" dirty="0"/>
              <a:t> The individual heterogeneity in viral shedding in this species suggests that certain individual birds may have the capacity to transmit these viruses on rare occasions. Nonetheless, considering contact birds shed virus only 1 day at low levels, the ability of pigeons to efficiently transmit HP AIVs to conspecifics is still in question.</a:t>
            </a:r>
          </a:p>
          <a:p>
            <a:r>
              <a:rPr lang="en-US" dirty="0"/>
              <a:t>Rabbits could be infected and seroconverted viral shedding at low levels. </a:t>
            </a:r>
          </a:p>
          <a:p>
            <a:endParaRPr lang="en-CA" dirty="0"/>
          </a:p>
          <a:p>
            <a:r>
              <a:rPr lang="en-CA" dirty="0"/>
              <a:t>Skunks showed clinical disease, particularly neurological signs, only one survived to the end of the experiment.</a:t>
            </a:r>
            <a:r>
              <a:rPr lang="en-US" dirty="0"/>
              <a:t> No virus was isolated from the lung tissues of these animals.</a:t>
            </a:r>
          </a:p>
          <a:p>
            <a:endParaRPr lang="en-CA" dirty="0"/>
          </a:p>
          <a:p>
            <a:r>
              <a:rPr lang="en-CA" dirty="0"/>
              <a:t>Opossums were infected and seroconverted, no clinical signs of disease</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95305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18</a:t>
            </a:fld>
            <a:endParaRPr lang="en-US"/>
          </a:p>
        </p:txBody>
      </p:sp>
    </p:spTree>
    <p:extLst>
      <p:ext uri="{BB962C8B-B14F-4D97-AF65-F5344CB8AC3E}">
        <p14:creationId xmlns:p14="http://schemas.microsoft.com/office/powerpoint/2010/main" val="342030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20</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21</a:t>
            </a:fld>
            <a:endParaRPr lang="en-US"/>
          </a:p>
        </p:txBody>
      </p:sp>
    </p:spTree>
    <p:extLst>
      <p:ext uri="{BB962C8B-B14F-4D97-AF65-F5344CB8AC3E}">
        <p14:creationId xmlns:p14="http://schemas.microsoft.com/office/powerpoint/2010/main" val="259760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Spring and Summer were free of domestic cases of HPAI. New cases started to be reported on Oct 21</a:t>
            </a:r>
            <a:r>
              <a:rPr lang="en-CA" baseline="30000" dirty="0"/>
              <a:t>st</a:t>
            </a:r>
            <a:r>
              <a:rPr lang="en-CA" baseline="0" dirty="0"/>
              <a:t> in BC.</a:t>
            </a:r>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49166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5183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6</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Wild bird migration is well underway with 500 million + birds in flight at different times this week. Overlapping all flyways</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Much worse in Europe this fall than last spring</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204577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eurlaidata.izsvenezie.it/"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vetinst.no/nyheter/fugleinfluensa-pavist-i-hobbyfuglehold-i-trondelag" TargetMode="External"/><Relationship Id="rId3" Type="http://schemas.openxmlformats.org/officeDocument/2006/relationships/image" Target="../media/image14.png"/><Relationship Id="rId7" Type="http://schemas.openxmlformats.org/officeDocument/2006/relationships/hyperlink" Target="https://eurlaidata.izsvenezie.it/map.ph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ahis.woah.org/#/in-review/6002?fromPage=event-dashboard-url" TargetMode="External"/><Relationship Id="rId4" Type="http://schemas.openxmlformats.org/officeDocument/2006/relationships/hyperlink" Target="https://www.gov.uk/government/publications/avian-influenza-in-wild-birds" TargetMode="External"/><Relationship Id="rId9" Type="http://schemas.openxmlformats.org/officeDocument/2006/relationships/hyperlink" Target="https://defra.maps.arcgis.com/apps/webappviewer/index.html?id=8cb1883eda5547c6b91b5d5e6aeba90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attagnet.com/poultry-meat/diseases-health/avian-influenza/article/15706998/france-confirms-avian-flu-in-vaccinated-flocks" TargetMode="External"/><Relationship Id="rId7" Type="http://schemas.openxmlformats.org/officeDocument/2006/relationships/hyperlink" Target="https://empres-i.apps.fao.org/diseas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biorxiv.org/content/10.1101/2024.08.28.609837v1#:~:text=This%20study%20evaluates%20the%20impact,95.9%25%20reduction%20attributable%20to%20vaccination." TargetMode="External"/><Relationship Id="rId4" Type="http://schemas.openxmlformats.org/officeDocument/2006/relationships/hyperlink" Target="https://agriculture.gouv.fr/campagne-de-vaccination-obligatoire-des-canards-contre-linfluenza-aviaire-le-kit-de-communica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ahis.woah.org/#/in-review/5998?fromPage=event-dashboard-url" TargetMode="External"/><Relationship Id="rId13" Type="http://schemas.openxmlformats.org/officeDocument/2006/relationships/hyperlink" Target="https://wahis.woah.org/#/in-review/5967?fromPage=event-dashboard-url" TargetMode="External"/><Relationship Id="rId18" Type="http://schemas.openxmlformats.org/officeDocument/2006/relationships/hyperlink" Target="https://www.euractiv.de/section/landwirtschaft-und-ernahrung/news/eu-bericht-bemaengelt-brasiliens-vogelgrippe-kontrollen/" TargetMode="External"/><Relationship Id="rId3" Type="http://schemas.openxmlformats.org/officeDocument/2006/relationships/hyperlink" Target="https://agriculture.vic.gov.au/biosecurity/animal-diseases/poultry-diseases/avian-influenza-bird-flu" TargetMode="External"/><Relationship Id="rId21" Type="http://schemas.openxmlformats.org/officeDocument/2006/relationships/hyperlink" Target="https://wahis.woah.org/#/in-review/5095" TargetMode="External"/><Relationship Id="rId7" Type="http://schemas.openxmlformats.org/officeDocument/2006/relationships/hyperlink" Target="https://wahis.woah.org/#/in-review/5990?fromPage=event-dashboard-url" TargetMode="External"/><Relationship Id="rId12" Type="http://schemas.openxmlformats.org/officeDocument/2006/relationships/hyperlink" Target="https://wahis.woah.org/#/in-review/5847?fromPage=event-dashboard-url" TargetMode="External"/><Relationship Id="rId17" Type="http://schemas.openxmlformats.org/officeDocument/2006/relationships/hyperlink" Target="https://wahis.woah.org/#/in-review/5862?fromPage=event-dashboard-url" TargetMode="External"/><Relationship Id="rId2" Type="http://schemas.openxmlformats.org/officeDocument/2006/relationships/notesSlide" Target="../notesSlides/notesSlide12.xml"/><Relationship Id="rId16" Type="http://schemas.openxmlformats.org/officeDocument/2006/relationships/hyperlink" Target="https://www.newindianexpress.com/states/odisha/2024/Sep/13/four-villages-in-cuttack-district-declared-bird-flu-infected-zones" TargetMode="External"/><Relationship Id="rId20" Type="http://schemas.openxmlformats.org/officeDocument/2006/relationships/hyperlink" Target="https://en.mercopress.com/2024/10/15/falklands-confirms-case-of-avian-influenza-at-volunteer-green-and-cow-bay" TargetMode="External"/><Relationship Id="rId1" Type="http://schemas.openxmlformats.org/officeDocument/2006/relationships/slideLayout" Target="../slideLayouts/slideLayout3.xml"/><Relationship Id="rId6" Type="http://schemas.openxmlformats.org/officeDocument/2006/relationships/hyperlink" Target="https://www.mpi.govt.nz/biosecurity/exotic-pests-and-diseases-in-new-zealand/active-biosecurity-responses-to-pests-and-diseases/a-strain-of-bird-flu-h7n6-in-otago/" TargetMode="External"/><Relationship Id="rId11" Type="http://schemas.openxmlformats.org/officeDocument/2006/relationships/hyperlink" Target="https://wahis.woah.org/#/in-review/5928?fromPage=event-dashboard-url" TargetMode="External"/><Relationship Id="rId5" Type="http://schemas.openxmlformats.org/officeDocument/2006/relationships/hyperlink" Target="https://www.outbreak.gov.au/current-outbreaks/avian-influenza" TargetMode="External"/><Relationship Id="rId15" Type="http://schemas.openxmlformats.org/officeDocument/2006/relationships/hyperlink" Target="https://wahis.woah.org/#/in-review/6052?fromPage=event-dashboard-url" TargetMode="External"/><Relationship Id="rId23" Type="http://schemas.openxmlformats.org/officeDocument/2006/relationships/image" Target="../media/image17.png"/><Relationship Id="rId10" Type="http://schemas.openxmlformats.org/officeDocument/2006/relationships/hyperlink" Target="https://wahis.woah.org/#/in-review/5966?fromPage=event-dashboard-url" TargetMode="External"/><Relationship Id="rId19" Type="http://schemas.openxmlformats.org/officeDocument/2006/relationships/hyperlink" Target="http://empres-i.fao.org/eipws3g/2/obd?idOutbreak=386204&amp;rss=t" TargetMode="External"/><Relationship Id="rId4" Type="http://schemas.openxmlformats.org/officeDocument/2006/relationships/hyperlink" Target="https://www.dpi.nsw.gov.au/dpi/bfs/animal-biosecurity/avian-influenza/h7n8#map" TargetMode="External"/><Relationship Id="rId9" Type="http://schemas.openxmlformats.org/officeDocument/2006/relationships/hyperlink" Target="https://wahis.woah.org/#/in-review/6000?fromPage=event-dashboard-url" TargetMode="External"/><Relationship Id="rId14" Type="http://schemas.openxmlformats.org/officeDocument/2006/relationships/hyperlink" Target="https://wahis.woah.org/#/in-review/5764?fromPage=event-dashboard-url" TargetMode="External"/><Relationship Id="rId22" Type="http://schemas.openxmlformats.org/officeDocument/2006/relationships/hyperlink" Target="http://empres-i.fao.org/eipws3g/2/obd?idOutbreak=386082&amp;rs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outbreak-news/item/2024-DON534" TargetMode="External"/><Relationship Id="rId7" Type="http://schemas.openxmlformats.org/officeDocument/2006/relationships/image" Target="../media/image18.png"/><Relationship Id="rId2" Type="http://schemas.openxmlformats.org/officeDocument/2006/relationships/hyperlink" Target="https://www.paho.org/en/documents/epidemiological-alert-human-cases-avian-influenza-ah5n1-americas-region-3-december-2024" TargetMode="External"/><Relationship Id="rId1" Type="http://schemas.openxmlformats.org/officeDocument/2006/relationships/slideLayout" Target="../slideLayouts/slideLayout3.xml"/><Relationship Id="rId6" Type="http://schemas.openxmlformats.org/officeDocument/2006/relationships/hyperlink" Target="https://wwwnc.cdc.gov/eid/article/31/1/24-1210_article" TargetMode="External"/><Relationship Id="rId5" Type="http://schemas.openxmlformats.org/officeDocument/2006/relationships/hyperlink" Target="https://www.who.int/emergencies/disease-outbreak-news/item/2024-DON533" TargetMode="External"/><Relationship Id="rId4" Type="http://schemas.openxmlformats.org/officeDocument/2006/relationships/hyperlink" Target="https://www.cidrap.umn.edu/avian-influenza-bird-flu/quick-takes-h9n2-flu-case-china-local-dengue-florida-nih-pan-prep-re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public-health/services/diseases/avian-influenza-h5n1/health-professionals/protocol-enhanced-human-surveillance-avian-influenza-farms-canada.html#a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dpi.com/2076-0817/13/9/764"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0042682224002526?via%3Dihub"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ttagnet.com/broilers-turkeys/diseases-health/news/15683408/avian-metapneumovirus-challenges-us-turkey-industr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frontiersin.org/journals/microbiology/articles/10.3389/fmicb.2024.1428248/ful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view?r=eyJrIjoiMGZkNGRmZmQtNzg1My00ZmYxLTkzMTgtMWViNjg0MTBhYjRhIiwidCI6IjE4YjVhNWVkLTFkODYtNDFkMy05NGEwLWJjMjdkYWUzMmFiMiJ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pubmed.ncbi.nlm.nih.gov/39567708/" TargetMode="External"/><Relationship Id="rId3" Type="http://schemas.openxmlformats.org/officeDocument/2006/relationships/hyperlink" Target="https://veterinaryresearch.biomedcentral.com/articles/10.1186/s13567-024-01397-5" TargetMode="External"/><Relationship Id="rId7" Type="http://schemas.openxmlformats.org/officeDocument/2006/relationships/hyperlink" Target="https://www.tandfonline.com/doi/full/10.1080/03079457.2024.242071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tandfonline.com/doi/full/10.1080/22221751.2024.2432364" TargetMode="External"/><Relationship Id="rId11" Type="http://schemas.openxmlformats.org/officeDocument/2006/relationships/hyperlink" Target="https://www.nature.com/articles/s41467-024-51490-8" TargetMode="External"/><Relationship Id="rId5" Type="http://schemas.openxmlformats.org/officeDocument/2006/relationships/hyperlink" Target="https://www.mdpi.com/1999-4915/16/11/1661" TargetMode="External"/><Relationship Id="rId10" Type="http://schemas.openxmlformats.org/officeDocument/2006/relationships/hyperlink" Target="https://www.nejm.org/doi/full/10.1056/NEJMc2405937" TargetMode="External"/><Relationship Id="rId4" Type="http://schemas.openxmlformats.org/officeDocument/2006/relationships/hyperlink" Target="https://wwwnc.cdc.gov/eid/article/30/12/24-1126_article" TargetMode="External"/><Relationship Id="rId9" Type="http://schemas.openxmlformats.org/officeDocument/2006/relationships/hyperlink" Target="https://journals.plos.org/plosone/article?id=10.1371/journal.pone.0312134"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sciencedirect.com/science/article/abs/pii/S0147957124001061?via%3Dihub" TargetMode="External"/><Relationship Id="rId3" Type="http://schemas.openxmlformats.org/officeDocument/2006/relationships/hyperlink" Target="https://onlinelibrary.wiley.com/doi/10.1111/irv.70010" TargetMode="External"/><Relationship Id="rId7" Type="http://schemas.openxmlformats.org/officeDocument/2006/relationships/hyperlink" Target="https://www.nature.com/articles/s41586-024-08054-z"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mdpi.com/1999-4915/16/9/1376" TargetMode="External"/><Relationship Id="rId11" Type="http://schemas.openxmlformats.org/officeDocument/2006/relationships/hyperlink" Target="https://www.mdpi.com/2076-0817/13/9/758" TargetMode="External"/><Relationship Id="rId5" Type="http://schemas.openxmlformats.org/officeDocument/2006/relationships/hyperlink" Target="https://www.ecdc.europa.eu/en/publications-data/avian-influenza-overview-june-september-2024" TargetMode="External"/><Relationship Id="rId10" Type="http://schemas.openxmlformats.org/officeDocument/2006/relationships/hyperlink" Target="https://www.tandfonline.com/doi/full/10.1080/22221751.2024.2406291" TargetMode="External"/><Relationship Id="rId4" Type="http://schemas.openxmlformats.org/officeDocument/2006/relationships/hyperlink" Target="https://www.eurosurveillance.org/content/10.2807/1560-7917.ES.2024.29.42.2400266" TargetMode="External"/><Relationship Id="rId9" Type="http://schemas.openxmlformats.org/officeDocument/2006/relationships/hyperlink" Target="https://www.sciencedirect.com/science/article/pii/S0042682224002678?dgcid=rss_sd_a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status-ongoing-respons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arcgis.com/apps/dashboards/8c6c84718e5748179102a0be2368029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tazone.birdlife.org/sowb/casestudy/the-flyways-concept-can-help-coordinate-global-efforts-to-conserve-migratory-bird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cwhc-rcsf.ca/avian_influenza_testing_results.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aphis.usda.gov/news/agency-announcements/usda-confirms-highly-pathogenic-avian-influenza-backyard-non-poultry-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06 December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56383-F6EC-1109-7E38-4ADEFBD6F21F}"/>
              </a:ext>
            </a:extLst>
          </p:cNvPr>
          <p:cNvPicPr>
            <a:picLocks noChangeAspect="1"/>
          </p:cNvPicPr>
          <p:nvPr/>
        </p:nvPicPr>
        <p:blipFill>
          <a:blip r:embed="rId3"/>
          <a:stretch>
            <a:fillRect/>
          </a:stretch>
        </p:blipFill>
        <p:spPr>
          <a:xfrm>
            <a:off x="6269194" y="1993852"/>
            <a:ext cx="5075702" cy="39063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03006" y="52356"/>
            <a:ext cx="4794457" cy="1325563"/>
          </a:xfrm>
        </p:spPr>
        <p:txBody>
          <a:bodyPr/>
          <a:lstStyle/>
          <a:p>
            <a:r>
              <a:rPr lang="en-CA" sz="3600" dirty="0"/>
              <a:t>Europe – Farmed Birds</a:t>
            </a:r>
          </a:p>
        </p:txBody>
      </p:sp>
      <p:sp>
        <p:nvSpPr>
          <p:cNvPr id="3" name="Content Placeholder 2"/>
          <p:cNvSpPr>
            <a:spLocks noGrp="1"/>
          </p:cNvSpPr>
          <p:nvPr>
            <p:ph sz="half" idx="1"/>
          </p:nvPr>
        </p:nvSpPr>
        <p:spPr>
          <a:xfrm>
            <a:off x="477166" y="1129953"/>
            <a:ext cx="5445642" cy="4598093"/>
          </a:xfrm>
        </p:spPr>
        <p:txBody>
          <a:bodyPr/>
          <a:lstStyle/>
          <a:p>
            <a:pPr marL="0" indent="0">
              <a:buNone/>
            </a:pPr>
            <a:r>
              <a:rPr lang="en-CA" sz="2400" dirty="0"/>
              <a:t>143 outbreaks in 18 countries (since last meeting)</a:t>
            </a:r>
          </a:p>
        </p:txBody>
      </p:sp>
      <p:sp>
        <p:nvSpPr>
          <p:cNvPr id="4" name="Content Placeholder 3"/>
          <p:cNvSpPr>
            <a:spLocks noGrp="1"/>
          </p:cNvSpPr>
          <p:nvPr>
            <p:ph sz="half" idx="2"/>
          </p:nvPr>
        </p:nvSpPr>
        <p:spPr>
          <a:xfrm>
            <a:off x="5723303" y="1129952"/>
            <a:ext cx="5621592" cy="4598093"/>
          </a:xfrm>
        </p:spPr>
        <p:txBody>
          <a:bodyPr/>
          <a:lstStyle/>
          <a:p>
            <a:pPr marL="457200" lvl="1" indent="0">
              <a:buNone/>
            </a:pPr>
            <a:r>
              <a:rPr lang="en-CA" dirty="0"/>
              <a:t>270 outbreaks in 21 countries (since last meeting)</a:t>
            </a:r>
          </a:p>
        </p:txBody>
      </p:sp>
      <p:sp>
        <p:nvSpPr>
          <p:cNvPr id="7" name="Title 1"/>
          <p:cNvSpPr txBox="1">
            <a:spLocks/>
          </p:cNvSpPr>
          <p:nvPr/>
        </p:nvSpPr>
        <p:spPr bwMode="auto">
          <a:xfrm>
            <a:off x="6148648" y="52356"/>
            <a:ext cx="57842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Europe – Wild Birds</a:t>
            </a:r>
          </a:p>
        </p:txBody>
      </p:sp>
      <p:pic>
        <p:nvPicPr>
          <p:cNvPr id="9" name="Picture 8">
            <a:extLst>
              <a:ext uri="{FF2B5EF4-FFF2-40B4-BE49-F238E27FC236}">
                <a16:creationId xmlns:a16="http://schemas.microsoft.com/office/drawing/2014/main" id="{7143CFFA-0803-B3C9-95D6-ED823A8268EA}"/>
              </a:ext>
            </a:extLst>
          </p:cNvPr>
          <p:cNvPicPr>
            <a:picLocks noChangeAspect="1"/>
          </p:cNvPicPr>
          <p:nvPr/>
        </p:nvPicPr>
        <p:blipFill>
          <a:blip r:embed="rId4"/>
          <a:stretch>
            <a:fillRect/>
          </a:stretch>
        </p:blipFill>
        <p:spPr>
          <a:xfrm>
            <a:off x="674942" y="1993851"/>
            <a:ext cx="4990395" cy="390636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F6FD1B0-A1F0-31AE-E87D-325567A97808}"/>
              </a:ext>
            </a:extLst>
          </p:cNvPr>
          <p:cNvSpPr txBox="1"/>
          <p:nvPr/>
        </p:nvSpPr>
        <p:spPr>
          <a:xfrm>
            <a:off x="422910" y="6113144"/>
            <a:ext cx="11510009" cy="461665"/>
          </a:xfrm>
          <a:prstGeom prst="rect">
            <a:avLst/>
          </a:prstGeom>
          <a:noFill/>
        </p:spPr>
        <p:txBody>
          <a:bodyPr wrap="square">
            <a:spAutoFit/>
          </a:bodyPr>
          <a:lstStyle/>
          <a:p>
            <a:r>
              <a:rPr lang="en-US" sz="2400" b="1" i="0" dirty="0">
                <a:solidFill>
                  <a:srgbClr val="333333"/>
                </a:solidFill>
                <a:effectLst/>
                <a:latin typeface="system-ui"/>
              </a:rPr>
              <a:t> There has been a resurgence of HPAI virus among seabirds along European coastlines.</a:t>
            </a:r>
            <a:endParaRPr lang="en-CA" sz="2400" b="1" dirty="0"/>
          </a:p>
        </p:txBody>
      </p:sp>
      <p:sp>
        <p:nvSpPr>
          <p:cNvPr id="6" name="TextBox 5">
            <a:extLst>
              <a:ext uri="{FF2B5EF4-FFF2-40B4-BE49-F238E27FC236}">
                <a16:creationId xmlns:a16="http://schemas.microsoft.com/office/drawing/2014/main" id="{8F6A5AFD-F111-82C3-776B-458FA00A265F}"/>
              </a:ext>
            </a:extLst>
          </p:cNvPr>
          <p:cNvSpPr txBox="1"/>
          <p:nvPr/>
        </p:nvSpPr>
        <p:spPr>
          <a:xfrm>
            <a:off x="477166" y="6436309"/>
            <a:ext cx="6097904" cy="369332"/>
          </a:xfrm>
          <a:prstGeom prst="rect">
            <a:avLst/>
          </a:prstGeom>
          <a:noFill/>
        </p:spPr>
        <p:txBody>
          <a:bodyPr wrap="square">
            <a:spAutoFit/>
          </a:bodyPr>
          <a:lstStyle/>
          <a:p>
            <a:r>
              <a:rPr lang="pt-BR" dirty="0">
                <a:hlinkClick r:id="rId5"/>
              </a:rPr>
              <a:t>EURL Avian Flu Data Portal</a:t>
            </a:r>
            <a:endParaRPr lang="en-CA" dirty="0"/>
          </a:p>
        </p:txBody>
      </p:sp>
    </p:spTree>
    <p:extLst>
      <p:ext uri="{BB962C8B-B14F-4D97-AF65-F5344CB8AC3E}">
        <p14:creationId xmlns:p14="http://schemas.microsoft.com/office/powerpoint/2010/main" val="26527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2EC3C-DADE-13DE-9B0A-94AD65A73790}"/>
              </a:ext>
            </a:extLst>
          </p:cNvPr>
          <p:cNvPicPr>
            <a:picLocks noChangeAspect="1"/>
          </p:cNvPicPr>
          <p:nvPr/>
        </p:nvPicPr>
        <p:blipFill>
          <a:blip r:embed="rId3"/>
          <a:stretch>
            <a:fillRect/>
          </a:stretch>
        </p:blipFill>
        <p:spPr>
          <a:xfrm>
            <a:off x="1269271" y="2933108"/>
            <a:ext cx="3664138" cy="3600635"/>
          </a:xfrm>
          <a:prstGeom prst="rect">
            <a:avLst/>
          </a:prstGeom>
        </p:spPr>
      </p:pic>
      <p:sp>
        <p:nvSpPr>
          <p:cNvPr id="2" name="Title 1">
            <a:extLst>
              <a:ext uri="{FF2B5EF4-FFF2-40B4-BE49-F238E27FC236}">
                <a16:creationId xmlns:a16="http://schemas.microsoft.com/office/drawing/2014/main" id="{E776A77D-A27D-82A3-E9F8-B0FA0F4ABC45}"/>
              </a:ext>
            </a:extLst>
          </p:cNvPr>
          <p:cNvSpPr>
            <a:spLocks noGrp="1"/>
          </p:cNvSpPr>
          <p:nvPr>
            <p:ph type="title"/>
          </p:nvPr>
        </p:nvSpPr>
        <p:spPr>
          <a:xfrm>
            <a:off x="509647" y="29755"/>
            <a:ext cx="10515600" cy="1325563"/>
          </a:xfrm>
        </p:spPr>
        <p:txBody>
          <a:bodyPr/>
          <a:lstStyle/>
          <a:p>
            <a:r>
              <a:rPr lang="en-CA" dirty="0"/>
              <a:t>H5N5</a:t>
            </a:r>
          </a:p>
        </p:txBody>
      </p:sp>
      <p:sp>
        <p:nvSpPr>
          <p:cNvPr id="3" name="Content Placeholder 2">
            <a:extLst>
              <a:ext uri="{FF2B5EF4-FFF2-40B4-BE49-F238E27FC236}">
                <a16:creationId xmlns:a16="http://schemas.microsoft.com/office/drawing/2014/main" id="{56714D09-22A9-EF7F-A4EA-20F8C0F2F12E}"/>
              </a:ext>
            </a:extLst>
          </p:cNvPr>
          <p:cNvSpPr>
            <a:spLocks noGrp="1"/>
          </p:cNvSpPr>
          <p:nvPr>
            <p:ph sz="half" idx="1"/>
          </p:nvPr>
        </p:nvSpPr>
        <p:spPr>
          <a:xfrm>
            <a:off x="509647" y="1253331"/>
            <a:ext cx="5343805" cy="4351338"/>
          </a:xfrm>
        </p:spPr>
        <p:txBody>
          <a:bodyPr/>
          <a:lstStyle/>
          <a:p>
            <a:r>
              <a:rPr lang="en-US" dirty="0">
                <a:hlinkClick r:id="rId4"/>
              </a:rPr>
              <a:t>UK </a:t>
            </a:r>
            <a:r>
              <a:rPr lang="en-US" dirty="0"/>
              <a:t>has more H5N5 (97) in wild birds than H5N1 (16)</a:t>
            </a:r>
          </a:p>
          <a:p>
            <a:r>
              <a:rPr lang="en-CA" dirty="0">
                <a:hlinkClick r:id="rId5"/>
              </a:rPr>
              <a:t>UK</a:t>
            </a:r>
            <a:r>
              <a:rPr lang="en-CA" dirty="0"/>
              <a:t> Single case of H5N5 in large free range outdoor flock</a:t>
            </a:r>
          </a:p>
        </p:txBody>
      </p:sp>
      <p:pic>
        <p:nvPicPr>
          <p:cNvPr id="6" name="Content Placeholder 5">
            <a:extLst>
              <a:ext uri="{FF2B5EF4-FFF2-40B4-BE49-F238E27FC236}">
                <a16:creationId xmlns:a16="http://schemas.microsoft.com/office/drawing/2014/main" id="{E45A5366-2C29-1D78-B4E4-E10ED5D109EE}"/>
              </a:ext>
            </a:extLst>
          </p:cNvPr>
          <p:cNvPicPr>
            <a:picLocks noGrp="1" noChangeAspect="1"/>
          </p:cNvPicPr>
          <p:nvPr>
            <p:ph sz="half" idx="2"/>
          </p:nvPr>
        </p:nvPicPr>
        <p:blipFill>
          <a:blip r:embed="rId6"/>
          <a:stretch>
            <a:fillRect/>
          </a:stretch>
        </p:blipFill>
        <p:spPr>
          <a:xfrm>
            <a:off x="6428998" y="2933108"/>
            <a:ext cx="5455596" cy="3429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45E1BF4-428D-9B8F-DCE9-2B60C7608AD1}"/>
              </a:ext>
            </a:extLst>
          </p:cNvPr>
          <p:cNvSpPr txBox="1"/>
          <p:nvPr/>
        </p:nvSpPr>
        <p:spPr>
          <a:xfrm>
            <a:off x="6428998" y="6447250"/>
            <a:ext cx="2397507" cy="369332"/>
          </a:xfrm>
          <a:prstGeom prst="rect">
            <a:avLst/>
          </a:prstGeom>
          <a:noFill/>
        </p:spPr>
        <p:txBody>
          <a:bodyPr wrap="square">
            <a:spAutoFit/>
          </a:bodyPr>
          <a:lstStyle/>
          <a:p>
            <a:r>
              <a:rPr lang="it-IT" dirty="0">
                <a:hlinkClick r:id="rId7"/>
              </a:rPr>
              <a:t>AI/ND EURL Data Portal</a:t>
            </a:r>
            <a:endParaRPr lang="en-CA" dirty="0"/>
          </a:p>
        </p:txBody>
      </p:sp>
      <p:sp>
        <p:nvSpPr>
          <p:cNvPr id="14" name="TextBox 13">
            <a:extLst>
              <a:ext uri="{FF2B5EF4-FFF2-40B4-BE49-F238E27FC236}">
                <a16:creationId xmlns:a16="http://schemas.microsoft.com/office/drawing/2014/main" id="{64E8F553-906F-4ED0-6E37-7793C3BD8E29}"/>
              </a:ext>
            </a:extLst>
          </p:cNvPr>
          <p:cNvSpPr txBox="1"/>
          <p:nvPr/>
        </p:nvSpPr>
        <p:spPr>
          <a:xfrm>
            <a:off x="6338549" y="782747"/>
            <a:ext cx="5455595"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Iceland, Faroes and Norway have H5N5 cases in wild birds (10)</a:t>
            </a:r>
          </a:p>
          <a:p>
            <a:pPr marL="285750" indent="-285750">
              <a:buFont typeface="Arial" panose="020B0604020202020204" pitchFamily="34" charset="0"/>
              <a:buChar char="•"/>
            </a:pPr>
            <a:r>
              <a:rPr lang="en-US" sz="2800" dirty="0">
                <a:hlinkClick r:id="rId8"/>
              </a:rPr>
              <a:t>Norway has had a single case in a hobby farm</a:t>
            </a:r>
            <a:endParaRPr lang="en-US" sz="2800" dirty="0"/>
          </a:p>
        </p:txBody>
      </p:sp>
      <p:sp>
        <p:nvSpPr>
          <p:cNvPr id="16" name="TextBox 15">
            <a:extLst>
              <a:ext uri="{FF2B5EF4-FFF2-40B4-BE49-F238E27FC236}">
                <a16:creationId xmlns:a16="http://schemas.microsoft.com/office/drawing/2014/main" id="{48265247-2B9A-F9BC-1F0A-A8918A1B061E}"/>
              </a:ext>
            </a:extLst>
          </p:cNvPr>
          <p:cNvSpPr txBox="1"/>
          <p:nvPr/>
        </p:nvSpPr>
        <p:spPr>
          <a:xfrm>
            <a:off x="181377" y="6447250"/>
            <a:ext cx="6206490" cy="369332"/>
          </a:xfrm>
          <a:prstGeom prst="rect">
            <a:avLst/>
          </a:prstGeom>
          <a:noFill/>
        </p:spPr>
        <p:txBody>
          <a:bodyPr wrap="square">
            <a:spAutoFit/>
          </a:bodyPr>
          <a:lstStyle/>
          <a:p>
            <a:r>
              <a:rPr lang="en-US" dirty="0">
                <a:hlinkClick r:id="rId9"/>
              </a:rPr>
              <a:t>APHA Interactive Avian Influenza Disease Map</a:t>
            </a:r>
            <a:endParaRPr lang="en-CA" dirty="0"/>
          </a:p>
        </p:txBody>
      </p:sp>
      <p:sp>
        <p:nvSpPr>
          <p:cNvPr id="4" name="TextBox 3">
            <a:extLst>
              <a:ext uri="{FF2B5EF4-FFF2-40B4-BE49-F238E27FC236}">
                <a16:creationId xmlns:a16="http://schemas.microsoft.com/office/drawing/2014/main" id="{A2E5F716-2BEB-2749-CB86-D28A739A1F42}"/>
              </a:ext>
            </a:extLst>
          </p:cNvPr>
          <p:cNvSpPr txBox="1"/>
          <p:nvPr/>
        </p:nvSpPr>
        <p:spPr>
          <a:xfrm>
            <a:off x="1760707" y="3110661"/>
            <a:ext cx="2109167" cy="369332"/>
          </a:xfrm>
          <a:prstGeom prst="rect">
            <a:avLst/>
          </a:prstGeom>
          <a:noFill/>
        </p:spPr>
        <p:txBody>
          <a:bodyPr wrap="none" rtlCol="0">
            <a:spAutoFit/>
          </a:bodyPr>
          <a:lstStyle/>
          <a:p>
            <a:r>
              <a:rPr lang="en-CA" b="1" dirty="0"/>
              <a:t>Domestic case in UK</a:t>
            </a:r>
          </a:p>
        </p:txBody>
      </p:sp>
      <p:sp>
        <p:nvSpPr>
          <p:cNvPr id="9" name="TextBox 8">
            <a:extLst>
              <a:ext uri="{FF2B5EF4-FFF2-40B4-BE49-F238E27FC236}">
                <a16:creationId xmlns:a16="http://schemas.microsoft.com/office/drawing/2014/main" id="{33E2A926-7B47-E4A5-D7C1-F4A2544B1F04}"/>
              </a:ext>
            </a:extLst>
          </p:cNvPr>
          <p:cNvSpPr txBox="1"/>
          <p:nvPr/>
        </p:nvSpPr>
        <p:spPr>
          <a:xfrm>
            <a:off x="3961246" y="4647608"/>
            <a:ext cx="712054" cy="369332"/>
          </a:xfrm>
          <a:prstGeom prst="rect">
            <a:avLst/>
          </a:prstGeom>
          <a:noFill/>
        </p:spPr>
        <p:txBody>
          <a:bodyPr wrap="none" rtlCol="0">
            <a:spAutoFit/>
          </a:bodyPr>
          <a:lstStyle/>
          <a:p>
            <a:r>
              <a:rPr lang="en-CA" dirty="0"/>
              <a:t>H5N5</a:t>
            </a:r>
          </a:p>
        </p:txBody>
      </p:sp>
    </p:spTree>
    <p:extLst>
      <p:ext uri="{BB962C8B-B14F-4D97-AF65-F5344CB8AC3E}">
        <p14:creationId xmlns:p14="http://schemas.microsoft.com/office/powerpoint/2010/main" val="57323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HPAI France</a:t>
            </a:r>
          </a:p>
        </p:txBody>
      </p:sp>
      <p:sp>
        <p:nvSpPr>
          <p:cNvPr id="3" name="Content Placeholder 2"/>
          <p:cNvSpPr>
            <a:spLocks noGrp="1"/>
          </p:cNvSpPr>
          <p:nvPr>
            <p:ph sz="half" idx="1"/>
          </p:nvPr>
        </p:nvSpPr>
        <p:spPr>
          <a:xfrm>
            <a:off x="468199" y="1487595"/>
            <a:ext cx="5514082" cy="4351338"/>
          </a:xfrm>
        </p:spPr>
        <p:txBody>
          <a:bodyPr/>
          <a:lstStyle/>
          <a:p>
            <a:r>
              <a:rPr lang="en-US" dirty="0"/>
              <a:t>HPAI Detected on routine testing of </a:t>
            </a:r>
            <a:r>
              <a:rPr lang="en-US" dirty="0">
                <a:hlinkClick r:id="rId3"/>
              </a:rPr>
              <a:t>two vaccinated duck rearing premises </a:t>
            </a:r>
            <a:r>
              <a:rPr lang="en-US" dirty="0"/>
              <a:t>in Bretagne</a:t>
            </a:r>
          </a:p>
          <a:p>
            <a:pPr lvl="1"/>
            <a:r>
              <a:rPr lang="en-US" dirty="0"/>
              <a:t>No clinical disease</a:t>
            </a:r>
          </a:p>
          <a:p>
            <a:r>
              <a:rPr lang="en-US" dirty="0">
                <a:hlinkClick r:id="rId4"/>
              </a:rPr>
              <a:t>The Vaccination campaign </a:t>
            </a:r>
            <a:r>
              <a:rPr lang="en-US" dirty="0"/>
              <a:t>continues for this year and models indicate 95% fewer cases in 2023-24 than expected due to vaccination</a:t>
            </a:r>
          </a:p>
          <a:p>
            <a:pPr lvl="1"/>
            <a:r>
              <a:rPr lang="en-US" dirty="0">
                <a:hlinkClick r:id="rId5"/>
              </a:rPr>
              <a:t>Promising effects of duck vaccination against highly pathogenic avian influenza, France 2023-24 | </a:t>
            </a:r>
            <a:r>
              <a:rPr lang="en-US" dirty="0" err="1">
                <a:hlinkClick r:id="rId5"/>
              </a:rPr>
              <a:t>bioRxiv</a:t>
            </a:r>
            <a:endParaRPr lang="en-US" dirty="0"/>
          </a:p>
          <a:p>
            <a:pPr lvl="1"/>
            <a:endParaRPr lang="en-US" dirty="0"/>
          </a:p>
          <a:p>
            <a:endParaRPr lang="en-US" dirty="0"/>
          </a:p>
          <a:p>
            <a:endParaRPr lang="en-US" dirty="0">
              <a:hlinkClick r:id="rId5"/>
            </a:endParaRPr>
          </a:p>
          <a:p>
            <a:pPr marL="0" indent="0">
              <a:buNone/>
            </a:pPr>
            <a:endParaRPr lang="en-US" dirty="0">
              <a:hlinkClick r:id="rId5"/>
            </a:endParaRPr>
          </a:p>
          <a:p>
            <a:pPr marL="0" indent="0">
              <a:buNone/>
            </a:pPr>
            <a:endParaRPr lang="en-US" dirty="0">
              <a:hlinkClick r:id="rId5"/>
            </a:endParaRPr>
          </a:p>
          <a:p>
            <a:endParaRPr lang="en-US" dirty="0"/>
          </a:p>
        </p:txBody>
      </p:sp>
      <p:sp>
        <p:nvSpPr>
          <p:cNvPr id="4" name="Content Placeholder 3">
            <a:extLst>
              <a:ext uri="{FF2B5EF4-FFF2-40B4-BE49-F238E27FC236}">
                <a16:creationId xmlns:a16="http://schemas.microsoft.com/office/drawing/2014/main" id="{ED38C693-3A48-28AB-8F3F-D5444413877F}"/>
              </a:ext>
            </a:extLst>
          </p:cNvPr>
          <p:cNvSpPr>
            <a:spLocks noGrp="1"/>
          </p:cNvSpPr>
          <p:nvPr>
            <p:ph sz="half" idx="2"/>
          </p:nvPr>
        </p:nvSpPr>
        <p:spPr>
          <a:xfrm>
            <a:off x="7036904" y="5128590"/>
            <a:ext cx="4974046" cy="1229005"/>
          </a:xfrm>
        </p:spPr>
        <p:txBody>
          <a:bodyPr/>
          <a:lstStyle/>
          <a:p>
            <a:pPr lvl="1"/>
            <a:r>
              <a:rPr lang="en-US" dirty="0"/>
              <a:t>Between September 1 and Dec 6 2024, France has had 12 outbreaks of HPAI, 9 in Bretagne</a:t>
            </a:r>
          </a:p>
          <a:p>
            <a:pPr lvl="1"/>
            <a:endParaRPr lang="en-US" dirty="0">
              <a:hlinkClick r:id="rId5"/>
            </a:endParaRPr>
          </a:p>
        </p:txBody>
      </p:sp>
      <p:pic>
        <p:nvPicPr>
          <p:cNvPr id="7" name="Picture 6">
            <a:extLst>
              <a:ext uri="{FF2B5EF4-FFF2-40B4-BE49-F238E27FC236}">
                <a16:creationId xmlns:a16="http://schemas.microsoft.com/office/drawing/2014/main" id="{3FDC5606-2655-8862-97B8-D7FA80ED0AB0}"/>
              </a:ext>
            </a:extLst>
          </p:cNvPr>
          <p:cNvPicPr>
            <a:picLocks noChangeAspect="1"/>
          </p:cNvPicPr>
          <p:nvPr/>
        </p:nvPicPr>
        <p:blipFill>
          <a:blip r:embed="rId6"/>
          <a:stretch>
            <a:fillRect/>
          </a:stretch>
        </p:blipFill>
        <p:spPr>
          <a:xfrm>
            <a:off x="7498942" y="0"/>
            <a:ext cx="4693058" cy="3930076"/>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EF414F91-32C7-8E73-A807-899CBD573C39}"/>
              </a:ext>
            </a:extLst>
          </p:cNvPr>
          <p:cNvGrpSpPr/>
          <p:nvPr/>
        </p:nvGrpSpPr>
        <p:grpSpPr>
          <a:xfrm>
            <a:off x="7498942" y="4093937"/>
            <a:ext cx="225469" cy="519694"/>
            <a:chOff x="5036040" y="5804760"/>
            <a:chExt cx="225469" cy="519694"/>
          </a:xfrm>
        </p:grpSpPr>
        <p:sp>
          <p:nvSpPr>
            <p:cNvPr id="8" name="Flowchart: Connector 7">
              <a:extLst>
                <a:ext uri="{FF2B5EF4-FFF2-40B4-BE49-F238E27FC236}">
                  <a16:creationId xmlns:a16="http://schemas.microsoft.com/office/drawing/2014/main" id="{FBDC3D59-3D62-B73E-0DBD-6708D79C64B9}"/>
                </a:ext>
              </a:extLst>
            </p:cNvPr>
            <p:cNvSpPr/>
            <p:nvPr/>
          </p:nvSpPr>
          <p:spPr>
            <a:xfrm>
              <a:off x="5036040" y="5804760"/>
              <a:ext cx="225469" cy="18789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lowchart: Connector 8">
              <a:extLst>
                <a:ext uri="{FF2B5EF4-FFF2-40B4-BE49-F238E27FC236}">
                  <a16:creationId xmlns:a16="http://schemas.microsoft.com/office/drawing/2014/main" id="{34C3ADA9-BAF8-0F4D-9669-9BD76918C640}"/>
                </a:ext>
              </a:extLst>
            </p:cNvPr>
            <p:cNvSpPr/>
            <p:nvPr/>
          </p:nvSpPr>
          <p:spPr>
            <a:xfrm>
              <a:off x="5036040" y="6136564"/>
              <a:ext cx="225469" cy="187890"/>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a:extLst>
              <a:ext uri="{FF2B5EF4-FFF2-40B4-BE49-F238E27FC236}">
                <a16:creationId xmlns:a16="http://schemas.microsoft.com/office/drawing/2014/main" id="{C7D71BE2-F766-4152-2396-362154822B53}"/>
              </a:ext>
            </a:extLst>
          </p:cNvPr>
          <p:cNvSpPr txBox="1"/>
          <p:nvPr/>
        </p:nvSpPr>
        <p:spPr>
          <a:xfrm>
            <a:off x="7721187" y="4058877"/>
            <a:ext cx="1063753" cy="646331"/>
          </a:xfrm>
          <a:prstGeom prst="rect">
            <a:avLst/>
          </a:prstGeom>
          <a:noFill/>
        </p:spPr>
        <p:txBody>
          <a:bodyPr wrap="none" rtlCol="0">
            <a:spAutoFit/>
          </a:bodyPr>
          <a:lstStyle/>
          <a:p>
            <a:r>
              <a:rPr lang="en-CA" dirty="0"/>
              <a:t>Wild</a:t>
            </a:r>
          </a:p>
          <a:p>
            <a:r>
              <a:rPr lang="en-CA" dirty="0"/>
              <a:t>Domestic</a:t>
            </a:r>
          </a:p>
        </p:txBody>
      </p:sp>
      <p:sp>
        <p:nvSpPr>
          <p:cNvPr id="13" name="TextBox 12">
            <a:extLst>
              <a:ext uri="{FF2B5EF4-FFF2-40B4-BE49-F238E27FC236}">
                <a16:creationId xmlns:a16="http://schemas.microsoft.com/office/drawing/2014/main" id="{7903FE67-4102-3D42-E126-A6C79AFB33AC}"/>
              </a:ext>
            </a:extLst>
          </p:cNvPr>
          <p:cNvSpPr txBox="1"/>
          <p:nvPr/>
        </p:nvSpPr>
        <p:spPr>
          <a:xfrm>
            <a:off x="9845471" y="3972035"/>
            <a:ext cx="3130170" cy="646331"/>
          </a:xfrm>
          <a:prstGeom prst="rect">
            <a:avLst/>
          </a:prstGeom>
          <a:noFill/>
        </p:spPr>
        <p:txBody>
          <a:bodyPr wrap="square">
            <a:spAutoFit/>
          </a:bodyPr>
          <a:lstStyle/>
          <a:p>
            <a:r>
              <a:rPr lang="en-CA" dirty="0">
                <a:hlinkClick r:id="rId7"/>
              </a:rPr>
              <a:t>https://empres-i.apps.fao.org/diseases</a:t>
            </a:r>
            <a:r>
              <a:rPr lang="en-CA" dirty="0"/>
              <a:t> </a:t>
            </a:r>
          </a:p>
        </p:txBody>
      </p:sp>
    </p:spTree>
    <p:extLst>
      <p:ext uri="{BB962C8B-B14F-4D97-AF65-F5344CB8AC3E}">
        <p14:creationId xmlns:p14="http://schemas.microsoft.com/office/powerpoint/2010/main" val="7912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8" y="151416"/>
            <a:ext cx="11260854" cy="1325563"/>
          </a:xfrm>
        </p:spPr>
        <p:txBody>
          <a:bodyPr/>
          <a:lstStyle/>
          <a:p>
            <a:r>
              <a:rPr lang="en-CA" sz="3600" dirty="0"/>
              <a:t>Ongoing Cases of HPAI in domestic and wild birds</a:t>
            </a:r>
          </a:p>
        </p:txBody>
      </p:sp>
      <p:sp>
        <p:nvSpPr>
          <p:cNvPr id="3" name="Content Placeholder 2"/>
          <p:cNvSpPr>
            <a:spLocks noGrp="1"/>
          </p:cNvSpPr>
          <p:nvPr>
            <p:ph sz="half" idx="1"/>
          </p:nvPr>
        </p:nvSpPr>
        <p:spPr>
          <a:xfrm>
            <a:off x="356988" y="1263777"/>
            <a:ext cx="5445642" cy="4598093"/>
          </a:xfrm>
        </p:spPr>
        <p:txBody>
          <a:bodyPr/>
          <a:lstStyle/>
          <a:p>
            <a:pPr marL="0" indent="0">
              <a:buNone/>
            </a:pPr>
            <a:r>
              <a:rPr lang="en-CA" b="1" dirty="0"/>
              <a:t>Australia</a:t>
            </a:r>
          </a:p>
          <a:p>
            <a:r>
              <a:rPr lang="en-CA" sz="1800" b="1" dirty="0">
                <a:hlinkClick r:id="rId3"/>
              </a:rPr>
              <a:t>Victoria</a:t>
            </a:r>
            <a:r>
              <a:rPr lang="en-CA" sz="1800" b="1" dirty="0"/>
              <a:t> , </a:t>
            </a:r>
            <a:r>
              <a:rPr lang="en-CA" sz="1800" b="1" dirty="0">
                <a:hlinkClick r:id="rId4"/>
              </a:rPr>
              <a:t>New South Wales </a:t>
            </a:r>
            <a:r>
              <a:rPr lang="en-CA" sz="1800" b="1" dirty="0"/>
              <a:t>– </a:t>
            </a:r>
            <a:r>
              <a:rPr lang="en-CA" sz="1800" b="1" dirty="0">
                <a:hlinkClick r:id="rId5"/>
              </a:rPr>
              <a:t>Capital territory </a:t>
            </a:r>
            <a:r>
              <a:rPr lang="en-CA" sz="1800" dirty="0"/>
              <a:t>no further cases since June</a:t>
            </a:r>
            <a:endParaRPr lang="en-CA" sz="1800" dirty="0">
              <a:solidFill>
                <a:srgbClr val="FF0000"/>
              </a:solidFill>
            </a:endParaRPr>
          </a:p>
          <a:p>
            <a:pPr marL="0" indent="0">
              <a:buNone/>
            </a:pPr>
            <a:r>
              <a:rPr lang="en-CA" b="1" dirty="0"/>
              <a:t>New Zealand</a:t>
            </a:r>
          </a:p>
          <a:p>
            <a:r>
              <a:rPr lang="en-CA" sz="2000" b="1" dirty="0">
                <a:hlinkClick r:id="rId6"/>
              </a:rPr>
              <a:t>H7N6</a:t>
            </a:r>
            <a:r>
              <a:rPr lang="en-CA" sz="2000" b="1" dirty="0"/>
              <a:t> </a:t>
            </a:r>
            <a:r>
              <a:rPr lang="en-CA" sz="2000" dirty="0"/>
              <a:t>in Free range poultry</a:t>
            </a:r>
          </a:p>
          <a:p>
            <a:pPr marL="0" indent="0">
              <a:buNone/>
            </a:pPr>
            <a:r>
              <a:rPr lang="en-CA" b="1" dirty="0"/>
              <a:t>Asia</a:t>
            </a:r>
            <a:endParaRPr lang="en-CA" b="1" i="0" u="none" strike="noStrike" baseline="0" dirty="0">
              <a:latin typeface="Calibri" panose="020F0502020204030204" pitchFamily="34" charset="0"/>
            </a:endParaRPr>
          </a:p>
          <a:p>
            <a:r>
              <a:rPr lang="en-US" sz="1800" dirty="0"/>
              <a:t>S. Korea </a:t>
            </a:r>
            <a:r>
              <a:rPr lang="en-US" sz="1800" dirty="0">
                <a:hlinkClick r:id="rId7"/>
              </a:rPr>
              <a:t>domestic</a:t>
            </a:r>
            <a:r>
              <a:rPr lang="en-US" sz="1800" dirty="0"/>
              <a:t> and </a:t>
            </a:r>
            <a:r>
              <a:rPr lang="en-US" sz="1800" dirty="0">
                <a:hlinkClick r:id="rId8"/>
              </a:rPr>
              <a:t>wild birds</a:t>
            </a:r>
            <a:r>
              <a:rPr lang="en-US" sz="1800" dirty="0"/>
              <a:t>, + </a:t>
            </a:r>
            <a:r>
              <a:rPr lang="en-US" sz="1800" dirty="0">
                <a:hlinkClick r:id="rId9"/>
              </a:rPr>
              <a:t>new strain H5N3</a:t>
            </a:r>
            <a:endParaRPr lang="en-US" sz="1800" dirty="0"/>
          </a:p>
          <a:p>
            <a:r>
              <a:rPr lang="en-US" sz="1800" dirty="0"/>
              <a:t>Japan </a:t>
            </a:r>
            <a:r>
              <a:rPr lang="en-US" sz="1800" dirty="0">
                <a:hlinkClick r:id="rId10"/>
              </a:rPr>
              <a:t>domestic</a:t>
            </a:r>
            <a:r>
              <a:rPr lang="en-US" sz="1800" dirty="0"/>
              <a:t> and </a:t>
            </a:r>
            <a:r>
              <a:rPr lang="en-US" sz="1800" dirty="0">
                <a:hlinkClick r:id="rId11"/>
              </a:rPr>
              <a:t>wild birds</a:t>
            </a:r>
            <a:endParaRPr lang="en-US" sz="1800" dirty="0"/>
          </a:p>
          <a:p>
            <a:r>
              <a:rPr lang="en-CA" sz="1800" b="0" i="0" u="none" strike="noStrike" baseline="0" dirty="0"/>
              <a:t>Israel </a:t>
            </a:r>
            <a:r>
              <a:rPr lang="en-CA" sz="1800" b="0" i="0" u="none" strike="noStrike" baseline="0" dirty="0">
                <a:hlinkClick r:id="rId12"/>
              </a:rPr>
              <a:t>domestic </a:t>
            </a:r>
            <a:r>
              <a:rPr lang="en-CA" sz="1800" b="0" i="0" u="none" strike="noStrike" baseline="0" dirty="0"/>
              <a:t>and </a:t>
            </a:r>
            <a:r>
              <a:rPr lang="en-CA" sz="1800" b="0" i="0" u="none" strike="noStrike" baseline="0" dirty="0">
                <a:hlinkClick r:id="rId13"/>
              </a:rPr>
              <a:t>wild birds</a:t>
            </a:r>
            <a:endParaRPr lang="en-CA" sz="1800" b="0" i="0" u="none" strike="noStrike" baseline="0" dirty="0"/>
          </a:p>
          <a:p>
            <a:r>
              <a:rPr lang="en-CA" sz="1800" dirty="0"/>
              <a:t>Taiwan </a:t>
            </a:r>
            <a:r>
              <a:rPr lang="en-US" sz="1800" dirty="0">
                <a:hlinkClick r:id="rId14"/>
              </a:rPr>
              <a:t>domestic</a:t>
            </a:r>
            <a:r>
              <a:rPr lang="en-US" sz="1800" dirty="0"/>
              <a:t> and </a:t>
            </a:r>
            <a:r>
              <a:rPr lang="en-US" sz="1800" dirty="0">
                <a:hlinkClick r:id="rId15"/>
              </a:rPr>
              <a:t>wild birds</a:t>
            </a:r>
            <a:endParaRPr lang="en-US" sz="1800" dirty="0"/>
          </a:p>
          <a:p>
            <a:r>
              <a:rPr lang="en-US" sz="1800" dirty="0">
                <a:hlinkClick r:id="rId16"/>
              </a:rPr>
              <a:t>INDIA Four villages in Cuttack district declared bird flu-infected zones</a:t>
            </a:r>
            <a:endParaRPr lang="en-US" sz="1800" dirty="0"/>
          </a:p>
          <a:p>
            <a:r>
              <a:rPr lang="en-US" sz="1800" dirty="0"/>
              <a:t>Bhutan - </a:t>
            </a:r>
            <a:r>
              <a:rPr lang="en-US" sz="1800" dirty="0">
                <a:hlinkClick r:id="rId17"/>
              </a:rPr>
              <a:t>domestic birds</a:t>
            </a:r>
            <a:endParaRPr lang="en-CA" sz="1800" dirty="0"/>
          </a:p>
        </p:txBody>
      </p:sp>
      <p:sp>
        <p:nvSpPr>
          <p:cNvPr id="4" name="Content Placeholder 3"/>
          <p:cNvSpPr>
            <a:spLocks noGrp="1"/>
          </p:cNvSpPr>
          <p:nvPr>
            <p:ph sz="half" idx="2"/>
          </p:nvPr>
        </p:nvSpPr>
        <p:spPr>
          <a:xfrm>
            <a:off x="6019800" y="1348740"/>
            <a:ext cx="6038849" cy="4828223"/>
          </a:xfrm>
        </p:spPr>
        <p:txBody>
          <a:bodyPr/>
          <a:lstStyle/>
          <a:p>
            <a:pPr marL="0" indent="0">
              <a:buNone/>
            </a:pPr>
            <a:r>
              <a:rPr lang="en-CA" b="1" dirty="0"/>
              <a:t>South America</a:t>
            </a:r>
          </a:p>
          <a:p>
            <a:r>
              <a:rPr lang="fr-FR" sz="1800" dirty="0">
                <a:hlinkClick r:id="rId18"/>
              </a:rPr>
              <a:t>EU report criticises </a:t>
            </a:r>
            <a:r>
              <a:rPr lang="fr-FR" sz="1800" dirty="0" err="1">
                <a:hlinkClick r:id="rId18"/>
              </a:rPr>
              <a:t>Brazil's</a:t>
            </a:r>
            <a:r>
              <a:rPr lang="fr-FR" sz="1800" dirty="0">
                <a:hlinkClick r:id="rId18"/>
              </a:rPr>
              <a:t> </a:t>
            </a:r>
            <a:r>
              <a:rPr lang="fr-FR" sz="1800" dirty="0" err="1">
                <a:hlinkClick r:id="rId18"/>
              </a:rPr>
              <a:t>avian</a:t>
            </a:r>
            <a:r>
              <a:rPr lang="fr-FR" sz="1800" dirty="0">
                <a:hlinkClick r:id="rId18"/>
              </a:rPr>
              <a:t> </a:t>
            </a:r>
            <a:r>
              <a:rPr lang="fr-FR" sz="1800" dirty="0" err="1">
                <a:hlinkClick r:id="rId18"/>
              </a:rPr>
              <a:t>flu</a:t>
            </a:r>
            <a:r>
              <a:rPr lang="fr-FR" sz="1800" dirty="0">
                <a:hlinkClick r:id="rId18"/>
              </a:rPr>
              <a:t> </a:t>
            </a:r>
            <a:r>
              <a:rPr lang="fr-FR" sz="1800" dirty="0" err="1">
                <a:hlinkClick r:id="rId18"/>
              </a:rPr>
              <a:t>controls</a:t>
            </a:r>
            <a:r>
              <a:rPr lang="fr-FR" sz="1800" dirty="0">
                <a:hlinkClick r:id="rId18"/>
              </a:rPr>
              <a:t> – </a:t>
            </a:r>
            <a:r>
              <a:rPr lang="fr-FR" sz="1800" dirty="0" err="1">
                <a:hlinkClick r:id="rId18"/>
              </a:rPr>
              <a:t>Euractiv</a:t>
            </a:r>
            <a:r>
              <a:rPr lang="fr-FR" sz="1800" dirty="0">
                <a:hlinkClick r:id="rId18"/>
              </a:rPr>
              <a:t> EN</a:t>
            </a:r>
            <a:endParaRPr lang="fr-FR" sz="1800" dirty="0"/>
          </a:p>
          <a:p>
            <a:r>
              <a:rPr lang="fr-FR" sz="1800" dirty="0"/>
              <a:t>PERU – </a:t>
            </a:r>
            <a:r>
              <a:rPr lang="fr-FR" sz="1800" dirty="0">
                <a:hlinkClick r:id="rId19"/>
              </a:rPr>
              <a:t>domestic </a:t>
            </a:r>
            <a:r>
              <a:rPr lang="fr-FR" sz="1800" dirty="0" err="1">
                <a:hlinkClick r:id="rId19"/>
              </a:rPr>
              <a:t>birds</a:t>
            </a:r>
            <a:endParaRPr lang="fr-FR" sz="1800" dirty="0"/>
          </a:p>
          <a:p>
            <a:r>
              <a:rPr lang="en-US" sz="1800" b="0" i="0" u="none" strike="noStrike" baseline="0" dirty="0">
                <a:solidFill>
                  <a:srgbClr val="000000"/>
                </a:solidFill>
                <a:latin typeface="Calibri" panose="020F0502020204030204" pitchFamily="34" charset="0"/>
              </a:rPr>
              <a:t>The Falkland Islands </a:t>
            </a:r>
            <a:r>
              <a:rPr lang="en-CA" sz="1800" b="0" i="0" u="none" strike="noStrike" baseline="0" dirty="0">
                <a:solidFill>
                  <a:srgbClr val="000000"/>
                </a:solidFill>
                <a:latin typeface="Calibri" panose="020F0502020204030204" pitchFamily="34" charset="0"/>
                <a:hlinkClick r:id="rId20"/>
              </a:rPr>
              <a:t>wild birds</a:t>
            </a:r>
            <a:endParaRPr lang="en-CA" b="1" dirty="0">
              <a:solidFill>
                <a:srgbClr val="FF0000"/>
              </a:solidFill>
            </a:endParaRPr>
          </a:p>
          <a:p>
            <a:pPr marL="0" indent="0">
              <a:buNone/>
            </a:pPr>
            <a:endParaRPr lang="en-CA" b="1" i="0" strike="noStrike" baseline="0" dirty="0"/>
          </a:p>
          <a:p>
            <a:pPr marL="0" indent="0">
              <a:buNone/>
            </a:pPr>
            <a:r>
              <a:rPr lang="en-CA" b="1" i="0" strike="noStrike" baseline="0" dirty="0"/>
              <a:t>Africa </a:t>
            </a:r>
          </a:p>
          <a:p>
            <a:pPr marL="0" indent="0">
              <a:buNone/>
            </a:pPr>
            <a:r>
              <a:rPr lang="en-US" sz="2400" dirty="0"/>
              <a:t>South Africa </a:t>
            </a:r>
            <a:r>
              <a:rPr lang="en-US" sz="2400" dirty="0">
                <a:hlinkClick r:id="rId21"/>
              </a:rPr>
              <a:t>Domestic birds H7N6</a:t>
            </a:r>
            <a:endParaRPr lang="en-US" sz="2400" dirty="0"/>
          </a:p>
          <a:p>
            <a:pPr marL="0" indent="0">
              <a:buNone/>
            </a:pPr>
            <a:r>
              <a:rPr lang="en-US" sz="2400" dirty="0"/>
              <a:t>Nigeria – </a:t>
            </a:r>
            <a:r>
              <a:rPr lang="en-CA" sz="2400" dirty="0">
                <a:hlinkClick r:id="rId22"/>
              </a:rPr>
              <a:t>domestic birds</a:t>
            </a:r>
            <a:endParaRPr lang="en-CA" sz="3600" b="1" i="0" u="sng" strike="noStrike" baseline="0" dirty="0">
              <a:solidFill>
                <a:srgbClr val="FF0000"/>
              </a:solidFill>
            </a:endParaRPr>
          </a:p>
          <a:p>
            <a:pPr lvl="1"/>
            <a:endParaRPr lang="en-CA" dirty="0"/>
          </a:p>
          <a:p>
            <a:pPr marL="0" indent="0">
              <a:buNone/>
            </a:pPr>
            <a:r>
              <a:rPr lang="en-CA" sz="3200" b="1" dirty="0"/>
              <a:t>HPAI is everywhere, this is not a complete list of cases!</a:t>
            </a:r>
          </a:p>
        </p:txBody>
      </p:sp>
      <p:sp>
        <p:nvSpPr>
          <p:cNvPr id="7" name="Title 1"/>
          <p:cNvSpPr txBox="1">
            <a:spLocks/>
          </p:cNvSpPr>
          <p:nvPr/>
        </p:nvSpPr>
        <p:spPr bwMode="auto">
          <a:xfrm>
            <a:off x="4194810" y="6009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CA" sz="3600" dirty="0">
              <a:solidFill>
                <a:srgbClr val="FF0000"/>
              </a:solidFill>
            </a:endParaRPr>
          </a:p>
        </p:txBody>
      </p:sp>
      <p:pic>
        <p:nvPicPr>
          <p:cNvPr id="6" name="Picture 5" descr="A globe and magnifying glass&#10;&#10;Description automatically generated">
            <a:extLst>
              <a:ext uri="{FF2B5EF4-FFF2-40B4-BE49-F238E27FC236}">
                <a16:creationId xmlns:a16="http://schemas.microsoft.com/office/drawing/2014/main" id="{846330B8-0370-7D3C-C792-04D49CE0763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343791" y="151416"/>
            <a:ext cx="1325563" cy="1325563"/>
          </a:xfrm>
          <a:prstGeom prst="rect">
            <a:avLst/>
          </a:prstGeom>
        </p:spPr>
      </p:pic>
    </p:spTree>
    <p:extLst>
      <p:ext uri="{BB962C8B-B14F-4D97-AF65-F5344CB8AC3E}">
        <p14:creationId xmlns:p14="http://schemas.microsoft.com/office/powerpoint/2010/main" val="112577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a:xfrm>
            <a:off x="838200" y="365125"/>
            <a:ext cx="10515600" cy="800735"/>
          </a:xfrm>
        </p:spPr>
        <p:txBody>
          <a:bodyPr/>
          <a:lstStyle/>
          <a:p>
            <a:r>
              <a:rPr lang="en-CA" dirty="0"/>
              <a:t>Human Cases Continue to be Reported</a:t>
            </a:r>
          </a:p>
        </p:txBody>
      </p:sp>
      <p:sp>
        <p:nvSpPr>
          <p:cNvPr id="3" name="Content Placeholder 2">
            <a:extLst>
              <a:ext uri="{FF2B5EF4-FFF2-40B4-BE49-F238E27FC236}">
                <a16:creationId xmlns:a16="http://schemas.microsoft.com/office/drawing/2014/main" id="{7BFF3E9D-D2B4-83BF-2746-1CD874732C20}"/>
              </a:ext>
            </a:extLst>
          </p:cNvPr>
          <p:cNvSpPr>
            <a:spLocks noGrp="1"/>
          </p:cNvSpPr>
          <p:nvPr>
            <p:ph sz="half" idx="1"/>
          </p:nvPr>
        </p:nvSpPr>
        <p:spPr>
          <a:xfrm>
            <a:off x="514350" y="1497330"/>
            <a:ext cx="6206490" cy="4679633"/>
          </a:xfrm>
        </p:spPr>
        <p:txBody>
          <a:bodyPr/>
          <a:lstStyle/>
          <a:p>
            <a:r>
              <a:rPr lang="en-US" sz="1800" dirty="0">
                <a:hlinkClick r:id="rId2"/>
              </a:rPr>
              <a:t>Epidemiological Alert Human Cases of Avian Influenza A(H5N1) in the Americas Region - 3 December 2024 - PAHO/WHO | Pan American Health Organization</a:t>
            </a:r>
            <a:endParaRPr lang="en-US" sz="1800" dirty="0"/>
          </a:p>
          <a:p>
            <a:pPr marL="0" indent="0">
              <a:buNone/>
            </a:pPr>
            <a:r>
              <a:rPr lang="en-US" dirty="0"/>
              <a:t>58 human cases in 2024 in the Americas</a:t>
            </a:r>
          </a:p>
          <a:p>
            <a:pPr lvl="1"/>
            <a:r>
              <a:rPr lang="en-US" dirty="0"/>
              <a:t>74% of cases in last 2 months </a:t>
            </a:r>
          </a:p>
          <a:p>
            <a:pPr lvl="1"/>
            <a:r>
              <a:rPr lang="en-US" dirty="0"/>
              <a:t>Canada – 1 (&lt;18yrs)</a:t>
            </a:r>
          </a:p>
          <a:p>
            <a:pPr lvl="1"/>
            <a:r>
              <a:rPr lang="en-US" dirty="0"/>
              <a:t>United States 57 (1&lt;18 </a:t>
            </a:r>
            <a:r>
              <a:rPr lang="en-US" dirty="0" err="1"/>
              <a:t>yrs</a:t>
            </a:r>
            <a:r>
              <a:rPr lang="en-US" dirty="0"/>
              <a:t>,  56&gt;18 </a:t>
            </a:r>
            <a:r>
              <a:rPr lang="en-US" dirty="0" err="1"/>
              <a:t>yrs</a:t>
            </a:r>
            <a:r>
              <a:rPr lang="en-US" dirty="0"/>
              <a:t>)</a:t>
            </a:r>
          </a:p>
          <a:p>
            <a:pPr lvl="1"/>
            <a:r>
              <a:rPr lang="en-US" dirty="0"/>
              <a:t>34 exposed to infected dairy cattle</a:t>
            </a:r>
          </a:p>
          <a:p>
            <a:pPr lvl="1"/>
            <a:r>
              <a:rPr lang="en-US" dirty="0"/>
              <a:t>21 exposed to infected poultry</a:t>
            </a:r>
          </a:p>
          <a:p>
            <a:pPr lvl="1"/>
            <a:r>
              <a:rPr lang="en-US" dirty="0"/>
              <a:t>2 exposure pathway not determined</a:t>
            </a:r>
          </a:p>
        </p:txBody>
      </p:sp>
      <p:sp>
        <p:nvSpPr>
          <p:cNvPr id="4" name="Content Placeholder 3">
            <a:extLst>
              <a:ext uri="{FF2B5EF4-FFF2-40B4-BE49-F238E27FC236}">
                <a16:creationId xmlns:a16="http://schemas.microsoft.com/office/drawing/2014/main" id="{055FEA6E-A8CF-5A56-FE93-2EBF9D597D90}"/>
              </a:ext>
            </a:extLst>
          </p:cNvPr>
          <p:cNvSpPr>
            <a:spLocks noGrp="1"/>
          </p:cNvSpPr>
          <p:nvPr>
            <p:ph sz="half" idx="2"/>
          </p:nvPr>
        </p:nvSpPr>
        <p:spPr>
          <a:xfrm>
            <a:off x="6720840" y="1661477"/>
            <a:ext cx="5337810" cy="4351338"/>
          </a:xfrm>
        </p:spPr>
        <p:txBody>
          <a:bodyPr/>
          <a:lstStyle/>
          <a:p>
            <a:r>
              <a:rPr lang="en-US" sz="2800" dirty="0">
                <a:hlinkClick r:id="rId3"/>
              </a:rPr>
              <a:t>GHANA H9N2</a:t>
            </a:r>
            <a:endParaRPr lang="en-CA" sz="4000" b="0" i="0" u="none" strike="noStrike" baseline="0" dirty="0"/>
          </a:p>
          <a:p>
            <a:r>
              <a:rPr lang="en-US" dirty="0">
                <a:hlinkClick r:id="rId4"/>
              </a:rPr>
              <a:t>China H9N2</a:t>
            </a:r>
            <a:endParaRPr lang="en-US" dirty="0"/>
          </a:p>
          <a:p>
            <a:r>
              <a:rPr lang="pt-BR" dirty="0">
                <a:hlinkClick r:id="rId5"/>
              </a:rPr>
              <a:t>Cambodia H5N1 </a:t>
            </a:r>
            <a:endParaRPr lang="en-CA" dirty="0"/>
          </a:p>
          <a:p>
            <a:r>
              <a:rPr lang="en-CA" dirty="0">
                <a:hlinkClick r:id="rId6"/>
              </a:rPr>
              <a:t>Australia </a:t>
            </a:r>
            <a:r>
              <a:rPr lang="en-CA" dirty="0"/>
              <a:t>– child that had travelled to India</a:t>
            </a:r>
          </a:p>
          <a:p>
            <a:pPr lvl="1"/>
            <a:r>
              <a:rPr lang="en-CA" dirty="0"/>
              <a:t>Reassortant 2.3.2.1a + 2.3.4.4b + LPAI</a:t>
            </a:r>
          </a:p>
          <a:p>
            <a:pPr lvl="1"/>
            <a:endParaRPr lang="en-CA" dirty="0"/>
          </a:p>
          <a:p>
            <a:pPr marL="0" indent="0">
              <a:buNone/>
            </a:pPr>
            <a:r>
              <a:rPr lang="en-CA" b="1" dirty="0"/>
              <a:t>Expect human cases to continue to emerge given high viral load globally</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7320" y="5189220"/>
            <a:ext cx="1405890" cy="1405890"/>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65B5-53CD-F658-9289-BBE411FDFD91}"/>
              </a:ext>
            </a:extLst>
          </p:cNvPr>
          <p:cNvSpPr>
            <a:spLocks noGrp="1"/>
          </p:cNvSpPr>
          <p:nvPr>
            <p:ph type="title"/>
          </p:nvPr>
        </p:nvSpPr>
        <p:spPr/>
        <p:txBody>
          <a:bodyPr/>
          <a:lstStyle/>
          <a:p>
            <a:r>
              <a:rPr lang="en-US" sz="3200" dirty="0">
                <a:hlinkClick r:id="rId3"/>
              </a:rPr>
              <a:t>Protocol for enhanced human surveillance of avian influenza A(H5N1) on farms in Canada - Canada.ca</a:t>
            </a:r>
            <a:br>
              <a:rPr lang="en-CA" sz="3200" dirty="0"/>
            </a:br>
            <a:endParaRPr lang="en-CA" sz="3200" dirty="0"/>
          </a:p>
        </p:txBody>
      </p:sp>
      <p:sp>
        <p:nvSpPr>
          <p:cNvPr id="3" name="Content Placeholder 2">
            <a:extLst>
              <a:ext uri="{FF2B5EF4-FFF2-40B4-BE49-F238E27FC236}">
                <a16:creationId xmlns:a16="http://schemas.microsoft.com/office/drawing/2014/main" id="{F7F44E49-6DFD-BCED-9CFE-DF9FCB3B0847}"/>
              </a:ext>
            </a:extLst>
          </p:cNvPr>
          <p:cNvSpPr>
            <a:spLocks noGrp="1"/>
          </p:cNvSpPr>
          <p:nvPr>
            <p:ph sz="half" idx="1"/>
          </p:nvPr>
        </p:nvSpPr>
        <p:spPr/>
        <p:txBody>
          <a:bodyPr/>
          <a:lstStyle/>
          <a:p>
            <a:pPr marL="0" indent="0">
              <a:buNone/>
            </a:pPr>
            <a:r>
              <a:rPr lang="en-CA" dirty="0"/>
              <a:t>Not routine, only under specific circumstances:</a:t>
            </a:r>
          </a:p>
          <a:p>
            <a:pPr>
              <a:spcBef>
                <a:spcPts val="600"/>
              </a:spcBef>
              <a:spcAft>
                <a:spcPts val="600"/>
              </a:spcAft>
              <a:buFont typeface="Wingdings" panose="05000000000000000000" pitchFamily="2" charset="2"/>
              <a:buChar char="Ø"/>
            </a:pPr>
            <a:r>
              <a:rPr lang="en-US" dirty="0"/>
              <a:t>Positive laboratory-confirmed detections in humans on farms with infected animals </a:t>
            </a:r>
          </a:p>
          <a:p>
            <a:pPr>
              <a:spcBef>
                <a:spcPts val="600"/>
              </a:spcBef>
              <a:spcAft>
                <a:spcPts val="600"/>
              </a:spcAft>
              <a:buFont typeface="Wingdings" panose="05000000000000000000" pitchFamily="2" charset="2"/>
              <a:buChar char="Ø"/>
            </a:pPr>
            <a:r>
              <a:rPr lang="en-US" dirty="0"/>
              <a:t>Laboratory-confirmed detection (PCR) in a new livestock species in Canada where there is a strong likelihood of animal-to-human contact.</a:t>
            </a:r>
            <a:endParaRPr lang="en-CA" dirty="0"/>
          </a:p>
          <a:p>
            <a:endParaRPr lang="en-CA" dirty="0"/>
          </a:p>
        </p:txBody>
      </p:sp>
      <p:sp>
        <p:nvSpPr>
          <p:cNvPr id="4" name="Content Placeholder 3">
            <a:extLst>
              <a:ext uri="{FF2B5EF4-FFF2-40B4-BE49-F238E27FC236}">
                <a16:creationId xmlns:a16="http://schemas.microsoft.com/office/drawing/2014/main" id="{F9FDD509-E50E-E917-001A-FF8472C71188}"/>
              </a:ext>
            </a:extLst>
          </p:cNvPr>
          <p:cNvSpPr>
            <a:spLocks noGrp="1"/>
          </p:cNvSpPr>
          <p:nvPr>
            <p:ph sz="half" idx="2"/>
          </p:nvPr>
        </p:nvSpPr>
        <p:spPr/>
        <p:txBody>
          <a:bodyPr/>
          <a:lstStyle/>
          <a:p>
            <a:pPr>
              <a:spcAft>
                <a:spcPts val="600"/>
              </a:spcAft>
              <a:buFont typeface="Wingdings" panose="05000000000000000000" pitchFamily="2" charset="2"/>
              <a:buChar char="Ø"/>
            </a:pPr>
            <a:r>
              <a:rPr lang="en-US" dirty="0"/>
              <a:t>Unusual, laboratory-confirmed, infection in livestock where there is a strong likelihood of animal-to-human contact</a:t>
            </a:r>
          </a:p>
          <a:p>
            <a:pPr>
              <a:spcAft>
                <a:spcPts val="600"/>
              </a:spcAft>
              <a:buFont typeface="Wingdings" panose="05000000000000000000" pitchFamily="2" charset="2"/>
              <a:buChar char="Ø"/>
            </a:pPr>
            <a:r>
              <a:rPr lang="en-US" dirty="0"/>
              <a:t>A genetic mutation is identified in an H5 strain linked to a farm animal infection in Canada that suggests increased risk to humans</a:t>
            </a:r>
            <a:endParaRPr lang="en-CA" dirty="0"/>
          </a:p>
        </p:txBody>
      </p:sp>
    </p:spTree>
    <p:extLst>
      <p:ext uri="{BB962C8B-B14F-4D97-AF65-F5344CB8AC3E}">
        <p14:creationId xmlns:p14="http://schemas.microsoft.com/office/powerpoint/2010/main" val="251703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09C5-09D4-AAB8-7F11-79BD30F51B16}"/>
              </a:ext>
            </a:extLst>
          </p:cNvPr>
          <p:cNvSpPr>
            <a:spLocks noGrp="1"/>
          </p:cNvSpPr>
          <p:nvPr>
            <p:ph type="title"/>
          </p:nvPr>
        </p:nvSpPr>
        <p:spPr/>
        <p:txBody>
          <a:bodyPr/>
          <a:lstStyle/>
          <a:p>
            <a:r>
              <a:rPr lang="en-US" sz="3200" dirty="0">
                <a:hlinkClick r:id="rId2"/>
              </a:rPr>
              <a:t>Susceptibility of Synanthropic Rodents (Mus musculus, Rattus norvegicus and Rattus </a:t>
            </a:r>
            <a:r>
              <a:rPr lang="en-US" sz="3200" dirty="0" err="1">
                <a:hlinkClick r:id="rId2"/>
              </a:rPr>
              <a:t>rattus</a:t>
            </a:r>
            <a:r>
              <a:rPr lang="en-US" sz="3200" dirty="0">
                <a:hlinkClick r:id="rId2"/>
              </a:rPr>
              <a:t>) to H5N1 Subtype High Pathogenicity Avian Influenza Viruses</a:t>
            </a:r>
            <a:endParaRPr lang="en-CA" sz="3200" dirty="0"/>
          </a:p>
        </p:txBody>
      </p:sp>
      <p:sp>
        <p:nvSpPr>
          <p:cNvPr id="3" name="Content Placeholder 2">
            <a:extLst>
              <a:ext uri="{FF2B5EF4-FFF2-40B4-BE49-F238E27FC236}">
                <a16:creationId xmlns:a16="http://schemas.microsoft.com/office/drawing/2014/main" id="{E88DF957-B2EA-1E0C-299E-CDFF0DA54CA9}"/>
              </a:ext>
            </a:extLst>
          </p:cNvPr>
          <p:cNvSpPr>
            <a:spLocks noGrp="1"/>
          </p:cNvSpPr>
          <p:nvPr>
            <p:ph sz="half" idx="1"/>
          </p:nvPr>
        </p:nvSpPr>
        <p:spPr/>
        <p:txBody>
          <a:bodyPr/>
          <a:lstStyle/>
          <a:p>
            <a:r>
              <a:rPr lang="en-CA" dirty="0"/>
              <a:t>Study from Japan</a:t>
            </a:r>
          </a:p>
          <a:p>
            <a:r>
              <a:rPr lang="en-CA" dirty="0"/>
              <a:t>Looking at rodent susceptibility to HPAI Clade 2.2 and 2.3.2.1 via intranasal </a:t>
            </a:r>
            <a:r>
              <a:rPr lang="en-CA" dirty="0" err="1"/>
              <a:t>innoculation</a:t>
            </a:r>
            <a:endParaRPr lang="en-CA" dirty="0"/>
          </a:p>
          <a:p>
            <a:r>
              <a:rPr lang="en-CA" dirty="0"/>
              <a:t>Rodents showed no clinical signs of disease after exposure</a:t>
            </a:r>
          </a:p>
          <a:p>
            <a:r>
              <a:rPr lang="en-CA" dirty="0"/>
              <a:t>Virus detected in oral swabs for several days after exposure</a:t>
            </a:r>
          </a:p>
          <a:p>
            <a:r>
              <a:rPr lang="en-CA" dirty="0"/>
              <a:t>Post Mortem samples show live virus in respiratory system, not in rectal swabs or feces</a:t>
            </a:r>
          </a:p>
        </p:txBody>
      </p:sp>
      <p:sp>
        <p:nvSpPr>
          <p:cNvPr id="4" name="Content Placeholder 3">
            <a:extLst>
              <a:ext uri="{FF2B5EF4-FFF2-40B4-BE49-F238E27FC236}">
                <a16:creationId xmlns:a16="http://schemas.microsoft.com/office/drawing/2014/main" id="{6A13A919-9EBE-9500-35D1-5D5A310742D5}"/>
              </a:ext>
            </a:extLst>
          </p:cNvPr>
          <p:cNvSpPr>
            <a:spLocks noGrp="1"/>
          </p:cNvSpPr>
          <p:nvPr>
            <p:ph sz="half" idx="2"/>
          </p:nvPr>
        </p:nvSpPr>
        <p:spPr/>
        <p:txBody>
          <a:bodyPr/>
          <a:lstStyle/>
          <a:p>
            <a:r>
              <a:rPr lang="en-CA" dirty="0"/>
              <a:t>Mice (</a:t>
            </a:r>
            <a:r>
              <a:rPr lang="en-CA" i="1" dirty="0"/>
              <a:t>Mus musculus</a:t>
            </a:r>
            <a:r>
              <a:rPr lang="en-CA" dirty="0"/>
              <a:t>)</a:t>
            </a:r>
          </a:p>
          <a:p>
            <a:r>
              <a:rPr lang="en-CA" dirty="0"/>
              <a:t>Brown rats (</a:t>
            </a:r>
            <a:r>
              <a:rPr lang="en-CA" i="1" dirty="0"/>
              <a:t>Rattus norvegicus</a:t>
            </a:r>
            <a:r>
              <a:rPr lang="en-CA" dirty="0"/>
              <a:t>)</a:t>
            </a:r>
          </a:p>
          <a:p>
            <a:r>
              <a:rPr lang="en-CA" dirty="0"/>
              <a:t>Black rats (</a:t>
            </a:r>
            <a:r>
              <a:rPr lang="en-CA" i="1" dirty="0"/>
              <a:t>Rattus </a:t>
            </a:r>
            <a:r>
              <a:rPr lang="en-CA" i="1" dirty="0" err="1"/>
              <a:t>rattus</a:t>
            </a:r>
            <a:r>
              <a:rPr lang="en-CA" dirty="0"/>
              <a:t>)</a:t>
            </a:r>
          </a:p>
          <a:p>
            <a:endParaRPr lang="en-CA" dirty="0"/>
          </a:p>
          <a:p>
            <a:endParaRPr lang="en-CA" dirty="0"/>
          </a:p>
          <a:p>
            <a:endParaRPr lang="en-CA" dirty="0"/>
          </a:p>
          <a:p>
            <a:r>
              <a:rPr lang="en-CA" dirty="0"/>
              <a:t>Rodents may provide another transmission pathway for HPAI</a:t>
            </a:r>
          </a:p>
        </p:txBody>
      </p:sp>
      <p:pic>
        <p:nvPicPr>
          <p:cNvPr id="6" name="Picture 5" descr="A blue mouse on a black background&#10;&#10;Description automatically generated">
            <a:extLst>
              <a:ext uri="{FF2B5EF4-FFF2-40B4-BE49-F238E27FC236}">
                <a16:creationId xmlns:a16="http://schemas.microsoft.com/office/drawing/2014/main" id="{0E7A653B-5BDE-8359-FDC3-34DB344CC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740" y="1920240"/>
            <a:ext cx="514349" cy="514349"/>
          </a:xfrm>
          <a:prstGeom prst="rect">
            <a:avLst/>
          </a:prstGeom>
        </p:spPr>
      </p:pic>
      <p:pic>
        <p:nvPicPr>
          <p:cNvPr id="8" name="Picture 7" descr="A blue silhouette of a mouse&#10;&#10;Description automatically generated">
            <a:extLst>
              <a:ext uri="{FF2B5EF4-FFF2-40B4-BE49-F238E27FC236}">
                <a16:creationId xmlns:a16="http://schemas.microsoft.com/office/drawing/2014/main" id="{CDC054DB-15CE-12C9-A00A-3C5156B87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0" y="2532381"/>
            <a:ext cx="896620" cy="896620"/>
          </a:xfrm>
          <a:prstGeom prst="rect">
            <a:avLst/>
          </a:prstGeom>
        </p:spPr>
      </p:pic>
      <p:pic>
        <p:nvPicPr>
          <p:cNvPr id="10" name="Picture 9" descr="A blue mouse silhouette on a black background&#10;&#10;Description automatically generated">
            <a:extLst>
              <a:ext uri="{FF2B5EF4-FFF2-40B4-BE49-F238E27FC236}">
                <a16:creationId xmlns:a16="http://schemas.microsoft.com/office/drawing/2014/main" id="{ACE3EB59-7ADE-CA87-1510-AF68EADEB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0750" y="2034540"/>
            <a:ext cx="811530" cy="811530"/>
          </a:xfrm>
          <a:prstGeom prst="rect">
            <a:avLst/>
          </a:prstGeom>
        </p:spPr>
      </p:pic>
      <p:pic>
        <p:nvPicPr>
          <p:cNvPr id="12" name="Picture 11" descr="A blue and black map pointers&#10;&#10;Description automatically generated">
            <a:extLst>
              <a:ext uri="{FF2B5EF4-FFF2-40B4-BE49-F238E27FC236}">
                <a16:creationId xmlns:a16="http://schemas.microsoft.com/office/drawing/2014/main" id="{0A5F5875-7A9C-F949-093D-F67F11194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0770" y="4926330"/>
            <a:ext cx="651510" cy="651510"/>
          </a:xfrm>
          <a:prstGeom prst="rect">
            <a:avLst/>
          </a:prstGeom>
        </p:spPr>
      </p:pic>
    </p:spTree>
    <p:extLst>
      <p:ext uri="{BB962C8B-B14F-4D97-AF65-F5344CB8AC3E}">
        <p14:creationId xmlns:p14="http://schemas.microsoft.com/office/powerpoint/2010/main" val="303792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C917-E973-44B2-7E88-E66B31C95614}"/>
              </a:ext>
            </a:extLst>
          </p:cNvPr>
          <p:cNvSpPr>
            <a:spLocks noGrp="1"/>
          </p:cNvSpPr>
          <p:nvPr>
            <p:ph type="title"/>
          </p:nvPr>
        </p:nvSpPr>
        <p:spPr/>
        <p:txBody>
          <a:bodyPr/>
          <a:lstStyle/>
          <a:p>
            <a:r>
              <a:rPr lang="en-US" sz="2800" dirty="0">
                <a:hlinkClick r:id="rId3"/>
              </a:rPr>
              <a:t>Susceptibilities and viral shedding of </a:t>
            </a:r>
            <a:r>
              <a:rPr lang="en-US" sz="2800" dirty="0" err="1">
                <a:hlinkClick r:id="rId3"/>
              </a:rPr>
              <a:t>peridomestic</a:t>
            </a:r>
            <a:r>
              <a:rPr lang="en-US" sz="2800" dirty="0">
                <a:hlinkClick r:id="rId3"/>
              </a:rPr>
              <a:t> wildlife infected with clade 2.3.4.4b highly pathogenic avian influenza virus (H5N1) - ScienceDirect</a:t>
            </a:r>
            <a:br>
              <a:rPr lang="en-CA" sz="2800" dirty="0"/>
            </a:br>
            <a:endParaRPr lang="en-CA" sz="2800" dirty="0"/>
          </a:p>
        </p:txBody>
      </p:sp>
      <p:sp>
        <p:nvSpPr>
          <p:cNvPr id="3" name="Content Placeholder 2">
            <a:extLst>
              <a:ext uri="{FF2B5EF4-FFF2-40B4-BE49-F238E27FC236}">
                <a16:creationId xmlns:a16="http://schemas.microsoft.com/office/drawing/2014/main" id="{746B9E13-851A-C4B9-C056-7B54AEAED1A6}"/>
              </a:ext>
            </a:extLst>
          </p:cNvPr>
          <p:cNvSpPr>
            <a:spLocks noGrp="1"/>
          </p:cNvSpPr>
          <p:nvPr>
            <p:ph sz="half" idx="1"/>
          </p:nvPr>
        </p:nvSpPr>
        <p:spPr>
          <a:xfrm>
            <a:off x="838200" y="1565910"/>
            <a:ext cx="5181600" cy="4611053"/>
          </a:xfrm>
        </p:spPr>
        <p:txBody>
          <a:bodyPr/>
          <a:lstStyle/>
          <a:p>
            <a:pPr algn="l"/>
            <a:r>
              <a:rPr lang="en-US" dirty="0"/>
              <a:t>Assessed</a:t>
            </a:r>
            <a:r>
              <a:rPr lang="en-US" b="0" i="0" u="none" strike="noStrike" baseline="0" dirty="0"/>
              <a:t> six peri-domestic wildlife species to replicate HPAI H5N1 clade 2.3.4.4b (2022 isolate)</a:t>
            </a:r>
          </a:p>
          <a:p>
            <a:pPr algn="l"/>
            <a:r>
              <a:rPr lang="en-US" b="0" i="0" u="none" strike="noStrike" baseline="0" dirty="0"/>
              <a:t>All tested species replicated and shed virus, at least to some degree</a:t>
            </a:r>
          </a:p>
          <a:p>
            <a:pPr algn="l"/>
            <a:r>
              <a:rPr lang="en-US" dirty="0"/>
              <a:t>Range of species that can be infected with H5N1 has drastically increased, and biosecurity measures may need amendments</a:t>
            </a:r>
            <a:endParaRPr lang="en-US" b="0" i="0" u="none" strike="noStrike" baseline="0" dirty="0"/>
          </a:p>
        </p:txBody>
      </p:sp>
      <p:sp>
        <p:nvSpPr>
          <p:cNvPr id="4" name="Content Placeholder 3">
            <a:extLst>
              <a:ext uri="{FF2B5EF4-FFF2-40B4-BE49-F238E27FC236}">
                <a16:creationId xmlns:a16="http://schemas.microsoft.com/office/drawing/2014/main" id="{CC695E46-A8BE-016B-E540-E61CA9D51738}"/>
              </a:ext>
            </a:extLst>
          </p:cNvPr>
          <p:cNvSpPr>
            <a:spLocks noGrp="1"/>
          </p:cNvSpPr>
          <p:nvPr>
            <p:ph sz="half" idx="2"/>
          </p:nvPr>
        </p:nvSpPr>
        <p:spPr>
          <a:xfrm>
            <a:off x="6172200" y="1825625"/>
            <a:ext cx="5726430" cy="4351338"/>
          </a:xfrm>
        </p:spPr>
        <p:txBody>
          <a:bodyPr/>
          <a:lstStyle/>
          <a:p>
            <a:r>
              <a:rPr lang="en-CA" dirty="0"/>
              <a:t>House sparrow (</a:t>
            </a:r>
            <a:r>
              <a:rPr lang="en-CA" i="1" dirty="0"/>
              <a:t>Passer </a:t>
            </a:r>
            <a:r>
              <a:rPr lang="en-CA" i="1" dirty="0" err="1"/>
              <a:t>domesticus</a:t>
            </a:r>
            <a:r>
              <a:rPr lang="en-CA" dirty="0"/>
              <a:t>)</a:t>
            </a:r>
          </a:p>
          <a:p>
            <a:r>
              <a:rPr lang="en-CA" dirty="0"/>
              <a:t>European starlings (</a:t>
            </a:r>
            <a:r>
              <a:rPr lang="en-CA" sz="2800" b="0" i="1" u="none" strike="noStrike" baseline="0" dirty="0">
                <a:latin typeface="CharisSIL-Italic"/>
              </a:rPr>
              <a:t>Sturnus vulgaris)</a:t>
            </a:r>
            <a:endParaRPr lang="en-CA" dirty="0"/>
          </a:p>
          <a:p>
            <a:r>
              <a:rPr lang="en-CA" dirty="0"/>
              <a:t>Feral pigeons </a:t>
            </a:r>
            <a:r>
              <a:rPr lang="en-CA" sz="2800" b="0" i="0" u="none" strike="noStrike" baseline="0" dirty="0">
                <a:latin typeface="CharisSIL"/>
              </a:rPr>
              <a:t>(</a:t>
            </a:r>
            <a:r>
              <a:rPr lang="en-CA" sz="2800" b="0" i="1" u="none" strike="noStrike" baseline="0" dirty="0">
                <a:latin typeface="CharisSIL-Italic"/>
              </a:rPr>
              <a:t>Columba </a:t>
            </a:r>
            <a:r>
              <a:rPr lang="en-CA" sz="2800" b="0" i="1" u="none" strike="noStrike" baseline="0" dirty="0" err="1">
                <a:latin typeface="CharisSIL-Italic"/>
              </a:rPr>
              <a:t>livia</a:t>
            </a:r>
            <a:r>
              <a:rPr lang="en-CA" sz="2800" b="0" i="0" u="none" strike="noStrike" baseline="0" dirty="0">
                <a:latin typeface="CharisSIL"/>
              </a:rPr>
              <a:t>)</a:t>
            </a:r>
          </a:p>
          <a:p>
            <a:r>
              <a:rPr lang="en-CA" dirty="0"/>
              <a:t>Cottontail rabbits </a:t>
            </a:r>
            <a:r>
              <a:rPr lang="en-CA" sz="2800" b="0" i="0" u="none" strike="noStrike" baseline="0" dirty="0">
                <a:latin typeface="CharisSIL"/>
              </a:rPr>
              <a:t>(</a:t>
            </a:r>
            <a:r>
              <a:rPr lang="en-CA" sz="2800" b="0" i="1" u="none" strike="noStrike" baseline="0" dirty="0">
                <a:latin typeface="CharisSIL-Italic"/>
              </a:rPr>
              <a:t>Didelphis virginiana</a:t>
            </a:r>
            <a:r>
              <a:rPr lang="en-CA" sz="2800" b="0" i="0" u="none" strike="noStrike" baseline="0" dirty="0">
                <a:latin typeface="CharisSIL"/>
              </a:rPr>
              <a:t>)</a:t>
            </a:r>
            <a:endParaRPr lang="en-CA" dirty="0"/>
          </a:p>
          <a:p>
            <a:endParaRPr lang="en-CA" dirty="0"/>
          </a:p>
          <a:p>
            <a:r>
              <a:rPr lang="en-CA" b="1" dirty="0"/>
              <a:t>Striped Skunks </a:t>
            </a:r>
            <a:r>
              <a:rPr lang="en-CA" sz="2800" b="1" i="0" u="none" strike="noStrike" baseline="0" dirty="0">
                <a:latin typeface="CharisSIL"/>
              </a:rPr>
              <a:t>(</a:t>
            </a:r>
            <a:r>
              <a:rPr lang="en-CA" sz="2800" b="1" i="1" u="none" strike="noStrike" baseline="0" dirty="0">
                <a:latin typeface="CharisSIL-Italic"/>
              </a:rPr>
              <a:t>Mephitis mephitis</a:t>
            </a:r>
            <a:r>
              <a:rPr lang="en-CA" sz="2800" b="1" i="0" u="none" strike="noStrike" baseline="0" dirty="0">
                <a:latin typeface="CharisSIL"/>
              </a:rPr>
              <a:t>)</a:t>
            </a:r>
            <a:endParaRPr lang="en-CA" b="1" dirty="0"/>
          </a:p>
          <a:p>
            <a:r>
              <a:rPr lang="en-CA" b="1" dirty="0"/>
              <a:t>Virginia opossums (</a:t>
            </a:r>
            <a:r>
              <a:rPr lang="en-US" sz="2800" b="1" i="1" u="none" strike="noStrike" baseline="0" dirty="0">
                <a:latin typeface="CharisSIL-Italic"/>
              </a:rPr>
              <a:t>Sylvilagus </a:t>
            </a:r>
            <a:r>
              <a:rPr lang="en-US" sz="2800" b="1" i="0" u="none" strike="noStrike" baseline="0" dirty="0">
                <a:latin typeface="CharisSIL"/>
              </a:rPr>
              <a:t>sp.)</a:t>
            </a:r>
            <a:endParaRPr lang="en-CA" b="1" dirty="0"/>
          </a:p>
          <a:p>
            <a:endParaRPr lang="en-CA" dirty="0"/>
          </a:p>
        </p:txBody>
      </p:sp>
    </p:spTree>
    <p:extLst>
      <p:ext uri="{BB962C8B-B14F-4D97-AF65-F5344CB8AC3E}">
        <p14:creationId xmlns:p14="http://schemas.microsoft.com/office/powerpoint/2010/main" val="319315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52BF-F51F-0BC6-C9B6-3F146106C4DB}"/>
              </a:ext>
            </a:extLst>
          </p:cNvPr>
          <p:cNvSpPr>
            <a:spLocks noGrp="1"/>
          </p:cNvSpPr>
          <p:nvPr>
            <p:ph type="title"/>
          </p:nvPr>
        </p:nvSpPr>
        <p:spPr>
          <a:xfrm>
            <a:off x="838200" y="18255"/>
            <a:ext cx="10515600" cy="1325563"/>
          </a:xfrm>
        </p:spPr>
        <p:txBody>
          <a:bodyPr/>
          <a:lstStyle/>
          <a:p>
            <a:r>
              <a:rPr lang="en-CA" sz="3600" dirty="0"/>
              <a:t>Avian Metapneumovirus</a:t>
            </a:r>
          </a:p>
        </p:txBody>
      </p:sp>
      <p:sp>
        <p:nvSpPr>
          <p:cNvPr id="3" name="Content Placeholder 2">
            <a:extLst>
              <a:ext uri="{FF2B5EF4-FFF2-40B4-BE49-F238E27FC236}">
                <a16:creationId xmlns:a16="http://schemas.microsoft.com/office/drawing/2014/main" id="{1EE1E412-0C6D-CD2B-357E-47E72CEE7C2A}"/>
              </a:ext>
            </a:extLst>
          </p:cNvPr>
          <p:cNvSpPr>
            <a:spLocks noGrp="1"/>
          </p:cNvSpPr>
          <p:nvPr>
            <p:ph sz="half" idx="1"/>
          </p:nvPr>
        </p:nvSpPr>
        <p:spPr>
          <a:xfrm>
            <a:off x="632460" y="1505585"/>
            <a:ext cx="5181600" cy="4351338"/>
          </a:xfrm>
        </p:spPr>
        <p:txBody>
          <a:bodyPr/>
          <a:lstStyle/>
          <a:p>
            <a:pPr marL="0" indent="0">
              <a:buNone/>
            </a:pPr>
            <a:r>
              <a:rPr lang="en-US" sz="2400" dirty="0">
                <a:hlinkClick r:id="rId3"/>
              </a:rPr>
              <a:t>Avian metapneumovirus challenges US turkey industry | WATTPoultry.com</a:t>
            </a:r>
            <a:r>
              <a:rPr lang="en-US" sz="2400" b="0" i="0" u="none" strike="noStrike" baseline="0" dirty="0">
                <a:solidFill>
                  <a:srgbClr val="000000"/>
                </a:solidFill>
              </a:rPr>
              <a:t>	</a:t>
            </a:r>
            <a:endParaRPr lang="en-CA" sz="2400" b="0" i="0" u="none" strike="noStrike" baseline="0" dirty="0"/>
          </a:p>
          <a:p>
            <a:r>
              <a:rPr lang="en-US" sz="2400" b="0" i="0" u="none" strike="noStrike" baseline="0" dirty="0">
                <a:solidFill>
                  <a:srgbClr val="000000"/>
                </a:solidFill>
                <a:latin typeface="Calibri" panose="020F0502020204030204" pitchFamily="34" charset="0"/>
              </a:rPr>
              <a:t>AMPV is estimated to be present in 60-80% of U.S. turkey flocks </a:t>
            </a:r>
          </a:p>
          <a:p>
            <a:r>
              <a:rPr lang="en-US" sz="2400" b="0" i="0" u="none" strike="noStrike" baseline="0" dirty="0">
                <a:solidFill>
                  <a:srgbClr val="000000"/>
                </a:solidFill>
                <a:latin typeface="Calibri" panose="020F0502020204030204" pitchFamily="34" charset="0"/>
              </a:rPr>
              <a:t>&gt;1,500 detections since February 2024</a:t>
            </a:r>
          </a:p>
          <a:p>
            <a:r>
              <a:rPr lang="en-US" sz="2400" b="0" i="0" u="none" strike="noStrike" baseline="0" dirty="0">
                <a:solidFill>
                  <a:srgbClr val="000000"/>
                </a:solidFill>
                <a:latin typeface="Calibri" panose="020F0502020204030204" pitchFamily="34" charset="0"/>
              </a:rPr>
              <a:t>seen in every poultry producing state in the U.S. and is the likely cause of low U.S. inventories of turkey eggs in incubators </a:t>
            </a:r>
          </a:p>
        </p:txBody>
      </p:sp>
      <p:sp>
        <p:nvSpPr>
          <p:cNvPr id="4" name="Content Placeholder 3">
            <a:extLst>
              <a:ext uri="{FF2B5EF4-FFF2-40B4-BE49-F238E27FC236}">
                <a16:creationId xmlns:a16="http://schemas.microsoft.com/office/drawing/2014/main" id="{EBD6C598-1667-3A49-8199-64A62FBDBBB1}"/>
              </a:ext>
            </a:extLst>
          </p:cNvPr>
          <p:cNvSpPr>
            <a:spLocks noGrp="1"/>
          </p:cNvSpPr>
          <p:nvPr>
            <p:ph sz="half" idx="2"/>
          </p:nvPr>
        </p:nvSpPr>
        <p:spPr>
          <a:xfrm>
            <a:off x="6172200" y="1345565"/>
            <a:ext cx="5181600" cy="4671378"/>
          </a:xfrm>
        </p:spPr>
        <p:txBody>
          <a:bodyPr/>
          <a:lstStyle/>
          <a:p>
            <a:pPr marL="0" indent="0">
              <a:buNone/>
            </a:pPr>
            <a:r>
              <a:rPr lang="en-US" sz="2800" dirty="0">
                <a:hlinkClick r:id="rId4"/>
              </a:rPr>
              <a:t>Frontiers | Introduction of Avian metapneumovirus subtype A to the United States: molecular insights and implications</a:t>
            </a:r>
            <a:endParaRPr lang="en-US" sz="4000" b="0" i="0" u="none" strike="noStrike" baseline="0" dirty="0">
              <a:solidFill>
                <a:srgbClr val="000000"/>
              </a:solidFill>
              <a:latin typeface="Calibri" panose="020F0502020204030204" pitchFamily="34" charset="0"/>
            </a:endParaRPr>
          </a:p>
          <a:p>
            <a:r>
              <a:rPr lang="en-CA" dirty="0"/>
              <a:t>AMPV-A in US is most closely related to Mexican strains</a:t>
            </a:r>
          </a:p>
          <a:p>
            <a:r>
              <a:rPr lang="en-CA" dirty="0"/>
              <a:t>Transboundary spread, unknown whether via wild or domestic birds</a:t>
            </a:r>
          </a:p>
          <a:p>
            <a:pPr marL="0" indent="0">
              <a:buNone/>
            </a:pPr>
            <a:endParaRPr lang="en-CA" b="1" dirty="0"/>
          </a:p>
          <a:p>
            <a:pPr marL="0" indent="0">
              <a:buNone/>
            </a:pPr>
            <a:endParaRPr lang="en-CA" dirty="0"/>
          </a:p>
        </p:txBody>
      </p:sp>
    </p:spTree>
    <p:extLst>
      <p:ext uri="{BB962C8B-B14F-4D97-AF65-F5344CB8AC3E}">
        <p14:creationId xmlns:p14="http://schemas.microsoft.com/office/powerpoint/2010/main" val="229029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B53E-FE01-AD5A-8D1E-6F216180C137}"/>
              </a:ext>
            </a:extLst>
          </p:cNvPr>
          <p:cNvSpPr>
            <a:spLocks noGrp="1"/>
          </p:cNvSpPr>
          <p:nvPr>
            <p:ph type="title"/>
          </p:nvPr>
        </p:nvSpPr>
        <p:spPr>
          <a:xfrm>
            <a:off x="838200" y="365126"/>
            <a:ext cx="10515600" cy="844940"/>
          </a:xfrm>
        </p:spPr>
        <p:txBody>
          <a:bodyPr/>
          <a:lstStyle/>
          <a:p>
            <a:r>
              <a:rPr lang="en-CA" dirty="0"/>
              <a:t>Avian Metapneumovirus in Canada</a:t>
            </a:r>
          </a:p>
        </p:txBody>
      </p:sp>
      <p:sp>
        <p:nvSpPr>
          <p:cNvPr id="3" name="Content Placeholder 2">
            <a:extLst>
              <a:ext uri="{FF2B5EF4-FFF2-40B4-BE49-F238E27FC236}">
                <a16:creationId xmlns:a16="http://schemas.microsoft.com/office/drawing/2014/main" id="{256BE0B0-55D5-AB09-BDB1-83196B0C57F8}"/>
              </a:ext>
            </a:extLst>
          </p:cNvPr>
          <p:cNvSpPr>
            <a:spLocks noGrp="1"/>
          </p:cNvSpPr>
          <p:nvPr>
            <p:ph sz="half" idx="1"/>
          </p:nvPr>
        </p:nvSpPr>
        <p:spPr/>
        <p:txBody>
          <a:bodyPr/>
          <a:lstStyle/>
          <a:p>
            <a:pPr marL="0" indent="0">
              <a:buNone/>
            </a:pPr>
            <a:r>
              <a:rPr lang="en-CA" b="1" dirty="0"/>
              <a:t>In Canada</a:t>
            </a:r>
          </a:p>
          <a:p>
            <a:r>
              <a:rPr lang="en-CA" dirty="0"/>
              <a:t>Cases now being included in 6 monthly reports to WOAH</a:t>
            </a:r>
          </a:p>
          <a:p>
            <a:r>
              <a:rPr lang="en-CA" dirty="0"/>
              <a:t>FBCC November report includes 6 new cases of AMPV in Ontario</a:t>
            </a:r>
          </a:p>
          <a:p>
            <a:endParaRPr lang="en-CA" dirty="0"/>
          </a:p>
          <a:p>
            <a:r>
              <a:rPr lang="en-CA" b="1" dirty="0"/>
              <a:t>Can anyone share updates on what is being seen?</a:t>
            </a:r>
          </a:p>
        </p:txBody>
      </p:sp>
      <p:pic>
        <p:nvPicPr>
          <p:cNvPr id="6" name="Content Placeholder 5">
            <a:extLst>
              <a:ext uri="{FF2B5EF4-FFF2-40B4-BE49-F238E27FC236}">
                <a16:creationId xmlns:a16="http://schemas.microsoft.com/office/drawing/2014/main" id="{A819E6F6-6FB2-A6CA-6894-A5C9CBEB0A08}"/>
              </a:ext>
            </a:extLst>
          </p:cNvPr>
          <p:cNvPicPr>
            <a:picLocks noGrp="1" noChangeAspect="1"/>
          </p:cNvPicPr>
          <p:nvPr>
            <p:ph sz="half" idx="2"/>
          </p:nvPr>
        </p:nvPicPr>
        <p:blipFill>
          <a:blip r:embed="rId2"/>
          <a:stretch>
            <a:fillRect/>
          </a:stretch>
        </p:blipFill>
        <p:spPr>
          <a:xfrm>
            <a:off x="7273290" y="1210065"/>
            <a:ext cx="4080510" cy="5582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170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184666"/>
            <a:ext cx="10024957" cy="576072"/>
          </a:xfrm>
          <a:noFill/>
        </p:spPr>
        <p:txBody>
          <a:bodyPr>
            <a:normAutofit fontScale="90000"/>
          </a:bodyPr>
          <a:lstStyle/>
          <a:p>
            <a:r>
              <a:rPr lang="en-CA" sz="4000" b="1" dirty="0">
                <a:solidFill>
                  <a:srgbClr val="05486C"/>
                </a:solidFill>
                <a:latin typeface="Arial" panose="020B0604020202020204" pitchFamily="34" charset="0"/>
                <a:cs typeface="Arial" panose="020B0604020202020204" pitchFamily="34" charset="0"/>
              </a:rPr>
              <a:t>HPAI in Domestic Birds in Canada</a:t>
            </a:r>
            <a:endParaRPr lang="en-CA" sz="4000" b="1" dirty="0">
              <a:solidFill>
                <a:schemeClr val="accent2"/>
              </a:solidFill>
            </a:endParaRPr>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3"/>
              </a:rPr>
              <a:t>Microsoft Power BI</a:t>
            </a:r>
            <a:endParaRPr lang="en-CA" dirty="0"/>
          </a:p>
        </p:txBody>
      </p:sp>
      <p:pic>
        <p:nvPicPr>
          <p:cNvPr id="3" name="Picture 2">
            <a:extLst>
              <a:ext uri="{FF2B5EF4-FFF2-40B4-BE49-F238E27FC236}">
                <a16:creationId xmlns:a16="http://schemas.microsoft.com/office/drawing/2014/main" id="{9AEBC64D-B346-6BF2-9550-48C4A6D58C39}"/>
              </a:ext>
            </a:extLst>
          </p:cNvPr>
          <p:cNvPicPr>
            <a:picLocks noChangeAspect="1"/>
          </p:cNvPicPr>
          <p:nvPr/>
        </p:nvPicPr>
        <p:blipFill>
          <a:blip r:embed="rId4"/>
          <a:stretch>
            <a:fillRect/>
          </a:stretch>
        </p:blipFill>
        <p:spPr>
          <a:xfrm>
            <a:off x="3223412" y="1021995"/>
            <a:ext cx="8782542" cy="4479503"/>
          </a:xfrm>
          <a:prstGeom prst="rect">
            <a:avLst/>
          </a:prstGeom>
        </p:spPr>
      </p:pic>
      <p:sp>
        <p:nvSpPr>
          <p:cNvPr id="7" name="TextBox 6">
            <a:extLst>
              <a:ext uri="{FF2B5EF4-FFF2-40B4-BE49-F238E27FC236}">
                <a16:creationId xmlns:a16="http://schemas.microsoft.com/office/drawing/2014/main" id="{8EE31712-EB10-211F-4F4E-E13947CEB709}"/>
              </a:ext>
            </a:extLst>
          </p:cNvPr>
          <p:cNvSpPr txBox="1"/>
          <p:nvPr/>
        </p:nvSpPr>
        <p:spPr>
          <a:xfrm>
            <a:off x="9502217" y="6409009"/>
            <a:ext cx="2109680" cy="369332"/>
          </a:xfrm>
          <a:prstGeom prst="rect">
            <a:avLst/>
          </a:prstGeom>
          <a:noFill/>
        </p:spPr>
        <p:txBody>
          <a:bodyPr wrap="none" rtlCol="0">
            <a:spAutoFit/>
          </a:bodyPr>
          <a:lstStyle/>
          <a:p>
            <a:r>
              <a:rPr lang="en-CA" dirty="0"/>
              <a:t>Last updated Nov 20</a:t>
            </a:r>
          </a:p>
        </p:txBody>
      </p:sp>
      <p:sp>
        <p:nvSpPr>
          <p:cNvPr id="8" name="TextBox 7">
            <a:extLst>
              <a:ext uri="{FF2B5EF4-FFF2-40B4-BE49-F238E27FC236}">
                <a16:creationId xmlns:a16="http://schemas.microsoft.com/office/drawing/2014/main" id="{01656D52-CD71-E2B7-F9F6-CF67578DD911}"/>
              </a:ext>
            </a:extLst>
          </p:cNvPr>
          <p:cNvSpPr txBox="1"/>
          <p:nvPr/>
        </p:nvSpPr>
        <p:spPr>
          <a:xfrm>
            <a:off x="81985" y="1888176"/>
            <a:ext cx="3063834" cy="3108543"/>
          </a:xfrm>
          <a:prstGeom prst="rect">
            <a:avLst/>
          </a:prstGeom>
          <a:noFill/>
        </p:spPr>
        <p:txBody>
          <a:bodyPr wrap="square" rtlCol="0">
            <a:spAutoFit/>
          </a:bodyPr>
          <a:lstStyle/>
          <a:p>
            <a:r>
              <a:rPr lang="en-CA" sz="2800" dirty="0"/>
              <a:t>After a break with no cases in spring and summer we are being hit hard by new cases this fall</a:t>
            </a:r>
          </a:p>
          <a:p>
            <a:endParaRPr lang="en-CA" sz="2800" dirty="0"/>
          </a:p>
          <a:p>
            <a:endParaRPr lang="en-CA" sz="2800" dirty="0"/>
          </a:p>
        </p:txBody>
      </p:sp>
    </p:spTree>
    <p:extLst>
      <p:ext uri="{BB962C8B-B14F-4D97-AF65-F5344CB8AC3E}">
        <p14:creationId xmlns:p14="http://schemas.microsoft.com/office/powerpoint/2010/main" val="15582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599109" y="720090"/>
            <a:ext cx="10515600" cy="4381500"/>
          </a:xfrm>
        </p:spPr>
        <p:txBody>
          <a:bodyPr/>
          <a:lstStyle/>
          <a:p>
            <a:pPr marL="0" indent="0">
              <a:buNone/>
            </a:pPr>
            <a:r>
              <a:rPr lang="en-US" sz="2000" dirty="0">
                <a:hlinkClick r:id="rId3"/>
              </a:rPr>
              <a:t>Avian influenza virus circulation and immunity in a wild urban duck population prior to and during a highly pathogenic H5N1 outbreak</a:t>
            </a:r>
            <a:endParaRPr lang="en-US" sz="2000" dirty="0"/>
          </a:p>
          <a:p>
            <a:pPr marL="0" indent="0">
              <a:buNone/>
            </a:pPr>
            <a:r>
              <a:rPr lang="en-US" sz="2000" dirty="0">
                <a:hlinkClick r:id="rId4"/>
              </a:rPr>
              <a:t>Influenza A Virus Antibodies in Ducks and Introduction of Highly Pathogenic Influenza A(H5N1) Virus, Tennessee, USA - Volume 30, Number 12—December 2024 - Emerging Infectious Diseases journal – CDC</a:t>
            </a:r>
            <a:endParaRPr lang="en-US" sz="2000" dirty="0"/>
          </a:p>
          <a:p>
            <a:pPr marL="0" indent="0">
              <a:buNone/>
            </a:pPr>
            <a:r>
              <a:rPr lang="en-CA" sz="2000" dirty="0">
                <a:hlinkClick r:id="rId5"/>
              </a:rPr>
              <a:t>https://www.mdpi.com/1999-4915/16/11/1661</a:t>
            </a:r>
            <a:endParaRPr lang="en-CA" sz="2000" dirty="0"/>
          </a:p>
          <a:p>
            <a:pPr marL="0" indent="0">
              <a:buNone/>
            </a:pPr>
            <a:r>
              <a:rPr lang="en-CA" sz="2000" dirty="0">
                <a:hlinkClick r:id="rId6"/>
              </a:rPr>
              <a:t>https://www.tandfonline.com/doi/full/10.1080/22221751.2024.2432364</a:t>
            </a:r>
            <a:r>
              <a:rPr lang="en-CA" sz="2000" dirty="0"/>
              <a:t> </a:t>
            </a:r>
          </a:p>
          <a:p>
            <a:pPr marL="0" indent="0">
              <a:buNone/>
            </a:pPr>
            <a:r>
              <a:rPr lang="en-US" sz="2000" dirty="0">
                <a:hlinkClick r:id="rId7"/>
              </a:rPr>
              <a:t>Full article: Novel reassortant H2N2 low pathogenic avian influenza virus in live bird markets in the Northeastern United States, 2019-2023</a:t>
            </a:r>
            <a:endParaRPr lang="en-US" sz="2000" dirty="0"/>
          </a:p>
          <a:p>
            <a:pPr marL="0" indent="0">
              <a:buNone/>
            </a:pPr>
            <a:r>
              <a:rPr lang="en-US" sz="2000" dirty="0">
                <a:hlinkClick r:id="rId8"/>
              </a:rPr>
              <a:t>Avian raptors are indicator species and victims of high pathogenicity avian influenza virus HPAIV H5N1 (clade 2.3.4.4b) in Germany – PubMed</a:t>
            </a:r>
            <a:endParaRPr lang="en-US" sz="2000" dirty="0"/>
          </a:p>
          <a:p>
            <a:pPr marL="0" indent="0">
              <a:buNone/>
            </a:pPr>
            <a:r>
              <a:rPr lang="en-US" sz="2000" dirty="0">
                <a:hlinkClick r:id="rId9"/>
              </a:rPr>
              <a:t>Genetic and pathogenic potential of highly pathogenic avian influenza H5N8 viruses from live bird markets in Egypt in avian and mammalian models | PLOS ONE</a:t>
            </a:r>
            <a:endParaRPr lang="en-US" sz="2000" dirty="0"/>
          </a:p>
          <a:p>
            <a:pPr marL="0" indent="0">
              <a:buNone/>
            </a:pPr>
            <a:r>
              <a:rPr lang="en-US" sz="2000" dirty="0">
                <a:hlinkClick r:id="rId10"/>
              </a:rPr>
              <a:t>Sequencing-Based Detection of Avian Influenza A(H5N1) Virus in Wastewater in Ten Cities | New England Journal of Medicine</a:t>
            </a:r>
            <a:r>
              <a:rPr lang="en-US" sz="2000" dirty="0"/>
              <a:t> </a:t>
            </a:r>
          </a:p>
          <a:p>
            <a:pPr marL="0" indent="0">
              <a:buNone/>
            </a:pPr>
            <a:r>
              <a:rPr lang="en-US" sz="2000" dirty="0">
                <a:hlinkClick r:id="rId11"/>
              </a:rPr>
              <a:t>Detection and spread of high pathogenicity avian influenza virus H5N1 in the Antarctic Region | Nature Communications</a:t>
            </a:r>
            <a:endParaRPr lang="en-US" sz="2000" dirty="0"/>
          </a:p>
        </p:txBody>
      </p:sp>
    </p:spTree>
    <p:extLst>
      <p:ext uri="{BB962C8B-B14F-4D97-AF65-F5344CB8AC3E}">
        <p14:creationId xmlns:p14="http://schemas.microsoft.com/office/powerpoint/2010/main" val="222214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1325563"/>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507669" y="1069193"/>
            <a:ext cx="10515600" cy="4381500"/>
          </a:xfrm>
        </p:spPr>
        <p:txBody>
          <a:bodyPr/>
          <a:lstStyle/>
          <a:p>
            <a:pPr marL="0" indent="0">
              <a:buNone/>
            </a:pPr>
            <a:r>
              <a:rPr lang="en-US" sz="2000" dirty="0">
                <a:hlinkClick r:id="rId3"/>
              </a:rPr>
              <a:t>Unexpected Delayed Incursion of Highly Pathogenic Avian Influenza H5N1 (Clade 2.3.4.4b) Into the Antarctic Region - </a:t>
            </a:r>
            <a:r>
              <a:rPr lang="en-US" sz="2000" dirty="0" err="1">
                <a:hlinkClick r:id="rId3"/>
              </a:rPr>
              <a:t>Lisovski</a:t>
            </a:r>
            <a:r>
              <a:rPr lang="en-US" sz="2000" dirty="0">
                <a:hlinkClick r:id="rId3"/>
              </a:rPr>
              <a:t> - 2024 - Influenza and Other Respiratory Viruses - Wiley Online Library</a:t>
            </a:r>
            <a:endParaRPr lang="en-US" sz="2000" dirty="0"/>
          </a:p>
          <a:p>
            <a:pPr marL="0" indent="0">
              <a:buNone/>
            </a:pPr>
            <a:r>
              <a:rPr lang="en-US" sz="2000" dirty="0">
                <a:hlinkClick r:id="rId4"/>
              </a:rPr>
              <a:t>Eurosurveillance | Highly pathogenic avian influenza management policy in domestic poultry: from reacting to preventing</a:t>
            </a:r>
            <a:endParaRPr lang="en-US" sz="2000" dirty="0"/>
          </a:p>
          <a:p>
            <a:pPr marL="0" indent="0">
              <a:buNone/>
            </a:pPr>
            <a:r>
              <a:rPr lang="en-US" sz="2000" dirty="0">
                <a:hlinkClick r:id="rId5"/>
              </a:rPr>
              <a:t>Avian influenza overview June–September 2024</a:t>
            </a:r>
            <a:endParaRPr lang="en-US" sz="2000" dirty="0"/>
          </a:p>
          <a:p>
            <a:pPr marL="0" indent="0">
              <a:buNone/>
            </a:pPr>
            <a:r>
              <a:rPr lang="en-US" sz="2000" dirty="0">
                <a:hlinkClick r:id="rId6"/>
              </a:rPr>
              <a:t>Detection and Monitoring of Highly Pathogenic Influenza A Virus 2.3.4.4b Outbreak in Dairy Cattle in the United States</a:t>
            </a:r>
            <a:endParaRPr lang="en-US" sz="2000" dirty="0"/>
          </a:p>
          <a:p>
            <a:pPr marL="0" indent="0">
              <a:buNone/>
            </a:pPr>
            <a:r>
              <a:rPr lang="en-US" sz="2000" dirty="0">
                <a:hlinkClick r:id="rId7"/>
              </a:rPr>
              <a:t>The global H5N1 influenza panzootic in mammals | Nature</a:t>
            </a:r>
            <a:endParaRPr lang="en-US" sz="2000" dirty="0"/>
          </a:p>
          <a:p>
            <a:pPr marL="0" indent="0">
              <a:buNone/>
            </a:pPr>
            <a:r>
              <a:rPr lang="en-US" sz="2000" dirty="0">
                <a:hlinkClick r:id="rId8"/>
              </a:rPr>
              <a:t>Experimental infection of Clades 2.2.1.2 (H5N1) and 2.3.4.4b (H5N8) of highly pathogenic avian influenza virus infection in commercial broilers – ScienceDirect</a:t>
            </a:r>
            <a:r>
              <a:rPr lang="en-US" sz="2000" dirty="0"/>
              <a:t> </a:t>
            </a:r>
          </a:p>
          <a:p>
            <a:pPr marL="0" indent="0">
              <a:buNone/>
            </a:pPr>
            <a:r>
              <a:rPr lang="en-US" sz="2000" dirty="0">
                <a:hlinkClick r:id="rId9"/>
              </a:rPr>
              <a:t>Evolution and mutational landscape of highly pathogenic avian influenza strain A(H5N1) in the current outbreak in the USA and global landscape – ScienceDirect</a:t>
            </a:r>
            <a:r>
              <a:rPr lang="en-US" sz="2000" dirty="0"/>
              <a:t> </a:t>
            </a:r>
          </a:p>
          <a:p>
            <a:pPr marL="0" indent="0">
              <a:buNone/>
            </a:pPr>
            <a:r>
              <a:rPr lang="en-US" sz="2000" dirty="0">
                <a:hlinkClick r:id="rId10"/>
              </a:rPr>
              <a:t>Full article: Genomic characterization of highly pathogenic H5 avian influenza viruses from Alaska during 2022 provides evidence for genotype-specific trends of spatiotemporal and interspecies dissemination</a:t>
            </a:r>
            <a:endParaRPr lang="en-US" sz="2000" dirty="0"/>
          </a:p>
          <a:p>
            <a:pPr marL="0" indent="0">
              <a:buNone/>
            </a:pPr>
            <a:r>
              <a:rPr lang="en-US" sz="2000" dirty="0">
                <a:hlinkClick r:id="rId11"/>
              </a:rPr>
              <a:t>A New Variant of Avian Encephalomyelitis Virus Associated with Neurologic Signs in Turkey Poults</a:t>
            </a:r>
            <a:endParaRPr lang="en-CA" sz="2000" dirty="0"/>
          </a:p>
        </p:txBody>
      </p:sp>
    </p:spTree>
    <p:extLst>
      <p:ext uri="{BB962C8B-B14F-4D97-AF65-F5344CB8AC3E}">
        <p14:creationId xmlns:p14="http://schemas.microsoft.com/office/powerpoint/2010/main" val="372493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1F2-677C-C319-831B-0DD9E572FF09}"/>
              </a:ext>
            </a:extLst>
          </p:cNvPr>
          <p:cNvSpPr>
            <a:spLocks noGrp="1"/>
          </p:cNvSpPr>
          <p:nvPr>
            <p:ph type="title"/>
          </p:nvPr>
        </p:nvSpPr>
        <p:spPr>
          <a:xfrm>
            <a:off x="458190" y="365125"/>
            <a:ext cx="10515600" cy="1325563"/>
          </a:xfrm>
        </p:spPr>
        <p:txBody>
          <a:bodyPr/>
          <a:lstStyle/>
          <a:p>
            <a:r>
              <a:rPr lang="en-US" b="1" dirty="0">
                <a:latin typeface="+mn-lt"/>
                <a:hlinkClick r:id="rId3"/>
              </a:rPr>
              <a:t>Status of ongoing avian influenza response by province - inspection.canada.ca</a:t>
            </a:r>
            <a:endParaRPr lang="en-CA" b="1" dirty="0">
              <a:latin typeface="+mn-lt"/>
            </a:endParaRPr>
          </a:p>
        </p:txBody>
      </p:sp>
      <p:sp>
        <p:nvSpPr>
          <p:cNvPr id="6" name="TextBox 5">
            <a:extLst>
              <a:ext uri="{FF2B5EF4-FFF2-40B4-BE49-F238E27FC236}">
                <a16:creationId xmlns:a16="http://schemas.microsoft.com/office/drawing/2014/main" id="{70FE0826-0A68-7112-A31F-6002B17CA3A5}"/>
              </a:ext>
            </a:extLst>
          </p:cNvPr>
          <p:cNvSpPr txBox="1"/>
          <p:nvPr/>
        </p:nvSpPr>
        <p:spPr>
          <a:xfrm>
            <a:off x="458189" y="2661920"/>
            <a:ext cx="2914275" cy="3170099"/>
          </a:xfrm>
          <a:prstGeom prst="rect">
            <a:avLst/>
          </a:prstGeom>
          <a:noFill/>
        </p:spPr>
        <p:txBody>
          <a:bodyPr wrap="square" rtlCol="0">
            <a:spAutoFit/>
          </a:bodyPr>
          <a:lstStyle/>
          <a:p>
            <a:r>
              <a:rPr lang="en-CA" sz="2000" dirty="0"/>
              <a:t>British Columbia is being particularly hard hit this fall by HPAI</a:t>
            </a:r>
          </a:p>
          <a:p>
            <a:endParaRPr lang="en-CA" sz="2000" dirty="0"/>
          </a:p>
          <a:p>
            <a:r>
              <a:rPr lang="en-CA" sz="2000" dirty="0"/>
              <a:t>5 Provinces have had infected premises since October 21</a:t>
            </a:r>
            <a:r>
              <a:rPr lang="en-CA" sz="2000" baseline="30000" dirty="0"/>
              <a:t>st</a:t>
            </a:r>
            <a:endParaRPr lang="en-CA" sz="2000" dirty="0"/>
          </a:p>
          <a:p>
            <a:endParaRPr lang="en-CA" sz="2000" dirty="0"/>
          </a:p>
          <a:p>
            <a:r>
              <a:rPr lang="en-CA" sz="2000" dirty="0"/>
              <a:t>LPAI H5N2 detected on 4 Quebec farms</a:t>
            </a:r>
          </a:p>
        </p:txBody>
      </p:sp>
      <p:pic>
        <p:nvPicPr>
          <p:cNvPr id="4" name="Picture 3">
            <a:extLst>
              <a:ext uri="{FF2B5EF4-FFF2-40B4-BE49-F238E27FC236}">
                <a16:creationId xmlns:a16="http://schemas.microsoft.com/office/drawing/2014/main" id="{044D34B9-5A1F-A966-FA41-38588E631B29}"/>
              </a:ext>
            </a:extLst>
          </p:cNvPr>
          <p:cNvPicPr>
            <a:picLocks noChangeAspect="1"/>
          </p:cNvPicPr>
          <p:nvPr/>
        </p:nvPicPr>
        <p:blipFill>
          <a:blip r:embed="rId4"/>
          <a:stretch>
            <a:fillRect/>
          </a:stretch>
        </p:blipFill>
        <p:spPr>
          <a:xfrm>
            <a:off x="3193268" y="1885950"/>
            <a:ext cx="8230656" cy="4375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929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F018-593C-BE1B-6F41-CBC64469842A}"/>
              </a:ext>
            </a:extLst>
          </p:cNvPr>
          <p:cNvSpPr>
            <a:spLocks noGrp="1"/>
          </p:cNvSpPr>
          <p:nvPr>
            <p:ph type="title"/>
          </p:nvPr>
        </p:nvSpPr>
        <p:spPr/>
        <p:txBody>
          <a:bodyPr/>
          <a:lstStyle/>
          <a:p>
            <a:r>
              <a:rPr lang="en-CA" b="1" dirty="0">
                <a:latin typeface="+mn-lt"/>
              </a:rPr>
              <a:t>H5N1 Dominant Variant in Western Canada so far this Fall</a:t>
            </a:r>
          </a:p>
        </p:txBody>
      </p:sp>
      <p:sp>
        <p:nvSpPr>
          <p:cNvPr id="3" name="Content Placeholder 2">
            <a:extLst>
              <a:ext uri="{FF2B5EF4-FFF2-40B4-BE49-F238E27FC236}">
                <a16:creationId xmlns:a16="http://schemas.microsoft.com/office/drawing/2014/main" id="{619BFCA3-1A3C-CDB7-F938-1C6B69026479}"/>
              </a:ext>
            </a:extLst>
          </p:cNvPr>
          <p:cNvSpPr>
            <a:spLocks noGrp="1"/>
          </p:cNvSpPr>
          <p:nvPr>
            <p:ph idx="1"/>
          </p:nvPr>
        </p:nvSpPr>
        <p:spPr>
          <a:xfrm>
            <a:off x="838200" y="1825625"/>
            <a:ext cx="11353800" cy="4351338"/>
          </a:xfrm>
        </p:spPr>
        <p:txBody>
          <a:bodyPr/>
          <a:lstStyle/>
          <a:p>
            <a:r>
              <a:rPr lang="en-CA" dirty="0"/>
              <a:t>H5N1 2.3.4.4b D1.1</a:t>
            </a:r>
          </a:p>
          <a:p>
            <a:r>
              <a:rPr lang="en-CA" dirty="0"/>
              <a:t>Eurasian virus (HA) that arrived via the Pacific Flyway</a:t>
            </a:r>
          </a:p>
          <a:p>
            <a:r>
              <a:rPr lang="en-CA" dirty="0"/>
              <a:t>Reassorted with a North American LPAI</a:t>
            </a:r>
          </a:p>
          <a:p>
            <a:endParaRPr lang="en-CA" dirty="0"/>
          </a:p>
          <a:p>
            <a:endParaRPr lang="en-CA" dirty="0"/>
          </a:p>
          <a:p>
            <a:pPr marL="0" indent="0">
              <a:buNone/>
            </a:pPr>
            <a:r>
              <a:rPr lang="en-CA" dirty="0">
                <a:hlinkClick r:id="rId3"/>
              </a:rPr>
              <a:t>BC Dashboard</a:t>
            </a:r>
            <a:r>
              <a:rPr lang="en-CA" dirty="0"/>
              <a:t> </a:t>
            </a:r>
          </a:p>
          <a:p>
            <a:pPr marL="0" indent="0">
              <a:buNone/>
            </a:pPr>
            <a:r>
              <a:rPr lang="en-CA" sz="1200" dirty="0"/>
              <a:t>accessed December 4</a:t>
            </a:r>
          </a:p>
          <a:p>
            <a:endParaRPr lang="en-CA" dirty="0"/>
          </a:p>
        </p:txBody>
      </p:sp>
      <p:pic>
        <p:nvPicPr>
          <p:cNvPr id="5" name="Picture 4">
            <a:extLst>
              <a:ext uri="{FF2B5EF4-FFF2-40B4-BE49-F238E27FC236}">
                <a16:creationId xmlns:a16="http://schemas.microsoft.com/office/drawing/2014/main" id="{198D31EF-80ED-B0BF-DCE5-6BBF1EA7E4E5}"/>
              </a:ext>
            </a:extLst>
          </p:cNvPr>
          <p:cNvPicPr>
            <a:picLocks noChangeAspect="1"/>
          </p:cNvPicPr>
          <p:nvPr/>
        </p:nvPicPr>
        <p:blipFill>
          <a:blip r:embed="rId4"/>
          <a:stretch>
            <a:fillRect/>
          </a:stretch>
        </p:blipFill>
        <p:spPr>
          <a:xfrm>
            <a:off x="3703133" y="3429000"/>
            <a:ext cx="7210340" cy="3229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5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F8CC-1088-CE29-7CBE-557F63D25F25}"/>
              </a:ext>
            </a:extLst>
          </p:cNvPr>
          <p:cNvSpPr>
            <a:spLocks noGrp="1"/>
          </p:cNvSpPr>
          <p:nvPr>
            <p:ph type="title"/>
          </p:nvPr>
        </p:nvSpPr>
        <p:spPr>
          <a:xfrm>
            <a:off x="238760" y="32905"/>
            <a:ext cx="10515600" cy="1126333"/>
          </a:xfrm>
        </p:spPr>
        <p:txBody>
          <a:bodyPr/>
          <a:lstStyle/>
          <a:p>
            <a:r>
              <a:rPr lang="en-CA" sz="4000" b="1" dirty="0">
                <a:latin typeface="+mn-lt"/>
              </a:rPr>
              <a:t>Why is fall worse than spring?</a:t>
            </a:r>
          </a:p>
        </p:txBody>
      </p:sp>
      <p:sp>
        <p:nvSpPr>
          <p:cNvPr id="3" name="Content Placeholder 2">
            <a:extLst>
              <a:ext uri="{FF2B5EF4-FFF2-40B4-BE49-F238E27FC236}">
                <a16:creationId xmlns:a16="http://schemas.microsoft.com/office/drawing/2014/main" id="{9A8942FC-89D3-C8FC-4A7E-D2797791E102}"/>
              </a:ext>
            </a:extLst>
          </p:cNvPr>
          <p:cNvSpPr>
            <a:spLocks noGrp="1"/>
          </p:cNvSpPr>
          <p:nvPr>
            <p:ph idx="1"/>
          </p:nvPr>
        </p:nvSpPr>
        <p:spPr>
          <a:xfrm>
            <a:off x="558799" y="1159238"/>
            <a:ext cx="10515600" cy="4115038"/>
          </a:xfrm>
        </p:spPr>
        <p:txBody>
          <a:bodyPr/>
          <a:lstStyle/>
          <a:p>
            <a:r>
              <a:rPr lang="en-CA" dirty="0"/>
              <a:t>Birds from all flyways have range overlaps in the Arctic</a:t>
            </a:r>
          </a:p>
          <a:p>
            <a:r>
              <a:rPr lang="en-CA" dirty="0"/>
              <a:t>Viral reassortment occurs on the summer breeding grounds</a:t>
            </a:r>
          </a:p>
          <a:p>
            <a:r>
              <a:rPr lang="en-CA" dirty="0"/>
              <a:t>Fall migration includes the young of the year</a:t>
            </a:r>
          </a:p>
          <a:p>
            <a:r>
              <a:rPr lang="en-CA" dirty="0"/>
              <a:t>Large number of birds</a:t>
            </a:r>
          </a:p>
          <a:p>
            <a:r>
              <a:rPr lang="en-CA" dirty="0"/>
              <a:t>Uncertain immune status</a:t>
            </a:r>
          </a:p>
          <a:p>
            <a:r>
              <a:rPr lang="en-CA" dirty="0"/>
              <a:t>May be stressed</a:t>
            </a:r>
          </a:p>
          <a:p>
            <a:endParaRPr lang="en-CA" dirty="0"/>
          </a:p>
          <a:p>
            <a:pPr marL="0" indent="0">
              <a:buNone/>
            </a:pPr>
            <a:r>
              <a:rPr lang="en-CA" b="1" dirty="0"/>
              <a:t>What are your thoughts?</a:t>
            </a:r>
          </a:p>
        </p:txBody>
      </p:sp>
      <p:pic>
        <p:nvPicPr>
          <p:cNvPr id="5" name="Picture 4">
            <a:hlinkClick r:id="rId2"/>
            <a:extLst>
              <a:ext uri="{FF2B5EF4-FFF2-40B4-BE49-F238E27FC236}">
                <a16:creationId xmlns:a16="http://schemas.microsoft.com/office/drawing/2014/main" id="{D96795AC-DEFE-1B65-D2BA-815F6CEDB055}"/>
              </a:ext>
            </a:extLst>
          </p:cNvPr>
          <p:cNvPicPr>
            <a:picLocks noChangeAspect="1"/>
          </p:cNvPicPr>
          <p:nvPr/>
        </p:nvPicPr>
        <p:blipFill>
          <a:blip r:embed="rId3"/>
          <a:stretch>
            <a:fillRect/>
          </a:stretch>
        </p:blipFill>
        <p:spPr>
          <a:xfrm>
            <a:off x="5486400" y="2786285"/>
            <a:ext cx="6341424" cy="40717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3630F93-94DF-7D61-CBF5-851872D88EE9}"/>
              </a:ext>
            </a:extLst>
          </p:cNvPr>
          <p:cNvSpPr txBox="1"/>
          <p:nvPr/>
        </p:nvSpPr>
        <p:spPr>
          <a:xfrm>
            <a:off x="364176" y="5373641"/>
            <a:ext cx="4465666" cy="1384995"/>
          </a:xfrm>
          <a:prstGeom prst="rect">
            <a:avLst/>
          </a:prstGeom>
          <a:noFill/>
        </p:spPr>
        <p:txBody>
          <a:bodyPr wrap="square" rtlCol="0">
            <a:spAutoFit/>
          </a:bodyPr>
          <a:lstStyle/>
          <a:p>
            <a:pPr marL="285750" indent="-285750">
              <a:buFont typeface="Arial" panose="020B0604020202020204" pitchFamily="34" charset="0"/>
              <a:buChar char="•"/>
            </a:pPr>
            <a:r>
              <a:rPr lang="en-CA" sz="2800" dirty="0">
                <a:latin typeface="+mn-lt"/>
                <a:cs typeface="Arial" panose="020B0604020202020204" pitchFamily="34" charset="0"/>
              </a:rPr>
              <a:t>Pattern previously seen in N. America and Europe of more cases in fall</a:t>
            </a:r>
          </a:p>
        </p:txBody>
      </p:sp>
    </p:spTree>
    <p:extLst>
      <p:ext uri="{BB962C8B-B14F-4D97-AF65-F5344CB8AC3E}">
        <p14:creationId xmlns:p14="http://schemas.microsoft.com/office/powerpoint/2010/main" val="212094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Wildlife HPAI</a:t>
            </a:r>
            <a:endParaRPr lang="en-US" dirty="0"/>
          </a:p>
        </p:txBody>
      </p:sp>
      <p:sp>
        <p:nvSpPr>
          <p:cNvPr id="8" name="Content Placeholder 7"/>
          <p:cNvSpPr>
            <a:spLocks noGrp="1"/>
          </p:cNvSpPr>
          <p:nvPr>
            <p:ph sz="half" idx="2"/>
          </p:nvPr>
        </p:nvSpPr>
        <p:spPr>
          <a:xfrm>
            <a:off x="6766560" y="1253331"/>
            <a:ext cx="5425440" cy="4383412"/>
          </a:xfrm>
        </p:spPr>
        <p:txBody>
          <a:bodyPr/>
          <a:lstStyle/>
          <a:p>
            <a:pPr marL="0" indent="0">
              <a:buNone/>
            </a:pPr>
            <a:r>
              <a:rPr lang="en-CA" sz="2400" dirty="0"/>
              <a:t>Dashboard Filtered from Sept 1 – Dec 5</a:t>
            </a:r>
          </a:p>
          <a:p>
            <a:r>
              <a:rPr lang="en-CA" sz="2400" dirty="0"/>
              <a:t>65 new cases</a:t>
            </a:r>
          </a:p>
          <a:p>
            <a:r>
              <a:rPr lang="en-CA" sz="2400" dirty="0"/>
              <a:t>17 confirmed </a:t>
            </a:r>
          </a:p>
          <a:p>
            <a:r>
              <a:rPr lang="en-CA" sz="2400" dirty="0"/>
              <a:t>39 suspect or pending</a:t>
            </a:r>
          </a:p>
          <a:p>
            <a:endParaRPr lang="en-CA" sz="2400" dirty="0"/>
          </a:p>
          <a:p>
            <a:pPr marL="0" indent="0">
              <a:buNone/>
            </a:pPr>
            <a:r>
              <a:rPr lang="en-CA" sz="2400" b="1" u="sng" dirty="0"/>
              <a:t>H5N5 (fully Eurasian)</a:t>
            </a:r>
          </a:p>
          <a:p>
            <a:r>
              <a:rPr lang="en-CA" sz="2400" dirty="0"/>
              <a:t>Nunavut 1 N. Fulmar</a:t>
            </a:r>
          </a:p>
          <a:p>
            <a:r>
              <a:rPr lang="en-CA" sz="2400" dirty="0"/>
              <a:t>NL 2 Herring Gulls, 1 black backed gull</a:t>
            </a:r>
          </a:p>
          <a:p>
            <a:r>
              <a:rPr lang="en-CA" sz="2400" dirty="0"/>
              <a:t>NS 1 Herring Gull, 2 black backed gull</a:t>
            </a:r>
          </a:p>
          <a:p>
            <a:r>
              <a:rPr lang="en-CA" sz="2400" dirty="0"/>
              <a:t>ON 1 Turkey Vulture</a:t>
            </a:r>
            <a:endParaRPr lang="en-CA" sz="2000" dirty="0"/>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a:extLst>
              <a:ext uri="{FF2B5EF4-FFF2-40B4-BE49-F238E27FC236}">
                <a16:creationId xmlns:a16="http://schemas.microsoft.com/office/drawing/2014/main" id="{923D30A5-9F24-ED63-6C2D-9FDE094F7E33}"/>
              </a:ext>
            </a:extLst>
          </p:cNvPr>
          <p:cNvPicPr>
            <a:picLocks noGrp="1" noChangeAspect="1"/>
          </p:cNvPicPr>
          <p:nvPr>
            <p:ph sz="half" idx="1"/>
          </p:nvPr>
        </p:nvPicPr>
        <p:blipFill>
          <a:blip r:embed="rId5"/>
          <a:stretch>
            <a:fillRect/>
          </a:stretch>
        </p:blipFill>
        <p:spPr>
          <a:xfrm>
            <a:off x="346709" y="1023463"/>
            <a:ext cx="6083233" cy="4857833"/>
          </a:xfrm>
        </p:spPr>
      </p:pic>
      <p:sp>
        <p:nvSpPr>
          <p:cNvPr id="9" name="Flowchart: Connector 8">
            <a:extLst>
              <a:ext uri="{FF2B5EF4-FFF2-40B4-BE49-F238E27FC236}">
                <a16:creationId xmlns:a16="http://schemas.microsoft.com/office/drawing/2014/main" id="{47E29E22-46C7-3808-25C5-C22D6135353F}"/>
              </a:ext>
            </a:extLst>
          </p:cNvPr>
          <p:cNvSpPr/>
          <p:nvPr/>
        </p:nvSpPr>
        <p:spPr>
          <a:xfrm>
            <a:off x="3297775" y="5933103"/>
            <a:ext cx="251460" cy="198196"/>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014B0DE6-EF5B-31EA-8E74-9F8311C30E64}"/>
              </a:ext>
            </a:extLst>
          </p:cNvPr>
          <p:cNvSpPr/>
          <p:nvPr/>
        </p:nvSpPr>
        <p:spPr>
          <a:xfrm>
            <a:off x="3298120" y="6294678"/>
            <a:ext cx="251460" cy="198196"/>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Connector 11">
            <a:extLst>
              <a:ext uri="{FF2B5EF4-FFF2-40B4-BE49-F238E27FC236}">
                <a16:creationId xmlns:a16="http://schemas.microsoft.com/office/drawing/2014/main" id="{D59C7E97-185E-E4AE-AC40-34C4C514EB68}"/>
              </a:ext>
            </a:extLst>
          </p:cNvPr>
          <p:cNvSpPr/>
          <p:nvPr/>
        </p:nvSpPr>
        <p:spPr>
          <a:xfrm>
            <a:off x="3300695" y="6621437"/>
            <a:ext cx="251460" cy="198196"/>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1460862-E791-3CEE-591F-B5E8B41B2DEF}"/>
              </a:ext>
            </a:extLst>
          </p:cNvPr>
          <p:cNvSpPr txBox="1"/>
          <p:nvPr/>
        </p:nvSpPr>
        <p:spPr>
          <a:xfrm>
            <a:off x="3549235" y="5862946"/>
            <a:ext cx="1879297" cy="961802"/>
          </a:xfrm>
          <a:prstGeom prst="rect">
            <a:avLst/>
          </a:prstGeom>
          <a:noFill/>
        </p:spPr>
        <p:txBody>
          <a:bodyPr wrap="none" rtlCol="0">
            <a:spAutoFit/>
          </a:bodyPr>
          <a:lstStyle/>
          <a:p>
            <a:r>
              <a:rPr lang="en-CA" dirty="0"/>
              <a:t>Pending</a:t>
            </a:r>
          </a:p>
          <a:p>
            <a:pPr>
              <a:spcBef>
                <a:spcPts val="0"/>
              </a:spcBef>
              <a:spcAft>
                <a:spcPts val="300"/>
              </a:spcAft>
            </a:pPr>
            <a:r>
              <a:rPr lang="en-CA" dirty="0"/>
              <a:t>Suspect (H5)</a:t>
            </a:r>
          </a:p>
          <a:p>
            <a:r>
              <a:rPr lang="en-CA" dirty="0"/>
              <a:t>Confirmed (H5Nx)</a:t>
            </a:r>
          </a:p>
        </p:txBody>
      </p:sp>
    </p:spTree>
    <p:extLst>
      <p:ext uri="{BB962C8B-B14F-4D97-AF65-F5344CB8AC3E}">
        <p14:creationId xmlns:p14="http://schemas.microsoft.com/office/powerpoint/2010/main" val="161103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United States – HPAI Domestic Bird Detections</a:t>
            </a:r>
            <a:br>
              <a:rPr lang="en-CA" dirty="0"/>
            </a:br>
            <a:r>
              <a:rPr lang="en-CA" dirty="0"/>
              <a:t>Last 30 days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a:t>40 Commercial</a:t>
            </a:r>
          </a:p>
          <a:p>
            <a:r>
              <a:rPr lang="fr-CA" dirty="0"/>
              <a:t>26 </a:t>
            </a:r>
            <a:r>
              <a:rPr lang="fr-CA" dirty="0" err="1"/>
              <a:t>Backyard</a:t>
            </a:r>
            <a:r>
              <a:rPr lang="fr-CA" dirty="0"/>
              <a:t> </a:t>
            </a:r>
            <a:r>
              <a:rPr lang="fr-CA" dirty="0" err="1"/>
              <a:t>Flocks</a:t>
            </a:r>
            <a:endParaRPr lang="fr-CA" dirty="0"/>
          </a:p>
          <a:p>
            <a:r>
              <a:rPr lang="fr-CA" dirty="0"/>
              <a:t>&gt;7 million </a:t>
            </a:r>
            <a:r>
              <a:rPr lang="fr-CA" dirty="0" err="1"/>
              <a:t>birds</a:t>
            </a:r>
            <a:endParaRPr lang="fr-CA" dirty="0"/>
          </a:p>
        </p:txBody>
      </p:sp>
      <p:sp>
        <p:nvSpPr>
          <p:cNvPr id="7" name="Rectangle 6"/>
          <p:cNvSpPr/>
          <p:nvPr/>
        </p:nvSpPr>
        <p:spPr>
          <a:xfrm>
            <a:off x="393700" y="4172887"/>
            <a:ext cx="4841241" cy="1200329"/>
          </a:xfrm>
          <a:prstGeom prst="rect">
            <a:avLst/>
          </a:prstGeom>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sp>
        <p:nvSpPr>
          <p:cNvPr id="10" name="TextBox 9">
            <a:extLst>
              <a:ext uri="{FF2B5EF4-FFF2-40B4-BE49-F238E27FC236}">
                <a16:creationId xmlns:a16="http://schemas.microsoft.com/office/drawing/2014/main" id="{0468EF0A-7A8A-41AD-0E02-F213D91067CD}"/>
              </a:ext>
            </a:extLst>
          </p:cNvPr>
          <p:cNvSpPr txBox="1"/>
          <p:nvPr/>
        </p:nvSpPr>
        <p:spPr>
          <a:xfrm>
            <a:off x="290065" y="5725765"/>
            <a:ext cx="5379215" cy="923330"/>
          </a:xfrm>
          <a:prstGeom prst="rect">
            <a:avLst/>
          </a:prstGeom>
          <a:noFill/>
        </p:spPr>
        <p:txBody>
          <a:bodyPr wrap="square">
            <a:spAutoFit/>
          </a:bodyPr>
          <a:lstStyle/>
          <a:p>
            <a:r>
              <a:rPr lang="en-US" dirty="0">
                <a:hlinkClick r:id="rId4"/>
              </a:rPr>
              <a:t>USDA Confirms Highly Pathogenic Avian Influenza in Backyard Non-Poultry Flock in Hawaii | Animal and Plant Health Inspection Service</a:t>
            </a:r>
            <a:endParaRPr lang="en-CA" dirty="0"/>
          </a:p>
        </p:txBody>
      </p:sp>
      <p:pic>
        <p:nvPicPr>
          <p:cNvPr id="6" name="Content Placeholder 5">
            <a:extLst>
              <a:ext uri="{FF2B5EF4-FFF2-40B4-BE49-F238E27FC236}">
                <a16:creationId xmlns:a16="http://schemas.microsoft.com/office/drawing/2014/main" id="{4EC8CF1B-4117-CE53-47B3-9F8E6A0CB6D7}"/>
              </a:ext>
            </a:extLst>
          </p:cNvPr>
          <p:cNvPicPr>
            <a:picLocks noGrp="1" noChangeAspect="1"/>
          </p:cNvPicPr>
          <p:nvPr>
            <p:ph sz="half" idx="2"/>
          </p:nvPr>
        </p:nvPicPr>
        <p:blipFill>
          <a:blip r:embed="rId5"/>
          <a:stretch>
            <a:fillRect/>
          </a:stretch>
        </p:blipFill>
        <p:spPr>
          <a:xfrm>
            <a:off x="5820108" y="1544568"/>
            <a:ext cx="6081827" cy="4459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sz="3600" dirty="0"/>
              <a:t>US Wild Bird HPAI Detections, Oct 26-Nov 26 2024</a:t>
            </a:r>
          </a:p>
        </p:txBody>
      </p:sp>
      <p:sp>
        <p:nvSpPr>
          <p:cNvPr id="7" name="TextBox 6"/>
          <p:cNvSpPr txBox="1"/>
          <p:nvPr/>
        </p:nvSpPr>
        <p:spPr>
          <a:xfrm>
            <a:off x="6926580" y="1783208"/>
            <a:ext cx="4327662" cy="3785652"/>
          </a:xfrm>
          <a:prstGeom prst="rect">
            <a:avLst/>
          </a:prstGeom>
          <a:noFill/>
        </p:spPr>
        <p:txBody>
          <a:bodyPr wrap="square" rtlCol="0">
            <a:spAutoFit/>
          </a:bodyPr>
          <a:lstStyle/>
          <a:p>
            <a:r>
              <a:rPr lang="en-CA" sz="2400" dirty="0"/>
              <a:t>33 wild bird detections of HPAI in the last 30 days</a:t>
            </a:r>
          </a:p>
          <a:p>
            <a:endParaRPr lang="en-CA" sz="2400" dirty="0"/>
          </a:p>
          <a:p>
            <a:r>
              <a:rPr lang="en-CA" sz="2400" dirty="0"/>
              <a:t>Detections of B3.13 associated have only been associated with Peri-domestic birds since the cattle was detected</a:t>
            </a:r>
          </a:p>
          <a:p>
            <a:endParaRPr lang="en-CA" sz="2400" dirty="0"/>
          </a:p>
          <a:p>
            <a:r>
              <a:rPr lang="en-CA" sz="2400" dirty="0"/>
              <a:t>No migratory birds have been found with genotype 3.13 (yet)</a:t>
            </a:r>
          </a:p>
        </p:txBody>
      </p:sp>
      <p:sp>
        <p:nvSpPr>
          <p:cNvPr id="9" name="Rectangle 8"/>
          <p:cNvSpPr/>
          <p:nvPr/>
        </p:nvSpPr>
        <p:spPr>
          <a:xfrm>
            <a:off x="7326782" y="6238412"/>
            <a:ext cx="3945375" cy="369332"/>
          </a:xfrm>
          <a:prstGeom prst="rect">
            <a:avLst/>
          </a:prstGeom>
        </p:spPr>
        <p:txBody>
          <a:bodyPr wrap="none">
            <a:spAutoFit/>
          </a:bodyPr>
          <a:lstStyle/>
          <a:p>
            <a:r>
              <a:rPr lang="en-US" dirty="0">
                <a:hlinkClick r:id="rId3"/>
              </a:rPr>
              <a:t>HPAI Detections in Wild Birds (usda.gov)</a:t>
            </a:r>
            <a:endParaRPr lang="en-CA" dirty="0"/>
          </a:p>
        </p:txBody>
      </p:sp>
      <p:pic>
        <p:nvPicPr>
          <p:cNvPr id="5" name="Content Placeholder 4">
            <a:extLst>
              <a:ext uri="{FF2B5EF4-FFF2-40B4-BE49-F238E27FC236}">
                <a16:creationId xmlns:a16="http://schemas.microsoft.com/office/drawing/2014/main" id="{480C4AAC-3CE7-1DB1-5466-0FD31C51606A}"/>
              </a:ext>
            </a:extLst>
          </p:cNvPr>
          <p:cNvPicPr>
            <a:picLocks noGrp="1" noChangeAspect="1"/>
          </p:cNvPicPr>
          <p:nvPr>
            <p:ph sz="half" idx="1"/>
          </p:nvPr>
        </p:nvPicPr>
        <p:blipFill>
          <a:blip r:embed="rId4"/>
          <a:stretch>
            <a:fillRect/>
          </a:stretch>
        </p:blipFill>
        <p:spPr>
          <a:xfrm>
            <a:off x="552449" y="1781296"/>
            <a:ext cx="6010985" cy="4641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2738"/>
            <a:ext cx="10515600" cy="731603"/>
          </a:xfrm>
        </p:spPr>
        <p:txBody>
          <a:bodyPr/>
          <a:lstStyle/>
          <a:p>
            <a:r>
              <a:rPr lang="en-CA" sz="2800" dirty="0"/>
              <a:t>Wild Bird Migration</a:t>
            </a:r>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a:extLst>
              <a:ext uri="{FF2B5EF4-FFF2-40B4-BE49-F238E27FC236}">
                <a16:creationId xmlns:a16="http://schemas.microsoft.com/office/drawing/2014/main" id="{450A403C-BF5C-CB5A-D19A-36010B012B3A}"/>
              </a:ext>
            </a:extLst>
          </p:cNvPr>
          <p:cNvPicPr>
            <a:picLocks noChangeAspect="1"/>
          </p:cNvPicPr>
          <p:nvPr/>
        </p:nvPicPr>
        <p:blipFill>
          <a:blip r:embed="rId3"/>
          <a:stretch>
            <a:fillRect/>
          </a:stretch>
        </p:blipFill>
        <p:spPr>
          <a:xfrm>
            <a:off x="3375687" y="1136525"/>
            <a:ext cx="8609835" cy="4806271"/>
          </a:xfrm>
          <a:prstGeom prst="rect">
            <a:avLst/>
          </a:prstGeom>
        </p:spPr>
      </p:pic>
      <p:sp>
        <p:nvSpPr>
          <p:cNvPr id="4" name="TextBox 3">
            <a:extLst>
              <a:ext uri="{FF2B5EF4-FFF2-40B4-BE49-F238E27FC236}">
                <a16:creationId xmlns:a16="http://schemas.microsoft.com/office/drawing/2014/main" id="{3C94582C-33F6-9A77-7ACD-811485F2B1F5}"/>
              </a:ext>
            </a:extLst>
          </p:cNvPr>
          <p:cNvSpPr txBox="1"/>
          <p:nvPr/>
        </p:nvSpPr>
        <p:spPr>
          <a:xfrm>
            <a:off x="456839" y="2521059"/>
            <a:ext cx="2918848" cy="2246769"/>
          </a:xfrm>
          <a:prstGeom prst="rect">
            <a:avLst/>
          </a:prstGeom>
          <a:noFill/>
        </p:spPr>
        <p:txBody>
          <a:bodyPr wrap="square" rtlCol="0">
            <a:spAutoFit/>
          </a:bodyPr>
          <a:lstStyle/>
          <a:p>
            <a:r>
              <a:rPr lang="en-CA" sz="2800" dirty="0"/>
              <a:t>Wild bird migration has slowed drastically</a:t>
            </a:r>
          </a:p>
          <a:p>
            <a:endParaRPr lang="en-CA" sz="2800"/>
          </a:p>
          <a:p>
            <a:endParaRPr lang="en-CA" sz="2800" dirty="0"/>
          </a:p>
        </p:txBody>
      </p:sp>
    </p:spTree>
    <p:extLst>
      <p:ext uri="{BB962C8B-B14F-4D97-AF65-F5344CB8AC3E}">
        <p14:creationId xmlns:p14="http://schemas.microsoft.com/office/powerpoint/2010/main" val="202957979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23728</TotalTime>
  <Words>1914</Words>
  <Application>Microsoft Office PowerPoint</Application>
  <PresentationFormat>Widescreen</PresentationFormat>
  <Paragraphs>230</Paragraphs>
  <Slides>21</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CharisSIL</vt:lpstr>
      <vt:lpstr>CharisSIL-Italic</vt:lpstr>
      <vt:lpstr>system-ui</vt:lpstr>
      <vt:lpstr>Wingdings</vt:lpstr>
      <vt:lpstr>2_Office Theme</vt:lpstr>
      <vt:lpstr>Community for Emerging and Zoonotic Diseases Identifying emerging risks through collective intelligence</vt:lpstr>
      <vt:lpstr>HPAI in Domestic Birds in Canada</vt:lpstr>
      <vt:lpstr>Status of ongoing avian influenza response by province - inspection.canada.ca</vt:lpstr>
      <vt:lpstr>H5N1 Dominant Variant in Western Canada so far this Fall</vt:lpstr>
      <vt:lpstr>Why is fall worse than spring?</vt:lpstr>
      <vt:lpstr>Wildlife HPAI</vt:lpstr>
      <vt:lpstr>United States – HPAI Domestic Bird Detections Last 30 days</vt:lpstr>
      <vt:lpstr>US Wild Bird HPAI Detections, Oct 26-Nov 26 2024</vt:lpstr>
      <vt:lpstr>Wild Bird Migration</vt:lpstr>
      <vt:lpstr>Europe – Farmed Birds</vt:lpstr>
      <vt:lpstr>H5N5</vt:lpstr>
      <vt:lpstr>HPAI France</vt:lpstr>
      <vt:lpstr>Ongoing Cases of HPAI in domestic and wild birds</vt:lpstr>
      <vt:lpstr>Human Cases Continue to be Reported</vt:lpstr>
      <vt:lpstr>Protocol for enhanced human surveillance of avian influenza A(H5N1) on farms in Canada - Canada.ca </vt:lpstr>
      <vt:lpstr>Susceptibility of Synanthropic Rodents (Mus musculus, Rattus norvegicus and Rattus rattus) to H5N1 Subtype High Pathogenicity Avian Influenza Viruses</vt:lpstr>
      <vt:lpstr>Susceptibilities and viral shedding of peridomestic wildlife infected with clade 2.3.4.4b highly pathogenic avian influenza virus (H5N1) - ScienceDirect </vt:lpstr>
      <vt:lpstr>Avian Metapneumovirus</vt:lpstr>
      <vt:lpstr>Avian Metapneumovirus in Canada</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570</cp:revision>
  <dcterms:created xsi:type="dcterms:W3CDTF">2020-02-07T23:34:08Z</dcterms:created>
  <dcterms:modified xsi:type="dcterms:W3CDTF">2024-12-10T20:50:34Z</dcterms:modified>
</cp:coreProperties>
</file>