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300" r:id="rId3"/>
    <p:sldId id="301" r:id="rId4"/>
    <p:sldId id="302" r:id="rId5"/>
    <p:sldId id="303" r:id="rId6"/>
    <p:sldId id="304" r:id="rId7"/>
    <p:sldId id="305" r:id="rId8"/>
    <p:sldId id="308"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71" autoAdjust="0"/>
    <p:restoredTop sz="83959" autoAdjust="0"/>
  </p:normalViewPr>
  <p:slideViewPr>
    <p:cSldViewPr snapToGrid="0">
      <p:cViewPr varScale="1">
        <p:scale>
          <a:sx n="60" d="100"/>
          <a:sy n="60" d="100"/>
        </p:scale>
        <p:origin x="60" y="1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2023-12-12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vwa.nl/onderwerpen/dierziekten/actuele-dierziekten-in-nederland-en-europ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farmersdefenceforce.nl/bron-van-insleep-blauwtongvirus-type-3-lijkt-ontdekt/" TargetMode="External"/><Relationship Id="rId5" Type="http://schemas.openxmlformats.org/officeDocument/2006/relationships/hyperlink" Target="https://www.boerderij.nl/eerste-geval-blauwtong-in-limburg" TargetMode="External"/><Relationship Id="rId4" Type="http://schemas.openxmlformats.org/officeDocument/2006/relationships/hyperlink" Target="https://www.wur.nl/en/research-results/research-institutes/bioveterinary-research/show-bvr/european-reference-laboratory-confirms-bluetongue-virus-serotype-3.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griculture.gouv.fr/sante-animale-detection-de-premiers-foyers-de-mhe-en-elevages-bovin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portugalresident.com/33-cases-of-ehd-epizootic-haemorrhagic-disease-identified-in-cattle-in-tras-os-montes/" TargetMode="External"/><Relationship Id="rId4" Type="http://schemas.openxmlformats.org/officeDocument/2006/relationships/hyperlink" Target="https://www.blv.admin.ch/blv/de/home/dokumentation/nsb-news-list.msg-id-98156.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Image as of Dec 8, 2023</a:t>
            </a:r>
          </a:p>
          <a:p>
            <a:endParaRPr lang="en-CA" altLang="en-US" dirty="0" smtClean="0"/>
          </a:p>
          <a:p>
            <a:r>
              <a:rPr lang="en-CA" altLang="en-US" dirty="0" smtClean="0"/>
              <a:t>Total ~4303 PCR positives, 1564 clinical signs cases</a:t>
            </a:r>
          </a:p>
          <a:p>
            <a:endParaRPr lang="en-US" altLang="en-US" dirty="0" smtClean="0"/>
          </a:p>
          <a:p>
            <a:r>
              <a:rPr lang="en-US" altLang="en-US" dirty="0" smtClean="0"/>
              <a:t>apart from Italy, the virus could only appear in the Netherlands – </a:t>
            </a:r>
            <a:r>
              <a:rPr lang="en-US" altLang="en-US" b="1" dirty="0" smtClean="0"/>
              <a:t>while all intermediate and surrounding countries were left untouched</a:t>
            </a:r>
            <a:r>
              <a:rPr lang="en-US" altLang="en-US" dirty="0" smtClean="0"/>
              <a:t> – the experts have so far no explanation.</a:t>
            </a:r>
            <a:endParaRPr lang="en-CA" altLang="en-US" dirty="0" smtClean="0"/>
          </a:p>
          <a:p>
            <a:endParaRPr lang="en-CA" altLang="en-US" dirty="0" smtClean="0"/>
          </a:p>
          <a:p>
            <a:r>
              <a:rPr lang="en-US" altLang="en-US" dirty="0" smtClean="0"/>
              <a:t>The </a:t>
            </a:r>
            <a:r>
              <a:rPr lang="en-US" altLang="en-US" u="sng" dirty="0" smtClean="0">
                <a:hlinkClick r:id="rId3"/>
              </a:rPr>
              <a:t>Netherlands</a:t>
            </a:r>
            <a:r>
              <a:rPr lang="en-US" altLang="en-US" dirty="0" smtClean="0"/>
              <a:t> have reported 18 outbreaks of BTV on sheep farms in Noord-Holland and Utrecht. BTV was last reported in the Netherlands in 2009. The Netherlands will now lose its EU disease-free status, meaning sheep will have to be vaccinated before they can be exported.</a:t>
            </a:r>
            <a:endParaRPr lang="en-CA" altLang="en-US" dirty="0" smtClean="0"/>
          </a:p>
          <a:p>
            <a:r>
              <a:rPr lang="en-CA" altLang="en-US" dirty="0" smtClean="0"/>
              <a:t>The bluetongue virus found on sheep farms in the </a:t>
            </a:r>
            <a:r>
              <a:rPr lang="en-CA" altLang="en-US" u="sng" dirty="0" smtClean="0">
                <a:hlinkClick r:id="rId4"/>
              </a:rPr>
              <a:t>Netherlands</a:t>
            </a:r>
            <a:r>
              <a:rPr lang="en-CA" altLang="en-US" dirty="0" smtClean="0"/>
              <a:t> has been confirmed as serotype 3, the most recently reported serotype in Europe, and presumably entered from Tunisia to Italy; the source of infection with this serotype in the Netherlands is unknown</a:t>
            </a:r>
          </a:p>
          <a:p>
            <a:r>
              <a:rPr lang="en-US" altLang="en-US" dirty="0" smtClean="0"/>
              <a:t> (~Oct 20) The </a:t>
            </a:r>
            <a:r>
              <a:rPr lang="en-US" altLang="en-US" u="sng" dirty="0" smtClean="0">
                <a:hlinkClick r:id="rId5"/>
              </a:rPr>
              <a:t>Netherlands</a:t>
            </a:r>
            <a:r>
              <a:rPr lang="en-US" altLang="en-US" dirty="0" smtClean="0"/>
              <a:t> have now reported BTV in its southern most province of Limburg; across the country, a total of 2,428 farms have reported cases of the virus, of which 873 have noted clinical signs</a:t>
            </a:r>
            <a:endParaRPr lang="en-CA" altLang="en-US" dirty="0" smtClean="0"/>
          </a:p>
          <a:p>
            <a:r>
              <a:rPr lang="en-CA" altLang="en-US" dirty="0" smtClean="0"/>
              <a:t>As of October 31, 2023, the </a:t>
            </a:r>
            <a:r>
              <a:rPr lang="en-CA" altLang="en-US" u="sng" dirty="0" smtClean="0">
                <a:hlinkClick r:id="rId5"/>
              </a:rPr>
              <a:t>Netherlands</a:t>
            </a:r>
            <a:r>
              <a:rPr lang="en-CA" altLang="en-US" dirty="0" smtClean="0"/>
              <a:t> have reported a total of 3,914 cases of BTV, of which 1,372 have noted clinical signs</a:t>
            </a:r>
          </a:p>
          <a:p>
            <a:r>
              <a:rPr lang="en-CA" altLang="en-US" dirty="0" smtClean="0"/>
              <a:t>The source of introduction of BTV serotype 3 into the </a:t>
            </a:r>
            <a:r>
              <a:rPr lang="en-CA" altLang="en-US" u="sng" dirty="0" smtClean="0">
                <a:hlinkClick r:id="rId6"/>
              </a:rPr>
              <a:t>Netherlands</a:t>
            </a:r>
            <a:r>
              <a:rPr lang="en-CA" altLang="en-US" dirty="0" smtClean="0"/>
              <a:t> is thought to be related to midges present in household waste that was transported via train from Rome to Amsterdam</a:t>
            </a:r>
          </a:p>
          <a:p>
            <a:endParaRPr lang="en-US" altLang="en-US" dirty="0" smtClean="0"/>
          </a:p>
          <a:p>
            <a:r>
              <a:rPr lang="en-US" altLang="en-US" b="1" dirty="0" smtClean="0"/>
              <a:t>seems to have traveled along with the train wagons full of household waste from Rome, which are delivered weekly to waste processor AEB in Amsterdam.</a:t>
            </a:r>
            <a:endParaRPr lang="en-US" altLang="en-US" dirty="0" smtClean="0"/>
          </a:p>
          <a:p>
            <a:r>
              <a:rPr lang="en-US" altLang="en-US" dirty="0" smtClean="0"/>
              <a:t/>
            </a:r>
            <a:br>
              <a:rPr lang="en-US" altLang="en-US" dirty="0" smtClean="0"/>
            </a:br>
            <a:endParaRPr lang="en-CA" altLang="en-US" dirty="0" smtClean="0"/>
          </a:p>
          <a:p>
            <a:endParaRPr lang="en-CA" altLang="en-US" dirty="0" smtClean="0"/>
          </a:p>
        </p:txBody>
      </p:sp>
      <p:sp>
        <p:nvSpPr>
          <p:cNvPr id="4" name="Slide Number Placeholder 3"/>
          <p:cNvSpPr>
            <a:spLocks noGrp="1"/>
          </p:cNvSpPr>
          <p:nvPr>
            <p:ph type="sldNum" sz="quarter" idx="5"/>
          </p:nvPr>
        </p:nvSpPr>
        <p:spPr/>
        <p:txBody>
          <a:bodyPr/>
          <a:lstStyle/>
          <a:p>
            <a:pPr>
              <a:defRPr/>
            </a:pPr>
            <a:fld id="{CC3625B2-5F67-4FFC-AD03-DF5933CA8B55}" type="slidenum">
              <a:rPr lang="en-US" smtClean="0"/>
              <a:pPr>
                <a:defRPr/>
              </a:pPr>
              <a:t>2</a:t>
            </a:fld>
            <a:endParaRPr lang="en-US"/>
          </a:p>
        </p:txBody>
      </p:sp>
    </p:spTree>
    <p:extLst>
      <p:ext uri="{BB962C8B-B14F-4D97-AF65-F5344CB8AC3E}">
        <p14:creationId xmlns:p14="http://schemas.microsoft.com/office/powerpoint/2010/main" val="199066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 name="Slide Number Placeholder 3"/>
          <p:cNvSpPr>
            <a:spLocks noGrp="1"/>
          </p:cNvSpPr>
          <p:nvPr>
            <p:ph type="sldNum" sz="quarter" idx="5"/>
          </p:nvPr>
        </p:nvSpPr>
        <p:spPr/>
        <p:txBody>
          <a:bodyPr/>
          <a:lstStyle/>
          <a:p>
            <a:pPr>
              <a:defRPr/>
            </a:pPr>
            <a:fld id="{CB656CD4-6595-4BC6-9F3C-42CA84F4294F}" type="slidenum">
              <a:rPr lang="en-US" smtClean="0"/>
              <a:pPr>
                <a:defRPr/>
              </a:pPr>
              <a:t>3</a:t>
            </a:fld>
            <a:endParaRPr lang="en-US"/>
          </a:p>
        </p:txBody>
      </p:sp>
    </p:spTree>
    <p:extLst>
      <p:ext uri="{BB962C8B-B14F-4D97-AF65-F5344CB8AC3E}">
        <p14:creationId xmlns:p14="http://schemas.microsoft.com/office/powerpoint/2010/main" val="368835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 cattle in 3 farms located in the </a:t>
            </a:r>
            <a:r>
              <a:rPr lang="en-US" altLang="en-US" dirty="0" err="1" smtClean="0"/>
              <a:t>Pyrénées-Atlantiques</a:t>
            </a:r>
            <a:r>
              <a:rPr lang="en-US" altLang="en-US" dirty="0" smtClean="0"/>
              <a:t> and </a:t>
            </a:r>
            <a:r>
              <a:rPr lang="en-US" altLang="en-US" dirty="0" err="1" smtClean="0"/>
              <a:t>Hautes-Pyrénées</a:t>
            </a:r>
            <a:r>
              <a:rPr lang="en-US" altLang="en-US" dirty="0" smtClean="0"/>
              <a:t>.</a:t>
            </a:r>
          </a:p>
          <a:p>
            <a:endParaRPr lang="en-US" altLang="en-US" dirty="0" smtClean="0"/>
          </a:p>
          <a:p>
            <a:r>
              <a:rPr lang="en-US" altLang="en-US" dirty="0" smtClean="0"/>
              <a:t>Previous reports of EHD in Europe were in Italy (Sardinia, Sicily), Portugal, and Spain</a:t>
            </a:r>
          </a:p>
          <a:p>
            <a:endParaRPr lang="en-US" altLang="en-US" dirty="0" smtClean="0"/>
          </a:p>
          <a:p>
            <a:r>
              <a:rPr lang="en-US" altLang="en-US" dirty="0" smtClean="0"/>
              <a:t>2021- Tunisia. Serotype 8 in deer,</a:t>
            </a:r>
          </a:p>
          <a:p>
            <a:r>
              <a:rPr lang="en-US" altLang="en-US" dirty="0" smtClean="0"/>
              <a:t>2022 October – Italy EHD-8</a:t>
            </a:r>
          </a:p>
          <a:p>
            <a:endParaRPr lang="en-US" altLang="en-US" dirty="0" smtClean="0"/>
          </a:p>
          <a:p>
            <a:r>
              <a:rPr lang="en-US" altLang="en-US" dirty="0" smtClean="0"/>
              <a:t>Europe is considering this an emerging disease as its rapidly spreading, vectors in place, climate </a:t>
            </a:r>
            <a:r>
              <a:rPr lang="en-US" altLang="en-US" dirty="0" smtClean="0"/>
              <a:t>compatibility </a:t>
            </a:r>
            <a:r>
              <a:rPr lang="en-US" altLang="en-US" dirty="0" smtClean="0"/>
              <a:t>– they are looking to see if the </a:t>
            </a:r>
            <a:r>
              <a:rPr lang="en-US" altLang="en-US" dirty="0" err="1" smtClean="0"/>
              <a:t>Culicoides</a:t>
            </a:r>
            <a:r>
              <a:rPr lang="en-US" altLang="en-US" dirty="0" smtClean="0"/>
              <a:t> </a:t>
            </a:r>
            <a:r>
              <a:rPr lang="en-US" altLang="en-US" dirty="0" smtClean="0"/>
              <a:t>can survive the winter, other countries should implement monitoring </a:t>
            </a:r>
            <a:r>
              <a:rPr lang="en-US" altLang="en-US" dirty="0" smtClean="0"/>
              <a:t>systems.</a:t>
            </a:r>
          </a:p>
          <a:p>
            <a:endParaRPr lang="en-US" altLang="en-US" dirty="0" smtClean="0"/>
          </a:p>
          <a:p>
            <a:pPr fontAlgn="base"/>
            <a:r>
              <a:rPr lang="en-US" sz="1200" u="sng" kern="1200" dirty="0" smtClean="0">
                <a:solidFill>
                  <a:schemeClr val="tx1"/>
                </a:solidFill>
                <a:effectLst/>
                <a:latin typeface="+mn-lt"/>
                <a:ea typeface="+mn-ea"/>
                <a:cs typeface="+mn-cs"/>
                <a:hlinkClick r:id="rId3"/>
              </a:rPr>
              <a:t>France</a:t>
            </a:r>
            <a:r>
              <a:rPr lang="en-US" sz="1200" kern="1200" dirty="0" smtClean="0">
                <a:solidFill>
                  <a:schemeClr val="tx1"/>
                </a:solidFill>
                <a:effectLst/>
                <a:latin typeface="+mn-lt"/>
                <a:ea typeface="+mn-ea"/>
                <a:cs typeface="+mn-cs"/>
              </a:rPr>
              <a:t> has confirmed the presence of the Epizootic </a:t>
            </a:r>
            <a:r>
              <a:rPr lang="en-US" sz="1200" kern="1200" dirty="0" err="1" smtClean="0">
                <a:solidFill>
                  <a:schemeClr val="tx1"/>
                </a:solidFill>
                <a:effectLst/>
                <a:latin typeface="+mn-lt"/>
                <a:ea typeface="+mn-ea"/>
                <a:cs typeface="+mn-cs"/>
              </a:rPr>
              <a:t>Haemorrhagic</a:t>
            </a:r>
            <a:r>
              <a:rPr lang="en-US" sz="1200" kern="1200" dirty="0" smtClean="0">
                <a:solidFill>
                  <a:schemeClr val="tx1"/>
                </a:solidFill>
                <a:effectLst/>
                <a:latin typeface="+mn-lt"/>
                <a:ea typeface="+mn-ea"/>
                <a:cs typeface="+mn-cs"/>
              </a:rPr>
              <a:t> Disease (EHD) virus on cattle in three farms located in the </a:t>
            </a:r>
            <a:r>
              <a:rPr lang="en-US" sz="1200" kern="1200" dirty="0" err="1" smtClean="0">
                <a:solidFill>
                  <a:schemeClr val="tx1"/>
                </a:solidFill>
                <a:effectLst/>
                <a:latin typeface="+mn-lt"/>
                <a:ea typeface="+mn-ea"/>
                <a:cs typeface="+mn-cs"/>
              </a:rPr>
              <a:t>Pyrénées-Atlantiques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Hautes-Pyrénées</a:t>
            </a:r>
            <a:r>
              <a:rPr lang="en-US" sz="1200" kern="1200" dirty="0" smtClean="0">
                <a:solidFill>
                  <a:schemeClr val="tx1"/>
                </a:solidFill>
                <a:effectLst/>
                <a:latin typeface="+mn-lt"/>
                <a:ea typeface="+mn-ea"/>
                <a:cs typeface="+mn-cs"/>
              </a:rPr>
              <a:t>. Movement controls have been implemented across several departments. EHD causes clinical signs very similar to those of bluetongue, including fever, weight loss, oral lesions and difficulty breathing. In Europe, it has previously been reported in Italy, Spain, and Portugal.</a:t>
            </a:r>
          </a:p>
          <a:p>
            <a:pPr fontAlgn="base"/>
            <a:endParaRPr lang="en-US" sz="1200" kern="1200" dirty="0" smtClean="0">
              <a:solidFill>
                <a:schemeClr val="tx1"/>
              </a:solidFill>
              <a:effectLst/>
              <a:latin typeface="+mn-lt"/>
              <a:ea typeface="+mn-ea"/>
              <a:cs typeface="+mn-cs"/>
            </a:endParaRPr>
          </a:p>
          <a:p>
            <a:pPr fontAlgn="base"/>
            <a:r>
              <a:rPr lang="en-US" sz="1200" u="sng" kern="1200" dirty="0" smtClean="0">
                <a:solidFill>
                  <a:schemeClr val="tx1"/>
                </a:solidFill>
                <a:effectLst/>
                <a:latin typeface="+mn-lt"/>
                <a:ea typeface="+mn-ea"/>
                <a:cs typeface="+mn-cs"/>
                <a:hlinkClick r:id="rId4"/>
              </a:rPr>
              <a:t>Switzerland</a:t>
            </a:r>
            <a:r>
              <a:rPr lang="en-US" sz="1200" kern="1200" dirty="0" smtClean="0">
                <a:solidFill>
                  <a:schemeClr val="tx1"/>
                </a:solidFill>
                <a:effectLst/>
                <a:latin typeface="+mn-lt"/>
                <a:ea typeface="+mn-ea"/>
                <a:cs typeface="+mn-cs"/>
              </a:rPr>
              <a:t> has confirmed its first case of epizootic hemorrhagic disease (EHD), in a calf on a farm in the canton of Bern. As Switzerland is no longer considered EHD-free there have been international trade restrictions on farm animals and their semen.</a:t>
            </a:r>
          </a:p>
          <a:p>
            <a:pPr fontAlgn="base"/>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Portugal</a:t>
            </a:r>
            <a:r>
              <a:rPr lang="en-US" sz="1200" kern="1200" dirty="0" smtClean="0">
                <a:solidFill>
                  <a:schemeClr val="tx1"/>
                </a:solidFill>
                <a:effectLst/>
                <a:latin typeface="+mn-lt"/>
                <a:ea typeface="+mn-ea"/>
                <a:cs typeface="+mn-cs"/>
              </a:rPr>
              <a:t> has reported 33 cases of EHD in cattle in </a:t>
            </a:r>
            <a:r>
              <a:rPr lang="en-US" sz="1200" kern="1200" dirty="0" err="1" smtClean="0">
                <a:solidFill>
                  <a:schemeClr val="tx1"/>
                </a:solidFill>
                <a:effectLst/>
                <a:latin typeface="+mn-lt"/>
                <a:ea typeface="+mn-ea"/>
                <a:cs typeface="+mn-cs"/>
              </a:rPr>
              <a:t>Trás</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os</a:t>
            </a:r>
            <a:r>
              <a:rPr lang="en-US" sz="1200" kern="1200" dirty="0" smtClean="0">
                <a:solidFill>
                  <a:schemeClr val="tx1"/>
                </a:solidFill>
                <a:effectLst/>
                <a:latin typeface="+mn-lt"/>
                <a:ea typeface="+mn-ea"/>
                <a:cs typeface="+mn-cs"/>
              </a:rPr>
              <a:t>-Montes. The first cases of the disease were detected in the northern territories in July and early August 2023. Case reports have been more frequent since the beginning of September.</a:t>
            </a:r>
            <a:endParaRPr lang="en-CA" altLang="en-US" dirty="0" smtClean="0"/>
          </a:p>
        </p:txBody>
      </p:sp>
      <p:sp>
        <p:nvSpPr>
          <p:cNvPr id="4" name="Slide Number Placeholder 3"/>
          <p:cNvSpPr>
            <a:spLocks noGrp="1"/>
          </p:cNvSpPr>
          <p:nvPr>
            <p:ph type="sldNum" sz="quarter" idx="5"/>
          </p:nvPr>
        </p:nvSpPr>
        <p:spPr/>
        <p:txBody>
          <a:bodyPr/>
          <a:lstStyle/>
          <a:p>
            <a:pPr>
              <a:defRPr/>
            </a:pPr>
            <a:fld id="{02B28037-5ECB-447E-80EC-5090B9603619}" type="slidenum">
              <a:rPr lang="en-US" smtClean="0"/>
              <a:pPr>
                <a:defRPr/>
              </a:pPr>
              <a:t>4</a:t>
            </a:fld>
            <a:endParaRPr lang="en-US"/>
          </a:p>
        </p:txBody>
      </p:sp>
    </p:spTree>
    <p:extLst>
      <p:ext uri="{BB962C8B-B14F-4D97-AF65-F5344CB8AC3E}">
        <p14:creationId xmlns:p14="http://schemas.microsoft.com/office/powerpoint/2010/main" val="273053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 name="Slide Number Placeholder 3"/>
          <p:cNvSpPr>
            <a:spLocks noGrp="1"/>
          </p:cNvSpPr>
          <p:nvPr>
            <p:ph type="sldNum" sz="quarter" idx="5"/>
          </p:nvPr>
        </p:nvSpPr>
        <p:spPr/>
        <p:txBody>
          <a:bodyPr/>
          <a:lstStyle/>
          <a:p>
            <a:pPr>
              <a:defRPr/>
            </a:pPr>
            <a:fld id="{912413BF-92EA-417E-8E03-7C51B4ECF9ED}" type="slidenum">
              <a:rPr lang="en-US" smtClean="0"/>
              <a:pPr>
                <a:defRPr/>
              </a:pPr>
              <a:t>5</a:t>
            </a:fld>
            <a:endParaRPr lang="en-US"/>
          </a:p>
        </p:txBody>
      </p:sp>
    </p:spTree>
    <p:extLst>
      <p:ext uri="{BB962C8B-B14F-4D97-AF65-F5344CB8AC3E}">
        <p14:creationId xmlns:p14="http://schemas.microsoft.com/office/powerpoint/2010/main" val="23988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12413BF-92EA-417E-8E03-7C51B4ECF9ED}" type="slidenum">
              <a:rPr lang="en-US" smtClean="0"/>
              <a:pPr>
                <a:defRPr/>
              </a:pPr>
              <a:t>6</a:t>
            </a:fld>
            <a:endParaRPr lang="en-US"/>
          </a:p>
        </p:txBody>
      </p:sp>
    </p:spTree>
    <p:extLst>
      <p:ext uri="{BB962C8B-B14F-4D97-AF65-F5344CB8AC3E}">
        <p14:creationId xmlns:p14="http://schemas.microsoft.com/office/powerpoint/2010/main" val="168188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smtClean="0"/>
              <a:t>Climate change is expected to alter the established </a:t>
            </a:r>
            <a:r>
              <a:rPr lang="en-CA" altLang="en-US" dirty="0" err="1" smtClean="0"/>
              <a:t>orbivirus</a:t>
            </a:r>
            <a:r>
              <a:rPr lang="en-CA" altLang="en-US" dirty="0" smtClean="0"/>
              <a:t> epidemiology</a:t>
            </a:r>
          </a:p>
          <a:p>
            <a:pPr lvl="1"/>
            <a:r>
              <a:rPr lang="en-CA" altLang="en-US" dirty="0" smtClean="0"/>
              <a:t>Range expansion of midge species</a:t>
            </a:r>
          </a:p>
          <a:p>
            <a:pPr lvl="2"/>
            <a:r>
              <a:rPr lang="en-CA" altLang="en-US" dirty="0" smtClean="0"/>
              <a:t>In the US </a:t>
            </a:r>
            <a:r>
              <a:rPr lang="en-CA" altLang="en-US" i="1" dirty="0" smtClean="0"/>
              <a:t>C. insignis</a:t>
            </a:r>
            <a:r>
              <a:rPr lang="en-CA" altLang="en-US" dirty="0" smtClean="0"/>
              <a:t> showing north- and west-ward expansion </a:t>
            </a:r>
          </a:p>
          <a:p>
            <a:pPr lvl="1"/>
            <a:r>
              <a:rPr lang="en-CA" altLang="en-US" dirty="0" smtClean="0"/>
              <a:t>Local and long distance wind dispersal dynamics</a:t>
            </a:r>
          </a:p>
          <a:p>
            <a:pPr lvl="2"/>
            <a:r>
              <a:rPr lang="en-CA" altLang="en-US" dirty="0" smtClean="0"/>
              <a:t>Can range from less than 30 km to over 700 km</a:t>
            </a:r>
          </a:p>
          <a:p>
            <a:pPr lvl="1"/>
            <a:r>
              <a:rPr lang="en-CA" altLang="en-US" dirty="0" smtClean="0"/>
              <a:t>Increased transmission period duration (earlier spring, later fall)</a:t>
            </a:r>
          </a:p>
          <a:p>
            <a:r>
              <a:rPr lang="en-CA" altLang="en-US" dirty="0" smtClean="0"/>
              <a:t>Possible expansion of less common </a:t>
            </a:r>
            <a:r>
              <a:rPr lang="en-CA" altLang="en-US" dirty="0" err="1" smtClean="0"/>
              <a:t>orbiviruses</a:t>
            </a:r>
            <a:r>
              <a:rPr lang="en-CA" altLang="en-US" dirty="0" smtClean="0"/>
              <a:t>: Peruvian horse sickness virus, Yunnan virus, </a:t>
            </a:r>
            <a:r>
              <a:rPr lang="en-CA" altLang="en-US" dirty="0" err="1" smtClean="0"/>
              <a:t>Palyam</a:t>
            </a:r>
            <a:r>
              <a:rPr lang="en-CA" altLang="en-US" dirty="0" smtClean="0"/>
              <a:t> virus, and equine </a:t>
            </a:r>
            <a:r>
              <a:rPr lang="en-CA" altLang="en-US" dirty="0" err="1" smtClean="0"/>
              <a:t>encephalosis</a:t>
            </a:r>
            <a:r>
              <a:rPr lang="en-CA" altLang="en-US" dirty="0" smtClean="0"/>
              <a:t> virus </a:t>
            </a:r>
          </a:p>
          <a:p>
            <a:endParaRPr lang="en-CA" altLang="en-US" dirty="0" smtClean="0"/>
          </a:p>
          <a:p>
            <a:r>
              <a:rPr lang="en-CA" dirty="0" smtClean="0"/>
              <a:t>EIP = extrinsic incubation period</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373344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2023-12-12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farmersdefenceforce.nl/bron-van-insleep-blauwtongvirus-type-3-lijkt-ontdek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ahis.woah.org/#/in-review/5265" TargetMode="External"/><Relationship Id="rId7" Type="http://schemas.openxmlformats.org/officeDocument/2006/relationships/hyperlink" Target="https://defra.maps.arcgis.com/apps/webappviewer/index.html?id=514ec88edec74575958d860f0196d2e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gov.uk/guidance/bluetongue#full-publication-update-history" TargetMode="External"/><Relationship Id="rId5" Type="http://schemas.openxmlformats.org/officeDocument/2006/relationships/hyperlink" Target="https://wahis.woah.org/#/in-review/5330" TargetMode="External"/><Relationship Id="rId4" Type="http://schemas.openxmlformats.org/officeDocument/2006/relationships/hyperlink" Target="https://www.fli.de/en/news/short-messages/short-message/first-outbreak-of-bluetongue-serotype-3-in-germany-confirm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griculture.gouv.fr/sante-animale-detection-de-premiers-foyers-de-mhe-en-elevages-bovin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portugalresident.com/33-cases-of-ehd-epizootic-haemorrhagic-disease-identified-in-cattle-in-tras-os-montes/" TargetMode="External"/><Relationship Id="rId4" Type="http://schemas.openxmlformats.org/officeDocument/2006/relationships/hyperlink" Target="https://www.blv.admin.ch/blv/de/home/dokumentation/nsb-news-list.msg-id-98156.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academic.oup.com/jme/article/60/6/1221/7321676?login=true" TargetMode="External"/><Relationship Id="rId7" Type="http://schemas.openxmlformats.org/officeDocument/2006/relationships/hyperlink" Target="https://cwhl.vet.cornell.edu/disease/hemorrhagic-disease-deer#collapse2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hyperlink" Target="https://microbewiki.kenyon.edu/index.php/File:Bluetongue.jpg" TargetMode="External"/><Relationship Id="rId4" Type="http://schemas.openxmlformats.org/officeDocument/2006/relationships/image" Target="../media/image6.png"/><Relationship Id="rId9" Type="http://schemas.openxmlformats.org/officeDocument/2006/relationships/hyperlink" Target="https://thehorse.com/199024/african-horse-sickness-updat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cademic.oup.com/jme/article/60/6/1221/7321676?login=tru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academic.oup.com/jme/article/60/6/1230/7321677?login=true"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Small Ruminant Network Update</a:t>
            </a:r>
            <a:endParaRPr lang="en-CA" altLang="en-US" dirty="0"/>
          </a:p>
          <a:p>
            <a:pPr eaLnBrk="1" hangingPunct="1"/>
            <a:r>
              <a:rPr lang="en-CA" altLang="en-US" dirty="0" smtClean="0"/>
              <a:t>13 December 2023</a:t>
            </a:r>
            <a:endParaRPr lang="en-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3813"/>
            <a:ext cx="10515600" cy="1325562"/>
          </a:xfrm>
        </p:spPr>
        <p:txBody>
          <a:bodyPr/>
          <a:lstStyle/>
          <a:p>
            <a:pPr>
              <a:defRPr/>
            </a:pPr>
            <a:r>
              <a:rPr lang="en-US" sz="2800" dirty="0" smtClean="0"/>
              <a:t>Bluetongue virus in Europe</a:t>
            </a:r>
            <a:endParaRPr lang="en-CA" sz="2800" dirty="0"/>
          </a:p>
        </p:txBody>
      </p:sp>
      <p:sp>
        <p:nvSpPr>
          <p:cNvPr id="18435" name="Content Placeholder 9"/>
          <p:cNvSpPr>
            <a:spLocks noGrp="1"/>
          </p:cNvSpPr>
          <p:nvPr>
            <p:ph sz="half" idx="1"/>
          </p:nvPr>
        </p:nvSpPr>
        <p:spPr>
          <a:xfrm>
            <a:off x="166437" y="863750"/>
            <a:ext cx="6165850" cy="5892800"/>
          </a:xfrm>
        </p:spPr>
        <p:txBody>
          <a:bodyPr/>
          <a:lstStyle/>
          <a:p>
            <a:pPr marL="0" indent="0">
              <a:buFont typeface="Arial" panose="020B0604020202020204" pitchFamily="34" charset="0"/>
              <a:buNone/>
              <a:defRPr/>
            </a:pPr>
            <a:r>
              <a:rPr lang="en-CA" altLang="en-US" b="1" dirty="0" smtClean="0"/>
              <a:t>Netherlands</a:t>
            </a:r>
            <a:endParaRPr lang="en-CA" altLang="en-US" b="1" dirty="0"/>
          </a:p>
          <a:p>
            <a:pPr>
              <a:defRPr/>
            </a:pPr>
            <a:r>
              <a:rPr lang="en-CA" altLang="en-US" dirty="0" smtClean="0"/>
              <a:t>Initial cases reported end of Sept 2023</a:t>
            </a:r>
          </a:p>
          <a:p>
            <a:pPr lvl="1">
              <a:defRPr/>
            </a:pPr>
            <a:r>
              <a:rPr lang="en-US" altLang="en-US" dirty="0"/>
              <a:t>BTV was last reported in the Netherlands in </a:t>
            </a:r>
            <a:r>
              <a:rPr lang="en-US" altLang="en-US" dirty="0" smtClean="0"/>
              <a:t>2009</a:t>
            </a:r>
            <a:endParaRPr lang="en-CA" altLang="en-US" dirty="0" smtClean="0"/>
          </a:p>
          <a:p>
            <a:pPr>
              <a:defRPr/>
            </a:pPr>
            <a:r>
              <a:rPr lang="en-CA" altLang="en-US" dirty="0" smtClean="0"/>
              <a:t>Identified as serotype 3 (new strain)</a:t>
            </a:r>
          </a:p>
          <a:p>
            <a:pPr>
              <a:defRPr/>
            </a:pPr>
            <a:r>
              <a:rPr lang="en-CA" altLang="en-US" dirty="0" smtClean="0"/>
              <a:t>Most </a:t>
            </a:r>
            <a:r>
              <a:rPr lang="en-CA" altLang="en-US" dirty="0" smtClean="0">
                <a:hlinkClick r:id="rId3"/>
              </a:rPr>
              <a:t>recent reports</a:t>
            </a:r>
            <a:endParaRPr lang="en-CA" altLang="en-US" dirty="0" smtClean="0"/>
          </a:p>
          <a:p>
            <a:pPr lvl="1">
              <a:defRPr/>
            </a:pPr>
            <a:r>
              <a:rPr lang="en-CA" altLang="en-US" dirty="0" smtClean="0"/>
              <a:t>PCR positives - 4303</a:t>
            </a:r>
          </a:p>
          <a:p>
            <a:pPr lvl="1">
              <a:defRPr/>
            </a:pPr>
            <a:r>
              <a:rPr lang="en-CA" altLang="en-US" dirty="0" smtClean="0"/>
              <a:t>Clinically positive </a:t>
            </a:r>
            <a:r>
              <a:rPr lang="en-CA" altLang="en-US" dirty="0"/>
              <a:t>-</a:t>
            </a:r>
            <a:r>
              <a:rPr lang="en-CA" altLang="en-US" dirty="0" smtClean="0"/>
              <a:t> 1564 (no PCR)</a:t>
            </a:r>
          </a:p>
          <a:p>
            <a:pPr>
              <a:defRPr/>
            </a:pPr>
            <a:r>
              <a:rPr lang="en-CA" altLang="en-US" dirty="0"/>
              <a:t>Cases in cattle and </a:t>
            </a:r>
            <a:r>
              <a:rPr lang="en-CA" altLang="en-US" dirty="0" smtClean="0"/>
              <a:t>sheep</a:t>
            </a:r>
            <a:endParaRPr lang="en-CA" altLang="en-US" dirty="0"/>
          </a:p>
          <a:p>
            <a:pPr>
              <a:defRPr/>
            </a:pPr>
            <a:r>
              <a:rPr lang="en-CA" altLang="en-US" dirty="0" smtClean="0"/>
              <a:t>Source of introduction (</a:t>
            </a:r>
            <a:r>
              <a:rPr lang="en-CA" altLang="en-US" dirty="0" smtClean="0">
                <a:hlinkClick r:id="rId4"/>
              </a:rPr>
              <a:t>hypothesis</a:t>
            </a:r>
            <a:r>
              <a:rPr lang="en-CA" altLang="en-US" dirty="0" smtClean="0"/>
              <a:t>)</a:t>
            </a:r>
          </a:p>
          <a:p>
            <a:pPr lvl="1">
              <a:defRPr/>
            </a:pPr>
            <a:r>
              <a:rPr lang="en-CA" altLang="en-US" dirty="0" smtClean="0"/>
              <a:t>Midges in household waste transported from Rome to Amsterdam via train</a:t>
            </a:r>
          </a:p>
          <a:p>
            <a:pPr lvl="1">
              <a:defRPr/>
            </a:pPr>
            <a:r>
              <a:rPr lang="en-US" altLang="en-US" dirty="0" smtClean="0"/>
              <a:t>Weekly transport, 36% organic</a:t>
            </a:r>
            <a:endParaRPr lang="en-CA" altLang="en-US" dirty="0" smtClean="0"/>
          </a:p>
          <a:p>
            <a:pPr lvl="1">
              <a:defRPr/>
            </a:pPr>
            <a:endParaRPr lang="en-CA" altLang="en-US" dirty="0"/>
          </a:p>
        </p:txBody>
      </p:sp>
      <p:pic>
        <p:nvPicPr>
          <p:cNvPr id="5" name="Picture 4"/>
          <p:cNvPicPr>
            <a:picLocks noChangeAspect="1"/>
          </p:cNvPicPr>
          <p:nvPr/>
        </p:nvPicPr>
        <p:blipFill>
          <a:blip r:embed="rId5"/>
          <a:stretch>
            <a:fillRect/>
          </a:stretch>
        </p:blipFill>
        <p:spPr>
          <a:xfrm>
            <a:off x="7030709" y="23813"/>
            <a:ext cx="4968786" cy="6776382"/>
          </a:xfrm>
          <a:prstGeom prst="rect">
            <a:avLst/>
          </a:prstGeom>
        </p:spPr>
      </p:pic>
      <p:pic>
        <p:nvPicPr>
          <p:cNvPr id="2" name="Picture 1"/>
          <p:cNvPicPr>
            <a:picLocks noChangeAspect="1"/>
          </p:cNvPicPr>
          <p:nvPr/>
        </p:nvPicPr>
        <p:blipFill>
          <a:blip r:embed="rId6"/>
          <a:stretch>
            <a:fillRect/>
          </a:stretch>
        </p:blipFill>
        <p:spPr>
          <a:xfrm>
            <a:off x="6283135" y="408704"/>
            <a:ext cx="5908865" cy="5871780"/>
          </a:xfrm>
          <a:prstGeom prst="rect">
            <a:avLst/>
          </a:prstGeom>
        </p:spPr>
      </p:pic>
    </p:spTree>
    <p:extLst>
      <p:ext uri="{BB962C8B-B14F-4D97-AF65-F5344CB8AC3E}">
        <p14:creationId xmlns:p14="http://schemas.microsoft.com/office/powerpoint/2010/main" val="366024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363" y="0"/>
            <a:ext cx="10515600" cy="1325563"/>
          </a:xfrm>
        </p:spPr>
        <p:txBody>
          <a:bodyPr/>
          <a:lstStyle/>
          <a:p>
            <a:pPr>
              <a:defRPr/>
            </a:pPr>
            <a:r>
              <a:rPr lang="en-US" sz="2800" dirty="0" smtClean="0"/>
              <a:t>Bluetongue virus in Europe</a:t>
            </a:r>
            <a:endParaRPr lang="en-CA" sz="2800" dirty="0"/>
          </a:p>
        </p:txBody>
      </p:sp>
      <p:sp>
        <p:nvSpPr>
          <p:cNvPr id="18435" name="Content Placeholder 9"/>
          <p:cNvSpPr>
            <a:spLocks noGrp="1"/>
          </p:cNvSpPr>
          <p:nvPr>
            <p:ph sz="half" idx="1"/>
          </p:nvPr>
        </p:nvSpPr>
        <p:spPr>
          <a:xfrm>
            <a:off x="647700" y="1325563"/>
            <a:ext cx="5368925" cy="5037137"/>
          </a:xfrm>
        </p:spPr>
        <p:txBody>
          <a:bodyPr/>
          <a:lstStyle/>
          <a:p>
            <a:pPr marL="0" indent="0">
              <a:buFont typeface="Arial" panose="020B0604020202020204" pitchFamily="34" charset="0"/>
              <a:buNone/>
              <a:defRPr/>
            </a:pPr>
            <a:r>
              <a:rPr lang="en-CA" altLang="en-US" b="1" dirty="0" smtClean="0"/>
              <a:t>Belgium</a:t>
            </a:r>
            <a:endParaRPr lang="en-CA" altLang="en-US" dirty="0" smtClean="0"/>
          </a:p>
          <a:p>
            <a:pPr>
              <a:defRPr/>
            </a:pPr>
            <a:r>
              <a:rPr lang="en-CA" altLang="en-US" dirty="0" smtClean="0"/>
              <a:t>End of Sept, 1</a:t>
            </a:r>
            <a:r>
              <a:rPr lang="en-CA" altLang="en-US" baseline="30000" dirty="0" smtClean="0"/>
              <a:t>st</a:t>
            </a:r>
            <a:r>
              <a:rPr lang="en-CA" altLang="en-US" dirty="0" smtClean="0"/>
              <a:t> case of BTV serotype 3 in sheep in </a:t>
            </a:r>
            <a:r>
              <a:rPr lang="en-CA" altLang="en-US" dirty="0" err="1" smtClean="0">
                <a:hlinkClick r:id="rId3"/>
              </a:rPr>
              <a:t>Merksplas</a:t>
            </a:r>
            <a:endParaRPr lang="en-CA" altLang="en-US" dirty="0" smtClean="0"/>
          </a:p>
          <a:p>
            <a:pPr>
              <a:defRPr/>
            </a:pPr>
            <a:r>
              <a:rPr lang="en-CA" altLang="en-US" dirty="0" smtClean="0"/>
              <a:t>Close to border with Netherlands</a:t>
            </a:r>
            <a:endParaRPr lang="en-CA" altLang="en-US" b="1" dirty="0" smtClean="0"/>
          </a:p>
          <a:p>
            <a:pPr marL="0" indent="0">
              <a:buFont typeface="Arial" panose="020B0604020202020204" pitchFamily="34" charset="0"/>
              <a:buNone/>
              <a:defRPr/>
            </a:pPr>
            <a:r>
              <a:rPr lang="en-CA" altLang="en-US" b="1" dirty="0" smtClean="0"/>
              <a:t>Germany</a:t>
            </a:r>
          </a:p>
          <a:p>
            <a:pPr>
              <a:defRPr/>
            </a:pPr>
            <a:r>
              <a:rPr lang="en-CA" altLang="en-US" dirty="0" smtClean="0"/>
              <a:t>Early Oct, 1</a:t>
            </a:r>
            <a:r>
              <a:rPr lang="en-CA" altLang="en-US" baseline="30000" dirty="0" smtClean="0"/>
              <a:t>st</a:t>
            </a:r>
            <a:r>
              <a:rPr lang="en-CA" altLang="en-US" dirty="0" smtClean="0"/>
              <a:t> cases of BTV serotype 3 in </a:t>
            </a:r>
            <a:r>
              <a:rPr lang="en-CA" altLang="en-US" dirty="0" smtClean="0">
                <a:hlinkClick r:id="rId4"/>
              </a:rPr>
              <a:t>Kleve</a:t>
            </a:r>
            <a:endParaRPr lang="en-CA" altLang="en-US" dirty="0" smtClean="0"/>
          </a:p>
          <a:p>
            <a:pPr>
              <a:defRPr/>
            </a:pPr>
            <a:r>
              <a:rPr lang="en-CA" altLang="en-US" dirty="0" smtClean="0"/>
              <a:t>Close to border with Netherlands</a:t>
            </a:r>
          </a:p>
          <a:p>
            <a:pPr>
              <a:defRPr/>
            </a:pPr>
            <a:r>
              <a:rPr lang="en-CA" altLang="en-US" dirty="0" smtClean="0"/>
              <a:t>Additional cases continue to be reported in cattle and sheep in NW Germany</a:t>
            </a:r>
          </a:p>
        </p:txBody>
      </p:sp>
      <p:sp>
        <p:nvSpPr>
          <p:cNvPr id="6" name="Content Placeholder 9"/>
          <p:cNvSpPr>
            <a:spLocks noGrp="1"/>
          </p:cNvSpPr>
          <p:nvPr>
            <p:ph sz="half" idx="1"/>
          </p:nvPr>
        </p:nvSpPr>
        <p:spPr>
          <a:xfrm>
            <a:off x="7069556" y="145257"/>
            <a:ext cx="4945062" cy="5037137"/>
          </a:xfrm>
        </p:spPr>
        <p:txBody>
          <a:bodyPr/>
          <a:lstStyle/>
          <a:p>
            <a:pPr marL="0" indent="0">
              <a:buFont typeface="Arial" panose="020B0604020202020204" pitchFamily="34" charset="0"/>
              <a:buNone/>
              <a:defRPr/>
            </a:pPr>
            <a:r>
              <a:rPr lang="en-CA" altLang="en-US" b="1" dirty="0" smtClean="0"/>
              <a:t>UK</a:t>
            </a:r>
            <a:endParaRPr lang="en-CA" altLang="en-US" dirty="0" smtClean="0"/>
          </a:p>
          <a:p>
            <a:pPr>
              <a:defRPr/>
            </a:pPr>
            <a:r>
              <a:rPr lang="en-CA" altLang="en-US" dirty="0" smtClean="0"/>
              <a:t>Early Nov, 1</a:t>
            </a:r>
            <a:r>
              <a:rPr lang="en-CA" altLang="en-US" baseline="30000" dirty="0" smtClean="0"/>
              <a:t>st</a:t>
            </a:r>
            <a:r>
              <a:rPr lang="en-CA" altLang="en-US" dirty="0" smtClean="0"/>
              <a:t> cases of BTV serotype 3 in cattle in </a:t>
            </a:r>
            <a:r>
              <a:rPr lang="en-CA" altLang="en-US" dirty="0" smtClean="0">
                <a:hlinkClick r:id="rId5"/>
              </a:rPr>
              <a:t>Kent</a:t>
            </a:r>
            <a:endParaRPr lang="en-CA" altLang="en-US" dirty="0" smtClean="0"/>
          </a:p>
          <a:p>
            <a:pPr>
              <a:defRPr/>
            </a:pPr>
            <a:r>
              <a:rPr lang="en-CA" altLang="en-US" dirty="0" smtClean="0"/>
              <a:t>To Dec 8</a:t>
            </a:r>
            <a:r>
              <a:rPr lang="en-CA" altLang="en-US" baseline="30000" dirty="0" smtClean="0"/>
              <a:t>th</a:t>
            </a:r>
            <a:r>
              <a:rPr lang="en-CA" altLang="en-US" dirty="0" smtClean="0"/>
              <a:t>, </a:t>
            </a:r>
            <a:r>
              <a:rPr lang="en-CA" altLang="en-US" dirty="0" smtClean="0">
                <a:hlinkClick r:id="rId6"/>
              </a:rPr>
              <a:t>11 cases </a:t>
            </a:r>
            <a:r>
              <a:rPr lang="en-CA" altLang="en-US" dirty="0" smtClean="0"/>
              <a:t>on 6 premises</a:t>
            </a:r>
          </a:p>
          <a:p>
            <a:pPr>
              <a:defRPr/>
            </a:pPr>
            <a:r>
              <a:rPr lang="en-US" dirty="0">
                <a:hlinkClick r:id="rId7"/>
              </a:rPr>
              <a:t>APHA Interactive Bluetongue Virus Map (arcgis.com)</a:t>
            </a:r>
            <a:endParaRPr lang="en-CA" altLang="en-US" dirty="0" smtClean="0"/>
          </a:p>
        </p:txBody>
      </p:sp>
      <p:sp>
        <p:nvSpPr>
          <p:cNvPr id="18437"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9" name="TextBox 7"/>
          <p:cNvSpPr txBox="1">
            <a:spLocks noChangeArrowheads="1"/>
          </p:cNvSpPr>
          <p:nvPr/>
        </p:nvSpPr>
        <p:spPr bwMode="auto">
          <a:xfrm>
            <a:off x="7678737" y="653097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BTV Signals: April </a:t>
            </a:r>
            <a:r>
              <a:rPr lang="en-US" altLang="en-US" sz="1400" b="1" dirty="0" smtClean="0"/>
              <a:t>2016 – </a:t>
            </a:r>
            <a:r>
              <a:rPr lang="en-US" altLang="en-US" sz="1400" b="1" dirty="0"/>
              <a:t>Present day</a:t>
            </a:r>
            <a:endParaRPr lang="en-CA" altLang="en-US" sz="1400" dirty="0"/>
          </a:p>
        </p:txBody>
      </p:sp>
      <p:pic>
        <p:nvPicPr>
          <p:cNvPr id="2" name="Picture 1"/>
          <p:cNvPicPr>
            <a:picLocks noChangeAspect="1"/>
          </p:cNvPicPr>
          <p:nvPr/>
        </p:nvPicPr>
        <p:blipFill>
          <a:blip r:embed="rId8"/>
          <a:stretch>
            <a:fillRect/>
          </a:stretch>
        </p:blipFill>
        <p:spPr>
          <a:xfrm>
            <a:off x="6838949" y="3502290"/>
            <a:ext cx="4894681" cy="2944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3815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500" y="87313"/>
            <a:ext cx="10515600" cy="1325562"/>
          </a:xfrm>
        </p:spPr>
        <p:txBody>
          <a:bodyPr/>
          <a:lstStyle/>
          <a:p>
            <a:pPr>
              <a:defRPr/>
            </a:pPr>
            <a:r>
              <a:rPr lang="en-US" sz="2800" dirty="0" smtClean="0"/>
              <a:t>Epizootic Hemorrhagic Disease in Europe</a:t>
            </a:r>
            <a:endParaRPr lang="en-CA" sz="2800" dirty="0"/>
          </a:p>
        </p:txBody>
      </p:sp>
      <p:sp>
        <p:nvSpPr>
          <p:cNvPr id="20483" name="Content Placeholder 9"/>
          <p:cNvSpPr>
            <a:spLocks noGrp="1"/>
          </p:cNvSpPr>
          <p:nvPr>
            <p:ph sz="half" idx="1"/>
          </p:nvPr>
        </p:nvSpPr>
        <p:spPr>
          <a:xfrm>
            <a:off x="647700" y="1325563"/>
            <a:ext cx="5262563" cy="5037137"/>
          </a:xfrm>
        </p:spPr>
        <p:txBody>
          <a:bodyPr/>
          <a:lstStyle/>
          <a:p>
            <a:pPr marL="0" indent="0">
              <a:buFont typeface="Arial" panose="020B0604020202020204" pitchFamily="34" charset="0"/>
              <a:buNone/>
              <a:defRPr/>
            </a:pPr>
            <a:r>
              <a:rPr lang="en-US" altLang="en-US" b="1" dirty="0" smtClean="0"/>
              <a:t>France</a:t>
            </a:r>
          </a:p>
          <a:p>
            <a:pPr>
              <a:defRPr/>
            </a:pPr>
            <a:r>
              <a:rPr lang="en-US" altLang="en-US" dirty="0" smtClean="0"/>
              <a:t>End of Sept, </a:t>
            </a:r>
            <a:r>
              <a:rPr lang="en-US" altLang="en-US" dirty="0" smtClean="0">
                <a:hlinkClick r:id="rId3"/>
              </a:rPr>
              <a:t>first reports of EHD </a:t>
            </a:r>
            <a:r>
              <a:rPr lang="en-US" altLang="en-US" dirty="0" smtClean="0"/>
              <a:t>in cattle</a:t>
            </a:r>
          </a:p>
          <a:p>
            <a:pPr>
              <a:defRPr/>
            </a:pPr>
            <a:r>
              <a:rPr lang="en-US" altLang="en-US" dirty="0" smtClean="0"/>
              <a:t>Near border with Spain </a:t>
            </a:r>
          </a:p>
          <a:p>
            <a:pPr>
              <a:defRPr/>
            </a:pPr>
            <a:r>
              <a:rPr lang="en-US" altLang="en-US" dirty="0" smtClean="0"/>
              <a:t>Spread by culicoides, similar clinical signs as bluetongue</a:t>
            </a:r>
          </a:p>
          <a:p>
            <a:pPr>
              <a:defRPr/>
            </a:pPr>
            <a:r>
              <a:rPr lang="en-US" altLang="en-US" dirty="0" smtClean="0"/>
              <a:t>May be circulating in Morocco (not directly from Tunisia to Spain)</a:t>
            </a:r>
            <a:endParaRPr lang="en-US" altLang="en-US" dirty="0"/>
          </a:p>
          <a:p>
            <a:pPr marL="0" indent="0">
              <a:buFont typeface="Arial" panose="020B0604020202020204" pitchFamily="34" charset="0"/>
              <a:buNone/>
              <a:defRPr/>
            </a:pPr>
            <a:r>
              <a:rPr lang="en-US" altLang="en-US" b="1" dirty="0" smtClean="0"/>
              <a:t>Switzerland</a:t>
            </a:r>
          </a:p>
          <a:p>
            <a:pPr>
              <a:defRPr/>
            </a:pPr>
            <a:r>
              <a:rPr lang="en-US" altLang="en-US" dirty="0" smtClean="0">
                <a:hlinkClick r:id="rId4"/>
              </a:rPr>
              <a:t>First reported case </a:t>
            </a:r>
            <a:r>
              <a:rPr lang="en-US" altLang="en-US" dirty="0" smtClean="0"/>
              <a:t>in calf in Bern</a:t>
            </a:r>
          </a:p>
          <a:p>
            <a:pPr>
              <a:defRPr/>
            </a:pPr>
            <a:endParaRPr lang="en-US" altLang="en-US" dirty="0" smtClean="0"/>
          </a:p>
          <a:p>
            <a:pPr marL="0" indent="0">
              <a:buFont typeface="Arial" panose="020B0604020202020204" pitchFamily="34" charset="0"/>
              <a:buNone/>
              <a:defRPr/>
            </a:pPr>
            <a:endParaRPr lang="en-CA" altLang="en-US" dirty="0" smtClean="0"/>
          </a:p>
        </p:txBody>
      </p:sp>
      <p:sp>
        <p:nvSpPr>
          <p:cNvPr id="20484"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5" name="Content Placeholder 9"/>
          <p:cNvSpPr>
            <a:spLocks noGrp="1"/>
          </p:cNvSpPr>
          <p:nvPr>
            <p:ph sz="half" idx="1"/>
          </p:nvPr>
        </p:nvSpPr>
        <p:spPr>
          <a:xfrm>
            <a:off x="6456363" y="1316038"/>
            <a:ext cx="5260975" cy="5035550"/>
          </a:xfrm>
        </p:spPr>
        <p:txBody>
          <a:bodyPr/>
          <a:lstStyle/>
          <a:p>
            <a:pPr marL="0" indent="0">
              <a:buFont typeface="Arial" panose="020B0604020202020204" pitchFamily="34" charset="0"/>
              <a:buNone/>
              <a:defRPr/>
            </a:pPr>
            <a:r>
              <a:rPr lang="en-US" altLang="en-US" b="1" dirty="0" smtClean="0">
                <a:hlinkClick r:id="rId5"/>
              </a:rPr>
              <a:t>Portugal</a:t>
            </a:r>
            <a:endParaRPr lang="en-US" altLang="en-US" b="1" dirty="0" smtClean="0"/>
          </a:p>
          <a:p>
            <a:pPr>
              <a:defRPr/>
            </a:pPr>
            <a:r>
              <a:rPr lang="en-US" altLang="en-US" dirty="0" smtClean="0"/>
              <a:t>First cases in July/Aug in northern regions</a:t>
            </a:r>
          </a:p>
          <a:p>
            <a:pPr>
              <a:defRPr/>
            </a:pPr>
            <a:r>
              <a:rPr lang="en-US" altLang="en-US" dirty="0" smtClean="0"/>
              <a:t>More spread/reports in Sept</a:t>
            </a:r>
          </a:p>
          <a:p>
            <a:pPr>
              <a:defRPr/>
            </a:pPr>
            <a:r>
              <a:rPr lang="en-US" altLang="en-US" dirty="0" smtClean="0"/>
              <a:t>Recent drought reported</a:t>
            </a:r>
          </a:p>
          <a:p>
            <a:pPr>
              <a:defRPr/>
            </a:pPr>
            <a:endParaRPr lang="en-US" altLang="en-US" dirty="0"/>
          </a:p>
          <a:p>
            <a:pPr marL="0" indent="0">
              <a:buFont typeface="Arial" panose="020B0604020202020204" pitchFamily="34" charset="0"/>
              <a:buNone/>
              <a:defRPr/>
            </a:pPr>
            <a:endParaRPr lang="en-CA" altLang="en-US" dirty="0" smtClean="0"/>
          </a:p>
        </p:txBody>
      </p:sp>
    </p:spTree>
    <p:extLst>
      <p:ext uri="{BB962C8B-B14F-4D97-AF65-F5344CB8AC3E}">
        <p14:creationId xmlns:p14="http://schemas.microsoft.com/office/powerpoint/2010/main" val="3601555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800" dirty="0" smtClean="0"/>
              <a:t>SF: </a:t>
            </a:r>
            <a:r>
              <a:rPr lang="en-CA" sz="2800" dirty="0">
                <a:hlinkClick r:id="rId3"/>
              </a:rPr>
              <a:t>Culicoides-borne Orbivirus epidemiology in a changing climate</a:t>
            </a:r>
            <a:endParaRPr lang="en-CA" sz="2800" dirty="0"/>
          </a:p>
        </p:txBody>
      </p:sp>
      <p:sp>
        <p:nvSpPr>
          <p:cNvPr id="22531" name="Content Placeholder 9"/>
          <p:cNvSpPr>
            <a:spLocks noGrp="1"/>
          </p:cNvSpPr>
          <p:nvPr>
            <p:ph sz="half" idx="1"/>
          </p:nvPr>
        </p:nvSpPr>
        <p:spPr/>
        <p:txBody>
          <a:bodyPr/>
          <a:lstStyle/>
          <a:p>
            <a:r>
              <a:rPr lang="en-CA" altLang="en-US" dirty="0" err="1" smtClean="0"/>
              <a:t>Orbiviruses</a:t>
            </a:r>
            <a:r>
              <a:rPr lang="en-CA" altLang="en-US" dirty="0" smtClean="0"/>
              <a:t> transmitted by biting midges </a:t>
            </a:r>
            <a:r>
              <a:rPr lang="en-CA" altLang="en-US" dirty="0" smtClean="0"/>
              <a:t>(</a:t>
            </a:r>
            <a:r>
              <a:rPr lang="en-CA" altLang="en-US" dirty="0" err="1"/>
              <a:t>C</a:t>
            </a:r>
            <a:r>
              <a:rPr lang="en-CA" altLang="en-US" dirty="0" err="1" smtClean="0"/>
              <a:t>ulicoides</a:t>
            </a:r>
            <a:r>
              <a:rPr lang="en-CA" altLang="en-US" dirty="0" smtClean="0"/>
              <a:t>): </a:t>
            </a:r>
            <a:endParaRPr lang="en-CA" altLang="en-US" dirty="0" smtClean="0"/>
          </a:p>
          <a:p>
            <a:pPr lvl="1"/>
            <a:r>
              <a:rPr lang="en-CA" altLang="en-US" dirty="0" smtClean="0"/>
              <a:t>Bluetongue virus</a:t>
            </a:r>
          </a:p>
          <a:p>
            <a:pPr lvl="1"/>
            <a:r>
              <a:rPr lang="en-CA" altLang="en-US" dirty="0" smtClean="0"/>
              <a:t>Epizootic </a:t>
            </a:r>
            <a:r>
              <a:rPr lang="en-CA" altLang="en-US" dirty="0" smtClean="0"/>
              <a:t>Hemorrhagic </a:t>
            </a:r>
            <a:r>
              <a:rPr lang="en-CA" altLang="en-US" dirty="0" smtClean="0"/>
              <a:t>Disease </a:t>
            </a:r>
          </a:p>
          <a:p>
            <a:pPr lvl="1"/>
            <a:r>
              <a:rPr lang="en-CA" altLang="en-US" dirty="0" smtClean="0"/>
              <a:t>African </a:t>
            </a:r>
            <a:r>
              <a:rPr lang="en-CA" altLang="en-US" dirty="0" smtClean="0"/>
              <a:t>horse </a:t>
            </a:r>
            <a:r>
              <a:rPr lang="en-CA" altLang="en-US" dirty="0" smtClean="0"/>
              <a:t>sickness</a:t>
            </a:r>
            <a:endParaRPr lang="en-CA" altLang="en-US" dirty="0" smtClean="0"/>
          </a:p>
        </p:txBody>
      </p:sp>
      <p:sp>
        <p:nvSpPr>
          <p:cNvPr id="22532"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5" name="Content Placeholder 4"/>
          <p:cNvPicPr>
            <a:picLocks noGrp="1" noChangeAspect="1"/>
          </p:cNvPicPr>
          <p:nvPr>
            <p:ph sz="half" idx="2"/>
          </p:nvPr>
        </p:nvPicPr>
        <p:blipFill>
          <a:blip r:embed="rId4"/>
          <a:stretch>
            <a:fillRect/>
          </a:stretch>
        </p:blipFill>
        <p:spPr>
          <a:xfrm>
            <a:off x="6297613" y="1527858"/>
            <a:ext cx="3613990" cy="2941788"/>
          </a:xfrm>
          <a:prstGeom prst="rect">
            <a:avLst/>
          </a:prstGeom>
        </p:spPr>
      </p:pic>
      <p:sp>
        <p:nvSpPr>
          <p:cNvPr id="6" name="Rectangle 5"/>
          <p:cNvSpPr/>
          <p:nvPr/>
        </p:nvSpPr>
        <p:spPr>
          <a:xfrm>
            <a:off x="9911603" y="1527858"/>
            <a:ext cx="2280397" cy="461665"/>
          </a:xfrm>
          <a:prstGeom prst="rect">
            <a:avLst/>
          </a:prstGeom>
        </p:spPr>
        <p:txBody>
          <a:bodyPr wrap="square">
            <a:spAutoFit/>
          </a:bodyPr>
          <a:lstStyle/>
          <a:p>
            <a:r>
              <a:rPr lang="en-CA" sz="1200" b="1" dirty="0">
                <a:hlinkClick r:id="rId5"/>
              </a:rPr>
              <a:t>https://</a:t>
            </a:r>
            <a:r>
              <a:rPr lang="en-CA" sz="1200" b="1" dirty="0" smtClean="0">
                <a:hlinkClick r:id="rId5"/>
              </a:rPr>
              <a:t>microbewiki.kenyon.edu/index.php/File:Bluetongue.jpg</a:t>
            </a:r>
            <a:r>
              <a:rPr lang="en-CA" sz="1200" b="1" dirty="0" smtClean="0"/>
              <a:t> </a:t>
            </a:r>
            <a:endParaRPr lang="en-CA" sz="1200" b="1" dirty="0"/>
          </a:p>
        </p:txBody>
      </p:sp>
      <p:pic>
        <p:nvPicPr>
          <p:cNvPr id="1028" name="Picture 4" descr="white-tailed deer with an enlarged tong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8198" y="4132648"/>
            <a:ext cx="3633802" cy="27253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77935" y="5976939"/>
            <a:ext cx="2680263" cy="430887"/>
          </a:xfrm>
          <a:prstGeom prst="rect">
            <a:avLst/>
          </a:prstGeom>
        </p:spPr>
        <p:txBody>
          <a:bodyPr wrap="square">
            <a:spAutoFit/>
          </a:bodyPr>
          <a:lstStyle/>
          <a:p>
            <a:r>
              <a:rPr lang="en-CA" sz="1100" b="1" dirty="0">
                <a:hlinkClick r:id="rId7"/>
              </a:rPr>
              <a:t>https://</a:t>
            </a:r>
            <a:r>
              <a:rPr lang="en-CA" sz="1100" b="1" dirty="0" smtClean="0">
                <a:hlinkClick r:id="rId7"/>
              </a:rPr>
              <a:t>cwhl.vet.cornell.edu/disease/hemorrhagic-disease-deer#collapse21</a:t>
            </a:r>
            <a:r>
              <a:rPr lang="en-CA" sz="1100" b="1" dirty="0" smtClean="0"/>
              <a:t> </a:t>
            </a:r>
            <a:endParaRPr lang="en-CA" sz="1100" b="1" dirty="0"/>
          </a:p>
        </p:txBody>
      </p:sp>
      <p:pic>
        <p:nvPicPr>
          <p:cNvPr id="8" name="Picture 7"/>
          <p:cNvPicPr>
            <a:picLocks noChangeAspect="1"/>
          </p:cNvPicPr>
          <p:nvPr/>
        </p:nvPicPr>
        <p:blipFill>
          <a:blip r:embed="rId8"/>
          <a:stretch>
            <a:fillRect/>
          </a:stretch>
        </p:blipFill>
        <p:spPr>
          <a:xfrm>
            <a:off x="424565" y="3993266"/>
            <a:ext cx="3761486" cy="2549379"/>
          </a:xfrm>
          <a:prstGeom prst="rect">
            <a:avLst/>
          </a:prstGeom>
        </p:spPr>
      </p:pic>
      <p:sp>
        <p:nvSpPr>
          <p:cNvPr id="9" name="Rectangle 8"/>
          <p:cNvSpPr/>
          <p:nvPr/>
        </p:nvSpPr>
        <p:spPr>
          <a:xfrm>
            <a:off x="391162" y="6542645"/>
            <a:ext cx="3828292" cy="261610"/>
          </a:xfrm>
          <a:prstGeom prst="rect">
            <a:avLst/>
          </a:prstGeom>
        </p:spPr>
        <p:txBody>
          <a:bodyPr wrap="none">
            <a:spAutoFit/>
          </a:bodyPr>
          <a:lstStyle/>
          <a:p>
            <a:r>
              <a:rPr lang="en-CA" sz="1100" b="1" dirty="0">
                <a:hlinkClick r:id="rId9"/>
              </a:rPr>
              <a:t>https://thehorse.com/199024/african-horse-sickness-update</a:t>
            </a:r>
            <a:r>
              <a:rPr lang="en-CA" sz="1100" b="1" dirty="0" smtClean="0">
                <a:hlinkClick r:id="rId9"/>
              </a:rPr>
              <a:t>/</a:t>
            </a:r>
            <a:r>
              <a:rPr lang="en-CA" sz="1100" b="1" dirty="0" smtClean="0"/>
              <a:t> </a:t>
            </a:r>
            <a:endParaRPr lang="en-CA" sz="1100" b="1" dirty="0"/>
          </a:p>
        </p:txBody>
      </p:sp>
    </p:spTree>
    <p:extLst>
      <p:ext uri="{BB962C8B-B14F-4D97-AF65-F5344CB8AC3E}">
        <p14:creationId xmlns:p14="http://schemas.microsoft.com/office/powerpoint/2010/main" val="384685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CA" sz="2800" dirty="0" err="1" smtClean="0">
                <a:hlinkClick r:id="rId3"/>
              </a:rPr>
              <a:t>Culicoides</a:t>
            </a:r>
            <a:r>
              <a:rPr lang="en-CA" sz="2800" dirty="0" smtClean="0">
                <a:hlinkClick r:id="rId3"/>
              </a:rPr>
              <a:t>-borne </a:t>
            </a:r>
            <a:r>
              <a:rPr lang="en-CA" sz="2800" dirty="0">
                <a:hlinkClick r:id="rId3"/>
              </a:rPr>
              <a:t>Orbivirus epidemiology in a changing climate</a:t>
            </a:r>
            <a:endParaRPr lang="en-CA" sz="2800" dirty="0"/>
          </a:p>
        </p:txBody>
      </p:sp>
      <p:sp>
        <p:nvSpPr>
          <p:cNvPr id="2" name="Content Placeholder 1"/>
          <p:cNvSpPr>
            <a:spLocks noGrp="1"/>
          </p:cNvSpPr>
          <p:nvPr>
            <p:ph sz="half" idx="1"/>
          </p:nvPr>
        </p:nvSpPr>
        <p:spPr/>
        <p:txBody>
          <a:bodyPr/>
          <a:lstStyle/>
          <a:p>
            <a:r>
              <a:rPr lang="en-CA" dirty="0" smtClean="0"/>
              <a:t>Two competent </a:t>
            </a:r>
            <a:r>
              <a:rPr lang="en-CA" dirty="0" err="1" smtClean="0"/>
              <a:t>Culicoides</a:t>
            </a:r>
            <a:r>
              <a:rPr lang="en-CA" dirty="0" smtClean="0"/>
              <a:t> species in North America</a:t>
            </a:r>
          </a:p>
          <a:p>
            <a:pPr lvl="1"/>
            <a:r>
              <a:rPr lang="en-CA" dirty="0" smtClean="0"/>
              <a:t>C. sonorensis (BTV, EHD + AHSV in the lab)</a:t>
            </a:r>
          </a:p>
          <a:p>
            <a:pPr lvl="1"/>
            <a:r>
              <a:rPr lang="en-CA" dirty="0" smtClean="0"/>
              <a:t>C. insignis (BTV)</a:t>
            </a:r>
          </a:p>
          <a:p>
            <a:pPr lvl="1"/>
            <a:endParaRPr lang="en-CA" dirty="0"/>
          </a:p>
          <a:p>
            <a:r>
              <a:rPr lang="en-CA" i="1" dirty="0" smtClean="0"/>
              <a:t>C. sonorensis </a:t>
            </a:r>
            <a:r>
              <a:rPr lang="en-CA" dirty="0" smtClean="0"/>
              <a:t>is distributed in sub-tropical to temperate Western US</a:t>
            </a:r>
          </a:p>
          <a:p>
            <a:pPr lvl="1"/>
            <a:r>
              <a:rPr lang="en-CA" dirty="0" smtClean="0"/>
              <a:t>Sporadically in the East US</a:t>
            </a:r>
          </a:p>
          <a:p>
            <a:pPr lvl="1"/>
            <a:r>
              <a:rPr lang="en-CA" dirty="0" smtClean="0"/>
              <a:t>Survives to -20C and eggs resistant to </a:t>
            </a:r>
            <a:r>
              <a:rPr lang="en-CA" dirty="0" err="1" smtClean="0"/>
              <a:t>dessication</a:t>
            </a:r>
            <a:endParaRPr lang="en-CA" dirty="0" smtClean="0"/>
          </a:p>
          <a:p>
            <a:pPr lvl="1"/>
            <a:endParaRPr lang="en-CA" dirty="0"/>
          </a:p>
        </p:txBody>
      </p:sp>
      <p:sp>
        <p:nvSpPr>
          <p:cNvPr id="3" name="Content Placeholder 2"/>
          <p:cNvSpPr>
            <a:spLocks noGrp="1"/>
          </p:cNvSpPr>
          <p:nvPr>
            <p:ph sz="half" idx="2"/>
          </p:nvPr>
        </p:nvSpPr>
        <p:spPr>
          <a:xfrm>
            <a:off x="6172200" y="2590799"/>
            <a:ext cx="5181600" cy="3586163"/>
          </a:xfrm>
        </p:spPr>
        <p:txBody>
          <a:bodyPr/>
          <a:lstStyle/>
          <a:p>
            <a:r>
              <a:rPr lang="en-CA" dirty="0" smtClean="0"/>
              <a:t>C. insignis in tropical and sub-tropical zones</a:t>
            </a:r>
          </a:p>
          <a:p>
            <a:pPr lvl="1"/>
            <a:r>
              <a:rPr lang="en-CA" dirty="0" smtClean="0"/>
              <a:t>Southern US, Central and South America</a:t>
            </a:r>
          </a:p>
          <a:p>
            <a:endParaRPr lang="en-CA" dirty="0"/>
          </a:p>
        </p:txBody>
      </p:sp>
      <p:sp>
        <p:nvSpPr>
          <p:cNvPr id="22532" name="Rectangle 2"/>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7" name="Picture 6"/>
          <p:cNvPicPr>
            <a:picLocks noChangeAspect="1"/>
          </p:cNvPicPr>
          <p:nvPr/>
        </p:nvPicPr>
        <p:blipFill>
          <a:blip r:embed="rId4"/>
          <a:stretch>
            <a:fillRect/>
          </a:stretch>
        </p:blipFill>
        <p:spPr>
          <a:xfrm>
            <a:off x="8075356" y="4545807"/>
            <a:ext cx="1375287" cy="919162"/>
          </a:xfrm>
          <a:prstGeom prst="rect">
            <a:avLst/>
          </a:prstGeom>
        </p:spPr>
      </p:pic>
    </p:spTree>
    <p:extLst>
      <p:ext uri="{BB962C8B-B14F-4D97-AF65-F5344CB8AC3E}">
        <p14:creationId xmlns:p14="http://schemas.microsoft.com/office/powerpoint/2010/main" val="2078435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500132" y="706656"/>
            <a:ext cx="7396222" cy="5296805"/>
          </a:xfrm>
          <a:prstGeom prst="rect">
            <a:avLst/>
          </a:prstGeom>
        </p:spPr>
      </p:pic>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pPr>
                <a:defRPr/>
              </a:pPr>
              <a:t>7</a:t>
            </a:fld>
            <a:endParaRPr lang="en-US" dirty="0"/>
          </a:p>
        </p:txBody>
      </p:sp>
      <p:sp>
        <p:nvSpPr>
          <p:cNvPr id="9" name="TextBox 8"/>
          <p:cNvSpPr txBox="1"/>
          <p:nvPr/>
        </p:nvSpPr>
        <p:spPr>
          <a:xfrm>
            <a:off x="9849949" y="3889876"/>
            <a:ext cx="2342051" cy="1754326"/>
          </a:xfrm>
          <a:prstGeom prst="rect">
            <a:avLst/>
          </a:prstGeom>
          <a:noFill/>
        </p:spPr>
        <p:txBody>
          <a:bodyPr wrap="none" rtlCol="0">
            <a:spAutoFit/>
          </a:bodyPr>
          <a:lstStyle/>
          <a:p>
            <a:r>
              <a:rPr lang="en-CA" b="1" i="1" dirty="0" smtClean="0"/>
              <a:t>C. </a:t>
            </a:r>
            <a:r>
              <a:rPr lang="en-CA" b="1" i="1" dirty="0"/>
              <a:t>i</a:t>
            </a:r>
            <a:r>
              <a:rPr lang="en-CA" b="1" i="1" dirty="0" smtClean="0"/>
              <a:t>nsignis </a:t>
            </a:r>
            <a:r>
              <a:rPr lang="en-CA" b="1" dirty="0" smtClean="0"/>
              <a:t>moving </a:t>
            </a:r>
          </a:p>
          <a:p>
            <a:r>
              <a:rPr lang="en-CA" b="1" dirty="0" smtClean="0"/>
              <a:t>north and west</a:t>
            </a:r>
          </a:p>
          <a:p>
            <a:endParaRPr lang="en-CA" b="1" dirty="0" smtClean="0"/>
          </a:p>
          <a:p>
            <a:r>
              <a:rPr lang="en-CA" b="1" i="1" dirty="0" smtClean="0"/>
              <a:t>C. </a:t>
            </a:r>
            <a:r>
              <a:rPr lang="en-CA" b="1" i="1" dirty="0"/>
              <a:t>s</a:t>
            </a:r>
            <a:r>
              <a:rPr lang="en-CA" b="1" i="1" dirty="0" smtClean="0"/>
              <a:t>onorensis </a:t>
            </a:r>
            <a:r>
              <a:rPr lang="en-CA" b="1" dirty="0" smtClean="0"/>
              <a:t>sporadic </a:t>
            </a:r>
          </a:p>
          <a:p>
            <a:r>
              <a:rPr lang="en-CA" b="1" dirty="0" smtClean="0"/>
              <a:t>incursions into </a:t>
            </a:r>
          </a:p>
          <a:p>
            <a:r>
              <a:rPr lang="en-CA" b="1" dirty="0" smtClean="0"/>
              <a:t>southern Canada</a:t>
            </a:r>
          </a:p>
        </p:txBody>
      </p:sp>
      <p:sp>
        <p:nvSpPr>
          <p:cNvPr id="10" name="TextBox 9"/>
          <p:cNvSpPr txBox="1"/>
          <p:nvPr/>
        </p:nvSpPr>
        <p:spPr>
          <a:xfrm>
            <a:off x="312225" y="1213283"/>
            <a:ext cx="2187907" cy="923330"/>
          </a:xfrm>
          <a:prstGeom prst="rect">
            <a:avLst/>
          </a:prstGeom>
          <a:noFill/>
        </p:spPr>
        <p:txBody>
          <a:bodyPr wrap="none" rtlCol="0">
            <a:spAutoFit/>
          </a:bodyPr>
          <a:lstStyle/>
          <a:p>
            <a:r>
              <a:rPr lang="en-CA" b="1" dirty="0" smtClean="0"/>
              <a:t>Global north and </a:t>
            </a:r>
          </a:p>
          <a:p>
            <a:r>
              <a:rPr lang="en-CA" b="1" dirty="0" smtClean="0"/>
              <a:t>southward shifts </a:t>
            </a:r>
          </a:p>
          <a:p>
            <a:r>
              <a:rPr lang="en-CA" b="1" dirty="0" smtClean="0"/>
              <a:t>in vector distribution</a:t>
            </a:r>
            <a:endParaRPr lang="en-CA" b="1" dirty="0"/>
          </a:p>
        </p:txBody>
      </p:sp>
      <p:sp>
        <p:nvSpPr>
          <p:cNvPr id="11" name="TextBox 10"/>
          <p:cNvSpPr txBox="1"/>
          <p:nvPr/>
        </p:nvSpPr>
        <p:spPr>
          <a:xfrm>
            <a:off x="9858404" y="1074783"/>
            <a:ext cx="2371547" cy="1200329"/>
          </a:xfrm>
          <a:prstGeom prst="rect">
            <a:avLst/>
          </a:prstGeom>
          <a:noFill/>
        </p:spPr>
        <p:txBody>
          <a:bodyPr wrap="none" rtlCol="0">
            <a:spAutoFit/>
          </a:bodyPr>
          <a:lstStyle/>
          <a:p>
            <a:r>
              <a:rPr lang="en-CA" b="1" dirty="0" smtClean="0"/>
              <a:t>Increased transmission</a:t>
            </a:r>
          </a:p>
          <a:p>
            <a:r>
              <a:rPr lang="en-CA" b="1" dirty="0"/>
              <a:t>p</a:t>
            </a:r>
            <a:r>
              <a:rPr lang="en-CA" b="1" dirty="0" smtClean="0"/>
              <a:t>eriod duration</a:t>
            </a:r>
          </a:p>
          <a:p>
            <a:r>
              <a:rPr lang="en-CA" b="1" dirty="0" smtClean="0"/>
              <a:t>Earlier in spring +</a:t>
            </a:r>
          </a:p>
          <a:p>
            <a:r>
              <a:rPr lang="en-CA" b="1" dirty="0" smtClean="0"/>
              <a:t>Later in fall</a:t>
            </a:r>
            <a:endParaRPr lang="en-CA" b="1" dirty="0"/>
          </a:p>
        </p:txBody>
      </p:sp>
      <p:sp>
        <p:nvSpPr>
          <p:cNvPr id="12" name="TextBox 11"/>
          <p:cNvSpPr txBox="1"/>
          <p:nvPr/>
        </p:nvSpPr>
        <p:spPr>
          <a:xfrm>
            <a:off x="159747" y="3936957"/>
            <a:ext cx="2340385" cy="1323439"/>
          </a:xfrm>
          <a:prstGeom prst="rect">
            <a:avLst/>
          </a:prstGeom>
          <a:noFill/>
        </p:spPr>
        <p:txBody>
          <a:bodyPr wrap="square" rtlCol="0">
            <a:spAutoFit/>
          </a:bodyPr>
          <a:lstStyle/>
          <a:p>
            <a:r>
              <a:rPr lang="en-CA" sz="1600" b="1" dirty="0" smtClean="0"/>
              <a:t>Increased virogenesis</a:t>
            </a:r>
          </a:p>
          <a:p>
            <a:r>
              <a:rPr lang="en-CA" sz="1600" b="1" dirty="0" smtClean="0"/>
              <a:t>Shortened EIPs</a:t>
            </a:r>
          </a:p>
          <a:p>
            <a:r>
              <a:rPr lang="en-CA" sz="1600" b="1" dirty="0" smtClean="0"/>
              <a:t>Higher virus receptor</a:t>
            </a:r>
          </a:p>
          <a:p>
            <a:r>
              <a:rPr lang="en-CA" sz="1600" b="1" dirty="0"/>
              <a:t>b</a:t>
            </a:r>
            <a:r>
              <a:rPr lang="en-CA" sz="1600" b="1" dirty="0" smtClean="0"/>
              <a:t>inding efficiency</a:t>
            </a:r>
          </a:p>
          <a:p>
            <a:r>
              <a:rPr lang="en-CA" sz="1600" b="1" dirty="0" smtClean="0"/>
              <a:t>Increased reassortments</a:t>
            </a:r>
            <a:endParaRPr lang="en-CA" sz="1600" b="1" dirty="0"/>
          </a:p>
        </p:txBody>
      </p:sp>
    </p:spTree>
    <p:extLst>
      <p:ext uri="{BB962C8B-B14F-4D97-AF65-F5344CB8AC3E}">
        <p14:creationId xmlns:p14="http://schemas.microsoft.com/office/powerpoint/2010/main" val="221732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Findings</a:t>
            </a:r>
            <a:endParaRPr lang="en-CA" dirty="0"/>
          </a:p>
        </p:txBody>
      </p:sp>
      <p:sp>
        <p:nvSpPr>
          <p:cNvPr id="3" name="Text Placeholder 2"/>
          <p:cNvSpPr>
            <a:spLocks noGrp="1"/>
          </p:cNvSpPr>
          <p:nvPr>
            <p:ph type="body" sz="quarter" idx="13"/>
          </p:nvPr>
        </p:nvSpPr>
        <p:spPr/>
        <p:txBody>
          <a:bodyPr/>
          <a:lstStyle/>
          <a:p>
            <a:r>
              <a:rPr lang="en-US" dirty="0">
                <a:hlinkClick r:id="rId2"/>
              </a:rPr>
              <a:t>Cache Valley virus: an emerging arbovirus of public and veterinary health importance | Journal of Medical Entomology | Oxford Academic (oup.com)</a:t>
            </a:r>
            <a:endParaRPr lang="en-CA" dirty="0"/>
          </a:p>
        </p:txBody>
      </p:sp>
      <p:sp>
        <p:nvSpPr>
          <p:cNvPr id="4" name="Slide Number Placeholder 3"/>
          <p:cNvSpPr>
            <a:spLocks noGrp="1"/>
          </p:cNvSpPr>
          <p:nvPr>
            <p:ph type="sldNum" sz="quarter" idx="14"/>
          </p:nvPr>
        </p:nvSpPr>
        <p:spPr/>
        <p:txBody>
          <a:bodyPr/>
          <a:lstStyle/>
          <a:p>
            <a:pPr>
              <a:defRPr/>
            </a:pPr>
            <a:fld id="{A5F12CC5-A507-4028-B3C9-257C8E707382}" type="slidenum">
              <a:rPr lang="en-US" smtClean="0"/>
              <a:pPr>
                <a:defRPr/>
              </a:pPr>
              <a:t>8</a:t>
            </a:fld>
            <a:endParaRPr lang="en-US"/>
          </a:p>
        </p:txBody>
      </p:sp>
    </p:spTree>
    <p:extLst>
      <p:ext uri="{BB962C8B-B14F-4D97-AF65-F5344CB8AC3E}">
        <p14:creationId xmlns:p14="http://schemas.microsoft.com/office/powerpoint/2010/main" val="8895765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21522</TotalTime>
  <Words>1041</Words>
  <Application>Microsoft Office PowerPoint</Application>
  <PresentationFormat>Widescreen</PresentationFormat>
  <Paragraphs>126</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2_Office Theme</vt:lpstr>
      <vt:lpstr>Community for Emerging and Zoonotic Diseases Identifying emerging risks through collective intelligence</vt:lpstr>
      <vt:lpstr>Bluetongue virus in Europe</vt:lpstr>
      <vt:lpstr>Bluetongue virus in Europe</vt:lpstr>
      <vt:lpstr>Epizootic Hemorrhagic Disease in Europe</vt:lpstr>
      <vt:lpstr>SF: Culicoides-borne Orbivirus epidemiology in a changing climate</vt:lpstr>
      <vt:lpstr>Culicoides-borne Orbivirus epidemiology in a changing climate</vt:lpstr>
      <vt:lpstr>PowerPoint Presentation</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445</cp:revision>
  <dcterms:created xsi:type="dcterms:W3CDTF">2020-02-07T23:34:08Z</dcterms:created>
  <dcterms:modified xsi:type="dcterms:W3CDTF">2023-12-13T01:08:46Z</dcterms:modified>
</cp:coreProperties>
</file>