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497" r:id="rId3"/>
    <p:sldId id="496" r:id="rId4"/>
    <p:sldId id="516" r:id="rId5"/>
    <p:sldId id="517" r:id="rId6"/>
    <p:sldId id="519" r:id="rId7"/>
    <p:sldId id="513" r:id="rId8"/>
    <p:sldId id="520" r:id="rId9"/>
    <p:sldId id="521" r:id="rId10"/>
    <p:sldId id="518" r:id="rId11"/>
    <p:sldId id="468" r:id="rId12"/>
    <p:sldId id="522" r:id="rId13"/>
    <p:sldId id="331"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CFB8B-EC07-4007-B560-586F02D6D6BF}" v="94" dt="2025-10-10T17:15:39.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21" autoAdjust="0"/>
    <p:restoredTop sz="68166" autoAdjust="0"/>
  </p:normalViewPr>
  <p:slideViewPr>
    <p:cSldViewPr snapToGrid="0">
      <p:cViewPr varScale="1">
        <p:scale>
          <a:sx n="59" d="100"/>
          <a:sy n="59" d="100"/>
        </p:scale>
        <p:origin x="171"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16DCFB8B-EC07-4007-B560-586F02D6D6BF}"/>
    <pc:docChg chg="undo custSel addSld delSld modSld sldOrd">
      <pc:chgData name="Osborn, Andrea (CFIA/ACIA)" userId="016df1cd-5d71-41bc-8fec-8f09298258d4" providerId="ADAL" clId="{16DCFB8B-EC07-4007-B560-586F02D6D6BF}" dt="2025-10-15T15:27:55.121" v="1745" actId="20577"/>
      <pc:docMkLst>
        <pc:docMk/>
      </pc:docMkLst>
      <pc:sldChg chg="modSp mod">
        <pc:chgData name="Osborn, Andrea (CFIA/ACIA)" userId="016df1cd-5d71-41bc-8fec-8f09298258d4" providerId="ADAL" clId="{16DCFB8B-EC07-4007-B560-586F02D6D6BF}" dt="2025-10-09T20:06:03.662" v="26" actId="20577"/>
        <pc:sldMkLst>
          <pc:docMk/>
          <pc:sldMk cId="1644282483" sldId="256"/>
        </pc:sldMkLst>
        <pc:spChg chg="mod">
          <ac:chgData name="Osborn, Andrea (CFIA/ACIA)" userId="016df1cd-5d71-41bc-8fec-8f09298258d4" providerId="ADAL" clId="{16DCFB8B-EC07-4007-B560-586F02D6D6BF}" dt="2025-10-09T20:06:03.662" v="26" actId="20577"/>
          <ac:spMkLst>
            <pc:docMk/>
            <pc:sldMk cId="1644282483" sldId="256"/>
            <ac:spMk id="14339" creationId="{00000000-0000-0000-0000-000000000000}"/>
          </ac:spMkLst>
        </pc:spChg>
      </pc:sldChg>
      <pc:sldChg chg="addSp delSp modSp del mod ord modNotesTx">
        <pc:chgData name="Osborn, Andrea (CFIA/ACIA)" userId="016df1cd-5d71-41bc-8fec-8f09298258d4" providerId="ADAL" clId="{16DCFB8B-EC07-4007-B560-586F02D6D6BF}" dt="2025-10-09T20:14:06.552" v="74" actId="47"/>
        <pc:sldMkLst>
          <pc:docMk/>
          <pc:sldMk cId="0" sldId="257"/>
        </pc:sldMkLst>
      </pc:sldChg>
      <pc:sldChg chg="del">
        <pc:chgData name="Osborn, Andrea (CFIA/ACIA)" userId="016df1cd-5d71-41bc-8fec-8f09298258d4" providerId="ADAL" clId="{16DCFB8B-EC07-4007-B560-586F02D6D6BF}" dt="2025-10-09T21:01:46.215" v="405" actId="47"/>
        <pc:sldMkLst>
          <pc:docMk/>
          <pc:sldMk cId="3060204668" sldId="309"/>
        </pc:sldMkLst>
      </pc:sldChg>
      <pc:sldChg chg="del">
        <pc:chgData name="Osborn, Andrea (CFIA/ACIA)" userId="016df1cd-5d71-41bc-8fec-8f09298258d4" providerId="ADAL" clId="{16DCFB8B-EC07-4007-B560-586F02D6D6BF}" dt="2025-10-09T21:01:35.392" v="404" actId="47"/>
        <pc:sldMkLst>
          <pc:docMk/>
          <pc:sldMk cId="877958551" sldId="329"/>
        </pc:sldMkLst>
      </pc:sldChg>
      <pc:sldChg chg="modSp mod">
        <pc:chgData name="Osborn, Andrea (CFIA/ACIA)" userId="016df1cd-5d71-41bc-8fec-8f09298258d4" providerId="ADAL" clId="{16DCFB8B-EC07-4007-B560-586F02D6D6BF}" dt="2025-10-09T23:46:22.556" v="1737" actId="1076"/>
        <pc:sldMkLst>
          <pc:docMk/>
          <pc:sldMk cId="2163489012" sldId="331"/>
        </pc:sldMkLst>
        <pc:spChg chg="mod">
          <ac:chgData name="Osborn, Andrea (CFIA/ACIA)" userId="016df1cd-5d71-41bc-8fec-8f09298258d4" providerId="ADAL" clId="{16DCFB8B-EC07-4007-B560-586F02D6D6BF}" dt="2025-10-09T23:46:22.556" v="1737" actId="1076"/>
          <ac:spMkLst>
            <pc:docMk/>
            <pc:sldMk cId="2163489012" sldId="331"/>
            <ac:spMk id="3" creationId="{37BDDF0C-F23B-2E19-C421-1C377E5BC4EC}"/>
          </ac:spMkLst>
        </pc:spChg>
      </pc:sldChg>
      <pc:sldChg chg="addSp delSp modSp mod modNotesTx">
        <pc:chgData name="Osborn, Andrea (CFIA/ACIA)" userId="016df1cd-5d71-41bc-8fec-8f09298258d4" providerId="ADAL" clId="{16DCFB8B-EC07-4007-B560-586F02D6D6BF}" dt="2025-10-09T23:25:39.679" v="1663" actId="1076"/>
        <pc:sldMkLst>
          <pc:docMk/>
          <pc:sldMk cId="1642397886" sldId="468"/>
        </pc:sldMkLst>
        <pc:spChg chg="add mod">
          <ac:chgData name="Osborn, Andrea (CFIA/ACIA)" userId="016df1cd-5d71-41bc-8fec-8f09298258d4" providerId="ADAL" clId="{16DCFB8B-EC07-4007-B560-586F02D6D6BF}" dt="2025-10-09T23:13:04.422" v="1544" actId="478"/>
          <ac:spMkLst>
            <pc:docMk/>
            <pc:sldMk cId="1642397886" sldId="468"/>
            <ac:spMk id="2" creationId="{BCD15BEA-6367-CA63-CA6B-9A60054EF119}"/>
          </ac:spMkLst>
        </pc:spChg>
        <pc:spChg chg="mod">
          <ac:chgData name="Osborn, Andrea (CFIA/ACIA)" userId="016df1cd-5d71-41bc-8fec-8f09298258d4" providerId="ADAL" clId="{16DCFB8B-EC07-4007-B560-586F02D6D6BF}" dt="2025-10-09T23:25:39.679" v="1663" actId="1076"/>
          <ac:spMkLst>
            <pc:docMk/>
            <pc:sldMk cId="1642397886" sldId="468"/>
            <ac:spMk id="4" creationId="{F9F0C421-E55F-2166-C202-135EA4236133}"/>
          </ac:spMkLst>
        </pc:spChg>
        <pc:spChg chg="mod">
          <ac:chgData name="Osborn, Andrea (CFIA/ACIA)" userId="016df1cd-5d71-41bc-8fec-8f09298258d4" providerId="ADAL" clId="{16DCFB8B-EC07-4007-B560-586F02D6D6BF}" dt="2025-10-09T23:11:09.780" v="1543" actId="20577"/>
          <ac:spMkLst>
            <pc:docMk/>
            <pc:sldMk cId="1642397886" sldId="468"/>
            <ac:spMk id="8" creationId="{16C3B91F-763B-D57F-48D9-AF2643F2A864}"/>
          </ac:spMkLst>
        </pc:spChg>
        <pc:picChg chg="add mod">
          <ac:chgData name="Osborn, Andrea (CFIA/ACIA)" userId="016df1cd-5d71-41bc-8fec-8f09298258d4" providerId="ADAL" clId="{16DCFB8B-EC07-4007-B560-586F02D6D6BF}" dt="2025-10-09T23:13:10.321" v="1546" actId="1076"/>
          <ac:picMkLst>
            <pc:docMk/>
            <pc:sldMk cId="1642397886" sldId="468"/>
            <ac:picMk id="7" creationId="{E26F03E0-E8D6-F4CD-2AE9-CB1BA61A9B35}"/>
          </ac:picMkLst>
        </pc:picChg>
      </pc:sldChg>
      <pc:sldChg chg="del">
        <pc:chgData name="Osborn, Andrea (CFIA/ACIA)" userId="016df1cd-5d71-41bc-8fec-8f09298258d4" providerId="ADAL" clId="{16DCFB8B-EC07-4007-B560-586F02D6D6BF}" dt="2025-10-09T20:20:55.760" v="84" actId="47"/>
        <pc:sldMkLst>
          <pc:docMk/>
          <pc:sldMk cId="2381103646" sldId="486"/>
        </pc:sldMkLst>
      </pc:sldChg>
      <pc:sldChg chg="del">
        <pc:chgData name="Osborn, Andrea (CFIA/ACIA)" userId="016df1cd-5d71-41bc-8fec-8f09298258d4" providerId="ADAL" clId="{16DCFB8B-EC07-4007-B560-586F02D6D6BF}" dt="2025-10-09T20:09:09.798" v="32" actId="47"/>
        <pc:sldMkLst>
          <pc:docMk/>
          <pc:sldMk cId="829322472" sldId="487"/>
        </pc:sldMkLst>
      </pc:sldChg>
      <pc:sldChg chg="add del">
        <pc:chgData name="Osborn, Andrea (CFIA/ACIA)" userId="016df1cd-5d71-41bc-8fec-8f09298258d4" providerId="ADAL" clId="{16DCFB8B-EC07-4007-B560-586F02D6D6BF}" dt="2025-10-09T20:14:28.179" v="75" actId="47"/>
        <pc:sldMkLst>
          <pc:docMk/>
          <pc:sldMk cId="4126721795" sldId="488"/>
        </pc:sldMkLst>
      </pc:sldChg>
      <pc:sldChg chg="del">
        <pc:chgData name="Osborn, Andrea (CFIA/ACIA)" userId="016df1cd-5d71-41bc-8fec-8f09298258d4" providerId="ADAL" clId="{16DCFB8B-EC07-4007-B560-586F02D6D6BF}" dt="2025-10-09T20:20:43.657" v="80" actId="47"/>
        <pc:sldMkLst>
          <pc:docMk/>
          <pc:sldMk cId="0" sldId="490"/>
        </pc:sldMkLst>
      </pc:sldChg>
      <pc:sldChg chg="add">
        <pc:chgData name="Osborn, Andrea (CFIA/ACIA)" userId="016df1cd-5d71-41bc-8fec-8f09298258d4" providerId="ADAL" clId="{16DCFB8B-EC07-4007-B560-586F02D6D6BF}" dt="2025-10-09T23:27:12.092" v="1666"/>
        <pc:sldMkLst>
          <pc:docMk/>
          <pc:sldMk cId="586885276" sldId="496"/>
        </pc:sldMkLst>
      </pc:sldChg>
      <pc:sldChg chg="modSp add mod">
        <pc:chgData name="Osborn, Andrea (CFIA/ACIA)" userId="016df1cd-5d71-41bc-8fec-8f09298258d4" providerId="ADAL" clId="{16DCFB8B-EC07-4007-B560-586F02D6D6BF}" dt="2025-10-15T15:27:55.121" v="1745" actId="20577"/>
        <pc:sldMkLst>
          <pc:docMk/>
          <pc:sldMk cId="1753047355" sldId="497"/>
        </pc:sldMkLst>
        <pc:spChg chg="mod">
          <ac:chgData name="Osborn, Andrea (CFIA/ACIA)" userId="016df1cd-5d71-41bc-8fec-8f09298258d4" providerId="ADAL" clId="{16DCFB8B-EC07-4007-B560-586F02D6D6BF}" dt="2025-10-15T15:27:55.121" v="1745" actId="20577"/>
          <ac:spMkLst>
            <pc:docMk/>
            <pc:sldMk cId="1753047355" sldId="497"/>
            <ac:spMk id="24579" creationId="{5B18BBCE-525F-386A-8D1E-02C20D67DCA5}"/>
          </ac:spMkLst>
        </pc:spChg>
      </pc:sldChg>
      <pc:sldChg chg="del">
        <pc:chgData name="Osborn, Andrea (CFIA/ACIA)" userId="016df1cd-5d71-41bc-8fec-8f09298258d4" providerId="ADAL" clId="{16DCFB8B-EC07-4007-B560-586F02D6D6BF}" dt="2025-10-09T20:17:17.984" v="78" actId="47"/>
        <pc:sldMkLst>
          <pc:docMk/>
          <pc:sldMk cId="0" sldId="502"/>
        </pc:sldMkLst>
      </pc:sldChg>
      <pc:sldChg chg="del">
        <pc:chgData name="Osborn, Andrea (CFIA/ACIA)" userId="016df1cd-5d71-41bc-8fec-8f09298258d4" providerId="ADAL" clId="{16DCFB8B-EC07-4007-B560-586F02D6D6BF}" dt="2025-10-09T20:20:52.580" v="83" actId="47"/>
        <pc:sldMkLst>
          <pc:docMk/>
          <pc:sldMk cId="0" sldId="506"/>
        </pc:sldMkLst>
      </pc:sldChg>
      <pc:sldChg chg="del">
        <pc:chgData name="Osborn, Andrea (CFIA/ACIA)" userId="016df1cd-5d71-41bc-8fec-8f09298258d4" providerId="ADAL" clId="{16DCFB8B-EC07-4007-B560-586F02D6D6BF}" dt="2025-10-09T20:20:49.253" v="82" actId="47"/>
        <pc:sldMkLst>
          <pc:docMk/>
          <pc:sldMk cId="0" sldId="508"/>
        </pc:sldMkLst>
      </pc:sldChg>
      <pc:sldChg chg="del">
        <pc:chgData name="Osborn, Andrea (CFIA/ACIA)" userId="016df1cd-5d71-41bc-8fec-8f09298258d4" providerId="ADAL" clId="{16DCFB8B-EC07-4007-B560-586F02D6D6BF}" dt="2025-10-09T20:20:39.282" v="79" actId="47"/>
        <pc:sldMkLst>
          <pc:docMk/>
          <pc:sldMk cId="2286709229" sldId="509"/>
        </pc:sldMkLst>
      </pc:sldChg>
      <pc:sldChg chg="del">
        <pc:chgData name="Osborn, Andrea (CFIA/ACIA)" userId="016df1cd-5d71-41bc-8fec-8f09298258d4" providerId="ADAL" clId="{16DCFB8B-EC07-4007-B560-586F02D6D6BF}" dt="2025-10-09T20:20:46.965" v="81" actId="47"/>
        <pc:sldMkLst>
          <pc:docMk/>
          <pc:sldMk cId="0" sldId="510"/>
        </pc:sldMkLst>
      </pc:sldChg>
      <pc:sldChg chg="del">
        <pc:chgData name="Osborn, Andrea (CFIA/ACIA)" userId="016df1cd-5d71-41bc-8fec-8f09298258d4" providerId="ADAL" clId="{16DCFB8B-EC07-4007-B560-586F02D6D6BF}" dt="2025-10-09T20:20:56.810" v="85" actId="47"/>
        <pc:sldMkLst>
          <pc:docMk/>
          <pc:sldMk cId="3587266451" sldId="511"/>
        </pc:sldMkLst>
      </pc:sldChg>
      <pc:sldChg chg="modSp del mod">
        <pc:chgData name="Osborn, Andrea (CFIA/ACIA)" userId="016df1cd-5d71-41bc-8fec-8f09298258d4" providerId="ADAL" clId="{16DCFB8B-EC07-4007-B560-586F02D6D6BF}" dt="2025-10-09T23:25:55.830" v="1665" actId="47"/>
        <pc:sldMkLst>
          <pc:docMk/>
          <pc:sldMk cId="2617611607" sldId="512"/>
        </pc:sldMkLst>
      </pc:sldChg>
      <pc:sldChg chg="addSp delSp modSp new mod modClrScheme chgLayout">
        <pc:chgData name="Osborn, Andrea (CFIA/ACIA)" userId="016df1cd-5d71-41bc-8fec-8f09298258d4" providerId="ADAL" clId="{16DCFB8B-EC07-4007-B560-586F02D6D6BF}" dt="2025-10-09T22:28:29.260" v="1498" actId="33524"/>
        <pc:sldMkLst>
          <pc:docMk/>
          <pc:sldMk cId="1130818904" sldId="513"/>
        </pc:sldMkLst>
        <pc:spChg chg="mod ord">
          <ac:chgData name="Osborn, Andrea (CFIA/ACIA)" userId="016df1cd-5d71-41bc-8fec-8f09298258d4" providerId="ADAL" clId="{16DCFB8B-EC07-4007-B560-586F02D6D6BF}" dt="2025-10-09T21:55:10.102" v="689" actId="20577"/>
          <ac:spMkLst>
            <pc:docMk/>
            <pc:sldMk cId="1130818904" sldId="513"/>
            <ac:spMk id="2" creationId="{F0947401-FA3D-982A-C9D3-00AD07565CF5}"/>
          </ac:spMkLst>
        </pc:spChg>
        <pc:spChg chg="add mod ord">
          <ac:chgData name="Osborn, Andrea (CFIA/ACIA)" userId="016df1cd-5d71-41bc-8fec-8f09298258d4" providerId="ADAL" clId="{16DCFB8B-EC07-4007-B560-586F02D6D6BF}" dt="2025-10-09T22:22:22.233" v="1212" actId="1076"/>
          <ac:spMkLst>
            <pc:docMk/>
            <pc:sldMk cId="1130818904" sldId="513"/>
            <ac:spMk id="3" creationId="{C6AB6240-8A36-05DF-9228-E595743E8756}"/>
          </ac:spMkLst>
        </pc:spChg>
        <pc:spChg chg="add mod ord">
          <ac:chgData name="Osborn, Andrea (CFIA/ACIA)" userId="016df1cd-5d71-41bc-8fec-8f09298258d4" providerId="ADAL" clId="{16DCFB8B-EC07-4007-B560-586F02D6D6BF}" dt="2025-10-09T22:28:29.260" v="1498" actId="33524"/>
          <ac:spMkLst>
            <pc:docMk/>
            <pc:sldMk cId="1130818904" sldId="513"/>
            <ac:spMk id="4" creationId="{DBBCE4CD-DBB1-B163-A493-78AC084BEFAD}"/>
          </ac:spMkLst>
        </pc:spChg>
      </pc:sldChg>
      <pc:sldChg chg="modSp add mod modNotesTx">
        <pc:chgData name="Osborn, Andrea (CFIA/ACIA)" userId="016df1cd-5d71-41bc-8fec-8f09298258d4" providerId="ADAL" clId="{16DCFB8B-EC07-4007-B560-586F02D6D6BF}" dt="2025-10-09T20:25:23.530" v="205" actId="20577"/>
        <pc:sldMkLst>
          <pc:docMk/>
          <pc:sldMk cId="0" sldId="516"/>
        </pc:sldMkLst>
        <pc:spChg chg="mod">
          <ac:chgData name="Osborn, Andrea (CFIA/ACIA)" userId="016df1cd-5d71-41bc-8fec-8f09298258d4" providerId="ADAL" clId="{16DCFB8B-EC07-4007-B560-586F02D6D6BF}" dt="2025-10-09T20:25:00.520" v="154" actId="1076"/>
          <ac:spMkLst>
            <pc:docMk/>
            <pc:sldMk cId="0" sldId="516"/>
            <ac:spMk id="22" creationId="{16C1FEF6-3713-AA24-889C-524F2D09F980}"/>
          </ac:spMkLst>
        </pc:spChg>
        <pc:spChg chg="mod">
          <ac:chgData name="Osborn, Andrea (CFIA/ACIA)" userId="016df1cd-5d71-41bc-8fec-8f09298258d4" providerId="ADAL" clId="{16DCFB8B-EC07-4007-B560-586F02D6D6BF}" dt="2025-10-09T20:25:09.488" v="155" actId="14100"/>
          <ac:spMkLst>
            <pc:docMk/>
            <pc:sldMk cId="0" sldId="516"/>
            <ac:spMk id="26627" creationId="{796566BE-A17A-6B26-7F64-E0A5E87E5915}"/>
          </ac:spMkLst>
        </pc:spChg>
        <pc:picChg chg="mod">
          <ac:chgData name="Osborn, Andrea (CFIA/ACIA)" userId="016df1cd-5d71-41bc-8fec-8f09298258d4" providerId="ADAL" clId="{16DCFB8B-EC07-4007-B560-586F02D6D6BF}" dt="2025-10-09T20:24:55.307" v="153" actId="14100"/>
          <ac:picMkLst>
            <pc:docMk/>
            <pc:sldMk cId="0" sldId="516"/>
            <ac:picMk id="26628" creationId="{6E2331F3-8675-77F9-05C2-6AD96A1DE0CD}"/>
          </ac:picMkLst>
        </pc:picChg>
      </pc:sldChg>
      <pc:sldChg chg="add">
        <pc:chgData name="Osborn, Andrea (CFIA/ACIA)" userId="016df1cd-5d71-41bc-8fec-8f09298258d4" providerId="ADAL" clId="{16DCFB8B-EC07-4007-B560-586F02D6D6BF}" dt="2025-10-09T20:16:37.291" v="76"/>
        <pc:sldMkLst>
          <pc:docMk/>
          <pc:sldMk cId="0" sldId="517"/>
        </pc:sldMkLst>
      </pc:sldChg>
      <pc:sldChg chg="add">
        <pc:chgData name="Osborn, Andrea (CFIA/ACIA)" userId="016df1cd-5d71-41bc-8fec-8f09298258d4" providerId="ADAL" clId="{16DCFB8B-EC07-4007-B560-586F02D6D6BF}" dt="2025-10-09T20:17:14.773" v="77"/>
        <pc:sldMkLst>
          <pc:docMk/>
          <pc:sldMk cId="0" sldId="518"/>
        </pc:sldMkLst>
      </pc:sldChg>
      <pc:sldChg chg="addSp delSp modSp new mod ord setBg">
        <pc:chgData name="Osborn, Andrea (CFIA/ACIA)" userId="016df1cd-5d71-41bc-8fec-8f09298258d4" providerId="ADAL" clId="{16DCFB8B-EC07-4007-B560-586F02D6D6BF}" dt="2025-10-09T22:27:39.856" v="1497"/>
        <pc:sldMkLst>
          <pc:docMk/>
          <pc:sldMk cId="2672183034" sldId="519"/>
        </pc:sldMkLst>
        <pc:spChg chg="mod">
          <ac:chgData name="Osborn, Andrea (CFIA/ACIA)" userId="016df1cd-5d71-41bc-8fec-8f09298258d4" providerId="ADAL" clId="{16DCFB8B-EC07-4007-B560-586F02D6D6BF}" dt="2025-10-09T20:59:40.608" v="357" actId="14100"/>
          <ac:spMkLst>
            <pc:docMk/>
            <pc:sldMk cId="2672183034" sldId="519"/>
            <ac:spMk id="2" creationId="{E53DF058-B1E4-2FE8-CAB9-6865D276EE84}"/>
          </ac:spMkLst>
        </pc:spChg>
        <pc:spChg chg="mod">
          <ac:chgData name="Osborn, Andrea (CFIA/ACIA)" userId="016df1cd-5d71-41bc-8fec-8f09298258d4" providerId="ADAL" clId="{16DCFB8B-EC07-4007-B560-586F02D6D6BF}" dt="2025-10-09T21:00:24.013" v="403" actId="20577"/>
          <ac:spMkLst>
            <pc:docMk/>
            <pc:sldMk cId="2672183034" sldId="519"/>
            <ac:spMk id="3" creationId="{428F62BE-F8A8-6B68-4093-1F1751A556A7}"/>
          </ac:spMkLst>
        </pc:spChg>
        <pc:spChg chg="mod">
          <ac:chgData name="Osborn, Andrea (CFIA/ACIA)" userId="016df1cd-5d71-41bc-8fec-8f09298258d4" providerId="ADAL" clId="{16DCFB8B-EC07-4007-B560-586F02D6D6BF}" dt="2025-10-09T20:58:28.377" v="295" actId="26606"/>
          <ac:spMkLst>
            <pc:docMk/>
            <pc:sldMk cId="2672183034" sldId="519"/>
            <ac:spMk id="5" creationId="{CA976DD8-5094-483B-18FB-5E5EEA729C22}"/>
          </ac:spMkLst>
        </pc:spChg>
        <pc:picChg chg="add mod ord">
          <ac:chgData name="Osborn, Andrea (CFIA/ACIA)" userId="016df1cd-5d71-41bc-8fec-8f09298258d4" providerId="ADAL" clId="{16DCFB8B-EC07-4007-B560-586F02D6D6BF}" dt="2025-10-09T20:58:28.377" v="295" actId="26606"/>
          <ac:picMkLst>
            <pc:docMk/>
            <pc:sldMk cId="2672183034" sldId="519"/>
            <ac:picMk id="7" creationId="{C0B2DCC2-53CD-65F5-51C2-0E78D0DF58E8}"/>
          </ac:picMkLst>
        </pc:picChg>
        <pc:picChg chg="add mod">
          <ac:chgData name="Osborn, Andrea (CFIA/ACIA)" userId="016df1cd-5d71-41bc-8fec-8f09298258d4" providerId="ADAL" clId="{16DCFB8B-EC07-4007-B560-586F02D6D6BF}" dt="2025-10-09T20:57:35.466" v="245" actId="1076"/>
          <ac:picMkLst>
            <pc:docMk/>
            <pc:sldMk cId="2672183034" sldId="519"/>
            <ac:picMk id="9" creationId="{62663CAB-0B94-20F1-247D-93BE44666A9E}"/>
          </ac:picMkLst>
        </pc:picChg>
      </pc:sldChg>
      <pc:sldChg chg="addSp modSp new mod">
        <pc:chgData name="Osborn, Andrea (CFIA/ACIA)" userId="016df1cd-5d71-41bc-8fec-8f09298258d4" providerId="ADAL" clId="{16DCFB8B-EC07-4007-B560-586F02D6D6BF}" dt="2025-10-09T22:27:08.539" v="1493" actId="20577"/>
        <pc:sldMkLst>
          <pc:docMk/>
          <pc:sldMk cId="95900290" sldId="520"/>
        </pc:sldMkLst>
        <pc:spChg chg="mod">
          <ac:chgData name="Osborn, Andrea (CFIA/ACIA)" userId="016df1cd-5d71-41bc-8fec-8f09298258d4" providerId="ADAL" clId="{16DCFB8B-EC07-4007-B560-586F02D6D6BF}" dt="2025-10-09T21:49:03.664" v="412" actId="255"/>
          <ac:spMkLst>
            <pc:docMk/>
            <pc:sldMk cId="95900290" sldId="520"/>
            <ac:spMk id="2" creationId="{1DFBF01A-12D7-DAF3-16ED-C754ED725BAE}"/>
          </ac:spMkLst>
        </pc:spChg>
        <pc:spChg chg="mod">
          <ac:chgData name="Osborn, Andrea (CFIA/ACIA)" userId="016df1cd-5d71-41bc-8fec-8f09298258d4" providerId="ADAL" clId="{16DCFB8B-EC07-4007-B560-586F02D6D6BF}" dt="2025-10-09T22:27:08.539" v="1493" actId="20577"/>
          <ac:spMkLst>
            <pc:docMk/>
            <pc:sldMk cId="95900290" sldId="520"/>
            <ac:spMk id="3" creationId="{BB3B2AD6-6A62-61E4-6F1F-89C37A14A52C}"/>
          </ac:spMkLst>
        </pc:spChg>
        <pc:picChg chg="add mod">
          <ac:chgData name="Osborn, Andrea (CFIA/ACIA)" userId="016df1cd-5d71-41bc-8fec-8f09298258d4" providerId="ADAL" clId="{16DCFB8B-EC07-4007-B560-586F02D6D6BF}" dt="2025-10-09T22:26:00.084" v="1424" actId="14100"/>
          <ac:picMkLst>
            <pc:docMk/>
            <pc:sldMk cId="95900290" sldId="520"/>
            <ac:picMk id="6" creationId="{36963FD6-1846-0967-D2A2-68D1D7A97094}"/>
          </ac:picMkLst>
        </pc:picChg>
      </pc:sldChg>
      <pc:sldChg chg="addSp delSp modSp new mod modClrScheme chgLayout modNotesTx">
        <pc:chgData name="Osborn, Andrea (CFIA/ACIA)" userId="016df1cd-5d71-41bc-8fec-8f09298258d4" providerId="ADAL" clId="{16DCFB8B-EC07-4007-B560-586F02D6D6BF}" dt="2025-10-09T22:59:54.793" v="1536" actId="20577"/>
        <pc:sldMkLst>
          <pc:docMk/>
          <pc:sldMk cId="266899445" sldId="521"/>
        </pc:sldMkLst>
        <pc:spChg chg="mod ord">
          <ac:chgData name="Osborn, Andrea (CFIA/ACIA)" userId="016df1cd-5d71-41bc-8fec-8f09298258d4" providerId="ADAL" clId="{16DCFB8B-EC07-4007-B560-586F02D6D6BF}" dt="2025-10-09T22:57:26.695" v="1531" actId="14100"/>
          <ac:spMkLst>
            <pc:docMk/>
            <pc:sldMk cId="266899445" sldId="521"/>
            <ac:spMk id="2" creationId="{52BCDF73-D61A-63D2-1329-1A0F37A192A3}"/>
          </ac:spMkLst>
        </pc:spChg>
        <pc:spChg chg="mod ord">
          <ac:chgData name="Osborn, Andrea (CFIA/ACIA)" userId="016df1cd-5d71-41bc-8fec-8f09298258d4" providerId="ADAL" clId="{16DCFB8B-EC07-4007-B560-586F02D6D6BF}" dt="2025-10-09T22:54:19.970" v="1502" actId="700"/>
          <ac:spMkLst>
            <pc:docMk/>
            <pc:sldMk cId="266899445" sldId="521"/>
            <ac:spMk id="4" creationId="{851373A4-5807-280D-978A-E6F49AADA7CB}"/>
          </ac:spMkLst>
        </pc:spChg>
        <pc:spChg chg="add mod ord">
          <ac:chgData name="Osborn, Andrea (CFIA/ACIA)" userId="016df1cd-5d71-41bc-8fec-8f09298258d4" providerId="ADAL" clId="{16DCFB8B-EC07-4007-B560-586F02D6D6BF}" dt="2025-10-09T22:59:24.030" v="1533" actId="1076"/>
          <ac:spMkLst>
            <pc:docMk/>
            <pc:sldMk cId="266899445" sldId="521"/>
            <ac:spMk id="5" creationId="{7AD81E0E-42B6-819B-2B76-8F5924B615F6}"/>
          </ac:spMkLst>
        </pc:spChg>
        <pc:picChg chg="add mod">
          <ac:chgData name="Osborn, Andrea (CFIA/ACIA)" userId="016df1cd-5d71-41bc-8fec-8f09298258d4" providerId="ADAL" clId="{16DCFB8B-EC07-4007-B560-586F02D6D6BF}" dt="2025-10-09T22:57:22.891" v="1530" actId="14100"/>
          <ac:picMkLst>
            <pc:docMk/>
            <pc:sldMk cId="266899445" sldId="521"/>
            <ac:picMk id="13" creationId="{6B8AFB98-65A5-E448-A532-5890E7DCE1A8}"/>
          </ac:picMkLst>
        </pc:picChg>
      </pc:sldChg>
      <pc:sldChg chg="addSp delSp modSp new mod">
        <pc:chgData name="Osborn, Andrea (CFIA/ACIA)" userId="016df1cd-5d71-41bc-8fec-8f09298258d4" providerId="ADAL" clId="{16DCFB8B-EC07-4007-B560-586F02D6D6BF}" dt="2025-10-10T17:15:43.406" v="1742" actId="1076"/>
        <pc:sldMkLst>
          <pc:docMk/>
          <pc:sldMk cId="3849129788" sldId="522"/>
        </pc:sldMkLst>
        <pc:spChg chg="mod">
          <ac:chgData name="Osborn, Andrea (CFIA/ACIA)" userId="016df1cd-5d71-41bc-8fec-8f09298258d4" providerId="ADAL" clId="{16DCFB8B-EC07-4007-B560-586F02D6D6BF}" dt="2025-10-09T23:36:16.782" v="1715" actId="255"/>
          <ac:spMkLst>
            <pc:docMk/>
            <pc:sldMk cId="3849129788" sldId="522"/>
            <ac:spMk id="2" creationId="{00732F71-2F7D-6E06-0969-CF05E2025058}"/>
          </ac:spMkLst>
        </pc:spChg>
        <pc:spChg chg="add mod">
          <ac:chgData name="Osborn, Andrea (CFIA/ACIA)" userId="016df1cd-5d71-41bc-8fec-8f09298258d4" providerId="ADAL" clId="{16DCFB8B-EC07-4007-B560-586F02D6D6BF}" dt="2025-10-09T23:36:22.293" v="1716" actId="20577"/>
          <ac:spMkLst>
            <pc:docMk/>
            <pc:sldMk cId="3849129788" sldId="522"/>
            <ac:spMk id="12" creationId="{011EA2D7-39AB-127A-5D3E-6E2C7320D2DE}"/>
          </ac:spMkLst>
        </pc:spChg>
        <pc:spChg chg="add mod">
          <ac:chgData name="Osborn, Andrea (CFIA/ACIA)" userId="016df1cd-5d71-41bc-8fec-8f09298258d4" providerId="ADAL" clId="{16DCFB8B-EC07-4007-B560-586F02D6D6BF}" dt="2025-10-09T23:40:05.833" v="1727" actId="1076"/>
          <ac:spMkLst>
            <pc:docMk/>
            <pc:sldMk cId="3849129788" sldId="522"/>
            <ac:spMk id="14" creationId="{81FCC841-13A6-D103-31B2-625E53AF8C9C}"/>
          </ac:spMkLst>
        </pc:spChg>
        <pc:spChg chg="add mod">
          <ac:chgData name="Osborn, Andrea (CFIA/ACIA)" userId="016df1cd-5d71-41bc-8fec-8f09298258d4" providerId="ADAL" clId="{16DCFB8B-EC07-4007-B560-586F02D6D6BF}" dt="2025-10-09T23:40:35.909" v="1731" actId="113"/>
          <ac:spMkLst>
            <pc:docMk/>
            <pc:sldMk cId="3849129788" sldId="522"/>
            <ac:spMk id="18" creationId="{855A3A71-AD23-A522-0C9F-17DBC761B5EF}"/>
          </ac:spMkLst>
        </pc:spChg>
        <pc:picChg chg="add mod ord">
          <ac:chgData name="Osborn, Andrea (CFIA/ACIA)" userId="016df1cd-5d71-41bc-8fec-8f09298258d4" providerId="ADAL" clId="{16DCFB8B-EC07-4007-B560-586F02D6D6BF}" dt="2025-10-09T23:40:01.516" v="1726" actId="1076"/>
          <ac:picMkLst>
            <pc:docMk/>
            <pc:sldMk cId="3849129788" sldId="522"/>
            <ac:picMk id="7" creationId="{EB1491A6-8BC1-D93C-5B76-2FCB145D13FE}"/>
          </ac:picMkLst>
        </pc:picChg>
        <pc:picChg chg="add mod ord">
          <ac:chgData name="Osborn, Andrea (CFIA/ACIA)" userId="016df1cd-5d71-41bc-8fec-8f09298258d4" providerId="ADAL" clId="{16DCFB8B-EC07-4007-B560-586F02D6D6BF}" dt="2025-10-10T17:15:39.662" v="1741" actId="1076"/>
          <ac:picMkLst>
            <pc:docMk/>
            <pc:sldMk cId="3849129788" sldId="522"/>
            <ac:picMk id="9" creationId="{BDDBF464-05ED-C80A-F073-385BC859A0D6}"/>
          </ac:picMkLst>
        </pc:picChg>
        <pc:picChg chg="add mod">
          <ac:chgData name="Osborn, Andrea (CFIA/ACIA)" userId="016df1cd-5d71-41bc-8fec-8f09298258d4" providerId="ADAL" clId="{16DCFB8B-EC07-4007-B560-586F02D6D6BF}" dt="2025-10-09T23:40:17.463" v="1729" actId="1076"/>
          <ac:picMkLst>
            <pc:docMk/>
            <pc:sldMk cId="3849129788" sldId="522"/>
            <ac:picMk id="11" creationId="{92EF2FD1-A24F-96AD-332A-F7E16E15A208}"/>
          </ac:picMkLst>
        </pc:picChg>
        <pc:inkChg chg="add mod">
          <ac:chgData name="Osborn, Andrea (CFIA/ACIA)" userId="016df1cd-5d71-41bc-8fec-8f09298258d4" providerId="ADAL" clId="{16DCFB8B-EC07-4007-B560-586F02D6D6BF}" dt="2025-10-10T17:15:35.465" v="1740" actId="1076"/>
          <ac:inkMkLst>
            <pc:docMk/>
            <pc:sldMk cId="3849129788" sldId="522"/>
            <ac:inkMk id="15" creationId="{FECC1D44-C71B-81C3-D547-6B428896AE54}"/>
          </ac:inkMkLst>
        </pc:inkChg>
        <pc:inkChg chg="add mod">
          <ac:chgData name="Osborn, Andrea (CFIA/ACIA)" userId="016df1cd-5d71-41bc-8fec-8f09298258d4" providerId="ADAL" clId="{16DCFB8B-EC07-4007-B560-586F02D6D6BF}" dt="2025-10-10T17:15:43.406" v="1742" actId="1076"/>
          <ac:inkMkLst>
            <pc:docMk/>
            <pc:sldMk cId="3849129788" sldId="522"/>
            <ac:inkMk id="16" creationId="{585BA5BF-E534-441F-FA02-8C62CDE81378}"/>
          </ac:inkMkLst>
        </pc:inkChg>
      </pc:sldChg>
    </pc:docChg>
  </pc:docChgLst>
  <pc:docChgLst>
    <pc:chgData name="Osborn, Andrea (CFIA/ACIA)" userId="016df1cd-5d71-41bc-8fec-8f09298258d4" providerId="ADAL" clId="{99CC614B-5540-45E4-9083-AF7AA0AE66C1}"/>
    <pc:docChg chg="custSel modSld">
      <pc:chgData name="Osborn, Andrea (CFIA/ACIA)" userId="016df1cd-5d71-41bc-8fec-8f09298258d4" providerId="ADAL" clId="{99CC614B-5540-45E4-9083-AF7AA0AE66C1}" dt="2025-07-31T16:35:47.802" v="300" actId="122"/>
      <pc:docMkLst>
        <pc:docMk/>
      </pc:docMkLst>
      <pc:sldChg chg="modSp">
        <pc:chgData name="Osborn, Andrea (CFIA/ACIA)" userId="016df1cd-5d71-41bc-8fec-8f09298258d4" providerId="ADAL" clId="{99CC614B-5540-45E4-9083-AF7AA0AE66C1}" dt="2025-07-31T16:35:47.802" v="300" actId="122"/>
        <pc:sldMkLst>
          <pc:docMk/>
          <pc:sldMk cId="829322472" sldId="487"/>
        </pc:sldMkLst>
      </pc:sldChg>
      <pc:sldChg chg="modSp mod">
        <pc:chgData name="Osborn, Andrea (CFIA/ACIA)" userId="016df1cd-5d71-41bc-8fec-8f09298258d4" providerId="ADAL" clId="{99CC614B-5540-45E4-9083-AF7AA0AE66C1}" dt="2025-07-16T17:40:40.483" v="90" actId="20577"/>
        <pc:sldMkLst>
          <pc:docMk/>
          <pc:sldMk cId="0" sldId="490"/>
        </pc:sldMkLst>
      </pc:sldChg>
      <pc:sldChg chg="modSp mod">
        <pc:chgData name="Osborn, Andrea (CFIA/ACIA)" userId="016df1cd-5d71-41bc-8fec-8f09298258d4" providerId="ADAL" clId="{99CC614B-5540-45E4-9083-AF7AA0AE66C1}" dt="2025-07-18T17:30:05.964" v="295" actId="113"/>
        <pc:sldMkLst>
          <pc:docMk/>
          <pc:sldMk cId="0" sldId="506"/>
        </pc:sldMkLst>
      </pc:sldChg>
      <pc:sldChg chg="modNotesTx">
        <pc:chgData name="Osborn, Andrea (CFIA/ACIA)" userId="016df1cd-5d71-41bc-8fec-8f09298258d4" providerId="ADAL" clId="{99CC614B-5540-45E4-9083-AF7AA0AE66C1}" dt="2025-07-16T17:45:53.136" v="91" actId="33524"/>
        <pc:sldMkLst>
          <pc:docMk/>
          <pc:sldMk cId="0" sldId="508"/>
        </pc:sldMkLst>
      </pc:sldChg>
      <pc:sldChg chg="modNotesTx">
        <pc:chgData name="Osborn, Andrea (CFIA/ACIA)" userId="016df1cd-5d71-41bc-8fec-8f09298258d4" providerId="ADAL" clId="{99CC614B-5540-45E4-9083-AF7AA0AE66C1}" dt="2025-07-18T17:29:23.796" v="294" actId="20577"/>
        <pc:sldMkLst>
          <pc:docMk/>
          <pc:sldMk cId="2286709229" sldId="509"/>
        </pc:sldMkLst>
      </pc:sldChg>
      <pc:sldChg chg="modSp mod modNotesTx">
        <pc:chgData name="Osborn, Andrea (CFIA/ACIA)" userId="016df1cd-5d71-41bc-8fec-8f09298258d4" providerId="ADAL" clId="{99CC614B-5540-45E4-9083-AF7AA0AE66C1}" dt="2025-07-16T17:39:35.961" v="80" actId="20577"/>
        <pc:sldMkLst>
          <pc:docMk/>
          <pc:sldMk cId="0" sldId="510"/>
        </pc:sldMkLst>
      </pc:sldChg>
      <pc:sldChg chg="modSp mod">
        <pc:chgData name="Osborn, Andrea (CFIA/ACIA)" userId="016df1cd-5d71-41bc-8fec-8f09298258d4" providerId="ADAL" clId="{99CC614B-5540-45E4-9083-AF7AA0AE66C1}" dt="2025-07-16T17:46:24.416" v="117" actId="20577"/>
        <pc:sldMkLst>
          <pc:docMk/>
          <pc:sldMk cId="3587266451" sldId="51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9T23:36:44.32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2332 132,'-4'0,"0"-1,-1 0,1 0,0 0,-8-3,-11-3,-17 2,-1 2,-58 2,-20-1,99 0,-28-8,30 6,-36-4,-77 7,115 1,10-1,-1 0,1 0,0 0,0-1,0 0,0 0,0-1,0 0,0 0,1 0,0-1,-6-4,1 2,0-1,-14-5,12 7,0 1,-1 0,1 1,-1 1,-25-2,-67 5,52 1,-332 0,218-3,148 1,-34 5,45-4,1 1,0 0,-1 0,1 0,0 1,0 0,-9 6,-4 3,0-1,-1-1,0-1,-1-1,0-1,0-1,-38 6,15-3,23-4,-33 4,-134-7,117-3,48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9T23:36:46.36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1365 55,'-83'-1,"-7"0,-114 13,-31 5,-1-18,92 0,-147 1,290 0,-5 0,-1 0,0 0,1-1,-10-2,14 3,0-1,1 0,-1 1,0-1,1 0,-1 0,0 0,1 0,-1 0,1-1,-1 1,1 0,0-1,0 1,-1-1,1 1,0-1,0 1,0-1,0-2,-5-20,3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54D-BC7A-D41E-3E76-5126C0B4A94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3B6AA2C-902E-D32C-CD67-A9BD6099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5882EF-C5CC-DF57-8F3E-AA6405870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endParaRPr lang="en-US" altLang="en-US" dirty="0"/>
          </a:p>
        </p:txBody>
      </p:sp>
      <p:sp>
        <p:nvSpPr>
          <p:cNvPr id="25604" name="Slide Number Placeholder 3">
            <a:extLst>
              <a:ext uri="{FF2B5EF4-FFF2-40B4-BE49-F238E27FC236}">
                <a16:creationId xmlns:a16="http://schemas.microsoft.com/office/drawing/2014/main" id="{EE72844B-3007-0CDB-F042-0DCA86D4D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pPr/>
              <a:t>2</a:t>
            </a:fld>
            <a:endParaRPr lang="en-US" altLang="en-US"/>
          </a:p>
        </p:txBody>
      </p:sp>
    </p:spTree>
    <p:extLst>
      <p:ext uri="{BB962C8B-B14F-4D97-AF65-F5344CB8AC3E}">
        <p14:creationId xmlns:p14="http://schemas.microsoft.com/office/powerpoint/2010/main" val="27406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6968-02C3-9EC2-FA6D-B58B49F5289B}"/>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B075395-E4B4-2931-61D8-E0770475A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06949C6-7B3A-B0A8-B563-A2860A3608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positive New World Screwworm (NWS) case in Nuevo León, Mexico, was confirmed in </a:t>
            </a:r>
            <a:r>
              <a:rPr lang="en-CA" b="1" dirty="0"/>
              <a:t>Sabinas Hidalgo</a:t>
            </a:r>
            <a:r>
              <a:rPr lang="en-CA" dirty="0"/>
              <a:t> on </a:t>
            </a:r>
            <a:r>
              <a:rPr lang="en-CA" b="1" dirty="0"/>
              <a:t>September 21, 2025</a:t>
            </a:r>
            <a:r>
              <a:rPr lang="en-CA" dirty="0"/>
              <a:t>. The affected animal was an </a:t>
            </a:r>
            <a:r>
              <a:rPr lang="en-CA" b="1" dirty="0"/>
              <a:t>8-month-old cow</a:t>
            </a:r>
            <a:r>
              <a:rPr lang="en-CA" dirty="0"/>
              <a:t> that had </a:t>
            </a:r>
            <a:r>
              <a:rPr lang="en-CA" b="1" dirty="0"/>
              <a:t>recently been moved to a certified feedlot in Nuevo León from a region in southern Mexico</a:t>
            </a:r>
            <a:r>
              <a:rPr lang="en-CA" dirty="0"/>
              <a:t> known to have active NWS cases.</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Food and Drug Administration conditionally approved Dectomax-CA1 (doramectin injection) injectable solution for the prevention and treatment of New World screwworm larval infestations, and prevention of NWS reinfestation for 21 days. Dectomax-CA1 is conditionally approved for use only in cattle. </a:t>
            </a:r>
          </a:p>
          <a:p>
            <a:endParaRPr lang="en-CA" altLang="en-US" sz="1200" b="0" i="0" kern="1200" dirty="0">
              <a:solidFill>
                <a:schemeClr val="tx1"/>
              </a:solidFill>
              <a:effectLst/>
              <a:latin typeface="+mn-lt"/>
              <a:ea typeface="+mn-ea"/>
              <a:cs typeface="+mn-cs"/>
            </a:endParaRPr>
          </a:p>
        </p:txBody>
      </p:sp>
      <p:sp>
        <p:nvSpPr>
          <p:cNvPr id="27652" name="Slide Number Placeholder 3">
            <a:extLst>
              <a:ext uri="{FF2B5EF4-FFF2-40B4-BE49-F238E27FC236}">
                <a16:creationId xmlns:a16="http://schemas.microsoft.com/office/drawing/2014/main" id="{43D33BEF-1F55-F3D3-374A-3B8A1291BB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pPr/>
              <a:t>3</a:t>
            </a:fld>
            <a:endParaRPr lang="en-US" altLang="en-US"/>
          </a:p>
        </p:txBody>
      </p:sp>
    </p:spTree>
    <p:extLst>
      <p:ext uri="{BB962C8B-B14F-4D97-AF65-F5344CB8AC3E}">
        <p14:creationId xmlns:p14="http://schemas.microsoft.com/office/powerpoint/2010/main" val="407551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8AC1EDD-9622-D141-C2E5-CD89719BE1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F31CB8D-00D8-8816-DB89-EACEF88953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	</a:t>
            </a:r>
            <a:br>
              <a:rPr lang="en-CA" altLang="en-US" dirty="0"/>
            </a:br>
            <a:r>
              <a:rPr lang="en-CA" altLang="en-US" dirty="0"/>
              <a:t>The total number of BTV-3 cases in Great Britain for the 2025 to 2026 vector season (since July 2025) is 91. There have been: 87 cases in England 4 cases in Wales The total number of BTV-8 cases in Great Britain for the 2025 to 2026 vector season (since July 2025) is one. This case was in England.</a:t>
            </a:r>
          </a:p>
          <a:p>
            <a:endParaRPr lang="en-CA" altLang="en-US" dirty="0"/>
          </a:p>
          <a:p>
            <a:r>
              <a:rPr lang="en-CA" altLang="en-US" dirty="0"/>
              <a:t>Italy recently reported BTV-5 in sheep in Sardinia, the first </a:t>
            </a:r>
            <a:r>
              <a:rPr lang="en-CA" altLang="en-US"/>
              <a:t>recorded occurrence of BTV-5 in Europe</a:t>
            </a:r>
            <a:endParaRPr lang="en-CA" altLang="en-US" dirty="0"/>
          </a:p>
          <a:p>
            <a:endParaRPr lang="en-CA" altLang="en-US" dirty="0"/>
          </a:p>
          <a:p>
            <a:endParaRPr lang="en-CA" altLang="en-US" dirty="0"/>
          </a:p>
        </p:txBody>
      </p:sp>
      <p:sp>
        <p:nvSpPr>
          <p:cNvPr id="27652" name="Slide Number Placeholder 3">
            <a:extLst>
              <a:ext uri="{FF2B5EF4-FFF2-40B4-BE49-F238E27FC236}">
                <a16:creationId xmlns:a16="http://schemas.microsoft.com/office/drawing/2014/main" id="{2FA7CC5F-5D1A-7D13-F98F-900CB78D7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4CBC06-AD3D-413E-91B0-97B3BEE08EB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7A8DC3C-FB5E-87A2-1A02-D907FE7641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BECDB14-2E63-EFA2-C564-B6BB31ED05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endParaRPr lang="en-CA" altLang="en-US"/>
          </a:p>
          <a:p>
            <a:r>
              <a:rPr lang="en-CA" altLang="en-US"/>
              <a:t> </a:t>
            </a:r>
          </a:p>
          <a:p>
            <a:endParaRPr lang="en-CA" altLang="en-US"/>
          </a:p>
        </p:txBody>
      </p:sp>
      <p:sp>
        <p:nvSpPr>
          <p:cNvPr id="29700" name="Slide Number Placeholder 3">
            <a:extLst>
              <a:ext uri="{FF2B5EF4-FFF2-40B4-BE49-F238E27FC236}">
                <a16:creationId xmlns:a16="http://schemas.microsoft.com/office/drawing/2014/main" id="{74A3A41F-F350-42B0-B042-51D61DEB5A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3B834D-3A27-4648-A334-C330D5B9573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emergence of highly pathogenic avian influenza (HPAI) H5N1 clade 2.3.4.4b has led to unprecedented spillover and spread among US dairy cows, raising concerns about transmission to other ruminants. We inoculated two groups of lactating goats via intramammary and respiratory routes with Cow-H5N1 (genotype B3.13) or avian-H5N1 (genotype B1.2) virus. Both groups developed severe clinical mastitis and shed viruses in milk, resulting in transmission to suckling kids. Viral RNA was detected in nasal and oral swabs and various tissues, and virus-neutralizing antibodies were present in serum, milk, and bronchoalveolar lavage fluid. In vitro, both viruses replicated efficiently in goat respiratory and mammary epithelial cells. Mammary tissue expresses both α2,3- and α2,6-linked sialic acid receptors. These findings demonstrate that goats are highly susceptible to H5N1 infection, with mammary tropism facilitating transmission to offspring</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398647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AD3E7BA-0AEF-E201-2C13-6726D84B62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32008C4-3454-7037-E51B-F73CCFB644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FMD trends over the last ~9 years. Can see increasing activity in recent years starting with its spread to Indonesia, than emergence of SAT-2 in the Middle East. This year Europe reporting cases in Germany, then Hungary and Slovakia. In addition there has been emergence of serotype SAT-1 in the middle East and Türkiye as well.</a:t>
            </a:r>
          </a:p>
        </p:txBody>
      </p:sp>
      <p:sp>
        <p:nvSpPr>
          <p:cNvPr id="35844" name="Slide Number Placeholder 3">
            <a:extLst>
              <a:ext uri="{FF2B5EF4-FFF2-40B4-BE49-F238E27FC236}">
                <a16:creationId xmlns:a16="http://schemas.microsoft.com/office/drawing/2014/main" id="{34ABBB6D-E143-847E-BBD8-631ED3D88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F44E72-E72B-47DB-8395-F3CFC991FB4E}" type="slidenum">
              <a:rPr lang="en-US" altLang="en-US" smtClean="0"/>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3203753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10/15/2025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assets.publishing.service.gov.uk/media/68beda48223d92d088f01db8/FMD_in_the_Middle_East_and_North_Africa_POA.pdf" TargetMode="External"/><Relationship Id="rId11" Type="http://schemas.openxmlformats.org/officeDocument/2006/relationships/hyperlink" Target="https://webgate.ec.europa.eu/tracesnt/adis/public/notification/outbreaks-current-year-report" TargetMode="External"/><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4073362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parasitesandvectors.biomedcentral.com/articles/10.1186/s13071-025-06780-5" TargetMode="External"/><Relationship Id="rId5" Type="http://schemas.openxmlformats.org/officeDocument/2006/relationships/hyperlink" Target="https://www.nature.com/articles/s41598-025-10627-5" TargetMode="External"/><Relationship Id="rId4" Type="http://schemas.openxmlformats.org/officeDocument/2006/relationships/hyperlink" Target="https://pubmed.ncbi.nlm.nih.gov/4099260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tickapp.tamu.edu/invasive-ticks/asian-longhorned-tick-situation-report/" TargetMode="External"/><Relationship Id="rId4" Type="http://schemas.openxmlformats.org/officeDocument/2006/relationships/hyperlink" Target="https://news.ssbcrack.com/first-detection-of-invasive-asian-longhorned-tick-in-maine-raises-public-health-concern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b.mx/salud/documentos/boletinepidemiologico-sistema-nacional-de-vigilancia-epidemiologica-sistema-unico-de-informacion-387843?idiom=es%E2%80%8B%E2%80%8B" TargetMode="External"/><Relationship Id="rId3" Type="http://schemas.openxmlformats.org/officeDocument/2006/relationships/hyperlink" Target="https://www.aphis.usda.gov/livestock-poultry-disease/cattle/ticks/screwworm/outbreak-central-america" TargetMode="External"/><Relationship Id="rId7" Type="http://schemas.openxmlformats.org/officeDocument/2006/relationships/hyperlink" Target="https://www.usda.gov/about-usda/news/press-releases/2025/09/21/mexico-confirms-case-new-world-screwworm-nuevo-leo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hyperlink" Target="https://www.fda.gov/news-events/press-announcements/fda-conditionally-approves-first-drug-prevention-and-treatment-new-world-screwworm-infestations" TargetMode="External"/><Relationship Id="rId5" Type="http://schemas.openxmlformats.org/officeDocument/2006/relationships/hyperlink" Target="https://www.copeg.org/" TargetMode="External"/><Relationship Id="rId10" Type="http://schemas.openxmlformats.org/officeDocument/2006/relationships/hyperlink" Target="https://hpj.com/2025/07/31/texas-to-deploy-swormlure-5-bait-to-conquer-new-world-screwworm/" TargetMode="External"/><Relationship Id="rId4" Type="http://schemas.openxmlformats.org/officeDocument/2006/relationships/image" Target="../media/image5.png"/><Relationship Id="rId9" Type="http://schemas.openxmlformats.org/officeDocument/2006/relationships/hyperlink" Target="https://app.powerbi.com/view?r=eyJrIjoiMjkzMzAzMzUtZmRlNi00ZTMzLTk1NDEtNjkzZTEwNzZjZGFlIiwidCI6ImM1OWRjNTZhLTkzZWMtNGIwNy1iNzFkLTQzYzg0NDkyNTcxOCIsImMiOjR9"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gazetaexpress.com/en/First-cases-of-bluetongue-disease-confirmed-in-Kosovo/" TargetMode="External"/><Relationship Id="rId3" Type="http://schemas.openxmlformats.org/officeDocument/2006/relationships/hyperlink" Target="https://empres-i.apps.fao.org/epidemiology" TargetMode="External"/><Relationship Id="rId7" Type="http://schemas.openxmlformats.org/officeDocument/2006/relationships/hyperlink" Target="https://wahis.woah.org/#/in-review/683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ahis.woah.org/#/in-review/6836" TargetMode="External"/><Relationship Id="rId5" Type="http://schemas.openxmlformats.org/officeDocument/2006/relationships/hyperlink" Target="https://wahis.woah.org/#/in-review/6828"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woah.org/app/uploads/2021/03/epizootic-heamorrhagic-disease.pdf" TargetMode="External"/><Relationship Id="rId3" Type="http://schemas.openxmlformats.org/officeDocument/2006/relationships/hyperlink" Target="https://www.courier-journal.com/story/sports/outdoors/2025/10/09/what-is-ehd-epizootic-hemorrhagic-disease-ehd-southern-indiana-counties-deer-harvest-restrictions/86600011007/" TargetMode="External"/><Relationship Id="rId7" Type="http://schemas.openxmlformats.org/officeDocument/2006/relationships/hyperlink" Target="https://www.ijvm.org.il/sites/default/files/epizootic_haemorrhagic_march_2025_2.pdf" TargetMode="External"/><Relationship Id="rId2" Type="http://schemas.openxmlformats.org/officeDocument/2006/relationships/hyperlink" Target="https://www.farmanddairy.com/news/thousands-of-deer-infected-with-ehd-in-southeast-ohio/886590.html" TargetMode="External"/><Relationship Id="rId1" Type="http://schemas.openxmlformats.org/officeDocument/2006/relationships/slideLayout" Target="../slideLayouts/slideLayout3.xml"/><Relationship Id="rId6" Type="http://schemas.openxmlformats.org/officeDocument/2006/relationships/hyperlink" Target="https://nbcmontana.com/news/local/fwp-suspects-hemorrhagic-disease-behind-deer-deaths-near-missoula-frenchtown" TargetMode="External"/><Relationship Id="rId5" Type="http://schemas.openxmlformats.org/officeDocument/2006/relationships/hyperlink" Target="https://www.michigan.gov/dnr/about/newsroom/releases/2025/09/02/dnr-confirms-states-first-cases-of-ehd-for-2025" TargetMode="External"/><Relationship Id="rId4" Type="http://schemas.openxmlformats.org/officeDocument/2006/relationships/hyperlink" Target="https://www.msn.com/en-us/health/other/hundreds-of-deer-infected-with-hemorrhagic-disease-in-kentucky-heres-where/ar-AA1Oa7W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iorxiv.org/content/10.1101/2025.08.14.670265v1"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ell.com/cell-reports/fulltext/S2211-1247(25)01117-9"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Small Ruminant Network Update</a:t>
            </a:r>
          </a:p>
          <a:p>
            <a:pPr eaLnBrk="1" hangingPunct="1"/>
            <a:r>
              <a:rPr lang="en-CA" altLang="en-US" dirty="0"/>
              <a:t>16 October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2F09BDFF-B858-F4C1-FD90-DA1859BB6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676275"/>
            <a:ext cx="105156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886BDFA-92CA-D625-FFE2-922829B78F9F}"/>
              </a:ext>
            </a:extLst>
          </p:cNvPr>
          <p:cNvSpPr>
            <a:spLocks noGrp="1"/>
          </p:cNvSpPr>
          <p:nvPr>
            <p:ph type="title"/>
          </p:nvPr>
        </p:nvSpPr>
        <p:spPr>
          <a:xfrm>
            <a:off x="838200" y="66675"/>
            <a:ext cx="10515600" cy="820738"/>
          </a:xfrm>
        </p:spPr>
        <p:txBody>
          <a:bodyPr/>
          <a:lstStyle/>
          <a:p>
            <a:pPr>
              <a:defRPr/>
            </a:pPr>
            <a:r>
              <a:rPr lang="en-CA" dirty="0"/>
              <a:t>Foot and Mouth Disease – Hazard Trend</a:t>
            </a:r>
          </a:p>
        </p:txBody>
      </p:sp>
      <p:sp>
        <p:nvSpPr>
          <p:cNvPr id="34820" name="Slide Number Placeholder 4">
            <a:extLst>
              <a:ext uri="{FF2B5EF4-FFF2-40B4-BE49-F238E27FC236}">
                <a16:creationId xmlns:a16="http://schemas.microsoft.com/office/drawing/2014/main" id="{5FF98118-D4BD-1F19-1FBC-F04A66DF86F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BF8EA62-E2A5-45EA-9EF6-CE93F040BFB8}"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sp>
        <p:nvSpPr>
          <p:cNvPr id="14" name="Rectangle 13">
            <a:extLst>
              <a:ext uri="{FF2B5EF4-FFF2-40B4-BE49-F238E27FC236}">
                <a16:creationId xmlns:a16="http://schemas.microsoft.com/office/drawing/2014/main" id="{9B10F45C-3104-80CC-748F-009B44AD0DE1}"/>
              </a:ext>
            </a:extLst>
          </p:cNvPr>
          <p:cNvSpPr/>
          <p:nvPr/>
        </p:nvSpPr>
        <p:spPr>
          <a:xfrm>
            <a:off x="5405438" y="2792413"/>
            <a:ext cx="1003300" cy="27559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822" name="Rectangle 14">
            <a:extLst>
              <a:ext uri="{FF2B5EF4-FFF2-40B4-BE49-F238E27FC236}">
                <a16:creationId xmlns:a16="http://schemas.microsoft.com/office/drawing/2014/main" id="{816E7DAE-EAEF-84F5-E8EA-AA34C61068D2}"/>
              </a:ext>
            </a:extLst>
          </p:cNvPr>
          <p:cNvSpPr>
            <a:spLocks noChangeArrowheads="1"/>
          </p:cNvSpPr>
          <p:nvPr/>
        </p:nvSpPr>
        <p:spPr bwMode="auto">
          <a:xfrm>
            <a:off x="8486775" y="2792413"/>
            <a:ext cx="601663"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4823" name="Text Box 4">
            <a:extLst>
              <a:ext uri="{FF2B5EF4-FFF2-40B4-BE49-F238E27FC236}">
                <a16:creationId xmlns:a16="http://schemas.microsoft.com/office/drawing/2014/main" id="{5A92ED56-B051-6DC5-2D43-3ACABE4022E7}"/>
              </a:ext>
            </a:extLst>
          </p:cNvPr>
          <p:cNvSpPr txBox="1">
            <a:spLocks noChangeArrowheads="1"/>
          </p:cNvSpPr>
          <p:nvPr/>
        </p:nvSpPr>
        <p:spPr bwMode="auto">
          <a:xfrm>
            <a:off x="7331075" y="2262188"/>
            <a:ext cx="10906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Indonesia</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34824" name="Text Box 3">
            <a:extLst>
              <a:ext uri="{FF2B5EF4-FFF2-40B4-BE49-F238E27FC236}">
                <a16:creationId xmlns:a16="http://schemas.microsoft.com/office/drawing/2014/main" id="{F420E4D5-9954-1498-EAC2-516525A37939}"/>
              </a:ext>
            </a:extLst>
          </p:cNvPr>
          <p:cNvSpPr txBox="1">
            <a:spLocks noChangeArrowheads="1"/>
          </p:cNvSpPr>
          <p:nvPr/>
        </p:nvSpPr>
        <p:spPr bwMode="auto">
          <a:xfrm>
            <a:off x="5530850"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34825" name="Rectangle 17">
            <a:extLst>
              <a:ext uri="{FF2B5EF4-FFF2-40B4-BE49-F238E27FC236}">
                <a16:creationId xmlns:a16="http://schemas.microsoft.com/office/drawing/2014/main" id="{057297BA-7FD8-2D53-CB19-D8108047025C}"/>
              </a:ext>
            </a:extLst>
          </p:cNvPr>
          <p:cNvSpPr>
            <a:spLocks noChangeArrowheads="1"/>
          </p:cNvSpPr>
          <p:nvPr/>
        </p:nvSpPr>
        <p:spPr bwMode="auto">
          <a:xfrm>
            <a:off x="7450138" y="2792413"/>
            <a:ext cx="801687"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4826" name="Text Box 5">
            <a:extLst>
              <a:ext uri="{FF2B5EF4-FFF2-40B4-BE49-F238E27FC236}">
                <a16:creationId xmlns:a16="http://schemas.microsoft.com/office/drawing/2014/main" id="{20FFD7C6-923E-C792-515B-2ED9ACF88C6A}"/>
              </a:ext>
            </a:extLst>
          </p:cNvPr>
          <p:cNvSpPr txBox="1">
            <a:spLocks noChangeArrowheads="1"/>
          </p:cNvSpPr>
          <p:nvPr/>
        </p:nvSpPr>
        <p:spPr bwMode="auto">
          <a:xfrm>
            <a:off x="8051800" y="21828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Middle East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3337DF54-D37C-68B9-D262-D664998BD089}"/>
              </a:ext>
            </a:extLst>
          </p:cNvPr>
          <p:cNvSpPr/>
          <p:nvPr/>
        </p:nvSpPr>
        <p:spPr>
          <a:xfrm>
            <a:off x="10512425"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828" name="Text Box 7">
            <a:extLst>
              <a:ext uri="{FF2B5EF4-FFF2-40B4-BE49-F238E27FC236}">
                <a16:creationId xmlns:a16="http://schemas.microsoft.com/office/drawing/2014/main" id="{E858C9CB-C6BD-4BF6-54A9-657D0638484A}"/>
              </a:ext>
            </a:extLst>
          </p:cNvPr>
          <p:cNvSpPr txBox="1">
            <a:spLocks noChangeArrowheads="1"/>
          </p:cNvSpPr>
          <p:nvPr/>
        </p:nvSpPr>
        <p:spPr bwMode="auto">
          <a:xfrm>
            <a:off x="9898063" y="3095625"/>
            <a:ext cx="1052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Germany</a:t>
            </a:r>
            <a:r>
              <a:rPr lang="en-CA" altLang="en-US" sz="1100">
                <a:ea typeface="Calibri" panose="020F0502020204030204" pitchFamily="34" charset="0"/>
                <a:cs typeface="Times New Roman" panose="02020603050405020304" pitchFamily="18" charset="0"/>
              </a:rPr>
              <a:t>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6318CEC9-8328-E652-EBA0-4E63549C651E}"/>
              </a:ext>
            </a:extLst>
          </p:cNvPr>
          <p:cNvSpPr/>
          <p:nvPr/>
        </p:nvSpPr>
        <p:spPr>
          <a:xfrm>
            <a:off x="10645775"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830" name="Text Box 7">
            <a:extLst>
              <a:ext uri="{FF2B5EF4-FFF2-40B4-BE49-F238E27FC236}">
                <a16:creationId xmlns:a16="http://schemas.microsoft.com/office/drawing/2014/main" id="{6B93F34E-47FC-58FA-CEDE-B8DD7EA4D9C6}"/>
              </a:ext>
            </a:extLst>
          </p:cNvPr>
          <p:cNvSpPr txBox="1">
            <a:spLocks noChangeArrowheads="1"/>
          </p:cNvSpPr>
          <p:nvPr/>
        </p:nvSpPr>
        <p:spPr bwMode="auto">
          <a:xfrm>
            <a:off x="10074275" y="2189163"/>
            <a:ext cx="1052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Hungary</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FFA4FF8B-7E10-C83F-593E-A03177B87FA7}"/>
              </a:ext>
            </a:extLst>
          </p:cNvPr>
          <p:cNvSpPr/>
          <p:nvPr/>
        </p:nvSpPr>
        <p:spPr>
          <a:xfrm>
            <a:off x="10731500" y="158591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FC283E94-B89B-F8E0-7454-B8B696A15B21}"/>
              </a:ext>
            </a:extLst>
          </p:cNvPr>
          <p:cNvSpPr txBox="1">
            <a:spLocks noChangeArrowheads="1"/>
          </p:cNvSpPr>
          <p:nvPr/>
        </p:nvSpPr>
        <p:spPr bwMode="auto">
          <a:xfrm>
            <a:off x="10263188" y="1314450"/>
            <a:ext cx="1052512" cy="4905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Slovakia</a:t>
            </a:r>
            <a:endParaRPr lang="en-CA" altLang="en-US" sz="1800" dirty="0">
              <a:latin typeface="+mn-lt"/>
              <a:ea typeface="Calibri" panose="020F0502020204030204" pitchFamily="34" charset="0"/>
              <a:cs typeface="Times New Roman" panose="02020603050405020304" pitchFamily="18" charset="0"/>
            </a:endParaRPr>
          </a:p>
        </p:txBody>
      </p:sp>
      <p:sp>
        <p:nvSpPr>
          <p:cNvPr id="34833" name="Rectangle 17">
            <a:extLst>
              <a:ext uri="{FF2B5EF4-FFF2-40B4-BE49-F238E27FC236}">
                <a16:creationId xmlns:a16="http://schemas.microsoft.com/office/drawing/2014/main" id="{537FA0C0-AC7E-C4D2-FB8A-DD2102303110}"/>
              </a:ext>
            </a:extLst>
          </p:cNvPr>
          <p:cNvSpPr>
            <a:spLocks noChangeArrowheads="1"/>
          </p:cNvSpPr>
          <p:nvPr/>
        </p:nvSpPr>
        <p:spPr bwMode="auto">
          <a:xfrm>
            <a:off x="10902950" y="4729163"/>
            <a:ext cx="387350" cy="773112"/>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2CE9965A-993C-88CA-28FE-DDB5FBD2CE32}"/>
              </a:ext>
            </a:extLst>
          </p:cNvPr>
          <p:cNvSpPr txBox="1">
            <a:spLocks noChangeArrowheads="1"/>
          </p:cNvSpPr>
          <p:nvPr/>
        </p:nvSpPr>
        <p:spPr bwMode="auto">
          <a:xfrm>
            <a:off x="11204575" y="4349750"/>
            <a:ext cx="1204913" cy="703263"/>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Middle East, </a:t>
            </a:r>
            <a:r>
              <a:rPr lang="en-CA" altLang="en-US" sz="1600" b="1" dirty="0" err="1">
                <a:latin typeface="+mn-lt"/>
                <a:ea typeface="Calibri" panose="020F0502020204030204" pitchFamily="34" charset="0"/>
                <a:cs typeface="Times New Roman" panose="02020603050405020304" pitchFamily="18" charset="0"/>
              </a:rPr>
              <a:t>Turikye</a:t>
            </a:r>
            <a:r>
              <a:rPr lang="en-CA" altLang="en-US" sz="1600" b="1" dirty="0">
                <a:latin typeface="+mn-lt"/>
                <a:ea typeface="Calibri" panose="020F0502020204030204" pitchFamily="34" charset="0"/>
                <a:cs typeface="Times New Roman" panose="02020603050405020304" pitchFamily="18" charset="0"/>
              </a:rPr>
              <a:t>, Egypt, Iran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a:xfrm>
            <a:off x="47167" y="0"/>
            <a:ext cx="11306633" cy="1045030"/>
          </a:xfrm>
        </p:spPr>
        <p:txBody>
          <a:bodyPr/>
          <a:lstStyle/>
          <a:p>
            <a:r>
              <a:rPr lang="en-CA" dirty="0"/>
              <a:t>FMD cases globally </a:t>
            </a:r>
            <a:r>
              <a:rPr lang="en-CA" sz="1800" dirty="0"/>
              <a:t>(since July 14)</a:t>
            </a:r>
            <a:endParaRPr lang="en-CA" sz="1800" b="1" dirty="0">
              <a:latin typeface="+mn-lt"/>
            </a:endParaRPr>
          </a:p>
        </p:txBody>
      </p:sp>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12763" y="1045030"/>
            <a:ext cx="4741260" cy="4351338"/>
          </a:xfrm>
        </p:spPr>
        <p:txBody>
          <a:bodyPr/>
          <a:lstStyle/>
          <a:p>
            <a:pPr marL="0" indent="0">
              <a:buNone/>
            </a:pPr>
            <a:r>
              <a:rPr lang="en-CA" b="1" dirty="0"/>
              <a:t>Asia</a:t>
            </a:r>
          </a:p>
          <a:p>
            <a:r>
              <a:rPr lang="en-CA" dirty="0"/>
              <a:t>Indonesia (20)</a:t>
            </a:r>
          </a:p>
          <a:p>
            <a:r>
              <a:rPr lang="en-CA" dirty="0"/>
              <a:t>Mongolia (1 O)</a:t>
            </a:r>
          </a:p>
          <a:p>
            <a:r>
              <a:rPr lang="en-CA" dirty="0"/>
              <a:t>Israel (1)</a:t>
            </a:r>
          </a:p>
          <a:p>
            <a:pPr marL="0" indent="0">
              <a:buNone/>
            </a:pPr>
            <a:endParaRPr lang="en-CA" dirty="0"/>
          </a:p>
          <a:p>
            <a:pPr marL="0" indent="0">
              <a:buNone/>
            </a:pPr>
            <a:r>
              <a:rPr lang="en-CA" b="1" dirty="0"/>
              <a:t>Africa</a:t>
            </a:r>
          </a:p>
          <a:p>
            <a:r>
              <a:rPr lang="en-CA" dirty="0"/>
              <a:t>Egypt (1 SAT-1)</a:t>
            </a:r>
          </a:p>
          <a:p>
            <a:r>
              <a:rPr lang="en-CA" dirty="0"/>
              <a:t>Swaziland (21 SAT-2)</a:t>
            </a:r>
          </a:p>
          <a:p>
            <a:r>
              <a:rPr lang="en-CA" dirty="0"/>
              <a:t>South Africa (97 SAT-2</a:t>
            </a:r>
            <a:r>
              <a:rPr lang="en-CA" sz="2600" dirty="0"/>
              <a:t>)</a:t>
            </a:r>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a:xfrm>
            <a:off x="8610600" y="6356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E7A136-B623-44AA-A653-F7B0DDAA2C31}" type="slidenum">
              <a:rPr lang="en-US" smtClean="0">
                <a:solidFill>
                  <a:schemeClr val="tx1"/>
                </a:solidFill>
              </a:rPr>
              <a:pPr/>
              <a:t>11</a:t>
            </a:fld>
            <a:endParaRPr lang="en-US" dirty="0">
              <a:solidFill>
                <a:schemeClr val="tx1"/>
              </a:solidFill>
            </a:endParaRPr>
          </a:p>
        </p:txBody>
      </p:sp>
      <p:sp>
        <p:nvSpPr>
          <p:cNvPr id="10" name="TextBox 9">
            <a:extLst>
              <a:ext uri="{FF2B5EF4-FFF2-40B4-BE49-F238E27FC236}">
                <a16:creationId xmlns:a16="http://schemas.microsoft.com/office/drawing/2014/main" id="{1CF20820-F2DC-D315-6AF2-1E66985F9EF9}"/>
              </a:ext>
            </a:extLst>
          </p:cNvPr>
          <p:cNvSpPr txBox="1"/>
          <p:nvPr/>
        </p:nvSpPr>
        <p:spPr>
          <a:xfrm>
            <a:off x="128726" y="6356366"/>
            <a:ext cx="6169980" cy="369332"/>
          </a:xfrm>
          <a:prstGeom prst="rect">
            <a:avLst/>
          </a:prstGeom>
          <a:noFill/>
        </p:spPr>
        <p:txBody>
          <a:bodyPr wrap="square">
            <a:spAutoFit/>
          </a:bodyPr>
          <a:lstStyle/>
          <a:p>
            <a:r>
              <a:rPr lang="en-CA" b="1" dirty="0">
                <a:hlinkClick r:id="rId3"/>
              </a:rPr>
              <a:t>https://empres-i.apps.fao.org/general</a:t>
            </a:r>
            <a:r>
              <a:rPr lang="en-CA" b="1" dirty="0"/>
              <a:t> </a:t>
            </a:r>
          </a:p>
        </p:txBody>
      </p:sp>
      <p:sp>
        <p:nvSpPr>
          <p:cNvPr id="2" name="Content Placeholder 1">
            <a:extLst>
              <a:ext uri="{FF2B5EF4-FFF2-40B4-BE49-F238E27FC236}">
                <a16:creationId xmlns:a16="http://schemas.microsoft.com/office/drawing/2014/main" id="{BCD15BEA-6367-CA63-CA6B-9A60054EF119}"/>
              </a:ext>
            </a:extLst>
          </p:cNvPr>
          <p:cNvSpPr>
            <a:spLocks noGrp="1"/>
          </p:cNvSpPr>
          <p:nvPr>
            <p:ph sz="half" idx="1"/>
          </p:nvPr>
        </p:nvSpPr>
        <p:spPr/>
        <p:txBody>
          <a:bodyPr/>
          <a:lstStyle/>
          <a:p>
            <a:endParaRPr lang="en-CA"/>
          </a:p>
        </p:txBody>
      </p:sp>
      <p:pic>
        <p:nvPicPr>
          <p:cNvPr id="7" name="Picture 6">
            <a:extLst>
              <a:ext uri="{FF2B5EF4-FFF2-40B4-BE49-F238E27FC236}">
                <a16:creationId xmlns:a16="http://schemas.microsoft.com/office/drawing/2014/main" id="{E26F03E0-E8D6-F4CD-2AE9-CB1BA61A9B35}"/>
              </a:ext>
            </a:extLst>
          </p:cNvPr>
          <p:cNvPicPr>
            <a:picLocks noChangeAspect="1"/>
          </p:cNvPicPr>
          <p:nvPr/>
        </p:nvPicPr>
        <p:blipFill>
          <a:blip r:embed="rId4"/>
          <a:stretch>
            <a:fillRect/>
          </a:stretch>
        </p:blipFill>
        <p:spPr>
          <a:xfrm>
            <a:off x="128726" y="1045030"/>
            <a:ext cx="6419897" cy="5067337"/>
          </a:xfrm>
          <a:prstGeom prst="rect">
            <a:avLst/>
          </a:prstGeom>
        </p:spPr>
      </p:pic>
    </p:spTree>
    <p:extLst>
      <p:ext uri="{BB962C8B-B14F-4D97-AF65-F5344CB8AC3E}">
        <p14:creationId xmlns:p14="http://schemas.microsoft.com/office/powerpoint/2010/main" val="164239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2F71-2F7D-6E06-0969-CF05E2025058}"/>
              </a:ext>
            </a:extLst>
          </p:cNvPr>
          <p:cNvSpPr>
            <a:spLocks noGrp="1"/>
          </p:cNvSpPr>
          <p:nvPr>
            <p:ph type="title"/>
          </p:nvPr>
        </p:nvSpPr>
        <p:spPr/>
        <p:txBody>
          <a:bodyPr/>
          <a:lstStyle/>
          <a:p>
            <a:r>
              <a:rPr lang="en-CA" sz="4000" dirty="0"/>
              <a:t>FMD in Türkiye </a:t>
            </a:r>
          </a:p>
        </p:txBody>
      </p:sp>
      <p:pic>
        <p:nvPicPr>
          <p:cNvPr id="7" name="Content Placeholder 6">
            <a:extLst>
              <a:ext uri="{FF2B5EF4-FFF2-40B4-BE49-F238E27FC236}">
                <a16:creationId xmlns:a16="http://schemas.microsoft.com/office/drawing/2014/main" id="{EB1491A6-8BC1-D93C-5B76-2FCB145D13FE}"/>
              </a:ext>
            </a:extLst>
          </p:cNvPr>
          <p:cNvPicPr>
            <a:picLocks noGrp="1" noChangeAspect="1"/>
          </p:cNvPicPr>
          <p:nvPr>
            <p:ph sz="half" idx="1"/>
          </p:nvPr>
        </p:nvPicPr>
        <p:blipFill>
          <a:blip r:embed="rId3"/>
          <a:stretch>
            <a:fillRect/>
          </a:stretch>
        </p:blipFill>
        <p:spPr>
          <a:xfrm>
            <a:off x="323241" y="1460725"/>
            <a:ext cx="6249159" cy="4277388"/>
          </a:xfrm>
          <a:prstGeom prst="rect">
            <a:avLst/>
          </a:prstGeom>
          <a:ln>
            <a:noFill/>
          </a:ln>
          <a:effectLst>
            <a:outerShdw blurRad="292100" dist="139700" dir="2700000" algn="tl" rotWithShape="0">
              <a:srgbClr val="333333">
                <a:alpha val="65000"/>
              </a:srgbClr>
            </a:outerShdw>
          </a:effectLst>
        </p:spPr>
      </p:pic>
      <p:pic>
        <p:nvPicPr>
          <p:cNvPr id="9" name="Content Placeholder 8">
            <a:extLst>
              <a:ext uri="{FF2B5EF4-FFF2-40B4-BE49-F238E27FC236}">
                <a16:creationId xmlns:a16="http://schemas.microsoft.com/office/drawing/2014/main" id="{BDDBF464-05ED-C80A-F073-385BC859A0D6}"/>
              </a:ext>
            </a:extLst>
          </p:cNvPr>
          <p:cNvPicPr>
            <a:picLocks noGrp="1" noChangeAspect="1"/>
          </p:cNvPicPr>
          <p:nvPr>
            <p:ph sz="half" idx="2"/>
          </p:nvPr>
        </p:nvPicPr>
        <p:blipFill>
          <a:blip r:embed="rId4"/>
          <a:stretch>
            <a:fillRect/>
          </a:stretch>
        </p:blipFill>
        <p:spPr>
          <a:xfrm>
            <a:off x="9788792" y="1414842"/>
            <a:ext cx="962284" cy="4206563"/>
          </a:xfrm>
        </p:spPr>
      </p:pic>
      <p:sp>
        <p:nvSpPr>
          <p:cNvPr id="5" name="Slide Number Placeholder 4">
            <a:extLst>
              <a:ext uri="{FF2B5EF4-FFF2-40B4-BE49-F238E27FC236}">
                <a16:creationId xmlns:a16="http://schemas.microsoft.com/office/drawing/2014/main" id="{E0C10081-0914-AC83-262A-E15E7792C821}"/>
              </a:ext>
            </a:extLst>
          </p:cNvPr>
          <p:cNvSpPr>
            <a:spLocks noGrp="1"/>
          </p:cNvSpPr>
          <p:nvPr>
            <p:ph type="sldNum" sz="quarter" idx="10"/>
          </p:nvPr>
        </p:nvSpPr>
        <p:spPr/>
        <p:txBody>
          <a:bodyPr/>
          <a:lstStyle/>
          <a:p>
            <a:pPr>
              <a:defRPr/>
            </a:pPr>
            <a:fld id="{222C2B47-41F2-42A5-AA41-34CCD9669551}" type="slidenum">
              <a:rPr lang="en-US" smtClean="0"/>
              <a:pPr>
                <a:defRPr/>
              </a:pPr>
              <a:t>12</a:t>
            </a:fld>
            <a:endParaRPr lang="en-US"/>
          </a:p>
        </p:txBody>
      </p:sp>
      <p:pic>
        <p:nvPicPr>
          <p:cNvPr id="11" name="Picture 10">
            <a:extLst>
              <a:ext uri="{FF2B5EF4-FFF2-40B4-BE49-F238E27FC236}">
                <a16:creationId xmlns:a16="http://schemas.microsoft.com/office/drawing/2014/main" id="{92EF2FD1-A24F-96AD-332A-F7E16E15A208}"/>
              </a:ext>
            </a:extLst>
          </p:cNvPr>
          <p:cNvPicPr>
            <a:picLocks noChangeAspect="1"/>
          </p:cNvPicPr>
          <p:nvPr/>
        </p:nvPicPr>
        <p:blipFill>
          <a:blip r:embed="rId5"/>
          <a:stretch>
            <a:fillRect/>
          </a:stretch>
        </p:blipFill>
        <p:spPr>
          <a:xfrm>
            <a:off x="7134055" y="1460725"/>
            <a:ext cx="2743200" cy="4114799"/>
          </a:xfrm>
          <a:prstGeom prst="rect">
            <a:avLst/>
          </a:prstGeom>
        </p:spPr>
      </p:pic>
      <p:sp>
        <p:nvSpPr>
          <p:cNvPr id="12" name="TextBox 11">
            <a:extLst>
              <a:ext uri="{FF2B5EF4-FFF2-40B4-BE49-F238E27FC236}">
                <a16:creationId xmlns:a16="http://schemas.microsoft.com/office/drawing/2014/main" id="{011EA2D7-39AB-127A-5D3E-6E2C7320D2DE}"/>
              </a:ext>
            </a:extLst>
          </p:cNvPr>
          <p:cNvSpPr txBox="1"/>
          <p:nvPr/>
        </p:nvSpPr>
        <p:spPr>
          <a:xfrm>
            <a:off x="9419442" y="1919238"/>
            <a:ext cx="184731" cy="369332"/>
          </a:xfrm>
          <a:prstGeom prst="rect">
            <a:avLst/>
          </a:prstGeom>
          <a:noFill/>
        </p:spPr>
        <p:txBody>
          <a:bodyPr wrap="none" rtlCol="0">
            <a:spAutoFit/>
          </a:bodyPr>
          <a:lstStyle/>
          <a:p>
            <a:endParaRPr lang="en-CA" b="1" dirty="0"/>
          </a:p>
        </p:txBody>
      </p:sp>
      <p:sp>
        <p:nvSpPr>
          <p:cNvPr id="14" name="TextBox 13">
            <a:extLst>
              <a:ext uri="{FF2B5EF4-FFF2-40B4-BE49-F238E27FC236}">
                <a16:creationId xmlns:a16="http://schemas.microsoft.com/office/drawing/2014/main" id="{81FCC841-13A6-D103-31B2-625E53AF8C9C}"/>
              </a:ext>
            </a:extLst>
          </p:cNvPr>
          <p:cNvSpPr txBox="1"/>
          <p:nvPr/>
        </p:nvSpPr>
        <p:spPr>
          <a:xfrm>
            <a:off x="530977" y="5895254"/>
            <a:ext cx="6096000" cy="369332"/>
          </a:xfrm>
          <a:prstGeom prst="rect">
            <a:avLst/>
          </a:prstGeom>
          <a:noFill/>
        </p:spPr>
        <p:txBody>
          <a:bodyPr wrap="square">
            <a:spAutoFit/>
          </a:bodyPr>
          <a:lstStyle/>
          <a:p>
            <a:r>
              <a:rPr lang="en-CA" sz="1800" dirty="0">
                <a:hlinkClick r:id="rId6"/>
              </a:rPr>
              <a:t>FMD_in_the_Middle_East_and_North_Africa_POA.pdf</a:t>
            </a:r>
            <a:endParaRPr lang="en-CA" dirty="0"/>
          </a:p>
        </p:txBody>
      </p:sp>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ECC1D44-C71B-81C3-D547-6B428896AE54}"/>
                  </a:ext>
                </a:extLst>
              </p14:cNvPr>
              <p14:cNvContentPartPr/>
              <p14:nvPr/>
            </p14:nvContentPartPr>
            <p14:xfrm>
              <a:off x="8495031" y="3584866"/>
              <a:ext cx="839880" cy="48240"/>
            </p14:xfrm>
          </p:contentPart>
        </mc:Choice>
        <mc:Fallback xmlns="">
          <p:pic>
            <p:nvPicPr>
              <p:cNvPr id="15" name="Ink 14">
                <a:extLst>
                  <a:ext uri="{FF2B5EF4-FFF2-40B4-BE49-F238E27FC236}">
                    <a16:creationId xmlns:a16="http://schemas.microsoft.com/office/drawing/2014/main" id="{FECC1D44-C71B-81C3-D547-6B428896AE54}"/>
                  </a:ext>
                </a:extLst>
              </p:cNvPr>
              <p:cNvPicPr/>
              <p:nvPr/>
            </p:nvPicPr>
            <p:blipFill>
              <a:blip r:embed="rId8"/>
              <a:stretch>
                <a:fillRect/>
              </a:stretch>
            </p:blipFill>
            <p:spPr>
              <a:xfrm>
                <a:off x="8441031" y="3476866"/>
                <a:ext cx="9475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585BA5BF-E534-441F-FA02-8C62CDE81378}"/>
                  </a:ext>
                </a:extLst>
              </p14:cNvPr>
              <p14:cNvContentPartPr/>
              <p14:nvPr/>
            </p14:nvContentPartPr>
            <p14:xfrm>
              <a:off x="9995887" y="3288568"/>
              <a:ext cx="491760" cy="29520"/>
            </p14:xfrm>
          </p:contentPart>
        </mc:Choice>
        <mc:Fallback xmlns="">
          <p:pic>
            <p:nvPicPr>
              <p:cNvPr id="16" name="Ink 15">
                <a:extLst>
                  <a:ext uri="{FF2B5EF4-FFF2-40B4-BE49-F238E27FC236}">
                    <a16:creationId xmlns:a16="http://schemas.microsoft.com/office/drawing/2014/main" id="{585BA5BF-E534-441F-FA02-8C62CDE81378}"/>
                  </a:ext>
                </a:extLst>
              </p:cNvPr>
              <p:cNvPicPr/>
              <p:nvPr/>
            </p:nvPicPr>
            <p:blipFill>
              <a:blip r:embed="rId10"/>
              <a:stretch>
                <a:fillRect/>
              </a:stretch>
            </p:blipFill>
            <p:spPr>
              <a:xfrm>
                <a:off x="9941887" y="3180568"/>
                <a:ext cx="599400" cy="245160"/>
              </a:xfrm>
              <a:prstGeom prst="rect">
                <a:avLst/>
              </a:prstGeom>
            </p:spPr>
          </p:pic>
        </mc:Fallback>
      </mc:AlternateContent>
      <p:sp>
        <p:nvSpPr>
          <p:cNvPr id="18" name="TextBox 17">
            <a:extLst>
              <a:ext uri="{FF2B5EF4-FFF2-40B4-BE49-F238E27FC236}">
                <a16:creationId xmlns:a16="http://schemas.microsoft.com/office/drawing/2014/main" id="{855A3A71-AD23-A522-0C9F-17DBC761B5EF}"/>
              </a:ext>
            </a:extLst>
          </p:cNvPr>
          <p:cNvSpPr txBox="1"/>
          <p:nvPr/>
        </p:nvSpPr>
        <p:spPr>
          <a:xfrm>
            <a:off x="6829255" y="930206"/>
            <a:ext cx="6096000" cy="369332"/>
          </a:xfrm>
          <a:prstGeom prst="rect">
            <a:avLst/>
          </a:prstGeom>
          <a:noFill/>
        </p:spPr>
        <p:txBody>
          <a:bodyPr wrap="square">
            <a:spAutoFit/>
          </a:bodyPr>
          <a:lstStyle/>
          <a:p>
            <a:r>
              <a:rPr lang="en-CA" b="1" dirty="0">
                <a:hlinkClick r:id="rId11"/>
              </a:rPr>
              <a:t>ADIS outbreaks-current-year-report</a:t>
            </a:r>
            <a:endParaRPr lang="en-CA" b="1" dirty="0"/>
          </a:p>
        </p:txBody>
      </p:sp>
    </p:spTree>
    <p:extLst>
      <p:ext uri="{BB962C8B-B14F-4D97-AF65-F5344CB8AC3E}">
        <p14:creationId xmlns:p14="http://schemas.microsoft.com/office/powerpoint/2010/main" val="384912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81805" y="428385"/>
            <a:ext cx="10515600" cy="662781"/>
          </a:xfrm>
        </p:spPr>
        <p:txBody>
          <a:bodyPr/>
          <a:lstStyle/>
          <a:p>
            <a:r>
              <a:rPr lang="en-CA" dirty="0"/>
              <a:t>Scientific Findings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1149872" y="1420406"/>
            <a:ext cx="9892256" cy="4606703"/>
          </a:xfrm>
        </p:spPr>
        <p:txBody>
          <a:bodyPr/>
          <a:lstStyle/>
          <a:p>
            <a:pPr marL="0" indent="0">
              <a:buNone/>
            </a:pPr>
            <a:r>
              <a:rPr lang="en-CA" sz="2400" dirty="0">
                <a:hlinkClick r:id="rId3"/>
              </a:rPr>
              <a:t>Spatiotemporal Dynamics of Emerging Foot-and-Mouth Disease, Bluetongue, and </a:t>
            </a:r>
            <a:r>
              <a:rPr lang="en-CA" sz="2400" dirty="0" err="1">
                <a:hlinkClick r:id="rId3"/>
              </a:rPr>
              <a:t>Peste</a:t>
            </a:r>
            <a:r>
              <a:rPr lang="en-CA" sz="2400" dirty="0">
                <a:hlinkClick r:id="rId3"/>
              </a:rPr>
              <a:t> Des Petits Ruminants in Algeria – PubMed</a:t>
            </a:r>
            <a:endParaRPr lang="en-CA" sz="2400" dirty="0"/>
          </a:p>
          <a:p>
            <a:pPr marL="0" indent="0">
              <a:buNone/>
            </a:pPr>
            <a:r>
              <a:rPr lang="en-CA" sz="2400" dirty="0">
                <a:hlinkClick r:id="rId4"/>
              </a:rPr>
              <a:t>First isolation and characterization of caprine parainfluenza virus type 3 from cattle in China – PubMed</a:t>
            </a:r>
            <a:endParaRPr lang="en-CA" sz="2400" dirty="0"/>
          </a:p>
          <a:p>
            <a:pPr marL="0" indent="0">
              <a:buNone/>
            </a:pPr>
            <a:r>
              <a:rPr lang="en-CA" sz="2400" dirty="0">
                <a:hlinkClick r:id="rId5"/>
              </a:rPr>
              <a:t>Evidence of Crimean–Congo hemorrhagic fever virus in livestock and wildlife in Northeastern Portugal | Scientific Reports</a:t>
            </a:r>
            <a:endParaRPr lang="en-US" sz="2400" dirty="0">
              <a:hlinkClick r:id="rId6"/>
            </a:endParaRPr>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pPr>
                <a:defRPr/>
              </a:pPr>
              <a:t>13</a:t>
            </a:fld>
            <a:endParaRPr lang="en-US"/>
          </a:p>
        </p:txBody>
      </p:sp>
    </p:spTree>
    <p:extLst>
      <p:ext uri="{BB962C8B-B14F-4D97-AF65-F5344CB8AC3E}">
        <p14:creationId xmlns:p14="http://schemas.microsoft.com/office/powerpoint/2010/main" val="21634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D30C-691D-C3B3-624F-A2D76018D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3D35D-6B3F-2741-9ACD-9DEEE6DFB756}"/>
              </a:ext>
            </a:extLst>
          </p:cNvPr>
          <p:cNvSpPr>
            <a:spLocks noGrp="1"/>
          </p:cNvSpPr>
          <p:nvPr>
            <p:ph type="title"/>
          </p:nvPr>
        </p:nvSpPr>
        <p:spPr>
          <a:xfrm>
            <a:off x="107771" y="-136524"/>
            <a:ext cx="10515600" cy="1325562"/>
          </a:xfrm>
        </p:spPr>
        <p:txBody>
          <a:bodyPr/>
          <a:lstStyle/>
          <a:p>
            <a:pPr>
              <a:defRPr/>
            </a:pPr>
            <a:r>
              <a:rPr lang="en-US" sz="3200" dirty="0"/>
              <a:t>Asian Longhorn Tick in the USA</a:t>
            </a:r>
            <a:endParaRPr lang="en-CA" sz="3200" dirty="0"/>
          </a:p>
        </p:txBody>
      </p:sp>
      <p:sp>
        <p:nvSpPr>
          <p:cNvPr id="24579" name="Text Placeholder 2">
            <a:extLst>
              <a:ext uri="{FF2B5EF4-FFF2-40B4-BE49-F238E27FC236}">
                <a16:creationId xmlns:a16="http://schemas.microsoft.com/office/drawing/2014/main" id="{5B18BBCE-525F-386A-8D1E-02C20D67DCA5}"/>
              </a:ext>
            </a:extLst>
          </p:cNvPr>
          <p:cNvSpPr>
            <a:spLocks noGrp="1"/>
          </p:cNvSpPr>
          <p:nvPr>
            <p:ph type="body" sz="quarter" idx="13"/>
          </p:nvPr>
        </p:nvSpPr>
        <p:spPr>
          <a:xfrm>
            <a:off x="220502" y="1486968"/>
            <a:ext cx="6412416" cy="4469452"/>
          </a:xfrm>
        </p:spPr>
        <p:txBody>
          <a:bodyPr/>
          <a:lstStyle/>
          <a:p>
            <a:r>
              <a:rPr lang="en-CA" sz="2400" dirty="0"/>
              <a:t>ALHT calls have been taken over by the University of Tennessee</a:t>
            </a:r>
          </a:p>
          <a:p>
            <a:r>
              <a:rPr lang="en-CA" sz="2400" dirty="0"/>
              <a:t>Since the last CAHSS call – three additional states have reported first detections </a:t>
            </a:r>
          </a:p>
          <a:p>
            <a:r>
              <a:rPr lang="en-CA" sz="2400" dirty="0"/>
              <a:t>24 states </a:t>
            </a:r>
            <a:r>
              <a:rPr lang="en-CA" sz="2400"/>
              <a:t>+ Washington </a:t>
            </a:r>
            <a:r>
              <a:rPr lang="en-CA" sz="2400" dirty="0"/>
              <a:t>D.C. now affected</a:t>
            </a:r>
          </a:p>
          <a:p>
            <a:r>
              <a:rPr lang="en-CA" sz="2400" dirty="0"/>
              <a:t>Mid-June, </a:t>
            </a:r>
            <a:r>
              <a:rPr lang="en-CA" sz="2400" dirty="0">
                <a:hlinkClick r:id="rId3"/>
              </a:rPr>
              <a:t>Michigan</a:t>
            </a:r>
            <a:r>
              <a:rPr lang="en-CA" sz="2400" dirty="0"/>
              <a:t> reported ALHT nymphs were found in Berrin County, found by routine tick surveillance</a:t>
            </a:r>
          </a:p>
          <a:p>
            <a:r>
              <a:rPr lang="en-CA" sz="2400" dirty="0"/>
              <a:t>Mid-August, </a:t>
            </a:r>
            <a:r>
              <a:rPr lang="en-CA" sz="2400" dirty="0">
                <a:hlinkClick r:id="rId4"/>
              </a:rPr>
              <a:t>Maine</a:t>
            </a:r>
            <a:r>
              <a:rPr lang="en-CA" sz="2400" dirty="0"/>
              <a:t> confirmed its first finding of the ALHT in Cumberland County </a:t>
            </a:r>
            <a:r>
              <a:rPr lang="en-CA" dirty="0"/>
              <a:t>	</a:t>
            </a:r>
            <a:r>
              <a:rPr lang="en-CA" sz="2400" dirty="0"/>
              <a:t>	</a:t>
            </a:r>
          </a:p>
          <a:p>
            <a:endParaRPr lang="en-CA" sz="1800" dirty="0"/>
          </a:p>
        </p:txBody>
      </p:sp>
      <p:sp>
        <p:nvSpPr>
          <p:cNvPr id="24580" name="Rectangle 2">
            <a:extLst>
              <a:ext uri="{FF2B5EF4-FFF2-40B4-BE49-F238E27FC236}">
                <a16:creationId xmlns:a16="http://schemas.microsoft.com/office/drawing/2014/main" id="{E93E72E6-BE9D-8526-BA61-C343AD2CF34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3" name="TextBox 3">
            <a:extLst>
              <a:ext uri="{FF2B5EF4-FFF2-40B4-BE49-F238E27FC236}">
                <a16:creationId xmlns:a16="http://schemas.microsoft.com/office/drawing/2014/main" id="{E1B58F6C-CC0B-A721-3DA7-E61F0C56758E}"/>
              </a:ext>
            </a:extLst>
          </p:cNvPr>
          <p:cNvSpPr txBox="1">
            <a:spLocks noChangeArrowheads="1"/>
          </p:cNvSpPr>
          <p:nvPr/>
        </p:nvSpPr>
        <p:spPr bwMode="auto">
          <a:xfrm>
            <a:off x="6983236" y="6399780"/>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sz="1800" dirty="0">
                <a:hlinkClick r:id="rId5"/>
              </a:rPr>
              <a:t>Asian </a:t>
            </a:r>
            <a:r>
              <a:rPr lang="en-CA" sz="1800" dirty="0" err="1">
                <a:hlinkClick r:id="rId5"/>
              </a:rPr>
              <a:t>Longhorned</a:t>
            </a:r>
            <a:r>
              <a:rPr lang="en-CA" sz="1800" dirty="0">
                <a:hlinkClick r:id="rId5"/>
              </a:rPr>
              <a:t> Tick Situation Report - The Tick App</a:t>
            </a:r>
            <a:endParaRPr lang="en-CA" altLang="en-US" sz="1800" dirty="0"/>
          </a:p>
        </p:txBody>
      </p:sp>
      <p:pic>
        <p:nvPicPr>
          <p:cNvPr id="5" name="Picture 4">
            <a:extLst>
              <a:ext uri="{FF2B5EF4-FFF2-40B4-BE49-F238E27FC236}">
                <a16:creationId xmlns:a16="http://schemas.microsoft.com/office/drawing/2014/main" id="{DF5BD567-B2F1-A3C0-7FC3-8FF0AE7BC69A}"/>
              </a:ext>
            </a:extLst>
          </p:cNvPr>
          <p:cNvPicPr>
            <a:picLocks noChangeAspect="1"/>
          </p:cNvPicPr>
          <p:nvPr/>
        </p:nvPicPr>
        <p:blipFill>
          <a:blip r:embed="rId6"/>
          <a:stretch>
            <a:fillRect/>
          </a:stretch>
        </p:blipFill>
        <p:spPr>
          <a:xfrm>
            <a:off x="8317065" y="260314"/>
            <a:ext cx="3803801" cy="3023383"/>
          </a:xfrm>
          <a:prstGeom prst="rect">
            <a:avLst/>
          </a:prstGeom>
        </p:spPr>
      </p:pic>
      <p:pic>
        <p:nvPicPr>
          <p:cNvPr id="7" name="Picture 6">
            <a:extLst>
              <a:ext uri="{FF2B5EF4-FFF2-40B4-BE49-F238E27FC236}">
                <a16:creationId xmlns:a16="http://schemas.microsoft.com/office/drawing/2014/main" id="{854B88E7-CE08-A563-91BF-587780E8B0B9}"/>
              </a:ext>
            </a:extLst>
          </p:cNvPr>
          <p:cNvPicPr>
            <a:picLocks noChangeAspect="1"/>
          </p:cNvPicPr>
          <p:nvPr/>
        </p:nvPicPr>
        <p:blipFill>
          <a:blip r:embed="rId7"/>
          <a:stretch>
            <a:fillRect/>
          </a:stretch>
        </p:blipFill>
        <p:spPr>
          <a:xfrm>
            <a:off x="7249841" y="3376398"/>
            <a:ext cx="4826437" cy="3023382"/>
          </a:xfrm>
          <a:prstGeom prst="rect">
            <a:avLst/>
          </a:prstGeom>
          <a:ln w="28575">
            <a:solidFill>
              <a:schemeClr val="tx1"/>
            </a:solidFill>
          </a:ln>
        </p:spPr>
      </p:pic>
    </p:spTree>
    <p:extLst>
      <p:ext uri="{BB962C8B-B14F-4D97-AF65-F5344CB8AC3E}">
        <p14:creationId xmlns:p14="http://schemas.microsoft.com/office/powerpoint/2010/main" val="175304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3462B-463A-279B-EE45-44551D54E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2FDAD-2BC4-8C62-DF54-280D50E400C7}"/>
              </a:ext>
            </a:extLst>
          </p:cNvPr>
          <p:cNvSpPr>
            <a:spLocks noGrp="1"/>
          </p:cNvSpPr>
          <p:nvPr>
            <p:ph type="title"/>
          </p:nvPr>
        </p:nvSpPr>
        <p:spPr>
          <a:xfrm>
            <a:off x="253066" y="244475"/>
            <a:ext cx="6206824" cy="1179844"/>
          </a:xfrm>
        </p:spPr>
        <p:txBody>
          <a:bodyPr/>
          <a:lstStyle/>
          <a:p>
            <a:pPr>
              <a:defRPr/>
            </a:pPr>
            <a:r>
              <a:rPr lang="en-US" sz="3200" dirty="0">
                <a:hlinkClick r:id="rId3"/>
              </a:rPr>
              <a:t>New World Screwworm in Central America and Mexico</a:t>
            </a:r>
            <a:endParaRPr lang="en-CA" sz="3200" dirty="0"/>
          </a:p>
        </p:txBody>
      </p:sp>
      <p:sp>
        <p:nvSpPr>
          <p:cNvPr id="26628" name="Text Placeholder 2">
            <a:extLst>
              <a:ext uri="{FF2B5EF4-FFF2-40B4-BE49-F238E27FC236}">
                <a16:creationId xmlns:a16="http://schemas.microsoft.com/office/drawing/2014/main" id="{44A9505C-CF28-468B-2121-2FE8D0194A6D}"/>
              </a:ext>
            </a:extLst>
          </p:cNvPr>
          <p:cNvSpPr>
            <a:spLocks noGrp="1"/>
          </p:cNvSpPr>
          <p:nvPr>
            <p:ph type="body" sz="quarter" idx="13"/>
          </p:nvPr>
        </p:nvSpPr>
        <p:spPr>
          <a:xfrm>
            <a:off x="188913" y="1532964"/>
            <a:ext cx="6057883" cy="5080561"/>
          </a:xfrm>
        </p:spPr>
        <p:txBody>
          <a:bodyPr>
            <a:normAutofit/>
          </a:bodyPr>
          <a:lstStyle/>
          <a:p>
            <a:endParaRPr lang="en-CA" dirty="0"/>
          </a:p>
          <a:p>
            <a:endParaRPr lang="en-US" altLang="en-US" sz="2400" dirty="0"/>
          </a:p>
        </p:txBody>
      </p:sp>
      <p:pic>
        <p:nvPicPr>
          <p:cNvPr id="9" name="Picture 8">
            <a:extLst>
              <a:ext uri="{FF2B5EF4-FFF2-40B4-BE49-F238E27FC236}">
                <a16:creationId xmlns:a16="http://schemas.microsoft.com/office/drawing/2014/main" id="{C6CAEBFA-688E-1E8B-E586-9BDEDCD585AD}"/>
              </a:ext>
            </a:extLst>
          </p:cNvPr>
          <p:cNvPicPr>
            <a:picLocks noChangeAspect="1"/>
          </p:cNvPicPr>
          <p:nvPr/>
        </p:nvPicPr>
        <p:blipFill>
          <a:blip r:embed="rId4"/>
          <a:stretch>
            <a:fillRect/>
          </a:stretch>
        </p:blipFill>
        <p:spPr>
          <a:xfrm>
            <a:off x="7347005" y="3334562"/>
            <a:ext cx="4656081" cy="3155867"/>
          </a:xfrm>
          <a:prstGeom prst="rect">
            <a:avLst/>
          </a:prstGeom>
          <a:ln w="28575">
            <a:solidFill>
              <a:schemeClr val="tx1"/>
            </a:solidFill>
          </a:ln>
        </p:spPr>
      </p:pic>
      <p:sp>
        <p:nvSpPr>
          <p:cNvPr id="26631" name="TextBox 5">
            <a:hlinkClick r:id="rId5"/>
            <a:extLst>
              <a:ext uri="{FF2B5EF4-FFF2-40B4-BE49-F238E27FC236}">
                <a16:creationId xmlns:a16="http://schemas.microsoft.com/office/drawing/2014/main" id="{D559FAB8-2828-95F7-06A3-B7A4E2805D23}"/>
              </a:ext>
            </a:extLst>
          </p:cNvPr>
          <p:cNvSpPr txBox="1">
            <a:spLocks noChangeArrowheads="1"/>
          </p:cNvSpPr>
          <p:nvPr/>
        </p:nvSpPr>
        <p:spPr bwMode="auto">
          <a:xfrm>
            <a:off x="11153818" y="6428581"/>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5"/>
              </a:rPr>
              <a:t>COPEG</a:t>
            </a:r>
            <a:endParaRPr lang="en-CA" altLang="en-US" sz="1800" dirty="0"/>
          </a:p>
        </p:txBody>
      </p:sp>
      <p:pic>
        <p:nvPicPr>
          <p:cNvPr id="4" name="Picture 3">
            <a:extLst>
              <a:ext uri="{FF2B5EF4-FFF2-40B4-BE49-F238E27FC236}">
                <a16:creationId xmlns:a16="http://schemas.microsoft.com/office/drawing/2014/main" id="{F908F7F9-B61E-F096-07B0-03B9D058612E}"/>
              </a:ext>
            </a:extLst>
          </p:cNvPr>
          <p:cNvPicPr>
            <a:picLocks noChangeAspect="1"/>
          </p:cNvPicPr>
          <p:nvPr/>
        </p:nvPicPr>
        <p:blipFill>
          <a:blip r:embed="rId6"/>
          <a:stretch>
            <a:fillRect/>
          </a:stretch>
        </p:blipFill>
        <p:spPr>
          <a:xfrm>
            <a:off x="6679095" y="768998"/>
            <a:ext cx="4656081" cy="3515814"/>
          </a:xfrm>
          <a:prstGeom prst="rect">
            <a:avLst/>
          </a:prstGeom>
          <a:ln w="28575">
            <a:solidFill>
              <a:schemeClr val="tx1"/>
            </a:solidFill>
          </a:ln>
        </p:spPr>
      </p:pic>
      <p:sp>
        <p:nvSpPr>
          <p:cNvPr id="10" name="TextBox 9">
            <a:extLst>
              <a:ext uri="{FF2B5EF4-FFF2-40B4-BE49-F238E27FC236}">
                <a16:creationId xmlns:a16="http://schemas.microsoft.com/office/drawing/2014/main" id="{8A3C7438-DB2B-97CE-E6C6-83B27DAD1310}"/>
              </a:ext>
            </a:extLst>
          </p:cNvPr>
          <p:cNvSpPr txBox="1"/>
          <p:nvPr/>
        </p:nvSpPr>
        <p:spPr>
          <a:xfrm>
            <a:off x="7347005" y="6059249"/>
            <a:ext cx="1319917" cy="369332"/>
          </a:xfrm>
          <a:prstGeom prst="rect">
            <a:avLst/>
          </a:prstGeom>
          <a:noFill/>
        </p:spPr>
        <p:txBody>
          <a:bodyPr wrap="square" rtlCol="0">
            <a:spAutoFit/>
          </a:bodyPr>
          <a:lstStyle/>
          <a:p>
            <a:r>
              <a:rPr lang="en-CA" b="1" dirty="0"/>
              <a:t>July 2025</a:t>
            </a:r>
          </a:p>
        </p:txBody>
      </p:sp>
      <p:sp>
        <p:nvSpPr>
          <p:cNvPr id="11" name="TextBox 10">
            <a:extLst>
              <a:ext uri="{FF2B5EF4-FFF2-40B4-BE49-F238E27FC236}">
                <a16:creationId xmlns:a16="http://schemas.microsoft.com/office/drawing/2014/main" id="{CEDC2AE9-DCA2-8044-D32E-73BD6E421DFD}"/>
              </a:ext>
            </a:extLst>
          </p:cNvPr>
          <p:cNvSpPr txBox="1"/>
          <p:nvPr/>
        </p:nvSpPr>
        <p:spPr>
          <a:xfrm>
            <a:off x="267920" y="1359673"/>
            <a:ext cx="6411175" cy="5293757"/>
          </a:xfrm>
          <a:prstGeom prst="rect">
            <a:avLst/>
          </a:prstGeom>
          <a:noFill/>
        </p:spPr>
        <p:txBody>
          <a:bodyPr wrap="square" rtlCol="0">
            <a:spAutoFit/>
          </a:bodyPr>
          <a:lstStyle/>
          <a:p>
            <a:pPr lvl="0">
              <a:buFontTx/>
              <a:buChar char="•"/>
            </a:pPr>
            <a:r>
              <a:rPr lang="en-US" altLang="en-US" sz="2000" dirty="0">
                <a:latin typeface="+mn-lt"/>
              </a:rPr>
              <a:t> USA - Mexico border remains closed (cattle, bison, horses)</a:t>
            </a:r>
          </a:p>
          <a:p>
            <a:pPr>
              <a:buFontTx/>
              <a:buChar char="•"/>
            </a:pPr>
            <a:r>
              <a:rPr lang="en-US" altLang="en-US" sz="2000" dirty="0">
                <a:latin typeface="+mn-lt"/>
              </a:rPr>
              <a:t> Recent detection in </a:t>
            </a:r>
            <a:r>
              <a:rPr lang="en-US" altLang="en-US" sz="2000" dirty="0">
                <a:latin typeface="+mn-lt"/>
                <a:hlinkClick r:id="rId7"/>
              </a:rPr>
              <a:t>Nuevo León</a:t>
            </a:r>
            <a:r>
              <a:rPr lang="en-US" altLang="en-US" sz="2000" dirty="0">
                <a:latin typeface="+mn-lt"/>
              </a:rPr>
              <a:t> (~125 km from border) </a:t>
            </a:r>
          </a:p>
          <a:p>
            <a:pPr lvl="0">
              <a:buFontTx/>
              <a:buChar char="•"/>
            </a:pPr>
            <a:r>
              <a:rPr lang="en-US" altLang="en-US" sz="2000" dirty="0">
                <a:latin typeface="+mn-lt"/>
              </a:rPr>
              <a:t> </a:t>
            </a:r>
            <a:r>
              <a:rPr lang="en-US" altLang="en-US" sz="2000" dirty="0">
                <a:latin typeface="+mn-lt"/>
                <a:hlinkClick r:id="rId8"/>
              </a:rPr>
              <a:t>Mexico</a:t>
            </a:r>
            <a:r>
              <a:rPr lang="en-US" altLang="en-US" sz="2000" dirty="0">
                <a:latin typeface="+mn-lt"/>
              </a:rPr>
              <a:t> has reported 52 human cases (mostly in Chiapas), including 3 deaths linked to underlying conditions </a:t>
            </a:r>
          </a:p>
          <a:p>
            <a:pPr lvl="0">
              <a:buFontTx/>
              <a:buChar char="•"/>
            </a:pPr>
            <a:r>
              <a:rPr lang="en-US" altLang="en-US" sz="2000" dirty="0">
                <a:latin typeface="+mn-lt"/>
              </a:rPr>
              <a:t> Situation in other Central American countries: Honduras (64+ human cases, &gt;2,496 animal cases), Nicaragua (124 human cases), Guatemala (16 human cases), El Salvador (5 human cases), Belize (2 human cases), and Costa Rica (56 human cases in 2025, triple the 2024 count)</a:t>
            </a:r>
          </a:p>
          <a:p>
            <a:pPr lvl="0">
              <a:buFontTx/>
              <a:buChar char="•"/>
            </a:pPr>
            <a:r>
              <a:rPr lang="en-US" altLang="en-US" sz="2000" dirty="0">
                <a:latin typeface="+mn-lt"/>
              </a:rPr>
              <a:t> The USDA is investing $29.5 million in sterile fly production and dispersal facilities in Mexico and Texas</a:t>
            </a:r>
          </a:p>
          <a:p>
            <a:pPr lvl="0">
              <a:buFontTx/>
              <a:buChar char="•"/>
            </a:pPr>
            <a:r>
              <a:rPr lang="en-US" altLang="en-US" sz="2000" dirty="0">
                <a:latin typeface="+mn-lt"/>
              </a:rPr>
              <a:t> Mexico has launched an </a:t>
            </a:r>
            <a:r>
              <a:rPr lang="en-US" altLang="en-US" sz="2000" dirty="0">
                <a:latin typeface="+mn-lt"/>
                <a:hlinkClick r:id="rId9"/>
              </a:rPr>
              <a:t>interactive dashboard</a:t>
            </a:r>
            <a:r>
              <a:rPr lang="en-US" altLang="en-US" sz="2000" dirty="0">
                <a:latin typeface="+mn-lt"/>
              </a:rPr>
              <a:t> for tracking NWS in animals</a:t>
            </a:r>
          </a:p>
          <a:p>
            <a:pPr lvl="0">
              <a:buFontTx/>
              <a:buChar char="•"/>
            </a:pPr>
            <a:r>
              <a:rPr lang="en-US" altLang="en-US" sz="2000" dirty="0">
                <a:latin typeface="+mn-lt"/>
              </a:rPr>
              <a:t> The USA is deploying </a:t>
            </a:r>
            <a:r>
              <a:rPr lang="en-US" altLang="en-US" sz="2000" dirty="0">
                <a:latin typeface="+mn-lt"/>
                <a:hlinkClick r:id="rId10"/>
              </a:rPr>
              <a:t>Swormlure-5</a:t>
            </a:r>
            <a:r>
              <a:rPr lang="en-US" altLang="en-US" sz="2000" dirty="0">
                <a:latin typeface="+mn-lt"/>
              </a:rPr>
              <a:t>, a synthetic bait with insecticide, and has </a:t>
            </a:r>
            <a:r>
              <a:rPr lang="en-US" altLang="en-US" sz="2000" dirty="0">
                <a:latin typeface="+mn-lt"/>
                <a:hlinkClick r:id="rId11"/>
              </a:rPr>
              <a:t>authorized emergency use of animal drugs</a:t>
            </a:r>
            <a:r>
              <a:rPr lang="en-US" altLang="en-US" sz="2000" dirty="0">
                <a:latin typeface="+mn-lt"/>
              </a:rPr>
              <a:t> for NWS control</a:t>
            </a:r>
          </a:p>
          <a:p>
            <a:endParaRPr lang="en-CA" dirty="0"/>
          </a:p>
        </p:txBody>
      </p:sp>
    </p:spTree>
    <p:extLst>
      <p:ext uri="{BB962C8B-B14F-4D97-AF65-F5344CB8AC3E}">
        <p14:creationId xmlns:p14="http://schemas.microsoft.com/office/powerpoint/2010/main" val="58688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B12E1-AF78-FCD0-058B-47471A12D96E}"/>
              </a:ext>
            </a:extLst>
          </p:cNvPr>
          <p:cNvSpPr>
            <a:spLocks noGrp="1"/>
          </p:cNvSpPr>
          <p:nvPr>
            <p:ph type="title"/>
          </p:nvPr>
        </p:nvSpPr>
        <p:spPr>
          <a:xfrm>
            <a:off x="68263" y="-42863"/>
            <a:ext cx="10515600" cy="1042988"/>
          </a:xfrm>
        </p:spPr>
        <p:txBody>
          <a:bodyPr/>
          <a:lstStyle/>
          <a:p>
            <a:pPr>
              <a:defRPr/>
            </a:pPr>
            <a:r>
              <a:rPr lang="en-US" sz="3200" dirty="0"/>
              <a:t>Bluetongue virus in Europe</a:t>
            </a:r>
            <a:endParaRPr lang="en-CA" sz="3200" dirty="0"/>
          </a:p>
        </p:txBody>
      </p:sp>
      <p:sp>
        <p:nvSpPr>
          <p:cNvPr id="26627" name="TextBox 7">
            <a:extLst>
              <a:ext uri="{FF2B5EF4-FFF2-40B4-BE49-F238E27FC236}">
                <a16:creationId xmlns:a16="http://schemas.microsoft.com/office/drawing/2014/main" id="{796566BE-A17A-6B26-7F64-E0A5E87E5915}"/>
              </a:ext>
            </a:extLst>
          </p:cNvPr>
          <p:cNvSpPr txBox="1">
            <a:spLocks noChangeArrowheads="1"/>
          </p:cNvSpPr>
          <p:nvPr/>
        </p:nvSpPr>
        <p:spPr bwMode="auto">
          <a:xfrm>
            <a:off x="8934138" y="6488113"/>
            <a:ext cx="147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err="1">
                <a:hlinkClick r:id="rId3"/>
              </a:rPr>
              <a:t>Empres</a:t>
            </a:r>
            <a:r>
              <a:rPr lang="en-US" altLang="en-US" sz="1800" dirty="0">
                <a:hlinkClick r:id="rId3"/>
              </a:rPr>
              <a:t>-Plus</a:t>
            </a:r>
            <a:endParaRPr lang="en-CA" altLang="en-US" sz="1800" dirty="0"/>
          </a:p>
        </p:txBody>
      </p:sp>
      <p:pic>
        <p:nvPicPr>
          <p:cNvPr id="26628" name="Picture 8">
            <a:extLst>
              <a:ext uri="{FF2B5EF4-FFF2-40B4-BE49-F238E27FC236}">
                <a16:creationId xmlns:a16="http://schemas.microsoft.com/office/drawing/2014/main" id="{6E2331F3-8675-77F9-05C2-6AD96A1DE0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89" y="3708488"/>
            <a:ext cx="7545361" cy="27796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C5E8B3F-EA50-952A-7062-7CC6DE8D8FFD}"/>
              </a:ext>
            </a:extLst>
          </p:cNvPr>
          <p:cNvSpPr/>
          <p:nvPr/>
        </p:nvSpPr>
        <p:spPr>
          <a:xfrm>
            <a:off x="10374313" y="4267200"/>
            <a:ext cx="1497012" cy="15049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2" name="TextBox 21">
            <a:extLst>
              <a:ext uri="{FF2B5EF4-FFF2-40B4-BE49-F238E27FC236}">
                <a16:creationId xmlns:a16="http://schemas.microsoft.com/office/drawing/2014/main" id="{16C1FEF6-3713-AA24-889C-524F2D09F980}"/>
              </a:ext>
            </a:extLst>
          </p:cNvPr>
          <p:cNvSpPr txBox="1"/>
          <p:nvPr/>
        </p:nvSpPr>
        <p:spPr>
          <a:xfrm>
            <a:off x="287337" y="891777"/>
            <a:ext cx="11836400" cy="4893647"/>
          </a:xfrm>
          <a:prstGeom prst="rect">
            <a:avLst/>
          </a:prstGeom>
          <a:noFill/>
        </p:spPr>
        <p:txBody>
          <a:bodyPr>
            <a:spAutoFit/>
          </a:bodyPr>
          <a:lstStyle/>
          <a:p>
            <a:pPr marL="342900" indent="-342900">
              <a:buFont typeface="Arial" panose="020B0604020202020204" pitchFamily="34" charset="0"/>
              <a:buChar char="•"/>
              <a:defRPr/>
            </a:pPr>
            <a:r>
              <a:rPr lang="en-US" altLang="en-US" sz="2400" dirty="0">
                <a:latin typeface="+mn-lt"/>
              </a:rPr>
              <a:t>Europe still reporting cases of BTV (serotypes 3, 8, and recently 5), but less than the previous year </a:t>
            </a:r>
          </a:p>
          <a:p>
            <a:pPr marL="342900" indent="-342900">
              <a:buFont typeface="Arial" panose="020B0604020202020204" pitchFamily="34" charset="0"/>
              <a:buChar char="•"/>
              <a:defRPr/>
            </a:pPr>
            <a:r>
              <a:rPr lang="en-US" altLang="en-US" sz="2400" b="1" dirty="0">
                <a:latin typeface="+mn-lt"/>
              </a:rPr>
              <a:t>BTV-3 Cases</a:t>
            </a:r>
          </a:p>
          <a:p>
            <a:pPr marL="800100" lvl="1" indent="-342900">
              <a:buFont typeface="Arial" panose="020B0604020202020204" pitchFamily="34" charset="0"/>
              <a:buChar char="•"/>
              <a:defRPr/>
            </a:pPr>
            <a:r>
              <a:rPr lang="en-US" altLang="en-US" sz="2400" dirty="0">
                <a:latin typeface="+mn-lt"/>
              </a:rPr>
              <a:t>UK, Poland, Norway, Czech Republic, </a:t>
            </a:r>
            <a:r>
              <a:rPr lang="en-US" altLang="en-US" sz="2400" dirty="0">
                <a:latin typeface="+mn-lt"/>
                <a:hlinkClick r:id="rId5"/>
              </a:rPr>
              <a:t>Romania</a:t>
            </a:r>
            <a:r>
              <a:rPr lang="en-US" altLang="en-US" sz="2400" dirty="0">
                <a:latin typeface="+mn-lt"/>
              </a:rPr>
              <a:t> (1</a:t>
            </a:r>
            <a:r>
              <a:rPr lang="en-US" altLang="en-US" sz="2400" baseline="30000" dirty="0">
                <a:latin typeface="+mn-lt"/>
              </a:rPr>
              <a:t>st</a:t>
            </a:r>
            <a:r>
              <a:rPr lang="en-US" altLang="en-US" sz="2400" dirty="0">
                <a:latin typeface="+mn-lt"/>
              </a:rPr>
              <a:t> report), Hungary (1</a:t>
            </a:r>
            <a:r>
              <a:rPr lang="en-US" altLang="en-US" sz="2400" baseline="30000" dirty="0">
                <a:latin typeface="+mn-lt"/>
              </a:rPr>
              <a:t>st</a:t>
            </a:r>
            <a:r>
              <a:rPr lang="en-US" altLang="en-US" sz="2400" dirty="0">
                <a:latin typeface="+mn-lt"/>
              </a:rPr>
              <a:t> since 2015)</a:t>
            </a:r>
          </a:p>
          <a:p>
            <a:pPr marL="800100" lvl="1" indent="-342900">
              <a:buFont typeface="Arial" panose="020B0604020202020204" pitchFamily="34" charset="0"/>
              <a:buChar char="•"/>
              <a:defRPr/>
            </a:pPr>
            <a:r>
              <a:rPr lang="en-US" altLang="en-US" sz="2400" dirty="0">
                <a:latin typeface="+mn-lt"/>
              </a:rPr>
              <a:t>In Africa, Morocco recently reported its first cases of BTV-3</a:t>
            </a:r>
          </a:p>
          <a:p>
            <a:pPr marL="342900" indent="-342900">
              <a:buFont typeface="Arial" panose="020B0604020202020204" pitchFamily="34" charset="0"/>
              <a:buChar char="•"/>
              <a:defRPr/>
            </a:pPr>
            <a:r>
              <a:rPr lang="en-CA" altLang="en-US" sz="2400" b="1" dirty="0">
                <a:latin typeface="+mn-lt"/>
              </a:rPr>
              <a:t>BTV-8 Cases</a:t>
            </a:r>
          </a:p>
          <a:p>
            <a:pPr marL="800100" lvl="1" indent="-342900">
              <a:buFont typeface="Arial" panose="020B0604020202020204" pitchFamily="34" charset="0"/>
              <a:buChar char="•"/>
              <a:defRPr/>
            </a:pPr>
            <a:r>
              <a:rPr lang="en-CA" altLang="en-US" sz="2400" dirty="0">
                <a:latin typeface="+mn-lt"/>
              </a:rPr>
              <a:t>UK, Slovenia, Italy, Greece, North Macedonia, Croatia, Serbia, </a:t>
            </a:r>
            <a:r>
              <a:rPr lang="en-CA" altLang="en-US" sz="2400" dirty="0">
                <a:latin typeface="+mn-lt"/>
                <a:hlinkClick r:id="rId6"/>
              </a:rPr>
              <a:t>Bosnia</a:t>
            </a:r>
            <a:r>
              <a:rPr lang="en-CA" altLang="en-US" sz="2400" dirty="0">
                <a:latin typeface="+mn-lt"/>
              </a:rPr>
              <a:t> </a:t>
            </a:r>
          </a:p>
          <a:p>
            <a:pPr marL="342900" indent="-342900">
              <a:buFont typeface="Arial" panose="020B0604020202020204" pitchFamily="34" charset="0"/>
              <a:buChar char="•"/>
              <a:defRPr/>
            </a:pPr>
            <a:r>
              <a:rPr lang="en-CA" altLang="en-US" sz="2400" b="1" dirty="0">
                <a:latin typeface="+mn-lt"/>
              </a:rPr>
              <a:t>BTV-5</a:t>
            </a:r>
          </a:p>
          <a:p>
            <a:pPr marL="800100" lvl="1" indent="-342900">
              <a:buFont typeface="Arial" panose="020B0604020202020204" pitchFamily="34" charset="0"/>
              <a:buChar char="•"/>
              <a:defRPr/>
            </a:pPr>
            <a:r>
              <a:rPr lang="en-CA" altLang="en-US" sz="2400" dirty="0">
                <a:latin typeface="+mn-lt"/>
                <a:hlinkClick r:id="rId7"/>
              </a:rPr>
              <a:t>Italy</a:t>
            </a:r>
            <a:r>
              <a:rPr lang="en-CA" altLang="en-US" sz="2400" dirty="0">
                <a:latin typeface="+mn-lt"/>
              </a:rPr>
              <a:t> </a:t>
            </a:r>
          </a:p>
          <a:p>
            <a:pPr marL="800100" lvl="1" indent="-342900">
              <a:buFont typeface="Arial" panose="020B0604020202020204" pitchFamily="34" charset="0"/>
              <a:buChar char="•"/>
              <a:defRPr/>
            </a:pPr>
            <a:r>
              <a:rPr lang="en-CA" altLang="en-US" sz="2400" dirty="0">
                <a:latin typeface="+mn-lt"/>
              </a:rPr>
              <a:t>First occurrence in Europe</a:t>
            </a:r>
          </a:p>
          <a:p>
            <a:pPr marL="342900" indent="-342900">
              <a:buFont typeface="Arial" panose="020B0604020202020204" pitchFamily="34" charset="0"/>
              <a:buChar char="•"/>
              <a:defRPr/>
            </a:pPr>
            <a:r>
              <a:rPr lang="en-CA" altLang="en-US" sz="2400" b="1" dirty="0">
                <a:latin typeface="+mn-lt"/>
              </a:rPr>
              <a:t>Unspecified BTV Serotype</a:t>
            </a:r>
          </a:p>
          <a:p>
            <a:pPr marL="800100" lvl="1" indent="-342900">
              <a:buFont typeface="Arial" panose="020B0604020202020204" pitchFamily="34" charset="0"/>
              <a:buChar char="•"/>
              <a:defRPr/>
            </a:pPr>
            <a:r>
              <a:rPr lang="en-CA" altLang="en-US" sz="2400" dirty="0">
                <a:latin typeface="+mn-lt"/>
                <a:hlinkClick r:id="rId8"/>
              </a:rPr>
              <a:t>Kosovo</a:t>
            </a:r>
            <a:endParaRPr lang="en-CA" altLang="en-US" sz="2400" dirty="0">
              <a:latin typeface="+mn-lt"/>
            </a:endParaRPr>
          </a:p>
          <a:p>
            <a:pPr marL="342900" indent="-342900">
              <a:buFont typeface="Arial" panose="020B0604020202020204" pitchFamily="34" charset="0"/>
              <a:buChar char="•"/>
              <a:defRPr/>
            </a:pPr>
            <a:endParaRPr lang="en-US" altLang="en-US" sz="24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640B7E-9CA9-7F14-4DE9-8F2FC7B1CF46}"/>
              </a:ext>
            </a:extLst>
          </p:cNvPr>
          <p:cNvSpPr>
            <a:spLocks noGrp="1"/>
          </p:cNvSpPr>
          <p:nvPr>
            <p:ph type="title"/>
          </p:nvPr>
        </p:nvSpPr>
        <p:spPr>
          <a:xfrm>
            <a:off x="130175" y="-182563"/>
            <a:ext cx="10515600" cy="1042988"/>
          </a:xfrm>
        </p:spPr>
        <p:txBody>
          <a:bodyPr/>
          <a:lstStyle/>
          <a:p>
            <a:pPr>
              <a:defRPr/>
            </a:pPr>
            <a:r>
              <a:rPr lang="en-US" sz="3200" dirty="0"/>
              <a:t>Bluetongue virus in Europe</a:t>
            </a:r>
            <a:endParaRPr lang="en-CA" sz="3200" dirty="0"/>
          </a:p>
        </p:txBody>
      </p:sp>
      <p:sp>
        <p:nvSpPr>
          <p:cNvPr id="28675" name="Content Placeholder 9">
            <a:extLst>
              <a:ext uri="{FF2B5EF4-FFF2-40B4-BE49-F238E27FC236}">
                <a16:creationId xmlns:a16="http://schemas.microsoft.com/office/drawing/2014/main" id="{3CD66C0E-E8B5-0C85-83DC-64796476546D}"/>
              </a:ext>
            </a:extLst>
          </p:cNvPr>
          <p:cNvSpPr>
            <a:spLocks noGrp="1"/>
          </p:cNvSpPr>
          <p:nvPr>
            <p:ph sz="half" idx="1"/>
          </p:nvPr>
        </p:nvSpPr>
        <p:spPr>
          <a:xfrm>
            <a:off x="219075" y="590550"/>
            <a:ext cx="8121650" cy="5676900"/>
          </a:xfrm>
        </p:spPr>
        <p:txBody>
          <a:bodyPr/>
          <a:lstStyle/>
          <a:p>
            <a:endParaRPr lang="en-CA" altLang="en-US"/>
          </a:p>
          <a:p>
            <a:pPr lvl="1"/>
            <a:endParaRPr lang="en-CA" altLang="en-US"/>
          </a:p>
        </p:txBody>
      </p:sp>
      <p:sp>
        <p:nvSpPr>
          <p:cNvPr id="28676" name="TextBox 7">
            <a:extLst>
              <a:ext uri="{FF2B5EF4-FFF2-40B4-BE49-F238E27FC236}">
                <a16:creationId xmlns:a16="http://schemas.microsoft.com/office/drawing/2014/main" id="{4AF51E21-05A6-6AA7-D62E-E7E0165C963B}"/>
              </a:ext>
            </a:extLst>
          </p:cNvPr>
          <p:cNvSpPr txBox="1">
            <a:spLocks noChangeArrowheads="1"/>
          </p:cNvSpPr>
          <p:nvPr/>
        </p:nvSpPr>
        <p:spPr bwMode="auto">
          <a:xfrm>
            <a:off x="846138" y="5946775"/>
            <a:ext cx="631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pic>
        <p:nvPicPr>
          <p:cNvPr id="28677" name="Picture 7">
            <a:extLst>
              <a:ext uri="{FF2B5EF4-FFF2-40B4-BE49-F238E27FC236}">
                <a16:creationId xmlns:a16="http://schemas.microsoft.com/office/drawing/2014/main" id="{E4C01379-34BC-0BAF-CD57-43CA64548D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838" y="971550"/>
            <a:ext cx="8804275" cy="4914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9">
            <a:extLst>
              <a:ext uri="{FF2B5EF4-FFF2-40B4-BE49-F238E27FC236}">
                <a16:creationId xmlns:a16="http://schemas.microsoft.com/office/drawing/2014/main" id="{41020889-EBE7-0C3C-BD7B-2D3057F15F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6450" y="2949575"/>
            <a:ext cx="4445000" cy="3429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9" name="TextBox 16">
            <a:extLst>
              <a:ext uri="{FF2B5EF4-FFF2-40B4-BE49-F238E27FC236}">
                <a16:creationId xmlns:a16="http://schemas.microsoft.com/office/drawing/2014/main" id="{452EC3CD-3362-F9F4-554E-8A4A71F0A7C5}"/>
              </a:ext>
            </a:extLst>
          </p:cNvPr>
          <p:cNvSpPr txBox="1">
            <a:spLocks noChangeArrowheads="1"/>
          </p:cNvSpPr>
          <p:nvPr/>
        </p:nvSpPr>
        <p:spPr bwMode="auto">
          <a:xfrm>
            <a:off x="7010400" y="6380163"/>
            <a:ext cx="410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 cases June 1, 2025 – October 5,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058-B1E4-2FE8-CAB9-6865D276EE84}"/>
              </a:ext>
            </a:extLst>
          </p:cNvPr>
          <p:cNvSpPr>
            <a:spLocks noGrp="1"/>
          </p:cNvSpPr>
          <p:nvPr>
            <p:ph type="title"/>
          </p:nvPr>
        </p:nvSpPr>
        <p:spPr>
          <a:xfrm>
            <a:off x="268574" y="245204"/>
            <a:ext cx="6741826" cy="1325563"/>
          </a:xfrm>
        </p:spPr>
        <p:txBody>
          <a:bodyPr/>
          <a:lstStyle/>
          <a:p>
            <a:r>
              <a:rPr lang="en-CA" sz="3200" dirty="0"/>
              <a:t>Sheep Pox and Goat Pox in Europe</a:t>
            </a:r>
          </a:p>
        </p:txBody>
      </p:sp>
      <p:sp>
        <p:nvSpPr>
          <p:cNvPr id="3" name="Content Placeholder 2">
            <a:extLst>
              <a:ext uri="{FF2B5EF4-FFF2-40B4-BE49-F238E27FC236}">
                <a16:creationId xmlns:a16="http://schemas.microsoft.com/office/drawing/2014/main" id="{428F62BE-F8A8-6B68-4093-1F1751A556A7}"/>
              </a:ext>
            </a:extLst>
          </p:cNvPr>
          <p:cNvSpPr>
            <a:spLocks noGrp="1"/>
          </p:cNvSpPr>
          <p:nvPr>
            <p:ph sz="half" idx="1"/>
          </p:nvPr>
        </p:nvSpPr>
        <p:spPr>
          <a:xfrm>
            <a:off x="770744" y="2211049"/>
            <a:ext cx="5181600" cy="2960558"/>
          </a:xfrm>
        </p:spPr>
        <p:txBody>
          <a:bodyPr/>
          <a:lstStyle/>
          <a:p>
            <a:r>
              <a:rPr lang="en-CA" dirty="0"/>
              <a:t>Outbreaks ongoing in Greece, Bulgaria, Romania and Serbia</a:t>
            </a:r>
          </a:p>
          <a:p>
            <a:r>
              <a:rPr lang="en-CA" dirty="0"/>
              <a:t>727 Events reported since last meeting</a:t>
            </a:r>
          </a:p>
        </p:txBody>
      </p:sp>
      <p:pic>
        <p:nvPicPr>
          <p:cNvPr id="7" name="Content Placeholder 6">
            <a:extLst>
              <a:ext uri="{FF2B5EF4-FFF2-40B4-BE49-F238E27FC236}">
                <a16:creationId xmlns:a16="http://schemas.microsoft.com/office/drawing/2014/main" id="{C0B2DCC2-53CD-65F5-51C2-0E78D0DF58E8}"/>
              </a:ext>
            </a:extLst>
          </p:cNvPr>
          <p:cNvPicPr>
            <a:picLocks noGrp="1" noChangeAspect="1"/>
          </p:cNvPicPr>
          <p:nvPr>
            <p:ph sz="half" idx="2"/>
          </p:nvPr>
        </p:nvPicPr>
        <p:blipFill>
          <a:blip r:embed="rId2"/>
          <a:stretch>
            <a:fillRect/>
          </a:stretch>
        </p:blipFill>
        <p:spPr>
          <a:xfrm>
            <a:off x="7010400" y="0"/>
            <a:ext cx="5181600" cy="4093028"/>
          </a:xfrm>
        </p:spPr>
      </p:pic>
      <p:sp>
        <p:nvSpPr>
          <p:cNvPr id="5" name="Slide Number Placeholder 4">
            <a:extLst>
              <a:ext uri="{FF2B5EF4-FFF2-40B4-BE49-F238E27FC236}">
                <a16:creationId xmlns:a16="http://schemas.microsoft.com/office/drawing/2014/main" id="{CA976DD8-5094-483B-18FB-5E5EEA729C22}"/>
              </a:ext>
            </a:extLst>
          </p:cNvPr>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pic>
        <p:nvPicPr>
          <p:cNvPr id="9" name="Picture 8">
            <a:extLst>
              <a:ext uri="{FF2B5EF4-FFF2-40B4-BE49-F238E27FC236}">
                <a16:creationId xmlns:a16="http://schemas.microsoft.com/office/drawing/2014/main" id="{62663CAB-0B94-20F1-247D-93BE44666A9E}"/>
              </a:ext>
            </a:extLst>
          </p:cNvPr>
          <p:cNvPicPr>
            <a:picLocks noChangeAspect="1"/>
          </p:cNvPicPr>
          <p:nvPr/>
        </p:nvPicPr>
        <p:blipFill>
          <a:blip r:embed="rId3"/>
          <a:stretch>
            <a:fillRect/>
          </a:stretch>
        </p:blipFill>
        <p:spPr>
          <a:xfrm>
            <a:off x="6888135" y="3429000"/>
            <a:ext cx="5303865" cy="3386887"/>
          </a:xfrm>
          <a:prstGeom prst="rect">
            <a:avLst/>
          </a:prstGeom>
        </p:spPr>
      </p:pic>
    </p:spTree>
    <p:extLst>
      <p:ext uri="{BB962C8B-B14F-4D97-AF65-F5344CB8AC3E}">
        <p14:creationId xmlns:p14="http://schemas.microsoft.com/office/powerpoint/2010/main" val="267218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7401-FA3D-982A-C9D3-00AD07565CF5}"/>
              </a:ext>
            </a:extLst>
          </p:cNvPr>
          <p:cNvSpPr>
            <a:spLocks noGrp="1"/>
          </p:cNvSpPr>
          <p:nvPr>
            <p:ph type="title"/>
          </p:nvPr>
        </p:nvSpPr>
        <p:spPr/>
        <p:txBody>
          <a:bodyPr/>
          <a:lstStyle/>
          <a:p>
            <a:r>
              <a:rPr lang="en-CA" sz="3600" dirty="0"/>
              <a:t>Epizootic Hemorrhagic Disease in the United States</a:t>
            </a:r>
          </a:p>
        </p:txBody>
      </p:sp>
      <p:sp>
        <p:nvSpPr>
          <p:cNvPr id="4" name="Text Placeholder 3">
            <a:extLst>
              <a:ext uri="{FF2B5EF4-FFF2-40B4-BE49-F238E27FC236}">
                <a16:creationId xmlns:a16="http://schemas.microsoft.com/office/drawing/2014/main" id="{DBBCE4CD-DBB1-B163-A493-78AC084BEFAD}"/>
              </a:ext>
            </a:extLst>
          </p:cNvPr>
          <p:cNvSpPr>
            <a:spLocks noGrp="1"/>
          </p:cNvSpPr>
          <p:nvPr>
            <p:ph sz="half" idx="1"/>
          </p:nvPr>
        </p:nvSpPr>
        <p:spPr>
          <a:xfrm>
            <a:off x="373626" y="1472010"/>
            <a:ext cx="5181600" cy="4351338"/>
          </a:xfrm>
        </p:spPr>
        <p:txBody>
          <a:bodyPr/>
          <a:lstStyle/>
          <a:p>
            <a:r>
              <a:rPr lang="en-CA" dirty="0"/>
              <a:t>Epizootic Hemorrhagic Disease reports in United States have been very significant this year</a:t>
            </a:r>
          </a:p>
          <a:p>
            <a:r>
              <a:rPr lang="en-CA" dirty="0"/>
              <a:t>Reports of hundreds to thousands of white-tailed deer impacted</a:t>
            </a:r>
          </a:p>
          <a:p>
            <a:pPr lvl="1"/>
            <a:r>
              <a:rPr lang="en-CA" dirty="0">
                <a:hlinkClick r:id="rId2"/>
              </a:rPr>
              <a:t>Ohio</a:t>
            </a:r>
            <a:endParaRPr lang="en-CA" dirty="0"/>
          </a:p>
          <a:p>
            <a:pPr lvl="1"/>
            <a:r>
              <a:rPr lang="en-CA" dirty="0">
                <a:hlinkClick r:id="rId3"/>
              </a:rPr>
              <a:t>Indiana </a:t>
            </a:r>
            <a:endParaRPr lang="en-CA" dirty="0"/>
          </a:p>
          <a:p>
            <a:pPr lvl="1"/>
            <a:r>
              <a:rPr lang="en-CA" dirty="0">
                <a:hlinkClick r:id="rId4"/>
              </a:rPr>
              <a:t>Kentucky</a:t>
            </a:r>
            <a:endParaRPr lang="en-CA" dirty="0"/>
          </a:p>
          <a:p>
            <a:pPr lvl="1"/>
            <a:r>
              <a:rPr lang="en-CA" dirty="0">
                <a:hlinkClick r:id="rId5"/>
              </a:rPr>
              <a:t>Michigan</a:t>
            </a:r>
            <a:endParaRPr lang="en-CA" dirty="0"/>
          </a:p>
          <a:p>
            <a:pPr lvl="1"/>
            <a:r>
              <a:rPr lang="en-CA" dirty="0">
                <a:hlinkClick r:id="rId6"/>
              </a:rPr>
              <a:t>Montana</a:t>
            </a:r>
            <a:endParaRPr lang="en-CA" dirty="0"/>
          </a:p>
        </p:txBody>
      </p:sp>
      <p:sp>
        <p:nvSpPr>
          <p:cNvPr id="3" name="Content Placeholder 2">
            <a:extLst>
              <a:ext uri="{FF2B5EF4-FFF2-40B4-BE49-F238E27FC236}">
                <a16:creationId xmlns:a16="http://schemas.microsoft.com/office/drawing/2014/main" id="{C6AB6240-8A36-05DF-9228-E595743E8756}"/>
              </a:ext>
            </a:extLst>
          </p:cNvPr>
          <p:cNvSpPr>
            <a:spLocks noGrp="1"/>
          </p:cNvSpPr>
          <p:nvPr>
            <p:ph sz="half" idx="2"/>
          </p:nvPr>
        </p:nvSpPr>
        <p:spPr>
          <a:xfrm>
            <a:off x="5488858" y="1472010"/>
            <a:ext cx="5798574" cy="4351338"/>
          </a:xfrm>
        </p:spPr>
        <p:txBody>
          <a:bodyPr/>
          <a:lstStyle/>
          <a:p>
            <a:r>
              <a:rPr lang="en-CA" dirty="0">
                <a:hlinkClick r:id="rId7"/>
              </a:rPr>
              <a:t>Serologic evidence </a:t>
            </a:r>
            <a:r>
              <a:rPr lang="en-CA" dirty="0"/>
              <a:t>of EHD in sheep and goats recent study from Türkiye suggests they may play some role in EHD epidemiology </a:t>
            </a:r>
          </a:p>
          <a:p>
            <a:r>
              <a:rPr lang="en-CA" dirty="0"/>
              <a:t>Sheep are susceptible via experimental infection but rarely develop clinical signs</a:t>
            </a:r>
          </a:p>
          <a:p>
            <a:r>
              <a:rPr lang="en-CA" dirty="0"/>
              <a:t>Goats do not seem to be susceptible (</a:t>
            </a:r>
            <a:r>
              <a:rPr lang="en-CA" dirty="0">
                <a:hlinkClick r:id="rId8"/>
              </a:rPr>
              <a:t>WOAH</a:t>
            </a:r>
            <a:r>
              <a:rPr lang="en-CA" dirty="0"/>
              <a:t>)</a:t>
            </a:r>
          </a:p>
          <a:p>
            <a:r>
              <a:rPr lang="en-CA" dirty="0"/>
              <a:t>The same environmental conditions that favour EHD also favour BTV</a:t>
            </a:r>
          </a:p>
        </p:txBody>
      </p:sp>
    </p:spTree>
    <p:extLst>
      <p:ext uri="{BB962C8B-B14F-4D97-AF65-F5344CB8AC3E}">
        <p14:creationId xmlns:p14="http://schemas.microsoft.com/office/powerpoint/2010/main" val="113081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F01A-12D7-DAF3-16ED-C754ED725BAE}"/>
              </a:ext>
            </a:extLst>
          </p:cNvPr>
          <p:cNvSpPr>
            <a:spLocks noGrp="1"/>
          </p:cNvSpPr>
          <p:nvPr>
            <p:ph type="title"/>
          </p:nvPr>
        </p:nvSpPr>
        <p:spPr/>
        <p:txBody>
          <a:bodyPr/>
          <a:lstStyle/>
          <a:p>
            <a:r>
              <a:rPr lang="en-CA" sz="2800" dirty="0">
                <a:hlinkClick r:id="rId2"/>
              </a:rPr>
              <a:t>Detection of antibodies specific to H5 avian influenza virus in a sheep in Norway, June 2024, eleven months after an outbreak of highly pathogenic avian influenza in a nearby seabird colony | </a:t>
            </a:r>
            <a:r>
              <a:rPr lang="en-CA" sz="2800" dirty="0" err="1">
                <a:hlinkClick r:id="rId2"/>
              </a:rPr>
              <a:t>bioRxiv</a:t>
            </a:r>
            <a:br>
              <a:rPr lang="en-CA" sz="2800" dirty="0"/>
            </a:br>
            <a:endParaRPr lang="en-CA" sz="2800" dirty="0"/>
          </a:p>
        </p:txBody>
      </p:sp>
      <p:sp>
        <p:nvSpPr>
          <p:cNvPr id="3" name="Text Placeholder 2">
            <a:extLst>
              <a:ext uri="{FF2B5EF4-FFF2-40B4-BE49-F238E27FC236}">
                <a16:creationId xmlns:a16="http://schemas.microsoft.com/office/drawing/2014/main" id="{BB3B2AD6-6A62-61E4-6F1F-89C37A14A52C}"/>
              </a:ext>
            </a:extLst>
          </p:cNvPr>
          <p:cNvSpPr>
            <a:spLocks noGrp="1"/>
          </p:cNvSpPr>
          <p:nvPr>
            <p:ph type="body" sz="quarter" idx="13"/>
          </p:nvPr>
        </p:nvSpPr>
        <p:spPr>
          <a:xfrm>
            <a:off x="523240" y="1630681"/>
            <a:ext cx="11323320" cy="4014788"/>
          </a:xfrm>
        </p:spPr>
        <p:txBody>
          <a:bodyPr/>
          <a:lstStyle/>
          <a:p>
            <a:r>
              <a:rPr lang="en-CA" dirty="0"/>
              <a:t>July 2023 outbreak caused mass mortality events in seabirds (~15,000)</a:t>
            </a:r>
          </a:p>
          <a:p>
            <a:r>
              <a:rPr lang="en-CA" dirty="0"/>
              <a:t>Sheep had close contact with the birds</a:t>
            </a:r>
          </a:p>
          <a:p>
            <a:r>
              <a:rPr lang="en-CA" dirty="0"/>
              <a:t>Samples taken 11 months post exposure</a:t>
            </a:r>
          </a:p>
          <a:p>
            <a:r>
              <a:rPr lang="en-CA" dirty="0"/>
              <a:t>Retrospective Serology:</a:t>
            </a:r>
          </a:p>
          <a:p>
            <a:pPr lvl="1"/>
            <a:r>
              <a:rPr lang="en-CA" dirty="0"/>
              <a:t>1/220 sheep seropositive</a:t>
            </a:r>
          </a:p>
          <a:p>
            <a:r>
              <a:rPr lang="en-CA" dirty="0"/>
              <a:t>Antibody persistence?</a:t>
            </a:r>
          </a:p>
        </p:txBody>
      </p:sp>
      <p:sp>
        <p:nvSpPr>
          <p:cNvPr id="4" name="Slide Number Placeholder 3">
            <a:extLst>
              <a:ext uri="{FF2B5EF4-FFF2-40B4-BE49-F238E27FC236}">
                <a16:creationId xmlns:a16="http://schemas.microsoft.com/office/drawing/2014/main" id="{8939D995-89A8-A700-FD33-2829A0AB1170}"/>
              </a:ext>
            </a:extLst>
          </p:cNvPr>
          <p:cNvSpPr>
            <a:spLocks noGrp="1"/>
          </p:cNvSpPr>
          <p:nvPr>
            <p:ph type="sldNum" sz="quarter" idx="14"/>
          </p:nvPr>
        </p:nvSpPr>
        <p:spPr/>
        <p:txBody>
          <a:bodyPr/>
          <a:lstStyle/>
          <a:p>
            <a:pPr>
              <a:defRPr/>
            </a:pPr>
            <a:fld id="{A5F12CC5-A507-4028-B3C9-257C8E707382}" type="slidenum">
              <a:rPr lang="en-US" smtClean="0"/>
              <a:pPr>
                <a:defRPr/>
              </a:pPr>
              <a:t>8</a:t>
            </a:fld>
            <a:endParaRPr lang="en-US"/>
          </a:p>
        </p:txBody>
      </p:sp>
      <p:pic>
        <p:nvPicPr>
          <p:cNvPr id="6" name="Picture 5">
            <a:extLst>
              <a:ext uri="{FF2B5EF4-FFF2-40B4-BE49-F238E27FC236}">
                <a16:creationId xmlns:a16="http://schemas.microsoft.com/office/drawing/2014/main" id="{36963FD6-1846-0967-D2A2-68D1D7A97094}"/>
              </a:ext>
            </a:extLst>
          </p:cNvPr>
          <p:cNvPicPr>
            <a:picLocks noChangeAspect="1"/>
          </p:cNvPicPr>
          <p:nvPr/>
        </p:nvPicPr>
        <p:blipFill>
          <a:blip r:embed="rId3"/>
          <a:stretch>
            <a:fillRect/>
          </a:stretch>
        </p:blipFill>
        <p:spPr>
          <a:xfrm>
            <a:off x="5232400" y="3146964"/>
            <a:ext cx="6959600" cy="3711035"/>
          </a:xfrm>
          <a:prstGeom prst="rect">
            <a:avLst/>
          </a:prstGeom>
        </p:spPr>
      </p:pic>
    </p:spTree>
    <p:extLst>
      <p:ext uri="{BB962C8B-B14F-4D97-AF65-F5344CB8AC3E}">
        <p14:creationId xmlns:p14="http://schemas.microsoft.com/office/powerpoint/2010/main" val="9590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DF73-D61A-63D2-1329-1A0F37A192A3}"/>
              </a:ext>
            </a:extLst>
          </p:cNvPr>
          <p:cNvSpPr>
            <a:spLocks noGrp="1"/>
          </p:cNvSpPr>
          <p:nvPr>
            <p:ph type="title"/>
          </p:nvPr>
        </p:nvSpPr>
        <p:spPr>
          <a:xfrm>
            <a:off x="269240" y="548005"/>
            <a:ext cx="5156200" cy="991727"/>
          </a:xfrm>
        </p:spPr>
        <p:txBody>
          <a:bodyPr/>
          <a:lstStyle/>
          <a:p>
            <a:r>
              <a:rPr lang="en-CA" sz="2800" dirty="0">
                <a:hlinkClick r:id="rId3"/>
              </a:rPr>
              <a:t>Dairy cow- and avian-origin clade 2.3.4.4b H5N1 induce severe mastitis in lactating goats and transmission to suckling goats: Cell Reports</a:t>
            </a:r>
            <a:endParaRPr lang="en-CA" sz="2800" dirty="0"/>
          </a:p>
        </p:txBody>
      </p:sp>
      <p:sp>
        <p:nvSpPr>
          <p:cNvPr id="5" name="Text Placeholder 4">
            <a:extLst>
              <a:ext uri="{FF2B5EF4-FFF2-40B4-BE49-F238E27FC236}">
                <a16:creationId xmlns:a16="http://schemas.microsoft.com/office/drawing/2014/main" id="{7AD81E0E-42B6-819B-2B76-8F5924B615F6}"/>
              </a:ext>
            </a:extLst>
          </p:cNvPr>
          <p:cNvSpPr>
            <a:spLocks noGrp="1"/>
          </p:cNvSpPr>
          <p:nvPr>
            <p:ph type="body" sz="quarter" idx="13"/>
          </p:nvPr>
        </p:nvSpPr>
        <p:spPr>
          <a:xfrm>
            <a:off x="128309" y="2357438"/>
            <a:ext cx="5412423" cy="4181474"/>
          </a:xfrm>
        </p:spPr>
        <p:txBody>
          <a:bodyPr/>
          <a:lstStyle/>
          <a:p>
            <a:r>
              <a:rPr lang="en-CA" dirty="0"/>
              <a:t>Cow- and avian-origin A(H5N1) caused severe mastitis in goats</a:t>
            </a:r>
          </a:p>
          <a:p>
            <a:r>
              <a:rPr lang="en-CA" dirty="0"/>
              <a:t>Infected goats shed viruses in milk, transmitting A(H5N1) to suckling kids </a:t>
            </a:r>
          </a:p>
          <a:p>
            <a:r>
              <a:rPr lang="en-CA" dirty="0"/>
              <a:t>Both viruses infected goat respiratory and mammary cells, which express sialic acid receptors</a:t>
            </a:r>
          </a:p>
        </p:txBody>
      </p:sp>
      <p:sp>
        <p:nvSpPr>
          <p:cNvPr id="4" name="Slide Number Placeholder 3">
            <a:extLst>
              <a:ext uri="{FF2B5EF4-FFF2-40B4-BE49-F238E27FC236}">
                <a16:creationId xmlns:a16="http://schemas.microsoft.com/office/drawing/2014/main" id="{851373A4-5807-280D-978A-E6F49AADA7CB}"/>
              </a:ext>
            </a:extLst>
          </p:cNvPr>
          <p:cNvSpPr>
            <a:spLocks noGrp="1"/>
          </p:cNvSpPr>
          <p:nvPr>
            <p:ph type="sldNum" sz="quarter" idx="15"/>
          </p:nvPr>
        </p:nvSpPr>
        <p:spPr/>
        <p:txBody>
          <a:bodyPr/>
          <a:lstStyle/>
          <a:p>
            <a:pPr>
              <a:defRPr/>
            </a:pPr>
            <a:fld id="{A5F12CC5-A507-4028-B3C9-257C8E707382}" type="slidenum">
              <a:rPr lang="en-US" smtClean="0"/>
              <a:pPr>
                <a:defRPr/>
              </a:pPr>
              <a:t>9</a:t>
            </a:fld>
            <a:endParaRPr lang="en-US"/>
          </a:p>
        </p:txBody>
      </p:sp>
      <p:pic>
        <p:nvPicPr>
          <p:cNvPr id="13" name="Picture 12">
            <a:extLst>
              <a:ext uri="{FF2B5EF4-FFF2-40B4-BE49-F238E27FC236}">
                <a16:creationId xmlns:a16="http://schemas.microsoft.com/office/drawing/2014/main" id="{6B8AFB98-65A5-E448-A532-5890E7DCE1A8}"/>
              </a:ext>
            </a:extLst>
          </p:cNvPr>
          <p:cNvPicPr>
            <a:picLocks noChangeAspect="1"/>
          </p:cNvPicPr>
          <p:nvPr/>
        </p:nvPicPr>
        <p:blipFill>
          <a:blip r:embed="rId4"/>
          <a:stretch>
            <a:fillRect/>
          </a:stretch>
        </p:blipFill>
        <p:spPr>
          <a:xfrm>
            <a:off x="5540732" y="136525"/>
            <a:ext cx="6778923" cy="6721475"/>
          </a:xfrm>
          <a:prstGeom prst="rect">
            <a:avLst/>
          </a:prstGeom>
        </p:spPr>
      </p:pic>
    </p:spTree>
    <p:extLst>
      <p:ext uri="{BB962C8B-B14F-4D97-AF65-F5344CB8AC3E}">
        <p14:creationId xmlns:p14="http://schemas.microsoft.com/office/powerpoint/2010/main" val="26689944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AF3D79-85A8-4070-A968-1CB246238F89}"/>
</file>

<file path=customXml/itemProps2.xml><?xml version="1.0" encoding="utf-8"?>
<ds:datastoreItem xmlns:ds="http://schemas.openxmlformats.org/officeDocument/2006/customXml" ds:itemID="{19A53C04-28A1-45DF-8239-231D5F5A6A4D}"/>
</file>

<file path=customXml/itemProps3.xml><?xml version="1.0" encoding="utf-8"?>
<ds:datastoreItem xmlns:ds="http://schemas.openxmlformats.org/officeDocument/2006/customXml" ds:itemID="{48AFE182-81AB-49DB-A6CC-294AE9B2CE74}"/>
</file>

<file path=docProps/app.xml><?xml version="1.0" encoding="utf-8"?>
<Properties xmlns="http://schemas.openxmlformats.org/officeDocument/2006/extended-properties" xmlns:vt="http://schemas.openxmlformats.org/officeDocument/2006/docPropsVTypes">
  <Template/>
  <TotalTime>29724</TotalTime>
  <Words>1198</Words>
  <Application>Microsoft Office PowerPoint</Application>
  <PresentationFormat>Widescreen</PresentationFormat>
  <Paragraphs>124</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2_Office Theme</vt:lpstr>
      <vt:lpstr>Community for Emerging and Zoonotic Diseases Identifying emerging risks through collective intelligence</vt:lpstr>
      <vt:lpstr>Asian Longhorn Tick in the USA</vt:lpstr>
      <vt:lpstr>New World Screwworm in Central America and Mexico</vt:lpstr>
      <vt:lpstr>Bluetongue virus in Europe</vt:lpstr>
      <vt:lpstr>Bluetongue virus in Europe</vt:lpstr>
      <vt:lpstr>Sheep Pox and Goat Pox in Europe</vt:lpstr>
      <vt:lpstr>Epizootic Hemorrhagic Disease in the United States</vt:lpstr>
      <vt:lpstr>Detection of antibodies specific to H5 avian influenza virus in a sheep in Norway, June 2024, eleven months after an outbreak of highly pathogenic avian influenza in a nearby seabird colony | bioRxiv </vt:lpstr>
      <vt:lpstr>Dairy cow- and avian-origin clade 2.3.4.4b H5N1 induce severe mastitis in lactating goats and transmission to suckling goats: Cell Reports</vt:lpstr>
      <vt:lpstr>Foot and Mouth Disease – Hazard Trend</vt:lpstr>
      <vt:lpstr>FMD cases globally (since July 14)</vt:lpstr>
      <vt:lpstr>FMD in Türkiye </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536</cp:revision>
  <dcterms:created xsi:type="dcterms:W3CDTF">2020-02-07T23:34:08Z</dcterms:created>
  <dcterms:modified xsi:type="dcterms:W3CDTF">2025-10-15T15:28:03Z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