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1"/>
  </p:notesMasterIdLst>
  <p:sldIdLst>
    <p:sldId id="256" r:id="rId5"/>
    <p:sldId id="574" r:id="rId6"/>
    <p:sldId id="575" r:id="rId7"/>
    <p:sldId id="558" r:id="rId8"/>
    <p:sldId id="516" r:id="rId9"/>
    <p:sldId id="517" r:id="rId10"/>
    <p:sldId id="519" r:id="rId11"/>
    <p:sldId id="583" r:id="rId12"/>
    <p:sldId id="518" r:id="rId13"/>
    <p:sldId id="580" r:id="rId14"/>
    <p:sldId id="581" r:id="rId15"/>
    <p:sldId id="578" r:id="rId16"/>
    <p:sldId id="582" r:id="rId17"/>
    <p:sldId id="576" r:id="rId18"/>
    <p:sldId id="331" r:id="rId19"/>
    <p:sldId id="579" r:id="rId2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7A4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17407A-ED74-4A9C-80C1-B62E685863EE}" v="204" dt="2026-01-13T22:51:33.529"/>
    <p1510:client id="{8C5A0A53-74C8-04C8-DA5E-F3AB623AADDC}" v="2" dt="2026-01-14T00:48:23.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46" autoAdjust="0"/>
    <p:restoredTop sz="77819" autoAdjust="0"/>
  </p:normalViewPr>
  <p:slideViewPr>
    <p:cSldViewPr snapToGrid="0">
      <p:cViewPr varScale="1">
        <p:scale>
          <a:sx n="67" d="100"/>
          <a:sy n="67" d="100"/>
        </p:scale>
        <p:origin x="57" y="1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Andrea (CFIA/ACIA)" userId="016df1cd-5d71-41bc-8fec-8f09298258d4" providerId="ADAL" clId="{8A17407A-ED74-4A9C-80C1-B62E685863EE}"/>
    <pc:docChg chg="undo redo custSel addSld delSld modSld">
      <pc:chgData name="Osborn, Andrea (CFIA/ACIA)" userId="016df1cd-5d71-41bc-8fec-8f09298258d4" providerId="ADAL" clId="{8A17407A-ED74-4A9C-80C1-B62E685863EE}" dt="2026-01-13T23:01:21.746" v="3075" actId="20577"/>
      <pc:docMkLst>
        <pc:docMk/>
      </pc:docMkLst>
      <pc:sldChg chg="modSp mod">
        <pc:chgData name="Osborn, Andrea (CFIA/ACIA)" userId="016df1cd-5d71-41bc-8fec-8f09298258d4" providerId="ADAL" clId="{8A17407A-ED74-4A9C-80C1-B62E685863EE}" dt="2026-01-06T19:59:26.413" v="17" actId="20577"/>
        <pc:sldMkLst>
          <pc:docMk/>
          <pc:sldMk cId="1644282483" sldId="256"/>
        </pc:sldMkLst>
        <pc:spChg chg="mod">
          <ac:chgData name="Osborn, Andrea (CFIA/ACIA)" userId="016df1cd-5d71-41bc-8fec-8f09298258d4" providerId="ADAL" clId="{8A17407A-ED74-4A9C-80C1-B62E685863EE}" dt="2026-01-06T19:59:26.413" v="17" actId="20577"/>
          <ac:spMkLst>
            <pc:docMk/>
            <pc:sldMk cId="1644282483" sldId="256"/>
            <ac:spMk id="14339" creationId="{00000000-0000-0000-0000-000000000000}"/>
          </ac:spMkLst>
        </pc:spChg>
      </pc:sldChg>
      <pc:sldChg chg="modSp mod">
        <pc:chgData name="Osborn, Andrea (CFIA/ACIA)" userId="016df1cd-5d71-41bc-8fec-8f09298258d4" providerId="ADAL" clId="{8A17407A-ED74-4A9C-80C1-B62E685863EE}" dt="2026-01-12T18:40:56.784" v="2607" actId="14100"/>
        <pc:sldMkLst>
          <pc:docMk/>
          <pc:sldMk cId="2163489012" sldId="331"/>
        </pc:sldMkLst>
        <pc:spChg chg="mod">
          <ac:chgData name="Osborn, Andrea (CFIA/ACIA)" userId="016df1cd-5d71-41bc-8fec-8f09298258d4" providerId="ADAL" clId="{8A17407A-ED74-4A9C-80C1-B62E685863EE}" dt="2026-01-12T18:40:56.784" v="2607" actId="14100"/>
          <ac:spMkLst>
            <pc:docMk/>
            <pc:sldMk cId="2163489012" sldId="331"/>
            <ac:spMk id="3" creationId="{37BDDF0C-F23B-2E19-C421-1C377E5BC4EC}"/>
          </ac:spMkLst>
        </pc:spChg>
      </pc:sldChg>
      <pc:sldChg chg="addSp delSp modSp mod">
        <pc:chgData name="Osborn, Andrea (CFIA/ACIA)" userId="016df1cd-5d71-41bc-8fec-8f09298258d4" providerId="ADAL" clId="{8A17407A-ED74-4A9C-80C1-B62E685863EE}" dt="2026-01-13T22:15:29.596" v="2673" actId="1076"/>
        <pc:sldMkLst>
          <pc:docMk/>
          <pc:sldMk cId="0" sldId="516"/>
        </pc:sldMkLst>
        <pc:spChg chg="mod">
          <ac:chgData name="Osborn, Andrea (CFIA/ACIA)" userId="016df1cd-5d71-41bc-8fec-8f09298258d4" providerId="ADAL" clId="{8A17407A-ED74-4A9C-80C1-B62E685863EE}" dt="2026-01-06T21:52:10.832" v="246" actId="1076"/>
          <ac:spMkLst>
            <pc:docMk/>
            <pc:sldMk cId="0" sldId="516"/>
            <ac:spMk id="4" creationId="{5E1B12E1-AF78-FCD0-058B-47471A12D96E}"/>
          </ac:spMkLst>
        </pc:spChg>
        <pc:spChg chg="mod">
          <ac:chgData name="Osborn, Andrea (CFIA/ACIA)" userId="016df1cd-5d71-41bc-8fec-8f09298258d4" providerId="ADAL" clId="{8A17407A-ED74-4A9C-80C1-B62E685863EE}" dt="2026-01-13T22:15:29.596" v="2673" actId="1076"/>
          <ac:spMkLst>
            <pc:docMk/>
            <pc:sldMk cId="0" sldId="516"/>
            <ac:spMk id="7" creationId="{BC5E8B3F-EA50-952A-7062-7CC6DE8D8FFD}"/>
          </ac:spMkLst>
        </pc:spChg>
        <pc:spChg chg="mod">
          <ac:chgData name="Osborn, Andrea (CFIA/ACIA)" userId="016df1cd-5d71-41bc-8fec-8f09298258d4" providerId="ADAL" clId="{8A17407A-ED74-4A9C-80C1-B62E685863EE}" dt="2026-01-12T18:26:51.996" v="2602" actId="20577"/>
          <ac:spMkLst>
            <pc:docMk/>
            <pc:sldMk cId="0" sldId="516"/>
            <ac:spMk id="22" creationId="{16C1FEF6-3713-AA24-889C-524F2D09F980}"/>
          </ac:spMkLst>
        </pc:spChg>
        <pc:spChg chg="mod">
          <ac:chgData name="Osborn, Andrea (CFIA/ACIA)" userId="016df1cd-5d71-41bc-8fec-8f09298258d4" providerId="ADAL" clId="{8A17407A-ED74-4A9C-80C1-B62E685863EE}" dt="2026-01-12T18:27:50.052" v="2604" actId="1076"/>
          <ac:spMkLst>
            <pc:docMk/>
            <pc:sldMk cId="0" sldId="516"/>
            <ac:spMk id="26627" creationId="{796566BE-A17A-6B26-7F64-E0A5E87E5915}"/>
          </ac:spMkLst>
        </pc:spChg>
        <pc:picChg chg="add mod ord">
          <ac:chgData name="Osborn, Andrea (CFIA/ACIA)" userId="016df1cd-5d71-41bc-8fec-8f09298258d4" providerId="ADAL" clId="{8A17407A-ED74-4A9C-80C1-B62E685863EE}" dt="2026-01-12T18:27:51.753" v="2605" actId="1076"/>
          <ac:picMkLst>
            <pc:docMk/>
            <pc:sldMk cId="0" sldId="516"/>
            <ac:picMk id="6" creationId="{3351A77F-DEB9-61A5-C640-0FE60225548F}"/>
          </ac:picMkLst>
        </pc:picChg>
      </pc:sldChg>
      <pc:sldChg chg="addSp delSp modSp mod">
        <pc:chgData name="Osborn, Andrea (CFIA/ACIA)" userId="016df1cd-5d71-41bc-8fec-8f09298258d4" providerId="ADAL" clId="{8A17407A-ED74-4A9C-80C1-B62E685863EE}" dt="2026-01-06T21:58:27.187" v="289" actId="1076"/>
        <pc:sldMkLst>
          <pc:docMk/>
          <pc:sldMk cId="0" sldId="517"/>
        </pc:sldMkLst>
        <pc:spChg chg="mod">
          <ac:chgData name="Osborn, Andrea (CFIA/ACIA)" userId="016df1cd-5d71-41bc-8fec-8f09298258d4" providerId="ADAL" clId="{8A17407A-ED74-4A9C-80C1-B62E685863EE}" dt="2026-01-06T21:58:27.187" v="289" actId="1076"/>
          <ac:spMkLst>
            <pc:docMk/>
            <pc:sldMk cId="0" sldId="517"/>
            <ac:spMk id="4" creationId="{0D640B7E-9CA9-7F14-4DE9-8F2FC7B1CF46}"/>
          </ac:spMkLst>
        </pc:spChg>
        <pc:spChg chg="mod">
          <ac:chgData name="Osborn, Andrea (CFIA/ACIA)" userId="016df1cd-5d71-41bc-8fec-8f09298258d4" providerId="ADAL" clId="{8A17407A-ED74-4A9C-80C1-B62E685863EE}" dt="2026-01-06T21:46:49.156" v="153" actId="1076"/>
          <ac:spMkLst>
            <pc:docMk/>
            <pc:sldMk cId="0" sldId="517"/>
            <ac:spMk id="28676" creationId="{4AF51E21-05A6-6AA7-D62E-E7E0165C963B}"/>
          </ac:spMkLst>
        </pc:spChg>
        <pc:spChg chg="mod">
          <ac:chgData name="Osborn, Andrea (CFIA/ACIA)" userId="016df1cd-5d71-41bc-8fec-8f09298258d4" providerId="ADAL" clId="{8A17407A-ED74-4A9C-80C1-B62E685863EE}" dt="2026-01-06T21:45:44.027" v="152" actId="1076"/>
          <ac:spMkLst>
            <pc:docMk/>
            <pc:sldMk cId="0" sldId="517"/>
            <ac:spMk id="28679" creationId="{452EC3CD-3362-F9F4-554E-8A4A71F0A7C5}"/>
          </ac:spMkLst>
        </pc:spChg>
        <pc:picChg chg="add mod">
          <ac:chgData name="Osborn, Andrea (CFIA/ACIA)" userId="016df1cd-5d71-41bc-8fec-8f09298258d4" providerId="ADAL" clId="{8A17407A-ED74-4A9C-80C1-B62E685863EE}" dt="2026-01-06T21:45:35.272" v="151" actId="1440"/>
          <ac:picMkLst>
            <pc:docMk/>
            <pc:sldMk cId="0" sldId="517"/>
            <ac:picMk id="3" creationId="{AC8D2498-4CD5-6160-1C4D-44FA098A3ED9}"/>
          </ac:picMkLst>
        </pc:picChg>
        <pc:picChg chg="add mod ord">
          <ac:chgData name="Osborn, Andrea (CFIA/ACIA)" userId="016df1cd-5d71-41bc-8fec-8f09298258d4" providerId="ADAL" clId="{8A17407A-ED74-4A9C-80C1-B62E685863EE}" dt="2026-01-06T21:45:31.638" v="150" actId="1440"/>
          <ac:picMkLst>
            <pc:docMk/>
            <pc:sldMk cId="0" sldId="517"/>
            <ac:picMk id="10" creationId="{B3C5D11F-D21B-3DF5-30D6-E7E36DC8BE48}"/>
          </ac:picMkLst>
        </pc:picChg>
      </pc:sldChg>
      <pc:sldChg chg="addSp delSp modSp mod">
        <pc:chgData name="Osborn, Andrea (CFIA/ACIA)" userId="016df1cd-5d71-41bc-8fec-8f09298258d4" providerId="ADAL" clId="{8A17407A-ED74-4A9C-80C1-B62E685863EE}" dt="2026-01-07T20:55:40.408" v="552" actId="14100"/>
        <pc:sldMkLst>
          <pc:docMk/>
          <pc:sldMk cId="0" sldId="518"/>
        </pc:sldMkLst>
        <pc:spChg chg="mod">
          <ac:chgData name="Osborn, Andrea (CFIA/ACIA)" userId="016df1cd-5d71-41bc-8fec-8f09298258d4" providerId="ADAL" clId="{8A17407A-ED74-4A9C-80C1-B62E685863EE}" dt="2026-01-07T20:55:32.091" v="551" actId="1076"/>
          <ac:spMkLst>
            <pc:docMk/>
            <pc:sldMk cId="0" sldId="518"/>
            <ac:spMk id="8" creationId="{2CE9965A-993C-88CA-28FE-DDB5FBD2CE32}"/>
          </ac:spMkLst>
        </pc:spChg>
        <pc:spChg chg="mod">
          <ac:chgData name="Osborn, Andrea (CFIA/ACIA)" userId="016df1cd-5d71-41bc-8fec-8f09298258d4" providerId="ADAL" clId="{8A17407A-ED74-4A9C-80C1-B62E685863EE}" dt="2026-01-07T20:54:38.929" v="540" actId="14100"/>
          <ac:spMkLst>
            <pc:docMk/>
            <pc:sldMk cId="0" sldId="518"/>
            <ac:spMk id="14" creationId="{9B10F45C-3104-80CC-748F-009B44AD0DE1}"/>
          </ac:spMkLst>
        </pc:spChg>
        <pc:spChg chg="mod">
          <ac:chgData name="Osborn, Andrea (CFIA/ACIA)" userId="016df1cd-5d71-41bc-8fec-8f09298258d4" providerId="ADAL" clId="{8A17407A-ED74-4A9C-80C1-B62E685863EE}" dt="2026-01-07T20:54:57.047" v="543" actId="14100"/>
          <ac:spMkLst>
            <pc:docMk/>
            <pc:sldMk cId="0" sldId="518"/>
            <ac:spMk id="34822" creationId="{816E7DAE-EAEF-84F5-E8EA-AA34C61068D2}"/>
          </ac:spMkLst>
        </pc:spChg>
        <pc:spChg chg="mod">
          <ac:chgData name="Osborn, Andrea (CFIA/ACIA)" userId="016df1cd-5d71-41bc-8fec-8f09298258d4" providerId="ADAL" clId="{8A17407A-ED74-4A9C-80C1-B62E685863EE}" dt="2026-01-07T20:54:51.539" v="542" actId="14100"/>
          <ac:spMkLst>
            <pc:docMk/>
            <pc:sldMk cId="0" sldId="518"/>
            <ac:spMk id="34825" creationId="{057297BA-7FD8-2D53-CB19-D8108047025C}"/>
          </ac:spMkLst>
        </pc:spChg>
        <pc:spChg chg="mod">
          <ac:chgData name="Osborn, Andrea (CFIA/ACIA)" userId="016df1cd-5d71-41bc-8fec-8f09298258d4" providerId="ADAL" clId="{8A17407A-ED74-4A9C-80C1-B62E685863EE}" dt="2026-01-07T20:55:40.408" v="552" actId="14100"/>
          <ac:spMkLst>
            <pc:docMk/>
            <pc:sldMk cId="0" sldId="518"/>
            <ac:spMk id="34833" creationId="{537FA0C0-AC7E-C4D2-FB8A-DD2102303110}"/>
          </ac:spMkLst>
        </pc:spChg>
        <pc:picChg chg="add mod ord">
          <ac:chgData name="Osborn, Andrea (CFIA/ACIA)" userId="016df1cd-5d71-41bc-8fec-8f09298258d4" providerId="ADAL" clId="{8A17407A-ED74-4A9C-80C1-B62E685863EE}" dt="2026-01-07T20:54:03.091" v="533" actId="1076"/>
          <ac:picMkLst>
            <pc:docMk/>
            <pc:sldMk cId="0" sldId="518"/>
            <ac:picMk id="4" creationId="{D9351993-DF08-364A-ED57-157DF886E550}"/>
          </ac:picMkLst>
        </pc:picChg>
      </pc:sldChg>
      <pc:sldChg chg="addSp delSp modSp mod">
        <pc:chgData name="Osborn, Andrea (CFIA/ACIA)" userId="016df1cd-5d71-41bc-8fec-8f09298258d4" providerId="ADAL" clId="{8A17407A-ED74-4A9C-80C1-B62E685863EE}" dt="2026-01-13T22:21:06.985" v="2735" actId="1076"/>
        <pc:sldMkLst>
          <pc:docMk/>
          <pc:sldMk cId="2672183034" sldId="519"/>
        </pc:sldMkLst>
        <pc:spChg chg="mod">
          <ac:chgData name="Osborn, Andrea (CFIA/ACIA)" userId="016df1cd-5d71-41bc-8fec-8f09298258d4" providerId="ADAL" clId="{8A17407A-ED74-4A9C-80C1-B62E685863EE}" dt="2026-01-13T22:20:59.234" v="2731" actId="1076"/>
          <ac:spMkLst>
            <pc:docMk/>
            <pc:sldMk cId="2672183034" sldId="519"/>
            <ac:spMk id="2" creationId="{E53DF058-B1E4-2FE8-CAB9-6865D276EE84}"/>
          </ac:spMkLst>
        </pc:spChg>
        <pc:spChg chg="mod">
          <ac:chgData name="Osborn, Andrea (CFIA/ACIA)" userId="016df1cd-5d71-41bc-8fec-8f09298258d4" providerId="ADAL" clId="{8A17407A-ED74-4A9C-80C1-B62E685863EE}" dt="2026-01-13T22:21:05.015" v="2734" actId="14100"/>
          <ac:spMkLst>
            <pc:docMk/>
            <pc:sldMk cId="2672183034" sldId="519"/>
            <ac:spMk id="3" creationId="{428F62BE-F8A8-6B68-4093-1F1751A556A7}"/>
          </ac:spMkLst>
        </pc:spChg>
        <pc:picChg chg="add mod">
          <ac:chgData name="Osborn, Andrea (CFIA/ACIA)" userId="016df1cd-5d71-41bc-8fec-8f09298258d4" providerId="ADAL" clId="{8A17407A-ED74-4A9C-80C1-B62E685863EE}" dt="2026-01-13T22:21:06.985" v="2735" actId="1076"/>
          <ac:picMkLst>
            <pc:docMk/>
            <pc:sldMk cId="2672183034" sldId="519"/>
            <ac:picMk id="6" creationId="{FBA7CEFF-4629-9D06-960F-9EC2D71C301E}"/>
          </ac:picMkLst>
        </pc:picChg>
        <pc:picChg chg="add mod">
          <ac:chgData name="Osborn, Andrea (CFIA/ACIA)" userId="016df1cd-5d71-41bc-8fec-8f09298258d4" providerId="ADAL" clId="{8A17407A-ED74-4A9C-80C1-B62E685863EE}" dt="2026-01-07T20:48:41.601" v="528" actId="14100"/>
          <ac:picMkLst>
            <pc:docMk/>
            <pc:sldMk cId="2672183034" sldId="519"/>
            <ac:picMk id="8" creationId="{C73115CD-CBB4-8452-C680-90F8E92E4925}"/>
          </ac:picMkLst>
        </pc:picChg>
      </pc:sldChg>
      <pc:sldChg chg="modSp add mod">
        <pc:chgData name="Osborn, Andrea (CFIA/ACIA)" userId="016df1cd-5d71-41bc-8fec-8f09298258d4" providerId="ADAL" clId="{8A17407A-ED74-4A9C-80C1-B62E685863EE}" dt="2026-01-08T22:44:19.562" v="1645" actId="33524"/>
        <pc:sldMkLst>
          <pc:docMk/>
          <pc:sldMk cId="3949686541" sldId="558"/>
        </pc:sldMkLst>
        <pc:spChg chg="mod">
          <ac:chgData name="Osborn, Andrea (CFIA/ACIA)" userId="016df1cd-5d71-41bc-8fec-8f09298258d4" providerId="ADAL" clId="{8A17407A-ED74-4A9C-80C1-B62E685863EE}" dt="2026-01-06T22:55:53.015" v="294" actId="20577"/>
          <ac:spMkLst>
            <pc:docMk/>
            <pc:sldMk cId="3949686541" sldId="558"/>
            <ac:spMk id="4" creationId="{60CE865D-2501-908B-2905-F6A51C3F6E3C}"/>
          </ac:spMkLst>
        </pc:spChg>
        <pc:spChg chg="mod">
          <ac:chgData name="Osborn, Andrea (CFIA/ACIA)" userId="016df1cd-5d71-41bc-8fec-8f09298258d4" providerId="ADAL" clId="{8A17407A-ED74-4A9C-80C1-B62E685863EE}" dt="2026-01-08T22:44:19.562" v="1645" actId="33524"/>
          <ac:spMkLst>
            <pc:docMk/>
            <pc:sldMk cId="3949686541" sldId="558"/>
            <ac:spMk id="8" creationId="{84577227-5906-DCBB-3014-510A55C13CC6}"/>
          </ac:spMkLst>
        </pc:spChg>
      </pc:sldChg>
      <pc:sldChg chg="addSp delSp modSp add mod modShow modNotesTx">
        <pc:chgData name="Osborn, Andrea (CFIA/ACIA)" userId="016df1cd-5d71-41bc-8fec-8f09298258d4" providerId="ADAL" clId="{8A17407A-ED74-4A9C-80C1-B62E685863EE}" dt="2026-01-12T18:17:13.064" v="2458" actId="15"/>
        <pc:sldMkLst>
          <pc:docMk/>
          <pc:sldMk cId="2690762273" sldId="574"/>
        </pc:sldMkLst>
        <pc:spChg chg="mod">
          <ac:chgData name="Osborn, Andrea (CFIA/ACIA)" userId="016df1cd-5d71-41bc-8fec-8f09298258d4" providerId="ADAL" clId="{8A17407A-ED74-4A9C-80C1-B62E685863EE}" dt="2026-01-08T22:28:51.774" v="1586" actId="1076"/>
          <ac:spMkLst>
            <pc:docMk/>
            <pc:sldMk cId="2690762273" sldId="574"/>
            <ac:spMk id="2" creationId="{D0E3D35D-6B3F-2741-9ACD-9DEEE6DFB756}"/>
          </ac:spMkLst>
        </pc:spChg>
        <pc:spChg chg="add del">
          <ac:chgData name="Osborn, Andrea (CFIA/ACIA)" userId="016df1cd-5d71-41bc-8fec-8f09298258d4" providerId="ADAL" clId="{8A17407A-ED74-4A9C-80C1-B62E685863EE}" dt="2026-01-06T20:04:37.942" v="23" actId="478"/>
          <ac:spMkLst>
            <pc:docMk/>
            <pc:sldMk cId="2690762273" sldId="574"/>
            <ac:spMk id="6" creationId="{716F7D4A-F50E-FC96-B321-0239E202809E}"/>
          </ac:spMkLst>
        </pc:spChg>
        <pc:spChg chg="mod">
          <ac:chgData name="Osborn, Andrea (CFIA/ACIA)" userId="016df1cd-5d71-41bc-8fec-8f09298258d4" providerId="ADAL" clId="{8A17407A-ED74-4A9C-80C1-B62E685863EE}" dt="2026-01-12T18:17:13.064" v="2458" actId="15"/>
          <ac:spMkLst>
            <pc:docMk/>
            <pc:sldMk cId="2690762273" sldId="574"/>
            <ac:spMk id="24579" creationId="{5B18BBCE-525F-386A-8D1E-02C20D67DCA5}"/>
          </ac:spMkLst>
        </pc:spChg>
      </pc:sldChg>
      <pc:sldChg chg="modSp add mod modNotesTx">
        <pc:chgData name="Osborn, Andrea (CFIA/ACIA)" userId="016df1cd-5d71-41bc-8fec-8f09298258d4" providerId="ADAL" clId="{8A17407A-ED74-4A9C-80C1-B62E685863EE}" dt="2026-01-13T22:15:04.955" v="2672" actId="14100"/>
        <pc:sldMkLst>
          <pc:docMk/>
          <pc:sldMk cId="1826875891" sldId="575"/>
        </pc:sldMkLst>
        <pc:spChg chg="mod">
          <ac:chgData name="Osborn, Andrea (CFIA/ACIA)" userId="016df1cd-5d71-41bc-8fec-8f09298258d4" providerId="ADAL" clId="{8A17407A-ED74-4A9C-80C1-B62E685863EE}" dt="2026-01-13T22:15:04.955" v="2672" actId="14100"/>
          <ac:spMkLst>
            <pc:docMk/>
            <pc:sldMk cId="1826875891" sldId="575"/>
            <ac:spMk id="5" creationId="{04040C6D-32D5-B98E-FC53-5132FEE8EF5A}"/>
          </ac:spMkLst>
        </pc:spChg>
      </pc:sldChg>
      <pc:sldChg chg="addSp delSp modSp new mod chgLayout modNotesTx">
        <pc:chgData name="Osborn, Andrea (CFIA/ACIA)" userId="016df1cd-5d71-41bc-8fec-8f09298258d4" providerId="ADAL" clId="{8A17407A-ED74-4A9C-80C1-B62E685863EE}" dt="2026-01-13T22:57:41.440" v="3072" actId="1076"/>
        <pc:sldMkLst>
          <pc:docMk/>
          <pc:sldMk cId="1357019212" sldId="576"/>
        </pc:sldMkLst>
        <pc:spChg chg="mod ord">
          <ac:chgData name="Osborn, Andrea (CFIA/ACIA)" userId="016df1cd-5d71-41bc-8fec-8f09298258d4" providerId="ADAL" clId="{8A17407A-ED74-4A9C-80C1-B62E685863EE}" dt="2026-01-07T23:57:38.244" v="1449" actId="1076"/>
          <ac:spMkLst>
            <pc:docMk/>
            <pc:sldMk cId="1357019212" sldId="576"/>
            <ac:spMk id="2" creationId="{BF1B3107-9038-4232-F7A5-CFBF09709055}"/>
          </ac:spMkLst>
        </pc:spChg>
        <pc:spChg chg="mod ord">
          <ac:chgData name="Osborn, Andrea (CFIA/ACIA)" userId="016df1cd-5d71-41bc-8fec-8f09298258d4" providerId="ADAL" clId="{8A17407A-ED74-4A9C-80C1-B62E685863EE}" dt="2026-01-07T23:58:33.047" v="1476" actId="1076"/>
          <ac:spMkLst>
            <pc:docMk/>
            <pc:sldMk cId="1357019212" sldId="576"/>
            <ac:spMk id="3" creationId="{3EEC6567-2B28-D9C2-0B5D-B1F0D5838161}"/>
          </ac:spMkLst>
        </pc:spChg>
        <pc:spChg chg="add mod">
          <ac:chgData name="Osborn, Andrea (CFIA/ACIA)" userId="016df1cd-5d71-41bc-8fec-8f09298258d4" providerId="ADAL" clId="{8A17407A-ED74-4A9C-80C1-B62E685863EE}" dt="2026-01-13T22:57:41.440" v="3072" actId="1076"/>
          <ac:spMkLst>
            <pc:docMk/>
            <pc:sldMk cId="1357019212" sldId="576"/>
            <ac:spMk id="4" creationId="{9CDAAB8D-4804-80CE-C0B4-2E15820BD18D}"/>
          </ac:spMkLst>
        </pc:spChg>
        <pc:spChg chg="mod ord">
          <ac:chgData name="Osborn, Andrea (CFIA/ACIA)" userId="016df1cd-5d71-41bc-8fec-8f09298258d4" providerId="ADAL" clId="{8A17407A-ED74-4A9C-80C1-B62E685863EE}" dt="2026-01-07T23:53:55.389" v="1418" actId="700"/>
          <ac:spMkLst>
            <pc:docMk/>
            <pc:sldMk cId="1357019212" sldId="576"/>
            <ac:spMk id="5" creationId="{0D0ED962-9E03-A4EA-7025-A825AD3BB4FA}"/>
          </ac:spMkLst>
        </pc:spChg>
        <pc:spChg chg="add mod ord">
          <ac:chgData name="Osborn, Andrea (CFIA/ACIA)" userId="016df1cd-5d71-41bc-8fec-8f09298258d4" providerId="ADAL" clId="{8A17407A-ED74-4A9C-80C1-B62E685863EE}" dt="2026-01-07T23:58:55.968" v="1479"/>
          <ac:spMkLst>
            <pc:docMk/>
            <pc:sldMk cId="1357019212" sldId="576"/>
            <ac:spMk id="18" creationId="{17D84FEC-88B0-7612-9F78-89B47CF8BFE6}"/>
          </ac:spMkLst>
        </pc:spChg>
        <pc:spChg chg="add mod">
          <ac:chgData name="Osborn, Andrea (CFIA/ACIA)" userId="016df1cd-5d71-41bc-8fec-8f09298258d4" providerId="ADAL" clId="{8A17407A-ED74-4A9C-80C1-B62E685863EE}" dt="2026-01-07T23:59:40.326" v="1488" actId="1076"/>
          <ac:spMkLst>
            <pc:docMk/>
            <pc:sldMk cId="1357019212" sldId="576"/>
            <ac:spMk id="20" creationId="{322D8D58-07C2-D765-4E5B-5123CCE80F8C}"/>
          </ac:spMkLst>
        </pc:spChg>
        <pc:picChg chg="add mod">
          <ac:chgData name="Osborn, Andrea (CFIA/ACIA)" userId="016df1cd-5d71-41bc-8fec-8f09298258d4" providerId="ADAL" clId="{8A17407A-ED74-4A9C-80C1-B62E685863EE}" dt="2026-01-07T23:58:29.894" v="1475" actId="14100"/>
          <ac:picMkLst>
            <pc:docMk/>
            <pc:sldMk cId="1357019212" sldId="576"/>
            <ac:picMk id="15" creationId="{DE8D8639-FCA8-D94F-EF8B-789CCB3579C1}"/>
          </ac:picMkLst>
        </pc:picChg>
        <pc:picChg chg="add mod">
          <ac:chgData name="Osborn, Andrea (CFIA/ACIA)" userId="016df1cd-5d71-41bc-8fec-8f09298258d4" providerId="ADAL" clId="{8A17407A-ED74-4A9C-80C1-B62E685863EE}" dt="2026-01-07T23:58:37.967" v="1478" actId="1076"/>
          <ac:picMkLst>
            <pc:docMk/>
            <pc:sldMk cId="1357019212" sldId="576"/>
            <ac:picMk id="17" creationId="{E488A3E0-2431-9FAE-9014-4AE7BF03B8D8}"/>
          </ac:picMkLst>
        </pc:picChg>
      </pc:sldChg>
      <pc:sldChg chg="modSp mod modNotesTx">
        <pc:chgData name="Osborn, Andrea (CFIA/ACIA)" userId="016df1cd-5d71-41bc-8fec-8f09298258d4" providerId="ADAL" clId="{8A17407A-ED74-4A9C-80C1-B62E685863EE}" dt="2026-01-13T23:01:21.746" v="3075" actId="20577"/>
        <pc:sldMkLst>
          <pc:docMk/>
          <pc:sldMk cId="0" sldId="578"/>
        </pc:sldMkLst>
        <pc:graphicFrameChg chg="mod modGraphic">
          <ac:chgData name="Osborn, Andrea (CFIA/ACIA)" userId="016df1cd-5d71-41bc-8fec-8f09298258d4" providerId="ADAL" clId="{8A17407A-ED74-4A9C-80C1-B62E685863EE}" dt="2026-01-08T23:43:02.593" v="2409"/>
          <ac:graphicFrameMkLst>
            <pc:docMk/>
            <pc:sldMk cId="0" sldId="578"/>
            <ac:graphicFrameMk id="6" creationId="{91050BF2-9942-9449-AFF6-9C677A844EA8}"/>
          </ac:graphicFrameMkLst>
        </pc:graphicFrameChg>
        <pc:graphicFrameChg chg="mod modGraphic">
          <ac:chgData name="Osborn, Andrea (CFIA/ACIA)" userId="016df1cd-5d71-41bc-8fec-8f09298258d4" providerId="ADAL" clId="{8A17407A-ED74-4A9C-80C1-B62E685863EE}" dt="2026-01-08T23:44:08.809" v="2422"/>
          <ac:graphicFrameMkLst>
            <pc:docMk/>
            <pc:sldMk cId="0" sldId="578"/>
            <ac:graphicFrameMk id="7" creationId="{8AED2399-EADB-74D0-D041-2AD8976706A4}"/>
          </ac:graphicFrameMkLst>
        </pc:graphicFrameChg>
      </pc:sldChg>
      <pc:sldChg chg="modSp add mod">
        <pc:chgData name="Osborn, Andrea (CFIA/ACIA)" userId="016df1cd-5d71-41bc-8fec-8f09298258d4" providerId="ADAL" clId="{8A17407A-ED74-4A9C-80C1-B62E685863EE}" dt="2026-01-12T18:41:05.335" v="2609" actId="14100"/>
        <pc:sldMkLst>
          <pc:docMk/>
          <pc:sldMk cId="2056058955" sldId="579"/>
        </pc:sldMkLst>
        <pc:spChg chg="mod">
          <ac:chgData name="Osborn, Andrea (CFIA/ACIA)" userId="016df1cd-5d71-41bc-8fec-8f09298258d4" providerId="ADAL" clId="{8A17407A-ED74-4A9C-80C1-B62E685863EE}" dt="2026-01-12T18:41:05.335" v="2609" actId="14100"/>
          <ac:spMkLst>
            <pc:docMk/>
            <pc:sldMk cId="2056058955" sldId="579"/>
            <ac:spMk id="3" creationId="{88A3D3A0-83D1-632A-D9A8-B9695434B944}"/>
          </ac:spMkLst>
        </pc:spChg>
      </pc:sldChg>
      <pc:sldChg chg="add">
        <pc:chgData name="Osborn, Andrea (CFIA/ACIA)" userId="016df1cd-5d71-41bc-8fec-8f09298258d4" providerId="ADAL" clId="{8A17407A-ED74-4A9C-80C1-B62E685863EE}" dt="2026-01-08T23:29:15.479" v="1649"/>
        <pc:sldMkLst>
          <pc:docMk/>
          <pc:sldMk cId="0" sldId="580"/>
        </pc:sldMkLst>
      </pc:sldChg>
      <pc:sldChg chg="modSp mod">
        <pc:chgData name="Osborn, Andrea (CFIA/ACIA)" userId="016df1cd-5d71-41bc-8fec-8f09298258d4" providerId="ADAL" clId="{8A17407A-ED74-4A9C-80C1-B62E685863EE}" dt="2026-01-13T22:40:14.690" v="3063" actId="14100"/>
        <pc:sldMkLst>
          <pc:docMk/>
          <pc:sldMk cId="0" sldId="581"/>
        </pc:sldMkLst>
        <pc:spChg chg="mod">
          <ac:chgData name="Osborn, Andrea (CFIA/ACIA)" userId="016df1cd-5d71-41bc-8fec-8f09298258d4" providerId="ADAL" clId="{8A17407A-ED74-4A9C-80C1-B62E685863EE}" dt="2026-01-13T22:40:14.690" v="3063" actId="14100"/>
          <ac:spMkLst>
            <pc:docMk/>
            <pc:sldMk cId="0" sldId="581"/>
            <ac:spMk id="13" creationId="{54702555-722B-9578-40A7-52F9D84F7CA1}"/>
          </ac:spMkLst>
        </pc:spChg>
      </pc:sldChg>
      <pc:sldChg chg="addSp delSp modSp new mod setBg modShow">
        <pc:chgData name="Osborn, Andrea (CFIA/ACIA)" userId="016df1cd-5d71-41bc-8fec-8f09298258d4" providerId="ADAL" clId="{8A17407A-ED74-4A9C-80C1-B62E685863EE}" dt="2026-01-13T22:52:21.154" v="3064" actId="729"/>
        <pc:sldMkLst>
          <pc:docMk/>
          <pc:sldMk cId="2714345534" sldId="582"/>
        </pc:sldMkLst>
        <pc:spChg chg="mod">
          <ac:chgData name="Osborn, Andrea (CFIA/ACIA)" userId="016df1cd-5d71-41bc-8fec-8f09298258d4" providerId="ADAL" clId="{8A17407A-ED74-4A9C-80C1-B62E685863EE}" dt="2026-01-09T00:13:03.985" v="2442" actId="26606"/>
          <ac:spMkLst>
            <pc:docMk/>
            <pc:sldMk cId="2714345534" sldId="582"/>
            <ac:spMk id="2" creationId="{4E34586A-76EC-20C1-1560-46CE18923E61}"/>
          </ac:spMkLst>
        </pc:spChg>
        <pc:spChg chg="mod">
          <ac:chgData name="Osborn, Andrea (CFIA/ACIA)" userId="016df1cd-5d71-41bc-8fec-8f09298258d4" providerId="ADAL" clId="{8A17407A-ED74-4A9C-80C1-B62E685863EE}" dt="2026-01-09T00:13:03.985" v="2442" actId="26606"/>
          <ac:spMkLst>
            <pc:docMk/>
            <pc:sldMk cId="2714345534" sldId="582"/>
            <ac:spMk id="5" creationId="{C65B479F-391D-EB22-F8C7-8DE0672BB2FA}"/>
          </ac:spMkLst>
        </pc:spChg>
        <pc:picChg chg="add mod ord">
          <ac:chgData name="Osborn, Andrea (CFIA/ACIA)" userId="016df1cd-5d71-41bc-8fec-8f09298258d4" providerId="ADAL" clId="{8A17407A-ED74-4A9C-80C1-B62E685863EE}" dt="2026-01-09T00:14:38.843" v="2457" actId="1076"/>
          <ac:picMkLst>
            <pc:docMk/>
            <pc:sldMk cId="2714345534" sldId="582"/>
            <ac:picMk id="11" creationId="{E5342936-F4C3-E5D6-E6BB-C01104BE62BB}"/>
          </ac:picMkLst>
        </pc:picChg>
        <pc:picChg chg="add mod ord">
          <ac:chgData name="Osborn, Andrea (CFIA/ACIA)" userId="016df1cd-5d71-41bc-8fec-8f09298258d4" providerId="ADAL" clId="{8A17407A-ED74-4A9C-80C1-B62E685863EE}" dt="2026-01-09T00:14:00.239" v="2455" actId="1076"/>
          <ac:picMkLst>
            <pc:docMk/>
            <pc:sldMk cId="2714345534" sldId="582"/>
            <ac:picMk id="15" creationId="{CDDA14D5-D2D9-058B-D02A-D0F02ADC5B68}"/>
          </ac:picMkLst>
        </pc:picChg>
      </pc:sldChg>
      <pc:sldChg chg="addSp delSp modSp new mod modClrScheme chgLayout">
        <pc:chgData name="Osborn, Andrea (CFIA/ACIA)" userId="016df1cd-5d71-41bc-8fec-8f09298258d4" providerId="ADAL" clId="{8A17407A-ED74-4A9C-80C1-B62E685863EE}" dt="2026-01-13T22:31:43.588" v="3036" actId="20577"/>
        <pc:sldMkLst>
          <pc:docMk/>
          <pc:sldMk cId="1236183452" sldId="583"/>
        </pc:sldMkLst>
        <pc:spChg chg="add mod ord">
          <ac:chgData name="Osborn, Andrea (CFIA/ACIA)" userId="016df1cd-5d71-41bc-8fec-8f09298258d4" providerId="ADAL" clId="{8A17407A-ED74-4A9C-80C1-B62E685863EE}" dt="2026-01-13T22:29:06.835" v="2975" actId="20577"/>
          <ac:spMkLst>
            <pc:docMk/>
            <pc:sldMk cId="1236183452" sldId="583"/>
            <ac:spMk id="2" creationId="{ABCB66FB-C60A-A11E-1460-F13C2E708696}"/>
          </ac:spMkLst>
        </pc:spChg>
        <pc:spChg chg="add mod ord">
          <ac:chgData name="Osborn, Andrea (CFIA/ACIA)" userId="016df1cd-5d71-41bc-8fec-8f09298258d4" providerId="ADAL" clId="{8A17407A-ED74-4A9C-80C1-B62E685863EE}" dt="2026-01-13T22:31:43.588" v="3036" actId="20577"/>
          <ac:spMkLst>
            <pc:docMk/>
            <pc:sldMk cId="1236183452" sldId="583"/>
            <ac:spMk id="3" creationId="{61871043-2025-AA03-435A-BBE8443EA0F3}"/>
          </ac:spMkLst>
        </pc:spChg>
        <pc:spChg chg="add mod">
          <ac:chgData name="Osborn, Andrea (CFIA/ACIA)" userId="016df1cd-5d71-41bc-8fec-8f09298258d4" providerId="ADAL" clId="{8A17407A-ED74-4A9C-80C1-B62E685863EE}" dt="2026-01-13T22:23:38.693" v="2826" actId="1076"/>
          <ac:spMkLst>
            <pc:docMk/>
            <pc:sldMk cId="1236183452" sldId="583"/>
            <ac:spMk id="4" creationId="{F01E712E-12E8-127B-9913-40D9D6F33EE4}"/>
          </ac:spMkLst>
        </pc:spChg>
        <pc:spChg chg="mod ord">
          <ac:chgData name="Osborn, Andrea (CFIA/ACIA)" userId="016df1cd-5d71-41bc-8fec-8f09298258d4" providerId="ADAL" clId="{8A17407A-ED74-4A9C-80C1-B62E685863EE}" dt="2026-01-13T22:22:13.536" v="2740" actId="700"/>
          <ac:spMkLst>
            <pc:docMk/>
            <pc:sldMk cId="1236183452" sldId="583"/>
            <ac:spMk id="5" creationId="{065957B4-FF35-641F-5299-5615699F03FE}"/>
          </ac:spMkLst>
        </pc:spChg>
        <pc:spChg chg="add del mod ord">
          <ac:chgData name="Osborn, Andrea (CFIA/ACIA)" userId="016df1cd-5d71-41bc-8fec-8f09298258d4" providerId="ADAL" clId="{8A17407A-ED74-4A9C-80C1-B62E685863EE}" dt="2026-01-13T22:22:02.474" v="2738" actId="478"/>
          <ac:spMkLst>
            <pc:docMk/>
            <pc:sldMk cId="1236183452" sldId="583"/>
            <ac:spMk id="6" creationId="{AC06E388-43E9-3193-C955-3F4F37495FA3}"/>
          </ac:spMkLst>
        </pc:spChg>
        <pc:spChg chg="add del mod ord">
          <ac:chgData name="Osborn, Andrea (CFIA/ACIA)" userId="016df1cd-5d71-41bc-8fec-8f09298258d4" providerId="ADAL" clId="{8A17407A-ED74-4A9C-80C1-B62E685863EE}" dt="2026-01-13T22:21:59.226" v="2737" actId="478"/>
          <ac:spMkLst>
            <pc:docMk/>
            <pc:sldMk cId="1236183452" sldId="583"/>
            <ac:spMk id="7" creationId="{42FE3208-72F3-EA59-1A25-342E121B6009}"/>
          </ac:spMkLst>
        </pc:spChg>
        <pc:spChg chg="add mod">
          <ac:chgData name="Osborn, Andrea (CFIA/ACIA)" userId="016df1cd-5d71-41bc-8fec-8f09298258d4" providerId="ADAL" clId="{8A17407A-ED74-4A9C-80C1-B62E685863EE}" dt="2026-01-13T22:24:49.649" v="2841" actId="1076"/>
          <ac:spMkLst>
            <pc:docMk/>
            <pc:sldMk cId="1236183452" sldId="583"/>
            <ac:spMk id="8" creationId="{06F222D1-7081-DB95-69B4-CF0912351CFF}"/>
          </ac:spMkLst>
        </pc:spChg>
        <pc:spChg chg="add mod">
          <ac:chgData name="Osborn, Andrea (CFIA/ACIA)" userId="016df1cd-5d71-41bc-8fec-8f09298258d4" providerId="ADAL" clId="{8A17407A-ED74-4A9C-80C1-B62E685863EE}" dt="2026-01-13T22:25:23.625" v="2918" actId="207"/>
          <ac:spMkLst>
            <pc:docMk/>
            <pc:sldMk cId="1236183452" sldId="583"/>
            <ac:spMk id="10" creationId="{DE7B2B5F-8A4A-AE97-ABBE-3B4C9DB5E714}"/>
          </ac:spMkLst>
        </pc:spChg>
        <pc:spChg chg="add mod">
          <ac:chgData name="Osborn, Andrea (CFIA/ACIA)" userId="016df1cd-5d71-41bc-8fec-8f09298258d4" providerId="ADAL" clId="{8A17407A-ED74-4A9C-80C1-B62E685863EE}" dt="2026-01-13T22:22:41.665" v="2781" actId="1076"/>
          <ac:spMkLst>
            <pc:docMk/>
            <pc:sldMk cId="1236183452" sldId="583"/>
            <ac:spMk id="11" creationId="{45817941-36B6-4181-64AE-776ED1287D8D}"/>
          </ac:spMkLst>
        </pc:spChg>
        <pc:spChg chg="add mod">
          <ac:chgData name="Osborn, Andrea (CFIA/ACIA)" userId="016df1cd-5d71-41bc-8fec-8f09298258d4" providerId="ADAL" clId="{8A17407A-ED74-4A9C-80C1-B62E685863EE}" dt="2026-01-13T22:25:40.775" v="2922" actId="1076"/>
          <ac:spMkLst>
            <pc:docMk/>
            <pc:sldMk cId="1236183452" sldId="583"/>
            <ac:spMk id="12" creationId="{FEFA5B83-5BE2-57E5-9880-B1E8DF78E9C1}"/>
          </ac:spMkLst>
        </pc:spChg>
        <pc:spChg chg="add mod">
          <ac:chgData name="Osborn, Andrea (CFIA/ACIA)" userId="016df1cd-5d71-41bc-8fec-8f09298258d4" providerId="ADAL" clId="{8A17407A-ED74-4A9C-80C1-B62E685863EE}" dt="2026-01-13T22:27:23.576" v="2925" actId="207"/>
          <ac:spMkLst>
            <pc:docMk/>
            <pc:sldMk cId="1236183452" sldId="583"/>
            <ac:spMk id="13" creationId="{90C81DD6-0A0B-F23E-7A44-0F902E666A70}"/>
          </ac:spMkLst>
        </pc:spChg>
        <pc:spChg chg="add mod">
          <ac:chgData name="Osborn, Andrea (CFIA/ACIA)" userId="016df1cd-5d71-41bc-8fec-8f09298258d4" providerId="ADAL" clId="{8A17407A-ED74-4A9C-80C1-B62E685863EE}" dt="2026-01-13T22:31:16.690" v="3028" actId="1076"/>
          <ac:spMkLst>
            <pc:docMk/>
            <pc:sldMk cId="1236183452" sldId="583"/>
            <ac:spMk id="14" creationId="{39377FB6-4E32-3947-BE00-5558091DD3BF}"/>
          </ac:spMkLst>
        </pc:spChg>
        <pc:spChg chg="add mod">
          <ac:chgData name="Osborn, Andrea (CFIA/ACIA)" userId="016df1cd-5d71-41bc-8fec-8f09298258d4" providerId="ADAL" clId="{8A17407A-ED74-4A9C-80C1-B62E685863EE}" dt="2026-01-13T22:31:19.785" v="3029" actId="1076"/>
          <ac:spMkLst>
            <pc:docMk/>
            <pc:sldMk cId="1236183452" sldId="583"/>
            <ac:spMk id="15" creationId="{05D951A5-5013-F8C8-55FC-F251F63D632B}"/>
          </ac:spMkLst>
        </pc:spChg>
        <pc:spChg chg="add mod">
          <ac:chgData name="Osborn, Andrea (CFIA/ACIA)" userId="016df1cd-5d71-41bc-8fec-8f09298258d4" providerId="ADAL" clId="{8A17407A-ED74-4A9C-80C1-B62E685863EE}" dt="2026-01-13T22:31:34.738" v="3032" actId="207"/>
          <ac:spMkLst>
            <pc:docMk/>
            <pc:sldMk cId="1236183452" sldId="583"/>
            <ac:spMk id="16" creationId="{D05D8EF2-A381-4697-68F3-7021F66306C8}"/>
          </ac:spMkLst>
        </pc:spChg>
        <pc:picChg chg="add mod">
          <ac:chgData name="Osborn, Andrea (CFIA/ACIA)" userId="016df1cd-5d71-41bc-8fec-8f09298258d4" providerId="ADAL" clId="{8A17407A-ED74-4A9C-80C1-B62E685863EE}" dt="2026-01-13T22:22:09.418" v="2739" actId="1076"/>
          <ac:picMkLst>
            <pc:docMk/>
            <pc:sldMk cId="1236183452" sldId="583"/>
            <ac:picMk id="9" creationId="{758D53B1-2013-8FF1-9C3C-67F0EBD0E774}"/>
          </ac:picMkLst>
        </pc:picChg>
      </pc:sldChg>
    </pc:docChg>
  </pc:docChgLst>
  <pc:docChgLst>
    <pc:chgData name="Osborn, Andrea (CFIA/ACIA)" userId="S::andrea.osborn@inspection.gc.ca::016df1cd-5d71-41bc-8fec-8f09298258d4" providerId="AD" clId="Web-{2AAFF832-DDB3-4AA5-9D5D-83258ED95D37}"/>
    <pc:docChg chg="modSld">
      <pc:chgData name="Osborn, Andrea (CFIA/ACIA)" userId="S::andrea.osborn@inspection.gc.ca::016df1cd-5d71-41bc-8fec-8f09298258d4" providerId="AD" clId="Web-{2AAFF832-DDB3-4AA5-9D5D-83258ED95D37}" dt="2026-01-08T00:19:41.341" v="95" actId="20577"/>
      <pc:docMkLst>
        <pc:docMk/>
      </pc:docMkLst>
      <pc:sldChg chg="modSp">
        <pc:chgData name="Osborn, Andrea (CFIA/ACIA)" userId="S::andrea.osborn@inspection.gc.ca::016df1cd-5d71-41bc-8fec-8f09298258d4" providerId="AD" clId="Web-{2AAFF832-DDB3-4AA5-9D5D-83258ED95D37}" dt="2026-01-08T00:18:02.308" v="20" actId="20577"/>
        <pc:sldMkLst>
          <pc:docMk/>
          <pc:sldMk cId="2672183034" sldId="519"/>
        </pc:sldMkLst>
        <pc:spChg chg="mod">
          <ac:chgData name="Osborn, Andrea (CFIA/ACIA)" userId="S::andrea.osborn@inspection.gc.ca::016df1cd-5d71-41bc-8fec-8f09298258d4" providerId="AD" clId="Web-{2AAFF832-DDB3-4AA5-9D5D-83258ED95D37}" dt="2026-01-08T00:18:02.308" v="20" actId="20577"/>
          <ac:spMkLst>
            <pc:docMk/>
            <pc:sldMk cId="2672183034" sldId="519"/>
            <ac:spMk id="3" creationId="{428F62BE-F8A8-6B68-4093-1F1751A556A7}"/>
          </ac:spMkLst>
        </pc:spChg>
      </pc:sldChg>
      <pc:sldChg chg="modSp">
        <pc:chgData name="Osborn, Andrea (CFIA/ACIA)" userId="S::andrea.osborn@inspection.gc.ca::016df1cd-5d71-41bc-8fec-8f09298258d4" providerId="AD" clId="Web-{2AAFF832-DDB3-4AA5-9D5D-83258ED95D37}" dt="2026-01-08T00:19:41.341" v="95" actId="20577"/>
        <pc:sldMkLst>
          <pc:docMk/>
          <pc:sldMk cId="1357019212" sldId="576"/>
        </pc:sldMkLst>
        <pc:spChg chg="mod">
          <ac:chgData name="Osborn, Andrea (CFIA/ACIA)" userId="S::andrea.osborn@inspection.gc.ca::016df1cd-5d71-41bc-8fec-8f09298258d4" providerId="AD" clId="Web-{2AAFF832-DDB3-4AA5-9D5D-83258ED95D37}" dt="2026-01-08T00:19:41.341" v="95" actId="20577"/>
          <ac:spMkLst>
            <pc:docMk/>
            <pc:sldMk cId="1357019212" sldId="576"/>
            <ac:spMk id="18" creationId="{17D84FEC-88B0-7612-9F78-89B47CF8BFE6}"/>
          </ac:spMkLst>
        </pc:spChg>
      </pc:sldChg>
    </pc:docChg>
  </pc:docChgLst>
  <pc:docChgLst>
    <pc:chgData name="andrea.osborn@inspection.gc.ca" userId="S::urn:spo:guest#andrea.osborn@inspection.gc.ca::" providerId="AD" clId="Web-{8C5A0A53-74C8-04C8-DA5E-F3AB623AADDC}"/>
    <pc:docChg chg="modSld">
      <pc:chgData name="andrea.osborn@inspection.gc.ca" userId="S::urn:spo:guest#andrea.osborn@inspection.gc.ca::" providerId="AD" clId="Web-{8C5A0A53-74C8-04C8-DA5E-F3AB623AADDC}" dt="2026-01-14T00:48:23.326" v="0" actId="20577"/>
      <pc:docMkLst>
        <pc:docMk/>
      </pc:docMkLst>
      <pc:sldChg chg="modSp">
        <pc:chgData name="andrea.osborn@inspection.gc.ca" userId="S::urn:spo:guest#andrea.osborn@inspection.gc.ca::" providerId="AD" clId="Web-{8C5A0A53-74C8-04C8-DA5E-F3AB623AADDC}" dt="2026-01-14T00:48:23.326" v="0" actId="20577"/>
        <pc:sldMkLst>
          <pc:docMk/>
          <pc:sldMk cId="1644282483" sldId="256"/>
        </pc:sldMkLst>
        <pc:spChg chg="mod">
          <ac:chgData name="andrea.osborn@inspection.gc.ca" userId="S::urn:spo:guest#andrea.osborn@inspection.gc.ca::" providerId="AD" clId="Web-{8C5A0A53-74C8-04C8-DA5E-F3AB623AADDC}" dt="2026-01-14T00:48:23.326" v="0" actId="20577"/>
          <ac:spMkLst>
            <pc:docMk/>
            <pc:sldMk cId="1644282483" sldId="256"/>
            <ac:spMk id="14339"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23:36:44.32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2332 132,'-4'0,"0"-1,-1 0,1 0,0 0,-8-3,-11-3,-17 2,-1 2,-58 2,-20-1,99 0,-28-8,30 6,-36-4,-77 7,115 1,10-1,-1 0,1 0,0 0,0-1,0 0,0 0,0-1,0 0,0 0,1 0,0-1,-6-4,1 2,0-1,-14-5,12 7,0 1,-1 0,1 1,-1 1,-25-2,-67 5,52 1,-332 0,218-3,148 1,-34 5,45-4,1 1,0 0,-1 0,1 0,0 1,0 0,-9 6,-4 3,0-1,-1-1,0-1,-1-1,0-1,0-1,-38 6,15-3,23-4,-33 4,-134-7,117-3,48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23:36:46.36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1365 55,'-83'-1,"-7"0,-114 13,-31 5,-1-18,92 0,-147 1,290 0,-5 0,-1 0,0 0,1-1,-10-2,14 3,0-1,1 0,-1 1,0-1,1 0,-1 0,0 0,1 0,-1 0,1-1,-1 1,1 0,0-1,0 1,-1-1,1 1,0-1,0 1,0-1,0-2,-5-20,3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7F6BD8-1A18-4180-A3DF-28807FE1821A}" type="datetimeFigureOut">
              <a:rPr lang="en-US"/>
              <a:pPr>
                <a:defRPr/>
              </a:pPr>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CF894DF-86D1-411C-9BC2-D3E9C3EA92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orderreport.com/news/environment/1st-case-of-new-world-screwworm-found-in-this-mexican-border-stat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aphis.usda.gov/livestock-poultry-disease/cattle/ticks/cattle-fever" TargetMode="External"/><Relationship Id="rId5" Type="http://schemas.openxmlformats.org/officeDocument/2006/relationships/hyperlink" Target="https://www.aphis.usda.gov/livestock-poultry-disease/stop-screwworm" TargetMode="External"/><Relationship Id="rId4" Type="http://schemas.openxmlformats.org/officeDocument/2006/relationships/hyperlink" Target="https://www.fda.gov/animal-veterinary/resources-you/conditional-approval-explained-resource-veterinaria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649813-F59C-4C61-9890-20F019F245F2}"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extLst>
      <p:ext uri="{BB962C8B-B14F-4D97-AF65-F5344CB8AC3E}">
        <p14:creationId xmlns:p14="http://schemas.microsoft.com/office/powerpoint/2010/main" val="290949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65D6924A-7922-FBD8-592C-A2C6D99E62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17C5550-F615-9F56-CAD9-CE64E76893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7892" name="Slide Number Placeholder 3">
            <a:extLst>
              <a:ext uri="{FF2B5EF4-FFF2-40B4-BE49-F238E27FC236}">
                <a16:creationId xmlns:a16="http://schemas.microsoft.com/office/drawing/2014/main" id="{35D1751E-E751-9677-1908-6F5EE69EEA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CE5A5C8-F0A2-4B34-9775-9CB13AC1DE94}"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0C63C20-FAF9-7F11-38F0-21E1184DCC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BEEFD1E-868B-7110-91F7-F144FF00BF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Afghanistan – likelihood – borders with Iran, has low veterinary coverage, populations naïve to SAT-1, no vaccination</a:t>
            </a:r>
          </a:p>
          <a:p>
            <a:endParaRPr lang="en-CA" altLang="en-US" dirty="0"/>
          </a:p>
          <a:p>
            <a:r>
              <a:rPr lang="en-CA" altLang="en-US" dirty="0"/>
              <a:t>Armenia – Likelihood – bordered by countries reported FMD SAT-1 (Azerbaijan, Iran, </a:t>
            </a:r>
            <a:r>
              <a:rPr lang="en-CA" altLang="en-US" dirty="0" err="1"/>
              <a:t>Turikye</a:t>
            </a:r>
            <a:r>
              <a:rPr lang="en-CA" altLang="en-US" dirty="0"/>
              <a:t>) Livestock pop = 1.4 million cattle/ruminants/pigs, launched vaccination against SAT-1 in Sept 2025</a:t>
            </a:r>
          </a:p>
          <a:p>
            <a:endParaRPr lang="en-CA" altLang="en-US" dirty="0"/>
          </a:p>
          <a:p>
            <a:r>
              <a:rPr lang="en-CA" altLang="en-US" dirty="0"/>
              <a:t>Bulgaria- borders </a:t>
            </a:r>
            <a:r>
              <a:rPr lang="en-CA" altLang="en-US" dirty="0" err="1"/>
              <a:t>Turkikye</a:t>
            </a:r>
            <a:r>
              <a:rPr lang="en-CA" altLang="en-US" dirty="0"/>
              <a:t> (trade is informal/limited), Thrace is still FMD-free, no SAT-1 vaccination, </a:t>
            </a:r>
          </a:p>
          <a:p>
            <a:endParaRPr lang="en-CA" altLang="en-US" dirty="0"/>
          </a:p>
          <a:p>
            <a:r>
              <a:rPr lang="en-CA" altLang="en-US" dirty="0"/>
              <a:t>Cyprus – </a:t>
            </a:r>
            <a:r>
              <a:rPr lang="en-CA" altLang="en-US" dirty="0" err="1"/>
              <a:t>Turkiye</a:t>
            </a:r>
            <a:r>
              <a:rPr lang="en-CA" altLang="en-US" dirty="0"/>
              <a:t> animal exports to the island, proximity/connections to Anatolia enhance likelihood</a:t>
            </a:r>
          </a:p>
          <a:p>
            <a:endParaRPr lang="en-CA" altLang="en-US" dirty="0"/>
          </a:p>
          <a:p>
            <a:r>
              <a:rPr lang="en-CA" altLang="en-US" dirty="0"/>
              <a:t>Georgia- outbreak in Azerbaijan near border, also proximity to </a:t>
            </a:r>
            <a:r>
              <a:rPr lang="en-CA" altLang="en-US" dirty="0" err="1"/>
              <a:t>Turkiye</a:t>
            </a:r>
            <a:r>
              <a:rPr lang="en-CA" altLang="en-US" dirty="0"/>
              <a:t>, is mobilizing SAT-1 vaccination, trade in animals/products are potential pathways</a:t>
            </a:r>
          </a:p>
          <a:p>
            <a:endParaRPr lang="en-CA" altLang="en-US" dirty="0"/>
          </a:p>
          <a:p>
            <a:r>
              <a:rPr lang="en-CA" altLang="en-US" dirty="0"/>
              <a:t>Greece – Borders </a:t>
            </a:r>
            <a:r>
              <a:rPr lang="en-CA" altLang="en-US" dirty="0" err="1"/>
              <a:t>Turkiye</a:t>
            </a:r>
            <a:r>
              <a:rPr lang="en-CA" altLang="en-US" dirty="0"/>
              <a:t>, LSD also spread from </a:t>
            </a:r>
            <a:r>
              <a:rPr lang="en-CA" altLang="en-US" dirty="0" err="1"/>
              <a:t>Turkiye</a:t>
            </a:r>
            <a:r>
              <a:rPr lang="en-CA" altLang="en-US" dirty="0"/>
              <a:t> previously, no vaccination, small trade volume of dairy/meat from Bahrain 2021/</a:t>
            </a:r>
            <a:r>
              <a:rPr lang="en-CA" altLang="en-US" dirty="0" err="1"/>
              <a:t>Turkiye</a:t>
            </a:r>
            <a:r>
              <a:rPr lang="en-CA" altLang="en-US" dirty="0"/>
              <a:t> 2023/ cheese from Egypt 2023</a:t>
            </a:r>
          </a:p>
          <a:p>
            <a:endParaRPr lang="en-CA" altLang="en-US" dirty="0"/>
          </a:p>
          <a:p>
            <a:r>
              <a:rPr lang="en-CA" altLang="en-US" dirty="0"/>
              <a:t>Israel – consistently reporting FMD outbreaks, trade related exposure from </a:t>
            </a:r>
            <a:r>
              <a:rPr lang="en-CA" altLang="en-US" dirty="0" err="1"/>
              <a:t>Turkiye</a:t>
            </a:r>
            <a:r>
              <a:rPr lang="en-CA" altLang="en-US" dirty="0"/>
              <a:t>, land border with Egypt, historical entry from neighbouring countries</a:t>
            </a:r>
          </a:p>
          <a:p>
            <a:endParaRPr lang="en-CA" altLang="en-US" dirty="0"/>
          </a:p>
          <a:p>
            <a:r>
              <a:rPr lang="en-CA" altLang="en-US" dirty="0"/>
              <a:t>Jordan – historical entry from neighbouring countries (SAT-2 in 2023, LSD in 2013), FMD SAT-1 vaccination is available and used., informal movements from Iraq/workers from Egypt</a:t>
            </a:r>
          </a:p>
          <a:p>
            <a:endParaRPr lang="en-CA" altLang="en-US" dirty="0"/>
          </a:p>
          <a:p>
            <a:r>
              <a:rPr lang="en-CA" altLang="en-US" dirty="0"/>
              <a:t>Lebanon – historical entry from neighbouring countries. Porous border from Syria, human mobility from Iraq/</a:t>
            </a:r>
            <a:r>
              <a:rPr lang="en-CA" altLang="en-US" dirty="0" err="1"/>
              <a:t>Turkiye</a:t>
            </a:r>
            <a:r>
              <a:rPr lang="en-CA" altLang="en-US" dirty="0"/>
              <a:t>, low vet capacity</a:t>
            </a:r>
          </a:p>
          <a:p>
            <a:endParaRPr lang="en-CA" altLang="en-US" dirty="0"/>
          </a:p>
          <a:p>
            <a:r>
              <a:rPr lang="en-CA" altLang="en-US" dirty="0"/>
              <a:t>Libya – strong cross border links with Egypt, live cattle imports, porous border. Large ruminant population, limited surveillance.</a:t>
            </a:r>
          </a:p>
          <a:p>
            <a:endParaRPr lang="en-CA" altLang="en-US" dirty="0"/>
          </a:p>
          <a:p>
            <a:r>
              <a:rPr lang="en-CA" altLang="en-US" dirty="0"/>
              <a:t>Oman – imports live cattle from affected countries (Bahrain/Iran/</a:t>
            </a:r>
            <a:r>
              <a:rPr lang="en-CA" altLang="en-US" dirty="0" err="1"/>
              <a:t>Turkiye</a:t>
            </a:r>
            <a:r>
              <a:rPr lang="en-CA" altLang="en-US" dirty="0"/>
              <a:t>), SAT-1 vaccination is applied,</a:t>
            </a:r>
          </a:p>
          <a:p>
            <a:endParaRPr lang="en-CA" altLang="en-US" dirty="0"/>
          </a:p>
          <a:p>
            <a:r>
              <a:rPr lang="en-CA" altLang="en-US" dirty="0"/>
              <a:t>Pakistan -  large susceptible population, no SAT-1 vaccination, FMD endemic (multiple serotypes), animal trade is limited, small volume, however informal border movement occurs with Iran</a:t>
            </a:r>
          </a:p>
          <a:p>
            <a:endParaRPr lang="en-CA" altLang="en-US" dirty="0"/>
          </a:p>
          <a:p>
            <a:r>
              <a:rPr lang="en-CA" altLang="en-US" dirty="0"/>
              <a:t>Qatar – imported live sheep from affected countries (</a:t>
            </a:r>
            <a:r>
              <a:rPr lang="en-CA" altLang="en-US" dirty="0" err="1"/>
              <a:t>Turkiye</a:t>
            </a:r>
            <a:r>
              <a:rPr lang="en-CA" altLang="en-US" dirty="0"/>
              <a:t>), had surveillance/control capacity, Susceptible species,  SAT-1 vaccination is applied</a:t>
            </a:r>
          </a:p>
          <a:p>
            <a:endParaRPr lang="en-CA" altLang="en-US" dirty="0"/>
          </a:p>
          <a:p>
            <a:r>
              <a:rPr lang="en-CA" altLang="en-US" dirty="0"/>
              <a:t>Russia – has reported previous FMD outbreaks, trade related pathways exist with Azerbaijan/Egypt/</a:t>
            </a:r>
            <a:r>
              <a:rPr lang="en-CA" altLang="en-US" dirty="0" err="1"/>
              <a:t>turkiye</a:t>
            </a:r>
            <a:r>
              <a:rPr lang="en-CA" altLang="en-US" dirty="0"/>
              <a:t>, cross border movement of people in the regions as well</a:t>
            </a:r>
          </a:p>
          <a:p>
            <a:endParaRPr lang="en-CA" altLang="en-US" dirty="0"/>
          </a:p>
          <a:p>
            <a:r>
              <a:rPr lang="en-CA" altLang="en-US" dirty="0"/>
              <a:t>Saudi Arabia – No recent imports from affected countries, SAT-1 vaccination not widely used, large national and informal trade with Bahrain/Kuwait/Yemen (with people and vehicle as well)</a:t>
            </a:r>
          </a:p>
          <a:p>
            <a:endParaRPr lang="en-CA" altLang="en-US" dirty="0"/>
          </a:p>
          <a:p>
            <a:r>
              <a:rPr lang="en-CA" altLang="en-US" dirty="0"/>
              <a:t>Syrian Arab Republic – borders with affected countries/</a:t>
            </a:r>
            <a:r>
              <a:rPr lang="en-CA" altLang="en-US" dirty="0" err="1"/>
              <a:t>Turkiye</a:t>
            </a:r>
            <a:r>
              <a:rPr lang="en-CA" altLang="en-US" dirty="0"/>
              <a:t> (porous/uncontrolled), no SAT-1 vaccination, susceptible species, vet capacity is weak, unregulated livestock movements</a:t>
            </a:r>
          </a:p>
          <a:p>
            <a:endParaRPr lang="en-CA" altLang="en-US" dirty="0"/>
          </a:p>
          <a:p>
            <a:r>
              <a:rPr lang="en-CA" altLang="en-US" dirty="0"/>
              <a:t>Turkmenistan – Trade risk from </a:t>
            </a:r>
            <a:r>
              <a:rPr lang="en-CA" altLang="en-US" dirty="0" err="1"/>
              <a:t>Turkiye</a:t>
            </a:r>
            <a:r>
              <a:rPr lang="en-CA" altLang="en-US" dirty="0"/>
              <a:t> and Iran, vet capacity is weak, FMD O is endemic</a:t>
            </a:r>
          </a:p>
          <a:p>
            <a:endParaRPr lang="en-CA" altLang="en-US" dirty="0"/>
          </a:p>
          <a:p>
            <a:r>
              <a:rPr lang="en-CA" altLang="en-US" dirty="0"/>
              <a:t>United Arab Emirates – do not import animals from currently affected countries. SAT-1 vaccination not applied, strong border controls, strong vet services, </a:t>
            </a:r>
            <a:r>
              <a:rPr lang="en-CA" altLang="en-US" dirty="0" err="1"/>
              <a:t>likestock</a:t>
            </a:r>
            <a:r>
              <a:rPr lang="en-CA" altLang="en-US" dirty="0"/>
              <a:t> trade limited, but informal movements may occur</a:t>
            </a:r>
          </a:p>
          <a:p>
            <a:endParaRPr lang="en-CA" altLang="en-US" dirty="0"/>
          </a:p>
          <a:p>
            <a:r>
              <a:rPr lang="en-CA" altLang="en-US" dirty="0"/>
              <a:t>West Bank/Gaza Strip – Susceptible livestock common, FMD O reported in 2024, vet services are fragile, no SAT-1 vaccination</a:t>
            </a:r>
          </a:p>
          <a:p>
            <a:endParaRPr lang="en-CA" altLang="en-US" dirty="0"/>
          </a:p>
          <a:p>
            <a:r>
              <a:rPr lang="en-CA" altLang="en-US" dirty="0"/>
              <a:t>Yemen – historically imported live cattle from Egypt, susceptible species common, no SAT-1 vaccination,  fragile vet service, uncontrolled borders.</a:t>
            </a:r>
          </a:p>
          <a:p>
            <a:endParaRPr lang="en-CA" altLang="en-US" dirty="0"/>
          </a:p>
          <a:p>
            <a:endParaRPr lang="en-CA" altLang="en-US" dirty="0"/>
          </a:p>
          <a:p>
            <a:endParaRPr lang="en-CA" altLang="en-US" dirty="0"/>
          </a:p>
          <a:p>
            <a:endParaRPr lang="en-CA" altLang="en-US" dirty="0"/>
          </a:p>
          <a:p>
            <a:endParaRPr lang="en-CA" altLang="en-US" dirty="0"/>
          </a:p>
        </p:txBody>
      </p:sp>
      <p:sp>
        <p:nvSpPr>
          <p:cNvPr id="39940" name="Slide Number Placeholder 3">
            <a:extLst>
              <a:ext uri="{FF2B5EF4-FFF2-40B4-BE49-F238E27FC236}">
                <a16:creationId xmlns:a16="http://schemas.microsoft.com/office/drawing/2014/main" id="{6C820AFE-08C7-DF94-8F6A-3024B8B21B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F4CB8A3-9672-4C57-9A7B-D79248CB9E49}"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Croatia has reported its first outbreak of PPR in the country. Fourteen cases of PPR were reported in sheep after reports of abortions. All susceptible animals on the establishment have been culled and preliminary cleaning and disinfection have been completed. An investigation to determine the source of introduction is underway. </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14</a:t>
            </a:fld>
            <a:endParaRPr lang="en-US"/>
          </a:p>
        </p:txBody>
      </p:sp>
    </p:spTree>
    <p:extLst>
      <p:ext uri="{BB962C8B-B14F-4D97-AF65-F5344CB8AC3E}">
        <p14:creationId xmlns:p14="http://schemas.microsoft.com/office/powerpoint/2010/main" val="272394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15</a:t>
            </a:fld>
            <a:endParaRPr lang="en-US"/>
          </a:p>
        </p:txBody>
      </p:sp>
    </p:spTree>
    <p:extLst>
      <p:ext uri="{BB962C8B-B14F-4D97-AF65-F5344CB8AC3E}">
        <p14:creationId xmlns:p14="http://schemas.microsoft.com/office/powerpoint/2010/main" val="352151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EBCDF-7E9D-5DAE-3449-C8E7DE912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A4B11-1484-B1CC-953D-F3BA19E0B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E7209-466A-2170-FC36-930C61ECE70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7350EEF-09E8-C82E-19E8-19380E1E06A2}"/>
              </a:ext>
            </a:extLst>
          </p:cNvPr>
          <p:cNvSpPr>
            <a:spLocks noGrp="1"/>
          </p:cNvSpPr>
          <p:nvPr>
            <p:ph type="sldNum" sz="quarter" idx="5"/>
          </p:nvPr>
        </p:nvSpPr>
        <p:spPr/>
        <p:txBody>
          <a:bodyPr/>
          <a:lstStyle/>
          <a:p>
            <a:pPr>
              <a:defRPr/>
            </a:pPr>
            <a:fld id="{ACF894DF-86D1-411C-9BC2-D3E9C3EA92A3}" type="slidenum">
              <a:rPr lang="en-US" smtClean="0"/>
              <a:pPr>
                <a:defRPr/>
              </a:pPr>
              <a:t>16</a:t>
            </a:fld>
            <a:endParaRPr lang="en-US"/>
          </a:p>
        </p:txBody>
      </p:sp>
    </p:spTree>
    <p:extLst>
      <p:ext uri="{BB962C8B-B14F-4D97-AF65-F5344CB8AC3E}">
        <p14:creationId xmlns:p14="http://schemas.microsoft.com/office/powerpoint/2010/main" val="290766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954D-BC7A-D41E-3E76-5126C0B4A949}"/>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3B6AA2C-902E-D32C-CD67-A9BD6099DB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85882EF-C5CC-DF57-8F3E-AA64058704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sz="1200" b="0" i="0" u="none" strike="noStrike" kern="1200" baseline="0" dirty="0">
              <a:solidFill>
                <a:schemeClr val="tx1"/>
              </a:solidFill>
              <a:latin typeface="+mn-lt"/>
              <a:ea typeface="+mn-ea"/>
              <a:cs typeface="+mn-cs"/>
            </a:endParaRPr>
          </a:p>
        </p:txBody>
      </p:sp>
      <p:sp>
        <p:nvSpPr>
          <p:cNvPr id="25604" name="Slide Number Placeholder 3">
            <a:extLst>
              <a:ext uri="{FF2B5EF4-FFF2-40B4-BE49-F238E27FC236}">
                <a16:creationId xmlns:a16="http://schemas.microsoft.com/office/drawing/2014/main" id="{EE72844B-3007-0CDB-F042-0DCA86D4D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E9953A-31F7-4EA1-8FD1-AD60B5BC714F}" type="slidenum">
              <a:rPr lang="en-US" altLang="en-US" smtClean="0"/>
              <a:pPr/>
              <a:t>2</a:t>
            </a:fld>
            <a:endParaRPr lang="en-US" altLang="en-US"/>
          </a:p>
        </p:txBody>
      </p:sp>
    </p:spTree>
    <p:extLst>
      <p:ext uri="{BB962C8B-B14F-4D97-AF65-F5344CB8AC3E}">
        <p14:creationId xmlns:p14="http://schemas.microsoft.com/office/powerpoint/2010/main" val="274067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Mexico reported its first case of NWS in </a:t>
            </a:r>
            <a:r>
              <a:rPr lang="en-CA" dirty="0">
                <a:hlinkClick r:id="rId3"/>
              </a:rPr>
              <a:t>Tamaulipas</a:t>
            </a:r>
            <a:r>
              <a:rPr lang="en-CA" dirty="0"/>
              <a:t> - in a 6-day old calf (no reports of it being imported from another region) - they also reported a case in </a:t>
            </a:r>
            <a:r>
              <a:rPr lang="en-CA" dirty="0" err="1"/>
              <a:t>Altimira</a:t>
            </a:r>
            <a:r>
              <a:rPr lang="en-CA" dirty="0"/>
              <a:t> in a horse – which could mean the fly has reached the region.</a:t>
            </a:r>
            <a:endParaRPr lang="en-US" dirty="0"/>
          </a:p>
          <a:p>
            <a:endParaRPr lang="en-CA" dirty="0"/>
          </a:p>
          <a:p>
            <a:r>
              <a:rPr lang="en-CA" dirty="0"/>
              <a:t>This is also the same region where the new sterile fly dispersal facility was opened (Tampico, Mexico); which aims to increase the range and number of sterile flies being released and allow for a greater ability to push the pest south.</a:t>
            </a:r>
            <a:endParaRPr lang="en-US" dirty="0">
              <a:ea typeface="Calibri"/>
              <a:cs typeface="Calibri"/>
            </a:endParaRPr>
          </a:p>
          <a:p>
            <a:endParaRPr lang="en-CA" dirty="0"/>
          </a:p>
          <a:p>
            <a:r>
              <a:rPr lang="en-CA" dirty="0"/>
              <a:t>Mexico has reported a third case of NWS infestation in Nuevo Leon, again in a bovine imported from a southern affected region (Veracruz)</a:t>
            </a:r>
            <a:endParaRPr lang="en-CA" dirty="0">
              <a:ea typeface="Calibri" panose="020F0502020204030204"/>
              <a:cs typeface="Calibri" panose="020F0502020204030204"/>
            </a:endParaRPr>
          </a:p>
          <a:p>
            <a:endParaRPr lang="en-CA" dirty="0"/>
          </a:p>
          <a:p>
            <a:r>
              <a:rPr lang="en-CA" dirty="0"/>
              <a:t>Mexico's dashboard shows 692 active cases with 13,217 cumulative cases in animals. A recent report also mentioned the impact of pets, with ~1602 cases reported in dogs and 32 cases in cats </a:t>
            </a:r>
          </a:p>
          <a:p>
            <a:endParaRPr lang="en-CA" dirty="0">
              <a:ea typeface="Calibri"/>
              <a:cs typeface="Calibri"/>
            </a:endParaRPr>
          </a:p>
          <a:p>
            <a:r>
              <a:rPr lang="en-CA" dirty="0">
                <a:ea typeface="Calibri"/>
                <a:cs typeface="Calibri"/>
              </a:rPr>
              <a:t>This will be very important for Canadian vets to be aware of in case of animals coming in via Rescues or travelling companions.</a:t>
            </a:r>
          </a:p>
          <a:p>
            <a:endParaRPr lang="en-CA" dirty="0"/>
          </a:p>
          <a:p>
            <a:r>
              <a:rPr lang="en-CA" dirty="0"/>
              <a:t>Mexico has also reported additional human cases of NWS infestation, bringing the total number to 106 as of Dec 13 (Chiapas = 86, Campeche = 4, Tabasco = 2, Yucatan = 8, Oaxaca = 2, and </a:t>
            </a:r>
            <a:r>
              <a:rPr lang="en-CA" dirty="0" err="1"/>
              <a:t>QuintanaRoo</a:t>
            </a:r>
            <a:r>
              <a:rPr lang="en-CA" dirty="0"/>
              <a:t> = 4)</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pPr>
                <a:defRPr/>
              </a:pPr>
              <a:t>3</a:t>
            </a:fld>
            <a:endParaRPr lang="en-US" altLang="en-US"/>
          </a:p>
        </p:txBody>
      </p:sp>
    </p:spTree>
    <p:extLst>
      <p:ext uri="{BB962C8B-B14F-4D97-AF65-F5344CB8AC3E}">
        <p14:creationId xmlns:p14="http://schemas.microsoft.com/office/powerpoint/2010/main" val="294837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Washington, D.C., December 17, 2025</a:t>
            </a:r>
            <a:r>
              <a:rPr lang="en-CA" sz="1200" b="0" i="0" kern="1200" dirty="0">
                <a:solidFill>
                  <a:schemeClr val="tx1"/>
                </a:solidFill>
                <a:effectLst/>
                <a:latin typeface="+mn-lt"/>
                <a:ea typeface="+mn-ea"/>
                <a:cs typeface="+mn-cs"/>
              </a:rPr>
              <a:t>—Today, the U.S. Food and Drug Administration conditionally approved </a:t>
            </a:r>
            <a:r>
              <a:rPr lang="en-CA" sz="1200" b="0" i="0" kern="1200" dirty="0" err="1">
                <a:solidFill>
                  <a:schemeClr val="tx1"/>
                </a:solidFill>
                <a:effectLst/>
                <a:latin typeface="+mn-lt"/>
                <a:ea typeface="+mn-ea"/>
                <a:cs typeface="+mn-cs"/>
              </a:rPr>
              <a:t>Credelio</a:t>
            </a:r>
            <a:r>
              <a:rPr lang="en-CA" sz="1200" b="0" i="0" kern="1200" dirty="0">
                <a:solidFill>
                  <a:schemeClr val="tx1"/>
                </a:solidFill>
                <a:effectLst/>
                <a:latin typeface="+mn-lt"/>
                <a:ea typeface="+mn-ea"/>
                <a:cs typeface="+mn-cs"/>
              </a:rPr>
              <a:t> Quattro-CA1 (</a:t>
            </a:r>
            <a:r>
              <a:rPr lang="en-CA" sz="1200" b="0" i="0" kern="1200" dirty="0" err="1">
                <a:solidFill>
                  <a:schemeClr val="tx1"/>
                </a:solidFill>
                <a:effectLst/>
                <a:latin typeface="+mn-lt"/>
                <a:ea typeface="+mn-ea"/>
                <a:cs typeface="+mn-cs"/>
              </a:rPr>
              <a:t>lotilaner</a:t>
            </a:r>
            <a:r>
              <a:rPr lang="en-CA" sz="1200" b="0" i="0" kern="1200" dirty="0">
                <a:solidFill>
                  <a:schemeClr val="tx1"/>
                </a:solidFill>
                <a:effectLst/>
                <a:latin typeface="+mn-lt"/>
                <a:ea typeface="+mn-ea"/>
                <a:cs typeface="+mn-cs"/>
              </a:rPr>
              <a:t>, moxidectin, praziquantel, pyrantel) chewable tablets for the treatment of infestations caused by </a:t>
            </a:r>
            <a:r>
              <a:rPr lang="en-CA" sz="1200" b="0" i="0" kern="1200" dirty="0">
                <a:solidFill>
                  <a:schemeClr val="tx1"/>
                </a:solidFill>
                <a:effectLst/>
                <a:latin typeface="+mn-lt"/>
                <a:ea typeface="+mn-ea"/>
                <a:cs typeface="+mn-cs"/>
                <a:hlinkClick r:id="rId3" tooltip="New World Screwworm"/>
              </a:rPr>
              <a:t>New World screwworm</a:t>
            </a:r>
            <a:r>
              <a:rPr lang="en-CA" sz="1200" b="0" i="0" kern="1200" dirty="0">
                <a:solidFill>
                  <a:schemeClr val="tx1"/>
                </a:solidFill>
                <a:effectLst/>
                <a:latin typeface="+mn-lt"/>
                <a:ea typeface="+mn-ea"/>
                <a:cs typeface="+mn-cs"/>
              </a:rPr>
              <a:t> (NWS) larvae (myiasis) in dogs and puppies at least eight weeks of age and weighing at least 3.3 pounds.</a:t>
            </a:r>
          </a:p>
          <a:p>
            <a:endParaRPr lang="en-CA" sz="1200" b="0"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Washington, D.C., December 4, 2025</a:t>
            </a:r>
            <a:r>
              <a:rPr lang="en-CA" sz="1200" b="0" i="0" kern="1200" dirty="0">
                <a:solidFill>
                  <a:schemeClr val="tx1"/>
                </a:solidFill>
                <a:effectLst/>
                <a:latin typeface="+mn-lt"/>
                <a:ea typeface="+mn-ea"/>
                <a:cs typeface="+mn-cs"/>
              </a:rPr>
              <a:t>—Today, the U.S. Food and Drug Administration </a:t>
            </a:r>
            <a:r>
              <a:rPr lang="en-CA" sz="1200" b="0" i="0" u="sng" kern="1200" dirty="0">
                <a:solidFill>
                  <a:schemeClr val="tx1"/>
                </a:solidFill>
                <a:effectLst/>
                <a:latin typeface="+mn-lt"/>
                <a:ea typeface="+mn-ea"/>
                <a:cs typeface="+mn-cs"/>
                <a:hlinkClick r:id="rId4"/>
              </a:rPr>
              <a:t>conditionally</a:t>
            </a:r>
            <a:r>
              <a:rPr lang="en-CA" sz="1200" b="0" i="0" kern="1200" dirty="0">
                <a:solidFill>
                  <a:schemeClr val="tx1"/>
                </a:solidFill>
                <a:effectLst/>
                <a:latin typeface="+mn-lt"/>
                <a:ea typeface="+mn-ea"/>
                <a:cs typeface="+mn-cs"/>
              </a:rPr>
              <a:t> approved </a:t>
            </a:r>
            <a:r>
              <a:rPr lang="en-CA" sz="1200" b="0" i="0" kern="1200" dirty="0" err="1">
                <a:solidFill>
                  <a:schemeClr val="tx1"/>
                </a:solidFill>
                <a:effectLst/>
                <a:latin typeface="+mn-lt"/>
                <a:ea typeface="+mn-ea"/>
                <a:cs typeface="+mn-cs"/>
              </a:rPr>
              <a:t>Exzolt</a:t>
            </a:r>
            <a:r>
              <a:rPr lang="en-CA" sz="1200" b="0" i="0" kern="1200" dirty="0">
                <a:solidFill>
                  <a:schemeClr val="tx1"/>
                </a:solidFill>
                <a:effectLst/>
                <a:latin typeface="+mn-lt"/>
                <a:ea typeface="+mn-ea"/>
                <a:cs typeface="+mn-cs"/>
              </a:rPr>
              <a:t> Cattle-CA1 (fluralaner) topical solution for the prevention and treatment of </a:t>
            </a:r>
            <a:r>
              <a:rPr lang="en-CA" sz="1200" b="0" i="0" kern="1200" dirty="0">
                <a:solidFill>
                  <a:schemeClr val="tx1"/>
                </a:solidFill>
                <a:effectLst/>
                <a:latin typeface="+mn-lt"/>
                <a:ea typeface="+mn-ea"/>
                <a:cs typeface="+mn-cs"/>
                <a:hlinkClick r:id="rId5" tooltip="Stop Screwworm"/>
              </a:rPr>
              <a:t>New World screwworm</a:t>
            </a:r>
            <a:r>
              <a:rPr lang="en-CA" sz="1200" b="0" i="0" kern="1200" dirty="0">
                <a:solidFill>
                  <a:schemeClr val="tx1"/>
                </a:solidFill>
                <a:effectLst/>
                <a:latin typeface="+mn-lt"/>
                <a:ea typeface="+mn-ea"/>
                <a:cs typeface="+mn-cs"/>
              </a:rPr>
              <a:t> (NWS) larval infestations, and the treatment and control of </a:t>
            </a:r>
            <a:r>
              <a:rPr lang="en-CA" sz="1200" b="0" i="0" kern="1200" dirty="0">
                <a:solidFill>
                  <a:schemeClr val="tx1"/>
                </a:solidFill>
                <a:effectLst/>
                <a:latin typeface="+mn-lt"/>
                <a:ea typeface="+mn-ea"/>
                <a:cs typeface="+mn-cs"/>
                <a:hlinkClick r:id="rId6" tooltip="Cattle Fever Ticks"/>
              </a:rPr>
              <a:t>cattle fever tick</a:t>
            </a:r>
            <a:r>
              <a:rPr lang="en-CA" sz="1200" b="0" i="0" kern="1200" dirty="0">
                <a:solidFill>
                  <a:schemeClr val="tx1"/>
                </a:solidFill>
                <a:effectLst/>
                <a:latin typeface="+mn-lt"/>
                <a:ea typeface="+mn-ea"/>
                <a:cs typeface="+mn-cs"/>
              </a:rPr>
              <a:t> in beef cattle 2 months of age and older and replacement dairy heifers less than 20 months of age.</a:t>
            </a:r>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pPr>
                <a:defRPr/>
              </a:pPr>
              <a:t>4</a:t>
            </a:fld>
            <a:endParaRPr lang="en-US" altLang="en-US"/>
          </a:p>
        </p:txBody>
      </p:sp>
    </p:spTree>
    <p:extLst>
      <p:ext uri="{BB962C8B-B14F-4D97-AF65-F5344CB8AC3E}">
        <p14:creationId xmlns:p14="http://schemas.microsoft.com/office/powerpoint/2010/main" val="3702911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8AC1EDD-9622-D141-C2E5-CD89719BE1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5F31CB8D-00D8-8816-DB89-EACEF88953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	</a:t>
            </a:r>
            <a:br>
              <a:rPr lang="en-CA" altLang="en-US" dirty="0"/>
            </a:br>
            <a:r>
              <a:rPr lang="en-CA" altLang="en-US" dirty="0"/>
              <a:t>The total number of BTV-3 cases in Great Britain for the 2025 to 2026 vector season (since July 2025) is 91. There have been: 87 cases in England 4 cases in Wales The total number of BTV-8 cases in Great Britain for the 2025 to 2026 vector season (since July 2025) is one. This case was in England.</a:t>
            </a:r>
          </a:p>
          <a:p>
            <a:endParaRPr lang="en-CA" altLang="en-US" dirty="0"/>
          </a:p>
          <a:p>
            <a:r>
              <a:rPr lang="en-CA" altLang="en-US" dirty="0"/>
              <a:t>Italy recently reported BTV-5 in sheep in Sardinia, the first recorded occurrence of BTV-5 in Europe</a:t>
            </a:r>
          </a:p>
          <a:p>
            <a:endParaRPr lang="en-CA" altLang="en-US" dirty="0"/>
          </a:p>
          <a:p>
            <a:endParaRPr lang="en-CA" altLang="en-US" dirty="0"/>
          </a:p>
        </p:txBody>
      </p:sp>
      <p:sp>
        <p:nvSpPr>
          <p:cNvPr id="27652" name="Slide Number Placeholder 3">
            <a:extLst>
              <a:ext uri="{FF2B5EF4-FFF2-40B4-BE49-F238E27FC236}">
                <a16:creationId xmlns:a16="http://schemas.microsoft.com/office/drawing/2014/main" id="{2FA7CC5F-5D1A-7D13-F98F-900CB78D7D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A4CBC06-AD3D-413E-91B0-97B3BEE08EB9}"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7A8DC3C-FB5E-87A2-1A02-D907FE7641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BECDB14-2E63-EFA2-C564-B6BB31ED05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endParaRPr lang="en-CA" altLang="en-US" dirty="0"/>
          </a:p>
          <a:p>
            <a:r>
              <a:rPr lang="en-CA" altLang="en-US" dirty="0"/>
              <a:t> </a:t>
            </a:r>
          </a:p>
          <a:p>
            <a:endParaRPr lang="en-CA" altLang="en-US" dirty="0"/>
          </a:p>
        </p:txBody>
      </p:sp>
      <p:sp>
        <p:nvSpPr>
          <p:cNvPr id="29700" name="Slide Number Placeholder 3">
            <a:extLst>
              <a:ext uri="{FF2B5EF4-FFF2-40B4-BE49-F238E27FC236}">
                <a16:creationId xmlns:a16="http://schemas.microsoft.com/office/drawing/2014/main" id="{74A3A41F-F350-42B0-B042-51D61DEB5A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73B834D-3A27-4648-A334-C330D5B95736}"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7</a:t>
            </a:fld>
            <a:endParaRPr lang="en-US"/>
          </a:p>
        </p:txBody>
      </p:sp>
    </p:spTree>
    <p:extLst>
      <p:ext uri="{BB962C8B-B14F-4D97-AF65-F5344CB8AC3E}">
        <p14:creationId xmlns:p14="http://schemas.microsoft.com/office/powerpoint/2010/main" val="246360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AD3E7BA-0AEF-E201-2C13-6726D84B62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32008C4-3454-7037-E51B-F73CCFB64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FMD trends over the last ~9 years. Can see increasing activity in recent years starting with its spread to Indonesia, than emergence of SAT-2 in the Middle East. This year Europe reporting cases in Germany, then Hungary and Slovakia. In addition there has been emergence of serotype SAT-1 in the middle East and Türkiye as well.</a:t>
            </a:r>
          </a:p>
        </p:txBody>
      </p:sp>
      <p:sp>
        <p:nvSpPr>
          <p:cNvPr id="35844" name="Slide Number Placeholder 3">
            <a:extLst>
              <a:ext uri="{FF2B5EF4-FFF2-40B4-BE49-F238E27FC236}">
                <a16:creationId xmlns:a16="http://schemas.microsoft.com/office/drawing/2014/main" id="{34ABBB6D-E143-847E-BBD8-631ED3D88D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F44E72-E72B-47DB-8395-F3CFC991FB4E}"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6A97117B-80B3-21C6-855A-81B024D2B8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7B609DA-CF5D-D680-A3C7-B4111E508D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CA" altLang="en-US" dirty="0"/>
              <a:t>* Indicate first reports</a:t>
            </a:r>
          </a:p>
          <a:p>
            <a:pPr marL="171450" indent="-171450">
              <a:buFontTx/>
              <a:buChar char="•"/>
            </a:pPr>
            <a:r>
              <a:rPr lang="en-CA" altLang="en-US" dirty="0"/>
              <a:t>Two separate outbreaks of FMD have been confirmed in Turkish-controlled Northern Cyprus. These are the first FMD outbreaks in Cyprus since 2007. One outbreak was detected in </a:t>
            </a:r>
            <a:r>
              <a:rPr lang="en-CA" altLang="en-US" dirty="0" err="1"/>
              <a:t>Ayios</a:t>
            </a:r>
            <a:r>
              <a:rPr lang="en-CA" altLang="en-US" dirty="0"/>
              <a:t> Sergios, and four cases were reported in cattle at a farm in </a:t>
            </a:r>
            <a:r>
              <a:rPr lang="en-CA" altLang="en-US" dirty="0" err="1"/>
              <a:t>Lapithos</a:t>
            </a:r>
            <a:r>
              <a:rPr lang="en-CA" altLang="en-US" dirty="0"/>
              <a:t>, ~75 kms to the north-west of </a:t>
            </a:r>
            <a:r>
              <a:rPr lang="en-CA" altLang="en-US" dirty="0" err="1"/>
              <a:t>Ayios</a:t>
            </a:r>
            <a:r>
              <a:rPr lang="en-CA" altLang="en-US" dirty="0"/>
              <a:t> Sergios. Laboratory testing by the Turkish Foot and Mouth Research Institute in Ankara identified the SAT1 serotype as the causative agent. Approximately 13,000 animals, including cattle, sheep, and goats, are being vaccinated by 35 teams across Northern Cyprus. The spread of FMD into Cyprus, and several other countries, was considered as "likely” by a recent FAO risk assessment</a:t>
            </a:r>
          </a:p>
          <a:p>
            <a:pPr marL="171450" indent="-171450">
              <a:buFontTx/>
              <a:buChar char="•"/>
            </a:pPr>
            <a:r>
              <a:rPr lang="en-CA" altLang="en-US" dirty="0"/>
              <a:t>Azerbaijan has reported its first cases of FMD SAT-1. Two cases were reported in cattle in a farm in Ganja-</a:t>
            </a:r>
            <a:r>
              <a:rPr lang="en-CA" altLang="en-US" dirty="0" err="1"/>
              <a:t>Qazakh</a:t>
            </a:r>
            <a:r>
              <a:rPr lang="en-CA" altLang="en-US" dirty="0"/>
              <a:t> that kept both cattle and small ruminants. Control measures (zoning, monitoring, movement restrictions, culling, and disinfection) have been implemented, however no vaccination has been carried out as the vaccine for this serotype is currently unavailable.</a:t>
            </a:r>
          </a:p>
          <a:p>
            <a:pPr marL="171450" indent="-171450">
              <a:buFontTx/>
              <a:buChar char="•"/>
            </a:pPr>
            <a:r>
              <a:rPr lang="en-CA" altLang="en-US" dirty="0"/>
              <a:t>Iran has confirmed the detection of FMD SAT-1 topotype 3 (with reported rapid spread in Tehran province), and has begun work on developing a vaccine for the serotype</a:t>
            </a:r>
          </a:p>
          <a:p>
            <a:pPr marL="171450" indent="-171450">
              <a:buFontTx/>
              <a:buChar char="•"/>
            </a:pPr>
            <a:r>
              <a:rPr lang="en-CA" altLang="en-US" dirty="0"/>
              <a:t>Lebanon has reported two outbreaks of FMD (serotype pending) in Bekaa. Lebanon last reported FMD in 2008. Two outbreaks were reported, one in a large cattle farm in West Bekaa and the other in a small farm in </a:t>
            </a:r>
            <a:r>
              <a:rPr lang="en-CA" altLang="en-US" dirty="0" err="1"/>
              <a:t>Zahleh</a:t>
            </a:r>
            <a:r>
              <a:rPr lang="en-CA" altLang="en-US" dirty="0"/>
              <a:t>. </a:t>
            </a:r>
          </a:p>
          <a:p>
            <a:pPr marL="171450" indent="-171450">
              <a:buFontTx/>
              <a:buChar char="•"/>
            </a:pPr>
            <a:endParaRPr lang="en-CA" altLang="en-US" dirty="0"/>
          </a:p>
          <a:p>
            <a:pPr marL="171450" indent="-171450">
              <a:buFontTx/>
              <a:buChar char="•"/>
            </a:pPr>
            <a:r>
              <a:rPr lang="en-CA" altLang="en-US" dirty="0"/>
              <a:t> Egypt has reported increasing cases of FMD in livestock, specifically in Lower Egypt and the Delta, along with low vaccine uptake from farmers</a:t>
            </a:r>
          </a:p>
        </p:txBody>
      </p:sp>
      <p:sp>
        <p:nvSpPr>
          <p:cNvPr id="35844" name="Slide Number Placeholder 3">
            <a:extLst>
              <a:ext uri="{FF2B5EF4-FFF2-40B4-BE49-F238E27FC236}">
                <a16:creationId xmlns:a16="http://schemas.microsoft.com/office/drawing/2014/main" id="{4E3B6287-8900-0CED-5117-C84751415D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7DE60D-0723-43A9-AF54-1539E9381B12}"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01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C61C98A-C5DC-4C78-BD0D-CF5DC7D5F5B8}" type="slidenum">
              <a:rPr lang="en-US"/>
              <a:pPr>
                <a:defRPr/>
              </a:pPr>
              <a:t>‹#›</a:t>
            </a:fld>
            <a:endParaRPr lang="en-US"/>
          </a:p>
        </p:txBody>
      </p:sp>
    </p:spTree>
    <p:extLst>
      <p:ext uri="{BB962C8B-B14F-4D97-AF65-F5344CB8AC3E}">
        <p14:creationId xmlns:p14="http://schemas.microsoft.com/office/powerpoint/2010/main" val="269080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54BD4FB-196E-454C-890F-574374854696}" type="slidenum">
              <a:rPr lang="en-US"/>
              <a:pPr>
                <a:defRPr/>
              </a:pPr>
              <a:t>‹#›</a:t>
            </a:fld>
            <a:endParaRPr lang="en-US"/>
          </a:p>
        </p:txBody>
      </p:sp>
    </p:spTree>
    <p:extLst>
      <p:ext uri="{BB962C8B-B14F-4D97-AF65-F5344CB8AC3E}">
        <p14:creationId xmlns:p14="http://schemas.microsoft.com/office/powerpoint/2010/main" val="84718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22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pPr>
              <a:defRPr/>
            </a:pPr>
            <a:fld id="{222C2B47-41F2-42A5-AA41-34CCD9669551}" type="slidenum">
              <a:rPr lang="en-US"/>
              <a:pPr>
                <a:defRPr/>
              </a:pPr>
              <a:t>‹#›</a:t>
            </a:fld>
            <a:endParaRPr lang="en-US"/>
          </a:p>
        </p:txBody>
      </p:sp>
    </p:spTree>
    <p:extLst>
      <p:ext uri="{BB962C8B-B14F-4D97-AF65-F5344CB8AC3E}">
        <p14:creationId xmlns:p14="http://schemas.microsoft.com/office/powerpoint/2010/main" val="53325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pPr>
              <a:defRPr/>
            </a:pPr>
            <a:fld id="{B48FB889-B1E1-40D0-9118-58010DD0FC49}" type="slidenum">
              <a:rPr lang="en-US"/>
              <a:pPr>
                <a:defRPr/>
              </a:pPr>
              <a:t>‹#›</a:t>
            </a:fld>
            <a:endParaRPr lang="en-US"/>
          </a:p>
        </p:txBody>
      </p:sp>
    </p:spTree>
    <p:extLst>
      <p:ext uri="{BB962C8B-B14F-4D97-AF65-F5344CB8AC3E}">
        <p14:creationId xmlns:p14="http://schemas.microsoft.com/office/powerpoint/2010/main" val="26318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p:cNvSpPr>
            <a:spLocks noGrp="1"/>
          </p:cNvSpPr>
          <p:nvPr>
            <p:ph type="sldNum" sz="quarter" idx="14"/>
          </p:nvPr>
        </p:nvSpPr>
        <p:spPr/>
        <p:txBody>
          <a:bodyPr/>
          <a:lstStyle>
            <a:lvl1pPr>
              <a:defRPr/>
            </a:lvl1pPr>
          </a:lstStyle>
          <a:p>
            <a:pPr>
              <a:defRPr/>
            </a:pPr>
            <a:fld id="{A5F12CC5-A507-4028-B3C9-257C8E707382}" type="slidenum">
              <a:rPr lang="en-US"/>
              <a:pPr>
                <a:defRPr/>
              </a:pPr>
              <a:t>‹#›</a:t>
            </a:fld>
            <a:endParaRPr lang="en-US"/>
          </a:p>
        </p:txBody>
      </p:sp>
    </p:spTree>
    <p:extLst>
      <p:ext uri="{BB962C8B-B14F-4D97-AF65-F5344CB8AC3E}">
        <p14:creationId xmlns:p14="http://schemas.microsoft.com/office/powerpoint/2010/main" val="182671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5" name="Slide Number Placeholder 4"/>
          <p:cNvSpPr>
            <a:spLocks noGrp="1"/>
          </p:cNvSpPr>
          <p:nvPr>
            <p:ph type="sldNum" sz="quarter" idx="15"/>
          </p:nvPr>
        </p:nvSpPr>
        <p:spPr/>
        <p:txBody>
          <a:bodyPr/>
          <a:lstStyle>
            <a:lvl1pPr>
              <a:defRPr/>
            </a:lvl1pPr>
          </a:lstStyle>
          <a:p>
            <a:pPr>
              <a:defRPr/>
            </a:pPr>
            <a:fld id="{9F81C94A-5837-4538-A85E-3BC9A11D4007}" type="slidenum">
              <a:rPr lang="en-US"/>
              <a:pPr>
                <a:defRPr/>
              </a:pPr>
              <a:t>‹#›</a:t>
            </a:fld>
            <a:endParaRPr lang="en-US"/>
          </a:p>
        </p:txBody>
      </p:sp>
    </p:spTree>
    <p:extLst>
      <p:ext uri="{BB962C8B-B14F-4D97-AF65-F5344CB8AC3E}">
        <p14:creationId xmlns:p14="http://schemas.microsoft.com/office/powerpoint/2010/main" val="400080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8B18459C-5D3F-466B-B70D-EFCCECAFA19D}" type="slidenum">
              <a:rPr lang="en-US"/>
              <a:pPr>
                <a:defRPr/>
              </a:pPr>
              <a:t>‹#›</a:t>
            </a:fld>
            <a:endParaRPr lang="en-US"/>
          </a:p>
        </p:txBody>
      </p:sp>
    </p:spTree>
    <p:extLst>
      <p:ext uri="{BB962C8B-B14F-4D97-AF65-F5344CB8AC3E}">
        <p14:creationId xmlns:p14="http://schemas.microsoft.com/office/powerpoint/2010/main" val="90392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F78FD813-48F2-42F0-8FCF-ACF9E1873146}" type="slidenum">
              <a:rPr lang="en-US"/>
              <a:pPr>
                <a:defRPr/>
              </a:pPr>
              <a:t>‹#›</a:t>
            </a:fld>
            <a:endParaRPr lang="en-US"/>
          </a:p>
        </p:txBody>
      </p:sp>
    </p:spTree>
    <p:extLst>
      <p:ext uri="{BB962C8B-B14F-4D97-AF65-F5344CB8AC3E}">
        <p14:creationId xmlns:p14="http://schemas.microsoft.com/office/powerpoint/2010/main" val="255245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461ACA56-2288-4290-B789-2225FFBF1474}" type="slidenum">
              <a:rPr lang="en-US"/>
              <a:pPr>
                <a:defRPr/>
              </a:pPr>
              <a:t>‹#›</a:t>
            </a:fld>
            <a:endParaRPr lang="en-US"/>
          </a:p>
        </p:txBody>
      </p:sp>
    </p:spTree>
    <p:extLst>
      <p:ext uri="{BB962C8B-B14F-4D97-AF65-F5344CB8AC3E}">
        <p14:creationId xmlns:p14="http://schemas.microsoft.com/office/powerpoint/2010/main" val="118408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95B727-CB92-4FD5-AF0D-B54F541D4673}" type="datetime1">
              <a:rPr lang="en-US"/>
              <a:pPr>
                <a:defRPr/>
              </a:pPr>
              <a:t>1/13/2026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0D9DBF5-9739-45F5-BA36-F9FB46B79E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hyperlink" Target="https://webgate.ec.europa.eu/tracesnt/adis/public/notification" TargetMode="External"/><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hyperlink" Target="https://webgate.ec.europa.eu/tracesnt/adis/public/notification/outbreaks-current-year-repor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kibrisgazetesi.com/tarim-bakanligi-sap-hastaligi-salgini-teyit-edildi-acil-eylem-plani-yururlukte/" TargetMode="External"/><Relationship Id="rId11" Type="http://schemas.openxmlformats.org/officeDocument/2006/relationships/image" Target="../media/image21.png"/><Relationship Id="rId5" Type="http://schemas.openxmlformats.org/officeDocument/2006/relationships/hyperlink" Target="https://wahis.woah.org/#/in-event/7086/dashboard" TargetMode="External"/><Relationship Id="rId10" Type="http://schemas.openxmlformats.org/officeDocument/2006/relationships/customXml" Target="../ink/ink2.xml"/><Relationship Id="rId4" Type="http://schemas.openxmlformats.org/officeDocument/2006/relationships/hyperlink" Target="https://www.gov.uk/government/publications/foot-and-mouth-disease-in-north-africa-and-the-middle-east" TargetMode="External"/><Relationship Id="rId9" Type="http://schemas.openxmlformats.org/officeDocument/2006/relationships/image" Target="../media/image200.png"/><Relationship Id="rId14" Type="http://schemas.openxmlformats.org/officeDocument/2006/relationships/hyperlink" Target="https://onlinelibrary.wiley.com/doi/10.1155/tbed/275625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ao.org/animal-health/rapid-risk-assessment-fmd/en"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portal.hr/en/novosti/aktualnosti/102845-u-opcini-prgomet-otkriven-prvi-slucaj-kuge-kod-ovaca-u-hrvatskoj-u-mjestu-blizu-trogira-usmrtili-26-zivotinja" TargetMode="External"/><Relationship Id="rId7" Type="http://schemas.openxmlformats.org/officeDocument/2006/relationships/hyperlink" Target="https://www.woah.org/en/disease/peste-des-petits-ruminants/#ui-id-5"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ahis.woah.org/#/in-review/7057"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tandfonline.com/doi/full/10.1080/01652176.2025.2588740#abstract" TargetMode="External"/><Relationship Id="rId3" Type="http://schemas.openxmlformats.org/officeDocument/2006/relationships/hyperlink" Target="https://www.journalofdairyscience.org/article/S0022-0302(25)00971-3/fulltext" TargetMode="External"/><Relationship Id="rId7" Type="http://schemas.openxmlformats.org/officeDocument/2006/relationships/hyperlink" Target="https://parasitesandvectors.biomedcentral.com/articles/10.1186/s13071-025-06780-5"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sciencedirect.com/science/article/pii/S1567134825001479?via%3Dihub" TargetMode="External"/><Relationship Id="rId5" Type="http://schemas.openxmlformats.org/officeDocument/2006/relationships/hyperlink" Target="https://onlinelibrary.wiley.com/doi/10.1155/tbed/2756250" TargetMode="External"/><Relationship Id="rId4" Type="http://schemas.openxmlformats.org/officeDocument/2006/relationships/hyperlink" Target="https://www.nature.com/articles/s41597-025-06084-4" TargetMode="External"/><Relationship Id="rId9" Type="http://schemas.openxmlformats.org/officeDocument/2006/relationships/hyperlink" Target="https://www.sciencedirect.com/science/article/pii/S0304401725002675?via%3Dihub"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sciencedirect.com/science/article/pii/S0022030225009749" TargetMode="External"/><Relationship Id="rId3" Type="http://schemas.openxmlformats.org/officeDocument/2006/relationships/hyperlink" Target="https://www.nature.com/articles/s41598-025-24434-5" TargetMode="External"/><Relationship Id="rId7" Type="http://schemas.openxmlformats.org/officeDocument/2006/relationships/hyperlink" Target="https://parasitesandvectors.biomedcentral.com/articles/10.1186/s13071-025-06780-5"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pubmed.ncbi.nlm.nih.gov/40882006/" TargetMode="External"/><Relationship Id="rId5" Type="http://schemas.openxmlformats.org/officeDocument/2006/relationships/hyperlink" Target="https://link.springer.com/article/10.1186/s12917-025-04537-x" TargetMode="External"/><Relationship Id="rId4" Type="http://schemas.openxmlformats.org/officeDocument/2006/relationships/hyperlink" Target="https://link.springer.com/article/10.1007/s11686-025-01140-w" TargetMode="External"/><Relationship Id="rId9" Type="http://schemas.openxmlformats.org/officeDocument/2006/relationships/hyperlink" Target="https://pmc.ncbi.nlm.nih.gov/articles/PMC12631999/"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agriculture.ks.gov/Home/Components/News/News/585/" TargetMode="External"/><Relationship Id="rId7" Type="http://schemas.openxmlformats.org/officeDocument/2006/relationships/hyperlink" Target="https://tickapp.tamu.edu/invasive-ticks/asian-longhorned-tick-situation-report/"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academic.oup.com/jme/article/58/6/2514/6312693" TargetMode="External"/><Relationship Id="rId5" Type="http://schemas.openxmlformats.org/officeDocument/2006/relationships/hyperlink" Target="https://scijournals.onlinelibrary.wiley.com/doi/10.1002/ps.7631" TargetMode="External"/><Relationship Id="rId4" Type="http://schemas.openxmlformats.org/officeDocument/2006/relationships/hyperlink" Target="https://pubmed.ncbi.nlm.nih.gov/41432772/"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aphis.usda.gov/livestock-poultry-disease/stop-screwworm/current-status"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app.powerbi.com/view?r=eyJrIjoiMjkzMzAzMzUtZmRlNi00ZTMzLTk1NDEtNjkzZTEwNzZjZGFlIiwidCI6ImM1OWRjNTZhLTkzZWMtNGIwNy1iNzFkLTQzYzg0NDkyNTcxOCIsImMiOjR9" TargetMode="External"/><Relationship Id="rId4" Type="http://schemas.openxmlformats.org/officeDocument/2006/relationships/hyperlink" Target="https://www.borderreport.com/news/environment/1st-case-of-new-world-screwworm-found-in-this-mexican-border-state/"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da.gov/news-events/press-announcements/fda-conditionally-approves-topical-drug-cattle-new-world-screwworm-and-cattle-fever-tick" TargetMode="External"/><Relationship Id="rId3" Type="http://schemas.openxmlformats.org/officeDocument/2006/relationships/image" Target="../media/image7.png"/><Relationship Id="rId7" Type="http://schemas.openxmlformats.org/officeDocument/2006/relationships/hyperlink" Target="https://www.fda.gov/animal-veterinary/cvm-updates/fda-conditionally-approves-drug-treat-new-world-screwworm-dog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www.elancolabels.com/us/credelio-nws-factsheet" TargetMode="External"/><Relationship Id="rId11" Type="http://schemas.openxmlformats.org/officeDocument/2006/relationships/image" Target="../media/image9.png"/><Relationship Id="rId5" Type="http://schemas.openxmlformats.org/officeDocument/2006/relationships/hyperlink" Target="https://www.elanco.com/us/newsroom/press-releases/credelio-quattro-for-new-world-screwworm" TargetMode="External"/><Relationship Id="rId10" Type="http://schemas.openxmlformats.org/officeDocument/2006/relationships/hyperlink" Target="https://link.springer.com/article/10.1186/s13071-023-05661-z" TargetMode="External"/><Relationship Id="rId4" Type="http://schemas.openxmlformats.org/officeDocument/2006/relationships/image" Target="../media/image8.png"/><Relationship Id="rId9" Type="http://schemas.openxmlformats.org/officeDocument/2006/relationships/hyperlink" Target="https://www.fda.gov/news-events/press-announcements/fda-conditionally-approves-first-drug-prevention-and-treatment-new-world-screwworm-infesta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empres-i.apps.fao.org/epidemiolog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empres-i.apps.fao.org/epidemiolog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discovermagazine.com/global-feta-cheese-supply-threatened-as-virus-kills-almost-500-000-goats-and-sheep-in-greece-48348" TargetMode="External"/><Relationship Id="rId7" Type="http://schemas.openxmlformats.org/officeDocument/2006/relationships/hyperlink" Target="https://www.gov.uk/government/publications/risk-assessment-sheep-pox-and-goat-pox-to-great-britain-from-eu-and-efta-member-states#:~:text=The%20annual%20likelihood%20of%20exposure,considered%20major%20with%20medium%20uncertaint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ahis.woah.org/#/in-review/7030" TargetMode="External"/><Relationship Id="rId5" Type="http://schemas.openxmlformats.org/officeDocument/2006/relationships/hyperlink" Target="https://wahis.woah.org/#/in-event/6801/dashboard" TargetMode="External"/><Relationship Id="rId10" Type="http://schemas.openxmlformats.org/officeDocument/2006/relationships/image" Target="../media/image15.png"/><Relationship Id="rId4" Type="http://schemas.openxmlformats.org/officeDocument/2006/relationships/hyperlink" Target="https://wahis.woah.org/#/in-event/6664/dashboard"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rtlCol="0">
            <a:noAutofit/>
          </a:bodyPr>
          <a:lstStyle/>
          <a:p>
            <a:pPr eaLnBrk="1" fontAlgn="auto" hangingPunct="1">
              <a:spcAft>
                <a:spcPts val="0"/>
              </a:spcAft>
              <a:defRPr/>
            </a:pPr>
            <a:r>
              <a:rPr lang="fr-FR" sz="2800" dirty="0" err="1"/>
              <a:t>Community</a:t>
            </a:r>
            <a:r>
              <a:rPr lang="fr-FR" sz="2800" dirty="0"/>
              <a:t> for </a:t>
            </a:r>
            <a:r>
              <a:rPr lang="fr-FR" sz="2800" dirty="0" err="1"/>
              <a:t>Emerging</a:t>
            </a:r>
            <a:r>
              <a:rPr lang="fr-FR" sz="2800" dirty="0"/>
              <a:t> and </a:t>
            </a:r>
            <a:r>
              <a:rPr lang="fr-FR" sz="2800" dirty="0" err="1"/>
              <a:t>Zoonotic</a:t>
            </a:r>
            <a:r>
              <a:rPr lang="fr-FR" sz="2800" dirty="0"/>
              <a:t> </a:t>
            </a:r>
            <a:r>
              <a:rPr lang="fr-FR" sz="2800" dirty="0" err="1"/>
              <a:t>Diseases</a:t>
            </a:r>
            <a:br>
              <a:rPr lang="fr-FR" sz="2800" dirty="0"/>
            </a:br>
            <a:r>
              <a:rPr lang="fr-FR" sz="2000" i="1" dirty="0" err="1"/>
              <a:t>Identifying</a:t>
            </a:r>
            <a:r>
              <a:rPr lang="fr-FR" sz="2000" i="1" dirty="0"/>
              <a:t> </a:t>
            </a:r>
            <a:r>
              <a:rPr lang="fr-FR" sz="2000" i="1" dirty="0" err="1"/>
              <a:t>emerging</a:t>
            </a:r>
            <a:r>
              <a:rPr lang="fr-FR" sz="2000" i="1" dirty="0"/>
              <a:t> </a:t>
            </a:r>
            <a:r>
              <a:rPr lang="fr-FR" sz="2000" i="1" dirty="0" err="1"/>
              <a:t>risks</a:t>
            </a:r>
            <a:r>
              <a:rPr lang="fr-FR" sz="2000" i="1" dirty="0"/>
              <a:t> </a:t>
            </a:r>
            <a:r>
              <a:rPr lang="fr-FR" sz="2000" i="1" dirty="0" err="1"/>
              <a:t>through</a:t>
            </a:r>
            <a:r>
              <a:rPr lang="fr-FR" sz="2000" i="1" dirty="0"/>
              <a:t> collective intelligence</a:t>
            </a:r>
            <a:endParaRPr lang="en-CA" sz="2000" i="1" dirty="0"/>
          </a:p>
        </p:txBody>
      </p:sp>
      <p:sp>
        <p:nvSpPr>
          <p:cNvPr id="14339" name="Subtitle 1"/>
          <p:cNvSpPr>
            <a:spLocks noGrp="1"/>
          </p:cNvSpPr>
          <p:nvPr>
            <p:ph type="subTitle" idx="1"/>
          </p:nvPr>
        </p:nvSpPr>
        <p:spPr>
          <a:xfrm>
            <a:off x="3048000" y="3101975"/>
            <a:ext cx="9144000" cy="1123950"/>
          </a:xfrm>
        </p:spPr>
        <p:txBody>
          <a:bodyPr/>
          <a:lstStyle/>
          <a:p>
            <a:pPr eaLnBrk="1" hangingPunct="1"/>
            <a:r>
              <a:rPr lang="en-CA" altLang="en-US" dirty="0"/>
              <a:t>CEZD – CAHSS Small Ruminant Network Update</a:t>
            </a:r>
          </a:p>
          <a:p>
            <a:pPr eaLnBrk="1" hangingPunct="1"/>
            <a:r>
              <a:rPr lang="en-CA" altLang="en-US" dirty="0"/>
              <a:t>14 January 2026</a:t>
            </a:r>
            <a:endParaRPr lang="en-CA" altLang="en-US" dirty="0">
              <a:ea typeface="Calibri"/>
              <a:cs typeface="Calibri"/>
            </a:endParaRPr>
          </a:p>
        </p:txBody>
      </p:sp>
      <p:sp>
        <p:nvSpPr>
          <p:cNvPr id="14340" name="Slide Number Placeholder 3"/>
          <p:cNvSpPr>
            <a:spLocks noGrp="1"/>
          </p:cNvSpPr>
          <p:nvPr>
            <p:ph type="sldNum" sz="quarter" idx="4294967295"/>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5D84322-D45D-4E35-B089-2601BE7D71B2}" type="slidenum">
              <a:rPr lang="en-US" altLang="en-US" sz="1200" smtClean="0">
                <a:solidFill>
                  <a:srgbClr val="898989"/>
                </a:solidFill>
              </a:rPr>
              <a:pPr fontAlgn="base">
                <a:lnSpc>
                  <a:spcPct val="100000"/>
                </a:lnSpc>
                <a:spcBef>
                  <a:spcPct val="0"/>
                </a:spcBef>
                <a:spcAft>
                  <a:spcPct val="0"/>
                </a:spcAft>
                <a:buFontTx/>
                <a:buNone/>
              </a:pPr>
              <a:t>1</a:t>
            </a:fld>
            <a:endParaRPr lang="en-US" altLang="en-US" sz="1200">
              <a:solidFill>
                <a:srgbClr val="898989"/>
              </a:solidFill>
            </a:endParaRPr>
          </a:p>
        </p:txBody>
      </p:sp>
      <p:sp>
        <p:nvSpPr>
          <p:cNvPr id="14341" name="TextBox 4"/>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extLst>
      <p:ext uri="{BB962C8B-B14F-4D97-AF65-F5344CB8AC3E}">
        <p14:creationId xmlns:p14="http://schemas.microsoft.com/office/powerpoint/2010/main" val="1644282483"/>
      </p:ext>
    </p:extLst>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A9A3B7-7494-647E-F681-E0FD0FA32E25}"/>
              </a:ext>
            </a:extLst>
          </p:cNvPr>
          <p:cNvSpPr>
            <a:spLocks noGrp="1"/>
          </p:cNvSpPr>
          <p:nvPr>
            <p:ph type="title"/>
          </p:nvPr>
        </p:nvSpPr>
        <p:spPr>
          <a:xfrm>
            <a:off x="47625" y="0"/>
            <a:ext cx="11306175" cy="1044575"/>
          </a:xfrm>
        </p:spPr>
        <p:txBody>
          <a:bodyPr/>
          <a:lstStyle/>
          <a:p>
            <a:pPr>
              <a:defRPr/>
            </a:pPr>
            <a:r>
              <a:rPr lang="en-CA" dirty="0"/>
              <a:t>FMD cases reported by FAO </a:t>
            </a:r>
            <a:r>
              <a:rPr lang="en-CA" dirty="0" err="1"/>
              <a:t>Empres-i</a:t>
            </a:r>
            <a:r>
              <a:rPr lang="en-CA" dirty="0"/>
              <a:t> </a:t>
            </a:r>
            <a:r>
              <a:rPr lang="en-CA" sz="1800" dirty="0"/>
              <a:t>(since October 15, 2025)</a:t>
            </a:r>
          </a:p>
        </p:txBody>
      </p:sp>
      <p:sp>
        <p:nvSpPr>
          <p:cNvPr id="4" name="Content Placeholder 3">
            <a:extLst>
              <a:ext uri="{FF2B5EF4-FFF2-40B4-BE49-F238E27FC236}">
                <a16:creationId xmlns:a16="http://schemas.microsoft.com/office/drawing/2014/main" id="{A7E592C5-EE03-3E4D-6F7E-095B45BF9737}"/>
              </a:ext>
            </a:extLst>
          </p:cNvPr>
          <p:cNvSpPr>
            <a:spLocks noGrp="1"/>
          </p:cNvSpPr>
          <p:nvPr>
            <p:ph sz="half" idx="2"/>
          </p:nvPr>
        </p:nvSpPr>
        <p:spPr>
          <a:xfrm>
            <a:off x="6902450" y="1044575"/>
            <a:ext cx="5351463" cy="4351338"/>
          </a:xfrm>
        </p:spPr>
        <p:txBody>
          <a:bodyPr/>
          <a:lstStyle/>
          <a:p>
            <a:pPr marL="0" indent="0">
              <a:buFont typeface="Arial" panose="020B0604020202020204" pitchFamily="34" charset="0"/>
              <a:buNone/>
              <a:defRPr/>
            </a:pPr>
            <a:r>
              <a:rPr lang="en-CA" b="1" dirty="0"/>
              <a:t>Asia (</a:t>
            </a:r>
            <a:r>
              <a:rPr lang="en-CA" dirty="0"/>
              <a:t>underestimates</a:t>
            </a:r>
            <a:r>
              <a:rPr lang="en-CA" b="1" dirty="0"/>
              <a:t>)</a:t>
            </a:r>
          </a:p>
          <a:p>
            <a:pPr>
              <a:defRPr/>
            </a:pPr>
            <a:r>
              <a:rPr lang="en-CA" sz="2400" dirty="0"/>
              <a:t>Azerbaijan* (1 SAT-1)</a:t>
            </a:r>
          </a:p>
          <a:p>
            <a:pPr>
              <a:defRPr/>
            </a:pPr>
            <a:r>
              <a:rPr lang="en-CA" sz="2400" dirty="0"/>
              <a:t>Cyprus* (1 SAT-1) </a:t>
            </a:r>
          </a:p>
          <a:p>
            <a:pPr>
              <a:defRPr/>
            </a:pPr>
            <a:r>
              <a:rPr lang="en-CA" sz="2400" dirty="0"/>
              <a:t>Indonesia (9 no serotype)</a:t>
            </a:r>
          </a:p>
          <a:p>
            <a:pPr>
              <a:defRPr/>
            </a:pPr>
            <a:r>
              <a:rPr lang="en-CA" sz="2400" dirty="0"/>
              <a:t>Iran* (1 SAT-1)</a:t>
            </a:r>
          </a:p>
          <a:p>
            <a:pPr>
              <a:defRPr/>
            </a:pPr>
            <a:r>
              <a:rPr lang="en-CA" sz="2400" dirty="0"/>
              <a:t>Lebanon* (53 no serotype)</a:t>
            </a:r>
          </a:p>
          <a:p>
            <a:pPr>
              <a:defRPr/>
            </a:pPr>
            <a:r>
              <a:rPr lang="en-CA" sz="2400" dirty="0"/>
              <a:t>Mongolia (1 O)</a:t>
            </a:r>
          </a:p>
          <a:p>
            <a:pPr marL="0" indent="0">
              <a:buFont typeface="Arial" panose="020B0604020202020204" pitchFamily="34" charset="0"/>
              <a:buNone/>
              <a:defRPr/>
            </a:pPr>
            <a:r>
              <a:rPr lang="en-CA" b="1" dirty="0"/>
              <a:t>Africa</a:t>
            </a:r>
          </a:p>
          <a:p>
            <a:pPr>
              <a:defRPr/>
            </a:pPr>
            <a:r>
              <a:rPr lang="en-CA" sz="2400" dirty="0"/>
              <a:t>Swaziland (38 SAT-1, 4 SAT-2)</a:t>
            </a:r>
          </a:p>
          <a:p>
            <a:pPr>
              <a:defRPr/>
            </a:pPr>
            <a:r>
              <a:rPr lang="en-CA" sz="2400" dirty="0"/>
              <a:t>South Africa (182 SAT-2)</a:t>
            </a:r>
          </a:p>
          <a:p>
            <a:pPr>
              <a:defRPr/>
            </a:pPr>
            <a:r>
              <a:rPr lang="en-CA" sz="2400" dirty="0"/>
              <a:t>Mozambique* (1 SAT-1)</a:t>
            </a:r>
          </a:p>
          <a:p>
            <a:pPr>
              <a:defRPr/>
            </a:pPr>
            <a:r>
              <a:rPr lang="en-CA" sz="2400" dirty="0"/>
              <a:t>Egypt (SAT-1)</a:t>
            </a:r>
          </a:p>
        </p:txBody>
      </p:sp>
      <p:sp>
        <p:nvSpPr>
          <p:cNvPr id="34820" name="Slide Number Placeholder 4">
            <a:extLst>
              <a:ext uri="{FF2B5EF4-FFF2-40B4-BE49-F238E27FC236}">
                <a16:creationId xmlns:a16="http://schemas.microsoft.com/office/drawing/2014/main" id="{42271B31-530A-C2C1-F934-87BFF814E47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851C843-2003-423C-9B33-8EA9E6A231C3}" type="slidenum">
              <a:rPr lang="en-US" altLang="en-US" sz="1200" smtClean="0"/>
              <a:pPr>
                <a:lnSpc>
                  <a:spcPct val="100000"/>
                </a:lnSpc>
                <a:spcBef>
                  <a:spcPct val="0"/>
                </a:spcBef>
                <a:buFontTx/>
                <a:buNone/>
              </a:pPr>
              <a:t>10</a:t>
            </a:fld>
            <a:endParaRPr lang="en-US" altLang="en-US" sz="1200"/>
          </a:p>
        </p:txBody>
      </p:sp>
      <p:sp>
        <p:nvSpPr>
          <p:cNvPr id="34821" name="TextBox 9">
            <a:extLst>
              <a:ext uri="{FF2B5EF4-FFF2-40B4-BE49-F238E27FC236}">
                <a16:creationId xmlns:a16="http://schemas.microsoft.com/office/drawing/2014/main" id="{639BACF8-8A4B-D78D-6A7A-27B9515115C1}"/>
              </a:ext>
            </a:extLst>
          </p:cNvPr>
          <p:cNvSpPr txBox="1">
            <a:spLocks noChangeArrowheads="1"/>
          </p:cNvSpPr>
          <p:nvPr/>
        </p:nvSpPr>
        <p:spPr bwMode="auto">
          <a:xfrm>
            <a:off x="233363" y="6191250"/>
            <a:ext cx="6170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b="1">
                <a:hlinkClick r:id="rId3"/>
              </a:rPr>
              <a:t>https://empres-i.apps.fao.org/general</a:t>
            </a:r>
            <a:r>
              <a:rPr lang="en-CA" altLang="en-US" b="1"/>
              <a:t> </a:t>
            </a:r>
          </a:p>
        </p:txBody>
      </p:sp>
      <p:graphicFrame>
        <p:nvGraphicFramePr>
          <p:cNvPr id="9" name="Content Placeholder 8">
            <a:extLst>
              <a:ext uri="{FF2B5EF4-FFF2-40B4-BE49-F238E27FC236}">
                <a16:creationId xmlns:a16="http://schemas.microsoft.com/office/drawing/2014/main" id="{712B73C5-5570-C368-4FB8-1323E98ADF49}"/>
              </a:ext>
            </a:extLst>
          </p:cNvPr>
          <p:cNvGraphicFramePr>
            <a:graphicFrameLocks noGrp="1"/>
          </p:cNvGraphicFramePr>
          <p:nvPr>
            <p:ph sz="half" idx="1"/>
          </p:nvPr>
        </p:nvGraphicFramePr>
        <p:xfrm>
          <a:off x="838200" y="3751263"/>
          <a:ext cx="5181600" cy="500062"/>
        </p:xfrm>
        <a:graphic>
          <a:graphicData uri="http://schemas.openxmlformats.org/drawingml/2006/table">
            <a:tbl>
              <a:tblPr/>
              <a:tblGrid>
                <a:gridCol w="5181600">
                  <a:extLst>
                    <a:ext uri="{9D8B030D-6E8A-4147-A177-3AD203B41FA5}">
                      <a16:colId xmlns:a16="http://schemas.microsoft.com/office/drawing/2014/main" val="20000"/>
                    </a:ext>
                  </a:extLst>
                </a:gridCol>
              </a:tblGrid>
              <a:tr h="500062">
                <a:tc>
                  <a:txBody>
                    <a:bodyPr/>
                    <a:lstStyle/>
                    <a:p>
                      <a:br>
                        <a:rPr lang="en-CA" sz="1400" dirty="0">
                          <a:effectLst/>
                        </a:rPr>
                      </a:br>
                      <a:r>
                        <a:rPr lang="en-CA" sz="1400" dirty="0">
                          <a:effectLst/>
                        </a:rPr>
                        <a:t>53</a:t>
                      </a:r>
                    </a:p>
                  </a:txBody>
                  <a:tcPr marL="71573" marR="71573" marT="35719" marB="35719"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D273F747-1932-CCCD-A445-B8CFE70E92FC}"/>
              </a:ext>
            </a:extLst>
          </p:cNvPr>
          <p:cNvPicPr>
            <a:picLocks noChangeAspect="1"/>
          </p:cNvPicPr>
          <p:nvPr/>
        </p:nvPicPr>
        <p:blipFill>
          <a:blip r:embed="rId4"/>
          <a:stretch>
            <a:fillRect/>
          </a:stretch>
        </p:blipFill>
        <p:spPr>
          <a:xfrm>
            <a:off x="233363" y="1098550"/>
            <a:ext cx="6391275" cy="4953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a:extLst>
              <a:ext uri="{FF2B5EF4-FFF2-40B4-BE49-F238E27FC236}">
                <a16:creationId xmlns:a16="http://schemas.microsoft.com/office/drawing/2014/main" id="{51010801-7CCA-B76D-AFBF-55B255EDB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913" y="1295400"/>
            <a:ext cx="876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E002DF-7E59-4CA7-353A-ECA64B34530C}"/>
              </a:ext>
            </a:extLst>
          </p:cNvPr>
          <p:cNvSpPr>
            <a:spLocks noGrp="1"/>
          </p:cNvSpPr>
          <p:nvPr>
            <p:ph type="title"/>
          </p:nvPr>
        </p:nvSpPr>
        <p:spPr/>
        <p:txBody>
          <a:bodyPr/>
          <a:lstStyle/>
          <a:p>
            <a:pPr>
              <a:defRPr/>
            </a:pPr>
            <a:r>
              <a:rPr lang="en-CA" sz="4000" dirty="0">
                <a:hlinkClick r:id="rId4"/>
              </a:rPr>
              <a:t>Foot and mouth disease in North Africa and the Middle East - GOV.UK</a:t>
            </a:r>
            <a:endParaRPr lang="en-CA" sz="4000" dirty="0"/>
          </a:p>
        </p:txBody>
      </p:sp>
      <p:sp>
        <p:nvSpPr>
          <p:cNvPr id="13" name="Content Placeholder 12">
            <a:extLst>
              <a:ext uri="{FF2B5EF4-FFF2-40B4-BE49-F238E27FC236}">
                <a16:creationId xmlns:a16="http://schemas.microsoft.com/office/drawing/2014/main" id="{54702555-722B-9578-40A7-52F9D84F7CA1}"/>
              </a:ext>
            </a:extLst>
          </p:cNvPr>
          <p:cNvSpPr>
            <a:spLocks noGrp="1"/>
          </p:cNvSpPr>
          <p:nvPr>
            <p:ph sz="half" idx="1"/>
          </p:nvPr>
        </p:nvSpPr>
        <p:spPr>
          <a:xfrm>
            <a:off x="419100" y="1825625"/>
            <a:ext cx="5600700" cy="3808413"/>
          </a:xfrm>
        </p:spPr>
        <p:txBody>
          <a:bodyPr/>
          <a:lstStyle/>
          <a:p>
            <a:pPr>
              <a:defRPr/>
            </a:pPr>
            <a:r>
              <a:rPr lang="en-CA" dirty="0"/>
              <a:t>Lebanon</a:t>
            </a:r>
          </a:p>
          <a:p>
            <a:pPr lvl="1">
              <a:defRPr/>
            </a:pPr>
            <a:r>
              <a:rPr lang="en-CA" dirty="0">
                <a:hlinkClick r:id="rId5"/>
              </a:rPr>
              <a:t>WAHIS</a:t>
            </a:r>
            <a:r>
              <a:rPr lang="en-CA" dirty="0"/>
              <a:t> – 53 total outbreaks as of December 30th</a:t>
            </a:r>
          </a:p>
          <a:p>
            <a:pPr>
              <a:defRPr/>
            </a:pPr>
            <a:r>
              <a:rPr lang="en-CA" dirty="0"/>
              <a:t>Cyprus</a:t>
            </a:r>
          </a:p>
          <a:p>
            <a:pPr lvl="1">
              <a:defRPr/>
            </a:pPr>
            <a:r>
              <a:rPr lang="en-CA" dirty="0"/>
              <a:t>No official reports to WOAH or ADIS</a:t>
            </a:r>
          </a:p>
          <a:p>
            <a:pPr lvl="1">
              <a:defRPr/>
            </a:pPr>
            <a:r>
              <a:rPr lang="en-CA" dirty="0"/>
              <a:t>News reports indicate SAT-1 outbreak </a:t>
            </a:r>
          </a:p>
          <a:p>
            <a:pPr lvl="1">
              <a:defRPr/>
            </a:pPr>
            <a:r>
              <a:rPr lang="en-CA" sz="1400" dirty="0">
                <a:hlinkClick r:id="rId6"/>
              </a:rPr>
              <a:t>Ministry of Agriculture: Foot-and-mouth disease outbreak confirmed, emergency action plan in force - </a:t>
            </a:r>
            <a:r>
              <a:rPr lang="en-CA" sz="1400" dirty="0" err="1">
                <a:hlinkClick r:id="rId6"/>
              </a:rPr>
              <a:t>Kıbrıs</a:t>
            </a:r>
            <a:r>
              <a:rPr lang="en-CA" sz="1400" dirty="0">
                <a:hlinkClick r:id="rId6"/>
              </a:rPr>
              <a:t> Newspaper - </a:t>
            </a:r>
            <a:r>
              <a:rPr lang="en-CA" sz="1400" dirty="0" err="1">
                <a:hlinkClick r:id="rId6"/>
              </a:rPr>
              <a:t>Kıbrıs</a:t>
            </a:r>
            <a:r>
              <a:rPr lang="en-CA" sz="1400" dirty="0">
                <a:hlinkClick r:id="rId6"/>
              </a:rPr>
              <a:t> News, TRNC Breaking and Agenda News</a:t>
            </a:r>
            <a:endParaRPr lang="en-CA" sz="1400" dirty="0"/>
          </a:p>
          <a:p>
            <a:pPr marL="457200" lvl="1" indent="0">
              <a:buFont typeface="Arial" panose="020B0604020202020204" pitchFamily="34" charset="0"/>
              <a:buNone/>
              <a:defRPr/>
            </a:pPr>
            <a:endParaRPr lang="en-CA" dirty="0"/>
          </a:p>
        </p:txBody>
      </p:sp>
      <p:sp>
        <p:nvSpPr>
          <p:cNvPr id="17" name="Content Placeholder 16">
            <a:extLst>
              <a:ext uri="{FF2B5EF4-FFF2-40B4-BE49-F238E27FC236}">
                <a16:creationId xmlns:a16="http://schemas.microsoft.com/office/drawing/2014/main" id="{8915C024-6136-983F-BEA5-27BDF30022D7}"/>
              </a:ext>
            </a:extLst>
          </p:cNvPr>
          <p:cNvSpPr>
            <a:spLocks noGrp="1"/>
          </p:cNvSpPr>
          <p:nvPr>
            <p:ph sz="half" idx="2"/>
          </p:nvPr>
        </p:nvSpPr>
        <p:spPr>
          <a:xfrm>
            <a:off x="5859463" y="1190625"/>
            <a:ext cx="5181600" cy="4351338"/>
          </a:xfrm>
        </p:spPr>
        <p:txBody>
          <a:bodyPr/>
          <a:lstStyle/>
          <a:p>
            <a:pPr marL="0" indent="0">
              <a:buFont typeface="Arial" panose="020B0604020202020204" pitchFamily="34" charset="0"/>
              <a:buNone/>
              <a:defRPr/>
            </a:pPr>
            <a:r>
              <a:rPr lang="en-CA" dirty="0"/>
              <a:t>Türkiye</a:t>
            </a:r>
          </a:p>
          <a:p>
            <a:pPr>
              <a:defRPr/>
            </a:pPr>
            <a:endParaRPr lang="en-CA" dirty="0"/>
          </a:p>
        </p:txBody>
      </p:sp>
      <p:sp>
        <p:nvSpPr>
          <p:cNvPr id="36870" name="Slide Number Placeholder 4">
            <a:extLst>
              <a:ext uri="{FF2B5EF4-FFF2-40B4-BE49-F238E27FC236}">
                <a16:creationId xmlns:a16="http://schemas.microsoft.com/office/drawing/2014/main" id="{C2C0F34E-FF4C-DDBA-4A90-9CC1F5A77A6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6ACFB62-4DB4-452C-8158-4B8E945785A7}" type="slidenum">
              <a:rPr lang="en-US" altLang="en-US" smtClean="0">
                <a:solidFill>
                  <a:srgbClr val="898989"/>
                </a:solidFill>
              </a:rPr>
              <a:pPr/>
              <a:t>11</a:t>
            </a:fld>
            <a:endParaRPr lang="en-US" altLang="en-US">
              <a:solidFill>
                <a:srgbClr val="898989"/>
              </a:solidFill>
            </a:endParaRPr>
          </a:p>
        </p:txBody>
      </p:sp>
      <p:pic>
        <p:nvPicPr>
          <p:cNvPr id="36871" name="Picture 10">
            <a:extLst>
              <a:ext uri="{FF2B5EF4-FFF2-40B4-BE49-F238E27FC236}">
                <a16:creationId xmlns:a16="http://schemas.microsoft.com/office/drawing/2014/main" id="{A8F75286-5C9B-5251-B237-CB610BE0C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1241425"/>
            <a:ext cx="274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1">
            <a:extLst>
              <a:ext uri="{FF2B5EF4-FFF2-40B4-BE49-F238E27FC236}">
                <a16:creationId xmlns:a16="http://schemas.microsoft.com/office/drawing/2014/main" id="{C1D08B38-1B1E-1888-F856-DD58B95A1725}"/>
              </a:ext>
            </a:extLst>
          </p:cNvPr>
          <p:cNvSpPr txBox="1">
            <a:spLocks noChangeArrowheads="1"/>
          </p:cNvSpPr>
          <p:nvPr/>
        </p:nvSpPr>
        <p:spPr bwMode="auto">
          <a:xfrm>
            <a:off x="9420225" y="1919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CA" altLang="en-US" b="1"/>
          </a:p>
        </p:txBody>
      </p:sp>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A5D674BC-59CC-81FC-AE70-804C068E1014}"/>
                  </a:ext>
                </a:extLst>
              </p14:cNvPr>
              <p14:cNvContentPartPr/>
              <p14:nvPr/>
            </p14:nvContentPartPr>
            <p14:xfrm>
              <a:off x="8820221" y="3366989"/>
              <a:ext cx="839880" cy="48240"/>
            </p14:xfrm>
          </p:contentPart>
        </mc:Choice>
        <mc:Fallback xmlns="">
          <p:pic>
            <p:nvPicPr>
              <p:cNvPr id="15" name="Ink 14">
                <a:extLst>
                  <a:ext uri="{FF2B5EF4-FFF2-40B4-BE49-F238E27FC236}">
                    <a16:creationId xmlns:a16="http://schemas.microsoft.com/office/drawing/2014/main" id="{A5D674BC-59CC-81FC-AE70-804C068E1014}"/>
                  </a:ext>
                </a:extLst>
              </p:cNvPr>
              <p:cNvPicPr/>
              <p:nvPr/>
            </p:nvPicPr>
            <p:blipFill>
              <a:blip r:embed="rId9"/>
              <a:stretch>
                <a:fillRect/>
              </a:stretch>
            </p:blipFill>
            <p:spPr>
              <a:xfrm>
                <a:off x="8766221" y="3258989"/>
                <a:ext cx="9475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EFA6A4BF-6CA3-8F6E-A9EC-C8A602D994E3}"/>
                  </a:ext>
                </a:extLst>
              </p14:cNvPr>
              <p14:cNvContentPartPr/>
              <p14:nvPr/>
            </p14:nvContentPartPr>
            <p14:xfrm>
              <a:off x="10063229" y="3079747"/>
              <a:ext cx="491760" cy="29520"/>
            </p14:xfrm>
          </p:contentPart>
        </mc:Choice>
        <mc:Fallback xmlns="">
          <p:pic>
            <p:nvPicPr>
              <p:cNvPr id="16" name="Ink 15">
                <a:extLst>
                  <a:ext uri="{FF2B5EF4-FFF2-40B4-BE49-F238E27FC236}">
                    <a16:creationId xmlns:a16="http://schemas.microsoft.com/office/drawing/2014/main" id="{EFA6A4BF-6CA3-8F6E-A9EC-C8A602D994E3}"/>
                  </a:ext>
                </a:extLst>
              </p:cNvPr>
              <p:cNvPicPr/>
              <p:nvPr/>
            </p:nvPicPr>
            <p:blipFill>
              <a:blip r:embed="rId11"/>
              <a:stretch>
                <a:fillRect/>
              </a:stretch>
            </p:blipFill>
            <p:spPr>
              <a:xfrm>
                <a:off x="10009229" y="2971747"/>
                <a:ext cx="599400" cy="245160"/>
              </a:xfrm>
              <a:prstGeom prst="rect">
                <a:avLst/>
              </a:prstGeom>
            </p:spPr>
          </p:pic>
        </mc:Fallback>
      </mc:AlternateContent>
      <p:sp>
        <p:nvSpPr>
          <p:cNvPr id="36875" name="TextBox 17">
            <a:extLst>
              <a:ext uri="{FF2B5EF4-FFF2-40B4-BE49-F238E27FC236}">
                <a16:creationId xmlns:a16="http://schemas.microsoft.com/office/drawing/2014/main" id="{B9CBF46C-7231-E1A2-EE4F-5721D3ED4CD8}"/>
              </a:ext>
            </a:extLst>
          </p:cNvPr>
          <p:cNvSpPr txBox="1">
            <a:spLocks noChangeArrowheads="1"/>
          </p:cNvSpPr>
          <p:nvPr/>
        </p:nvSpPr>
        <p:spPr bwMode="auto">
          <a:xfrm>
            <a:off x="655638" y="5957888"/>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cs typeface="Calibri" panose="020F0502020204030204" pitchFamily="34" charset="0"/>
                <a:hlinkClick r:id="rId12"/>
              </a:rPr>
              <a:t>ADIS outbreaks-current-year-report</a:t>
            </a:r>
            <a:r>
              <a:rPr lang="en-CA" altLang="en-US">
                <a:cs typeface="Calibri" panose="020F0502020204030204" pitchFamily="34" charset="0"/>
              </a:rPr>
              <a:t> – updated weekly</a:t>
            </a:r>
          </a:p>
        </p:txBody>
      </p:sp>
      <p:sp>
        <p:nvSpPr>
          <p:cNvPr id="36876" name="TextBox 9">
            <a:extLst>
              <a:ext uri="{FF2B5EF4-FFF2-40B4-BE49-F238E27FC236}">
                <a16:creationId xmlns:a16="http://schemas.microsoft.com/office/drawing/2014/main" id="{995BAC4F-919E-BB22-F1D0-16F70ACE6D1A}"/>
              </a:ext>
            </a:extLst>
          </p:cNvPr>
          <p:cNvSpPr txBox="1">
            <a:spLocks noChangeArrowheads="1"/>
          </p:cNvSpPr>
          <p:nvPr/>
        </p:nvSpPr>
        <p:spPr bwMode="auto">
          <a:xfrm>
            <a:off x="655638" y="5529263"/>
            <a:ext cx="646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hlinkClick r:id="rId13"/>
              </a:rPr>
              <a:t>ADIS Notification - TRACES NT</a:t>
            </a:r>
            <a:r>
              <a:rPr lang="en-CA" altLang="en-US"/>
              <a:t> – 2025 Summary Report</a:t>
            </a:r>
          </a:p>
        </p:txBody>
      </p:sp>
      <p:sp>
        <p:nvSpPr>
          <p:cNvPr id="36877" name="TextBox 7">
            <a:extLst>
              <a:ext uri="{FF2B5EF4-FFF2-40B4-BE49-F238E27FC236}">
                <a16:creationId xmlns:a16="http://schemas.microsoft.com/office/drawing/2014/main" id="{1AC7D0A0-169E-A816-2FA0-816FFA2CFA5E}"/>
              </a:ext>
            </a:extLst>
          </p:cNvPr>
          <p:cNvSpPr txBox="1">
            <a:spLocks noChangeArrowheads="1"/>
          </p:cNvSpPr>
          <p:nvPr/>
        </p:nvSpPr>
        <p:spPr bwMode="auto">
          <a:xfrm>
            <a:off x="6411913" y="5380038"/>
            <a:ext cx="5110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dirty="0">
                <a:hlinkClick r:id="rId14"/>
              </a:rPr>
              <a:t>Assessment of Foot‐and‐Mouth Disease Trends in Türkiye Between 2005 and 2025 - Pedro Mil-Homens - 2025 - Transboundary and Emerging Diseases - Wiley Online Library</a:t>
            </a:r>
            <a:endParaRPr lang="en-CA"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28B4-8C97-DA27-8656-53526C1013A9}"/>
              </a:ext>
            </a:extLst>
          </p:cNvPr>
          <p:cNvSpPr>
            <a:spLocks noGrp="1"/>
          </p:cNvSpPr>
          <p:nvPr>
            <p:ph type="title"/>
          </p:nvPr>
        </p:nvSpPr>
        <p:spPr>
          <a:xfrm>
            <a:off x="447675" y="0"/>
            <a:ext cx="11296650" cy="1325563"/>
          </a:xfrm>
        </p:spPr>
        <p:txBody>
          <a:bodyPr/>
          <a:lstStyle/>
          <a:p>
            <a:pPr>
              <a:defRPr/>
            </a:pPr>
            <a:r>
              <a:rPr lang="en-CA" dirty="0">
                <a:hlinkClick r:id="rId3"/>
              </a:rPr>
              <a:t>FAO - Rapid risk assessment: FMD SAT-1</a:t>
            </a:r>
            <a:endParaRPr lang="en-CA" dirty="0"/>
          </a:p>
        </p:txBody>
      </p:sp>
      <p:graphicFrame>
        <p:nvGraphicFramePr>
          <p:cNvPr id="6" name="Content Placeholder 5">
            <a:extLst>
              <a:ext uri="{FF2B5EF4-FFF2-40B4-BE49-F238E27FC236}">
                <a16:creationId xmlns:a16="http://schemas.microsoft.com/office/drawing/2014/main" id="{91050BF2-9942-9449-AFF6-9C677A844EA8}"/>
              </a:ext>
            </a:extLst>
          </p:cNvPr>
          <p:cNvGraphicFramePr>
            <a:graphicFrameLocks noGrp="1"/>
          </p:cNvGraphicFramePr>
          <p:nvPr>
            <p:ph sz="half" idx="1"/>
            <p:extLst>
              <p:ext uri="{D42A27DB-BD31-4B8C-83A1-F6EECF244321}">
                <p14:modId xmlns:p14="http://schemas.microsoft.com/office/powerpoint/2010/main" val="680846154"/>
              </p:ext>
            </p:extLst>
          </p:nvPr>
        </p:nvGraphicFramePr>
        <p:xfrm>
          <a:off x="447675" y="1325562"/>
          <a:ext cx="5626099" cy="4600574"/>
        </p:xfrm>
        <a:graphic>
          <a:graphicData uri="http://schemas.openxmlformats.org/drawingml/2006/table">
            <a:tbl>
              <a:tblPr firstRow="1" bandRow="1">
                <a:tableStyleId>{616DA210-FB5B-4158-B5E0-FEB733F419BA}</a:tableStyleId>
              </a:tblPr>
              <a:tblGrid>
                <a:gridCol w="1454433">
                  <a:extLst>
                    <a:ext uri="{9D8B030D-6E8A-4147-A177-3AD203B41FA5}">
                      <a16:colId xmlns:a16="http://schemas.microsoft.com/office/drawing/2014/main" val="20000"/>
                    </a:ext>
                  </a:extLst>
                </a:gridCol>
                <a:gridCol w="2192655">
                  <a:extLst>
                    <a:ext uri="{9D8B030D-6E8A-4147-A177-3AD203B41FA5}">
                      <a16:colId xmlns:a16="http://schemas.microsoft.com/office/drawing/2014/main" val="20001"/>
                    </a:ext>
                  </a:extLst>
                </a:gridCol>
                <a:gridCol w="1979011">
                  <a:extLst>
                    <a:ext uri="{9D8B030D-6E8A-4147-A177-3AD203B41FA5}">
                      <a16:colId xmlns:a16="http://schemas.microsoft.com/office/drawing/2014/main" val="20002"/>
                    </a:ext>
                  </a:extLst>
                </a:gridCol>
              </a:tblGrid>
              <a:tr h="418234">
                <a:tc>
                  <a:txBody>
                    <a:bodyPr/>
                    <a:lstStyle/>
                    <a:p>
                      <a:r>
                        <a:rPr lang="en-CA" sz="1600" dirty="0"/>
                        <a:t>Country</a:t>
                      </a:r>
                    </a:p>
                  </a:txBody>
                  <a:tcPr marT="45733" marB="45733"/>
                </a:tc>
                <a:tc>
                  <a:txBody>
                    <a:bodyPr/>
                    <a:lstStyle/>
                    <a:p>
                      <a:r>
                        <a:rPr lang="en-CA" sz="1600" dirty="0"/>
                        <a:t>Likelihood/Uncertainty</a:t>
                      </a:r>
                    </a:p>
                  </a:txBody>
                  <a:tcPr marT="45733" marB="45733"/>
                </a:tc>
                <a:tc>
                  <a:txBody>
                    <a:bodyPr/>
                    <a:lstStyle/>
                    <a:p>
                      <a:r>
                        <a:rPr lang="en-CA" sz="1600" dirty="0"/>
                        <a:t>Impact/Uncertainty</a:t>
                      </a:r>
                    </a:p>
                  </a:txBody>
                  <a:tcPr marT="45733" marB="45733"/>
                </a:tc>
                <a:extLst>
                  <a:ext uri="{0D108BD9-81ED-4DB2-BD59-A6C34878D82A}">
                    <a16:rowId xmlns:a16="http://schemas.microsoft.com/office/drawing/2014/main" val="10000"/>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Afghanistan</a:t>
                      </a:r>
                    </a:p>
                  </a:txBody>
                  <a:tcPr marL="9525" marR="9525" marT="9528" marB="9528" anchor="ctr">
                    <a:solidFill>
                      <a:srgbClr val="C00000">
                        <a:alpha val="5000"/>
                      </a:srgbClr>
                    </a:solidFill>
                  </a:tcPr>
                </a:tc>
                <a:tc>
                  <a:txBody>
                    <a:bodyPr/>
                    <a:lstStyle/>
                    <a:p>
                      <a:r>
                        <a:rPr lang="en-CA" sz="1600" dirty="0"/>
                        <a:t>Likely/High </a:t>
                      </a:r>
                    </a:p>
                  </a:txBody>
                  <a:tcPr marT="45733" marB="45733">
                    <a:solidFill>
                      <a:srgbClr val="C00000">
                        <a:alpha val="5000"/>
                      </a:srgbClr>
                    </a:solidFill>
                  </a:tcPr>
                </a:tc>
                <a:tc>
                  <a:txBody>
                    <a:bodyPr/>
                    <a:lstStyle/>
                    <a:p>
                      <a:r>
                        <a:rPr lang="en-CA" sz="1600" dirty="0"/>
                        <a:t>Severe/Moderate</a:t>
                      </a:r>
                    </a:p>
                  </a:txBody>
                  <a:tcPr marT="45733" marB="45733">
                    <a:solidFill>
                      <a:srgbClr val="C00000">
                        <a:alpha val="5000"/>
                      </a:srgbClr>
                    </a:solidFill>
                  </a:tcPr>
                </a:tc>
                <a:extLst>
                  <a:ext uri="{0D108BD9-81ED-4DB2-BD59-A6C34878D82A}">
                    <a16:rowId xmlns:a16="http://schemas.microsoft.com/office/drawing/2014/main" val="10001"/>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Armenia</a:t>
                      </a:r>
                    </a:p>
                  </a:txBody>
                  <a:tcPr marL="9525" marR="9525" marT="9528" marB="9528" anchor="ctr">
                    <a:solidFill>
                      <a:srgbClr val="C00000">
                        <a:alpha val="5000"/>
                      </a:srgbClr>
                    </a:solidFill>
                  </a:tcPr>
                </a:tc>
                <a:tc>
                  <a:txBody>
                    <a:bodyPr/>
                    <a:lstStyle/>
                    <a:p>
                      <a:r>
                        <a:rPr lang="en-CA" sz="1600" dirty="0"/>
                        <a:t>Likely/Moderate</a:t>
                      </a:r>
                    </a:p>
                  </a:txBody>
                  <a:tcPr marT="45733" marB="45733">
                    <a:solidFill>
                      <a:srgbClr val="C00000">
                        <a:alpha val="5000"/>
                      </a:srgbClr>
                    </a:solidFill>
                  </a:tcPr>
                </a:tc>
                <a:tc>
                  <a:txBody>
                    <a:bodyPr/>
                    <a:lstStyle/>
                    <a:p>
                      <a:r>
                        <a:rPr lang="en-CA" sz="1600" dirty="0"/>
                        <a:t>Low/Moderate </a:t>
                      </a:r>
                    </a:p>
                  </a:txBody>
                  <a:tcPr marT="45733" marB="45733">
                    <a:solidFill>
                      <a:srgbClr val="C00000">
                        <a:alpha val="5000"/>
                      </a:srgbClr>
                    </a:solidFill>
                  </a:tcPr>
                </a:tc>
                <a:extLst>
                  <a:ext uri="{0D108BD9-81ED-4DB2-BD59-A6C34878D82A}">
                    <a16:rowId xmlns:a16="http://schemas.microsoft.com/office/drawing/2014/main" val="10002"/>
                  </a:ext>
                </a:extLst>
              </a:tr>
              <a:tr h="41823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Bulgaria</a:t>
                      </a:r>
                    </a:p>
                  </a:txBody>
                  <a:tcPr marL="9525" marR="9525" marT="9528" marB="9528" anchor="ctr"/>
                </a:tc>
                <a:tc>
                  <a:txBody>
                    <a:bodyPr/>
                    <a:lstStyle/>
                    <a:p>
                      <a:r>
                        <a:rPr lang="en-CA" sz="1600" dirty="0"/>
                        <a:t>Unlikely/Low</a:t>
                      </a:r>
                    </a:p>
                  </a:txBody>
                  <a:tcPr marT="45733" marB="45733"/>
                </a:tc>
                <a:tc>
                  <a:txBody>
                    <a:bodyPr/>
                    <a:lstStyle/>
                    <a:p>
                      <a:r>
                        <a:rPr lang="en-CA" sz="1600" dirty="0"/>
                        <a:t>Low/Low</a:t>
                      </a:r>
                    </a:p>
                  </a:txBody>
                  <a:tcPr marT="45733" marB="45733"/>
                </a:tc>
                <a:extLst>
                  <a:ext uri="{0D108BD9-81ED-4DB2-BD59-A6C34878D82A}">
                    <a16:rowId xmlns:a16="http://schemas.microsoft.com/office/drawing/2014/main" val="10003"/>
                  </a:ext>
                </a:extLst>
              </a:tr>
              <a:tr h="41823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Cyprus</a:t>
                      </a:r>
                    </a:p>
                  </a:txBody>
                  <a:tcPr marL="9525" marR="9525" marT="9528" marB="9528" anchor="ctr">
                    <a:solidFill>
                      <a:srgbClr val="C00000">
                        <a:alpha val="5000"/>
                      </a:srgbClr>
                    </a:solidFill>
                  </a:tcPr>
                </a:tc>
                <a:tc>
                  <a:txBody>
                    <a:bodyPr/>
                    <a:lstStyle/>
                    <a:p>
                      <a:r>
                        <a:rPr lang="en-CA" sz="1600" dirty="0"/>
                        <a:t>Likely/Moderate</a:t>
                      </a:r>
                    </a:p>
                  </a:txBody>
                  <a:tcPr marT="45733" marB="45733">
                    <a:solidFill>
                      <a:srgbClr val="C00000">
                        <a:alpha val="5000"/>
                      </a:srgbClr>
                    </a:solidFill>
                  </a:tcPr>
                </a:tc>
                <a:tc>
                  <a:txBody>
                    <a:bodyPr/>
                    <a:lstStyle/>
                    <a:p>
                      <a:r>
                        <a:rPr lang="en-CA" sz="1600" dirty="0"/>
                        <a:t>Low/Moderate</a:t>
                      </a:r>
                    </a:p>
                  </a:txBody>
                  <a:tcPr marT="45733" marB="45733">
                    <a:solidFill>
                      <a:srgbClr val="C00000">
                        <a:alpha val="5000"/>
                      </a:srgbClr>
                    </a:solidFill>
                  </a:tcPr>
                </a:tc>
                <a:extLst>
                  <a:ext uri="{0D108BD9-81ED-4DB2-BD59-A6C34878D82A}">
                    <a16:rowId xmlns:a16="http://schemas.microsoft.com/office/drawing/2014/main" val="10004"/>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Georgia</a:t>
                      </a:r>
                    </a:p>
                  </a:txBody>
                  <a:tcPr marL="9525" marR="9525" marT="9528" marB="9528" anchor="ctr">
                    <a:solidFill>
                      <a:srgbClr val="C00000">
                        <a:alpha val="30000"/>
                      </a:srgbClr>
                    </a:solidFill>
                  </a:tcPr>
                </a:tc>
                <a:tc>
                  <a:txBody>
                    <a:bodyPr/>
                    <a:lstStyle/>
                    <a:p>
                      <a:r>
                        <a:rPr lang="en-CA" sz="1600" dirty="0"/>
                        <a:t>Very Likely/Moderate</a:t>
                      </a:r>
                    </a:p>
                  </a:txBody>
                  <a:tcPr marT="45733" marB="45733">
                    <a:solidFill>
                      <a:srgbClr val="C00000">
                        <a:alpha val="30000"/>
                      </a:srgbClr>
                    </a:solidFill>
                  </a:tcPr>
                </a:tc>
                <a:tc>
                  <a:txBody>
                    <a:bodyPr/>
                    <a:lstStyle/>
                    <a:p>
                      <a:r>
                        <a:rPr lang="en-CA" sz="1600" dirty="0"/>
                        <a:t>Moderate/Moderate</a:t>
                      </a:r>
                    </a:p>
                  </a:txBody>
                  <a:tcPr marT="45733" marB="45733">
                    <a:solidFill>
                      <a:srgbClr val="C00000">
                        <a:alpha val="30000"/>
                      </a:srgbClr>
                    </a:solidFill>
                  </a:tcPr>
                </a:tc>
                <a:extLst>
                  <a:ext uri="{0D108BD9-81ED-4DB2-BD59-A6C34878D82A}">
                    <a16:rowId xmlns:a16="http://schemas.microsoft.com/office/drawing/2014/main" val="10005"/>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Greece</a:t>
                      </a:r>
                    </a:p>
                  </a:txBody>
                  <a:tcPr marL="9525" marR="9525" marT="9528" marB="9528" anchor="ctr">
                    <a:solidFill>
                      <a:srgbClr val="C00000">
                        <a:alpha val="5000"/>
                      </a:srgbClr>
                    </a:solidFill>
                  </a:tcPr>
                </a:tc>
                <a:tc>
                  <a:txBody>
                    <a:bodyPr/>
                    <a:lstStyle/>
                    <a:p>
                      <a:r>
                        <a:rPr lang="en-CA" sz="1600" dirty="0"/>
                        <a:t>Likely/Moderate</a:t>
                      </a:r>
                    </a:p>
                  </a:txBody>
                  <a:tcPr marT="45733" marB="45733">
                    <a:solidFill>
                      <a:srgbClr val="C00000">
                        <a:alpha val="5000"/>
                      </a:srgbClr>
                    </a:solidFill>
                  </a:tcPr>
                </a:tc>
                <a:tc>
                  <a:txBody>
                    <a:bodyPr/>
                    <a:lstStyle/>
                    <a:p>
                      <a:r>
                        <a:rPr lang="en-CA" sz="1600" dirty="0"/>
                        <a:t>Low/Low</a:t>
                      </a:r>
                    </a:p>
                  </a:txBody>
                  <a:tcPr marT="45733" marB="45733">
                    <a:solidFill>
                      <a:srgbClr val="C00000">
                        <a:alpha val="5000"/>
                      </a:srgbClr>
                    </a:solidFill>
                  </a:tcPr>
                </a:tc>
                <a:extLst>
                  <a:ext uri="{0D108BD9-81ED-4DB2-BD59-A6C34878D82A}">
                    <a16:rowId xmlns:a16="http://schemas.microsoft.com/office/drawing/2014/main" val="10006"/>
                  </a:ext>
                </a:extLst>
              </a:tr>
              <a:tr h="41823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Israel</a:t>
                      </a:r>
                    </a:p>
                  </a:txBody>
                  <a:tcPr marL="9525" marR="9525" marT="9528" marB="9528" anchor="ctr">
                    <a:solidFill>
                      <a:srgbClr val="C00000">
                        <a:alpha val="5000"/>
                      </a:srgbClr>
                    </a:solidFill>
                  </a:tcPr>
                </a:tc>
                <a:tc>
                  <a:txBody>
                    <a:bodyPr/>
                    <a:lstStyle/>
                    <a:p>
                      <a:r>
                        <a:rPr lang="en-CA" sz="1600" dirty="0"/>
                        <a:t>Likely/Moderate</a:t>
                      </a:r>
                    </a:p>
                  </a:txBody>
                  <a:tcPr marT="45733" marB="45733">
                    <a:solidFill>
                      <a:srgbClr val="C00000">
                        <a:alpha val="5000"/>
                      </a:srgbClr>
                    </a:solidFill>
                  </a:tcPr>
                </a:tc>
                <a:tc>
                  <a:txBody>
                    <a:bodyPr/>
                    <a:lstStyle/>
                    <a:p>
                      <a:r>
                        <a:rPr lang="en-CA" sz="1600"/>
                        <a:t>Low/Moderate</a:t>
                      </a:r>
                      <a:endParaRPr lang="en-CA" sz="1600" dirty="0"/>
                    </a:p>
                  </a:txBody>
                  <a:tcPr marT="45733" marB="45733">
                    <a:solidFill>
                      <a:srgbClr val="C00000">
                        <a:alpha val="5000"/>
                      </a:srgbClr>
                    </a:solidFill>
                  </a:tcPr>
                </a:tc>
                <a:extLst>
                  <a:ext uri="{0D108BD9-81ED-4DB2-BD59-A6C34878D82A}">
                    <a16:rowId xmlns:a16="http://schemas.microsoft.com/office/drawing/2014/main" val="10007"/>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Jordan</a:t>
                      </a:r>
                    </a:p>
                  </a:txBody>
                  <a:tcPr marL="9525" marR="9525" marT="9528" marB="9528" anchor="ctr">
                    <a:solidFill>
                      <a:srgbClr val="C00000">
                        <a:alpha val="5000"/>
                      </a:srgbClr>
                    </a:solidFill>
                  </a:tcPr>
                </a:tc>
                <a:tc>
                  <a:txBody>
                    <a:bodyPr/>
                    <a:lstStyle/>
                    <a:p>
                      <a:r>
                        <a:rPr lang="en-CA" sz="1600" dirty="0"/>
                        <a:t>Likely/High</a:t>
                      </a:r>
                    </a:p>
                  </a:txBody>
                  <a:tcPr marT="45733" marB="45733">
                    <a:solidFill>
                      <a:srgbClr val="C00000">
                        <a:alpha val="5000"/>
                      </a:srgbClr>
                    </a:solidFill>
                  </a:tcPr>
                </a:tc>
                <a:tc>
                  <a:txBody>
                    <a:bodyPr/>
                    <a:lstStyle/>
                    <a:p>
                      <a:r>
                        <a:rPr lang="en-CA" sz="1600" dirty="0"/>
                        <a:t>Moderate/High</a:t>
                      </a:r>
                    </a:p>
                  </a:txBody>
                  <a:tcPr marT="45733" marB="45733">
                    <a:solidFill>
                      <a:srgbClr val="C00000">
                        <a:alpha val="5000"/>
                      </a:srgbClr>
                    </a:solidFill>
                  </a:tcPr>
                </a:tc>
                <a:extLst>
                  <a:ext uri="{0D108BD9-81ED-4DB2-BD59-A6C34878D82A}">
                    <a16:rowId xmlns:a16="http://schemas.microsoft.com/office/drawing/2014/main" val="10008"/>
                  </a:ext>
                </a:extLst>
              </a:tr>
              <a:tr h="41823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Lebanon</a:t>
                      </a:r>
                    </a:p>
                  </a:txBody>
                  <a:tcPr marL="9525" marR="9525" marT="9528" marB="9528" anchor="ctr">
                    <a:solidFill>
                      <a:srgbClr val="C00000">
                        <a:alpha val="5000"/>
                      </a:srgbClr>
                    </a:solidFill>
                  </a:tcPr>
                </a:tc>
                <a:tc>
                  <a:txBody>
                    <a:bodyPr/>
                    <a:lstStyle/>
                    <a:p>
                      <a:r>
                        <a:rPr lang="en-CA" sz="1600" dirty="0"/>
                        <a:t>Likely/High</a:t>
                      </a:r>
                    </a:p>
                  </a:txBody>
                  <a:tcPr marT="45733" marB="45733">
                    <a:solidFill>
                      <a:srgbClr val="C00000">
                        <a:alpha val="5000"/>
                      </a:srgbClr>
                    </a:solidFill>
                  </a:tcPr>
                </a:tc>
                <a:tc>
                  <a:txBody>
                    <a:bodyPr/>
                    <a:lstStyle/>
                    <a:p>
                      <a:r>
                        <a:rPr lang="en-CA" sz="1600" dirty="0"/>
                        <a:t>Moderate/High</a:t>
                      </a:r>
                    </a:p>
                  </a:txBody>
                  <a:tcPr marT="45733" marB="45733">
                    <a:solidFill>
                      <a:srgbClr val="C00000">
                        <a:alpha val="5000"/>
                      </a:srgbClr>
                    </a:solidFill>
                  </a:tcPr>
                </a:tc>
                <a:extLst>
                  <a:ext uri="{0D108BD9-81ED-4DB2-BD59-A6C34878D82A}">
                    <a16:rowId xmlns:a16="http://schemas.microsoft.com/office/drawing/2014/main" val="10009"/>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Libya</a:t>
                      </a:r>
                    </a:p>
                  </a:txBody>
                  <a:tcPr marL="9525" marR="9525" marT="9528" marB="9528" anchor="ctr">
                    <a:solidFill>
                      <a:srgbClr val="C00000">
                        <a:alpha val="30000"/>
                      </a:srgbClr>
                    </a:solidFill>
                  </a:tcPr>
                </a:tc>
                <a:tc>
                  <a:txBody>
                    <a:bodyPr/>
                    <a:lstStyle/>
                    <a:p>
                      <a:r>
                        <a:rPr lang="en-CA" sz="1600" dirty="0"/>
                        <a:t>Very Likely/High</a:t>
                      </a:r>
                    </a:p>
                  </a:txBody>
                  <a:tcPr marT="45733" marB="45733">
                    <a:solidFill>
                      <a:srgbClr val="C00000">
                        <a:alpha val="30000"/>
                      </a:srgbClr>
                    </a:solidFill>
                  </a:tcPr>
                </a:tc>
                <a:tc>
                  <a:txBody>
                    <a:bodyPr/>
                    <a:lstStyle/>
                    <a:p>
                      <a:r>
                        <a:rPr lang="en-CA" sz="1600" dirty="0"/>
                        <a:t>Severe/High</a:t>
                      </a:r>
                    </a:p>
                  </a:txBody>
                  <a:tcPr marT="45733" marB="45733">
                    <a:solidFill>
                      <a:srgbClr val="C00000">
                        <a:alpha val="30000"/>
                      </a:srgbClr>
                    </a:solidFill>
                  </a:tcPr>
                </a:tc>
                <a:extLst>
                  <a:ext uri="{0D108BD9-81ED-4DB2-BD59-A6C34878D82A}">
                    <a16:rowId xmlns:a16="http://schemas.microsoft.com/office/drawing/2014/main" val="10010"/>
                  </a:ext>
                </a:extLst>
              </a:tr>
            </a:tbl>
          </a:graphicData>
        </a:graphic>
      </p:graphicFrame>
      <p:sp>
        <p:nvSpPr>
          <p:cNvPr id="38965" name="Slide Number Placeholder 4">
            <a:extLst>
              <a:ext uri="{FF2B5EF4-FFF2-40B4-BE49-F238E27FC236}">
                <a16:creationId xmlns:a16="http://schemas.microsoft.com/office/drawing/2014/main" id="{62545357-8472-28EC-5898-C1835776219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2597DAC-B293-413D-A3FE-0ACC35111F9D}" type="slidenum">
              <a:rPr lang="en-US" altLang="en-US" smtClean="0">
                <a:solidFill>
                  <a:srgbClr val="898989"/>
                </a:solidFill>
              </a:rPr>
              <a:pPr/>
              <a:t>12</a:t>
            </a:fld>
            <a:endParaRPr lang="en-US" altLang="en-US">
              <a:solidFill>
                <a:srgbClr val="898989"/>
              </a:solidFill>
            </a:endParaRPr>
          </a:p>
        </p:txBody>
      </p:sp>
      <p:graphicFrame>
        <p:nvGraphicFramePr>
          <p:cNvPr id="7" name="Content Placeholder 5">
            <a:extLst>
              <a:ext uri="{FF2B5EF4-FFF2-40B4-BE49-F238E27FC236}">
                <a16:creationId xmlns:a16="http://schemas.microsoft.com/office/drawing/2014/main" id="{8AED2399-EADB-74D0-D041-2AD8976706A4}"/>
              </a:ext>
            </a:extLst>
          </p:cNvPr>
          <p:cNvGraphicFramePr>
            <a:graphicFrameLocks/>
          </p:cNvGraphicFramePr>
          <p:nvPr>
            <p:extLst>
              <p:ext uri="{D42A27DB-BD31-4B8C-83A1-F6EECF244321}">
                <p14:modId xmlns:p14="http://schemas.microsoft.com/office/powerpoint/2010/main" val="2226934524"/>
              </p:ext>
            </p:extLst>
          </p:nvPr>
        </p:nvGraphicFramePr>
        <p:xfrm>
          <a:off x="6283325" y="1325563"/>
          <a:ext cx="5626099" cy="4600575"/>
        </p:xfrm>
        <a:graphic>
          <a:graphicData uri="http://schemas.openxmlformats.org/drawingml/2006/table">
            <a:tbl>
              <a:tblPr firstRow="1" bandRow="1">
                <a:tableStyleId>{616DA210-FB5B-4158-B5E0-FEB733F419BA}</a:tableStyleId>
              </a:tblPr>
              <a:tblGrid>
                <a:gridCol w="1454433">
                  <a:extLst>
                    <a:ext uri="{9D8B030D-6E8A-4147-A177-3AD203B41FA5}">
                      <a16:colId xmlns:a16="http://schemas.microsoft.com/office/drawing/2014/main" val="20000"/>
                    </a:ext>
                  </a:extLst>
                </a:gridCol>
                <a:gridCol w="2192655">
                  <a:extLst>
                    <a:ext uri="{9D8B030D-6E8A-4147-A177-3AD203B41FA5}">
                      <a16:colId xmlns:a16="http://schemas.microsoft.com/office/drawing/2014/main" val="20001"/>
                    </a:ext>
                  </a:extLst>
                </a:gridCol>
                <a:gridCol w="1979011">
                  <a:extLst>
                    <a:ext uri="{9D8B030D-6E8A-4147-A177-3AD203B41FA5}">
                      <a16:colId xmlns:a16="http://schemas.microsoft.com/office/drawing/2014/main" val="20002"/>
                    </a:ext>
                  </a:extLst>
                </a:gridCol>
              </a:tblGrid>
              <a:tr h="335289">
                <a:tc>
                  <a:txBody>
                    <a:bodyPr/>
                    <a:lstStyle/>
                    <a:p>
                      <a:r>
                        <a:rPr lang="en-CA" sz="1600" dirty="0"/>
                        <a:t>Country</a:t>
                      </a:r>
                    </a:p>
                  </a:txBody>
                  <a:tcPr marT="45721" marB="45721"/>
                </a:tc>
                <a:tc>
                  <a:txBody>
                    <a:bodyPr/>
                    <a:lstStyle/>
                    <a:p>
                      <a:r>
                        <a:rPr lang="en-CA" sz="1600" dirty="0"/>
                        <a:t>Likelihood/Uncertainty</a:t>
                      </a:r>
                    </a:p>
                  </a:txBody>
                  <a:tcPr marT="45721" marB="45721"/>
                </a:tc>
                <a:tc>
                  <a:txBody>
                    <a:bodyPr/>
                    <a:lstStyle/>
                    <a:p>
                      <a:r>
                        <a:rPr lang="en-CA" sz="1600" dirty="0"/>
                        <a:t>Impact/Uncertainty</a:t>
                      </a:r>
                    </a:p>
                  </a:txBody>
                  <a:tcPr marT="45721" marB="45721"/>
                </a:tc>
                <a:extLst>
                  <a:ext uri="{0D108BD9-81ED-4DB2-BD59-A6C34878D82A}">
                    <a16:rowId xmlns:a16="http://schemas.microsoft.com/office/drawing/2014/main" val="10000"/>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Oman</a:t>
                      </a:r>
                    </a:p>
                  </a:txBody>
                  <a:tcPr marL="9525" marR="9525" marT="9525" marB="9525" anchor="ctr">
                    <a:solidFill>
                      <a:srgbClr val="C00000">
                        <a:alpha val="5000"/>
                      </a:srgbClr>
                    </a:solidFill>
                  </a:tcPr>
                </a:tc>
                <a:tc>
                  <a:txBody>
                    <a:bodyPr/>
                    <a:lstStyle/>
                    <a:p>
                      <a:r>
                        <a:rPr lang="en-CA" sz="1600" dirty="0"/>
                        <a:t>Likely/Moderate</a:t>
                      </a:r>
                    </a:p>
                  </a:txBody>
                  <a:tcPr marT="45721" marB="45721">
                    <a:solidFill>
                      <a:srgbClr val="C00000">
                        <a:alpha val="5000"/>
                      </a:srgbClr>
                    </a:solidFill>
                  </a:tcPr>
                </a:tc>
                <a:tc>
                  <a:txBody>
                    <a:bodyPr/>
                    <a:lstStyle/>
                    <a:p>
                      <a:r>
                        <a:rPr lang="en-CA" sz="1600" dirty="0"/>
                        <a:t>Low/Moderate</a:t>
                      </a:r>
                    </a:p>
                  </a:txBody>
                  <a:tcPr marT="45721" marB="45721">
                    <a:solidFill>
                      <a:srgbClr val="C00000">
                        <a:alpha val="5000"/>
                      </a:srgbClr>
                    </a:solidFill>
                  </a:tcPr>
                </a:tc>
                <a:extLst>
                  <a:ext uri="{0D108BD9-81ED-4DB2-BD59-A6C34878D82A}">
                    <a16:rowId xmlns:a16="http://schemas.microsoft.com/office/drawing/2014/main" val="10001"/>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Pakistan</a:t>
                      </a:r>
                    </a:p>
                  </a:txBody>
                  <a:tcPr marL="9525" marR="9525" marT="9525" marB="9525" anchor="ctr">
                    <a:solidFill>
                      <a:srgbClr val="C00000">
                        <a:alpha val="5000"/>
                      </a:srgbClr>
                    </a:solidFill>
                  </a:tcPr>
                </a:tc>
                <a:tc>
                  <a:txBody>
                    <a:bodyPr/>
                    <a:lstStyle/>
                    <a:p>
                      <a:r>
                        <a:rPr lang="en-CA" sz="1600" dirty="0"/>
                        <a:t>Likely/Moderate</a:t>
                      </a:r>
                    </a:p>
                  </a:txBody>
                  <a:tcPr marT="45721" marB="45721">
                    <a:solidFill>
                      <a:srgbClr val="C00000">
                        <a:alpha val="5000"/>
                      </a:srgbClr>
                    </a:solidFill>
                  </a:tcPr>
                </a:tc>
                <a:tc>
                  <a:txBody>
                    <a:bodyPr/>
                    <a:lstStyle/>
                    <a:p>
                      <a:r>
                        <a:rPr lang="en-CA" sz="1600" dirty="0"/>
                        <a:t>Severe/Moderate</a:t>
                      </a:r>
                    </a:p>
                  </a:txBody>
                  <a:tcPr marT="45721" marB="45721">
                    <a:solidFill>
                      <a:srgbClr val="C00000">
                        <a:alpha val="5000"/>
                      </a:srgbClr>
                    </a:solidFill>
                  </a:tcPr>
                </a:tc>
                <a:extLst>
                  <a:ext uri="{0D108BD9-81ED-4DB2-BD59-A6C34878D82A}">
                    <a16:rowId xmlns:a16="http://schemas.microsoft.com/office/drawing/2014/main" val="10002"/>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Qatar</a:t>
                      </a:r>
                    </a:p>
                  </a:txBody>
                  <a:tcPr marL="9525" marR="9525" marT="9525" marB="9525" anchor="ctr">
                    <a:solidFill>
                      <a:srgbClr val="C00000">
                        <a:alpha val="5000"/>
                      </a:srgbClr>
                    </a:solidFill>
                  </a:tcPr>
                </a:tc>
                <a:tc>
                  <a:txBody>
                    <a:bodyPr/>
                    <a:lstStyle/>
                    <a:p>
                      <a:r>
                        <a:rPr lang="en-CA" sz="1600" dirty="0"/>
                        <a:t>Likely/Low</a:t>
                      </a:r>
                    </a:p>
                  </a:txBody>
                  <a:tcPr marT="45721" marB="45721">
                    <a:solidFill>
                      <a:srgbClr val="C00000">
                        <a:alpha val="5000"/>
                      </a:srgbClr>
                    </a:solidFill>
                  </a:tcPr>
                </a:tc>
                <a:tc>
                  <a:txBody>
                    <a:bodyPr/>
                    <a:lstStyle/>
                    <a:p>
                      <a:r>
                        <a:rPr lang="en-CA" sz="1600" dirty="0"/>
                        <a:t>Low/Low</a:t>
                      </a:r>
                    </a:p>
                  </a:txBody>
                  <a:tcPr marT="45721" marB="45721">
                    <a:solidFill>
                      <a:srgbClr val="C00000">
                        <a:alpha val="5000"/>
                      </a:srgbClr>
                    </a:solidFill>
                  </a:tcPr>
                </a:tc>
                <a:extLst>
                  <a:ext uri="{0D108BD9-81ED-4DB2-BD59-A6C34878D82A}">
                    <a16:rowId xmlns:a16="http://schemas.microsoft.com/office/drawing/2014/main" val="10003"/>
                  </a:ext>
                </a:extLst>
              </a:tr>
              <a:tr h="563388">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Russian Federation</a:t>
                      </a:r>
                    </a:p>
                  </a:txBody>
                  <a:tcPr marL="9525" marR="9525" marT="9525" marB="9525" anchor="ctr">
                    <a:solidFill>
                      <a:srgbClr val="C00000">
                        <a:alpha val="5000"/>
                      </a:srgbClr>
                    </a:solidFill>
                  </a:tcPr>
                </a:tc>
                <a:tc>
                  <a:txBody>
                    <a:bodyPr/>
                    <a:lstStyle/>
                    <a:p>
                      <a:r>
                        <a:rPr lang="en-CA" sz="1600" dirty="0"/>
                        <a:t>Likely/High</a:t>
                      </a:r>
                    </a:p>
                  </a:txBody>
                  <a:tcPr marT="45721" marB="45721">
                    <a:solidFill>
                      <a:srgbClr val="C00000">
                        <a:alpha val="5000"/>
                      </a:srgbClr>
                    </a:solidFill>
                  </a:tcPr>
                </a:tc>
                <a:tc>
                  <a:txBody>
                    <a:bodyPr/>
                    <a:lstStyle/>
                    <a:p>
                      <a:r>
                        <a:rPr lang="en-CA" sz="1600" dirty="0"/>
                        <a:t>Moderate/Moderate</a:t>
                      </a:r>
                    </a:p>
                  </a:txBody>
                  <a:tcPr marT="45721" marB="45721">
                    <a:solidFill>
                      <a:srgbClr val="C00000">
                        <a:alpha val="5000"/>
                      </a:srgbClr>
                    </a:solidFill>
                  </a:tcPr>
                </a:tc>
                <a:extLst>
                  <a:ext uri="{0D108BD9-81ED-4DB2-BD59-A6C34878D82A}">
                    <a16:rowId xmlns:a16="http://schemas.microsoft.com/office/drawing/2014/main" val="10004"/>
                  </a:ext>
                </a:extLst>
              </a:tr>
              <a:tr h="335289">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Saudi Arabia</a:t>
                      </a:r>
                    </a:p>
                  </a:txBody>
                  <a:tcPr marL="9525" marR="9525" marT="9525" marB="9525" anchor="ctr">
                    <a:solidFill>
                      <a:srgbClr val="C00000">
                        <a:alpha val="5000"/>
                      </a:srgbClr>
                    </a:solidFill>
                  </a:tcPr>
                </a:tc>
                <a:tc>
                  <a:txBody>
                    <a:bodyPr/>
                    <a:lstStyle/>
                    <a:p>
                      <a:r>
                        <a:rPr lang="en-CA" sz="1600" dirty="0"/>
                        <a:t>Likely/High</a:t>
                      </a:r>
                    </a:p>
                  </a:txBody>
                  <a:tcPr marT="45721" marB="45721">
                    <a:solidFill>
                      <a:srgbClr val="C00000">
                        <a:alpha val="5000"/>
                      </a:srgbClr>
                    </a:solidFill>
                  </a:tcPr>
                </a:tc>
                <a:tc>
                  <a:txBody>
                    <a:bodyPr/>
                    <a:lstStyle/>
                    <a:p>
                      <a:r>
                        <a:rPr lang="en-CA" sz="1600" dirty="0"/>
                        <a:t>Moderate/Moderate</a:t>
                      </a:r>
                    </a:p>
                  </a:txBody>
                  <a:tcPr marT="45721" marB="45721">
                    <a:solidFill>
                      <a:srgbClr val="C00000">
                        <a:alpha val="5000"/>
                      </a:srgbClr>
                    </a:solidFill>
                  </a:tcPr>
                </a:tc>
                <a:extLst>
                  <a:ext uri="{0D108BD9-81ED-4DB2-BD59-A6C34878D82A}">
                    <a16:rowId xmlns:a16="http://schemas.microsoft.com/office/drawing/2014/main" val="10005"/>
                  </a:ext>
                </a:extLst>
              </a:tr>
              <a:tr h="563388">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Syrian Arab Republic</a:t>
                      </a:r>
                    </a:p>
                  </a:txBody>
                  <a:tcPr marL="9525" marR="9525" marT="9525" marB="9525" anchor="ctr">
                    <a:solidFill>
                      <a:srgbClr val="C00000">
                        <a:alpha val="30000"/>
                      </a:srgbClr>
                    </a:solidFill>
                  </a:tcPr>
                </a:tc>
                <a:tc>
                  <a:txBody>
                    <a:bodyPr/>
                    <a:lstStyle/>
                    <a:p>
                      <a:r>
                        <a:rPr lang="en-CA" sz="1600" dirty="0"/>
                        <a:t>Very Likely/High</a:t>
                      </a:r>
                    </a:p>
                  </a:txBody>
                  <a:tcPr marT="45721" marB="45721">
                    <a:solidFill>
                      <a:srgbClr val="C00000">
                        <a:alpha val="30000"/>
                      </a:srgbClr>
                    </a:solidFill>
                  </a:tcPr>
                </a:tc>
                <a:tc>
                  <a:txBody>
                    <a:bodyPr/>
                    <a:lstStyle/>
                    <a:p>
                      <a:r>
                        <a:rPr lang="en-CA" sz="1600" dirty="0"/>
                        <a:t>Severe/High</a:t>
                      </a:r>
                    </a:p>
                  </a:txBody>
                  <a:tcPr marT="45721" marB="45721">
                    <a:solidFill>
                      <a:srgbClr val="C00000">
                        <a:alpha val="30000"/>
                      </a:srgbClr>
                    </a:solidFill>
                  </a:tcPr>
                </a:tc>
                <a:extLst>
                  <a:ext uri="{0D108BD9-81ED-4DB2-BD59-A6C34878D82A}">
                    <a16:rowId xmlns:a16="http://schemas.microsoft.com/office/drawing/2014/main" val="10006"/>
                  </a:ext>
                </a:extLst>
              </a:tr>
              <a:tr h="335289">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Turkmenistan</a:t>
                      </a:r>
                    </a:p>
                  </a:txBody>
                  <a:tcPr marL="9525" marR="9525" marT="9525" marB="9525" anchor="ctr">
                    <a:solidFill>
                      <a:srgbClr val="C00000">
                        <a:alpha val="5000"/>
                      </a:srgbClr>
                    </a:solidFill>
                  </a:tcPr>
                </a:tc>
                <a:tc>
                  <a:txBody>
                    <a:bodyPr/>
                    <a:lstStyle/>
                    <a:p>
                      <a:r>
                        <a:rPr lang="en-CA" sz="1600" dirty="0"/>
                        <a:t>Likely/High</a:t>
                      </a:r>
                    </a:p>
                  </a:txBody>
                  <a:tcPr marT="45721" marB="45721">
                    <a:solidFill>
                      <a:srgbClr val="C00000">
                        <a:alpha val="5000"/>
                      </a:srgbClr>
                    </a:solidFill>
                  </a:tcPr>
                </a:tc>
                <a:tc>
                  <a:txBody>
                    <a:bodyPr/>
                    <a:lstStyle/>
                    <a:p>
                      <a:r>
                        <a:rPr lang="en-CA" sz="1600" dirty="0"/>
                        <a:t>Moderate/High</a:t>
                      </a:r>
                    </a:p>
                  </a:txBody>
                  <a:tcPr marT="45721" marB="45721">
                    <a:solidFill>
                      <a:srgbClr val="C00000">
                        <a:alpha val="5000"/>
                      </a:srgbClr>
                    </a:solidFill>
                  </a:tcPr>
                </a:tc>
                <a:extLst>
                  <a:ext uri="{0D108BD9-81ED-4DB2-BD59-A6C34878D82A}">
                    <a16:rowId xmlns:a16="http://schemas.microsoft.com/office/drawing/2014/main" val="10007"/>
                  </a:ext>
                </a:extLst>
              </a:tr>
              <a:tr h="563388">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United Arab Emirates</a:t>
                      </a:r>
                    </a:p>
                  </a:txBody>
                  <a:tcPr marL="9525" marR="9525" marT="9525" marB="9525" anchor="ctr">
                    <a:solidFill>
                      <a:schemeClr val="bg1">
                        <a:lumMod val="85000"/>
                      </a:schemeClr>
                    </a:solidFill>
                  </a:tcPr>
                </a:tc>
                <a:tc>
                  <a:txBody>
                    <a:bodyPr/>
                    <a:lstStyle/>
                    <a:p>
                      <a:r>
                        <a:rPr lang="en-CA" sz="1600" dirty="0"/>
                        <a:t>Unlikely/Moderate</a:t>
                      </a:r>
                    </a:p>
                  </a:txBody>
                  <a:tcPr marT="45721" marB="45721">
                    <a:solidFill>
                      <a:schemeClr val="bg1">
                        <a:lumMod val="85000"/>
                      </a:schemeClr>
                    </a:solidFill>
                  </a:tcPr>
                </a:tc>
                <a:tc>
                  <a:txBody>
                    <a:bodyPr/>
                    <a:lstStyle/>
                    <a:p>
                      <a:r>
                        <a:rPr lang="en-CA" sz="1600" dirty="0"/>
                        <a:t>Low/Low</a:t>
                      </a:r>
                    </a:p>
                  </a:txBody>
                  <a:tcPr marT="45721" marB="45721">
                    <a:solidFill>
                      <a:schemeClr val="bg1">
                        <a:lumMod val="85000"/>
                      </a:schemeClr>
                    </a:solidFill>
                  </a:tcPr>
                </a:tc>
                <a:extLst>
                  <a:ext uri="{0D108BD9-81ED-4DB2-BD59-A6C34878D82A}">
                    <a16:rowId xmlns:a16="http://schemas.microsoft.com/office/drawing/2014/main" val="10008"/>
                  </a:ext>
                </a:extLst>
              </a:tr>
              <a:tr h="563388">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West Bank &amp; Gaza Strip</a:t>
                      </a:r>
                    </a:p>
                  </a:txBody>
                  <a:tcPr marL="9525" marR="9525" marT="9525" marB="9525" anchor="ctr">
                    <a:solidFill>
                      <a:srgbClr val="C00000">
                        <a:alpha val="5000"/>
                      </a:srgbClr>
                    </a:solidFill>
                  </a:tcPr>
                </a:tc>
                <a:tc>
                  <a:txBody>
                    <a:bodyPr/>
                    <a:lstStyle/>
                    <a:p>
                      <a:r>
                        <a:rPr lang="en-CA" sz="1600" dirty="0"/>
                        <a:t>Likely/High</a:t>
                      </a:r>
                    </a:p>
                  </a:txBody>
                  <a:tcPr marT="45721" marB="45721">
                    <a:solidFill>
                      <a:srgbClr val="C00000">
                        <a:alpha val="5000"/>
                      </a:srgbClr>
                    </a:solidFill>
                  </a:tcPr>
                </a:tc>
                <a:tc>
                  <a:txBody>
                    <a:bodyPr/>
                    <a:lstStyle/>
                    <a:p>
                      <a:r>
                        <a:rPr lang="en-CA" sz="1600" dirty="0"/>
                        <a:t>Moderate/High</a:t>
                      </a:r>
                    </a:p>
                  </a:txBody>
                  <a:tcPr marT="45721" marB="45721">
                    <a:solidFill>
                      <a:srgbClr val="C00000">
                        <a:alpha val="5000"/>
                      </a:srgbClr>
                    </a:solidFill>
                  </a:tcPr>
                </a:tc>
                <a:extLst>
                  <a:ext uri="{0D108BD9-81ED-4DB2-BD59-A6C34878D82A}">
                    <a16:rowId xmlns:a16="http://schemas.microsoft.com/office/drawing/2014/main" val="10009"/>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Yemen</a:t>
                      </a:r>
                    </a:p>
                  </a:txBody>
                  <a:tcPr marL="9525" marR="9525" marT="9525" marB="9525" anchor="ctr">
                    <a:solidFill>
                      <a:srgbClr val="C00000">
                        <a:alpha val="30000"/>
                      </a:srgbClr>
                    </a:solidFill>
                  </a:tcPr>
                </a:tc>
                <a:tc>
                  <a:txBody>
                    <a:bodyPr/>
                    <a:lstStyle/>
                    <a:p>
                      <a:r>
                        <a:rPr lang="en-CA" sz="1600" dirty="0"/>
                        <a:t>Very Likely/High</a:t>
                      </a:r>
                    </a:p>
                  </a:txBody>
                  <a:tcPr marT="45721" marB="45721">
                    <a:solidFill>
                      <a:srgbClr val="C00000">
                        <a:alpha val="30000"/>
                      </a:srgbClr>
                    </a:solidFill>
                  </a:tcPr>
                </a:tc>
                <a:tc>
                  <a:txBody>
                    <a:bodyPr/>
                    <a:lstStyle/>
                    <a:p>
                      <a:r>
                        <a:rPr lang="en-CA" sz="1600" dirty="0"/>
                        <a:t>Severe/High</a:t>
                      </a:r>
                    </a:p>
                  </a:txBody>
                  <a:tcPr marT="45721" marB="45721">
                    <a:solidFill>
                      <a:srgbClr val="C00000">
                        <a:alpha val="30000"/>
                      </a:srgbClr>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586A-76EC-20C1-1560-46CE18923E61}"/>
              </a:ext>
            </a:extLst>
          </p:cNvPr>
          <p:cNvSpPr>
            <a:spLocks noGrp="1"/>
          </p:cNvSpPr>
          <p:nvPr>
            <p:ph type="title"/>
          </p:nvPr>
        </p:nvSpPr>
        <p:spPr/>
        <p:txBody>
          <a:bodyPr/>
          <a:lstStyle/>
          <a:p>
            <a:endParaRPr lang="en-CA"/>
          </a:p>
        </p:txBody>
      </p:sp>
      <p:pic>
        <p:nvPicPr>
          <p:cNvPr id="11" name="Content Placeholder 10">
            <a:extLst>
              <a:ext uri="{FF2B5EF4-FFF2-40B4-BE49-F238E27FC236}">
                <a16:creationId xmlns:a16="http://schemas.microsoft.com/office/drawing/2014/main" id="{E5342936-F4C3-E5D6-E6BB-C01104BE62BB}"/>
              </a:ext>
            </a:extLst>
          </p:cNvPr>
          <p:cNvPicPr>
            <a:picLocks noGrp="1" noChangeAspect="1"/>
          </p:cNvPicPr>
          <p:nvPr>
            <p:ph sz="half" idx="1"/>
          </p:nvPr>
        </p:nvPicPr>
        <p:blipFill>
          <a:blip r:embed="rId2"/>
          <a:stretch>
            <a:fillRect/>
          </a:stretch>
        </p:blipFill>
        <p:spPr>
          <a:xfrm>
            <a:off x="838200" y="1972022"/>
            <a:ext cx="4766552" cy="4520853"/>
          </a:xfrm>
        </p:spPr>
      </p:pic>
      <p:pic>
        <p:nvPicPr>
          <p:cNvPr id="15" name="Content Placeholder 14">
            <a:extLst>
              <a:ext uri="{FF2B5EF4-FFF2-40B4-BE49-F238E27FC236}">
                <a16:creationId xmlns:a16="http://schemas.microsoft.com/office/drawing/2014/main" id="{CDDA14D5-D2D9-058B-D02A-D0F02ADC5B68}"/>
              </a:ext>
            </a:extLst>
          </p:cNvPr>
          <p:cNvPicPr>
            <a:picLocks noGrp="1" noChangeAspect="1"/>
          </p:cNvPicPr>
          <p:nvPr>
            <p:ph sz="half" idx="2"/>
          </p:nvPr>
        </p:nvPicPr>
        <p:blipFill>
          <a:blip r:embed="rId3"/>
          <a:stretch>
            <a:fillRect/>
          </a:stretch>
        </p:blipFill>
        <p:spPr>
          <a:xfrm>
            <a:off x="6786665" y="2036358"/>
            <a:ext cx="3959570" cy="4134258"/>
          </a:xfrm>
        </p:spPr>
      </p:pic>
      <p:sp>
        <p:nvSpPr>
          <p:cNvPr id="5" name="Slide Number Placeholder 4">
            <a:extLst>
              <a:ext uri="{FF2B5EF4-FFF2-40B4-BE49-F238E27FC236}">
                <a16:creationId xmlns:a16="http://schemas.microsoft.com/office/drawing/2014/main" id="{C65B479F-391D-EB22-F8C7-8DE0672BB2FA}"/>
              </a:ext>
            </a:extLst>
          </p:cNvPr>
          <p:cNvSpPr>
            <a:spLocks noGrp="1"/>
          </p:cNvSpPr>
          <p:nvPr>
            <p:ph type="sldNum" sz="quarter" idx="10"/>
          </p:nvPr>
        </p:nvSpPr>
        <p:spPr/>
        <p:txBody>
          <a:bodyPr/>
          <a:lstStyle/>
          <a:p>
            <a:pPr>
              <a:defRPr/>
            </a:pPr>
            <a:fld id="{222C2B47-41F2-42A5-AA41-34CCD9669551}" type="slidenum">
              <a:rPr lang="en-US" smtClean="0"/>
              <a:pPr>
                <a:defRPr/>
              </a:pPr>
              <a:t>13</a:t>
            </a:fld>
            <a:endParaRPr lang="en-US"/>
          </a:p>
        </p:txBody>
      </p:sp>
    </p:spTree>
    <p:extLst>
      <p:ext uri="{BB962C8B-B14F-4D97-AF65-F5344CB8AC3E}">
        <p14:creationId xmlns:p14="http://schemas.microsoft.com/office/powerpoint/2010/main" val="271434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B3107-9038-4232-F7A5-CFBF09709055}"/>
              </a:ext>
            </a:extLst>
          </p:cNvPr>
          <p:cNvSpPr>
            <a:spLocks noGrp="1"/>
          </p:cNvSpPr>
          <p:nvPr>
            <p:ph type="title"/>
          </p:nvPr>
        </p:nvSpPr>
        <p:spPr>
          <a:xfrm>
            <a:off x="0" y="-296350"/>
            <a:ext cx="5555226" cy="1325563"/>
          </a:xfrm>
        </p:spPr>
        <p:txBody>
          <a:bodyPr/>
          <a:lstStyle/>
          <a:p>
            <a:r>
              <a:rPr lang="en-CA" sz="3600" dirty="0"/>
              <a:t>Peste des Petits Ruminants</a:t>
            </a:r>
          </a:p>
        </p:txBody>
      </p:sp>
      <p:sp>
        <p:nvSpPr>
          <p:cNvPr id="3" name="Content Placeholder 2">
            <a:extLst>
              <a:ext uri="{FF2B5EF4-FFF2-40B4-BE49-F238E27FC236}">
                <a16:creationId xmlns:a16="http://schemas.microsoft.com/office/drawing/2014/main" id="{3EEC6567-2B28-D9C2-0B5D-B1F0D5838161}"/>
              </a:ext>
            </a:extLst>
          </p:cNvPr>
          <p:cNvSpPr>
            <a:spLocks noGrp="1"/>
          </p:cNvSpPr>
          <p:nvPr>
            <p:ph sz="half" idx="1"/>
          </p:nvPr>
        </p:nvSpPr>
        <p:spPr>
          <a:xfrm>
            <a:off x="186812" y="621506"/>
            <a:ext cx="5642487" cy="3043031"/>
          </a:xfrm>
        </p:spPr>
        <p:txBody>
          <a:bodyPr/>
          <a:lstStyle/>
          <a:p>
            <a:r>
              <a:rPr lang="en-CA" dirty="0">
                <a:hlinkClick r:id="rId3"/>
              </a:rPr>
              <a:t>Croatia</a:t>
            </a:r>
            <a:r>
              <a:rPr lang="en-CA" dirty="0"/>
              <a:t> has reported its first cases of PPR </a:t>
            </a:r>
          </a:p>
          <a:p>
            <a:pPr lvl="1"/>
            <a:r>
              <a:rPr lang="en-CA" i="1" dirty="0"/>
              <a:t>“The information established so far about illegal activities points to a possible way for the virus to enter the facility”</a:t>
            </a:r>
          </a:p>
          <a:p>
            <a:r>
              <a:rPr lang="en-CA" dirty="0"/>
              <a:t>Romania and Greece still affected</a:t>
            </a:r>
            <a:endParaRPr lang="en-CA" dirty="0">
              <a:hlinkClick r:id="rId3"/>
            </a:endParaRPr>
          </a:p>
          <a:p>
            <a:pPr lvl="1"/>
            <a:endParaRPr lang="en-CA" i="1" dirty="0"/>
          </a:p>
        </p:txBody>
      </p:sp>
      <p:sp>
        <p:nvSpPr>
          <p:cNvPr id="18" name="Content Placeholder 17">
            <a:extLst>
              <a:ext uri="{FF2B5EF4-FFF2-40B4-BE49-F238E27FC236}">
                <a16:creationId xmlns:a16="http://schemas.microsoft.com/office/drawing/2014/main" id="{17D84FEC-88B0-7612-9F78-89B47CF8BFE6}"/>
              </a:ext>
            </a:extLst>
          </p:cNvPr>
          <p:cNvSpPr>
            <a:spLocks noGrp="1"/>
          </p:cNvSpPr>
          <p:nvPr>
            <p:ph sz="half" idx="2"/>
          </p:nvPr>
        </p:nvSpPr>
        <p:spPr>
          <a:xfrm>
            <a:off x="6172200" y="146980"/>
            <a:ext cx="5181600" cy="4351338"/>
          </a:xfrm>
        </p:spPr>
        <p:txBody>
          <a:bodyPr/>
          <a:lstStyle/>
          <a:p>
            <a:r>
              <a:rPr lang="en-CA" dirty="0">
                <a:hlinkClick r:id="rId4"/>
              </a:rPr>
              <a:t>WAHIS</a:t>
            </a:r>
            <a:r>
              <a:rPr lang="en-CA" dirty="0"/>
              <a:t> Vietnam</a:t>
            </a:r>
            <a:endParaRPr lang="en-CA" i="1" dirty="0"/>
          </a:p>
          <a:p>
            <a:pPr lvl="1"/>
            <a:r>
              <a:rPr lang="en-CA" sz="2000" i="1" dirty="0"/>
              <a:t>Reported first cases in Vietnam, however it is surrounded by countries without official disease status</a:t>
            </a:r>
            <a:endParaRPr lang="en-CA" sz="2000" dirty="0">
              <a:ea typeface="Calibri"/>
              <a:cs typeface="Calibri"/>
            </a:endParaRPr>
          </a:p>
          <a:p>
            <a:endParaRPr lang="en-CA" dirty="0"/>
          </a:p>
        </p:txBody>
      </p:sp>
      <p:sp>
        <p:nvSpPr>
          <p:cNvPr id="5" name="Slide Number Placeholder 4">
            <a:extLst>
              <a:ext uri="{FF2B5EF4-FFF2-40B4-BE49-F238E27FC236}">
                <a16:creationId xmlns:a16="http://schemas.microsoft.com/office/drawing/2014/main" id="{0D0ED962-9E03-A4EA-7025-A825AD3BB4FA}"/>
              </a:ext>
            </a:extLst>
          </p:cNvPr>
          <p:cNvSpPr>
            <a:spLocks noGrp="1"/>
          </p:cNvSpPr>
          <p:nvPr>
            <p:ph type="sldNum" sz="quarter" idx="10"/>
          </p:nvPr>
        </p:nvSpPr>
        <p:spPr/>
        <p:txBody>
          <a:bodyPr/>
          <a:lstStyle/>
          <a:p>
            <a:pPr>
              <a:defRPr/>
            </a:pPr>
            <a:fld id="{222C2B47-41F2-42A5-AA41-34CCD9669551}" type="slidenum">
              <a:rPr lang="en-US" smtClean="0"/>
              <a:pPr>
                <a:defRPr/>
              </a:pPr>
              <a:t>14</a:t>
            </a:fld>
            <a:endParaRPr lang="en-US"/>
          </a:p>
        </p:txBody>
      </p:sp>
      <p:pic>
        <p:nvPicPr>
          <p:cNvPr id="15" name="Picture 14">
            <a:extLst>
              <a:ext uri="{FF2B5EF4-FFF2-40B4-BE49-F238E27FC236}">
                <a16:creationId xmlns:a16="http://schemas.microsoft.com/office/drawing/2014/main" id="{DE8D8639-FCA8-D94F-EF8B-789CCB3579C1}"/>
              </a:ext>
            </a:extLst>
          </p:cNvPr>
          <p:cNvPicPr>
            <a:picLocks noChangeAspect="1"/>
          </p:cNvPicPr>
          <p:nvPr/>
        </p:nvPicPr>
        <p:blipFill>
          <a:blip r:embed="rId5"/>
          <a:stretch>
            <a:fillRect/>
          </a:stretch>
        </p:blipFill>
        <p:spPr>
          <a:xfrm>
            <a:off x="507109" y="3428662"/>
            <a:ext cx="5122165" cy="3360939"/>
          </a:xfrm>
          <a:prstGeom prst="rect">
            <a:avLst/>
          </a:prstGeom>
          <a:ln>
            <a:solidFill>
              <a:schemeClr val="tx1"/>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E488A3E0-2431-9FAE-9014-4AE7BF03B8D8}"/>
              </a:ext>
            </a:extLst>
          </p:cNvPr>
          <p:cNvPicPr>
            <a:picLocks noChangeAspect="1"/>
          </p:cNvPicPr>
          <p:nvPr/>
        </p:nvPicPr>
        <p:blipFill>
          <a:blip r:embed="rId6"/>
          <a:stretch>
            <a:fillRect/>
          </a:stretch>
        </p:blipFill>
        <p:spPr>
          <a:xfrm>
            <a:off x="6904585" y="1798814"/>
            <a:ext cx="3812080" cy="4890568"/>
          </a:xfrm>
          <a:prstGeom prst="rect">
            <a:avLst/>
          </a:prstGeom>
          <a:ln>
            <a:solidFill>
              <a:schemeClr val="tx1"/>
            </a:solid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322D8D58-07C2-D765-4E5B-5123CCE80F8C}"/>
              </a:ext>
            </a:extLst>
          </p:cNvPr>
          <p:cNvSpPr txBox="1"/>
          <p:nvPr/>
        </p:nvSpPr>
        <p:spPr>
          <a:xfrm>
            <a:off x="7031681" y="6015692"/>
            <a:ext cx="3014812" cy="523220"/>
          </a:xfrm>
          <a:prstGeom prst="rect">
            <a:avLst/>
          </a:prstGeom>
          <a:noFill/>
        </p:spPr>
        <p:txBody>
          <a:bodyPr wrap="square">
            <a:spAutoFit/>
          </a:bodyPr>
          <a:lstStyle/>
          <a:p>
            <a:r>
              <a:rPr lang="en-CA" sz="1400" dirty="0">
                <a:hlinkClick r:id="rId7"/>
              </a:rPr>
              <a:t>Peste des petits ruminants - WOAH - World Organisation for Animal Health</a:t>
            </a:r>
            <a:endParaRPr lang="en-CA" sz="1400" dirty="0"/>
          </a:p>
        </p:txBody>
      </p:sp>
      <p:sp>
        <p:nvSpPr>
          <p:cNvPr id="4" name="Arrow: Right 3">
            <a:extLst>
              <a:ext uri="{FF2B5EF4-FFF2-40B4-BE49-F238E27FC236}">
                <a16:creationId xmlns:a16="http://schemas.microsoft.com/office/drawing/2014/main" id="{9CDAAB8D-4804-80CE-C0B4-2E15820BD18D}"/>
              </a:ext>
            </a:extLst>
          </p:cNvPr>
          <p:cNvSpPr/>
          <p:nvPr/>
        </p:nvSpPr>
        <p:spPr>
          <a:xfrm rot="12056874">
            <a:off x="7748939" y="3599951"/>
            <a:ext cx="410135" cy="235875"/>
          </a:xfrm>
          <a:prstGeom prst="rightArrow">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57019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F9A8-D02B-357F-9B5D-6BB39C18A595}"/>
              </a:ext>
            </a:extLst>
          </p:cNvPr>
          <p:cNvSpPr>
            <a:spLocks noGrp="1"/>
          </p:cNvSpPr>
          <p:nvPr>
            <p:ph type="title"/>
          </p:nvPr>
        </p:nvSpPr>
        <p:spPr>
          <a:xfrm>
            <a:off x="81805" y="428385"/>
            <a:ext cx="10515600" cy="662781"/>
          </a:xfrm>
        </p:spPr>
        <p:txBody>
          <a:bodyPr/>
          <a:lstStyle/>
          <a:p>
            <a:r>
              <a:rPr lang="en-CA" dirty="0"/>
              <a:t>Scientific Findings</a:t>
            </a:r>
          </a:p>
        </p:txBody>
      </p:sp>
      <p:sp>
        <p:nvSpPr>
          <p:cNvPr id="3" name="Content Placeholder 2">
            <a:extLst>
              <a:ext uri="{FF2B5EF4-FFF2-40B4-BE49-F238E27FC236}">
                <a16:creationId xmlns:a16="http://schemas.microsoft.com/office/drawing/2014/main" id="{37BDDF0C-F23B-2E19-C421-1C377E5BC4EC}"/>
              </a:ext>
            </a:extLst>
          </p:cNvPr>
          <p:cNvSpPr>
            <a:spLocks noGrp="1"/>
          </p:cNvSpPr>
          <p:nvPr>
            <p:ph sz="half" idx="1"/>
          </p:nvPr>
        </p:nvSpPr>
        <p:spPr>
          <a:xfrm>
            <a:off x="225287" y="1125648"/>
            <a:ext cx="10924494" cy="4606703"/>
          </a:xfrm>
        </p:spPr>
        <p:txBody>
          <a:bodyPr/>
          <a:lstStyle/>
          <a:p>
            <a:r>
              <a:rPr lang="en-CA" sz="2400" dirty="0">
                <a:hlinkClick r:id="rId3"/>
              </a:rPr>
              <a:t>Exploring influenza A virus receptor distribution in the lactating mammary gland of domesticated livestock and in human breast tissue - Journal of Dairy Science</a:t>
            </a:r>
            <a:endParaRPr lang="en-CA" sz="2400" dirty="0"/>
          </a:p>
          <a:p>
            <a:r>
              <a:rPr lang="en-CA" sz="2400" dirty="0" err="1">
                <a:hlinkClick r:id="rId4"/>
              </a:rPr>
              <a:t>Spatio</a:t>
            </a:r>
            <a:r>
              <a:rPr lang="en-CA" sz="2400" dirty="0">
                <a:hlinkClick r:id="rId4"/>
              </a:rPr>
              <a:t>-temporal dataset (2009–2012) of Culicoides spp., vectors of livestock viruses, in France | Scientific Data</a:t>
            </a:r>
            <a:endParaRPr lang="en-CA" sz="2400" dirty="0"/>
          </a:p>
          <a:p>
            <a:r>
              <a:rPr lang="en-CA" sz="2400" dirty="0">
                <a:hlinkClick r:id="rId5"/>
              </a:rPr>
              <a:t>Assessment of Foot‐and‐Mouth Disease Trends in Türkiye Between 2005 and 2025 - Pedro Mil-Homens - 2025 - Transboundary and Emerging Diseases - Wiley Online Library</a:t>
            </a:r>
            <a:endParaRPr lang="en-CA" sz="2400" dirty="0"/>
          </a:p>
          <a:p>
            <a:r>
              <a:rPr lang="en-CA" sz="2400" dirty="0">
                <a:hlinkClick r:id="rId6"/>
              </a:rPr>
              <a:t>Foot-and-mouth disease virus variability and recombination on dairy farms in Pakistan </a:t>
            </a:r>
            <a:r>
              <a:rPr lang="en-CA" sz="2400" dirty="0">
                <a:hlinkClick r:id="rId7"/>
              </a:rPr>
              <a:t>–</a:t>
            </a:r>
            <a:r>
              <a:rPr lang="en-CA" sz="2400" dirty="0">
                <a:hlinkClick r:id="rId6"/>
              </a:rPr>
              <a:t> ScienceDirect</a:t>
            </a:r>
            <a:endParaRPr lang="en-CA" sz="2400" dirty="0"/>
          </a:p>
          <a:p>
            <a:r>
              <a:rPr lang="en-CA" sz="2400" dirty="0">
                <a:hlinkClick r:id="rId8"/>
              </a:rPr>
              <a:t>Full article: Bluetongue virus in carnivores: expanding the host range and implications for disease ecology</a:t>
            </a:r>
            <a:endParaRPr lang="en-CA" sz="2400" dirty="0"/>
          </a:p>
          <a:p>
            <a:r>
              <a:rPr lang="en-CA" sz="2400" dirty="0">
                <a:hlinkClick r:id="rId9"/>
              </a:rPr>
              <a:t>Comparative metagenomic profiling of microbial pathogen diversity in </a:t>
            </a:r>
            <a:r>
              <a:rPr lang="en-CA" sz="2400" i="1" dirty="0" err="1">
                <a:hlinkClick r:id="rId9"/>
              </a:rPr>
              <a:t>Haemaphysalis</a:t>
            </a:r>
            <a:r>
              <a:rPr lang="en-CA" sz="2400" i="1" dirty="0">
                <a:hlinkClick r:id="rId9"/>
              </a:rPr>
              <a:t> longicornis </a:t>
            </a:r>
            <a:r>
              <a:rPr lang="en-CA" sz="2400" dirty="0">
                <a:hlinkClick r:id="rId9"/>
              </a:rPr>
              <a:t>and </a:t>
            </a:r>
            <a:r>
              <a:rPr lang="en-CA" sz="2400" i="1" dirty="0" err="1">
                <a:hlinkClick r:id="rId9"/>
              </a:rPr>
              <a:t>Hyalomma</a:t>
            </a:r>
            <a:r>
              <a:rPr lang="en-CA" sz="2400" i="1" dirty="0">
                <a:hlinkClick r:id="rId9"/>
              </a:rPr>
              <a:t> </a:t>
            </a:r>
            <a:r>
              <a:rPr lang="en-CA" sz="2400" i="1" dirty="0" err="1">
                <a:hlinkClick r:id="rId9"/>
              </a:rPr>
              <a:t>dromedarii</a:t>
            </a:r>
            <a:r>
              <a:rPr lang="en-CA" sz="2400" i="1" dirty="0">
                <a:hlinkClick r:id="rId9"/>
              </a:rPr>
              <a:t> </a:t>
            </a:r>
            <a:r>
              <a:rPr lang="en-CA" sz="2400" dirty="0">
                <a:hlinkClick r:id="rId9"/>
              </a:rPr>
              <a:t>ticks </a:t>
            </a:r>
            <a:r>
              <a:rPr lang="en-CA" sz="2400" dirty="0">
                <a:hlinkClick r:id="rId7"/>
              </a:rPr>
              <a:t>–</a:t>
            </a:r>
            <a:r>
              <a:rPr lang="en-CA" sz="2400" dirty="0">
                <a:hlinkClick r:id="rId9"/>
              </a:rPr>
              <a:t> ScienceDirect</a:t>
            </a:r>
            <a:endParaRPr lang="en-CA" sz="2400" dirty="0"/>
          </a:p>
        </p:txBody>
      </p:sp>
      <p:sp>
        <p:nvSpPr>
          <p:cNvPr id="5" name="Slide Number Placeholder 4">
            <a:extLst>
              <a:ext uri="{FF2B5EF4-FFF2-40B4-BE49-F238E27FC236}">
                <a16:creationId xmlns:a16="http://schemas.microsoft.com/office/drawing/2014/main" id="{6186A9FD-F375-4202-71F3-C7E0EC073C56}"/>
              </a:ext>
            </a:extLst>
          </p:cNvPr>
          <p:cNvSpPr>
            <a:spLocks noGrp="1"/>
          </p:cNvSpPr>
          <p:nvPr>
            <p:ph type="sldNum" sz="quarter" idx="10"/>
          </p:nvPr>
        </p:nvSpPr>
        <p:spPr/>
        <p:txBody>
          <a:bodyPr/>
          <a:lstStyle/>
          <a:p>
            <a:pPr>
              <a:defRPr/>
            </a:pPr>
            <a:fld id="{222C2B47-41F2-42A5-AA41-34CCD9669551}" type="slidenum">
              <a:rPr lang="en-US" smtClean="0"/>
              <a:pPr>
                <a:defRPr/>
              </a:pPr>
              <a:t>15</a:t>
            </a:fld>
            <a:endParaRPr lang="en-US"/>
          </a:p>
        </p:txBody>
      </p:sp>
    </p:spTree>
    <p:extLst>
      <p:ext uri="{BB962C8B-B14F-4D97-AF65-F5344CB8AC3E}">
        <p14:creationId xmlns:p14="http://schemas.microsoft.com/office/powerpoint/2010/main" val="216348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C453-BB3E-D74F-945D-4CDBBFF01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61A8E-2602-6C0F-9902-0C063CD69D4F}"/>
              </a:ext>
            </a:extLst>
          </p:cNvPr>
          <p:cNvSpPr>
            <a:spLocks noGrp="1"/>
          </p:cNvSpPr>
          <p:nvPr>
            <p:ph type="title"/>
          </p:nvPr>
        </p:nvSpPr>
        <p:spPr>
          <a:xfrm>
            <a:off x="81805" y="428385"/>
            <a:ext cx="10515600" cy="662781"/>
          </a:xfrm>
        </p:spPr>
        <p:txBody>
          <a:bodyPr/>
          <a:lstStyle/>
          <a:p>
            <a:r>
              <a:rPr lang="en-CA" dirty="0"/>
              <a:t>Scientific Findings</a:t>
            </a:r>
          </a:p>
        </p:txBody>
      </p:sp>
      <p:sp>
        <p:nvSpPr>
          <p:cNvPr id="3" name="Content Placeholder 2">
            <a:extLst>
              <a:ext uri="{FF2B5EF4-FFF2-40B4-BE49-F238E27FC236}">
                <a16:creationId xmlns:a16="http://schemas.microsoft.com/office/drawing/2014/main" id="{88A3D3A0-83D1-632A-D9A8-B9695434B944}"/>
              </a:ext>
            </a:extLst>
          </p:cNvPr>
          <p:cNvSpPr>
            <a:spLocks noGrp="1"/>
          </p:cNvSpPr>
          <p:nvPr>
            <p:ph sz="half" idx="1"/>
          </p:nvPr>
        </p:nvSpPr>
        <p:spPr>
          <a:xfrm>
            <a:off x="390940" y="1332125"/>
            <a:ext cx="10825210" cy="4606703"/>
          </a:xfrm>
        </p:spPr>
        <p:txBody>
          <a:bodyPr/>
          <a:lstStyle/>
          <a:p>
            <a:r>
              <a:rPr lang="en-CA" sz="2400" dirty="0">
                <a:hlinkClick r:id="rId3"/>
              </a:rPr>
              <a:t>Improving the sex-specificity of a conditional female lethal system for genetic biocontrol of the New World screwworm, </a:t>
            </a:r>
            <a:r>
              <a:rPr lang="en-CA" sz="2400" dirty="0" err="1">
                <a:hlinkClick r:id="rId3"/>
              </a:rPr>
              <a:t>Cochliomyia</a:t>
            </a:r>
            <a:r>
              <a:rPr lang="en-CA" sz="2400" dirty="0">
                <a:hlinkClick r:id="rId3"/>
              </a:rPr>
              <a:t> </a:t>
            </a:r>
            <a:r>
              <a:rPr lang="en-CA" sz="2400" dirty="0" err="1">
                <a:hlinkClick r:id="rId3"/>
              </a:rPr>
              <a:t>hominivorax</a:t>
            </a:r>
            <a:r>
              <a:rPr lang="en-CA" sz="2400" dirty="0">
                <a:hlinkClick r:id="rId3"/>
              </a:rPr>
              <a:t> | Scientific Reports</a:t>
            </a:r>
            <a:endParaRPr lang="en-CA" sz="2400" dirty="0"/>
          </a:p>
          <a:p>
            <a:r>
              <a:rPr lang="en-CA" sz="2400" dirty="0">
                <a:hlinkClick r:id="rId4"/>
              </a:rPr>
              <a:t>Epidemiology and Risk Factors of Ovine Toxoplasmosis: Evidence from a Cross-Sectional Study in Iraq | Acta </a:t>
            </a:r>
            <a:r>
              <a:rPr lang="en-CA" sz="2400" dirty="0" err="1">
                <a:hlinkClick r:id="rId4"/>
              </a:rPr>
              <a:t>Parasitologica</a:t>
            </a:r>
            <a:endParaRPr lang="en-CA" sz="2400" dirty="0"/>
          </a:p>
          <a:p>
            <a:r>
              <a:rPr lang="en-CA" sz="2400" dirty="0">
                <a:hlinkClick r:id="rId5"/>
              </a:rPr>
              <a:t>Enterovirus E infections in goats with respiratory disease | BMC Veterinary Research</a:t>
            </a:r>
            <a:endParaRPr lang="en-CA" sz="2400" dirty="0"/>
          </a:p>
          <a:p>
            <a:r>
              <a:rPr lang="en-CA" sz="2400" dirty="0">
                <a:hlinkClick r:id="rId6"/>
              </a:rPr>
              <a:t>Combination of serology and PCR analysis of environmental samples to assess Coxiella </a:t>
            </a:r>
            <a:r>
              <a:rPr lang="en-CA" sz="2400" dirty="0" err="1">
                <a:hlinkClick r:id="rId6"/>
              </a:rPr>
              <a:t>burnetii</a:t>
            </a:r>
            <a:r>
              <a:rPr lang="en-CA" sz="2400" dirty="0">
                <a:hlinkClick r:id="rId6"/>
              </a:rPr>
              <a:t> infection status in small ruminant farms </a:t>
            </a:r>
            <a:r>
              <a:rPr lang="en-CA" sz="2400" dirty="0">
                <a:hlinkClick r:id="rId7"/>
              </a:rPr>
              <a:t>–</a:t>
            </a:r>
            <a:r>
              <a:rPr lang="en-CA" sz="2400" dirty="0">
                <a:hlinkClick r:id="rId6"/>
              </a:rPr>
              <a:t> PubMed</a:t>
            </a:r>
            <a:endParaRPr lang="en-CA" sz="2400" dirty="0"/>
          </a:p>
          <a:p>
            <a:r>
              <a:rPr lang="en-CA" sz="2400" dirty="0">
                <a:hlinkClick r:id="rId8"/>
              </a:rPr>
              <a:t>Prevalence of bluetongue serotype 3 following the 2023 epidemic and associated risk factors in Dutch dairy cattle </a:t>
            </a:r>
            <a:r>
              <a:rPr lang="en-CA" sz="2400" dirty="0">
                <a:hlinkClick r:id="rId7"/>
              </a:rPr>
              <a:t>–</a:t>
            </a:r>
            <a:r>
              <a:rPr lang="en-CA" sz="2400" dirty="0">
                <a:hlinkClick r:id="rId8"/>
              </a:rPr>
              <a:t> ScienceDirect</a:t>
            </a:r>
            <a:endParaRPr lang="en-CA" sz="2400" dirty="0"/>
          </a:p>
          <a:p>
            <a:r>
              <a:rPr lang="en-CA" sz="2400" dirty="0">
                <a:hlinkClick r:id="rId9"/>
              </a:rPr>
              <a:t>Preparation for a potential outbreak of bluetongue virus in Ireland: surveillance design to estimate local prevalence after an initial case detection - PMC</a:t>
            </a:r>
            <a:endParaRPr lang="en-CA" sz="2400" dirty="0"/>
          </a:p>
        </p:txBody>
      </p:sp>
      <p:sp>
        <p:nvSpPr>
          <p:cNvPr id="5" name="Slide Number Placeholder 4">
            <a:extLst>
              <a:ext uri="{FF2B5EF4-FFF2-40B4-BE49-F238E27FC236}">
                <a16:creationId xmlns:a16="http://schemas.microsoft.com/office/drawing/2014/main" id="{3ED6AF28-53E7-AE0E-30BC-54A7EBFD4172}"/>
              </a:ext>
            </a:extLst>
          </p:cNvPr>
          <p:cNvSpPr>
            <a:spLocks noGrp="1"/>
          </p:cNvSpPr>
          <p:nvPr>
            <p:ph type="sldNum" sz="quarter" idx="10"/>
          </p:nvPr>
        </p:nvSpPr>
        <p:spPr/>
        <p:txBody>
          <a:bodyPr/>
          <a:lstStyle/>
          <a:p>
            <a:pPr>
              <a:defRPr/>
            </a:pPr>
            <a:fld id="{222C2B47-41F2-42A5-AA41-34CCD9669551}" type="slidenum">
              <a:rPr lang="en-US" smtClean="0"/>
              <a:pPr>
                <a:defRPr/>
              </a:pPr>
              <a:t>16</a:t>
            </a:fld>
            <a:endParaRPr lang="en-US"/>
          </a:p>
        </p:txBody>
      </p:sp>
    </p:spTree>
    <p:extLst>
      <p:ext uri="{BB962C8B-B14F-4D97-AF65-F5344CB8AC3E}">
        <p14:creationId xmlns:p14="http://schemas.microsoft.com/office/powerpoint/2010/main" val="2056058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D30C-691D-C3B3-624F-A2D76018D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3D35D-6B3F-2741-9ACD-9DEEE6DFB756}"/>
              </a:ext>
            </a:extLst>
          </p:cNvPr>
          <p:cNvSpPr>
            <a:spLocks noGrp="1"/>
          </p:cNvSpPr>
          <p:nvPr>
            <p:ph type="title"/>
          </p:nvPr>
        </p:nvSpPr>
        <p:spPr>
          <a:xfrm>
            <a:off x="220501" y="-71097"/>
            <a:ext cx="10515600" cy="1325562"/>
          </a:xfrm>
        </p:spPr>
        <p:txBody>
          <a:bodyPr/>
          <a:lstStyle/>
          <a:p>
            <a:pPr>
              <a:defRPr/>
            </a:pPr>
            <a:r>
              <a:rPr lang="en-US" sz="3200" dirty="0"/>
              <a:t>Asian Longhorn Tick in the USA</a:t>
            </a:r>
            <a:endParaRPr lang="en-CA" sz="3200" dirty="0"/>
          </a:p>
        </p:txBody>
      </p:sp>
      <p:sp>
        <p:nvSpPr>
          <p:cNvPr id="24579" name="Text Placeholder 2">
            <a:extLst>
              <a:ext uri="{FF2B5EF4-FFF2-40B4-BE49-F238E27FC236}">
                <a16:creationId xmlns:a16="http://schemas.microsoft.com/office/drawing/2014/main" id="{5B18BBCE-525F-386A-8D1E-02C20D67DCA5}"/>
              </a:ext>
            </a:extLst>
          </p:cNvPr>
          <p:cNvSpPr>
            <a:spLocks noGrp="1"/>
          </p:cNvSpPr>
          <p:nvPr>
            <p:ph type="body" sz="quarter" idx="13"/>
          </p:nvPr>
        </p:nvSpPr>
        <p:spPr>
          <a:xfrm>
            <a:off x="220501" y="1021980"/>
            <a:ext cx="6475021" cy="2573828"/>
          </a:xfrm>
        </p:spPr>
        <p:txBody>
          <a:bodyPr/>
          <a:lstStyle/>
          <a:p>
            <a:r>
              <a:rPr lang="en-CA" sz="2400" dirty="0">
                <a:hlinkClick r:id="rId3"/>
              </a:rPr>
              <a:t>Kansas</a:t>
            </a:r>
            <a:r>
              <a:rPr lang="en-CA" sz="2400" dirty="0"/>
              <a:t> reported its first detection in October 2025</a:t>
            </a:r>
            <a:endParaRPr lang="en-CA" sz="2400" dirty="0">
              <a:ea typeface="Calibri"/>
              <a:cs typeface="Calibri"/>
            </a:endParaRPr>
          </a:p>
          <a:p>
            <a:pPr lvl="1">
              <a:buFont typeface="Courier New" panose="020B0604020202020204" pitchFamily="34" charset="0"/>
              <a:buChar char="o"/>
            </a:pPr>
            <a:r>
              <a:rPr lang="en-CA" dirty="0">
                <a:ea typeface="Calibri"/>
                <a:cs typeface="Calibri"/>
              </a:rPr>
              <a:t>Found on a dog in Franklin County </a:t>
            </a:r>
          </a:p>
          <a:p>
            <a:r>
              <a:rPr lang="en-CA" sz="2400" dirty="0"/>
              <a:t>25 states + Washington D.C. now affected</a:t>
            </a:r>
          </a:p>
          <a:p>
            <a:endParaRPr lang="en-CA" sz="2400" dirty="0">
              <a:ea typeface="Calibri"/>
              <a:cs typeface="Calibri"/>
            </a:endParaRPr>
          </a:p>
          <a:p>
            <a:r>
              <a:rPr lang="en-CA" sz="2000" dirty="0">
                <a:hlinkClick r:id="rId4"/>
              </a:rPr>
              <a:t>Emergence of multidrug-resistant </a:t>
            </a:r>
            <a:r>
              <a:rPr lang="en-CA" sz="2000" i="1" dirty="0" err="1">
                <a:hlinkClick r:id="rId4"/>
              </a:rPr>
              <a:t>Haemaphysalis</a:t>
            </a:r>
            <a:r>
              <a:rPr lang="en-CA" sz="2000" i="1" dirty="0">
                <a:hlinkClick r:id="rId4"/>
              </a:rPr>
              <a:t> longicornis </a:t>
            </a:r>
            <a:r>
              <a:rPr lang="en-CA" sz="2000" dirty="0">
                <a:hlinkClick r:id="rId4"/>
              </a:rPr>
              <a:t>populations in China </a:t>
            </a:r>
            <a:r>
              <a:rPr lang="en-CA" sz="2000" dirty="0">
                <a:hlinkClick r:id="rId5"/>
              </a:rPr>
              <a:t>–</a:t>
            </a:r>
            <a:r>
              <a:rPr lang="en-CA" sz="2000" dirty="0">
                <a:hlinkClick r:id="rId4"/>
              </a:rPr>
              <a:t> PubMed</a:t>
            </a:r>
            <a:endParaRPr lang="en-CA" sz="2000" dirty="0">
              <a:ea typeface="Calibri" panose="020F0502020204030204"/>
              <a:cs typeface="Calibri" panose="020F0502020204030204"/>
            </a:endParaRPr>
          </a:p>
          <a:p>
            <a:pPr marL="0" indent="0">
              <a:buNone/>
            </a:pPr>
            <a:endParaRPr lang="en-CA" sz="2000" dirty="0">
              <a:ea typeface="Calibri" panose="020F0502020204030204"/>
              <a:cs typeface="Calibri" panose="020F0502020204030204"/>
            </a:endParaRPr>
          </a:p>
          <a:p>
            <a:r>
              <a:rPr lang="en-CA" sz="2000" dirty="0">
                <a:ea typeface="Calibri" panose="020F0502020204030204"/>
                <a:cs typeface="Calibri" panose="020F0502020204030204"/>
              </a:rPr>
              <a:t>Studies available so far in N. America indicate no resistance yet here</a:t>
            </a:r>
          </a:p>
          <a:p>
            <a:pPr lvl="1"/>
            <a:r>
              <a:rPr lang="en-CA" sz="1400" dirty="0">
                <a:solidFill>
                  <a:srgbClr val="0563C1"/>
                </a:solidFill>
                <a:hlinkClick r:id="rId5">
                  <a:extLst>
                    <a:ext uri="{A12FA001-AC4F-418D-AE19-62706E023703}">
                      <ahyp:hlinkClr xmlns:ahyp="http://schemas.microsoft.com/office/drawing/2018/hyperlinkcolor" val="tx"/>
                    </a:ext>
                  </a:extLst>
                </a:hlinkClick>
              </a:rPr>
              <a:t>Baseline susceptibility of </a:t>
            </a:r>
            <a:r>
              <a:rPr lang="en-CA" sz="1400" i="1" dirty="0" err="1">
                <a:solidFill>
                  <a:srgbClr val="0563C1"/>
                </a:solidFill>
                <a:hlinkClick r:id="rId5">
                  <a:extLst>
                    <a:ext uri="{A12FA001-AC4F-418D-AE19-62706E023703}">
                      <ahyp:hlinkClr xmlns:ahyp="http://schemas.microsoft.com/office/drawing/2018/hyperlinkcolor" val="tx"/>
                    </a:ext>
                  </a:extLst>
                </a:hlinkClick>
              </a:rPr>
              <a:t>Haemaphysalis</a:t>
            </a:r>
            <a:r>
              <a:rPr lang="en-CA" sz="1400" i="1" dirty="0">
                <a:solidFill>
                  <a:srgbClr val="0563C1"/>
                </a:solidFill>
                <a:hlinkClick r:id="rId5">
                  <a:extLst>
                    <a:ext uri="{A12FA001-AC4F-418D-AE19-62706E023703}">
                      <ahyp:hlinkClr xmlns:ahyp="http://schemas.microsoft.com/office/drawing/2018/hyperlinkcolor" val="tx"/>
                    </a:ext>
                  </a:extLst>
                </a:hlinkClick>
              </a:rPr>
              <a:t> longicornis </a:t>
            </a:r>
            <a:r>
              <a:rPr lang="en-CA" sz="1400" dirty="0">
                <a:solidFill>
                  <a:srgbClr val="0563C1"/>
                </a:solidFill>
                <a:hlinkClick r:id="rId5">
                  <a:extLst>
                    <a:ext uri="{A12FA001-AC4F-418D-AE19-62706E023703}">
                      <ahyp:hlinkClr xmlns:ahyp="http://schemas.microsoft.com/office/drawing/2018/hyperlinkcolor" val="tx"/>
                    </a:ext>
                  </a:extLst>
                </a:hlinkClick>
              </a:rPr>
              <a:t>to organophosphate, carbamate, and pyrethroid acaricides - Bickerton - </a:t>
            </a:r>
            <a:r>
              <a:rPr lang="en-CA" sz="1400" dirty="0">
                <a:hlinkClick r:id="rId5">
                  <a:extLst>
                    <a:ext uri="{A12FA001-AC4F-418D-AE19-62706E023703}">
                      <ahyp:hlinkClr xmlns:ahyp="http://schemas.microsoft.com/office/drawing/2018/hyperlinkcolor" val="tx"/>
                    </a:ext>
                  </a:extLst>
                </a:hlinkClick>
              </a:rPr>
              <a:t>2023</a:t>
            </a:r>
            <a:r>
              <a:rPr lang="en-CA" sz="1400" dirty="0">
                <a:solidFill>
                  <a:srgbClr val="0563C1"/>
                </a:solidFill>
                <a:hlinkClick r:id="rId5">
                  <a:extLst>
                    <a:ext uri="{A12FA001-AC4F-418D-AE19-62706E023703}">
                      <ahyp:hlinkClr xmlns:ahyp="http://schemas.microsoft.com/office/drawing/2018/hyperlinkcolor" val="tx"/>
                    </a:ext>
                  </a:extLst>
                </a:hlinkClick>
              </a:rPr>
              <a:t> - Pest Management Science - Wiley Online Library</a:t>
            </a:r>
            <a:endParaRPr lang="en-CA" sz="1400" dirty="0">
              <a:ea typeface="+mn-lt"/>
              <a:cs typeface="+mn-lt"/>
            </a:endParaRPr>
          </a:p>
          <a:p>
            <a:pPr lvl="1"/>
            <a:r>
              <a:rPr lang="en-CA" sz="1400" dirty="0">
                <a:ea typeface="Calibri"/>
                <a:cs typeface="Calibri"/>
                <a:hlinkClick r:id="rId6"/>
              </a:rPr>
              <a:t>Spray and Pour-On Acaricides Killed Tennessee (United States) Field-Collected </a:t>
            </a:r>
            <a:r>
              <a:rPr lang="en-CA" sz="1400" dirty="0" err="1">
                <a:ea typeface="Calibri"/>
                <a:cs typeface="Calibri"/>
                <a:hlinkClick r:id="rId6"/>
              </a:rPr>
              <a:t>Haemaphysalis</a:t>
            </a:r>
            <a:r>
              <a:rPr lang="en-CA" sz="1400" dirty="0">
                <a:ea typeface="Calibri"/>
                <a:cs typeface="Calibri"/>
                <a:hlinkClick r:id="rId6"/>
              </a:rPr>
              <a:t> longicornis Nymphs (Acari: Ixodidae) in Laboratory Bioassays</a:t>
            </a:r>
            <a:r>
              <a:rPr lang="en-CA" sz="1400" dirty="0">
                <a:ea typeface="Calibri"/>
                <a:cs typeface="Calibri"/>
              </a:rPr>
              <a:t> 2021</a:t>
            </a:r>
          </a:p>
        </p:txBody>
      </p:sp>
      <p:sp>
        <p:nvSpPr>
          <p:cNvPr id="24580" name="Rectangle 2">
            <a:extLst>
              <a:ext uri="{FF2B5EF4-FFF2-40B4-BE49-F238E27FC236}">
                <a16:creationId xmlns:a16="http://schemas.microsoft.com/office/drawing/2014/main" id="{E93E72E6-BE9D-8526-BA61-C343AD2CF345}"/>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4583" name="TextBox 3">
            <a:extLst>
              <a:ext uri="{FF2B5EF4-FFF2-40B4-BE49-F238E27FC236}">
                <a16:creationId xmlns:a16="http://schemas.microsoft.com/office/drawing/2014/main" id="{E1B58F6C-CC0B-A721-3DA7-E61F0C56758E}"/>
              </a:ext>
            </a:extLst>
          </p:cNvPr>
          <p:cNvSpPr txBox="1">
            <a:spLocks noChangeArrowheads="1"/>
          </p:cNvSpPr>
          <p:nvPr/>
        </p:nvSpPr>
        <p:spPr bwMode="auto">
          <a:xfrm>
            <a:off x="6983236" y="6399780"/>
            <a:ext cx="609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sz="1800" dirty="0">
                <a:hlinkClick r:id="rId7"/>
              </a:rPr>
              <a:t>Asian </a:t>
            </a:r>
            <a:r>
              <a:rPr lang="en-CA" sz="1800" dirty="0" err="1">
                <a:hlinkClick r:id="rId7"/>
              </a:rPr>
              <a:t>Longhorned</a:t>
            </a:r>
            <a:r>
              <a:rPr lang="en-CA" sz="1800" dirty="0">
                <a:hlinkClick r:id="rId7"/>
              </a:rPr>
              <a:t> Tick Situation Report - The Tick App</a:t>
            </a:r>
            <a:endParaRPr lang="en-CA" altLang="en-US" sz="1800" dirty="0"/>
          </a:p>
        </p:txBody>
      </p:sp>
      <p:pic>
        <p:nvPicPr>
          <p:cNvPr id="4" name="Picture 3">
            <a:extLst>
              <a:ext uri="{FF2B5EF4-FFF2-40B4-BE49-F238E27FC236}">
                <a16:creationId xmlns:a16="http://schemas.microsoft.com/office/drawing/2014/main" id="{68CAB3B2-CEFC-2F92-CE11-DB7604F01E29}"/>
              </a:ext>
            </a:extLst>
          </p:cNvPr>
          <p:cNvPicPr>
            <a:picLocks noChangeAspect="1"/>
          </p:cNvPicPr>
          <p:nvPr/>
        </p:nvPicPr>
        <p:blipFill>
          <a:blip r:embed="rId8"/>
          <a:stretch>
            <a:fillRect/>
          </a:stretch>
        </p:blipFill>
        <p:spPr>
          <a:xfrm>
            <a:off x="7255658" y="701442"/>
            <a:ext cx="4494047" cy="2867275"/>
          </a:xfrm>
          <a:prstGeom prst="rect">
            <a:avLst/>
          </a:prstGeom>
        </p:spPr>
      </p:pic>
      <p:sp>
        <p:nvSpPr>
          <p:cNvPr id="6" name="Oval 5">
            <a:extLst>
              <a:ext uri="{FF2B5EF4-FFF2-40B4-BE49-F238E27FC236}">
                <a16:creationId xmlns:a16="http://schemas.microsoft.com/office/drawing/2014/main" id="{716F7D4A-F50E-FC96-B321-0239E202809E}"/>
              </a:ext>
            </a:extLst>
          </p:cNvPr>
          <p:cNvSpPr/>
          <p:nvPr/>
        </p:nvSpPr>
        <p:spPr>
          <a:xfrm>
            <a:off x="7793982" y="1846830"/>
            <a:ext cx="182879" cy="19878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B06DD8E2-8CCB-DB9C-5D25-17BB0D6C991A}"/>
              </a:ext>
            </a:extLst>
          </p:cNvPr>
          <p:cNvPicPr>
            <a:picLocks noChangeAspect="1"/>
          </p:cNvPicPr>
          <p:nvPr/>
        </p:nvPicPr>
        <p:blipFill>
          <a:blip r:embed="rId9"/>
          <a:stretch>
            <a:fillRect/>
          </a:stretch>
        </p:blipFill>
        <p:spPr>
          <a:xfrm>
            <a:off x="6647637" y="3678475"/>
            <a:ext cx="5428641" cy="2683442"/>
          </a:xfrm>
          <a:prstGeom prst="rect">
            <a:avLst/>
          </a:prstGeom>
          <a:ln w="28575">
            <a:solidFill>
              <a:schemeClr val="tx1"/>
            </a:solidFill>
          </a:ln>
        </p:spPr>
      </p:pic>
    </p:spTree>
    <p:extLst>
      <p:ext uri="{BB962C8B-B14F-4D97-AF65-F5344CB8AC3E}">
        <p14:creationId xmlns:p14="http://schemas.microsoft.com/office/powerpoint/2010/main" val="269076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D831-BB82-664F-26F0-C6AF5B67BA88}"/>
              </a:ext>
            </a:extLst>
          </p:cNvPr>
          <p:cNvSpPr>
            <a:spLocks noGrp="1"/>
          </p:cNvSpPr>
          <p:nvPr>
            <p:ph type="title"/>
          </p:nvPr>
        </p:nvSpPr>
        <p:spPr>
          <a:xfrm>
            <a:off x="132644" y="1"/>
            <a:ext cx="10515600" cy="1175656"/>
          </a:xfrm>
        </p:spPr>
        <p:txBody>
          <a:bodyPr/>
          <a:lstStyle/>
          <a:p>
            <a:r>
              <a:rPr lang="en-CA" dirty="0">
                <a:hlinkClick r:id="rId3"/>
              </a:rPr>
              <a:t>New World Screwworm</a:t>
            </a:r>
            <a:endParaRPr lang="en-CA" dirty="0"/>
          </a:p>
        </p:txBody>
      </p:sp>
      <p:sp>
        <p:nvSpPr>
          <p:cNvPr id="5" name="Content Placeholder 4">
            <a:extLst>
              <a:ext uri="{FF2B5EF4-FFF2-40B4-BE49-F238E27FC236}">
                <a16:creationId xmlns:a16="http://schemas.microsoft.com/office/drawing/2014/main" id="{04040C6D-32D5-B98E-FC53-5132FEE8EF5A}"/>
              </a:ext>
            </a:extLst>
          </p:cNvPr>
          <p:cNvSpPr>
            <a:spLocks noGrp="1"/>
          </p:cNvSpPr>
          <p:nvPr>
            <p:ph sz="half" idx="1"/>
          </p:nvPr>
        </p:nvSpPr>
        <p:spPr>
          <a:xfrm>
            <a:off x="310041" y="1180043"/>
            <a:ext cx="7769601" cy="5176307"/>
          </a:xfrm>
        </p:spPr>
        <p:txBody>
          <a:bodyPr/>
          <a:lstStyle/>
          <a:p>
            <a:pPr>
              <a:lnSpc>
                <a:spcPct val="100000"/>
              </a:lnSpc>
              <a:spcBef>
                <a:spcPct val="0"/>
              </a:spcBef>
            </a:pPr>
            <a:r>
              <a:rPr lang="en-CA" sz="2400" dirty="0"/>
              <a:t>Mexico has reported two cases of NWS in </a:t>
            </a:r>
            <a:r>
              <a:rPr lang="en-CA" sz="2400" dirty="0">
                <a:hlinkClick r:id="rId4"/>
              </a:rPr>
              <a:t>Tamaulipas</a:t>
            </a:r>
            <a:r>
              <a:rPr lang="en-CA" sz="2400" dirty="0"/>
              <a:t> (bordering US) the first detections in this state </a:t>
            </a:r>
          </a:p>
          <a:p>
            <a:pPr>
              <a:lnSpc>
                <a:spcPct val="100000"/>
              </a:lnSpc>
              <a:spcBef>
                <a:spcPct val="0"/>
              </a:spcBef>
            </a:pPr>
            <a:r>
              <a:rPr lang="en-CA" sz="2400" dirty="0"/>
              <a:t>3</a:t>
            </a:r>
            <a:r>
              <a:rPr lang="en-CA" sz="2400" baseline="30000" dirty="0"/>
              <a:t>rd</a:t>
            </a:r>
            <a:r>
              <a:rPr lang="en-CA" sz="2400" dirty="0"/>
              <a:t> case of NWS in Nuevo Leon (bordering US) a bovine imported from Veracruz, </a:t>
            </a:r>
            <a:r>
              <a:rPr lang="en-CA" sz="2400" dirty="0">
                <a:ea typeface="Calibri"/>
                <a:cs typeface="Calibri"/>
              </a:rPr>
              <a:t>1</a:t>
            </a:r>
            <a:r>
              <a:rPr lang="en-CA" sz="2400" baseline="30000" dirty="0">
                <a:ea typeface="Calibri"/>
                <a:cs typeface="Calibri"/>
              </a:rPr>
              <a:t>st</a:t>
            </a:r>
            <a:r>
              <a:rPr lang="en-CA" sz="2400" dirty="0">
                <a:ea typeface="Calibri"/>
                <a:cs typeface="Calibri"/>
              </a:rPr>
              <a:t> case in Michoacán  </a:t>
            </a:r>
          </a:p>
          <a:p>
            <a:r>
              <a:rPr lang="en-CA" sz="2400" dirty="0"/>
              <a:t>Continued increase in cases in animals and humans</a:t>
            </a:r>
          </a:p>
          <a:p>
            <a:r>
              <a:rPr lang="en-CA" sz="2400" dirty="0">
                <a:solidFill>
                  <a:srgbClr val="0563C1"/>
                </a:solidFill>
                <a:hlinkClick r:id="" action="ppaction://noaction">
                  <a:extLst>
                    <a:ext uri="{A12FA001-AC4F-418D-AE19-62706E023703}">
                      <ahyp:hlinkClr xmlns:ahyp="http://schemas.microsoft.com/office/drawing/2018/hyperlinkcolor" val="tx"/>
                    </a:ext>
                  </a:extLst>
                </a:hlinkClick>
              </a:rPr>
              <a:t>Alternate management strategy </a:t>
            </a:r>
            <a:r>
              <a:rPr lang="en-CA" sz="2400" dirty="0"/>
              <a:t>being piloted in Yucatan to decrease total fly numbers before release of sterile flies</a:t>
            </a:r>
          </a:p>
          <a:p>
            <a:r>
              <a:rPr lang="en-CA" sz="2400" dirty="0"/>
              <a:t>“</a:t>
            </a:r>
            <a:r>
              <a:rPr lang="en-CA" sz="2400" i="1" dirty="0"/>
              <a:t>For sterile flies to be effective, there must be 10 of them for each fertile fly</a:t>
            </a:r>
            <a:r>
              <a:rPr lang="en-CA" sz="2400" dirty="0"/>
              <a:t>”</a:t>
            </a:r>
          </a:p>
          <a:p>
            <a:r>
              <a:rPr lang="en-US" sz="2400" dirty="0">
                <a:ea typeface="+mn-lt"/>
                <a:cs typeface="+mn-lt"/>
              </a:rPr>
              <a:t>Mexico’s </a:t>
            </a:r>
            <a:r>
              <a:rPr lang="en-US" sz="2400" dirty="0">
                <a:ea typeface="+mn-lt"/>
                <a:cs typeface="+mn-lt"/>
                <a:hlinkClick r:id="rId5"/>
              </a:rPr>
              <a:t>interactive dashboard</a:t>
            </a:r>
            <a:r>
              <a:rPr lang="en-US" sz="2400" dirty="0">
                <a:ea typeface="+mn-lt"/>
                <a:cs typeface="+mn-lt"/>
              </a:rPr>
              <a:t> displays 492 active cases of NWS in animals (13,335 cumulative) as of Jan 12</a:t>
            </a:r>
          </a:p>
          <a:p>
            <a:r>
              <a:rPr lang="en-US" sz="2400" dirty="0">
                <a:solidFill>
                  <a:srgbClr val="FF0000"/>
                </a:solidFill>
                <a:ea typeface="Calibri"/>
                <a:cs typeface="Calibri"/>
              </a:rPr>
              <a:t>Mexico – 360 cases in sheep, 68 cases in goats</a:t>
            </a:r>
          </a:p>
        </p:txBody>
      </p:sp>
      <p:pic>
        <p:nvPicPr>
          <p:cNvPr id="8" name="Content Placeholder 7">
            <a:hlinkClick r:id="rId5"/>
            <a:extLst>
              <a:ext uri="{FF2B5EF4-FFF2-40B4-BE49-F238E27FC236}">
                <a16:creationId xmlns:a16="http://schemas.microsoft.com/office/drawing/2014/main" id="{64C80E70-5956-7998-8231-86CFFE805E05}"/>
              </a:ext>
            </a:extLst>
          </p:cNvPr>
          <p:cNvPicPr>
            <a:picLocks noGrp="1" noChangeAspect="1"/>
          </p:cNvPicPr>
          <p:nvPr>
            <p:ph sz="half" idx="2"/>
          </p:nvPr>
        </p:nvPicPr>
        <p:blipFill>
          <a:blip r:embed="rId6"/>
          <a:stretch>
            <a:fillRect/>
          </a:stretch>
        </p:blipFill>
        <p:spPr>
          <a:xfrm>
            <a:off x="8079200" y="0"/>
            <a:ext cx="4128337" cy="3480247"/>
          </a:xfrm>
        </p:spPr>
      </p:pic>
      <p:sp>
        <p:nvSpPr>
          <p:cNvPr id="4" name="Slide Number Placeholder 3">
            <a:extLst>
              <a:ext uri="{FF2B5EF4-FFF2-40B4-BE49-F238E27FC236}">
                <a16:creationId xmlns:a16="http://schemas.microsoft.com/office/drawing/2014/main" id="{0EFD3554-7F50-46A1-B3BB-F255A5846F44}"/>
              </a:ext>
            </a:extLst>
          </p:cNvPr>
          <p:cNvSpPr>
            <a:spLocks noGrp="1"/>
          </p:cNvSpPr>
          <p:nvPr>
            <p:ph type="sldNum" sz="quarter" idx="10"/>
          </p:nvPr>
        </p:nvSpPr>
        <p:spPr/>
        <p:txBody>
          <a:bodyPr/>
          <a:lstStyle/>
          <a:p>
            <a:pPr>
              <a:defRPr/>
            </a:pPr>
            <a:fld id="{590668F6-C837-436A-91CA-1BA1567FCE7A}" type="slidenum">
              <a:rPr lang="en-US" altLang="en-US" smtClean="0"/>
              <a:pPr>
                <a:defRPr/>
              </a:pPr>
              <a:t>3</a:t>
            </a:fld>
            <a:endParaRPr lang="en-US" altLang="en-US"/>
          </a:p>
        </p:txBody>
      </p:sp>
      <p:pic>
        <p:nvPicPr>
          <p:cNvPr id="12" name="Picture 11">
            <a:extLst>
              <a:ext uri="{FF2B5EF4-FFF2-40B4-BE49-F238E27FC236}">
                <a16:creationId xmlns:a16="http://schemas.microsoft.com/office/drawing/2014/main" id="{CF2FA92B-3159-746C-A366-98D9423ED603}"/>
              </a:ext>
            </a:extLst>
          </p:cNvPr>
          <p:cNvPicPr>
            <a:picLocks noChangeAspect="1"/>
          </p:cNvPicPr>
          <p:nvPr/>
        </p:nvPicPr>
        <p:blipFill>
          <a:blip r:embed="rId7"/>
          <a:stretch>
            <a:fillRect/>
          </a:stretch>
        </p:blipFill>
        <p:spPr>
          <a:xfrm>
            <a:off x="8083738" y="3377753"/>
            <a:ext cx="4108262" cy="3480247"/>
          </a:xfrm>
          <a:prstGeom prst="rect">
            <a:avLst/>
          </a:prstGeom>
        </p:spPr>
      </p:pic>
    </p:spTree>
    <p:extLst>
      <p:ext uri="{BB962C8B-B14F-4D97-AF65-F5344CB8AC3E}">
        <p14:creationId xmlns:p14="http://schemas.microsoft.com/office/powerpoint/2010/main" val="1826875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3C96C14-5884-BFC8-FA72-6EB77DAC8838}"/>
              </a:ext>
            </a:extLst>
          </p:cNvPr>
          <p:cNvPicPr>
            <a:picLocks noChangeAspect="1"/>
          </p:cNvPicPr>
          <p:nvPr/>
        </p:nvPicPr>
        <p:blipFill>
          <a:blip r:embed="rId3"/>
          <a:stretch>
            <a:fillRect/>
          </a:stretch>
        </p:blipFill>
        <p:spPr>
          <a:xfrm>
            <a:off x="6231634" y="4451604"/>
            <a:ext cx="3524410" cy="2349607"/>
          </a:xfrm>
          <a:prstGeom prst="rect">
            <a:avLst/>
          </a:prstGeom>
        </p:spPr>
      </p:pic>
      <p:pic>
        <p:nvPicPr>
          <p:cNvPr id="12" name="Picture 11">
            <a:extLst>
              <a:ext uri="{FF2B5EF4-FFF2-40B4-BE49-F238E27FC236}">
                <a16:creationId xmlns:a16="http://schemas.microsoft.com/office/drawing/2014/main" id="{D968E7E4-9364-A90D-0B2C-979C22F65D8B}"/>
              </a:ext>
            </a:extLst>
          </p:cNvPr>
          <p:cNvPicPr>
            <a:picLocks noChangeAspect="1"/>
          </p:cNvPicPr>
          <p:nvPr/>
        </p:nvPicPr>
        <p:blipFill>
          <a:blip r:embed="rId4"/>
          <a:stretch>
            <a:fillRect/>
          </a:stretch>
        </p:blipFill>
        <p:spPr>
          <a:xfrm>
            <a:off x="1376419" y="4505858"/>
            <a:ext cx="4242659" cy="2354676"/>
          </a:xfrm>
          <a:prstGeom prst="rect">
            <a:avLst/>
          </a:prstGeom>
        </p:spPr>
      </p:pic>
      <p:sp>
        <p:nvSpPr>
          <p:cNvPr id="2" name="Title 1">
            <a:extLst>
              <a:ext uri="{FF2B5EF4-FFF2-40B4-BE49-F238E27FC236}">
                <a16:creationId xmlns:a16="http://schemas.microsoft.com/office/drawing/2014/main" id="{F68862D6-E4F9-8AF3-C1E2-53E4C2049ACE}"/>
              </a:ext>
            </a:extLst>
          </p:cNvPr>
          <p:cNvSpPr>
            <a:spLocks noGrp="1"/>
          </p:cNvSpPr>
          <p:nvPr>
            <p:ph type="title"/>
          </p:nvPr>
        </p:nvSpPr>
        <p:spPr>
          <a:xfrm>
            <a:off x="223477" y="75049"/>
            <a:ext cx="3933585" cy="1325563"/>
          </a:xfrm>
        </p:spPr>
        <p:txBody>
          <a:bodyPr/>
          <a:lstStyle/>
          <a:p>
            <a:r>
              <a:rPr lang="en-CA"/>
              <a:t>New World Screwworm</a:t>
            </a:r>
          </a:p>
        </p:txBody>
      </p:sp>
      <p:sp>
        <p:nvSpPr>
          <p:cNvPr id="4" name="Content Placeholder 3">
            <a:extLst>
              <a:ext uri="{FF2B5EF4-FFF2-40B4-BE49-F238E27FC236}">
                <a16:creationId xmlns:a16="http://schemas.microsoft.com/office/drawing/2014/main" id="{60CE865D-2501-908B-2905-F6A51C3F6E3C}"/>
              </a:ext>
            </a:extLst>
          </p:cNvPr>
          <p:cNvSpPr>
            <a:spLocks noGrp="1"/>
          </p:cNvSpPr>
          <p:nvPr>
            <p:ph sz="half" idx="2"/>
          </p:nvPr>
        </p:nvSpPr>
        <p:spPr>
          <a:xfrm>
            <a:off x="5332719" y="75049"/>
            <a:ext cx="6928437" cy="2051081"/>
          </a:xfrm>
        </p:spPr>
        <p:txBody>
          <a:bodyPr/>
          <a:lstStyle/>
          <a:p>
            <a:r>
              <a:rPr lang="en-CA" b="1" dirty="0"/>
              <a:t>USA Emergency Use Authorizations</a:t>
            </a:r>
          </a:p>
          <a:p>
            <a:pPr lvl="1"/>
            <a:r>
              <a:rPr lang="en-CA" dirty="0" err="1">
                <a:hlinkClick r:id="rId5"/>
              </a:rPr>
              <a:t>Credelio</a:t>
            </a:r>
            <a:r>
              <a:rPr lang="en-CA" dirty="0">
                <a:hlinkClick r:id="rId5"/>
              </a:rPr>
              <a:t> Cat</a:t>
            </a:r>
            <a:endParaRPr lang="en-CA" dirty="0"/>
          </a:p>
          <a:p>
            <a:pPr lvl="1"/>
            <a:r>
              <a:rPr lang="en-CA" dirty="0" err="1">
                <a:hlinkClick r:id="rId6"/>
              </a:rPr>
              <a:t>Credelio</a:t>
            </a:r>
            <a:r>
              <a:rPr lang="en-CA" dirty="0">
                <a:hlinkClick r:id="rId6"/>
              </a:rPr>
              <a:t> Dog</a:t>
            </a:r>
            <a:endParaRPr lang="en-CA" dirty="0"/>
          </a:p>
        </p:txBody>
      </p:sp>
      <p:sp>
        <p:nvSpPr>
          <p:cNvPr id="5" name="Slide Number Placeholder 4">
            <a:extLst>
              <a:ext uri="{FF2B5EF4-FFF2-40B4-BE49-F238E27FC236}">
                <a16:creationId xmlns:a16="http://schemas.microsoft.com/office/drawing/2014/main" id="{106C5F9F-08B0-86B5-4432-A89CF3ED3663}"/>
              </a:ext>
            </a:extLst>
          </p:cNvPr>
          <p:cNvSpPr>
            <a:spLocks noGrp="1"/>
          </p:cNvSpPr>
          <p:nvPr>
            <p:ph type="sldNum" sz="quarter" idx="10"/>
          </p:nvPr>
        </p:nvSpPr>
        <p:spPr/>
        <p:txBody>
          <a:bodyPr/>
          <a:lstStyle/>
          <a:p>
            <a:pPr>
              <a:defRPr/>
            </a:pPr>
            <a:fld id="{589C40C2-7A94-424C-9771-F39272A79DD9}" type="slidenum">
              <a:rPr lang="en-US" altLang="en-US" smtClean="0"/>
              <a:pPr>
                <a:defRPr/>
              </a:pPr>
              <a:t>4</a:t>
            </a:fld>
            <a:endParaRPr lang="en-US" altLang="en-US"/>
          </a:p>
        </p:txBody>
      </p:sp>
      <p:sp>
        <p:nvSpPr>
          <p:cNvPr id="8" name="Content Placeholder 7">
            <a:extLst>
              <a:ext uri="{FF2B5EF4-FFF2-40B4-BE49-F238E27FC236}">
                <a16:creationId xmlns:a16="http://schemas.microsoft.com/office/drawing/2014/main" id="{84577227-5906-DCBB-3014-510A55C13CC6}"/>
              </a:ext>
            </a:extLst>
          </p:cNvPr>
          <p:cNvSpPr>
            <a:spLocks noGrp="1"/>
          </p:cNvSpPr>
          <p:nvPr>
            <p:ph sz="half" idx="1"/>
          </p:nvPr>
        </p:nvSpPr>
        <p:spPr>
          <a:xfrm>
            <a:off x="214492" y="1672458"/>
            <a:ext cx="9165481" cy="3224007"/>
          </a:xfrm>
        </p:spPr>
        <p:txBody>
          <a:bodyPr/>
          <a:lstStyle/>
          <a:p>
            <a:r>
              <a:rPr lang="en-CA" b="1" dirty="0"/>
              <a:t>US FDA Conditionally Approved Treatments</a:t>
            </a:r>
          </a:p>
          <a:p>
            <a:pPr lvl="1"/>
            <a:r>
              <a:rPr lang="en-CA" dirty="0" err="1">
                <a:hlinkClick r:id="rId7"/>
              </a:rPr>
              <a:t>Credelio</a:t>
            </a:r>
            <a:r>
              <a:rPr lang="en-CA" dirty="0">
                <a:hlinkClick r:id="rId7"/>
              </a:rPr>
              <a:t> Quattro-CA1 </a:t>
            </a:r>
            <a:r>
              <a:rPr lang="en-CA" dirty="0"/>
              <a:t>(Elanco) chewable tablets for dogs</a:t>
            </a:r>
          </a:p>
          <a:p>
            <a:pPr lvl="1"/>
            <a:r>
              <a:rPr lang="en-CA" dirty="0" err="1">
                <a:hlinkClick r:id="rId8"/>
              </a:rPr>
              <a:t>Exzolt</a:t>
            </a:r>
            <a:r>
              <a:rPr lang="en-CA" dirty="0">
                <a:hlinkClick r:id="rId8"/>
              </a:rPr>
              <a:t> Cattle-CA1  </a:t>
            </a:r>
            <a:r>
              <a:rPr lang="en-CA" dirty="0"/>
              <a:t>(Merck) fluralaner topical solution for beef cattle (&gt;2 months of age) and replacement dairy heifers (&lt;20 months of age)</a:t>
            </a:r>
          </a:p>
          <a:p>
            <a:pPr lvl="1"/>
            <a:r>
              <a:rPr lang="en-CA" dirty="0">
                <a:hlinkClick r:id="rId9"/>
              </a:rPr>
              <a:t>Dectomax-CA1</a:t>
            </a:r>
            <a:r>
              <a:rPr lang="en-CA" dirty="0"/>
              <a:t> (Zoetis) injectable for cattle, 35-day withdrawal for cattle, not for use in dairy &gt;20 months of age</a:t>
            </a:r>
          </a:p>
        </p:txBody>
      </p:sp>
      <p:sp>
        <p:nvSpPr>
          <p:cNvPr id="10" name="TextBox 9">
            <a:extLst>
              <a:ext uri="{FF2B5EF4-FFF2-40B4-BE49-F238E27FC236}">
                <a16:creationId xmlns:a16="http://schemas.microsoft.com/office/drawing/2014/main" id="{ECE37D8F-B960-DDB3-A1C2-D37CB129B71A}"/>
              </a:ext>
            </a:extLst>
          </p:cNvPr>
          <p:cNvSpPr txBox="1"/>
          <p:nvPr/>
        </p:nvSpPr>
        <p:spPr>
          <a:xfrm>
            <a:off x="7891502" y="472129"/>
            <a:ext cx="4587368" cy="1200329"/>
          </a:xfrm>
          <a:prstGeom prst="rect">
            <a:avLst/>
          </a:prstGeom>
          <a:noFill/>
        </p:spPr>
        <p:txBody>
          <a:bodyPr wrap="square">
            <a:spAutoFit/>
          </a:bodyPr>
          <a:lstStyle/>
          <a:p>
            <a:r>
              <a:rPr lang="en-CA" dirty="0">
                <a:hlinkClick r:id="rId10"/>
              </a:rPr>
              <a:t>Efficacy of </a:t>
            </a:r>
            <a:r>
              <a:rPr lang="en-CA" dirty="0" err="1">
                <a:hlinkClick r:id="rId10"/>
              </a:rPr>
              <a:t>lotilaner</a:t>
            </a:r>
            <a:r>
              <a:rPr lang="en-CA" dirty="0">
                <a:hlinkClick r:id="rId10"/>
              </a:rPr>
              <a:t> against myiasis caused by </a:t>
            </a:r>
            <a:r>
              <a:rPr lang="en-CA" dirty="0" err="1">
                <a:hlinkClick r:id="rId10"/>
              </a:rPr>
              <a:t>Cochliomyia</a:t>
            </a:r>
            <a:r>
              <a:rPr lang="en-CA" dirty="0">
                <a:hlinkClick r:id="rId10"/>
              </a:rPr>
              <a:t> </a:t>
            </a:r>
            <a:r>
              <a:rPr lang="en-CA" dirty="0" err="1">
                <a:hlinkClick r:id="rId10"/>
              </a:rPr>
              <a:t>hominivorax</a:t>
            </a:r>
            <a:r>
              <a:rPr lang="en-CA" dirty="0">
                <a:hlinkClick r:id="rId10"/>
              </a:rPr>
              <a:t> (Diptera: Calliphoridae) in naturally infested dogs | Parasites &amp; Vectors</a:t>
            </a:r>
            <a:endParaRPr lang="en-CA" dirty="0"/>
          </a:p>
        </p:txBody>
      </p:sp>
      <p:pic>
        <p:nvPicPr>
          <p:cNvPr id="1026" name="Picture 2" descr="Credelio Quattro For Dogs 50.1 - 100 lbs 1 Month">
            <a:extLst>
              <a:ext uri="{FF2B5EF4-FFF2-40B4-BE49-F238E27FC236}">
                <a16:creationId xmlns:a16="http://schemas.microsoft.com/office/drawing/2014/main" id="{D91E35DB-0EB4-480D-BEF6-4DAAB95848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8274" y="2054460"/>
            <a:ext cx="2049233" cy="474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8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51A77F-DEB9-61A5-C640-0FE60225548F}"/>
              </a:ext>
            </a:extLst>
          </p:cNvPr>
          <p:cNvPicPr>
            <a:picLocks noChangeAspect="1"/>
          </p:cNvPicPr>
          <p:nvPr/>
        </p:nvPicPr>
        <p:blipFill>
          <a:blip r:embed="rId3"/>
          <a:stretch>
            <a:fillRect/>
          </a:stretch>
        </p:blipFill>
        <p:spPr>
          <a:xfrm>
            <a:off x="400228" y="2607852"/>
            <a:ext cx="11391544" cy="3165988"/>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5E1B12E1-AF78-FCD0-058B-47471A12D96E}"/>
              </a:ext>
            </a:extLst>
          </p:cNvPr>
          <p:cNvSpPr>
            <a:spLocks noGrp="1"/>
          </p:cNvSpPr>
          <p:nvPr>
            <p:ph type="title"/>
          </p:nvPr>
        </p:nvSpPr>
        <p:spPr>
          <a:xfrm>
            <a:off x="68263" y="210266"/>
            <a:ext cx="10515600" cy="1042988"/>
          </a:xfrm>
        </p:spPr>
        <p:txBody>
          <a:bodyPr/>
          <a:lstStyle/>
          <a:p>
            <a:pPr>
              <a:defRPr/>
            </a:pPr>
            <a:r>
              <a:rPr lang="en-US" sz="3200" dirty="0"/>
              <a:t>Bluetongue virus in Europe</a:t>
            </a:r>
            <a:endParaRPr lang="en-CA" sz="3200" dirty="0"/>
          </a:p>
        </p:txBody>
      </p:sp>
      <p:sp>
        <p:nvSpPr>
          <p:cNvPr id="26627" name="TextBox 7">
            <a:extLst>
              <a:ext uri="{FF2B5EF4-FFF2-40B4-BE49-F238E27FC236}">
                <a16:creationId xmlns:a16="http://schemas.microsoft.com/office/drawing/2014/main" id="{796566BE-A17A-6B26-7F64-E0A5E87E5915}"/>
              </a:ext>
            </a:extLst>
          </p:cNvPr>
          <p:cNvSpPr txBox="1">
            <a:spLocks noChangeArrowheads="1"/>
          </p:cNvSpPr>
          <p:nvPr/>
        </p:nvSpPr>
        <p:spPr bwMode="auto">
          <a:xfrm>
            <a:off x="9767576" y="6010435"/>
            <a:ext cx="1471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4"/>
              </a:rPr>
              <a:t>Empres-Plus</a:t>
            </a:r>
            <a:endParaRPr lang="en-CA" altLang="en-US" sz="1800" dirty="0"/>
          </a:p>
        </p:txBody>
      </p:sp>
      <p:sp>
        <p:nvSpPr>
          <p:cNvPr id="7" name="Rectangle 6">
            <a:extLst>
              <a:ext uri="{FF2B5EF4-FFF2-40B4-BE49-F238E27FC236}">
                <a16:creationId xmlns:a16="http://schemas.microsoft.com/office/drawing/2014/main" id="{BC5E8B3F-EA50-952A-7062-7CC6DE8D8FFD}"/>
              </a:ext>
            </a:extLst>
          </p:cNvPr>
          <p:cNvSpPr/>
          <p:nvPr/>
        </p:nvSpPr>
        <p:spPr>
          <a:xfrm>
            <a:off x="11239501" y="3497674"/>
            <a:ext cx="419476" cy="15049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TextBox 21">
            <a:extLst>
              <a:ext uri="{FF2B5EF4-FFF2-40B4-BE49-F238E27FC236}">
                <a16:creationId xmlns:a16="http://schemas.microsoft.com/office/drawing/2014/main" id="{16C1FEF6-3713-AA24-889C-524F2D09F980}"/>
              </a:ext>
            </a:extLst>
          </p:cNvPr>
          <p:cNvSpPr txBox="1"/>
          <p:nvPr/>
        </p:nvSpPr>
        <p:spPr>
          <a:xfrm>
            <a:off x="296877" y="1407523"/>
            <a:ext cx="11836400" cy="1200329"/>
          </a:xfrm>
          <a:prstGeom prst="rect">
            <a:avLst/>
          </a:prstGeom>
          <a:noFill/>
        </p:spPr>
        <p:txBody>
          <a:bodyPr>
            <a:spAutoFit/>
          </a:bodyPr>
          <a:lstStyle/>
          <a:p>
            <a:pPr marL="342900" indent="-342900">
              <a:buFont typeface="Arial" panose="020B0604020202020204" pitchFamily="34" charset="0"/>
              <a:buChar char="•"/>
              <a:defRPr/>
            </a:pPr>
            <a:r>
              <a:rPr lang="en-US" altLang="en-US" sz="2400" dirty="0">
                <a:latin typeface="+mn-lt"/>
              </a:rPr>
              <a:t>Europe still reporting cases of BTV (serotypes 3, 4, 5, and 8)</a:t>
            </a:r>
          </a:p>
          <a:p>
            <a:pPr marL="342900" indent="-342900">
              <a:buFont typeface="Arial" panose="020B0604020202020204" pitchFamily="34" charset="0"/>
              <a:buChar char="•"/>
              <a:defRPr/>
            </a:pPr>
            <a:r>
              <a:rPr lang="en-US" altLang="en-US" sz="2400" dirty="0">
                <a:latin typeface="+mn-lt"/>
              </a:rPr>
              <a:t>Including ongoing case reports in the winter in UK of BTV-3, previous cases in cattle hadn’t had clinical signs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C5D11F-D21B-3DF5-30D6-E7E36DC8BE48}"/>
              </a:ext>
            </a:extLst>
          </p:cNvPr>
          <p:cNvPicPr>
            <a:picLocks noChangeAspect="1"/>
          </p:cNvPicPr>
          <p:nvPr/>
        </p:nvPicPr>
        <p:blipFill>
          <a:blip r:embed="rId3"/>
          <a:stretch>
            <a:fillRect/>
          </a:stretch>
        </p:blipFill>
        <p:spPr>
          <a:xfrm>
            <a:off x="337062" y="1263634"/>
            <a:ext cx="10782379" cy="3924329"/>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0D640B7E-9CA9-7F14-4DE9-8F2FC7B1CF46}"/>
              </a:ext>
            </a:extLst>
          </p:cNvPr>
          <p:cNvSpPr>
            <a:spLocks noGrp="1"/>
          </p:cNvSpPr>
          <p:nvPr>
            <p:ph type="title"/>
          </p:nvPr>
        </p:nvSpPr>
        <p:spPr>
          <a:xfrm>
            <a:off x="130175" y="61512"/>
            <a:ext cx="10515600" cy="1042988"/>
          </a:xfrm>
        </p:spPr>
        <p:txBody>
          <a:bodyPr/>
          <a:lstStyle/>
          <a:p>
            <a:pPr>
              <a:defRPr/>
            </a:pPr>
            <a:r>
              <a:rPr lang="en-US" sz="3200" dirty="0"/>
              <a:t>Bluetongue virus in Europe</a:t>
            </a:r>
            <a:endParaRPr lang="en-CA" sz="3200" dirty="0"/>
          </a:p>
        </p:txBody>
      </p:sp>
      <p:sp>
        <p:nvSpPr>
          <p:cNvPr id="28675" name="Content Placeholder 9">
            <a:extLst>
              <a:ext uri="{FF2B5EF4-FFF2-40B4-BE49-F238E27FC236}">
                <a16:creationId xmlns:a16="http://schemas.microsoft.com/office/drawing/2014/main" id="{3CD66C0E-E8B5-0C85-83DC-64796476546D}"/>
              </a:ext>
            </a:extLst>
          </p:cNvPr>
          <p:cNvSpPr>
            <a:spLocks noGrp="1"/>
          </p:cNvSpPr>
          <p:nvPr>
            <p:ph sz="half" idx="1"/>
          </p:nvPr>
        </p:nvSpPr>
        <p:spPr>
          <a:xfrm>
            <a:off x="219075" y="590550"/>
            <a:ext cx="8121650" cy="5676900"/>
          </a:xfrm>
        </p:spPr>
        <p:txBody>
          <a:bodyPr/>
          <a:lstStyle/>
          <a:p>
            <a:endParaRPr lang="en-CA" altLang="en-US"/>
          </a:p>
          <a:p>
            <a:pPr lvl="1"/>
            <a:endParaRPr lang="en-CA" altLang="en-US"/>
          </a:p>
        </p:txBody>
      </p:sp>
      <p:sp>
        <p:nvSpPr>
          <p:cNvPr id="28676" name="TextBox 7">
            <a:extLst>
              <a:ext uri="{FF2B5EF4-FFF2-40B4-BE49-F238E27FC236}">
                <a16:creationId xmlns:a16="http://schemas.microsoft.com/office/drawing/2014/main" id="{4AF51E21-05A6-6AA7-D62E-E7E0165C963B}"/>
              </a:ext>
            </a:extLst>
          </p:cNvPr>
          <p:cNvSpPr txBox="1">
            <a:spLocks noChangeArrowheads="1"/>
          </p:cNvSpPr>
          <p:nvPr/>
        </p:nvSpPr>
        <p:spPr bwMode="auto">
          <a:xfrm>
            <a:off x="219075" y="6252361"/>
            <a:ext cx="631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4"/>
              </a:rPr>
              <a:t>Empres-Plus</a:t>
            </a:r>
            <a:endParaRPr lang="en-CA" altLang="en-US" sz="1800" dirty="0"/>
          </a:p>
        </p:txBody>
      </p:sp>
      <p:sp>
        <p:nvSpPr>
          <p:cNvPr id="28679" name="TextBox 16">
            <a:extLst>
              <a:ext uri="{FF2B5EF4-FFF2-40B4-BE49-F238E27FC236}">
                <a16:creationId xmlns:a16="http://schemas.microsoft.com/office/drawing/2014/main" id="{452EC3CD-3362-F9F4-554E-8A4A71F0A7C5}"/>
              </a:ext>
            </a:extLst>
          </p:cNvPr>
          <p:cNvSpPr txBox="1">
            <a:spLocks noChangeArrowheads="1"/>
          </p:cNvSpPr>
          <p:nvPr/>
        </p:nvSpPr>
        <p:spPr bwMode="auto">
          <a:xfrm>
            <a:off x="3255927" y="6267450"/>
            <a:ext cx="4527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dirty="0"/>
              <a:t>BTV cases October 15, 2025 – January 6, 2026</a:t>
            </a:r>
          </a:p>
        </p:txBody>
      </p:sp>
      <p:pic>
        <p:nvPicPr>
          <p:cNvPr id="3" name="Picture 2">
            <a:extLst>
              <a:ext uri="{FF2B5EF4-FFF2-40B4-BE49-F238E27FC236}">
                <a16:creationId xmlns:a16="http://schemas.microsoft.com/office/drawing/2014/main" id="{AC8D2498-4CD5-6160-1C4D-44FA098A3ED9}"/>
              </a:ext>
            </a:extLst>
          </p:cNvPr>
          <p:cNvPicPr>
            <a:picLocks noChangeAspect="1"/>
          </p:cNvPicPr>
          <p:nvPr/>
        </p:nvPicPr>
        <p:blipFill>
          <a:blip r:embed="rId5"/>
          <a:stretch>
            <a:fillRect/>
          </a:stretch>
        </p:blipFill>
        <p:spPr>
          <a:xfrm>
            <a:off x="7452865" y="2792071"/>
            <a:ext cx="4095189" cy="326082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F058-B1E4-2FE8-CAB9-6865D276EE84}"/>
              </a:ext>
            </a:extLst>
          </p:cNvPr>
          <p:cNvSpPr>
            <a:spLocks noGrp="1"/>
          </p:cNvSpPr>
          <p:nvPr>
            <p:ph type="title"/>
          </p:nvPr>
        </p:nvSpPr>
        <p:spPr>
          <a:xfrm>
            <a:off x="207442" y="203266"/>
            <a:ext cx="6741826" cy="648876"/>
          </a:xfrm>
        </p:spPr>
        <p:txBody>
          <a:bodyPr/>
          <a:lstStyle/>
          <a:p>
            <a:r>
              <a:rPr lang="en-CA" sz="3200" dirty="0"/>
              <a:t>Sheep Pox and Goat Pox in Europe</a:t>
            </a:r>
          </a:p>
        </p:txBody>
      </p:sp>
      <p:sp>
        <p:nvSpPr>
          <p:cNvPr id="3" name="Content Placeholder 2">
            <a:extLst>
              <a:ext uri="{FF2B5EF4-FFF2-40B4-BE49-F238E27FC236}">
                <a16:creationId xmlns:a16="http://schemas.microsoft.com/office/drawing/2014/main" id="{428F62BE-F8A8-6B68-4093-1F1751A556A7}"/>
              </a:ext>
            </a:extLst>
          </p:cNvPr>
          <p:cNvSpPr>
            <a:spLocks noGrp="1"/>
          </p:cNvSpPr>
          <p:nvPr>
            <p:ph sz="half" idx="1"/>
          </p:nvPr>
        </p:nvSpPr>
        <p:spPr>
          <a:xfrm>
            <a:off x="207442" y="918077"/>
            <a:ext cx="6339132" cy="3492558"/>
          </a:xfrm>
        </p:spPr>
        <p:txBody>
          <a:bodyPr/>
          <a:lstStyle/>
          <a:p>
            <a:r>
              <a:rPr lang="en-CA" sz="2200" dirty="0">
                <a:hlinkClick r:id="rId3"/>
              </a:rPr>
              <a:t>Greece </a:t>
            </a:r>
            <a:r>
              <a:rPr lang="en-CA" sz="2200" dirty="0"/>
              <a:t>continues to report cases of SGP, with almost 500,000 sheep and goats culled, potentially affecting the global supply of feta cheese </a:t>
            </a:r>
          </a:p>
          <a:p>
            <a:r>
              <a:rPr lang="en-CA" sz="2200" dirty="0">
                <a:hlinkClick r:id="rId4"/>
              </a:rPr>
              <a:t>Bulgaria</a:t>
            </a:r>
            <a:r>
              <a:rPr lang="en-CA" sz="2200" dirty="0"/>
              <a:t> has ongoing cases </a:t>
            </a:r>
          </a:p>
          <a:p>
            <a:r>
              <a:rPr lang="en-CA" sz="2200" dirty="0">
                <a:hlinkClick r:id="rId5"/>
              </a:rPr>
              <a:t>Serbia</a:t>
            </a:r>
            <a:r>
              <a:rPr lang="en-CA" sz="2200" dirty="0"/>
              <a:t> 3 cases in October, now listed as resolved</a:t>
            </a:r>
            <a:endParaRPr lang="en-CA" sz="2200" dirty="0">
              <a:hlinkClick r:id="rId6"/>
            </a:endParaRPr>
          </a:p>
          <a:p>
            <a:r>
              <a:rPr lang="en-CA" sz="2200" dirty="0">
                <a:hlinkClick r:id="rId6"/>
              </a:rPr>
              <a:t>Romania</a:t>
            </a:r>
            <a:r>
              <a:rPr lang="en-CA" sz="2200" dirty="0"/>
              <a:t> has also recently reported cases of SGP, appears to be under control</a:t>
            </a:r>
          </a:p>
          <a:p>
            <a:r>
              <a:rPr lang="en-CA" sz="2200" dirty="0">
                <a:hlinkClick r:id="rId7"/>
              </a:rPr>
              <a:t>Risk assessment: sheep pox and goat pox to Great Britain from EU and EFTA member states - GOV.UK</a:t>
            </a:r>
            <a:endParaRPr lang="en-CA" sz="2200" dirty="0"/>
          </a:p>
        </p:txBody>
      </p:sp>
      <p:pic>
        <p:nvPicPr>
          <p:cNvPr id="7" name="Content Placeholder 6">
            <a:extLst>
              <a:ext uri="{FF2B5EF4-FFF2-40B4-BE49-F238E27FC236}">
                <a16:creationId xmlns:a16="http://schemas.microsoft.com/office/drawing/2014/main" id="{C0B2DCC2-53CD-65F5-51C2-0E78D0DF58E8}"/>
              </a:ext>
            </a:extLst>
          </p:cNvPr>
          <p:cNvPicPr>
            <a:picLocks noGrp="1" noChangeAspect="1"/>
          </p:cNvPicPr>
          <p:nvPr>
            <p:ph sz="half" idx="2"/>
          </p:nvPr>
        </p:nvPicPr>
        <p:blipFill>
          <a:blip r:embed="rId8"/>
          <a:stretch>
            <a:fillRect/>
          </a:stretch>
        </p:blipFill>
        <p:spPr>
          <a:xfrm>
            <a:off x="7010400" y="0"/>
            <a:ext cx="5181600" cy="4093028"/>
          </a:xfrm>
        </p:spPr>
      </p:pic>
      <p:sp>
        <p:nvSpPr>
          <p:cNvPr id="5" name="Slide Number Placeholder 4">
            <a:extLst>
              <a:ext uri="{FF2B5EF4-FFF2-40B4-BE49-F238E27FC236}">
                <a16:creationId xmlns:a16="http://schemas.microsoft.com/office/drawing/2014/main" id="{CA976DD8-5094-483B-18FB-5E5EEA729C22}"/>
              </a:ext>
            </a:extLst>
          </p:cNvPr>
          <p:cNvSpPr>
            <a:spLocks noGrp="1"/>
          </p:cNvSpPr>
          <p:nvPr>
            <p:ph type="sldNum" sz="quarter" idx="10"/>
          </p:nvPr>
        </p:nvSpPr>
        <p:spPr/>
        <p:txBody>
          <a:bodyPr/>
          <a:lstStyle/>
          <a:p>
            <a:pPr>
              <a:defRPr/>
            </a:pPr>
            <a:fld id="{222C2B47-41F2-42A5-AA41-34CCD9669551}" type="slidenum">
              <a:rPr lang="en-US" smtClean="0"/>
              <a:pPr>
                <a:defRPr/>
              </a:pPr>
              <a:t>7</a:t>
            </a:fld>
            <a:endParaRPr lang="en-US"/>
          </a:p>
        </p:txBody>
      </p:sp>
      <p:pic>
        <p:nvPicPr>
          <p:cNvPr id="6" name="Picture 5">
            <a:extLst>
              <a:ext uri="{FF2B5EF4-FFF2-40B4-BE49-F238E27FC236}">
                <a16:creationId xmlns:a16="http://schemas.microsoft.com/office/drawing/2014/main" id="{FBA7CEFF-4629-9D06-960F-9EC2D71C301E}"/>
              </a:ext>
            </a:extLst>
          </p:cNvPr>
          <p:cNvPicPr>
            <a:picLocks noChangeAspect="1"/>
          </p:cNvPicPr>
          <p:nvPr/>
        </p:nvPicPr>
        <p:blipFill>
          <a:blip r:embed="rId9"/>
          <a:stretch>
            <a:fillRect/>
          </a:stretch>
        </p:blipFill>
        <p:spPr>
          <a:xfrm>
            <a:off x="27357" y="4551045"/>
            <a:ext cx="6921911" cy="1884367"/>
          </a:xfrm>
          <a:prstGeom prst="rect">
            <a:avLst/>
          </a:prstGeom>
        </p:spPr>
      </p:pic>
      <p:pic>
        <p:nvPicPr>
          <p:cNvPr id="8" name="Picture 7" descr="A graph of a number of people&#10;&#10;AI-generated content may be incorrect.">
            <a:extLst>
              <a:ext uri="{FF2B5EF4-FFF2-40B4-BE49-F238E27FC236}">
                <a16:creationId xmlns:a16="http://schemas.microsoft.com/office/drawing/2014/main" id="{C73115CD-CBB4-8452-C680-90F8E92E49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401" y="3004186"/>
            <a:ext cx="5181600" cy="3853814"/>
          </a:xfrm>
          <a:prstGeom prst="rect">
            <a:avLst/>
          </a:prstGeom>
        </p:spPr>
      </p:pic>
    </p:spTree>
    <p:extLst>
      <p:ext uri="{BB962C8B-B14F-4D97-AF65-F5344CB8AC3E}">
        <p14:creationId xmlns:p14="http://schemas.microsoft.com/office/powerpoint/2010/main" val="267218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B66FB-C60A-A11E-1460-F13C2E708696}"/>
              </a:ext>
            </a:extLst>
          </p:cNvPr>
          <p:cNvSpPr>
            <a:spLocks noGrp="1"/>
          </p:cNvSpPr>
          <p:nvPr>
            <p:ph type="title"/>
          </p:nvPr>
        </p:nvSpPr>
        <p:spPr>
          <a:xfrm>
            <a:off x="72428" y="211216"/>
            <a:ext cx="3576119" cy="1325563"/>
          </a:xfrm>
        </p:spPr>
        <p:txBody>
          <a:bodyPr/>
          <a:lstStyle/>
          <a:p>
            <a:r>
              <a:rPr lang="en-CA" sz="3200" dirty="0"/>
              <a:t>High consequence diseases in Europe</a:t>
            </a:r>
            <a:br>
              <a:rPr lang="en-CA" sz="3200" dirty="0"/>
            </a:br>
            <a:r>
              <a:rPr lang="en-CA" sz="3200" dirty="0"/>
              <a:t>Since October 13th</a:t>
            </a:r>
          </a:p>
        </p:txBody>
      </p:sp>
      <p:sp>
        <p:nvSpPr>
          <p:cNvPr id="3" name="Text Placeholder 2">
            <a:extLst>
              <a:ext uri="{FF2B5EF4-FFF2-40B4-BE49-F238E27FC236}">
                <a16:creationId xmlns:a16="http://schemas.microsoft.com/office/drawing/2014/main" id="{61871043-2025-AA03-435A-BBE8443EA0F3}"/>
              </a:ext>
            </a:extLst>
          </p:cNvPr>
          <p:cNvSpPr>
            <a:spLocks noGrp="1"/>
          </p:cNvSpPr>
          <p:nvPr>
            <p:ph type="body" sz="quarter" idx="13"/>
          </p:nvPr>
        </p:nvSpPr>
        <p:spPr>
          <a:xfrm>
            <a:off x="199209" y="1621247"/>
            <a:ext cx="3087771" cy="4014788"/>
          </a:xfrm>
        </p:spPr>
        <p:txBody>
          <a:bodyPr/>
          <a:lstStyle/>
          <a:p>
            <a:r>
              <a:rPr lang="en-CA" sz="2000" dirty="0"/>
              <a:t>Sheep Pox and Goat Pox</a:t>
            </a:r>
          </a:p>
          <a:p>
            <a:r>
              <a:rPr lang="en-CA" sz="2000" dirty="0"/>
              <a:t>Bluetongue</a:t>
            </a:r>
          </a:p>
          <a:p>
            <a:endParaRPr lang="en-CA" sz="2000" dirty="0"/>
          </a:p>
          <a:p>
            <a:r>
              <a:rPr lang="en-CA" sz="2000" dirty="0"/>
              <a:t>African Swine Fever</a:t>
            </a:r>
          </a:p>
          <a:p>
            <a:r>
              <a:rPr lang="en-CA" sz="2000" dirty="0"/>
              <a:t>Highly Pathogenic Avian influenza</a:t>
            </a:r>
          </a:p>
          <a:p>
            <a:r>
              <a:rPr lang="en-CA" sz="2000" dirty="0"/>
              <a:t>Lumpy Skin Disease</a:t>
            </a:r>
          </a:p>
          <a:p>
            <a:r>
              <a:rPr lang="en-CA" sz="2000" dirty="0"/>
              <a:t>West Nile Virus</a:t>
            </a:r>
          </a:p>
          <a:p>
            <a:r>
              <a:rPr lang="en-CA" sz="2000" dirty="0"/>
              <a:t>Foot and Mouth Disease</a:t>
            </a:r>
          </a:p>
          <a:p>
            <a:r>
              <a:rPr lang="en-CA" sz="2000" dirty="0"/>
              <a:t>Newcastle Disease</a:t>
            </a:r>
          </a:p>
        </p:txBody>
      </p:sp>
      <p:sp>
        <p:nvSpPr>
          <p:cNvPr id="5" name="Slide Number Placeholder 4">
            <a:extLst>
              <a:ext uri="{FF2B5EF4-FFF2-40B4-BE49-F238E27FC236}">
                <a16:creationId xmlns:a16="http://schemas.microsoft.com/office/drawing/2014/main" id="{065957B4-FF35-641F-5299-5615699F03FE}"/>
              </a:ext>
            </a:extLst>
          </p:cNvPr>
          <p:cNvSpPr>
            <a:spLocks noGrp="1"/>
          </p:cNvSpPr>
          <p:nvPr>
            <p:ph type="sldNum" sz="quarter" idx="14"/>
          </p:nvPr>
        </p:nvSpPr>
        <p:spPr/>
        <p:txBody>
          <a:bodyPr/>
          <a:lstStyle/>
          <a:p>
            <a:pPr>
              <a:defRPr/>
            </a:pPr>
            <a:fld id="{222C2B47-41F2-42A5-AA41-34CCD9669551}" type="slidenum">
              <a:rPr lang="en-US" smtClean="0"/>
              <a:pPr>
                <a:defRPr/>
              </a:pPr>
              <a:t>8</a:t>
            </a:fld>
            <a:endParaRPr lang="en-US"/>
          </a:p>
        </p:txBody>
      </p:sp>
      <p:pic>
        <p:nvPicPr>
          <p:cNvPr id="9" name="Picture 8">
            <a:extLst>
              <a:ext uri="{FF2B5EF4-FFF2-40B4-BE49-F238E27FC236}">
                <a16:creationId xmlns:a16="http://schemas.microsoft.com/office/drawing/2014/main" id="{758D53B1-2013-8FF1-9C3C-67F0EBD0E774}"/>
              </a:ext>
            </a:extLst>
          </p:cNvPr>
          <p:cNvPicPr>
            <a:picLocks noChangeAspect="1"/>
          </p:cNvPicPr>
          <p:nvPr/>
        </p:nvPicPr>
        <p:blipFill>
          <a:blip r:embed="rId2"/>
          <a:stretch>
            <a:fillRect/>
          </a:stretch>
        </p:blipFill>
        <p:spPr>
          <a:xfrm>
            <a:off x="3413760" y="0"/>
            <a:ext cx="8778240" cy="6866149"/>
          </a:xfrm>
          <a:prstGeom prst="rect">
            <a:avLst/>
          </a:prstGeom>
        </p:spPr>
      </p:pic>
      <p:sp>
        <p:nvSpPr>
          <p:cNvPr id="11" name="TextBox 10">
            <a:extLst>
              <a:ext uri="{FF2B5EF4-FFF2-40B4-BE49-F238E27FC236}">
                <a16:creationId xmlns:a16="http://schemas.microsoft.com/office/drawing/2014/main" id="{45817941-36B6-4181-64AE-776ED1287D8D}"/>
              </a:ext>
            </a:extLst>
          </p:cNvPr>
          <p:cNvSpPr txBox="1"/>
          <p:nvPr/>
        </p:nvSpPr>
        <p:spPr>
          <a:xfrm>
            <a:off x="325989" y="6223477"/>
            <a:ext cx="1312687" cy="369332"/>
          </a:xfrm>
          <a:prstGeom prst="rect">
            <a:avLst/>
          </a:prstGeom>
          <a:noFill/>
        </p:spPr>
        <p:txBody>
          <a:bodyPr wrap="square">
            <a:spAutoFit/>
          </a:bodyPr>
          <a:lstStyle/>
          <a:p>
            <a:r>
              <a:rPr lang="en-CA" dirty="0" err="1">
                <a:hlinkClick r:id="rId3"/>
              </a:rPr>
              <a:t>Empres-i</a:t>
            </a:r>
            <a:r>
              <a:rPr lang="en-CA" dirty="0">
                <a:hlinkClick r:id="rId3"/>
              </a:rPr>
              <a:t> +</a:t>
            </a:r>
            <a:endParaRPr lang="en-CA" dirty="0"/>
          </a:p>
        </p:txBody>
      </p:sp>
      <p:sp>
        <p:nvSpPr>
          <p:cNvPr id="4" name="Oval 3">
            <a:extLst>
              <a:ext uri="{FF2B5EF4-FFF2-40B4-BE49-F238E27FC236}">
                <a16:creationId xmlns:a16="http://schemas.microsoft.com/office/drawing/2014/main" id="{F01E712E-12E8-127B-9913-40D9D6F33EE4}"/>
              </a:ext>
            </a:extLst>
          </p:cNvPr>
          <p:cNvSpPr/>
          <p:nvPr/>
        </p:nvSpPr>
        <p:spPr>
          <a:xfrm>
            <a:off x="230959" y="1739965"/>
            <a:ext cx="190059" cy="181069"/>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06F222D1-7081-DB95-69B4-CF0912351CFF}"/>
              </a:ext>
            </a:extLst>
          </p:cNvPr>
          <p:cNvSpPr/>
          <p:nvPr/>
        </p:nvSpPr>
        <p:spPr>
          <a:xfrm>
            <a:off x="236085" y="2124220"/>
            <a:ext cx="190059" cy="181069"/>
          </a:xfrm>
          <a:prstGeom prst="ellipse">
            <a:avLst/>
          </a:prstGeom>
          <a:solidFill>
            <a:srgbClr val="7A4F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DE7B2B5F-8A4A-AE97-ABBE-3B4C9DB5E714}"/>
              </a:ext>
            </a:extLst>
          </p:cNvPr>
          <p:cNvSpPr/>
          <p:nvPr/>
        </p:nvSpPr>
        <p:spPr>
          <a:xfrm>
            <a:off x="199209" y="2897402"/>
            <a:ext cx="190059" cy="18106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FEFA5B83-5BE2-57E5-9880-B1E8DF78E9C1}"/>
              </a:ext>
            </a:extLst>
          </p:cNvPr>
          <p:cNvSpPr/>
          <p:nvPr/>
        </p:nvSpPr>
        <p:spPr>
          <a:xfrm>
            <a:off x="202468" y="3338465"/>
            <a:ext cx="190059" cy="18106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90C81DD6-0A0B-F23E-7A44-0F902E666A70}"/>
              </a:ext>
            </a:extLst>
          </p:cNvPr>
          <p:cNvSpPr/>
          <p:nvPr/>
        </p:nvSpPr>
        <p:spPr>
          <a:xfrm>
            <a:off x="199209" y="3964304"/>
            <a:ext cx="190059" cy="181069"/>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39377FB6-4E32-3947-BE00-5558091DD3BF}"/>
              </a:ext>
            </a:extLst>
          </p:cNvPr>
          <p:cNvSpPr/>
          <p:nvPr/>
        </p:nvSpPr>
        <p:spPr>
          <a:xfrm>
            <a:off x="199208" y="4371641"/>
            <a:ext cx="190059" cy="181069"/>
          </a:xfrm>
          <a:prstGeom prst="ellips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05D951A5-5013-F8C8-55FC-F251F63D632B}"/>
              </a:ext>
            </a:extLst>
          </p:cNvPr>
          <p:cNvSpPr/>
          <p:nvPr/>
        </p:nvSpPr>
        <p:spPr>
          <a:xfrm>
            <a:off x="195743" y="4747829"/>
            <a:ext cx="190059" cy="181069"/>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D05D8EF2-A381-4697-68F3-7021F66306C8}"/>
              </a:ext>
            </a:extLst>
          </p:cNvPr>
          <p:cNvSpPr/>
          <p:nvPr/>
        </p:nvSpPr>
        <p:spPr>
          <a:xfrm>
            <a:off x="208224" y="5188892"/>
            <a:ext cx="190059" cy="181069"/>
          </a:xfrm>
          <a:prstGeom prst="ellips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3618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351993-DF08-364A-ED57-157DF886E550}"/>
              </a:ext>
            </a:extLst>
          </p:cNvPr>
          <p:cNvPicPr>
            <a:picLocks noChangeAspect="1"/>
          </p:cNvPicPr>
          <p:nvPr/>
        </p:nvPicPr>
        <p:blipFill>
          <a:blip r:embed="rId3"/>
          <a:stretch>
            <a:fillRect/>
          </a:stretch>
        </p:blipFill>
        <p:spPr>
          <a:xfrm>
            <a:off x="838200" y="715786"/>
            <a:ext cx="10910923" cy="6129975"/>
          </a:xfrm>
          <a:prstGeom prst="rect">
            <a:avLst/>
          </a:prstGeom>
        </p:spPr>
      </p:pic>
      <p:sp>
        <p:nvSpPr>
          <p:cNvPr id="2" name="Title 1">
            <a:extLst>
              <a:ext uri="{FF2B5EF4-FFF2-40B4-BE49-F238E27FC236}">
                <a16:creationId xmlns:a16="http://schemas.microsoft.com/office/drawing/2014/main" id="{7886BDFA-92CA-D625-FFE2-922829B78F9F}"/>
              </a:ext>
            </a:extLst>
          </p:cNvPr>
          <p:cNvSpPr>
            <a:spLocks noGrp="1"/>
          </p:cNvSpPr>
          <p:nvPr>
            <p:ph type="title"/>
          </p:nvPr>
        </p:nvSpPr>
        <p:spPr>
          <a:xfrm>
            <a:off x="838200" y="66675"/>
            <a:ext cx="10515600" cy="820738"/>
          </a:xfrm>
        </p:spPr>
        <p:txBody>
          <a:bodyPr/>
          <a:lstStyle/>
          <a:p>
            <a:pPr>
              <a:defRPr/>
            </a:pPr>
            <a:r>
              <a:rPr lang="en-CA" dirty="0"/>
              <a:t>Foot and Mouth Disease – Hazard Trend</a:t>
            </a:r>
          </a:p>
        </p:txBody>
      </p:sp>
      <p:sp>
        <p:nvSpPr>
          <p:cNvPr id="34820" name="Slide Number Placeholder 4">
            <a:extLst>
              <a:ext uri="{FF2B5EF4-FFF2-40B4-BE49-F238E27FC236}">
                <a16:creationId xmlns:a16="http://schemas.microsoft.com/office/drawing/2014/main" id="{5FF98118-D4BD-1F19-1FBC-F04A66DF86F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BF8EA62-E2A5-45EA-9EF6-CE93F040BFB8}" type="slidenum">
              <a:rPr lang="en-US" altLang="en-US" sz="1200" smtClean="0">
                <a:solidFill>
                  <a:srgbClr val="898989"/>
                </a:solidFill>
              </a:rPr>
              <a:pPr>
                <a:lnSpc>
                  <a:spcPct val="100000"/>
                </a:lnSpc>
                <a:spcBef>
                  <a:spcPct val="0"/>
                </a:spcBef>
                <a:buFontTx/>
                <a:buNone/>
              </a:pPr>
              <a:t>9</a:t>
            </a:fld>
            <a:endParaRPr lang="en-US" altLang="en-US" sz="1200">
              <a:solidFill>
                <a:srgbClr val="898989"/>
              </a:solidFill>
            </a:endParaRPr>
          </a:p>
        </p:txBody>
      </p:sp>
      <p:sp>
        <p:nvSpPr>
          <p:cNvPr id="14" name="Rectangle 13">
            <a:extLst>
              <a:ext uri="{FF2B5EF4-FFF2-40B4-BE49-F238E27FC236}">
                <a16:creationId xmlns:a16="http://schemas.microsoft.com/office/drawing/2014/main" id="{9B10F45C-3104-80CC-748F-009B44AD0DE1}"/>
              </a:ext>
            </a:extLst>
          </p:cNvPr>
          <p:cNvSpPr/>
          <p:nvPr/>
        </p:nvSpPr>
        <p:spPr>
          <a:xfrm>
            <a:off x="5530850" y="2792413"/>
            <a:ext cx="1000090" cy="296086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2" name="Rectangle 14">
            <a:extLst>
              <a:ext uri="{FF2B5EF4-FFF2-40B4-BE49-F238E27FC236}">
                <a16:creationId xmlns:a16="http://schemas.microsoft.com/office/drawing/2014/main" id="{816E7DAE-EAEF-84F5-E8EA-AA34C61068D2}"/>
              </a:ext>
            </a:extLst>
          </p:cNvPr>
          <p:cNvSpPr>
            <a:spLocks noChangeArrowheads="1"/>
          </p:cNvSpPr>
          <p:nvPr/>
        </p:nvSpPr>
        <p:spPr bwMode="auto">
          <a:xfrm>
            <a:off x="8486775" y="2792413"/>
            <a:ext cx="601663" cy="296086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4823" name="Text Box 4">
            <a:extLst>
              <a:ext uri="{FF2B5EF4-FFF2-40B4-BE49-F238E27FC236}">
                <a16:creationId xmlns:a16="http://schemas.microsoft.com/office/drawing/2014/main" id="{5A92ED56-B051-6DC5-2D43-3ACABE4022E7}"/>
              </a:ext>
            </a:extLst>
          </p:cNvPr>
          <p:cNvSpPr txBox="1">
            <a:spLocks noChangeArrowheads="1"/>
          </p:cNvSpPr>
          <p:nvPr/>
        </p:nvSpPr>
        <p:spPr bwMode="auto">
          <a:xfrm>
            <a:off x="7331075" y="2262188"/>
            <a:ext cx="10906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Indonesia</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34824" name="Text Box 3">
            <a:extLst>
              <a:ext uri="{FF2B5EF4-FFF2-40B4-BE49-F238E27FC236}">
                <a16:creationId xmlns:a16="http://schemas.microsoft.com/office/drawing/2014/main" id="{F420E4D5-9954-1498-EAC2-516525A37939}"/>
              </a:ext>
            </a:extLst>
          </p:cNvPr>
          <p:cNvSpPr txBox="1">
            <a:spLocks noChangeArrowheads="1"/>
          </p:cNvSpPr>
          <p:nvPr/>
        </p:nvSpPr>
        <p:spPr bwMode="auto">
          <a:xfrm>
            <a:off x="5530850" y="221773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COVID</a:t>
            </a:r>
            <a:endParaRPr lang="en-CA" altLang="en-US" sz="1600">
              <a:latin typeface="Arial" panose="020B0604020202020204" pitchFamily="34" charset="0"/>
              <a:ea typeface="Calibri" panose="020F0502020204030204" pitchFamily="34" charset="0"/>
              <a:cs typeface="Times New Roman" panose="02020603050405020304" pitchFamily="18" charset="0"/>
            </a:endParaRPr>
          </a:p>
        </p:txBody>
      </p:sp>
      <p:sp>
        <p:nvSpPr>
          <p:cNvPr id="34825" name="Rectangle 17">
            <a:extLst>
              <a:ext uri="{FF2B5EF4-FFF2-40B4-BE49-F238E27FC236}">
                <a16:creationId xmlns:a16="http://schemas.microsoft.com/office/drawing/2014/main" id="{057297BA-7FD8-2D53-CB19-D8108047025C}"/>
              </a:ext>
            </a:extLst>
          </p:cNvPr>
          <p:cNvSpPr>
            <a:spLocks noChangeArrowheads="1"/>
          </p:cNvSpPr>
          <p:nvPr/>
        </p:nvSpPr>
        <p:spPr bwMode="auto">
          <a:xfrm>
            <a:off x="7567577" y="2792412"/>
            <a:ext cx="684248" cy="2960863"/>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4826" name="Text Box 5">
            <a:extLst>
              <a:ext uri="{FF2B5EF4-FFF2-40B4-BE49-F238E27FC236}">
                <a16:creationId xmlns:a16="http://schemas.microsoft.com/office/drawing/2014/main" id="{20FFD7C6-923E-C792-515B-2ED9ACF88C6A}"/>
              </a:ext>
            </a:extLst>
          </p:cNvPr>
          <p:cNvSpPr txBox="1">
            <a:spLocks noChangeArrowheads="1"/>
          </p:cNvSpPr>
          <p:nvPr/>
        </p:nvSpPr>
        <p:spPr bwMode="auto">
          <a:xfrm>
            <a:off x="8051800" y="2182813"/>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Middle East</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3337DF54-D37C-68B9-D262-D664998BD089}"/>
              </a:ext>
            </a:extLst>
          </p:cNvPr>
          <p:cNvSpPr/>
          <p:nvPr/>
        </p:nvSpPr>
        <p:spPr>
          <a:xfrm>
            <a:off x="10512425" y="345916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8" name="Text Box 7">
            <a:extLst>
              <a:ext uri="{FF2B5EF4-FFF2-40B4-BE49-F238E27FC236}">
                <a16:creationId xmlns:a16="http://schemas.microsoft.com/office/drawing/2014/main" id="{E858C9CB-C6BD-4BF6-54A9-657D0638484A}"/>
              </a:ext>
            </a:extLst>
          </p:cNvPr>
          <p:cNvSpPr txBox="1">
            <a:spLocks noChangeArrowheads="1"/>
          </p:cNvSpPr>
          <p:nvPr/>
        </p:nvSpPr>
        <p:spPr bwMode="auto">
          <a:xfrm>
            <a:off x="9898063" y="3095625"/>
            <a:ext cx="105251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Germany</a:t>
            </a:r>
            <a:r>
              <a:rPr lang="en-CA" altLang="en-US" sz="1100">
                <a:ea typeface="Calibri" panose="020F0502020204030204" pitchFamily="34" charset="0"/>
                <a:cs typeface="Times New Roman" panose="02020603050405020304" pitchFamily="18" charset="0"/>
              </a:rPr>
              <a:t> </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6318CEC9-8328-E652-EBA0-4E63549C651E}"/>
              </a:ext>
            </a:extLst>
          </p:cNvPr>
          <p:cNvSpPr/>
          <p:nvPr/>
        </p:nvSpPr>
        <p:spPr>
          <a:xfrm>
            <a:off x="10645775" y="2520950"/>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30" name="Text Box 7">
            <a:extLst>
              <a:ext uri="{FF2B5EF4-FFF2-40B4-BE49-F238E27FC236}">
                <a16:creationId xmlns:a16="http://schemas.microsoft.com/office/drawing/2014/main" id="{6B93F34E-47FC-58FA-CEDE-B8DD7EA4D9C6}"/>
              </a:ext>
            </a:extLst>
          </p:cNvPr>
          <p:cNvSpPr txBox="1">
            <a:spLocks noChangeArrowheads="1"/>
          </p:cNvSpPr>
          <p:nvPr/>
        </p:nvSpPr>
        <p:spPr bwMode="auto">
          <a:xfrm>
            <a:off x="10074275" y="2189163"/>
            <a:ext cx="1052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Hungary</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FFA4FF8B-7E10-C83F-593E-A03177B87FA7}"/>
              </a:ext>
            </a:extLst>
          </p:cNvPr>
          <p:cNvSpPr/>
          <p:nvPr/>
        </p:nvSpPr>
        <p:spPr>
          <a:xfrm>
            <a:off x="10731500" y="158591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FC283E94-B89B-F8E0-7454-B8B696A15B21}"/>
              </a:ext>
            </a:extLst>
          </p:cNvPr>
          <p:cNvSpPr txBox="1">
            <a:spLocks noChangeArrowheads="1"/>
          </p:cNvSpPr>
          <p:nvPr/>
        </p:nvSpPr>
        <p:spPr bwMode="auto">
          <a:xfrm>
            <a:off x="10263188" y="1314450"/>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Slovakia</a:t>
            </a:r>
            <a:endParaRPr lang="en-CA" altLang="en-US" sz="1800" dirty="0">
              <a:latin typeface="+mn-lt"/>
              <a:ea typeface="Calibri" panose="020F0502020204030204" pitchFamily="34" charset="0"/>
              <a:cs typeface="Times New Roman" panose="02020603050405020304" pitchFamily="18" charset="0"/>
            </a:endParaRPr>
          </a:p>
        </p:txBody>
      </p:sp>
      <p:sp>
        <p:nvSpPr>
          <p:cNvPr id="34833" name="Rectangle 17">
            <a:extLst>
              <a:ext uri="{FF2B5EF4-FFF2-40B4-BE49-F238E27FC236}">
                <a16:creationId xmlns:a16="http://schemas.microsoft.com/office/drawing/2014/main" id="{537FA0C0-AC7E-C4D2-FB8A-DD2102303110}"/>
              </a:ext>
            </a:extLst>
          </p:cNvPr>
          <p:cNvSpPr>
            <a:spLocks noChangeArrowheads="1"/>
          </p:cNvSpPr>
          <p:nvPr/>
        </p:nvSpPr>
        <p:spPr bwMode="auto">
          <a:xfrm>
            <a:off x="11034813" y="3841955"/>
            <a:ext cx="601663" cy="191132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2CE9965A-993C-88CA-28FE-DDB5FBD2CE32}"/>
              </a:ext>
            </a:extLst>
          </p:cNvPr>
          <p:cNvSpPr txBox="1">
            <a:spLocks noChangeArrowheads="1"/>
          </p:cNvSpPr>
          <p:nvPr/>
        </p:nvSpPr>
        <p:spPr bwMode="auto">
          <a:xfrm>
            <a:off x="11048910" y="3000796"/>
            <a:ext cx="888242" cy="1172077"/>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Middle East</a:t>
            </a:r>
            <a:endParaRPr lang="en-CA" altLang="en-US" sz="1600" b="1" dirty="0">
              <a:latin typeface="+mn-lt"/>
              <a:ea typeface="Calibri" panose="020F0502020204030204" pitchFamily="34" charset="0"/>
              <a:cs typeface="Times New Roman" panose="02020603050405020304" pitchFamily="18" charset="0"/>
            </a:endParaRPr>
          </a:p>
        </p:txBody>
      </p:sp>
    </p:spTree>
  </p:cSld>
  <p:clrMapOvr>
    <a:masterClrMapping/>
  </p:clrMapOvr>
  <p:transition spd="slow"/>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89a99309f50619cd2cb2bd943af489cc">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284bab10ff48d553330a69ccda6115c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BA91B9-5CA9-44AD-A4A1-A1B6BD94F924}">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customXml/itemProps2.xml><?xml version="1.0" encoding="utf-8"?>
<ds:datastoreItem xmlns:ds="http://schemas.openxmlformats.org/officeDocument/2006/customXml" ds:itemID="{CFE553FC-9090-4D36-A1D7-9084808573B8}">
  <ds:schemaRefs>
    <ds:schemaRef ds:uri="http://schemas.microsoft.com/sharepoint/v3/contenttype/forms"/>
  </ds:schemaRefs>
</ds:datastoreItem>
</file>

<file path=customXml/itemProps3.xml><?xml version="1.0" encoding="utf-8"?>
<ds:datastoreItem xmlns:ds="http://schemas.openxmlformats.org/officeDocument/2006/customXml" ds:itemID="{C7BBD865-F275-4A52-8F7C-56BF6CD086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30427</TotalTime>
  <Words>2640</Words>
  <Application>Microsoft Office PowerPoint</Application>
  <PresentationFormat>Widescreen</PresentationFormat>
  <Paragraphs>282</Paragraphs>
  <Slides>16</Slides>
  <Notes>14</Notes>
  <HiddenSlides>1</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2_Office Theme</vt:lpstr>
      <vt:lpstr>Community for Emerging and Zoonotic Diseases Identifying emerging risks through collective intelligence</vt:lpstr>
      <vt:lpstr>Asian Longhorn Tick in the USA</vt:lpstr>
      <vt:lpstr>New World Screwworm</vt:lpstr>
      <vt:lpstr>New World Screwworm</vt:lpstr>
      <vt:lpstr>Bluetongue virus in Europe</vt:lpstr>
      <vt:lpstr>Bluetongue virus in Europe</vt:lpstr>
      <vt:lpstr>Sheep Pox and Goat Pox in Europe</vt:lpstr>
      <vt:lpstr>High consequence diseases in Europe Since October 13th</vt:lpstr>
      <vt:lpstr>Foot and Mouth Disease – Hazard Trend</vt:lpstr>
      <vt:lpstr>FMD cases reported by FAO Empres-i (since October 15, 2025)</vt:lpstr>
      <vt:lpstr>Foot and mouth disease in North Africa and the Middle East - GOV.UK</vt:lpstr>
      <vt:lpstr>FAO - Rapid risk assessment: FMD SAT-1</vt:lpstr>
      <vt:lpstr>PowerPoint Presentation</vt:lpstr>
      <vt:lpstr>Peste des Petits Ruminants</vt:lpstr>
      <vt:lpstr>Scientific Findings</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Osborn, Andrea (CFIA/ACIA)</cp:lastModifiedBy>
  <cp:revision>548</cp:revision>
  <dcterms:created xsi:type="dcterms:W3CDTF">2020-02-07T23:34:08Z</dcterms:created>
  <dcterms:modified xsi:type="dcterms:W3CDTF">2026-01-14T00:48:26Z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