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584" r:id="rId6"/>
    <p:sldId id="514" r:id="rId7"/>
    <p:sldId id="586" r:id="rId8"/>
    <p:sldId id="512" r:id="rId9"/>
    <p:sldId id="519" r:id="rId10"/>
    <p:sldId id="576" r:id="rId11"/>
    <p:sldId id="587" r:id="rId12"/>
    <p:sldId id="588" r:id="rId13"/>
    <p:sldId id="468" r:id="rId14"/>
    <p:sldId id="585" r:id="rId15"/>
    <p:sldId id="593" r:id="rId16"/>
    <p:sldId id="594" r:id="rId17"/>
    <p:sldId id="595" r:id="rId18"/>
    <p:sldId id="596" r:id="rId19"/>
    <p:sldId id="597" r:id="rId20"/>
    <p:sldId id="331" r:id="rId21"/>
    <p:sldId id="57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A4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11EA5-BF30-40C2-A4A0-781DA4A97F0F}" v="80" dt="2026-04-14T22:52:49.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54" autoAdjust="0"/>
    <p:restoredTop sz="77269" autoAdjust="0"/>
  </p:normalViewPr>
  <p:slideViewPr>
    <p:cSldViewPr snapToGrid="0">
      <p:cViewPr varScale="1">
        <p:scale>
          <a:sx n="66" d="100"/>
          <a:sy n="66" d="100"/>
        </p:scale>
        <p:origin x="189"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14T23:20:43.092" v="1784" actId="20577"/>
      <pc:docMkLst>
        <pc:docMk/>
      </pc:docMkLst>
      <pc:sldChg chg="modSp mod">
        <pc:chgData name="Osborn, Andrea (CFIA/ACIA)" userId="016df1cd-5d71-41bc-8fec-8f09298258d4" providerId="ADAL" clId="{689FFCF3-C41B-465D-9CE1-BDE4E972FD80}" dt="2026-04-09T17:41:14.145" v="13" actId="20577"/>
        <pc:sldMkLst>
          <pc:docMk/>
          <pc:sldMk cId="1644282483" sldId="256"/>
        </pc:sldMkLst>
        <pc:spChg chg="mod">
          <ac:chgData name="Osborn, Andrea (CFIA/ACIA)" userId="016df1cd-5d71-41bc-8fec-8f09298258d4" providerId="ADAL" clId="{689FFCF3-C41B-465D-9CE1-BDE4E972FD80}" dt="2026-04-09T17:41:14.145" v="13" actId="20577"/>
          <ac:spMkLst>
            <pc:docMk/>
            <pc:sldMk cId="1644282483" sldId="256"/>
            <ac:spMk id="14339" creationId="{00000000-0000-0000-0000-000000000000}"/>
          </ac:spMkLst>
        </pc:spChg>
      </pc:sldChg>
      <pc:sldChg chg="modSp mod">
        <pc:chgData name="Osborn, Andrea (CFIA/ACIA)" userId="016df1cd-5d71-41bc-8fec-8f09298258d4" providerId="ADAL" clId="{689FFCF3-C41B-465D-9CE1-BDE4E972FD80}" dt="2026-04-13T22:25:50.121" v="1560" actId="114"/>
        <pc:sldMkLst>
          <pc:docMk/>
          <pc:sldMk cId="2163489012" sldId="331"/>
        </pc:sldMkLst>
        <pc:spChg chg="mod">
          <ac:chgData name="Osborn, Andrea (CFIA/ACIA)" userId="016df1cd-5d71-41bc-8fec-8f09298258d4" providerId="ADAL" clId="{689FFCF3-C41B-465D-9CE1-BDE4E972FD80}" dt="2026-04-13T22:25:50.121" v="1560" actId="114"/>
          <ac:spMkLst>
            <pc:docMk/>
            <pc:sldMk cId="2163489012" sldId="331"/>
            <ac:spMk id="3" creationId="{37BDDF0C-F23B-2E19-C421-1C377E5BC4EC}"/>
          </ac:spMkLst>
        </pc:spChg>
      </pc:sldChg>
      <pc:sldChg chg="modSp add mod">
        <pc:chgData name="Osborn, Andrea (CFIA/ACIA)" userId="016df1cd-5d71-41bc-8fec-8f09298258d4" providerId="ADAL" clId="{689FFCF3-C41B-465D-9CE1-BDE4E972FD80}" dt="2026-04-13T23:08:26.836" v="1602" actId="20577"/>
        <pc:sldMkLst>
          <pc:docMk/>
          <pc:sldMk cId="0" sldId="468"/>
        </pc:sldMkLst>
        <pc:spChg chg="mod">
          <ac:chgData name="Osborn, Andrea (CFIA/ACIA)" userId="016df1cd-5d71-41bc-8fec-8f09298258d4" providerId="ADAL" clId="{689FFCF3-C41B-465D-9CE1-BDE4E972FD80}" dt="2026-04-13T23:08:26.836" v="1602" actId="20577"/>
          <ac:spMkLst>
            <pc:docMk/>
            <pc:sldMk cId="0" sldId="468"/>
            <ac:spMk id="4" creationId="{76A800DC-1E24-CB00-3D73-121C17CCDBF9}"/>
          </ac:spMkLst>
        </pc:spChg>
      </pc:sldChg>
      <pc:sldChg chg="add">
        <pc:chgData name="Osborn, Andrea (CFIA/ACIA)" userId="016df1cd-5d71-41bc-8fec-8f09298258d4" providerId="ADAL" clId="{689FFCF3-C41B-465D-9CE1-BDE4E972FD80}" dt="2026-04-09T18:40:11.818" v="398"/>
        <pc:sldMkLst>
          <pc:docMk/>
          <pc:sldMk cId="0" sldId="512"/>
        </pc:sldMkLst>
      </pc:sldChg>
      <pc:sldChg chg="addSp delSp modSp add mod modNotesTx">
        <pc:chgData name="Osborn, Andrea (CFIA/ACIA)" userId="016df1cd-5d71-41bc-8fec-8f09298258d4" providerId="ADAL" clId="{689FFCF3-C41B-465D-9CE1-BDE4E972FD80}" dt="2026-04-13T22:18:04.027" v="1556" actId="14100"/>
        <pc:sldMkLst>
          <pc:docMk/>
          <pc:sldMk cId="0" sldId="514"/>
        </pc:sldMkLst>
        <pc:spChg chg="mod">
          <ac:chgData name="Osborn, Andrea (CFIA/ACIA)" userId="016df1cd-5d71-41bc-8fec-8f09298258d4" providerId="ADAL" clId="{689FFCF3-C41B-465D-9CE1-BDE4E972FD80}" dt="2026-04-09T18:31:25.417" v="351" actId="14100"/>
          <ac:spMkLst>
            <pc:docMk/>
            <pc:sldMk cId="0" sldId="514"/>
            <ac:spMk id="2" creationId="{927B6F6E-9B62-B951-1646-698BA1B0548B}"/>
          </ac:spMkLst>
        </pc:spChg>
        <pc:spChg chg="mod">
          <ac:chgData name="Osborn, Andrea (CFIA/ACIA)" userId="016df1cd-5d71-41bc-8fec-8f09298258d4" providerId="ADAL" clId="{689FFCF3-C41B-465D-9CE1-BDE4E972FD80}" dt="2026-04-13T22:18:04.027" v="1556" actId="14100"/>
          <ac:spMkLst>
            <pc:docMk/>
            <pc:sldMk cId="0" sldId="514"/>
            <ac:spMk id="3" creationId="{BCE18370-00D0-235A-4A74-605D45E2530E}"/>
          </ac:spMkLst>
        </pc:spChg>
        <pc:spChg chg="add mod">
          <ac:chgData name="Osborn, Andrea (CFIA/ACIA)" userId="016df1cd-5d71-41bc-8fec-8f09298258d4" providerId="ADAL" clId="{689FFCF3-C41B-465D-9CE1-BDE4E972FD80}" dt="2026-04-09T18:17:53.239" v="230" actId="1076"/>
          <ac:spMkLst>
            <pc:docMk/>
            <pc:sldMk cId="0" sldId="514"/>
            <ac:spMk id="7" creationId="{072F1579-0C23-0926-0AEF-D21281F3F5DC}"/>
          </ac:spMkLst>
        </pc:spChg>
        <pc:spChg chg="add mod">
          <ac:chgData name="Osborn, Andrea (CFIA/ACIA)" userId="016df1cd-5d71-41bc-8fec-8f09298258d4" providerId="ADAL" clId="{689FFCF3-C41B-465D-9CE1-BDE4E972FD80}" dt="2026-04-09T18:18:53.266" v="244" actId="20577"/>
          <ac:spMkLst>
            <pc:docMk/>
            <pc:sldMk cId="0" sldId="514"/>
            <ac:spMk id="12" creationId="{6892DB4E-BF00-EFF8-AE76-30E85BAD633D}"/>
          </ac:spMkLst>
        </pc:spChg>
        <pc:picChg chg="add mod">
          <ac:chgData name="Osborn, Andrea (CFIA/ACIA)" userId="016df1cd-5d71-41bc-8fec-8f09298258d4" providerId="ADAL" clId="{689FFCF3-C41B-465D-9CE1-BDE4E972FD80}" dt="2026-04-09T18:17:24.429" v="211" actId="14100"/>
          <ac:picMkLst>
            <pc:docMk/>
            <pc:sldMk cId="0" sldId="514"/>
            <ac:picMk id="6" creationId="{0360374D-6ADA-45A0-A549-F0C33E7FA6CD}"/>
          </ac:picMkLst>
        </pc:picChg>
        <pc:picChg chg="add mod ord">
          <ac:chgData name="Osborn, Andrea (CFIA/ACIA)" userId="016df1cd-5d71-41bc-8fec-8f09298258d4" providerId="ADAL" clId="{689FFCF3-C41B-465D-9CE1-BDE4E972FD80}" dt="2026-04-09T18:20:05.871" v="249" actId="167"/>
          <ac:picMkLst>
            <pc:docMk/>
            <pc:sldMk cId="0" sldId="514"/>
            <ac:picMk id="14" creationId="{22F8A6B9-AB3E-C068-8BB9-11C247187221}"/>
          </ac:picMkLst>
        </pc:picChg>
      </pc:sldChg>
      <pc:sldChg chg="del">
        <pc:chgData name="Osborn, Andrea (CFIA/ACIA)" userId="016df1cd-5d71-41bc-8fec-8f09298258d4" providerId="ADAL" clId="{689FFCF3-C41B-465D-9CE1-BDE4E972FD80}" dt="2026-04-09T18:40:21.760" v="399" actId="47"/>
        <pc:sldMkLst>
          <pc:docMk/>
          <pc:sldMk cId="0" sldId="516"/>
        </pc:sldMkLst>
      </pc:sldChg>
      <pc:sldChg chg="del">
        <pc:chgData name="Osborn, Andrea (CFIA/ACIA)" userId="016df1cd-5d71-41bc-8fec-8f09298258d4" providerId="ADAL" clId="{689FFCF3-C41B-465D-9CE1-BDE4E972FD80}" dt="2026-04-09T18:40:27.133" v="400" actId="47"/>
        <pc:sldMkLst>
          <pc:docMk/>
          <pc:sldMk cId="0" sldId="517"/>
        </pc:sldMkLst>
      </pc:sldChg>
      <pc:sldChg chg="del">
        <pc:chgData name="Osborn, Andrea (CFIA/ACIA)" userId="016df1cd-5d71-41bc-8fec-8f09298258d4" providerId="ADAL" clId="{689FFCF3-C41B-465D-9CE1-BDE4E972FD80}" dt="2026-04-13T21:27:25.628" v="1271" actId="47"/>
        <pc:sldMkLst>
          <pc:docMk/>
          <pc:sldMk cId="0" sldId="518"/>
        </pc:sldMkLst>
      </pc:sldChg>
      <pc:sldChg chg="addSp delSp modSp mod">
        <pc:chgData name="Osborn, Andrea (CFIA/ACIA)" userId="016df1cd-5d71-41bc-8fec-8f09298258d4" providerId="ADAL" clId="{689FFCF3-C41B-465D-9CE1-BDE4E972FD80}" dt="2026-04-13T21:56:43.761" v="1397" actId="1076"/>
        <pc:sldMkLst>
          <pc:docMk/>
          <pc:sldMk cId="2672183034" sldId="519"/>
        </pc:sldMkLst>
        <pc:spChg chg="mod">
          <ac:chgData name="Osborn, Andrea (CFIA/ACIA)" userId="016df1cd-5d71-41bc-8fec-8f09298258d4" providerId="ADAL" clId="{689FFCF3-C41B-465D-9CE1-BDE4E972FD80}" dt="2026-04-09T19:00:09.180" v="575" actId="1076"/>
          <ac:spMkLst>
            <pc:docMk/>
            <pc:sldMk cId="2672183034" sldId="519"/>
            <ac:spMk id="2" creationId="{E53DF058-B1E4-2FE8-CAB9-6865D276EE84}"/>
          </ac:spMkLst>
        </pc:spChg>
        <pc:spChg chg="mod">
          <ac:chgData name="Osborn, Andrea (CFIA/ACIA)" userId="016df1cd-5d71-41bc-8fec-8f09298258d4" providerId="ADAL" clId="{689FFCF3-C41B-465D-9CE1-BDE4E972FD80}" dt="2026-04-13T21:56:43.761" v="1397" actId="1076"/>
          <ac:spMkLst>
            <pc:docMk/>
            <pc:sldMk cId="2672183034" sldId="519"/>
            <ac:spMk id="3" creationId="{428F62BE-F8A8-6B68-4093-1F1751A556A7}"/>
          </ac:spMkLst>
        </pc:spChg>
        <pc:picChg chg="add mod">
          <ac:chgData name="Osborn, Andrea (CFIA/ACIA)" userId="016df1cd-5d71-41bc-8fec-8f09298258d4" providerId="ADAL" clId="{689FFCF3-C41B-465D-9CE1-BDE4E972FD80}" dt="2026-04-09T19:00:26.898" v="580" actId="1440"/>
          <ac:picMkLst>
            <pc:docMk/>
            <pc:sldMk cId="2672183034" sldId="519"/>
            <ac:picMk id="9" creationId="{02210573-2C8A-B74A-0BB5-357FF0A15678}"/>
          </ac:picMkLst>
        </pc:picChg>
      </pc:sldChg>
      <pc:sldChg chg="del">
        <pc:chgData name="Osborn, Andrea (CFIA/ACIA)" userId="016df1cd-5d71-41bc-8fec-8f09298258d4" providerId="ADAL" clId="{689FFCF3-C41B-465D-9CE1-BDE4E972FD80}" dt="2026-04-09T18:37:57.962" v="397" actId="47"/>
        <pc:sldMkLst>
          <pc:docMk/>
          <pc:sldMk cId="3949686541" sldId="558"/>
        </pc:sldMkLst>
      </pc:sldChg>
      <pc:sldChg chg="del">
        <pc:chgData name="Osborn, Andrea (CFIA/ACIA)" userId="016df1cd-5d71-41bc-8fec-8f09298258d4" providerId="ADAL" clId="{689FFCF3-C41B-465D-9CE1-BDE4E972FD80}" dt="2026-04-09T18:00:44.017" v="204" actId="47"/>
        <pc:sldMkLst>
          <pc:docMk/>
          <pc:sldMk cId="2690762273" sldId="574"/>
        </pc:sldMkLst>
      </pc:sldChg>
      <pc:sldChg chg="del">
        <pc:chgData name="Osborn, Andrea (CFIA/ACIA)" userId="016df1cd-5d71-41bc-8fec-8f09298258d4" providerId="ADAL" clId="{689FFCF3-C41B-465D-9CE1-BDE4E972FD80}" dt="2026-04-09T18:37:44.247" v="396" actId="47"/>
        <pc:sldMkLst>
          <pc:docMk/>
          <pc:sldMk cId="1826875891" sldId="575"/>
        </pc:sldMkLst>
      </pc:sldChg>
      <pc:sldChg chg="ord modNotesTx">
        <pc:chgData name="Osborn, Andrea (CFIA/ACIA)" userId="016df1cd-5d71-41bc-8fec-8f09298258d4" providerId="ADAL" clId="{689FFCF3-C41B-465D-9CE1-BDE4E972FD80}" dt="2026-04-13T21:13:53.229" v="990" actId="20577"/>
        <pc:sldMkLst>
          <pc:docMk/>
          <pc:sldMk cId="1357019212" sldId="576"/>
        </pc:sldMkLst>
      </pc:sldChg>
      <pc:sldChg chg="del">
        <pc:chgData name="Osborn, Andrea (CFIA/ACIA)" userId="016df1cd-5d71-41bc-8fec-8f09298258d4" providerId="ADAL" clId="{689FFCF3-C41B-465D-9CE1-BDE4E972FD80}" dt="2026-04-13T21:27:28.610" v="1274" actId="47"/>
        <pc:sldMkLst>
          <pc:docMk/>
          <pc:sldMk cId="0" sldId="578"/>
        </pc:sldMkLst>
      </pc:sldChg>
      <pc:sldChg chg="modSp mod">
        <pc:chgData name="Osborn, Andrea (CFIA/ACIA)" userId="016df1cd-5d71-41bc-8fec-8f09298258d4" providerId="ADAL" clId="{689FFCF3-C41B-465D-9CE1-BDE4E972FD80}" dt="2026-04-13T22:25:38.961" v="1559" actId="114"/>
        <pc:sldMkLst>
          <pc:docMk/>
          <pc:sldMk cId="2056058955" sldId="579"/>
        </pc:sldMkLst>
        <pc:spChg chg="mod">
          <ac:chgData name="Osborn, Andrea (CFIA/ACIA)" userId="016df1cd-5d71-41bc-8fec-8f09298258d4" providerId="ADAL" clId="{689FFCF3-C41B-465D-9CE1-BDE4E972FD80}" dt="2026-04-13T22:25:38.961" v="1559" actId="114"/>
          <ac:spMkLst>
            <pc:docMk/>
            <pc:sldMk cId="2056058955" sldId="579"/>
            <ac:spMk id="3" creationId="{88A3D3A0-83D1-632A-D9A8-B9695434B944}"/>
          </ac:spMkLst>
        </pc:spChg>
      </pc:sldChg>
      <pc:sldChg chg="del">
        <pc:chgData name="Osborn, Andrea (CFIA/ACIA)" userId="016df1cd-5d71-41bc-8fec-8f09298258d4" providerId="ADAL" clId="{689FFCF3-C41B-465D-9CE1-BDE4E972FD80}" dt="2026-04-13T21:27:26.692" v="1272" actId="47"/>
        <pc:sldMkLst>
          <pc:docMk/>
          <pc:sldMk cId="0" sldId="580"/>
        </pc:sldMkLst>
      </pc:sldChg>
      <pc:sldChg chg="del">
        <pc:chgData name="Osborn, Andrea (CFIA/ACIA)" userId="016df1cd-5d71-41bc-8fec-8f09298258d4" providerId="ADAL" clId="{689FFCF3-C41B-465D-9CE1-BDE4E972FD80}" dt="2026-04-13T21:27:27.593" v="1273" actId="47"/>
        <pc:sldMkLst>
          <pc:docMk/>
          <pc:sldMk cId="0" sldId="581"/>
        </pc:sldMkLst>
      </pc:sldChg>
      <pc:sldChg chg="del">
        <pc:chgData name="Osborn, Andrea (CFIA/ACIA)" userId="016df1cd-5d71-41bc-8fec-8f09298258d4" providerId="ADAL" clId="{689FFCF3-C41B-465D-9CE1-BDE4E972FD80}" dt="2026-04-13T21:27:30.006" v="1275" actId="47"/>
        <pc:sldMkLst>
          <pc:docMk/>
          <pc:sldMk cId="2714345534" sldId="582"/>
        </pc:sldMkLst>
      </pc:sldChg>
      <pc:sldChg chg="del">
        <pc:chgData name="Osborn, Andrea (CFIA/ACIA)" userId="016df1cd-5d71-41bc-8fec-8f09298258d4" providerId="ADAL" clId="{689FFCF3-C41B-465D-9CE1-BDE4E972FD80}" dt="2026-04-09T19:00:43.736" v="581" actId="47"/>
        <pc:sldMkLst>
          <pc:docMk/>
          <pc:sldMk cId="1236183452" sldId="583"/>
        </pc:sldMkLst>
      </pc:sldChg>
      <pc:sldChg chg="addSp delSp modSp add mod modNotesTx">
        <pc:chgData name="Osborn, Andrea (CFIA/ACIA)" userId="016df1cd-5d71-41bc-8fec-8f09298258d4" providerId="ADAL" clId="{689FFCF3-C41B-465D-9CE1-BDE4E972FD80}" dt="2026-04-13T22:26:46.491" v="1567" actId="114"/>
        <pc:sldMkLst>
          <pc:docMk/>
          <pc:sldMk cId="0" sldId="584"/>
        </pc:sldMkLst>
        <pc:spChg chg="mod">
          <ac:chgData name="Osborn, Andrea (CFIA/ACIA)" userId="016df1cd-5d71-41bc-8fec-8f09298258d4" providerId="ADAL" clId="{689FFCF3-C41B-465D-9CE1-BDE4E972FD80}" dt="2026-04-13T22:19:18.835" v="1557" actId="20577"/>
          <ac:spMkLst>
            <pc:docMk/>
            <pc:sldMk cId="0" sldId="584"/>
            <ac:spMk id="2" creationId="{990DCC52-D11F-4A12-0783-5333AE11C14A}"/>
          </ac:spMkLst>
        </pc:spChg>
        <pc:spChg chg="mod">
          <ac:chgData name="Osborn, Andrea (CFIA/ACIA)" userId="016df1cd-5d71-41bc-8fec-8f09298258d4" providerId="ADAL" clId="{689FFCF3-C41B-465D-9CE1-BDE4E972FD80}" dt="2026-04-13T22:26:46.491" v="1567" actId="114"/>
          <ac:spMkLst>
            <pc:docMk/>
            <pc:sldMk cId="0" sldId="584"/>
            <ac:spMk id="3" creationId="{B76C0BC5-FE82-DAD8-CDAD-F065119681DD}"/>
          </ac:spMkLst>
        </pc:spChg>
        <pc:spChg chg="mod">
          <ac:chgData name="Osborn, Andrea (CFIA/ACIA)" userId="016df1cd-5d71-41bc-8fec-8f09298258d4" providerId="ADAL" clId="{689FFCF3-C41B-465D-9CE1-BDE4E972FD80}" dt="2026-04-09T17:59:46.579" v="203" actId="1076"/>
          <ac:spMkLst>
            <pc:docMk/>
            <pc:sldMk cId="0" sldId="584"/>
            <ac:spMk id="15" creationId="{72395911-072A-B8C0-D0EA-8A7E091FB15A}"/>
          </ac:spMkLst>
        </pc:spChg>
      </pc:sldChg>
      <pc:sldChg chg="addSp modSp add del mod modNotesTx">
        <pc:chgData name="Osborn, Andrea (CFIA/ACIA)" userId="016df1cd-5d71-41bc-8fec-8f09298258d4" providerId="ADAL" clId="{689FFCF3-C41B-465D-9CE1-BDE4E972FD80}" dt="2026-04-14T23:10:51.751" v="1773" actId="1076"/>
        <pc:sldMkLst>
          <pc:docMk/>
          <pc:sldMk cId="0" sldId="585"/>
        </pc:sldMkLst>
        <pc:spChg chg="add mod">
          <ac:chgData name="Osborn, Andrea (CFIA/ACIA)" userId="016df1cd-5d71-41bc-8fec-8f09298258d4" providerId="ADAL" clId="{689FFCF3-C41B-465D-9CE1-BDE4E972FD80}" dt="2026-04-14T20:37:47.239" v="1632" actId="1076"/>
          <ac:spMkLst>
            <pc:docMk/>
            <pc:sldMk cId="0" sldId="585"/>
            <ac:spMk id="3" creationId="{2E849854-A60F-6253-70DF-1F2472104446}"/>
          </ac:spMkLst>
        </pc:spChg>
        <pc:spChg chg="add mod">
          <ac:chgData name="Osborn, Andrea (CFIA/ACIA)" userId="016df1cd-5d71-41bc-8fec-8f09298258d4" providerId="ADAL" clId="{689FFCF3-C41B-465D-9CE1-BDE4E972FD80}" dt="2026-04-13T23:15:46.676" v="1606" actId="1076"/>
          <ac:spMkLst>
            <pc:docMk/>
            <pc:sldMk cId="0" sldId="585"/>
            <ac:spMk id="4" creationId="{22C0EDBD-FC88-E006-1149-D13E9EE8662C}"/>
          </ac:spMkLst>
        </pc:spChg>
        <pc:spChg chg="add mod">
          <ac:chgData name="Osborn, Andrea (CFIA/ACIA)" userId="016df1cd-5d71-41bc-8fec-8f09298258d4" providerId="ADAL" clId="{689FFCF3-C41B-465D-9CE1-BDE4E972FD80}" dt="2026-04-14T20:37:35.748" v="1631" actId="1076"/>
          <ac:spMkLst>
            <pc:docMk/>
            <pc:sldMk cId="0" sldId="585"/>
            <ac:spMk id="5" creationId="{849F5795-DF92-7E6E-C1FB-52CD0688BA49}"/>
          </ac:spMkLst>
        </pc:spChg>
        <pc:spChg chg="add mod">
          <ac:chgData name="Osborn, Andrea (CFIA/ACIA)" userId="016df1cd-5d71-41bc-8fec-8f09298258d4" providerId="ADAL" clId="{689FFCF3-C41B-465D-9CE1-BDE4E972FD80}" dt="2026-04-14T20:37:55.710" v="1634" actId="1076"/>
          <ac:spMkLst>
            <pc:docMk/>
            <pc:sldMk cId="0" sldId="585"/>
            <ac:spMk id="6" creationId="{F2B43D00-CE68-935C-DA7E-79337DA7727E}"/>
          </ac:spMkLst>
        </pc:spChg>
        <pc:spChg chg="add mod">
          <ac:chgData name="Osborn, Andrea (CFIA/ACIA)" userId="016df1cd-5d71-41bc-8fec-8f09298258d4" providerId="ADAL" clId="{689FFCF3-C41B-465D-9CE1-BDE4E972FD80}" dt="2026-04-14T20:38:03.591" v="1636" actId="1076"/>
          <ac:spMkLst>
            <pc:docMk/>
            <pc:sldMk cId="0" sldId="585"/>
            <ac:spMk id="7" creationId="{7FE018C2-9181-EB0E-839C-86235B6155D5}"/>
          </ac:spMkLst>
        </pc:spChg>
        <pc:spChg chg="add mod">
          <ac:chgData name="Osborn, Andrea (CFIA/ACIA)" userId="016df1cd-5d71-41bc-8fec-8f09298258d4" providerId="ADAL" clId="{689FFCF3-C41B-465D-9CE1-BDE4E972FD80}" dt="2026-04-14T20:38:09.254" v="1638" actId="1076"/>
          <ac:spMkLst>
            <pc:docMk/>
            <pc:sldMk cId="0" sldId="585"/>
            <ac:spMk id="8" creationId="{9D9950E7-5E40-AC39-05DA-5BA60D62FAB2}"/>
          </ac:spMkLst>
        </pc:spChg>
        <pc:spChg chg="add mod">
          <ac:chgData name="Osborn, Andrea (CFIA/ACIA)" userId="016df1cd-5d71-41bc-8fec-8f09298258d4" providerId="ADAL" clId="{689FFCF3-C41B-465D-9CE1-BDE4E972FD80}" dt="2026-04-14T20:38:41.773" v="1642" actId="1076"/>
          <ac:spMkLst>
            <pc:docMk/>
            <pc:sldMk cId="0" sldId="585"/>
            <ac:spMk id="9" creationId="{6AE39E71-F268-CFC9-550F-337CF72E741E}"/>
          </ac:spMkLst>
        </pc:spChg>
        <pc:spChg chg="add mod">
          <ac:chgData name="Osborn, Andrea (CFIA/ACIA)" userId="016df1cd-5d71-41bc-8fec-8f09298258d4" providerId="ADAL" clId="{689FFCF3-C41B-465D-9CE1-BDE4E972FD80}" dt="2026-04-14T23:10:51.751" v="1773" actId="1076"/>
          <ac:spMkLst>
            <pc:docMk/>
            <pc:sldMk cId="0" sldId="585"/>
            <ac:spMk id="10" creationId="{522B6C6B-20FB-6575-F766-0F62AF236A38}"/>
          </ac:spMkLst>
        </pc:spChg>
        <pc:spChg chg="add mod">
          <ac:chgData name="Osborn, Andrea (CFIA/ACIA)" userId="016df1cd-5d71-41bc-8fec-8f09298258d4" providerId="ADAL" clId="{689FFCF3-C41B-465D-9CE1-BDE4E972FD80}" dt="2026-04-14T20:38:56.421" v="1646" actId="1076"/>
          <ac:spMkLst>
            <pc:docMk/>
            <pc:sldMk cId="0" sldId="585"/>
            <ac:spMk id="11" creationId="{F0551D85-3968-BC54-9C9D-9F08561E3BF9}"/>
          </ac:spMkLst>
        </pc:spChg>
        <pc:spChg chg="add mod">
          <ac:chgData name="Osborn, Andrea (CFIA/ACIA)" userId="016df1cd-5d71-41bc-8fec-8f09298258d4" providerId="ADAL" clId="{689FFCF3-C41B-465D-9CE1-BDE4E972FD80}" dt="2026-04-14T20:39:02.284" v="1648" actId="1076"/>
          <ac:spMkLst>
            <pc:docMk/>
            <pc:sldMk cId="0" sldId="585"/>
            <ac:spMk id="12" creationId="{59C56784-74B1-03DF-7AC3-CAFCD560E3FC}"/>
          </ac:spMkLst>
        </pc:spChg>
        <pc:spChg chg="add mod">
          <ac:chgData name="Osborn, Andrea (CFIA/ACIA)" userId="016df1cd-5d71-41bc-8fec-8f09298258d4" providerId="ADAL" clId="{689FFCF3-C41B-465D-9CE1-BDE4E972FD80}" dt="2026-04-14T20:39:10.508" v="1650" actId="1076"/>
          <ac:spMkLst>
            <pc:docMk/>
            <pc:sldMk cId="0" sldId="585"/>
            <ac:spMk id="13" creationId="{43FFC621-F166-0725-2D54-F97C349EFCA9}"/>
          </ac:spMkLst>
        </pc:spChg>
        <pc:spChg chg="add mod">
          <ac:chgData name="Osborn, Andrea (CFIA/ACIA)" userId="016df1cd-5d71-41bc-8fec-8f09298258d4" providerId="ADAL" clId="{689FFCF3-C41B-465D-9CE1-BDE4E972FD80}" dt="2026-04-14T20:41:45.869" v="1656" actId="1076"/>
          <ac:spMkLst>
            <pc:docMk/>
            <pc:sldMk cId="0" sldId="585"/>
            <ac:spMk id="14" creationId="{F8957FBB-FCB7-2FD3-F5F1-F8705B829399}"/>
          </ac:spMkLst>
        </pc:spChg>
        <pc:spChg chg="add mod">
          <ac:chgData name="Osborn, Andrea (CFIA/ACIA)" userId="016df1cd-5d71-41bc-8fec-8f09298258d4" providerId="ADAL" clId="{689FFCF3-C41B-465D-9CE1-BDE4E972FD80}" dt="2026-04-14T20:41:52.308" v="1658" actId="1076"/>
          <ac:spMkLst>
            <pc:docMk/>
            <pc:sldMk cId="0" sldId="585"/>
            <ac:spMk id="15" creationId="{C60565D9-79DC-3F03-D5E7-1CED5C062E1D}"/>
          </ac:spMkLst>
        </pc:spChg>
        <pc:spChg chg="add mod">
          <ac:chgData name="Osborn, Andrea (CFIA/ACIA)" userId="016df1cd-5d71-41bc-8fec-8f09298258d4" providerId="ADAL" clId="{689FFCF3-C41B-465D-9CE1-BDE4E972FD80}" dt="2026-04-14T20:42:24.204" v="1685" actId="1076"/>
          <ac:spMkLst>
            <pc:docMk/>
            <pc:sldMk cId="0" sldId="585"/>
            <ac:spMk id="16" creationId="{27B17523-7B26-3089-859A-0B779FAC6AEA}"/>
          </ac:spMkLst>
        </pc:spChg>
      </pc:sldChg>
      <pc:sldChg chg="add del">
        <pc:chgData name="Osborn, Andrea (CFIA/ACIA)" userId="016df1cd-5d71-41bc-8fec-8f09298258d4" providerId="ADAL" clId="{689FFCF3-C41B-465D-9CE1-BDE4E972FD80}" dt="2026-04-09T17:53:26.167" v="192" actId="47"/>
        <pc:sldMkLst>
          <pc:docMk/>
          <pc:sldMk cId="2307841578" sldId="585"/>
        </pc:sldMkLst>
      </pc:sldChg>
      <pc:sldChg chg="modSp add mod">
        <pc:chgData name="Osborn, Andrea (CFIA/ACIA)" userId="016df1cd-5d71-41bc-8fec-8f09298258d4" providerId="ADAL" clId="{689FFCF3-C41B-465D-9CE1-BDE4E972FD80}" dt="2026-04-13T22:12:31.340" v="1423" actId="207"/>
        <pc:sldMkLst>
          <pc:docMk/>
          <pc:sldMk cId="831736893" sldId="586"/>
        </pc:sldMkLst>
        <pc:spChg chg="mod">
          <ac:chgData name="Osborn, Andrea (CFIA/ACIA)" userId="016df1cd-5d71-41bc-8fec-8f09298258d4" providerId="ADAL" clId="{689FFCF3-C41B-465D-9CE1-BDE4E972FD80}" dt="2026-04-09T18:36:01.713" v="394" actId="20577"/>
          <ac:spMkLst>
            <pc:docMk/>
            <pc:sldMk cId="831736893" sldId="586"/>
            <ac:spMk id="11" creationId="{1ECAA0A6-EC2A-6AC8-62D0-3400FDE07426}"/>
          </ac:spMkLst>
        </pc:spChg>
        <pc:spChg chg="mod">
          <ac:chgData name="Osborn, Andrea (CFIA/ACIA)" userId="016df1cd-5d71-41bc-8fec-8f09298258d4" providerId="ADAL" clId="{689FFCF3-C41B-465D-9CE1-BDE4E972FD80}" dt="2026-04-13T22:12:31.340" v="1423" actId="207"/>
          <ac:spMkLst>
            <pc:docMk/>
            <pc:sldMk cId="831736893" sldId="586"/>
            <ac:spMk id="17" creationId="{162C1691-825E-1550-612E-8F3800E52005}"/>
          </ac:spMkLst>
        </pc:spChg>
      </pc:sldChg>
      <pc:sldChg chg="addSp delSp modSp new mod ord modClrScheme chgLayout">
        <pc:chgData name="Osborn, Andrea (CFIA/ACIA)" userId="016df1cd-5d71-41bc-8fec-8f09298258d4" providerId="ADAL" clId="{689FFCF3-C41B-465D-9CE1-BDE4E972FD80}" dt="2026-04-13T21:27:52.605" v="1279" actId="14100"/>
        <pc:sldMkLst>
          <pc:docMk/>
          <pc:sldMk cId="1616378450" sldId="587"/>
        </pc:sldMkLst>
        <pc:spChg chg="mod ord">
          <ac:chgData name="Osborn, Andrea (CFIA/ACIA)" userId="016df1cd-5d71-41bc-8fec-8f09298258d4" providerId="ADAL" clId="{689FFCF3-C41B-465D-9CE1-BDE4E972FD80}" dt="2026-04-13T21:24:02.382" v="1265" actId="14100"/>
          <ac:spMkLst>
            <pc:docMk/>
            <pc:sldMk cId="1616378450" sldId="587"/>
            <ac:spMk id="2" creationId="{6D3BA0DD-8ABC-9BB3-67EA-F7C3217CDBC2}"/>
          </ac:spMkLst>
        </pc:spChg>
        <pc:spChg chg="mod ord">
          <ac:chgData name="Osborn, Andrea (CFIA/ACIA)" userId="016df1cd-5d71-41bc-8fec-8f09298258d4" providerId="ADAL" clId="{689FFCF3-C41B-465D-9CE1-BDE4E972FD80}" dt="2026-04-13T21:27:52.605" v="1279" actId="14100"/>
          <ac:spMkLst>
            <pc:docMk/>
            <pc:sldMk cId="1616378450" sldId="587"/>
            <ac:spMk id="3" creationId="{5FBA7422-3650-895E-F1B2-628CFFA242F5}"/>
          </ac:spMkLst>
        </pc:spChg>
        <pc:spChg chg="mod ord">
          <ac:chgData name="Osborn, Andrea (CFIA/ACIA)" userId="016df1cd-5d71-41bc-8fec-8f09298258d4" providerId="ADAL" clId="{689FFCF3-C41B-465D-9CE1-BDE4E972FD80}" dt="2026-04-09T19:13:52.980" v="746" actId="700"/>
          <ac:spMkLst>
            <pc:docMk/>
            <pc:sldMk cId="1616378450" sldId="587"/>
            <ac:spMk id="5" creationId="{898B51A8-2FD9-EC0E-C68A-45EF1ED60D6C}"/>
          </ac:spMkLst>
        </pc:spChg>
        <pc:picChg chg="add mod ord">
          <ac:chgData name="Osborn, Andrea (CFIA/ACIA)" userId="016df1cd-5d71-41bc-8fec-8f09298258d4" providerId="ADAL" clId="{689FFCF3-C41B-465D-9CE1-BDE4E972FD80}" dt="2026-04-13T21:27:49.737" v="1278" actId="1076"/>
          <ac:picMkLst>
            <pc:docMk/>
            <pc:sldMk cId="1616378450" sldId="587"/>
            <ac:picMk id="7" creationId="{0231F1D2-B215-05B7-00AA-88BB06FA9B11}"/>
          </ac:picMkLst>
        </pc:picChg>
      </pc:sldChg>
      <pc:sldChg chg="add">
        <pc:chgData name="Osborn, Andrea (CFIA/ACIA)" userId="016df1cd-5d71-41bc-8fec-8f09298258d4" providerId="ADAL" clId="{689FFCF3-C41B-465D-9CE1-BDE4E972FD80}" dt="2026-04-13T21:27:15.792" v="1270"/>
        <pc:sldMkLst>
          <pc:docMk/>
          <pc:sldMk cId="0" sldId="588"/>
        </pc:sldMkLst>
      </pc:sldChg>
      <pc:sldChg chg="modSp add mod modNotesTx">
        <pc:chgData name="Osborn, Andrea (CFIA/ACIA)" userId="016df1cd-5d71-41bc-8fec-8f09298258d4" providerId="ADAL" clId="{689FFCF3-C41B-465D-9CE1-BDE4E972FD80}" dt="2026-04-14T23:20:43.092" v="1784" actId="20577"/>
        <pc:sldMkLst>
          <pc:docMk/>
          <pc:sldMk cId="0" sldId="593"/>
        </pc:sldMkLst>
        <pc:spChg chg="mod">
          <ac:chgData name="Osborn, Andrea (CFIA/ACIA)" userId="016df1cd-5d71-41bc-8fec-8f09298258d4" providerId="ADAL" clId="{689FFCF3-C41B-465D-9CE1-BDE4E972FD80}" dt="2026-04-14T22:47:01.272" v="1687" actId="113"/>
          <ac:spMkLst>
            <pc:docMk/>
            <pc:sldMk cId="0" sldId="593"/>
            <ac:spMk id="43011" creationId="{E4E5519A-94F4-D9F5-F722-13B96A03361A}"/>
          </ac:spMkLst>
        </pc:spChg>
        <pc:spChg chg="mod">
          <ac:chgData name="Osborn, Andrea (CFIA/ACIA)" userId="016df1cd-5d71-41bc-8fec-8f09298258d4" providerId="ADAL" clId="{689FFCF3-C41B-465D-9CE1-BDE4E972FD80}" dt="2026-04-14T23:20:43.092" v="1784" actId="20577"/>
          <ac:spMkLst>
            <pc:docMk/>
            <pc:sldMk cId="0" sldId="593"/>
            <ac:spMk id="43012" creationId="{BFE10E4F-C062-86AD-57A6-BE5FD8691BF7}"/>
          </ac:spMkLst>
        </pc:spChg>
      </pc:sldChg>
      <pc:sldChg chg="modSp add mod">
        <pc:chgData name="Osborn, Andrea (CFIA/ACIA)" userId="016df1cd-5d71-41bc-8fec-8f09298258d4" providerId="ADAL" clId="{689FFCF3-C41B-465D-9CE1-BDE4E972FD80}" dt="2026-04-14T22:52:49.017" v="1771" actId="14100"/>
        <pc:sldMkLst>
          <pc:docMk/>
          <pc:sldMk cId="0" sldId="594"/>
        </pc:sldMkLst>
        <pc:spChg chg="mod">
          <ac:chgData name="Osborn, Andrea (CFIA/ACIA)" userId="016df1cd-5d71-41bc-8fec-8f09298258d4" providerId="ADAL" clId="{689FFCF3-C41B-465D-9CE1-BDE4E972FD80}" dt="2026-04-14T22:52:49.017" v="1771" actId="14100"/>
          <ac:spMkLst>
            <pc:docMk/>
            <pc:sldMk cId="0" sldId="594"/>
            <ac:spMk id="4" creationId="{A738339A-8929-7786-841A-B3CA2A8A8307}"/>
          </ac:spMkLst>
        </pc:spChg>
        <pc:spChg chg="mod">
          <ac:chgData name="Osborn, Andrea (CFIA/ACIA)" userId="016df1cd-5d71-41bc-8fec-8f09298258d4" providerId="ADAL" clId="{689FFCF3-C41B-465D-9CE1-BDE4E972FD80}" dt="2026-04-14T22:50:56.591" v="1702" actId="20577"/>
          <ac:spMkLst>
            <pc:docMk/>
            <pc:sldMk cId="0" sldId="594"/>
            <ac:spMk id="45059" creationId="{D0C49CDE-3BD6-3E19-EE2F-E4A9489C3F9F}"/>
          </ac:spMkLst>
        </pc:spChg>
      </pc:sldChg>
      <pc:sldChg chg="add">
        <pc:chgData name="Osborn, Andrea (CFIA/ACIA)" userId="016df1cd-5d71-41bc-8fec-8f09298258d4" providerId="ADAL" clId="{689FFCF3-C41B-465D-9CE1-BDE4E972FD80}" dt="2026-04-13T21:27:15.792" v="1270"/>
        <pc:sldMkLst>
          <pc:docMk/>
          <pc:sldMk cId="0" sldId="595"/>
        </pc:sldMkLst>
      </pc:sldChg>
      <pc:sldChg chg="add">
        <pc:chgData name="Osborn, Andrea (CFIA/ACIA)" userId="016df1cd-5d71-41bc-8fec-8f09298258d4" providerId="ADAL" clId="{689FFCF3-C41B-465D-9CE1-BDE4E972FD80}" dt="2026-04-13T21:27:15.792" v="1270"/>
        <pc:sldMkLst>
          <pc:docMk/>
          <pc:sldMk cId="0" sldId="596"/>
        </pc:sldMkLst>
      </pc:sldChg>
      <pc:sldChg chg="modSp add mod modNotesTx">
        <pc:chgData name="Osborn, Andrea (CFIA/ACIA)" userId="016df1cd-5d71-41bc-8fec-8f09298258d4" providerId="ADAL" clId="{689FFCF3-C41B-465D-9CE1-BDE4E972FD80}" dt="2026-04-14T23:07:55.264" v="1772" actId="20577"/>
        <pc:sldMkLst>
          <pc:docMk/>
          <pc:sldMk cId="0" sldId="597"/>
        </pc:sldMkLst>
        <pc:graphicFrameChg chg="modGraphic">
          <ac:chgData name="Osborn, Andrea (CFIA/ACIA)" userId="016df1cd-5d71-41bc-8fec-8f09298258d4" providerId="ADAL" clId="{689FFCF3-C41B-465D-9CE1-BDE4E972FD80}" dt="2026-04-14T20:41:03.181" v="1654" actId="113"/>
          <ac:graphicFrameMkLst>
            <pc:docMk/>
            <pc:sldMk cId="0" sldId="597"/>
            <ac:graphicFrameMk id="6" creationId="{9AB9E054-0DDC-DD0A-B4BA-C70A902F85B3}"/>
          </ac:graphicFrameMkLst>
        </pc:graphicFrameChg>
      </pc:sldChg>
    </pc:docChg>
  </pc:docChgLst>
  <pc:docChgLst>
    <pc:chgData name="Osborn, Andrea (CFIA/ACIA)" userId="016df1cd-5d71-41bc-8fec-8f09298258d4" providerId="ADAL" clId="{8A17407A-ED74-4A9C-80C1-B62E685863EE}"/>
    <pc:docChg chg="undo redo custSel addSld delSld modSld">
      <pc:chgData name="Osborn, Andrea (CFIA/ACIA)" userId="016df1cd-5d71-41bc-8fec-8f09298258d4" providerId="ADAL" clId="{8A17407A-ED74-4A9C-80C1-B62E685863EE}" dt="2026-01-13T23:01:21.746" v="3075" actId="20577"/>
      <pc:docMkLst>
        <pc:docMk/>
      </pc:docMkLst>
      <pc:sldChg chg="modSp mod">
        <pc:chgData name="Osborn, Andrea (CFIA/ACIA)" userId="016df1cd-5d71-41bc-8fec-8f09298258d4" providerId="ADAL" clId="{8A17407A-ED74-4A9C-80C1-B62E685863EE}" dt="2026-01-06T19:59:26.413" v="17" actId="20577"/>
        <pc:sldMkLst>
          <pc:docMk/>
          <pc:sldMk cId="1644282483" sldId="256"/>
        </pc:sldMkLst>
      </pc:sldChg>
      <pc:sldChg chg="modSp mod">
        <pc:chgData name="Osborn, Andrea (CFIA/ACIA)" userId="016df1cd-5d71-41bc-8fec-8f09298258d4" providerId="ADAL" clId="{8A17407A-ED74-4A9C-80C1-B62E685863EE}" dt="2026-01-12T18:40:56.784" v="2607" actId="14100"/>
        <pc:sldMkLst>
          <pc:docMk/>
          <pc:sldMk cId="2163489012" sldId="331"/>
        </pc:sldMkLst>
      </pc:sldChg>
      <pc:sldChg chg="addSp delSp modSp mod">
        <pc:chgData name="Osborn, Andrea (CFIA/ACIA)" userId="016df1cd-5d71-41bc-8fec-8f09298258d4" providerId="ADAL" clId="{8A17407A-ED74-4A9C-80C1-B62E685863EE}" dt="2026-01-13T22:15:29.596" v="2673" actId="1076"/>
        <pc:sldMkLst>
          <pc:docMk/>
          <pc:sldMk cId="0" sldId="516"/>
        </pc:sldMkLst>
      </pc:sldChg>
      <pc:sldChg chg="addSp delSp modSp mod">
        <pc:chgData name="Osborn, Andrea (CFIA/ACIA)" userId="016df1cd-5d71-41bc-8fec-8f09298258d4" providerId="ADAL" clId="{8A17407A-ED74-4A9C-80C1-B62E685863EE}" dt="2026-01-06T21:58:27.187" v="289" actId="1076"/>
        <pc:sldMkLst>
          <pc:docMk/>
          <pc:sldMk cId="0" sldId="517"/>
        </pc:sldMkLst>
      </pc:sldChg>
      <pc:sldChg chg="addSp delSp modSp mod">
        <pc:chgData name="Osborn, Andrea (CFIA/ACIA)" userId="016df1cd-5d71-41bc-8fec-8f09298258d4" providerId="ADAL" clId="{8A17407A-ED74-4A9C-80C1-B62E685863EE}" dt="2026-01-07T20:55:40.408" v="552" actId="14100"/>
        <pc:sldMkLst>
          <pc:docMk/>
          <pc:sldMk cId="0" sldId="518"/>
        </pc:sldMkLst>
      </pc:sldChg>
      <pc:sldChg chg="addSp delSp modSp mod">
        <pc:chgData name="Osborn, Andrea (CFIA/ACIA)" userId="016df1cd-5d71-41bc-8fec-8f09298258d4" providerId="ADAL" clId="{8A17407A-ED74-4A9C-80C1-B62E685863EE}" dt="2026-01-13T22:21:06.985" v="2735" actId="1076"/>
        <pc:sldMkLst>
          <pc:docMk/>
          <pc:sldMk cId="2672183034" sldId="519"/>
        </pc:sldMkLst>
      </pc:sldChg>
      <pc:sldChg chg="modSp add mod">
        <pc:chgData name="Osborn, Andrea (CFIA/ACIA)" userId="016df1cd-5d71-41bc-8fec-8f09298258d4" providerId="ADAL" clId="{8A17407A-ED74-4A9C-80C1-B62E685863EE}" dt="2026-01-08T22:44:19.562" v="1645" actId="33524"/>
        <pc:sldMkLst>
          <pc:docMk/>
          <pc:sldMk cId="3949686541" sldId="558"/>
        </pc:sldMkLst>
      </pc:sldChg>
      <pc:sldChg chg="addSp delSp modSp add mod modShow modNotesTx">
        <pc:chgData name="Osborn, Andrea (CFIA/ACIA)" userId="016df1cd-5d71-41bc-8fec-8f09298258d4" providerId="ADAL" clId="{8A17407A-ED74-4A9C-80C1-B62E685863EE}" dt="2026-01-12T18:17:13.064" v="2458" actId="15"/>
        <pc:sldMkLst>
          <pc:docMk/>
          <pc:sldMk cId="2690762273" sldId="574"/>
        </pc:sldMkLst>
      </pc:sldChg>
      <pc:sldChg chg="modSp add mod modNotesTx">
        <pc:chgData name="Osborn, Andrea (CFIA/ACIA)" userId="016df1cd-5d71-41bc-8fec-8f09298258d4" providerId="ADAL" clId="{8A17407A-ED74-4A9C-80C1-B62E685863EE}" dt="2026-01-13T22:15:04.955" v="2672" actId="14100"/>
        <pc:sldMkLst>
          <pc:docMk/>
          <pc:sldMk cId="1826875891" sldId="575"/>
        </pc:sldMkLst>
      </pc:sldChg>
      <pc:sldChg chg="addSp delSp modSp new mod chgLayout modNotesTx">
        <pc:chgData name="Osborn, Andrea (CFIA/ACIA)" userId="016df1cd-5d71-41bc-8fec-8f09298258d4" providerId="ADAL" clId="{8A17407A-ED74-4A9C-80C1-B62E685863EE}" dt="2026-01-13T22:57:41.440" v="3072" actId="1076"/>
        <pc:sldMkLst>
          <pc:docMk/>
          <pc:sldMk cId="1357019212" sldId="576"/>
        </pc:sldMkLst>
      </pc:sldChg>
      <pc:sldChg chg="modSp mod modNotesTx">
        <pc:chgData name="Osborn, Andrea (CFIA/ACIA)" userId="016df1cd-5d71-41bc-8fec-8f09298258d4" providerId="ADAL" clId="{8A17407A-ED74-4A9C-80C1-B62E685863EE}" dt="2026-01-13T23:01:21.746" v="3075" actId="20577"/>
        <pc:sldMkLst>
          <pc:docMk/>
          <pc:sldMk cId="0" sldId="578"/>
        </pc:sldMkLst>
      </pc:sldChg>
      <pc:sldChg chg="modSp add mod">
        <pc:chgData name="Osborn, Andrea (CFIA/ACIA)" userId="016df1cd-5d71-41bc-8fec-8f09298258d4" providerId="ADAL" clId="{8A17407A-ED74-4A9C-80C1-B62E685863EE}" dt="2026-01-12T18:41:05.335" v="2609" actId="14100"/>
        <pc:sldMkLst>
          <pc:docMk/>
          <pc:sldMk cId="2056058955" sldId="579"/>
        </pc:sldMkLst>
      </pc:sldChg>
      <pc:sldChg chg="add">
        <pc:chgData name="Osborn, Andrea (CFIA/ACIA)" userId="016df1cd-5d71-41bc-8fec-8f09298258d4" providerId="ADAL" clId="{8A17407A-ED74-4A9C-80C1-B62E685863EE}" dt="2026-01-08T23:29:15.479" v="1649"/>
        <pc:sldMkLst>
          <pc:docMk/>
          <pc:sldMk cId="0" sldId="580"/>
        </pc:sldMkLst>
      </pc:sldChg>
      <pc:sldChg chg="modSp mod">
        <pc:chgData name="Osborn, Andrea (CFIA/ACIA)" userId="016df1cd-5d71-41bc-8fec-8f09298258d4" providerId="ADAL" clId="{8A17407A-ED74-4A9C-80C1-B62E685863EE}" dt="2026-01-13T22:40:14.690" v="3063" actId="14100"/>
        <pc:sldMkLst>
          <pc:docMk/>
          <pc:sldMk cId="0" sldId="581"/>
        </pc:sldMkLst>
      </pc:sldChg>
      <pc:sldChg chg="addSp delSp modSp new mod setBg modShow">
        <pc:chgData name="Osborn, Andrea (CFIA/ACIA)" userId="016df1cd-5d71-41bc-8fec-8f09298258d4" providerId="ADAL" clId="{8A17407A-ED74-4A9C-80C1-B62E685863EE}" dt="2026-01-13T22:52:21.154" v="3064" actId="729"/>
        <pc:sldMkLst>
          <pc:docMk/>
          <pc:sldMk cId="2714345534" sldId="582"/>
        </pc:sldMkLst>
      </pc:sldChg>
      <pc:sldChg chg="addSp delSp modSp new mod modClrScheme chgLayout">
        <pc:chgData name="Osborn, Andrea (CFIA/ACIA)" userId="016df1cd-5d71-41bc-8fec-8f09298258d4" providerId="ADAL" clId="{8A17407A-ED74-4A9C-80C1-B62E685863EE}" dt="2026-01-13T22:31:43.588" v="3036" actId="20577"/>
        <pc:sldMkLst>
          <pc:docMk/>
          <pc:sldMk cId="1236183452" sldId="583"/>
        </pc:sldMkLst>
      </pc:sldChg>
    </pc:docChg>
  </pc:docChgLst>
  <pc:docChgLst>
    <pc:chgData name="andrea.osborn@inspection.gc.ca" userId="S::urn:spo:guest#andrea.osborn@inspection.gc.ca::" providerId="AD" clId="Web-{8C5A0A53-74C8-04C8-DA5E-F3AB623AADDC}"/>
    <pc:docChg chg="modSld">
      <pc:chgData name="andrea.osborn@inspection.gc.ca" userId="S::urn:spo:guest#andrea.osborn@inspection.gc.ca::" providerId="AD" clId="Web-{8C5A0A53-74C8-04C8-DA5E-F3AB623AADDC}" dt="2026-01-14T00:48:23.326" v="0" actId="20577"/>
      <pc:docMkLst>
        <pc:docMk/>
      </pc:docMkLst>
      <pc:sldChg chg="modSp">
        <pc:chgData name="andrea.osborn@inspection.gc.ca" userId="S::urn:spo:guest#andrea.osborn@inspection.gc.ca::" providerId="AD" clId="Web-{8C5A0A53-74C8-04C8-DA5E-F3AB623AADDC}" dt="2026-01-14T00:48:23.326" v="0" actId="20577"/>
        <pc:sldMkLst>
          <pc:docMk/>
          <pc:sldMk cId="1644282483" sldId="256"/>
        </pc:sldMkLst>
      </pc:sldChg>
    </pc:docChg>
  </pc:docChgLst>
  <pc:docChgLst>
    <pc:chgData name="Osborn, Andrea (CFIA/ACIA)" userId="S::andrea.osborn@inspection.gc.ca::016df1cd-5d71-41bc-8fec-8f09298258d4" providerId="AD" clId="Web-{2AAFF832-DDB3-4AA5-9D5D-83258ED95D37}"/>
    <pc:docChg chg="modSld">
      <pc:chgData name="Osborn, Andrea (CFIA/ACIA)" userId="S::andrea.osborn@inspection.gc.ca::016df1cd-5d71-41bc-8fec-8f09298258d4" providerId="AD" clId="Web-{2AAFF832-DDB3-4AA5-9D5D-83258ED95D37}" dt="2026-01-08T00:19:41.341" v="95" actId="20577"/>
      <pc:docMkLst>
        <pc:docMk/>
      </pc:docMkLst>
      <pc:sldChg chg="modSp">
        <pc:chgData name="Osborn, Andrea (CFIA/ACIA)" userId="S::andrea.osborn@inspection.gc.ca::016df1cd-5d71-41bc-8fec-8f09298258d4" providerId="AD" clId="Web-{2AAFF832-DDB3-4AA5-9D5D-83258ED95D37}" dt="2026-01-08T00:18:02.308" v="20" actId="20577"/>
        <pc:sldMkLst>
          <pc:docMk/>
          <pc:sldMk cId="2672183034" sldId="519"/>
        </pc:sldMkLst>
      </pc:sldChg>
      <pc:sldChg chg="modSp">
        <pc:chgData name="Osborn, Andrea (CFIA/ACIA)" userId="S::andrea.osborn@inspection.gc.ca::016df1cd-5d71-41bc-8fec-8f09298258d4" providerId="AD" clId="Web-{2AAFF832-DDB3-4AA5-9D5D-83258ED95D37}" dt="2026-01-08T00:19:41.341" v="95" actId="20577"/>
        <pc:sldMkLst>
          <pc:docMk/>
          <pc:sldMk cId="1357019212" sldId="5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2DFF463-8144-FFD3-0C69-EE996A04A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E955058-8B43-F518-9420-255FDA5E1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Türkiye – reported 50 outbreaks of SAT-1 so far this year (ADIS data).</a:t>
            </a:r>
          </a:p>
          <a:p>
            <a:endParaRPr lang="en-CA" altLang="en-US" dirty="0"/>
          </a:p>
        </p:txBody>
      </p:sp>
      <p:sp>
        <p:nvSpPr>
          <p:cNvPr id="41988" name="Slide Number Placeholder 3">
            <a:extLst>
              <a:ext uri="{FF2B5EF4-FFF2-40B4-BE49-F238E27FC236}">
                <a16:creationId xmlns:a16="http://schemas.microsoft.com/office/drawing/2014/main" id="{A8B3C46D-9E68-BBB6-6247-80FFB766B4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4D879D-4FA7-4604-98F6-54C946AF4635}"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AFABA6B-9606-E203-4DCC-1E9DFA0B2A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9248D73-CC95-E462-BDD5-0AEE3B5377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Unclear if more outbreaks in Turkish regions</a:t>
            </a:r>
          </a:p>
          <a:p>
            <a:endParaRPr lang="en-CA" altLang="en-US" b="1" dirty="0"/>
          </a:p>
          <a:p>
            <a:r>
              <a:rPr lang="en-CA" altLang="en-US" b="1" dirty="0"/>
              <a:t>Cyprus - The second phase of vaccinations has reached 67 per cent of cattle, while coverage among sheep and goats stands at 44 per cent</a:t>
            </a:r>
            <a:r>
              <a:rPr lang="en-CA" altLang="en-US" dirty="0"/>
              <a:t>.</a:t>
            </a:r>
          </a:p>
          <a:p>
            <a:r>
              <a:rPr lang="en-CA" altLang="en-US" dirty="0"/>
              <a:t>In pig farms located within infected zones, vaccination has reached 84 per cent of units.</a:t>
            </a:r>
          </a:p>
          <a:p>
            <a:pPr lvl="1"/>
            <a:endParaRPr lang="en-CA" altLang="en-US" dirty="0"/>
          </a:p>
          <a:p>
            <a:pPr lvl="1"/>
            <a:r>
              <a:rPr lang="en-CA" altLang="en-US" dirty="0"/>
              <a:t>Cyprus must follow the EU‑mandated mass culling rules for FMD, despite farmers’ calls for exemptions, as any deviation could jeopardize the country’s access to the EU Single Market</a:t>
            </a:r>
          </a:p>
          <a:p>
            <a:pPr lvl="1"/>
            <a:endParaRPr lang="en-CA" altLang="en-US" dirty="0"/>
          </a:p>
          <a:p>
            <a:pPr lvl="1"/>
            <a:r>
              <a:rPr lang="en-CA" altLang="en-US" dirty="0"/>
              <a:t>Scientists in Cyprus are warning that the island’s small, unique native cattle breed is at serious risk from FMD, urging authorities to prioritise vaccination and avoid mass culling that could cause irreversible genetic loss and threaten the breed’s survival </a:t>
            </a:r>
          </a:p>
          <a:p>
            <a:endParaRPr lang="en-CA" altLang="en-US" dirty="0"/>
          </a:p>
          <a:p>
            <a:r>
              <a:rPr lang="en-CA" altLang="en-US" dirty="0"/>
              <a:t>presence of antibodies before clinical detection indicates silent virus circulation for several weeks, enabling undetected transmission and spread across multiple farms. This delay in detection, along with the high contagiousness of foot and mouth disease virus (FMDV), enabled rapid transmission within the densely farmed regions of northern Lesvos</a:t>
            </a:r>
          </a:p>
          <a:p>
            <a:endParaRPr lang="en-CA" altLang="en-US" dirty="0"/>
          </a:p>
          <a:p>
            <a:r>
              <a:rPr lang="en-CA" altLang="en-US" dirty="0"/>
              <a:t>Greece’s control strategy depends on eradicating entire affected flocks, implementing strict movement restrictions, establishing protection and surveillance zones, thoroughly disinfecting premises and equipment, and ensuring full traceability of animal movements. It also maintains a ban on vaccination to keep its disease-free status for international trade. This approach relies entirely on culling and biosecurity measures, leaving the livestock population without immunological protection and vulnerable to infection.</a:t>
            </a:r>
          </a:p>
          <a:p>
            <a:endParaRPr lang="en-CA" altLang="en-US" dirty="0"/>
          </a:p>
        </p:txBody>
      </p:sp>
      <p:sp>
        <p:nvSpPr>
          <p:cNvPr id="44036" name="Slide Number Placeholder 3">
            <a:extLst>
              <a:ext uri="{FF2B5EF4-FFF2-40B4-BE49-F238E27FC236}">
                <a16:creationId xmlns:a16="http://schemas.microsoft.com/office/drawing/2014/main" id="{5DDDF8CA-9512-21D6-A45B-2E9F1962E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4A6953-CE8D-4531-8827-91026B4322B9}"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27FB1E2-017C-F812-0D24-BB4D651404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5E4BEAD-58A2-A668-0594-D28A56328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China has confirmed 219 cases of FMD SAT-1 across two cattle herds, holding 6,229 cattle, in Gansu Province and Xinjiang Uyghur Autonomous Region. This is the first time serotype SAT-1 has been reported in China and current domestic vaccines offer no ⁠cross-protection against this strain. </a:t>
            </a:r>
          </a:p>
          <a:p>
            <a:endParaRPr lang="en-CA" altLang="en-US" dirty="0"/>
          </a:p>
          <a:p>
            <a:r>
              <a:rPr lang="en-CA" altLang="en-US" dirty="0"/>
              <a:t>Palestine has reported its first case of FMD SAT-1 in the country early April. One case was reported in a group of four cattle in the West Bank, on the border with Israel. </a:t>
            </a:r>
          </a:p>
          <a:p>
            <a:endParaRPr lang="en-CA" altLang="en-US" dirty="0"/>
          </a:p>
          <a:p>
            <a:r>
              <a:rPr lang="en-CA" altLang="en-US" dirty="0"/>
              <a:t> Israel reported its first occurrence of FMD SAT-1 in the country in late January. The outbreak was reported in feedlot calves originating from free ranging beef cattle. Prior to the outbreak, the herd had been vaccinated against serotype O and has now also been vaccinated against SAT-1. On 29 January 2026, three FMD outbreaks, serotype SAT1, have been reported for the first time in cattle and goats in Golan Heights area. </a:t>
            </a:r>
          </a:p>
          <a:p>
            <a:endParaRPr lang="en-CA" altLang="en-US" dirty="0"/>
          </a:p>
          <a:p>
            <a:r>
              <a:rPr lang="en-CA" altLang="en-US" dirty="0"/>
              <a:t>On 05 Mar 2026, 20 infected cattle were found near the Nahal Tavor and Yissachar nature reserves in the Lower Galilee, with evidence of spillover into wildlife, including two deaths among mountain gazelles</a:t>
            </a:r>
          </a:p>
        </p:txBody>
      </p:sp>
      <p:sp>
        <p:nvSpPr>
          <p:cNvPr id="46084" name="Slide Number Placeholder 3">
            <a:extLst>
              <a:ext uri="{FF2B5EF4-FFF2-40B4-BE49-F238E27FC236}">
                <a16:creationId xmlns:a16="http://schemas.microsoft.com/office/drawing/2014/main" id="{BB71879C-9B4B-CB20-7732-3AAD6B3FF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C50E77-B082-4B2D-8C6B-C13BAC58501D}"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5F79D11-ADD2-5225-9504-012C02222B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06DE75D-A11A-C59F-8AAF-65B4B28C31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President Putin signed a decree overhauling Russia’s animal vaccine industry, consolidating state producers into a single entity following disease outbreaks in cattle, mass culling, and farmer unrest </a:t>
            </a:r>
          </a:p>
          <a:p>
            <a:r>
              <a:rPr lang="en-CA" altLang="en-US"/>
              <a:t>Kazakhstan has banned imports of animal feed wheat from Russia after an outbreak of cattle diseases in several Russian regions bordering Kazakhstan led to mass culling of livestock </a:t>
            </a:r>
          </a:p>
          <a:p>
            <a:r>
              <a:rPr lang="en-CA" altLang="en-US"/>
              <a:t>	</a:t>
            </a:r>
          </a:p>
          <a:p>
            <a:endParaRPr lang="en-CA" altLang="en-US"/>
          </a:p>
          <a:p>
            <a:endParaRPr lang="en-CA" altLang="en-US"/>
          </a:p>
          <a:p>
            <a:r>
              <a:rPr lang="en-CA" altLang="en-US"/>
              <a:t>On 01 April 2026, media reported cattle mortalities in two districts of Mary Province, in Turkmenkala and Yoleten (</a:t>
            </a:r>
            <a:r>
              <a:rPr lang="en-CA" altLang="en-US" i="1"/>
              <a:t>see red dotted area on Map 2b</a:t>
            </a:r>
            <a:r>
              <a:rPr lang="en-CA" altLang="en-US"/>
              <a:t>). </a:t>
            </a:r>
          </a:p>
          <a:p>
            <a:r>
              <a:rPr lang="en-CA" altLang="en-US"/>
              <a:t>The most likely candidate is reported to FMD. The second likely diagnosis is pasteurellosis (hemorrhagic septicemia). </a:t>
            </a:r>
          </a:p>
          <a:p>
            <a:r>
              <a:rPr lang="en-CA" altLang="en-US"/>
              <a:t>The use of antibiotics by Turkmen veterinarians also suggests a bacterial origin or, at the very least, an attempt to suppress secondary infections. </a:t>
            </a:r>
          </a:p>
          <a:p>
            <a:endParaRPr lang="en-CA" altLang="en-US"/>
          </a:p>
        </p:txBody>
      </p:sp>
      <p:sp>
        <p:nvSpPr>
          <p:cNvPr id="48132" name="Slide Number Placeholder 3">
            <a:extLst>
              <a:ext uri="{FF2B5EF4-FFF2-40B4-BE49-F238E27FC236}">
                <a16:creationId xmlns:a16="http://schemas.microsoft.com/office/drawing/2014/main" id="{A64F83F0-A2E1-D8B8-E189-7A49B61C30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F12B92-154E-4FCC-A331-6BDF25EC6251}" type="slidenum">
              <a:rPr lang="en-US" altLang="en-US" smtClean="0"/>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E887444-20FC-541D-F1AF-A4FB422EA4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7565D54-8214-967F-26B2-79AE0F60BF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Considering the emergence and spread of FMD SAT1 across the Middle East, Western Asia, and Europe, how relevant is the current global SAT1 situation to Canada?</a:t>
            </a:r>
          </a:p>
          <a:p>
            <a:r>
              <a:rPr lang="en-CA" altLang="en-US" dirty="0"/>
              <a:t> </a:t>
            </a:r>
          </a:p>
          <a:p>
            <a:r>
              <a:rPr lang="en-CA" altLang="en-US" dirty="0"/>
              <a:t>In the comments, please share your perspectives on the factors most important to consider for Canada such as potential entry pathways (e.g., travellers, fomites, e-commerce), implications of increased global viral burden, vaccine strain availability and preparedness, laboratory and surveillance capacity, wildlife susceptibility, etc..</a:t>
            </a:r>
          </a:p>
          <a:p>
            <a:endParaRPr lang="en-CA" altLang="en-US" dirty="0"/>
          </a:p>
        </p:txBody>
      </p:sp>
      <p:sp>
        <p:nvSpPr>
          <p:cNvPr id="50180" name="Slide Number Placeholder 3">
            <a:extLst>
              <a:ext uri="{FF2B5EF4-FFF2-40B4-BE49-F238E27FC236}">
                <a16:creationId xmlns:a16="http://schemas.microsoft.com/office/drawing/2014/main" id="{F58C4068-0453-FE63-1724-99C630A8E8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37970F-89E4-4471-B3F3-5416525AEE1F}" type="slidenum">
              <a:rPr lang="en-US" altLang="en-US" smtClean="0"/>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D52FF24-9F83-A166-D8FE-562963501F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F138744-DD8A-6488-91D3-038A0BE0F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FAO projections indicate that SAT1 spread is very likely over the next three months, particularly through informal movements of small ruminants, which may be sub-clinically infected yet capable of shedding the virus.</a:t>
            </a:r>
          </a:p>
          <a:p>
            <a:endParaRPr lang="en-CA" altLang="en-US" dirty="0"/>
          </a:p>
          <a:p>
            <a:r>
              <a:rPr lang="en-CA" altLang="en-US" dirty="0"/>
              <a:t>Afghanistan – likelihood – borders with Iran, has low veterinary coverage, populations naïve to SAT-1, no vaccination</a:t>
            </a:r>
          </a:p>
          <a:p>
            <a:endParaRPr lang="en-CA" altLang="en-US" dirty="0"/>
          </a:p>
          <a:p>
            <a:r>
              <a:rPr lang="en-CA" altLang="en-US" dirty="0"/>
              <a:t>Armenia – Likelihood – bordered by countries reported FMD SAT-1 (Azerbaijan, Iran, </a:t>
            </a:r>
            <a:r>
              <a:rPr lang="en-CA" altLang="en-US" dirty="0" err="1"/>
              <a:t>Turikye</a:t>
            </a:r>
            <a:r>
              <a:rPr lang="en-CA" altLang="en-US" dirty="0"/>
              <a:t>) Livestock pop = 1.4 million cattle/ruminants/pigs, launched vaccination against SAT-1 in Sept 2025</a:t>
            </a:r>
          </a:p>
          <a:p>
            <a:endParaRPr lang="en-CA" altLang="en-US" dirty="0"/>
          </a:p>
          <a:p>
            <a:r>
              <a:rPr lang="en-CA" altLang="en-US" dirty="0"/>
              <a:t>Bulgaria- borders </a:t>
            </a:r>
            <a:r>
              <a:rPr lang="en-CA" altLang="en-US" dirty="0" err="1"/>
              <a:t>Turikye</a:t>
            </a:r>
            <a:r>
              <a:rPr lang="en-CA" altLang="en-US" dirty="0"/>
              <a:t> (trade is informal/limited), Thrace is still FMD-free, no SAT-1 vaccination, </a:t>
            </a:r>
          </a:p>
          <a:p>
            <a:endParaRPr lang="en-CA" altLang="en-US" dirty="0"/>
          </a:p>
          <a:p>
            <a:r>
              <a:rPr lang="en-CA" altLang="en-US" dirty="0"/>
              <a:t>Cyprus – </a:t>
            </a:r>
            <a:r>
              <a:rPr lang="en-CA" altLang="en-US" dirty="0" err="1"/>
              <a:t>Turkiye</a:t>
            </a:r>
            <a:r>
              <a:rPr lang="en-CA" altLang="en-US" dirty="0"/>
              <a:t> animal exports to the island, proximity/connections to Anatolia enhance likelihood</a:t>
            </a:r>
          </a:p>
          <a:p>
            <a:endParaRPr lang="en-CA" altLang="en-US" dirty="0"/>
          </a:p>
          <a:p>
            <a:r>
              <a:rPr lang="en-CA" altLang="en-US" dirty="0"/>
              <a:t>Georgia- outbreak in Azerbaijan near border, also proximity to </a:t>
            </a:r>
            <a:r>
              <a:rPr lang="en-CA" altLang="en-US" dirty="0" err="1"/>
              <a:t>Turkiye</a:t>
            </a:r>
            <a:r>
              <a:rPr lang="en-CA" altLang="en-US" dirty="0"/>
              <a:t>, is mobilizing SAT-1 vaccination, trade in animals/products are potential pathways</a:t>
            </a:r>
          </a:p>
          <a:p>
            <a:endParaRPr lang="en-CA" altLang="en-US" dirty="0"/>
          </a:p>
          <a:p>
            <a:r>
              <a:rPr lang="en-CA" altLang="en-US" dirty="0"/>
              <a:t>Greece – Borders </a:t>
            </a:r>
            <a:r>
              <a:rPr lang="en-CA" altLang="en-US" dirty="0" err="1"/>
              <a:t>Turkiye</a:t>
            </a:r>
            <a:r>
              <a:rPr lang="en-CA" altLang="en-US" dirty="0"/>
              <a:t>, LSD also spread from </a:t>
            </a:r>
            <a:r>
              <a:rPr lang="en-CA" altLang="en-US" dirty="0" err="1"/>
              <a:t>Turkiye</a:t>
            </a:r>
            <a:r>
              <a:rPr lang="en-CA" altLang="en-US" dirty="0"/>
              <a:t> previously, no vaccination, small trade volume of dairy/meat from Bahrain 2021/</a:t>
            </a:r>
            <a:r>
              <a:rPr lang="en-CA" altLang="en-US" dirty="0" err="1"/>
              <a:t>Turkiye</a:t>
            </a:r>
            <a:r>
              <a:rPr lang="en-CA" altLang="en-US" dirty="0"/>
              <a:t> 2023/ cheese from Egypt 2023</a:t>
            </a:r>
          </a:p>
          <a:p>
            <a:endParaRPr lang="en-CA" altLang="en-US" dirty="0"/>
          </a:p>
          <a:p>
            <a:r>
              <a:rPr lang="en-CA" altLang="en-US" dirty="0"/>
              <a:t>Israel – consistently reporting FMD outbreaks, trade related exposure from </a:t>
            </a:r>
            <a:r>
              <a:rPr lang="en-CA" altLang="en-US" dirty="0" err="1"/>
              <a:t>Turkiye</a:t>
            </a:r>
            <a:r>
              <a:rPr lang="en-CA" altLang="en-US" dirty="0"/>
              <a:t>, land border with Egypt, historical entry from neighbouring countries</a:t>
            </a:r>
          </a:p>
          <a:p>
            <a:endParaRPr lang="en-CA" altLang="en-US" dirty="0"/>
          </a:p>
          <a:p>
            <a:r>
              <a:rPr lang="en-CA" altLang="en-US" dirty="0"/>
              <a:t>Jordan – historical entry from neighbouring countries (SAT-2 in 2023, LSD in 2013), FMD SAT-1 vaccination is available and used., informal movements from Iraq/workers from Egypt</a:t>
            </a:r>
          </a:p>
          <a:p>
            <a:endParaRPr lang="en-CA" altLang="en-US" dirty="0"/>
          </a:p>
          <a:p>
            <a:r>
              <a:rPr lang="en-CA" altLang="en-US" dirty="0"/>
              <a:t>Lebanon – historical entry from neighbouring countries. Porous border from Syria, human mobility from Iraq/</a:t>
            </a:r>
            <a:r>
              <a:rPr lang="en-CA" altLang="en-US" dirty="0" err="1"/>
              <a:t>Turkiye</a:t>
            </a:r>
            <a:r>
              <a:rPr lang="en-CA" altLang="en-US" dirty="0"/>
              <a:t>, low vet capacity</a:t>
            </a:r>
          </a:p>
          <a:p>
            <a:endParaRPr lang="en-CA" altLang="en-US" dirty="0"/>
          </a:p>
          <a:p>
            <a:r>
              <a:rPr lang="en-CA" altLang="en-US" dirty="0"/>
              <a:t>Libya – strong cross border links with Egypt, live cattle imports, porous border. Large ruminant population, limited surveillance.</a:t>
            </a:r>
          </a:p>
          <a:p>
            <a:endParaRPr lang="en-CA" altLang="en-US" dirty="0"/>
          </a:p>
          <a:p>
            <a:r>
              <a:rPr lang="en-CA" altLang="en-US" dirty="0"/>
              <a:t>Oman – imports live cattle from affected countries (Bahrain/Iran/</a:t>
            </a:r>
            <a:r>
              <a:rPr lang="en-CA" altLang="en-US" dirty="0" err="1"/>
              <a:t>Turkiye</a:t>
            </a:r>
            <a:r>
              <a:rPr lang="en-CA" altLang="en-US" dirty="0"/>
              <a:t>), SAT-1 vaccination is applied,</a:t>
            </a:r>
          </a:p>
          <a:p>
            <a:endParaRPr lang="en-CA" altLang="en-US" dirty="0"/>
          </a:p>
          <a:p>
            <a:r>
              <a:rPr lang="en-CA" altLang="en-US" dirty="0"/>
              <a:t>Pakistan -  large susceptible population, no SAT-1 vaccination, FMD endemic (multiple serotypes), animal trade is limited, small volume, however informal border movement occurs with Iran</a:t>
            </a:r>
          </a:p>
          <a:p>
            <a:endParaRPr lang="en-CA" altLang="en-US" dirty="0"/>
          </a:p>
          <a:p>
            <a:r>
              <a:rPr lang="en-CA" altLang="en-US" dirty="0"/>
              <a:t>Qatar – imported live sheep from affected countries (</a:t>
            </a:r>
            <a:r>
              <a:rPr lang="en-CA" altLang="en-US" dirty="0" err="1"/>
              <a:t>Turkiye</a:t>
            </a:r>
            <a:r>
              <a:rPr lang="en-CA" altLang="en-US" dirty="0"/>
              <a:t>), had surveillance/control capacity, Susceptible species,  SAT-1 vaccination is applied</a:t>
            </a:r>
          </a:p>
          <a:p>
            <a:endParaRPr lang="en-CA" altLang="en-US" dirty="0"/>
          </a:p>
          <a:p>
            <a:r>
              <a:rPr lang="en-CA" altLang="en-US" dirty="0"/>
              <a:t>Russia – has reported previous FMD outbreaks, trade related pathways exist with Azerbaijan/Egypt/</a:t>
            </a:r>
            <a:r>
              <a:rPr lang="en-CA" altLang="en-US" dirty="0" err="1"/>
              <a:t>turkiye</a:t>
            </a:r>
            <a:r>
              <a:rPr lang="en-CA" altLang="en-US" dirty="0"/>
              <a:t>, cross border movement of people in the regions as well</a:t>
            </a:r>
          </a:p>
          <a:p>
            <a:endParaRPr lang="en-CA" altLang="en-US" dirty="0"/>
          </a:p>
          <a:p>
            <a:r>
              <a:rPr lang="en-CA" altLang="en-US" dirty="0"/>
              <a:t>Saudi Arabia – No recent imports from affected countries, SAT-1 vaccination not widely used, large national and informal trade with Bahrain/Kuwait/Yemen (with people and vehicle as well)</a:t>
            </a:r>
          </a:p>
          <a:p>
            <a:endParaRPr lang="en-CA" altLang="en-US" dirty="0"/>
          </a:p>
          <a:p>
            <a:r>
              <a:rPr lang="en-CA" altLang="en-US" dirty="0"/>
              <a:t>Syrian Arab Republic – borders with affected countries/</a:t>
            </a:r>
            <a:r>
              <a:rPr lang="en-CA" altLang="en-US" dirty="0" err="1"/>
              <a:t>Turkiye</a:t>
            </a:r>
            <a:r>
              <a:rPr lang="en-CA" altLang="en-US" dirty="0"/>
              <a:t> (porous/uncontrolled), no SAT-1 vaccination, susceptible species, vet capacity is weak, unregulated livestock movements</a:t>
            </a:r>
          </a:p>
          <a:p>
            <a:endParaRPr lang="en-CA" altLang="en-US" dirty="0"/>
          </a:p>
          <a:p>
            <a:r>
              <a:rPr lang="en-CA" altLang="en-US" dirty="0"/>
              <a:t>Turkmenistan – Trade risk from </a:t>
            </a:r>
            <a:r>
              <a:rPr lang="en-CA" altLang="en-US" dirty="0" err="1"/>
              <a:t>Turkiye</a:t>
            </a:r>
            <a:r>
              <a:rPr lang="en-CA" altLang="en-US" dirty="0"/>
              <a:t> and Iran, vet capacity is weak, FMD O is endemic</a:t>
            </a:r>
          </a:p>
          <a:p>
            <a:endParaRPr lang="en-CA" altLang="en-US" dirty="0"/>
          </a:p>
          <a:p>
            <a:r>
              <a:rPr lang="en-CA" altLang="en-US" dirty="0"/>
              <a:t>United Arab Emirates – do not import animals from currently affected countries. SAT-1 vaccination not applied, strong border controls, strong vet services, </a:t>
            </a:r>
            <a:r>
              <a:rPr lang="en-CA" altLang="en-US" dirty="0" err="1"/>
              <a:t>likestock</a:t>
            </a:r>
            <a:r>
              <a:rPr lang="en-CA" altLang="en-US" dirty="0"/>
              <a:t> trade limited, but informal movements may occur</a:t>
            </a:r>
          </a:p>
          <a:p>
            <a:endParaRPr lang="en-CA" altLang="en-US" dirty="0"/>
          </a:p>
          <a:p>
            <a:r>
              <a:rPr lang="en-CA" altLang="en-US" dirty="0"/>
              <a:t>West Bank/Gaza Strip – Susceptible livestock common, FMD O reported in 2024, vet services are fragile, no SAT-1 vaccination</a:t>
            </a:r>
          </a:p>
          <a:p>
            <a:endParaRPr lang="en-CA" altLang="en-US" dirty="0"/>
          </a:p>
          <a:p>
            <a:r>
              <a:rPr lang="en-CA" altLang="en-US" dirty="0"/>
              <a:t>Yemen – historically imported live cattle from Egypt, susceptible species common, no SAT-1 vaccination,  fragile vet service, uncontrolled borders.</a:t>
            </a:r>
          </a:p>
          <a:p>
            <a:endParaRPr lang="en-CA" altLang="en-US" dirty="0"/>
          </a:p>
          <a:p>
            <a:endParaRPr lang="en-CA" altLang="en-US" dirty="0"/>
          </a:p>
          <a:p>
            <a:endParaRPr lang="en-CA" altLang="en-US" dirty="0"/>
          </a:p>
          <a:p>
            <a:endParaRPr lang="en-CA" altLang="en-US" dirty="0"/>
          </a:p>
          <a:p>
            <a:endParaRPr lang="en-CA" altLang="en-US" dirty="0"/>
          </a:p>
        </p:txBody>
      </p:sp>
      <p:sp>
        <p:nvSpPr>
          <p:cNvPr id="52228" name="Slide Number Placeholder 3">
            <a:extLst>
              <a:ext uri="{FF2B5EF4-FFF2-40B4-BE49-F238E27FC236}">
                <a16:creationId xmlns:a16="http://schemas.microsoft.com/office/drawing/2014/main" id="{2FC17B25-8DD2-51BE-D348-E50C87036D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D0CAA3-0962-45CB-B1C7-E017518F1DE9}" type="slidenum">
              <a:rPr lang="en-US" altLang="en-US" smtClean="0"/>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BCDF-7E9D-5DAE-3449-C8E7DE912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A4B11-1484-B1CC-953D-F3BA19E0B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E7209-466A-2170-FC36-930C61ECE70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7350EEF-09E8-C82E-19E8-19380E1E06A2}"/>
              </a:ext>
            </a:extLst>
          </p:cNvPr>
          <p:cNvSpPr>
            <a:spLocks noGrp="1"/>
          </p:cNvSpPr>
          <p:nvPr>
            <p:ph type="sldNum" sz="quarter" idx="5"/>
          </p:nvPr>
        </p:nvSpPr>
        <p:spPr/>
        <p:txBody>
          <a:bodyPr/>
          <a:lstStyle/>
          <a:p>
            <a:pPr>
              <a:defRPr/>
            </a:pPr>
            <a:fld id="{ACF894DF-86D1-411C-9BC2-D3E9C3EA92A3}" type="slidenum">
              <a:rPr lang="en-US" smtClean="0"/>
              <a:pPr>
                <a:defRPr/>
              </a:pPr>
              <a:t>18</a:t>
            </a:fld>
            <a:endParaRPr lang="en-US"/>
          </a:p>
        </p:txBody>
      </p:sp>
    </p:spTree>
    <p:extLst>
      <p:ext uri="{BB962C8B-B14F-4D97-AF65-F5344CB8AC3E}">
        <p14:creationId xmlns:p14="http://schemas.microsoft.com/office/powerpoint/2010/main" val="290766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0E91F-0555-0200-FD12-773D489E82C9}"/>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8F869745-6118-796A-5CDA-33E57648B440}"/>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pPr fontAlgn="t"/>
            <a:r>
              <a:rPr lang="en-CA" sz="1200" b="1" i="0" kern="1200" dirty="0">
                <a:solidFill>
                  <a:schemeClr val="tx1"/>
                </a:solidFill>
                <a:effectLst/>
                <a:latin typeface="+mn-lt"/>
                <a:ea typeface="+mn-ea"/>
                <a:cs typeface="+mn-cs"/>
              </a:rPr>
              <a:t>Haemaphysalis longicornis is a proven competent vector</a:t>
            </a:r>
            <a:r>
              <a:rPr lang="en-CA" sz="1200" b="0" i="0" kern="1200" dirty="0">
                <a:solidFill>
                  <a:schemeClr val="tx1"/>
                </a:solidFill>
                <a:effectLst/>
                <a:latin typeface="+mn-lt"/>
                <a:ea typeface="+mn-ea"/>
                <a:cs typeface="+mn-cs"/>
              </a:rPr>
              <a:t> for ‘Candidatus Mycoplasma </a:t>
            </a:r>
            <a:r>
              <a:rPr lang="en-CA" sz="1200" b="0" i="0" kern="1200" dirty="0" err="1">
                <a:solidFill>
                  <a:schemeClr val="tx1"/>
                </a:solidFill>
                <a:effectLst/>
                <a:latin typeface="+mn-lt"/>
                <a:ea typeface="+mn-ea"/>
                <a:cs typeface="+mn-cs"/>
              </a:rPr>
              <a:t>haemobos</a:t>
            </a:r>
            <a:r>
              <a:rPr lang="en-CA" sz="1200" b="0" i="0" kern="1200" dirty="0">
                <a:solidFill>
                  <a:schemeClr val="tx1"/>
                </a:solidFill>
                <a:effectLst/>
                <a:latin typeface="+mn-lt"/>
                <a:ea typeface="+mn-ea"/>
                <a:cs typeface="+mn-cs"/>
              </a:rPr>
              <a:t>’, able to acquire, maintain, replicate, and transmit the pathogen across all life stages under experimental conditions, with high transmission efficiency to mammalian hosts.</a:t>
            </a:r>
          </a:p>
          <a:p>
            <a:pPr fontAlgn="t"/>
            <a:r>
              <a:rPr lang="en-CA" sz="1200" b="1" i="0" kern="1200" dirty="0">
                <a:solidFill>
                  <a:schemeClr val="tx1"/>
                </a:solidFill>
                <a:effectLst/>
                <a:latin typeface="+mn-lt"/>
                <a:ea typeface="+mn-ea"/>
                <a:cs typeface="+mn-cs"/>
              </a:rPr>
              <a:t>Both transovarial and transstadial transmission occur</a:t>
            </a:r>
            <a:r>
              <a:rPr lang="en-CA" sz="1200" b="0" i="0" kern="1200" dirty="0">
                <a:solidFill>
                  <a:schemeClr val="tx1"/>
                </a:solidFill>
                <a:effectLst/>
                <a:latin typeface="+mn-lt"/>
                <a:ea typeface="+mn-ea"/>
                <a:cs typeface="+mn-cs"/>
              </a:rPr>
              <a:t>, allowing the pathogen to persist through the tick’s entire life cycle, highlighting H. longicornis as an important reservoir and vector with significant implications for cattle disease control in endemic regions.</a:t>
            </a:r>
          </a:p>
          <a:p>
            <a:pPr lvl="0"/>
            <a:endParaRPr lang="en-US" dirty="0">
              <a:solidFill>
                <a:srgbClr val="36363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1" kern="1200" dirty="0">
                <a:solidFill>
                  <a:schemeClr val="tx1"/>
                </a:solidFill>
                <a:effectLst/>
                <a:latin typeface="+mn-lt"/>
                <a:ea typeface="+mn-ea"/>
                <a:cs typeface="+mn-cs"/>
              </a:rPr>
              <a:t>Ca. M. </a:t>
            </a:r>
            <a:r>
              <a:rPr lang="en-CA" sz="1200" b="0" i="1" kern="1200" dirty="0" err="1">
                <a:solidFill>
                  <a:schemeClr val="tx1"/>
                </a:solidFill>
                <a:effectLst/>
                <a:latin typeface="+mn-lt"/>
                <a:ea typeface="+mn-ea"/>
                <a:cs typeface="+mn-cs"/>
              </a:rPr>
              <a:t>haemobos</a:t>
            </a:r>
            <a:r>
              <a:rPr lang="en-CA" sz="1200" b="0" i="1"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is associated with </a:t>
            </a:r>
            <a:r>
              <a:rPr lang="en-CA" sz="1200" b="1" i="0" kern="1200" dirty="0">
                <a:solidFill>
                  <a:schemeClr val="tx1"/>
                </a:solidFill>
                <a:effectLst/>
                <a:latin typeface="+mn-lt"/>
                <a:ea typeface="+mn-ea"/>
                <a:cs typeface="+mn-cs"/>
              </a:rPr>
              <a:t>hemolytic anemia, reduced weight gain, decreased milk production, reproductive losses, and increased susceptibility to co-infections</a:t>
            </a:r>
            <a:r>
              <a:rPr lang="en-CA" sz="1200" b="0" i="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n-ea"/>
                <a:cs typeface="+mn-cs"/>
              </a:rPr>
              <a:t>Ca. M. </a:t>
            </a:r>
            <a:r>
              <a:rPr lang="en-CA" sz="1200" b="0" i="0" kern="1200" dirty="0" err="1">
                <a:solidFill>
                  <a:schemeClr val="tx1"/>
                </a:solidFill>
                <a:effectLst/>
                <a:latin typeface="+mn-lt"/>
                <a:ea typeface="+mn-ea"/>
                <a:cs typeface="+mn-cs"/>
              </a:rPr>
              <a:t>haemobos</a:t>
            </a:r>
            <a:r>
              <a:rPr lang="en-CA" sz="1200" b="0" i="0" kern="1200" dirty="0">
                <a:solidFill>
                  <a:schemeClr val="tx1"/>
                </a:solidFill>
                <a:effectLst/>
                <a:latin typeface="+mn-lt"/>
                <a:ea typeface="+mn-ea"/>
                <a:cs typeface="+mn-cs"/>
              </a:rPr>
              <a:t> is found in East Asia, Europe and South America.</a:t>
            </a:r>
          </a:p>
          <a:p>
            <a:pPr lvl="0"/>
            <a:endParaRPr lang="en-US" dirty="0">
              <a:solidFill>
                <a:srgbClr val="363636"/>
              </a:solidFill>
            </a:endParaRPr>
          </a:p>
        </p:txBody>
      </p:sp>
      <p:sp>
        <p:nvSpPr>
          <p:cNvPr id="4" name="Slide Number Placeholder 3">
            <a:extLst>
              <a:ext uri="{FF2B5EF4-FFF2-40B4-BE49-F238E27FC236}">
                <a16:creationId xmlns:a16="http://schemas.microsoft.com/office/drawing/2014/main" id="{308260C9-03E9-DB69-C0BA-3C6E94734F59}"/>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76CD27-8428-477C-B9D1-543A015AF848}" type="slidenum">
              <a:t>2</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10FD3-8247-0922-F560-7FF48660A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6E559-1BBE-692B-29CA-14C823CA1BA8}"/>
              </a:ext>
            </a:extLst>
          </p:cNvPr>
          <p:cNvSpPr txBox="1">
            <a:spLocks noGrp="1"/>
          </p:cNvSpPr>
          <p:nvPr>
            <p:ph type="body" sz="quarter" idx="1"/>
          </p:nvPr>
        </p:nvSpPr>
        <p:spPr/>
        <p:txBody>
          <a:bodyPr/>
          <a:lstStyle/>
          <a:p>
            <a:pPr lvl="0"/>
            <a:r>
              <a:rPr lang="en-CA" dirty="0"/>
              <a:t>NWS continue to spread northwards and westwards in Mexico, during this time period initial cases were reported in Michoacan, </a:t>
            </a:r>
            <a:r>
              <a:rPr lang="en-CA" sz="1200" b="0" i="0" u="none" strike="noStrike" kern="1200" baseline="0" dirty="0">
                <a:solidFill>
                  <a:schemeClr val="tx1"/>
                </a:solidFill>
                <a:latin typeface="+mn-lt"/>
                <a:ea typeface="+mn-ea"/>
                <a:cs typeface="+mn-cs"/>
              </a:rPr>
              <a:t>Colima, Guanajuato, Tlaxcala</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Red deer in Yucatan reinforcing concerns about its impact on wildlife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USDA is shifting sterile fly dispersal northwards to include areas of southern Texas, along its shared border with Tamaulipas, Mexico </a:t>
            </a:r>
          </a:p>
          <a:p>
            <a:r>
              <a:rPr lang="en-CA" sz="1200" b="0" i="0" u="none" strike="noStrike" kern="1200" baseline="0" dirty="0">
                <a:solidFill>
                  <a:schemeClr val="tx1"/>
                </a:solidFill>
                <a:latin typeface="+mn-lt"/>
                <a:ea typeface="+mn-ea"/>
                <a:cs typeface="+mn-cs"/>
              </a:rPr>
              <a:t>The USDA also reported that a horse recently imported from Argentina was found to have a NWS infestation upon presentation at an import quarantine facility in Florida </a:t>
            </a:r>
          </a:p>
          <a:p>
            <a:endParaRPr lang="en-CA" sz="1200" b="0" i="0" u="none" strike="noStrike" kern="1200" baseline="0" dirty="0">
              <a:solidFill>
                <a:schemeClr val="tx1"/>
              </a:solidFill>
              <a:latin typeface="+mn-lt"/>
              <a:ea typeface="+mn-ea"/>
              <a:cs typeface="+mn-cs"/>
            </a:endParaRPr>
          </a:p>
          <a:p>
            <a:r>
              <a:rPr lang="en-CA" sz="1200" kern="1200" dirty="0">
                <a:solidFill>
                  <a:schemeClr val="tx1"/>
                </a:solidFill>
                <a:effectLst/>
                <a:latin typeface="+mn-lt"/>
                <a:ea typeface="+mn-ea"/>
                <a:cs typeface="+mn-cs"/>
              </a:rPr>
              <a:t>Iridescent dust so can differentiate them from wild flies in traps. USDA APHIS traps - seeing dispersal of flies and seeing if we have any wild flies. Traps in New Mexico, Arizona, California, Texas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r>
              <a:rPr lang="en-CA" sz="1200" b="0" i="0" u="none" strike="noStrike" kern="1200" baseline="0" dirty="0">
                <a:solidFill>
                  <a:schemeClr val="tx1"/>
                </a:solidFill>
                <a:latin typeface="+mn-lt"/>
                <a:ea typeface="+mn-ea"/>
                <a:cs typeface="+mn-cs"/>
              </a:rPr>
              <a:t>	</a:t>
            </a:r>
          </a:p>
          <a:p>
            <a:pPr lvl="0"/>
            <a:endParaRPr lang="en-CA" dirty="0"/>
          </a:p>
        </p:txBody>
      </p:sp>
      <p:sp>
        <p:nvSpPr>
          <p:cNvPr id="4" name="Slide Number Placeholder 3">
            <a:extLst>
              <a:ext uri="{FF2B5EF4-FFF2-40B4-BE49-F238E27FC236}">
                <a16:creationId xmlns:a16="http://schemas.microsoft.com/office/drawing/2014/main" id="{BB70D55C-D1AC-F103-6CDB-06AE36A60C9D}"/>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57DA9E-6CC7-4F59-84DD-C3471016B002}" type="slidenum">
              <a:t>3</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C589-B654-F826-28E8-887316DED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4820-6F27-B2BF-0873-F6281658E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578F0-B886-5426-3800-24D52D2C1554}"/>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In the USA, the FDA has issued an emergency use authorization for Ivomec (ivermectin) injectable solution against NWS - i</a:t>
            </a:r>
            <a:r>
              <a:rPr lang="en-CA" sz="1200" b="0" i="0" kern="1200" dirty="0">
                <a:solidFill>
                  <a:schemeClr val="tx1"/>
                </a:solidFill>
                <a:effectLst/>
                <a:latin typeface="+mn-lt"/>
                <a:ea typeface="+mn-ea"/>
                <a:cs typeface="+mn-cs"/>
              </a:rPr>
              <a:t>n cattle when administered within 24 hours of birth, at the time of castration, or when a wound appears, and the known and potential benefits of the product outweigh its known and potential risks. </a:t>
            </a:r>
          </a:p>
          <a:p>
            <a:r>
              <a:rPr lang="en-CA" sz="1200" b="1" i="0" u="none" strike="noStrike" kern="1200" baseline="0" dirty="0">
                <a:solidFill>
                  <a:schemeClr val="tx1"/>
                </a:solidFill>
                <a:latin typeface="+mn-lt"/>
                <a:ea typeface="+mn-ea"/>
                <a:cs typeface="+mn-cs"/>
              </a:rPr>
              <a:t>except for female dairy cattle producing milk for human consumption and calves that will be processed for veal.</a:t>
            </a:r>
            <a:r>
              <a:rPr lang="en-CA" sz="1200" b="1" i="0"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The slaughter withdrawal period for cattle is 35 days.</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FDA has issued two Emergency Use Authorizations for drugs to treat NWS in pets – one for NexGard (afoxolaner) chewable tablets for the treatment of NWS in dogs, and the second for NexGard COMBO (</a:t>
            </a:r>
            <a:r>
              <a:rPr lang="en-CA" sz="1200" b="0" i="0" u="none" strike="noStrike" kern="1200" baseline="0" dirty="0" err="1">
                <a:solidFill>
                  <a:schemeClr val="tx1"/>
                </a:solidFill>
                <a:latin typeface="+mn-lt"/>
                <a:ea typeface="+mn-ea"/>
                <a:cs typeface="+mn-cs"/>
              </a:rPr>
              <a:t>esafoxolaner</a:t>
            </a:r>
            <a:r>
              <a:rPr lang="en-CA" sz="1200" b="0" i="0" u="none" strike="noStrike" kern="1200" baseline="0" dirty="0">
                <a:solidFill>
                  <a:schemeClr val="tx1"/>
                </a:solidFill>
                <a:latin typeface="+mn-lt"/>
                <a:ea typeface="+mn-ea"/>
                <a:cs typeface="+mn-cs"/>
              </a:rPr>
              <a:t>, eprinomectin, and praziquantel topical solution) for the treatment of NWS myiasis in cats </a:t>
            </a:r>
          </a:p>
          <a:p>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FDA has issued an Emergency Use Authorization for F10 Antiseptic Wound Spray with Insecticide (benzalkonium chloride, polyhexanide, and cypermethrin topical solution) for the prevention and treatment of NWS infestations </a:t>
            </a:r>
          </a:p>
          <a:p>
            <a:r>
              <a:rPr lang="en-CA" sz="1200" b="0" i="0" u="none" strike="noStrike" kern="1200" baseline="0" dirty="0">
                <a:solidFill>
                  <a:schemeClr val="tx1"/>
                </a:solidFill>
                <a:latin typeface="+mn-lt"/>
                <a:ea typeface="+mn-ea"/>
                <a:cs typeface="+mn-cs"/>
              </a:rPr>
              <a:t>	.</a:t>
            </a:r>
            <a:r>
              <a:rPr lang="en-CA" sz="1200" b="0" i="0" kern="1200" dirty="0">
                <a:solidFill>
                  <a:schemeClr val="tx1"/>
                </a:solidFill>
                <a:effectLst/>
                <a:latin typeface="+mn-lt"/>
                <a:ea typeface="+mn-ea"/>
                <a:cs typeface="+mn-cs"/>
              </a:rPr>
              <a:t> prevention and treatment of NWS myiasis in cattle, horses, minor species of hoof stock (e.g., sheep, goats, deer), raptors and other wild birds, pet birds, and captive wild, exotic, and zoo mammals, and the known and potential benefits of the product outweigh its known and potential risks. F10 Antiseptic Wound Spray with Insecticide may not be used in domestic dogs and cats.</a:t>
            </a:r>
            <a:endParaRPr lang="en-CA" sz="1200" b="0" i="0" u="none" strike="noStrike" kern="1200" baseline="0" dirty="0">
              <a:solidFill>
                <a:schemeClr val="tx1"/>
              </a:solidFill>
              <a:latin typeface="+mn-lt"/>
              <a:ea typeface="+mn-ea"/>
              <a:cs typeface="+mn-cs"/>
            </a:endParaRPr>
          </a:p>
          <a:p>
            <a:pPr lvl="0"/>
            <a:endParaRPr lang="en-CA" b="1" dirty="0"/>
          </a:p>
        </p:txBody>
      </p:sp>
      <p:sp>
        <p:nvSpPr>
          <p:cNvPr id="4" name="Slide Number Placeholder 3">
            <a:extLst>
              <a:ext uri="{FF2B5EF4-FFF2-40B4-BE49-F238E27FC236}">
                <a16:creationId xmlns:a16="http://schemas.microsoft.com/office/drawing/2014/main" id="{268B826A-9858-EC58-7B8A-D3BA7E7834D8}"/>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B4968-2C7F-42C6-8B5A-66F8264C3095}" type="slidenum">
              <a:t>4</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318786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FAEDB-26FB-A3ED-273C-EFC44EAAECB6}"/>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961DEE3F-3EEA-0D32-33F2-A94203928A83}"/>
              </a:ext>
            </a:extLst>
          </p:cNvPr>
          <p:cNvSpPr txBox="1">
            <a:spLocks noGrp="1"/>
          </p:cNvSpPr>
          <p:nvPr>
            <p:ph type="body" sz="quarter" idx="1"/>
          </p:nvPr>
        </p:nvSpPr>
        <p:spPr/>
        <p:txBody>
          <a:bodyPr/>
          <a:lstStyle/>
          <a:p>
            <a:pPr lvl="0"/>
            <a:r>
              <a:rPr lang="en-CA" dirty="0">
                <a:ea typeface="Calibri"/>
                <a:cs typeface="Calibri"/>
              </a:rPr>
              <a:t>Reduced BTV activity over winter but some countries still reports cases, mostly in cattle but some sheep/goats affected as well. BTV-3 remains the most prominent, with some cases of BTV-8 reported in Germany, Hungary, and the Netherlands. Ireland and the UK have continued to reports cases of BTV-3 over the winter. </a:t>
            </a:r>
            <a:endParaRPr lang="en-CA" dirty="0"/>
          </a:p>
          <a:p>
            <a:pPr lvl="0"/>
            <a:r>
              <a:rPr lang="en-CA" dirty="0"/>
              <a:t> </a:t>
            </a:r>
          </a:p>
          <a:p>
            <a:pPr lvl="0"/>
            <a:endParaRPr lang="en-CA" dirty="0"/>
          </a:p>
        </p:txBody>
      </p:sp>
      <p:sp>
        <p:nvSpPr>
          <p:cNvPr id="4" name="Slide Number Placeholder 3">
            <a:extLst>
              <a:ext uri="{FF2B5EF4-FFF2-40B4-BE49-F238E27FC236}">
                <a16:creationId xmlns:a16="http://schemas.microsoft.com/office/drawing/2014/main" id="{40915356-0795-C827-D86D-174D2CAD067B}"/>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1535DA-DED5-4C48-83D6-D82FC9BCC1D2}" type="slidenum">
              <a:t>5</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246360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This is the slide from last time showing Croatia, Romania and Greece with loss of PPR free status.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Croatia has reported its first outbreak of PPR in the country. Fourteen cases of PPR were reported in sheep after reports of abortions. All susceptible animals on the establishment have been culled and preliminary cleaning and disinfection have been completed. An investigation to determine the source of introduction is underway.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72394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60724FE-105B-F6EA-F583-12DBACFFD0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69EA255-C52D-0FF1-5F98-1045DE3D1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FMD trends over the last ~10 years. Can see increasing activity in recent years starting with its spread to Indonesia, than emergence of SAT-2 in the Middle East. Early 2025 we saw Europe reporting cases in Germany, then Hungary and Slovakia. In addition there has been emergence of serotype SAT-1 in the Middle East and Türkiye, followed be Eastern Europe and now most recently China.</a:t>
            </a:r>
          </a:p>
        </p:txBody>
      </p:sp>
      <p:sp>
        <p:nvSpPr>
          <p:cNvPr id="37892" name="Slide Number Placeholder 3">
            <a:extLst>
              <a:ext uri="{FF2B5EF4-FFF2-40B4-BE49-F238E27FC236}">
                <a16:creationId xmlns:a16="http://schemas.microsoft.com/office/drawing/2014/main" id="{8710D836-667A-7D87-A3C5-7E764FB869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8C6AA9-7A6B-46D2-87E1-50D3418AE1B5}"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EC017B-9CA9-9937-19A8-22A8D5FAE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6E73331-3188-BEE4-0E84-7D40D8E43579}"/>
              </a:ext>
            </a:extLst>
          </p:cNvPr>
          <p:cNvSpPr>
            <a:spLocks noGrp="1" noChangeArrowheads="1"/>
          </p:cNvSpPr>
          <p:nvPr>
            <p:ph type="body" idx="1"/>
          </p:nvPr>
        </p:nvSpPr>
        <p:spPr bwMode="auto"/>
        <p:txBody>
          <a:bodyPr wrap="square" numCol="1" anchor="t" anchorCtr="0" compatLnSpc="1">
            <a:prstTxWarp prst="textNoShape">
              <a:avLst/>
            </a:prstTxWarp>
          </a:bodyPr>
          <a:lstStyle/>
          <a:p>
            <a:pPr marL="171450" indent="-171450">
              <a:buFont typeface="Arial" panose="020B0604020202020204" pitchFamily="34" charset="0"/>
              <a:buChar char="•"/>
              <a:defRPr/>
            </a:pPr>
            <a:r>
              <a:rPr lang="en-CA" dirty="0"/>
              <a:t>*Indicate not reported in EMPRES-I or different outbreak counts</a:t>
            </a:r>
          </a:p>
          <a:p>
            <a:pPr marL="171450" indent="-171450">
              <a:buFont typeface="Arial" panose="020B0604020202020204" pitchFamily="34" charset="0"/>
              <a:buChar char="•"/>
              <a:defRPr/>
            </a:pPr>
            <a:endParaRPr lang="en-CA" dirty="0"/>
          </a:p>
          <a:p>
            <a:pPr>
              <a:defRPr/>
            </a:pPr>
            <a:r>
              <a:rPr lang="en-CA" dirty="0"/>
              <a:t>Lesotho has reported its first outbreak of FMD (untyped) in the country. Six cases of FMD were confirmed in cattle in </a:t>
            </a:r>
            <a:r>
              <a:rPr lang="en-CA" dirty="0" err="1"/>
              <a:t>Butha</a:t>
            </a:r>
            <a:r>
              <a:rPr lang="en-CA" dirty="0"/>
              <a:t>-Buthe. These case are not unexpected as South Africa is currently experiencing its worst-ever FMD outbreak, with cases reported in nearly all provinces and mass vaccination underway. </a:t>
            </a:r>
          </a:p>
          <a:p>
            <a:pPr>
              <a:defRPr/>
            </a:pPr>
            <a:endParaRPr lang="en-CA" altLang="en-US" dirty="0"/>
          </a:p>
          <a:p>
            <a:pPr>
              <a:defRPr/>
            </a:pPr>
            <a:endParaRPr lang="en-CA" altLang="en-US" dirty="0"/>
          </a:p>
          <a:p>
            <a:pPr>
              <a:defRPr/>
            </a:pPr>
            <a:r>
              <a:rPr lang="en-CA" dirty="0"/>
              <a:t>South Korea reported a reoccurrence of FMD, after nine months without any outbreaks, with  three outbreak of FMD type O</a:t>
            </a:r>
            <a:endParaRPr lang="en-CA" altLang="en-US" dirty="0"/>
          </a:p>
          <a:p>
            <a:pPr>
              <a:defRPr/>
            </a:pPr>
            <a:endParaRPr lang="en-CA" altLang="en-US" dirty="0"/>
          </a:p>
        </p:txBody>
      </p:sp>
      <p:sp>
        <p:nvSpPr>
          <p:cNvPr id="39940" name="Slide Number Placeholder 3">
            <a:extLst>
              <a:ext uri="{FF2B5EF4-FFF2-40B4-BE49-F238E27FC236}">
                <a16:creationId xmlns:a16="http://schemas.microsoft.com/office/drawing/2014/main" id="{3F19BEC3-E3A8-6811-5A21-07F07BAAF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65F6ED-A1B3-4811-857A-914E69E938C8}"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4/14/2026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wrlfmd.org/reference-laboratory-reports" TargetMode="External"/><Relationship Id="rId4" Type="http://schemas.openxmlformats.org/officeDocument/2006/relationships/hyperlink" Target="https://www.swinehealth.org/emergence-and-global-expansion-of-foot-and-mouth-disease-virus-serotype-sat1/?utm_source=rss&amp;utm_medium=rss&amp;utm_campaign=emergence-and-global-expansion-of-foot-and-mouth-disease-virus-serotype-sat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yprus-mail.com/2026/04/09/new-fmd-cases-raise-infected-livestock-units-to-7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ahis.woah.org/#/in-review/7379" TargetMode="External"/><Relationship Id="rId4" Type="http://schemas.openxmlformats.org/officeDocument/2006/relationships/hyperlink" Target="https://food.ec.europa.eu/document/download/affc3cc5-03e4-4952-89ba-f3e1448e263f_en?filename=reg-com_ahw_20260219_pres-3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ahis.woah.org/#/in-review/7207?reportId=181967&amp;fromPage=event-dashboard-ur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mnewstv.com/hotnews.php?id=29422" TargetMode="External"/><Relationship Id="rId5" Type="http://schemas.openxmlformats.org/officeDocument/2006/relationships/hyperlink" Target="https://www.reuters.com/business/healthcare-pharmaceuticals/china-reports-219-cases-foot-and-mouth-cattle-disease-northwestern-region-2026-04-02/" TargetMode="External"/><Relationship Id="rId4" Type="http://schemas.openxmlformats.org/officeDocument/2006/relationships/hyperlink" Target="https://wahis.woah.org/#/in-review/742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igprogress.net/health-nutrition/health/russia-culls-livestock-in-siberia-on-a-massive-scale-denies-fmd-rumours/" TargetMode="External"/><Relationship Id="rId7" Type="http://schemas.openxmlformats.org/officeDocument/2006/relationships/hyperlink" Target="https://fergana.news/news/146406/?country=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usnews.com/news/world/articles/2026-03-30/russia-overhauls-vaccine-production-after-cattle-disease-triggers-mass-culling" TargetMode="External"/><Relationship Id="rId4" Type="http://schemas.openxmlformats.org/officeDocument/2006/relationships/hyperlink" Target="https://www.thecattlesite.com/news/kazakhstan-bans-russian-feed-wheat-over-disease-outbrea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o.org/animal-health/rapid-risk-assessment-fmd/e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assets.publishing.service.gov.uk/media/699f18f007d7bff3604d6d3c/Foot_and_Mouth_Disease__FMD__in_Cyprus_23_Feb_2026.pdf" TargetMode="External"/><Relationship Id="rId3" Type="http://schemas.openxmlformats.org/officeDocument/2006/relationships/hyperlink" Target="https://onlinelibrary.wiley.com/doi/10.1002/vms3.70909" TargetMode="External"/><Relationship Id="rId7" Type="http://schemas.openxmlformats.org/officeDocument/2006/relationships/hyperlink" Target="https://pubmed.ncbi.nlm.nih.gov/41768356/"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c.cdc.gov/eid/article/32/3/25-1077_article" TargetMode="External"/><Relationship Id="rId5" Type="http://schemas.openxmlformats.org/officeDocument/2006/relationships/hyperlink" Target="https://onlinelibrary.wiley.com/doi/10.1155/tbed/5538034" TargetMode="External"/><Relationship Id="rId4" Type="http://schemas.openxmlformats.org/officeDocument/2006/relationships/hyperlink" Target="https://offlu.org/publications/beyond-poultry-rethinking-monitoring-and-control-of-hpai-h5nx-anticipating-spillover-risks-for-mammals/" TargetMode="External"/><Relationship Id="rId9" Type="http://schemas.openxmlformats.org/officeDocument/2006/relationships/hyperlink" Target="https://link.springer.com/article/10.1007/s11250-026-04865-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nk.springer.com/article/10.1186/s12879-026-12759-z" TargetMode="External"/><Relationship Id="rId7" Type="http://schemas.openxmlformats.org/officeDocument/2006/relationships/hyperlink" Target="https://www.sciencedirect.com/science/article/pii/S0378113526000465?via%3Dihub"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ubmed.ncbi.nlm.nih.gov/41566321/" TargetMode="External"/><Relationship Id="rId5" Type="http://schemas.openxmlformats.org/officeDocument/2006/relationships/hyperlink" Target="https://link.springer.com/article/10.1186/s12917-025-05160-6" TargetMode="External"/><Relationship Id="rId4" Type="http://schemas.openxmlformats.org/officeDocument/2006/relationships/hyperlink" Target="https://link.springer.com/article/10.1186/s12917-026-05332-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irect.com/science/article/abs/pii/S0378113526000465?via%3Dihub"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vectorvbdwatch.tennessee.edu/longhorned_tick_and_theileria/" TargetMode="External"/><Relationship Id="rId5" Type="http://schemas.openxmlformats.org/officeDocument/2006/relationships/image" Target="../media/image3.png"/><Relationship Id="rId4" Type="http://schemas.openxmlformats.org/officeDocument/2006/relationships/hyperlink" Target="https://onlinelibrary.wiley.com/doi/epdf/10.1111/tbed.13021?getft_integrator=sciencedirect_contenthosting&amp;src=getftr&amp;utm_source=sciencedirect_contenthostin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ationalhogfarmer.com/livestock-management/usda-announces-completion-of-sterile-fly-dispersal-facility-in-texas" TargetMode="External"/><Relationship Id="rId3" Type="http://schemas.openxmlformats.org/officeDocument/2006/relationships/image" Target="../media/image5.png"/><Relationship Id="rId7" Type="http://schemas.openxmlformats.org/officeDocument/2006/relationships/hyperlink" Target="https://www.swissinfo.ch/spa/honduras-confirma-primera-muerte-de-un-humano-en-2026-provocada-por-el-gusano-barrenador/9107639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infobae.com/mexico/2026/02/05/gusano-barrenador-infesta-a-ciervos-rojos-en-yucatan/" TargetMode="External"/><Relationship Id="rId11" Type="http://schemas.openxmlformats.org/officeDocument/2006/relationships/image" Target="../media/image6.png"/><Relationship Id="rId5" Type="http://schemas.openxmlformats.org/officeDocument/2006/relationships/hyperlink" Target="https://app.powerbi.com/view?r=eyJrIjoiMjkzMzAzMzUtZmRlNi00ZTMzLTk1NDEtNjkzZTEwNzZjZGFlIiwidCI6ImM1OWRjNTZhLTkzZWMtNGIwNy1iNzFkLTQzYzg0NDkyNTcxOCIsImMiOjR9" TargetMode="External"/><Relationship Id="rId10" Type="http://schemas.openxmlformats.org/officeDocument/2006/relationships/hyperlink" Target="https://www.tpr.org/news/2026-02-13/how-glow-in-the-dark-sterile-flies-are-being-used-to-combat-new-world-screwworm" TargetMode="External"/><Relationship Id="rId4" Type="http://schemas.openxmlformats.org/officeDocument/2006/relationships/hyperlink" Target="https://www.aphis.usda.gov/livestock-poultry-disease/stop-screwworm" TargetMode="External"/><Relationship Id="rId9" Type="http://schemas.openxmlformats.org/officeDocument/2006/relationships/hyperlink" Target="https://www.aphis.usda.gov/animal-emergencies/nw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da.gov/animal-veterinary/cvm-updates/fda-conditionally-approves-drug-treat-new-world-screwworm-dogs" TargetMode="External"/><Relationship Id="rId7" Type="http://schemas.openxmlformats.org/officeDocument/2006/relationships/hyperlink" Target="https://www.fda.gov/animal-veterinary/cvm-updates/fda-issues-emergency-use-authorizations-drugs-treat-new-world-screwworm-dogs-and-ca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fda.gov/animal-veterinary/cvm-updates/fda-issues-emergency-use-authorization-over-counter-injectable-drug-prevent-new-world-screwworm" TargetMode="External"/><Relationship Id="rId11" Type="http://schemas.openxmlformats.org/officeDocument/2006/relationships/image" Target="../media/image9.png"/><Relationship Id="rId5" Type="http://schemas.openxmlformats.org/officeDocument/2006/relationships/hyperlink" Target="https://www.fda.gov/news-events/press-announcements/fda-conditionally-approves-first-drug-prevention-and-treatment-new-world-screwworm-infestations" TargetMode="External"/><Relationship Id="rId10" Type="http://schemas.openxmlformats.org/officeDocument/2006/relationships/hyperlink" Target="https://www.fda.gov/animal-veterinary/cvm-updates/fda-issues-emergency-use-authorization-topical-spray-prevent-and-treat-new-world-screwworm-multiple" TargetMode="External"/><Relationship Id="rId4" Type="http://schemas.openxmlformats.org/officeDocument/2006/relationships/hyperlink" Target="https://www.fda.gov/news-events/press-announcements/fda-conditionally-approves-topical-drug-cattle-new-world-screwworm-and-cattle-fever-tick"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discovermagazine.com/global-feta-cheese-supply-threatened-as-virus-kills-almost-500-000-goats-and-sheep-in-greece-4834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ahis.woah.org/#/in-review/7232" TargetMode="External"/><Relationship Id="rId4" Type="http://schemas.openxmlformats.org/officeDocument/2006/relationships/hyperlink" Target="https://wahis.woah.org/#/in-event/6664/dashboar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rtal.hr/en/novosti/aktualnosti/102845-u-opcini-prgomet-otkriven-prvi-slucaj-kuge-kod-ovaca-u-hrvatskoj-u-mjestu-blizu-trogira-usmrtili-26-zivotinja" TargetMode="External"/><Relationship Id="rId7" Type="http://schemas.openxmlformats.org/officeDocument/2006/relationships/hyperlink" Target="https://www.woah.org/en/disease/peste-des-petits-ruminants/#ui-id-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ahis.woah.org/#/in-review/70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oah.org/en/document/global-strategy-for-the-control-and-eradication-of-ppr/" TargetMode="External"/><Relationship Id="rId2" Type="http://schemas.openxmlformats.org/officeDocument/2006/relationships/hyperlink" Target="https://pmc.ncbi.nlm.nih.gov/articles/PMC9404448/"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Small Ruminant Network Update</a:t>
            </a:r>
          </a:p>
          <a:p>
            <a:pPr eaLnBrk="1" hangingPunct="1"/>
            <a:r>
              <a:rPr lang="en-CA" altLang="en-US" dirty="0"/>
              <a:t>15 April 2026</a:t>
            </a:r>
            <a:endParaRPr lang="en-CA" altLang="en-US" dirty="0">
              <a:ea typeface="Calibri"/>
              <a:cs typeface="Calibri"/>
            </a:endParaRP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13F5B7-B278-31EA-D78B-273FE3D6A90E}"/>
              </a:ext>
            </a:extLst>
          </p:cNvPr>
          <p:cNvSpPr>
            <a:spLocks noGrp="1"/>
          </p:cNvSpPr>
          <p:nvPr>
            <p:ph type="title"/>
          </p:nvPr>
        </p:nvSpPr>
        <p:spPr>
          <a:xfrm>
            <a:off x="47625" y="0"/>
            <a:ext cx="11306175" cy="1044575"/>
          </a:xfrm>
        </p:spPr>
        <p:txBody>
          <a:bodyPr/>
          <a:lstStyle/>
          <a:p>
            <a:pPr>
              <a:defRPr/>
            </a:pPr>
            <a:r>
              <a:rPr lang="en-CA" dirty="0"/>
              <a:t>FMD cases reported by FAO </a:t>
            </a:r>
            <a:r>
              <a:rPr lang="en-CA" dirty="0" err="1"/>
              <a:t>Empres-i</a:t>
            </a:r>
            <a:r>
              <a:rPr lang="en-CA" dirty="0"/>
              <a:t> </a:t>
            </a:r>
            <a:r>
              <a:rPr lang="en-CA" sz="1800" dirty="0"/>
              <a:t>(since January 1, 2026)</a:t>
            </a:r>
          </a:p>
        </p:txBody>
      </p:sp>
      <p:sp>
        <p:nvSpPr>
          <p:cNvPr id="4" name="Content Placeholder 3">
            <a:extLst>
              <a:ext uri="{FF2B5EF4-FFF2-40B4-BE49-F238E27FC236}">
                <a16:creationId xmlns:a16="http://schemas.microsoft.com/office/drawing/2014/main" id="{76A800DC-1E24-CB00-3D73-121C17CCDBF9}"/>
              </a:ext>
            </a:extLst>
          </p:cNvPr>
          <p:cNvSpPr>
            <a:spLocks noGrp="1"/>
          </p:cNvSpPr>
          <p:nvPr>
            <p:ph sz="half" idx="2"/>
          </p:nvPr>
        </p:nvSpPr>
        <p:spPr>
          <a:xfrm>
            <a:off x="6792913" y="862013"/>
            <a:ext cx="5351462" cy="6088062"/>
          </a:xfrm>
        </p:spPr>
        <p:txBody>
          <a:bodyPr/>
          <a:lstStyle/>
          <a:p>
            <a:pPr marL="0" indent="0">
              <a:buFont typeface="Arial" panose="020B0604020202020204" pitchFamily="34" charset="0"/>
              <a:buNone/>
              <a:defRPr/>
            </a:pPr>
            <a:r>
              <a:rPr lang="en-CA" sz="2400" b="1" dirty="0"/>
              <a:t>Asia (</a:t>
            </a:r>
            <a:r>
              <a:rPr lang="en-CA" sz="2400" dirty="0"/>
              <a:t>underestimates</a:t>
            </a:r>
            <a:r>
              <a:rPr lang="en-CA" sz="2400" b="1" dirty="0"/>
              <a:t>)</a:t>
            </a:r>
          </a:p>
          <a:p>
            <a:pPr>
              <a:defRPr/>
            </a:pPr>
            <a:r>
              <a:rPr lang="en-CA" sz="2000" dirty="0"/>
              <a:t>Cyprus (33 SAT-1 Topotype III)  - 66 outbreaks*</a:t>
            </a:r>
          </a:p>
          <a:p>
            <a:pPr>
              <a:defRPr/>
            </a:pPr>
            <a:r>
              <a:rPr lang="en-CA" sz="2000" dirty="0"/>
              <a:t>China (SAT-1) - 2 outbreaks*</a:t>
            </a:r>
          </a:p>
          <a:p>
            <a:pPr>
              <a:defRPr/>
            </a:pPr>
            <a:r>
              <a:rPr lang="en-CA" sz="2000" dirty="0"/>
              <a:t>Israel (5 SAT-1)</a:t>
            </a:r>
          </a:p>
          <a:p>
            <a:pPr>
              <a:defRPr/>
            </a:pPr>
            <a:r>
              <a:rPr lang="en-CA" sz="2000" dirty="0"/>
              <a:t>Palestine (SAT-1)* - 1 outbreak</a:t>
            </a:r>
          </a:p>
          <a:p>
            <a:pPr>
              <a:defRPr/>
            </a:pPr>
            <a:r>
              <a:rPr lang="en-CA" sz="2000" dirty="0"/>
              <a:t>South Korea (3 O) </a:t>
            </a:r>
          </a:p>
          <a:p>
            <a:pPr>
              <a:defRPr/>
            </a:pPr>
            <a:r>
              <a:rPr lang="en-CA" sz="2000" dirty="0"/>
              <a:t>Mongolia (1 O)</a:t>
            </a:r>
          </a:p>
          <a:p>
            <a:pPr>
              <a:defRPr/>
            </a:pPr>
            <a:r>
              <a:rPr lang="en-CA" sz="2000" dirty="0"/>
              <a:t>Iraq* (Topotype III)</a:t>
            </a:r>
          </a:p>
          <a:p>
            <a:pPr marL="0" indent="0">
              <a:buFont typeface="Arial" panose="020B0604020202020204" pitchFamily="34" charset="0"/>
              <a:buNone/>
              <a:defRPr/>
            </a:pPr>
            <a:r>
              <a:rPr lang="en-CA" sz="2400" b="1" dirty="0"/>
              <a:t>Africa</a:t>
            </a:r>
          </a:p>
          <a:p>
            <a:pPr>
              <a:defRPr/>
            </a:pPr>
            <a:r>
              <a:rPr lang="en-CA" sz="2000" dirty="0"/>
              <a:t>Swaziland (40 SAT-1, 3 SAT-2, 4 N/A)</a:t>
            </a:r>
          </a:p>
          <a:p>
            <a:pPr>
              <a:defRPr/>
            </a:pPr>
            <a:r>
              <a:rPr lang="en-CA" sz="2000" dirty="0"/>
              <a:t>South Africa (318 SAT-2)</a:t>
            </a:r>
          </a:p>
          <a:p>
            <a:pPr>
              <a:defRPr/>
            </a:pPr>
            <a:r>
              <a:rPr lang="en-CA" sz="2000" dirty="0"/>
              <a:t>Botswana (5 SAT-1, 1 N/A)</a:t>
            </a:r>
          </a:p>
          <a:p>
            <a:pPr>
              <a:defRPr/>
            </a:pPr>
            <a:r>
              <a:rPr lang="en-CA" sz="2000" dirty="0"/>
              <a:t>Lesotho (6 N/A)</a:t>
            </a:r>
          </a:p>
          <a:p>
            <a:pPr>
              <a:defRPr/>
            </a:pPr>
            <a:r>
              <a:rPr lang="en-CA" sz="2000" dirty="0"/>
              <a:t>Zimbabwe (2 SAT-1)</a:t>
            </a:r>
          </a:p>
        </p:txBody>
      </p:sp>
      <p:sp>
        <p:nvSpPr>
          <p:cNvPr id="38916" name="Slide Number Placeholder 4">
            <a:extLst>
              <a:ext uri="{FF2B5EF4-FFF2-40B4-BE49-F238E27FC236}">
                <a16:creationId xmlns:a16="http://schemas.microsoft.com/office/drawing/2014/main" id="{DB7CDA83-E58A-B4CE-03DD-564A01B0422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050458F-D3DB-4302-AF41-0D2D18717E03}" type="slidenum">
              <a:rPr lang="en-US" altLang="en-US" sz="1200" smtClean="0"/>
              <a:pPr>
                <a:lnSpc>
                  <a:spcPct val="100000"/>
                </a:lnSpc>
                <a:spcBef>
                  <a:spcPct val="0"/>
                </a:spcBef>
                <a:buFontTx/>
                <a:buNone/>
              </a:pPr>
              <a:t>10</a:t>
            </a:fld>
            <a:endParaRPr lang="en-US" altLang="en-US" sz="1200"/>
          </a:p>
        </p:txBody>
      </p:sp>
      <p:sp>
        <p:nvSpPr>
          <p:cNvPr id="38917" name="TextBox 9">
            <a:extLst>
              <a:ext uri="{FF2B5EF4-FFF2-40B4-BE49-F238E27FC236}">
                <a16:creationId xmlns:a16="http://schemas.microsoft.com/office/drawing/2014/main" id="{8603F8C7-2150-BD63-C79D-EE427C541960}"/>
              </a:ext>
            </a:extLst>
          </p:cNvPr>
          <p:cNvSpPr txBox="1">
            <a:spLocks noChangeArrowheads="1"/>
          </p:cNvSpPr>
          <p:nvPr/>
        </p:nvSpPr>
        <p:spPr bwMode="auto">
          <a:xfrm>
            <a:off x="233363" y="6191250"/>
            <a:ext cx="6170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3"/>
              </a:rPr>
              <a:t>https://empres-i.apps.fao.org/general</a:t>
            </a:r>
            <a:r>
              <a:rPr lang="en-CA" altLang="en-US" sz="1800" b="1"/>
              <a:t> </a:t>
            </a:r>
          </a:p>
        </p:txBody>
      </p:sp>
      <p:graphicFrame>
        <p:nvGraphicFramePr>
          <p:cNvPr id="9" name="Content Placeholder 8">
            <a:extLst>
              <a:ext uri="{FF2B5EF4-FFF2-40B4-BE49-F238E27FC236}">
                <a16:creationId xmlns:a16="http://schemas.microsoft.com/office/drawing/2014/main" id="{CC46850D-00CC-1B96-95C1-4AFFD6A9C576}"/>
              </a:ext>
            </a:extLst>
          </p:cNvPr>
          <p:cNvGraphicFramePr>
            <a:graphicFrameLocks noGrp="1"/>
          </p:cNvGraphicFramePr>
          <p:nvPr>
            <p:ph sz="half" idx="1"/>
          </p:nvPr>
        </p:nvGraphicFramePr>
        <p:xfrm>
          <a:off x="838200" y="3751263"/>
          <a:ext cx="5181600" cy="500062"/>
        </p:xfrm>
        <a:graphic>
          <a:graphicData uri="http://schemas.openxmlformats.org/drawingml/2006/table">
            <a:tbl>
              <a:tblPr/>
              <a:tblGrid>
                <a:gridCol w="5181600">
                  <a:extLst>
                    <a:ext uri="{9D8B030D-6E8A-4147-A177-3AD203B41FA5}">
                      <a16:colId xmlns:a16="http://schemas.microsoft.com/office/drawing/2014/main" val="20000"/>
                    </a:ext>
                  </a:extLst>
                </a:gridCol>
              </a:tblGrid>
              <a:tr h="500062">
                <a:tc>
                  <a:txBody>
                    <a:bodyPr/>
                    <a:lstStyle/>
                    <a:p>
                      <a:br>
                        <a:rPr lang="en-CA" sz="1400" dirty="0">
                          <a:effectLst/>
                        </a:rPr>
                      </a:br>
                      <a:r>
                        <a:rPr lang="en-CA" sz="1400" dirty="0">
                          <a:effectLst/>
                        </a:rPr>
                        <a:t>53</a:t>
                      </a:r>
                    </a:p>
                  </a:txBody>
                  <a:tcPr marL="71573" marR="71573" marT="35719" marB="35719"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38920" name="Picture 2">
            <a:extLst>
              <a:ext uri="{FF2B5EF4-FFF2-40B4-BE49-F238E27FC236}">
                <a16:creationId xmlns:a16="http://schemas.microsoft.com/office/drawing/2014/main" id="{7B320374-9B09-8E4D-091E-73CC119A5F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104900"/>
            <a:ext cx="6343650" cy="49545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C4CA-956F-196A-24D7-D99E6D7899AC}"/>
              </a:ext>
            </a:extLst>
          </p:cNvPr>
          <p:cNvSpPr>
            <a:spLocks noGrp="1"/>
          </p:cNvSpPr>
          <p:nvPr>
            <p:ph type="title"/>
          </p:nvPr>
        </p:nvSpPr>
        <p:spPr>
          <a:xfrm>
            <a:off x="95250" y="104775"/>
            <a:ext cx="6611938" cy="1325563"/>
          </a:xfrm>
        </p:spPr>
        <p:txBody>
          <a:bodyPr/>
          <a:lstStyle/>
          <a:p>
            <a:pPr>
              <a:defRPr/>
            </a:pPr>
            <a:r>
              <a:rPr lang="en-CA" dirty="0"/>
              <a:t>FMD SAT-1 Spread</a:t>
            </a:r>
          </a:p>
        </p:txBody>
      </p:sp>
      <p:pic>
        <p:nvPicPr>
          <p:cNvPr id="40963" name="Content Placeholder 6">
            <a:extLst>
              <a:ext uri="{FF2B5EF4-FFF2-40B4-BE49-F238E27FC236}">
                <a16:creationId xmlns:a16="http://schemas.microsoft.com/office/drawing/2014/main" id="{3A11C32F-6F15-9A5E-A68C-3A91B18B36C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57750" y="1430338"/>
            <a:ext cx="7051675" cy="4613275"/>
          </a:xfrm>
          <a:ln w="28575">
            <a:solidFill>
              <a:srgbClr val="000000"/>
            </a:solidFill>
            <a:miter lim="800000"/>
            <a:headEnd/>
            <a:tailEnd/>
          </a:ln>
        </p:spPr>
      </p:pic>
      <p:sp>
        <p:nvSpPr>
          <p:cNvPr id="40964" name="Slide Number Placeholder 4">
            <a:extLst>
              <a:ext uri="{FF2B5EF4-FFF2-40B4-BE49-F238E27FC236}">
                <a16:creationId xmlns:a16="http://schemas.microsoft.com/office/drawing/2014/main" id="{FC1C8782-4E3B-F697-CDD4-13D9EA87BB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539DC3-5BC2-44FF-8FEA-8F77DEAED4C3}"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
        <p:nvSpPr>
          <p:cNvPr id="40965" name="TextBox 8">
            <a:extLst>
              <a:ext uri="{FF2B5EF4-FFF2-40B4-BE49-F238E27FC236}">
                <a16:creationId xmlns:a16="http://schemas.microsoft.com/office/drawing/2014/main" id="{C5D64BC2-2DDD-228E-395B-04D5172BDBAC}"/>
              </a:ext>
            </a:extLst>
          </p:cNvPr>
          <p:cNvSpPr txBox="1">
            <a:spLocks noChangeArrowheads="1"/>
          </p:cNvSpPr>
          <p:nvPr/>
        </p:nvSpPr>
        <p:spPr bwMode="auto">
          <a:xfrm>
            <a:off x="6707188" y="474663"/>
            <a:ext cx="5426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dirty="0">
                <a:hlinkClick r:id="rId4"/>
              </a:rPr>
              <a:t>Emergence and Global Expansion of Foot-and-Mouth Disease Virus Serotype SAT1 – Swine Health Information Center</a:t>
            </a:r>
            <a:endParaRPr lang="en-CA" altLang="en-US" sz="1800" b="1" dirty="0"/>
          </a:p>
        </p:txBody>
      </p:sp>
      <p:sp>
        <p:nvSpPr>
          <p:cNvPr id="40966" name="TextBox 11">
            <a:extLst>
              <a:ext uri="{FF2B5EF4-FFF2-40B4-BE49-F238E27FC236}">
                <a16:creationId xmlns:a16="http://schemas.microsoft.com/office/drawing/2014/main" id="{3F1F6530-4832-BC69-DF84-0370AA3B9075}"/>
              </a:ext>
            </a:extLst>
          </p:cNvPr>
          <p:cNvSpPr txBox="1">
            <a:spLocks noChangeArrowheads="1"/>
          </p:cNvSpPr>
          <p:nvPr/>
        </p:nvSpPr>
        <p:spPr bwMode="auto">
          <a:xfrm>
            <a:off x="100013" y="1306513"/>
            <a:ext cx="47577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2000" dirty="0"/>
              <a:t>Since 2025, SAT-1 has expanded beyond its traditional range in sub–Saharan African, with confirmed detections in Western Asia, Middle East, and Europe - a significant shift in global FMD epidemiology</a:t>
            </a:r>
          </a:p>
          <a:p>
            <a:pPr>
              <a:lnSpc>
                <a:spcPct val="100000"/>
              </a:lnSpc>
              <a:spcBef>
                <a:spcPct val="0"/>
              </a:spcBef>
            </a:pPr>
            <a:r>
              <a:rPr lang="en-CA" altLang="en-US" sz="2000" dirty="0"/>
              <a:t>Two co‑circulating SAT-1 topotypes (SAT-1/I and SAT-1/III) have been identified in newly affected regions, suggesting multiple introductions or rapid regional spread</a:t>
            </a:r>
          </a:p>
          <a:p>
            <a:pPr>
              <a:lnSpc>
                <a:spcPct val="100000"/>
              </a:lnSpc>
              <a:spcBef>
                <a:spcPct val="0"/>
              </a:spcBef>
            </a:pPr>
            <a:r>
              <a:rPr lang="en-CA" altLang="en-US" sz="2000" dirty="0"/>
              <a:t>This expanding geographic range increases the risk of transboundary spread, including potential incursions into South‑East Europe and other previously unaffected region</a:t>
            </a:r>
          </a:p>
        </p:txBody>
      </p:sp>
      <p:sp>
        <p:nvSpPr>
          <p:cNvPr id="4" name="TextBox 3">
            <a:extLst>
              <a:ext uri="{FF2B5EF4-FFF2-40B4-BE49-F238E27FC236}">
                <a16:creationId xmlns:a16="http://schemas.microsoft.com/office/drawing/2014/main" id="{22C0EDBD-FC88-E006-1149-D13E9EE8662C}"/>
              </a:ext>
            </a:extLst>
          </p:cNvPr>
          <p:cNvSpPr txBox="1"/>
          <p:nvPr/>
        </p:nvSpPr>
        <p:spPr>
          <a:xfrm>
            <a:off x="95250" y="6383337"/>
            <a:ext cx="11022693" cy="369332"/>
          </a:xfrm>
          <a:prstGeom prst="rect">
            <a:avLst/>
          </a:prstGeom>
          <a:noFill/>
        </p:spPr>
        <p:txBody>
          <a:bodyPr wrap="square">
            <a:spAutoFit/>
          </a:bodyPr>
          <a:lstStyle/>
          <a:p>
            <a:r>
              <a:rPr lang="en-CA" dirty="0">
                <a:hlinkClick r:id="rId5"/>
              </a:rPr>
              <a:t>Reference Laboratory Reports | World Reference Laboratory for Foot-and-Mouth Disease</a:t>
            </a:r>
            <a:endParaRPr lang="en-CA" dirty="0"/>
          </a:p>
        </p:txBody>
      </p:sp>
      <p:sp>
        <p:nvSpPr>
          <p:cNvPr id="3" name="Hexagon 2">
            <a:extLst>
              <a:ext uri="{FF2B5EF4-FFF2-40B4-BE49-F238E27FC236}">
                <a16:creationId xmlns:a16="http://schemas.microsoft.com/office/drawing/2014/main" id="{2E849854-A60F-6253-70DF-1F2472104446}"/>
              </a:ext>
            </a:extLst>
          </p:cNvPr>
          <p:cNvSpPr/>
          <p:nvPr/>
        </p:nvSpPr>
        <p:spPr>
          <a:xfrm>
            <a:off x="9882326" y="3838699"/>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849F5795-DF92-7E6E-C1FB-52CD0688BA49}"/>
              </a:ext>
            </a:extLst>
          </p:cNvPr>
          <p:cNvSpPr/>
          <p:nvPr/>
        </p:nvSpPr>
        <p:spPr>
          <a:xfrm>
            <a:off x="10095390" y="4227250"/>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Hexagon 5">
            <a:extLst>
              <a:ext uri="{FF2B5EF4-FFF2-40B4-BE49-F238E27FC236}">
                <a16:creationId xmlns:a16="http://schemas.microsoft.com/office/drawing/2014/main" id="{F2B43D00-CE68-935C-DA7E-79337DA7727E}"/>
              </a:ext>
            </a:extLst>
          </p:cNvPr>
          <p:cNvSpPr/>
          <p:nvPr/>
        </p:nvSpPr>
        <p:spPr>
          <a:xfrm>
            <a:off x="9572578" y="3491946"/>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Hexagon 6">
            <a:extLst>
              <a:ext uri="{FF2B5EF4-FFF2-40B4-BE49-F238E27FC236}">
                <a16:creationId xmlns:a16="http://schemas.microsoft.com/office/drawing/2014/main" id="{7FE018C2-9181-EB0E-839C-86235B6155D5}"/>
              </a:ext>
            </a:extLst>
          </p:cNvPr>
          <p:cNvSpPr/>
          <p:nvPr/>
        </p:nvSpPr>
        <p:spPr>
          <a:xfrm>
            <a:off x="8610600" y="4319941"/>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9D9950E7-5E40-AC39-05DA-5BA60D62FAB2}"/>
              </a:ext>
            </a:extLst>
          </p:cNvPr>
          <p:cNvSpPr/>
          <p:nvPr/>
        </p:nvSpPr>
        <p:spPr>
          <a:xfrm>
            <a:off x="8726009" y="2871989"/>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6AE39E71-F268-CFC9-550F-337CF72E741E}"/>
              </a:ext>
            </a:extLst>
          </p:cNvPr>
          <p:cNvSpPr/>
          <p:nvPr/>
        </p:nvSpPr>
        <p:spPr>
          <a:xfrm>
            <a:off x="9384668" y="2871988"/>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522B6C6B-20FB-6575-F766-0F62AF236A38}"/>
              </a:ext>
            </a:extLst>
          </p:cNvPr>
          <p:cNvSpPr/>
          <p:nvPr/>
        </p:nvSpPr>
        <p:spPr>
          <a:xfrm>
            <a:off x="8893143" y="3273493"/>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F0551D85-3968-BC54-9C9D-9F08561E3BF9}"/>
              </a:ext>
            </a:extLst>
          </p:cNvPr>
          <p:cNvSpPr/>
          <p:nvPr/>
        </p:nvSpPr>
        <p:spPr>
          <a:xfrm>
            <a:off x="9074686" y="3332210"/>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59C56784-74B1-03DF-7AC3-CAFCD560E3FC}"/>
              </a:ext>
            </a:extLst>
          </p:cNvPr>
          <p:cNvSpPr/>
          <p:nvPr/>
        </p:nvSpPr>
        <p:spPr>
          <a:xfrm>
            <a:off x="10510182" y="3561811"/>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43FFC621-F166-0725-2D54-F97C349EFCA9}"/>
              </a:ext>
            </a:extLst>
          </p:cNvPr>
          <p:cNvSpPr/>
          <p:nvPr/>
        </p:nvSpPr>
        <p:spPr>
          <a:xfrm>
            <a:off x="9927917" y="2666509"/>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Hexagon 13">
            <a:extLst>
              <a:ext uri="{FF2B5EF4-FFF2-40B4-BE49-F238E27FC236}">
                <a16:creationId xmlns:a16="http://schemas.microsoft.com/office/drawing/2014/main" id="{F8957FBB-FCB7-2FD3-F5F1-F8705B829399}"/>
              </a:ext>
            </a:extLst>
          </p:cNvPr>
          <p:cNvSpPr/>
          <p:nvPr/>
        </p:nvSpPr>
        <p:spPr>
          <a:xfrm>
            <a:off x="7666065" y="5275219"/>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exagon 14">
            <a:extLst>
              <a:ext uri="{FF2B5EF4-FFF2-40B4-BE49-F238E27FC236}">
                <a16:creationId xmlns:a16="http://schemas.microsoft.com/office/drawing/2014/main" id="{C60565D9-79DC-3F03-D5E7-1CED5C062E1D}"/>
              </a:ext>
            </a:extLst>
          </p:cNvPr>
          <p:cNvSpPr/>
          <p:nvPr/>
        </p:nvSpPr>
        <p:spPr>
          <a:xfrm>
            <a:off x="7666064" y="5039282"/>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7B17523-7B26-3089-859A-0B779FAC6AEA}"/>
              </a:ext>
            </a:extLst>
          </p:cNvPr>
          <p:cNvSpPr txBox="1"/>
          <p:nvPr/>
        </p:nvSpPr>
        <p:spPr>
          <a:xfrm>
            <a:off x="7896883" y="4951081"/>
            <a:ext cx="1163524" cy="584775"/>
          </a:xfrm>
          <a:prstGeom prst="rect">
            <a:avLst/>
          </a:prstGeom>
          <a:noFill/>
        </p:spPr>
        <p:txBody>
          <a:bodyPr wrap="none" rtlCol="0">
            <a:spAutoFit/>
          </a:bodyPr>
          <a:lstStyle/>
          <a:p>
            <a:r>
              <a:rPr lang="en-CA" sz="1600" dirty="0"/>
              <a:t>Topotype I</a:t>
            </a:r>
          </a:p>
          <a:p>
            <a:r>
              <a:rPr lang="en-CA" sz="1600" dirty="0"/>
              <a:t>Topotype III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08E8-618D-39A7-FA95-AE564F876223}"/>
              </a:ext>
            </a:extLst>
          </p:cNvPr>
          <p:cNvSpPr>
            <a:spLocks noGrp="1"/>
          </p:cNvSpPr>
          <p:nvPr>
            <p:ph type="title"/>
          </p:nvPr>
        </p:nvSpPr>
        <p:spPr>
          <a:xfrm>
            <a:off x="114300" y="17463"/>
            <a:ext cx="10515600" cy="1325562"/>
          </a:xfrm>
        </p:spPr>
        <p:txBody>
          <a:bodyPr/>
          <a:lstStyle/>
          <a:p>
            <a:pPr>
              <a:defRPr/>
            </a:pPr>
            <a:r>
              <a:rPr lang="en-CA" dirty="0"/>
              <a:t>FMD SAT-1 in Europe (Cyprus and Greece)</a:t>
            </a:r>
          </a:p>
        </p:txBody>
      </p:sp>
      <p:sp>
        <p:nvSpPr>
          <p:cNvPr id="43011" name="Content Placeholder 2">
            <a:extLst>
              <a:ext uri="{FF2B5EF4-FFF2-40B4-BE49-F238E27FC236}">
                <a16:creationId xmlns:a16="http://schemas.microsoft.com/office/drawing/2014/main" id="{E4E5519A-94F4-D9F5-F722-13B96A03361A}"/>
              </a:ext>
            </a:extLst>
          </p:cNvPr>
          <p:cNvSpPr>
            <a:spLocks noGrp="1"/>
          </p:cNvSpPr>
          <p:nvPr>
            <p:ph sz="half" idx="1"/>
          </p:nvPr>
        </p:nvSpPr>
        <p:spPr>
          <a:xfrm>
            <a:off x="327025" y="1117600"/>
            <a:ext cx="5970588" cy="4351338"/>
          </a:xfrm>
        </p:spPr>
        <p:txBody>
          <a:bodyPr/>
          <a:lstStyle/>
          <a:p>
            <a:pPr marL="0" indent="0">
              <a:buFont typeface="Arial" panose="020B0604020202020204" pitchFamily="34" charset="0"/>
              <a:buNone/>
            </a:pPr>
            <a:r>
              <a:rPr lang="en-CA" altLang="en-US" dirty="0">
                <a:hlinkClick r:id="rId3"/>
              </a:rPr>
              <a:t>Cyprus</a:t>
            </a:r>
            <a:endParaRPr lang="en-CA" altLang="en-US" dirty="0"/>
          </a:p>
          <a:p>
            <a:pPr lvl="1"/>
            <a:r>
              <a:rPr lang="en-CA" altLang="en-US" sz="2200" dirty="0"/>
              <a:t>On December 13 2025, FMD SAT-1, was reported for the first time on a cattle farm in </a:t>
            </a:r>
            <a:r>
              <a:rPr lang="en-CA" altLang="en-US" sz="2200" dirty="0" err="1"/>
              <a:t>Lapetos</a:t>
            </a:r>
            <a:r>
              <a:rPr lang="en-CA" altLang="en-US" sz="2200" dirty="0"/>
              <a:t>, in Northern Cyprus (</a:t>
            </a:r>
            <a:r>
              <a:rPr lang="en-CA" altLang="en-US" sz="2200" b="1" dirty="0"/>
              <a:t>Turkish region </a:t>
            </a:r>
            <a:r>
              <a:rPr lang="en-CA" altLang="en-US" sz="2200" dirty="0"/>
              <a:t>– no official reports)</a:t>
            </a:r>
          </a:p>
          <a:p>
            <a:pPr lvl="1"/>
            <a:r>
              <a:rPr lang="en-CA" altLang="en-US" sz="2200" dirty="0"/>
              <a:t>On February 21, 2026, FMD SAT-1 outbreaks were reported in </a:t>
            </a:r>
            <a:r>
              <a:rPr lang="en-CA" altLang="en-US" sz="2200" dirty="0" err="1"/>
              <a:t>Larnaca</a:t>
            </a:r>
            <a:r>
              <a:rPr lang="en-CA" altLang="en-US" sz="2200" dirty="0"/>
              <a:t> spread via contaminated hay (</a:t>
            </a:r>
            <a:r>
              <a:rPr lang="en-CA" altLang="en-US" sz="2200" b="1" dirty="0"/>
              <a:t>EU control </a:t>
            </a:r>
            <a:r>
              <a:rPr lang="en-CA" altLang="en-US" sz="2200" dirty="0"/>
              <a:t>– official reports)</a:t>
            </a:r>
          </a:p>
          <a:p>
            <a:pPr lvl="1"/>
            <a:r>
              <a:rPr lang="en-CA" altLang="en-US" sz="2200" dirty="0"/>
              <a:t>No impacts on Halloumi cheese imports</a:t>
            </a:r>
          </a:p>
          <a:p>
            <a:pPr lvl="1"/>
            <a:r>
              <a:rPr lang="en-CA" altLang="en-US" sz="2200" dirty="0"/>
              <a:t>EU - Total number of outbreaks now 70 across two regions (</a:t>
            </a:r>
            <a:r>
              <a:rPr lang="en-CA" altLang="en-US" sz="2200" dirty="0" err="1"/>
              <a:t>Larnaca</a:t>
            </a:r>
            <a:r>
              <a:rPr lang="en-CA" altLang="en-US" sz="2200" dirty="0"/>
              <a:t> and Nicosia)</a:t>
            </a:r>
          </a:p>
          <a:p>
            <a:pPr lvl="1"/>
            <a:r>
              <a:rPr lang="en-CA" altLang="en-US" sz="2200" dirty="0"/>
              <a:t>Second phase of vaccination 67% cattle, 44% sheep/goats, 84% swine in infected zones</a:t>
            </a:r>
          </a:p>
          <a:p>
            <a:pPr lvl="1"/>
            <a:r>
              <a:rPr lang="en-CA" altLang="en-US" sz="2200" dirty="0">
                <a:hlinkClick r:id="rId4"/>
              </a:rPr>
              <a:t>SAT-1 Topotype III</a:t>
            </a:r>
            <a:endParaRPr lang="en-CA" altLang="en-US" sz="2200" dirty="0"/>
          </a:p>
        </p:txBody>
      </p:sp>
      <p:sp>
        <p:nvSpPr>
          <p:cNvPr id="43012" name="Content Placeholder 3">
            <a:extLst>
              <a:ext uri="{FF2B5EF4-FFF2-40B4-BE49-F238E27FC236}">
                <a16:creationId xmlns:a16="http://schemas.microsoft.com/office/drawing/2014/main" id="{BFE10E4F-C062-86AD-57A6-BE5FD8691BF7}"/>
              </a:ext>
            </a:extLst>
          </p:cNvPr>
          <p:cNvSpPr>
            <a:spLocks noGrp="1"/>
          </p:cNvSpPr>
          <p:nvPr>
            <p:ph sz="half" idx="2"/>
          </p:nvPr>
        </p:nvSpPr>
        <p:spPr>
          <a:xfrm>
            <a:off x="6194425" y="1117600"/>
            <a:ext cx="5495925" cy="4351338"/>
          </a:xfrm>
        </p:spPr>
        <p:txBody>
          <a:bodyPr/>
          <a:lstStyle/>
          <a:p>
            <a:pPr marL="0" indent="0">
              <a:buFont typeface="Arial" panose="020B0604020202020204" pitchFamily="34" charset="0"/>
              <a:buNone/>
            </a:pPr>
            <a:r>
              <a:rPr lang="en-CA" altLang="en-US" dirty="0">
                <a:hlinkClick r:id="rId5"/>
              </a:rPr>
              <a:t>Greece</a:t>
            </a:r>
            <a:r>
              <a:rPr lang="en-CA" altLang="en-US" b="1" dirty="0">
                <a:hlinkClick r:id="rId5"/>
              </a:rPr>
              <a:t> </a:t>
            </a:r>
            <a:endParaRPr lang="en-CA" altLang="en-US" b="1" dirty="0"/>
          </a:p>
          <a:p>
            <a:pPr lvl="1"/>
            <a:r>
              <a:rPr lang="en-CA" altLang="en-US" dirty="0"/>
              <a:t>On March 16 2026, FMD SAT-1  was reported on Lesvos Island </a:t>
            </a:r>
          </a:p>
          <a:p>
            <a:pPr lvl="1"/>
            <a:r>
              <a:rPr lang="en-CA" altLang="en-US" dirty="0"/>
              <a:t>First FMD outbreak since after 1994, 32 years ago</a:t>
            </a:r>
          </a:p>
          <a:p>
            <a:pPr lvl="1"/>
            <a:r>
              <a:rPr lang="en-CA" altLang="en-US" dirty="0"/>
              <a:t>Total number of outbreaks now 22</a:t>
            </a:r>
          </a:p>
          <a:p>
            <a:pPr lvl="1"/>
            <a:r>
              <a:rPr lang="en-CA" altLang="en-US" dirty="0"/>
              <a:t>Source of introduction – unknown but similar to Cyprus, the island of Lesvos is very close to Türkiye (4km)</a:t>
            </a:r>
          </a:p>
          <a:p>
            <a:pPr lvl="1"/>
            <a:r>
              <a:rPr lang="en-CA" altLang="en-US" dirty="0"/>
              <a:t>No vaccination, focus on culling and biosecurity measures in order to keep disease free status for international trade</a:t>
            </a:r>
          </a:p>
          <a:p>
            <a:pPr lvl="1"/>
            <a:endParaRPr lang="en-CA" altLang="en-US" dirty="0"/>
          </a:p>
        </p:txBody>
      </p:sp>
      <p:sp>
        <p:nvSpPr>
          <p:cNvPr id="43013" name="Slide Number Placeholder 4">
            <a:extLst>
              <a:ext uri="{FF2B5EF4-FFF2-40B4-BE49-F238E27FC236}">
                <a16:creationId xmlns:a16="http://schemas.microsoft.com/office/drawing/2014/main" id="{31283BBA-3961-4FCB-0A44-F2EB80ED47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201F62-C4DE-48A1-AC29-889733AB5420}" type="slidenum">
              <a:rPr lang="en-US" altLang="en-US" smtClean="0">
                <a:solidFill>
                  <a:srgbClr val="898989"/>
                </a:solidFill>
              </a:rPr>
              <a:pPr/>
              <a:t>12</a:t>
            </a:fld>
            <a:endParaRPr lang="en-US" altLang="en-US"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FC50-443E-AC42-32D2-8924B5D5B9D1}"/>
              </a:ext>
            </a:extLst>
          </p:cNvPr>
          <p:cNvSpPr>
            <a:spLocks noGrp="1"/>
          </p:cNvSpPr>
          <p:nvPr>
            <p:ph type="title"/>
          </p:nvPr>
        </p:nvSpPr>
        <p:spPr>
          <a:xfrm>
            <a:off x="90488" y="17463"/>
            <a:ext cx="11717337" cy="1325562"/>
          </a:xfrm>
        </p:spPr>
        <p:txBody>
          <a:bodyPr/>
          <a:lstStyle/>
          <a:p>
            <a:pPr>
              <a:defRPr/>
            </a:pPr>
            <a:r>
              <a:rPr lang="en-CA" dirty="0"/>
              <a:t>FMD SAT-1 in Asia (Israel, Palestine, and China)</a:t>
            </a:r>
          </a:p>
        </p:txBody>
      </p:sp>
      <p:sp>
        <p:nvSpPr>
          <p:cNvPr id="45059" name="Content Placeholder 2">
            <a:extLst>
              <a:ext uri="{FF2B5EF4-FFF2-40B4-BE49-F238E27FC236}">
                <a16:creationId xmlns:a16="http://schemas.microsoft.com/office/drawing/2014/main" id="{D0C49CDE-3BD6-3E19-EE2F-E4A9489C3F9F}"/>
              </a:ext>
            </a:extLst>
          </p:cNvPr>
          <p:cNvSpPr>
            <a:spLocks noGrp="1"/>
          </p:cNvSpPr>
          <p:nvPr>
            <p:ph sz="half" idx="1"/>
          </p:nvPr>
        </p:nvSpPr>
        <p:spPr>
          <a:xfrm>
            <a:off x="6191250" y="1168400"/>
            <a:ext cx="5648325" cy="4351338"/>
          </a:xfrm>
        </p:spPr>
        <p:txBody>
          <a:bodyPr/>
          <a:lstStyle/>
          <a:p>
            <a:pPr marL="0" indent="0">
              <a:buFont typeface="Arial" panose="020B0604020202020204" pitchFamily="34" charset="0"/>
              <a:buNone/>
            </a:pPr>
            <a:r>
              <a:rPr lang="en-CA" altLang="en-US" dirty="0">
                <a:hlinkClick r:id="rId3"/>
              </a:rPr>
              <a:t>Israel</a:t>
            </a:r>
            <a:endParaRPr lang="en-CA" altLang="en-US" dirty="0"/>
          </a:p>
          <a:p>
            <a:pPr lvl="1"/>
            <a:r>
              <a:rPr lang="en-CA" altLang="en-US" dirty="0"/>
              <a:t>Official initial report on January 29, 2026 </a:t>
            </a:r>
          </a:p>
          <a:p>
            <a:pPr lvl="1"/>
            <a:r>
              <a:rPr lang="en-CA" altLang="en-US" dirty="0"/>
              <a:t>Feedlot calves from free ranging beef cattle – vaccinated against serotype O</a:t>
            </a:r>
          </a:p>
          <a:p>
            <a:pPr lvl="1"/>
            <a:r>
              <a:rPr lang="en-CA" altLang="en-US" dirty="0"/>
              <a:t>As of April 9, 26 outbreaks have been reported </a:t>
            </a:r>
          </a:p>
          <a:p>
            <a:pPr lvl="1"/>
            <a:r>
              <a:rPr lang="en-CA" altLang="en-US" dirty="0"/>
              <a:t>Spillover of FMD reported in wildlife as well – in mountain gazelles in Nahal Tavor and Yissachar nature reserves </a:t>
            </a:r>
          </a:p>
          <a:p>
            <a:pPr marL="0" indent="0">
              <a:buNone/>
              <a:defRPr/>
            </a:pPr>
            <a:r>
              <a:rPr lang="en-CA" dirty="0">
                <a:hlinkClick r:id="rId4"/>
              </a:rPr>
              <a:t>Palestine</a:t>
            </a:r>
            <a:endParaRPr lang="en-CA" dirty="0"/>
          </a:p>
          <a:p>
            <a:pPr lvl="1">
              <a:defRPr/>
            </a:pPr>
            <a:r>
              <a:rPr lang="en-CA" dirty="0"/>
              <a:t>Initial WOAH report April 5, 2026 – 1 case of FMD SAT-1 reported in cattle in West Bank start date March 2</a:t>
            </a:r>
            <a:endParaRPr lang="en-CA" altLang="en-US" dirty="0"/>
          </a:p>
        </p:txBody>
      </p:sp>
      <p:sp>
        <p:nvSpPr>
          <p:cNvPr id="4" name="Content Placeholder 3">
            <a:extLst>
              <a:ext uri="{FF2B5EF4-FFF2-40B4-BE49-F238E27FC236}">
                <a16:creationId xmlns:a16="http://schemas.microsoft.com/office/drawing/2014/main" id="{A738339A-8929-7786-841A-B3CA2A8A8307}"/>
              </a:ext>
            </a:extLst>
          </p:cNvPr>
          <p:cNvSpPr>
            <a:spLocks noGrp="1"/>
          </p:cNvSpPr>
          <p:nvPr>
            <p:ph sz="half" idx="2"/>
          </p:nvPr>
        </p:nvSpPr>
        <p:spPr>
          <a:xfrm>
            <a:off x="447675" y="1168400"/>
            <a:ext cx="5648325" cy="4916394"/>
          </a:xfrm>
        </p:spPr>
        <p:txBody>
          <a:bodyPr/>
          <a:lstStyle/>
          <a:p>
            <a:pPr marL="0" indent="0">
              <a:buFont typeface="Arial" panose="020B0604020202020204" pitchFamily="34" charset="0"/>
              <a:buNone/>
              <a:defRPr/>
            </a:pPr>
            <a:r>
              <a:rPr lang="en-CA" dirty="0">
                <a:hlinkClick r:id="rId5"/>
              </a:rPr>
              <a:t>China</a:t>
            </a:r>
            <a:r>
              <a:rPr lang="en-CA" b="1" dirty="0">
                <a:hlinkClick r:id="rId5"/>
              </a:rPr>
              <a:t> </a:t>
            </a:r>
            <a:endParaRPr lang="en-CA" b="1" dirty="0"/>
          </a:p>
          <a:p>
            <a:pPr lvl="1">
              <a:defRPr/>
            </a:pPr>
            <a:r>
              <a:rPr lang="en-CA" dirty="0"/>
              <a:t>News reports from April 2, 2026</a:t>
            </a:r>
          </a:p>
          <a:p>
            <a:pPr lvl="1">
              <a:defRPr/>
            </a:pPr>
            <a:r>
              <a:rPr lang="en-CA" dirty="0"/>
              <a:t>Not officially reported to WOAH</a:t>
            </a:r>
          </a:p>
          <a:p>
            <a:pPr lvl="1">
              <a:defRPr/>
            </a:pPr>
            <a:r>
              <a:rPr lang="en-CA" dirty="0"/>
              <a:t>219 cases of FMD SAT-1 were reported across two cattle herds in Gansu Province and Xinjiang Uyghur Autonomous Region</a:t>
            </a:r>
          </a:p>
          <a:p>
            <a:pPr lvl="1">
              <a:defRPr/>
            </a:pPr>
            <a:r>
              <a:rPr lang="en-CA" dirty="0"/>
              <a:t>Current domestic vaccines (O &amp; A) offer no cross-protection, urgent development of SAT-1 vaccines</a:t>
            </a:r>
          </a:p>
          <a:p>
            <a:pPr lvl="1">
              <a:defRPr/>
            </a:pPr>
            <a:r>
              <a:rPr lang="en-CA" dirty="0"/>
              <a:t>Most recent </a:t>
            </a:r>
            <a:r>
              <a:rPr lang="en-CA" dirty="0">
                <a:hlinkClick r:id="rId6"/>
              </a:rPr>
              <a:t>news reports </a:t>
            </a:r>
            <a:r>
              <a:rPr lang="en-CA" dirty="0"/>
              <a:t>indicate at least 12 Provinces affected</a:t>
            </a:r>
          </a:p>
          <a:p>
            <a:pPr>
              <a:defRPr/>
            </a:pPr>
            <a:endParaRPr lang="en-CA" dirty="0"/>
          </a:p>
        </p:txBody>
      </p:sp>
      <p:sp>
        <p:nvSpPr>
          <p:cNvPr id="45061" name="Slide Number Placeholder 4">
            <a:extLst>
              <a:ext uri="{FF2B5EF4-FFF2-40B4-BE49-F238E27FC236}">
                <a16:creationId xmlns:a16="http://schemas.microsoft.com/office/drawing/2014/main" id="{C2A78CAE-7E22-941B-B230-E3CCFEAEB6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F06372-FE84-4903-8BB6-4C4388A171B3}" type="slidenum">
              <a:rPr lang="en-US" altLang="en-US" smtClean="0">
                <a:solidFill>
                  <a:srgbClr val="898989"/>
                </a:solidFill>
              </a:rPr>
              <a:pPr/>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9A54-5984-5915-A2ED-F1AF268BA964}"/>
              </a:ext>
            </a:extLst>
          </p:cNvPr>
          <p:cNvSpPr>
            <a:spLocks noGrp="1"/>
          </p:cNvSpPr>
          <p:nvPr>
            <p:ph type="title"/>
          </p:nvPr>
        </p:nvSpPr>
        <p:spPr>
          <a:xfrm>
            <a:off x="82550" y="-134938"/>
            <a:ext cx="10515600" cy="1325563"/>
          </a:xfrm>
        </p:spPr>
        <p:txBody>
          <a:bodyPr/>
          <a:lstStyle/>
          <a:p>
            <a:pPr>
              <a:defRPr/>
            </a:pPr>
            <a:r>
              <a:rPr lang="en-CA" dirty="0"/>
              <a:t>Suspected FMD in Russia and Turkmenistan</a:t>
            </a:r>
          </a:p>
        </p:txBody>
      </p:sp>
      <p:sp>
        <p:nvSpPr>
          <p:cNvPr id="3" name="Content Placeholder 2">
            <a:extLst>
              <a:ext uri="{FF2B5EF4-FFF2-40B4-BE49-F238E27FC236}">
                <a16:creationId xmlns:a16="http://schemas.microsoft.com/office/drawing/2014/main" id="{9BF086E1-CF23-D461-06F2-2DA5E9B768BE}"/>
              </a:ext>
            </a:extLst>
          </p:cNvPr>
          <p:cNvSpPr>
            <a:spLocks noGrp="1"/>
          </p:cNvSpPr>
          <p:nvPr>
            <p:ph sz="half" idx="1"/>
          </p:nvPr>
        </p:nvSpPr>
        <p:spPr>
          <a:xfrm>
            <a:off x="41275" y="841375"/>
            <a:ext cx="7031038" cy="5826125"/>
          </a:xfrm>
        </p:spPr>
        <p:txBody>
          <a:bodyPr/>
          <a:lstStyle/>
          <a:p>
            <a:pPr>
              <a:defRPr/>
            </a:pPr>
            <a:r>
              <a:rPr lang="en-CA" sz="2400" dirty="0"/>
              <a:t>Mid March, </a:t>
            </a:r>
            <a:r>
              <a:rPr lang="en-CA" sz="2400" dirty="0">
                <a:hlinkClick r:id="rId3"/>
              </a:rPr>
              <a:t>Russian </a:t>
            </a:r>
            <a:r>
              <a:rPr lang="en-CA" sz="2400" dirty="0"/>
              <a:t>veterinary authorities declared a state of emergency in response to a cattle disease outbreak (officially attributed to pasteurellosis) in Siberia, with a particular focus on Novosibirsk Oblast</a:t>
            </a:r>
          </a:p>
          <a:p>
            <a:pPr>
              <a:defRPr/>
            </a:pPr>
            <a:r>
              <a:rPr lang="en-CA" sz="2400" dirty="0"/>
              <a:t>Reports that 15-18 regions of the country are affected</a:t>
            </a:r>
          </a:p>
          <a:p>
            <a:pPr>
              <a:defRPr/>
            </a:pPr>
            <a:r>
              <a:rPr lang="en-CA" sz="2400" dirty="0"/>
              <a:t>Scale and response appear atypical for pasteurellosis</a:t>
            </a:r>
          </a:p>
          <a:p>
            <a:pPr lvl="1">
              <a:defRPr/>
            </a:pPr>
            <a:r>
              <a:rPr lang="en-CA" sz="2000" dirty="0"/>
              <a:t>Mass seizure and culling of livestock (cattle, small ruminants, and pigs)</a:t>
            </a:r>
          </a:p>
          <a:p>
            <a:pPr lvl="1">
              <a:defRPr/>
            </a:pPr>
            <a:r>
              <a:rPr lang="en-CA" sz="2000" dirty="0"/>
              <a:t>Movement restrictions across multiple regions</a:t>
            </a:r>
          </a:p>
          <a:p>
            <a:pPr>
              <a:defRPr/>
            </a:pPr>
            <a:r>
              <a:rPr lang="en-CA" sz="2400" dirty="0">
                <a:hlinkClick r:id="rId4"/>
              </a:rPr>
              <a:t>Kazakhstan</a:t>
            </a:r>
            <a:r>
              <a:rPr lang="en-CA" sz="2400" dirty="0"/>
              <a:t> has imposed restrictions on Russian livestock products/ animal feed</a:t>
            </a:r>
          </a:p>
          <a:p>
            <a:pPr>
              <a:defRPr/>
            </a:pPr>
            <a:r>
              <a:rPr lang="en-CA" sz="2400" dirty="0"/>
              <a:t>Putin has </a:t>
            </a:r>
            <a:r>
              <a:rPr lang="en-CA" sz="2400" dirty="0">
                <a:hlinkClick r:id="rId5"/>
              </a:rPr>
              <a:t>signed a decree </a:t>
            </a:r>
            <a:r>
              <a:rPr lang="en-CA" sz="2400" dirty="0"/>
              <a:t>overhauling Russia’s animal vaccine industry, consolidating state producers into a single entity </a:t>
            </a:r>
          </a:p>
          <a:p>
            <a:pPr marL="0" indent="0">
              <a:buFont typeface="Arial" panose="020B0604020202020204" pitchFamily="34" charset="0"/>
              <a:buNone/>
              <a:defRPr/>
            </a:pPr>
            <a:endParaRPr lang="en-CA" sz="2400" dirty="0"/>
          </a:p>
        </p:txBody>
      </p:sp>
      <p:sp>
        <p:nvSpPr>
          <p:cNvPr id="47108" name="Slide Number Placeholder 4">
            <a:extLst>
              <a:ext uri="{FF2B5EF4-FFF2-40B4-BE49-F238E27FC236}">
                <a16:creationId xmlns:a16="http://schemas.microsoft.com/office/drawing/2014/main" id="{3D1D8ACB-52BB-75B0-71C8-B927E5DA87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F7340A-11BA-4D89-80C9-4256F88A4E9B}" type="slidenum">
              <a:rPr lang="en-US" altLang="en-US" smtClean="0">
                <a:solidFill>
                  <a:srgbClr val="898989"/>
                </a:solidFill>
              </a:rPr>
              <a:pPr/>
              <a:t>14</a:t>
            </a:fld>
            <a:endParaRPr lang="en-US" altLang="en-US">
              <a:solidFill>
                <a:srgbClr val="898989"/>
              </a:solidFill>
            </a:endParaRPr>
          </a:p>
        </p:txBody>
      </p:sp>
      <p:pic>
        <p:nvPicPr>
          <p:cNvPr id="47109" name="Picture 5">
            <a:extLst>
              <a:ext uri="{FF2B5EF4-FFF2-40B4-BE49-F238E27FC236}">
                <a16:creationId xmlns:a16="http://schemas.microsoft.com/office/drawing/2014/main" id="{325FD7E9-E1E4-CC57-B18D-788A2505594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8988" y="947738"/>
            <a:ext cx="4506912" cy="3143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60CB70E-D079-11E8-8A4E-7C8FA7CF7CCA}"/>
              </a:ext>
            </a:extLst>
          </p:cNvPr>
          <p:cNvSpPr/>
          <p:nvPr/>
        </p:nvSpPr>
        <p:spPr>
          <a:xfrm>
            <a:off x="8255000" y="2889250"/>
            <a:ext cx="547688"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7111" name="TextBox 13">
            <a:extLst>
              <a:ext uri="{FF2B5EF4-FFF2-40B4-BE49-F238E27FC236}">
                <a16:creationId xmlns:a16="http://schemas.microsoft.com/office/drawing/2014/main" id="{2860DF33-6981-D648-7C2B-8738E399412C}"/>
              </a:ext>
            </a:extLst>
          </p:cNvPr>
          <p:cNvSpPr txBox="1">
            <a:spLocks noChangeArrowheads="1"/>
          </p:cNvSpPr>
          <p:nvPr/>
        </p:nvSpPr>
        <p:spPr bwMode="auto">
          <a:xfrm>
            <a:off x="7138988" y="4244975"/>
            <a:ext cx="48545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400">
                <a:hlinkClick r:id="rId7"/>
              </a:rPr>
              <a:t>Turkmenistan</a:t>
            </a:r>
            <a:r>
              <a:rPr lang="en-CA" altLang="en-US" sz="2400"/>
              <a:t> also recently reported cattle mortalities, mostly likely suspected to be FMD</a:t>
            </a:r>
          </a:p>
        </p:txBody>
      </p:sp>
      <p:sp>
        <p:nvSpPr>
          <p:cNvPr id="15" name="Oval 14">
            <a:extLst>
              <a:ext uri="{FF2B5EF4-FFF2-40B4-BE49-F238E27FC236}">
                <a16:creationId xmlns:a16="http://schemas.microsoft.com/office/drawing/2014/main" id="{1174CE37-3D75-2442-C9E3-FEE22739AC70}"/>
              </a:ext>
            </a:extLst>
          </p:cNvPr>
          <p:cNvSpPr/>
          <p:nvPr/>
        </p:nvSpPr>
        <p:spPr>
          <a:xfrm>
            <a:off x="8077200" y="224155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a:extLst>
              <a:ext uri="{FF2B5EF4-FFF2-40B4-BE49-F238E27FC236}">
                <a16:creationId xmlns:a16="http://schemas.microsoft.com/office/drawing/2014/main" id="{4088D263-DED1-9A6F-163B-50130493D338}"/>
              </a:ext>
            </a:extLst>
          </p:cNvPr>
          <p:cNvSpPr/>
          <p:nvPr/>
        </p:nvSpPr>
        <p:spPr>
          <a:xfrm>
            <a:off x="8201025" y="2341563"/>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a:extLst>
              <a:ext uri="{FF2B5EF4-FFF2-40B4-BE49-F238E27FC236}">
                <a16:creationId xmlns:a16="http://schemas.microsoft.com/office/drawing/2014/main" id="{2CFBD0E3-BE8F-12F0-B47E-43E5D9F5444A}"/>
              </a:ext>
            </a:extLst>
          </p:cNvPr>
          <p:cNvSpPr/>
          <p:nvPr/>
        </p:nvSpPr>
        <p:spPr>
          <a:xfrm>
            <a:off x="8320088" y="211296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a:extLst>
              <a:ext uri="{FF2B5EF4-FFF2-40B4-BE49-F238E27FC236}">
                <a16:creationId xmlns:a16="http://schemas.microsoft.com/office/drawing/2014/main" id="{6E47F002-0883-6EFE-79D2-883FE7B4647B}"/>
              </a:ext>
            </a:extLst>
          </p:cNvPr>
          <p:cNvSpPr/>
          <p:nvPr/>
        </p:nvSpPr>
        <p:spPr>
          <a:xfrm>
            <a:off x="9339263" y="236061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9" name="Oval 18">
            <a:extLst>
              <a:ext uri="{FF2B5EF4-FFF2-40B4-BE49-F238E27FC236}">
                <a16:creationId xmlns:a16="http://schemas.microsoft.com/office/drawing/2014/main" id="{A16A4C3F-F214-240A-4C91-3686DA47FECE}"/>
              </a:ext>
            </a:extLst>
          </p:cNvPr>
          <p:cNvSpPr/>
          <p:nvPr/>
        </p:nvSpPr>
        <p:spPr>
          <a:xfrm>
            <a:off x="9501188" y="245586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0" name="Oval 19">
            <a:extLst>
              <a:ext uri="{FF2B5EF4-FFF2-40B4-BE49-F238E27FC236}">
                <a16:creationId xmlns:a16="http://schemas.microsoft.com/office/drawing/2014/main" id="{20529CDE-EF44-2318-0CCB-152EBF26AD3F}"/>
              </a:ext>
            </a:extLst>
          </p:cNvPr>
          <p:cNvSpPr/>
          <p:nvPr/>
        </p:nvSpPr>
        <p:spPr>
          <a:xfrm>
            <a:off x="9291638" y="2032000"/>
            <a:ext cx="71437"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1" name="Oval 20">
            <a:extLst>
              <a:ext uri="{FF2B5EF4-FFF2-40B4-BE49-F238E27FC236}">
                <a16:creationId xmlns:a16="http://schemas.microsoft.com/office/drawing/2014/main" id="{26D607C8-2B5F-2E22-C1F5-56D609E89633}"/>
              </a:ext>
            </a:extLst>
          </p:cNvPr>
          <p:cNvSpPr/>
          <p:nvPr/>
        </p:nvSpPr>
        <p:spPr>
          <a:xfrm>
            <a:off x="8820150" y="207010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2" name="Oval 21">
            <a:extLst>
              <a:ext uri="{FF2B5EF4-FFF2-40B4-BE49-F238E27FC236}">
                <a16:creationId xmlns:a16="http://schemas.microsoft.com/office/drawing/2014/main" id="{34410761-372A-2D40-E562-82AA0850BC6C}"/>
              </a:ext>
            </a:extLst>
          </p:cNvPr>
          <p:cNvSpPr/>
          <p:nvPr/>
        </p:nvSpPr>
        <p:spPr>
          <a:xfrm>
            <a:off x="9267825" y="220345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3" name="Oval 22">
            <a:extLst>
              <a:ext uri="{FF2B5EF4-FFF2-40B4-BE49-F238E27FC236}">
                <a16:creationId xmlns:a16="http://schemas.microsoft.com/office/drawing/2014/main" id="{48FA09AD-51C4-0696-D5CA-09555B9E4A8D}"/>
              </a:ext>
            </a:extLst>
          </p:cNvPr>
          <p:cNvSpPr/>
          <p:nvPr/>
        </p:nvSpPr>
        <p:spPr>
          <a:xfrm>
            <a:off x="10606088" y="2427288"/>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4" name="Oval 23">
            <a:extLst>
              <a:ext uri="{FF2B5EF4-FFF2-40B4-BE49-F238E27FC236}">
                <a16:creationId xmlns:a16="http://schemas.microsoft.com/office/drawing/2014/main" id="{544E9878-BFA3-B0A7-3328-12F42D997734}"/>
              </a:ext>
            </a:extLst>
          </p:cNvPr>
          <p:cNvSpPr/>
          <p:nvPr/>
        </p:nvSpPr>
        <p:spPr>
          <a:xfrm>
            <a:off x="10610850" y="1927225"/>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5" name="Oval 24">
            <a:extLst>
              <a:ext uri="{FF2B5EF4-FFF2-40B4-BE49-F238E27FC236}">
                <a16:creationId xmlns:a16="http://schemas.microsoft.com/office/drawing/2014/main" id="{193C6074-640A-7E58-29C2-188306F058A0}"/>
              </a:ext>
            </a:extLst>
          </p:cNvPr>
          <p:cNvSpPr/>
          <p:nvPr/>
        </p:nvSpPr>
        <p:spPr>
          <a:xfrm>
            <a:off x="8677275" y="2046288"/>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6" name="Oval 25">
            <a:extLst>
              <a:ext uri="{FF2B5EF4-FFF2-40B4-BE49-F238E27FC236}">
                <a16:creationId xmlns:a16="http://schemas.microsoft.com/office/drawing/2014/main" id="{55F2F349-0A0B-82E1-B492-1A9A31EA0050}"/>
              </a:ext>
            </a:extLst>
          </p:cNvPr>
          <p:cNvSpPr/>
          <p:nvPr/>
        </p:nvSpPr>
        <p:spPr>
          <a:xfrm>
            <a:off x="8524875" y="1979613"/>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23C4-9283-2420-05A6-45FC61FE9152}"/>
              </a:ext>
            </a:extLst>
          </p:cNvPr>
          <p:cNvSpPr>
            <a:spLocks noGrp="1"/>
          </p:cNvSpPr>
          <p:nvPr>
            <p:ph type="title"/>
          </p:nvPr>
        </p:nvSpPr>
        <p:spPr>
          <a:xfrm>
            <a:off x="192088" y="136525"/>
            <a:ext cx="10515600" cy="1325563"/>
          </a:xfrm>
        </p:spPr>
        <p:txBody>
          <a:bodyPr/>
          <a:lstStyle/>
          <a:p>
            <a:pPr>
              <a:defRPr/>
            </a:pPr>
            <a:r>
              <a:rPr lang="en-CA" dirty="0"/>
              <a:t>CEZD Ping:  FMD SAT-1 Spread</a:t>
            </a:r>
          </a:p>
        </p:txBody>
      </p:sp>
      <p:sp>
        <p:nvSpPr>
          <p:cNvPr id="49155" name="Content Placeholder 2">
            <a:extLst>
              <a:ext uri="{FF2B5EF4-FFF2-40B4-BE49-F238E27FC236}">
                <a16:creationId xmlns:a16="http://schemas.microsoft.com/office/drawing/2014/main" id="{AE175676-C6B6-C37A-D53D-5A87D0C88FCE}"/>
              </a:ext>
            </a:extLst>
          </p:cNvPr>
          <p:cNvSpPr>
            <a:spLocks noGrp="1"/>
          </p:cNvSpPr>
          <p:nvPr>
            <p:ph sz="half" idx="1"/>
          </p:nvPr>
        </p:nvSpPr>
        <p:spPr>
          <a:xfrm>
            <a:off x="295275" y="1193800"/>
            <a:ext cx="5848350" cy="5091113"/>
          </a:xfrm>
        </p:spPr>
        <p:txBody>
          <a:bodyPr/>
          <a:lstStyle/>
          <a:p>
            <a:r>
              <a:rPr lang="en-CA" altLang="en-US" sz="2400" dirty="0"/>
              <a:t>Considering the emergence and spread of FMD SAT1 across the Middle East, Western Asia, and Europe, how relevant is the current global SAT1 situation to Canada?</a:t>
            </a:r>
          </a:p>
          <a:p>
            <a:r>
              <a:rPr lang="en-CA" altLang="en-US" sz="2400" dirty="0"/>
              <a:t>N = 15          Avg = 3.5</a:t>
            </a:r>
          </a:p>
          <a:p>
            <a:r>
              <a:rPr lang="en-CA" altLang="en-US" sz="2400" dirty="0"/>
              <a:t>Comments:</a:t>
            </a:r>
          </a:p>
          <a:p>
            <a:pPr lvl="1"/>
            <a:r>
              <a:rPr lang="en-CA" altLang="en-US" sz="2000" dirty="0"/>
              <a:t>Emergence and spread in China significantly amplifies concern due to scale and connectivity</a:t>
            </a:r>
          </a:p>
          <a:p>
            <a:pPr lvl="1"/>
            <a:r>
              <a:rPr lang="en-CA" altLang="en-US" sz="2000" dirty="0"/>
              <a:t>Pattern is reminiscent of ASF’s global expansion in the late 2010s</a:t>
            </a:r>
          </a:p>
          <a:p>
            <a:pPr lvl="1"/>
            <a:r>
              <a:rPr lang="en-CA" altLang="en-US" sz="2000" dirty="0"/>
              <a:t>Overall likelihood of SAT‑1 introduction into Canada remains low</a:t>
            </a:r>
          </a:p>
          <a:p>
            <a:pPr lvl="1"/>
            <a:r>
              <a:rPr lang="en-CA" altLang="en-US" sz="2000" dirty="0"/>
              <a:t>Risk is not immediate but is increasing due to global trends and cumulative exposure</a:t>
            </a:r>
          </a:p>
          <a:p>
            <a:pPr lvl="1"/>
            <a:r>
              <a:rPr lang="en-CA" altLang="en-US" sz="2000" dirty="0"/>
              <a:t>Spread into tourist destinations elevates risk due to high travel volumes</a:t>
            </a:r>
          </a:p>
          <a:p>
            <a:endParaRPr lang="en-CA" altLang="en-US" sz="2400" dirty="0"/>
          </a:p>
          <a:p>
            <a:endParaRPr lang="en-CA" altLang="en-US" dirty="0"/>
          </a:p>
        </p:txBody>
      </p:sp>
      <p:sp>
        <p:nvSpPr>
          <p:cNvPr id="49156" name="Slide Number Placeholder 4">
            <a:extLst>
              <a:ext uri="{FF2B5EF4-FFF2-40B4-BE49-F238E27FC236}">
                <a16:creationId xmlns:a16="http://schemas.microsoft.com/office/drawing/2014/main" id="{6E24E193-98A4-E6FE-045C-4875596D91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A8F0E4-FBE4-4109-9755-123611C64617}" type="slidenum">
              <a:rPr lang="en-US" altLang="en-US" smtClean="0">
                <a:solidFill>
                  <a:srgbClr val="898989"/>
                </a:solidFill>
              </a:rPr>
              <a:pPr/>
              <a:t>15</a:t>
            </a:fld>
            <a:endParaRPr lang="en-US" altLang="en-US">
              <a:solidFill>
                <a:srgbClr val="898989"/>
              </a:solidFill>
            </a:endParaRPr>
          </a:p>
        </p:txBody>
      </p:sp>
      <p:pic>
        <p:nvPicPr>
          <p:cNvPr id="49157" name="Content Placeholder 9">
            <a:extLst>
              <a:ext uri="{FF2B5EF4-FFF2-40B4-BE49-F238E27FC236}">
                <a16:creationId xmlns:a16="http://schemas.microsoft.com/office/drawing/2014/main" id="{7C53CC7D-4C8F-C273-CC6A-428C579B11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6813" y="1416050"/>
            <a:ext cx="5181600" cy="4397375"/>
          </a:xfrm>
          <a:ln w="28575">
            <a:solidFill>
              <a:srgbClr val="00000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2EF9-D92D-FB8D-7B6A-1300BB6729B2}"/>
              </a:ext>
            </a:extLst>
          </p:cNvPr>
          <p:cNvSpPr>
            <a:spLocks noGrp="1"/>
          </p:cNvSpPr>
          <p:nvPr>
            <p:ph type="title"/>
          </p:nvPr>
        </p:nvSpPr>
        <p:spPr>
          <a:xfrm>
            <a:off x="447675" y="0"/>
            <a:ext cx="11296650" cy="1325563"/>
          </a:xfrm>
        </p:spPr>
        <p:txBody>
          <a:bodyPr/>
          <a:lstStyle/>
          <a:p>
            <a:pPr>
              <a:defRPr/>
            </a:pPr>
            <a:r>
              <a:rPr lang="en-CA" dirty="0">
                <a:hlinkClick r:id="rId3"/>
              </a:rPr>
              <a:t>FAO - Rapid risk assessment: FMD SAT-1</a:t>
            </a:r>
            <a:endParaRPr lang="en-CA" dirty="0"/>
          </a:p>
        </p:txBody>
      </p:sp>
      <p:graphicFrame>
        <p:nvGraphicFramePr>
          <p:cNvPr id="6" name="Content Placeholder 5">
            <a:extLst>
              <a:ext uri="{FF2B5EF4-FFF2-40B4-BE49-F238E27FC236}">
                <a16:creationId xmlns:a16="http://schemas.microsoft.com/office/drawing/2014/main" id="{9AB9E054-0DDC-DD0A-B4BA-C70A902F85B3}"/>
              </a:ext>
            </a:extLst>
          </p:cNvPr>
          <p:cNvGraphicFramePr>
            <a:graphicFrameLocks noGrp="1"/>
          </p:cNvGraphicFramePr>
          <p:nvPr>
            <p:ph sz="half" idx="1"/>
            <p:extLst>
              <p:ext uri="{D42A27DB-BD31-4B8C-83A1-F6EECF244321}">
                <p14:modId xmlns:p14="http://schemas.microsoft.com/office/powerpoint/2010/main" val="1279441851"/>
              </p:ext>
            </p:extLst>
          </p:nvPr>
        </p:nvGraphicFramePr>
        <p:xfrm>
          <a:off x="447675" y="1130300"/>
          <a:ext cx="5626099" cy="4389440"/>
        </p:xfrm>
        <a:graphic>
          <a:graphicData uri="http://schemas.openxmlformats.org/drawingml/2006/table">
            <a:tbl>
              <a:tblPr firstRow="1" bandRow="1">
                <a:tableStyleId>{616DA210-FB5B-4158-B5E0-FEB733F419BA}</a:tableStyleId>
              </a:tblPr>
              <a:tblGrid>
                <a:gridCol w="1454433">
                  <a:extLst>
                    <a:ext uri="{9D8B030D-6E8A-4147-A177-3AD203B41FA5}">
                      <a16:colId xmlns:a16="http://schemas.microsoft.com/office/drawing/2014/main" val="20000"/>
                    </a:ext>
                  </a:extLst>
                </a:gridCol>
                <a:gridCol w="2192655">
                  <a:extLst>
                    <a:ext uri="{9D8B030D-6E8A-4147-A177-3AD203B41FA5}">
                      <a16:colId xmlns:a16="http://schemas.microsoft.com/office/drawing/2014/main" val="20001"/>
                    </a:ext>
                  </a:extLst>
                </a:gridCol>
                <a:gridCol w="1979011">
                  <a:extLst>
                    <a:ext uri="{9D8B030D-6E8A-4147-A177-3AD203B41FA5}">
                      <a16:colId xmlns:a16="http://schemas.microsoft.com/office/drawing/2014/main" val="20002"/>
                    </a:ext>
                  </a:extLst>
                </a:gridCol>
              </a:tblGrid>
              <a:tr h="399040">
                <a:tc>
                  <a:txBody>
                    <a:bodyPr/>
                    <a:lstStyle/>
                    <a:p>
                      <a:r>
                        <a:rPr lang="en-CA" sz="1600" dirty="0"/>
                        <a:t>Country</a:t>
                      </a:r>
                    </a:p>
                  </a:txBody>
                  <a:tcPr marT="45733" marB="45733"/>
                </a:tc>
                <a:tc>
                  <a:txBody>
                    <a:bodyPr/>
                    <a:lstStyle/>
                    <a:p>
                      <a:r>
                        <a:rPr lang="en-CA" sz="1600" dirty="0"/>
                        <a:t>Likelihood/Uncertainty</a:t>
                      </a:r>
                    </a:p>
                  </a:txBody>
                  <a:tcPr marT="45733" marB="45733"/>
                </a:tc>
                <a:tc>
                  <a:txBody>
                    <a:bodyPr/>
                    <a:lstStyle/>
                    <a:p>
                      <a:r>
                        <a:rPr lang="en-CA" sz="1600" dirty="0"/>
                        <a:t>Impact/Uncertainty</a:t>
                      </a:r>
                    </a:p>
                  </a:txBody>
                  <a:tcPr marT="45733" marB="45733"/>
                </a:tc>
                <a:extLst>
                  <a:ext uri="{0D108BD9-81ED-4DB2-BD59-A6C34878D82A}">
                    <a16:rowId xmlns:a16="http://schemas.microsoft.com/office/drawing/2014/main" val="10000"/>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Afghanistan</a:t>
                      </a:r>
                    </a:p>
                  </a:txBody>
                  <a:tcPr marL="9525" marR="9525" marT="9528" marB="9528" anchor="ctr"/>
                </a:tc>
                <a:tc>
                  <a:txBody>
                    <a:bodyPr/>
                    <a:lstStyle/>
                    <a:p>
                      <a:r>
                        <a:rPr lang="en-CA" sz="1600" dirty="0"/>
                        <a:t>Likely/High </a:t>
                      </a:r>
                    </a:p>
                  </a:txBody>
                  <a:tcPr marT="45733" marB="45733"/>
                </a:tc>
                <a:tc>
                  <a:txBody>
                    <a:bodyPr/>
                    <a:lstStyle/>
                    <a:p>
                      <a:r>
                        <a:rPr lang="en-CA" sz="1600" dirty="0"/>
                        <a:t>Severe/Moderate</a:t>
                      </a:r>
                    </a:p>
                  </a:txBody>
                  <a:tcPr marT="45733" marB="45733"/>
                </a:tc>
                <a:extLst>
                  <a:ext uri="{0D108BD9-81ED-4DB2-BD59-A6C34878D82A}">
                    <a16:rowId xmlns:a16="http://schemas.microsoft.com/office/drawing/2014/main" val="10001"/>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Armenia</a:t>
                      </a:r>
                    </a:p>
                  </a:txBody>
                  <a:tcPr marL="9525" marR="9525" marT="9528" marB="9528" anchor="ctr"/>
                </a:tc>
                <a:tc>
                  <a:txBody>
                    <a:bodyPr/>
                    <a:lstStyle/>
                    <a:p>
                      <a:r>
                        <a:rPr lang="en-CA" sz="1600" dirty="0"/>
                        <a:t>Likely/Moderate</a:t>
                      </a:r>
                    </a:p>
                  </a:txBody>
                  <a:tcPr marT="45733" marB="45733"/>
                </a:tc>
                <a:tc>
                  <a:txBody>
                    <a:bodyPr/>
                    <a:lstStyle/>
                    <a:p>
                      <a:r>
                        <a:rPr lang="en-CA" sz="1600" dirty="0"/>
                        <a:t>Low/Moderate </a:t>
                      </a:r>
                    </a:p>
                  </a:txBody>
                  <a:tcPr marT="45733" marB="45733"/>
                </a:tc>
                <a:extLst>
                  <a:ext uri="{0D108BD9-81ED-4DB2-BD59-A6C34878D82A}">
                    <a16:rowId xmlns:a16="http://schemas.microsoft.com/office/drawing/2014/main" val="10002"/>
                  </a:ext>
                </a:extLst>
              </a:tr>
              <a:tr h="399040">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Bulgaria</a:t>
                      </a:r>
                    </a:p>
                  </a:txBody>
                  <a:tcPr marL="9525" marR="9525" marT="9528" marB="9528" anchor="ctr"/>
                </a:tc>
                <a:tc>
                  <a:txBody>
                    <a:bodyPr/>
                    <a:lstStyle/>
                    <a:p>
                      <a:r>
                        <a:rPr lang="en-CA" sz="1600" dirty="0"/>
                        <a:t>Unlikely/Low</a:t>
                      </a:r>
                    </a:p>
                  </a:txBody>
                  <a:tcPr marT="45733" marB="45733"/>
                </a:tc>
                <a:tc>
                  <a:txBody>
                    <a:bodyPr/>
                    <a:lstStyle/>
                    <a:p>
                      <a:r>
                        <a:rPr lang="en-CA" sz="1600" dirty="0"/>
                        <a:t>Low/Low</a:t>
                      </a:r>
                    </a:p>
                  </a:txBody>
                  <a:tcPr marT="45733" marB="45733"/>
                </a:tc>
                <a:extLst>
                  <a:ext uri="{0D108BD9-81ED-4DB2-BD59-A6C34878D82A}">
                    <a16:rowId xmlns:a16="http://schemas.microsoft.com/office/drawing/2014/main" val="10003"/>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Cyprus</a:t>
                      </a:r>
                    </a:p>
                  </a:txBody>
                  <a:tcPr marL="9525" marR="9525" marT="9528" marB="9528" anchor="ctr"/>
                </a:tc>
                <a:tc>
                  <a:txBody>
                    <a:bodyPr/>
                    <a:lstStyle/>
                    <a:p>
                      <a:r>
                        <a:rPr lang="en-CA" sz="1600" b="1" dirty="0">
                          <a:highlight>
                            <a:srgbClr val="FF0000"/>
                          </a:highlight>
                        </a:rPr>
                        <a:t>Likely/Moderate</a:t>
                      </a:r>
                    </a:p>
                  </a:txBody>
                  <a:tcPr marT="45733" marB="45733"/>
                </a:tc>
                <a:tc>
                  <a:txBody>
                    <a:bodyPr/>
                    <a:lstStyle/>
                    <a:p>
                      <a:r>
                        <a:rPr lang="en-CA" sz="1600" b="1" dirty="0">
                          <a:highlight>
                            <a:srgbClr val="FF0000"/>
                          </a:highlight>
                        </a:rPr>
                        <a:t>Low/Moderate</a:t>
                      </a:r>
                    </a:p>
                  </a:txBody>
                  <a:tcPr marT="45733" marB="45733"/>
                </a:tc>
                <a:extLst>
                  <a:ext uri="{0D108BD9-81ED-4DB2-BD59-A6C34878D82A}">
                    <a16:rowId xmlns:a16="http://schemas.microsoft.com/office/drawing/2014/main" val="10004"/>
                  </a:ext>
                </a:extLst>
              </a:tr>
              <a:tr h="399040">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Georgia</a:t>
                      </a:r>
                    </a:p>
                  </a:txBody>
                  <a:tcPr marL="9525" marR="9525" marT="9528" marB="9528" anchor="ctr"/>
                </a:tc>
                <a:tc>
                  <a:txBody>
                    <a:bodyPr/>
                    <a:lstStyle/>
                    <a:p>
                      <a:r>
                        <a:rPr lang="en-CA" sz="1600" b="0" dirty="0"/>
                        <a:t>Very Likely/Moderate</a:t>
                      </a:r>
                    </a:p>
                  </a:txBody>
                  <a:tcPr marT="45733" marB="45733"/>
                </a:tc>
                <a:tc>
                  <a:txBody>
                    <a:bodyPr/>
                    <a:lstStyle/>
                    <a:p>
                      <a:r>
                        <a:rPr lang="en-CA" sz="1600" b="0" dirty="0"/>
                        <a:t>Moderate/Moderate</a:t>
                      </a:r>
                    </a:p>
                  </a:txBody>
                  <a:tcPr marT="45733" marB="45733"/>
                </a:tc>
                <a:extLst>
                  <a:ext uri="{0D108BD9-81ED-4DB2-BD59-A6C34878D82A}">
                    <a16:rowId xmlns:a16="http://schemas.microsoft.com/office/drawing/2014/main" val="10005"/>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Greece</a:t>
                      </a:r>
                    </a:p>
                  </a:txBody>
                  <a:tcPr marL="9525" marR="9525" marT="9528" marB="9528" anchor="ctr"/>
                </a:tc>
                <a:tc>
                  <a:txBody>
                    <a:bodyPr/>
                    <a:lstStyle/>
                    <a:p>
                      <a:r>
                        <a:rPr lang="en-CA" sz="1600" b="1" dirty="0">
                          <a:highlight>
                            <a:srgbClr val="FF0000"/>
                          </a:highlight>
                        </a:rPr>
                        <a:t>Likely/Moderate</a:t>
                      </a:r>
                    </a:p>
                  </a:txBody>
                  <a:tcPr marT="45733" marB="45733"/>
                </a:tc>
                <a:tc>
                  <a:txBody>
                    <a:bodyPr/>
                    <a:lstStyle/>
                    <a:p>
                      <a:r>
                        <a:rPr lang="en-CA" sz="1600" b="1" dirty="0">
                          <a:highlight>
                            <a:srgbClr val="FF0000"/>
                          </a:highlight>
                        </a:rPr>
                        <a:t>Low/Low</a:t>
                      </a:r>
                    </a:p>
                  </a:txBody>
                  <a:tcPr marT="45733" marB="45733"/>
                </a:tc>
                <a:extLst>
                  <a:ext uri="{0D108BD9-81ED-4DB2-BD59-A6C34878D82A}">
                    <a16:rowId xmlns:a16="http://schemas.microsoft.com/office/drawing/2014/main" val="10006"/>
                  </a:ext>
                </a:extLst>
              </a:tr>
              <a:tr h="399040">
                <a:tc>
                  <a:txBody>
                    <a:bodyPr/>
                    <a:lstStyle/>
                    <a:p>
                      <a:pPr>
                        <a:lnSpc>
                          <a:spcPct val="115000"/>
                        </a:lnSpc>
                        <a:spcAft>
                          <a:spcPts val="800"/>
                        </a:spcAft>
                        <a:buNone/>
                      </a:pPr>
                      <a:r>
                        <a:rPr lang="en-CA" sz="1600" b="1" kern="100">
                          <a:effectLst/>
                          <a:highlight>
                            <a:srgbClr val="FF0000"/>
                          </a:highlight>
                          <a:latin typeface="+mn-lt"/>
                          <a:ea typeface="Aptos" panose="020B0004020202020204" pitchFamily="34" charset="0"/>
                          <a:cs typeface="Times New Roman" panose="02020603050405020304" pitchFamily="18" charset="0"/>
                        </a:rPr>
                        <a:t>Israel</a:t>
                      </a:r>
                    </a:p>
                  </a:txBody>
                  <a:tcPr marL="9525" marR="9525" marT="9528" marB="9528" anchor="ctr"/>
                </a:tc>
                <a:tc>
                  <a:txBody>
                    <a:bodyPr/>
                    <a:lstStyle/>
                    <a:p>
                      <a:r>
                        <a:rPr lang="en-CA" sz="1600" b="1" dirty="0">
                          <a:highlight>
                            <a:srgbClr val="FF0000"/>
                          </a:highlight>
                        </a:rPr>
                        <a:t>Likely/Moderate</a:t>
                      </a:r>
                    </a:p>
                  </a:txBody>
                  <a:tcPr marT="45733" marB="45733"/>
                </a:tc>
                <a:tc>
                  <a:txBody>
                    <a:bodyPr/>
                    <a:lstStyle/>
                    <a:p>
                      <a:r>
                        <a:rPr lang="en-CA" sz="1600" b="1" dirty="0">
                          <a:highlight>
                            <a:srgbClr val="FF0000"/>
                          </a:highlight>
                        </a:rPr>
                        <a:t>Low/Moderate</a:t>
                      </a:r>
                    </a:p>
                  </a:txBody>
                  <a:tcPr marT="45733" marB="45733"/>
                </a:tc>
                <a:extLst>
                  <a:ext uri="{0D108BD9-81ED-4DB2-BD59-A6C34878D82A}">
                    <a16:rowId xmlns:a16="http://schemas.microsoft.com/office/drawing/2014/main" val="10007"/>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Jordan</a:t>
                      </a:r>
                    </a:p>
                  </a:txBody>
                  <a:tcPr marL="9525" marR="9525" marT="9528" marB="9528" anchor="ctr"/>
                </a:tc>
                <a:tc>
                  <a:txBody>
                    <a:bodyPr/>
                    <a:lstStyle/>
                    <a:p>
                      <a:r>
                        <a:rPr lang="en-CA" sz="1600" dirty="0"/>
                        <a:t>Likely/High</a:t>
                      </a:r>
                    </a:p>
                  </a:txBody>
                  <a:tcPr marT="45733" marB="45733"/>
                </a:tc>
                <a:tc>
                  <a:txBody>
                    <a:bodyPr/>
                    <a:lstStyle/>
                    <a:p>
                      <a:r>
                        <a:rPr lang="en-CA" sz="1600" dirty="0"/>
                        <a:t>Moderate/High</a:t>
                      </a:r>
                    </a:p>
                  </a:txBody>
                  <a:tcPr marT="45733" marB="45733"/>
                </a:tc>
                <a:extLst>
                  <a:ext uri="{0D108BD9-81ED-4DB2-BD59-A6C34878D82A}">
                    <a16:rowId xmlns:a16="http://schemas.microsoft.com/office/drawing/2014/main" val="10008"/>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Lebanon</a:t>
                      </a:r>
                    </a:p>
                  </a:txBody>
                  <a:tcPr marL="9525" marR="9525" marT="9528" marB="9528" anchor="ctr"/>
                </a:tc>
                <a:tc>
                  <a:txBody>
                    <a:bodyPr/>
                    <a:lstStyle/>
                    <a:p>
                      <a:r>
                        <a:rPr lang="en-CA" sz="1600" b="1" dirty="0">
                          <a:highlight>
                            <a:srgbClr val="FF0000"/>
                          </a:highlight>
                        </a:rPr>
                        <a:t>Likely/High</a:t>
                      </a:r>
                    </a:p>
                  </a:txBody>
                  <a:tcPr marT="45733" marB="45733"/>
                </a:tc>
                <a:tc>
                  <a:txBody>
                    <a:bodyPr/>
                    <a:lstStyle/>
                    <a:p>
                      <a:r>
                        <a:rPr lang="en-CA" sz="1600" b="1" dirty="0">
                          <a:highlight>
                            <a:srgbClr val="FF0000"/>
                          </a:highlight>
                        </a:rPr>
                        <a:t>Moderate/High</a:t>
                      </a:r>
                    </a:p>
                  </a:txBody>
                  <a:tcPr marT="45733" marB="45733"/>
                </a:tc>
                <a:extLst>
                  <a:ext uri="{0D108BD9-81ED-4DB2-BD59-A6C34878D82A}">
                    <a16:rowId xmlns:a16="http://schemas.microsoft.com/office/drawing/2014/main" val="10009"/>
                  </a:ext>
                </a:extLst>
              </a:tr>
              <a:tr h="399040">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Libya</a:t>
                      </a:r>
                    </a:p>
                  </a:txBody>
                  <a:tcPr marL="9525" marR="9525" marT="9528" marB="9528" anchor="ctr"/>
                </a:tc>
                <a:tc>
                  <a:txBody>
                    <a:bodyPr/>
                    <a:lstStyle/>
                    <a:p>
                      <a:r>
                        <a:rPr lang="en-CA" sz="1600" b="0" dirty="0"/>
                        <a:t>Very Likely/High</a:t>
                      </a:r>
                    </a:p>
                  </a:txBody>
                  <a:tcPr marT="45733" marB="45733"/>
                </a:tc>
                <a:tc>
                  <a:txBody>
                    <a:bodyPr/>
                    <a:lstStyle/>
                    <a:p>
                      <a:r>
                        <a:rPr lang="en-CA" sz="1600" b="0" dirty="0"/>
                        <a:t>Severe/High</a:t>
                      </a:r>
                    </a:p>
                  </a:txBody>
                  <a:tcPr marT="45733" marB="45733"/>
                </a:tc>
                <a:extLst>
                  <a:ext uri="{0D108BD9-81ED-4DB2-BD59-A6C34878D82A}">
                    <a16:rowId xmlns:a16="http://schemas.microsoft.com/office/drawing/2014/main" val="10010"/>
                  </a:ext>
                </a:extLst>
              </a:tr>
            </a:tbl>
          </a:graphicData>
        </a:graphic>
      </p:graphicFrame>
      <p:sp>
        <p:nvSpPr>
          <p:cNvPr id="51204" name="Slide Number Placeholder 4">
            <a:extLst>
              <a:ext uri="{FF2B5EF4-FFF2-40B4-BE49-F238E27FC236}">
                <a16:creationId xmlns:a16="http://schemas.microsoft.com/office/drawing/2014/main" id="{9E12B2CA-2C9D-E5BF-BCAD-8D07BB4D592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AA95AC5-1D43-47BA-A2C6-BA569D58A272}" type="slidenum">
              <a:rPr lang="en-US" altLang="en-US" sz="1200" smtClean="0">
                <a:solidFill>
                  <a:srgbClr val="898989"/>
                </a:solidFill>
              </a:rPr>
              <a:pPr>
                <a:lnSpc>
                  <a:spcPct val="100000"/>
                </a:lnSpc>
                <a:spcBef>
                  <a:spcPct val="0"/>
                </a:spcBef>
                <a:buFontTx/>
                <a:buNone/>
              </a:pPr>
              <a:t>16</a:t>
            </a:fld>
            <a:endParaRPr lang="en-US" altLang="en-US" sz="1200">
              <a:solidFill>
                <a:srgbClr val="898989"/>
              </a:solidFill>
            </a:endParaRPr>
          </a:p>
        </p:txBody>
      </p:sp>
      <p:graphicFrame>
        <p:nvGraphicFramePr>
          <p:cNvPr id="7" name="Content Placeholder 5">
            <a:extLst>
              <a:ext uri="{FF2B5EF4-FFF2-40B4-BE49-F238E27FC236}">
                <a16:creationId xmlns:a16="http://schemas.microsoft.com/office/drawing/2014/main" id="{E90CBBF1-73B8-3088-135D-FA7AE526EE0E}"/>
              </a:ext>
            </a:extLst>
          </p:cNvPr>
          <p:cNvGraphicFramePr>
            <a:graphicFrameLocks/>
          </p:cNvGraphicFramePr>
          <p:nvPr/>
        </p:nvGraphicFramePr>
        <p:xfrm>
          <a:off x="6283325" y="1387475"/>
          <a:ext cx="5626099" cy="4600575"/>
        </p:xfrm>
        <a:graphic>
          <a:graphicData uri="http://schemas.openxmlformats.org/drawingml/2006/table">
            <a:tbl>
              <a:tblPr firstRow="1" bandRow="1">
                <a:tableStyleId>{616DA210-FB5B-4158-B5E0-FEB733F419BA}</a:tableStyleId>
              </a:tblPr>
              <a:tblGrid>
                <a:gridCol w="1454433">
                  <a:extLst>
                    <a:ext uri="{9D8B030D-6E8A-4147-A177-3AD203B41FA5}">
                      <a16:colId xmlns:a16="http://schemas.microsoft.com/office/drawing/2014/main" val="20000"/>
                    </a:ext>
                  </a:extLst>
                </a:gridCol>
                <a:gridCol w="2192655">
                  <a:extLst>
                    <a:ext uri="{9D8B030D-6E8A-4147-A177-3AD203B41FA5}">
                      <a16:colId xmlns:a16="http://schemas.microsoft.com/office/drawing/2014/main" val="20001"/>
                    </a:ext>
                  </a:extLst>
                </a:gridCol>
                <a:gridCol w="1979011">
                  <a:extLst>
                    <a:ext uri="{9D8B030D-6E8A-4147-A177-3AD203B41FA5}">
                      <a16:colId xmlns:a16="http://schemas.microsoft.com/office/drawing/2014/main" val="20002"/>
                    </a:ext>
                  </a:extLst>
                </a:gridCol>
              </a:tblGrid>
              <a:tr h="335289">
                <a:tc>
                  <a:txBody>
                    <a:bodyPr/>
                    <a:lstStyle/>
                    <a:p>
                      <a:r>
                        <a:rPr lang="en-CA" sz="1600" dirty="0"/>
                        <a:t>Country</a:t>
                      </a:r>
                    </a:p>
                  </a:txBody>
                  <a:tcPr marT="45721" marB="45721"/>
                </a:tc>
                <a:tc>
                  <a:txBody>
                    <a:bodyPr/>
                    <a:lstStyle/>
                    <a:p>
                      <a:r>
                        <a:rPr lang="en-CA" sz="1600" dirty="0"/>
                        <a:t>Likelihood/Uncertainty</a:t>
                      </a:r>
                    </a:p>
                  </a:txBody>
                  <a:tcPr marT="45721" marB="45721"/>
                </a:tc>
                <a:tc>
                  <a:txBody>
                    <a:bodyPr/>
                    <a:lstStyle/>
                    <a:p>
                      <a:r>
                        <a:rPr lang="en-CA" sz="1600" dirty="0"/>
                        <a:t>Impact/Uncertainty</a:t>
                      </a:r>
                    </a:p>
                  </a:txBody>
                  <a:tcPr marT="45721" marB="45721"/>
                </a:tc>
                <a:extLst>
                  <a:ext uri="{0D108BD9-81ED-4DB2-BD59-A6C34878D82A}">
                    <a16:rowId xmlns:a16="http://schemas.microsoft.com/office/drawing/2014/main" val="10000"/>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Oman</a:t>
                      </a:r>
                    </a:p>
                  </a:txBody>
                  <a:tcPr marL="9525" marR="9525" marT="9525" marB="9525" anchor="ctr"/>
                </a:tc>
                <a:tc>
                  <a:txBody>
                    <a:bodyPr/>
                    <a:lstStyle/>
                    <a:p>
                      <a:r>
                        <a:rPr lang="en-CA" sz="1600" dirty="0"/>
                        <a:t>Likely/Moderate</a:t>
                      </a:r>
                    </a:p>
                  </a:txBody>
                  <a:tcPr marT="45721" marB="45721"/>
                </a:tc>
                <a:tc>
                  <a:txBody>
                    <a:bodyPr/>
                    <a:lstStyle/>
                    <a:p>
                      <a:r>
                        <a:rPr lang="en-CA" sz="1600" dirty="0"/>
                        <a:t>Low/Moderate</a:t>
                      </a:r>
                    </a:p>
                  </a:txBody>
                  <a:tcPr marT="45721" marB="45721"/>
                </a:tc>
                <a:extLst>
                  <a:ext uri="{0D108BD9-81ED-4DB2-BD59-A6C34878D82A}">
                    <a16:rowId xmlns:a16="http://schemas.microsoft.com/office/drawing/2014/main" val="10001"/>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Pakistan</a:t>
                      </a:r>
                    </a:p>
                  </a:txBody>
                  <a:tcPr marL="9525" marR="9525" marT="9525" marB="9525" anchor="ctr"/>
                </a:tc>
                <a:tc>
                  <a:txBody>
                    <a:bodyPr/>
                    <a:lstStyle/>
                    <a:p>
                      <a:r>
                        <a:rPr lang="en-CA" sz="1600" dirty="0"/>
                        <a:t>Likely/Moderate</a:t>
                      </a:r>
                    </a:p>
                  </a:txBody>
                  <a:tcPr marT="45721" marB="45721"/>
                </a:tc>
                <a:tc>
                  <a:txBody>
                    <a:bodyPr/>
                    <a:lstStyle/>
                    <a:p>
                      <a:r>
                        <a:rPr lang="en-CA" sz="1600" dirty="0"/>
                        <a:t>Severe/Moderate</a:t>
                      </a:r>
                    </a:p>
                  </a:txBody>
                  <a:tcPr marT="45721" marB="45721"/>
                </a:tc>
                <a:extLst>
                  <a:ext uri="{0D108BD9-81ED-4DB2-BD59-A6C34878D82A}">
                    <a16:rowId xmlns:a16="http://schemas.microsoft.com/office/drawing/2014/main" val="10002"/>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Qatar</a:t>
                      </a:r>
                    </a:p>
                  </a:txBody>
                  <a:tcPr marL="9525" marR="9525" marT="9525" marB="9525" anchor="ctr"/>
                </a:tc>
                <a:tc>
                  <a:txBody>
                    <a:bodyPr/>
                    <a:lstStyle/>
                    <a:p>
                      <a:r>
                        <a:rPr lang="en-CA" sz="1600" dirty="0"/>
                        <a:t>Likely/Low</a:t>
                      </a:r>
                    </a:p>
                  </a:txBody>
                  <a:tcPr marT="45721" marB="45721"/>
                </a:tc>
                <a:tc>
                  <a:txBody>
                    <a:bodyPr/>
                    <a:lstStyle/>
                    <a:p>
                      <a:r>
                        <a:rPr lang="en-CA" sz="1600" dirty="0"/>
                        <a:t>Low/Low</a:t>
                      </a:r>
                    </a:p>
                  </a:txBody>
                  <a:tcPr marT="45721" marB="45721"/>
                </a:tc>
                <a:extLst>
                  <a:ext uri="{0D108BD9-81ED-4DB2-BD59-A6C34878D82A}">
                    <a16:rowId xmlns:a16="http://schemas.microsoft.com/office/drawing/2014/main" val="10003"/>
                  </a:ext>
                </a:extLst>
              </a:tr>
              <a:tr h="563388">
                <a:tc>
                  <a:txBody>
                    <a:bodyPr/>
                    <a:lstStyle/>
                    <a:p>
                      <a:pPr>
                        <a:lnSpc>
                          <a:spcPct val="115000"/>
                        </a:lnSpc>
                        <a:spcAft>
                          <a:spcPts val="800"/>
                        </a:spcAft>
                        <a:buNone/>
                      </a:pPr>
                      <a:r>
                        <a:rPr lang="en-CA" sz="1600" b="1" kern="100" dirty="0">
                          <a:effectLst/>
                          <a:highlight>
                            <a:srgbClr val="FFFF00"/>
                          </a:highlight>
                          <a:latin typeface="+mn-lt"/>
                          <a:ea typeface="Aptos" panose="020B0004020202020204" pitchFamily="34" charset="0"/>
                          <a:cs typeface="Times New Roman" panose="02020603050405020304" pitchFamily="18" charset="0"/>
                        </a:rPr>
                        <a:t>Russian Federation</a:t>
                      </a:r>
                    </a:p>
                  </a:txBody>
                  <a:tcPr marL="9525" marR="9525" marT="9525" marB="9525" anchor="ctr"/>
                </a:tc>
                <a:tc>
                  <a:txBody>
                    <a:bodyPr/>
                    <a:lstStyle/>
                    <a:p>
                      <a:r>
                        <a:rPr lang="en-CA" sz="1600" b="1" dirty="0">
                          <a:highlight>
                            <a:srgbClr val="FFFF00"/>
                          </a:highlight>
                        </a:rPr>
                        <a:t>Likely/High</a:t>
                      </a:r>
                    </a:p>
                  </a:txBody>
                  <a:tcPr marT="45721" marB="45721"/>
                </a:tc>
                <a:tc>
                  <a:txBody>
                    <a:bodyPr/>
                    <a:lstStyle/>
                    <a:p>
                      <a:r>
                        <a:rPr lang="en-CA" sz="1600" b="1" dirty="0">
                          <a:highlight>
                            <a:srgbClr val="FFFF00"/>
                          </a:highlight>
                        </a:rPr>
                        <a:t>Moderate/Moderate</a:t>
                      </a:r>
                    </a:p>
                  </a:txBody>
                  <a:tcPr marT="45721" marB="45721"/>
                </a:tc>
                <a:extLst>
                  <a:ext uri="{0D108BD9-81ED-4DB2-BD59-A6C34878D82A}">
                    <a16:rowId xmlns:a16="http://schemas.microsoft.com/office/drawing/2014/main" val="10004"/>
                  </a:ext>
                </a:extLst>
              </a:tr>
              <a:tr h="335289">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Saudi Arabia</a:t>
                      </a:r>
                    </a:p>
                  </a:txBody>
                  <a:tcPr marL="9525" marR="9525" marT="9525" marB="9525" anchor="ctr"/>
                </a:tc>
                <a:tc>
                  <a:txBody>
                    <a:bodyPr/>
                    <a:lstStyle/>
                    <a:p>
                      <a:r>
                        <a:rPr lang="en-CA" sz="1600" dirty="0"/>
                        <a:t>Likely/High</a:t>
                      </a:r>
                    </a:p>
                  </a:txBody>
                  <a:tcPr marT="45721" marB="45721"/>
                </a:tc>
                <a:tc>
                  <a:txBody>
                    <a:bodyPr/>
                    <a:lstStyle/>
                    <a:p>
                      <a:r>
                        <a:rPr lang="en-CA" sz="1600" dirty="0"/>
                        <a:t>Moderate/Moderate</a:t>
                      </a:r>
                    </a:p>
                  </a:txBody>
                  <a:tcPr marT="45721" marB="45721"/>
                </a:tc>
                <a:extLst>
                  <a:ext uri="{0D108BD9-81ED-4DB2-BD59-A6C34878D82A}">
                    <a16:rowId xmlns:a16="http://schemas.microsoft.com/office/drawing/2014/main" val="10005"/>
                  </a:ext>
                </a:extLst>
              </a:tr>
              <a:tr h="563388">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Syrian Arab Republic</a:t>
                      </a:r>
                    </a:p>
                  </a:txBody>
                  <a:tcPr marL="9525" marR="9525" marT="9525" marB="9525" anchor="ctr"/>
                </a:tc>
                <a:tc>
                  <a:txBody>
                    <a:bodyPr/>
                    <a:lstStyle/>
                    <a:p>
                      <a:r>
                        <a:rPr lang="en-CA" sz="1600" b="0" dirty="0"/>
                        <a:t>Very Likely/High</a:t>
                      </a:r>
                    </a:p>
                  </a:txBody>
                  <a:tcPr marT="45721" marB="45721"/>
                </a:tc>
                <a:tc>
                  <a:txBody>
                    <a:bodyPr/>
                    <a:lstStyle/>
                    <a:p>
                      <a:r>
                        <a:rPr lang="en-CA" sz="1600" b="0" dirty="0"/>
                        <a:t>Severe/High</a:t>
                      </a:r>
                    </a:p>
                  </a:txBody>
                  <a:tcPr marT="45721" marB="45721"/>
                </a:tc>
                <a:extLst>
                  <a:ext uri="{0D108BD9-81ED-4DB2-BD59-A6C34878D82A}">
                    <a16:rowId xmlns:a16="http://schemas.microsoft.com/office/drawing/2014/main" val="10006"/>
                  </a:ext>
                </a:extLst>
              </a:tr>
              <a:tr h="335289">
                <a:tc>
                  <a:txBody>
                    <a:bodyPr/>
                    <a:lstStyle/>
                    <a:p>
                      <a:pPr>
                        <a:lnSpc>
                          <a:spcPct val="115000"/>
                        </a:lnSpc>
                        <a:spcAft>
                          <a:spcPts val="800"/>
                        </a:spcAft>
                        <a:buNone/>
                      </a:pPr>
                      <a:r>
                        <a:rPr lang="en-CA" sz="1600" b="1" kern="100" dirty="0">
                          <a:effectLst/>
                          <a:highlight>
                            <a:srgbClr val="FFFF00"/>
                          </a:highlight>
                          <a:latin typeface="+mn-lt"/>
                          <a:ea typeface="Aptos" panose="020B0004020202020204" pitchFamily="34" charset="0"/>
                          <a:cs typeface="Times New Roman" panose="02020603050405020304" pitchFamily="18" charset="0"/>
                        </a:rPr>
                        <a:t>Turkmenistan</a:t>
                      </a:r>
                    </a:p>
                  </a:txBody>
                  <a:tcPr marL="9525" marR="9525" marT="9525" marB="9525" anchor="ctr"/>
                </a:tc>
                <a:tc>
                  <a:txBody>
                    <a:bodyPr/>
                    <a:lstStyle/>
                    <a:p>
                      <a:r>
                        <a:rPr lang="en-CA" sz="1600" b="1" dirty="0">
                          <a:highlight>
                            <a:srgbClr val="FFFF00"/>
                          </a:highlight>
                        </a:rPr>
                        <a:t>Likely/High</a:t>
                      </a:r>
                    </a:p>
                  </a:txBody>
                  <a:tcPr marT="45721" marB="45721"/>
                </a:tc>
                <a:tc>
                  <a:txBody>
                    <a:bodyPr/>
                    <a:lstStyle/>
                    <a:p>
                      <a:r>
                        <a:rPr lang="en-CA" sz="1600" b="1" dirty="0">
                          <a:highlight>
                            <a:srgbClr val="FFFF00"/>
                          </a:highlight>
                        </a:rPr>
                        <a:t>Moderate/High</a:t>
                      </a:r>
                    </a:p>
                  </a:txBody>
                  <a:tcPr marT="45721" marB="45721"/>
                </a:tc>
                <a:extLst>
                  <a:ext uri="{0D108BD9-81ED-4DB2-BD59-A6C34878D82A}">
                    <a16:rowId xmlns:a16="http://schemas.microsoft.com/office/drawing/2014/main" val="10007"/>
                  </a:ext>
                </a:extLst>
              </a:tr>
              <a:tr h="563388">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United Arab Emirates</a:t>
                      </a:r>
                    </a:p>
                  </a:txBody>
                  <a:tcPr marL="9525" marR="9525" marT="9525" marB="9525" anchor="ctr"/>
                </a:tc>
                <a:tc>
                  <a:txBody>
                    <a:bodyPr/>
                    <a:lstStyle/>
                    <a:p>
                      <a:r>
                        <a:rPr lang="en-CA" sz="1600" dirty="0"/>
                        <a:t>Unlikely/Moderate</a:t>
                      </a:r>
                    </a:p>
                  </a:txBody>
                  <a:tcPr marT="45721" marB="45721"/>
                </a:tc>
                <a:tc>
                  <a:txBody>
                    <a:bodyPr/>
                    <a:lstStyle/>
                    <a:p>
                      <a:r>
                        <a:rPr lang="en-CA" sz="1600" dirty="0"/>
                        <a:t>Low/Low</a:t>
                      </a:r>
                    </a:p>
                  </a:txBody>
                  <a:tcPr marT="45721" marB="45721"/>
                </a:tc>
                <a:extLst>
                  <a:ext uri="{0D108BD9-81ED-4DB2-BD59-A6C34878D82A}">
                    <a16:rowId xmlns:a16="http://schemas.microsoft.com/office/drawing/2014/main" val="10008"/>
                  </a:ext>
                </a:extLst>
              </a:tr>
              <a:tr h="563388">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West Bank &amp; Gaza Strip</a:t>
                      </a:r>
                    </a:p>
                  </a:txBody>
                  <a:tcPr marL="9525" marR="9525" marT="9525" marB="9525" anchor="ctr"/>
                </a:tc>
                <a:tc>
                  <a:txBody>
                    <a:bodyPr/>
                    <a:lstStyle/>
                    <a:p>
                      <a:r>
                        <a:rPr lang="en-CA" sz="1600" b="1" dirty="0">
                          <a:highlight>
                            <a:srgbClr val="FF0000"/>
                          </a:highlight>
                        </a:rPr>
                        <a:t>Likely/High</a:t>
                      </a:r>
                    </a:p>
                  </a:txBody>
                  <a:tcPr marT="45721" marB="45721"/>
                </a:tc>
                <a:tc>
                  <a:txBody>
                    <a:bodyPr/>
                    <a:lstStyle/>
                    <a:p>
                      <a:r>
                        <a:rPr lang="en-CA" sz="1600" b="1" dirty="0">
                          <a:highlight>
                            <a:srgbClr val="FF0000"/>
                          </a:highlight>
                        </a:rPr>
                        <a:t>Moderate/High</a:t>
                      </a:r>
                    </a:p>
                  </a:txBody>
                  <a:tcPr marT="45721" marB="45721"/>
                </a:tc>
                <a:extLst>
                  <a:ext uri="{0D108BD9-81ED-4DB2-BD59-A6C34878D82A}">
                    <a16:rowId xmlns:a16="http://schemas.microsoft.com/office/drawing/2014/main" val="10009"/>
                  </a:ext>
                </a:extLst>
              </a:tr>
              <a:tr h="335289">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Yemen</a:t>
                      </a:r>
                    </a:p>
                  </a:txBody>
                  <a:tcPr marL="9525" marR="9525" marT="9525" marB="9525" anchor="ctr"/>
                </a:tc>
                <a:tc>
                  <a:txBody>
                    <a:bodyPr/>
                    <a:lstStyle/>
                    <a:p>
                      <a:r>
                        <a:rPr lang="en-CA" sz="1600" b="0" dirty="0"/>
                        <a:t>Very Likely/High</a:t>
                      </a:r>
                    </a:p>
                  </a:txBody>
                  <a:tcPr marT="45721" marB="45721"/>
                </a:tc>
                <a:tc>
                  <a:txBody>
                    <a:bodyPr/>
                    <a:lstStyle/>
                    <a:p>
                      <a:r>
                        <a:rPr lang="en-CA" sz="1600" b="0" dirty="0"/>
                        <a:t>Severe/High</a:t>
                      </a:r>
                    </a:p>
                  </a:txBody>
                  <a:tcPr marT="45721" marB="45721"/>
                </a:tc>
                <a:extLst>
                  <a:ext uri="{0D108BD9-81ED-4DB2-BD59-A6C34878D82A}">
                    <a16:rowId xmlns:a16="http://schemas.microsoft.com/office/drawing/2014/main" val="10010"/>
                  </a:ext>
                </a:extLst>
              </a:tr>
            </a:tbl>
          </a:graphicData>
        </a:graphic>
      </p:graphicFrame>
      <p:sp>
        <p:nvSpPr>
          <p:cNvPr id="51206" name="TextBox 7">
            <a:extLst>
              <a:ext uri="{FF2B5EF4-FFF2-40B4-BE49-F238E27FC236}">
                <a16:creationId xmlns:a16="http://schemas.microsoft.com/office/drawing/2014/main" id="{7F047BA9-FA2B-84AE-C69C-DC76EC0B13CA}"/>
              </a:ext>
            </a:extLst>
          </p:cNvPr>
          <p:cNvSpPr txBox="1">
            <a:spLocks noChangeArrowheads="1"/>
          </p:cNvSpPr>
          <p:nvPr/>
        </p:nvSpPr>
        <p:spPr bwMode="auto">
          <a:xfrm>
            <a:off x="447675" y="5789613"/>
            <a:ext cx="5461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t>Likelihood – Border sharing, trade networks, veterinary services, SAT-1 vaccination, historical entry of FMD/other diseases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Scientific Findings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25287" y="1125648"/>
            <a:ext cx="10924494" cy="4606703"/>
          </a:xfrm>
        </p:spPr>
        <p:txBody>
          <a:bodyPr/>
          <a:lstStyle/>
          <a:p>
            <a:r>
              <a:rPr lang="en-CA" sz="2400" dirty="0">
                <a:hlinkClick r:id="rId3"/>
              </a:rPr>
              <a:t>Sero‐Epidemiology and Molecular Detection of Bluetongue Virus in Goats in Bangladesh - Rahman - 2026 - Veterinary Medicine and Science - Wiley Online Library</a:t>
            </a:r>
            <a:endParaRPr lang="en-CA" sz="2400" dirty="0"/>
          </a:p>
          <a:p>
            <a:r>
              <a:rPr lang="en-CA" sz="2400" dirty="0">
                <a:hlinkClick r:id="rId4"/>
              </a:rPr>
              <a:t>Beyond poultry: Rethinking monitoring and control of HPAI H5Nx anticipating spillover risks for mammals – </a:t>
            </a:r>
            <a:r>
              <a:rPr lang="en-CA" sz="2400" dirty="0" err="1">
                <a:hlinkClick r:id="rId4"/>
              </a:rPr>
              <a:t>offlu</a:t>
            </a:r>
            <a:endParaRPr lang="en-CA" sz="2400" dirty="0"/>
          </a:p>
          <a:p>
            <a:r>
              <a:rPr lang="en-CA" sz="2400" dirty="0">
                <a:hlinkClick r:id="rId5"/>
              </a:rPr>
              <a:t>Bluetongue in China: Current Status of Viruses, Vectors, Detection Methods, and Vaccines - Xin - 2026 - Transboundary and Emerging Diseases - Wiley Online Library</a:t>
            </a:r>
            <a:endParaRPr lang="en-CA" sz="2400" dirty="0"/>
          </a:p>
          <a:p>
            <a:r>
              <a:rPr lang="en-CA" sz="2400" i="1" dirty="0">
                <a:hlinkClick r:id="rId6"/>
              </a:rPr>
              <a:t>Oestrus </a:t>
            </a:r>
            <a:r>
              <a:rPr lang="en-CA" sz="2400" i="1" dirty="0" err="1">
                <a:hlinkClick r:id="rId6"/>
              </a:rPr>
              <a:t>ovis</a:t>
            </a:r>
            <a:r>
              <a:rPr lang="en-CA" sz="2400" i="1" dirty="0">
                <a:hlinkClick r:id="rId6"/>
              </a:rPr>
              <a:t> </a:t>
            </a:r>
            <a:r>
              <a:rPr lang="en-CA" sz="2400" dirty="0">
                <a:hlinkClick r:id="rId6"/>
              </a:rPr>
              <a:t>Nasal Myiasis with Pupation in Human Host, Greece, October 2025 - Volume 32, Number 3—March 2026 - Emerging Infectious Diseases journal – CDC</a:t>
            </a:r>
            <a:endParaRPr lang="en-CA" sz="2400" dirty="0"/>
          </a:p>
          <a:p>
            <a:r>
              <a:rPr lang="en-CA" sz="2400" dirty="0">
                <a:hlinkClick r:id="rId7"/>
              </a:rPr>
              <a:t>Sheep and goat pox: vaccines and vaccination scenarios to control the epidemics in Greece and Bulgaria in 2025 – PubMed</a:t>
            </a:r>
            <a:endParaRPr lang="en-CA" dirty="0"/>
          </a:p>
          <a:p>
            <a:r>
              <a:rPr lang="en-CA" sz="2400" dirty="0">
                <a:hlinkClick r:id="rId8"/>
              </a:rPr>
              <a:t>DEFRA - Preliminary Outbreak Assessment Foot and Mouth Disease (FMD) in Cyprus</a:t>
            </a:r>
          </a:p>
          <a:p>
            <a:r>
              <a:rPr lang="en-CA" sz="2400" dirty="0">
                <a:hlinkClick r:id="rId9"/>
              </a:rPr>
              <a:t>Global Seroprevalence of bluetongue virus in camels: a first systematic review and meta-analysis | Tropical Animal Health and Production | Springer Nature Link</a:t>
            </a:r>
            <a:r>
              <a:rPr lang="en-CA" sz="2400" dirty="0">
                <a:hlinkClick r:id="rId8"/>
              </a:rPr>
              <a:t> </a:t>
            </a:r>
            <a:endParaRPr lang="en-CA" sz="2400" dirty="0"/>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pPr>
                <a:defRPr/>
              </a:pPr>
              <a:t>17</a:t>
            </a:fld>
            <a:endParaRPr lang="en-US"/>
          </a:p>
        </p:txBody>
      </p:sp>
    </p:spTree>
    <p:extLst>
      <p:ext uri="{BB962C8B-B14F-4D97-AF65-F5344CB8AC3E}">
        <p14:creationId xmlns:p14="http://schemas.microsoft.com/office/powerpoint/2010/main" val="216348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C453-BB3E-D74F-945D-4CDBBFF01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61A8E-2602-6C0F-9902-0C063CD69D4F}"/>
              </a:ext>
            </a:extLst>
          </p:cNvPr>
          <p:cNvSpPr>
            <a:spLocks noGrp="1"/>
          </p:cNvSpPr>
          <p:nvPr>
            <p:ph type="title"/>
          </p:nvPr>
        </p:nvSpPr>
        <p:spPr>
          <a:xfrm>
            <a:off x="81805" y="428385"/>
            <a:ext cx="10515600" cy="662781"/>
          </a:xfrm>
        </p:spPr>
        <p:txBody>
          <a:bodyPr/>
          <a:lstStyle/>
          <a:p>
            <a:r>
              <a:rPr lang="en-CA" dirty="0"/>
              <a:t>Scientific Findings</a:t>
            </a:r>
          </a:p>
        </p:txBody>
      </p:sp>
      <p:sp>
        <p:nvSpPr>
          <p:cNvPr id="3" name="Content Placeholder 2">
            <a:extLst>
              <a:ext uri="{FF2B5EF4-FFF2-40B4-BE49-F238E27FC236}">
                <a16:creationId xmlns:a16="http://schemas.microsoft.com/office/drawing/2014/main" id="{88A3D3A0-83D1-632A-D9A8-B9695434B944}"/>
              </a:ext>
            </a:extLst>
          </p:cNvPr>
          <p:cNvSpPr>
            <a:spLocks noGrp="1"/>
          </p:cNvSpPr>
          <p:nvPr>
            <p:ph sz="half" idx="1"/>
          </p:nvPr>
        </p:nvSpPr>
        <p:spPr>
          <a:xfrm>
            <a:off x="390940" y="1332125"/>
            <a:ext cx="10825210" cy="4606703"/>
          </a:xfrm>
        </p:spPr>
        <p:txBody>
          <a:bodyPr/>
          <a:lstStyle/>
          <a:p>
            <a:r>
              <a:rPr lang="en-CA" sz="2400" dirty="0">
                <a:hlinkClick r:id="rId3"/>
              </a:rPr>
              <a:t>Crimean-</a:t>
            </a:r>
            <a:r>
              <a:rPr lang="en-CA" sz="2400" dirty="0" err="1">
                <a:hlinkClick r:id="rId3"/>
              </a:rPr>
              <a:t>congo</a:t>
            </a:r>
            <a:r>
              <a:rPr lang="en-CA" sz="2400" dirty="0">
                <a:hlinkClick r:id="rId3"/>
              </a:rPr>
              <a:t> hemorrhagic fever in Iraq, 2021–2024: epidemiological and clinical data analysis with proposed severity indicators for resource-constrained settings | BMC Infectious Diseases | Springer Nature Link</a:t>
            </a:r>
            <a:endParaRPr lang="en-CA" sz="2400" dirty="0"/>
          </a:p>
          <a:p>
            <a:r>
              <a:rPr lang="en-CA" sz="2400" dirty="0">
                <a:hlinkClick r:id="rId4"/>
              </a:rPr>
              <a:t>Seroprevalence of rift valley fever virus and associated risk factors in small ruminants at human-livestock-wildlife interface within Uganda’s conservation areas | BMC Veterinary Research | Springer Nature Link</a:t>
            </a:r>
            <a:endParaRPr lang="en-CA" sz="2400" dirty="0"/>
          </a:p>
          <a:p>
            <a:r>
              <a:rPr lang="en-CA" sz="2400" dirty="0">
                <a:hlinkClick r:id="rId5"/>
              </a:rPr>
              <a:t>Seroprevalence and risk factors of epizootic hemorrhagic disease and bluetongue in Northwestern Tunisia: a comprehensive </a:t>
            </a:r>
            <a:r>
              <a:rPr lang="en-CA" sz="2400" dirty="0" err="1">
                <a:hlinkClick r:id="rId5"/>
              </a:rPr>
              <a:t>seroepidemiological</a:t>
            </a:r>
            <a:r>
              <a:rPr lang="en-CA" sz="2400" dirty="0">
                <a:hlinkClick r:id="rId5"/>
              </a:rPr>
              <a:t> study | BMC Veterinary Research | Springer Nature Link</a:t>
            </a:r>
            <a:endParaRPr lang="en-CA" sz="2400" dirty="0"/>
          </a:p>
          <a:p>
            <a:r>
              <a:rPr lang="en-CA" sz="2400" dirty="0">
                <a:hlinkClick r:id="rId6"/>
              </a:rPr>
              <a:t>Genomic analysis of </a:t>
            </a:r>
            <a:r>
              <a:rPr lang="en-CA" sz="2400" i="1" dirty="0">
                <a:hlinkClick r:id="rId6"/>
              </a:rPr>
              <a:t>Brucella Ovis </a:t>
            </a:r>
            <a:r>
              <a:rPr lang="en-CA" sz="2400" dirty="0">
                <a:hlinkClick r:id="rId6"/>
              </a:rPr>
              <a:t>in Italy reveals high genetic diversity and a novel lineage – PubMed</a:t>
            </a:r>
            <a:endParaRPr lang="en-CA" sz="2400" dirty="0"/>
          </a:p>
          <a:p>
            <a:r>
              <a:rPr lang="en-CA" sz="2400" i="1" dirty="0" err="1">
                <a:hlinkClick r:id="rId7"/>
              </a:rPr>
              <a:t>Haemaphysalis</a:t>
            </a:r>
            <a:r>
              <a:rPr lang="en-CA" sz="2400" i="1" dirty="0">
                <a:hlinkClick r:id="rId7"/>
              </a:rPr>
              <a:t> longicornis </a:t>
            </a:r>
            <a:r>
              <a:rPr lang="en-CA" sz="2400" dirty="0">
                <a:hlinkClick r:id="rId7"/>
              </a:rPr>
              <a:t>ticks as a competent vector for ‘Candidatus Mycoplasma </a:t>
            </a:r>
            <a:r>
              <a:rPr lang="en-CA" sz="2400" dirty="0" err="1">
                <a:hlinkClick r:id="rId7"/>
              </a:rPr>
              <a:t>haemobos</a:t>
            </a:r>
            <a:r>
              <a:rPr lang="en-CA" sz="2400" dirty="0">
                <a:hlinkClick r:id="rId7"/>
              </a:rPr>
              <a:t>’ in experimental transmission studies - ScienceDirect</a:t>
            </a:r>
            <a:endParaRPr lang="en-CA" sz="2400" dirty="0"/>
          </a:p>
        </p:txBody>
      </p:sp>
      <p:sp>
        <p:nvSpPr>
          <p:cNvPr id="5" name="Slide Number Placeholder 4">
            <a:extLst>
              <a:ext uri="{FF2B5EF4-FFF2-40B4-BE49-F238E27FC236}">
                <a16:creationId xmlns:a16="http://schemas.microsoft.com/office/drawing/2014/main" id="{3ED6AF28-53E7-AE0E-30BC-54A7EBFD4172}"/>
              </a:ext>
            </a:extLst>
          </p:cNvPr>
          <p:cNvSpPr>
            <a:spLocks noGrp="1"/>
          </p:cNvSpPr>
          <p:nvPr>
            <p:ph type="sldNum" sz="quarter" idx="10"/>
          </p:nvPr>
        </p:nvSpPr>
        <p:spPr/>
        <p:txBody>
          <a:bodyPr/>
          <a:lstStyle/>
          <a:p>
            <a:pPr>
              <a:defRPr/>
            </a:pPr>
            <a:fld id="{222C2B47-41F2-42A5-AA41-34CCD9669551}" type="slidenum">
              <a:rPr lang="en-US" smtClean="0"/>
              <a:pPr>
                <a:defRPr/>
              </a:pPr>
              <a:t>18</a:t>
            </a:fld>
            <a:endParaRPr lang="en-US"/>
          </a:p>
        </p:txBody>
      </p:sp>
    </p:spTree>
    <p:extLst>
      <p:ext uri="{BB962C8B-B14F-4D97-AF65-F5344CB8AC3E}">
        <p14:creationId xmlns:p14="http://schemas.microsoft.com/office/powerpoint/2010/main" val="205605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CC52-D11F-4A12-0783-5333AE11C14A}"/>
              </a:ext>
            </a:extLst>
          </p:cNvPr>
          <p:cNvSpPr txBox="1">
            <a:spLocks noGrp="1"/>
          </p:cNvSpPr>
          <p:nvPr>
            <p:ph type="title"/>
          </p:nvPr>
        </p:nvSpPr>
        <p:spPr>
          <a:xfrm>
            <a:off x="-43304" y="-168324"/>
            <a:ext cx="8193391" cy="1424620"/>
          </a:xfrm>
        </p:spPr>
        <p:txBody>
          <a:bodyPr/>
          <a:lstStyle/>
          <a:p>
            <a:pPr lvl="0"/>
            <a:r>
              <a:rPr lang="en-US" sz="3200" dirty="0"/>
              <a:t>Asian Longhorn Tick in the USA</a:t>
            </a:r>
            <a:endParaRPr lang="en-CA" sz="3200" dirty="0"/>
          </a:p>
        </p:txBody>
      </p:sp>
      <p:sp>
        <p:nvSpPr>
          <p:cNvPr id="3" name="Text Placeholder 2">
            <a:extLst>
              <a:ext uri="{FF2B5EF4-FFF2-40B4-BE49-F238E27FC236}">
                <a16:creationId xmlns:a16="http://schemas.microsoft.com/office/drawing/2014/main" id="{B76C0BC5-FE82-DAD8-CDAD-F065119681DD}"/>
              </a:ext>
            </a:extLst>
          </p:cNvPr>
          <p:cNvSpPr txBox="1">
            <a:spLocks noGrp="1"/>
          </p:cNvSpPr>
          <p:nvPr>
            <p:ph type="body" idx="4294967295"/>
          </p:nvPr>
        </p:nvSpPr>
        <p:spPr>
          <a:xfrm>
            <a:off x="220499" y="910743"/>
            <a:ext cx="5646252" cy="4838050"/>
          </a:xfrm>
        </p:spPr>
        <p:txBody>
          <a:bodyPr/>
          <a:lstStyle/>
          <a:p>
            <a:pPr lvl="0"/>
            <a:r>
              <a:rPr lang="en-CA" sz="2400" dirty="0"/>
              <a:t>Since the last CAHSS call, New Hampshire has reported its first ALHT finding</a:t>
            </a:r>
          </a:p>
          <a:p>
            <a:pPr lvl="1"/>
            <a:r>
              <a:rPr lang="en-CA" sz="2000" dirty="0"/>
              <a:t>Collected in June 2025, eastern state border </a:t>
            </a:r>
          </a:p>
          <a:p>
            <a:pPr lvl="0"/>
            <a:r>
              <a:rPr lang="en-CA" sz="2400" dirty="0"/>
              <a:t>26 states + Washington D.C. now affected</a:t>
            </a:r>
          </a:p>
          <a:p>
            <a:r>
              <a:rPr lang="en-CA" sz="2000" b="1" i="1" dirty="0">
                <a:ea typeface="Calibri"/>
                <a:cs typeface="Calibri"/>
                <a:hlinkClick r:id="rId3"/>
              </a:rPr>
              <a:t>Haemaphysalis longicornis </a:t>
            </a:r>
            <a:r>
              <a:rPr lang="en-CA" sz="2000" b="1" dirty="0">
                <a:ea typeface="Calibri"/>
                <a:cs typeface="Calibri"/>
                <a:hlinkClick r:id="rId3"/>
              </a:rPr>
              <a:t>ticks as a competent vector for ‘</a:t>
            </a:r>
            <a:r>
              <a:rPr lang="en-CA" sz="2000" b="1" i="1" dirty="0">
                <a:ea typeface="Calibri"/>
                <a:cs typeface="Calibri"/>
                <a:hlinkClick r:id="rId3"/>
              </a:rPr>
              <a:t>Candidatus Mycoplasma </a:t>
            </a:r>
            <a:r>
              <a:rPr lang="en-CA" sz="2000" b="1" i="1" dirty="0" err="1">
                <a:ea typeface="Calibri"/>
                <a:cs typeface="Calibri"/>
                <a:hlinkClick r:id="rId3"/>
              </a:rPr>
              <a:t>haemobos</a:t>
            </a:r>
            <a:r>
              <a:rPr lang="en-CA" sz="2000" b="1" dirty="0">
                <a:ea typeface="Calibri"/>
                <a:cs typeface="Calibri"/>
                <a:hlinkClick r:id="rId3"/>
              </a:rPr>
              <a:t>’ in experimental transmission studies</a:t>
            </a:r>
            <a:endParaRPr lang="en-CA" sz="2000" b="1" dirty="0">
              <a:ea typeface="Calibri"/>
              <a:cs typeface="Calibri"/>
            </a:endParaRPr>
          </a:p>
          <a:p>
            <a:pPr lvl="1"/>
            <a:r>
              <a:rPr lang="en-CA" sz="2000" dirty="0"/>
              <a:t>First experimental proof that </a:t>
            </a:r>
            <a:r>
              <a:rPr lang="en-CA" sz="2000" i="1" dirty="0"/>
              <a:t>H. longicornis </a:t>
            </a:r>
            <a:r>
              <a:rPr lang="en-CA" sz="2000" dirty="0"/>
              <a:t>transmits ‘</a:t>
            </a:r>
            <a:r>
              <a:rPr lang="en-CA" sz="2000" i="1" dirty="0"/>
              <a:t>Ca. M. </a:t>
            </a:r>
            <a:r>
              <a:rPr lang="en-CA" sz="2000" i="1" dirty="0" err="1"/>
              <a:t>haemobos</a:t>
            </a:r>
            <a:r>
              <a:rPr lang="en-CA" sz="2000" dirty="0"/>
              <a:t>’</a:t>
            </a:r>
          </a:p>
          <a:p>
            <a:pPr lvl="1"/>
            <a:r>
              <a:rPr lang="en-CA" sz="2000" dirty="0"/>
              <a:t>‘</a:t>
            </a:r>
            <a:r>
              <a:rPr lang="en-CA" sz="2000" i="1" dirty="0"/>
              <a:t>Ca. M. </a:t>
            </a:r>
            <a:r>
              <a:rPr lang="en-CA" sz="2000" i="1" dirty="0" err="1"/>
              <a:t>haemobos</a:t>
            </a:r>
            <a:r>
              <a:rPr lang="en-CA" sz="2000" dirty="0"/>
              <a:t>’ is maintained </a:t>
            </a:r>
            <a:r>
              <a:rPr lang="en-CA" sz="2000" dirty="0" err="1"/>
              <a:t>transovarially</a:t>
            </a:r>
            <a:r>
              <a:rPr lang="en-CA" sz="2000" dirty="0"/>
              <a:t> and </a:t>
            </a:r>
            <a:r>
              <a:rPr lang="en-CA" sz="2000" dirty="0" err="1"/>
              <a:t>transstadially</a:t>
            </a:r>
            <a:r>
              <a:rPr lang="en-CA" sz="2000" dirty="0"/>
              <a:t> in ticks</a:t>
            </a:r>
          </a:p>
          <a:p>
            <a:pPr lvl="1"/>
            <a:r>
              <a:rPr lang="en-CA" sz="2000" dirty="0"/>
              <a:t>Sheep and Goats are Susceptible </a:t>
            </a:r>
            <a:r>
              <a:rPr lang="en-CA" sz="1800" dirty="0">
                <a:hlinkClick r:id="rId4"/>
              </a:rPr>
              <a:t>Molecular investigation of “</a:t>
            </a:r>
            <a:r>
              <a:rPr lang="en-CA" sz="1800" i="1" dirty="0">
                <a:hlinkClick r:id="rId4"/>
              </a:rPr>
              <a:t>Candidatus Mycoplasma </a:t>
            </a:r>
            <a:r>
              <a:rPr lang="en-CA" sz="1800" i="1" dirty="0" err="1">
                <a:hlinkClick r:id="rId4"/>
              </a:rPr>
              <a:t>haemobos</a:t>
            </a:r>
            <a:r>
              <a:rPr lang="en-CA" sz="1800" dirty="0">
                <a:hlinkClick r:id="rId4"/>
              </a:rPr>
              <a:t>” in goats and sheep in central China</a:t>
            </a:r>
            <a:endParaRPr lang="en-CA" sz="1800" dirty="0"/>
          </a:p>
          <a:p>
            <a:pPr lvl="1"/>
            <a:endParaRPr lang="en-CA" sz="2400" dirty="0">
              <a:ea typeface="Calibri"/>
              <a:cs typeface="Calibri"/>
            </a:endParaRPr>
          </a:p>
          <a:p>
            <a:pPr marL="0" lvl="0" indent="0">
              <a:buNone/>
            </a:pPr>
            <a:r>
              <a:rPr lang="en-CA" sz="2400" dirty="0">
                <a:ea typeface="Calibri"/>
                <a:cs typeface="Calibri"/>
              </a:rPr>
              <a:t>New Website Now Live: </a:t>
            </a:r>
          </a:p>
          <a:p>
            <a:pPr marL="0" lvl="0" indent="0">
              <a:buNone/>
            </a:pPr>
            <a:endParaRPr lang="en-CA" sz="2400" dirty="0">
              <a:ea typeface="Calibri"/>
              <a:cs typeface="Calibri"/>
            </a:endParaRPr>
          </a:p>
          <a:p>
            <a:pPr lvl="0"/>
            <a:endParaRPr lang="en-CA" sz="1800" dirty="0">
              <a:ea typeface="Calibri"/>
              <a:cs typeface="Calibri"/>
            </a:endParaRPr>
          </a:p>
        </p:txBody>
      </p:sp>
      <p:sp>
        <p:nvSpPr>
          <p:cNvPr id="4" name="Rectangle 2">
            <a:extLst>
              <a:ext uri="{FF2B5EF4-FFF2-40B4-BE49-F238E27FC236}">
                <a16:creationId xmlns:a16="http://schemas.microsoft.com/office/drawing/2014/main" id="{A7342E1C-268D-8F78-7FFB-22EA48BF91FA}"/>
              </a:ext>
            </a:extLst>
          </p:cNvPr>
          <p:cNvSpPr/>
          <p:nvPr/>
        </p:nvSpPr>
        <p:spPr>
          <a:xfrm>
            <a:off x="6881810" y="3513133"/>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pitchFamily="34"/>
            </a:endParaRPr>
          </a:p>
        </p:txBody>
      </p:sp>
      <p:pic>
        <p:nvPicPr>
          <p:cNvPr id="12" name="Picture 11">
            <a:extLst>
              <a:ext uri="{FF2B5EF4-FFF2-40B4-BE49-F238E27FC236}">
                <a16:creationId xmlns:a16="http://schemas.microsoft.com/office/drawing/2014/main" id="{72488294-73D6-71DC-92FD-797068AC172E}"/>
              </a:ext>
            </a:extLst>
          </p:cNvPr>
          <p:cNvPicPr>
            <a:picLocks noChangeAspect="1"/>
          </p:cNvPicPr>
          <p:nvPr/>
        </p:nvPicPr>
        <p:blipFill>
          <a:blip r:embed="rId5"/>
          <a:stretch>
            <a:fillRect/>
          </a:stretch>
        </p:blipFill>
        <p:spPr>
          <a:xfrm>
            <a:off x="5866751" y="1602861"/>
            <a:ext cx="4397071" cy="4568815"/>
          </a:xfrm>
          <a:prstGeom prst="rect">
            <a:avLst/>
          </a:prstGeom>
        </p:spPr>
      </p:pic>
      <p:sp>
        <p:nvSpPr>
          <p:cNvPr id="15" name="TextBox 14">
            <a:extLst>
              <a:ext uri="{FF2B5EF4-FFF2-40B4-BE49-F238E27FC236}">
                <a16:creationId xmlns:a16="http://schemas.microsoft.com/office/drawing/2014/main" id="{72395911-072A-B8C0-D0EA-8A7E091FB15A}"/>
              </a:ext>
            </a:extLst>
          </p:cNvPr>
          <p:cNvSpPr txBox="1"/>
          <p:nvPr/>
        </p:nvSpPr>
        <p:spPr>
          <a:xfrm>
            <a:off x="305067" y="6331691"/>
            <a:ext cx="10576293" cy="369332"/>
          </a:xfrm>
          <a:prstGeom prst="rect">
            <a:avLst/>
          </a:prstGeom>
          <a:noFill/>
        </p:spPr>
        <p:txBody>
          <a:bodyPr wrap="square">
            <a:spAutoFit/>
          </a:bodyPr>
          <a:lstStyle/>
          <a:p>
            <a:r>
              <a:rPr lang="en-CA" b="1" dirty="0">
                <a:hlinkClick r:id="rId6"/>
              </a:rPr>
              <a:t>Haemaphysalis longicornis and Theileria | Exotic and Invasive Vector and Vector-borne Disease</a:t>
            </a:r>
            <a:endParaRPr lang="en-CA" b="1" dirty="0"/>
          </a:p>
        </p:txBody>
      </p:sp>
      <p:pic>
        <p:nvPicPr>
          <p:cNvPr id="10" name="Picture 9">
            <a:extLst>
              <a:ext uri="{FF2B5EF4-FFF2-40B4-BE49-F238E27FC236}">
                <a16:creationId xmlns:a16="http://schemas.microsoft.com/office/drawing/2014/main" id="{FCE5F8B7-17C5-4970-D10D-8E50D077E241}"/>
              </a:ext>
            </a:extLst>
          </p:cNvPr>
          <p:cNvPicPr>
            <a:picLocks noChangeAspect="1"/>
          </p:cNvPicPr>
          <p:nvPr/>
        </p:nvPicPr>
        <p:blipFill>
          <a:blip r:embed="rId7"/>
          <a:stretch>
            <a:fillRect/>
          </a:stretch>
        </p:blipFill>
        <p:spPr>
          <a:xfrm>
            <a:off x="7542323" y="910742"/>
            <a:ext cx="4429178" cy="3291755"/>
          </a:xfrm>
          <a:prstGeom prst="rect">
            <a:avLst/>
          </a:prstGeom>
          <a:ln w="28575">
            <a:solidFill>
              <a:schemeClr val="tx1"/>
            </a:solidFill>
          </a:ln>
        </p:spPr>
      </p:pic>
      <p:sp>
        <p:nvSpPr>
          <p:cNvPr id="13" name="TextBox 12">
            <a:extLst>
              <a:ext uri="{FF2B5EF4-FFF2-40B4-BE49-F238E27FC236}">
                <a16:creationId xmlns:a16="http://schemas.microsoft.com/office/drawing/2014/main" id="{245DE2E3-4200-221B-413D-9FC368D517E5}"/>
              </a:ext>
            </a:extLst>
          </p:cNvPr>
          <p:cNvSpPr txBox="1"/>
          <p:nvPr/>
        </p:nvSpPr>
        <p:spPr>
          <a:xfrm>
            <a:off x="9722293" y="956530"/>
            <a:ext cx="4110824" cy="646331"/>
          </a:xfrm>
          <a:prstGeom prst="rect">
            <a:avLst/>
          </a:prstGeom>
          <a:noFill/>
        </p:spPr>
        <p:txBody>
          <a:bodyPr wrap="square" rtlCol="0">
            <a:spAutoFit/>
          </a:bodyPr>
          <a:lstStyle/>
          <a:p>
            <a:r>
              <a:rPr lang="en-CA" b="1" dirty="0"/>
              <a:t>Red = established</a:t>
            </a:r>
          </a:p>
          <a:p>
            <a:r>
              <a:rPr lang="en-CA" b="1" dirty="0"/>
              <a:t>Orange = reported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8A6B9-AB3E-C068-8BB9-11C247187221}"/>
              </a:ext>
            </a:extLst>
          </p:cNvPr>
          <p:cNvPicPr>
            <a:picLocks noChangeAspect="1"/>
          </p:cNvPicPr>
          <p:nvPr/>
        </p:nvPicPr>
        <p:blipFill>
          <a:blip r:embed="rId3"/>
          <a:stretch>
            <a:fillRect/>
          </a:stretch>
        </p:blipFill>
        <p:spPr>
          <a:xfrm>
            <a:off x="6928419" y="3296376"/>
            <a:ext cx="5263581" cy="3561624"/>
          </a:xfrm>
          <a:prstGeom prst="rect">
            <a:avLst/>
          </a:prstGeom>
        </p:spPr>
      </p:pic>
      <p:sp>
        <p:nvSpPr>
          <p:cNvPr id="2" name="Title 1">
            <a:extLst>
              <a:ext uri="{FF2B5EF4-FFF2-40B4-BE49-F238E27FC236}">
                <a16:creationId xmlns:a16="http://schemas.microsoft.com/office/drawing/2014/main" id="{927B6F6E-9B62-B951-1646-698BA1B0548B}"/>
              </a:ext>
            </a:extLst>
          </p:cNvPr>
          <p:cNvSpPr txBox="1">
            <a:spLocks noGrp="1"/>
          </p:cNvSpPr>
          <p:nvPr>
            <p:ph type="title"/>
          </p:nvPr>
        </p:nvSpPr>
        <p:spPr>
          <a:xfrm>
            <a:off x="132642" y="1"/>
            <a:ext cx="10515600" cy="720436"/>
          </a:xfrm>
        </p:spPr>
        <p:txBody>
          <a:bodyPr/>
          <a:lstStyle/>
          <a:p>
            <a:pPr lvl="0"/>
            <a:r>
              <a:rPr lang="en-CA" dirty="0">
                <a:solidFill>
                  <a:srgbClr val="0070C0"/>
                </a:solidFill>
                <a:hlinkClick r:id="rId4">
                  <a:extLst>
                    <a:ext uri="{A12FA001-AC4F-418D-AE19-62706E023703}">
                      <ahyp:hlinkClr xmlns:ahyp="http://schemas.microsoft.com/office/drawing/2018/hyperlinkcolor" val="tx"/>
                    </a:ext>
                  </a:extLst>
                </a:hlinkClick>
              </a:rPr>
              <a:t>New World Screwworm</a:t>
            </a:r>
            <a:endParaRPr lang="en-CA" dirty="0">
              <a:solidFill>
                <a:srgbClr val="0070C0"/>
              </a:solidFill>
            </a:endParaRPr>
          </a:p>
        </p:txBody>
      </p:sp>
      <p:sp>
        <p:nvSpPr>
          <p:cNvPr id="3" name="Content Placeholder 4">
            <a:extLst>
              <a:ext uri="{FF2B5EF4-FFF2-40B4-BE49-F238E27FC236}">
                <a16:creationId xmlns:a16="http://schemas.microsoft.com/office/drawing/2014/main" id="{BCE18370-00D0-235A-4A74-605D45E2530E}"/>
              </a:ext>
            </a:extLst>
          </p:cNvPr>
          <p:cNvSpPr txBox="1">
            <a:spLocks noGrp="1"/>
          </p:cNvSpPr>
          <p:nvPr>
            <p:ph idx="1"/>
          </p:nvPr>
        </p:nvSpPr>
        <p:spPr>
          <a:xfrm>
            <a:off x="-2766" y="703095"/>
            <a:ext cx="6699576" cy="5887116"/>
          </a:xfrm>
        </p:spPr>
        <p:txBody>
          <a:bodyPr/>
          <a:lstStyle/>
          <a:p>
            <a:pPr lvl="0"/>
            <a:r>
              <a:rPr lang="en-US" sz="1800" dirty="0">
                <a:ea typeface="Calibri"/>
                <a:cs typeface="Calibri"/>
              </a:rPr>
              <a:t>Mexico’s </a:t>
            </a:r>
            <a:r>
              <a:rPr lang="en-US" sz="1800" dirty="0">
                <a:solidFill>
                  <a:srgbClr val="0070C0"/>
                </a:solidFill>
                <a:ea typeface="Calibri"/>
                <a:cs typeface="Calibri"/>
                <a:hlinkClick r:id="rId5">
                  <a:extLst>
                    <a:ext uri="{A12FA001-AC4F-418D-AE19-62706E023703}">
                      <ahyp:hlinkClr xmlns:ahyp="http://schemas.microsoft.com/office/drawing/2018/hyperlinkcolor" val="tx"/>
                    </a:ext>
                  </a:extLst>
                </a:hlinkClick>
              </a:rPr>
              <a:t>interactive dashboard</a:t>
            </a:r>
            <a:r>
              <a:rPr lang="en-US" sz="1800" dirty="0">
                <a:solidFill>
                  <a:srgbClr val="0070C0"/>
                </a:solidFill>
                <a:ea typeface="Calibri"/>
                <a:cs typeface="Calibri"/>
              </a:rPr>
              <a:t> </a:t>
            </a:r>
            <a:r>
              <a:rPr lang="en-US" sz="1800" dirty="0">
                <a:ea typeface="Calibri"/>
                <a:cs typeface="Calibri"/>
              </a:rPr>
              <a:t>displays 1,188 active cases of NWS in animals (20,444 cumulative)</a:t>
            </a:r>
          </a:p>
          <a:p>
            <a:pPr lvl="0"/>
            <a:r>
              <a:rPr lang="en-US" sz="1800" dirty="0">
                <a:ea typeface="Calibri"/>
                <a:cs typeface="Calibri"/>
              </a:rPr>
              <a:t>NWS continues to spread northwest throughout the country, recent cases in Nuevo Leon in dogs show it has become endemic close to the US border</a:t>
            </a:r>
          </a:p>
          <a:p>
            <a:pPr lvl="0"/>
            <a:r>
              <a:rPr lang="en-US" sz="1800" dirty="0">
                <a:ea typeface="Calibri"/>
                <a:cs typeface="Calibri"/>
              </a:rPr>
              <a:t>Mexico – 532 cases in sheep,  160 cases in goats</a:t>
            </a:r>
          </a:p>
          <a:p>
            <a:pPr lvl="0"/>
            <a:r>
              <a:rPr lang="en-US" sz="1800" dirty="0">
                <a:ea typeface="Calibri"/>
                <a:cs typeface="Calibri"/>
              </a:rPr>
              <a:t>Cases also reported in wildlife (</a:t>
            </a:r>
            <a:r>
              <a:rPr lang="en-US" sz="1800" dirty="0">
                <a:ea typeface="Calibri"/>
                <a:cs typeface="Calibri"/>
                <a:hlinkClick r:id="rId6"/>
              </a:rPr>
              <a:t>red deer</a:t>
            </a:r>
            <a:r>
              <a:rPr lang="en-US" sz="1800" dirty="0">
                <a:ea typeface="Calibri"/>
                <a:cs typeface="Calibri"/>
              </a:rPr>
              <a:t>, howler monkey)</a:t>
            </a:r>
          </a:p>
          <a:p>
            <a:pPr lvl="0"/>
            <a:r>
              <a:rPr lang="en-US" sz="1800" dirty="0"/>
              <a:t>Mexico human cases now 204 (primarily in Chiapas)</a:t>
            </a:r>
          </a:p>
          <a:p>
            <a:pPr lvl="0"/>
            <a:r>
              <a:rPr lang="en-US" sz="1800" dirty="0">
                <a:hlinkClick r:id="rId7"/>
              </a:rPr>
              <a:t>Honduras</a:t>
            </a:r>
            <a:r>
              <a:rPr lang="en-US" sz="1800" dirty="0"/>
              <a:t> reported 76 NWS human cases for 2026 </a:t>
            </a:r>
          </a:p>
          <a:p>
            <a:pPr lvl="0"/>
            <a:r>
              <a:rPr lang="en-US" sz="1800" dirty="0"/>
              <a:t>USA - Florida reported NWS in a horse imported from Argentina</a:t>
            </a:r>
          </a:p>
          <a:p>
            <a:pPr lvl="0"/>
            <a:r>
              <a:rPr lang="en-US" sz="1800" dirty="0"/>
              <a:t>February - Sterile fly dispersal facility completed in </a:t>
            </a:r>
            <a:r>
              <a:rPr lang="en-US" sz="1800" dirty="0">
                <a:hlinkClick r:id="rId8"/>
              </a:rPr>
              <a:t>Texas</a:t>
            </a:r>
            <a:r>
              <a:rPr lang="en-US" sz="1800" dirty="0"/>
              <a:t>, dispersal shifted northwards</a:t>
            </a:r>
          </a:p>
          <a:p>
            <a:pPr lvl="0"/>
            <a:r>
              <a:rPr lang="en-US" sz="1800" dirty="0"/>
              <a:t>USA/Mexico border remains closed – recent discussions about limited “reopening strategy”</a:t>
            </a:r>
          </a:p>
          <a:p>
            <a:pPr lvl="0"/>
            <a:r>
              <a:rPr lang="en-US" sz="1800" dirty="0"/>
              <a:t>USDA Released new Response Playbook </a:t>
            </a:r>
            <a:r>
              <a:rPr lang="en-CA" sz="1800" dirty="0">
                <a:hlinkClick r:id="rId9"/>
              </a:rPr>
              <a:t>Emergency Response NWS| Animal and Plant Health Inspection Service</a:t>
            </a:r>
            <a:endParaRPr lang="en-CA" sz="1800" dirty="0"/>
          </a:p>
          <a:p>
            <a:pPr lvl="0"/>
            <a:r>
              <a:rPr lang="en-CA" sz="1800" dirty="0">
                <a:hlinkClick r:id="rId10"/>
              </a:rPr>
              <a:t>How glow-in-the-dark sterile flies are being used to combat New World screwworm | TPR</a:t>
            </a:r>
            <a:endParaRPr lang="en-US" sz="1800" dirty="0"/>
          </a:p>
        </p:txBody>
      </p:sp>
      <p:sp>
        <p:nvSpPr>
          <p:cNvPr id="5" name="Slide Number Placeholder 3">
            <a:extLst>
              <a:ext uri="{FF2B5EF4-FFF2-40B4-BE49-F238E27FC236}">
                <a16:creationId xmlns:a16="http://schemas.microsoft.com/office/drawing/2014/main" id="{034B620E-9522-ADC8-7FF8-65848EB893B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791080-2F6E-4F23-A132-60978EA6C5F6}" type="slidenum">
              <a:rPr/>
              <a:t>3</a:t>
            </a:fld>
            <a:endParaRPr lang="en-US" sz="1200" b="0" i="0" u="none" strike="noStrike" kern="1200" cap="none" spc="0" baseline="0">
              <a:solidFill>
                <a:srgbClr val="898989"/>
              </a:solidFill>
              <a:uFillTx/>
              <a:latin typeface="Calibri" pitchFamily="34"/>
            </a:endParaRPr>
          </a:p>
        </p:txBody>
      </p:sp>
      <p:pic>
        <p:nvPicPr>
          <p:cNvPr id="6" name="Picture 5">
            <a:extLst>
              <a:ext uri="{FF2B5EF4-FFF2-40B4-BE49-F238E27FC236}">
                <a16:creationId xmlns:a16="http://schemas.microsoft.com/office/drawing/2014/main" id="{0360374D-6ADA-45A0-A549-F0C33E7FA6CD}"/>
              </a:ext>
            </a:extLst>
          </p:cNvPr>
          <p:cNvPicPr>
            <a:picLocks noChangeAspect="1"/>
          </p:cNvPicPr>
          <p:nvPr/>
        </p:nvPicPr>
        <p:blipFill>
          <a:blip r:embed="rId11"/>
          <a:stretch>
            <a:fillRect/>
          </a:stretch>
        </p:blipFill>
        <p:spPr>
          <a:xfrm>
            <a:off x="6928419" y="0"/>
            <a:ext cx="5263581" cy="3429000"/>
          </a:xfrm>
          <a:prstGeom prst="rect">
            <a:avLst/>
          </a:prstGeom>
        </p:spPr>
      </p:pic>
      <p:sp>
        <p:nvSpPr>
          <p:cNvPr id="7" name="TextBox 6">
            <a:extLst>
              <a:ext uri="{FF2B5EF4-FFF2-40B4-BE49-F238E27FC236}">
                <a16:creationId xmlns:a16="http://schemas.microsoft.com/office/drawing/2014/main" id="{072F1579-0C23-0926-0AEF-D21281F3F5DC}"/>
              </a:ext>
            </a:extLst>
          </p:cNvPr>
          <p:cNvSpPr txBox="1"/>
          <p:nvPr/>
        </p:nvSpPr>
        <p:spPr>
          <a:xfrm>
            <a:off x="7097212" y="2942303"/>
            <a:ext cx="1344599" cy="369332"/>
          </a:xfrm>
          <a:prstGeom prst="rect">
            <a:avLst/>
          </a:prstGeom>
          <a:solidFill>
            <a:schemeClr val="bg2"/>
          </a:solidFill>
        </p:spPr>
        <p:txBody>
          <a:bodyPr wrap="none" rtlCol="0">
            <a:spAutoFit/>
          </a:bodyPr>
          <a:lstStyle/>
          <a:p>
            <a:r>
              <a:rPr lang="en-CA" dirty="0"/>
              <a:t>Active Cases</a:t>
            </a:r>
          </a:p>
        </p:txBody>
      </p:sp>
      <p:sp>
        <p:nvSpPr>
          <p:cNvPr id="12" name="TextBox 11">
            <a:extLst>
              <a:ext uri="{FF2B5EF4-FFF2-40B4-BE49-F238E27FC236}">
                <a16:creationId xmlns:a16="http://schemas.microsoft.com/office/drawing/2014/main" id="{6892DB4E-BF00-EFF8-AE76-30E85BAD633D}"/>
              </a:ext>
            </a:extLst>
          </p:cNvPr>
          <p:cNvSpPr txBox="1"/>
          <p:nvPr/>
        </p:nvSpPr>
        <p:spPr>
          <a:xfrm>
            <a:off x="7097211" y="6352148"/>
            <a:ext cx="1996252" cy="369332"/>
          </a:xfrm>
          <a:prstGeom prst="rect">
            <a:avLst/>
          </a:prstGeom>
          <a:solidFill>
            <a:schemeClr val="bg2"/>
          </a:solidFill>
        </p:spPr>
        <p:txBody>
          <a:bodyPr wrap="none" rtlCol="0">
            <a:spAutoFit/>
          </a:bodyPr>
          <a:lstStyle/>
          <a:p>
            <a:r>
              <a:rPr lang="en-CA" dirty="0"/>
              <a:t>Accumulated Cases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9CEB-E9CC-D00C-29A3-A7AEF73D617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0299C8-30B8-39A7-CD09-CDEBBB241085}"/>
              </a:ext>
            </a:extLst>
          </p:cNvPr>
          <p:cNvSpPr txBox="1">
            <a:spLocks noGrp="1"/>
          </p:cNvSpPr>
          <p:nvPr>
            <p:ph type="title"/>
          </p:nvPr>
        </p:nvSpPr>
        <p:spPr>
          <a:xfrm>
            <a:off x="223479" y="75044"/>
            <a:ext cx="3933584" cy="1325559"/>
          </a:xfrm>
        </p:spPr>
        <p:txBody>
          <a:bodyPr/>
          <a:lstStyle/>
          <a:p>
            <a:pPr lvl="0"/>
            <a:r>
              <a:rPr lang="en-CA"/>
              <a:t>New World Screwworm</a:t>
            </a:r>
          </a:p>
        </p:txBody>
      </p:sp>
      <p:sp>
        <p:nvSpPr>
          <p:cNvPr id="6" name="Slide Number Placeholder 4">
            <a:extLst>
              <a:ext uri="{FF2B5EF4-FFF2-40B4-BE49-F238E27FC236}">
                <a16:creationId xmlns:a16="http://schemas.microsoft.com/office/drawing/2014/main" id="{C65546F3-5ECD-717E-B76D-A5AF0F30CA1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AE46BD-6D88-4349-AA5B-D5BF2A09BC96}" type="slidenum">
              <a:rPr/>
              <a:t>4</a:t>
            </a:fld>
            <a:endParaRPr lang="en-US" sz="1200" b="0" i="0" u="none" strike="noStrike" kern="1200" cap="none" spc="0" baseline="0">
              <a:solidFill>
                <a:srgbClr val="898989"/>
              </a:solidFill>
              <a:uFillTx/>
              <a:latin typeface="Calibri" pitchFamily="34"/>
            </a:endParaRPr>
          </a:p>
        </p:txBody>
      </p:sp>
      <p:sp>
        <p:nvSpPr>
          <p:cNvPr id="7" name="Content Placeholder 7">
            <a:extLst>
              <a:ext uri="{FF2B5EF4-FFF2-40B4-BE49-F238E27FC236}">
                <a16:creationId xmlns:a16="http://schemas.microsoft.com/office/drawing/2014/main" id="{C8554EE4-2F9F-A09C-0100-1892783B847B}"/>
              </a:ext>
            </a:extLst>
          </p:cNvPr>
          <p:cNvSpPr txBox="1">
            <a:spLocks noGrp="1"/>
          </p:cNvSpPr>
          <p:nvPr>
            <p:ph idx="2"/>
          </p:nvPr>
        </p:nvSpPr>
        <p:spPr>
          <a:xfrm>
            <a:off x="3162925" y="136520"/>
            <a:ext cx="9241436" cy="2059539"/>
          </a:xfrm>
        </p:spPr>
        <p:txBody>
          <a:bodyPr/>
          <a:lstStyle/>
          <a:p>
            <a:pPr marL="0" lvl="0" indent="0">
              <a:buNone/>
            </a:pPr>
            <a:r>
              <a:rPr lang="en-CA" b="1" dirty="0"/>
              <a:t>Previously - FDA Conditionally Approved Treatments</a:t>
            </a:r>
          </a:p>
          <a:p>
            <a:pPr lvl="1"/>
            <a:r>
              <a:rPr lang="en-CA" dirty="0" err="1">
                <a:solidFill>
                  <a:srgbClr val="0070C0"/>
                </a:solidFill>
                <a:hlinkClick r:id="rId3">
                  <a:extLst>
                    <a:ext uri="{A12FA001-AC4F-418D-AE19-62706E023703}">
                      <ahyp:hlinkClr xmlns:ahyp="http://schemas.microsoft.com/office/drawing/2018/hyperlinkcolor" val="tx"/>
                    </a:ext>
                  </a:extLst>
                </a:hlinkClick>
              </a:rPr>
              <a:t>Credelio</a:t>
            </a:r>
            <a:r>
              <a:rPr lang="en-CA" dirty="0">
                <a:solidFill>
                  <a:srgbClr val="0070C0"/>
                </a:solidFill>
                <a:hlinkClick r:id="rId3">
                  <a:extLst>
                    <a:ext uri="{A12FA001-AC4F-418D-AE19-62706E023703}">
                      <ahyp:hlinkClr xmlns:ahyp="http://schemas.microsoft.com/office/drawing/2018/hyperlinkcolor" val="tx"/>
                    </a:ext>
                  </a:extLst>
                </a:hlinkClick>
              </a:rPr>
              <a:t> Quattro-CA1 </a:t>
            </a:r>
            <a:r>
              <a:rPr lang="en-CA" dirty="0"/>
              <a:t>(Elanco) chewable tablets for dogs</a:t>
            </a:r>
          </a:p>
          <a:p>
            <a:pPr lvl="1"/>
            <a:r>
              <a:rPr lang="en-CA" dirty="0" err="1">
                <a:solidFill>
                  <a:srgbClr val="0070C0"/>
                </a:solidFill>
                <a:hlinkClick r:id="rId4">
                  <a:extLst>
                    <a:ext uri="{A12FA001-AC4F-418D-AE19-62706E023703}">
                      <ahyp:hlinkClr xmlns:ahyp="http://schemas.microsoft.com/office/drawing/2018/hyperlinkcolor" val="tx"/>
                    </a:ext>
                  </a:extLst>
                </a:hlinkClick>
              </a:rPr>
              <a:t>Exzolt</a:t>
            </a:r>
            <a:r>
              <a:rPr lang="en-CA" dirty="0">
                <a:solidFill>
                  <a:srgbClr val="0070C0"/>
                </a:solidFill>
                <a:hlinkClick r:id="rId4">
                  <a:extLst>
                    <a:ext uri="{A12FA001-AC4F-418D-AE19-62706E023703}">
                      <ahyp:hlinkClr xmlns:ahyp="http://schemas.microsoft.com/office/drawing/2018/hyperlinkcolor" val="tx"/>
                    </a:ext>
                  </a:extLst>
                </a:hlinkClick>
              </a:rPr>
              <a:t> Cattle-CA1  </a:t>
            </a:r>
            <a:r>
              <a:rPr lang="en-CA" dirty="0"/>
              <a:t>(Merck) fluralaner topical solution for beef cattle </a:t>
            </a:r>
          </a:p>
          <a:p>
            <a:pPr lvl="1"/>
            <a:r>
              <a:rPr lang="en-CA" dirty="0">
                <a:solidFill>
                  <a:srgbClr val="0070C0"/>
                </a:solidFill>
                <a:hlinkClick r:id="rId5">
                  <a:extLst>
                    <a:ext uri="{A12FA001-AC4F-418D-AE19-62706E023703}">
                      <ahyp:hlinkClr xmlns:ahyp="http://schemas.microsoft.com/office/drawing/2018/hyperlinkcolor" val="tx"/>
                    </a:ext>
                  </a:extLst>
                </a:hlinkClick>
              </a:rPr>
              <a:t>Dectomax-CA1</a:t>
            </a:r>
            <a:r>
              <a:rPr lang="en-CA" dirty="0">
                <a:solidFill>
                  <a:srgbClr val="0070C0"/>
                </a:solidFill>
              </a:rPr>
              <a:t> </a:t>
            </a:r>
            <a:r>
              <a:rPr lang="en-CA" dirty="0"/>
              <a:t>(Zoetis) injectable for cattle</a:t>
            </a:r>
          </a:p>
        </p:txBody>
      </p:sp>
      <p:sp>
        <p:nvSpPr>
          <p:cNvPr id="11" name="Content Placeholder 7">
            <a:extLst>
              <a:ext uri="{FF2B5EF4-FFF2-40B4-BE49-F238E27FC236}">
                <a16:creationId xmlns:a16="http://schemas.microsoft.com/office/drawing/2014/main" id="{1ECAA0A6-EC2A-6AC8-62D0-3400FDE07426}"/>
              </a:ext>
            </a:extLst>
          </p:cNvPr>
          <p:cNvSpPr txBox="1">
            <a:spLocks/>
          </p:cNvSpPr>
          <p:nvPr/>
        </p:nvSpPr>
        <p:spPr bwMode="auto">
          <a:xfrm>
            <a:off x="533787" y="1889541"/>
            <a:ext cx="9531353" cy="21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CA" b="1" dirty="0"/>
              <a:t>Recent - FDA Emergency Use Authorizations</a:t>
            </a:r>
          </a:p>
          <a:p>
            <a:r>
              <a:rPr lang="en-CA" dirty="0">
                <a:hlinkClick r:id="rId6"/>
              </a:rPr>
              <a:t>Ivomec </a:t>
            </a:r>
            <a:r>
              <a:rPr lang="en-CA" dirty="0"/>
              <a:t>(10 mg/mL of ivermectin) injectable solution for cattle (excluding female dairy cows)</a:t>
            </a:r>
          </a:p>
          <a:p>
            <a:r>
              <a:rPr lang="en-CA" dirty="0">
                <a:hlinkClick r:id="rId7"/>
              </a:rPr>
              <a:t>NexGard </a:t>
            </a:r>
            <a:r>
              <a:rPr lang="en-CA" dirty="0"/>
              <a:t>(afoxolaner) chewable tablets for the treatment of NWS in dogs &amp; NexGard COMBO (</a:t>
            </a:r>
            <a:r>
              <a:rPr lang="en-CA" dirty="0" err="1"/>
              <a:t>esafoxolaner</a:t>
            </a:r>
            <a:r>
              <a:rPr lang="en-CA" dirty="0"/>
              <a:t>, eprinomectin, and praziquantel topical solution) for NWS in cats</a:t>
            </a:r>
          </a:p>
        </p:txBody>
      </p:sp>
      <p:pic>
        <p:nvPicPr>
          <p:cNvPr id="13" name="Picture 12">
            <a:extLst>
              <a:ext uri="{FF2B5EF4-FFF2-40B4-BE49-F238E27FC236}">
                <a16:creationId xmlns:a16="http://schemas.microsoft.com/office/drawing/2014/main" id="{E07EC0B4-BAC6-EADF-543A-0EE4246DA0DB}"/>
              </a:ext>
            </a:extLst>
          </p:cNvPr>
          <p:cNvPicPr>
            <a:picLocks noChangeAspect="1"/>
          </p:cNvPicPr>
          <p:nvPr/>
        </p:nvPicPr>
        <p:blipFill>
          <a:blip r:embed="rId8"/>
          <a:stretch>
            <a:fillRect/>
          </a:stretch>
        </p:blipFill>
        <p:spPr>
          <a:xfrm>
            <a:off x="10140953" y="1458694"/>
            <a:ext cx="1678791" cy="2555660"/>
          </a:xfrm>
          <a:prstGeom prst="rect">
            <a:avLst/>
          </a:prstGeom>
        </p:spPr>
      </p:pic>
      <p:pic>
        <p:nvPicPr>
          <p:cNvPr id="15" name="Picture 14">
            <a:extLst>
              <a:ext uri="{FF2B5EF4-FFF2-40B4-BE49-F238E27FC236}">
                <a16:creationId xmlns:a16="http://schemas.microsoft.com/office/drawing/2014/main" id="{A2794CD0-2290-C3DD-A4EB-8376AAC8AF23}"/>
              </a:ext>
            </a:extLst>
          </p:cNvPr>
          <p:cNvPicPr>
            <a:picLocks noChangeAspect="1"/>
          </p:cNvPicPr>
          <p:nvPr/>
        </p:nvPicPr>
        <p:blipFill>
          <a:blip r:embed="rId9"/>
          <a:stretch>
            <a:fillRect/>
          </a:stretch>
        </p:blipFill>
        <p:spPr>
          <a:xfrm>
            <a:off x="9693574" y="4157568"/>
            <a:ext cx="2498426" cy="2198783"/>
          </a:xfrm>
          <a:prstGeom prst="rect">
            <a:avLst/>
          </a:prstGeom>
        </p:spPr>
      </p:pic>
      <p:sp>
        <p:nvSpPr>
          <p:cNvPr id="17" name="TextBox 16">
            <a:extLst>
              <a:ext uri="{FF2B5EF4-FFF2-40B4-BE49-F238E27FC236}">
                <a16:creationId xmlns:a16="http://schemas.microsoft.com/office/drawing/2014/main" id="{162C1691-825E-1550-612E-8F3800E52005}"/>
              </a:ext>
            </a:extLst>
          </p:cNvPr>
          <p:cNvSpPr txBox="1"/>
          <p:nvPr/>
        </p:nvSpPr>
        <p:spPr>
          <a:xfrm>
            <a:off x="533788" y="4601481"/>
            <a:ext cx="6916324" cy="2246769"/>
          </a:xfrm>
          <a:prstGeom prst="rect">
            <a:avLst/>
          </a:prstGeom>
          <a:noFill/>
        </p:spPr>
        <p:txBody>
          <a:bodyPr wrap="square">
            <a:spAutoFit/>
          </a:bodyPr>
          <a:lstStyle/>
          <a:p>
            <a:pPr marL="285750" indent="-285750">
              <a:buFont typeface="Arial" panose="020B0604020202020204" pitchFamily="34" charset="0"/>
              <a:buChar char="•"/>
            </a:pPr>
            <a:r>
              <a:rPr lang="en-CA" sz="2800" b="1" dirty="0">
                <a:solidFill>
                  <a:srgbClr val="C00000"/>
                </a:solidFill>
                <a:hlinkClick r:id="rId10">
                  <a:extLst>
                    <a:ext uri="{A12FA001-AC4F-418D-AE19-62706E023703}">
                      <ahyp:hlinkClr xmlns:ahyp="http://schemas.microsoft.com/office/drawing/2018/hyperlinkcolor" val="tx"/>
                    </a:ext>
                  </a:extLst>
                </a:hlinkClick>
              </a:rPr>
              <a:t>F10 Antiseptic Wound Spray </a:t>
            </a:r>
            <a:r>
              <a:rPr lang="en-CA" sz="2800" dirty="0"/>
              <a:t>with Insecticide (benzalkonium chloride, polyhexanide, and cypermethrin topical solution) for the prevention and treatment of NWS</a:t>
            </a:r>
          </a:p>
        </p:txBody>
      </p:sp>
      <p:pic>
        <p:nvPicPr>
          <p:cNvPr id="19" name="Picture 18">
            <a:extLst>
              <a:ext uri="{FF2B5EF4-FFF2-40B4-BE49-F238E27FC236}">
                <a16:creationId xmlns:a16="http://schemas.microsoft.com/office/drawing/2014/main" id="{990067FA-2F08-3DBC-5A9A-7B3669534896}"/>
              </a:ext>
            </a:extLst>
          </p:cNvPr>
          <p:cNvPicPr>
            <a:picLocks noChangeAspect="1"/>
          </p:cNvPicPr>
          <p:nvPr/>
        </p:nvPicPr>
        <p:blipFill>
          <a:blip r:embed="rId11"/>
          <a:stretch>
            <a:fillRect/>
          </a:stretch>
        </p:blipFill>
        <p:spPr>
          <a:xfrm>
            <a:off x="7341259" y="4522697"/>
            <a:ext cx="1991677" cy="2198783"/>
          </a:xfrm>
          <a:prstGeom prst="rect">
            <a:avLst/>
          </a:prstGeom>
        </p:spPr>
      </p:pic>
    </p:spTree>
    <p:extLst>
      <p:ext uri="{BB962C8B-B14F-4D97-AF65-F5344CB8AC3E}">
        <p14:creationId xmlns:p14="http://schemas.microsoft.com/office/powerpoint/2010/main" val="83173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B97742C-CCB5-7249-19B9-8B7C3B2B827F}"/>
              </a:ext>
            </a:extLst>
          </p:cNvPr>
          <p:cNvSpPr txBox="1">
            <a:spLocks noGrp="1"/>
          </p:cNvSpPr>
          <p:nvPr>
            <p:ph type="title"/>
          </p:nvPr>
        </p:nvSpPr>
        <p:spPr>
          <a:xfrm>
            <a:off x="130173" y="-182559"/>
            <a:ext cx="10515600" cy="1042992"/>
          </a:xfrm>
        </p:spPr>
        <p:txBody>
          <a:bodyPr/>
          <a:lstStyle/>
          <a:p>
            <a:pPr lvl="0"/>
            <a:r>
              <a:rPr lang="en-US" sz="3200"/>
              <a:t>Bluetongue virus in Europe</a:t>
            </a:r>
            <a:endParaRPr lang="en-CA" sz="3200"/>
          </a:p>
        </p:txBody>
      </p:sp>
      <p:sp>
        <p:nvSpPr>
          <p:cNvPr id="3" name="Content Placeholder 9">
            <a:extLst>
              <a:ext uri="{FF2B5EF4-FFF2-40B4-BE49-F238E27FC236}">
                <a16:creationId xmlns:a16="http://schemas.microsoft.com/office/drawing/2014/main" id="{DC9ECEF3-5DA5-D09E-A607-6B538B31D28C}"/>
              </a:ext>
            </a:extLst>
          </p:cNvPr>
          <p:cNvSpPr txBox="1">
            <a:spLocks noGrp="1"/>
          </p:cNvSpPr>
          <p:nvPr>
            <p:ph idx="1"/>
          </p:nvPr>
        </p:nvSpPr>
        <p:spPr>
          <a:xfrm>
            <a:off x="219071" y="590546"/>
            <a:ext cx="8121645" cy="5676896"/>
          </a:xfrm>
        </p:spPr>
        <p:txBody>
          <a:bodyPr/>
          <a:lstStyle/>
          <a:p>
            <a:pPr lvl="0"/>
            <a:endParaRPr lang="en-CA"/>
          </a:p>
          <a:p>
            <a:pPr lvl="1"/>
            <a:endParaRPr lang="en-CA"/>
          </a:p>
        </p:txBody>
      </p:sp>
      <p:sp>
        <p:nvSpPr>
          <p:cNvPr id="4" name="TextBox 7">
            <a:extLst>
              <a:ext uri="{FF2B5EF4-FFF2-40B4-BE49-F238E27FC236}">
                <a16:creationId xmlns:a16="http://schemas.microsoft.com/office/drawing/2014/main" id="{4D06F113-68A9-D32E-3CBD-C875DF5632F2}"/>
              </a:ext>
            </a:extLst>
          </p:cNvPr>
          <p:cNvSpPr txBox="1"/>
          <p:nvPr/>
        </p:nvSpPr>
        <p:spPr>
          <a:xfrm>
            <a:off x="321932" y="5627683"/>
            <a:ext cx="6310310" cy="3698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70C0"/>
                </a:solidFill>
                <a:uFillTx/>
                <a:latin typeface="Calibri" pitchFamily="34"/>
                <a:hlinkClick r:id="rId3">
                  <a:extLst>
                    <a:ext uri="{A12FA001-AC4F-418D-AE19-62706E023703}">
                      <ahyp:hlinkClr xmlns:ahyp="http://schemas.microsoft.com/office/drawing/2018/hyperlinkcolor" val="tx"/>
                    </a:ext>
                  </a:extLst>
                </a:hlinkClick>
              </a:rPr>
              <a:t>Empres-Plus</a:t>
            </a:r>
            <a:endParaRPr lang="en-CA" sz="1800" b="0" i="0" u="none" strike="noStrike" kern="1200" cap="none" spc="0" baseline="0">
              <a:solidFill>
                <a:srgbClr val="0070C0"/>
              </a:solidFill>
              <a:uFillTx/>
              <a:latin typeface="Calibri" pitchFamily="34"/>
            </a:endParaRPr>
          </a:p>
        </p:txBody>
      </p:sp>
      <p:sp>
        <p:nvSpPr>
          <p:cNvPr id="5" name="TextBox 16">
            <a:extLst>
              <a:ext uri="{FF2B5EF4-FFF2-40B4-BE49-F238E27FC236}">
                <a16:creationId xmlns:a16="http://schemas.microsoft.com/office/drawing/2014/main" id="{8DF97578-1D9A-C565-13DD-72CB2313E0AC}"/>
              </a:ext>
            </a:extLst>
          </p:cNvPr>
          <p:cNvSpPr txBox="1"/>
          <p:nvPr/>
        </p:nvSpPr>
        <p:spPr>
          <a:xfrm>
            <a:off x="1654286" y="5642030"/>
            <a:ext cx="4093813"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CA" sz="1800" b="1" i="0" u="none" strike="noStrike" kern="1200" cap="none" spc="0" baseline="0" dirty="0">
                <a:solidFill>
                  <a:srgbClr val="000000"/>
                </a:solidFill>
                <a:uFillTx/>
                <a:latin typeface="Calibri" pitchFamily="34"/>
              </a:rPr>
              <a:t>BTV cases January 1, 2026 – </a:t>
            </a:r>
            <a:r>
              <a:rPr lang="en-CA" b="1" dirty="0">
                <a:solidFill>
                  <a:srgbClr val="000000"/>
                </a:solidFill>
                <a:latin typeface="Calibri" pitchFamily="34"/>
              </a:rPr>
              <a:t>April</a:t>
            </a:r>
            <a:r>
              <a:rPr lang="en-CA" sz="1800" b="1" i="0" u="none" strike="noStrike" kern="1200" cap="none" spc="0" baseline="0" dirty="0">
                <a:solidFill>
                  <a:srgbClr val="000000"/>
                </a:solidFill>
                <a:uFillTx/>
                <a:latin typeface="Calibri" pitchFamily="34"/>
              </a:rPr>
              <a:t> 7, 2026</a:t>
            </a:r>
          </a:p>
        </p:txBody>
      </p:sp>
      <p:pic>
        <p:nvPicPr>
          <p:cNvPr id="11" name="Picture 10">
            <a:extLst>
              <a:ext uri="{FF2B5EF4-FFF2-40B4-BE49-F238E27FC236}">
                <a16:creationId xmlns:a16="http://schemas.microsoft.com/office/drawing/2014/main" id="{8E208C2E-7243-E3A9-6049-E36139505B1C}"/>
              </a:ext>
            </a:extLst>
          </p:cNvPr>
          <p:cNvPicPr>
            <a:picLocks noChangeAspect="1"/>
          </p:cNvPicPr>
          <p:nvPr/>
        </p:nvPicPr>
        <p:blipFill>
          <a:blip r:embed="rId4"/>
          <a:stretch>
            <a:fillRect/>
          </a:stretch>
        </p:blipFill>
        <p:spPr>
          <a:xfrm>
            <a:off x="422321" y="1187245"/>
            <a:ext cx="11051923" cy="4466342"/>
          </a:xfrm>
          <a:prstGeom prst="rect">
            <a:avLst/>
          </a:prstGeom>
          <a:ln w="19050">
            <a:solidFill>
              <a:schemeClr val="tx1"/>
            </a:solidFill>
          </a:ln>
        </p:spPr>
      </p:pic>
      <p:pic>
        <p:nvPicPr>
          <p:cNvPr id="9" name="Picture 8">
            <a:extLst>
              <a:ext uri="{FF2B5EF4-FFF2-40B4-BE49-F238E27FC236}">
                <a16:creationId xmlns:a16="http://schemas.microsoft.com/office/drawing/2014/main" id="{A7D76188-DE1E-CF53-4A42-C4110A3159BE}"/>
              </a:ext>
            </a:extLst>
          </p:cNvPr>
          <p:cNvPicPr>
            <a:picLocks noChangeAspect="1"/>
          </p:cNvPicPr>
          <p:nvPr/>
        </p:nvPicPr>
        <p:blipFill>
          <a:blip r:embed="rId5"/>
          <a:stretch>
            <a:fillRect/>
          </a:stretch>
        </p:blipFill>
        <p:spPr>
          <a:xfrm>
            <a:off x="6632242" y="2805057"/>
            <a:ext cx="5018224" cy="3476087"/>
          </a:xfrm>
          <a:prstGeom prst="rect">
            <a:avLst/>
          </a:prstGeom>
          <a:ln w="1905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058-B1E4-2FE8-CAB9-6865D276EE84}"/>
              </a:ext>
            </a:extLst>
          </p:cNvPr>
          <p:cNvSpPr>
            <a:spLocks noGrp="1"/>
          </p:cNvSpPr>
          <p:nvPr>
            <p:ph type="title"/>
          </p:nvPr>
        </p:nvSpPr>
        <p:spPr>
          <a:xfrm>
            <a:off x="2580847" y="593639"/>
            <a:ext cx="6741826" cy="648876"/>
          </a:xfrm>
        </p:spPr>
        <p:txBody>
          <a:bodyPr/>
          <a:lstStyle/>
          <a:p>
            <a:r>
              <a:rPr lang="en-CA" sz="3200" dirty="0"/>
              <a:t>Sheep Pox and Goat Pox in Europe</a:t>
            </a:r>
          </a:p>
        </p:txBody>
      </p:sp>
      <p:sp>
        <p:nvSpPr>
          <p:cNvPr id="3" name="Content Placeholder 2">
            <a:extLst>
              <a:ext uri="{FF2B5EF4-FFF2-40B4-BE49-F238E27FC236}">
                <a16:creationId xmlns:a16="http://schemas.microsoft.com/office/drawing/2014/main" id="{428F62BE-F8A8-6B68-4093-1F1751A556A7}"/>
              </a:ext>
            </a:extLst>
          </p:cNvPr>
          <p:cNvSpPr>
            <a:spLocks noGrp="1"/>
          </p:cNvSpPr>
          <p:nvPr>
            <p:ph sz="half" idx="1"/>
          </p:nvPr>
        </p:nvSpPr>
        <p:spPr>
          <a:xfrm>
            <a:off x="136296" y="1799562"/>
            <a:ext cx="3813229" cy="3492558"/>
          </a:xfrm>
        </p:spPr>
        <p:txBody>
          <a:bodyPr/>
          <a:lstStyle/>
          <a:p>
            <a:r>
              <a:rPr lang="en-CA" sz="2200" dirty="0"/>
              <a:t>Cases have declined significantly this winter </a:t>
            </a:r>
            <a:endParaRPr lang="en-CA" sz="2200" dirty="0">
              <a:hlinkClick r:id="rId3"/>
            </a:endParaRPr>
          </a:p>
          <a:p>
            <a:r>
              <a:rPr lang="en-CA" sz="2200" dirty="0">
                <a:hlinkClick r:id="rId3"/>
              </a:rPr>
              <a:t>Greece </a:t>
            </a:r>
            <a:r>
              <a:rPr lang="en-CA" sz="2200" dirty="0"/>
              <a:t>continues to report cases of SGP, 117 since January 1, 2026</a:t>
            </a:r>
          </a:p>
          <a:p>
            <a:r>
              <a:rPr lang="en-CA" sz="2200" dirty="0">
                <a:hlinkClick r:id="rId4"/>
              </a:rPr>
              <a:t>Bulgaria</a:t>
            </a:r>
            <a:r>
              <a:rPr lang="en-CA" sz="2200" dirty="0"/>
              <a:t> has had one additional case</a:t>
            </a:r>
          </a:p>
          <a:p>
            <a:r>
              <a:rPr lang="en-CA" sz="2200" dirty="0">
                <a:hlinkClick r:id="rId5"/>
              </a:rPr>
              <a:t>North Macedonia </a:t>
            </a:r>
            <a:r>
              <a:rPr lang="en-CA" sz="2200" dirty="0"/>
              <a:t>reporting their first case close to the Serbian Border</a:t>
            </a:r>
          </a:p>
        </p:txBody>
      </p:sp>
      <p:sp>
        <p:nvSpPr>
          <p:cNvPr id="5" name="Slide Number Placeholder 4">
            <a:extLst>
              <a:ext uri="{FF2B5EF4-FFF2-40B4-BE49-F238E27FC236}">
                <a16:creationId xmlns:a16="http://schemas.microsoft.com/office/drawing/2014/main" id="{CA976DD8-5094-483B-18FB-5E5EEA729C22}"/>
              </a:ext>
            </a:extLst>
          </p:cNvPr>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9" name="Picture 8">
            <a:extLst>
              <a:ext uri="{FF2B5EF4-FFF2-40B4-BE49-F238E27FC236}">
                <a16:creationId xmlns:a16="http://schemas.microsoft.com/office/drawing/2014/main" id="{02210573-2C8A-B74A-0BB5-357FF0A15678}"/>
              </a:ext>
            </a:extLst>
          </p:cNvPr>
          <p:cNvPicPr>
            <a:picLocks noChangeAspect="1"/>
          </p:cNvPicPr>
          <p:nvPr/>
        </p:nvPicPr>
        <p:blipFill>
          <a:blip r:embed="rId6"/>
          <a:stretch>
            <a:fillRect/>
          </a:stretch>
        </p:blipFill>
        <p:spPr>
          <a:xfrm>
            <a:off x="3949525" y="1441899"/>
            <a:ext cx="8035033" cy="4914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1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3107-9038-4232-F7A5-CFBF09709055}"/>
              </a:ext>
            </a:extLst>
          </p:cNvPr>
          <p:cNvSpPr>
            <a:spLocks noGrp="1"/>
          </p:cNvSpPr>
          <p:nvPr>
            <p:ph type="title"/>
          </p:nvPr>
        </p:nvSpPr>
        <p:spPr>
          <a:xfrm>
            <a:off x="0" y="-296350"/>
            <a:ext cx="5555226" cy="1325563"/>
          </a:xfrm>
        </p:spPr>
        <p:txBody>
          <a:bodyPr/>
          <a:lstStyle/>
          <a:p>
            <a:r>
              <a:rPr lang="en-CA" sz="3600" dirty="0"/>
              <a:t>Peste des Petits Ruminants</a:t>
            </a:r>
          </a:p>
        </p:txBody>
      </p:sp>
      <p:sp>
        <p:nvSpPr>
          <p:cNvPr id="3" name="Content Placeholder 2">
            <a:extLst>
              <a:ext uri="{FF2B5EF4-FFF2-40B4-BE49-F238E27FC236}">
                <a16:creationId xmlns:a16="http://schemas.microsoft.com/office/drawing/2014/main" id="{3EEC6567-2B28-D9C2-0B5D-B1F0D5838161}"/>
              </a:ext>
            </a:extLst>
          </p:cNvPr>
          <p:cNvSpPr>
            <a:spLocks noGrp="1"/>
          </p:cNvSpPr>
          <p:nvPr>
            <p:ph sz="half" idx="1"/>
          </p:nvPr>
        </p:nvSpPr>
        <p:spPr>
          <a:xfrm>
            <a:off x="186812" y="621506"/>
            <a:ext cx="5642487" cy="3043031"/>
          </a:xfrm>
        </p:spPr>
        <p:txBody>
          <a:bodyPr/>
          <a:lstStyle/>
          <a:p>
            <a:r>
              <a:rPr lang="en-CA" dirty="0">
                <a:hlinkClick r:id="rId3"/>
              </a:rPr>
              <a:t>Croatia</a:t>
            </a:r>
            <a:r>
              <a:rPr lang="en-CA" dirty="0"/>
              <a:t> has reported its first cases of PPR </a:t>
            </a:r>
          </a:p>
          <a:p>
            <a:pPr lvl="1"/>
            <a:r>
              <a:rPr lang="en-CA" i="1" dirty="0"/>
              <a:t>“The information established so far about illegal activities points to a possible way for the virus to enter the facility”</a:t>
            </a:r>
          </a:p>
          <a:p>
            <a:r>
              <a:rPr lang="en-CA" dirty="0"/>
              <a:t>Romania and Greece still affected</a:t>
            </a:r>
            <a:endParaRPr lang="en-CA" dirty="0">
              <a:hlinkClick r:id="rId3"/>
            </a:endParaRPr>
          </a:p>
          <a:p>
            <a:pPr lvl="1"/>
            <a:endParaRPr lang="en-CA" i="1" dirty="0"/>
          </a:p>
        </p:txBody>
      </p:sp>
      <p:sp>
        <p:nvSpPr>
          <p:cNvPr id="18" name="Content Placeholder 17">
            <a:extLst>
              <a:ext uri="{FF2B5EF4-FFF2-40B4-BE49-F238E27FC236}">
                <a16:creationId xmlns:a16="http://schemas.microsoft.com/office/drawing/2014/main" id="{17D84FEC-88B0-7612-9F78-89B47CF8BFE6}"/>
              </a:ext>
            </a:extLst>
          </p:cNvPr>
          <p:cNvSpPr>
            <a:spLocks noGrp="1"/>
          </p:cNvSpPr>
          <p:nvPr>
            <p:ph sz="half" idx="2"/>
          </p:nvPr>
        </p:nvSpPr>
        <p:spPr>
          <a:xfrm>
            <a:off x="6172200" y="146980"/>
            <a:ext cx="5181600" cy="4351338"/>
          </a:xfrm>
        </p:spPr>
        <p:txBody>
          <a:bodyPr/>
          <a:lstStyle/>
          <a:p>
            <a:r>
              <a:rPr lang="en-CA" dirty="0">
                <a:hlinkClick r:id="rId4"/>
              </a:rPr>
              <a:t>WAHIS</a:t>
            </a:r>
            <a:r>
              <a:rPr lang="en-CA" dirty="0"/>
              <a:t> Vietnam</a:t>
            </a:r>
            <a:endParaRPr lang="en-CA" i="1" dirty="0"/>
          </a:p>
          <a:p>
            <a:pPr lvl="1"/>
            <a:r>
              <a:rPr lang="en-CA" sz="2000" i="1" dirty="0"/>
              <a:t>Reported first cases in Vietnam, however it is surrounded by countries without official disease status</a:t>
            </a:r>
            <a:endParaRPr lang="en-CA" sz="2000" dirty="0">
              <a:ea typeface="Calibri"/>
              <a:cs typeface="Calibri"/>
            </a:endParaRPr>
          </a:p>
          <a:p>
            <a:endParaRPr lang="en-CA" dirty="0"/>
          </a:p>
        </p:txBody>
      </p:sp>
      <p:sp>
        <p:nvSpPr>
          <p:cNvPr id="5" name="Slide Number Placeholder 4">
            <a:extLst>
              <a:ext uri="{FF2B5EF4-FFF2-40B4-BE49-F238E27FC236}">
                <a16:creationId xmlns:a16="http://schemas.microsoft.com/office/drawing/2014/main" id="{0D0ED962-9E03-A4EA-7025-A825AD3BB4FA}"/>
              </a:ext>
            </a:extLst>
          </p:cNvPr>
          <p:cNvSpPr>
            <a:spLocks noGrp="1"/>
          </p:cNvSpPr>
          <p:nvPr>
            <p:ph type="sldNum" sz="quarter" idx="10"/>
          </p:nvPr>
        </p:nvSpPr>
        <p:spPr/>
        <p:txBody>
          <a:bodyPr/>
          <a:lstStyle/>
          <a:p>
            <a:pPr>
              <a:defRPr/>
            </a:pPr>
            <a:fld id="{222C2B47-41F2-42A5-AA41-34CCD9669551}" type="slidenum">
              <a:rPr lang="en-US" smtClean="0"/>
              <a:pPr>
                <a:defRPr/>
              </a:pPr>
              <a:t>7</a:t>
            </a:fld>
            <a:endParaRPr lang="en-US"/>
          </a:p>
        </p:txBody>
      </p:sp>
      <p:pic>
        <p:nvPicPr>
          <p:cNvPr id="15" name="Picture 14">
            <a:extLst>
              <a:ext uri="{FF2B5EF4-FFF2-40B4-BE49-F238E27FC236}">
                <a16:creationId xmlns:a16="http://schemas.microsoft.com/office/drawing/2014/main" id="{DE8D8639-FCA8-D94F-EF8B-789CCB3579C1}"/>
              </a:ext>
            </a:extLst>
          </p:cNvPr>
          <p:cNvPicPr>
            <a:picLocks noChangeAspect="1"/>
          </p:cNvPicPr>
          <p:nvPr/>
        </p:nvPicPr>
        <p:blipFill>
          <a:blip r:embed="rId5"/>
          <a:stretch>
            <a:fillRect/>
          </a:stretch>
        </p:blipFill>
        <p:spPr>
          <a:xfrm>
            <a:off x="507109" y="3428662"/>
            <a:ext cx="5122165" cy="3360939"/>
          </a:xfrm>
          <a:prstGeom prst="rect">
            <a:avLst/>
          </a:prstGeom>
          <a:ln>
            <a:solidFill>
              <a:schemeClr val="tx1"/>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488A3E0-2431-9FAE-9014-4AE7BF03B8D8}"/>
              </a:ext>
            </a:extLst>
          </p:cNvPr>
          <p:cNvPicPr>
            <a:picLocks noChangeAspect="1"/>
          </p:cNvPicPr>
          <p:nvPr/>
        </p:nvPicPr>
        <p:blipFill>
          <a:blip r:embed="rId6"/>
          <a:stretch>
            <a:fillRect/>
          </a:stretch>
        </p:blipFill>
        <p:spPr>
          <a:xfrm>
            <a:off x="6904585" y="1798814"/>
            <a:ext cx="3812080" cy="4890568"/>
          </a:xfrm>
          <a:prstGeom prst="rect">
            <a:avLst/>
          </a:prstGeom>
          <a:ln>
            <a:solidFill>
              <a:schemeClr val="tx1"/>
            </a:solid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322D8D58-07C2-D765-4E5B-5123CCE80F8C}"/>
              </a:ext>
            </a:extLst>
          </p:cNvPr>
          <p:cNvSpPr txBox="1"/>
          <p:nvPr/>
        </p:nvSpPr>
        <p:spPr>
          <a:xfrm>
            <a:off x="7031681" y="6015692"/>
            <a:ext cx="3014812" cy="523220"/>
          </a:xfrm>
          <a:prstGeom prst="rect">
            <a:avLst/>
          </a:prstGeom>
          <a:noFill/>
        </p:spPr>
        <p:txBody>
          <a:bodyPr wrap="square">
            <a:spAutoFit/>
          </a:bodyPr>
          <a:lstStyle/>
          <a:p>
            <a:r>
              <a:rPr lang="en-CA" sz="1400" dirty="0">
                <a:hlinkClick r:id="rId7"/>
              </a:rPr>
              <a:t>Peste des petits ruminants - WOAH - World Organisation for Animal Health</a:t>
            </a:r>
            <a:endParaRPr lang="en-CA" sz="1400" dirty="0"/>
          </a:p>
        </p:txBody>
      </p:sp>
      <p:sp>
        <p:nvSpPr>
          <p:cNvPr id="4" name="Arrow: Right 3">
            <a:extLst>
              <a:ext uri="{FF2B5EF4-FFF2-40B4-BE49-F238E27FC236}">
                <a16:creationId xmlns:a16="http://schemas.microsoft.com/office/drawing/2014/main" id="{9CDAAB8D-4804-80CE-C0B4-2E15820BD18D}"/>
              </a:ext>
            </a:extLst>
          </p:cNvPr>
          <p:cNvSpPr/>
          <p:nvPr/>
        </p:nvSpPr>
        <p:spPr>
          <a:xfrm rot="12056874">
            <a:off x="7748939" y="3599951"/>
            <a:ext cx="410135" cy="23587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5701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0DD-8ABC-9BB3-67EA-F7C3217CDBC2}"/>
              </a:ext>
            </a:extLst>
          </p:cNvPr>
          <p:cNvSpPr>
            <a:spLocks noGrp="1"/>
          </p:cNvSpPr>
          <p:nvPr>
            <p:ph type="title"/>
          </p:nvPr>
        </p:nvSpPr>
        <p:spPr>
          <a:xfrm>
            <a:off x="838200" y="365126"/>
            <a:ext cx="10515600" cy="624338"/>
          </a:xfrm>
        </p:spPr>
        <p:txBody>
          <a:bodyPr/>
          <a:lstStyle/>
          <a:p>
            <a:r>
              <a:rPr lang="en-CA" dirty="0"/>
              <a:t>Peste des Petits Ruminants</a:t>
            </a:r>
          </a:p>
        </p:txBody>
      </p:sp>
      <p:sp>
        <p:nvSpPr>
          <p:cNvPr id="3" name="Content Placeholder 2">
            <a:extLst>
              <a:ext uri="{FF2B5EF4-FFF2-40B4-BE49-F238E27FC236}">
                <a16:creationId xmlns:a16="http://schemas.microsoft.com/office/drawing/2014/main" id="{5FBA7422-3650-895E-F1B2-628CFFA242F5}"/>
              </a:ext>
            </a:extLst>
          </p:cNvPr>
          <p:cNvSpPr>
            <a:spLocks noGrp="1"/>
          </p:cNvSpPr>
          <p:nvPr>
            <p:ph type="body" sz="quarter" idx="13"/>
          </p:nvPr>
        </p:nvSpPr>
        <p:spPr>
          <a:xfrm>
            <a:off x="238837" y="1320420"/>
            <a:ext cx="5268036" cy="4014788"/>
          </a:xfrm>
        </p:spPr>
        <p:txBody>
          <a:bodyPr/>
          <a:lstStyle/>
          <a:p>
            <a:r>
              <a:rPr lang="en-CA" dirty="0"/>
              <a:t>Two new outbreaks in Europe since Jan 1</a:t>
            </a:r>
            <a:r>
              <a:rPr lang="en-CA" baseline="30000" dirty="0"/>
              <a:t>st</a:t>
            </a:r>
            <a:endParaRPr lang="en-CA" dirty="0"/>
          </a:p>
          <a:p>
            <a:pPr lvl="1"/>
            <a:r>
              <a:rPr lang="en-CA" dirty="0"/>
              <a:t>Croatia (1)</a:t>
            </a:r>
          </a:p>
          <a:p>
            <a:pPr lvl="1"/>
            <a:r>
              <a:rPr lang="en-CA" dirty="0"/>
              <a:t>Albania (1)</a:t>
            </a:r>
          </a:p>
          <a:p>
            <a:endParaRPr lang="en-CA" dirty="0"/>
          </a:p>
          <a:p>
            <a:r>
              <a:rPr lang="en-CA" dirty="0"/>
              <a:t>Global situation</a:t>
            </a:r>
          </a:p>
          <a:p>
            <a:pPr lvl="1"/>
            <a:r>
              <a:rPr lang="en-CA" dirty="0"/>
              <a:t>Africa – endemic</a:t>
            </a:r>
          </a:p>
          <a:p>
            <a:pPr lvl="1"/>
            <a:r>
              <a:rPr lang="en-CA" dirty="0"/>
              <a:t>Middle East – endemic</a:t>
            </a:r>
          </a:p>
          <a:p>
            <a:pPr lvl="1"/>
            <a:r>
              <a:rPr lang="en-CA" dirty="0">
                <a:hlinkClick r:id="rId2"/>
              </a:rPr>
              <a:t>Asia</a:t>
            </a:r>
            <a:r>
              <a:rPr lang="en-CA" dirty="0"/>
              <a:t> – large areas endemic</a:t>
            </a:r>
          </a:p>
          <a:p>
            <a:pPr marL="457200" lvl="1" indent="0">
              <a:buNone/>
            </a:pPr>
            <a:endParaRPr lang="en-CA" dirty="0"/>
          </a:p>
          <a:p>
            <a:r>
              <a:rPr lang="en-CA" dirty="0">
                <a:hlinkClick r:id="rId3"/>
              </a:rPr>
              <a:t>WOAH Control and Eradication Strategy</a:t>
            </a:r>
            <a:endParaRPr lang="en-CA" dirty="0"/>
          </a:p>
          <a:p>
            <a:pPr lvl="1"/>
            <a:endParaRPr lang="en-CA" dirty="0"/>
          </a:p>
        </p:txBody>
      </p:sp>
      <p:pic>
        <p:nvPicPr>
          <p:cNvPr id="7" name="Content Placeholder 6">
            <a:extLst>
              <a:ext uri="{FF2B5EF4-FFF2-40B4-BE49-F238E27FC236}">
                <a16:creationId xmlns:a16="http://schemas.microsoft.com/office/drawing/2014/main" id="{0231F1D2-B215-05B7-00AA-88BB06FA9B11}"/>
              </a:ext>
            </a:extLst>
          </p:cNvPr>
          <p:cNvPicPr>
            <a:picLocks noGrp="1" noChangeAspect="1"/>
          </p:cNvPicPr>
          <p:nvPr>
            <p:ph type="pic" sz="quarter" idx="14"/>
          </p:nvPr>
        </p:nvPicPr>
        <p:blipFill>
          <a:blip r:embed="rId4"/>
          <a:srcRect l="7296" r="7296"/>
          <a:stretch/>
        </p:blipFill>
        <p:spPr bwMode="auto">
          <a:xfrm>
            <a:off x="5831005" y="1106321"/>
            <a:ext cx="6016843" cy="4645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98B51A8-2FD9-EC0E-C68A-45EF1ED60D6C}"/>
              </a:ext>
            </a:extLst>
          </p:cNvPr>
          <p:cNvSpPr>
            <a:spLocks noGrp="1"/>
          </p:cNvSpPr>
          <p:nvPr>
            <p:ph type="sldNum" sz="quarter" idx="15"/>
          </p:nvPr>
        </p:nvSpPr>
        <p:spPr/>
        <p:txBody>
          <a:bodyPr/>
          <a:lstStyle/>
          <a:p>
            <a:pPr>
              <a:defRPr/>
            </a:pPr>
            <a:fld id="{222C2B47-41F2-42A5-AA41-34CCD9669551}" type="slidenum">
              <a:rPr lang="en-US" smtClean="0"/>
              <a:pPr>
                <a:defRPr/>
              </a:pPr>
              <a:t>8</a:t>
            </a:fld>
            <a:endParaRPr lang="en-US"/>
          </a:p>
        </p:txBody>
      </p:sp>
    </p:spTree>
    <p:extLst>
      <p:ext uri="{BB962C8B-B14F-4D97-AF65-F5344CB8AC3E}">
        <p14:creationId xmlns:p14="http://schemas.microsoft.com/office/powerpoint/2010/main" val="161637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DFDC74C7-BA6C-0832-CC42-4EED41CFA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828675"/>
            <a:ext cx="108807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C86A04-AC24-9B4C-EAAA-5F3E13D620B9}"/>
              </a:ext>
            </a:extLst>
          </p:cNvPr>
          <p:cNvSpPr>
            <a:spLocks noGrp="1"/>
          </p:cNvSpPr>
          <p:nvPr>
            <p:ph type="title"/>
          </p:nvPr>
        </p:nvSpPr>
        <p:spPr>
          <a:xfrm>
            <a:off x="838200" y="66675"/>
            <a:ext cx="10515600" cy="820738"/>
          </a:xfrm>
        </p:spPr>
        <p:txBody>
          <a:bodyPr/>
          <a:lstStyle/>
          <a:p>
            <a:pPr>
              <a:defRPr/>
            </a:pPr>
            <a:r>
              <a:rPr lang="en-CA" dirty="0"/>
              <a:t>Foot and Mouth Disease – Hazard Trend</a:t>
            </a:r>
          </a:p>
        </p:txBody>
      </p:sp>
      <p:sp>
        <p:nvSpPr>
          <p:cNvPr id="36868" name="Slide Number Placeholder 4">
            <a:extLst>
              <a:ext uri="{FF2B5EF4-FFF2-40B4-BE49-F238E27FC236}">
                <a16:creationId xmlns:a16="http://schemas.microsoft.com/office/drawing/2014/main" id="{A611595E-82A1-CBF3-047B-7AFAAF76874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A85E063-FF15-4971-93B0-82717F33C883}"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
        <p:nvSpPr>
          <p:cNvPr id="14" name="Rectangle 13">
            <a:extLst>
              <a:ext uri="{FF2B5EF4-FFF2-40B4-BE49-F238E27FC236}">
                <a16:creationId xmlns:a16="http://schemas.microsoft.com/office/drawing/2014/main" id="{17E29FBB-0915-3713-0F80-B47234614D7D}"/>
              </a:ext>
            </a:extLst>
          </p:cNvPr>
          <p:cNvSpPr/>
          <p:nvPr/>
        </p:nvSpPr>
        <p:spPr>
          <a:xfrm>
            <a:off x="5029200" y="2816225"/>
            <a:ext cx="1000125" cy="296068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0" name="Rectangle 14">
            <a:extLst>
              <a:ext uri="{FF2B5EF4-FFF2-40B4-BE49-F238E27FC236}">
                <a16:creationId xmlns:a16="http://schemas.microsoft.com/office/drawing/2014/main" id="{386A4517-19E7-21C1-6AF2-670F4382A0AB}"/>
              </a:ext>
            </a:extLst>
          </p:cNvPr>
          <p:cNvSpPr>
            <a:spLocks noChangeArrowheads="1"/>
          </p:cNvSpPr>
          <p:nvPr/>
        </p:nvSpPr>
        <p:spPr bwMode="auto">
          <a:xfrm>
            <a:off x="8001000" y="2792413"/>
            <a:ext cx="601663" cy="29606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6871" name="Text Box 4">
            <a:extLst>
              <a:ext uri="{FF2B5EF4-FFF2-40B4-BE49-F238E27FC236}">
                <a16:creationId xmlns:a16="http://schemas.microsoft.com/office/drawing/2014/main" id="{59194651-4DB9-52CB-E5E5-30C77DBA858B}"/>
              </a:ext>
            </a:extLst>
          </p:cNvPr>
          <p:cNvSpPr txBox="1">
            <a:spLocks noChangeArrowheads="1"/>
          </p:cNvSpPr>
          <p:nvPr/>
        </p:nvSpPr>
        <p:spPr bwMode="auto">
          <a:xfrm>
            <a:off x="6965950" y="2262188"/>
            <a:ext cx="10906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Indonesia</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36872" name="Text Box 3">
            <a:extLst>
              <a:ext uri="{FF2B5EF4-FFF2-40B4-BE49-F238E27FC236}">
                <a16:creationId xmlns:a16="http://schemas.microsoft.com/office/drawing/2014/main" id="{EEDD610B-1A6A-465F-C692-6A8A4E3D24FD}"/>
              </a:ext>
            </a:extLst>
          </p:cNvPr>
          <p:cNvSpPr txBox="1">
            <a:spLocks noChangeArrowheads="1"/>
          </p:cNvSpPr>
          <p:nvPr/>
        </p:nvSpPr>
        <p:spPr bwMode="auto">
          <a:xfrm>
            <a:off x="5197475"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36873" name="Rectangle 17">
            <a:extLst>
              <a:ext uri="{FF2B5EF4-FFF2-40B4-BE49-F238E27FC236}">
                <a16:creationId xmlns:a16="http://schemas.microsoft.com/office/drawing/2014/main" id="{077C078D-657C-94A0-7BEB-8F82F9FD2745}"/>
              </a:ext>
            </a:extLst>
          </p:cNvPr>
          <p:cNvSpPr>
            <a:spLocks noChangeArrowheads="1"/>
          </p:cNvSpPr>
          <p:nvPr/>
        </p:nvSpPr>
        <p:spPr bwMode="auto">
          <a:xfrm>
            <a:off x="7138988" y="2792413"/>
            <a:ext cx="684212" cy="29606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6874" name="Text Box 5">
            <a:extLst>
              <a:ext uri="{FF2B5EF4-FFF2-40B4-BE49-F238E27FC236}">
                <a16:creationId xmlns:a16="http://schemas.microsoft.com/office/drawing/2014/main" id="{1FFBFCF8-6E0D-4569-970C-6505FD6DE105}"/>
              </a:ext>
            </a:extLst>
          </p:cNvPr>
          <p:cNvSpPr txBox="1">
            <a:spLocks noChangeArrowheads="1"/>
          </p:cNvSpPr>
          <p:nvPr/>
        </p:nvSpPr>
        <p:spPr bwMode="auto">
          <a:xfrm>
            <a:off x="7678738"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Middle East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4ED3126A-F5C6-1027-00C1-94CC58282A10}"/>
              </a:ext>
            </a:extLst>
          </p:cNvPr>
          <p:cNvSpPr/>
          <p:nvPr/>
        </p:nvSpPr>
        <p:spPr>
          <a:xfrm>
            <a:off x="10034588"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6" name="Text Box 7">
            <a:extLst>
              <a:ext uri="{FF2B5EF4-FFF2-40B4-BE49-F238E27FC236}">
                <a16:creationId xmlns:a16="http://schemas.microsoft.com/office/drawing/2014/main" id="{B9EDCA04-BA82-146C-82E5-7AFC05167208}"/>
              </a:ext>
            </a:extLst>
          </p:cNvPr>
          <p:cNvSpPr txBox="1">
            <a:spLocks noChangeArrowheads="1"/>
          </p:cNvSpPr>
          <p:nvPr/>
        </p:nvSpPr>
        <p:spPr bwMode="auto">
          <a:xfrm>
            <a:off x="9540875" y="309562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Germany</a:t>
            </a:r>
            <a:r>
              <a:rPr lang="en-CA" altLang="en-US" sz="1100">
                <a:ea typeface="Calibri" panose="020F0502020204030204" pitchFamily="34" charset="0"/>
                <a:cs typeface="Times New Roman" panose="02020603050405020304" pitchFamily="18" charset="0"/>
              </a:rPr>
              <a:t>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999D009F-E2AB-6117-E20C-8715EDFC99F8}"/>
              </a:ext>
            </a:extLst>
          </p:cNvPr>
          <p:cNvSpPr/>
          <p:nvPr/>
        </p:nvSpPr>
        <p:spPr>
          <a:xfrm>
            <a:off x="10183813"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8" name="Text Box 7">
            <a:extLst>
              <a:ext uri="{FF2B5EF4-FFF2-40B4-BE49-F238E27FC236}">
                <a16:creationId xmlns:a16="http://schemas.microsoft.com/office/drawing/2014/main" id="{BB1FB3AB-1BA0-4D8C-8AE1-95707F57A095}"/>
              </a:ext>
            </a:extLst>
          </p:cNvPr>
          <p:cNvSpPr txBox="1">
            <a:spLocks noChangeArrowheads="1"/>
          </p:cNvSpPr>
          <p:nvPr/>
        </p:nvSpPr>
        <p:spPr bwMode="auto">
          <a:xfrm>
            <a:off x="9564688" y="2189163"/>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Hungary</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00C120B1-6AAF-B472-22D8-4D482D8395C3}"/>
              </a:ext>
            </a:extLst>
          </p:cNvPr>
          <p:cNvSpPr/>
          <p:nvPr/>
        </p:nvSpPr>
        <p:spPr>
          <a:xfrm>
            <a:off x="10318750"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FD8DFAC7-1D26-A8AD-0922-6E0B485A797A}"/>
              </a:ext>
            </a:extLst>
          </p:cNvPr>
          <p:cNvSpPr txBox="1">
            <a:spLocks noChangeArrowheads="1"/>
          </p:cNvSpPr>
          <p:nvPr/>
        </p:nvSpPr>
        <p:spPr bwMode="auto">
          <a:xfrm>
            <a:off x="10310813" y="1322388"/>
            <a:ext cx="1052512" cy="490537"/>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Slovakia</a:t>
            </a:r>
            <a:endParaRPr lang="en-CA" altLang="en-US" sz="1800" dirty="0">
              <a:latin typeface="+mn-lt"/>
              <a:ea typeface="Calibri" panose="020F0502020204030204" pitchFamily="34" charset="0"/>
              <a:cs typeface="Times New Roman" panose="02020603050405020304" pitchFamily="18" charset="0"/>
            </a:endParaRPr>
          </a:p>
        </p:txBody>
      </p:sp>
      <p:sp>
        <p:nvSpPr>
          <p:cNvPr id="36881" name="Rectangle 17">
            <a:extLst>
              <a:ext uri="{FF2B5EF4-FFF2-40B4-BE49-F238E27FC236}">
                <a16:creationId xmlns:a16="http://schemas.microsoft.com/office/drawing/2014/main" id="{C8A52270-4E0C-14F7-5DCC-5CA63DDF665E}"/>
              </a:ext>
            </a:extLst>
          </p:cNvPr>
          <p:cNvSpPr>
            <a:spLocks noChangeArrowheads="1"/>
          </p:cNvSpPr>
          <p:nvPr/>
        </p:nvSpPr>
        <p:spPr bwMode="auto">
          <a:xfrm>
            <a:off x="10310813" y="3586163"/>
            <a:ext cx="1277937" cy="216693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F88C2904-2DAA-543E-2882-3C471E23E644}"/>
              </a:ext>
            </a:extLst>
          </p:cNvPr>
          <p:cNvSpPr txBox="1">
            <a:spLocks noChangeArrowheads="1"/>
          </p:cNvSpPr>
          <p:nvPr/>
        </p:nvSpPr>
        <p:spPr bwMode="auto">
          <a:xfrm>
            <a:off x="10479088" y="2565400"/>
            <a:ext cx="1298575" cy="117316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Middle East, Europe, China</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553FC-9090-4D36-A1D7-9084808573B8}">
  <ds:schemaRefs>
    <ds:schemaRef ds:uri="http://schemas.microsoft.com/sharepoint/v3/contenttype/forms"/>
  </ds:schemaRefs>
</ds:datastoreItem>
</file>

<file path=customXml/itemProps2.xml><?xml version="1.0" encoding="utf-8"?>
<ds:datastoreItem xmlns:ds="http://schemas.openxmlformats.org/officeDocument/2006/customXml" ds:itemID="{DCBA91B9-5CA9-44AD-A4A1-A1B6BD94F924}">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C7BBD865-F275-4A52-8F7C-56BF6CD08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31046</TotalTime>
  <Words>3970</Words>
  <Application>Microsoft Office PowerPoint</Application>
  <PresentationFormat>Widescreen</PresentationFormat>
  <Paragraphs>377</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2_Office Theme</vt:lpstr>
      <vt:lpstr>Community for Emerging and Zoonotic Diseases Identifying emerging risks through collective intelligence</vt:lpstr>
      <vt:lpstr>Asian Longhorn Tick in the USA</vt:lpstr>
      <vt:lpstr>New World Screwworm</vt:lpstr>
      <vt:lpstr>New World Screwworm</vt:lpstr>
      <vt:lpstr>Bluetongue virus in Europe</vt:lpstr>
      <vt:lpstr>Sheep Pox and Goat Pox in Europe</vt:lpstr>
      <vt:lpstr>Peste des Petits Ruminants</vt:lpstr>
      <vt:lpstr>Peste des Petits Ruminants</vt:lpstr>
      <vt:lpstr>Foot and Mouth Disease – Hazard Trend</vt:lpstr>
      <vt:lpstr>FMD cases reported by FAO Empres-i (since January 1, 2026)</vt:lpstr>
      <vt:lpstr>FMD SAT-1 Spread</vt:lpstr>
      <vt:lpstr>FMD SAT-1 in Europe (Cyprus and Greece)</vt:lpstr>
      <vt:lpstr>FMD SAT-1 in Asia (Israel, Palestine, and China)</vt:lpstr>
      <vt:lpstr>Suspected FMD in Russia and Turkmenistan</vt:lpstr>
      <vt:lpstr>CEZD Ping:  FMD SAT-1 Spread</vt:lpstr>
      <vt:lpstr>FAO - Rapid risk assessment: FMD SAT-1</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548</cp:revision>
  <dcterms:created xsi:type="dcterms:W3CDTF">2020-02-07T23:34:08Z</dcterms:created>
  <dcterms:modified xsi:type="dcterms:W3CDTF">2026-04-14T23:20:51Z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