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3" r:id="rId2"/>
    <p:sldId id="342" r:id="rId3"/>
    <p:sldId id="417" r:id="rId4"/>
    <p:sldId id="415" r:id="rId5"/>
    <p:sldId id="413" r:id="rId6"/>
    <p:sldId id="416" r:id="rId7"/>
    <p:sldId id="392" r:id="rId8"/>
    <p:sldId id="412" r:id="rId9"/>
    <p:sldId id="411" r:id="rId10"/>
    <p:sldId id="414" r:id="rId11"/>
    <p:sldId id="374" r:id="rId12"/>
    <p:sldId id="409" r:id="rId13"/>
    <p:sldId id="418" r:id="rId14"/>
    <p:sldId id="419" r:id="rId15"/>
    <p:sldId id="4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82" autoAdjust="0"/>
    <p:restoredTop sz="59481" autoAdjust="0"/>
  </p:normalViewPr>
  <p:slideViewPr>
    <p:cSldViewPr snapToGrid="0">
      <p:cViewPr varScale="1">
        <p:scale>
          <a:sx n="47" d="100"/>
          <a:sy n="47"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2023-08-25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No major change in distribution, new countries affected in the Balkans, but they were surrounded by countries that already had the disease</a:t>
            </a:r>
          </a:p>
          <a:p>
            <a:endParaRPr lang="en-CA" baseline="0" dirty="0" smtClean="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 provides context</a:t>
            </a:r>
            <a:r>
              <a:rPr lang="en-CA" baseline="0" dirty="0" smtClean="0"/>
              <a:t> for the new cases in the Balkans</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166622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Empress I</a:t>
            </a:r>
            <a:r>
              <a:rPr lang="en-CA" baseline="0" dirty="0" smtClean="0"/>
              <a:t> shows ~ 270 cases in BH and 111 in Croatia, but WOAH has much higher case counts.</a:t>
            </a:r>
          </a:p>
          <a:p>
            <a:endParaRPr lang="en-CA" baseline="0" dirty="0" smtClean="0"/>
          </a:p>
          <a:p>
            <a:r>
              <a:rPr lang="en-CA" baseline="0" dirty="0" smtClean="0"/>
              <a:t>News report shows positive cases in Kosovo, but Kosovo is not a country included in WOAH reporting.</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246301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Researchers in China identified three naturally occurring recombinant strains of African swine fever virus in pigs. These three ASF strains are a result of genetic material from two different types of ASFV, genotype I and genotype II, combined together. The newly discovered ASFV strains are mostly like one type (genotype I), when the B646L gene is used to determine their identity, but they contain pieces from another type (genotype II). About 56% of their genetic makeup comes from genotype II (specifically, a virus similar to ASFV Georgia 2007), while the remaining 43% is from genotype I (a virus similar to ASFV NH/P68).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Although the three recombinant viruses were found in pigs from Jiangsu province, Henan province, and Inner Mongolia, their similar genetic structures suggest that they originated from one place and then spread, rather than independently emerging in each province. It is, however, not known which exact province these virus strains originated. </a:t>
            </a:r>
          </a:p>
          <a:p>
            <a:r>
              <a:rPr lang="en-US" sz="1200" b="0" i="0" u="none" strike="noStrike" kern="1200" baseline="0" dirty="0" smtClean="0">
                <a:solidFill>
                  <a:schemeClr val="tx1"/>
                </a:solidFill>
                <a:latin typeface="+mn-lt"/>
                <a:ea typeface="+mn-ea"/>
                <a:cs typeface="+mn-cs"/>
              </a:rPr>
              <a:t>In animal studies done by the same authors, these recombinant viruses were highly virulent and transmissible in pigs under experimental settings. Moreover, the study presents preliminary evidence that the live attenuated vaccine based on genotype II ASFV (Georgia07-like genotype II virus-based live attenuated vaccine), does not provide protection against challenge with the recombinant virus. </a:t>
            </a:r>
          </a:p>
          <a:p>
            <a:r>
              <a:rPr lang="en-US" sz="1200" b="0" i="0" u="none" strike="noStrike" kern="1200" baseline="0" dirty="0" smtClean="0">
                <a:solidFill>
                  <a:schemeClr val="tx1"/>
                </a:solidFill>
                <a:latin typeface="+mn-lt"/>
                <a:ea typeface="+mn-ea"/>
                <a:cs typeface="+mn-cs"/>
              </a:rPr>
              <a:t>How to interpret these findings? </a:t>
            </a:r>
          </a:p>
          <a:p>
            <a:r>
              <a:rPr lang="en-US" sz="1200" b="0" i="0" u="none" strike="noStrike" kern="1200" baseline="0" dirty="0" smtClean="0">
                <a:solidFill>
                  <a:schemeClr val="tx1"/>
                </a:solidFill>
                <a:latin typeface="+mn-lt"/>
                <a:ea typeface="+mn-ea"/>
                <a:cs typeface="+mn-cs"/>
              </a:rPr>
              <a:t>● Currently, there are 24 different types of ASF. One of these types, called genotype II, was introduced from Africa into Georgia in 2007, a country in Eastern Europe and West Asia. The Georgia-07-like genotype II ASFV of high virulence has been prevalent in China since 2018. </a:t>
            </a:r>
          </a:p>
          <a:p>
            <a:r>
              <a:rPr lang="en-US" sz="1200" b="0" i="0" u="none" strike="noStrike" kern="1200" baseline="0" dirty="0" smtClean="0">
                <a:solidFill>
                  <a:schemeClr val="tx1"/>
                </a:solidFill>
                <a:latin typeface="+mn-lt"/>
                <a:ea typeface="+mn-ea"/>
                <a:cs typeface="+mn-cs"/>
              </a:rPr>
              <a:t>● In 2021, researchers in China reported the emergence of genotype I - the isolates recovered from two farms in different provinces showed a low virulence. </a:t>
            </a:r>
          </a:p>
          <a:p>
            <a:r>
              <a:rPr lang="en-US" sz="1200" b="0" i="0" u="none" strike="noStrike" kern="1200" baseline="0" dirty="0" smtClean="0">
                <a:solidFill>
                  <a:schemeClr val="tx1"/>
                </a:solidFill>
                <a:latin typeface="+mn-lt"/>
                <a:ea typeface="+mn-ea"/>
                <a:cs typeface="+mn-cs"/>
              </a:rPr>
              <a:t>● Recombination occurs when at least two viral genomes co-infect the same host cell and exchange genetic segments. In the context of ASF, the occurrence of recombination between different genotype viruses in nature has been a topic with limited evidence until now. Further research is needed to understand the mechanisms and drivers behind these events. </a:t>
            </a:r>
          </a:p>
          <a:p>
            <a:r>
              <a:rPr lang="en-US" sz="1200" b="0" i="0" u="none" strike="noStrike" kern="1200" baseline="0" dirty="0" smtClean="0">
                <a:solidFill>
                  <a:schemeClr val="tx1"/>
                </a:solidFill>
                <a:latin typeface="+mn-lt"/>
                <a:ea typeface="+mn-ea"/>
                <a:cs typeface="+mn-cs"/>
              </a:rPr>
              <a:t>● This information arises at a critical moment when the global community is focusing its attention and hopes on assessing promising vaccine candidates in several endemic countries. In this context, the emergence of a new ASF variant outside Africa, for which the current vaccine candidates (based on Georgia-07-like genotype II variant) in the pipeline may not present cross protection, has the potential to hamper local and regional efforts to control the disease. </a:t>
            </a:r>
          </a:p>
          <a:p>
            <a:r>
              <a:rPr lang="en-US" sz="1200" b="0" i="0" u="none" strike="noStrike" kern="1200" baseline="0" dirty="0" smtClean="0">
                <a:solidFill>
                  <a:schemeClr val="tx1"/>
                </a:solidFill>
                <a:latin typeface="+mn-lt"/>
                <a:ea typeface="+mn-ea"/>
                <a:cs typeface="+mn-cs"/>
              </a:rPr>
              <a:t>● Furthermore, the risk of spread of this new variant to other regions should be assessed based on these findings. Unfortunately, the current absence of a systematic approach to molecular surveillance for monitoring the prevailing variants circulating across different regions further compounds the challenge at hand. </a:t>
            </a:r>
          </a:p>
          <a:p>
            <a:endParaRPr lang="en-CA" dirty="0" smtClean="0"/>
          </a:p>
          <a:p>
            <a:r>
              <a:rPr lang="en-US" sz="1200" b="0" i="0" kern="1200" dirty="0" smtClean="0">
                <a:solidFill>
                  <a:schemeClr val="tx1"/>
                </a:solidFill>
                <a:effectLst/>
                <a:latin typeface="+mn-lt"/>
                <a:ea typeface="+mn-ea"/>
                <a:cs typeface="+mn-cs"/>
              </a:rPr>
              <a:t>In this study, we isolated three high lethal recombinant ASFVs with mosaic genomes composed of 56.5% Georgia07-like genotype II virus and 43.5% NH/P68-like genotype I virus. The recombinant virus is highly lethal and transmissible in pigs, and completely evades the immunity induced by vaccination with a Georgia07-like genotype II virus-based live attenuated vaccine.</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80615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123101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recently noticed an increase in Hepatitis E signals coming from some European countries. Hepatitis E genotypes 1 and 2 cause outbreaks mostly from contaminated water/food, however genotypes 3 – 7 are zoonotic. Genotype 3 is primarily spread from swine and can cause chronic infection in immunosuppressed individuals.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UK (England, Wales, Jersey) and the Czech Republic have reported an increase in Hepatitis E infections, linked to the consumption of undercooked pork products. However, in the UK, the Hepatitis E G3-2 </a:t>
            </a:r>
            <a:r>
              <a:rPr lang="en-US" sz="1200" kern="1200" dirty="0" err="1" smtClean="0">
                <a:solidFill>
                  <a:schemeClr val="tx1"/>
                </a:solidFill>
                <a:effectLst/>
                <a:latin typeface="+mn-lt"/>
                <a:ea typeface="+mn-ea"/>
                <a:cs typeface="+mn-cs"/>
              </a:rPr>
              <a:t>phylotype</a:t>
            </a:r>
            <a:r>
              <a:rPr lang="en-US" sz="1200" kern="1200" dirty="0" smtClean="0">
                <a:solidFill>
                  <a:schemeClr val="tx1"/>
                </a:solidFill>
                <a:effectLst/>
                <a:latin typeface="+mn-lt"/>
                <a:ea typeface="+mn-ea"/>
                <a:cs typeface="+mn-cs"/>
              </a:rPr>
              <a:t> has not been detected in domestic pigs, suggesting the human infections may be due to the of consumption of pork products originating outside the UK. In Belgium supermarkets, Hepatitis E RNA was found in 17/54 pork products tested (in 65% of pâtés, 15% of raw dried hams, and none in raw dried sausages).</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396659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408464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2023-08-25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2023-08-25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2023-08-25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2023-08-25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2023-08-25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2023-08-25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2023-08-25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2023-08-25</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winehealth.org/shic-updates-getah-virus-fact-sheet-and-revises-template/" TargetMode="External"/><Relationship Id="rId2" Type="http://schemas.openxmlformats.org/officeDocument/2006/relationships/hyperlink" Target="https://www.cezd.ca/CEZD/Assets/Documents/InfoSheet-Getah-Virus-in-the-Canadian-Context-2023-07.PDF"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porcinehealthmanagement.biomedcentral.com/articles/10.1186/s40813-023-00304-2" TargetMode="External"/><Relationship Id="rId3" Type="http://schemas.openxmlformats.org/officeDocument/2006/relationships/hyperlink" Target="https://www.mdpi.com/2076-2607/11/5/1162" TargetMode="External"/><Relationship Id="rId7" Type="http://schemas.openxmlformats.org/officeDocument/2006/relationships/hyperlink" Target="https://www.pnas.org/doi/10.1073/pnas.2301926120" TargetMode="External"/><Relationship Id="rId2" Type="http://schemas.openxmlformats.org/officeDocument/2006/relationships/hyperlink" Target="https://wwwnc.cdc.gov/eid/article/29/7/23-0296_article"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0378113523001797?via%3Dihub" TargetMode="External"/><Relationship Id="rId5" Type="http://schemas.openxmlformats.org/officeDocument/2006/relationships/hyperlink" Target="https://wwwnc.cdc.gov/eid/article/29/9/23-0066_article" TargetMode="External"/><Relationship Id="rId4" Type="http://schemas.openxmlformats.org/officeDocument/2006/relationships/hyperlink" Target="https://www.mdpi.com/2076-2607/11/7/175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mdpi.com/2076-393X/11/7/1145" TargetMode="External"/><Relationship Id="rId3" Type="http://schemas.openxmlformats.org/officeDocument/2006/relationships/hyperlink" Target="https://www.biorxiv.org/content/10.1101/2022.09.04.506538v4" TargetMode="External"/><Relationship Id="rId7" Type="http://schemas.openxmlformats.org/officeDocument/2006/relationships/hyperlink" Target="https://efsa.onlinelibrary.wiley.com/doi/10.2903/j.efsa.2023.8016" TargetMode="External"/><Relationship Id="rId2" Type="http://schemas.openxmlformats.org/officeDocument/2006/relationships/hyperlink" Target="https://pubmed.ncbi.nlm.nih.gov/37170424/" TargetMode="External"/><Relationship Id="rId1" Type="http://schemas.openxmlformats.org/officeDocument/2006/relationships/slideLayout" Target="../slideLayouts/slideLayout2.xml"/><Relationship Id="rId6" Type="http://schemas.openxmlformats.org/officeDocument/2006/relationships/hyperlink" Target="https://www.mdpi.com/1999-4915/15/6/1373" TargetMode="External"/><Relationship Id="rId5" Type="http://schemas.openxmlformats.org/officeDocument/2006/relationships/hyperlink" Target="https://www.mdpi.com/2076-0817/12/4/622" TargetMode="External"/><Relationship Id="rId4" Type="http://schemas.openxmlformats.org/officeDocument/2006/relationships/hyperlink" Target="https://wwwnc.cdc.gov/eid/article/29/7/23-0165_articl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2352771423000332" TargetMode="External"/><Relationship Id="rId2" Type="http://schemas.openxmlformats.org/officeDocument/2006/relationships/hyperlink" Target="https://pubmed.ncbi.nlm.nih.gov/37180243/"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235277142300086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winehealth.org/june-2023-shic-enewsletter/" TargetMode="External"/><Relationship Id="rId2" Type="http://schemas.openxmlformats.org/officeDocument/2006/relationships/hyperlink" Target="https://www.mdpi.com/2076-2615/13/11/174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diseas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kosovapress.com/en/%E2%80%8Bmurtaja-afrikane-e-derrit-vjen-edhe-ne-kosove-konfirmohet-rasti-i-pare/"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articles/s41467-023-38868-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reuters.com/world/asia-pacific/philippines-making-progress-swine-fever-vaccine-trials-president-2023-07-05/" TargetMode="External"/><Relationship Id="rId2" Type="http://schemas.openxmlformats.org/officeDocument/2006/relationships/hyperlink" Target="https://www.nature.com/articles/s41467-023-38868-w" TargetMode="External"/><Relationship Id="rId1" Type="http://schemas.openxmlformats.org/officeDocument/2006/relationships/slideLayout" Target="../slideLayouts/slideLayout4.xml"/><Relationship Id="rId5" Type="http://schemas.openxmlformats.org/officeDocument/2006/relationships/hyperlink" Target="https://www.reuters.com/business/healthcare-pharmaceuticals/vietnam-approves-commercial-use-first-african-swine-fever-vaccines-2023-07-24/" TargetMode="External"/><Relationship Id="rId4" Type="http://schemas.openxmlformats.org/officeDocument/2006/relationships/hyperlink" Target="https://dominicantoday.com/dr/local/2023/06/03/dominican-republic-begins-to-apply-vienamite-vaccine-against-ap-plagu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emergencies/disease-outbreak-news/item/2023-DON47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https://www.dvm360.com/view/study-finds-wild-pigs-infected-with-bvdv-in-several-us-stat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oodsafetynews.com/2023/06/hepatitis-e-cases-in-jersey-linked-to-undercooked-pork/" TargetMode="External"/><Relationship Id="rId7" Type="http://schemas.openxmlformats.org/officeDocument/2006/relationships/hyperlink" Target="https://pubmed.ncbi.nlm.nih.gov/3737663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nc.cdc.gov/eid/article/29/9/23-0517_article" TargetMode="External"/><Relationship Id="rId5" Type="http://schemas.openxmlformats.org/officeDocument/2006/relationships/hyperlink" Target="https://www.frontiersin.org/articles/10.3389/fsufs.2023.1163507/full" TargetMode="External"/><Relationship Id="rId4" Type="http://schemas.openxmlformats.org/officeDocument/2006/relationships/hyperlink" Target="https://outbreaknewstoday.com/czech-republic-officials-report-increase-in-hepatitis-e-798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err="1">
                <a:solidFill>
                  <a:schemeClr val="bg1"/>
                </a:solidFill>
                <a:latin typeface="+mn-lt"/>
              </a:rPr>
              <a:t>Community</a:t>
            </a:r>
            <a:r>
              <a:rPr lang="fr-FR" sz="2800" b="1" dirty="0">
                <a:solidFill>
                  <a:schemeClr val="bg1"/>
                </a:solidFill>
                <a:latin typeface="+mn-lt"/>
              </a:rPr>
              <a:t> for Emerging and Zoonotic Diseases</a:t>
            </a:r>
            <a:br>
              <a:rPr lang="fr-FR" sz="2800" b="1" dirty="0">
                <a:solidFill>
                  <a:schemeClr val="bg1"/>
                </a:solidFill>
                <a:latin typeface="+mn-lt"/>
              </a:rPr>
            </a:br>
            <a:r>
              <a:rPr lang="fr-FR" sz="2800" b="1" dirty="0" err="1">
                <a:solidFill>
                  <a:schemeClr val="bg1"/>
                </a:solidFill>
                <a:latin typeface="+mn-lt"/>
              </a:rPr>
              <a:t>Signals</a:t>
            </a:r>
            <a:r>
              <a:rPr lang="fr-FR" sz="2800" b="1" dirty="0">
                <a:solidFill>
                  <a:schemeClr val="bg1"/>
                </a:solidFill>
                <a:latin typeface="+mn-lt"/>
              </a:rPr>
              <a:t> of </a:t>
            </a:r>
            <a:r>
              <a:rPr lang="fr-FR" sz="2800" b="1" dirty="0" err="1">
                <a:solidFill>
                  <a:schemeClr val="bg1"/>
                </a:solidFill>
                <a:latin typeface="+mn-lt"/>
              </a:rPr>
              <a:t>Interest</a:t>
            </a:r>
            <a:r>
              <a:rPr lang="fr-FR" sz="2800" b="1" dirty="0">
                <a:solidFill>
                  <a:schemeClr val="bg1"/>
                </a:solidFill>
                <a:latin typeface="+mn-lt"/>
              </a:rPr>
              <a:t> for CSHIN </a:t>
            </a:r>
            <a:r>
              <a:rPr lang="fr-FR" sz="2800" b="1" dirty="0" smtClean="0">
                <a:solidFill>
                  <a:schemeClr val="bg1"/>
                </a:solidFill>
                <a:latin typeface="+mn-lt"/>
              </a:rPr>
              <a:t>Q2</a:t>
            </a:r>
            <a:endParaRPr lang="en-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en-CA" b="1" dirty="0" err="1">
                <a:solidFill>
                  <a:schemeClr val="bg1"/>
                </a:solidFill>
              </a:rPr>
              <a:t>Dr</a:t>
            </a:r>
            <a:r>
              <a:rPr lang="en-CA" b="1" dirty="0">
                <a:solidFill>
                  <a:schemeClr val="bg1"/>
                </a:solidFill>
              </a:rPr>
              <a:t> Andrea Osborn</a:t>
            </a:r>
          </a:p>
          <a:p>
            <a:pPr algn="r"/>
            <a:r>
              <a:rPr lang="en-CA" b="1" dirty="0" smtClean="0">
                <a:solidFill>
                  <a:schemeClr val="bg1"/>
                </a:solidFill>
              </a:rPr>
              <a:t>28 August 2023</a:t>
            </a:r>
            <a:endParaRPr lang="en-CA" b="1" dirty="0">
              <a:solidFill>
                <a:schemeClr val="bg1"/>
              </a:solidFill>
            </a:endParaRP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Getah Virus Infosheet</a:t>
            </a:r>
            <a:endParaRPr lang="en-CA" b="1" dirty="0">
              <a:latin typeface="+mn-lt"/>
            </a:endParaRPr>
          </a:p>
        </p:txBody>
      </p:sp>
      <p:sp>
        <p:nvSpPr>
          <p:cNvPr id="3" name="Content Placeholder 2"/>
          <p:cNvSpPr>
            <a:spLocks noGrp="1"/>
          </p:cNvSpPr>
          <p:nvPr>
            <p:ph sz="half" idx="1"/>
          </p:nvPr>
        </p:nvSpPr>
        <p:spPr/>
        <p:txBody>
          <a:bodyPr>
            <a:normAutofit lnSpcReduction="10000"/>
          </a:bodyPr>
          <a:lstStyle/>
          <a:p>
            <a:r>
              <a:rPr lang="en-CA" dirty="0" smtClean="0">
                <a:hlinkClick r:id="rId2"/>
              </a:rPr>
              <a:t>Getah Virus in the Canadian Context</a:t>
            </a:r>
            <a:endParaRPr lang="en-CA" dirty="0" smtClean="0"/>
          </a:p>
          <a:p>
            <a:r>
              <a:rPr lang="en-CA" dirty="0" smtClean="0"/>
              <a:t>Distribution of known competent vectors in Canada</a:t>
            </a:r>
          </a:p>
          <a:p>
            <a:r>
              <a:rPr lang="en-CA" dirty="0" smtClean="0"/>
              <a:t>Known information on species susceptibility</a:t>
            </a:r>
          </a:p>
          <a:p>
            <a:pPr marL="0" indent="0">
              <a:buNone/>
            </a:pPr>
            <a:endParaRPr lang="en-CA" dirty="0"/>
          </a:p>
          <a:p>
            <a:r>
              <a:rPr lang="en-CA" dirty="0" smtClean="0"/>
              <a:t>Intended to supplement the information provided by </a:t>
            </a:r>
            <a:r>
              <a:rPr lang="en-CA" dirty="0" smtClean="0">
                <a:hlinkClick r:id="rId3"/>
              </a:rPr>
              <a:t>SHIC</a:t>
            </a:r>
            <a:r>
              <a:rPr lang="en-CA" dirty="0" smtClean="0"/>
              <a:t> updated in 2021</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10</a:t>
            </a:fld>
            <a:endParaRPr lang="en-US"/>
          </a:p>
        </p:txBody>
      </p:sp>
      <p:pic>
        <p:nvPicPr>
          <p:cNvPr id="11" name="Content Placeholder 10"/>
          <p:cNvPicPr>
            <a:picLocks noGrp="1" noChangeAspect="1"/>
          </p:cNvPicPr>
          <p:nvPr>
            <p:ph sz="half" idx="2"/>
          </p:nvPr>
        </p:nvPicPr>
        <p:blipFill>
          <a:blip r:embed="rId4"/>
          <a:stretch>
            <a:fillRect/>
          </a:stretch>
        </p:blipFill>
        <p:spPr>
          <a:xfrm>
            <a:off x="6910086" y="794422"/>
            <a:ext cx="4913614" cy="5598099"/>
          </a:xfrm>
          <a:prstGeom prst="rect">
            <a:avLst/>
          </a:prstGeom>
        </p:spPr>
      </p:pic>
      <p:pic>
        <p:nvPicPr>
          <p:cNvPr id="1025" name="Picture 290"/>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flipH="1">
            <a:off x="196566" y="64875"/>
            <a:ext cx="627797" cy="62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5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HPAI </a:t>
            </a:r>
            <a:r>
              <a:rPr lang="en-CA" b="1" dirty="0" smtClean="0">
                <a:latin typeface="+mn-lt"/>
              </a:rPr>
              <a:t>in Canada Update</a:t>
            </a:r>
            <a:endParaRPr lang="en-CA" b="1" dirty="0">
              <a:latin typeface="+mn-lt"/>
            </a:endParaRPr>
          </a:p>
        </p:txBody>
      </p:sp>
      <p:sp>
        <p:nvSpPr>
          <p:cNvPr id="3" name="Content Placeholder 2"/>
          <p:cNvSpPr>
            <a:spLocks noGrp="1"/>
          </p:cNvSpPr>
          <p:nvPr>
            <p:ph sz="half" idx="1"/>
          </p:nvPr>
        </p:nvSpPr>
        <p:spPr>
          <a:xfrm>
            <a:off x="737044" y="1993265"/>
            <a:ext cx="4789715" cy="3279775"/>
          </a:xfrm>
        </p:spPr>
        <p:txBody>
          <a:bodyPr>
            <a:normAutofit lnSpcReduction="10000"/>
          </a:bodyPr>
          <a:lstStyle/>
          <a:p>
            <a:pPr marL="0" indent="0">
              <a:buNone/>
            </a:pPr>
            <a:r>
              <a:rPr lang="en-CA" dirty="0"/>
              <a:t>As of </a:t>
            </a:r>
            <a:r>
              <a:rPr lang="en-CA" dirty="0" smtClean="0"/>
              <a:t>July 28, 2023:</a:t>
            </a:r>
            <a:endParaRPr lang="en-CA" dirty="0"/>
          </a:p>
          <a:p>
            <a:r>
              <a:rPr lang="en-CA" dirty="0"/>
              <a:t>Total of </a:t>
            </a:r>
            <a:r>
              <a:rPr lang="en-CA" dirty="0" smtClean="0"/>
              <a:t>322 </a:t>
            </a:r>
            <a:r>
              <a:rPr lang="en-CA" dirty="0"/>
              <a:t>infected premises</a:t>
            </a:r>
          </a:p>
          <a:p>
            <a:r>
              <a:rPr lang="en-CA" dirty="0" smtClean="0"/>
              <a:t>24 </a:t>
            </a:r>
            <a:r>
              <a:rPr lang="en-CA" dirty="0"/>
              <a:t>currently </a:t>
            </a:r>
            <a:r>
              <a:rPr lang="en-CA" dirty="0" smtClean="0"/>
              <a:t>active IPs</a:t>
            </a:r>
            <a:endParaRPr lang="en-CA" dirty="0"/>
          </a:p>
          <a:p>
            <a:r>
              <a:rPr lang="en-CA" dirty="0" smtClean="0"/>
              <a:t>&gt;7.6 </a:t>
            </a:r>
            <a:r>
              <a:rPr lang="en-CA" dirty="0"/>
              <a:t>million </a:t>
            </a:r>
            <a:r>
              <a:rPr lang="en-CA" dirty="0" smtClean="0"/>
              <a:t>birds</a:t>
            </a:r>
          </a:p>
          <a:p>
            <a:r>
              <a:rPr lang="en-CA" dirty="0" smtClean="0"/>
              <a:t>National Emergency Operations Centre Demobilized</a:t>
            </a:r>
          </a:p>
        </p:txBody>
      </p:sp>
      <p:sp>
        <p:nvSpPr>
          <p:cNvPr id="5" name="Slide Number Placeholder 4"/>
          <p:cNvSpPr>
            <a:spLocks noGrp="1"/>
          </p:cNvSpPr>
          <p:nvPr>
            <p:ph type="sldNum" sz="quarter" idx="12"/>
          </p:nvPr>
        </p:nvSpPr>
        <p:spPr/>
        <p:txBody>
          <a:bodyPr/>
          <a:lstStyle/>
          <a:p>
            <a:fld id="{C4E7A136-B623-44AA-A653-F7B0DDAA2C31}" type="slidenum">
              <a:rPr lang="en-US" smtClean="0"/>
              <a:t>11</a:t>
            </a:fld>
            <a:endParaRPr lang="en-US"/>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806387" y="1126969"/>
            <a:ext cx="7215946" cy="5411959"/>
          </a:xfrm>
        </p:spPr>
      </p:pic>
    </p:spTree>
    <p:extLst>
      <p:ext uri="{BB962C8B-B14F-4D97-AF65-F5344CB8AC3E}">
        <p14:creationId xmlns:p14="http://schemas.microsoft.com/office/powerpoint/2010/main" val="239199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Scientific Findings</a:t>
            </a:r>
            <a:endParaRPr lang="en-CA" b="1" dirty="0"/>
          </a:p>
        </p:txBody>
      </p:sp>
      <p:sp>
        <p:nvSpPr>
          <p:cNvPr id="3" name="Content Placeholder 2"/>
          <p:cNvSpPr>
            <a:spLocks noGrp="1"/>
          </p:cNvSpPr>
          <p:nvPr>
            <p:ph idx="1"/>
          </p:nvPr>
        </p:nvSpPr>
        <p:spPr>
          <a:xfrm>
            <a:off x="838200" y="1490345"/>
            <a:ext cx="10515600" cy="4351338"/>
          </a:xfrm>
        </p:spPr>
        <p:txBody>
          <a:bodyPr>
            <a:noAutofit/>
          </a:bodyPr>
          <a:lstStyle/>
          <a:p>
            <a:pPr marL="0" indent="0">
              <a:buNone/>
            </a:pPr>
            <a:r>
              <a:rPr lang="en-CA" sz="1800" b="1" dirty="0" smtClean="0"/>
              <a:t>Influenza</a:t>
            </a:r>
          </a:p>
          <a:p>
            <a:r>
              <a:rPr lang="en-US" sz="2000" b="1" u="sng" dirty="0">
                <a:hlinkClick r:id="rId2"/>
              </a:rPr>
              <a:t>Low Susceptibility of Pigs against Experimental Infection with HPAI Virus H5N1 Clade 2.3.4.4b - Volume 29, Number 7—July 2023 - Emerging Infectious Diseases journal - CDC</a:t>
            </a:r>
            <a:endParaRPr lang="en-US" sz="2000" b="1" dirty="0"/>
          </a:p>
          <a:p>
            <a:r>
              <a:rPr lang="en-US" sz="1800" u="sng" dirty="0">
                <a:hlinkClick r:id="rId3"/>
              </a:rPr>
              <a:t>Microorganisms | Free Full-Text | Seroconversion of a Swine Herd in a Free-Range Rural Multi-Species Farm against HPAI H5N1 2.3.4.4b Clade Virus (mdpi.com)</a:t>
            </a:r>
            <a:endParaRPr lang="en-US" sz="1800" dirty="0"/>
          </a:p>
          <a:p>
            <a:r>
              <a:rPr lang="en-US" sz="1800" u="sng" dirty="0">
                <a:hlinkClick r:id="rId4"/>
              </a:rPr>
              <a:t>Microorganisms | Free Full-Text | First Detection of Influenza D Virus Infection in Cattle and Pigs in the Republic of Korea (mdpi.com)</a:t>
            </a:r>
            <a:endParaRPr lang="en-US" sz="1800" dirty="0"/>
          </a:p>
          <a:p>
            <a:r>
              <a:rPr lang="en-US" sz="1800" u="sng" dirty="0">
                <a:hlinkClick r:id="rId5"/>
              </a:rPr>
              <a:t>Interspecies Transmission of Swine Influenza A Viruses and Human Seasonal Vaccine-Mediated Protection Investigated in Ferret Model - Volume 29, Number 9—September 2023 - Emerging Infectious Diseases journal – CDC</a:t>
            </a:r>
            <a:endParaRPr lang="en-US" sz="1800" dirty="0"/>
          </a:p>
          <a:p>
            <a:r>
              <a:rPr lang="en-US" sz="1800" u="sng" dirty="0">
                <a:hlinkClick r:id="rId6"/>
              </a:rPr>
              <a:t>Isolation and identification of Eurasian avian-like H1N1 swine influenza virus and evaluation of their pathogenicity and immune protective effects in pigs – </a:t>
            </a:r>
            <a:r>
              <a:rPr lang="en-US" sz="1800" u="sng" dirty="0" err="1">
                <a:hlinkClick r:id="rId6"/>
              </a:rPr>
              <a:t>ScienceDirect</a:t>
            </a:r>
            <a:endParaRPr lang="en-US" sz="1800" dirty="0"/>
          </a:p>
          <a:p>
            <a:r>
              <a:rPr lang="en-US" sz="1800" u="sng" dirty="0">
                <a:hlinkClick r:id="rId7"/>
              </a:rPr>
              <a:t>The genomic landscape of swine influenza A viruses in Southeast Asia | PNAS</a:t>
            </a:r>
            <a:endParaRPr lang="en-US" sz="1800" dirty="0"/>
          </a:p>
          <a:p>
            <a:r>
              <a:rPr lang="en-US" sz="1800" u="sng" dirty="0">
                <a:hlinkClick r:id="rId8"/>
              </a:rPr>
              <a:t>Farm management practices associated with influenza A virus contamination of people working in Midwestern United States swine farms | Porcine Health Management | Full Text (biomedcentral.com)</a:t>
            </a:r>
            <a:endParaRPr lang="en-CA" sz="1800" dirty="0"/>
          </a:p>
        </p:txBody>
      </p:sp>
      <p:sp>
        <p:nvSpPr>
          <p:cNvPr id="7" name="Slide Number Placeholder 6"/>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690483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latin typeface="+mn-lt"/>
              </a:rPr>
              <a:t>Scientific Findings</a:t>
            </a:r>
            <a:endParaRPr lang="en-CA" b="1" dirty="0">
              <a:latin typeface="+mn-lt"/>
            </a:endParaRPr>
          </a:p>
        </p:txBody>
      </p:sp>
      <p:sp>
        <p:nvSpPr>
          <p:cNvPr id="2" name="Slide Number Placeholder 1"/>
          <p:cNvSpPr>
            <a:spLocks noGrp="1"/>
          </p:cNvSpPr>
          <p:nvPr>
            <p:ph type="sldNum" sz="quarter" idx="12"/>
          </p:nvPr>
        </p:nvSpPr>
        <p:spPr/>
        <p:txBody>
          <a:bodyPr/>
          <a:lstStyle/>
          <a:p>
            <a:fld id="{C4E7A136-B623-44AA-A653-F7B0DDAA2C31}" type="slidenum">
              <a:rPr lang="en-US" smtClean="0"/>
              <a:t>13</a:t>
            </a:fld>
            <a:endParaRPr lang="en-US"/>
          </a:p>
        </p:txBody>
      </p:sp>
      <p:sp>
        <p:nvSpPr>
          <p:cNvPr id="6" name="Content Placeholder 5"/>
          <p:cNvSpPr>
            <a:spLocks noGrp="1"/>
          </p:cNvSpPr>
          <p:nvPr>
            <p:ph idx="1"/>
          </p:nvPr>
        </p:nvSpPr>
        <p:spPr/>
        <p:txBody>
          <a:bodyPr>
            <a:normAutofit fontScale="70000" lnSpcReduction="20000"/>
          </a:bodyPr>
          <a:lstStyle/>
          <a:p>
            <a:pPr marL="0" indent="0">
              <a:buNone/>
            </a:pPr>
            <a:r>
              <a:rPr lang="en-US" sz="4000" b="1" dirty="0"/>
              <a:t>ASF</a:t>
            </a:r>
          </a:p>
          <a:p>
            <a:r>
              <a:rPr lang="en-US" sz="3400" b="1" u="sng" dirty="0">
                <a:hlinkClick r:id="rId2"/>
              </a:rPr>
              <a:t>Unregulated Online Sales are High-Risk Sources of Domestic Swine (</a:t>
            </a:r>
            <a:r>
              <a:rPr lang="en-US" sz="3400" b="1" u="sng" dirty="0" err="1">
                <a:hlinkClick r:id="rId2"/>
              </a:rPr>
              <a:t>Sus</a:t>
            </a:r>
            <a:r>
              <a:rPr lang="en-US" sz="3400" b="1" u="sng" dirty="0">
                <a:hlinkClick r:id="rId2"/>
              </a:rPr>
              <a:t> </a:t>
            </a:r>
            <a:r>
              <a:rPr lang="en-US" sz="3400" b="1" u="sng" dirty="0" err="1">
                <a:hlinkClick r:id="rId2"/>
              </a:rPr>
              <a:t>scrofa</a:t>
            </a:r>
            <a:r>
              <a:rPr lang="en-US" sz="3400" b="1" u="sng" dirty="0">
                <a:hlinkClick r:id="rId2"/>
              </a:rPr>
              <a:t>) in Canada: Implications for Invasive Wild Pig and </a:t>
            </a:r>
            <a:r>
              <a:rPr lang="en-US" sz="3400" b="1" u="sng" dirty="0" err="1">
                <a:hlinkClick r:id="rId2"/>
              </a:rPr>
              <a:t>AfricanSwine</a:t>
            </a:r>
            <a:r>
              <a:rPr lang="en-US" sz="3400" b="1" u="sng" dirty="0">
                <a:hlinkClick r:id="rId2"/>
              </a:rPr>
              <a:t> Fever Risk Preparedness - PubMed (nih.gov)</a:t>
            </a:r>
            <a:endParaRPr lang="en-US" sz="3400" b="1" dirty="0"/>
          </a:p>
          <a:p>
            <a:r>
              <a:rPr lang="en-US" u="sng" dirty="0">
                <a:hlinkClick r:id="rId3"/>
              </a:rPr>
              <a:t>Estimating the effectiveness of control actions on African swine fever transmission in commercial swine populations in the United States | </a:t>
            </a:r>
            <a:r>
              <a:rPr lang="en-US" u="sng" dirty="0" err="1">
                <a:hlinkClick r:id="rId3"/>
              </a:rPr>
              <a:t>bioRxiv</a:t>
            </a:r>
            <a:endParaRPr lang="en-US" dirty="0"/>
          </a:p>
          <a:p>
            <a:r>
              <a:rPr lang="en-US" u="sng" dirty="0">
                <a:hlinkClick r:id="rId4"/>
              </a:rPr>
              <a:t>Long-Term Epidemiology and Evolution of Swine Influenza Viruses, Vietnam - Volume 29, Number 7—July 2023 - Emerging Infectious Diseases journal </a:t>
            </a:r>
            <a:r>
              <a:rPr lang="en-US" u="sng" dirty="0">
                <a:hlinkClick r:id="rId5"/>
              </a:rPr>
              <a:t>–</a:t>
            </a:r>
            <a:r>
              <a:rPr lang="en-US" u="sng" dirty="0">
                <a:hlinkClick r:id="rId4"/>
              </a:rPr>
              <a:t> CDC</a:t>
            </a:r>
            <a:endParaRPr lang="en-US" dirty="0"/>
          </a:p>
          <a:p>
            <a:r>
              <a:rPr lang="en-US" u="sng" dirty="0">
                <a:hlinkClick r:id="rId6"/>
              </a:rPr>
              <a:t>Viruses | Free Full-Text | Comparison of Attenuated and Virulent Strains of African Swine Fever Virus Genotype I and </a:t>
            </a:r>
            <a:r>
              <a:rPr lang="en-US" u="sng" dirty="0" err="1">
                <a:hlinkClick r:id="rId6"/>
              </a:rPr>
              <a:t>Serogroup</a:t>
            </a:r>
            <a:r>
              <a:rPr lang="en-US" u="sng" dirty="0">
                <a:hlinkClick r:id="rId6"/>
              </a:rPr>
              <a:t> 2 (mdpi.com)</a:t>
            </a:r>
            <a:endParaRPr lang="en-US" dirty="0"/>
          </a:p>
          <a:p>
            <a:r>
              <a:rPr lang="en-US" u="sng" dirty="0">
                <a:hlinkClick r:id="rId7"/>
              </a:rPr>
              <a:t>Epidemiological analysis of African swine fever in the European Union during 2022 - - 2023 - EFSA Journal - Wiley Online Library</a:t>
            </a:r>
            <a:endParaRPr lang="en-US" dirty="0"/>
          </a:p>
          <a:p>
            <a:r>
              <a:rPr lang="en-US" u="sng" dirty="0">
                <a:hlinkClick r:id="rId8"/>
              </a:rPr>
              <a:t>Vaccines | Free Full-Text | Epidemiological Characterization of African Swine Fever Dynamics in Ukraine, 2012&amp;ndash;2023 (mdpi.com</a:t>
            </a:r>
            <a:r>
              <a:rPr lang="en-US" u="sng" dirty="0" smtClean="0">
                <a:hlinkClick r:id="rId8"/>
              </a:rPr>
              <a:t>)</a:t>
            </a:r>
            <a:endParaRPr lang="en-US" dirty="0"/>
          </a:p>
          <a:p>
            <a:endParaRPr lang="en-CA" dirty="0"/>
          </a:p>
        </p:txBody>
      </p:sp>
    </p:spTree>
    <p:extLst>
      <p:ext uri="{BB962C8B-B14F-4D97-AF65-F5344CB8AC3E}">
        <p14:creationId xmlns:p14="http://schemas.microsoft.com/office/powerpoint/2010/main" val="404433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latin typeface="+mn-lt"/>
              </a:rPr>
              <a:t>Scientific Findings</a:t>
            </a:r>
            <a:endParaRPr lang="en-CA" b="1" dirty="0">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en-CA" b="1" i="1" dirty="0" smtClean="0"/>
              <a:t>Streptococcus </a:t>
            </a:r>
            <a:r>
              <a:rPr lang="en-CA" b="1" i="1" dirty="0" err="1" smtClean="0"/>
              <a:t>suis</a:t>
            </a:r>
            <a:endParaRPr lang="en-CA" b="1" i="1" dirty="0" smtClean="0"/>
          </a:p>
          <a:p>
            <a:r>
              <a:rPr lang="en-US" u="sng" dirty="0">
                <a:hlinkClick r:id="rId2"/>
              </a:rPr>
              <a:t>Streptococcus </a:t>
            </a:r>
            <a:r>
              <a:rPr lang="en-US" u="sng" dirty="0" err="1">
                <a:hlinkClick r:id="rId2"/>
              </a:rPr>
              <a:t>suis</a:t>
            </a:r>
            <a:r>
              <a:rPr lang="en-US" u="sng" dirty="0">
                <a:hlinkClick r:id="rId2"/>
              </a:rPr>
              <a:t> contributes to inguinal lymph node lesions in piglets after highly pathogenic porcine reproductive and respiratory syndrome virus infection - PubMed (nih.gov)</a:t>
            </a:r>
            <a:endParaRPr lang="en-US" dirty="0"/>
          </a:p>
          <a:p>
            <a:r>
              <a:rPr lang="en-US" u="sng" dirty="0">
                <a:hlinkClick r:id="rId3"/>
              </a:rPr>
              <a:t>Prevalence of Streptococcus </a:t>
            </a:r>
            <a:r>
              <a:rPr lang="en-US" u="sng" dirty="0" err="1">
                <a:hlinkClick r:id="rId3"/>
              </a:rPr>
              <a:t>suis</a:t>
            </a:r>
            <a:r>
              <a:rPr lang="en-US" u="sng" dirty="0">
                <a:hlinkClick r:id="rId3"/>
              </a:rPr>
              <a:t> in pigs in China during 2000–2021: A systematic review and meta-analysis – </a:t>
            </a:r>
            <a:r>
              <a:rPr lang="en-US" u="sng" dirty="0" err="1">
                <a:hlinkClick r:id="rId3"/>
              </a:rPr>
              <a:t>ScienceDirect</a:t>
            </a:r>
            <a:endParaRPr lang="en-US" dirty="0"/>
          </a:p>
          <a:p>
            <a:pPr marL="0" indent="0">
              <a:buNone/>
            </a:pPr>
            <a:endParaRPr lang="en-US" dirty="0" smtClean="0"/>
          </a:p>
          <a:p>
            <a:pPr marL="0" indent="0">
              <a:buNone/>
            </a:pPr>
            <a:r>
              <a:rPr lang="en-US" b="1" dirty="0" smtClean="0"/>
              <a:t>Japanese </a:t>
            </a:r>
            <a:r>
              <a:rPr lang="en-US" b="1" dirty="0"/>
              <a:t>Encephalitis</a:t>
            </a:r>
          </a:p>
          <a:p>
            <a:r>
              <a:rPr lang="en-US" u="sng" dirty="0">
                <a:hlinkClick r:id="rId4"/>
              </a:rPr>
              <a:t>An evaluation of the landscape structure and La Niña climatic anomalies associated with Japanese encephalitis virus outbreaks reported in Australian piggeries in 2022 - </a:t>
            </a:r>
            <a:r>
              <a:rPr lang="en-US" u="sng" dirty="0" err="1">
                <a:hlinkClick r:id="rId4"/>
              </a:rPr>
              <a:t>ScienceDirect</a:t>
            </a:r>
            <a:endParaRPr lang="en-US" dirty="0"/>
          </a:p>
          <a:p>
            <a:pPr marL="0" indent="0">
              <a:buNone/>
            </a:pPr>
            <a:endParaRPr lang="en-CA" sz="3800" b="1" dirty="0" smtClean="0"/>
          </a:p>
        </p:txBody>
      </p:sp>
      <p:sp>
        <p:nvSpPr>
          <p:cNvPr id="7" name="Slide Number Placeholder 6"/>
          <p:cNvSpPr>
            <a:spLocks noGrp="1"/>
          </p:cNvSpPr>
          <p:nvPr>
            <p:ph type="sldNum" sz="quarter" idx="12"/>
          </p:nvPr>
        </p:nvSpPr>
        <p:spPr/>
        <p:txBody>
          <a:bodyPr/>
          <a:lstStyle/>
          <a:p>
            <a:fld id="{C4E7A136-B623-44AA-A653-F7B0DDAA2C31}" type="slidenum">
              <a:rPr lang="en-US" smtClean="0"/>
              <a:t>14</a:t>
            </a:fld>
            <a:endParaRPr lang="en-US"/>
          </a:p>
        </p:txBody>
      </p:sp>
    </p:spTree>
    <p:extLst>
      <p:ext uri="{BB962C8B-B14F-4D97-AF65-F5344CB8AC3E}">
        <p14:creationId xmlns:p14="http://schemas.microsoft.com/office/powerpoint/2010/main" val="235043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Scientific Findings</a:t>
            </a:r>
            <a:endParaRPr lang="en-CA" dirty="0">
              <a:latin typeface="+mn-lt"/>
            </a:endParaRPr>
          </a:p>
        </p:txBody>
      </p:sp>
      <p:sp>
        <p:nvSpPr>
          <p:cNvPr id="3" name="Content Placeholder 2"/>
          <p:cNvSpPr>
            <a:spLocks noGrp="1"/>
          </p:cNvSpPr>
          <p:nvPr>
            <p:ph idx="1"/>
          </p:nvPr>
        </p:nvSpPr>
        <p:spPr/>
        <p:txBody>
          <a:bodyPr/>
          <a:lstStyle/>
          <a:p>
            <a:pPr marL="0" indent="0">
              <a:buNone/>
            </a:pPr>
            <a:r>
              <a:rPr lang="en-US" b="1" dirty="0"/>
              <a:t>Wild </a:t>
            </a:r>
            <a:r>
              <a:rPr lang="en-US" b="1" dirty="0" smtClean="0"/>
              <a:t>Boar</a:t>
            </a:r>
            <a:endParaRPr lang="en-US" b="1" dirty="0"/>
          </a:p>
          <a:p>
            <a:r>
              <a:rPr lang="en-US" u="sng" dirty="0">
                <a:hlinkClick r:id="rId2"/>
              </a:rPr>
              <a:t>Animals | Free Full-Text | The Role of Wild Boars in the Circulation of Tick-Borne Pathogens: The First Evidence of Rickettsia </a:t>
            </a:r>
            <a:r>
              <a:rPr lang="en-US" u="sng" dirty="0" err="1">
                <a:hlinkClick r:id="rId2"/>
              </a:rPr>
              <a:t>monacensis</a:t>
            </a:r>
            <a:r>
              <a:rPr lang="en-US" u="sng" dirty="0">
                <a:hlinkClick r:id="rId2"/>
              </a:rPr>
              <a:t> Presence (mdpi.com)</a:t>
            </a:r>
            <a:endParaRPr lang="en-US" dirty="0"/>
          </a:p>
          <a:p>
            <a:pPr marL="0" indent="0">
              <a:buNone/>
            </a:pPr>
            <a:endParaRPr lang="en-CA" dirty="0" smtClean="0"/>
          </a:p>
          <a:p>
            <a:pPr marL="0" indent="0">
              <a:buNone/>
            </a:pPr>
            <a:r>
              <a:rPr lang="en-CA" b="1" dirty="0" err="1" smtClean="0"/>
              <a:t>Astrovirus</a:t>
            </a:r>
            <a:endParaRPr lang="en-CA" b="1" dirty="0" smtClean="0"/>
          </a:p>
          <a:p>
            <a:r>
              <a:rPr lang="en-US" dirty="0">
                <a:hlinkClick r:id="rId3"/>
              </a:rPr>
              <a:t>SHIC-Funded Study Discovers </a:t>
            </a:r>
            <a:r>
              <a:rPr lang="en-US" dirty="0" smtClean="0">
                <a:hlinkClick r:id="rId3"/>
              </a:rPr>
              <a:t>First Association </a:t>
            </a:r>
            <a:r>
              <a:rPr lang="en-US" dirty="0">
                <a:hlinkClick r:id="rId3"/>
              </a:rPr>
              <a:t>Between </a:t>
            </a:r>
            <a:r>
              <a:rPr lang="en-US" dirty="0" err="1" smtClean="0">
                <a:hlinkClick r:id="rId3"/>
              </a:rPr>
              <a:t>Astrovirus</a:t>
            </a:r>
            <a:r>
              <a:rPr lang="en-US" dirty="0" smtClean="0">
                <a:hlinkClick r:id="rId3"/>
              </a:rPr>
              <a:t> and </a:t>
            </a:r>
            <a:r>
              <a:rPr lang="en-US" dirty="0">
                <a:hlinkClick r:id="rId3"/>
              </a:rPr>
              <a:t>Respiratory Pathology in Pigs</a:t>
            </a:r>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15</a:t>
            </a:fld>
            <a:endParaRPr lang="en-US"/>
          </a:p>
        </p:txBody>
      </p:sp>
    </p:spTree>
    <p:extLst>
      <p:ext uri="{BB962C8B-B14F-4D97-AF65-F5344CB8AC3E}">
        <p14:creationId xmlns:p14="http://schemas.microsoft.com/office/powerpoint/2010/main" val="143957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mn-lt"/>
              </a:rPr>
              <a:t>ASF spread – </a:t>
            </a:r>
            <a:r>
              <a:rPr lang="en-CA" b="1" dirty="0" smtClean="0">
                <a:latin typeface="+mn-lt"/>
              </a:rPr>
              <a:t>Q2 &gt;</a:t>
            </a:r>
            <a:r>
              <a:rPr lang="en-CA" b="1" dirty="0">
                <a:latin typeface="+mn-lt"/>
              </a:rPr>
              <a:t> </a:t>
            </a:r>
            <a:r>
              <a:rPr lang="en-CA" b="1" dirty="0" smtClean="0">
                <a:latin typeface="+mn-lt"/>
              </a:rPr>
              <a:t>1890 events </a:t>
            </a:r>
            <a:r>
              <a:rPr lang="en-CA" b="1" dirty="0">
                <a:latin typeface="+mn-lt"/>
              </a:rPr>
              <a:t>reported (</a:t>
            </a:r>
            <a:r>
              <a:rPr lang="en-CA" b="1" i="1" dirty="0">
                <a:latin typeface="+mn-lt"/>
                <a:hlinkClick r:id="rId3"/>
              </a:rPr>
              <a:t>Empress </a:t>
            </a:r>
            <a:r>
              <a:rPr lang="en-CA" b="1" i="1" dirty="0" err="1">
                <a:latin typeface="+mn-lt"/>
                <a:hlinkClick r:id="rId3"/>
              </a:rPr>
              <a:t>i</a:t>
            </a:r>
            <a:r>
              <a:rPr lang="en-CA" b="1" dirty="0">
                <a:latin typeface="+mn-lt"/>
              </a:rPr>
              <a:t>) in </a:t>
            </a:r>
            <a:r>
              <a:rPr lang="en-CA" b="1" dirty="0" smtClean="0">
                <a:latin typeface="+mn-lt"/>
              </a:rPr>
              <a:t>Q3 </a:t>
            </a:r>
            <a:r>
              <a:rPr lang="en-CA" b="1" dirty="0">
                <a:latin typeface="+mn-lt"/>
              </a:rPr>
              <a:t>so far - </a:t>
            </a:r>
            <a:r>
              <a:rPr lang="en-CA" b="1" dirty="0" smtClean="0">
                <a:latin typeface="+mn-lt"/>
              </a:rPr>
              <a:t>920</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pic>
        <p:nvPicPr>
          <p:cNvPr id="6" name="Content Placeholder 5"/>
          <p:cNvPicPr>
            <a:picLocks noGrp="1" noChangeAspect="1"/>
          </p:cNvPicPr>
          <p:nvPr>
            <p:ph sz="half" idx="1"/>
          </p:nvPr>
        </p:nvPicPr>
        <p:blipFill>
          <a:blip r:embed="rId4"/>
          <a:stretch>
            <a:fillRect/>
          </a:stretch>
        </p:blipFill>
        <p:spPr>
          <a:xfrm>
            <a:off x="838200" y="1932019"/>
            <a:ext cx="5181600" cy="4138550"/>
          </a:xfrm>
          <a:prstGeom prst="rect">
            <a:avLst/>
          </a:prstGeom>
        </p:spPr>
      </p:pic>
      <p:pic>
        <p:nvPicPr>
          <p:cNvPr id="7" name="Content Placeholder 6"/>
          <p:cNvPicPr>
            <a:picLocks noGrp="1" noChangeAspect="1"/>
          </p:cNvPicPr>
          <p:nvPr>
            <p:ph sz="half" idx="2"/>
          </p:nvPr>
        </p:nvPicPr>
        <p:blipFill>
          <a:blip r:embed="rId5"/>
          <a:stretch>
            <a:fillRect/>
          </a:stretch>
        </p:blipFill>
        <p:spPr>
          <a:xfrm>
            <a:off x="6172200" y="1896620"/>
            <a:ext cx="5138026" cy="4173949"/>
          </a:xfrm>
          <a:prstGeom prst="rect">
            <a:avLst/>
          </a:prstGeom>
        </p:spPr>
      </p:pic>
    </p:spTree>
    <p:extLst>
      <p:ext uri="{BB962C8B-B14F-4D97-AF65-F5344CB8AC3E}">
        <p14:creationId xmlns:p14="http://schemas.microsoft.com/office/powerpoint/2010/main" val="273675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1325563"/>
          </a:xfrm>
        </p:spPr>
        <p:txBody>
          <a:bodyPr>
            <a:normAutofit/>
          </a:bodyPr>
          <a:lstStyle/>
          <a:p>
            <a:pPr algn="ctr"/>
            <a:r>
              <a:rPr lang="en-CA" sz="3600" b="1" dirty="0" smtClean="0">
                <a:latin typeface="+mn-lt"/>
              </a:rPr>
              <a:t>All cases in Southern Europe April 1 – August 25</a:t>
            </a:r>
            <a:endParaRPr lang="en-CA" sz="3600" b="1" dirty="0">
              <a:latin typeface="+mn-lt"/>
            </a:endParaRPr>
          </a:p>
        </p:txBody>
      </p:sp>
      <p:pic>
        <p:nvPicPr>
          <p:cNvPr id="10" name="Content Placeholder 9"/>
          <p:cNvPicPr>
            <a:picLocks noGrp="1" noChangeAspect="1"/>
          </p:cNvPicPr>
          <p:nvPr>
            <p:ph idx="1"/>
          </p:nvPr>
        </p:nvPicPr>
        <p:blipFill>
          <a:blip r:embed="rId3"/>
          <a:stretch>
            <a:fillRect/>
          </a:stretch>
        </p:blipFill>
        <p:spPr>
          <a:xfrm>
            <a:off x="2662569" y="1396893"/>
            <a:ext cx="6866861" cy="4888142"/>
          </a:xfrm>
          <a:prstGeom prst="rect">
            <a:avLst/>
          </a:prstGeom>
        </p:spPr>
      </p:pic>
      <p:sp>
        <p:nvSpPr>
          <p:cNvPr id="7" name="Slide Number Placeholder 6"/>
          <p:cNvSpPr>
            <a:spLocks noGrp="1"/>
          </p:cNvSpPr>
          <p:nvPr>
            <p:ph type="sldNum" sz="quarter" idx="12"/>
          </p:nvPr>
        </p:nvSpPr>
        <p:spPr/>
        <p:txBody>
          <a:bodyPr/>
          <a:lstStyle/>
          <a:p>
            <a:fld id="{C4E7A136-B623-44AA-A653-F7B0DDAA2C31}" type="slidenum">
              <a:rPr lang="en-US" smtClean="0"/>
              <a:t>3</a:t>
            </a:fld>
            <a:endParaRPr lang="en-US"/>
          </a:p>
        </p:txBody>
      </p:sp>
    </p:spTree>
    <p:extLst>
      <p:ext uri="{BB962C8B-B14F-4D97-AF65-F5344CB8AC3E}">
        <p14:creationId xmlns:p14="http://schemas.microsoft.com/office/powerpoint/2010/main" val="140779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b="1" dirty="0" smtClean="0">
                <a:latin typeface="+mn-lt"/>
              </a:rPr>
              <a:t>ASF Outbreaks in the Balkans </a:t>
            </a:r>
            <a:endParaRPr lang="en-CA" b="1" dirty="0">
              <a:latin typeface="+mn-lt"/>
            </a:endParaRPr>
          </a:p>
        </p:txBody>
      </p:sp>
      <p:sp>
        <p:nvSpPr>
          <p:cNvPr id="9" name="Text Placeholder 8"/>
          <p:cNvSpPr>
            <a:spLocks noGrp="1"/>
          </p:cNvSpPr>
          <p:nvPr>
            <p:ph type="body" idx="1"/>
          </p:nvPr>
        </p:nvSpPr>
        <p:spPr>
          <a:xfrm>
            <a:off x="839788" y="1278733"/>
            <a:ext cx="5157787" cy="823912"/>
          </a:xfrm>
        </p:spPr>
        <p:txBody>
          <a:bodyPr/>
          <a:lstStyle/>
          <a:p>
            <a:r>
              <a:rPr lang="en-CA" dirty="0" smtClean="0"/>
              <a:t>Bosnia-Herzegovina</a:t>
            </a:r>
            <a:endParaRPr lang="en-CA" dirty="0"/>
          </a:p>
        </p:txBody>
      </p:sp>
      <p:sp>
        <p:nvSpPr>
          <p:cNvPr id="10" name="Text Placeholder 9"/>
          <p:cNvSpPr>
            <a:spLocks noGrp="1"/>
          </p:cNvSpPr>
          <p:nvPr>
            <p:ph type="body" sz="quarter" idx="3"/>
          </p:nvPr>
        </p:nvSpPr>
        <p:spPr>
          <a:xfrm>
            <a:off x="6172202" y="1278733"/>
            <a:ext cx="5183188" cy="823912"/>
          </a:xfrm>
        </p:spPr>
        <p:txBody>
          <a:bodyPr/>
          <a:lstStyle/>
          <a:p>
            <a:r>
              <a:rPr lang="en-CA" dirty="0" smtClean="0"/>
              <a:t>Croatia</a:t>
            </a:r>
            <a:endParaRPr lang="en-CA" dirty="0"/>
          </a:p>
        </p:txBody>
      </p:sp>
      <p:pic>
        <p:nvPicPr>
          <p:cNvPr id="13" name="Content Placeholder 12"/>
          <p:cNvPicPr>
            <a:picLocks noGrp="1" noChangeAspect="1"/>
          </p:cNvPicPr>
          <p:nvPr>
            <p:ph sz="quarter" idx="4"/>
          </p:nvPr>
        </p:nvPicPr>
        <p:blipFill>
          <a:blip r:embed="rId3"/>
          <a:stretch>
            <a:fillRect/>
          </a:stretch>
        </p:blipFill>
        <p:spPr>
          <a:xfrm>
            <a:off x="6253276" y="2102644"/>
            <a:ext cx="4812716" cy="3851291"/>
          </a:xfrm>
          <a:prstGeom prst="rect">
            <a:avLst/>
          </a:prstGeom>
        </p:spPr>
      </p:pic>
      <p:sp>
        <p:nvSpPr>
          <p:cNvPr id="5" name="Slide Number Placeholder 4"/>
          <p:cNvSpPr>
            <a:spLocks noGrp="1"/>
          </p:cNvSpPr>
          <p:nvPr>
            <p:ph type="sldNum" sz="quarter" idx="12"/>
          </p:nvPr>
        </p:nvSpPr>
        <p:spPr>
          <a:xfrm>
            <a:off x="8610599" y="5953936"/>
            <a:ext cx="2743200" cy="365125"/>
          </a:xfrm>
        </p:spPr>
        <p:txBody>
          <a:bodyPr/>
          <a:lstStyle/>
          <a:p>
            <a:fld id="{C4E7A136-B623-44AA-A653-F7B0DDAA2C31}" type="slidenum">
              <a:rPr lang="en-US" smtClean="0"/>
              <a:t>4</a:t>
            </a:fld>
            <a:endParaRPr lang="en-US"/>
          </a:p>
        </p:txBody>
      </p:sp>
      <p:pic>
        <p:nvPicPr>
          <p:cNvPr id="14" name="Content Placeholder 13"/>
          <p:cNvPicPr>
            <a:picLocks noGrp="1" noChangeAspect="1"/>
          </p:cNvPicPr>
          <p:nvPr>
            <p:ph sz="half" idx="2"/>
          </p:nvPr>
        </p:nvPicPr>
        <p:blipFill>
          <a:blip r:embed="rId4"/>
          <a:stretch>
            <a:fillRect/>
          </a:stretch>
        </p:blipFill>
        <p:spPr>
          <a:xfrm>
            <a:off x="1092466" y="2102644"/>
            <a:ext cx="4862922" cy="3851292"/>
          </a:xfrm>
          <a:prstGeom prst="rect">
            <a:avLst/>
          </a:prstGeom>
        </p:spPr>
      </p:pic>
      <p:sp>
        <p:nvSpPr>
          <p:cNvPr id="15" name="TextBox 14"/>
          <p:cNvSpPr txBox="1"/>
          <p:nvPr/>
        </p:nvSpPr>
        <p:spPr>
          <a:xfrm>
            <a:off x="533400" y="6319061"/>
            <a:ext cx="8719823" cy="646331"/>
          </a:xfrm>
          <a:prstGeom prst="rect">
            <a:avLst/>
          </a:prstGeom>
          <a:noFill/>
        </p:spPr>
        <p:txBody>
          <a:bodyPr wrap="none" rtlCol="0">
            <a:spAutoFit/>
          </a:bodyPr>
          <a:lstStyle/>
          <a:p>
            <a:r>
              <a:rPr lang="en-CA" b="1" dirty="0" smtClean="0"/>
              <a:t>Kosovo </a:t>
            </a:r>
            <a:r>
              <a:rPr lang="en-CA" dirty="0" smtClean="0"/>
              <a:t>– </a:t>
            </a:r>
            <a:r>
              <a:rPr lang="en-US" dirty="0" smtClean="0">
                <a:hlinkClick r:id="rId5"/>
              </a:rPr>
              <a:t>African </a:t>
            </a:r>
            <a:r>
              <a:rPr lang="en-US" dirty="0">
                <a:hlinkClick r:id="rId5"/>
              </a:rPr>
              <a:t>swine fever also comes to Kosovo, the first case is confirmed - </a:t>
            </a:r>
            <a:r>
              <a:rPr lang="en-US" dirty="0" err="1">
                <a:hlinkClick r:id="rId5"/>
              </a:rPr>
              <a:t>KosovaPress</a:t>
            </a:r>
            <a:endParaRPr lang="en-US" dirty="0"/>
          </a:p>
          <a:p>
            <a:r>
              <a:rPr lang="en-CA" dirty="0" smtClean="0"/>
              <a:t> </a:t>
            </a:r>
            <a:endParaRPr lang="en-CA" dirty="0"/>
          </a:p>
        </p:txBody>
      </p:sp>
    </p:spTree>
    <p:extLst>
      <p:ext uri="{BB962C8B-B14F-4D97-AF65-F5344CB8AC3E}">
        <p14:creationId xmlns:p14="http://schemas.microsoft.com/office/powerpoint/2010/main" val="423676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hlinkClick r:id="rId3"/>
              </a:rPr>
              <a:t>Highly lethal genotype I and II recombinant African swine fever viruses detected in pigs | Nature Communications</a:t>
            </a:r>
            <a:endParaRPr lang="en-CA" sz="3200" dirty="0">
              <a:latin typeface="+mn-lt"/>
            </a:endParaRPr>
          </a:p>
        </p:txBody>
      </p:sp>
      <p:sp>
        <p:nvSpPr>
          <p:cNvPr id="3" name="Content Placeholder 2"/>
          <p:cNvSpPr>
            <a:spLocks noGrp="1"/>
          </p:cNvSpPr>
          <p:nvPr>
            <p:ph sz="half" idx="1"/>
          </p:nvPr>
        </p:nvSpPr>
        <p:spPr/>
        <p:txBody>
          <a:bodyPr/>
          <a:lstStyle/>
          <a:p>
            <a:r>
              <a:rPr lang="en-CA" dirty="0" smtClean="0"/>
              <a:t>Chinese researchers have identified 3 naturally occurring recombinant ASF strains</a:t>
            </a:r>
            <a:endParaRPr lang="en-CA" dirty="0"/>
          </a:p>
          <a:p>
            <a:r>
              <a:rPr lang="en-CA" dirty="0" smtClean="0"/>
              <a:t>Overall genetic makeup:</a:t>
            </a:r>
          </a:p>
          <a:p>
            <a:pPr lvl="1"/>
            <a:r>
              <a:rPr lang="en-CA" dirty="0" smtClean="0"/>
              <a:t>43.5% Genotype I</a:t>
            </a:r>
          </a:p>
          <a:p>
            <a:pPr lvl="1"/>
            <a:r>
              <a:rPr lang="en-CA" dirty="0" smtClean="0"/>
              <a:t>56.5% Genotype II</a:t>
            </a:r>
            <a:endParaRPr lang="en-CA" dirty="0"/>
          </a:p>
          <a:p>
            <a:r>
              <a:rPr lang="en-CA" dirty="0" smtClean="0"/>
              <a:t>Recombinants found in 3 provinces but genetically from a single source</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a:p>
        </p:txBody>
      </p:sp>
      <p:pic>
        <p:nvPicPr>
          <p:cNvPr id="6" name="Content Placeholder 7"/>
          <p:cNvPicPr>
            <a:picLocks noGrp="1" noChangeAspect="1"/>
          </p:cNvPicPr>
          <p:nvPr>
            <p:ph sz="half" idx="2"/>
          </p:nvPr>
        </p:nvPicPr>
        <p:blipFill>
          <a:blip r:embed="rId4"/>
          <a:stretch>
            <a:fillRect/>
          </a:stretch>
        </p:blipFill>
        <p:spPr>
          <a:xfrm>
            <a:off x="6096000" y="1679468"/>
            <a:ext cx="6053222" cy="4859460"/>
          </a:xfrm>
          <a:prstGeom prst="rect">
            <a:avLst/>
          </a:prstGeom>
        </p:spPr>
      </p:pic>
    </p:spTree>
    <p:extLst>
      <p:ext uri="{BB962C8B-B14F-4D97-AF65-F5344CB8AC3E}">
        <p14:creationId xmlns:p14="http://schemas.microsoft.com/office/powerpoint/2010/main" val="90931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34000" cy="2493821"/>
          </a:xfrm>
        </p:spPr>
        <p:txBody>
          <a:bodyPr>
            <a:normAutofit/>
          </a:bodyPr>
          <a:lstStyle/>
          <a:p>
            <a:r>
              <a:rPr lang="en-US" sz="3200" dirty="0">
                <a:latin typeface="+mn-lt"/>
                <a:hlinkClick r:id="rId2"/>
              </a:rPr>
              <a:t>Highly lethal genotype I and II recombinant African swine fever viruses detected in pigs | Nature Communications</a:t>
            </a:r>
            <a:endParaRPr lang="en-CA" sz="3200" dirty="0">
              <a:latin typeface="+mn-lt"/>
            </a:endParaRPr>
          </a:p>
        </p:txBody>
      </p:sp>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sp>
        <p:nvSpPr>
          <p:cNvPr id="9" name="Content Placeholder 8"/>
          <p:cNvSpPr>
            <a:spLocks noGrp="1"/>
          </p:cNvSpPr>
          <p:nvPr>
            <p:ph sz="half" idx="1"/>
          </p:nvPr>
        </p:nvSpPr>
        <p:spPr>
          <a:xfrm>
            <a:off x="838200" y="2720052"/>
            <a:ext cx="5181600" cy="3456912"/>
          </a:xfrm>
        </p:spPr>
        <p:txBody>
          <a:bodyPr>
            <a:normAutofit fontScale="92500" lnSpcReduction="10000"/>
          </a:bodyPr>
          <a:lstStyle/>
          <a:p>
            <a:r>
              <a:rPr lang="en-US" dirty="0"/>
              <a:t>The recombinant virus is highly lethal and transmissible in </a:t>
            </a:r>
            <a:r>
              <a:rPr lang="en-US" dirty="0" smtClean="0"/>
              <a:t>pigs</a:t>
            </a:r>
          </a:p>
          <a:p>
            <a:pPr marL="0" indent="0">
              <a:buNone/>
            </a:pPr>
            <a:endParaRPr lang="en-US" dirty="0" smtClean="0"/>
          </a:p>
          <a:p>
            <a:r>
              <a:rPr lang="en-US" dirty="0"/>
              <a:t>C</a:t>
            </a:r>
            <a:r>
              <a:rPr lang="en-US" dirty="0" smtClean="0"/>
              <a:t>ompletely </a:t>
            </a:r>
            <a:r>
              <a:rPr lang="en-US" dirty="0"/>
              <a:t>evades the immunity induced by vaccination with a Georgia07-like genotype II virus-based live attenuated </a:t>
            </a:r>
            <a:r>
              <a:rPr lang="en-US" dirty="0" smtClean="0"/>
              <a:t>vaccine</a:t>
            </a:r>
            <a:endParaRPr lang="en-CA" dirty="0"/>
          </a:p>
        </p:txBody>
      </p:sp>
      <p:sp>
        <p:nvSpPr>
          <p:cNvPr id="11" name="Content Placeholder 10"/>
          <p:cNvSpPr>
            <a:spLocks noGrp="1"/>
          </p:cNvSpPr>
          <p:nvPr>
            <p:ph sz="half" idx="2"/>
          </p:nvPr>
        </p:nvSpPr>
        <p:spPr>
          <a:xfrm>
            <a:off x="6172200" y="2129742"/>
            <a:ext cx="5181600" cy="4047221"/>
          </a:xfrm>
        </p:spPr>
        <p:txBody>
          <a:bodyPr>
            <a:normAutofit fontScale="92500" lnSpcReduction="10000"/>
          </a:bodyPr>
          <a:lstStyle/>
          <a:p>
            <a:pPr marL="0" indent="0">
              <a:buNone/>
            </a:pPr>
            <a:r>
              <a:rPr lang="en-US" dirty="0" smtClean="0"/>
              <a:t>2 vaccines now approved:</a:t>
            </a:r>
          </a:p>
          <a:p>
            <a:r>
              <a:rPr lang="en-US" dirty="0" smtClean="0"/>
              <a:t>NAVET-ASFVAC – US Vietnam collaboration</a:t>
            </a:r>
          </a:p>
          <a:p>
            <a:r>
              <a:rPr lang="en-US" dirty="0"/>
              <a:t>AVAC ASF LIVE </a:t>
            </a:r>
            <a:r>
              <a:rPr lang="en-US" dirty="0" smtClean="0"/>
              <a:t>- Vietnam</a:t>
            </a:r>
            <a:endParaRPr lang="en-US" dirty="0"/>
          </a:p>
          <a:p>
            <a:r>
              <a:rPr lang="en-US" dirty="0">
                <a:hlinkClick r:id="rId3"/>
              </a:rPr>
              <a:t>Philippines making progress on swine fever vaccine trials, president says | </a:t>
            </a:r>
            <a:r>
              <a:rPr lang="en-US" dirty="0" smtClean="0">
                <a:hlinkClick r:id="rId3"/>
              </a:rPr>
              <a:t>Reuters</a:t>
            </a:r>
            <a:endParaRPr lang="en-US" dirty="0" smtClean="0"/>
          </a:p>
          <a:p>
            <a:r>
              <a:rPr lang="en-US" dirty="0">
                <a:hlinkClick r:id="rId4"/>
              </a:rPr>
              <a:t>Dominican Republic begins to apply </a:t>
            </a:r>
            <a:r>
              <a:rPr lang="en-US" dirty="0" smtClean="0">
                <a:hlinkClick r:id="rId4"/>
              </a:rPr>
              <a:t>Vietnamese </a:t>
            </a:r>
            <a:r>
              <a:rPr lang="en-US" dirty="0">
                <a:hlinkClick r:id="rId4"/>
              </a:rPr>
              <a:t>vaccine against African Swine Fever (dominicantoday.com</a:t>
            </a:r>
            <a:r>
              <a:rPr lang="en-US" dirty="0" smtClean="0">
                <a:hlinkClick r:id="rId4"/>
              </a:rPr>
              <a:t>)</a:t>
            </a:r>
            <a:endParaRPr lang="en-US" dirty="0" smtClean="0"/>
          </a:p>
        </p:txBody>
      </p:sp>
      <p:sp>
        <p:nvSpPr>
          <p:cNvPr id="12" name="Title 1"/>
          <p:cNvSpPr txBox="1">
            <a:spLocks/>
          </p:cNvSpPr>
          <p:nvPr/>
        </p:nvSpPr>
        <p:spPr>
          <a:xfrm>
            <a:off x="6172200" y="295678"/>
            <a:ext cx="5334000" cy="24938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mn-lt"/>
                <a:hlinkClick r:id="rId5"/>
              </a:rPr>
              <a:t>Vaccine Approval in </a:t>
            </a:r>
            <a:r>
              <a:rPr lang="en-US" sz="3200" dirty="0" err="1" smtClean="0">
                <a:latin typeface="+mn-lt"/>
                <a:hlinkClick r:id="rId5"/>
              </a:rPr>
              <a:t>VietNam</a:t>
            </a:r>
            <a:endParaRPr lang="en-CA" sz="3200" dirty="0">
              <a:latin typeface="+mn-lt"/>
            </a:endParaRPr>
          </a:p>
        </p:txBody>
      </p:sp>
    </p:spTree>
    <p:extLst>
      <p:ext uri="{BB962C8B-B14F-4D97-AF65-F5344CB8AC3E}">
        <p14:creationId xmlns:p14="http://schemas.microsoft.com/office/powerpoint/2010/main" val="257424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CA" b="1" dirty="0" smtClean="0">
                <a:latin typeface="+mn-lt"/>
                <a:hlinkClick r:id="rId3"/>
              </a:rPr>
              <a:t>Brazil Human H1N1v Mortality Event</a:t>
            </a:r>
            <a:endParaRPr lang="en-CA" b="1" dirty="0">
              <a:latin typeface="+mn-lt"/>
            </a:endParaRPr>
          </a:p>
        </p:txBody>
      </p:sp>
      <p:sp>
        <p:nvSpPr>
          <p:cNvPr id="3" name="Content Placeholder 2"/>
          <p:cNvSpPr>
            <a:spLocks noGrp="1"/>
          </p:cNvSpPr>
          <p:nvPr>
            <p:ph sz="half" idx="1"/>
          </p:nvPr>
        </p:nvSpPr>
        <p:spPr>
          <a:xfrm>
            <a:off x="681626" y="1434251"/>
            <a:ext cx="6369414" cy="4656775"/>
          </a:xfrm>
        </p:spPr>
        <p:txBody>
          <a:bodyPr>
            <a:normAutofit fontScale="92500"/>
          </a:bodyPr>
          <a:lstStyle/>
          <a:p>
            <a:r>
              <a:rPr lang="en-CA" dirty="0" smtClean="0"/>
              <a:t>42 year old woman</a:t>
            </a:r>
          </a:p>
          <a:p>
            <a:r>
              <a:rPr lang="en-CA" dirty="0" smtClean="0"/>
              <a:t>Underlying medical conditions</a:t>
            </a:r>
          </a:p>
          <a:p>
            <a:r>
              <a:rPr lang="en-CA" dirty="0" smtClean="0"/>
              <a:t>Lived near a swine farm but had no direct contact with pigs</a:t>
            </a:r>
          </a:p>
          <a:p>
            <a:r>
              <a:rPr lang="en-CA" dirty="0" smtClean="0"/>
              <a:t>2 close contacts worked at the swine farm but tested negative and had no illness</a:t>
            </a:r>
            <a:endParaRPr lang="en-CA" dirty="0"/>
          </a:p>
          <a:p>
            <a:pPr lvl="1"/>
            <a:r>
              <a:rPr lang="en-CA" dirty="0" smtClean="0"/>
              <a:t>May 1 - Fever, Headache, Sore Throat</a:t>
            </a:r>
          </a:p>
          <a:p>
            <a:pPr lvl="1"/>
            <a:r>
              <a:rPr lang="en-CA" dirty="0"/>
              <a:t>May </a:t>
            </a:r>
            <a:r>
              <a:rPr lang="en-CA" dirty="0" smtClean="0"/>
              <a:t>3 - Hospitalized </a:t>
            </a:r>
          </a:p>
          <a:p>
            <a:pPr lvl="1"/>
            <a:r>
              <a:rPr lang="en-CA" dirty="0"/>
              <a:t>May </a:t>
            </a:r>
            <a:r>
              <a:rPr lang="en-CA" dirty="0" smtClean="0"/>
              <a:t>5 - Passed away</a:t>
            </a:r>
          </a:p>
          <a:p>
            <a:r>
              <a:rPr lang="en-CA" dirty="0" smtClean="0"/>
              <a:t>WHO has not changed assessment of risk – still low</a:t>
            </a:r>
          </a:p>
        </p:txBody>
      </p:sp>
      <p:sp>
        <p:nvSpPr>
          <p:cNvPr id="5" name="Slide Number Placeholder 4"/>
          <p:cNvSpPr>
            <a:spLocks noGrp="1"/>
          </p:cNvSpPr>
          <p:nvPr>
            <p:ph type="sldNum" sz="quarter" idx="12"/>
          </p:nvPr>
        </p:nvSpPr>
        <p:spPr/>
        <p:txBody>
          <a:bodyPr/>
          <a:lstStyle/>
          <a:p>
            <a:fld id="{C4E7A136-B623-44AA-A653-F7B0DDAA2C31}" type="slidenum">
              <a:rPr lang="en-US" smtClean="0"/>
              <a:t>7</a:t>
            </a:fld>
            <a:endParaRPr lang="en-US"/>
          </a:p>
        </p:txBody>
      </p:sp>
      <p:pic>
        <p:nvPicPr>
          <p:cNvPr id="7" name="Content Placeholder 6"/>
          <p:cNvPicPr>
            <a:picLocks noGrp="1" noChangeAspect="1"/>
          </p:cNvPicPr>
          <p:nvPr>
            <p:ph sz="half" idx="2"/>
          </p:nvPr>
        </p:nvPicPr>
        <p:blipFill>
          <a:blip r:embed="rId4"/>
          <a:stretch>
            <a:fillRect/>
          </a:stretch>
        </p:blipFill>
        <p:spPr>
          <a:xfrm>
            <a:off x="7051040" y="1064676"/>
            <a:ext cx="5598914" cy="5552578"/>
          </a:xfrm>
          <a:prstGeom prst="rect">
            <a:avLst/>
          </a:prstGeom>
        </p:spPr>
      </p:pic>
    </p:spTree>
    <p:extLst>
      <p:ext uri="{BB962C8B-B14F-4D97-AF65-F5344CB8AC3E}">
        <p14:creationId xmlns:p14="http://schemas.microsoft.com/office/powerpoint/2010/main" val="332504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hlinkClick r:id="rId2"/>
              </a:rPr>
              <a:t>Study finds wild pigs infected with BVDV in several US states (dvm360.com)</a:t>
            </a:r>
            <a:endParaRPr lang="en-CA" sz="3600" b="1" dirty="0">
              <a:latin typeface="+mn-lt"/>
            </a:endParaRPr>
          </a:p>
        </p:txBody>
      </p:sp>
      <p:sp>
        <p:nvSpPr>
          <p:cNvPr id="3" name="Content Placeholder 2"/>
          <p:cNvSpPr>
            <a:spLocks noGrp="1"/>
          </p:cNvSpPr>
          <p:nvPr>
            <p:ph sz="half" idx="1"/>
          </p:nvPr>
        </p:nvSpPr>
        <p:spPr/>
        <p:txBody>
          <a:bodyPr>
            <a:normAutofit/>
          </a:bodyPr>
          <a:lstStyle/>
          <a:p>
            <a:r>
              <a:rPr lang="en-CA" dirty="0" smtClean="0"/>
              <a:t>High </a:t>
            </a:r>
            <a:r>
              <a:rPr lang="en-CA" dirty="0" err="1" smtClean="0"/>
              <a:t>seroprevalence</a:t>
            </a:r>
            <a:r>
              <a:rPr lang="en-CA" dirty="0" smtClean="0"/>
              <a:t> of BVDV in wild pigs</a:t>
            </a:r>
          </a:p>
          <a:p>
            <a:r>
              <a:rPr lang="en-US" dirty="0"/>
              <a:t>1129 wild pigs in 17 US states</a:t>
            </a:r>
          </a:p>
          <a:p>
            <a:pPr lvl="1"/>
            <a:r>
              <a:rPr lang="en-CA" dirty="0" smtClean="0"/>
              <a:t>32 positive – BVDV 2a</a:t>
            </a:r>
          </a:p>
          <a:p>
            <a:pPr lvl="1"/>
            <a:r>
              <a:rPr lang="en-CA" dirty="0" smtClean="0"/>
              <a:t>39 positive – BVDV 1b</a:t>
            </a:r>
          </a:p>
          <a:p>
            <a:r>
              <a:rPr lang="en-CA" dirty="0"/>
              <a:t>Primary source </a:t>
            </a:r>
            <a:r>
              <a:rPr lang="en-CA" dirty="0" smtClean="0"/>
              <a:t>of infection for </a:t>
            </a:r>
            <a:r>
              <a:rPr lang="en-CA" dirty="0"/>
              <a:t>wild pigs uncertain</a:t>
            </a:r>
          </a:p>
          <a:p>
            <a:r>
              <a:rPr lang="en-CA" dirty="0" smtClean="0"/>
              <a:t>Infected cattle are primary source of infection for pigs on farms</a:t>
            </a:r>
          </a:p>
          <a:p>
            <a:endParaRPr lang="en-CA" dirty="0"/>
          </a:p>
        </p:txBody>
      </p:sp>
      <p:sp>
        <p:nvSpPr>
          <p:cNvPr id="4" name="Content Placeholder 3"/>
          <p:cNvSpPr>
            <a:spLocks noGrp="1"/>
          </p:cNvSpPr>
          <p:nvPr>
            <p:ph sz="half" idx="2"/>
          </p:nvPr>
        </p:nvSpPr>
        <p:spPr>
          <a:xfrm>
            <a:off x="6253480" y="2719921"/>
            <a:ext cx="5181600" cy="2071869"/>
          </a:xfrm>
        </p:spPr>
        <p:txBody>
          <a:bodyPr>
            <a:normAutofit/>
          </a:bodyPr>
          <a:lstStyle/>
          <a:p>
            <a:r>
              <a:rPr lang="en-CA" dirty="0" smtClean="0"/>
              <a:t>Pigs do not necessarily have clinical signs</a:t>
            </a:r>
          </a:p>
          <a:p>
            <a:r>
              <a:rPr lang="en-CA" dirty="0" smtClean="0"/>
              <a:t>Can pass the virus back to cattle and other ruminants</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8</a:t>
            </a:fld>
            <a:endParaRPr lang="en-US"/>
          </a:p>
        </p:txBody>
      </p:sp>
    </p:spTree>
    <p:extLst>
      <p:ext uri="{BB962C8B-B14F-4D97-AF65-F5344CB8AC3E}">
        <p14:creationId xmlns:p14="http://schemas.microsoft.com/office/powerpoint/2010/main" val="212030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mn-lt"/>
              </a:rPr>
              <a:t>I</a:t>
            </a:r>
            <a:r>
              <a:rPr lang="en-CA" b="1" dirty="0" smtClean="0">
                <a:latin typeface="+mn-lt"/>
              </a:rPr>
              <a:t>ncrease in Hepatitis E signals</a:t>
            </a:r>
            <a:endParaRPr lang="en-CA" b="1" dirty="0">
              <a:latin typeface="+mn-lt"/>
            </a:endParaRPr>
          </a:p>
        </p:txBody>
      </p:sp>
      <p:sp>
        <p:nvSpPr>
          <p:cNvPr id="3" name="Content Placeholder 2"/>
          <p:cNvSpPr>
            <a:spLocks noGrp="1"/>
          </p:cNvSpPr>
          <p:nvPr>
            <p:ph sz="half" idx="1"/>
          </p:nvPr>
        </p:nvSpPr>
        <p:spPr/>
        <p:txBody>
          <a:bodyPr>
            <a:normAutofit lnSpcReduction="10000"/>
          </a:bodyPr>
          <a:lstStyle/>
          <a:p>
            <a:r>
              <a:rPr lang="en-CA" dirty="0" smtClean="0"/>
              <a:t>Associated with consumption of undercooked pork</a:t>
            </a:r>
          </a:p>
          <a:p>
            <a:r>
              <a:rPr lang="en-CA" dirty="0" smtClean="0"/>
              <a:t>Had been seeing increasing signals from Europe</a:t>
            </a:r>
          </a:p>
          <a:p>
            <a:pPr lvl="1"/>
            <a:r>
              <a:rPr lang="en-CA" dirty="0" smtClean="0">
                <a:hlinkClick r:id="rId3"/>
              </a:rPr>
              <a:t>UK</a:t>
            </a:r>
            <a:endParaRPr lang="en-CA" dirty="0" smtClean="0"/>
          </a:p>
          <a:p>
            <a:pPr lvl="1"/>
            <a:r>
              <a:rPr lang="en-CA" dirty="0" smtClean="0">
                <a:hlinkClick r:id="rId4"/>
              </a:rPr>
              <a:t>Czech Republic</a:t>
            </a:r>
            <a:endParaRPr lang="en-CA" dirty="0" smtClean="0"/>
          </a:p>
          <a:p>
            <a:r>
              <a:rPr lang="en-CA" dirty="0" smtClean="0"/>
              <a:t>Canadian Context:</a:t>
            </a:r>
            <a:endParaRPr lang="en-CA" dirty="0"/>
          </a:p>
          <a:p>
            <a:pPr lvl="1"/>
            <a:r>
              <a:rPr lang="en-US" dirty="0" smtClean="0">
                <a:hlinkClick r:id="rId5"/>
              </a:rPr>
              <a:t>Frontiers </a:t>
            </a:r>
            <a:r>
              <a:rPr lang="en-US" dirty="0">
                <a:hlinkClick r:id="rId5"/>
              </a:rPr>
              <a:t>| High occurrence of hepatitis E virus in raw pork liver and pork liver pâté produced in the Canadian province of Quebec (frontiersin.org)</a:t>
            </a:r>
            <a:endParaRPr lang="en-CA" dirty="0"/>
          </a:p>
        </p:txBody>
      </p:sp>
      <p:sp>
        <p:nvSpPr>
          <p:cNvPr id="4" name="Content Placeholder 3"/>
          <p:cNvSpPr>
            <a:spLocks noGrp="1"/>
          </p:cNvSpPr>
          <p:nvPr>
            <p:ph sz="half" idx="2"/>
          </p:nvPr>
        </p:nvSpPr>
        <p:spPr/>
        <p:txBody>
          <a:bodyPr>
            <a:normAutofit lnSpcReduction="10000"/>
          </a:bodyPr>
          <a:lstStyle/>
          <a:p>
            <a:r>
              <a:rPr lang="en-CA" dirty="0" smtClean="0"/>
              <a:t>Also publications indicating rats as source of Hep E in humans</a:t>
            </a:r>
          </a:p>
          <a:p>
            <a:pPr lvl="1"/>
            <a:r>
              <a:rPr lang="en-US" dirty="0">
                <a:hlinkClick r:id="rId6"/>
              </a:rPr>
              <a:t>Rat Hepatitis E Virus in Norway Rats, Ontario, Canada, 2018–2021 - Volume 29, Number 9—September 2023 - Emerging Infectious Diseases journal </a:t>
            </a:r>
            <a:r>
              <a:rPr lang="en-US" dirty="0" smtClean="0">
                <a:hlinkClick r:id="rId6"/>
              </a:rPr>
              <a:t>– CDC</a:t>
            </a:r>
            <a:endParaRPr lang="en-US" dirty="0" smtClean="0"/>
          </a:p>
          <a:p>
            <a:pPr lvl="1"/>
            <a:endParaRPr lang="en-US" dirty="0" smtClean="0"/>
          </a:p>
          <a:p>
            <a:pPr lvl="1"/>
            <a:r>
              <a:rPr lang="en-US" dirty="0">
                <a:hlinkClick r:id="rId7"/>
              </a:rPr>
              <a:t>First Detection of Hepatitis E Virus ( </a:t>
            </a:r>
            <a:r>
              <a:rPr lang="en-US" dirty="0" err="1">
                <a:hlinkClick r:id="rId7"/>
              </a:rPr>
              <a:t>Rocahepevirus</a:t>
            </a:r>
            <a:r>
              <a:rPr lang="en-US" dirty="0">
                <a:hlinkClick r:id="rId7"/>
              </a:rPr>
              <a:t> </a:t>
            </a:r>
            <a:r>
              <a:rPr lang="en-US" dirty="0" err="1">
                <a:hlinkClick r:id="rId7"/>
              </a:rPr>
              <a:t>ratti</a:t>
            </a:r>
            <a:r>
              <a:rPr lang="en-US" dirty="0">
                <a:hlinkClick r:id="rId7"/>
              </a:rPr>
              <a:t> Genotype C1) in </a:t>
            </a:r>
            <a:r>
              <a:rPr lang="en-US" dirty="0" err="1">
                <a:hlinkClick r:id="rId7"/>
              </a:rPr>
              <a:t>Synanthropic</a:t>
            </a:r>
            <a:r>
              <a:rPr lang="en-US" dirty="0">
                <a:hlinkClick r:id="rId7"/>
              </a:rPr>
              <a:t> Norway Rats ( </a:t>
            </a:r>
            <a:r>
              <a:rPr lang="en-US" dirty="0" err="1">
                <a:hlinkClick r:id="rId7"/>
              </a:rPr>
              <a:t>Rattus</a:t>
            </a:r>
            <a:r>
              <a:rPr lang="en-US" dirty="0">
                <a:hlinkClick r:id="rId7"/>
              </a:rPr>
              <a:t> </a:t>
            </a:r>
            <a:r>
              <a:rPr lang="en-US" dirty="0" err="1">
                <a:hlinkClick r:id="rId7"/>
              </a:rPr>
              <a:t>norvegicus</a:t>
            </a:r>
            <a:r>
              <a:rPr lang="en-US" dirty="0">
                <a:hlinkClick r:id="rId7"/>
              </a:rPr>
              <a:t>) in Romania - PubMed (nih.gov)</a:t>
            </a:r>
            <a:endParaRPr lang="en-US" dirty="0" smtClean="0"/>
          </a:p>
        </p:txBody>
      </p:sp>
      <p:sp>
        <p:nvSpPr>
          <p:cNvPr id="5" name="Slide Number Placeholder 4"/>
          <p:cNvSpPr>
            <a:spLocks noGrp="1"/>
          </p:cNvSpPr>
          <p:nvPr>
            <p:ph type="sldNum" sz="quarter" idx="12"/>
          </p:nvPr>
        </p:nvSpPr>
        <p:spPr/>
        <p:txBody>
          <a:bodyPr/>
          <a:lstStyle/>
          <a:p>
            <a:fld id="{C4E7A136-B623-44AA-A653-F7B0DDAA2C31}" type="slidenum">
              <a:rPr lang="en-US" smtClean="0"/>
              <a:t>9</a:t>
            </a:fld>
            <a:endParaRPr lang="en-US"/>
          </a:p>
        </p:txBody>
      </p:sp>
    </p:spTree>
    <p:extLst>
      <p:ext uri="{BB962C8B-B14F-4D97-AF65-F5344CB8AC3E}">
        <p14:creationId xmlns:p14="http://schemas.microsoft.com/office/powerpoint/2010/main" val="902906843"/>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10538</TotalTime>
  <Words>1790</Words>
  <Application>Microsoft Office PowerPoint</Application>
  <PresentationFormat>Widescreen</PresentationFormat>
  <Paragraphs>141</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1_Office Theme</vt:lpstr>
      <vt:lpstr>Community for Emerging and Zoonotic Diseases Signals of Interest for CSHIN Q2</vt:lpstr>
      <vt:lpstr>ASF spread – Q2 &gt; 1890 events reported (Empress i) in Q3 so far - 920</vt:lpstr>
      <vt:lpstr>All cases in Southern Europe April 1 – August 25</vt:lpstr>
      <vt:lpstr>ASF Outbreaks in the Balkans </vt:lpstr>
      <vt:lpstr>Highly lethal genotype I and II recombinant African swine fever viruses detected in pigs | Nature Communications</vt:lpstr>
      <vt:lpstr>Highly lethal genotype I and II recombinant African swine fever viruses detected in pigs | Nature Communications</vt:lpstr>
      <vt:lpstr>Brazil Human H1N1v Mortality Event</vt:lpstr>
      <vt:lpstr>Study finds wild pigs infected with BVDV in several US states (dvm360.com)</vt:lpstr>
      <vt:lpstr>Increase in Hepatitis E signals</vt:lpstr>
      <vt:lpstr>Getah Virus Infosheet</vt:lpstr>
      <vt:lpstr>HPAI in Canada Update</vt:lpstr>
      <vt:lpstr>Scientific Findings</vt:lpstr>
      <vt:lpstr>Scientific Findings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144</cp:revision>
  <dcterms:created xsi:type="dcterms:W3CDTF">2020-02-07T23:34:08Z</dcterms:created>
  <dcterms:modified xsi:type="dcterms:W3CDTF">2023-08-25T22:50:15Z</dcterms:modified>
</cp:coreProperties>
</file>