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23" r:id="rId2"/>
    <p:sldId id="342" r:id="rId3"/>
    <p:sldId id="443" r:id="rId4"/>
    <p:sldId id="445" r:id="rId5"/>
    <p:sldId id="536" r:id="rId6"/>
    <p:sldId id="538" r:id="rId7"/>
    <p:sldId id="502" r:id="rId8"/>
    <p:sldId id="495" r:id="rId9"/>
    <p:sldId id="333" r:id="rId10"/>
    <p:sldId id="537" r:id="rId11"/>
    <p:sldId id="526" r:id="rId12"/>
    <p:sldId id="534" r:id="rId13"/>
    <p:sldId id="540" r:id="rId14"/>
    <p:sldId id="543" r:id="rId15"/>
    <p:sldId id="542" r:id="rId16"/>
    <p:sldId id="486" r:id="rId17"/>
    <p:sldId id="511" r:id="rId18"/>
    <p:sldId id="530" r:id="rId19"/>
    <p:sldId id="5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07FFD-0E66-4EC6-A7E8-B9810E9F312D}" v="1" dt="2025-08-26T22:03:52.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29" autoAdjust="0"/>
    <p:restoredTop sz="70451" autoAdjust="0"/>
  </p:normalViewPr>
  <p:slideViewPr>
    <p:cSldViewPr snapToGrid="0">
      <p:cViewPr varScale="1">
        <p:scale>
          <a:sx n="68" d="100"/>
          <a:sy n="68" d="100"/>
        </p:scale>
        <p:origin x="50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A6007FFD-0E66-4EC6-A7E8-B9810E9F312D}"/>
    <pc:docChg chg="custSel modSld">
      <pc:chgData name="Osborn, Andrea (CFIA/ACIA)" userId="016df1cd-5d71-41bc-8fec-8f09298258d4" providerId="ADAL" clId="{A6007FFD-0E66-4EC6-A7E8-B9810E9F312D}" dt="2025-08-26T22:03:52.346" v="23"/>
      <pc:docMkLst>
        <pc:docMk/>
      </pc:docMkLst>
      <pc:sldChg chg="modSp">
        <pc:chgData name="Osborn, Andrea (CFIA/ACIA)" userId="016df1cd-5d71-41bc-8fec-8f09298258d4" providerId="ADAL" clId="{A6007FFD-0E66-4EC6-A7E8-B9810E9F312D}" dt="2025-08-26T22:03:52.346" v="23"/>
        <pc:sldMkLst>
          <pc:docMk/>
          <pc:sldMk cId="3906574749" sldId="333"/>
        </pc:sldMkLst>
        <pc:spChg chg="mod">
          <ac:chgData name="Osborn, Andrea (CFIA/ACIA)" userId="016df1cd-5d71-41bc-8fec-8f09298258d4" providerId="ADAL" clId="{A6007FFD-0E66-4EC6-A7E8-B9810E9F312D}" dt="2025-08-26T22:03:52.346" v="23"/>
          <ac:spMkLst>
            <pc:docMk/>
            <pc:sldMk cId="3906574749" sldId="333"/>
            <ac:spMk id="11" creationId="{B9F9F032-3449-E840-8B44-148E155F4907}"/>
          </ac:spMkLst>
        </pc:spChg>
      </pc:sldChg>
      <pc:sldChg chg="modNotesTx">
        <pc:chgData name="Osborn, Andrea (CFIA/ACIA)" userId="016df1cd-5d71-41bc-8fec-8f09298258d4" providerId="ADAL" clId="{A6007FFD-0E66-4EC6-A7E8-B9810E9F312D}" dt="2025-08-25T14:54:15.736" v="22" actId="5793"/>
        <pc:sldMkLst>
          <pc:docMk/>
          <pc:sldMk cId="4054518204" sldId="4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F3F3F"/>
                </a:solidFill>
                <a:effectLst/>
                <a:latin typeface="Roboto" panose="02000000000000000000" pitchFamily="2" charset="0"/>
              </a:rPr>
              <a:t>Porcine astrovirus 4 (PoAstV4) has previously been detected in piglets with respiratory disease. However, it was unclear if the virus was the cause of disease or merely a bystander. The objective of this study was to infect piglets with PoAstV4 and evaluate if respiratory disease was reproduced. Caesarean-derived colostrum-deprived (CDCD) piglets were infected (17 – challenged and 11 negative controls) with PoAstV4 and were found to be shedding the virus in nasal secretions as early as 2 days post challenge (DPC) with all pigs testing negative by 14 DPC. Both tracheitis and bronchitis were diagnosed in infected pigs necropsied at 5 and 8 DPC with viral detection in these tissues at the same time. There was a productive immune response to infection with detection of anti-PoAstV4 antibodies in the blood and the characterization of immune cells within infected tissues. Results from this study show that PoAstV4 can cause microscopic lesions of an epitheliotropic viral infection in the respiratory tract, very similar to influenza A virus.</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65698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87769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19</a:t>
            </a:fld>
            <a:endParaRPr lang="en-US"/>
          </a:p>
        </p:txBody>
      </p:sp>
    </p:spTree>
    <p:extLst>
      <p:ext uri="{BB962C8B-B14F-4D97-AF65-F5344CB8AC3E}">
        <p14:creationId xmlns:p14="http://schemas.microsoft.com/office/powerpoint/2010/main" val="27190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chart represents countries where disease is not considered endemic (Europe and some Asian countries)</a:t>
            </a:r>
          </a:p>
          <a:p>
            <a:endParaRPr lang="en-US" baseline="0" dirty="0"/>
          </a:p>
          <a:p>
            <a:r>
              <a:rPr lang="en-US" baseline="0" dirty="0"/>
              <a:t>The Q3 surge of ASF in domestic swine that we saw last year has not occurred this year, domestic cases have stayed lower, but wild boar cases have increased beyond expected levels this last fall into this winter.</a:t>
            </a:r>
          </a:p>
          <a:p>
            <a:endParaRPr lang="en-CA" sz="1800" b="0" i="0" u="none" strike="noStrike" baseline="0" dirty="0">
              <a:latin typeface="Söhne"/>
            </a:endParaRPr>
          </a:p>
          <a:p>
            <a:r>
              <a:rPr lang="en-US" sz="1800" b="0" i="0" u="none" strike="noStrike" baseline="0" dirty="0">
                <a:latin typeface="Söhne"/>
              </a:rPr>
              <a:t>Since January 2022, more than 970,000 cases in pigs and more than 35,000 cases in wild boars have been reported, with around 2,080,000 animal losses in domestic pigs. </a:t>
            </a:r>
          </a:p>
          <a:p>
            <a:endParaRPr lang="en-CA" baseline="0" dirty="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Note- removed Bosnia bullet point as its not the first cases of ASF (was reported previously – just a new WOAH report due to integrated with another system)</a:t>
            </a:r>
          </a:p>
          <a:p>
            <a:pPr algn="l"/>
            <a:endParaRPr lang="en-CA" dirty="0"/>
          </a:p>
          <a:p>
            <a:pPr algn="l"/>
            <a:r>
              <a:rPr lang="en-CA" sz="1200" b="0" i="0" kern="1200" dirty="0">
                <a:solidFill>
                  <a:schemeClr val="tx1"/>
                </a:solidFill>
                <a:effectLst/>
                <a:latin typeface="+mn-lt"/>
                <a:ea typeface="+mn-ea"/>
                <a:cs typeface="+mn-cs"/>
              </a:rPr>
              <a:t>Estonia - As of August 13, seven ASF outbreaks have been confirmed, affecting nearly 26,000 pigs across different regions of the country (~10% of its pig population). spread is driven both by wild boars contact and occasional jumps linked to contaminated equipment, vehicles, or materials.</a:t>
            </a:r>
          </a:p>
          <a:p>
            <a:pPr algn="l"/>
            <a:endParaRPr lang="en-CA" sz="1200" b="0" i="0" kern="1200" dirty="0">
              <a:solidFill>
                <a:schemeClr val="tx1"/>
              </a:solidFill>
              <a:effectLst/>
              <a:latin typeface="+mn-lt"/>
              <a:ea typeface="+mn-ea"/>
              <a:cs typeface="+mn-cs"/>
            </a:endParaRPr>
          </a:p>
          <a:p>
            <a:pPr algn="l"/>
            <a:r>
              <a:rPr lang="en-CA" i="0" dirty="0"/>
              <a:t>Latvia- </a:t>
            </a:r>
            <a:r>
              <a:rPr lang="en-CA" sz="1200" b="0" i="0" kern="1200" dirty="0">
                <a:solidFill>
                  <a:schemeClr val="tx1"/>
                </a:solidFill>
                <a:effectLst/>
                <a:latin typeface="+mn-lt"/>
                <a:ea typeface="+mn-ea"/>
                <a:cs typeface="+mn-cs"/>
              </a:rPr>
              <a:t>reported a fourth outbreak of ASF in domestic pigs in Talsi municipality</a:t>
            </a:r>
          </a:p>
          <a:p>
            <a:pPr algn="l"/>
            <a:endParaRPr lang="en-CA" sz="1200" b="0" i="0" kern="1200" dirty="0">
              <a:solidFill>
                <a:schemeClr val="tx1"/>
              </a:solidFill>
              <a:effectLst/>
              <a:latin typeface="+mn-lt"/>
              <a:ea typeface="+mn-ea"/>
              <a:cs typeface="+mn-cs"/>
            </a:endParaRPr>
          </a:p>
          <a:p>
            <a:pPr algn="l"/>
            <a:r>
              <a:rPr lang="en-CA" sz="1200" b="0" i="0" kern="1200" dirty="0">
                <a:solidFill>
                  <a:schemeClr val="tx1"/>
                </a:solidFill>
                <a:effectLst/>
                <a:latin typeface="+mn-lt"/>
                <a:ea typeface="+mn-ea"/>
                <a:cs typeface="+mn-cs"/>
              </a:rPr>
              <a:t>Lithuania reported 2 outbreaks in domestic swine </a:t>
            </a:r>
            <a:endParaRPr lang="en-CA" i="0" dirty="0"/>
          </a:p>
        </p:txBody>
      </p:sp>
      <p:sp>
        <p:nvSpPr>
          <p:cNvPr id="4" name="Slide Number Placeholder 3"/>
          <p:cNvSpPr>
            <a:spLocks noGrp="1"/>
          </p:cNvSpPr>
          <p:nvPr>
            <p:ph type="sldNum" sz="quarter" idx="5"/>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84226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New ASF sit update should be available after Aug 21</a:t>
            </a:r>
            <a:r>
              <a:rPr lang="en-US" sz="1800" b="0" i="0" u="none" strike="noStrike" baseline="30000" dirty="0">
                <a:latin typeface="Arial" panose="020B0604020202020204" pitchFamily="34" charset="0"/>
              </a:rPr>
              <a:t>st</a:t>
            </a:r>
            <a:r>
              <a:rPr lang="en-US" sz="1800" b="0" i="0" u="none" strike="noStrike" baseline="0" dirty="0">
                <a:latin typeface="Arial" panose="020B0604020202020204" pitchFamily="34" charset="0"/>
              </a:rPr>
              <a:t> – but it isn’t </a:t>
            </a:r>
            <a:r>
              <a:rPr lang="en-US" sz="1800" b="0" i="0" u="none" strike="noStrike" baseline="0" dirty="0">
                <a:latin typeface="Arial" panose="020B0604020202020204" pitchFamily="34" charset="0"/>
                <a:sym typeface="Wingdings" panose="05000000000000000000" pitchFamily="2" charset="2"/>
              </a:rPr>
              <a:t></a:t>
            </a:r>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Vietnam has also been dealing we a lot of illegal transportation and selling of ASF infected pigs.</a:t>
            </a:r>
          </a:p>
          <a:p>
            <a:pPr algn="l"/>
            <a:r>
              <a:rPr lang="en-US" sz="1800" b="1" i="0" u="none" strike="noStrike" baseline="0" dirty="0">
                <a:latin typeface="Arial" panose="020B0604020202020204" pitchFamily="34" charset="0"/>
              </a:rPr>
              <a:t>See SHIC report </a:t>
            </a:r>
            <a:r>
              <a:rPr lang="en-US" sz="1800" b="0" i="0" u="none" strike="noStrike" baseline="0" dirty="0">
                <a:latin typeface="Arial" panose="020B0604020202020204" pitchFamily="34" charset="0"/>
              </a:rPr>
              <a:t>- </a:t>
            </a:r>
            <a:r>
              <a:rPr lang="en-CA" sz="1800" dirty="0"/>
              <a:t>Vietnam | July 10: Police dissolve a ring selling ASF-affected pork to Hanoi markets and restaurants. On July 11, illegal dumping of pigs in another province was resulting in severe pollution of waterways; this illegal dumping follows several outbreaks of ASF in the province</a:t>
            </a:r>
            <a:endParaRPr lang="en-US" sz="1800" b="1"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427454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0" i="1" u="none" strike="noStrike" baseline="0" dirty="0">
                <a:latin typeface="TimesNewRomanPS-ItalicMT"/>
              </a:rPr>
              <a:t>Known competent vectors for ASF include: O. </a:t>
            </a:r>
            <a:r>
              <a:rPr lang="en-CA" sz="1800" b="0" i="1" u="none" strike="noStrike" baseline="0" dirty="0" err="1">
                <a:latin typeface="TimesNewRomanPS-ItalicMT"/>
              </a:rPr>
              <a:t>turicata</a:t>
            </a:r>
            <a:r>
              <a:rPr lang="en-CA" sz="1800" b="0" i="0" u="none" strike="noStrike" baseline="0" dirty="0">
                <a:latin typeface="TimesNewRomanPSMT"/>
              </a:rPr>
              <a:t>, </a:t>
            </a:r>
            <a:r>
              <a:rPr lang="en-CA" sz="1800" b="0" i="1" u="none" strike="noStrike" baseline="0" dirty="0">
                <a:latin typeface="TimesNewRomanPS-ItalicMT"/>
              </a:rPr>
              <a:t>O. </a:t>
            </a:r>
            <a:r>
              <a:rPr lang="en-CA" sz="1800" b="0" i="1" u="none" strike="noStrike" baseline="0" dirty="0" err="1">
                <a:latin typeface="TimesNewRomanPS-ItalicMT"/>
              </a:rPr>
              <a:t>phacochoerus</a:t>
            </a:r>
            <a:r>
              <a:rPr lang="en-CA" sz="1800" b="0" i="0" u="none" strike="noStrike" baseline="0" dirty="0">
                <a:latin typeface="TimesNewRomanPSMT"/>
              </a:rPr>
              <a:t>, </a:t>
            </a:r>
            <a:r>
              <a:rPr lang="en-CA" sz="1800" b="0" i="1" u="none" strike="noStrike" baseline="0" dirty="0">
                <a:latin typeface="TimesNewRomanPS-ItalicMT"/>
              </a:rPr>
              <a:t>O. </a:t>
            </a:r>
            <a:r>
              <a:rPr lang="en-CA" sz="1800" b="0" i="1" u="none" strike="noStrike" baseline="0" dirty="0" err="1">
                <a:latin typeface="TimesNewRomanPS-ItalicMT"/>
              </a:rPr>
              <a:t>porcinus</a:t>
            </a:r>
            <a:r>
              <a:rPr lang="en-CA" sz="1800" b="0" i="1" u="none" strike="noStrike" baseline="0" dirty="0">
                <a:latin typeface="TimesNewRomanPS-ItalicMT"/>
              </a:rPr>
              <a:t>,</a:t>
            </a:r>
            <a:r>
              <a:rPr lang="en-CA" sz="1800" b="0" i="0" u="none" strike="noStrike" baseline="0" dirty="0">
                <a:latin typeface="TimesNewRomanPSMT"/>
              </a:rPr>
              <a:t> </a:t>
            </a:r>
            <a:r>
              <a:rPr lang="en-CA" sz="1800" b="0" i="1" u="none" strike="noStrike" baseline="0" dirty="0">
                <a:latin typeface="TimesNewRomanPS-ItalicMT"/>
              </a:rPr>
              <a:t>O. </a:t>
            </a:r>
            <a:r>
              <a:rPr lang="en-CA" sz="1800" b="0" i="1" u="none" strike="noStrike" baseline="0" dirty="0" err="1">
                <a:latin typeface="TimesNewRomanPS-ItalicMT"/>
              </a:rPr>
              <a:t>erraticus</a:t>
            </a:r>
            <a:r>
              <a:rPr lang="en-CA" sz="1800" b="0" i="0" u="none" strike="noStrike" baseline="0" dirty="0">
                <a:latin typeface="TimesNewRomanPSMT"/>
              </a:rPr>
              <a:t>, </a:t>
            </a:r>
            <a:r>
              <a:rPr lang="en-CA" sz="1800" b="0" i="1" u="none" strike="noStrike" baseline="0" dirty="0">
                <a:latin typeface="TimesNewRomanPS-ItalicMT"/>
              </a:rPr>
              <a:t>O.</a:t>
            </a:r>
            <a:r>
              <a:rPr lang="en-CA" sz="1800" b="0" i="0" u="none" strike="noStrike" baseline="0" dirty="0">
                <a:latin typeface="TimesNewRomanPSMT"/>
              </a:rPr>
              <a:t> </a:t>
            </a:r>
            <a:r>
              <a:rPr lang="en-CA" sz="1800" b="0" i="1" u="none" strike="noStrike" baseline="0" dirty="0" err="1">
                <a:latin typeface="TimesNewRomanPS-ItalicMT"/>
              </a:rPr>
              <a:t>moubata</a:t>
            </a:r>
            <a:r>
              <a:rPr lang="en-CA" sz="1800" b="0" i="0" u="none" strike="noStrike" baseline="0" dirty="0">
                <a:latin typeface="TimesNewRomanPSMT"/>
              </a:rPr>
              <a:t>, </a:t>
            </a:r>
            <a:r>
              <a:rPr lang="en-CA" sz="1800" b="0" i="1" u="none" strike="noStrike" baseline="0" dirty="0">
                <a:latin typeface="TimesNewRomanPS-ItalicMT"/>
              </a:rPr>
              <a:t>O. </a:t>
            </a:r>
            <a:r>
              <a:rPr lang="en-CA" sz="1800" b="0" i="1" u="none" strike="noStrike" baseline="0" dirty="0" err="1">
                <a:latin typeface="TimesNewRomanPS-ItalicMT"/>
              </a:rPr>
              <a:t>waterbergensis</a:t>
            </a:r>
            <a:r>
              <a:rPr lang="en-CA" sz="1800" b="0" i="0" u="none" strike="noStrike" baseline="0" dirty="0">
                <a:latin typeface="TimesNewRomanPSMT"/>
              </a:rPr>
              <a:t>, </a:t>
            </a:r>
            <a:r>
              <a:rPr lang="en-CA" sz="1800" b="0" i="1" u="none" strike="noStrike" baseline="0" dirty="0">
                <a:latin typeface="TimesNewRomanPS-ItalicMT"/>
              </a:rPr>
              <a:t>O. compactus,</a:t>
            </a:r>
            <a:r>
              <a:rPr lang="en-CA" sz="1800" b="0" i="0" u="none" strike="noStrike" baseline="0" dirty="0">
                <a:latin typeface="TimesNewRomanPSMT"/>
              </a:rPr>
              <a:t> </a:t>
            </a:r>
            <a:r>
              <a:rPr lang="en-CA" sz="1800" b="0" i="1" u="none" strike="noStrike" baseline="0" dirty="0">
                <a:latin typeface="TimesNewRomanPS-ItalicMT"/>
              </a:rPr>
              <a:t>O. </a:t>
            </a:r>
            <a:r>
              <a:rPr lang="en-CA" sz="1800" b="0" i="1" u="none" strike="noStrike" baseline="0" dirty="0" err="1">
                <a:latin typeface="TimesNewRomanPS-ItalicMT"/>
              </a:rPr>
              <a:t>papillipes</a:t>
            </a:r>
            <a:r>
              <a:rPr lang="en-CA" sz="1800" b="0" i="0" u="none" strike="noStrike" baseline="0" dirty="0">
                <a:latin typeface="TimesNewRomanPSMT"/>
              </a:rPr>
              <a:t> and </a:t>
            </a:r>
            <a:r>
              <a:rPr lang="en-CA" sz="1800" b="0" i="1" u="none" strike="noStrike" baseline="0" dirty="0">
                <a:latin typeface="TimesNewRomanPS-ItalicMT"/>
              </a:rPr>
              <a:t>O. </a:t>
            </a:r>
            <a:r>
              <a:rPr lang="en-CA" sz="1800" b="0" i="1" u="none" strike="noStrike" baseline="0" dirty="0" err="1">
                <a:latin typeface="TimesNewRomanPS-ItalicMT"/>
              </a:rPr>
              <a:t>verrucosus</a:t>
            </a:r>
            <a:r>
              <a:rPr lang="en-CA" sz="1800" b="0" i="1" u="none" strike="noStrike" baseline="0" dirty="0">
                <a:latin typeface="TimesNewRomanPS-ItalicMT"/>
              </a:rPr>
              <a:t> and now with the recent Chinese Study include O. </a:t>
            </a:r>
            <a:r>
              <a:rPr lang="en-CA" sz="1800" b="0" i="1" u="none" strike="noStrike" baseline="0" dirty="0" err="1">
                <a:latin typeface="TimesNewRomanPS-ItalicMT"/>
              </a:rPr>
              <a:t>lahorensis</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388064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6882189-6DC5-9D84-8297-7EF371E7D2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259A196-87E8-D2EC-C2CC-E7A9072BE0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FMD trends over the last ~9 years. Can see increasing activity in recent years starting with its spread to Indonesia, than emergence of SAT-2 in the Middle East. This year Europe reporting cases in Germany, then Hungary and Slovakia. In addition there has been emergence of serotype SAT-1 in the middle East and Türkiye as well.</a:t>
            </a:r>
          </a:p>
        </p:txBody>
      </p:sp>
      <p:sp>
        <p:nvSpPr>
          <p:cNvPr id="21508" name="Slide Number Placeholder 3">
            <a:extLst>
              <a:ext uri="{FF2B5EF4-FFF2-40B4-BE49-F238E27FC236}">
                <a16:creationId xmlns:a16="http://schemas.microsoft.com/office/drawing/2014/main" id="{4797DAA0-A91F-B7CC-4F9C-9818355FB4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A4F1DB-9682-4572-8C1B-919FA27B1814}"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solidFill>
                <a:srgbClr val="212529"/>
              </a:solidFill>
              <a:latin typeface="Lato" panose="020F0502020204030203" pitchFamily="34" charset="0"/>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410610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F3F3F"/>
                </a:solidFill>
                <a:effectLst/>
                <a:latin typeface="Roboto" panose="02000000000000000000" pitchFamily="2" charset="0"/>
              </a:rPr>
              <a:t>Porcine astrovirus 4 (PoAstV4) has previously been detected in piglets with respiratory disease. However, it was unclear if the virus was the cause of disease or merely a bystander. The objective of this study was to infect piglets with PoAstV4 and evaluate if respiratory disease was reproduced. Caesarean-derived colostrum-deprived (CDCD) piglets were infected (17 – challenged and 11 negative controls) with PoAstV4 and were found to be shedding the virus in nasal secretions as early as 2 days post challenge (DPC) with all pigs testing negative by 14 DPC. Both tracheitis and bronchitis were diagnosed in infected pigs necropsied at 5 and 8 DPC with viral detection in these tissues at the same time. There was a productive immune response to infection with detection of anti-PoAstV4 antibodies in the blood and the characterization of immune cells within infected tissues. Results from this study show that PoAstV4 can cause microscopic lesions of an epitheliotropic viral infection in the respiratory tract, very similar to influenza A virus.</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912221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029D5FFE-ADAC-0B2A-CF4D-5BFF990CDF68}"/>
              </a:ext>
            </a:extLst>
          </p:cNvPr>
          <p:cNvSpPr>
            <a:spLocks noGrp="1"/>
          </p:cNvSpPr>
          <p:nvPr>
            <p:ph type="sldNum" sz="quarter" idx="14"/>
          </p:nvPr>
        </p:nvSpPr>
        <p:spPr/>
        <p:txBody>
          <a:bodyPr/>
          <a:lstStyle>
            <a:lvl1pPr>
              <a:defRPr/>
            </a:lvl1pPr>
          </a:lstStyle>
          <a:p>
            <a:pPr>
              <a:defRPr/>
            </a:pPr>
            <a:fld id="{68678C35-086D-4198-975D-7CAE096F9A66}" type="slidenum">
              <a:rPr lang="en-US" altLang="en-US"/>
              <a:pPr>
                <a:defRPr/>
              </a:pPr>
              <a:t>‹#›</a:t>
            </a:fld>
            <a:endParaRPr lang="en-US" altLang="en-US"/>
          </a:p>
        </p:txBody>
      </p:sp>
    </p:spTree>
    <p:extLst>
      <p:ext uri="{BB962C8B-B14F-4D97-AF65-F5344CB8AC3E}">
        <p14:creationId xmlns:p14="http://schemas.microsoft.com/office/powerpoint/2010/main" val="413360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8/26/2025</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nspection.canada.ca/en/animal-health/terrestrial-animals/diseases/reportable/foot-and-mouth-disease/countries-free-diseas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ahis.woah.org/#/in-review/6738" TargetMode="External"/><Relationship Id="rId7" Type="http://schemas.openxmlformats.org/officeDocument/2006/relationships/hyperlink" Target="https://empres-i.apps.fao.org/diseas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wrlfmd.org/sites/world/files/quick_media/WOAH-FAO%20FMD%20Ref%20Lab%20Report%20Apr-Jun%202025_0.pdf" TargetMode="External"/><Relationship Id="rId5" Type="http://schemas.openxmlformats.org/officeDocument/2006/relationships/hyperlink" Target="https://m.efeedlink.com/contents/07-08-2025/c2768156-d072-415f-9108-3c68d8465ef7-0005.html" TargetMode="External"/><Relationship Id="rId4" Type="http://schemas.openxmlformats.org/officeDocument/2006/relationships/hyperlink" Target="https://www.turkiyetoday.com/nation/turkiye-closes-all-animal-markets-nationwide-due-to-foot-and-mouth-disease-risk-320371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oah.org/en/disease/foot-and-mouth-disease/#ui-id-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winehealth.org/shic-funded-study-first-to-confirm-porcine-astrovirus-4-as-a-primary-cause-of-tracheitis-and-bronchitis-in-piglets/?utm_source=rss&amp;utm_medium=rss&amp;utm_campaign=shic-funded-study-first-to-confirm-porcine-astrovirus-4-as-a-primary-cause-of-tracheitis-and-bronchitis-in-piglet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uoguelph.ca/ahl/first-detection-porcine-astrovirus-4-suckling-pigs-ontario"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swinehealth.org/shic-funded-study-first-to-confirm-porcine-astrovirus-4-as-a-primary-cause-of-tracheitis-and-bronchitis-in-piglets/?utm_source=rss&amp;utm_medium=rss&amp;utm_campaign=shic-funded-study-first-to-confirm-porcine-astrovirus-4-as-a-primary-cause-of-tracheitis-and-bronchitis-in-piglet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uoguelph.ca/ahl/first-detection-porcine-astrovirus-4-suckling-pigs-ontari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swinehealth.org/disease-monitoring-reports/" TargetMode="External"/><Relationship Id="rId5" Type="http://schemas.openxmlformats.org/officeDocument/2006/relationships/image" Target="../media/image20.png"/><Relationship Id="rId4" Type="http://schemas.openxmlformats.org/officeDocument/2006/relationships/hyperlink" Target="https://fieldepi.org/domestic-swine-disease-monitoring-progra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ubmed.ncbi.nlm.nih.gov/40378218/"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irect.com/science/article/pii/S2352771424002052?via%3Dihub" TargetMode="External"/><Relationship Id="rId2" Type="http://schemas.openxmlformats.org/officeDocument/2006/relationships/hyperlink" Target="https://pubmed.ncbi.nlm.nih.gov/40378218/" TargetMode="External"/><Relationship Id="rId1" Type="http://schemas.openxmlformats.org/officeDocument/2006/relationships/slideLayout" Target="../slideLayouts/slideLayout4.xml"/><Relationship Id="rId4" Type="http://schemas.openxmlformats.org/officeDocument/2006/relationships/hyperlink" Target="https://parasitesandvectors.biomedcentral.com/articles/10.1186/s13071-025-06843-7#:~:text=Methods,and%20the%20outcomes%20of%20interes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frontiersin.org/journals/veterinary-science/articles/10.3389/fvets.2025.1648878/full" TargetMode="External"/><Relationship Id="rId3" Type="http://schemas.openxmlformats.org/officeDocument/2006/relationships/hyperlink" Target="https://onlinelibrary.wiley.com/doi/10.1155/tbed/9997711?msockid=3c415806bca26d153d264e3ebd196c3b" TargetMode="External"/><Relationship Id="rId7" Type="http://schemas.openxmlformats.org/officeDocument/2006/relationships/hyperlink" Target="https://www.microbiologyresearch.org/content/journal/jgv/10.1099/jgv.0.002133" TargetMode="External"/><Relationship Id="rId2" Type="http://schemas.openxmlformats.org/officeDocument/2006/relationships/hyperlink" Target="https://www.sciencedirect.com/science/article/pii/S0167587725001953" TargetMode="External"/><Relationship Id="rId1" Type="http://schemas.openxmlformats.org/officeDocument/2006/relationships/slideLayout" Target="../slideLayouts/slideLayout2.xml"/><Relationship Id="rId6" Type="http://schemas.openxmlformats.org/officeDocument/2006/relationships/hyperlink" Target="https://journals.asm.org/doi/10.1128/jvi.00306-25" TargetMode="External"/><Relationship Id="rId5" Type="http://schemas.openxmlformats.org/officeDocument/2006/relationships/hyperlink" Target="https://onlinelibrary.wiley.com/doi/epdf/10.1155/tbed/4428550" TargetMode="External"/><Relationship Id="rId10" Type="http://schemas.openxmlformats.org/officeDocument/2006/relationships/hyperlink" Target="https://pubmed.ncbi.nlm.nih.gov/40737197/" TargetMode="External"/><Relationship Id="rId4" Type="http://schemas.openxmlformats.org/officeDocument/2006/relationships/hyperlink" Target="https://www.mdpi.com/2076-2615/15/11/1650" TargetMode="External"/><Relationship Id="rId9" Type="http://schemas.openxmlformats.org/officeDocument/2006/relationships/hyperlink" Target="https://pubmed.ncbi.nlm.nih.gov/40733624/"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journals.plos.org/plospathogens/article?id=10.1371/journal.ppat.1013319" TargetMode="External"/><Relationship Id="rId3" Type="http://schemas.openxmlformats.org/officeDocument/2006/relationships/hyperlink" Target="https://onlinelibrary.wiley.com/doi/10.1155/tbed/9990044" TargetMode="External"/><Relationship Id="rId7" Type="http://schemas.openxmlformats.org/officeDocument/2006/relationships/hyperlink" Target="https://journals.asm.org/doi/10.1128/jvi.00690-2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journals.asm.org/doi/10.1128/jvi.00584-25" TargetMode="External"/><Relationship Id="rId11" Type="http://schemas.openxmlformats.org/officeDocument/2006/relationships/hyperlink" Target="https://journals.asm.org/doi/10.1128/jvi.00932-24" TargetMode="External"/><Relationship Id="rId5" Type="http://schemas.openxmlformats.org/officeDocument/2006/relationships/hyperlink" Target="https://journals.asm.org/doi/10.1128/jvi.00172-25" TargetMode="External"/><Relationship Id="rId10" Type="http://schemas.openxmlformats.org/officeDocument/2006/relationships/hyperlink" Target="https://www.science.org/doi/10.1126/sciadv.adu7670" TargetMode="External"/><Relationship Id="rId4" Type="http://schemas.openxmlformats.org/officeDocument/2006/relationships/hyperlink" Target="https://www.kojvs.org/journal/view.html?doi=10.7853/kjvs.2025.48.2.105" TargetMode="External"/><Relationship Id="rId9" Type="http://schemas.openxmlformats.org/officeDocument/2006/relationships/hyperlink" Target="https://www.biorxiv.org/content/10.1101/2025.07.16.665162v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oah.org/en/disease/african-swine-fev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woah.org/app/uploads/2025/08/asf-report-67-1.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mpres-i.apps.fao.org/general" TargetMode="External"/><Relationship Id="rId3" Type="http://schemas.openxmlformats.org/officeDocument/2006/relationships/image" Target="../media/image5.png"/><Relationship Id="rId7" Type="http://schemas.openxmlformats.org/officeDocument/2006/relationships/hyperlink" Target="https://www.woah.org/en/what-we-offer/self-declared-disease-stat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g.lsm.lv/article/society/health/13.08.2025-swine-fever-found-in-large-pig-farm-in-latvia.a610185/" TargetMode="External"/><Relationship Id="rId5" Type="http://schemas.openxmlformats.org/officeDocument/2006/relationships/hyperlink" Target="https://pigua.info/en/post/news-of-ukraine-and-world/african-swine-fever-returns-to-estonia-nearly-26000-pigs-already-culled" TargetMode="External"/><Relationship Id="rId4" Type="http://schemas.openxmlformats.org/officeDocument/2006/relationships/hyperlink" Target="https://www.reuters.com/world/europe/germany-has-new-african-swine-fever-case-farm-pigs-state-ministry-reports-2024-06-0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mpres-i.apps.fao.org/epidemiolog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fao.org/animal-health/situation-updates/asf-in-asia-pacific/en" TargetMode="External"/><Relationship Id="rId5" Type="http://schemas.openxmlformats.org/officeDocument/2006/relationships/hyperlink" Target="https://www.agenzianova.com/fr/news/Le-Vietnam-d%C3%A9clenche-une-alerte-%C3%A0-la-peste-porcine-africaine-%3A-plus-de-500-foyers-et-30-XNUMX-porcs-abattus/"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hestar.com.my/aseanplus/aseanplus-news/2025/06/10/vietnam-exports-first-african-swine-fever-vaccine-batch-to-indonesia" TargetMode="External"/><Relationship Id="rId1" Type="http://schemas.openxmlformats.org/officeDocument/2006/relationships/slideLayout" Target="../slideLayouts/slideLayout4.xml"/><Relationship Id="rId4" Type="http://schemas.openxmlformats.org/officeDocument/2006/relationships/hyperlink" Target="https://www.avac.com.vn/en/products-for-pigs/avac-asf-liv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hogfarmer.com/livestock-management/texas-scientists-map-dna-of-tick-threatening-human-and-swine-health"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biologicalsurvey.ca/scientific-monographs/" TargetMode="External"/><Relationship Id="rId5" Type="http://schemas.openxmlformats.org/officeDocument/2006/relationships/image" Target="../media/image9.png"/><Relationship Id="rId4" Type="http://schemas.openxmlformats.org/officeDocument/2006/relationships/hyperlink" Target="https://www.biorxiv.org/content/10.1101/2025.03.24.644965v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food.ec.europa.eu/horizontal-topics/committees/paff-committees/animal-health-and-welfare/presentations_en#20250707"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a:solidFill>
                  <a:schemeClr val="bg1"/>
                </a:solidFill>
                <a:latin typeface="+mn-lt"/>
              </a:rPr>
              <a:t>Community for Emerging and Zoonotic Diseases</a:t>
            </a:r>
            <a:br>
              <a:rPr lang="fr-FR" sz="2800" b="1" dirty="0">
                <a:solidFill>
                  <a:schemeClr val="bg1"/>
                </a:solidFill>
                <a:latin typeface="+mn-lt"/>
              </a:rPr>
            </a:br>
            <a:r>
              <a:rPr lang="fr-FR" sz="2800" b="1" dirty="0">
                <a:solidFill>
                  <a:schemeClr val="bg1"/>
                </a:solidFill>
                <a:latin typeface="+mn-lt"/>
              </a:rPr>
              <a:t>Q2 </a:t>
            </a:r>
            <a:r>
              <a:rPr lang="fr-FR" sz="2800" b="1" dirty="0" err="1">
                <a:solidFill>
                  <a:schemeClr val="bg1"/>
                </a:solidFill>
                <a:latin typeface="+mn-lt"/>
              </a:rPr>
              <a:t>Signals</a:t>
            </a:r>
            <a:r>
              <a:rPr lang="fr-FR" sz="2800" b="1" dirty="0">
                <a:solidFill>
                  <a:schemeClr val="bg1"/>
                </a:solidFill>
                <a:latin typeface="+mn-lt"/>
              </a:rPr>
              <a:t> of </a:t>
            </a:r>
            <a:r>
              <a:rPr lang="fr-FR" sz="2800" b="1" dirty="0" err="1">
                <a:solidFill>
                  <a:schemeClr val="bg1"/>
                </a:solidFill>
                <a:latin typeface="+mn-lt"/>
              </a:rPr>
              <a:t>Interest</a:t>
            </a:r>
            <a:r>
              <a:rPr lang="fr-FR" sz="2800" b="1" dirty="0">
                <a:solidFill>
                  <a:schemeClr val="bg1"/>
                </a:solidFill>
                <a:latin typeface="+mn-lt"/>
              </a:rPr>
              <a:t> for CSHIN </a:t>
            </a:r>
            <a:endParaRPr lang="en-CA" sz="2000" b="1" i="1" dirty="0">
              <a:solidFill>
                <a:schemeClr val="bg1"/>
              </a:solidFill>
            </a:endParaRPr>
          </a:p>
        </p:txBody>
      </p:sp>
      <p:sp>
        <p:nvSpPr>
          <p:cNvPr id="2" name="Subtitle 1"/>
          <p:cNvSpPr>
            <a:spLocks noGrp="1"/>
          </p:cNvSpPr>
          <p:nvPr>
            <p:ph type="subTitle" idx="1"/>
          </p:nvPr>
        </p:nvSpPr>
        <p:spPr>
          <a:xfrm>
            <a:off x="5600635" y="4078478"/>
            <a:ext cx="6591365" cy="1429439"/>
          </a:xfrm>
        </p:spPr>
        <p:txBody>
          <a:bodyPr>
            <a:normAutofit/>
          </a:bodyPr>
          <a:lstStyle/>
          <a:p>
            <a:pPr algn="r"/>
            <a:r>
              <a:rPr lang="en-CA" b="1" dirty="0">
                <a:solidFill>
                  <a:schemeClr val="bg1"/>
                </a:solidFill>
              </a:rPr>
              <a:t>25 August 2025</a:t>
            </a: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a:t>
            </a:r>
            <a:r>
              <a:rPr lang="en-CA"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E85A-B4D3-87F3-9D29-3C784464A7A2}"/>
              </a:ext>
            </a:extLst>
          </p:cNvPr>
          <p:cNvSpPr>
            <a:spLocks noGrp="1"/>
          </p:cNvSpPr>
          <p:nvPr>
            <p:ph type="title"/>
          </p:nvPr>
        </p:nvSpPr>
        <p:spPr>
          <a:xfrm>
            <a:off x="530365" y="-9912"/>
            <a:ext cx="10515600" cy="1023072"/>
          </a:xfrm>
        </p:spPr>
        <p:txBody>
          <a:bodyPr/>
          <a:lstStyle/>
          <a:p>
            <a:r>
              <a:rPr lang="en-CA" sz="3600" b="1" dirty="0">
                <a:latin typeface="+mn-lt"/>
              </a:rPr>
              <a:t>Foot and Mouth Disease – Europe</a:t>
            </a:r>
          </a:p>
        </p:txBody>
      </p:sp>
      <p:sp>
        <p:nvSpPr>
          <p:cNvPr id="4" name="Content Placeholder 3">
            <a:extLst>
              <a:ext uri="{FF2B5EF4-FFF2-40B4-BE49-F238E27FC236}">
                <a16:creationId xmlns:a16="http://schemas.microsoft.com/office/drawing/2014/main" id="{484753C1-1910-43AE-3EF6-7C2AB01F552A}"/>
              </a:ext>
            </a:extLst>
          </p:cNvPr>
          <p:cNvSpPr>
            <a:spLocks noGrp="1"/>
          </p:cNvSpPr>
          <p:nvPr>
            <p:ph sz="half" idx="1"/>
          </p:nvPr>
        </p:nvSpPr>
        <p:spPr>
          <a:xfrm>
            <a:off x="424313" y="2166730"/>
            <a:ext cx="4150162" cy="2140227"/>
          </a:xfrm>
        </p:spPr>
        <p:txBody>
          <a:bodyPr>
            <a:normAutofit/>
          </a:bodyPr>
          <a:lstStyle/>
          <a:p>
            <a:pPr marL="0" indent="0">
              <a:buNone/>
            </a:pPr>
            <a:r>
              <a:rPr lang="en-CA" dirty="0"/>
              <a:t>Canada still has import restrictions in place </a:t>
            </a:r>
          </a:p>
          <a:p>
            <a:r>
              <a:rPr lang="en-CA" dirty="0">
                <a:solidFill>
                  <a:schemeClr val="accent6">
                    <a:lumMod val="75000"/>
                  </a:schemeClr>
                </a:solidFill>
                <a:hlinkClick r:id="rId2">
                  <a:extLst>
                    <a:ext uri="{A12FA001-AC4F-418D-AE19-62706E023703}">
                      <ahyp:hlinkClr xmlns:ahyp="http://schemas.microsoft.com/office/drawing/2018/hyperlinkcolor" val="tx"/>
                    </a:ext>
                  </a:extLst>
                </a:hlinkClick>
              </a:rPr>
              <a:t>Disease Freedom from FMD</a:t>
            </a:r>
            <a:endParaRPr lang="en-CA" dirty="0">
              <a:solidFill>
                <a:schemeClr val="accent6">
                  <a:lumMod val="75000"/>
                </a:schemeClr>
              </a:solidFill>
            </a:endParaRPr>
          </a:p>
          <a:p>
            <a:pPr marL="457200" lvl="1" indent="0">
              <a:buNone/>
            </a:pPr>
            <a:endParaRPr lang="en-CA" dirty="0">
              <a:solidFill>
                <a:schemeClr val="accent6">
                  <a:lumMod val="75000"/>
                </a:schemeClr>
              </a:solidFill>
            </a:endParaRPr>
          </a:p>
        </p:txBody>
      </p:sp>
      <p:sp>
        <p:nvSpPr>
          <p:cNvPr id="5" name="Slide Number Placeholder 4">
            <a:extLst>
              <a:ext uri="{FF2B5EF4-FFF2-40B4-BE49-F238E27FC236}">
                <a16:creationId xmlns:a16="http://schemas.microsoft.com/office/drawing/2014/main" id="{9AA24572-621B-C901-C8CC-3DC79AF8B97A}"/>
              </a:ext>
            </a:extLst>
          </p:cNvPr>
          <p:cNvSpPr>
            <a:spLocks noGrp="1"/>
          </p:cNvSpPr>
          <p:nvPr>
            <p:ph type="sldNum" sz="quarter" idx="10"/>
          </p:nvPr>
        </p:nvSpPr>
        <p:spPr>
          <a:xfrm>
            <a:off x="838200" y="6356350"/>
            <a:ext cx="27432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8386FC9-D336-014D-ADE1-FCC117243F80}" type="datetimeFigureOut">
              <a:rPr lang="fr-FR" smtClean="0"/>
              <a:pPr>
                <a:defRPr/>
              </a:pPr>
              <a:t>26/08/2025</a:t>
            </a:fld>
            <a:endParaRPr lang="en-US" dirty="0"/>
          </a:p>
        </p:txBody>
      </p:sp>
      <p:pic>
        <p:nvPicPr>
          <p:cNvPr id="3" name="Picture 2">
            <a:extLst>
              <a:ext uri="{FF2B5EF4-FFF2-40B4-BE49-F238E27FC236}">
                <a16:creationId xmlns:a16="http://schemas.microsoft.com/office/drawing/2014/main" id="{1EEAFADA-94E3-3002-BFAA-C6570BB3FF45}"/>
              </a:ext>
            </a:extLst>
          </p:cNvPr>
          <p:cNvPicPr>
            <a:picLocks noChangeAspect="1"/>
          </p:cNvPicPr>
          <p:nvPr/>
        </p:nvPicPr>
        <p:blipFill>
          <a:blip r:embed="rId3"/>
          <a:stretch>
            <a:fillRect/>
          </a:stretch>
        </p:blipFill>
        <p:spPr>
          <a:xfrm>
            <a:off x="4906817" y="1545770"/>
            <a:ext cx="7090617" cy="3515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821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2EA-0D2C-5B3C-7A40-8827533B1E0F}"/>
              </a:ext>
            </a:extLst>
          </p:cNvPr>
          <p:cNvSpPr>
            <a:spLocks noGrp="1"/>
          </p:cNvSpPr>
          <p:nvPr>
            <p:ph type="title"/>
          </p:nvPr>
        </p:nvSpPr>
        <p:spPr>
          <a:xfrm>
            <a:off x="838200" y="176270"/>
            <a:ext cx="10515600" cy="611170"/>
          </a:xfrm>
        </p:spPr>
        <p:txBody>
          <a:bodyPr>
            <a:normAutofit fontScale="90000"/>
          </a:bodyPr>
          <a:lstStyle/>
          <a:p>
            <a:r>
              <a:rPr lang="en-CA" b="1" dirty="0">
                <a:latin typeface="+mn-lt"/>
              </a:rPr>
              <a:t>FMD SAT-1 incursion to Middle East</a:t>
            </a:r>
          </a:p>
        </p:txBody>
      </p:sp>
      <p:sp>
        <p:nvSpPr>
          <p:cNvPr id="3" name="Content Placeholder 2">
            <a:extLst>
              <a:ext uri="{FF2B5EF4-FFF2-40B4-BE49-F238E27FC236}">
                <a16:creationId xmlns:a16="http://schemas.microsoft.com/office/drawing/2014/main" id="{E284D77B-CF63-49F8-682D-35D4414AD86E}"/>
              </a:ext>
            </a:extLst>
          </p:cNvPr>
          <p:cNvSpPr>
            <a:spLocks noGrp="1"/>
          </p:cNvSpPr>
          <p:nvPr>
            <p:ph idx="1"/>
          </p:nvPr>
        </p:nvSpPr>
        <p:spPr>
          <a:xfrm>
            <a:off x="174597" y="1156772"/>
            <a:ext cx="5692771" cy="5213548"/>
          </a:xfrm>
        </p:spPr>
        <p:txBody>
          <a:bodyPr>
            <a:normAutofit fontScale="92500" lnSpcReduction="10000"/>
          </a:bodyPr>
          <a:lstStyle/>
          <a:p>
            <a:r>
              <a:rPr lang="en-US" dirty="0">
                <a:hlinkClick r:id="rId3"/>
              </a:rPr>
              <a:t>Egypt</a:t>
            </a:r>
            <a:r>
              <a:rPr lang="en-US" dirty="0"/>
              <a:t> recently reported its first cases of SAT-1 to WOAH - from mid-July</a:t>
            </a:r>
            <a:endParaRPr lang="en-US" dirty="0">
              <a:hlinkClick r:id="rId4"/>
            </a:endParaRPr>
          </a:p>
          <a:p>
            <a:r>
              <a:rPr lang="en-US" dirty="0">
                <a:hlinkClick r:id="rId4"/>
              </a:rPr>
              <a:t>Türkiye closes all animal markets nationwide due to foot-and-mouth disease risk - Türkiye Today</a:t>
            </a:r>
            <a:endParaRPr lang="en-US" dirty="0"/>
          </a:p>
          <a:p>
            <a:pPr lvl="1"/>
            <a:r>
              <a:rPr lang="en-US" dirty="0"/>
              <a:t>Thrace on high alert, vaccination underway but still seeing lesions in animals</a:t>
            </a:r>
          </a:p>
          <a:p>
            <a:pPr lvl="1"/>
            <a:r>
              <a:rPr lang="en-US" dirty="0"/>
              <a:t>Türkiye has 4 known different serotypes circulating: A, O, SAT-1, and SAT-2 (as well as some untyped outbreaks)</a:t>
            </a:r>
          </a:p>
          <a:p>
            <a:r>
              <a:rPr lang="en-US" dirty="0">
                <a:hlinkClick r:id="rId5"/>
              </a:rPr>
              <a:t>Turkey produces 4.5 million vaccines to curb SAT-1 FMD outbreak</a:t>
            </a:r>
            <a:endParaRPr lang="en-US" dirty="0"/>
          </a:p>
          <a:p>
            <a:r>
              <a:rPr lang="en-US" dirty="0">
                <a:hlinkClick r:id="rId6"/>
              </a:rPr>
              <a:t>FAO/WOAH FMD Ref Lab Report – Q2</a:t>
            </a:r>
            <a:endParaRPr lang="en-US" dirty="0"/>
          </a:p>
          <a:p>
            <a:pPr marL="0" indent="0">
              <a:buNone/>
            </a:pPr>
            <a:endParaRPr lang="en-US" dirty="0">
              <a:solidFill>
                <a:srgbClr val="FF0000"/>
              </a:solidFill>
            </a:endParaRPr>
          </a:p>
        </p:txBody>
      </p:sp>
      <p:sp>
        <p:nvSpPr>
          <p:cNvPr id="6" name="TextBox 5">
            <a:extLst>
              <a:ext uri="{FF2B5EF4-FFF2-40B4-BE49-F238E27FC236}">
                <a16:creationId xmlns:a16="http://schemas.microsoft.com/office/drawing/2014/main" id="{4C942776-069B-ABFB-4725-97AE0245A680}"/>
              </a:ext>
            </a:extLst>
          </p:cNvPr>
          <p:cNvSpPr txBox="1"/>
          <p:nvPr/>
        </p:nvSpPr>
        <p:spPr>
          <a:xfrm>
            <a:off x="6578695" y="5280185"/>
            <a:ext cx="5251374" cy="461665"/>
          </a:xfrm>
          <a:prstGeom prst="rect">
            <a:avLst/>
          </a:prstGeom>
          <a:noFill/>
        </p:spPr>
        <p:txBody>
          <a:bodyPr wrap="none" rtlCol="0">
            <a:spAutoFit/>
          </a:bodyPr>
          <a:lstStyle/>
          <a:p>
            <a:r>
              <a:rPr lang="en-CA" sz="2400" dirty="0"/>
              <a:t>FMD All strains April 1 - August 21, 2025 </a:t>
            </a:r>
          </a:p>
        </p:txBody>
      </p:sp>
      <p:sp>
        <p:nvSpPr>
          <p:cNvPr id="7" name="TextBox 6">
            <a:extLst>
              <a:ext uri="{FF2B5EF4-FFF2-40B4-BE49-F238E27FC236}">
                <a16:creationId xmlns:a16="http://schemas.microsoft.com/office/drawing/2014/main" id="{FF676400-0A52-7EA4-9DC5-77D6EEA1957D}"/>
              </a:ext>
            </a:extLst>
          </p:cNvPr>
          <p:cNvSpPr txBox="1"/>
          <p:nvPr/>
        </p:nvSpPr>
        <p:spPr>
          <a:xfrm>
            <a:off x="6578695" y="5741850"/>
            <a:ext cx="3884846" cy="369332"/>
          </a:xfrm>
          <a:prstGeom prst="rect">
            <a:avLst/>
          </a:prstGeom>
          <a:noFill/>
        </p:spPr>
        <p:txBody>
          <a:bodyPr wrap="none" rtlCol="0">
            <a:spAutoFit/>
          </a:bodyPr>
          <a:lstStyle/>
          <a:p>
            <a:r>
              <a:rPr lang="en-CA" dirty="0">
                <a:hlinkClick r:id="rId7"/>
              </a:rPr>
              <a:t>https://empres-i.apps.fao.org/diseases</a:t>
            </a:r>
            <a:r>
              <a:rPr lang="en-CA" dirty="0"/>
              <a:t> </a:t>
            </a:r>
          </a:p>
        </p:txBody>
      </p:sp>
      <p:pic>
        <p:nvPicPr>
          <p:cNvPr id="8" name="Picture 7">
            <a:extLst>
              <a:ext uri="{FF2B5EF4-FFF2-40B4-BE49-F238E27FC236}">
                <a16:creationId xmlns:a16="http://schemas.microsoft.com/office/drawing/2014/main" id="{FFB17719-A4AC-53D8-198C-442D4F8E1FB3}"/>
              </a:ext>
            </a:extLst>
          </p:cNvPr>
          <p:cNvPicPr>
            <a:picLocks noChangeAspect="1"/>
          </p:cNvPicPr>
          <p:nvPr/>
        </p:nvPicPr>
        <p:blipFill>
          <a:blip r:embed="rId8"/>
          <a:stretch>
            <a:fillRect/>
          </a:stretch>
        </p:blipFill>
        <p:spPr>
          <a:xfrm>
            <a:off x="6598884" y="1279585"/>
            <a:ext cx="5438840" cy="3957195"/>
          </a:xfrm>
          <a:prstGeom prst="rect">
            <a:avLst/>
          </a:prstGeom>
        </p:spPr>
      </p:pic>
    </p:spTree>
    <p:extLst>
      <p:ext uri="{BB962C8B-B14F-4D97-AF65-F5344CB8AC3E}">
        <p14:creationId xmlns:p14="http://schemas.microsoft.com/office/powerpoint/2010/main" val="23820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88D7-C1B5-8E63-82D2-3529BD9D3852}"/>
              </a:ext>
            </a:extLst>
          </p:cNvPr>
          <p:cNvSpPr>
            <a:spLocks noGrp="1"/>
          </p:cNvSpPr>
          <p:nvPr>
            <p:ph type="title"/>
          </p:nvPr>
        </p:nvSpPr>
        <p:spPr>
          <a:xfrm>
            <a:off x="921327" y="18256"/>
            <a:ext cx="10515600" cy="662782"/>
          </a:xfrm>
        </p:spPr>
        <p:txBody>
          <a:bodyPr>
            <a:normAutofit/>
          </a:bodyPr>
          <a:lstStyle/>
          <a:p>
            <a:r>
              <a:rPr lang="en-CA" sz="3600" b="1" dirty="0">
                <a:latin typeface="+mn-lt"/>
                <a:hlinkClick r:id="rId2"/>
              </a:rPr>
              <a:t>Brazil and Bolivia </a:t>
            </a:r>
            <a:r>
              <a:rPr lang="en-CA" sz="3600" b="1" dirty="0">
                <a:latin typeface="+mn-lt"/>
              </a:rPr>
              <a:t>Free of FMD without vaccination</a:t>
            </a:r>
          </a:p>
        </p:txBody>
      </p:sp>
      <p:pic>
        <p:nvPicPr>
          <p:cNvPr id="6" name="Content Placeholder 5">
            <a:hlinkClick r:id="rId2"/>
            <a:extLst>
              <a:ext uri="{FF2B5EF4-FFF2-40B4-BE49-F238E27FC236}">
                <a16:creationId xmlns:a16="http://schemas.microsoft.com/office/drawing/2014/main" id="{2890A5FE-A8A6-A10E-3BE6-BFECCBC3A2BE}"/>
              </a:ext>
            </a:extLst>
          </p:cNvPr>
          <p:cNvPicPr>
            <a:picLocks noGrp="1" noChangeAspect="1"/>
          </p:cNvPicPr>
          <p:nvPr>
            <p:ph idx="1"/>
          </p:nvPr>
        </p:nvPicPr>
        <p:blipFill>
          <a:blip r:embed="rId3"/>
          <a:stretch>
            <a:fillRect/>
          </a:stretch>
        </p:blipFill>
        <p:spPr>
          <a:xfrm>
            <a:off x="5422660" y="1204913"/>
            <a:ext cx="6408265" cy="4024312"/>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AF9BFE6C-7BC8-BF90-F5A4-967F030CF076}"/>
              </a:ext>
            </a:extLst>
          </p:cNvPr>
          <p:cNvSpPr>
            <a:spLocks noGrp="1"/>
          </p:cNvSpPr>
          <p:nvPr>
            <p:ph type="sldNum" sz="quarter" idx="12"/>
          </p:nvPr>
        </p:nvSpPr>
        <p:spPr/>
        <p:txBody>
          <a:bodyPr/>
          <a:lstStyle/>
          <a:p>
            <a:fld id="{C4E7A136-B623-44AA-A653-F7B0DDAA2C31}" type="slidenum">
              <a:rPr lang="en-US" smtClean="0"/>
              <a:t>12</a:t>
            </a:fld>
            <a:endParaRPr lang="en-US"/>
          </a:p>
        </p:txBody>
      </p:sp>
      <p:sp>
        <p:nvSpPr>
          <p:cNvPr id="9" name="TextBox 8">
            <a:extLst>
              <a:ext uri="{FF2B5EF4-FFF2-40B4-BE49-F238E27FC236}">
                <a16:creationId xmlns:a16="http://schemas.microsoft.com/office/drawing/2014/main" id="{42DB0BA5-BF73-5D87-43F9-CED0B51BAC6E}"/>
              </a:ext>
            </a:extLst>
          </p:cNvPr>
          <p:cNvSpPr txBox="1"/>
          <p:nvPr/>
        </p:nvSpPr>
        <p:spPr>
          <a:xfrm>
            <a:off x="361075" y="1204913"/>
            <a:ext cx="5061585" cy="4339650"/>
          </a:xfrm>
          <a:prstGeom prst="rect">
            <a:avLst/>
          </a:prstGeom>
          <a:noFill/>
        </p:spPr>
        <p:txBody>
          <a:bodyPr wrap="square" rtlCol="0">
            <a:spAutoFit/>
          </a:bodyPr>
          <a:lstStyle/>
          <a:p>
            <a:r>
              <a:rPr lang="en-CA" sz="2400" b="1" dirty="0"/>
              <a:t>Brazil</a:t>
            </a:r>
          </a:p>
          <a:p>
            <a:pPr marL="285750" indent="-285750">
              <a:buFont typeface="Arial" panose="020B0604020202020204" pitchFamily="34" charset="0"/>
              <a:buChar char="•"/>
            </a:pPr>
            <a:r>
              <a:rPr lang="en-CA" sz="2400" dirty="0"/>
              <a:t>First cases reported in 1895</a:t>
            </a:r>
          </a:p>
          <a:p>
            <a:pPr marL="285750" indent="-285750">
              <a:buFont typeface="Arial" panose="020B0604020202020204" pitchFamily="34" charset="0"/>
              <a:buChar char="•"/>
            </a:pPr>
            <a:r>
              <a:rPr lang="en-CA" sz="2400" dirty="0"/>
              <a:t>Eradication efforts began in 1960</a:t>
            </a:r>
          </a:p>
          <a:p>
            <a:pPr marL="285750" indent="-285750">
              <a:buFont typeface="Arial" panose="020B0604020202020204" pitchFamily="34" charset="0"/>
              <a:buChar char="•"/>
            </a:pPr>
            <a:r>
              <a:rPr lang="en-CA" sz="2400" dirty="0"/>
              <a:t>Strategy to move to freedom without vaccination started in 2017</a:t>
            </a:r>
          </a:p>
          <a:p>
            <a:endParaRPr lang="en-CA" sz="2400" b="1" dirty="0"/>
          </a:p>
          <a:p>
            <a:r>
              <a:rPr lang="en-CA" sz="2400" b="1" dirty="0"/>
              <a:t>Bolivia</a:t>
            </a:r>
          </a:p>
          <a:p>
            <a:pPr marL="285750" indent="-285750">
              <a:buFont typeface="Arial" panose="020B0604020202020204" pitchFamily="34" charset="0"/>
              <a:buChar char="•"/>
            </a:pPr>
            <a:r>
              <a:rPr lang="en-CA" sz="2400" dirty="0"/>
              <a:t>1</a:t>
            </a:r>
            <a:r>
              <a:rPr lang="en-CA" sz="2400" baseline="30000" dirty="0"/>
              <a:t>st</a:t>
            </a:r>
            <a:r>
              <a:rPr lang="en-CA" sz="2400" dirty="0"/>
              <a:t> cases reported in 1910</a:t>
            </a:r>
          </a:p>
          <a:p>
            <a:pPr marL="285750" indent="-285750">
              <a:buFont typeface="Arial" panose="020B0604020202020204" pitchFamily="34" charset="0"/>
              <a:buChar char="•"/>
            </a:pPr>
            <a:r>
              <a:rPr lang="en-CA" sz="2400" dirty="0"/>
              <a:t>20-year strategy to achieve freedom without vaccination</a:t>
            </a:r>
          </a:p>
          <a:p>
            <a:pPr marL="285750" indent="-285750">
              <a:buFont typeface="Arial" panose="020B0604020202020204" pitchFamily="34" charset="0"/>
              <a:buChar char="•"/>
            </a:pPr>
            <a:endParaRPr lang="en-CA" dirty="0"/>
          </a:p>
          <a:p>
            <a:endParaRPr lang="en-CA" dirty="0"/>
          </a:p>
        </p:txBody>
      </p:sp>
    </p:spTree>
    <p:extLst>
      <p:ext uri="{BB962C8B-B14F-4D97-AF65-F5344CB8AC3E}">
        <p14:creationId xmlns:p14="http://schemas.microsoft.com/office/powerpoint/2010/main" val="295434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842F2-04EF-6FA5-FA48-EF41249047F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2400" b="1" dirty="0">
                <a:latin typeface="+mn-lt"/>
                <a:hlinkClick r:id="rId3"/>
              </a:rPr>
              <a:t>SHIC-Funded Study First to Confirm Porcine Astrovirus 4 as a Primary Cause of Tracheitis and Bronchitis in Piglets – Swine Health Information Center</a:t>
            </a:r>
            <a:endParaRPr lang="en-US" sz="2400" b="1" dirty="0">
              <a:latin typeface="+mn-lt"/>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0D0DF23-4A5A-ABC6-41BD-16699A99BCD3}"/>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000"/>
              <a:t>Objective: determine if PoAstV4 is a primary pathogen</a:t>
            </a:r>
          </a:p>
          <a:p>
            <a:r>
              <a:rPr lang="en-US" sz="2000"/>
              <a:t>CDCD piglets (17 challenged, 11 negative controls)</a:t>
            </a:r>
          </a:p>
          <a:p>
            <a:r>
              <a:rPr lang="en-US" sz="2000"/>
              <a:t>Intratracheal challenge with positive tissue homogenate</a:t>
            </a:r>
          </a:p>
          <a:p>
            <a:r>
              <a:rPr lang="en-US" sz="2000"/>
              <a:t>Monitored via nasal swabs q2days</a:t>
            </a:r>
          </a:p>
          <a:p>
            <a:r>
              <a:rPr lang="en-US" sz="2000"/>
              <a:t>Necropsy at 5 + 8 days post challenge</a:t>
            </a:r>
          </a:p>
        </p:txBody>
      </p:sp>
      <p:pic>
        <p:nvPicPr>
          <p:cNvPr id="8" name="Content Placeholder 7" descr="A close up of a heart&#10;&#10;AI-generated content may be incorrect.">
            <a:extLst>
              <a:ext uri="{FF2B5EF4-FFF2-40B4-BE49-F238E27FC236}">
                <a16:creationId xmlns:a16="http://schemas.microsoft.com/office/drawing/2014/main" id="{A3110B09-4FE6-2F4B-B27E-F60779E170FB}"/>
              </a:ext>
            </a:extLst>
          </p:cNvPr>
          <p:cNvPicPr>
            <a:picLocks noGrp="1" noChangeAspect="1"/>
          </p:cNvPicPr>
          <p:nvPr>
            <p:ph sz="half" idx="2"/>
          </p:nvPr>
        </p:nvPicPr>
        <p:blipFill>
          <a:blip r:embed="rId4"/>
          <a:srcRect l="3007" r="11483"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B937A284-F410-B228-C67C-AC32B960AB59}"/>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C4E7A136-B623-44AA-A653-F7B0DDAA2C31}" type="slidenum">
              <a:rPr lang="en-US">
                <a:solidFill>
                  <a:srgbClr val="FFFFFF"/>
                </a:solidFill>
                <a:latin typeface="Calibri" panose="020F0502020204030204"/>
              </a:rPr>
              <a:pPr>
                <a:spcAft>
                  <a:spcPts val="600"/>
                </a:spcAft>
                <a:defRPr/>
              </a:pPr>
              <a:t>13</a:t>
            </a:fld>
            <a:endParaRPr lang="en-US">
              <a:solidFill>
                <a:srgbClr val="FFFFFF"/>
              </a:solidFill>
              <a:latin typeface="Calibri" panose="020F0502020204030204"/>
            </a:endParaRPr>
          </a:p>
        </p:txBody>
      </p:sp>
      <p:sp>
        <p:nvSpPr>
          <p:cNvPr id="12" name="TextBox 11">
            <a:extLst>
              <a:ext uri="{FF2B5EF4-FFF2-40B4-BE49-F238E27FC236}">
                <a16:creationId xmlns:a16="http://schemas.microsoft.com/office/drawing/2014/main" id="{22833E54-E421-5FE7-2041-76BAD6E2562A}"/>
              </a:ext>
            </a:extLst>
          </p:cNvPr>
          <p:cNvSpPr txBox="1"/>
          <p:nvPr/>
        </p:nvSpPr>
        <p:spPr>
          <a:xfrm>
            <a:off x="6034644" y="6215746"/>
            <a:ext cx="6157356" cy="646331"/>
          </a:xfrm>
          <a:prstGeom prst="rect">
            <a:avLst/>
          </a:prstGeom>
          <a:solidFill>
            <a:schemeClr val="bg1">
              <a:lumMod val="95000"/>
            </a:schemeClr>
          </a:solidFill>
        </p:spPr>
        <p:txBody>
          <a:bodyPr wrap="square">
            <a:spAutoFit/>
          </a:bodyPr>
          <a:lstStyle/>
          <a:p>
            <a:r>
              <a:rPr lang="en-CA" dirty="0">
                <a:hlinkClick r:id="rId5"/>
              </a:rPr>
              <a:t>https://www.uoguelph.ca/ahl/first-detection-porcine-astrovirus-4-suckling-pigs-ontario</a:t>
            </a:r>
            <a:r>
              <a:rPr lang="en-CA" dirty="0"/>
              <a:t> </a:t>
            </a:r>
          </a:p>
        </p:txBody>
      </p:sp>
    </p:spTree>
    <p:extLst>
      <p:ext uri="{BB962C8B-B14F-4D97-AF65-F5344CB8AC3E}">
        <p14:creationId xmlns:p14="http://schemas.microsoft.com/office/powerpoint/2010/main" val="218678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842F2-04EF-6FA5-FA48-EF41249047F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2400" b="1" dirty="0">
                <a:latin typeface="+mn-lt"/>
                <a:hlinkClick r:id="rId3"/>
              </a:rPr>
              <a:t>SHIC-Funded Study First to Confirm Porcine Astrovirus 4 as a Primary Cause of Tracheitis and Bronchitis in Piglets – Swine Health Information Center</a:t>
            </a:r>
            <a:endParaRPr lang="en-US" sz="2400" b="1" dirty="0">
              <a:latin typeface="+mn-lt"/>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0D0DF23-4A5A-ABC6-41BD-16699A99BCD3}"/>
              </a:ext>
            </a:extLst>
          </p:cNvPr>
          <p:cNvSpPr>
            <a:spLocks noGrp="1"/>
          </p:cNvSpPr>
          <p:nvPr>
            <p:ph sz="half" idx="1"/>
          </p:nvPr>
        </p:nvSpPr>
        <p:spPr>
          <a:xfrm>
            <a:off x="385810" y="2748235"/>
            <a:ext cx="6436230" cy="3320668"/>
          </a:xfrm>
        </p:spPr>
        <p:txBody>
          <a:bodyPr vert="horz" lIns="91440" tIns="45720" rIns="91440" bIns="45720" rtlCol="0">
            <a:noAutofit/>
          </a:bodyPr>
          <a:lstStyle/>
          <a:p>
            <a:r>
              <a:rPr lang="en-CA" sz="2200" dirty="0"/>
              <a:t>In situ hybridization to identify virus in tissues</a:t>
            </a:r>
          </a:p>
          <a:p>
            <a:r>
              <a:rPr lang="en-CA" sz="2200" dirty="0"/>
              <a:t>Serology (IgM and IgG) </a:t>
            </a:r>
          </a:p>
          <a:p>
            <a:r>
              <a:rPr lang="en-CA" sz="2200" dirty="0"/>
              <a:t>Quantifying infiltrating lymphocytes (T and B cells) within lesioned airways using immuno-histochemistry and digital image analysis software</a:t>
            </a:r>
          </a:p>
          <a:p>
            <a:r>
              <a:rPr lang="en-CA" sz="2200" dirty="0"/>
              <a:t>Virus in nasal secretions within 2dpi, gone by day 14</a:t>
            </a:r>
          </a:p>
          <a:p>
            <a:r>
              <a:rPr lang="en-CA" sz="2200" dirty="0"/>
              <a:t>Shedding virus in feces</a:t>
            </a:r>
          </a:p>
          <a:p>
            <a:r>
              <a:rPr lang="en-CA" sz="2200" dirty="0"/>
              <a:t>Tracheitis and bronchitis present</a:t>
            </a:r>
          </a:p>
        </p:txBody>
      </p:sp>
      <p:sp>
        <p:nvSpPr>
          <p:cNvPr id="4" name="Slide Number Placeholder 3">
            <a:extLst>
              <a:ext uri="{FF2B5EF4-FFF2-40B4-BE49-F238E27FC236}">
                <a16:creationId xmlns:a16="http://schemas.microsoft.com/office/drawing/2014/main" id="{B937A284-F410-B228-C67C-AC32B960AB59}"/>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C4E7A136-B623-44AA-A653-F7B0DDAA2C31}" type="slidenum">
              <a:rPr lang="en-US">
                <a:solidFill>
                  <a:srgbClr val="FFFFFF"/>
                </a:solidFill>
                <a:latin typeface="Calibri" panose="020F0502020204030204"/>
              </a:rPr>
              <a:pPr>
                <a:spcAft>
                  <a:spcPts val="600"/>
                </a:spcAft>
                <a:defRPr/>
              </a:pPr>
              <a:t>14</a:t>
            </a:fld>
            <a:endParaRPr lang="en-US">
              <a:solidFill>
                <a:srgbClr val="FFFFFF"/>
              </a:solidFill>
              <a:latin typeface="Calibri" panose="020F0502020204030204"/>
            </a:endParaRPr>
          </a:p>
        </p:txBody>
      </p:sp>
      <p:sp>
        <p:nvSpPr>
          <p:cNvPr id="12" name="TextBox 11">
            <a:extLst>
              <a:ext uri="{FF2B5EF4-FFF2-40B4-BE49-F238E27FC236}">
                <a16:creationId xmlns:a16="http://schemas.microsoft.com/office/drawing/2014/main" id="{22833E54-E421-5FE7-2041-76BAD6E2562A}"/>
              </a:ext>
            </a:extLst>
          </p:cNvPr>
          <p:cNvSpPr txBox="1"/>
          <p:nvPr/>
        </p:nvSpPr>
        <p:spPr>
          <a:xfrm>
            <a:off x="7007352" y="4774851"/>
            <a:ext cx="5184648" cy="646331"/>
          </a:xfrm>
          <a:prstGeom prst="rect">
            <a:avLst/>
          </a:prstGeom>
          <a:solidFill>
            <a:schemeClr val="bg1">
              <a:lumMod val="95000"/>
            </a:schemeClr>
          </a:solidFill>
        </p:spPr>
        <p:txBody>
          <a:bodyPr wrap="square">
            <a:spAutoFit/>
          </a:bodyPr>
          <a:lstStyle/>
          <a:p>
            <a:r>
              <a:rPr lang="en-CA" dirty="0">
                <a:hlinkClick r:id="rId4"/>
              </a:rPr>
              <a:t>https://www.uoguelph.ca/ahl/first-detection-porcine-astrovirus-4-suckling-pigs-ontario</a:t>
            </a:r>
            <a:r>
              <a:rPr lang="en-CA" dirty="0"/>
              <a:t> </a:t>
            </a:r>
          </a:p>
        </p:txBody>
      </p:sp>
      <p:pic>
        <p:nvPicPr>
          <p:cNvPr id="7" name="Content Placeholder 6">
            <a:extLst>
              <a:ext uri="{FF2B5EF4-FFF2-40B4-BE49-F238E27FC236}">
                <a16:creationId xmlns:a16="http://schemas.microsoft.com/office/drawing/2014/main" id="{6D6DC569-7E6E-7C37-7316-4E5E6FA1BBD7}"/>
              </a:ext>
            </a:extLst>
          </p:cNvPr>
          <p:cNvPicPr>
            <a:picLocks noGrp="1" noChangeAspect="1"/>
          </p:cNvPicPr>
          <p:nvPr>
            <p:ph sz="half" idx="2"/>
          </p:nvPr>
        </p:nvPicPr>
        <p:blipFill>
          <a:blip r:embed="rId5"/>
          <a:stretch>
            <a:fillRect/>
          </a:stretch>
        </p:blipFill>
        <p:spPr>
          <a:xfrm>
            <a:off x="7007352" y="970947"/>
            <a:ext cx="5181600" cy="3803904"/>
          </a:xfrm>
          <a:prstGeom prst="rect">
            <a:avLst/>
          </a:prstGeom>
        </p:spPr>
      </p:pic>
    </p:spTree>
    <p:extLst>
      <p:ext uri="{BB962C8B-B14F-4D97-AF65-F5344CB8AC3E}">
        <p14:creationId xmlns:p14="http://schemas.microsoft.com/office/powerpoint/2010/main" val="79036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62E557-7DF8-FE96-4183-DE87E27E4D08}"/>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dirty="0">
                <a:solidFill>
                  <a:schemeClr val="tx1"/>
                </a:solidFill>
                <a:latin typeface="+mn-lt"/>
                <a:ea typeface="+mj-ea"/>
                <a:cs typeface="+mj-cs"/>
              </a:rPr>
              <a:t>PRRS in US</a:t>
            </a:r>
          </a:p>
        </p:txBody>
      </p:sp>
      <p:sp>
        <p:nvSpPr>
          <p:cNvPr id="19"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B630DF-F8B2-BB2E-6C38-935B1FE54BDE}"/>
              </a:ext>
            </a:extLst>
          </p:cNvPr>
          <p:cNvSpPr>
            <a:spLocks noGrp="1"/>
          </p:cNvSpPr>
          <p:nvPr>
            <p:ph sz="half" idx="1"/>
          </p:nvPr>
        </p:nvSpPr>
        <p:spPr>
          <a:xfrm>
            <a:off x="630936" y="2807208"/>
            <a:ext cx="4004952" cy="3410712"/>
          </a:xfrm>
        </p:spPr>
        <p:txBody>
          <a:bodyPr vert="horz" lIns="91440" tIns="45720" rIns="91440" bIns="45720" rtlCol="0" anchor="t">
            <a:normAutofit/>
          </a:bodyPr>
          <a:lstStyle/>
          <a:p>
            <a:r>
              <a:rPr lang="en-US" sz="1900" dirty="0"/>
              <a:t>Spike in PRRS cases in the US in Q2</a:t>
            </a:r>
          </a:p>
          <a:p>
            <a:r>
              <a:rPr lang="en-US" sz="1900" dirty="0"/>
              <a:t>Signal &gt; 3 standard deviations above baseline for several states</a:t>
            </a:r>
          </a:p>
          <a:p>
            <a:r>
              <a:rPr lang="en-US" sz="1900" dirty="0"/>
              <a:t>Several cases (to finishing sites) attributed to biosecurity breaches</a:t>
            </a:r>
          </a:p>
          <a:p>
            <a:pPr lvl="1"/>
            <a:r>
              <a:rPr lang="en-US" sz="1900" dirty="0"/>
              <a:t>Transport</a:t>
            </a:r>
          </a:p>
          <a:p>
            <a:pPr lvl="1"/>
            <a:r>
              <a:rPr lang="en-US" sz="1900" dirty="0"/>
              <a:t>Feed Delivery</a:t>
            </a:r>
          </a:p>
          <a:p>
            <a:pPr lvl="1"/>
            <a:r>
              <a:rPr lang="en-US" sz="1900" dirty="0"/>
              <a:t>Manure hauling</a:t>
            </a:r>
          </a:p>
          <a:p>
            <a:pPr marL="0" indent="0">
              <a:buNone/>
            </a:pPr>
            <a:endParaRPr lang="en-US" sz="1900" dirty="0"/>
          </a:p>
        </p:txBody>
      </p:sp>
      <p:pic>
        <p:nvPicPr>
          <p:cNvPr id="7" name="Content Placeholder 6">
            <a:extLst>
              <a:ext uri="{FF2B5EF4-FFF2-40B4-BE49-F238E27FC236}">
                <a16:creationId xmlns:a16="http://schemas.microsoft.com/office/drawing/2014/main" id="{256C81DD-ACA5-768B-44C2-68BD3CFB86B4}"/>
              </a:ext>
            </a:extLst>
          </p:cNvPr>
          <p:cNvPicPr>
            <a:picLocks noGrp="1" noChangeAspect="1"/>
          </p:cNvPicPr>
          <p:nvPr>
            <p:ph sz="half" idx="2"/>
          </p:nvPr>
        </p:nvPicPr>
        <p:blipFill>
          <a:blip r:embed="rId3"/>
          <a:stretch>
            <a:fillRect/>
          </a:stretch>
        </p:blipFill>
        <p:spPr>
          <a:xfrm>
            <a:off x="4962084" y="136525"/>
            <a:ext cx="6903720" cy="3054896"/>
          </a:xfrm>
          <a:prstGeom prst="rect">
            <a:avLst/>
          </a:prstGeom>
        </p:spPr>
      </p:pic>
      <p:sp>
        <p:nvSpPr>
          <p:cNvPr id="5" name="Slide Number Placeholder 4">
            <a:extLst>
              <a:ext uri="{FF2B5EF4-FFF2-40B4-BE49-F238E27FC236}">
                <a16:creationId xmlns:a16="http://schemas.microsoft.com/office/drawing/2014/main" id="{7CBDBDF7-D6F5-9DD0-1EE5-40D3BF9C7AD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4E7A136-B623-44AA-A653-F7B0DDAA2C31}" type="slidenum">
              <a:rPr lang="en-US" smtClean="0"/>
              <a:pPr>
                <a:spcAft>
                  <a:spcPts val="600"/>
                </a:spcAft>
              </a:pPr>
              <a:t>15</a:t>
            </a:fld>
            <a:endParaRPr lang="en-US"/>
          </a:p>
        </p:txBody>
      </p:sp>
      <p:pic>
        <p:nvPicPr>
          <p:cNvPr id="8" name="Picture 7">
            <a:hlinkClick r:id="rId4"/>
            <a:extLst>
              <a:ext uri="{FF2B5EF4-FFF2-40B4-BE49-F238E27FC236}">
                <a16:creationId xmlns:a16="http://schemas.microsoft.com/office/drawing/2014/main" id="{6BE1AD7A-38C4-92AC-92B2-D5BDFDDA49C1}"/>
              </a:ext>
            </a:extLst>
          </p:cNvPr>
          <p:cNvPicPr>
            <a:picLocks noChangeAspect="1"/>
          </p:cNvPicPr>
          <p:nvPr/>
        </p:nvPicPr>
        <p:blipFill>
          <a:blip r:embed="rId5"/>
          <a:stretch>
            <a:fillRect/>
          </a:stretch>
        </p:blipFill>
        <p:spPr>
          <a:xfrm>
            <a:off x="5255788" y="3191421"/>
            <a:ext cx="6773114" cy="3530054"/>
          </a:xfrm>
          <a:prstGeom prst="rect">
            <a:avLst/>
          </a:prstGeom>
        </p:spPr>
      </p:pic>
      <p:sp>
        <p:nvSpPr>
          <p:cNvPr id="11" name="TextBox 10">
            <a:extLst>
              <a:ext uri="{FF2B5EF4-FFF2-40B4-BE49-F238E27FC236}">
                <a16:creationId xmlns:a16="http://schemas.microsoft.com/office/drawing/2014/main" id="{42096D94-9303-2F51-577B-A7AFFBC6CECF}"/>
              </a:ext>
            </a:extLst>
          </p:cNvPr>
          <p:cNvSpPr txBox="1"/>
          <p:nvPr/>
        </p:nvSpPr>
        <p:spPr>
          <a:xfrm>
            <a:off x="8376275" y="6536809"/>
            <a:ext cx="3815725" cy="369332"/>
          </a:xfrm>
          <a:prstGeom prst="rect">
            <a:avLst/>
          </a:prstGeom>
          <a:noFill/>
        </p:spPr>
        <p:txBody>
          <a:bodyPr wrap="none" rtlCol="0">
            <a:spAutoFit/>
          </a:bodyPr>
          <a:lstStyle/>
          <a:p>
            <a:r>
              <a:rPr lang="en-US" sz="1800" dirty="0">
                <a:hlinkClick r:id="rId4"/>
              </a:rPr>
              <a:t>SDRS Dashboards – Field Epidemiology</a:t>
            </a:r>
            <a:endParaRPr lang="en-US" sz="2800" dirty="0"/>
          </a:p>
        </p:txBody>
      </p:sp>
      <p:sp>
        <p:nvSpPr>
          <p:cNvPr id="20" name="TextBox 19">
            <a:extLst>
              <a:ext uri="{FF2B5EF4-FFF2-40B4-BE49-F238E27FC236}">
                <a16:creationId xmlns:a16="http://schemas.microsoft.com/office/drawing/2014/main" id="{08BD64E0-4B89-5BB4-DFF2-A0B5E833FA62}"/>
              </a:ext>
            </a:extLst>
          </p:cNvPr>
          <p:cNvSpPr txBox="1"/>
          <p:nvPr/>
        </p:nvSpPr>
        <p:spPr>
          <a:xfrm>
            <a:off x="6134185" y="154888"/>
            <a:ext cx="5705408" cy="369332"/>
          </a:xfrm>
          <a:prstGeom prst="rect">
            <a:avLst/>
          </a:prstGeom>
          <a:noFill/>
        </p:spPr>
        <p:txBody>
          <a:bodyPr wrap="none" rtlCol="0">
            <a:spAutoFit/>
          </a:bodyPr>
          <a:lstStyle/>
          <a:p>
            <a:r>
              <a:rPr lang="en-CA" dirty="0">
                <a:hlinkClick r:id="rId6"/>
              </a:rPr>
              <a:t>https://www.swinehealth.org/disease-monitoring-reports/</a:t>
            </a:r>
            <a:r>
              <a:rPr lang="en-CA" dirty="0"/>
              <a:t> </a:t>
            </a:r>
          </a:p>
        </p:txBody>
      </p:sp>
    </p:spTree>
    <p:extLst>
      <p:ext uri="{BB962C8B-B14F-4D97-AF65-F5344CB8AC3E}">
        <p14:creationId xmlns:p14="http://schemas.microsoft.com/office/powerpoint/2010/main" val="54795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681-77CA-714C-3C3B-F6E02B5501ED}"/>
              </a:ext>
            </a:extLst>
          </p:cNvPr>
          <p:cNvSpPr>
            <a:spLocks noGrp="1"/>
          </p:cNvSpPr>
          <p:nvPr>
            <p:ph type="title"/>
          </p:nvPr>
        </p:nvSpPr>
        <p:spPr>
          <a:xfrm>
            <a:off x="0" y="365126"/>
            <a:ext cx="12192000" cy="1325563"/>
          </a:xfrm>
        </p:spPr>
        <p:txBody>
          <a:bodyPr>
            <a:normAutofit/>
          </a:bodyPr>
          <a:lstStyle/>
          <a:p>
            <a:pPr algn="ctr"/>
            <a:r>
              <a:rPr lang="en-CA" sz="3600" b="1" dirty="0">
                <a:latin typeface="+mn-lt"/>
                <a:hlinkClick r:id="rId2"/>
              </a:rPr>
              <a:t>Sheep serve as amplifying hosts of Japanese Encephalitis</a:t>
            </a:r>
            <a:endParaRPr lang="en-CA" sz="3600" b="1" dirty="0">
              <a:latin typeface="+mn-lt"/>
            </a:endParaRPr>
          </a:p>
        </p:txBody>
      </p:sp>
      <p:sp>
        <p:nvSpPr>
          <p:cNvPr id="3" name="Text Placeholder 2">
            <a:extLst>
              <a:ext uri="{FF2B5EF4-FFF2-40B4-BE49-F238E27FC236}">
                <a16:creationId xmlns:a16="http://schemas.microsoft.com/office/drawing/2014/main" id="{6DA3A709-72E2-0EDC-94C4-F67159845BB3}"/>
              </a:ext>
            </a:extLst>
          </p:cNvPr>
          <p:cNvSpPr>
            <a:spLocks noGrp="1"/>
          </p:cNvSpPr>
          <p:nvPr>
            <p:ph sz="half" idx="1"/>
          </p:nvPr>
        </p:nvSpPr>
        <p:spPr/>
        <p:txBody>
          <a:bodyPr/>
          <a:lstStyle/>
          <a:p>
            <a:r>
              <a:rPr lang="en-CA" dirty="0"/>
              <a:t>JEV is normally thought of as a disease spread between wild birds and pigs; humans and horses are dead-end hosts</a:t>
            </a:r>
          </a:p>
          <a:p>
            <a:r>
              <a:rPr lang="en-CA" dirty="0"/>
              <a:t>Clinically affected Sheep on a farm in China</a:t>
            </a:r>
          </a:p>
          <a:p>
            <a:pPr lvl="1"/>
            <a:r>
              <a:rPr lang="en-CA" dirty="0"/>
              <a:t>Neurological signs</a:t>
            </a:r>
          </a:p>
          <a:p>
            <a:pPr lvl="1"/>
            <a:r>
              <a:rPr lang="en-CA" dirty="0"/>
              <a:t>Circling and ataxia</a:t>
            </a:r>
          </a:p>
          <a:p>
            <a:r>
              <a:rPr lang="en-CA" dirty="0"/>
              <a:t>JEV only virus isolated from brain tissue</a:t>
            </a:r>
          </a:p>
        </p:txBody>
      </p:sp>
      <p:pic>
        <p:nvPicPr>
          <p:cNvPr id="7" name="Content Placeholder 6">
            <a:extLst>
              <a:ext uri="{FF2B5EF4-FFF2-40B4-BE49-F238E27FC236}">
                <a16:creationId xmlns:a16="http://schemas.microsoft.com/office/drawing/2014/main" id="{E81C27CF-D464-2881-0B4C-1977A1A62B02}"/>
              </a:ext>
            </a:extLst>
          </p:cNvPr>
          <p:cNvPicPr>
            <a:picLocks noGrp="1" noChangeAspect="1"/>
          </p:cNvPicPr>
          <p:nvPr>
            <p:ph sz="half" idx="2"/>
          </p:nvPr>
        </p:nvPicPr>
        <p:blipFill>
          <a:blip r:embed="rId3"/>
          <a:stretch>
            <a:fillRect/>
          </a:stretch>
        </p:blipFill>
        <p:spPr>
          <a:xfrm>
            <a:off x="6172202" y="1296490"/>
            <a:ext cx="5861380" cy="5424985"/>
          </a:xfrm>
        </p:spPr>
      </p:pic>
      <p:sp>
        <p:nvSpPr>
          <p:cNvPr id="4" name="Slide Number Placeholder 3">
            <a:extLst>
              <a:ext uri="{FF2B5EF4-FFF2-40B4-BE49-F238E27FC236}">
                <a16:creationId xmlns:a16="http://schemas.microsoft.com/office/drawing/2014/main" id="{DD0D7B63-94CF-EAB5-B3FE-7DEFE779643D}"/>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22C2B47-41F2-42A5-AA41-34CCD9669551}" type="slidenum">
              <a:rPr lang="en-US" smtClean="0"/>
              <a:pPr>
                <a:defRPr/>
              </a:pPr>
              <a:t>16</a:t>
            </a:fld>
            <a:endParaRPr lang="en-US"/>
          </a:p>
        </p:txBody>
      </p:sp>
    </p:spTree>
    <p:extLst>
      <p:ext uri="{BB962C8B-B14F-4D97-AF65-F5344CB8AC3E}">
        <p14:creationId xmlns:p14="http://schemas.microsoft.com/office/powerpoint/2010/main" val="238110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681-77CA-714C-3C3B-F6E02B5501ED}"/>
              </a:ext>
            </a:extLst>
          </p:cNvPr>
          <p:cNvSpPr>
            <a:spLocks noGrp="1"/>
          </p:cNvSpPr>
          <p:nvPr>
            <p:ph type="title"/>
          </p:nvPr>
        </p:nvSpPr>
        <p:spPr>
          <a:xfrm>
            <a:off x="0" y="365126"/>
            <a:ext cx="12192000" cy="1325563"/>
          </a:xfrm>
        </p:spPr>
        <p:txBody>
          <a:bodyPr>
            <a:normAutofit/>
          </a:bodyPr>
          <a:lstStyle/>
          <a:p>
            <a:pPr algn="ctr"/>
            <a:r>
              <a:rPr lang="en-CA" sz="3600" b="1" dirty="0">
                <a:latin typeface="+mn-lt"/>
                <a:hlinkClick r:id="rId2"/>
              </a:rPr>
              <a:t>Sheep serve as amplifying hosts of Japanese Encephalitis</a:t>
            </a:r>
            <a:endParaRPr lang="en-CA" sz="3600" b="1" dirty="0">
              <a:latin typeface="+mn-lt"/>
            </a:endParaRPr>
          </a:p>
        </p:txBody>
      </p:sp>
      <p:sp>
        <p:nvSpPr>
          <p:cNvPr id="3" name="Text Placeholder 2">
            <a:extLst>
              <a:ext uri="{FF2B5EF4-FFF2-40B4-BE49-F238E27FC236}">
                <a16:creationId xmlns:a16="http://schemas.microsoft.com/office/drawing/2014/main" id="{6DA3A709-72E2-0EDC-94C4-F67159845BB3}"/>
              </a:ext>
            </a:extLst>
          </p:cNvPr>
          <p:cNvSpPr>
            <a:spLocks noGrp="1"/>
          </p:cNvSpPr>
          <p:nvPr>
            <p:ph sz="half" idx="1"/>
          </p:nvPr>
        </p:nvSpPr>
        <p:spPr/>
        <p:txBody>
          <a:bodyPr>
            <a:normAutofit lnSpcReduction="10000"/>
          </a:bodyPr>
          <a:lstStyle/>
          <a:p>
            <a:r>
              <a:rPr lang="en-CA" dirty="0"/>
              <a:t>Researchers infected naïve sheep with virus (SC or IV) </a:t>
            </a:r>
          </a:p>
          <a:p>
            <a:r>
              <a:rPr lang="en-CA" dirty="0"/>
              <a:t>Animals developed mild, non-specific clinical signs</a:t>
            </a:r>
          </a:p>
          <a:p>
            <a:pPr lvl="1"/>
            <a:r>
              <a:rPr lang="en-CA" dirty="0"/>
              <a:t>Anorexia, conjunctival redness, moaning, restlessness, impatience</a:t>
            </a:r>
          </a:p>
          <a:p>
            <a:r>
              <a:rPr lang="en-CA" dirty="0"/>
              <a:t>Viremia resulted</a:t>
            </a:r>
          </a:p>
          <a:p>
            <a:r>
              <a:rPr lang="en-CA" dirty="0"/>
              <a:t>Sufficient virus present to infect mosquitos</a:t>
            </a:r>
          </a:p>
          <a:p>
            <a:r>
              <a:rPr lang="en-CA" dirty="0"/>
              <a:t>Virus shed in nasal and anal secretions</a:t>
            </a:r>
          </a:p>
          <a:p>
            <a:endParaRPr lang="en-CA" dirty="0"/>
          </a:p>
        </p:txBody>
      </p:sp>
      <p:sp>
        <p:nvSpPr>
          <p:cNvPr id="4" name="Slide Number Placeholder 3">
            <a:extLst>
              <a:ext uri="{FF2B5EF4-FFF2-40B4-BE49-F238E27FC236}">
                <a16:creationId xmlns:a16="http://schemas.microsoft.com/office/drawing/2014/main" id="{DD0D7B63-94CF-EAB5-B3FE-7DEFE779643D}"/>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22C2B47-41F2-42A5-AA41-34CCD9669551}" type="slidenum">
              <a:rPr lang="en-US" smtClean="0"/>
              <a:pPr>
                <a:defRPr/>
              </a:pPr>
              <a:t>17</a:t>
            </a:fld>
            <a:endParaRPr lang="en-US" dirty="0"/>
          </a:p>
        </p:txBody>
      </p:sp>
      <p:sp>
        <p:nvSpPr>
          <p:cNvPr id="5" name="Content Placeholder 4">
            <a:extLst>
              <a:ext uri="{FF2B5EF4-FFF2-40B4-BE49-F238E27FC236}">
                <a16:creationId xmlns:a16="http://schemas.microsoft.com/office/drawing/2014/main" id="{C7C54CA5-BD95-34F0-0C7B-C8C1E997D4BC}"/>
              </a:ext>
            </a:extLst>
          </p:cNvPr>
          <p:cNvSpPr>
            <a:spLocks noGrp="1"/>
          </p:cNvSpPr>
          <p:nvPr>
            <p:ph sz="half" idx="2"/>
          </p:nvPr>
        </p:nvSpPr>
        <p:spPr>
          <a:xfrm>
            <a:off x="6172200" y="1825625"/>
            <a:ext cx="5619466" cy="4351338"/>
          </a:xfrm>
        </p:spPr>
        <p:txBody>
          <a:bodyPr>
            <a:normAutofit lnSpcReduction="10000"/>
          </a:bodyPr>
          <a:lstStyle/>
          <a:p>
            <a:r>
              <a:rPr lang="en-CA" dirty="0" err="1"/>
              <a:t>Sero</a:t>
            </a:r>
            <a:r>
              <a:rPr lang="en-CA" dirty="0"/>
              <a:t>-survey in 31 Provinces with 19 positive</a:t>
            </a:r>
          </a:p>
          <a:p>
            <a:r>
              <a:rPr lang="en-CA" dirty="0"/>
              <a:t>Authors conclude that sheep may serve as amplifying hosts of JEV</a:t>
            </a:r>
          </a:p>
          <a:p>
            <a:r>
              <a:rPr lang="en-CA" dirty="0"/>
              <a:t>JEV is not present </a:t>
            </a:r>
            <a:r>
              <a:rPr lang="en-CA"/>
              <a:t>in Canada </a:t>
            </a:r>
            <a:endParaRPr lang="en-CA" dirty="0"/>
          </a:p>
          <a:p>
            <a:r>
              <a:rPr lang="en-CA" dirty="0"/>
              <a:t>Vectors are possible route of introduction</a:t>
            </a:r>
          </a:p>
          <a:p>
            <a:pPr marL="0" indent="0">
              <a:buNone/>
            </a:pPr>
            <a:r>
              <a:rPr lang="en-US" sz="1600" dirty="0">
                <a:hlinkClick r:id="rId3"/>
              </a:rPr>
              <a:t>Revisiting the risk of introduction of Japanese encephalitis virus (JEV) into the United States – An updated semi-quantitative risk assessment - ScienceDirect</a:t>
            </a:r>
            <a:endParaRPr lang="en-CA" sz="1600" dirty="0"/>
          </a:p>
        </p:txBody>
      </p:sp>
      <p:sp>
        <p:nvSpPr>
          <p:cNvPr id="9" name="TextBox 8">
            <a:extLst>
              <a:ext uri="{FF2B5EF4-FFF2-40B4-BE49-F238E27FC236}">
                <a16:creationId xmlns:a16="http://schemas.microsoft.com/office/drawing/2014/main" id="{CC6BF4D9-5B25-2DF3-58B7-948AA3C86323}"/>
              </a:ext>
            </a:extLst>
          </p:cNvPr>
          <p:cNvSpPr txBox="1"/>
          <p:nvPr/>
        </p:nvSpPr>
        <p:spPr>
          <a:xfrm>
            <a:off x="6172200" y="5988733"/>
            <a:ext cx="6096000" cy="646331"/>
          </a:xfrm>
          <a:prstGeom prst="rect">
            <a:avLst/>
          </a:prstGeom>
          <a:noFill/>
        </p:spPr>
        <p:txBody>
          <a:bodyPr wrap="square">
            <a:spAutoFit/>
          </a:bodyPr>
          <a:lstStyle/>
          <a:p>
            <a:pPr algn="l">
              <a:spcAft>
                <a:spcPts val="1200"/>
              </a:spcAft>
            </a:pPr>
            <a:r>
              <a:rPr lang="en-US" i="0" dirty="0">
                <a:solidFill>
                  <a:srgbClr val="1B3051"/>
                </a:solidFill>
                <a:effectLst/>
                <a:latin typeface="Europa"/>
                <a:hlinkClick r:id="rId4"/>
              </a:rPr>
              <a:t>Mosquito vector competence for Japanese encephalitis virus: a systematic review and meta-analysis update</a:t>
            </a:r>
            <a:endParaRPr lang="en-US" i="0" dirty="0">
              <a:solidFill>
                <a:srgbClr val="1B3051"/>
              </a:solidFill>
              <a:effectLst/>
              <a:latin typeface="Europa"/>
            </a:endParaRPr>
          </a:p>
        </p:txBody>
      </p:sp>
    </p:spTree>
    <p:extLst>
      <p:ext uri="{BB962C8B-B14F-4D97-AF65-F5344CB8AC3E}">
        <p14:creationId xmlns:p14="http://schemas.microsoft.com/office/powerpoint/2010/main" val="358726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6676-1E38-154C-855A-C7676F71D828}"/>
              </a:ext>
            </a:extLst>
          </p:cNvPr>
          <p:cNvSpPr>
            <a:spLocks noGrp="1"/>
          </p:cNvSpPr>
          <p:nvPr>
            <p:ph type="title"/>
          </p:nvPr>
        </p:nvSpPr>
        <p:spPr>
          <a:xfrm>
            <a:off x="137160" y="253366"/>
            <a:ext cx="10515600" cy="315911"/>
          </a:xfrm>
        </p:spPr>
        <p:txBody>
          <a:bodyPr>
            <a:normAutofit fontScale="90000"/>
          </a:bodyPr>
          <a:lstStyle/>
          <a:p>
            <a:r>
              <a:rPr lang="en-CA" sz="3600" b="1" dirty="0">
                <a:latin typeface="+mn-lt"/>
              </a:rPr>
              <a:t>Scientific Findings</a:t>
            </a:r>
          </a:p>
        </p:txBody>
      </p:sp>
      <p:sp>
        <p:nvSpPr>
          <p:cNvPr id="3" name="Content Placeholder 2">
            <a:extLst>
              <a:ext uri="{FF2B5EF4-FFF2-40B4-BE49-F238E27FC236}">
                <a16:creationId xmlns:a16="http://schemas.microsoft.com/office/drawing/2014/main" id="{81FEF157-D133-FBF7-88C4-FEA29F9CB03D}"/>
              </a:ext>
            </a:extLst>
          </p:cNvPr>
          <p:cNvSpPr>
            <a:spLocks noGrp="1"/>
          </p:cNvSpPr>
          <p:nvPr>
            <p:ph idx="1"/>
          </p:nvPr>
        </p:nvSpPr>
        <p:spPr>
          <a:xfrm>
            <a:off x="333375" y="797718"/>
            <a:ext cx="11020425" cy="5262563"/>
          </a:xfrm>
        </p:spPr>
        <p:txBody>
          <a:bodyPr>
            <a:noAutofit/>
          </a:bodyPr>
          <a:lstStyle/>
          <a:p>
            <a:r>
              <a:rPr lang="en-US" sz="2000" dirty="0">
                <a:hlinkClick r:id="rId2"/>
              </a:rPr>
              <a:t>Monitoring for classical swine fever virus persistence and seropositivity in vaccinated pig farms using on-farm sentinel pigs during the pre-elimination phase toward a CSF-free status – ScienceDirect</a:t>
            </a:r>
            <a:endParaRPr lang="en-US" sz="2000" dirty="0"/>
          </a:p>
          <a:p>
            <a:r>
              <a:rPr lang="en-US" sz="2000" dirty="0">
                <a:hlinkClick r:id="rId3"/>
              </a:rPr>
              <a:t>Susceptibility of Ferret and Cat to Porcine </a:t>
            </a:r>
            <a:r>
              <a:rPr lang="en-US" sz="2000" dirty="0" err="1">
                <a:hlinkClick r:id="rId3"/>
              </a:rPr>
              <a:t>Deltacoronavirus</a:t>
            </a:r>
            <a:r>
              <a:rPr lang="en-US" sz="2000" dirty="0">
                <a:hlinkClick r:id="rId3"/>
              </a:rPr>
              <a:t>: Evidence of Infection in Ferrets But Not Cats - Meng - 2025 - Transboundary and Emerging Diseases - Wiley Online Library</a:t>
            </a:r>
            <a:endParaRPr lang="en-US" sz="2000" dirty="0"/>
          </a:p>
          <a:p>
            <a:r>
              <a:rPr lang="en-US" sz="2000" dirty="0" err="1">
                <a:hlinkClick r:id="rId4"/>
              </a:rPr>
              <a:t>Senecavirus</a:t>
            </a:r>
            <a:r>
              <a:rPr lang="en-US" sz="2000" dirty="0">
                <a:hlinkClick r:id="rId4"/>
              </a:rPr>
              <a:t> A Incidence in U.S. Breeding Herds: A Decade of Surveillance Data</a:t>
            </a:r>
            <a:endParaRPr lang="en-US" sz="2000" dirty="0"/>
          </a:p>
          <a:p>
            <a:r>
              <a:rPr lang="en-US" sz="2000" dirty="0">
                <a:hlinkClick r:id="rId5"/>
              </a:rPr>
              <a:t>Isolation and Characterization of Seneca Valley Virus From Pig Transboundary Spread to the Mink Infection</a:t>
            </a:r>
            <a:r>
              <a:rPr lang="en-US" sz="2000" dirty="0"/>
              <a:t> </a:t>
            </a:r>
          </a:p>
          <a:p>
            <a:r>
              <a:rPr lang="en-US" sz="2000" dirty="0">
                <a:hlinkClick r:id="rId6"/>
              </a:rPr>
              <a:t>Quantifying the zoonotic risk profile of European influenza A viruses in swine from 2010 to 2020 inclusive | Journal of Virology</a:t>
            </a:r>
            <a:endParaRPr lang="en-US" sz="2000" dirty="0"/>
          </a:p>
          <a:p>
            <a:r>
              <a:rPr lang="en-CA" sz="2000" dirty="0">
                <a:hlinkClick r:id="rId7"/>
              </a:rPr>
              <a:t>Evaluation of pandemic potential of the genotype 4 (G4) swine influenza virus using ex vivo and in vitro cultures of the human respiratory tract</a:t>
            </a:r>
            <a:endParaRPr lang="en-US" sz="2000" dirty="0"/>
          </a:p>
          <a:p>
            <a:r>
              <a:rPr lang="en-CA" sz="2000" dirty="0">
                <a:hlinkClick r:id="rId8"/>
              </a:rPr>
              <a:t>Emerging threats of HPAI H5N1 clade 2.3.4.4b in swine: knowledge gaps and the imperative for a One Health approach</a:t>
            </a:r>
            <a:endParaRPr lang="en-US" sz="2000" dirty="0"/>
          </a:p>
          <a:p>
            <a:r>
              <a:rPr lang="en-CA" sz="2000" dirty="0">
                <a:hlinkClick r:id="rId9"/>
              </a:rPr>
              <a:t>Spatiotemporal Dynamics of Emerging Foot-and-Mouth Disease, Bluetongue, and </a:t>
            </a:r>
            <a:r>
              <a:rPr lang="en-CA" sz="2000" dirty="0" err="1">
                <a:hlinkClick r:id="rId9"/>
              </a:rPr>
              <a:t>Peste</a:t>
            </a:r>
            <a:r>
              <a:rPr lang="en-CA" sz="2000" dirty="0">
                <a:hlinkClick r:id="rId9"/>
              </a:rPr>
              <a:t> Des Petits Ruminants in Algeria</a:t>
            </a:r>
            <a:endParaRPr lang="en-CA" sz="2000" dirty="0"/>
          </a:p>
          <a:p>
            <a:r>
              <a:rPr lang="en-CA" sz="2000" dirty="0">
                <a:hlinkClick r:id="rId10"/>
              </a:rPr>
              <a:t>Predicted foot and mouth disease virus and African swine fever virus inactivation within carcases undergoing field decomposition in three Australian climate zones</a:t>
            </a:r>
            <a:endParaRPr lang="en-US" sz="2000" dirty="0"/>
          </a:p>
        </p:txBody>
      </p:sp>
      <p:sp>
        <p:nvSpPr>
          <p:cNvPr id="4" name="Slide Number Placeholder 3">
            <a:extLst>
              <a:ext uri="{FF2B5EF4-FFF2-40B4-BE49-F238E27FC236}">
                <a16:creationId xmlns:a16="http://schemas.microsoft.com/office/drawing/2014/main" id="{967D0A7E-DEFD-6928-3E85-F102CDC7660C}"/>
              </a:ext>
            </a:extLst>
          </p:cNvPr>
          <p:cNvSpPr>
            <a:spLocks noGrp="1"/>
          </p:cNvSpPr>
          <p:nvPr>
            <p:ph type="sldNum" sz="quarter" idx="12"/>
          </p:nvPr>
        </p:nvSpPr>
        <p:spPr/>
        <p:txBody>
          <a:bodyPr/>
          <a:lstStyle/>
          <a:p>
            <a:fld id="{C4E7A136-B623-44AA-A653-F7B0DDAA2C31}" type="slidenum">
              <a:rPr lang="en-US" smtClean="0"/>
              <a:t>18</a:t>
            </a:fld>
            <a:endParaRPr lang="en-US"/>
          </a:p>
        </p:txBody>
      </p:sp>
    </p:spTree>
    <p:extLst>
      <p:ext uri="{BB962C8B-B14F-4D97-AF65-F5344CB8AC3E}">
        <p14:creationId xmlns:p14="http://schemas.microsoft.com/office/powerpoint/2010/main" val="24729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5A92-D72E-C331-584C-52989DBEC591}"/>
              </a:ext>
            </a:extLst>
          </p:cNvPr>
          <p:cNvSpPr>
            <a:spLocks noGrp="1"/>
          </p:cNvSpPr>
          <p:nvPr>
            <p:ph type="title"/>
          </p:nvPr>
        </p:nvSpPr>
        <p:spPr>
          <a:xfrm>
            <a:off x="208280" y="18255"/>
            <a:ext cx="10515600" cy="1325563"/>
          </a:xfrm>
        </p:spPr>
        <p:txBody>
          <a:bodyPr>
            <a:normAutofit/>
          </a:bodyPr>
          <a:lstStyle/>
          <a:p>
            <a:r>
              <a:rPr lang="en-CA" sz="3200" b="1" dirty="0">
                <a:latin typeface="+mn-lt"/>
              </a:rPr>
              <a:t>Scientific Findings</a:t>
            </a:r>
            <a:endParaRPr lang="en-CA" sz="3200" dirty="0"/>
          </a:p>
        </p:txBody>
      </p:sp>
      <p:sp>
        <p:nvSpPr>
          <p:cNvPr id="3" name="Content Placeholder 2">
            <a:extLst>
              <a:ext uri="{FF2B5EF4-FFF2-40B4-BE49-F238E27FC236}">
                <a16:creationId xmlns:a16="http://schemas.microsoft.com/office/drawing/2014/main" id="{274788DD-771E-51E3-AF55-67DECEF6B1CB}"/>
              </a:ext>
            </a:extLst>
          </p:cNvPr>
          <p:cNvSpPr>
            <a:spLocks noGrp="1"/>
          </p:cNvSpPr>
          <p:nvPr>
            <p:ph idx="1"/>
          </p:nvPr>
        </p:nvSpPr>
        <p:spPr>
          <a:xfrm>
            <a:off x="208280" y="986320"/>
            <a:ext cx="11623040" cy="4717415"/>
          </a:xfrm>
        </p:spPr>
        <p:txBody>
          <a:bodyPr>
            <a:noAutofit/>
          </a:bodyPr>
          <a:lstStyle/>
          <a:p>
            <a:r>
              <a:rPr lang="en-US" sz="2000" dirty="0">
                <a:hlinkClick r:id="rId3"/>
              </a:rPr>
              <a:t>Emergence of Microvariants of African Swine Fever Virus Genotype II in the Asia–Pacific - O’Dwyer - 2025 - Transboundary and Emerging Diseases - Wiley Online Library</a:t>
            </a:r>
            <a:endParaRPr lang="en-US" sz="2000" dirty="0"/>
          </a:p>
          <a:p>
            <a:r>
              <a:rPr lang="en-US" sz="2000" dirty="0">
                <a:hlinkClick r:id="rId4"/>
              </a:rPr>
              <a:t>Development of a risk-based zoning strategy for African swine fever control in South Korea: Integrating spatial analysis and biosecurity assessment</a:t>
            </a:r>
            <a:r>
              <a:rPr lang="en-US" sz="2000" dirty="0"/>
              <a:t> </a:t>
            </a:r>
            <a:endParaRPr lang="en-US" sz="2000" dirty="0">
              <a:hlinkClick r:id="rId5"/>
            </a:endParaRPr>
          </a:p>
          <a:p>
            <a:r>
              <a:rPr lang="en-US" sz="2000" dirty="0">
                <a:hlinkClick r:id="rId5"/>
              </a:rPr>
              <a:t>Anti-pA137R antibodies exacerbate the pathogenicity of African swine fever virus in pigs | Journal of Virology</a:t>
            </a:r>
            <a:endParaRPr lang="en-US" sz="2000" dirty="0"/>
          </a:p>
          <a:p>
            <a:r>
              <a:rPr lang="en-US" sz="2000" dirty="0">
                <a:hlinkClick r:id="rId6"/>
              </a:rPr>
              <a:t>Revisiting the early event of African swine fever virus DNA replication | Journal of Virology</a:t>
            </a:r>
            <a:endParaRPr lang="en-US" sz="2000" dirty="0"/>
          </a:p>
          <a:p>
            <a:r>
              <a:rPr lang="en-US" sz="2000" dirty="0">
                <a:hlinkClick r:id="rId7"/>
              </a:rPr>
              <a:t>African swine fever virus infection enhances CD14-dependent phagocytosis of porcine alveolar macrophages to promote bacterial uptake and apoptotic body-mediated viral transmission | Journal of Virology</a:t>
            </a:r>
            <a:endParaRPr lang="en-US" sz="2000" dirty="0"/>
          </a:p>
          <a:p>
            <a:r>
              <a:rPr lang="en-US" sz="2000" dirty="0">
                <a:hlinkClick r:id="rId8"/>
              </a:rPr>
              <a:t>The African swine fever virus p22 inhibits the JAK-STAT signaling pathway by promoting the TAX1BP1-mediated degradation of the type I interferon receptor | PLOS Pathogens</a:t>
            </a:r>
            <a:endParaRPr lang="en-US" sz="2000" dirty="0"/>
          </a:p>
          <a:p>
            <a:r>
              <a:rPr lang="en-US" sz="2000" dirty="0">
                <a:hlinkClick r:id="rId9"/>
              </a:rPr>
              <a:t>Targeted Whole Genome Sequencing of African Swine Fever Virus and Classical Swine Fever Virus on the </a:t>
            </a:r>
            <a:r>
              <a:rPr lang="en-US" sz="2000" dirty="0" err="1">
                <a:hlinkClick r:id="rId9"/>
              </a:rPr>
              <a:t>MinION</a:t>
            </a:r>
            <a:r>
              <a:rPr lang="en-US" sz="2000" dirty="0">
                <a:hlinkClick r:id="rId9"/>
              </a:rPr>
              <a:t> Portable Sequencing Platform | </a:t>
            </a:r>
            <a:r>
              <a:rPr lang="en-US" sz="2000" dirty="0" err="1">
                <a:hlinkClick r:id="rId9"/>
              </a:rPr>
              <a:t>bioRxiv</a:t>
            </a:r>
            <a:endParaRPr lang="en-US" sz="2000" dirty="0"/>
          </a:p>
          <a:p>
            <a:r>
              <a:rPr lang="en-US" sz="2000" dirty="0">
                <a:hlinkClick r:id="rId10"/>
              </a:rPr>
              <a:t>A synthetic genomics-based African swine fever virus engineering platform | Science Advances</a:t>
            </a:r>
            <a:endParaRPr lang="en-US" sz="2000" dirty="0"/>
          </a:p>
          <a:p>
            <a:r>
              <a:rPr lang="en-US" sz="2000" dirty="0">
                <a:hlinkClick r:id="rId11"/>
              </a:rPr>
              <a:t>Advances in African swine fever virus molecular biology and host interactions contributing to new tools for control | Journal of Virology</a:t>
            </a:r>
            <a:endParaRPr lang="en-CA" sz="2000" dirty="0"/>
          </a:p>
          <a:p>
            <a:endParaRPr lang="en-US" sz="2000" dirty="0"/>
          </a:p>
          <a:p>
            <a:endParaRPr lang="en-CA" sz="2000" dirty="0"/>
          </a:p>
        </p:txBody>
      </p:sp>
      <p:sp>
        <p:nvSpPr>
          <p:cNvPr id="4" name="Slide Number Placeholder 3">
            <a:extLst>
              <a:ext uri="{FF2B5EF4-FFF2-40B4-BE49-F238E27FC236}">
                <a16:creationId xmlns:a16="http://schemas.microsoft.com/office/drawing/2014/main" id="{0F7413F3-8FE7-2138-AB0E-BA48C5528041}"/>
              </a:ext>
            </a:extLst>
          </p:cNvPr>
          <p:cNvSpPr>
            <a:spLocks noGrp="1"/>
          </p:cNvSpPr>
          <p:nvPr>
            <p:ph type="sldNum" sz="quarter" idx="12"/>
          </p:nvPr>
        </p:nvSpPr>
        <p:spPr/>
        <p:txBody>
          <a:bodyPr/>
          <a:lstStyle/>
          <a:p>
            <a:fld id="{C4E7A136-B623-44AA-A653-F7B0DDAA2C31}" type="slidenum">
              <a:rPr lang="en-US" smtClean="0"/>
              <a:t>19</a:t>
            </a:fld>
            <a:endParaRPr lang="en-US"/>
          </a:p>
        </p:txBody>
      </p:sp>
    </p:spTree>
    <p:extLst>
      <p:ext uri="{BB962C8B-B14F-4D97-AF65-F5344CB8AC3E}">
        <p14:creationId xmlns:p14="http://schemas.microsoft.com/office/powerpoint/2010/main" val="353089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649"/>
            <a:ext cx="10515600" cy="886839"/>
          </a:xfrm>
        </p:spPr>
        <p:txBody>
          <a:bodyPr>
            <a:normAutofit/>
          </a:bodyPr>
          <a:lstStyle/>
          <a:p>
            <a:r>
              <a:rPr lang="en-CA" b="1" dirty="0">
                <a:latin typeface="+mn-lt"/>
              </a:rPr>
              <a:t>African Swine Fever Trends</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sp>
        <p:nvSpPr>
          <p:cNvPr id="14" name="TextBox 13">
            <a:extLst>
              <a:ext uri="{FF2B5EF4-FFF2-40B4-BE49-F238E27FC236}">
                <a16:creationId xmlns:a16="http://schemas.microsoft.com/office/drawing/2014/main" id="{615DC5C9-1CB4-D682-969F-D962B84EB7B8}"/>
              </a:ext>
            </a:extLst>
          </p:cNvPr>
          <p:cNvSpPr txBox="1"/>
          <p:nvPr/>
        </p:nvSpPr>
        <p:spPr>
          <a:xfrm>
            <a:off x="6096000" y="5639768"/>
            <a:ext cx="6439121" cy="338554"/>
          </a:xfrm>
          <a:prstGeom prst="rect">
            <a:avLst/>
          </a:prstGeom>
          <a:noFill/>
        </p:spPr>
        <p:txBody>
          <a:bodyPr wrap="square">
            <a:spAutoFit/>
          </a:bodyPr>
          <a:lstStyle/>
          <a:p>
            <a:r>
              <a:rPr lang="en-US" sz="1600" dirty="0">
                <a:hlinkClick r:id="rId3"/>
              </a:rPr>
              <a:t>African swine fever - WOAH - World Organization for Animal Health</a:t>
            </a:r>
            <a:endParaRPr lang="en-CA" sz="1600" dirty="0"/>
          </a:p>
        </p:txBody>
      </p:sp>
      <p:sp>
        <p:nvSpPr>
          <p:cNvPr id="8" name="TextBox 7">
            <a:extLst>
              <a:ext uri="{FF2B5EF4-FFF2-40B4-BE49-F238E27FC236}">
                <a16:creationId xmlns:a16="http://schemas.microsoft.com/office/drawing/2014/main" id="{9F9AC441-9F9F-8F7F-BBF0-1A50566B028A}"/>
              </a:ext>
            </a:extLst>
          </p:cNvPr>
          <p:cNvSpPr txBox="1"/>
          <p:nvPr/>
        </p:nvSpPr>
        <p:spPr>
          <a:xfrm>
            <a:off x="442245" y="2185647"/>
            <a:ext cx="5137178" cy="2677656"/>
          </a:xfrm>
          <a:prstGeom prst="rect">
            <a:avLst/>
          </a:prstGeom>
          <a:noFill/>
        </p:spPr>
        <p:txBody>
          <a:bodyPr wrap="square" rtlCol="0">
            <a:spAutoFit/>
          </a:bodyPr>
          <a:lstStyle/>
          <a:p>
            <a:pPr marL="457200" indent="-457200">
              <a:buFont typeface="Arial" panose="020B0604020202020204" pitchFamily="34" charset="0"/>
              <a:buChar char="•"/>
            </a:pPr>
            <a:r>
              <a:rPr lang="en-CA" sz="2800" dirty="0"/>
              <a:t>Wild boar cases in Europe had surged over the winter and started to decline in the springtime</a:t>
            </a:r>
          </a:p>
          <a:p>
            <a:pPr marL="457200" indent="-457200">
              <a:buFont typeface="Arial" panose="020B0604020202020204" pitchFamily="34" charset="0"/>
              <a:buChar char="•"/>
            </a:pPr>
            <a:endParaRPr lang="en-CA" sz="2800" dirty="0"/>
          </a:p>
          <a:p>
            <a:endParaRPr lang="en-CA" sz="2800" dirty="0">
              <a:solidFill>
                <a:srgbClr val="FF0000"/>
              </a:solidFill>
            </a:endParaRPr>
          </a:p>
        </p:txBody>
      </p:sp>
      <p:pic>
        <p:nvPicPr>
          <p:cNvPr id="9" name="Content Placeholder 8">
            <a:hlinkClick r:id="rId4"/>
            <a:extLst>
              <a:ext uri="{FF2B5EF4-FFF2-40B4-BE49-F238E27FC236}">
                <a16:creationId xmlns:a16="http://schemas.microsoft.com/office/drawing/2014/main" id="{E098580F-9DA0-6BD5-0CD7-50863E453B0A}"/>
              </a:ext>
            </a:extLst>
          </p:cNvPr>
          <p:cNvPicPr>
            <a:picLocks noGrp="1" noChangeAspect="1"/>
          </p:cNvPicPr>
          <p:nvPr>
            <p:ph idx="1"/>
          </p:nvPr>
        </p:nvPicPr>
        <p:blipFill>
          <a:blip r:embed="rId5"/>
          <a:stretch>
            <a:fillRect/>
          </a:stretch>
        </p:blipFill>
        <p:spPr>
          <a:xfrm>
            <a:off x="6096000" y="1311563"/>
            <a:ext cx="5486011" cy="3950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75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D80400-F656-0064-99BC-EDBD2A56D981}"/>
              </a:ext>
            </a:extLst>
          </p:cNvPr>
          <p:cNvPicPr>
            <a:picLocks noChangeAspect="1"/>
          </p:cNvPicPr>
          <p:nvPr/>
        </p:nvPicPr>
        <p:blipFill>
          <a:blip r:embed="rId3"/>
          <a:stretch>
            <a:fillRect/>
          </a:stretch>
        </p:blipFill>
        <p:spPr>
          <a:xfrm>
            <a:off x="5740435" y="764289"/>
            <a:ext cx="6451565" cy="475576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13198" y="195156"/>
            <a:ext cx="10515600" cy="924020"/>
          </a:xfrm>
        </p:spPr>
        <p:txBody>
          <a:bodyPr/>
          <a:lstStyle/>
          <a:p>
            <a:r>
              <a:rPr lang="en-CA" b="1" dirty="0">
                <a:latin typeface="+mn-lt"/>
              </a:rPr>
              <a:t>ASF Cases - Europe</a:t>
            </a:r>
          </a:p>
        </p:txBody>
      </p:sp>
      <p:sp>
        <p:nvSpPr>
          <p:cNvPr id="3" name="Content Placeholder 2"/>
          <p:cNvSpPr>
            <a:spLocks noGrp="1"/>
          </p:cNvSpPr>
          <p:nvPr>
            <p:ph idx="1"/>
          </p:nvPr>
        </p:nvSpPr>
        <p:spPr>
          <a:xfrm>
            <a:off x="0" y="1640913"/>
            <a:ext cx="5731849" cy="4351338"/>
          </a:xfrm>
        </p:spPr>
        <p:txBody>
          <a:bodyPr>
            <a:noAutofit/>
          </a:bodyPr>
          <a:lstStyle/>
          <a:p>
            <a:r>
              <a:rPr lang="en-CA" sz="2000" dirty="0"/>
              <a:t>No great changes in distribution from last report</a:t>
            </a:r>
          </a:p>
          <a:p>
            <a:pPr lvl="1"/>
            <a:r>
              <a:rPr lang="en-CA" sz="2000" b="1" dirty="0"/>
              <a:t>1,927</a:t>
            </a:r>
            <a:r>
              <a:rPr lang="en-CA" sz="2000" dirty="0">
                <a:solidFill>
                  <a:srgbClr val="FF0000"/>
                </a:solidFill>
              </a:rPr>
              <a:t> </a:t>
            </a:r>
            <a:r>
              <a:rPr lang="en-CA" sz="2000" dirty="0"/>
              <a:t>cases in Europe in Q2</a:t>
            </a:r>
          </a:p>
          <a:p>
            <a:pPr lvl="1"/>
            <a:r>
              <a:rPr lang="en-CA" sz="2000" b="1" dirty="0"/>
              <a:t>505</a:t>
            </a:r>
            <a:r>
              <a:rPr lang="en-CA" sz="2000" dirty="0">
                <a:solidFill>
                  <a:srgbClr val="FF0000"/>
                </a:solidFill>
              </a:rPr>
              <a:t> </a:t>
            </a:r>
            <a:r>
              <a:rPr lang="en-CA" sz="2000" dirty="0"/>
              <a:t>cases so far in Q3</a:t>
            </a:r>
            <a:endParaRPr lang="en-CA" sz="2000" dirty="0">
              <a:solidFill>
                <a:srgbClr val="FF0000"/>
              </a:solidFill>
            </a:endParaRPr>
          </a:p>
          <a:p>
            <a:r>
              <a:rPr lang="en-CA" sz="2000" dirty="0"/>
              <a:t>Germany reported new cases in wild boar &gt;100 km from previous reports, with genotyping indicating a new </a:t>
            </a:r>
            <a:r>
              <a:rPr lang="en-CA" sz="2000" dirty="0">
                <a:hlinkClick r:id="rId4"/>
              </a:rPr>
              <a:t>introduction from Italy</a:t>
            </a:r>
            <a:r>
              <a:rPr lang="en-CA" sz="2000" dirty="0"/>
              <a:t> </a:t>
            </a:r>
          </a:p>
          <a:p>
            <a:r>
              <a:rPr lang="en-CA" sz="2000" dirty="0"/>
              <a:t>Recent domestic cases reported in </a:t>
            </a:r>
            <a:r>
              <a:rPr lang="en-CA" sz="2000" dirty="0">
                <a:hlinkClick r:id="rId5"/>
              </a:rPr>
              <a:t>Estonia</a:t>
            </a:r>
            <a:r>
              <a:rPr lang="en-CA" sz="2000" dirty="0"/>
              <a:t>, Lithuania, and </a:t>
            </a:r>
            <a:r>
              <a:rPr lang="en-CA" sz="2000" dirty="0">
                <a:hlinkClick r:id="rId6"/>
              </a:rPr>
              <a:t>Latvia</a:t>
            </a:r>
            <a:endParaRPr lang="en-CA" sz="2000" dirty="0"/>
          </a:p>
          <a:p>
            <a:r>
              <a:rPr lang="en-CA" sz="2000" dirty="0"/>
              <a:t>No new </a:t>
            </a:r>
            <a:r>
              <a:rPr lang="en-CA" sz="2000" dirty="0">
                <a:hlinkClick r:id="rId7"/>
              </a:rPr>
              <a:t>declarations of freedom </a:t>
            </a:r>
            <a:endParaRPr lang="en-CA" sz="2000" dirty="0"/>
          </a:p>
        </p:txBody>
      </p:sp>
      <p:sp>
        <p:nvSpPr>
          <p:cNvPr id="5" name="Slide Number Placeholder 4"/>
          <p:cNvSpPr>
            <a:spLocks noGrp="1"/>
          </p:cNvSpPr>
          <p:nvPr>
            <p:ph type="sldNum" sz="quarter" idx="12"/>
          </p:nvPr>
        </p:nvSpPr>
        <p:spPr/>
        <p:txBody>
          <a:bodyPr/>
          <a:lstStyle/>
          <a:p>
            <a:fld id="{C4E7A136-B623-44AA-A653-F7B0DDAA2C31}" type="slidenum">
              <a:rPr lang="en-US" smtClean="0"/>
              <a:t>3</a:t>
            </a:fld>
            <a:endParaRPr lang="en-US" dirty="0"/>
          </a:p>
        </p:txBody>
      </p:sp>
      <p:sp>
        <p:nvSpPr>
          <p:cNvPr id="9" name="TextBox 8">
            <a:extLst>
              <a:ext uri="{FF2B5EF4-FFF2-40B4-BE49-F238E27FC236}">
                <a16:creationId xmlns:a16="http://schemas.microsoft.com/office/drawing/2014/main" id="{18103077-442C-9BCD-C39A-6498FD1D2293}"/>
              </a:ext>
            </a:extLst>
          </p:cNvPr>
          <p:cNvSpPr txBox="1"/>
          <p:nvPr/>
        </p:nvSpPr>
        <p:spPr>
          <a:xfrm>
            <a:off x="7389090" y="5722244"/>
            <a:ext cx="4802909" cy="369332"/>
          </a:xfrm>
          <a:prstGeom prst="rect">
            <a:avLst/>
          </a:prstGeom>
          <a:noFill/>
        </p:spPr>
        <p:txBody>
          <a:bodyPr wrap="square">
            <a:spAutoFit/>
          </a:bodyPr>
          <a:lstStyle/>
          <a:p>
            <a:r>
              <a:rPr lang="en-CA" dirty="0">
                <a:solidFill>
                  <a:schemeClr val="accent5">
                    <a:lumMod val="50000"/>
                  </a:schemeClr>
                </a:solidFill>
                <a:hlinkClick r:id="rId8">
                  <a:extLst>
                    <a:ext uri="{A12FA001-AC4F-418D-AE19-62706E023703}">
                      <ahyp:hlinkClr xmlns:ahyp="http://schemas.microsoft.com/office/drawing/2018/hyperlinkcolor" val="tx"/>
                    </a:ext>
                  </a:extLst>
                </a:hlinkClick>
              </a:rPr>
              <a:t>https://empres-i.apps.fao.org/general</a:t>
            </a:r>
            <a:r>
              <a:rPr lang="en-CA" dirty="0">
                <a:solidFill>
                  <a:schemeClr val="accent5">
                    <a:lumMod val="50000"/>
                  </a:schemeClr>
                </a:solidFill>
              </a:rPr>
              <a:t> </a:t>
            </a:r>
          </a:p>
        </p:txBody>
      </p:sp>
      <p:sp>
        <p:nvSpPr>
          <p:cNvPr id="10" name="TextBox 9">
            <a:extLst>
              <a:ext uri="{FF2B5EF4-FFF2-40B4-BE49-F238E27FC236}">
                <a16:creationId xmlns:a16="http://schemas.microsoft.com/office/drawing/2014/main" id="{469C9540-263E-CA67-824D-185A914FF337}"/>
              </a:ext>
            </a:extLst>
          </p:cNvPr>
          <p:cNvSpPr txBox="1"/>
          <p:nvPr/>
        </p:nvSpPr>
        <p:spPr>
          <a:xfrm>
            <a:off x="9841478" y="5160837"/>
            <a:ext cx="2359107" cy="369332"/>
          </a:xfrm>
          <a:prstGeom prst="rect">
            <a:avLst/>
          </a:prstGeom>
          <a:solidFill>
            <a:schemeClr val="bg1">
              <a:lumMod val="85000"/>
            </a:schemeClr>
          </a:solidFill>
        </p:spPr>
        <p:txBody>
          <a:bodyPr wrap="none" rtlCol="0">
            <a:spAutoFit/>
          </a:bodyPr>
          <a:lstStyle/>
          <a:p>
            <a:r>
              <a:rPr lang="en-CA" dirty="0"/>
              <a:t>ASF cases in Europe Q2</a:t>
            </a:r>
          </a:p>
        </p:txBody>
      </p:sp>
      <p:sp>
        <p:nvSpPr>
          <p:cNvPr id="13" name="Flowchart: Connector 12">
            <a:extLst>
              <a:ext uri="{FF2B5EF4-FFF2-40B4-BE49-F238E27FC236}">
                <a16:creationId xmlns:a16="http://schemas.microsoft.com/office/drawing/2014/main" id="{6CE60A2E-71A2-7BE2-4550-9888B0F0A270}"/>
              </a:ext>
            </a:extLst>
          </p:cNvPr>
          <p:cNvSpPr/>
          <p:nvPr/>
        </p:nvSpPr>
        <p:spPr>
          <a:xfrm>
            <a:off x="5740435" y="6513989"/>
            <a:ext cx="138223" cy="148855"/>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a:extLst>
              <a:ext uri="{FF2B5EF4-FFF2-40B4-BE49-F238E27FC236}">
                <a16:creationId xmlns:a16="http://schemas.microsoft.com/office/drawing/2014/main" id="{FA514AE2-7D85-E957-38B5-9C71ADA2FC8A}"/>
              </a:ext>
            </a:extLst>
          </p:cNvPr>
          <p:cNvSpPr/>
          <p:nvPr/>
        </p:nvSpPr>
        <p:spPr>
          <a:xfrm>
            <a:off x="5740435" y="6240093"/>
            <a:ext cx="138223" cy="148855"/>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9EF615D3-177B-F4F0-8F52-723B5E025C93}"/>
              </a:ext>
            </a:extLst>
          </p:cNvPr>
          <p:cNvSpPr txBox="1"/>
          <p:nvPr/>
        </p:nvSpPr>
        <p:spPr>
          <a:xfrm>
            <a:off x="5878658" y="6111797"/>
            <a:ext cx="1675780" cy="646331"/>
          </a:xfrm>
          <a:prstGeom prst="rect">
            <a:avLst/>
          </a:prstGeom>
          <a:noFill/>
        </p:spPr>
        <p:txBody>
          <a:bodyPr wrap="none" rtlCol="0">
            <a:spAutoFit/>
          </a:bodyPr>
          <a:lstStyle/>
          <a:p>
            <a:r>
              <a:rPr lang="en-CA" dirty="0"/>
              <a:t>Wild Boar</a:t>
            </a:r>
          </a:p>
          <a:p>
            <a:r>
              <a:rPr lang="en-CA" dirty="0"/>
              <a:t>Domestic Swine</a:t>
            </a:r>
          </a:p>
        </p:txBody>
      </p:sp>
    </p:spTree>
    <p:extLst>
      <p:ext uri="{BB962C8B-B14F-4D97-AF65-F5344CB8AC3E}">
        <p14:creationId xmlns:p14="http://schemas.microsoft.com/office/powerpoint/2010/main" val="76565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107E79-53AB-3945-219D-26C0CF67D2C6}"/>
              </a:ext>
            </a:extLst>
          </p:cNvPr>
          <p:cNvPicPr>
            <a:picLocks noChangeAspect="1"/>
          </p:cNvPicPr>
          <p:nvPr/>
        </p:nvPicPr>
        <p:blipFill>
          <a:blip r:embed="rId3"/>
          <a:stretch>
            <a:fillRect/>
          </a:stretch>
        </p:blipFill>
        <p:spPr>
          <a:xfrm>
            <a:off x="6948119" y="20519"/>
            <a:ext cx="5148085" cy="3844991"/>
          </a:xfrm>
          <a:prstGeom prst="rect">
            <a:avLst/>
          </a:prstGeom>
        </p:spPr>
      </p:pic>
      <p:pic>
        <p:nvPicPr>
          <p:cNvPr id="6" name="Picture 5">
            <a:extLst>
              <a:ext uri="{FF2B5EF4-FFF2-40B4-BE49-F238E27FC236}">
                <a16:creationId xmlns:a16="http://schemas.microsoft.com/office/drawing/2014/main" id="{F85547D5-DDD7-A687-338D-9BB69598990F}"/>
              </a:ext>
            </a:extLst>
          </p:cNvPr>
          <p:cNvPicPr>
            <a:picLocks noChangeAspect="1"/>
          </p:cNvPicPr>
          <p:nvPr/>
        </p:nvPicPr>
        <p:blipFill>
          <a:blip r:embed="rId4"/>
          <a:stretch>
            <a:fillRect/>
          </a:stretch>
        </p:blipFill>
        <p:spPr>
          <a:xfrm>
            <a:off x="5486400" y="4118698"/>
            <a:ext cx="6705600" cy="2684405"/>
          </a:xfrm>
          <a:prstGeom prst="rect">
            <a:avLst/>
          </a:prstGeom>
        </p:spPr>
      </p:pic>
      <p:sp>
        <p:nvSpPr>
          <p:cNvPr id="2" name="Title 1"/>
          <p:cNvSpPr>
            <a:spLocks noGrp="1"/>
          </p:cNvSpPr>
          <p:nvPr>
            <p:ph type="title"/>
          </p:nvPr>
        </p:nvSpPr>
        <p:spPr>
          <a:xfrm>
            <a:off x="95795" y="54897"/>
            <a:ext cx="6096000" cy="1325563"/>
          </a:xfrm>
        </p:spPr>
        <p:txBody>
          <a:bodyPr/>
          <a:lstStyle/>
          <a:p>
            <a:r>
              <a:rPr lang="en-CA" b="1" dirty="0">
                <a:latin typeface="+mn-lt"/>
              </a:rPr>
              <a:t>ASF Cases – Asia (Q2)</a:t>
            </a:r>
          </a:p>
        </p:txBody>
      </p:sp>
      <p:sp>
        <p:nvSpPr>
          <p:cNvPr id="3" name="Content Placeholder 2"/>
          <p:cNvSpPr>
            <a:spLocks noGrp="1"/>
          </p:cNvSpPr>
          <p:nvPr>
            <p:ph sz="half" idx="1"/>
          </p:nvPr>
        </p:nvSpPr>
        <p:spPr>
          <a:xfrm>
            <a:off x="294705" y="1124969"/>
            <a:ext cx="5698180" cy="3640810"/>
          </a:xfrm>
        </p:spPr>
        <p:txBody>
          <a:bodyPr>
            <a:noAutofit/>
          </a:bodyPr>
          <a:lstStyle/>
          <a:p>
            <a:pPr marL="0" indent="0">
              <a:buNone/>
            </a:pPr>
            <a:r>
              <a:rPr lang="en-US" dirty="0"/>
              <a:t>Ongoing high level of infection with hotspots in</a:t>
            </a:r>
          </a:p>
          <a:p>
            <a:pPr lvl="1"/>
            <a:r>
              <a:rPr lang="en-CA" dirty="0"/>
              <a:t>Vietnam</a:t>
            </a:r>
          </a:p>
          <a:p>
            <a:pPr lvl="1"/>
            <a:r>
              <a:rPr lang="en-CA" dirty="0"/>
              <a:t>Philippines</a:t>
            </a:r>
          </a:p>
          <a:p>
            <a:pPr lvl="1"/>
            <a:r>
              <a:rPr lang="en-CA" dirty="0"/>
              <a:t>Indonesia</a:t>
            </a:r>
          </a:p>
          <a:p>
            <a:pPr lvl="1"/>
            <a:r>
              <a:rPr lang="en-CA" dirty="0"/>
              <a:t>Bhutan</a:t>
            </a:r>
          </a:p>
          <a:p>
            <a:pPr lvl="1"/>
            <a:r>
              <a:rPr lang="en-CA" dirty="0"/>
              <a:t>India</a:t>
            </a:r>
          </a:p>
          <a:p>
            <a:pPr lvl="1"/>
            <a:endParaRPr lang="en-CA" dirty="0"/>
          </a:p>
          <a:p>
            <a:r>
              <a:rPr lang="en-CA" dirty="0"/>
              <a:t>Vietnam is having a surge in cases (only </a:t>
            </a:r>
            <a:r>
              <a:rPr lang="en-CA" dirty="0">
                <a:hlinkClick r:id="rId5"/>
              </a:rPr>
              <a:t>~30% of pigs </a:t>
            </a:r>
            <a:r>
              <a:rPr lang="en-CA" dirty="0"/>
              <a:t>in the country have been vaccinated)</a:t>
            </a:r>
          </a:p>
        </p:txBody>
      </p:sp>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
        <p:nvSpPr>
          <p:cNvPr id="10" name="TextBox 9">
            <a:extLst>
              <a:ext uri="{FF2B5EF4-FFF2-40B4-BE49-F238E27FC236}">
                <a16:creationId xmlns:a16="http://schemas.microsoft.com/office/drawing/2014/main" id="{2588D820-AA5F-06EC-06F3-5C32860B791E}"/>
              </a:ext>
            </a:extLst>
          </p:cNvPr>
          <p:cNvSpPr txBox="1"/>
          <p:nvPr/>
        </p:nvSpPr>
        <p:spPr>
          <a:xfrm>
            <a:off x="9895930" y="0"/>
            <a:ext cx="2200275" cy="646331"/>
          </a:xfrm>
          <a:prstGeom prst="rect">
            <a:avLst/>
          </a:prstGeom>
          <a:solidFill>
            <a:schemeClr val="bg1">
              <a:lumMod val="95000"/>
            </a:schemeClr>
          </a:solidFill>
        </p:spPr>
        <p:txBody>
          <a:bodyPr wrap="square">
            <a:spAutoFit/>
          </a:bodyPr>
          <a:lstStyle/>
          <a:p>
            <a:r>
              <a:rPr lang="en-US" dirty="0">
                <a:hlinkClick r:id="rId6"/>
              </a:rPr>
              <a:t>ASF situation in Asia &amp; Pacific update</a:t>
            </a:r>
            <a:endParaRPr lang="en-CA" dirty="0"/>
          </a:p>
        </p:txBody>
      </p:sp>
      <p:sp>
        <p:nvSpPr>
          <p:cNvPr id="9" name="TextBox 8">
            <a:extLst>
              <a:ext uri="{FF2B5EF4-FFF2-40B4-BE49-F238E27FC236}">
                <a16:creationId xmlns:a16="http://schemas.microsoft.com/office/drawing/2014/main" id="{45CECBFB-01ED-D7AC-6E8A-155871C96A33}"/>
              </a:ext>
            </a:extLst>
          </p:cNvPr>
          <p:cNvSpPr txBox="1"/>
          <p:nvPr/>
        </p:nvSpPr>
        <p:spPr>
          <a:xfrm>
            <a:off x="7596188" y="5923199"/>
            <a:ext cx="6372224" cy="369332"/>
          </a:xfrm>
          <a:prstGeom prst="rect">
            <a:avLst/>
          </a:prstGeom>
          <a:noFill/>
        </p:spPr>
        <p:txBody>
          <a:bodyPr wrap="square">
            <a:spAutoFit/>
          </a:bodyPr>
          <a:lstStyle/>
          <a:p>
            <a:r>
              <a:rPr lang="en-CA" dirty="0">
                <a:hlinkClick r:id="rId7"/>
              </a:rPr>
              <a:t>https://empres-i.apps.fao.org/epidemiology</a:t>
            </a:r>
            <a:r>
              <a:rPr lang="en-CA" dirty="0"/>
              <a:t> </a:t>
            </a:r>
          </a:p>
        </p:txBody>
      </p:sp>
    </p:spTree>
    <p:extLst>
      <p:ext uri="{BB962C8B-B14F-4D97-AF65-F5344CB8AC3E}">
        <p14:creationId xmlns:p14="http://schemas.microsoft.com/office/powerpoint/2010/main" val="405451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F312-B994-D353-F296-E812E52B116D}"/>
              </a:ext>
            </a:extLst>
          </p:cNvPr>
          <p:cNvSpPr>
            <a:spLocks noGrp="1"/>
          </p:cNvSpPr>
          <p:nvPr>
            <p:ph type="title"/>
          </p:nvPr>
        </p:nvSpPr>
        <p:spPr>
          <a:xfrm>
            <a:off x="253409" y="389976"/>
            <a:ext cx="7120085" cy="1282716"/>
          </a:xfrm>
        </p:spPr>
        <p:txBody>
          <a:bodyPr>
            <a:normAutofit/>
          </a:bodyPr>
          <a:lstStyle/>
          <a:p>
            <a:r>
              <a:rPr lang="en-US" sz="3200" b="1" dirty="0">
                <a:latin typeface="+mn-lt"/>
                <a:hlinkClick r:id="rId2"/>
              </a:rPr>
              <a:t>Vietnam exports first African swine fever vaccine batch to Indonesia | The Star</a:t>
            </a:r>
            <a:endParaRPr lang="en-CA" sz="3200" b="1" dirty="0">
              <a:latin typeface="+mn-lt"/>
            </a:endParaRPr>
          </a:p>
        </p:txBody>
      </p:sp>
      <p:sp>
        <p:nvSpPr>
          <p:cNvPr id="3" name="Content Placeholder 2">
            <a:extLst>
              <a:ext uri="{FF2B5EF4-FFF2-40B4-BE49-F238E27FC236}">
                <a16:creationId xmlns:a16="http://schemas.microsoft.com/office/drawing/2014/main" id="{390210D2-FEBE-A8F9-F73B-28D1A131B7BB}"/>
              </a:ext>
            </a:extLst>
          </p:cNvPr>
          <p:cNvSpPr>
            <a:spLocks noGrp="1"/>
          </p:cNvSpPr>
          <p:nvPr>
            <p:ph sz="half" idx="1"/>
          </p:nvPr>
        </p:nvSpPr>
        <p:spPr>
          <a:xfrm>
            <a:off x="301256" y="2005028"/>
            <a:ext cx="7072238" cy="4351338"/>
          </a:xfrm>
        </p:spPr>
        <p:txBody>
          <a:bodyPr/>
          <a:lstStyle/>
          <a:p>
            <a:r>
              <a:rPr lang="en-CA" dirty="0"/>
              <a:t>Vietnam sales of 120,000 doses of vaccine to Indonesia</a:t>
            </a:r>
          </a:p>
          <a:p>
            <a:r>
              <a:rPr lang="en-US" b="0" i="0" dirty="0">
                <a:effectLst/>
              </a:rPr>
              <a:t>Nearly 500,000 doses have already been exported to the Philippines and Nigeria</a:t>
            </a:r>
          </a:p>
          <a:p>
            <a:r>
              <a:rPr lang="en-US" dirty="0"/>
              <a:t>3 million doses used in Vietnam</a:t>
            </a:r>
          </a:p>
          <a:p>
            <a:r>
              <a:rPr lang="en-US" dirty="0"/>
              <a:t>Company is pursuing regulatory approval in India, Malaysia, Nepal and Myanmar</a:t>
            </a:r>
            <a:endParaRPr lang="en-CA" dirty="0"/>
          </a:p>
        </p:txBody>
      </p:sp>
      <p:pic>
        <p:nvPicPr>
          <p:cNvPr id="6" name="Content Placeholder 5">
            <a:extLst>
              <a:ext uri="{FF2B5EF4-FFF2-40B4-BE49-F238E27FC236}">
                <a16:creationId xmlns:a16="http://schemas.microsoft.com/office/drawing/2014/main" id="{FF80BAEC-1B94-95A4-A1AE-64EDADC9F539}"/>
              </a:ext>
            </a:extLst>
          </p:cNvPr>
          <p:cNvPicPr>
            <a:picLocks noGrp="1" noChangeAspect="1"/>
          </p:cNvPicPr>
          <p:nvPr>
            <p:ph sz="half" idx="2"/>
          </p:nvPr>
        </p:nvPicPr>
        <p:blipFill>
          <a:blip r:embed="rId3"/>
          <a:stretch>
            <a:fillRect/>
          </a:stretch>
        </p:blipFill>
        <p:spPr>
          <a:xfrm>
            <a:off x="8070399" y="1"/>
            <a:ext cx="3350084" cy="6858000"/>
          </a:xfrm>
          <a:prstGeom prst="rect">
            <a:avLst/>
          </a:prstGeom>
        </p:spPr>
      </p:pic>
      <p:sp>
        <p:nvSpPr>
          <p:cNvPr id="5" name="Slide Number Placeholder 4">
            <a:extLst>
              <a:ext uri="{FF2B5EF4-FFF2-40B4-BE49-F238E27FC236}">
                <a16:creationId xmlns:a16="http://schemas.microsoft.com/office/drawing/2014/main" id="{37932DDF-B268-129C-8A0F-4E589798E454}"/>
              </a:ext>
            </a:extLst>
          </p:cNvPr>
          <p:cNvSpPr>
            <a:spLocks noGrp="1"/>
          </p:cNvSpPr>
          <p:nvPr>
            <p:ph type="sldNum" sz="quarter" idx="12"/>
          </p:nvPr>
        </p:nvSpPr>
        <p:spPr/>
        <p:txBody>
          <a:bodyPr/>
          <a:lstStyle/>
          <a:p>
            <a:fld id="{C4E7A136-B623-44AA-A653-F7B0DDAA2C31}" type="slidenum">
              <a:rPr lang="en-US" smtClean="0"/>
              <a:t>5</a:t>
            </a:fld>
            <a:endParaRPr lang="en-US"/>
          </a:p>
        </p:txBody>
      </p:sp>
      <p:sp>
        <p:nvSpPr>
          <p:cNvPr id="8" name="TextBox 7">
            <a:extLst>
              <a:ext uri="{FF2B5EF4-FFF2-40B4-BE49-F238E27FC236}">
                <a16:creationId xmlns:a16="http://schemas.microsoft.com/office/drawing/2014/main" id="{3940FCE1-28A9-78CA-B131-658E323A9B0D}"/>
              </a:ext>
            </a:extLst>
          </p:cNvPr>
          <p:cNvSpPr txBox="1"/>
          <p:nvPr/>
        </p:nvSpPr>
        <p:spPr>
          <a:xfrm>
            <a:off x="6475577" y="6470171"/>
            <a:ext cx="6097772" cy="369332"/>
          </a:xfrm>
          <a:prstGeom prst="rect">
            <a:avLst/>
          </a:prstGeom>
          <a:noFill/>
        </p:spPr>
        <p:txBody>
          <a:bodyPr wrap="square">
            <a:spAutoFit/>
          </a:bodyPr>
          <a:lstStyle/>
          <a:p>
            <a:r>
              <a:rPr lang="en-US" dirty="0">
                <a:hlinkClick r:id="rId4"/>
              </a:rPr>
              <a:t>AVAC ASF LIVE</a:t>
            </a:r>
            <a:endParaRPr lang="en-CA" dirty="0"/>
          </a:p>
        </p:txBody>
      </p:sp>
    </p:spTree>
    <p:extLst>
      <p:ext uri="{BB962C8B-B14F-4D97-AF65-F5344CB8AC3E}">
        <p14:creationId xmlns:p14="http://schemas.microsoft.com/office/powerpoint/2010/main" val="198759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C157-C4D0-D7B9-0C48-B6225D8BAAA1}"/>
              </a:ext>
            </a:extLst>
          </p:cNvPr>
          <p:cNvSpPr>
            <a:spLocks noGrp="1"/>
          </p:cNvSpPr>
          <p:nvPr>
            <p:ph type="title"/>
          </p:nvPr>
        </p:nvSpPr>
        <p:spPr>
          <a:xfrm>
            <a:off x="838200" y="365127"/>
            <a:ext cx="10515600" cy="574322"/>
          </a:xfrm>
        </p:spPr>
        <p:txBody>
          <a:bodyPr>
            <a:normAutofit/>
          </a:bodyPr>
          <a:lstStyle/>
          <a:p>
            <a:r>
              <a:rPr lang="en-US" sz="2400" b="1" dirty="0">
                <a:latin typeface="+mn-lt"/>
                <a:hlinkClick r:id="rId3"/>
              </a:rPr>
              <a:t>Texas scientists map DNA of tick threatening human and swine health</a:t>
            </a:r>
            <a:endParaRPr lang="en-CA" sz="2400" b="1" dirty="0">
              <a:latin typeface="+mn-lt"/>
            </a:endParaRPr>
          </a:p>
        </p:txBody>
      </p:sp>
      <p:sp>
        <p:nvSpPr>
          <p:cNvPr id="3" name="Content Placeholder 2">
            <a:extLst>
              <a:ext uri="{FF2B5EF4-FFF2-40B4-BE49-F238E27FC236}">
                <a16:creationId xmlns:a16="http://schemas.microsoft.com/office/drawing/2014/main" id="{121A9633-8B0E-35CE-663C-87F37E279B5A}"/>
              </a:ext>
            </a:extLst>
          </p:cNvPr>
          <p:cNvSpPr>
            <a:spLocks noGrp="1"/>
          </p:cNvSpPr>
          <p:nvPr>
            <p:ph sz="half" idx="1"/>
          </p:nvPr>
        </p:nvSpPr>
        <p:spPr>
          <a:xfrm>
            <a:off x="425131" y="1238250"/>
            <a:ext cx="8071803" cy="4960946"/>
          </a:xfrm>
        </p:spPr>
        <p:txBody>
          <a:bodyPr>
            <a:normAutofit/>
          </a:bodyPr>
          <a:lstStyle/>
          <a:p>
            <a:r>
              <a:rPr lang="en-CA" dirty="0"/>
              <a:t>Soft ticks </a:t>
            </a:r>
            <a:r>
              <a:rPr lang="en-CA" i="1" dirty="0"/>
              <a:t>Ornithodoros </a:t>
            </a:r>
            <a:r>
              <a:rPr lang="en-CA" dirty="0"/>
              <a:t>are hosts and vectors for African Swine Fever</a:t>
            </a:r>
          </a:p>
          <a:p>
            <a:pPr lvl="1"/>
            <a:r>
              <a:rPr lang="en-CA" dirty="0"/>
              <a:t>Nidicolous tick </a:t>
            </a:r>
          </a:p>
          <a:p>
            <a:pPr lvl="2"/>
            <a:r>
              <a:rPr lang="en-CA" dirty="0"/>
              <a:t>Live in nests, burrows and other sheltered locations</a:t>
            </a:r>
          </a:p>
          <a:p>
            <a:pPr lvl="1"/>
            <a:r>
              <a:rPr lang="en-US" dirty="0"/>
              <a:t>Live &gt; than five years without a blood meal</a:t>
            </a:r>
          </a:p>
          <a:p>
            <a:pPr lvl="1"/>
            <a:r>
              <a:rPr lang="en-US" dirty="0"/>
              <a:t>Female ticks can transfer pathogens to their offspring</a:t>
            </a:r>
          </a:p>
          <a:p>
            <a:pPr lvl="1"/>
            <a:r>
              <a:rPr lang="en-US" dirty="0"/>
              <a:t>Can become a reservoir of ASF</a:t>
            </a:r>
          </a:p>
          <a:p>
            <a:r>
              <a:rPr lang="en-US" dirty="0"/>
              <a:t>Study looked at genetics of soft tick in US, </a:t>
            </a:r>
            <a:r>
              <a:rPr lang="en-US" i="1" dirty="0" err="1"/>
              <a:t>Ornithodoros</a:t>
            </a:r>
            <a:r>
              <a:rPr lang="en-US" i="1" dirty="0"/>
              <a:t> </a:t>
            </a:r>
            <a:r>
              <a:rPr lang="en-US" i="1" dirty="0" err="1"/>
              <a:t>turicata</a:t>
            </a:r>
            <a:endParaRPr lang="en-US" i="1" dirty="0"/>
          </a:p>
          <a:p>
            <a:r>
              <a:rPr lang="en-US" dirty="0"/>
              <a:t>10 species of </a:t>
            </a:r>
            <a:r>
              <a:rPr lang="en-US" i="1" dirty="0" err="1"/>
              <a:t>Ornithodoros</a:t>
            </a:r>
            <a:r>
              <a:rPr lang="en-US" dirty="0"/>
              <a:t> are vectors of ASF</a:t>
            </a:r>
          </a:p>
          <a:p>
            <a:pPr marL="0" indent="0">
              <a:buNone/>
            </a:pPr>
            <a:r>
              <a:rPr lang="en-US" sz="2200" dirty="0">
                <a:hlinkClick r:id="rId4"/>
              </a:rPr>
              <a:t>Experimental transmission of African swine fever virus by </a:t>
            </a:r>
            <a:r>
              <a:rPr lang="en-US" sz="2200" i="1" dirty="0" err="1">
                <a:hlinkClick r:id="rId4"/>
              </a:rPr>
              <a:t>Ornithodoros</a:t>
            </a:r>
            <a:r>
              <a:rPr lang="en-US" sz="2200" i="1" dirty="0">
                <a:hlinkClick r:id="rId4"/>
              </a:rPr>
              <a:t> </a:t>
            </a:r>
            <a:r>
              <a:rPr lang="en-US" sz="2200" i="1" dirty="0" err="1">
                <a:hlinkClick r:id="rId4"/>
              </a:rPr>
              <a:t>lahorensis</a:t>
            </a:r>
            <a:r>
              <a:rPr lang="en-US" sz="2200" i="1" dirty="0">
                <a:hlinkClick r:id="rId4"/>
              </a:rPr>
              <a:t> </a:t>
            </a:r>
            <a:r>
              <a:rPr lang="en-US" sz="2200" dirty="0">
                <a:hlinkClick r:id="rId4"/>
              </a:rPr>
              <a:t>(Acari: </a:t>
            </a:r>
            <a:r>
              <a:rPr lang="en-US" sz="2200" dirty="0" err="1">
                <a:hlinkClick r:id="rId4"/>
              </a:rPr>
              <a:t>Argasidae</a:t>
            </a:r>
            <a:r>
              <a:rPr lang="en-US" sz="2200" dirty="0">
                <a:hlinkClick r:id="rId4"/>
              </a:rPr>
              <a:t>) | </a:t>
            </a:r>
            <a:r>
              <a:rPr lang="en-US" sz="2200" dirty="0" err="1">
                <a:hlinkClick r:id="rId4"/>
              </a:rPr>
              <a:t>bioRxiv</a:t>
            </a:r>
            <a:endParaRPr lang="en-CA" sz="2200" dirty="0"/>
          </a:p>
        </p:txBody>
      </p:sp>
      <p:pic>
        <p:nvPicPr>
          <p:cNvPr id="7" name="Content Placeholder 6">
            <a:extLst>
              <a:ext uri="{FF2B5EF4-FFF2-40B4-BE49-F238E27FC236}">
                <a16:creationId xmlns:a16="http://schemas.microsoft.com/office/drawing/2014/main" id="{3BF61889-71FE-BEC2-6DA4-DEBA68A6BB89}"/>
              </a:ext>
            </a:extLst>
          </p:cNvPr>
          <p:cNvPicPr>
            <a:picLocks noGrp="1" noChangeAspect="1"/>
          </p:cNvPicPr>
          <p:nvPr>
            <p:ph sz="half" idx="2"/>
          </p:nvPr>
        </p:nvPicPr>
        <p:blipFill>
          <a:blip r:embed="rId5"/>
          <a:stretch>
            <a:fillRect/>
          </a:stretch>
        </p:blipFill>
        <p:spPr>
          <a:xfrm>
            <a:off x="8461927" y="3141421"/>
            <a:ext cx="3493995" cy="2622514"/>
          </a:xfrm>
        </p:spPr>
      </p:pic>
      <p:sp>
        <p:nvSpPr>
          <p:cNvPr id="5" name="Slide Number Placeholder 4">
            <a:extLst>
              <a:ext uri="{FF2B5EF4-FFF2-40B4-BE49-F238E27FC236}">
                <a16:creationId xmlns:a16="http://schemas.microsoft.com/office/drawing/2014/main" id="{762D7DE1-347C-351A-A2B2-DC8C148FEDA4}"/>
              </a:ext>
            </a:extLst>
          </p:cNvPr>
          <p:cNvSpPr>
            <a:spLocks noGrp="1"/>
          </p:cNvSpPr>
          <p:nvPr>
            <p:ph type="sldNum" sz="quarter" idx="12"/>
          </p:nvPr>
        </p:nvSpPr>
        <p:spPr/>
        <p:txBody>
          <a:bodyPr/>
          <a:lstStyle/>
          <a:p>
            <a:fld id="{C4E7A136-B623-44AA-A653-F7B0DDAA2C31}" type="slidenum">
              <a:rPr lang="en-US" smtClean="0"/>
              <a:t>6</a:t>
            </a:fld>
            <a:endParaRPr lang="en-US" dirty="0"/>
          </a:p>
        </p:txBody>
      </p:sp>
      <p:sp>
        <p:nvSpPr>
          <p:cNvPr id="8" name="TextBox 7">
            <a:extLst>
              <a:ext uri="{FF2B5EF4-FFF2-40B4-BE49-F238E27FC236}">
                <a16:creationId xmlns:a16="http://schemas.microsoft.com/office/drawing/2014/main" id="{909CBD96-8C54-27C2-72F4-510AE4F7B286}"/>
              </a:ext>
            </a:extLst>
          </p:cNvPr>
          <p:cNvSpPr txBox="1"/>
          <p:nvPr/>
        </p:nvSpPr>
        <p:spPr>
          <a:xfrm>
            <a:off x="8685988" y="5690818"/>
            <a:ext cx="3269934" cy="369332"/>
          </a:xfrm>
          <a:prstGeom prst="rect">
            <a:avLst/>
          </a:prstGeom>
          <a:noFill/>
        </p:spPr>
        <p:txBody>
          <a:bodyPr wrap="none" rtlCol="0">
            <a:spAutoFit/>
          </a:bodyPr>
          <a:lstStyle/>
          <a:p>
            <a:r>
              <a:rPr lang="en-CA" dirty="0">
                <a:hlinkClick r:id="rId6"/>
              </a:rPr>
              <a:t>Handbook of the Ticks of Canada</a:t>
            </a:r>
            <a:endParaRPr lang="en-CA" dirty="0"/>
          </a:p>
        </p:txBody>
      </p:sp>
      <p:sp>
        <p:nvSpPr>
          <p:cNvPr id="9" name="TextBox 8">
            <a:extLst>
              <a:ext uri="{FF2B5EF4-FFF2-40B4-BE49-F238E27FC236}">
                <a16:creationId xmlns:a16="http://schemas.microsoft.com/office/drawing/2014/main" id="{08FFF521-8EA7-1D19-CFB9-E5ACB5C585B8}"/>
              </a:ext>
            </a:extLst>
          </p:cNvPr>
          <p:cNvSpPr txBox="1"/>
          <p:nvPr/>
        </p:nvSpPr>
        <p:spPr>
          <a:xfrm>
            <a:off x="8357420" y="1387095"/>
            <a:ext cx="3598502" cy="1754326"/>
          </a:xfrm>
          <a:prstGeom prst="rect">
            <a:avLst/>
          </a:prstGeom>
          <a:noFill/>
        </p:spPr>
        <p:txBody>
          <a:bodyPr wrap="square" rtlCol="0">
            <a:spAutoFit/>
          </a:bodyPr>
          <a:lstStyle/>
          <a:p>
            <a:pPr marL="285750" indent="-285750">
              <a:buFont typeface="Arial" panose="020B0604020202020204" pitchFamily="34" charset="0"/>
              <a:buChar char="•"/>
            </a:pPr>
            <a:r>
              <a:rPr lang="en-CA" dirty="0"/>
              <a:t>Knowledge gaps about </a:t>
            </a:r>
            <a:r>
              <a:rPr lang="en-CA" i="1" dirty="0"/>
              <a:t>Ornithodoros</a:t>
            </a:r>
            <a:r>
              <a:rPr lang="en-CA" dirty="0"/>
              <a:t> in Canada</a:t>
            </a:r>
          </a:p>
          <a:p>
            <a:pPr marL="285750" indent="-285750">
              <a:buFont typeface="Arial" panose="020B0604020202020204" pitchFamily="34" charset="0"/>
              <a:buChar char="•"/>
            </a:pPr>
            <a:r>
              <a:rPr lang="en-CA" dirty="0"/>
              <a:t>One known species in BC</a:t>
            </a:r>
          </a:p>
          <a:p>
            <a:pPr marL="285750" indent="-285750">
              <a:buFont typeface="Arial" panose="020B0604020202020204" pitchFamily="34" charset="0"/>
              <a:buChar char="•"/>
            </a:pPr>
            <a:r>
              <a:rPr lang="en-CA" dirty="0"/>
              <a:t>Distribution, vector competence</a:t>
            </a:r>
          </a:p>
          <a:p>
            <a:pPr marL="285750" indent="-285750">
              <a:buFont typeface="Arial" panose="020B0604020202020204" pitchFamily="34" charset="0"/>
              <a:buChar char="•"/>
            </a:pPr>
            <a:r>
              <a:rPr lang="en-CA" dirty="0"/>
              <a:t>Won’t be detected with usual tick surveillance methods</a:t>
            </a:r>
          </a:p>
        </p:txBody>
      </p:sp>
    </p:spTree>
    <p:extLst>
      <p:ext uri="{BB962C8B-B14F-4D97-AF65-F5344CB8AC3E}">
        <p14:creationId xmlns:p14="http://schemas.microsoft.com/office/powerpoint/2010/main" val="362526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3E5A50-1CEE-9848-6E39-F49015466C75}"/>
              </a:ext>
            </a:extLst>
          </p:cNvPr>
          <p:cNvPicPr>
            <a:picLocks noChangeAspect="1"/>
          </p:cNvPicPr>
          <p:nvPr/>
        </p:nvPicPr>
        <p:blipFill>
          <a:blip r:embed="rId3"/>
          <a:stretch>
            <a:fillRect/>
          </a:stretch>
        </p:blipFill>
        <p:spPr>
          <a:xfrm>
            <a:off x="872148" y="1123897"/>
            <a:ext cx="10618674" cy="5040930"/>
          </a:xfrm>
          <a:prstGeom prst="rect">
            <a:avLst/>
          </a:prstGeom>
          <a:ln>
            <a:solidFill>
              <a:schemeClr val="tx1"/>
            </a:solidFill>
          </a:ln>
        </p:spPr>
      </p:pic>
      <p:sp>
        <p:nvSpPr>
          <p:cNvPr id="2" name="Title 1">
            <a:extLst>
              <a:ext uri="{FF2B5EF4-FFF2-40B4-BE49-F238E27FC236}">
                <a16:creationId xmlns:a16="http://schemas.microsoft.com/office/drawing/2014/main" id="{AD38E368-5D61-6278-F026-DFD2962ADD97}"/>
              </a:ext>
            </a:extLst>
          </p:cNvPr>
          <p:cNvSpPr>
            <a:spLocks noGrp="1"/>
          </p:cNvSpPr>
          <p:nvPr>
            <p:ph type="title"/>
          </p:nvPr>
        </p:nvSpPr>
        <p:spPr>
          <a:xfrm>
            <a:off x="838200" y="66675"/>
            <a:ext cx="10515600" cy="820738"/>
          </a:xfrm>
        </p:spPr>
        <p:txBody>
          <a:bodyPr/>
          <a:lstStyle/>
          <a:p>
            <a:pPr>
              <a:defRPr/>
            </a:pPr>
            <a:r>
              <a:rPr lang="en-CA" dirty="0"/>
              <a:t>Foot and Mouth Disease – Hazard Trend</a:t>
            </a:r>
          </a:p>
        </p:txBody>
      </p:sp>
      <p:sp>
        <p:nvSpPr>
          <p:cNvPr id="20484" name="Slide Number Placeholder 4">
            <a:extLst>
              <a:ext uri="{FF2B5EF4-FFF2-40B4-BE49-F238E27FC236}">
                <a16:creationId xmlns:a16="http://schemas.microsoft.com/office/drawing/2014/main" id="{94656753-4EB4-0906-2CA2-B70737DA095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C30D0B2-B18D-4062-9E23-82A2867E6E28}"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
        <p:nvSpPr>
          <p:cNvPr id="14" name="Rectangle 13">
            <a:extLst>
              <a:ext uri="{FF2B5EF4-FFF2-40B4-BE49-F238E27FC236}">
                <a16:creationId xmlns:a16="http://schemas.microsoft.com/office/drawing/2014/main" id="{B5FDDF32-2A32-DE39-6C83-6E4A4251D87D}"/>
              </a:ext>
            </a:extLst>
          </p:cNvPr>
          <p:cNvSpPr/>
          <p:nvPr/>
        </p:nvSpPr>
        <p:spPr>
          <a:xfrm>
            <a:off x="5427201" y="2694090"/>
            <a:ext cx="1003300" cy="2755900"/>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86" name="Rectangle 14">
            <a:extLst>
              <a:ext uri="{FF2B5EF4-FFF2-40B4-BE49-F238E27FC236}">
                <a16:creationId xmlns:a16="http://schemas.microsoft.com/office/drawing/2014/main" id="{38126E69-6FB6-57D0-40A6-0D1BD06A6C75}"/>
              </a:ext>
            </a:extLst>
          </p:cNvPr>
          <p:cNvSpPr>
            <a:spLocks noChangeArrowheads="1"/>
          </p:cNvSpPr>
          <p:nvPr/>
        </p:nvSpPr>
        <p:spPr bwMode="auto">
          <a:xfrm>
            <a:off x="8535526" y="2693764"/>
            <a:ext cx="601663"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7" name="Text Box 4">
            <a:extLst>
              <a:ext uri="{FF2B5EF4-FFF2-40B4-BE49-F238E27FC236}">
                <a16:creationId xmlns:a16="http://schemas.microsoft.com/office/drawing/2014/main" id="{55511788-AA84-21B5-E894-DE473D293B18}"/>
              </a:ext>
            </a:extLst>
          </p:cNvPr>
          <p:cNvSpPr txBox="1">
            <a:spLocks noChangeArrowheads="1"/>
          </p:cNvSpPr>
          <p:nvPr/>
        </p:nvSpPr>
        <p:spPr bwMode="auto">
          <a:xfrm>
            <a:off x="7343009" y="2213027"/>
            <a:ext cx="10906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dirty="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Indonesia</a:t>
            </a:r>
            <a:endParaRPr lang="en-CA" altLang="en-US" sz="16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20488" name="Text Box 3">
            <a:extLst>
              <a:ext uri="{FF2B5EF4-FFF2-40B4-BE49-F238E27FC236}">
                <a16:creationId xmlns:a16="http://schemas.microsoft.com/office/drawing/2014/main" id="{4BEC7229-1224-6807-60B6-A9F694D8E929}"/>
              </a:ext>
            </a:extLst>
          </p:cNvPr>
          <p:cNvSpPr txBox="1">
            <a:spLocks noChangeArrowheads="1"/>
          </p:cNvSpPr>
          <p:nvPr/>
        </p:nvSpPr>
        <p:spPr bwMode="auto">
          <a:xfrm>
            <a:off x="5601776" y="216857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dirty="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COVID</a:t>
            </a:r>
            <a:endParaRPr lang="en-CA" altLang="en-US" sz="1600" dirty="0">
              <a:latin typeface="Arial" panose="020B0604020202020204" pitchFamily="34" charset="0"/>
              <a:ea typeface="Calibri" panose="020F0502020204030204" pitchFamily="34" charset="0"/>
              <a:cs typeface="Times New Roman" panose="02020603050405020304" pitchFamily="18" charset="0"/>
            </a:endParaRPr>
          </a:p>
        </p:txBody>
      </p:sp>
      <p:sp>
        <p:nvSpPr>
          <p:cNvPr id="20489" name="Rectangle 17">
            <a:extLst>
              <a:ext uri="{FF2B5EF4-FFF2-40B4-BE49-F238E27FC236}">
                <a16:creationId xmlns:a16="http://schemas.microsoft.com/office/drawing/2014/main" id="{D8CCBB48-3EDF-993A-04F2-BE925A0F61A7}"/>
              </a:ext>
            </a:extLst>
          </p:cNvPr>
          <p:cNvSpPr>
            <a:spLocks noChangeArrowheads="1"/>
          </p:cNvSpPr>
          <p:nvPr/>
        </p:nvSpPr>
        <p:spPr bwMode="auto">
          <a:xfrm>
            <a:off x="7432571" y="2694090"/>
            <a:ext cx="801688"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90" name="Text Box 5">
            <a:extLst>
              <a:ext uri="{FF2B5EF4-FFF2-40B4-BE49-F238E27FC236}">
                <a16:creationId xmlns:a16="http://schemas.microsoft.com/office/drawing/2014/main" id="{5E3AC326-9F55-A32B-C8FA-E4DE40D8188C}"/>
              </a:ext>
            </a:extLst>
          </p:cNvPr>
          <p:cNvSpPr txBox="1">
            <a:spLocks noChangeArrowheads="1"/>
          </p:cNvSpPr>
          <p:nvPr/>
        </p:nvSpPr>
        <p:spPr bwMode="auto">
          <a:xfrm>
            <a:off x="8073563" y="2143485"/>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SAT-2 </a:t>
            </a:r>
          </a:p>
          <a:p>
            <a:pPr algn="ct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Middle East</a:t>
            </a:r>
            <a:endParaRPr lang="en-CA" altLang="en-US" sz="16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8AB848B7-4B7A-0BEA-C6A0-95FF6517A4D2}"/>
              </a:ext>
            </a:extLst>
          </p:cNvPr>
          <p:cNvSpPr/>
          <p:nvPr/>
        </p:nvSpPr>
        <p:spPr>
          <a:xfrm>
            <a:off x="10609467" y="345916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2" name="Text Box 7">
            <a:extLst>
              <a:ext uri="{FF2B5EF4-FFF2-40B4-BE49-F238E27FC236}">
                <a16:creationId xmlns:a16="http://schemas.microsoft.com/office/drawing/2014/main" id="{E898BD66-ECDA-291F-32C1-B12727FCED71}"/>
              </a:ext>
            </a:extLst>
          </p:cNvPr>
          <p:cNvSpPr txBox="1">
            <a:spLocks noChangeArrowheads="1"/>
          </p:cNvSpPr>
          <p:nvPr/>
        </p:nvSpPr>
        <p:spPr bwMode="auto">
          <a:xfrm>
            <a:off x="9929658" y="3144786"/>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Germany</a:t>
            </a:r>
            <a:r>
              <a:rPr lang="en-CA" altLang="en-US" sz="1100" dirty="0">
                <a:ea typeface="Calibri" panose="020F0502020204030204" pitchFamily="34" charset="0"/>
                <a:cs typeface="Times New Roman" panose="02020603050405020304" pitchFamily="18" charset="0"/>
              </a:rPr>
              <a:t> </a:t>
            </a:r>
            <a:endParaRPr lang="en-CA" altLang="en-US"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0F880751-8121-AB63-2E6B-35EA7B5E5A2D}"/>
              </a:ext>
            </a:extLst>
          </p:cNvPr>
          <p:cNvSpPr/>
          <p:nvPr/>
        </p:nvSpPr>
        <p:spPr>
          <a:xfrm>
            <a:off x="10762481" y="2520950"/>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4" name="Text Box 7">
            <a:extLst>
              <a:ext uri="{FF2B5EF4-FFF2-40B4-BE49-F238E27FC236}">
                <a16:creationId xmlns:a16="http://schemas.microsoft.com/office/drawing/2014/main" id="{8ED510F1-2E39-3799-4FAC-7E1F608996BE}"/>
              </a:ext>
            </a:extLst>
          </p:cNvPr>
          <p:cNvSpPr txBox="1">
            <a:spLocks noChangeArrowheads="1"/>
          </p:cNvSpPr>
          <p:nvPr/>
        </p:nvSpPr>
        <p:spPr bwMode="auto">
          <a:xfrm>
            <a:off x="10115705" y="221866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Hungary</a:t>
            </a:r>
            <a:endParaRPr lang="en-CA" altLang="en-US"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5E527F95-9251-6EE9-BF50-8F94A3E7D335}"/>
              </a:ext>
            </a:extLst>
          </p:cNvPr>
          <p:cNvSpPr/>
          <p:nvPr/>
        </p:nvSpPr>
        <p:spPr>
          <a:xfrm>
            <a:off x="10900951" y="1615409"/>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 Box 7">
            <a:extLst>
              <a:ext uri="{FF2B5EF4-FFF2-40B4-BE49-F238E27FC236}">
                <a16:creationId xmlns:a16="http://schemas.microsoft.com/office/drawing/2014/main" id="{ECB8E79A-E087-6F86-37EA-99A389C21A69}"/>
              </a:ext>
            </a:extLst>
          </p:cNvPr>
          <p:cNvSpPr txBox="1">
            <a:spLocks noChangeArrowheads="1"/>
          </p:cNvSpPr>
          <p:nvPr/>
        </p:nvSpPr>
        <p:spPr bwMode="auto">
          <a:xfrm>
            <a:off x="10304974" y="1343946"/>
            <a:ext cx="1052512" cy="4905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Slovakia</a:t>
            </a:r>
            <a:endParaRPr lang="en-CA" altLang="en-US" sz="1800" dirty="0">
              <a:latin typeface="+mn-lt"/>
              <a:ea typeface="Calibri" panose="020F0502020204030204" pitchFamily="34" charset="0"/>
              <a:cs typeface="Times New Roman" panose="02020603050405020304" pitchFamily="18" charset="0"/>
            </a:endParaRPr>
          </a:p>
        </p:txBody>
      </p:sp>
      <p:sp>
        <p:nvSpPr>
          <p:cNvPr id="20497" name="Rectangle 17">
            <a:extLst>
              <a:ext uri="{FF2B5EF4-FFF2-40B4-BE49-F238E27FC236}">
                <a16:creationId xmlns:a16="http://schemas.microsoft.com/office/drawing/2014/main" id="{D8B5D65B-587B-E354-EB1C-6EDC1444AF6B}"/>
              </a:ext>
            </a:extLst>
          </p:cNvPr>
          <p:cNvSpPr>
            <a:spLocks noChangeArrowheads="1"/>
          </p:cNvSpPr>
          <p:nvPr/>
        </p:nvSpPr>
        <p:spPr bwMode="auto">
          <a:xfrm>
            <a:off x="10891119" y="4595354"/>
            <a:ext cx="428733" cy="844806"/>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 name="Text Box 5">
            <a:extLst>
              <a:ext uri="{FF2B5EF4-FFF2-40B4-BE49-F238E27FC236}">
                <a16:creationId xmlns:a16="http://schemas.microsoft.com/office/drawing/2014/main" id="{EE3ACBDD-6587-B8BC-B283-BE48CC7727F0}"/>
              </a:ext>
            </a:extLst>
          </p:cNvPr>
          <p:cNvSpPr txBox="1">
            <a:spLocks noChangeArrowheads="1"/>
          </p:cNvSpPr>
          <p:nvPr/>
        </p:nvSpPr>
        <p:spPr bwMode="auto">
          <a:xfrm>
            <a:off x="10334472" y="3792076"/>
            <a:ext cx="1527175" cy="2984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SAT-1 </a:t>
            </a:r>
          </a:p>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Middle East</a:t>
            </a:r>
          </a:p>
          <a:p>
            <a:pPr algn="ct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&amp; </a:t>
            </a:r>
            <a:r>
              <a:rPr lang="en-CA" altLang="en-US" sz="1600" b="1" dirty="0" err="1">
                <a:latin typeface="+mn-lt"/>
                <a:ea typeface="Calibri" panose="020F0502020204030204" pitchFamily="34" charset="0"/>
                <a:cs typeface="Times New Roman" panose="02020603050405020304" pitchFamily="18" charset="0"/>
              </a:rPr>
              <a:t>Turikye</a:t>
            </a:r>
            <a:endParaRPr lang="en-CA" altLang="en-US" sz="1600" b="1" dirty="0">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757376" y="731115"/>
            <a:ext cx="10515600" cy="409376"/>
          </a:xfrm>
        </p:spPr>
        <p:txBody>
          <a:bodyPr>
            <a:normAutofit fontScale="90000"/>
          </a:bodyPr>
          <a:lstStyle/>
          <a:p>
            <a:pPr>
              <a:defRPr/>
            </a:pPr>
            <a:r>
              <a:rPr lang="en-US" sz="3200" dirty="0"/>
              <a:t>Foot and Mouth Disease in Germany</a:t>
            </a:r>
            <a:endParaRPr lang="en-CA" sz="3200" dirty="0"/>
          </a:p>
        </p:txBody>
      </p:sp>
      <p:sp>
        <p:nvSpPr>
          <p:cNvPr id="16387" name="Content Placeholder 9">
            <a:extLst>
              <a:ext uri="{FF2B5EF4-FFF2-40B4-BE49-F238E27FC236}">
                <a16:creationId xmlns:a16="http://schemas.microsoft.com/office/drawing/2014/main" id="{736F6ADF-BBEE-118C-6CC0-ED5E4B3F90EF}"/>
              </a:ext>
            </a:extLst>
          </p:cNvPr>
          <p:cNvSpPr>
            <a:spLocks noGrp="1"/>
          </p:cNvSpPr>
          <p:nvPr>
            <p:ph type="body" sz="quarter" idx="13"/>
          </p:nvPr>
        </p:nvSpPr>
        <p:spPr>
          <a:xfrm>
            <a:off x="757376" y="1959430"/>
            <a:ext cx="5187394" cy="2801482"/>
          </a:xfrm>
        </p:spPr>
        <p:txBody>
          <a:bodyPr>
            <a:no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Germany has regained freedom from FMD without vaccination May 14</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Only had a single case in water buffalo</a:t>
            </a: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6" name="Picture 5">
            <a:extLst>
              <a:ext uri="{FF2B5EF4-FFF2-40B4-BE49-F238E27FC236}">
                <a16:creationId xmlns:a16="http://schemas.microsoft.com/office/drawing/2014/main" id="{632B8F29-BC6E-52C7-B432-623CB2C9E5CA}"/>
              </a:ext>
            </a:extLst>
          </p:cNvPr>
          <p:cNvPicPr>
            <a:picLocks noChangeAspect="1"/>
          </p:cNvPicPr>
          <p:nvPr/>
        </p:nvPicPr>
        <p:blipFill>
          <a:blip r:embed="rId3"/>
          <a:stretch>
            <a:fillRect/>
          </a:stretch>
        </p:blipFill>
        <p:spPr>
          <a:xfrm>
            <a:off x="7292898" y="0"/>
            <a:ext cx="4899102" cy="3219186"/>
          </a:xfrm>
          <a:prstGeom prst="rect">
            <a:avLst/>
          </a:prstGeom>
          <a:ln>
            <a:solidFill>
              <a:schemeClr val="tx1"/>
            </a:solidFill>
          </a:ln>
        </p:spPr>
      </p:pic>
      <p:pic>
        <p:nvPicPr>
          <p:cNvPr id="7" name="Picture 6" descr="A person standing in a field with a herd of bulls&#10;&#10;AI-generated content may be incorrect.">
            <a:extLst>
              <a:ext uri="{FF2B5EF4-FFF2-40B4-BE49-F238E27FC236}">
                <a16:creationId xmlns:a16="http://schemas.microsoft.com/office/drawing/2014/main" id="{5D4BF30E-E923-5417-B795-B269D414274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92896" y="3183672"/>
            <a:ext cx="4899103" cy="3674328"/>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E85A-B4D3-87F3-9D29-3C784464A7A2}"/>
              </a:ext>
            </a:extLst>
          </p:cNvPr>
          <p:cNvSpPr>
            <a:spLocks noGrp="1"/>
          </p:cNvSpPr>
          <p:nvPr>
            <p:ph type="title"/>
          </p:nvPr>
        </p:nvSpPr>
        <p:spPr>
          <a:xfrm>
            <a:off x="530365" y="-9912"/>
            <a:ext cx="10515600" cy="1023072"/>
          </a:xfrm>
        </p:spPr>
        <p:txBody>
          <a:bodyPr/>
          <a:lstStyle/>
          <a:p>
            <a:r>
              <a:rPr lang="en-CA" sz="3600" b="1" dirty="0">
                <a:latin typeface="+mn-lt"/>
              </a:rPr>
              <a:t>Foot and Mouth Disease – Hungary and Slovakia</a:t>
            </a:r>
          </a:p>
        </p:txBody>
      </p:sp>
      <p:sp>
        <p:nvSpPr>
          <p:cNvPr id="4" name="Content Placeholder 3">
            <a:extLst>
              <a:ext uri="{FF2B5EF4-FFF2-40B4-BE49-F238E27FC236}">
                <a16:creationId xmlns:a16="http://schemas.microsoft.com/office/drawing/2014/main" id="{484753C1-1910-43AE-3EF6-7C2AB01F552A}"/>
              </a:ext>
            </a:extLst>
          </p:cNvPr>
          <p:cNvSpPr>
            <a:spLocks noGrp="1"/>
          </p:cNvSpPr>
          <p:nvPr>
            <p:ph sz="half" idx="1"/>
          </p:nvPr>
        </p:nvSpPr>
        <p:spPr>
          <a:xfrm>
            <a:off x="207824" y="1118321"/>
            <a:ext cx="6654105" cy="5029153"/>
          </a:xfrm>
        </p:spPr>
        <p:txBody>
          <a:bodyPr>
            <a:normAutofit/>
          </a:bodyPr>
          <a:lstStyle/>
          <a:p>
            <a:r>
              <a:rPr lang="en-CA" dirty="0"/>
              <a:t>No new cases confirmed in Hungary or Slovakia</a:t>
            </a:r>
          </a:p>
          <a:p>
            <a:pPr lvl="1"/>
            <a:r>
              <a:rPr lang="en-CA" dirty="0"/>
              <a:t>Genotyping confirms the cases are all related to a single introduction</a:t>
            </a:r>
          </a:p>
          <a:p>
            <a:pPr marL="0" indent="0">
              <a:buNone/>
            </a:pPr>
            <a:r>
              <a:rPr lang="en-CA" b="1" dirty="0"/>
              <a:t>Hungary</a:t>
            </a:r>
          </a:p>
          <a:p>
            <a:pPr lvl="1"/>
            <a:r>
              <a:rPr lang="en-CA" dirty="0"/>
              <a:t>Protection and Surveillance Zones lifted June 2</a:t>
            </a:r>
          </a:p>
          <a:p>
            <a:pPr lvl="1"/>
            <a:r>
              <a:rPr lang="en-CA" dirty="0"/>
              <a:t>Further restricted zones lifted June 5</a:t>
            </a:r>
          </a:p>
          <a:p>
            <a:pPr marL="0" indent="0">
              <a:buNone/>
            </a:pPr>
            <a:r>
              <a:rPr lang="en-CA" b="1" dirty="0"/>
              <a:t>Slovakia</a:t>
            </a:r>
          </a:p>
          <a:p>
            <a:pPr lvl="1"/>
            <a:r>
              <a:rPr lang="en-CA" dirty="0"/>
              <a:t>Last surveillance zone lifted June 5</a:t>
            </a:r>
            <a:r>
              <a:rPr lang="en-CA" baseline="30000" dirty="0"/>
              <a:t>th</a:t>
            </a:r>
            <a:endParaRPr lang="en-CA" dirty="0"/>
          </a:p>
          <a:p>
            <a:pPr lvl="1"/>
            <a:r>
              <a:rPr lang="en-CA" dirty="0"/>
              <a:t>Final cleansing and disinfection expected August 31st</a:t>
            </a:r>
          </a:p>
          <a:p>
            <a:pPr marL="457200" lvl="1" indent="0">
              <a:buNone/>
            </a:pPr>
            <a:endParaRPr lang="en-CA" dirty="0">
              <a:solidFill>
                <a:schemeClr val="accent6">
                  <a:lumMod val="75000"/>
                </a:schemeClr>
              </a:solidFill>
            </a:endParaRPr>
          </a:p>
        </p:txBody>
      </p:sp>
      <p:sp>
        <p:nvSpPr>
          <p:cNvPr id="5" name="Slide Number Placeholder 4">
            <a:extLst>
              <a:ext uri="{FF2B5EF4-FFF2-40B4-BE49-F238E27FC236}">
                <a16:creationId xmlns:a16="http://schemas.microsoft.com/office/drawing/2014/main" id="{9AA24572-621B-C901-C8CC-3DC79AF8B97A}"/>
              </a:ext>
            </a:extLst>
          </p:cNvPr>
          <p:cNvSpPr>
            <a:spLocks noGrp="1"/>
          </p:cNvSpPr>
          <p:nvPr>
            <p:ph type="sldNum" sz="quarter" idx="10"/>
          </p:nvPr>
        </p:nvSpPr>
        <p:spPr>
          <a:xfrm>
            <a:off x="838200" y="6356350"/>
            <a:ext cx="27432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8386FC9-D336-014D-ADE1-FCC117243F80}" type="datetimeFigureOut">
              <a:rPr lang="fr-FR" smtClean="0"/>
              <a:pPr>
                <a:defRPr/>
              </a:pPr>
              <a:t>26/08/2025</a:t>
            </a:fld>
            <a:endParaRPr lang="en-US" dirty="0"/>
          </a:p>
        </p:txBody>
      </p:sp>
      <p:pic>
        <p:nvPicPr>
          <p:cNvPr id="7" name="Picture 6">
            <a:extLst>
              <a:ext uri="{FF2B5EF4-FFF2-40B4-BE49-F238E27FC236}">
                <a16:creationId xmlns:a16="http://schemas.microsoft.com/office/drawing/2014/main" id="{83B814B2-201A-AED9-EFC8-339A1FC11AB9}"/>
              </a:ext>
            </a:extLst>
          </p:cNvPr>
          <p:cNvPicPr>
            <a:picLocks noChangeAspect="1"/>
          </p:cNvPicPr>
          <p:nvPr/>
        </p:nvPicPr>
        <p:blipFill>
          <a:blip r:embed="rId2"/>
          <a:stretch>
            <a:fillRect/>
          </a:stretch>
        </p:blipFill>
        <p:spPr>
          <a:xfrm>
            <a:off x="7000811" y="1306923"/>
            <a:ext cx="5191189" cy="2874552"/>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B9F9F032-3449-E840-8B44-148E155F4907}"/>
              </a:ext>
            </a:extLst>
          </p:cNvPr>
          <p:cNvSpPr txBox="1"/>
          <p:nvPr/>
        </p:nvSpPr>
        <p:spPr>
          <a:xfrm>
            <a:off x="433388" y="5824308"/>
            <a:ext cx="6296024" cy="369332"/>
          </a:xfrm>
          <a:prstGeom prst="rect">
            <a:avLst/>
          </a:prstGeom>
          <a:noFill/>
        </p:spPr>
        <p:txBody>
          <a:bodyPr wrap="square">
            <a:spAutoFit/>
          </a:bodyPr>
          <a:lstStyle/>
          <a:p>
            <a:r>
              <a:rPr lang="en-CA" dirty="0">
                <a:hlinkClick r:id="rId3"/>
              </a:rPr>
              <a:t>Presentations - European Commission</a:t>
            </a:r>
            <a:endParaRPr lang="en-CA" dirty="0"/>
          </a:p>
        </p:txBody>
      </p:sp>
    </p:spTree>
    <p:extLst>
      <p:ext uri="{BB962C8B-B14F-4D97-AF65-F5344CB8AC3E}">
        <p14:creationId xmlns:p14="http://schemas.microsoft.com/office/powerpoint/2010/main" val="3906574749"/>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E9F715-AA3D-49D5-B63F-BECA998E88DA}"/>
</file>

<file path=customXml/itemProps2.xml><?xml version="1.0" encoding="utf-8"?>
<ds:datastoreItem xmlns:ds="http://schemas.openxmlformats.org/officeDocument/2006/customXml" ds:itemID="{6F83EC90-7949-4E7B-A6DD-48FB0C1303EB}"/>
</file>

<file path=customXml/itemProps3.xml><?xml version="1.0" encoding="utf-8"?>
<ds:datastoreItem xmlns:ds="http://schemas.openxmlformats.org/officeDocument/2006/customXml" ds:itemID="{CBCD5A1A-8BF7-4DE7-8E0D-A5A1F5818C0F}"/>
</file>

<file path=docProps/app.xml><?xml version="1.0" encoding="utf-8"?>
<Properties xmlns="http://schemas.openxmlformats.org/officeDocument/2006/extended-properties" xmlns:vt="http://schemas.openxmlformats.org/officeDocument/2006/docPropsVTypes">
  <Template/>
  <TotalTime>22430</TotalTime>
  <Words>2191</Words>
  <Application>Microsoft Office PowerPoint</Application>
  <PresentationFormat>Widescreen</PresentationFormat>
  <Paragraphs>208</Paragraphs>
  <Slides>19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Europa</vt:lpstr>
      <vt:lpstr>Lato</vt:lpstr>
      <vt:lpstr>Roboto</vt:lpstr>
      <vt:lpstr>Söhne</vt:lpstr>
      <vt:lpstr>TimesNewRomanPS-ItalicMT</vt:lpstr>
      <vt:lpstr>TimesNewRomanPSMT</vt:lpstr>
      <vt:lpstr>1_Office Theme</vt:lpstr>
      <vt:lpstr>Community for Emerging and Zoonotic Diseases Q2 Signals of Interest for CSHIN </vt:lpstr>
      <vt:lpstr>African Swine Fever Trends</vt:lpstr>
      <vt:lpstr>ASF Cases - Europe</vt:lpstr>
      <vt:lpstr>ASF Cases – Asia (Q2)</vt:lpstr>
      <vt:lpstr>Vietnam exports first African swine fever vaccine batch to Indonesia | The Star</vt:lpstr>
      <vt:lpstr>Texas scientists map DNA of tick threatening human and swine health</vt:lpstr>
      <vt:lpstr>Foot and Mouth Disease – Hazard Trend</vt:lpstr>
      <vt:lpstr>Foot and Mouth Disease in Germany</vt:lpstr>
      <vt:lpstr>Foot and Mouth Disease – Hungary and Slovakia</vt:lpstr>
      <vt:lpstr>Foot and Mouth Disease – Europe</vt:lpstr>
      <vt:lpstr>FMD SAT-1 incursion to Middle East</vt:lpstr>
      <vt:lpstr>Brazil and Bolivia Free of FMD without vaccination</vt:lpstr>
      <vt:lpstr>SHIC-Funded Study First to Confirm Porcine Astrovirus 4 as a Primary Cause of Tracheitis and Bronchitis in Piglets – Swine Health Information Center</vt:lpstr>
      <vt:lpstr>SHIC-Funded Study First to Confirm Porcine Astrovirus 4 as a Primary Cause of Tracheitis and Bronchitis in Piglets – Swine Health Information Center</vt:lpstr>
      <vt:lpstr>PRRS in US</vt:lpstr>
      <vt:lpstr>Sheep serve as amplifying hosts of Japanese Encephalitis</vt:lpstr>
      <vt:lpstr>Sheep serve as amplifying hosts of Japanese Encephalitis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320</cp:revision>
  <dcterms:created xsi:type="dcterms:W3CDTF">2020-02-07T23:34:08Z</dcterms:created>
  <dcterms:modified xsi:type="dcterms:W3CDTF">2025-08-26T22:03:55Z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