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341" r:id="rId4"/>
    <p:sldId id="494" r:id="rId5"/>
    <p:sldId id="340" r:id="rId6"/>
    <p:sldId id="493" r:id="rId7"/>
    <p:sldId id="492" r:id="rId8"/>
    <p:sldId id="491" r:id="rId9"/>
    <p:sldId id="466" r:id="rId10"/>
    <p:sldId id="490" r:id="rId11"/>
    <p:sldId id="309" r:id="rId12"/>
    <p:sldId id="267" r:id="rId13"/>
    <p:sldId id="268" r:id="rId14"/>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951" autoAdjust="0"/>
  </p:normalViewPr>
  <p:slideViewPr>
    <p:cSldViewPr snapToGrid="0">
      <p:cViewPr varScale="1">
        <p:scale>
          <a:sx n="70" d="100"/>
          <a:sy n="70" d="100"/>
        </p:scale>
        <p:origin x="936"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81050-B584-F6F5-841C-9310A76684C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916327-DE34-DFDF-3FB5-A716ABE8423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FD299287-FE16-4DA4-9428-2FBD0A3E7973}" type="datetimeFigureOut">
              <a:rPr lang="en-US"/>
              <a:pPr>
                <a:defRPr/>
              </a:pPr>
              <a:t>6/2/2025</a:t>
            </a:fld>
            <a:endParaRPr lang="en-US"/>
          </a:p>
        </p:txBody>
      </p:sp>
      <p:sp>
        <p:nvSpPr>
          <p:cNvPr id="4" name="Slide Image Placeholder 3">
            <a:extLst>
              <a:ext uri="{FF2B5EF4-FFF2-40B4-BE49-F238E27FC236}">
                <a16:creationId xmlns:a16="http://schemas.microsoft.com/office/drawing/2014/main" id="{768A893F-CC54-8DB5-DE64-C947402C48AE}"/>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3ACF666B-E000-B2A4-334B-FAB72D2ADE48}"/>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659D8E-0D21-41F2-9D96-A7B78CE00061}"/>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E8A9AB-105D-9959-65BC-E3606D14A7D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E4F56EEE-78B0-4BAA-A8D3-D12602D40C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blauwtong/publicaties/blauwtong-positief-202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12CD00-5E08-44AC-14CD-C9DCBD6BC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3C5C017-86A7-6C8D-41A5-B94352DDB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BC49DF4-42CA-C837-BB4D-2D260D39D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D4DF809-8F2F-4E94-9FBF-55A899DE3268}"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Japanese encephalitis virus (JEV) is a flavivirus that causes encephalitis in humans mainly in Asia and the western Pacific. The virus also produces neurological disease in pigs and horses and reproductive failure in pigs. </a:t>
            </a:r>
          </a:p>
          <a:p>
            <a:endParaRPr lang="en-CA" altLang="en-US" dirty="0"/>
          </a:p>
          <a:p>
            <a:r>
              <a:rPr lang="en-CA" altLang="en-US" dirty="0">
                <a:solidFill>
                  <a:srgbClr val="1C1D1F"/>
                </a:solidFill>
                <a:latin typeface="Nunito" pitchFamily="2" charset="0"/>
              </a:rPr>
              <a:t>JE virus is transmitted to humans through the bites of infected </a:t>
            </a:r>
            <a:r>
              <a:rPr lang="en-CA" altLang="en-US" i="1" dirty="0">
                <a:solidFill>
                  <a:srgbClr val="1C1D1F"/>
                </a:solidFill>
                <a:latin typeface="Nunito" pitchFamily="2" charset="0"/>
              </a:rPr>
              <a:t>Culex </a:t>
            </a:r>
            <a:r>
              <a:rPr lang="en-CA" altLang="en-US" dirty="0">
                <a:solidFill>
                  <a:srgbClr val="1C1D1F"/>
                </a:solidFill>
                <a:latin typeface="Nunito" pitchFamily="2" charset="0"/>
              </a:rPr>
              <a:t>species mosquitoes, particularly </a:t>
            </a:r>
            <a:r>
              <a:rPr lang="en-CA" altLang="en-US" i="1" dirty="0">
                <a:solidFill>
                  <a:srgbClr val="1C1D1F"/>
                </a:solidFill>
                <a:latin typeface="Nunito" pitchFamily="2" charset="0"/>
              </a:rPr>
              <a:t>Culex </a:t>
            </a:r>
            <a:r>
              <a:rPr lang="en-CA" altLang="en-US" i="1" dirty="0" err="1">
                <a:solidFill>
                  <a:srgbClr val="1C1D1F"/>
                </a:solidFill>
                <a:latin typeface="Nunito" pitchFamily="2" charset="0"/>
              </a:rPr>
              <a:t>tritaeniorhynchus</a:t>
            </a:r>
            <a:r>
              <a:rPr lang="en-CA" altLang="en-US" dirty="0">
                <a:solidFill>
                  <a:srgbClr val="1C1D1F"/>
                </a:solidFill>
                <a:latin typeface="Nunito" pitchFamily="2" charset="0"/>
              </a:rPr>
              <a:t>.</a:t>
            </a:r>
          </a:p>
          <a:p>
            <a:endParaRPr lang="en-CA" altLang="en-US" dirty="0">
              <a:solidFill>
                <a:srgbClr val="1C1D1F"/>
              </a:solidFill>
              <a:latin typeface="Nunito" pitchFamily="2" charset="0"/>
            </a:endParaRPr>
          </a:p>
          <a:p>
            <a:r>
              <a:rPr lang="en-CA" altLang="en-US" dirty="0">
                <a:solidFill>
                  <a:srgbClr val="1C1D1F"/>
                </a:solidFill>
                <a:latin typeface="Nunito" pitchFamily="2" charset="0"/>
              </a:rPr>
              <a:t>In areas of Asia, JE virus transmission is seasonal. Human disease usually peaks in the summer and fall. </a:t>
            </a:r>
          </a:p>
          <a:p>
            <a:endParaRPr lang="en-CA" altLang="en-US" dirty="0"/>
          </a:p>
          <a:p>
            <a:r>
              <a:rPr lang="en-CA" altLang="en-US" dirty="0"/>
              <a:t>JEV emergence in the United States (and other areas outside of Asia) is a concern due to the presence of competent mosquito vectors and susceptible hosts. </a:t>
            </a:r>
          </a:p>
          <a:p>
            <a:endParaRPr lang="en-CA" altLang="en-US" dirty="0"/>
          </a:p>
          <a:p>
            <a:r>
              <a:rPr lang="en-CA" altLang="en-US" dirty="0"/>
              <a:t>First cases in pigs since 2022.. And some report of JE in feral pigs and fears that they may further amplify and spread the virus.</a:t>
            </a:r>
          </a:p>
          <a:p>
            <a:endParaRPr lang="en-CA" altLang="en-US" dirty="0"/>
          </a:p>
          <a:p>
            <a:r>
              <a:rPr lang="en-CA" altLang="en-US" dirty="0"/>
              <a:t>Recent study from </a:t>
            </a:r>
            <a:r>
              <a:rPr lang="en-CA" altLang="en-US" dirty="0" err="1"/>
              <a:t>china</a:t>
            </a:r>
            <a:r>
              <a:rPr lang="en-CA" altLang="en-US" dirty="0"/>
              <a:t> examined the role of sheep in JEV transmission:</a:t>
            </a:r>
          </a:p>
          <a:p>
            <a:pPr marL="285750" indent="-2857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Sheep infected with SH2201 developed high levels of viremia, and most display mild, nonspecific clinical signs (e.g., fever, reduced appetite, and decreased activity), similar to the signs present in experimentally infected pigs</a:t>
            </a:r>
          </a:p>
          <a:p>
            <a:pPr marL="285750" indent="-2857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Brain samples also showed JEV-induced encephalitis lesions</a:t>
            </a:r>
          </a:p>
          <a:p>
            <a:pPr marL="171450" indent="-171450">
              <a:buFontTx/>
              <a:buChar char="-"/>
            </a:pPr>
            <a:r>
              <a:rPr lang="en-CA" sz="1800" dirty="0">
                <a:effectLst/>
                <a:latin typeface="Aptos" panose="020B0004020202020204" pitchFamily="34" charset="0"/>
                <a:ea typeface="Aptos" panose="020B0004020202020204" pitchFamily="34" charset="0"/>
                <a:cs typeface="Times New Roman" panose="02020603050405020304" pitchFamily="18" charset="0"/>
              </a:rPr>
              <a:t>Analysis of virus shedding in nasal and anal secretions of SH2201-infected sheep revealed high levels of JEV shedding in both sample types, suggesting that sheep can shed the virus into their surroundings, potentially acting as an important source of JEV transmission.</a:t>
            </a:r>
            <a:endParaRPr lang="en-CA" altLang="en-US" dirty="0"/>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6764DB9-0A79-F5AE-7622-6EA539F55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ACB6531-4CA0-3C18-59C3-647F1DB19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7892" name="Slide Number Placeholder 3">
            <a:extLst>
              <a:ext uri="{FF2B5EF4-FFF2-40B4-BE49-F238E27FC236}">
                <a16:creationId xmlns:a16="http://schemas.microsoft.com/office/drawing/2014/main" id="{EF303325-D788-BAB1-DEBC-9E4237DD8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EFB7DF-080C-4FEA-B389-DBFF26552584}"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0EC5A7-73EF-F155-2EF9-FEF7A9B70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5788AB9-92A3-6F4C-DC0D-0C3AB1618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9940" name="Slide Number Placeholder 3">
            <a:extLst>
              <a:ext uri="{FF2B5EF4-FFF2-40B4-BE49-F238E27FC236}">
                <a16:creationId xmlns:a16="http://schemas.microsoft.com/office/drawing/2014/main" id="{F5DC6174-4B62-B4EC-12B9-1DBCBC9FC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6A60B-BDCE-4335-B86E-5E199513AA5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764ADE6-B2CC-8867-CC2D-DDED577AC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65B6B4-32E6-7634-1A85-928A312E9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1988" name="Slide Number Placeholder 3">
            <a:extLst>
              <a:ext uri="{FF2B5EF4-FFF2-40B4-BE49-F238E27FC236}">
                <a16:creationId xmlns:a16="http://schemas.microsoft.com/office/drawing/2014/main" id="{A0E2B440-A259-F455-7374-DE5CBAA85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0A93C7-00C1-4353-ABB4-9C787A6A3154}"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75CD53-40A7-2C84-AFE1-2140632D9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F9467C0-C7BC-F82A-1798-6D1544ABA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CA" altLang="en-US" dirty="0"/>
              <a:t>Very few reports over the last ~2 months. We’ve had 13 events of BTV reported in EMPRES-I (all BTV-3), 6 events from Norway, 6 from the UK, and then 1 from Africa (Botswana).</a:t>
            </a:r>
          </a:p>
          <a:p>
            <a:endParaRPr lang="en-CA" altLang="en-US" dirty="0"/>
          </a:p>
          <a:p>
            <a:r>
              <a:rPr lang="en-CA" altLang="en-US" dirty="0"/>
              <a:t>However, report tend to increase in late July.</a:t>
            </a:r>
          </a:p>
          <a:p>
            <a:endParaRPr lang="en-CA" altLang="en-US" dirty="0"/>
          </a:p>
          <a:p>
            <a:r>
              <a:rPr lang="en-CA" altLang="en-US" dirty="0"/>
              <a:t>Netherlands has not updated their case counts since April 10: </a:t>
            </a:r>
            <a:r>
              <a:rPr lang="en-CA" dirty="0">
                <a:hlinkClick r:id="rId3"/>
              </a:rPr>
              <a:t>Bluetongue positive per municipality 2024 | Map | NVWA</a:t>
            </a:r>
            <a:endParaRPr lang="en-CA" dirty="0"/>
          </a:p>
          <a:p>
            <a:endParaRPr lang="en-CA" altLang="en-US" dirty="0"/>
          </a:p>
          <a:p>
            <a:endParaRPr lang="en-CA" altLang="en-US" dirty="0"/>
          </a:p>
        </p:txBody>
      </p:sp>
      <p:sp>
        <p:nvSpPr>
          <p:cNvPr id="17412" name="Slide Number Placeholder 3">
            <a:extLst>
              <a:ext uri="{FF2B5EF4-FFF2-40B4-BE49-F238E27FC236}">
                <a16:creationId xmlns:a16="http://schemas.microsoft.com/office/drawing/2014/main" id="{B2C7FA14-631B-65D1-E0D5-633579EDC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76C257-B166-44D5-BB7B-9AE5BBE00DC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 too </a:t>
            </a:r>
            <a:r>
              <a:rPr lang="en-US" altLang="en-US" dirty="0"/>
              <a:t>much has changed here, no new states, a few new counties in already affected state reported. ~59% of affected counties are classified as established.</a:t>
            </a:r>
          </a:p>
          <a:p>
            <a:endParaRPr lang="en-US" altLang="en-US" dirty="0"/>
          </a:p>
          <a:p>
            <a:r>
              <a:rPr lang="en-US" altLang="en-US" dirty="0"/>
              <a:t>Established definition: at least six individual ticks, or 2 of 3 life stages collected in single collection period (one year)</a:t>
            </a: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0" i="1" dirty="0" err="1">
                <a:solidFill>
                  <a:srgbClr val="000000"/>
                </a:solidFill>
                <a:effectLst/>
                <a:latin typeface="Nunito" pitchFamily="2" charset="0"/>
              </a:rPr>
              <a:t>Ehrlichia</a:t>
            </a:r>
            <a:r>
              <a:rPr lang="en-CA" b="0" i="1" dirty="0">
                <a:solidFill>
                  <a:srgbClr val="000000"/>
                </a:solidFill>
                <a:effectLst/>
                <a:latin typeface="Nunito" pitchFamily="2" charset="0"/>
              </a:rPr>
              <a:t> </a:t>
            </a:r>
            <a:r>
              <a:rPr lang="en-CA" b="0" i="1" dirty="0" err="1">
                <a:solidFill>
                  <a:srgbClr val="000000"/>
                </a:solidFill>
                <a:effectLst/>
                <a:latin typeface="Nunito" pitchFamily="2" charset="0"/>
              </a:rPr>
              <a:t>chaffeensis</a:t>
            </a:r>
            <a:r>
              <a:rPr lang="en-CA" b="0" i="0" dirty="0">
                <a:solidFill>
                  <a:srgbClr val="000000"/>
                </a:solidFill>
                <a:effectLst/>
                <a:latin typeface="Nunito" pitchFamily="2" charset="0"/>
              </a:rPr>
              <a:t> is the most common causative agent of human monocytic ehrlichiosis (HME) and is transmitted primarily by the lone star tick.</a:t>
            </a:r>
          </a:p>
          <a:p>
            <a:endParaRPr lang="en-CA" altLang="en-US" b="0" i="0" dirty="0">
              <a:solidFill>
                <a:srgbClr val="000000"/>
              </a:solidFill>
              <a:effectLst/>
              <a:latin typeface="Nunito" pitchFamily="2" charset="0"/>
            </a:endParaRPr>
          </a:p>
          <a:p>
            <a:endParaRPr lang="en-US" altLang="en-US" dirty="0"/>
          </a:p>
          <a:p>
            <a:endParaRPr lang="en-US" altLang="en-US" dirty="0"/>
          </a:p>
          <a:p>
            <a:r>
              <a:rPr lang="en-CA" b="0" i="0" dirty="0">
                <a:solidFill>
                  <a:srgbClr val="000000"/>
                </a:solidFill>
                <a:effectLst/>
                <a:latin typeface="Nunito" pitchFamily="2" charset="0"/>
              </a:rPr>
              <a:t>Collected 8,700 </a:t>
            </a:r>
            <a:r>
              <a:rPr lang="en-CA" b="0" i="1" dirty="0">
                <a:solidFill>
                  <a:srgbClr val="000000"/>
                </a:solidFill>
                <a:effectLst/>
                <a:latin typeface="Nunito" pitchFamily="2" charset="0"/>
              </a:rPr>
              <a:t>H. longicornis</a:t>
            </a:r>
            <a:r>
              <a:rPr lang="en-CA" b="0" i="0" dirty="0">
                <a:solidFill>
                  <a:srgbClr val="000000"/>
                </a:solidFill>
                <a:effectLst/>
                <a:latin typeface="Nunito" pitchFamily="2" charset="0"/>
              </a:rPr>
              <a:t> larvae (n = 8,120), nymphs (n = 412), and adult female ticks (n = 168) we collected from 4 towns in southwestern Connecticut during 2021–2023 </a:t>
            </a:r>
          </a:p>
          <a:p>
            <a:r>
              <a:rPr lang="en-CA" b="0" i="0" dirty="0">
                <a:solidFill>
                  <a:srgbClr val="000000"/>
                </a:solidFill>
                <a:effectLst/>
                <a:latin typeface="Nunito" pitchFamily="2" charset="0"/>
              </a:rPr>
              <a:t>Tested 88 females and 357 nymphs for evidence of infection. Of those ticks, 2 (0.6%) nymphs tested positive for </a:t>
            </a:r>
            <a:r>
              <a:rPr lang="en-CA" b="0" i="1" dirty="0">
                <a:solidFill>
                  <a:srgbClr val="000000"/>
                </a:solidFill>
                <a:effectLst/>
                <a:latin typeface="Nunito" pitchFamily="2" charset="0"/>
              </a:rPr>
              <a:t>B. burgdorferi</a:t>
            </a:r>
            <a:r>
              <a:rPr lang="en-CA" b="0" i="0" dirty="0">
                <a:solidFill>
                  <a:srgbClr val="000000"/>
                </a:solidFill>
                <a:effectLst/>
                <a:latin typeface="Nunito" pitchFamily="2" charset="0"/>
              </a:rPr>
              <a:t>, and 1 (0.8%) nymph collected in May 2021 from Stratford (41.1526°N, 73.1471°W) tested positive for </a:t>
            </a:r>
            <a:r>
              <a:rPr lang="en-CA" b="0" i="1" dirty="0">
                <a:solidFill>
                  <a:srgbClr val="000000"/>
                </a:solidFill>
                <a:effectLst/>
                <a:latin typeface="Nunito" pitchFamily="2" charset="0"/>
              </a:rPr>
              <a:t>E. </a:t>
            </a:r>
            <a:r>
              <a:rPr lang="en-CA" b="0" i="1" dirty="0" err="1">
                <a:solidFill>
                  <a:srgbClr val="000000"/>
                </a:solidFill>
                <a:effectLst/>
                <a:latin typeface="Nunito" pitchFamily="2" charset="0"/>
              </a:rPr>
              <a:t>chaffeensis</a:t>
            </a:r>
            <a:r>
              <a:rPr lang="en-CA" b="0" i="0" dirty="0">
                <a:solidFill>
                  <a:srgbClr val="000000"/>
                </a:solidFill>
                <a:effectLst/>
                <a:latin typeface="Nunito" pitchFamily="2" charset="0"/>
              </a:rPr>
              <a:t>  </a:t>
            </a:r>
          </a:p>
          <a:p>
            <a:endParaRPr lang="en-CA" altLang="en-US" b="0" i="0" dirty="0">
              <a:solidFill>
                <a:srgbClr val="000000"/>
              </a:solidFill>
              <a:effectLst/>
              <a:latin typeface="Nunito" pitchFamily="2" charset="0"/>
            </a:endParaRPr>
          </a:p>
          <a:p>
            <a:r>
              <a:rPr lang="en-CA" b="0" i="0" dirty="0">
                <a:solidFill>
                  <a:srgbClr val="000000"/>
                </a:solidFill>
                <a:effectLst/>
                <a:latin typeface="Nunito" pitchFamily="2" charset="0"/>
              </a:rPr>
              <a:t>The Stratford site where the </a:t>
            </a:r>
            <a:r>
              <a:rPr lang="en-CA" b="0" i="1" dirty="0">
                <a:solidFill>
                  <a:srgbClr val="000000"/>
                </a:solidFill>
                <a:effectLst/>
                <a:latin typeface="Nunito" pitchFamily="2" charset="0"/>
              </a:rPr>
              <a:t>E. </a:t>
            </a:r>
            <a:r>
              <a:rPr lang="en-CA" b="0" i="1" dirty="0" err="1">
                <a:solidFill>
                  <a:srgbClr val="000000"/>
                </a:solidFill>
                <a:effectLst/>
                <a:latin typeface="Nunito" pitchFamily="2" charset="0"/>
              </a:rPr>
              <a:t>chaffeensis</a:t>
            </a:r>
            <a:r>
              <a:rPr lang="en-CA" b="0" i="0" dirty="0">
                <a:solidFill>
                  <a:srgbClr val="000000"/>
                </a:solidFill>
                <a:effectLst/>
                <a:latin typeface="Nunito" pitchFamily="2" charset="0"/>
              </a:rPr>
              <a:t>–positive specimen was collected is frequented by white-tailed deer, and repeated surveys have revealed that the area is heavily infested with </a:t>
            </a:r>
            <a:r>
              <a:rPr lang="en-CA" b="0" i="1" dirty="0">
                <a:solidFill>
                  <a:srgbClr val="000000"/>
                </a:solidFill>
                <a:effectLst/>
                <a:latin typeface="Nunito" pitchFamily="2" charset="0"/>
              </a:rPr>
              <a:t>H. longicornis</a:t>
            </a:r>
            <a:r>
              <a:rPr lang="en-CA" b="0" i="0" dirty="0">
                <a:solidFill>
                  <a:srgbClr val="000000"/>
                </a:solidFill>
                <a:effectLst/>
                <a:latin typeface="Nunito" pitchFamily="2" charset="0"/>
              </a:rPr>
              <a:t> and </a:t>
            </a:r>
            <a:r>
              <a:rPr lang="en-CA" b="0" i="1" dirty="0">
                <a:solidFill>
                  <a:srgbClr val="000000"/>
                </a:solidFill>
                <a:effectLst/>
                <a:latin typeface="Nunito" pitchFamily="2" charset="0"/>
              </a:rPr>
              <a:t>A. americanum</a:t>
            </a:r>
            <a:r>
              <a:rPr lang="en-CA" b="0" i="0" dirty="0">
                <a:solidFill>
                  <a:srgbClr val="000000"/>
                </a:solidFill>
                <a:effectLst/>
                <a:latin typeface="Nunito" pitchFamily="2" charset="0"/>
              </a:rPr>
              <a:t>. White-tailed deer are known reservoir hosts for </a:t>
            </a:r>
            <a:r>
              <a:rPr lang="en-CA" b="0" i="1" dirty="0">
                <a:solidFill>
                  <a:srgbClr val="000000"/>
                </a:solidFill>
                <a:effectLst/>
                <a:latin typeface="Nunito" pitchFamily="2" charset="0"/>
              </a:rPr>
              <a:t>E. </a:t>
            </a:r>
            <a:r>
              <a:rPr lang="en-CA" b="0" i="1" dirty="0" err="1">
                <a:solidFill>
                  <a:srgbClr val="000000"/>
                </a:solidFill>
                <a:effectLst/>
                <a:latin typeface="Nunito" pitchFamily="2" charset="0"/>
              </a:rPr>
              <a:t>chaffeensis</a:t>
            </a:r>
            <a:r>
              <a:rPr lang="en-CA" b="0" i="0" dirty="0">
                <a:solidFill>
                  <a:srgbClr val="000000"/>
                </a:solidFill>
                <a:effectLst/>
                <a:latin typeface="Nunito" pitchFamily="2" charset="0"/>
              </a:rPr>
              <a:t> </a:t>
            </a:r>
          </a:p>
          <a:p>
            <a:endParaRPr lang="en-CA" altLang="en-US" b="0" i="0" dirty="0">
              <a:solidFill>
                <a:srgbClr val="000000"/>
              </a:solidFill>
              <a:effectLst/>
              <a:latin typeface="Nunito" pitchFamily="2" charset="0"/>
            </a:endParaRPr>
          </a:p>
          <a:p>
            <a:r>
              <a:rPr lang="en-CA" b="0" i="0" dirty="0">
                <a:solidFill>
                  <a:srgbClr val="000000"/>
                </a:solidFill>
                <a:effectLst/>
                <a:latin typeface="Nunito" pitchFamily="2" charset="0"/>
              </a:rPr>
              <a:t>Due to the fact that the ALHT does </a:t>
            </a:r>
            <a:r>
              <a:rPr lang="en-CA" b="0" i="0" dirty="0" err="1">
                <a:solidFill>
                  <a:srgbClr val="000000"/>
                </a:solidFill>
                <a:effectLst/>
                <a:latin typeface="Nunito" pitchFamily="2" charset="0"/>
              </a:rPr>
              <a:t>ocassiaonaly</a:t>
            </a:r>
            <a:r>
              <a:rPr lang="en-CA" b="0" i="0" dirty="0">
                <a:solidFill>
                  <a:srgbClr val="000000"/>
                </a:solidFill>
                <a:effectLst/>
                <a:latin typeface="Nunito" pitchFamily="2" charset="0"/>
              </a:rPr>
              <a:t> bite humans and it has been reported to partially feed in host-seeking may lead to human pathogen transmission as  the tick could try to complete a blood meal after partially feeding on an infected host.</a:t>
            </a:r>
          </a:p>
          <a:p>
            <a:endParaRPr lang="en-CA" b="0" i="0" dirty="0">
              <a:solidFill>
                <a:srgbClr val="000000"/>
              </a:solidFill>
              <a:effectLst/>
              <a:latin typeface="Nunito" pitchFamily="2" charset="0"/>
            </a:endParaRP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pPr/>
              <a:t>4</a:t>
            </a:fld>
            <a:endParaRPr lang="en-US" altLang="en-US"/>
          </a:p>
        </p:txBody>
      </p:sp>
    </p:spTree>
    <p:extLst>
      <p:ext uri="{BB962C8B-B14F-4D97-AF65-F5344CB8AC3E}">
        <p14:creationId xmlns:p14="http://schemas.microsoft.com/office/powerpoint/2010/main" val="159039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0" i="0" dirty="0">
                <a:solidFill>
                  <a:srgbClr val="000000"/>
                </a:solidFill>
                <a:effectLst/>
                <a:latin typeface="Montserrat" panose="00000500000000000000" pitchFamily="2" charset="0"/>
              </a:rPr>
              <a:t>The fly can travel </a:t>
            </a:r>
            <a:r>
              <a:rPr lang="en-CA" b="1" i="0" dirty="0">
                <a:solidFill>
                  <a:srgbClr val="000000"/>
                </a:solidFill>
                <a:effectLst/>
                <a:latin typeface="Montserrat" panose="00000500000000000000" pitchFamily="2" charset="0"/>
              </a:rPr>
              <a:t>four kilometers a day flying</a:t>
            </a:r>
            <a:r>
              <a:rPr lang="en-CA" b="0" i="0" dirty="0">
                <a:solidFill>
                  <a:srgbClr val="000000"/>
                </a:solidFill>
                <a:effectLst/>
                <a:latin typeface="Montserrat" panose="00000500000000000000" pitchFamily="2" charset="0"/>
              </a:rPr>
              <a:t> and if it is mobilized in animals transported in trucks it can be transported up to </a:t>
            </a:r>
            <a:r>
              <a:rPr lang="en-CA" b="1" i="0" dirty="0">
                <a:solidFill>
                  <a:srgbClr val="000000"/>
                </a:solidFill>
                <a:effectLst/>
                <a:latin typeface="Montserrat" panose="00000500000000000000" pitchFamily="2" charset="0"/>
              </a:rPr>
              <a:t>400 kilometers </a:t>
            </a:r>
          </a:p>
          <a:p>
            <a:endParaRPr lang="en-CA" altLang="en-US" b="1" i="0" dirty="0">
              <a:solidFill>
                <a:srgbClr val="000000"/>
              </a:solidFill>
              <a:effectLst/>
              <a:latin typeface="Montserrat" panose="00000500000000000000" pitchFamily="2" charset="0"/>
            </a:endParaRPr>
          </a:p>
          <a:p>
            <a:r>
              <a:rPr lang="en-CA" altLang="en-US" b="1" i="0" dirty="0">
                <a:solidFill>
                  <a:srgbClr val="000000"/>
                </a:solidFill>
                <a:effectLst/>
                <a:latin typeface="Montserrat" panose="00000500000000000000" pitchFamily="2" charset="0"/>
              </a:rPr>
              <a:t>Some modelling predictions indicate that </a:t>
            </a:r>
            <a:r>
              <a:rPr lang="en-CA" b="1" i="0" dirty="0">
                <a:solidFill>
                  <a:srgbClr val="000000"/>
                </a:solidFill>
                <a:effectLst/>
                <a:latin typeface="Montserrat" panose="00000500000000000000" pitchFamily="2" charset="0"/>
              </a:rPr>
              <a:t>the screwworm could arrive in Sonora</a:t>
            </a:r>
            <a:r>
              <a:rPr lang="en-CA" b="0" i="0" dirty="0">
                <a:solidFill>
                  <a:srgbClr val="000000"/>
                </a:solidFill>
                <a:effectLst/>
                <a:latin typeface="Montserrat" panose="00000500000000000000" pitchFamily="2" charset="0"/>
              </a:rPr>
              <a:t>  in September,  but could also be earlier</a:t>
            </a:r>
            <a:endParaRPr lang="en-CA" altLang="en-US" b="1"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Tree>
    <p:extLst>
      <p:ext uri="{BB962C8B-B14F-4D97-AF65-F5344CB8AC3E}">
        <p14:creationId xmlns:p14="http://schemas.microsoft.com/office/powerpoint/2010/main" val="342787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Only two EEE signals over the </a:t>
            </a:r>
            <a:r>
              <a:rPr lang="en-CA" altLang="en-US" dirty="0" err="1"/>
              <a:t>lasy</a:t>
            </a:r>
            <a:r>
              <a:rPr lang="en-CA" altLang="en-US" dirty="0"/>
              <a:t> ~2.5 months</a:t>
            </a:r>
          </a:p>
          <a:p>
            <a:endParaRPr lang="en-CA" altLang="en-US" dirty="0"/>
          </a:p>
          <a:p>
            <a:r>
              <a:rPr lang="en-CA" b="0" i="0" dirty="0">
                <a:solidFill>
                  <a:srgbClr val="000000"/>
                </a:solidFill>
                <a:effectLst/>
                <a:latin typeface="Montserrat" panose="00000500000000000000" pitchFamily="2" charset="0"/>
              </a:rPr>
              <a:t>On April 17, a yearling donkey in Lake County, Florida, tested positive for Eastern equine encephalitis (EEE) after developing clinical signs on April 3. The donkey is now deceased. </a:t>
            </a:r>
            <a:r>
              <a:rPr lang="en-CA" b="1" i="0" dirty="0">
                <a:solidFill>
                  <a:srgbClr val="000000"/>
                </a:solidFill>
                <a:effectLst/>
                <a:latin typeface="Montserrat" panose="00000500000000000000" pitchFamily="2" charset="0"/>
              </a:rPr>
              <a:t>Last year we started seeing EEE signals mid April.</a:t>
            </a:r>
          </a:p>
          <a:p>
            <a:endParaRPr lang="en-CA" altLang="en-US" b="1" i="0" dirty="0">
              <a:solidFill>
                <a:srgbClr val="000000"/>
              </a:solidFill>
              <a:effectLst/>
              <a:latin typeface="Montserrat" panose="00000500000000000000" pitchFamily="2" charset="0"/>
            </a:endParaRPr>
          </a:p>
          <a:p>
            <a:r>
              <a:rPr lang="en-CA" b="0" i="0" dirty="0">
                <a:solidFill>
                  <a:srgbClr val="000000"/>
                </a:solidFill>
                <a:effectLst/>
                <a:latin typeface="Montserrat" panose="00000500000000000000" pitchFamily="2" charset="0"/>
              </a:rPr>
              <a:t>The case of the turkey in Luzerne County originated when the Pennsylvania Game Commission was contacted after the bird was spotted acting erratically and walking in circles. George said the virus is transmitted mainly among birds. Aside from wild turkeys, Lau said the disease can impact pheasants, quail and deer. Because it’s spread by mosquitoes, wildlife cases tend to merge in late summer</a:t>
            </a:r>
          </a:p>
          <a:p>
            <a:endParaRPr lang="en-CA" altLang="en-US" b="0" i="0" dirty="0">
              <a:solidFill>
                <a:srgbClr val="000000"/>
              </a:solidFill>
              <a:effectLst/>
              <a:latin typeface="Montserrat" panose="00000500000000000000" pitchFamily="2" charset="0"/>
            </a:endParaRPr>
          </a:p>
          <a:p>
            <a:r>
              <a:rPr lang="en-CA" altLang="en-US" b="0" i="0" dirty="0">
                <a:solidFill>
                  <a:srgbClr val="000000"/>
                </a:solidFill>
                <a:effectLst/>
                <a:latin typeface="Montserrat" panose="00000500000000000000" pitchFamily="2" charset="0"/>
              </a:rPr>
              <a:t>Luzerne county had previously reported a case in a horse and wild deer</a:t>
            </a:r>
            <a:endParaRPr lang="en-CA" altLang="en-US" dirty="0"/>
          </a:p>
        </p:txBody>
      </p:sp>
    </p:spTree>
    <p:extLst>
      <p:ext uri="{BB962C8B-B14F-4D97-AF65-F5344CB8AC3E}">
        <p14:creationId xmlns:p14="http://schemas.microsoft.com/office/powerpoint/2010/main" val="171077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In 2025, between epidemiological week (EW) 1 and EW 19, there were 10,639  confirmed Oropouche cases reported the Americas Region. Confirmed cases were reported in nine countries in the Americas Region: Brazil (n= 10,076 cases), Canada and US ( each had 1 imported case), Cuba (n= 16 confirmed cases 2452 suspect), Guyana (n= 1 case), Panama2 (n= 287 cases), and Peru (n= 233 cases), Venezuela 5 cases,  Colombia had  21 cases</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t> For Brazil, this is a 56% increase in cases compared to the same period last year (6440). Have not seen much more information on the situation in Cuba.</a:t>
            </a:r>
          </a:p>
          <a:p>
            <a:endParaRPr lang="en-CA" altLang="en-US" dirty="0"/>
          </a:p>
          <a:p>
            <a:endParaRPr lang="en-CA" altLang="en-US" dirty="0"/>
          </a:p>
          <a:p>
            <a:r>
              <a:rPr lang="en-CA" altLang="en-US" dirty="0"/>
              <a:t>2024 in Brazil, there were five confirmed cases of vertical transmission (four fetal deaths and one case of congenital anomaly) and further investigation of fetal deaths, f miscarriages, and congenital abnormalities</a:t>
            </a:r>
          </a:p>
          <a:p>
            <a:endParaRPr lang="en-CA" altLang="en-US" dirty="0"/>
          </a:p>
          <a:p>
            <a:r>
              <a:rPr lang="en-CA" altLang="en-US" dirty="0"/>
              <a:t>PAHO recently released and OROV research agenda: </a:t>
            </a:r>
            <a:r>
              <a:rPr lang="en-CA" b="0" i="0" dirty="0">
                <a:solidFill>
                  <a:srgbClr val="3C4245"/>
                </a:solidFill>
                <a:effectLst/>
                <a:latin typeface="Noto Sans" panose="020B0502040504020204" pitchFamily="34" charset="0"/>
              </a:rPr>
              <a:t> Focusing on five critical areas – vertical transmission, vectors and reservoirs, epidemiology and surveillance, laboratory advancements, and clinical aspects – highlighting urgent gaps and strategic actions. </a:t>
            </a:r>
            <a:endParaRPr lang="en-CA" altLang="en-US" dirty="0"/>
          </a:p>
          <a:p>
            <a:endParaRPr lang="en-CA" altLang="en-US" dirty="0"/>
          </a:p>
        </p:txBody>
      </p:sp>
    </p:spTree>
    <p:extLst>
      <p:ext uri="{BB962C8B-B14F-4D97-AF65-F5344CB8AC3E}">
        <p14:creationId xmlns:p14="http://schemas.microsoft.com/office/powerpoint/2010/main" val="307763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E51104-B0D4-547B-FEBC-1A79D23A9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DF1E55F-1D32-490B-FCB6-C23E75A6E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For the first 19 weeks of 2025, a total of 2,755,110 suspected cases of dengue were reported. 1,096,668 (40%) were laboratory-confirmed, and 3,490 (0.1%) were classified as severe dengue. A total of 1,160 fatalities have been recorded (CFR 0.042%). This represents a decrease of 71% compared to the same period in 2024 and 13% compared to the average of the last 5 years. Figure 1 shows these trends</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While the trends, cases are a lot lower than last year, </a:t>
            </a:r>
            <a:r>
              <a:rPr lang="en-CA" altLang="en-US" dirty="0"/>
              <a:t>Cases in Mexico have been increasing in last 4 weeks</a:t>
            </a:r>
          </a:p>
          <a:p>
            <a:endParaRPr lang="en-CA" altLang="en-US" dirty="0"/>
          </a:p>
          <a:p>
            <a:r>
              <a:rPr lang="en-CA" b="0" i="0" dirty="0">
                <a:solidFill>
                  <a:srgbClr val="000000"/>
                </a:solidFill>
                <a:effectLst/>
                <a:latin typeface="abcsans"/>
              </a:rPr>
              <a:t>Cairns (in north Queensland) has recorded its first locally-transmitted case of the mosquito-borne illness in seven years (2018).</a:t>
            </a:r>
          </a:p>
          <a:p>
            <a:pPr algn="l"/>
            <a:r>
              <a:rPr lang="en-CA" b="0" i="0" dirty="0">
                <a:solidFill>
                  <a:srgbClr val="000000"/>
                </a:solidFill>
                <a:effectLst/>
                <a:latin typeface="abcsans"/>
              </a:rPr>
              <a:t>it used to have yearly outbreaks of dengue fever, including one in 2008-09 which infected nearly 1,000 people.</a:t>
            </a:r>
          </a:p>
          <a:p>
            <a:pPr algn="l"/>
            <a:r>
              <a:rPr lang="en-CA" b="0" i="0" dirty="0">
                <a:solidFill>
                  <a:srgbClr val="000000"/>
                </a:solidFill>
                <a:effectLst/>
                <a:latin typeface="abcsans"/>
              </a:rPr>
              <a:t>Then in 2011 they started releasing large numbers of dengue-resistant mosquitoes in the city which stopped them spreading the virus to humans.</a:t>
            </a:r>
          </a:p>
          <a:p>
            <a:pPr algn="l"/>
            <a:endParaRPr lang="en-CA" b="0" i="0" dirty="0">
              <a:solidFill>
                <a:srgbClr val="000000"/>
              </a:solidFill>
              <a:effectLst/>
              <a:latin typeface="abcsans"/>
            </a:endParaRPr>
          </a:p>
          <a:p>
            <a:pPr algn="l"/>
            <a:r>
              <a:rPr lang="en-CA" b="0" i="0" dirty="0">
                <a:solidFill>
                  <a:srgbClr val="000000"/>
                </a:solidFill>
                <a:effectLst/>
                <a:latin typeface="abcsans"/>
              </a:rPr>
              <a:t>Bangladesh - </a:t>
            </a:r>
            <a:r>
              <a:rPr lang="en-CA" b="0" i="0" dirty="0">
                <a:solidFill>
                  <a:srgbClr val="212529"/>
                </a:solidFill>
                <a:effectLst/>
                <a:latin typeface="roboto" panose="02000000000000000000" pitchFamily="2" charset="0"/>
              </a:rPr>
              <a:t>the total number of dengue cases reported this year has reached 4,492. So far, 23 people have died from the mosquito-borne disease in 2025.</a:t>
            </a:r>
          </a:p>
          <a:p>
            <a:pPr algn="l"/>
            <a:endParaRPr lang="en-CA" b="0" i="0" dirty="0">
              <a:solidFill>
                <a:srgbClr val="212529"/>
              </a:solidFill>
              <a:effectLst/>
              <a:latin typeface="roboto" panose="02000000000000000000" pitchFamily="2" charset="0"/>
            </a:endParaRPr>
          </a:p>
          <a:p>
            <a:pPr algn="l"/>
            <a:r>
              <a:rPr lang="en-CA" b="0" i="0" dirty="0">
                <a:solidFill>
                  <a:srgbClr val="212529"/>
                </a:solidFill>
                <a:effectLst/>
                <a:latin typeface="roboto" panose="02000000000000000000" pitchFamily="2" charset="0"/>
              </a:rPr>
              <a:t>In the Philippines cases have surged: </a:t>
            </a:r>
            <a:r>
              <a:rPr lang="en-CA" b="0" i="0" dirty="0">
                <a:solidFill>
                  <a:srgbClr val="333333"/>
                </a:solidFill>
                <a:effectLst/>
                <a:latin typeface="Noto Serif" panose="02020600060500020200" pitchFamily="18" charset="0"/>
              </a:rPr>
              <a:t>The Negros Occidental Provincial Health Office reported 1,897 dengue cases with seven deaths from Jan. 1 to May 10, 2025, compared to 449 cases during the same period last year.</a:t>
            </a:r>
          </a:p>
          <a:p>
            <a:pPr algn="l"/>
            <a:endParaRPr lang="en-CA" b="0" i="0" dirty="0">
              <a:solidFill>
                <a:srgbClr val="333333"/>
              </a:solidFill>
              <a:effectLst/>
              <a:latin typeface="Noto Serif" panose="02020600060500020200" pitchFamily="18" charset="0"/>
            </a:endParaRPr>
          </a:p>
          <a:p>
            <a:pPr algn="l"/>
            <a:r>
              <a:rPr lang="en-CA" b="0" i="0" dirty="0">
                <a:solidFill>
                  <a:srgbClr val="000000"/>
                </a:solidFill>
                <a:effectLst/>
                <a:latin typeface="selane-text"/>
              </a:rPr>
              <a:t>Singapore - The number of dengue cases for January to May 2025 has dropped about 74 per cent from the same period in 2024, with almost 2,000 cases recorded for the year to date, according to figures from the National Environment Agency (NEA).</a:t>
            </a:r>
          </a:p>
          <a:p>
            <a:pPr algn="l"/>
            <a:r>
              <a:rPr lang="en-CA" b="0" i="0" dirty="0">
                <a:solidFill>
                  <a:srgbClr val="000000"/>
                </a:solidFill>
                <a:effectLst/>
                <a:latin typeface="selane-text"/>
              </a:rPr>
              <a:t>This is also “significantly lower” than the number of cases during the same period in 2023, when more than 3,000 cases were reported for the first half of the year. About 10,000 dengue cases were recorded in the first half of 2024.</a:t>
            </a:r>
          </a:p>
          <a:p>
            <a:pPr algn="l"/>
            <a:endParaRPr lang="en-CA" b="0" i="0" dirty="0">
              <a:solidFill>
                <a:srgbClr val="212529"/>
              </a:solidFill>
              <a:effectLst/>
              <a:latin typeface="roboto" panose="02000000000000000000" pitchFamily="2" charset="0"/>
            </a:endParaRPr>
          </a:p>
          <a:p>
            <a:pPr algn="l"/>
            <a:endParaRPr lang="en-CA" b="0" i="0" dirty="0">
              <a:solidFill>
                <a:srgbClr val="212529"/>
              </a:solidFill>
              <a:effectLst/>
              <a:latin typeface="roboto" panose="02000000000000000000" pitchFamily="2" charset="0"/>
            </a:endParaRPr>
          </a:p>
          <a:p>
            <a:pPr algn="l"/>
            <a:endParaRPr lang="en-CA" b="0" i="0" dirty="0">
              <a:solidFill>
                <a:srgbClr val="000000"/>
              </a:solidFill>
              <a:effectLst/>
              <a:latin typeface="abcsans"/>
            </a:endParaRPr>
          </a:p>
          <a:p>
            <a:endParaRPr lang="en-CA" altLang="en-US" dirty="0"/>
          </a:p>
        </p:txBody>
      </p:sp>
      <p:sp>
        <p:nvSpPr>
          <p:cNvPr id="33796" name="Slide Number Placeholder 3">
            <a:extLst>
              <a:ext uri="{FF2B5EF4-FFF2-40B4-BE49-F238E27FC236}">
                <a16:creationId xmlns:a16="http://schemas.microsoft.com/office/drawing/2014/main" id="{85EF2F75-A6F0-E003-185C-BB808A57F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E169B3-34B7-4C52-95D0-43E49D91793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77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4E30416-03C7-D6F8-C9B6-AEA9A49BFC7E}"/>
              </a:ext>
            </a:extLst>
          </p:cNvPr>
          <p:cNvSpPr>
            <a:spLocks noGrp="1"/>
          </p:cNvSpPr>
          <p:nvPr>
            <p:ph type="sldNum" sz="quarter" idx="10"/>
          </p:nvPr>
        </p:nvSpPr>
        <p:spPr/>
        <p:txBody>
          <a:bodyPr/>
          <a:lstStyle>
            <a:lvl1pPr>
              <a:defRPr/>
            </a:lvl1pPr>
          </a:lstStyle>
          <a:p>
            <a:pPr>
              <a:defRPr/>
            </a:pPr>
            <a:fld id="{651CF349-32BC-4255-BFF5-0464A9CC9AF1}" type="slidenum">
              <a:rPr lang="en-US" altLang="en-US"/>
              <a:pPr>
                <a:defRPr/>
              </a:pPr>
              <a:t>‹#›</a:t>
            </a:fld>
            <a:endParaRPr lang="en-US" altLang="en-US"/>
          </a:p>
        </p:txBody>
      </p:sp>
    </p:spTree>
    <p:extLst>
      <p:ext uri="{BB962C8B-B14F-4D97-AF65-F5344CB8AC3E}">
        <p14:creationId xmlns:p14="http://schemas.microsoft.com/office/powerpoint/2010/main" val="283146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CABE26-7E79-E55D-69CB-FB8365AFE95A}"/>
              </a:ext>
            </a:extLst>
          </p:cNvPr>
          <p:cNvSpPr>
            <a:spLocks noGrp="1"/>
          </p:cNvSpPr>
          <p:nvPr>
            <p:ph type="sldNum" sz="quarter" idx="10"/>
          </p:nvPr>
        </p:nvSpPr>
        <p:spPr/>
        <p:txBody>
          <a:bodyPr/>
          <a:lstStyle>
            <a:lvl1pPr>
              <a:defRPr/>
            </a:lvl1pPr>
          </a:lstStyle>
          <a:p>
            <a:pPr>
              <a:defRPr/>
            </a:pPr>
            <a:fld id="{9CE63F1E-888D-468B-B838-F378B527AD85}" type="slidenum">
              <a:rPr lang="en-US" altLang="en-US"/>
              <a:pPr>
                <a:defRPr/>
              </a:pPr>
              <a:t>‹#›</a:t>
            </a:fld>
            <a:endParaRPr lang="en-US" altLang="en-US"/>
          </a:p>
        </p:txBody>
      </p:sp>
    </p:spTree>
    <p:extLst>
      <p:ext uri="{BB962C8B-B14F-4D97-AF65-F5344CB8AC3E}">
        <p14:creationId xmlns:p14="http://schemas.microsoft.com/office/powerpoint/2010/main" val="1784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1655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480E5EAA-5E1F-1317-0820-F49BB243684F}"/>
              </a:ext>
            </a:extLst>
          </p:cNvPr>
          <p:cNvSpPr>
            <a:spLocks noGrp="1"/>
          </p:cNvSpPr>
          <p:nvPr>
            <p:ph type="sldNum" sz="quarter" idx="10"/>
          </p:nvPr>
        </p:nvSpPr>
        <p:spPr/>
        <p:txBody>
          <a:bodyPr/>
          <a:lstStyle>
            <a:lvl1pPr>
              <a:defRPr/>
            </a:lvl1pPr>
          </a:lstStyle>
          <a:p>
            <a:pPr>
              <a:defRPr/>
            </a:pPr>
            <a:fld id="{589C40C2-7A94-424C-9771-F39272A79DD9}" type="slidenum">
              <a:rPr lang="en-US" altLang="en-US"/>
              <a:pPr>
                <a:defRPr/>
              </a:pPr>
              <a:t>‹#›</a:t>
            </a:fld>
            <a:endParaRPr lang="en-US" altLang="en-US"/>
          </a:p>
        </p:txBody>
      </p:sp>
    </p:spTree>
    <p:extLst>
      <p:ext uri="{BB962C8B-B14F-4D97-AF65-F5344CB8AC3E}">
        <p14:creationId xmlns:p14="http://schemas.microsoft.com/office/powerpoint/2010/main" val="315341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0E7BEAD-F7E2-A27C-354C-8B5B529C5F3A}"/>
              </a:ext>
            </a:extLst>
          </p:cNvPr>
          <p:cNvSpPr>
            <a:spLocks noGrp="1"/>
          </p:cNvSpPr>
          <p:nvPr>
            <p:ph type="sldNum" sz="quarter" idx="10"/>
          </p:nvPr>
        </p:nvSpPr>
        <p:spPr/>
        <p:txBody>
          <a:bodyPr/>
          <a:lstStyle>
            <a:lvl1pPr>
              <a:defRPr/>
            </a:lvl1pPr>
          </a:lstStyle>
          <a:p>
            <a:pPr>
              <a:defRPr/>
            </a:pPr>
            <a:fld id="{CD98E67A-15DF-4A5C-B8C0-CCB6B02C4A64}" type="slidenum">
              <a:rPr lang="en-US" altLang="en-US"/>
              <a:pPr>
                <a:defRPr/>
              </a:pPr>
              <a:t>‹#›</a:t>
            </a:fld>
            <a:endParaRPr lang="en-US" altLang="en-US"/>
          </a:p>
        </p:txBody>
      </p:sp>
    </p:spTree>
    <p:extLst>
      <p:ext uri="{BB962C8B-B14F-4D97-AF65-F5344CB8AC3E}">
        <p14:creationId xmlns:p14="http://schemas.microsoft.com/office/powerpoint/2010/main" val="9682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5C7426B1-A5DE-C567-3243-DE2284668F9A}"/>
              </a:ext>
            </a:extLst>
          </p:cNvPr>
          <p:cNvSpPr>
            <a:spLocks noGrp="1"/>
          </p:cNvSpPr>
          <p:nvPr>
            <p:ph type="sldNum" sz="quarter" idx="14"/>
          </p:nvPr>
        </p:nvSpPr>
        <p:spPr/>
        <p:txBody>
          <a:bodyPr/>
          <a:lstStyle>
            <a:lvl1pPr>
              <a:defRPr/>
            </a:lvl1pPr>
          </a:lstStyle>
          <a:p>
            <a:pPr>
              <a:defRPr/>
            </a:pPr>
            <a:fld id="{590668F6-C837-436A-91CA-1BA1567FCE7A}" type="slidenum">
              <a:rPr lang="en-US" altLang="en-US"/>
              <a:pPr>
                <a:defRPr/>
              </a:pPr>
              <a:t>‹#›</a:t>
            </a:fld>
            <a:endParaRPr lang="en-US" altLang="en-US"/>
          </a:p>
        </p:txBody>
      </p:sp>
    </p:spTree>
    <p:extLst>
      <p:ext uri="{BB962C8B-B14F-4D97-AF65-F5344CB8AC3E}">
        <p14:creationId xmlns:p14="http://schemas.microsoft.com/office/powerpoint/2010/main" val="35220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EFDAED9-62E0-6868-77C2-9F01C34E6A08}"/>
              </a:ext>
            </a:extLst>
          </p:cNvPr>
          <p:cNvSpPr>
            <a:spLocks noGrp="1"/>
          </p:cNvSpPr>
          <p:nvPr>
            <p:ph type="sldNum" sz="quarter" idx="15"/>
          </p:nvPr>
        </p:nvSpPr>
        <p:spPr/>
        <p:txBody>
          <a:bodyPr/>
          <a:lstStyle>
            <a:lvl1pPr>
              <a:defRPr/>
            </a:lvl1pPr>
          </a:lstStyle>
          <a:p>
            <a:pPr>
              <a:defRPr/>
            </a:pPr>
            <a:fld id="{3CEC82CE-925C-4987-A85C-5163FB01F0F0}" type="slidenum">
              <a:rPr lang="en-US" altLang="en-US"/>
              <a:pPr>
                <a:defRPr/>
              </a:pPr>
              <a:t>‹#›</a:t>
            </a:fld>
            <a:endParaRPr lang="en-US" altLang="en-US"/>
          </a:p>
        </p:txBody>
      </p:sp>
    </p:spTree>
    <p:extLst>
      <p:ext uri="{BB962C8B-B14F-4D97-AF65-F5344CB8AC3E}">
        <p14:creationId xmlns:p14="http://schemas.microsoft.com/office/powerpoint/2010/main" val="69178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8C46048-7651-9F16-8FAC-8EFE5B139A3D}"/>
              </a:ext>
            </a:extLst>
          </p:cNvPr>
          <p:cNvSpPr>
            <a:spLocks noGrp="1"/>
          </p:cNvSpPr>
          <p:nvPr>
            <p:ph type="sldNum" sz="quarter" idx="10"/>
          </p:nvPr>
        </p:nvSpPr>
        <p:spPr/>
        <p:txBody>
          <a:bodyPr/>
          <a:lstStyle>
            <a:lvl1pPr>
              <a:defRPr/>
            </a:lvl1pPr>
          </a:lstStyle>
          <a:p>
            <a:pPr>
              <a:defRPr/>
            </a:pPr>
            <a:fld id="{8E88BEFF-8846-4AAD-96B0-62C7819C1D93}" type="slidenum">
              <a:rPr lang="en-US" altLang="en-US"/>
              <a:pPr>
                <a:defRPr/>
              </a:pPr>
              <a:t>‹#›</a:t>
            </a:fld>
            <a:endParaRPr lang="en-US" altLang="en-US"/>
          </a:p>
        </p:txBody>
      </p:sp>
    </p:spTree>
    <p:extLst>
      <p:ext uri="{BB962C8B-B14F-4D97-AF65-F5344CB8AC3E}">
        <p14:creationId xmlns:p14="http://schemas.microsoft.com/office/powerpoint/2010/main" val="1617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B4C3CFAD-F0D2-E0AA-37CD-64AF5F3A3CA3}"/>
              </a:ext>
            </a:extLst>
          </p:cNvPr>
          <p:cNvSpPr>
            <a:spLocks noGrp="1"/>
          </p:cNvSpPr>
          <p:nvPr>
            <p:ph type="sldNum" sz="quarter" idx="10"/>
          </p:nvPr>
        </p:nvSpPr>
        <p:spPr/>
        <p:txBody>
          <a:bodyPr/>
          <a:lstStyle>
            <a:lvl1pPr>
              <a:defRPr/>
            </a:lvl1pPr>
          </a:lstStyle>
          <a:p>
            <a:pPr>
              <a:defRPr/>
            </a:pPr>
            <a:fld id="{C94B8F49-8641-4B51-A733-C826119B25E3}" type="slidenum">
              <a:rPr lang="en-US" altLang="en-US"/>
              <a:pPr>
                <a:defRPr/>
              </a:pPr>
              <a:t>‹#›</a:t>
            </a:fld>
            <a:endParaRPr lang="en-US" altLang="en-US"/>
          </a:p>
        </p:txBody>
      </p:sp>
    </p:spTree>
    <p:extLst>
      <p:ext uri="{BB962C8B-B14F-4D97-AF65-F5344CB8AC3E}">
        <p14:creationId xmlns:p14="http://schemas.microsoft.com/office/powerpoint/2010/main" val="230284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DBFF31A4-A42A-103D-D7E9-C35E4F903CDE}"/>
              </a:ext>
            </a:extLst>
          </p:cNvPr>
          <p:cNvSpPr>
            <a:spLocks noGrp="1"/>
          </p:cNvSpPr>
          <p:nvPr>
            <p:ph type="sldNum" sz="quarter" idx="10"/>
          </p:nvPr>
        </p:nvSpPr>
        <p:spPr/>
        <p:txBody>
          <a:bodyPr/>
          <a:lstStyle>
            <a:lvl1pPr>
              <a:defRPr/>
            </a:lvl1pPr>
          </a:lstStyle>
          <a:p>
            <a:pPr>
              <a:defRPr/>
            </a:pPr>
            <a:fld id="{26437CB6-981D-4A66-A251-1EC6E5FFD298}" type="slidenum">
              <a:rPr lang="en-US" altLang="en-US"/>
              <a:pPr>
                <a:defRPr/>
              </a:pPr>
              <a:t>‹#›</a:t>
            </a:fld>
            <a:endParaRPr lang="en-US" altLang="en-US"/>
          </a:p>
        </p:txBody>
      </p:sp>
    </p:spTree>
    <p:extLst>
      <p:ext uri="{BB962C8B-B14F-4D97-AF65-F5344CB8AC3E}">
        <p14:creationId xmlns:p14="http://schemas.microsoft.com/office/powerpoint/2010/main" val="6269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7191DC-108B-F062-3ABD-9A138BF35BA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6BB6B8-5CF4-C4DF-E2FA-4FF9A2E01C3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3D0AC4-8157-0EDD-48EE-2B832153D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41981C-33DC-4F67-AE3F-890F8ABB2090}" type="datetime1">
              <a:rPr lang="en-US"/>
              <a:pPr>
                <a:defRPr/>
              </a:pPr>
              <a:t>6/2/2025</a:t>
            </a:fld>
            <a:endParaRPr lang="en-US"/>
          </a:p>
        </p:txBody>
      </p:sp>
      <p:sp>
        <p:nvSpPr>
          <p:cNvPr id="5" name="Footer Placeholder 4">
            <a:extLst>
              <a:ext uri="{FF2B5EF4-FFF2-40B4-BE49-F238E27FC236}">
                <a16:creationId xmlns:a16="http://schemas.microsoft.com/office/drawing/2014/main" id="{294DF336-0E54-C037-15A1-FE2472E3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A90421A-8018-52B4-2417-11A20638457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0A2D6E4-30EF-4252-83BD-D670973BC1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health.nsw.gov.au/news/Pages/20250314_01.aspx" TargetMode="External"/><Relationship Id="rId7" Type="http://schemas.openxmlformats.org/officeDocument/2006/relationships/hyperlink" Target="https://www.swinehealth.org/wp-content/uploads/2024/09/shic-factsheet-JEV-June2024.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timesofindia.indiatimes.com/city/chennai/japanese-encephalitis-cases-rise-in-urban-and-periurban-areas-of-tamil-nadu/articleshow/121323292.cms" TargetMode="External"/><Relationship Id="rId5" Type="http://schemas.openxmlformats.org/officeDocument/2006/relationships/hyperlink" Target="https://www.daf.qld.gov.au/news-media/news/japanese-encephalitis-pigs#:~:text=JEV%20is%20a%20zoonotic%20disease,in%20Queensland%20since%20July%202022." TargetMode="External"/><Relationship Id="rId4" Type="http://schemas.openxmlformats.org/officeDocument/2006/relationships/hyperlink" Target="https://www.abc.net.au/news/2025-04-01/queenslander-likely-died-from-japanese-encephalitis-virus/105123982" TargetMode="External"/><Relationship Id="rId9" Type="http://schemas.openxmlformats.org/officeDocument/2006/relationships/hyperlink" Target="https://pmc.ncbi.nlm.nih.gov/articles/PMC120835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henews.com.pk/print/1296199-lumpy-skin-disease-resurfaces-in-si"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jawharafm.net/ar/article/%D8%A7%D9%84%D9%85%D9%87%D8%AF%D9%8A%D8%A9-%D9%86%D9%81%D9%88%D9%82-%D8%AD%D9%88%D8%A7%D9%84%D9%8A-8-%D8%A3%D8%A8%D9%82%D8%A7%D8%B1-%D8%A8%D8%B3%D8%A8%D8%A8-%D9%85%D8%B1%D8%B6-%D8%A7%D9%84%D8%AC%D9%84%D8%AF-%D8%A7%D9%84%D8%B9%D9%82%D8%AF%D9%8A/105/275367?fbclid=IwY2xjawKIu5VleHRuA2FlbQIxMQBicmlkETFzamNZRUttcU1yNHlkYlNCAR4VSdf7kDXUwG2cnAvGLCJm-yn6qFm8RluTXO2zfWxYmROJsFO4blUchDYlSA_aem_jYUtEPMtEpuDRcZpMsi_O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dpi.com/2076-2607/13/3/650" TargetMode="External"/><Relationship Id="rId13" Type="http://schemas.openxmlformats.org/officeDocument/2006/relationships/hyperlink" Target="https://pubmed.ncbi.nlm.nih.gov/40257377/" TargetMode="External"/><Relationship Id="rId3" Type="http://schemas.openxmlformats.org/officeDocument/2006/relationships/hyperlink" Target="https://www.nature.com/articles/s41598-025-94527-8" TargetMode="External"/><Relationship Id="rId7" Type="http://schemas.openxmlformats.org/officeDocument/2006/relationships/hyperlink" Target="https://pubmed.ncbi.nlm.nih.gov/40121037/" TargetMode="External"/><Relationship Id="rId12" Type="http://schemas.openxmlformats.org/officeDocument/2006/relationships/hyperlink" Target="https://journal.paho.org/en/articles/mayaro-virus-latin-america-and-caribbean?ut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ature.com/articles/s41598-025-93477-5" TargetMode="External"/><Relationship Id="rId11" Type="http://schemas.openxmlformats.org/officeDocument/2006/relationships/hyperlink" Target="https://www.cell.com/cell/fulltext/S0092-8674(25)00347-2?_returnURL=https%3A%2F%2Flinkinghub.elsevier.com%2Fretrieve%2Fpii%2FS0092867425003472%3Fshowall%3Dtrue" TargetMode="External"/><Relationship Id="rId5" Type="http://schemas.openxmlformats.org/officeDocument/2006/relationships/hyperlink" Target="https://tropmedhealth.biomedcentral.com/articles/10.1186/s41182-025-00691-y" TargetMode="External"/><Relationship Id="rId15" Type="http://schemas.openxmlformats.org/officeDocument/2006/relationships/hyperlink" Target="https://pubmed.ncbi.nlm.nih.gov/40276246/" TargetMode="External"/><Relationship Id="rId10" Type="http://schemas.openxmlformats.org/officeDocument/2006/relationships/hyperlink" Target="https://www.nature.com/articles/s43247-025-02199-z" TargetMode="External"/><Relationship Id="rId4" Type="http://schemas.openxmlformats.org/officeDocument/2006/relationships/hyperlink" Target="https://bmcinfectdis.biomedcentral.com/articles/10.1186/s12879-025-10544-y" TargetMode="External"/><Relationship Id="rId9" Type="http://schemas.openxmlformats.org/officeDocument/2006/relationships/hyperlink" Target="https://www.frontiersin.org/journals/microbiology/articles/10.3389/fmicb.2025.1583023/full" TargetMode="External"/><Relationship Id="rId14" Type="http://schemas.openxmlformats.org/officeDocument/2006/relationships/hyperlink" Target="https://pubmed.ncbi.nlm.nih.gov/4024180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journals.plos.org/climate/article?id=10.1371/journal.pclm.0000528" TargetMode="External"/><Relationship Id="rId13" Type="http://schemas.openxmlformats.org/officeDocument/2006/relationships/hyperlink" Target="https://pubmed.ncbi.nlm.nih.gov/40355881/" TargetMode="External"/><Relationship Id="rId3" Type="http://schemas.openxmlformats.org/officeDocument/2006/relationships/hyperlink" Target="https://www.sciencedirect.com/science/article/pii/S1877959X25000299" TargetMode="External"/><Relationship Id="rId7" Type="http://schemas.openxmlformats.org/officeDocument/2006/relationships/hyperlink" Target="https://www.biorxiv.org/content/10.1101/2025.04.01.646514v1" TargetMode="External"/><Relationship Id="rId12" Type="http://schemas.openxmlformats.org/officeDocument/2006/relationships/hyperlink" Target="https://pubmed.ncbi.nlm.nih.gov/40333126/"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pubmed.ncbi.nlm.nih.gov/40253342/" TargetMode="External"/><Relationship Id="rId11" Type="http://schemas.openxmlformats.org/officeDocument/2006/relationships/hyperlink" Target="https://www.researchsquare.com/article/rs-6405356/v1" TargetMode="External"/><Relationship Id="rId5" Type="http://schemas.openxmlformats.org/officeDocument/2006/relationships/hyperlink" Target="https://pubmed.ncbi.nlm.nih.gov/40284964/" TargetMode="External"/><Relationship Id="rId10" Type="http://schemas.openxmlformats.org/officeDocument/2006/relationships/hyperlink" Target="https://www.medrxiv.org/content/10.1101/2025.04.10.25325467v1" TargetMode="External"/><Relationship Id="rId4" Type="http://schemas.openxmlformats.org/officeDocument/2006/relationships/hyperlink" Target="https://www.thelancet.com/journals/laninf/article/PIIS1473-3099(25)00110-0/fulltext" TargetMode="External"/><Relationship Id="rId9" Type="http://schemas.openxmlformats.org/officeDocument/2006/relationships/hyperlink" Target="https://academic.oup.com/jme/advance-article-abstract/doi/10.1093/jme/tjaf054/8117626?redirectedFrom=fulltex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biorxiv.org/content/10.1101/2025.04.01.646514v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393642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scwds.shinyapps.io/haemaphysali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cdc.gov/eid/article/31/6/25-0034_articl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copeg.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pynews.ro/actualitate/stiri-interne/virusul-west-nile-loveste-din-nou-un-barbat-din-timisoara-in-varsta-de-57-de-ani-in-stare-critica-dupa-infectare-349870.html" TargetMode="External"/><Relationship Id="rId3" Type="http://schemas.openxmlformats.org/officeDocument/2006/relationships/hyperlink" Target="https://www.newschannel20.com/news/local/idph-reports-first-mosquito-pool-in-illinois-to-test-positive-for-west-nile-virus-in-2025" TargetMode="External"/><Relationship Id="rId7" Type="http://schemas.openxmlformats.org/officeDocument/2006/relationships/hyperlink" Target="https://www.novaratoday.it/attualita/morto-gaudenzio-grassi-vespolate-west-nile-virus-zanzar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gov.uk/government/news/first-detection-of-west-nile-virus-in-uk-mosquitoes" TargetMode="External"/><Relationship Id="rId5" Type="http://schemas.openxmlformats.org/officeDocument/2006/relationships/hyperlink" Target="https://www.wsfa.com/video/2025/05/05/mchd-human-west-nile-virus-case-confirmed-mobile-county/" TargetMode="External"/><Relationship Id="rId4" Type="http://schemas.openxmlformats.org/officeDocument/2006/relationships/hyperlink" Target="https://www.msn.com/en-us/health/other/west-nile-virus-found-in-coachella-valley-mosquito-sample/ar-AA1EqnKR"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thehorse.com/1136390/florida-donkey-dies-after-contracting-ee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ww.lancasterfarming.com/country-life/outdoors/horse-disease-eastern-equine-encephalitis-discovered-in-wild-turkey/article_6512b027-b3da-481f-832e-c0a61043bdec.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aho.org/en/arbo-portal/arbo-portal-oropouche" TargetMode="External"/><Relationship Id="rId3" Type="http://schemas.openxmlformats.org/officeDocument/2006/relationships/hyperlink" Target="https://www.paho.org/en/documents/oropouche-virus-research-agenda-january-2025-development-research-agenda-characterization"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ncbi.nlm.nih.gov/pmc/articles/PMC5417190/" TargetMode="External"/><Relationship Id="rId5" Type="http://schemas.openxmlformats.org/officeDocument/2006/relationships/image" Target="../media/image11.png"/><Relationship Id="rId4" Type="http://schemas.openxmlformats.org/officeDocument/2006/relationships/hyperlink" Target="https://www.sciencedirect.com/science/article/pii/S266651742500068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orldhealthorg.shinyapps.io/dengue_global/" TargetMode="External"/><Relationship Id="rId3" Type="http://schemas.openxmlformats.org/officeDocument/2006/relationships/hyperlink" Target="https://www.paho.org/en/documents/dengue-epidemiological-situation-region-americas-epidemiological-week-19-2025" TargetMode="External"/><Relationship Id="rId7" Type="http://schemas.openxmlformats.org/officeDocument/2006/relationships/hyperlink" Target="https://www.straitstimes.com/singapore/health/almost-2000-dengue-cases-in-singapore-so-far-in-2025-74-drop-from-2024" TargetMode="External"/><Relationship Id="rId12" Type="http://schemas.openxmlformats.org/officeDocument/2006/relationships/hyperlink" Target="https://www.paho.org/en/arbo-portal/dengue-data-and-analysis/dengue-analysis-countr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newsinfo.inquirer.net/2063791/dengue-cases-rise-in-negros-occidental" TargetMode="External"/><Relationship Id="rId11" Type="http://schemas.openxmlformats.org/officeDocument/2006/relationships/image" Target="../media/image14.png"/><Relationship Id="rId5" Type="http://schemas.openxmlformats.org/officeDocument/2006/relationships/hyperlink" Target="https://www.bssnews.net/news/279006" TargetMode="External"/><Relationship Id="rId10" Type="http://schemas.openxmlformats.org/officeDocument/2006/relationships/image" Target="../media/image13.png"/><Relationship Id="rId4" Type="http://schemas.openxmlformats.org/officeDocument/2006/relationships/hyperlink" Target="https://www.abc.net.au/news/2025-05-12/cairns-first-locally-acquired-dengue-fever-case-seven-years/105279964" TargetMode="External"/><Relationship Id="rId9" Type="http://schemas.openxmlformats.org/officeDocument/2006/relationships/hyperlink" Target="https://www.ctvnews.ca/montreal/health/article/quebec-man-catches-dengue-fever-during-trip-to-martin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602AF-0A7B-CA13-6225-BABC351E877B}"/>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F023E3B3-24B5-6F1B-987A-4D98938A9BBC}"/>
              </a:ext>
            </a:extLst>
          </p:cNvPr>
          <p:cNvSpPr>
            <a:spLocks noGrp="1"/>
          </p:cNvSpPr>
          <p:nvPr>
            <p:ph type="subTitle" idx="1"/>
          </p:nvPr>
        </p:nvSpPr>
        <p:spPr>
          <a:xfrm>
            <a:off x="3048000" y="3101975"/>
            <a:ext cx="9144000" cy="1123950"/>
          </a:xfrm>
        </p:spPr>
        <p:txBody>
          <a:bodyPr/>
          <a:lstStyle/>
          <a:p>
            <a:pPr eaLnBrk="1" hangingPunct="1"/>
            <a:r>
              <a:rPr lang="en-CA" altLang="en-US" dirty="0"/>
              <a:t>CEZD – CAHSS Vector Network Update</a:t>
            </a:r>
          </a:p>
          <a:p>
            <a:pPr eaLnBrk="1" hangingPunct="1"/>
            <a:r>
              <a:rPr lang="en-CA" altLang="en-US" dirty="0"/>
              <a:t>2 June 2025</a:t>
            </a:r>
          </a:p>
        </p:txBody>
      </p:sp>
      <p:sp>
        <p:nvSpPr>
          <p:cNvPr id="14340" name="Slide Number Placeholder 3">
            <a:extLst>
              <a:ext uri="{FF2B5EF4-FFF2-40B4-BE49-F238E27FC236}">
                <a16:creationId xmlns:a16="http://schemas.microsoft.com/office/drawing/2014/main" id="{715D1162-4BD3-522E-45E5-0E351373283E}"/>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998BFED1-E066-41AD-9751-14329390B388}" type="slidenum">
              <a:rPr lang="en-US" altLang="en-US" sz="1200" smtClean="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E1BF6C6-D202-9B7D-7E41-8B58A4EDEB26}"/>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Japanese Encephalitis in Australia</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223839" y="1020763"/>
            <a:ext cx="6368872" cy="4505325"/>
          </a:xfrm>
        </p:spPr>
        <p:txBody>
          <a:bodyPr/>
          <a:lstStyle/>
          <a:p>
            <a:r>
              <a:rPr lang="en-CA" altLang="en-US" dirty="0"/>
              <a:t>Flavivirus </a:t>
            </a:r>
          </a:p>
          <a:p>
            <a:r>
              <a:rPr lang="en-CA" altLang="en-US" dirty="0"/>
              <a:t>Spread by </a:t>
            </a:r>
            <a:r>
              <a:rPr lang="en-CA" altLang="en-US" i="1" dirty="0"/>
              <a:t>Culex</a:t>
            </a:r>
            <a:r>
              <a:rPr lang="en-CA" altLang="en-US" dirty="0"/>
              <a:t> species mosquitos</a:t>
            </a:r>
          </a:p>
          <a:p>
            <a:r>
              <a:rPr lang="en-CA" altLang="en-US" dirty="0"/>
              <a:t>Pigs (&amp; sheep) can act as amplifying hosts</a:t>
            </a:r>
          </a:p>
          <a:p>
            <a:r>
              <a:rPr lang="en-CA" altLang="en-US" dirty="0"/>
              <a:t>Emerged in Australia in 2022 affecting humans and pigs </a:t>
            </a:r>
          </a:p>
          <a:p>
            <a:r>
              <a:rPr lang="en-CA" altLang="en-US" dirty="0"/>
              <a:t>Australia 2025: Two human deaths in </a:t>
            </a:r>
            <a:r>
              <a:rPr lang="en-CA" altLang="en-US" dirty="0">
                <a:hlinkClick r:id="rId3"/>
              </a:rPr>
              <a:t>NSW</a:t>
            </a:r>
            <a:r>
              <a:rPr lang="en-CA" altLang="en-US" dirty="0"/>
              <a:t>, one in </a:t>
            </a:r>
            <a:r>
              <a:rPr lang="en-CA" altLang="en-US" dirty="0">
                <a:hlinkClick r:id="rId4"/>
              </a:rPr>
              <a:t>Queensland </a:t>
            </a:r>
            <a:endParaRPr lang="en-CA" altLang="en-US" dirty="0"/>
          </a:p>
          <a:p>
            <a:r>
              <a:rPr lang="en-CA" altLang="en-US" dirty="0"/>
              <a:t>2025 – </a:t>
            </a:r>
            <a:r>
              <a:rPr lang="en-CA" altLang="en-US" dirty="0">
                <a:hlinkClick r:id="rId5"/>
              </a:rPr>
              <a:t>Two piggeries </a:t>
            </a:r>
            <a:r>
              <a:rPr lang="en-CA" altLang="en-US" dirty="0"/>
              <a:t>in Queensland, feral swine</a:t>
            </a:r>
          </a:p>
          <a:p>
            <a:r>
              <a:rPr lang="en-CA" altLang="en-US" dirty="0">
                <a:hlinkClick r:id="rId6"/>
              </a:rPr>
              <a:t>India</a:t>
            </a:r>
            <a:r>
              <a:rPr lang="en-CA" altLang="en-US" dirty="0"/>
              <a:t> cases rising in urban areas</a:t>
            </a:r>
          </a:p>
          <a:p>
            <a:r>
              <a:rPr lang="en-CA" altLang="en-US" dirty="0">
                <a:hlinkClick r:id="rId7"/>
              </a:rPr>
              <a:t>SHIC JE Factsheet </a:t>
            </a:r>
            <a:r>
              <a:rPr lang="en-CA" altLang="en-US" dirty="0"/>
              <a:t>– June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pPr/>
              <a:t>10</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88087" y="298450"/>
            <a:ext cx="5680074"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ECEA6C-F783-DC78-93D6-9BE4C14D3B1F}"/>
              </a:ext>
            </a:extLst>
          </p:cNvPr>
          <p:cNvSpPr txBox="1"/>
          <p:nvPr/>
        </p:nvSpPr>
        <p:spPr>
          <a:xfrm>
            <a:off x="6061338" y="3541890"/>
            <a:ext cx="6175815" cy="3139321"/>
          </a:xfrm>
          <a:prstGeom prst="rect">
            <a:avLst/>
          </a:prstGeom>
          <a:noFill/>
        </p:spPr>
        <p:txBody>
          <a:bodyPr wrap="square" rtlCol="0">
            <a:spAutoFit/>
          </a:bodyPr>
          <a:lstStyle/>
          <a:p>
            <a:r>
              <a:rPr lang="en-CA" sz="2000" b="1" i="0" dirty="0">
                <a:solidFill>
                  <a:srgbClr val="1B1B1B"/>
                </a:solidFill>
                <a:effectLst/>
                <a:latin typeface="+mn-lt"/>
                <a:hlinkClick r:id="rId9"/>
              </a:rPr>
              <a:t>Sheep serve as amplifying hosts of Japanese encephalitis virus, increasing the risk of human infection</a:t>
            </a:r>
            <a:endParaRPr lang="en-CA" sz="2000" b="1" i="0" dirty="0">
              <a:solidFill>
                <a:srgbClr val="1B1B1B"/>
              </a:solidFill>
              <a:effectLst/>
              <a:latin typeface="+mn-lt"/>
            </a:endParaRPr>
          </a:p>
          <a:p>
            <a:pPr marL="285750" indent="-285750">
              <a:buFont typeface="Arial" panose="020B0604020202020204" pitchFamily="34" charset="0"/>
              <a:buChar char="•"/>
            </a:pPr>
            <a:r>
              <a:rPr lang="en-CA" sz="2000" dirty="0">
                <a:solidFill>
                  <a:srgbClr val="1B1B1B"/>
                </a:solidFill>
                <a:latin typeface="+mn-lt"/>
              </a:rPr>
              <a:t>Sheep develop high levels of viremia, display mild non-specific clinical signs</a:t>
            </a:r>
          </a:p>
          <a:p>
            <a:pPr marL="285750" indent="-285750">
              <a:buFont typeface="Arial" panose="020B0604020202020204" pitchFamily="34" charset="0"/>
              <a:buChar char="•"/>
            </a:pPr>
            <a:r>
              <a:rPr lang="en-CA" sz="2000" dirty="0">
                <a:solidFill>
                  <a:srgbClr val="1B1B1B"/>
                </a:solidFill>
                <a:latin typeface="+mn-lt"/>
              </a:rPr>
              <a:t>High levels of JEV in nasal and anal secretions</a:t>
            </a:r>
          </a:p>
          <a:p>
            <a:pPr marL="285750" indent="-285750">
              <a:buFont typeface="Arial" panose="020B0604020202020204" pitchFamily="34" charset="0"/>
              <a:buChar char="•"/>
            </a:pPr>
            <a:r>
              <a:rPr lang="en-CA" sz="2000" i="0" dirty="0">
                <a:solidFill>
                  <a:srgbClr val="1B1B1B"/>
                </a:solidFill>
                <a:effectLst/>
                <a:latin typeface="+mn-lt"/>
              </a:rPr>
              <a:t>Mosquitos (</a:t>
            </a:r>
            <a:r>
              <a:rPr lang="en-CA" sz="2000" i="1" dirty="0">
                <a:solidFill>
                  <a:srgbClr val="1B1B1B"/>
                </a:solidFill>
                <a:effectLst/>
                <a:latin typeface="+mn-lt"/>
              </a:rPr>
              <a:t>Ae. Albopictus</a:t>
            </a:r>
            <a:r>
              <a:rPr lang="en-CA" sz="2000" i="0" dirty="0">
                <a:solidFill>
                  <a:srgbClr val="1B1B1B"/>
                </a:solidFill>
                <a:effectLst/>
                <a:latin typeface="+mn-lt"/>
              </a:rPr>
              <a:t>, </a:t>
            </a:r>
            <a:r>
              <a:rPr lang="en-CA" sz="2000" i="1" dirty="0" err="1">
                <a:solidFill>
                  <a:srgbClr val="1B1B1B"/>
                </a:solidFill>
                <a:effectLst/>
                <a:latin typeface="+mn-lt"/>
              </a:rPr>
              <a:t>Cx</a:t>
            </a:r>
            <a:r>
              <a:rPr lang="en-CA" sz="2000" i="1" dirty="0">
                <a:solidFill>
                  <a:srgbClr val="1B1B1B"/>
                </a:solidFill>
                <a:effectLst/>
                <a:latin typeface="+mn-lt"/>
              </a:rPr>
              <a:t>. pipiens </a:t>
            </a:r>
            <a:r>
              <a:rPr lang="en-CA" sz="2000" i="1" dirty="0" err="1">
                <a:solidFill>
                  <a:srgbClr val="1B1B1B"/>
                </a:solidFill>
                <a:effectLst/>
                <a:latin typeface="+mn-lt"/>
              </a:rPr>
              <a:t>pallens</a:t>
            </a:r>
            <a:r>
              <a:rPr lang="en-CA" sz="2000" i="0" dirty="0">
                <a:solidFill>
                  <a:srgbClr val="1B1B1B"/>
                </a:solidFill>
                <a:effectLst/>
                <a:latin typeface="+mn-lt"/>
              </a:rPr>
              <a:t>, and </a:t>
            </a:r>
            <a:r>
              <a:rPr lang="en-CA" sz="2000" i="1" dirty="0" err="1">
                <a:solidFill>
                  <a:srgbClr val="1B1B1B"/>
                </a:solidFill>
                <a:effectLst/>
                <a:latin typeface="+mn-lt"/>
              </a:rPr>
              <a:t>Cx</a:t>
            </a:r>
            <a:r>
              <a:rPr lang="en-CA" sz="2000" i="1" dirty="0">
                <a:solidFill>
                  <a:srgbClr val="1B1B1B"/>
                </a:solidFill>
                <a:effectLst/>
                <a:latin typeface="+mn-lt"/>
              </a:rPr>
              <a:t>. pipiens </a:t>
            </a:r>
            <a:r>
              <a:rPr lang="en-CA" sz="2000" i="1" dirty="0" err="1">
                <a:solidFill>
                  <a:srgbClr val="1B1B1B"/>
                </a:solidFill>
                <a:effectLst/>
                <a:latin typeface="+mn-lt"/>
              </a:rPr>
              <a:t>quinquefasciatus</a:t>
            </a:r>
            <a:r>
              <a:rPr lang="en-CA" sz="2000" i="0" dirty="0">
                <a:solidFill>
                  <a:srgbClr val="1B1B1B"/>
                </a:solidFill>
                <a:effectLst/>
                <a:latin typeface="+mn-lt"/>
              </a:rPr>
              <a:t>) fed viremic blood meal with positive infection rates 40-50% (14 dpi)</a:t>
            </a:r>
          </a:p>
          <a:p>
            <a:pPr marL="285750" indent="-285750">
              <a:buFont typeface="Arial" panose="020B0604020202020204" pitchFamily="34" charset="0"/>
              <a:buChar char="•"/>
            </a:pPr>
            <a:r>
              <a:rPr lang="en-CA" sz="2000" dirty="0">
                <a:solidFill>
                  <a:srgbClr val="1B1B1B"/>
                </a:solidFill>
                <a:latin typeface="+mn-lt"/>
              </a:rPr>
              <a:t>V</a:t>
            </a:r>
            <a:r>
              <a:rPr lang="en-CA" sz="2000" i="0" dirty="0">
                <a:solidFill>
                  <a:srgbClr val="1B1B1B"/>
                </a:solidFill>
                <a:effectLst/>
                <a:latin typeface="+mn-lt"/>
              </a:rPr>
              <a:t>iral loads in mosquito salivary glands 39-60% (14 dpi)</a:t>
            </a:r>
          </a:p>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E13-8004-F197-81EC-43EBD91A755A}"/>
              </a:ext>
            </a:extLst>
          </p:cNvPr>
          <p:cNvSpPr>
            <a:spLocks noGrp="1"/>
          </p:cNvSpPr>
          <p:nvPr>
            <p:ph type="title"/>
          </p:nvPr>
        </p:nvSpPr>
        <p:spPr>
          <a:xfrm>
            <a:off x="198438" y="-15875"/>
            <a:ext cx="10515600" cy="1325563"/>
          </a:xfrm>
        </p:spPr>
        <p:txBody>
          <a:bodyPr/>
          <a:lstStyle/>
          <a:p>
            <a:pPr>
              <a:defRPr/>
            </a:pPr>
            <a:r>
              <a:rPr lang="en-CA" sz="3200" dirty="0"/>
              <a:t>Lumpy Skin Disease</a:t>
            </a:r>
          </a:p>
        </p:txBody>
      </p:sp>
      <p:sp>
        <p:nvSpPr>
          <p:cNvPr id="36867" name="Text Placeholder 2">
            <a:extLst>
              <a:ext uri="{FF2B5EF4-FFF2-40B4-BE49-F238E27FC236}">
                <a16:creationId xmlns:a16="http://schemas.microsoft.com/office/drawing/2014/main" id="{531B28C1-687C-5AA6-6555-0D519374D115}"/>
              </a:ext>
            </a:extLst>
          </p:cNvPr>
          <p:cNvSpPr>
            <a:spLocks noGrp="1"/>
          </p:cNvSpPr>
          <p:nvPr>
            <p:ph type="body" sz="quarter" idx="13"/>
          </p:nvPr>
        </p:nvSpPr>
        <p:spPr>
          <a:xfrm>
            <a:off x="558800" y="946150"/>
            <a:ext cx="10922000" cy="2959806"/>
          </a:xfrm>
        </p:spPr>
        <p:txBody>
          <a:bodyPr/>
          <a:lstStyle/>
          <a:p>
            <a:r>
              <a:rPr lang="en-CA" altLang="en-US" dirty="0"/>
              <a:t>Very few reports in the last two months</a:t>
            </a:r>
          </a:p>
          <a:p>
            <a:pPr lvl="1"/>
            <a:r>
              <a:rPr lang="en-CA" altLang="en-US" dirty="0"/>
              <a:t>Cases reported in </a:t>
            </a:r>
            <a:r>
              <a:rPr lang="en-CA" altLang="en-US" dirty="0">
                <a:hlinkClick r:id="rId3"/>
              </a:rPr>
              <a:t>Pakistan and India</a:t>
            </a:r>
            <a:r>
              <a:rPr lang="en-CA" altLang="en-US" dirty="0"/>
              <a:t>, </a:t>
            </a:r>
            <a:r>
              <a:rPr lang="en-CA" altLang="en-US" dirty="0">
                <a:hlinkClick r:id="rId4"/>
              </a:rPr>
              <a:t>Tunisia</a:t>
            </a:r>
            <a:endParaRPr lang="en-CA" altLang="en-US" dirty="0"/>
          </a:p>
          <a:p>
            <a:endParaRPr lang="en-CA" altLang="en-US" dirty="0"/>
          </a:p>
          <a:p>
            <a:endParaRPr lang="en-CA" altLang="en-US" dirty="0"/>
          </a:p>
        </p:txBody>
      </p:sp>
      <p:sp>
        <p:nvSpPr>
          <p:cNvPr id="36868" name="Slide Number Placeholder 3">
            <a:extLst>
              <a:ext uri="{FF2B5EF4-FFF2-40B4-BE49-F238E27FC236}">
                <a16:creationId xmlns:a16="http://schemas.microsoft.com/office/drawing/2014/main" id="{5F559B40-73AF-494E-BACE-B3533DBE496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159292-10BC-4D48-BFB1-D0F01C1E32BB}"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
        <p:nvSpPr>
          <p:cNvPr id="36869" name="TextBox 7">
            <a:extLst>
              <a:ext uri="{FF2B5EF4-FFF2-40B4-BE49-F238E27FC236}">
                <a16:creationId xmlns:a16="http://schemas.microsoft.com/office/drawing/2014/main" id="{7041BE64-BBB1-3E74-7828-D443AB01AEBE}"/>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LSD Signals: May 2015 – May 2025</a:t>
            </a:r>
            <a:endParaRPr lang="en-CA" altLang="en-US" sz="1400" dirty="0"/>
          </a:p>
        </p:txBody>
      </p:sp>
      <p:pic>
        <p:nvPicPr>
          <p:cNvPr id="4" name="Picture 3">
            <a:extLst>
              <a:ext uri="{FF2B5EF4-FFF2-40B4-BE49-F238E27FC236}">
                <a16:creationId xmlns:a16="http://schemas.microsoft.com/office/drawing/2014/main" id="{39B75C5A-4138-3C0C-E4FB-C1B3C0DAE050}"/>
              </a:ext>
            </a:extLst>
          </p:cNvPr>
          <p:cNvPicPr>
            <a:picLocks noChangeAspect="1"/>
          </p:cNvPicPr>
          <p:nvPr/>
        </p:nvPicPr>
        <p:blipFill>
          <a:blip r:embed="rId5"/>
          <a:stretch>
            <a:fillRect/>
          </a:stretch>
        </p:blipFill>
        <p:spPr>
          <a:xfrm>
            <a:off x="558800" y="2935112"/>
            <a:ext cx="11074400" cy="3242192"/>
          </a:xfrm>
          <a:prstGeom prst="rect">
            <a:avLst/>
          </a:prstGeom>
          <a:ln w="28575">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6A4F-942E-F441-F002-1AF2D205FF43}"/>
              </a:ext>
            </a:extLst>
          </p:cNvPr>
          <p:cNvSpPr>
            <a:spLocks noGrp="1"/>
          </p:cNvSpPr>
          <p:nvPr>
            <p:ph type="title"/>
          </p:nvPr>
        </p:nvSpPr>
        <p:spPr>
          <a:xfrm>
            <a:off x="114300" y="-95250"/>
            <a:ext cx="10515600" cy="1325563"/>
          </a:xfrm>
        </p:spPr>
        <p:txBody>
          <a:bodyPr/>
          <a:lstStyle/>
          <a:p>
            <a:pPr>
              <a:defRPr/>
            </a:pPr>
            <a:r>
              <a:rPr lang="en-CA" sz="3200" dirty="0"/>
              <a:t>Scientific Findings</a:t>
            </a:r>
          </a:p>
        </p:txBody>
      </p:sp>
      <p:sp>
        <p:nvSpPr>
          <p:cNvPr id="38915" name="Text Placeholder 5">
            <a:extLst>
              <a:ext uri="{FF2B5EF4-FFF2-40B4-BE49-F238E27FC236}">
                <a16:creationId xmlns:a16="http://schemas.microsoft.com/office/drawing/2014/main" id="{DF567D95-51A0-E986-A989-51A897EF12E8}"/>
              </a:ext>
            </a:extLst>
          </p:cNvPr>
          <p:cNvSpPr>
            <a:spLocks noGrp="1"/>
          </p:cNvSpPr>
          <p:nvPr>
            <p:ph type="body" sz="quarter" idx="13"/>
          </p:nvPr>
        </p:nvSpPr>
        <p:spPr>
          <a:xfrm>
            <a:off x="225425" y="831850"/>
            <a:ext cx="11672888" cy="5768975"/>
          </a:xfrm>
        </p:spPr>
        <p:txBody>
          <a:bodyPr/>
          <a:lstStyle/>
          <a:p>
            <a:r>
              <a:rPr lang="en-CA" altLang="en-US" sz="1800" b="1" dirty="0">
                <a:hlinkClick r:id="rId3"/>
              </a:rPr>
              <a:t>Mathematical modeling and dynamic analysis of dengue fever: examining economic and psychological impacts and forecasting disease trends through 2030—a case study of Nepal</a:t>
            </a:r>
            <a:endParaRPr lang="en-CA" altLang="en-US" sz="1800" b="1" dirty="0"/>
          </a:p>
          <a:p>
            <a:r>
              <a:rPr lang="en-CA" altLang="en-US" sz="1800" b="1" dirty="0">
                <a:hlinkClick r:id="rId4"/>
              </a:rPr>
              <a:t>Risk factors for dengue mortality: a 7-year retrospective cohort in Honduras</a:t>
            </a:r>
            <a:endParaRPr lang="en-CA" altLang="en-US" sz="1800" b="1" dirty="0"/>
          </a:p>
          <a:p>
            <a:r>
              <a:rPr lang="en-CA" altLang="en-US" sz="1800" b="1" dirty="0">
                <a:hlinkClick r:id="rId5"/>
              </a:rPr>
              <a:t>Clinical and epidemiological characteristics of the dengue outbreak of 2024: a multicenter observation from Bangladesh</a:t>
            </a:r>
            <a:endParaRPr lang="en-CA" altLang="en-US" sz="1800" b="1" dirty="0"/>
          </a:p>
          <a:p>
            <a:r>
              <a:rPr lang="en-CA" altLang="en-US" sz="1800" b="1" dirty="0">
                <a:hlinkClick r:id="rId6"/>
              </a:rPr>
              <a:t>Natural fatal infection of </a:t>
            </a:r>
            <a:r>
              <a:rPr lang="en-CA" altLang="en-US" sz="1800" b="1" dirty="0" err="1">
                <a:hlinkClick r:id="rId6"/>
              </a:rPr>
              <a:t>Tembusu</a:t>
            </a:r>
            <a:r>
              <a:rPr lang="en-CA" altLang="en-US" sz="1800" b="1" dirty="0">
                <a:hlinkClick r:id="rId6"/>
              </a:rPr>
              <a:t> virus in bottlenose dolphins in Thailand</a:t>
            </a:r>
            <a:endParaRPr lang="en-CA" altLang="en-US" sz="1800" b="1" dirty="0"/>
          </a:p>
          <a:p>
            <a:r>
              <a:rPr lang="en-CA" altLang="en-US" sz="1800" b="1" dirty="0">
                <a:hlinkClick r:id="rId7"/>
              </a:rPr>
              <a:t>Estimation the reinvasion of New World Screwworm (</a:t>
            </a:r>
            <a:r>
              <a:rPr lang="en-CA" altLang="en-US" sz="1800" b="1" i="1" dirty="0" err="1">
                <a:hlinkClick r:id="rId7"/>
              </a:rPr>
              <a:t>Cochliomyia</a:t>
            </a:r>
            <a:r>
              <a:rPr lang="en-CA" altLang="en-US" sz="1800" b="1" i="1" dirty="0">
                <a:hlinkClick r:id="rId7"/>
              </a:rPr>
              <a:t> </a:t>
            </a:r>
            <a:r>
              <a:rPr lang="en-CA" altLang="en-US" sz="1800" b="1" i="1" dirty="0" err="1">
                <a:hlinkClick r:id="rId7"/>
              </a:rPr>
              <a:t>hominivorax</a:t>
            </a:r>
            <a:r>
              <a:rPr lang="en-CA" altLang="en-US" sz="1800" b="1" dirty="0">
                <a:hlinkClick r:id="rId7"/>
              </a:rPr>
              <a:t>) in Central America: The role of animal movement in disease dispersal and control measures</a:t>
            </a:r>
            <a:endParaRPr lang="en-CA" altLang="en-US" sz="1800" b="1" dirty="0"/>
          </a:p>
          <a:p>
            <a:r>
              <a:rPr lang="en-CA" altLang="en-US" sz="1800" b="1" dirty="0">
                <a:hlinkClick r:id="rId8"/>
              </a:rPr>
              <a:t>(Re)Emerging Arboviruses of Public Health Significance in the Brazilian Amazon</a:t>
            </a:r>
            <a:endParaRPr lang="en-CA" altLang="en-US" sz="1800" b="1" dirty="0"/>
          </a:p>
          <a:p>
            <a:r>
              <a:rPr lang="en-CA" altLang="en-US" sz="1800" b="1" dirty="0">
                <a:hlinkClick r:id="rId9"/>
              </a:rPr>
              <a:t>First report on identification and genetic characterization of </a:t>
            </a:r>
            <a:r>
              <a:rPr lang="en-CA" altLang="en-US" sz="1800" b="1" dirty="0" err="1">
                <a:hlinkClick r:id="rId9"/>
              </a:rPr>
              <a:t>Getah</a:t>
            </a:r>
            <a:r>
              <a:rPr lang="en-CA" altLang="en-US" sz="1800" b="1" dirty="0">
                <a:hlinkClick r:id="rId9"/>
              </a:rPr>
              <a:t> virus in wild boar in China</a:t>
            </a:r>
            <a:endParaRPr lang="en-CA" altLang="en-US" sz="1800" b="1" dirty="0"/>
          </a:p>
          <a:p>
            <a:r>
              <a:rPr lang="en-CA" altLang="en-US" sz="1800" b="1" dirty="0">
                <a:hlinkClick r:id="rId10"/>
              </a:rPr>
              <a:t>A climate and population dependent diffusion model forecasts the spread of </a:t>
            </a:r>
            <a:r>
              <a:rPr lang="en-CA" altLang="en-US" sz="1800" b="1" i="1" dirty="0">
                <a:hlinkClick r:id="rId10"/>
              </a:rPr>
              <a:t>Aedes Albopictus </a:t>
            </a:r>
            <a:r>
              <a:rPr lang="en-CA" altLang="en-US" sz="1800" b="1" dirty="0">
                <a:hlinkClick r:id="rId10"/>
              </a:rPr>
              <a:t>mosquitoes in Europe</a:t>
            </a:r>
            <a:endParaRPr lang="en-CA" altLang="en-US" sz="1800" b="1" dirty="0"/>
          </a:p>
          <a:p>
            <a:r>
              <a:rPr lang="en-CA" altLang="en-US" sz="1800" b="1" dirty="0">
                <a:hlinkClick r:id="rId11"/>
              </a:rPr>
              <a:t>Molecular basis for shifted receptor recognition by an encephalitic arbovirus</a:t>
            </a:r>
            <a:endParaRPr lang="en-CA" altLang="en-US" sz="1800" b="1" dirty="0"/>
          </a:p>
          <a:p>
            <a:r>
              <a:rPr lang="en-CA" altLang="en-US" sz="1800" b="1" dirty="0">
                <a:hlinkClick r:id="rId12"/>
              </a:rPr>
              <a:t>Mayaro virus in Latin America and the Caribbean</a:t>
            </a:r>
            <a:endParaRPr lang="en-CA" altLang="en-US" sz="1800" b="1" dirty="0"/>
          </a:p>
          <a:p>
            <a:r>
              <a:rPr lang="en-CA" altLang="en-US" sz="1800" b="1" dirty="0">
                <a:hlinkClick r:id="rId13"/>
              </a:rPr>
              <a:t>Prevalence and molecular epidemiology of the novel equine parasite Theileria </a:t>
            </a:r>
            <a:r>
              <a:rPr lang="en-CA" altLang="en-US" sz="1800" b="1" dirty="0" err="1">
                <a:hlinkClick r:id="rId13"/>
              </a:rPr>
              <a:t>haneyi</a:t>
            </a:r>
            <a:r>
              <a:rPr lang="en-CA" altLang="en-US" sz="1800" b="1" dirty="0">
                <a:hlinkClick r:id="rId13"/>
              </a:rPr>
              <a:t> in China</a:t>
            </a:r>
            <a:endParaRPr lang="en-CA" altLang="en-US" sz="1800" b="1" dirty="0"/>
          </a:p>
          <a:p>
            <a:r>
              <a:rPr lang="en-CA" altLang="en-US" sz="1800" b="1" i="1" dirty="0">
                <a:hlinkClick r:id="rId14"/>
              </a:rPr>
              <a:t>Haemaphysalis longicornis </a:t>
            </a:r>
            <a:r>
              <a:rPr lang="en-CA" altLang="en-US" sz="1800" b="1" dirty="0">
                <a:hlinkClick r:id="rId14"/>
              </a:rPr>
              <a:t>ticks are unable to </a:t>
            </a:r>
            <a:r>
              <a:rPr lang="en-CA" altLang="en-US" sz="1800" b="1" dirty="0" err="1">
                <a:hlinkClick r:id="rId14"/>
              </a:rPr>
              <a:t>transstadially</a:t>
            </a:r>
            <a:r>
              <a:rPr lang="en-CA" altLang="en-US" sz="1800" b="1" dirty="0">
                <a:hlinkClick r:id="rId14"/>
              </a:rPr>
              <a:t> transmit </a:t>
            </a:r>
            <a:r>
              <a:rPr lang="en-CA" altLang="en-US" sz="1800" b="1" i="1" dirty="0">
                <a:hlinkClick r:id="rId14"/>
              </a:rPr>
              <a:t>Theileria </a:t>
            </a:r>
            <a:r>
              <a:rPr lang="en-CA" altLang="en-US" sz="1800" b="1" i="1" dirty="0" err="1">
                <a:hlinkClick r:id="rId14"/>
              </a:rPr>
              <a:t>haneyi</a:t>
            </a:r>
            <a:r>
              <a:rPr lang="en-CA" altLang="en-US" sz="1800" b="1" i="1" dirty="0">
                <a:hlinkClick r:id="rId14"/>
              </a:rPr>
              <a:t> </a:t>
            </a:r>
            <a:r>
              <a:rPr lang="en-CA" altLang="en-US" sz="1800" b="1" dirty="0">
                <a:hlinkClick r:id="rId14"/>
              </a:rPr>
              <a:t>to horses</a:t>
            </a:r>
            <a:endParaRPr lang="en-CA" altLang="en-US" sz="1800" b="1" dirty="0"/>
          </a:p>
          <a:p>
            <a:r>
              <a:rPr lang="en-CA" altLang="en-US" sz="1800" b="1" dirty="0">
                <a:hlinkClick r:id="rId15"/>
              </a:rPr>
              <a:t>Multiple Introductions of the Asian </a:t>
            </a:r>
            <a:r>
              <a:rPr lang="en-CA" altLang="en-US" sz="1800" b="1" dirty="0" err="1">
                <a:hlinkClick r:id="rId15"/>
              </a:rPr>
              <a:t>Longhorned</a:t>
            </a:r>
            <a:r>
              <a:rPr lang="en-CA" altLang="en-US" sz="1800" b="1" dirty="0">
                <a:hlinkClick r:id="rId15"/>
              </a:rPr>
              <a:t> Tick (</a:t>
            </a:r>
            <a:r>
              <a:rPr lang="en-CA" altLang="en-US" sz="1800" b="1" i="1" dirty="0">
                <a:hlinkClick r:id="rId15"/>
              </a:rPr>
              <a:t>Haemaphysalis longicornis</a:t>
            </a:r>
            <a:r>
              <a:rPr lang="en-CA" altLang="en-US" sz="1800" b="1" dirty="0">
                <a:hlinkClick r:id="rId15"/>
              </a:rPr>
              <a:t>) to the United States Revealed Using </a:t>
            </a:r>
            <a:r>
              <a:rPr lang="en-CA" altLang="en-US" sz="1800" b="1" dirty="0" err="1">
                <a:hlinkClick r:id="rId15"/>
              </a:rPr>
              <a:t>Mitogenomics</a:t>
            </a:r>
            <a:endParaRPr lang="en-CA" altLang="en-US" sz="1800" b="1" dirty="0"/>
          </a:p>
        </p:txBody>
      </p:sp>
      <p:sp>
        <p:nvSpPr>
          <p:cNvPr id="38916" name="Slide Number Placeholder 4">
            <a:extLst>
              <a:ext uri="{FF2B5EF4-FFF2-40B4-BE49-F238E27FC236}">
                <a16:creationId xmlns:a16="http://schemas.microsoft.com/office/drawing/2014/main" id="{27818374-E87C-C1BB-0F1A-7DE053C34504}"/>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200B8-ACEB-476E-9BB3-4C49D8CCD618}" type="slidenum">
              <a:rPr lang="en-US" altLang="en-US" sz="1200" smtClean="0">
                <a:solidFill>
                  <a:srgbClr val="898989"/>
                </a:solidFill>
              </a:rPr>
              <a:pPr>
                <a:lnSpc>
                  <a:spcPct val="100000"/>
                </a:lnSpc>
                <a:spcBef>
                  <a:spcPct val="0"/>
                </a:spcBef>
                <a:buFontTx/>
                <a:buNone/>
              </a:pPr>
              <a:t>12</a:t>
            </a:fld>
            <a:endParaRPr lang="en-US" altLang="en-US" sz="1200"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599C-1FFB-5AF3-1661-D5F7675FA7B6}"/>
              </a:ext>
            </a:extLst>
          </p:cNvPr>
          <p:cNvSpPr>
            <a:spLocks noGrp="1"/>
          </p:cNvSpPr>
          <p:nvPr>
            <p:ph type="title"/>
          </p:nvPr>
        </p:nvSpPr>
        <p:spPr>
          <a:xfrm>
            <a:off x="92075" y="-38100"/>
            <a:ext cx="10515600" cy="1325563"/>
          </a:xfrm>
        </p:spPr>
        <p:txBody>
          <a:bodyPr/>
          <a:lstStyle/>
          <a:p>
            <a:pPr>
              <a:defRPr/>
            </a:pPr>
            <a:r>
              <a:rPr lang="en-CA" sz="3200" dirty="0"/>
              <a:t>Scientific Findings</a:t>
            </a:r>
          </a:p>
        </p:txBody>
      </p:sp>
      <p:sp>
        <p:nvSpPr>
          <p:cNvPr id="40963" name="Text Placeholder 5">
            <a:extLst>
              <a:ext uri="{FF2B5EF4-FFF2-40B4-BE49-F238E27FC236}">
                <a16:creationId xmlns:a16="http://schemas.microsoft.com/office/drawing/2014/main" id="{3ED42CA1-25C8-76F2-9B17-193A48390452}"/>
              </a:ext>
            </a:extLst>
          </p:cNvPr>
          <p:cNvSpPr>
            <a:spLocks noGrp="1"/>
          </p:cNvSpPr>
          <p:nvPr>
            <p:ph type="body" sz="quarter" idx="13"/>
          </p:nvPr>
        </p:nvSpPr>
        <p:spPr>
          <a:xfrm>
            <a:off x="268288" y="941388"/>
            <a:ext cx="11439525" cy="5761037"/>
          </a:xfrm>
        </p:spPr>
        <p:txBody>
          <a:bodyPr/>
          <a:lstStyle/>
          <a:p>
            <a:r>
              <a:rPr lang="en-CA" altLang="en-US" sz="1800" b="1" dirty="0">
                <a:hlinkClick r:id="rId3"/>
              </a:rPr>
              <a:t>A new spotted fever group Rickettsia genotype in Haemaphysalis </a:t>
            </a:r>
            <a:r>
              <a:rPr lang="en-CA" altLang="en-US" sz="1800" b="1" dirty="0" err="1">
                <a:hlinkClick r:id="rId3"/>
              </a:rPr>
              <a:t>leporispalustris</a:t>
            </a:r>
            <a:r>
              <a:rPr lang="en-CA" altLang="en-US" sz="1800" b="1" dirty="0">
                <a:hlinkClick r:id="rId3"/>
              </a:rPr>
              <a:t> from Maine, USA</a:t>
            </a:r>
            <a:endParaRPr lang="en-CA" altLang="en-US" sz="1800" b="1" dirty="0"/>
          </a:p>
          <a:p>
            <a:r>
              <a:rPr lang="en-CA" altLang="en-US" sz="1800" b="1" dirty="0">
                <a:hlinkClick r:id="rId4"/>
              </a:rPr>
              <a:t>The spatiotemporal ecology of Oropouche virus across Latin America: a multidisciplinary, laboratory-based, modelling study</a:t>
            </a:r>
            <a:endParaRPr lang="en-CA" altLang="en-US" sz="1800" b="1" dirty="0"/>
          </a:p>
          <a:p>
            <a:r>
              <a:rPr lang="en-CA" altLang="en-US" sz="1800" b="1" dirty="0">
                <a:hlinkClick r:id="rId5"/>
              </a:rPr>
              <a:t>Impact of BTV-3 Circulation in Belgium in 2024 and Current Knowledge Gaps Hindering an Evidence-Based Control Program</a:t>
            </a:r>
            <a:endParaRPr lang="en-CA" altLang="en-US" sz="1800" b="1" dirty="0"/>
          </a:p>
          <a:p>
            <a:r>
              <a:rPr lang="en-CA" altLang="en-US" sz="1800" b="1" dirty="0">
                <a:ea typeface="Calibri" panose="020F0502020204030204" pitchFamily="34" charset="0"/>
                <a:cs typeface="Times New Roman" panose="02020603050405020304" pitchFamily="18" charset="0"/>
                <a:hlinkClick r:id="rId6"/>
              </a:rPr>
              <a:t>Unraveling the relationships between midge abundance and incidence, microbial communities, and soil and water properties in a protected natural tallgrass prairie</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rPr>
              <a:t>Pre-print: </a:t>
            </a:r>
            <a:r>
              <a:rPr lang="en-CA" altLang="en-US" sz="1800" b="1" dirty="0">
                <a:ea typeface="Calibri" panose="020F0502020204030204" pitchFamily="34" charset="0"/>
                <a:cs typeface="Times New Roman" panose="02020603050405020304" pitchFamily="18" charset="0"/>
                <a:hlinkClick r:id="rId7"/>
              </a:rPr>
              <a:t>Investigation of the global transportation of Culicoides biting midges, vectors of livestock and equid arboviruses, from flower-packing plants in Kenya</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8"/>
              </a:rPr>
              <a:t>Environmental risk and Alpha-gal Syndrome (AGS) in the Mid-Atlantic United States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9"/>
              </a:rPr>
              <a:t>Emerging babesiosis in the mid-Atlantic: autochthonous human babesiosis cases and </a:t>
            </a:r>
            <a:r>
              <a:rPr lang="en-CA" altLang="en-US" sz="1800" b="1" i="1" dirty="0">
                <a:ea typeface="Calibri" panose="020F0502020204030204" pitchFamily="34" charset="0"/>
                <a:cs typeface="Times New Roman" panose="02020603050405020304" pitchFamily="18" charset="0"/>
                <a:hlinkClick r:id="rId9"/>
              </a:rPr>
              <a:t>Babesia microti</a:t>
            </a:r>
            <a:r>
              <a:rPr lang="en-CA" altLang="en-US" sz="1800" b="1" dirty="0">
                <a:ea typeface="Calibri" panose="020F0502020204030204" pitchFamily="34" charset="0"/>
                <a:cs typeface="Times New Roman" panose="02020603050405020304" pitchFamily="18" charset="0"/>
                <a:hlinkClick r:id="rId9"/>
              </a:rPr>
              <a:t> in </a:t>
            </a:r>
            <a:r>
              <a:rPr lang="en-CA" altLang="en-US" sz="1800" b="1" i="1" dirty="0">
                <a:ea typeface="Calibri" panose="020F0502020204030204" pitchFamily="34" charset="0"/>
                <a:cs typeface="Times New Roman" panose="02020603050405020304" pitchFamily="18" charset="0"/>
                <a:hlinkClick r:id="rId9"/>
              </a:rPr>
              <a:t>Ixodes scapularis</a:t>
            </a:r>
            <a:r>
              <a:rPr lang="en-CA" altLang="en-US" sz="1800" b="1" dirty="0">
                <a:ea typeface="Calibri" panose="020F0502020204030204" pitchFamily="34" charset="0"/>
                <a:cs typeface="Times New Roman" panose="02020603050405020304" pitchFamily="18" charset="0"/>
                <a:hlinkClick r:id="rId9"/>
              </a:rPr>
              <a:t> and </a:t>
            </a:r>
            <a:r>
              <a:rPr lang="en-CA" altLang="en-US" sz="1800" b="1" i="1" dirty="0">
                <a:ea typeface="Calibri" panose="020F0502020204030204" pitchFamily="34" charset="0"/>
                <a:cs typeface="Times New Roman" panose="02020603050405020304" pitchFamily="18" charset="0"/>
                <a:hlinkClick r:id="rId9"/>
              </a:rPr>
              <a:t>Ixodes </a:t>
            </a:r>
            <a:r>
              <a:rPr lang="en-CA" altLang="en-US" sz="1800" b="1" i="1" dirty="0" err="1">
                <a:ea typeface="Calibri" panose="020F0502020204030204" pitchFamily="34" charset="0"/>
                <a:cs typeface="Times New Roman" panose="02020603050405020304" pitchFamily="18" charset="0"/>
                <a:hlinkClick r:id="rId9"/>
              </a:rPr>
              <a:t>keiransi</a:t>
            </a:r>
            <a:r>
              <a:rPr lang="en-CA" altLang="en-US" sz="1800" b="1" dirty="0">
                <a:ea typeface="Calibri" panose="020F0502020204030204" pitchFamily="34" charset="0"/>
                <a:cs typeface="Times New Roman" panose="02020603050405020304" pitchFamily="18" charset="0"/>
                <a:hlinkClick r:id="rId9"/>
              </a:rPr>
              <a:t> ticks from Delaware, Maryland, Virginia, West Virginia, and the District of Columbia, 2009 to 2024</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rPr>
              <a:t>Pre-print: </a:t>
            </a:r>
            <a:r>
              <a:rPr lang="en-CA" altLang="en-US" sz="1800" b="1" dirty="0">
                <a:ea typeface="Calibri" panose="020F0502020204030204" pitchFamily="34" charset="0"/>
                <a:cs typeface="Times New Roman" panose="02020603050405020304" pitchFamily="18" charset="0"/>
                <a:hlinkClick r:id="rId10"/>
              </a:rPr>
              <a:t>Re-emergence of Yellow Fever Virus in Brazil: Evidence from Forest and peri-urban Settings</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1"/>
              </a:rPr>
              <a:t>Crimean-Congo Haemorrhagic Fever Virus in Eastern Portugal; Evidence from Cattle and Red Deer</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2"/>
              </a:rPr>
              <a:t>Assessing Schmallenberg Virus Disease in Sardinia (Italy) After the First Epidemic Episode in 2012</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3"/>
              </a:rPr>
              <a:t>Contact between soft tick vectors of African swine fever virus and invasive wild pigs in the southeastern USA</a:t>
            </a:r>
            <a:endParaRPr lang="en-CA" altLang="en-US" sz="1800" b="1" dirty="0">
              <a:ea typeface="Calibri" panose="020F0502020204030204" pitchFamily="34" charset="0"/>
              <a:cs typeface="Times New Roman" panose="02020603050405020304" pitchFamily="18" charset="0"/>
            </a:endParaRPr>
          </a:p>
        </p:txBody>
      </p:sp>
      <p:sp>
        <p:nvSpPr>
          <p:cNvPr id="40964" name="Slide Number Placeholder 4">
            <a:extLst>
              <a:ext uri="{FF2B5EF4-FFF2-40B4-BE49-F238E27FC236}">
                <a16:creationId xmlns:a16="http://schemas.microsoft.com/office/drawing/2014/main" id="{6C68308C-5135-23DD-A5CA-C710056B0853}"/>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6B1453-9A26-4F77-8264-2B13D5637F65}" type="slidenum">
              <a:rPr lang="en-US" altLang="en-US" sz="1200" smtClean="0">
                <a:solidFill>
                  <a:srgbClr val="898989"/>
                </a:solidFill>
              </a:rPr>
              <a:pPr>
                <a:lnSpc>
                  <a:spcPct val="100000"/>
                </a:lnSpc>
                <a:spcBef>
                  <a:spcPct val="0"/>
                </a:spcBef>
                <a:buFontTx/>
                <a:buNone/>
              </a:pPr>
              <a:t>13</a:t>
            </a:fld>
            <a:endParaRPr lang="en-US" altLang="en-US" sz="12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F4F1D-DF4B-4FB5-BBD3-4F6ECEC6C539}"/>
              </a:ext>
            </a:extLst>
          </p:cNvPr>
          <p:cNvSpPr>
            <a:spLocks noGrp="1"/>
          </p:cNvSpPr>
          <p:nvPr>
            <p:ph type="title"/>
          </p:nvPr>
        </p:nvSpPr>
        <p:spPr>
          <a:xfrm>
            <a:off x="130175" y="-182563"/>
            <a:ext cx="10515600" cy="1042988"/>
          </a:xfrm>
        </p:spPr>
        <p:txBody>
          <a:bodyPr/>
          <a:lstStyle/>
          <a:p>
            <a:pPr>
              <a:defRPr/>
            </a:pPr>
            <a:r>
              <a:rPr lang="en-US" sz="3200" dirty="0"/>
              <a:t>Bluetongue virus (BTV-3) in Europe</a:t>
            </a:r>
            <a:endParaRPr lang="en-CA" sz="3200" dirty="0"/>
          </a:p>
        </p:txBody>
      </p:sp>
      <p:sp>
        <p:nvSpPr>
          <p:cNvPr id="16387" name="Content Placeholder 9">
            <a:extLst>
              <a:ext uri="{FF2B5EF4-FFF2-40B4-BE49-F238E27FC236}">
                <a16:creationId xmlns:a16="http://schemas.microsoft.com/office/drawing/2014/main" id="{441BEBE4-6481-E4F7-4993-AB21AC074901}"/>
              </a:ext>
            </a:extLst>
          </p:cNvPr>
          <p:cNvSpPr>
            <a:spLocks noGrp="1"/>
          </p:cNvSpPr>
          <p:nvPr>
            <p:ph sz="half" idx="1"/>
          </p:nvPr>
        </p:nvSpPr>
        <p:spPr>
          <a:xfrm>
            <a:off x="219075" y="590550"/>
            <a:ext cx="8121650" cy="5676900"/>
          </a:xfrm>
        </p:spPr>
        <p:txBody>
          <a:bodyPr/>
          <a:lstStyle/>
          <a:p>
            <a:r>
              <a:rPr lang="en-CA" altLang="en-US" dirty="0"/>
              <a:t>First reported Sept 5, 2023 in the Netherlands</a:t>
            </a:r>
          </a:p>
          <a:p>
            <a:r>
              <a:rPr lang="en-CA" altLang="en-US" dirty="0"/>
              <a:t>Source of infection has never been identified</a:t>
            </a:r>
          </a:p>
          <a:p>
            <a:r>
              <a:rPr lang="en-CA" altLang="en-US" dirty="0"/>
              <a:t>Few sporadic reports from Norway &amp; UK</a:t>
            </a:r>
          </a:p>
          <a:p>
            <a:endParaRPr lang="en-CA" altLang="en-US" dirty="0"/>
          </a:p>
          <a:p>
            <a:pPr lvl="1"/>
            <a:endParaRPr lang="en-CA" altLang="en-US" dirty="0"/>
          </a:p>
        </p:txBody>
      </p:sp>
      <p:sp>
        <p:nvSpPr>
          <p:cNvPr id="16388" name="TextBox 7">
            <a:extLst>
              <a:ext uri="{FF2B5EF4-FFF2-40B4-BE49-F238E27FC236}">
                <a16:creationId xmlns:a16="http://schemas.microsoft.com/office/drawing/2014/main" id="{F96FEEDE-4858-4CF2-1F4A-B217D3B785C9}"/>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sp>
        <p:nvSpPr>
          <p:cNvPr id="16393" name="TextBox 16">
            <a:extLst>
              <a:ext uri="{FF2B5EF4-FFF2-40B4-BE49-F238E27FC236}">
                <a16:creationId xmlns:a16="http://schemas.microsoft.com/office/drawing/2014/main" id="{01B225AF-9CC3-1049-D7BD-F8A993EBCA1E}"/>
              </a:ext>
            </a:extLst>
          </p:cNvPr>
          <p:cNvSpPr txBox="1">
            <a:spLocks noChangeArrowheads="1"/>
          </p:cNvSpPr>
          <p:nvPr/>
        </p:nvSpPr>
        <p:spPr bwMode="auto">
          <a:xfrm>
            <a:off x="8245454" y="3453269"/>
            <a:ext cx="3790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dirty="0"/>
              <a:t>BTV-3 March 24, 2025 – May 28, 2025</a:t>
            </a:r>
          </a:p>
        </p:txBody>
      </p:sp>
      <p:pic>
        <p:nvPicPr>
          <p:cNvPr id="3" name="Picture 2">
            <a:extLst>
              <a:ext uri="{FF2B5EF4-FFF2-40B4-BE49-F238E27FC236}">
                <a16:creationId xmlns:a16="http://schemas.microsoft.com/office/drawing/2014/main" id="{8661B0B4-B7C0-B824-8FD4-F6A968A35F77}"/>
              </a:ext>
            </a:extLst>
          </p:cNvPr>
          <p:cNvPicPr>
            <a:picLocks noChangeAspect="1"/>
          </p:cNvPicPr>
          <p:nvPr/>
        </p:nvPicPr>
        <p:blipFill>
          <a:blip r:embed="rId4"/>
          <a:stretch>
            <a:fillRect/>
          </a:stretch>
        </p:blipFill>
        <p:spPr>
          <a:xfrm>
            <a:off x="8148918" y="124318"/>
            <a:ext cx="3790139" cy="3331920"/>
          </a:xfrm>
          <a:prstGeom prst="rect">
            <a:avLst/>
          </a:prstGeom>
        </p:spPr>
      </p:pic>
      <p:pic>
        <p:nvPicPr>
          <p:cNvPr id="6" name="Picture 5">
            <a:extLst>
              <a:ext uri="{FF2B5EF4-FFF2-40B4-BE49-F238E27FC236}">
                <a16:creationId xmlns:a16="http://schemas.microsoft.com/office/drawing/2014/main" id="{5813AC01-3C2E-158D-CCF6-68903388498F}"/>
              </a:ext>
            </a:extLst>
          </p:cNvPr>
          <p:cNvPicPr>
            <a:picLocks noChangeAspect="1"/>
          </p:cNvPicPr>
          <p:nvPr/>
        </p:nvPicPr>
        <p:blipFill>
          <a:blip r:embed="rId5"/>
          <a:stretch>
            <a:fillRect/>
          </a:stretch>
        </p:blipFill>
        <p:spPr>
          <a:xfrm>
            <a:off x="349956" y="2331149"/>
            <a:ext cx="6841066" cy="3936301"/>
          </a:xfrm>
          <a:prstGeom prst="rect">
            <a:avLst/>
          </a:prstGeom>
          <a:ln w="28575">
            <a:solidFill>
              <a:schemeClr val="tx1"/>
            </a:solidFill>
          </a:ln>
        </p:spPr>
      </p:pic>
      <p:sp>
        <p:nvSpPr>
          <p:cNvPr id="7" name="Rectangle 6">
            <a:extLst>
              <a:ext uri="{FF2B5EF4-FFF2-40B4-BE49-F238E27FC236}">
                <a16:creationId xmlns:a16="http://schemas.microsoft.com/office/drawing/2014/main" id="{0FF814E0-0799-ECB3-5A01-BA022E8E423F}"/>
              </a:ext>
            </a:extLst>
          </p:cNvPr>
          <p:cNvSpPr/>
          <p:nvPr/>
        </p:nvSpPr>
        <p:spPr>
          <a:xfrm>
            <a:off x="6213703" y="4779329"/>
            <a:ext cx="977319" cy="8466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ECFCE9BF-6801-6F31-B5A5-C4FA293E88AB}"/>
              </a:ext>
            </a:extLst>
          </p:cNvPr>
          <p:cNvSpPr txBox="1"/>
          <p:nvPr/>
        </p:nvSpPr>
        <p:spPr>
          <a:xfrm>
            <a:off x="7337880" y="3851403"/>
            <a:ext cx="4697714" cy="1200329"/>
          </a:xfrm>
          <a:prstGeom prst="rect">
            <a:avLst/>
          </a:prstGeom>
          <a:noFill/>
        </p:spPr>
        <p:txBody>
          <a:bodyPr wrap="square">
            <a:spAutoFit/>
          </a:bodyPr>
          <a:lstStyle/>
          <a:p>
            <a:r>
              <a:rPr lang="en-CA" altLang="en-US" sz="1800" b="1" dirty="0">
                <a:ea typeface="Calibri" panose="020F0502020204030204" pitchFamily="34" charset="0"/>
                <a:cs typeface="Times New Roman" panose="02020603050405020304" pitchFamily="18" charset="0"/>
                <a:hlinkClick r:id="rId6"/>
              </a:rPr>
              <a:t>Investigation of the global transportation of Culicoides biting midges, vectors of livestock and equid arboviruses, from flower-packing plants in Kenya</a:t>
            </a:r>
            <a:endParaRPr lang="en-CA" altLang="en-US" sz="1800" b="1"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14D9840-A86D-4775-F18A-382A566D00A6}"/>
              </a:ext>
            </a:extLst>
          </p:cNvPr>
          <p:cNvSpPr txBox="1"/>
          <p:nvPr/>
        </p:nvSpPr>
        <p:spPr>
          <a:xfrm>
            <a:off x="7397748" y="5008772"/>
            <a:ext cx="4541309" cy="1815882"/>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rgbClr val="191919"/>
                </a:solidFill>
                <a:effectLst/>
                <a:latin typeface="+mn-lt"/>
              </a:rPr>
              <a:t>Are Culicoides</a:t>
            </a:r>
            <a:r>
              <a:rPr lang="en-CA" sz="1600" b="0" i="0" dirty="0">
                <a:solidFill>
                  <a:srgbClr val="191919"/>
                </a:solidFill>
                <a:effectLst/>
                <a:latin typeface="+mn-lt"/>
              </a:rPr>
              <a:t> present within flower packaging plants in Africa? </a:t>
            </a:r>
          </a:p>
          <a:p>
            <a:pPr marL="285750" indent="-285750">
              <a:buFont typeface="Arial" panose="020B0604020202020204" pitchFamily="34" charset="0"/>
              <a:buChar char="•"/>
            </a:pPr>
            <a:r>
              <a:rPr lang="en-CA" sz="1600" dirty="0">
                <a:solidFill>
                  <a:srgbClr val="191919"/>
                </a:solidFill>
                <a:latin typeface="+mn-lt"/>
              </a:rPr>
              <a:t>P</a:t>
            </a:r>
            <a:r>
              <a:rPr lang="en-CA" sz="1600" b="0" i="0" dirty="0">
                <a:solidFill>
                  <a:srgbClr val="191919"/>
                </a:solidFill>
                <a:effectLst/>
                <a:latin typeface="+mn-lt"/>
              </a:rPr>
              <a:t>resent in small numbers outside and within greenhouses, but declined with each stage of production</a:t>
            </a:r>
          </a:p>
          <a:p>
            <a:pPr marL="285750" indent="-285750">
              <a:buFont typeface="Arial" panose="020B0604020202020204" pitchFamily="34" charset="0"/>
              <a:buChar char="•"/>
            </a:pPr>
            <a:r>
              <a:rPr lang="en-CA" sz="1600" dirty="0">
                <a:solidFill>
                  <a:srgbClr val="191919"/>
                </a:solidFill>
                <a:latin typeface="+mn-lt"/>
              </a:rPr>
              <a:t>R</a:t>
            </a:r>
            <a:r>
              <a:rPr lang="en-CA" sz="1600" b="0" i="0" dirty="0">
                <a:solidFill>
                  <a:srgbClr val="191919"/>
                </a:solidFill>
                <a:effectLst/>
                <a:latin typeface="+mn-lt"/>
              </a:rPr>
              <a:t>isk of exportin</a:t>
            </a:r>
            <a:r>
              <a:rPr lang="en-CA" sz="1600" b="0" dirty="0">
                <a:solidFill>
                  <a:srgbClr val="191919"/>
                </a:solidFill>
                <a:effectLst/>
                <a:latin typeface="+mn-lt"/>
              </a:rPr>
              <a:t>g Culicoides </a:t>
            </a:r>
            <a:r>
              <a:rPr lang="en-CA" sz="1600" b="0" i="0" dirty="0">
                <a:solidFill>
                  <a:srgbClr val="191919"/>
                </a:solidFill>
                <a:effectLst/>
                <a:latin typeface="+mn-lt"/>
              </a:rPr>
              <a:t>with packaged cut flowers is likely very small</a:t>
            </a:r>
            <a:endParaRPr lang="en-CA"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98463" y="1189038"/>
            <a:ext cx="5334000" cy="3729037"/>
          </a:xfrm>
        </p:spPr>
        <p:txBody>
          <a:bodyPr/>
          <a:lstStyle/>
          <a:p>
            <a:r>
              <a:rPr lang="en-CA" altLang="en-US" sz="2400" dirty="0"/>
              <a:t>Lack of resources, competing priorities, June call is cancelled </a:t>
            </a:r>
          </a:p>
          <a:p>
            <a:r>
              <a:rPr lang="en-CA" altLang="en-US" sz="2400" dirty="0"/>
              <a:t>State – reduced surveillance activities (resources, weather)</a:t>
            </a:r>
          </a:p>
          <a:p>
            <a:r>
              <a:rPr lang="en-CA" altLang="en-US" sz="2400" dirty="0"/>
              <a:t>~59% of affected counties are established</a:t>
            </a:r>
          </a:p>
          <a:p>
            <a:r>
              <a:rPr lang="en-CA" altLang="en-US" sz="2400" dirty="0"/>
              <a:t>Majority of recent findings are nymphs</a:t>
            </a:r>
          </a:p>
          <a:p>
            <a:r>
              <a:rPr lang="en-CA" altLang="en-US" sz="2400" dirty="0"/>
              <a:t>Reports of nymphs waking up after being in -20 degrees for two weeks</a:t>
            </a:r>
          </a:p>
          <a:p>
            <a:r>
              <a:rPr lang="en-CA" altLang="en-US" sz="2400" dirty="0"/>
              <a:t>Evidence of pathogens overwintering in ticks (from Japan, 1985): </a:t>
            </a:r>
            <a:r>
              <a:rPr lang="en-CA" altLang="en-US" sz="2400" dirty="0">
                <a:hlinkClick r:id="rId3"/>
              </a:rPr>
              <a:t>The presence of </a:t>
            </a:r>
            <a:r>
              <a:rPr lang="en-CA" altLang="en-US" sz="2400" i="1" dirty="0">
                <a:hlinkClick r:id="rId3"/>
              </a:rPr>
              <a:t>Theileria </a:t>
            </a:r>
            <a:r>
              <a:rPr lang="en-CA" altLang="en-US" sz="2400" i="1" dirty="0" err="1">
                <a:hlinkClick r:id="rId3"/>
              </a:rPr>
              <a:t>sergenti</a:t>
            </a:r>
            <a:r>
              <a:rPr lang="en-CA" altLang="en-US" sz="2400" i="1" dirty="0">
                <a:hlinkClick r:id="rId3"/>
              </a:rPr>
              <a:t> </a:t>
            </a:r>
            <a:r>
              <a:rPr lang="en-CA" altLang="en-US" sz="2400" dirty="0">
                <a:hlinkClick r:id="rId3"/>
              </a:rPr>
              <a:t>in Haemaphysalis longicornis overwintering in pasture in Japan</a:t>
            </a:r>
            <a:endParaRPr lang="en-CA" altLang="en-US" sz="2400" dirty="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1" name="TextBox 6">
            <a:extLst>
              <a:ext uri="{FF2B5EF4-FFF2-40B4-BE49-F238E27FC236}">
                <a16:creationId xmlns:a16="http://schemas.microsoft.com/office/drawing/2014/main" id="{C7A35BD6-D01A-79FE-970D-A8DCDCF5BD68}"/>
              </a:ext>
            </a:extLst>
          </p:cNvPr>
          <p:cNvSpPr txBox="1">
            <a:spLocks noChangeArrowheads="1"/>
          </p:cNvSpPr>
          <p:nvPr/>
        </p:nvSpPr>
        <p:spPr bwMode="auto">
          <a:xfrm>
            <a:off x="6795911" y="574833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USDA </a:t>
            </a:r>
            <a:r>
              <a:rPr lang="en-CA" altLang="en-US" sz="1400" b="1" i="1" dirty="0"/>
              <a:t>Haemaphysalis longicornis </a:t>
            </a:r>
            <a:r>
              <a:rPr lang="en-CA" altLang="en-US" sz="1400" b="1" dirty="0"/>
              <a:t>(Asian </a:t>
            </a:r>
            <a:r>
              <a:rPr lang="en-CA" altLang="en-US" sz="1400" b="1" dirty="0" err="1"/>
              <a:t>longhorned</a:t>
            </a:r>
            <a:r>
              <a:rPr lang="en-CA" altLang="en-US" sz="1400" b="1" dirty="0"/>
              <a:t> tick) Situation Report – May 2025</a:t>
            </a:r>
          </a:p>
        </p:txBody>
      </p:sp>
      <p:sp>
        <p:nvSpPr>
          <p:cNvPr id="24583" name="TextBox 3">
            <a:extLst>
              <a:ext uri="{FF2B5EF4-FFF2-40B4-BE49-F238E27FC236}">
                <a16:creationId xmlns:a16="http://schemas.microsoft.com/office/drawing/2014/main" id="{4C90BA08-B825-DC84-8398-99AC779038A8}"/>
              </a:ext>
            </a:extLst>
          </p:cNvPr>
          <p:cNvSpPr txBox="1">
            <a:spLocks noChangeArrowheads="1"/>
          </p:cNvSpPr>
          <p:nvPr/>
        </p:nvSpPr>
        <p:spPr bwMode="auto">
          <a:xfrm>
            <a:off x="6795911" y="633924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https://scwds.shinyapps.io/haemaphysalis/</a:t>
            </a:r>
            <a:r>
              <a:rPr lang="en-CA" altLang="en-US" sz="1800" dirty="0"/>
              <a:t> </a:t>
            </a:r>
          </a:p>
        </p:txBody>
      </p:sp>
      <p:pic>
        <p:nvPicPr>
          <p:cNvPr id="4" name="Picture 3">
            <a:extLst>
              <a:ext uri="{FF2B5EF4-FFF2-40B4-BE49-F238E27FC236}">
                <a16:creationId xmlns:a16="http://schemas.microsoft.com/office/drawing/2014/main" id="{88018A9C-22BF-7C0A-67AF-00A25DA6FE38}"/>
              </a:ext>
            </a:extLst>
          </p:cNvPr>
          <p:cNvPicPr>
            <a:picLocks noChangeAspect="1"/>
          </p:cNvPicPr>
          <p:nvPr/>
        </p:nvPicPr>
        <p:blipFill>
          <a:blip r:embed="rId5"/>
          <a:stretch>
            <a:fillRect/>
          </a:stretch>
        </p:blipFill>
        <p:spPr>
          <a:xfrm>
            <a:off x="6908977" y="1166813"/>
            <a:ext cx="4967111" cy="4547452"/>
          </a:xfrm>
          <a:prstGeom prst="rect">
            <a:avLst/>
          </a:prstGeom>
          <a:ln w="1905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11138" y="144463"/>
            <a:ext cx="10515600" cy="1325562"/>
          </a:xfrm>
        </p:spPr>
        <p:txBody>
          <a:bodyPr/>
          <a:lstStyle/>
          <a:p>
            <a:pPr>
              <a:defRPr/>
            </a:pPr>
            <a:r>
              <a:rPr lang="en-US" sz="3200" dirty="0" err="1">
                <a:hlinkClick r:id="rId3"/>
              </a:rPr>
              <a:t>Ehrlichia</a:t>
            </a:r>
            <a:r>
              <a:rPr lang="en-US" sz="3200" dirty="0">
                <a:hlinkClick r:id="rId3"/>
              </a:rPr>
              <a:t> </a:t>
            </a:r>
            <a:r>
              <a:rPr lang="en-US" sz="3200" dirty="0" err="1">
                <a:hlinkClick r:id="rId3"/>
              </a:rPr>
              <a:t>chaffeensis</a:t>
            </a:r>
            <a:r>
              <a:rPr lang="en-US" sz="3200" dirty="0">
                <a:hlinkClick r:id="rId3"/>
              </a:rPr>
              <a:t> DNA in Haemaphysalis longicornis Ticks, Connecticut, USA</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87174" y="1564481"/>
            <a:ext cx="11071048" cy="3729037"/>
          </a:xfrm>
        </p:spPr>
        <p:txBody>
          <a:bodyPr/>
          <a:lstStyle/>
          <a:p>
            <a:r>
              <a:rPr lang="en-CA" sz="2400" dirty="0">
                <a:solidFill>
                  <a:srgbClr val="000000"/>
                </a:solidFill>
              </a:rPr>
              <a:t>S</a:t>
            </a:r>
            <a:r>
              <a:rPr lang="en-CA" sz="2400" i="0" dirty="0">
                <a:solidFill>
                  <a:srgbClr val="000000"/>
                </a:solidFill>
                <a:effectLst/>
              </a:rPr>
              <a:t>creened ticks collected in Connecticut 2021-2023 to assess potential human pathogens</a:t>
            </a:r>
          </a:p>
          <a:p>
            <a:r>
              <a:rPr lang="en-CA" sz="2400" b="0" i="0" dirty="0">
                <a:solidFill>
                  <a:srgbClr val="000000"/>
                </a:solidFill>
                <a:effectLst/>
              </a:rPr>
              <a:t>3 nymphs positive for pathogens: </a:t>
            </a:r>
          </a:p>
          <a:p>
            <a:pPr lvl="1"/>
            <a:r>
              <a:rPr lang="en-CA" sz="2000" b="0" i="0" dirty="0">
                <a:solidFill>
                  <a:srgbClr val="000000"/>
                </a:solidFill>
                <a:effectLst/>
              </a:rPr>
              <a:t>1 for </a:t>
            </a:r>
            <a:r>
              <a:rPr lang="en-CA" sz="2000" b="0" i="1" dirty="0" err="1">
                <a:solidFill>
                  <a:srgbClr val="000000"/>
                </a:solidFill>
                <a:effectLst/>
              </a:rPr>
              <a:t>Ehrlichia</a:t>
            </a:r>
            <a:r>
              <a:rPr lang="en-CA" sz="2000" b="0" i="1" dirty="0">
                <a:solidFill>
                  <a:srgbClr val="000000"/>
                </a:solidFill>
                <a:effectLst/>
              </a:rPr>
              <a:t> </a:t>
            </a:r>
            <a:r>
              <a:rPr lang="en-CA" sz="2000" b="0" i="1" dirty="0" err="1">
                <a:solidFill>
                  <a:srgbClr val="000000"/>
                </a:solidFill>
                <a:effectLst/>
              </a:rPr>
              <a:t>chaffeensis</a:t>
            </a:r>
            <a:r>
              <a:rPr lang="en-CA" sz="2000" b="0" i="0" dirty="0">
                <a:solidFill>
                  <a:srgbClr val="000000"/>
                </a:solidFill>
                <a:effectLst/>
              </a:rPr>
              <a:t> (from feeding on white tail deer?)</a:t>
            </a:r>
          </a:p>
          <a:p>
            <a:pPr lvl="1"/>
            <a:r>
              <a:rPr lang="en-CA" sz="2000" b="0" i="0" dirty="0">
                <a:solidFill>
                  <a:srgbClr val="000000"/>
                </a:solidFill>
                <a:effectLst/>
              </a:rPr>
              <a:t>2 for </a:t>
            </a:r>
            <a:r>
              <a:rPr lang="en-CA" sz="2000" b="0" i="1" dirty="0">
                <a:solidFill>
                  <a:srgbClr val="000000"/>
                </a:solidFill>
                <a:effectLst/>
              </a:rPr>
              <a:t>Borrelia burgdorferi</a:t>
            </a:r>
            <a:endParaRPr lang="en-CA" altLang="en-US" sz="3200" dirty="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B2FA8889-3B41-1078-FD97-43CC99850047}"/>
              </a:ext>
            </a:extLst>
          </p:cNvPr>
          <p:cNvPicPr>
            <a:picLocks noChangeAspect="1"/>
          </p:cNvPicPr>
          <p:nvPr/>
        </p:nvPicPr>
        <p:blipFill>
          <a:blip r:embed="rId4"/>
          <a:stretch>
            <a:fillRect/>
          </a:stretch>
        </p:blipFill>
        <p:spPr>
          <a:xfrm>
            <a:off x="1219200" y="3772784"/>
            <a:ext cx="9507538" cy="2495898"/>
          </a:xfrm>
          <a:prstGeom prst="rect">
            <a:avLst/>
          </a:prstGeom>
          <a:ln w="19050">
            <a:solidFill>
              <a:schemeClr val="tx1"/>
            </a:solidFill>
          </a:ln>
        </p:spPr>
      </p:pic>
    </p:spTree>
    <p:extLst>
      <p:ext uri="{BB962C8B-B14F-4D97-AF65-F5344CB8AC3E}">
        <p14:creationId xmlns:p14="http://schemas.microsoft.com/office/powerpoint/2010/main" val="74270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253066" y="244475"/>
            <a:ext cx="6206824" cy="1179844"/>
          </a:xfrm>
        </p:spPr>
        <p:txBody>
          <a:bodyPr/>
          <a:lstStyle/>
          <a:p>
            <a:pPr>
              <a:defRPr/>
            </a:pPr>
            <a:r>
              <a:rPr lang="en-US" sz="3200" dirty="0">
                <a:hlinkClick r:id="rId3"/>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532964"/>
            <a:ext cx="6057883" cy="5080561"/>
          </a:xfrm>
        </p:spPr>
        <p:txBody>
          <a:bodyPr>
            <a:normAutofit lnSpcReduction="10000"/>
          </a:bodyPr>
          <a:lstStyle/>
          <a:p>
            <a:r>
              <a:rPr lang="en-US" altLang="en-US" sz="2400" dirty="0"/>
              <a:t>NWS has now been found as far north as the Yucatan peninsula, Oaxaca and Veracruz (942 cases since Jan 1, 2025)</a:t>
            </a:r>
          </a:p>
          <a:p>
            <a:r>
              <a:rPr lang="en-US" altLang="en-US" sz="2400" dirty="0"/>
              <a:t>Sterile fly release moved to Mexico to try and prevent further northward movement</a:t>
            </a:r>
          </a:p>
          <a:p>
            <a:r>
              <a:rPr lang="en-US" altLang="en-US" sz="2400" dirty="0"/>
              <a:t>But flies surpassed that location recently</a:t>
            </a:r>
          </a:p>
          <a:p>
            <a:r>
              <a:rPr lang="en-US" altLang="en-US" sz="2400" dirty="0"/>
              <a:t>USDA states that the eradication of NWS in Central America with re-establishment of controls at the Darian gap are the aim of the program</a:t>
            </a:r>
          </a:p>
          <a:p>
            <a:r>
              <a:rPr lang="en-US" altLang="en-US" sz="2400" dirty="0"/>
              <a:t>11 May – USDA closed border to imports of animals from Mexico</a:t>
            </a:r>
          </a:p>
          <a:p>
            <a:r>
              <a:rPr lang="en-US" altLang="en-US" sz="2400" dirty="0"/>
              <a:t>Additional human cases reported from Mexico, Honduras, Costa Rica </a:t>
            </a:r>
          </a:p>
        </p:txBody>
      </p:sp>
      <p:sp>
        <p:nvSpPr>
          <p:cNvPr id="26631" name="TextBox 5">
            <a:hlinkClick r:id="rId4"/>
            <a:extLst>
              <a:ext uri="{FF2B5EF4-FFF2-40B4-BE49-F238E27FC236}">
                <a16:creationId xmlns:a16="http://schemas.microsoft.com/office/drawing/2014/main" id="{54391E66-79FB-F558-5445-F0D51D124019}"/>
              </a:ext>
            </a:extLst>
          </p:cNvPr>
          <p:cNvSpPr txBox="1">
            <a:spLocks noChangeArrowheads="1"/>
          </p:cNvSpPr>
          <p:nvPr/>
        </p:nvSpPr>
        <p:spPr bwMode="auto">
          <a:xfrm>
            <a:off x="10402253"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4"/>
              </a:rPr>
              <a:t>COPEG</a:t>
            </a:r>
            <a:endParaRPr lang="en-CA" altLang="en-US" sz="1800" dirty="0"/>
          </a:p>
        </p:txBody>
      </p:sp>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5"/>
          <a:stretch>
            <a:fillRect/>
          </a:stretch>
        </p:blipFill>
        <p:spPr>
          <a:xfrm>
            <a:off x="7921256" y="0"/>
            <a:ext cx="4323903" cy="3338014"/>
          </a:xfrm>
          <a:prstGeom prst="rect">
            <a:avLst/>
          </a:prstGeom>
        </p:spPr>
      </p:pic>
      <p:pic>
        <p:nvPicPr>
          <p:cNvPr id="6" name="Picture 5">
            <a:extLst>
              <a:ext uri="{FF2B5EF4-FFF2-40B4-BE49-F238E27FC236}">
                <a16:creationId xmlns:a16="http://schemas.microsoft.com/office/drawing/2014/main" id="{969209B5-6463-CE1E-0995-783AB1BB12C4}"/>
              </a:ext>
            </a:extLst>
          </p:cNvPr>
          <p:cNvPicPr>
            <a:picLocks noChangeAspect="1"/>
          </p:cNvPicPr>
          <p:nvPr/>
        </p:nvPicPr>
        <p:blipFill>
          <a:blip r:embed="rId6"/>
          <a:stretch>
            <a:fillRect/>
          </a:stretch>
        </p:blipFill>
        <p:spPr>
          <a:xfrm>
            <a:off x="6260659" y="3290637"/>
            <a:ext cx="5984500" cy="3567363"/>
          </a:xfrm>
          <a:prstGeom prst="rect">
            <a:avLst/>
          </a:prstGeom>
        </p:spPr>
      </p:pic>
      <p:sp>
        <p:nvSpPr>
          <p:cNvPr id="7" name="TextBox 6">
            <a:extLst>
              <a:ext uri="{FF2B5EF4-FFF2-40B4-BE49-F238E27FC236}">
                <a16:creationId xmlns:a16="http://schemas.microsoft.com/office/drawing/2014/main" id="{0716ACA1-CCE4-3BA1-BF5F-1B11F76602D9}"/>
              </a:ext>
            </a:extLst>
          </p:cNvPr>
          <p:cNvSpPr txBox="1"/>
          <p:nvPr/>
        </p:nvSpPr>
        <p:spPr>
          <a:xfrm>
            <a:off x="6592186" y="6428581"/>
            <a:ext cx="2398477" cy="369332"/>
          </a:xfrm>
          <a:prstGeom prst="rect">
            <a:avLst/>
          </a:prstGeom>
          <a:solidFill>
            <a:schemeClr val="bg1">
              <a:lumMod val="85000"/>
            </a:schemeClr>
          </a:solidFill>
        </p:spPr>
        <p:txBody>
          <a:bodyPr wrap="none" rtlCol="0">
            <a:spAutoFit/>
          </a:bodyPr>
          <a:lstStyle/>
          <a:p>
            <a:r>
              <a:rPr lang="en-CA" dirty="0"/>
              <a:t>January 1 – May 9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a:t>West Nile Virus</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346074" y="1206499"/>
            <a:ext cx="11112863" cy="2694721"/>
          </a:xfrm>
        </p:spPr>
        <p:txBody>
          <a:bodyPr/>
          <a:lstStyle/>
          <a:p>
            <a:pPr>
              <a:defRPr/>
            </a:pPr>
            <a:r>
              <a:rPr lang="en-CA" altLang="en-US" dirty="0"/>
              <a:t>Starting to see signals from the US in the last two weeks: </a:t>
            </a:r>
            <a:r>
              <a:rPr lang="en-CA" altLang="en-US" dirty="0">
                <a:hlinkClick r:id="rId3"/>
              </a:rPr>
              <a:t>Illinois</a:t>
            </a:r>
            <a:r>
              <a:rPr lang="en-CA" altLang="en-US" dirty="0"/>
              <a:t> (mosquitos), </a:t>
            </a:r>
            <a:r>
              <a:rPr lang="en-CA" altLang="en-US" dirty="0">
                <a:hlinkClick r:id="rId4"/>
              </a:rPr>
              <a:t>California</a:t>
            </a:r>
            <a:r>
              <a:rPr lang="en-CA" altLang="en-US" dirty="0"/>
              <a:t> (mosquito), </a:t>
            </a:r>
            <a:r>
              <a:rPr lang="en-CA" altLang="en-US" dirty="0">
                <a:hlinkClick r:id="rId5"/>
              </a:rPr>
              <a:t>Alabama</a:t>
            </a:r>
            <a:r>
              <a:rPr lang="en-CA" altLang="en-US" dirty="0"/>
              <a:t> (human) </a:t>
            </a:r>
          </a:p>
          <a:p>
            <a:pPr>
              <a:defRPr/>
            </a:pPr>
            <a:r>
              <a:rPr lang="en-CA" altLang="en-US" dirty="0">
                <a:hlinkClick r:id="rId6"/>
              </a:rPr>
              <a:t>UK</a:t>
            </a:r>
            <a:r>
              <a:rPr lang="en-CA" altLang="en-US" dirty="0"/>
              <a:t> reported its first finding of WNV genetic fragments in mosquitos (</a:t>
            </a:r>
            <a:r>
              <a:rPr lang="en-CA" altLang="en-US" i="1" dirty="0"/>
              <a:t>Aedes </a:t>
            </a:r>
            <a:r>
              <a:rPr lang="en-CA" altLang="en-US" i="1" dirty="0" err="1"/>
              <a:t>vexans</a:t>
            </a:r>
            <a:r>
              <a:rPr lang="en-CA" altLang="en-US" dirty="0"/>
              <a:t>) in Nottinghamshire collected in July 2023</a:t>
            </a:r>
          </a:p>
          <a:p>
            <a:pPr>
              <a:defRPr/>
            </a:pPr>
            <a:r>
              <a:rPr lang="en-CA" altLang="en-US" dirty="0">
                <a:hlinkClick r:id="rId7"/>
              </a:rPr>
              <a:t>Italy</a:t>
            </a:r>
            <a:r>
              <a:rPr lang="en-CA" altLang="en-US" dirty="0"/>
              <a:t> and </a:t>
            </a:r>
            <a:r>
              <a:rPr lang="en-CA" altLang="en-US" dirty="0">
                <a:hlinkClick r:id="rId8"/>
              </a:rPr>
              <a:t>Romania</a:t>
            </a:r>
            <a:r>
              <a:rPr lang="en-CA" altLang="en-US" dirty="0"/>
              <a:t> have also reported human cases in 2025</a:t>
            </a:r>
          </a:p>
          <a:p>
            <a:pPr>
              <a:defRPr/>
            </a:pPr>
            <a:endParaRPr lang="en-CA" altLang="en-US" dirty="0"/>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EA905EFB-D113-BD1D-0C0C-9F06D65CD4D7}"/>
              </a:ext>
            </a:extLst>
          </p:cNvPr>
          <p:cNvPicPr>
            <a:picLocks noChangeAspect="1"/>
          </p:cNvPicPr>
          <p:nvPr/>
        </p:nvPicPr>
        <p:blipFill>
          <a:blip r:embed="rId9"/>
          <a:stretch>
            <a:fillRect/>
          </a:stretch>
        </p:blipFill>
        <p:spPr>
          <a:xfrm>
            <a:off x="905945" y="3780693"/>
            <a:ext cx="9993120" cy="2332376"/>
          </a:xfrm>
          <a:prstGeom prst="rect">
            <a:avLst/>
          </a:prstGeom>
          <a:ln w="19050">
            <a:solidFill>
              <a:schemeClr val="tx1"/>
            </a:solidFill>
          </a:ln>
        </p:spPr>
      </p:pic>
      <p:sp>
        <p:nvSpPr>
          <p:cNvPr id="10" name="Rectangle 9">
            <a:extLst>
              <a:ext uri="{FF2B5EF4-FFF2-40B4-BE49-F238E27FC236}">
                <a16:creationId xmlns:a16="http://schemas.microsoft.com/office/drawing/2014/main" id="{AD32E38C-F47F-D344-EC6D-34B8FA368B99}"/>
              </a:ext>
            </a:extLst>
          </p:cNvPr>
          <p:cNvSpPr/>
          <p:nvPr/>
        </p:nvSpPr>
        <p:spPr>
          <a:xfrm>
            <a:off x="10722263" y="3974049"/>
            <a:ext cx="127689"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7">
            <a:extLst>
              <a:ext uri="{FF2B5EF4-FFF2-40B4-BE49-F238E27FC236}">
                <a16:creationId xmlns:a16="http://schemas.microsoft.com/office/drawing/2014/main" id="{9FFC359B-D5E7-3FDA-A9B4-22E8165B2E24}"/>
              </a:ext>
            </a:extLst>
          </p:cNvPr>
          <p:cNvSpPr txBox="1">
            <a:spLocks noChangeArrowheads="1"/>
          </p:cNvSpPr>
          <p:nvPr/>
        </p:nvSpPr>
        <p:spPr bwMode="auto">
          <a:xfrm>
            <a:off x="814754" y="6133950"/>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WNV Signals: April 2015 – May 2025</a:t>
            </a:r>
            <a:endParaRPr lang="en-CA" altLang="en-US" sz="1400" dirty="0"/>
          </a:p>
        </p:txBody>
      </p:sp>
    </p:spTree>
    <p:extLst>
      <p:ext uri="{BB962C8B-B14F-4D97-AF65-F5344CB8AC3E}">
        <p14:creationId xmlns:p14="http://schemas.microsoft.com/office/powerpoint/2010/main" val="38204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a:t>Eastern Equine Encephalitis</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346075" y="1206500"/>
            <a:ext cx="6675438" cy="1143000"/>
          </a:xfrm>
        </p:spPr>
        <p:txBody>
          <a:bodyPr/>
          <a:lstStyle/>
          <a:p>
            <a:pPr>
              <a:defRPr/>
            </a:pPr>
            <a:r>
              <a:rPr lang="en-CA" altLang="en-US" dirty="0"/>
              <a:t>EEE in a </a:t>
            </a:r>
            <a:r>
              <a:rPr lang="en-CA" altLang="en-US" dirty="0">
                <a:hlinkClick r:id="rId3"/>
              </a:rPr>
              <a:t>Florida donkey </a:t>
            </a:r>
            <a:r>
              <a:rPr lang="en-CA" altLang="en-US" dirty="0"/>
              <a:t>(mid-April)</a:t>
            </a:r>
          </a:p>
          <a:p>
            <a:pPr>
              <a:defRPr/>
            </a:pPr>
            <a:r>
              <a:rPr lang="en-CA" altLang="en-US" dirty="0"/>
              <a:t>EEE in </a:t>
            </a:r>
            <a:r>
              <a:rPr lang="en-CA" altLang="en-US" dirty="0">
                <a:hlinkClick r:id="rId4"/>
              </a:rPr>
              <a:t>Pennsylvania wild turkey</a:t>
            </a:r>
            <a:r>
              <a:rPr lang="en-CA" altLang="en-US" dirty="0"/>
              <a:t> (late 2024)</a:t>
            </a:r>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 name="Picture 3">
            <a:extLst>
              <a:ext uri="{FF2B5EF4-FFF2-40B4-BE49-F238E27FC236}">
                <a16:creationId xmlns:a16="http://schemas.microsoft.com/office/drawing/2014/main" id="{4DFA9262-ADE6-279A-B859-C128A02C9C44}"/>
              </a:ext>
            </a:extLst>
          </p:cNvPr>
          <p:cNvPicPr>
            <a:picLocks noChangeAspect="1"/>
          </p:cNvPicPr>
          <p:nvPr/>
        </p:nvPicPr>
        <p:blipFill>
          <a:blip r:embed="rId5"/>
          <a:stretch>
            <a:fillRect/>
          </a:stretch>
        </p:blipFill>
        <p:spPr>
          <a:xfrm>
            <a:off x="820924" y="3476456"/>
            <a:ext cx="10198768" cy="2700677"/>
          </a:xfrm>
          <a:prstGeom prst="rect">
            <a:avLst/>
          </a:prstGeom>
          <a:ln w="19050">
            <a:solidFill>
              <a:schemeClr val="tx1"/>
            </a:solidFill>
          </a:ln>
        </p:spPr>
      </p:pic>
      <p:sp>
        <p:nvSpPr>
          <p:cNvPr id="5" name="TextBox 7">
            <a:extLst>
              <a:ext uri="{FF2B5EF4-FFF2-40B4-BE49-F238E27FC236}">
                <a16:creationId xmlns:a16="http://schemas.microsoft.com/office/drawing/2014/main" id="{65A21895-3436-0F04-3C1E-E66EB7B9144A}"/>
              </a:ext>
            </a:extLst>
          </p:cNvPr>
          <p:cNvSpPr txBox="1">
            <a:spLocks noChangeArrowheads="1"/>
          </p:cNvSpPr>
          <p:nvPr/>
        </p:nvSpPr>
        <p:spPr bwMode="auto">
          <a:xfrm>
            <a:off x="736600" y="6202362"/>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EEE Signals: July 2015 – May 2025</a:t>
            </a:r>
            <a:endParaRPr lang="en-CA" altLang="en-US" sz="1400" dirty="0"/>
          </a:p>
        </p:txBody>
      </p:sp>
      <p:sp>
        <p:nvSpPr>
          <p:cNvPr id="10" name="Rectangle 9">
            <a:extLst>
              <a:ext uri="{FF2B5EF4-FFF2-40B4-BE49-F238E27FC236}">
                <a16:creationId xmlns:a16="http://schemas.microsoft.com/office/drawing/2014/main" id="{AD32E38C-F47F-D344-EC6D-34B8FA368B99}"/>
              </a:ext>
            </a:extLst>
          </p:cNvPr>
          <p:cNvSpPr/>
          <p:nvPr/>
        </p:nvSpPr>
        <p:spPr>
          <a:xfrm>
            <a:off x="10714892" y="3924301"/>
            <a:ext cx="135060"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67961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err="1"/>
              <a:t>Oropouche</a:t>
            </a:r>
            <a:r>
              <a:rPr lang="en-US" sz="3200" dirty="0"/>
              <a:t> virus</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171627" y="1067594"/>
            <a:ext cx="7161036" cy="1143000"/>
          </a:xfrm>
        </p:spPr>
        <p:txBody>
          <a:bodyPr/>
          <a:lstStyle/>
          <a:p>
            <a:pPr>
              <a:defRPr/>
            </a:pPr>
            <a:r>
              <a:rPr lang="en-CA" altLang="en-US" dirty="0"/>
              <a:t>PAHO reported OROV case across 9 countries:</a:t>
            </a:r>
          </a:p>
          <a:p>
            <a:pPr lvl="1">
              <a:defRPr/>
            </a:pPr>
            <a:r>
              <a:rPr lang="en-CA" altLang="en-US" dirty="0"/>
              <a:t>Brazil – 10,076 confirmed</a:t>
            </a:r>
          </a:p>
          <a:p>
            <a:pPr lvl="1">
              <a:defRPr/>
            </a:pPr>
            <a:r>
              <a:rPr lang="en-CA" altLang="en-US" dirty="0"/>
              <a:t>Cuba – 2,452 suspected (16 confirmed)</a:t>
            </a:r>
          </a:p>
          <a:p>
            <a:pPr lvl="1">
              <a:defRPr/>
            </a:pPr>
            <a:r>
              <a:rPr lang="en-CA" altLang="en-US" dirty="0"/>
              <a:t>Panama – 287 confirmed</a:t>
            </a:r>
          </a:p>
          <a:p>
            <a:pPr lvl="1">
              <a:defRPr/>
            </a:pPr>
            <a:r>
              <a:rPr lang="en-CA" altLang="en-US" dirty="0"/>
              <a:t>Peru – 233 confirmed</a:t>
            </a:r>
          </a:p>
          <a:p>
            <a:pPr>
              <a:defRPr/>
            </a:pPr>
            <a:r>
              <a:rPr lang="en-CA" altLang="en-US" dirty="0"/>
              <a:t>Investigations into vertical transmission in Brazil</a:t>
            </a:r>
          </a:p>
          <a:p>
            <a:pPr>
              <a:defRPr/>
            </a:pPr>
            <a:r>
              <a:rPr lang="en-CA" altLang="en-US" dirty="0"/>
              <a:t>PAHO </a:t>
            </a:r>
            <a:r>
              <a:rPr lang="en-CA" altLang="en-US" dirty="0">
                <a:hlinkClick r:id="rId3"/>
              </a:rPr>
              <a:t>OROV research agenda</a:t>
            </a:r>
            <a:endParaRPr lang="en-CA" altLang="en-US" dirty="0"/>
          </a:p>
          <a:p>
            <a:pPr>
              <a:defRPr/>
            </a:pPr>
            <a:r>
              <a:rPr lang="en-CA" b="0" i="0" dirty="0">
                <a:solidFill>
                  <a:srgbClr val="1F1F1F"/>
                </a:solidFill>
                <a:effectLst/>
                <a:latin typeface="ElsevierGulliver"/>
                <a:hlinkClick r:id="rId4"/>
              </a:rPr>
              <a:t>Re-emergence of Oropouche </a:t>
            </a:r>
          </a:p>
          <a:p>
            <a:pPr marL="0" indent="0">
              <a:buNone/>
              <a:defRPr/>
            </a:pPr>
            <a:r>
              <a:rPr lang="en-CA" b="0" i="0" dirty="0">
                <a:solidFill>
                  <a:srgbClr val="1F1F1F"/>
                </a:solidFill>
                <a:effectLst/>
                <a:latin typeface="ElsevierGulliver"/>
                <a:hlinkClick r:id="rId4"/>
              </a:rPr>
              <a:t>virus as a novel global threat</a:t>
            </a:r>
            <a:endParaRPr lang="en-CA" b="0" i="0" dirty="0">
              <a:solidFill>
                <a:srgbClr val="1F1F1F"/>
              </a:solidFill>
              <a:effectLst/>
              <a:latin typeface="ElsevierGulliver"/>
            </a:endParaRPr>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0728" name="Picture 2">
            <a:extLst>
              <a:ext uri="{FF2B5EF4-FFF2-40B4-BE49-F238E27FC236}">
                <a16:creationId xmlns:a16="http://schemas.microsoft.com/office/drawing/2014/main" id="{54001A23-151B-3B6D-371A-A845A7668F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471488"/>
            <a:ext cx="455295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831125-6CEE-6AD7-6442-A9B8E21F875C}"/>
              </a:ext>
            </a:extLst>
          </p:cNvPr>
          <p:cNvSpPr/>
          <p:nvPr/>
        </p:nvSpPr>
        <p:spPr>
          <a:xfrm>
            <a:off x="7332663" y="3208338"/>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6"/>
              </a:rPr>
              <a:t>Oropouche Virus: Clinical, Epidemiological, and Molecular Aspects of a Neglected </a:t>
            </a:r>
            <a:r>
              <a:rPr lang="en-US" sz="1200" dirty="0" err="1">
                <a:solidFill>
                  <a:srgbClr val="000000"/>
                </a:solidFill>
                <a:latin typeface="+mn-lt"/>
                <a:hlinkClick r:id="rId6"/>
              </a:rPr>
              <a:t>Orthobunyavirus</a:t>
            </a:r>
            <a:endParaRPr lang="en-US" sz="1200" dirty="0">
              <a:solidFill>
                <a:srgbClr val="000000"/>
              </a:solidFill>
              <a:latin typeface="+mn-lt"/>
            </a:endParaRPr>
          </a:p>
        </p:txBody>
      </p:sp>
      <p:pic>
        <p:nvPicPr>
          <p:cNvPr id="4" name="Picture 3">
            <a:extLst>
              <a:ext uri="{FF2B5EF4-FFF2-40B4-BE49-F238E27FC236}">
                <a16:creationId xmlns:a16="http://schemas.microsoft.com/office/drawing/2014/main" id="{B205AF51-89D3-6AAC-9516-DF04D2582CFA}"/>
              </a:ext>
            </a:extLst>
          </p:cNvPr>
          <p:cNvPicPr>
            <a:picLocks noChangeAspect="1"/>
          </p:cNvPicPr>
          <p:nvPr/>
        </p:nvPicPr>
        <p:blipFill>
          <a:blip r:embed="rId7"/>
          <a:stretch>
            <a:fillRect/>
          </a:stretch>
        </p:blipFill>
        <p:spPr>
          <a:xfrm>
            <a:off x="4899378" y="3757613"/>
            <a:ext cx="7065610" cy="2408412"/>
          </a:xfrm>
          <a:prstGeom prst="rect">
            <a:avLst/>
          </a:prstGeom>
        </p:spPr>
      </p:pic>
      <p:sp>
        <p:nvSpPr>
          <p:cNvPr id="6" name="TextBox 5">
            <a:extLst>
              <a:ext uri="{FF2B5EF4-FFF2-40B4-BE49-F238E27FC236}">
                <a16:creationId xmlns:a16="http://schemas.microsoft.com/office/drawing/2014/main" id="{D4E70727-8F29-8532-3850-1FD0990BF2FD}"/>
              </a:ext>
            </a:extLst>
          </p:cNvPr>
          <p:cNvSpPr txBox="1"/>
          <p:nvPr/>
        </p:nvSpPr>
        <p:spPr>
          <a:xfrm>
            <a:off x="4899377" y="6171684"/>
            <a:ext cx="6344355" cy="369332"/>
          </a:xfrm>
          <a:prstGeom prst="rect">
            <a:avLst/>
          </a:prstGeom>
          <a:noFill/>
        </p:spPr>
        <p:txBody>
          <a:bodyPr wrap="square" rtlCol="0">
            <a:spAutoFit/>
          </a:bodyPr>
          <a:lstStyle/>
          <a:p>
            <a:r>
              <a:rPr lang="en-CA" dirty="0">
                <a:hlinkClick r:id="rId8"/>
              </a:rPr>
              <a:t>PAHO Oropouche </a:t>
            </a:r>
            <a:r>
              <a:rPr lang="en-CA" dirty="0" err="1">
                <a:hlinkClick r:id="rId8"/>
              </a:rPr>
              <a:t>ARBOportal</a:t>
            </a:r>
            <a:r>
              <a:rPr lang="en-CA" dirty="0"/>
              <a:t> – weekly OROV cases for 2025</a:t>
            </a:r>
          </a:p>
        </p:txBody>
      </p:sp>
    </p:spTree>
    <p:extLst>
      <p:ext uri="{BB962C8B-B14F-4D97-AF65-F5344CB8AC3E}">
        <p14:creationId xmlns:p14="http://schemas.microsoft.com/office/powerpoint/2010/main" val="305862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0B7F-3FED-2E7E-9C22-AD9267B745F0}"/>
              </a:ext>
            </a:extLst>
          </p:cNvPr>
          <p:cNvSpPr>
            <a:spLocks noGrp="1"/>
          </p:cNvSpPr>
          <p:nvPr>
            <p:ph type="title"/>
          </p:nvPr>
        </p:nvSpPr>
        <p:spPr>
          <a:xfrm>
            <a:off x="127000" y="-57150"/>
            <a:ext cx="10515600" cy="1325563"/>
          </a:xfrm>
        </p:spPr>
        <p:txBody>
          <a:bodyPr/>
          <a:lstStyle/>
          <a:p>
            <a:pPr>
              <a:defRPr/>
            </a:pPr>
            <a:r>
              <a:rPr lang="en-CA" sz="3200" dirty="0"/>
              <a:t>Dengue</a:t>
            </a:r>
          </a:p>
        </p:txBody>
      </p:sp>
      <p:sp>
        <p:nvSpPr>
          <p:cNvPr id="32771" name="Text Placeholder 2">
            <a:extLst>
              <a:ext uri="{FF2B5EF4-FFF2-40B4-BE49-F238E27FC236}">
                <a16:creationId xmlns:a16="http://schemas.microsoft.com/office/drawing/2014/main" id="{B8AA0EC8-E7D4-138E-27D6-A04B25799C75}"/>
              </a:ext>
            </a:extLst>
          </p:cNvPr>
          <p:cNvSpPr>
            <a:spLocks noGrp="1"/>
          </p:cNvSpPr>
          <p:nvPr>
            <p:ph type="body" sz="quarter" idx="13"/>
          </p:nvPr>
        </p:nvSpPr>
        <p:spPr>
          <a:xfrm>
            <a:off x="431800" y="903111"/>
            <a:ext cx="5776913" cy="5362752"/>
          </a:xfrm>
        </p:spPr>
        <p:txBody>
          <a:bodyPr/>
          <a:lstStyle/>
          <a:p>
            <a:r>
              <a:rPr lang="en-CA" altLang="en-US" dirty="0"/>
              <a:t>PAHO released an </a:t>
            </a:r>
            <a:r>
              <a:rPr lang="en-CA" altLang="en-US" dirty="0">
                <a:hlinkClick r:id="rId3"/>
              </a:rPr>
              <a:t>epidemiological update</a:t>
            </a:r>
            <a:r>
              <a:rPr lang="en-CA" altLang="en-US" dirty="0"/>
              <a:t> on </a:t>
            </a:r>
            <a:r>
              <a:rPr lang="en-CA" altLang="en-US" b="1" dirty="0"/>
              <a:t>Dengue </a:t>
            </a:r>
            <a:r>
              <a:rPr lang="en-CA" altLang="en-US" dirty="0"/>
              <a:t>in the Americas on May 29, 2025</a:t>
            </a:r>
          </a:p>
          <a:p>
            <a:r>
              <a:rPr lang="en-CA" altLang="en-US" dirty="0">
                <a:hlinkClick r:id="rId4"/>
              </a:rPr>
              <a:t>Australia</a:t>
            </a:r>
            <a:r>
              <a:rPr lang="en-CA" altLang="en-US" dirty="0"/>
              <a:t> has reported a locally acquired case in Queensland</a:t>
            </a:r>
          </a:p>
          <a:p>
            <a:r>
              <a:rPr lang="en-CA" altLang="en-US" dirty="0">
                <a:hlinkClick r:id="rId5"/>
              </a:rPr>
              <a:t>Bangladesh</a:t>
            </a:r>
            <a:r>
              <a:rPr lang="en-CA" altLang="en-US" dirty="0"/>
              <a:t> total cases 4492</a:t>
            </a:r>
          </a:p>
          <a:p>
            <a:r>
              <a:rPr lang="en-CA" altLang="en-US" dirty="0">
                <a:hlinkClick r:id="rId6"/>
              </a:rPr>
              <a:t>Philippines</a:t>
            </a:r>
            <a:r>
              <a:rPr lang="en-CA" altLang="en-US" dirty="0"/>
              <a:t> report increased cases</a:t>
            </a:r>
          </a:p>
          <a:p>
            <a:r>
              <a:rPr lang="en-CA" altLang="en-US" dirty="0">
                <a:hlinkClick r:id="rId7"/>
              </a:rPr>
              <a:t>Singapore</a:t>
            </a:r>
            <a:r>
              <a:rPr lang="en-CA" altLang="en-US" dirty="0"/>
              <a:t> reports reduced cases</a:t>
            </a:r>
            <a:endParaRPr lang="en-CA" altLang="en-US" dirty="0">
              <a:hlinkClick r:id="rId8"/>
            </a:endParaRPr>
          </a:p>
          <a:p>
            <a:r>
              <a:rPr lang="en-CA" altLang="en-US" dirty="0">
                <a:hlinkClick r:id="rId8"/>
              </a:rPr>
              <a:t>WHO Dengue Dashboard</a:t>
            </a:r>
            <a:r>
              <a:rPr lang="en-CA" altLang="en-US" dirty="0"/>
              <a:t> – Data up to April 2025</a:t>
            </a:r>
          </a:p>
          <a:p>
            <a:r>
              <a:rPr lang="en-CA" altLang="en-US" dirty="0"/>
              <a:t>Recent traveller case in </a:t>
            </a:r>
            <a:r>
              <a:rPr lang="en-CA" altLang="en-US" dirty="0">
                <a:hlinkClick r:id="rId9"/>
              </a:rPr>
              <a:t>Quebec</a:t>
            </a:r>
            <a:r>
              <a:rPr lang="en-CA" altLang="en-US" dirty="0"/>
              <a:t> – from Martinique</a:t>
            </a:r>
          </a:p>
        </p:txBody>
      </p:sp>
      <p:sp>
        <p:nvSpPr>
          <p:cNvPr id="32772" name="Slide Number Placeholder 3">
            <a:extLst>
              <a:ext uri="{FF2B5EF4-FFF2-40B4-BE49-F238E27FC236}">
                <a16:creationId xmlns:a16="http://schemas.microsoft.com/office/drawing/2014/main" id="{587A5BC4-405E-9FD2-3E68-746E9F36E9C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B69430-8D0A-4755-9593-0CEB70B215A4}" type="slidenum">
              <a:rPr lang="en-US" altLang="en-US" smtClean="0">
                <a:solidFill>
                  <a:srgbClr val="898989"/>
                </a:solidFill>
              </a:rPr>
              <a:pPr/>
              <a:t>9</a:t>
            </a:fld>
            <a:endParaRPr lang="en-US" altLang="en-US">
              <a:solidFill>
                <a:srgbClr val="898989"/>
              </a:solidFill>
            </a:endParaRPr>
          </a:p>
        </p:txBody>
      </p:sp>
      <p:cxnSp>
        <p:nvCxnSpPr>
          <p:cNvPr id="8" name="Straight Arrow Connector 7">
            <a:extLst>
              <a:ext uri="{FF2B5EF4-FFF2-40B4-BE49-F238E27FC236}">
                <a16:creationId xmlns:a16="http://schemas.microsoft.com/office/drawing/2014/main" id="{69C8262F-A43A-D825-E9F7-7550D67532C6}"/>
              </a:ext>
            </a:extLst>
          </p:cNvPr>
          <p:cNvCxnSpPr/>
          <p:nvPr/>
        </p:nvCxnSpPr>
        <p:spPr>
          <a:xfrm>
            <a:off x="3624263" y="1862136"/>
            <a:ext cx="24717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76" name="TextBox 7">
            <a:extLst>
              <a:ext uri="{FF2B5EF4-FFF2-40B4-BE49-F238E27FC236}">
                <a16:creationId xmlns:a16="http://schemas.microsoft.com/office/drawing/2014/main" id="{37FC09FC-E205-DF40-29C0-178950A1CBDC}"/>
              </a:ext>
            </a:extLst>
          </p:cNvPr>
          <p:cNvSpPr txBox="1">
            <a:spLocks noChangeArrowheads="1"/>
          </p:cNvSpPr>
          <p:nvPr/>
        </p:nvSpPr>
        <p:spPr bwMode="auto">
          <a:xfrm>
            <a:off x="6032501" y="6384924"/>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Dengue Signals: May 2019 – May 2025</a:t>
            </a:r>
            <a:endParaRPr lang="en-CA" altLang="en-US" sz="1400" dirty="0"/>
          </a:p>
        </p:txBody>
      </p:sp>
      <p:pic>
        <p:nvPicPr>
          <p:cNvPr id="4" name="Picture 3">
            <a:extLst>
              <a:ext uri="{FF2B5EF4-FFF2-40B4-BE49-F238E27FC236}">
                <a16:creationId xmlns:a16="http://schemas.microsoft.com/office/drawing/2014/main" id="{D5B547A7-6DDF-AE71-314B-FC0859A131E3}"/>
              </a:ext>
            </a:extLst>
          </p:cNvPr>
          <p:cNvPicPr>
            <a:picLocks noChangeAspect="1"/>
          </p:cNvPicPr>
          <p:nvPr/>
        </p:nvPicPr>
        <p:blipFill>
          <a:blip r:embed="rId10"/>
          <a:stretch>
            <a:fillRect/>
          </a:stretch>
        </p:blipFill>
        <p:spPr>
          <a:xfrm>
            <a:off x="6159500" y="3633788"/>
            <a:ext cx="5776913" cy="2766389"/>
          </a:xfrm>
          <a:prstGeom prst="rect">
            <a:avLst/>
          </a:prstGeom>
          <a:ln w="28575">
            <a:solidFill>
              <a:schemeClr val="tx1"/>
            </a:solidFill>
          </a:ln>
        </p:spPr>
      </p:pic>
      <p:pic>
        <p:nvPicPr>
          <p:cNvPr id="5" name="Picture 4">
            <a:extLst>
              <a:ext uri="{FF2B5EF4-FFF2-40B4-BE49-F238E27FC236}">
                <a16:creationId xmlns:a16="http://schemas.microsoft.com/office/drawing/2014/main" id="{80F7CE15-FB6F-E4DA-28AF-F7307DC99735}"/>
              </a:ext>
            </a:extLst>
          </p:cNvPr>
          <p:cNvPicPr>
            <a:picLocks noChangeAspect="1"/>
          </p:cNvPicPr>
          <p:nvPr/>
        </p:nvPicPr>
        <p:blipFill>
          <a:blip r:embed="rId11"/>
          <a:stretch>
            <a:fillRect/>
          </a:stretch>
        </p:blipFill>
        <p:spPr>
          <a:xfrm>
            <a:off x="6148211" y="673697"/>
            <a:ext cx="5776913" cy="2789300"/>
          </a:xfrm>
          <a:prstGeom prst="rect">
            <a:avLst/>
          </a:prstGeom>
          <a:ln w="28575">
            <a:solidFill>
              <a:schemeClr val="tx1"/>
            </a:solidFill>
          </a:ln>
        </p:spPr>
      </p:pic>
      <p:sp>
        <p:nvSpPr>
          <p:cNvPr id="7" name="TextBox 6">
            <a:hlinkClick r:id="rId12"/>
            <a:extLst>
              <a:ext uri="{FF2B5EF4-FFF2-40B4-BE49-F238E27FC236}">
                <a16:creationId xmlns:a16="http://schemas.microsoft.com/office/drawing/2014/main" id="{483BBCD9-FA53-AE73-CA53-E68E59DCB9DC}"/>
              </a:ext>
            </a:extLst>
          </p:cNvPr>
          <p:cNvSpPr txBox="1"/>
          <p:nvPr/>
        </p:nvSpPr>
        <p:spPr>
          <a:xfrm>
            <a:off x="8610600" y="218970"/>
            <a:ext cx="3446072" cy="369332"/>
          </a:xfrm>
          <a:prstGeom prst="rect">
            <a:avLst/>
          </a:prstGeom>
          <a:noFill/>
        </p:spPr>
        <p:txBody>
          <a:bodyPr wrap="none" rtlCol="0">
            <a:spAutoFit/>
          </a:bodyPr>
          <a:lstStyle/>
          <a:p>
            <a:r>
              <a:rPr lang="en-CA" dirty="0">
                <a:hlinkClick r:id="rId12"/>
              </a:rPr>
              <a:t>PAHO Dengue: analysis by country</a:t>
            </a:r>
            <a:endParaRPr lang="en-CA" dirty="0"/>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87F585-5335-4D3B-93F8-DFD96E81A9FE}"/>
</file>

<file path=customXml/itemProps2.xml><?xml version="1.0" encoding="utf-8"?>
<ds:datastoreItem xmlns:ds="http://schemas.openxmlformats.org/officeDocument/2006/customXml" ds:itemID="{0561F05C-7A88-42F8-B56B-651878B5FE82}"/>
</file>

<file path=customXml/itemProps3.xml><?xml version="1.0" encoding="utf-8"?>
<ds:datastoreItem xmlns:ds="http://schemas.openxmlformats.org/officeDocument/2006/customXml" ds:itemID="{0409D1F8-38D6-441D-955D-4CD053C3CBCE}"/>
</file>

<file path=docProps/app.xml><?xml version="1.0" encoding="utf-8"?>
<Properties xmlns="http://schemas.openxmlformats.org/officeDocument/2006/extended-properties" xmlns:vt="http://schemas.openxmlformats.org/officeDocument/2006/docPropsVTypes">
  <Template/>
  <TotalTime>48239</TotalTime>
  <Words>2510</Words>
  <Application>Microsoft Office PowerPoint</Application>
  <PresentationFormat>Widescreen</PresentationFormat>
  <Paragraphs>199</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abcsans</vt:lpstr>
      <vt:lpstr>Aptos</vt:lpstr>
      <vt:lpstr>Arial</vt:lpstr>
      <vt:lpstr>Calibri</vt:lpstr>
      <vt:lpstr>Calibri Light</vt:lpstr>
      <vt:lpstr>ElsevierGulliver</vt:lpstr>
      <vt:lpstr>Montserrat</vt:lpstr>
      <vt:lpstr>Noto Sans</vt:lpstr>
      <vt:lpstr>Noto Serif</vt:lpstr>
      <vt:lpstr>Nunito</vt:lpstr>
      <vt:lpstr>roboto</vt:lpstr>
      <vt:lpstr>selane-text</vt:lpstr>
      <vt:lpstr>2_Office Theme</vt:lpstr>
      <vt:lpstr>Community for Emerging and Zoonotic Diseases Identifying emerging risks through collective intelligence</vt:lpstr>
      <vt:lpstr>Bluetongue virus (BTV-3) in Europe</vt:lpstr>
      <vt:lpstr>Longhorn Tick and Theileriosis in the USA</vt:lpstr>
      <vt:lpstr>Ehrlichia chaffeensis DNA in Haemaphysalis longicornis Ticks, Connecticut, USA</vt:lpstr>
      <vt:lpstr>New World Screwworm in Central America and Mexico</vt:lpstr>
      <vt:lpstr>West Nile Virus</vt:lpstr>
      <vt:lpstr>Eastern Equine Encephalitis</vt:lpstr>
      <vt:lpstr>Oropouche virus</vt:lpstr>
      <vt:lpstr>Dengue</vt:lpstr>
      <vt:lpstr>Japanese Encephalitis in Australia</vt:lpstr>
      <vt:lpstr>Lumpy Skin Disease</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620</cp:revision>
  <cp:lastPrinted>2024-03-11T14:03:21Z</cp:lastPrinted>
  <dcterms:created xsi:type="dcterms:W3CDTF">2020-02-07T23:34:08Z</dcterms:created>
  <dcterms:modified xsi:type="dcterms:W3CDTF">2025-06-03T02:26:20Z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