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3.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12.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1"/>
  </p:notesMasterIdLst>
  <p:sldIdLst>
    <p:sldId id="257" r:id="rId2"/>
    <p:sldId id="495" r:id="rId3"/>
    <p:sldId id="508" r:id="rId4"/>
    <p:sldId id="497" r:id="rId5"/>
    <p:sldId id="503" r:id="rId6"/>
    <p:sldId id="496" r:id="rId7"/>
    <p:sldId id="510" r:id="rId8"/>
    <p:sldId id="498" r:id="rId9"/>
    <p:sldId id="509" r:id="rId10"/>
    <p:sldId id="511" r:id="rId11"/>
    <p:sldId id="512" r:id="rId12"/>
    <p:sldId id="501" r:id="rId13"/>
    <p:sldId id="506" r:id="rId14"/>
    <p:sldId id="504" r:id="rId15"/>
    <p:sldId id="491" r:id="rId16"/>
    <p:sldId id="466" r:id="rId17"/>
    <p:sldId id="507" r:id="rId18"/>
    <p:sldId id="267" r:id="rId19"/>
    <p:sldId id="268" r:id="rId20"/>
  </p:sldIdLst>
  <p:sldSz cx="12192000" cy="6858000"/>
  <p:notesSz cx="7019925" cy="9305925"/>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sborn, Andrea" initials="" lastIdx="8" clrIdx="0"/>
  <p:cmAuthor id="2" name="Zana Dukadzinac"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67951" autoAdjust="0"/>
  </p:normalViewPr>
  <p:slideViewPr>
    <p:cSldViewPr snapToGrid="0">
      <p:cViewPr varScale="1">
        <p:scale>
          <a:sx n="62" d="100"/>
          <a:sy n="62" d="100"/>
        </p:scale>
        <p:origin x="954" y="4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6" d="100"/>
          <a:sy n="86" d="100"/>
        </p:scale>
        <p:origin x="382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 Id="rId27"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5081050-B584-F6F5-841C-9310A76684C1}"/>
              </a:ext>
            </a:extLst>
          </p:cNvPr>
          <p:cNvSpPr>
            <a:spLocks noGrp="1"/>
          </p:cNvSpPr>
          <p:nvPr>
            <p:ph type="hdr" sz="quarter"/>
          </p:nvPr>
        </p:nvSpPr>
        <p:spPr>
          <a:xfrm>
            <a:off x="0" y="0"/>
            <a:ext cx="3041650" cy="466725"/>
          </a:xfrm>
          <a:prstGeom prst="rect">
            <a:avLst/>
          </a:prstGeom>
        </p:spPr>
        <p:txBody>
          <a:bodyPr vert="horz" lIns="93287" tIns="46644" rIns="93287" bIns="46644"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91916327-DE34-DFDF-3FB5-A716ABE84232}"/>
              </a:ext>
            </a:extLst>
          </p:cNvPr>
          <p:cNvSpPr>
            <a:spLocks noGrp="1"/>
          </p:cNvSpPr>
          <p:nvPr>
            <p:ph type="dt" idx="1"/>
          </p:nvPr>
        </p:nvSpPr>
        <p:spPr>
          <a:xfrm>
            <a:off x="3976688" y="0"/>
            <a:ext cx="3041650" cy="466725"/>
          </a:xfrm>
          <a:prstGeom prst="rect">
            <a:avLst/>
          </a:prstGeom>
        </p:spPr>
        <p:txBody>
          <a:bodyPr vert="horz" lIns="93287" tIns="46644" rIns="93287" bIns="46644" rtlCol="0"/>
          <a:lstStyle>
            <a:lvl1pPr algn="r" eaLnBrk="1" fontAlgn="auto" hangingPunct="1">
              <a:spcBef>
                <a:spcPts val="0"/>
              </a:spcBef>
              <a:spcAft>
                <a:spcPts val="0"/>
              </a:spcAft>
              <a:defRPr sz="1200">
                <a:latin typeface="+mn-lt"/>
              </a:defRPr>
            </a:lvl1pPr>
          </a:lstStyle>
          <a:p>
            <a:pPr>
              <a:defRPr/>
            </a:pPr>
            <a:fld id="{FD299287-FE16-4DA4-9428-2FBD0A3E7973}" type="datetimeFigureOut">
              <a:rPr lang="en-US"/>
              <a:pPr>
                <a:defRPr/>
              </a:pPr>
              <a:t>10/6/2025</a:t>
            </a:fld>
            <a:endParaRPr lang="en-US"/>
          </a:p>
        </p:txBody>
      </p:sp>
      <p:sp>
        <p:nvSpPr>
          <p:cNvPr id="4" name="Slide Image Placeholder 3">
            <a:extLst>
              <a:ext uri="{FF2B5EF4-FFF2-40B4-BE49-F238E27FC236}">
                <a16:creationId xmlns:a16="http://schemas.microsoft.com/office/drawing/2014/main" id="{768A893F-CC54-8DB5-DE64-C947402C48AE}"/>
              </a:ext>
            </a:extLst>
          </p:cNvPr>
          <p:cNvSpPr>
            <a:spLocks noGrp="1" noRot="1" noChangeAspect="1"/>
          </p:cNvSpPr>
          <p:nvPr>
            <p:ph type="sldImg" idx="2"/>
          </p:nvPr>
        </p:nvSpPr>
        <p:spPr>
          <a:xfrm>
            <a:off x="719138" y="1163638"/>
            <a:ext cx="5581650" cy="3140075"/>
          </a:xfrm>
          <a:prstGeom prst="rect">
            <a:avLst/>
          </a:prstGeom>
          <a:noFill/>
          <a:ln w="12700">
            <a:solidFill>
              <a:prstClr val="black"/>
            </a:solidFill>
          </a:ln>
        </p:spPr>
        <p:txBody>
          <a:bodyPr vert="horz" lIns="93287" tIns="46644" rIns="93287" bIns="46644" rtlCol="0" anchor="ctr"/>
          <a:lstStyle/>
          <a:p>
            <a:pPr lvl="0"/>
            <a:endParaRPr lang="en-US" noProof="0"/>
          </a:p>
        </p:txBody>
      </p:sp>
      <p:sp>
        <p:nvSpPr>
          <p:cNvPr id="5" name="Notes Placeholder 4">
            <a:extLst>
              <a:ext uri="{FF2B5EF4-FFF2-40B4-BE49-F238E27FC236}">
                <a16:creationId xmlns:a16="http://schemas.microsoft.com/office/drawing/2014/main" id="{3ACF666B-E000-B2A4-334B-FAB72D2ADE48}"/>
              </a:ext>
            </a:extLst>
          </p:cNvPr>
          <p:cNvSpPr>
            <a:spLocks noGrp="1"/>
          </p:cNvSpPr>
          <p:nvPr>
            <p:ph type="body" sz="quarter" idx="3"/>
          </p:nvPr>
        </p:nvSpPr>
        <p:spPr>
          <a:xfrm>
            <a:off x="701675" y="4478338"/>
            <a:ext cx="5616575" cy="3663950"/>
          </a:xfrm>
          <a:prstGeom prst="rect">
            <a:avLst/>
          </a:prstGeom>
        </p:spPr>
        <p:txBody>
          <a:bodyPr vert="horz" lIns="93287" tIns="46644" rIns="93287" bIns="46644"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8659D8E-0D21-41F2-9D96-A7B78CE00061}"/>
              </a:ext>
            </a:extLst>
          </p:cNvPr>
          <p:cNvSpPr>
            <a:spLocks noGrp="1"/>
          </p:cNvSpPr>
          <p:nvPr>
            <p:ph type="ftr" sz="quarter" idx="4"/>
          </p:nvPr>
        </p:nvSpPr>
        <p:spPr>
          <a:xfrm>
            <a:off x="0" y="8839200"/>
            <a:ext cx="3041650" cy="466725"/>
          </a:xfrm>
          <a:prstGeom prst="rect">
            <a:avLst/>
          </a:prstGeom>
        </p:spPr>
        <p:txBody>
          <a:bodyPr vert="horz" lIns="93287" tIns="46644" rIns="93287" bIns="46644"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33E8A9AB-105D-9959-65BC-E3606D14A7D1}"/>
              </a:ext>
            </a:extLst>
          </p:cNvPr>
          <p:cNvSpPr>
            <a:spLocks noGrp="1"/>
          </p:cNvSpPr>
          <p:nvPr>
            <p:ph type="sldNum" sz="quarter" idx="5"/>
          </p:nvPr>
        </p:nvSpPr>
        <p:spPr>
          <a:xfrm>
            <a:off x="3976688" y="8839200"/>
            <a:ext cx="3041650" cy="466725"/>
          </a:xfrm>
          <a:prstGeom prst="rect">
            <a:avLst/>
          </a:prstGeom>
        </p:spPr>
        <p:txBody>
          <a:bodyPr vert="horz" wrap="square" lIns="93287" tIns="46644" rIns="93287" bIns="46644" numCol="1" anchor="b" anchorCtr="0" compatLnSpc="1">
            <a:prstTxWarp prst="textNoShape">
              <a:avLst/>
            </a:prstTxWarp>
          </a:bodyPr>
          <a:lstStyle>
            <a:lvl1pPr algn="r" eaLnBrk="1" hangingPunct="1">
              <a:defRPr sz="1200"/>
            </a:lvl1pPr>
          </a:lstStyle>
          <a:p>
            <a:pPr>
              <a:defRPr/>
            </a:pPr>
            <a:fld id="{E4F56EEE-78B0-4BAA-A8D3-D12602D40C6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8A12CD00-5E08-44AC-14CD-C9DCBD6BC9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13C5C017-86A7-6C8D-41A5-B94352DDBA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5364" name="Slide Number Placeholder 3">
            <a:extLst>
              <a:ext uri="{FF2B5EF4-FFF2-40B4-BE49-F238E27FC236}">
                <a16:creationId xmlns:a16="http://schemas.microsoft.com/office/drawing/2014/main" id="{8BC49DF4-42CA-C837-BB4D-2D260D39D79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7238" indent="-290513">
              <a:defRPr>
                <a:solidFill>
                  <a:schemeClr val="tx1"/>
                </a:solidFill>
                <a:latin typeface="Calibri" panose="020F0502020204030204" pitchFamily="34" charset="0"/>
              </a:defRPr>
            </a:lvl2pPr>
            <a:lvl3pPr marL="1165225" indent="-231775">
              <a:defRPr>
                <a:solidFill>
                  <a:schemeClr val="tx1"/>
                </a:solidFill>
                <a:latin typeface="Calibri" panose="020F0502020204030204" pitchFamily="34" charset="0"/>
              </a:defRPr>
            </a:lvl3pPr>
            <a:lvl4pPr marL="1631950" indent="-231775">
              <a:defRPr>
                <a:solidFill>
                  <a:schemeClr val="tx1"/>
                </a:solidFill>
                <a:latin typeface="Calibri" panose="020F0502020204030204" pitchFamily="34" charset="0"/>
              </a:defRPr>
            </a:lvl4pPr>
            <a:lvl5pPr marL="2098675" indent="-231775">
              <a:defRPr>
                <a:solidFill>
                  <a:schemeClr val="tx1"/>
                </a:solidFill>
                <a:latin typeface="Calibri" panose="020F0502020204030204" pitchFamily="34" charset="0"/>
              </a:defRPr>
            </a:lvl5pPr>
            <a:lvl6pPr marL="2555875" indent="-231775" eaLnBrk="0" fontAlgn="base" hangingPunct="0">
              <a:spcBef>
                <a:spcPct val="0"/>
              </a:spcBef>
              <a:spcAft>
                <a:spcPct val="0"/>
              </a:spcAft>
              <a:defRPr>
                <a:solidFill>
                  <a:schemeClr val="tx1"/>
                </a:solidFill>
                <a:latin typeface="Calibri" panose="020F0502020204030204" pitchFamily="34" charset="0"/>
              </a:defRPr>
            </a:lvl6pPr>
            <a:lvl7pPr marL="3013075" indent="-231775" eaLnBrk="0" fontAlgn="base" hangingPunct="0">
              <a:spcBef>
                <a:spcPct val="0"/>
              </a:spcBef>
              <a:spcAft>
                <a:spcPct val="0"/>
              </a:spcAft>
              <a:defRPr>
                <a:solidFill>
                  <a:schemeClr val="tx1"/>
                </a:solidFill>
                <a:latin typeface="Calibri" panose="020F0502020204030204" pitchFamily="34" charset="0"/>
              </a:defRPr>
            </a:lvl7pPr>
            <a:lvl8pPr marL="3470275" indent="-231775" eaLnBrk="0" fontAlgn="base" hangingPunct="0">
              <a:spcBef>
                <a:spcPct val="0"/>
              </a:spcBef>
              <a:spcAft>
                <a:spcPct val="0"/>
              </a:spcAft>
              <a:defRPr>
                <a:solidFill>
                  <a:schemeClr val="tx1"/>
                </a:solidFill>
                <a:latin typeface="Calibri" panose="020F0502020204030204" pitchFamily="34" charset="0"/>
              </a:defRPr>
            </a:lvl8pPr>
            <a:lvl9pPr marL="3927475" indent="-231775" eaLnBrk="0" fontAlgn="base" hangingPunct="0">
              <a:spcBef>
                <a:spcPct val="0"/>
              </a:spcBef>
              <a:spcAft>
                <a:spcPct val="0"/>
              </a:spcAft>
              <a:defRPr>
                <a:solidFill>
                  <a:schemeClr val="tx1"/>
                </a:solidFill>
                <a:latin typeface="Calibri" panose="020F0502020204030204" pitchFamily="34" charset="0"/>
              </a:defRPr>
            </a:lvl9pPr>
          </a:lstStyle>
          <a:p>
            <a:fld id="{7D4DF809-8F2F-4E94-9FBF-55A899DE3268}" type="slidenum">
              <a:rPr lang="en-US" altLang="en-US" smtClean="0">
                <a:solidFill>
                  <a:srgbClr val="000000"/>
                </a:solidFill>
              </a:rPr>
              <a:pPr/>
              <a:t>1</a:t>
            </a:fld>
            <a:endParaRPr lang="en-US" altLang="en-US">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8D75CD53-40A7-2C84-AFE1-2140632D92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5F9467C0-C7BC-F82A-1798-6D1544ABA8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sz="1200" b="0" i="0" u="none" strike="noStrike" kern="1200" baseline="0" dirty="0">
                <a:solidFill>
                  <a:schemeClr val="tx1"/>
                </a:solidFill>
                <a:latin typeface="+mn-lt"/>
                <a:ea typeface="+mn-ea"/>
                <a:cs typeface="+mn-cs"/>
              </a:rPr>
              <a:t>	</a:t>
            </a:r>
            <a:br>
              <a:rPr lang="en-CA" dirty="0">
                <a:effectLst/>
              </a:rPr>
            </a:br>
            <a:r>
              <a:rPr lang="en-CA" dirty="0">
                <a:effectLst/>
              </a:rPr>
              <a:t>The total number of BTV-3 cases in Great Britain for the 2025 to 2026 vector season (since July 2025) is 91. There have been: 87 cases in England 4 cases in Wales The total number of BTV-8 cases in Great Britain for the 2025 to 2026 vector season (since July 2025) is one. This case was in England.</a:t>
            </a:r>
          </a:p>
          <a:p>
            <a:endParaRPr lang="en-CA" dirty="0">
              <a:effectLst/>
            </a:endParaRPr>
          </a:p>
          <a:p>
            <a:r>
              <a:rPr lang="en-CA" dirty="0">
                <a:effectLst/>
              </a:rPr>
              <a:t>Italy recently reported BTV-5 in sheep in Sardinia</a:t>
            </a:r>
          </a:p>
          <a:p>
            <a:endParaRPr lang="en-CA" dirty="0">
              <a:effectLst/>
            </a:endParaRPr>
          </a:p>
          <a:p>
            <a:endParaRPr lang="en-CA" altLang="en-US" dirty="0"/>
          </a:p>
        </p:txBody>
      </p:sp>
      <p:sp>
        <p:nvSpPr>
          <p:cNvPr id="17412" name="Slide Number Placeholder 3">
            <a:extLst>
              <a:ext uri="{FF2B5EF4-FFF2-40B4-BE49-F238E27FC236}">
                <a16:creationId xmlns:a16="http://schemas.microsoft.com/office/drawing/2014/main" id="{B2C7FA14-631B-65D1-E0D5-633579EDC49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276C257-B166-44D5-BB7B-9AE5BBE00DC0}" type="slidenum">
              <a:rPr lang="en-US" altLang="en-US" smtClean="0"/>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564D5-5DAB-9AAF-DF27-7807B8F03261}"/>
            </a:ext>
          </a:extLst>
        </p:cNvPr>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AB024CEB-7440-31E1-4BD0-67F6C208F3D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B9723623-A256-7E6C-F427-2AB8333D63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a:p>
          <a:p>
            <a:endParaRPr lang="en-CA" sz="1200" b="0" i="0" u="none" strike="noStrike" kern="1200" baseline="0" dirty="0">
              <a:solidFill>
                <a:schemeClr val="tx1"/>
              </a:solidFill>
              <a:latin typeface="+mn-lt"/>
              <a:ea typeface="+mn-ea"/>
              <a:cs typeface="+mn-cs"/>
            </a:endParaRPr>
          </a:p>
          <a:p>
            <a:r>
              <a:rPr lang="en-CA" sz="1200" b="0" i="0" u="none" strike="noStrike" kern="1200" baseline="0" dirty="0">
                <a:solidFill>
                  <a:schemeClr val="tx1"/>
                </a:solidFill>
                <a:latin typeface="+mn-lt"/>
                <a:ea typeface="+mn-ea"/>
                <a:cs typeface="+mn-cs"/>
              </a:rPr>
              <a:t> </a:t>
            </a:r>
          </a:p>
          <a:p>
            <a:endParaRPr lang="en-CA" altLang="en-US" dirty="0"/>
          </a:p>
        </p:txBody>
      </p:sp>
      <p:sp>
        <p:nvSpPr>
          <p:cNvPr id="17412" name="Slide Number Placeholder 3">
            <a:extLst>
              <a:ext uri="{FF2B5EF4-FFF2-40B4-BE49-F238E27FC236}">
                <a16:creationId xmlns:a16="http://schemas.microsoft.com/office/drawing/2014/main" id="{6897DA1C-913E-2E18-46EF-AE738989728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276C257-B166-44D5-BB7B-9AE5BBE00DC0}" type="slidenum">
              <a:rPr lang="en-US" altLang="en-US" smtClean="0"/>
              <a:pPr/>
              <a:t>11</a:t>
            </a:fld>
            <a:endParaRPr lang="en-US" altLang="en-US"/>
          </a:p>
        </p:txBody>
      </p:sp>
    </p:spTree>
    <p:extLst>
      <p:ext uri="{BB962C8B-B14F-4D97-AF65-F5344CB8AC3E}">
        <p14:creationId xmlns:p14="http://schemas.microsoft.com/office/powerpoint/2010/main" val="1961139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8FEF4-8A52-FB78-4C7C-45B21087C0FD}"/>
            </a:ext>
          </a:extLst>
        </p:cNvPr>
        <p:cNvGrpSpPr/>
        <p:nvPr/>
      </p:nvGrpSpPr>
      <p:grpSpPr>
        <a:xfrm>
          <a:off x="0" y="0"/>
          <a:ext cx="0" cy="0"/>
          <a:chOff x="0" y="0"/>
          <a:chExt cx="0" cy="0"/>
        </a:xfrm>
      </p:grpSpPr>
      <p:sp>
        <p:nvSpPr>
          <p:cNvPr id="31746" name="Notes Placeholder 1">
            <a:extLst>
              <a:ext uri="{FF2B5EF4-FFF2-40B4-BE49-F238E27FC236}">
                <a16:creationId xmlns:a16="http://schemas.microsoft.com/office/drawing/2014/main" id="{233396A1-6F44-BD87-C560-171C2939FC6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a:t>As of September 20, 2025- PHAC data (epi week 38) – there have been 187 human cases of WNV reported across Canada, with 4 deaths, 37 cases in horses, 231 dead wild bird detections and 412 positive mosquito pools (ON and MB).</a:t>
            </a:r>
          </a:p>
          <a:p>
            <a:endParaRPr lang="en-CA" altLang="en-US" dirty="0"/>
          </a:p>
          <a:p>
            <a:endParaRPr lang="en-CA" altLang="en-US" dirty="0"/>
          </a:p>
          <a:p>
            <a:endParaRPr lang="en-CA" altLang="en-US" dirty="0"/>
          </a:p>
          <a:p>
            <a:r>
              <a:rPr lang="en-CA" b="1" dirty="0"/>
              <a:t>WNV cases are surging across Europe</a:t>
            </a:r>
            <a:r>
              <a:rPr lang="en-CA" dirty="0"/>
              <a:t>, with </a:t>
            </a:r>
            <a:r>
              <a:rPr lang="en-CA" b="1" dirty="0"/>
              <a:t>climate change expanding mosquito habitats</a:t>
            </a:r>
            <a:r>
              <a:rPr lang="en-CA" dirty="0"/>
              <a:t>, particularly those of the </a:t>
            </a:r>
            <a:r>
              <a:rPr lang="en-CA" i="1" dirty="0"/>
              <a:t>Culex</a:t>
            </a:r>
            <a:r>
              <a:rPr lang="en-CA" dirty="0"/>
              <a:t> genus. [Italy is the most affected country, accounting for </a:t>
            </a:r>
            <a:r>
              <a:rPr lang="en-CA" b="1" dirty="0"/>
              <a:t>over 80% of all confirmed infections</a:t>
            </a:r>
            <a:r>
              <a:rPr lang="en-CA" dirty="0"/>
              <a:t> in the EU</a:t>
            </a:r>
          </a:p>
          <a:p>
            <a:endParaRPr lang="en-CA"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altLang="en-US" sz="1200" dirty="0"/>
              <a:t>Cannot include every signal so this chart is also an under-representation </a:t>
            </a:r>
          </a:p>
          <a:p>
            <a:endParaRPr lang="en-CA" altLang="en-US" dirty="0"/>
          </a:p>
        </p:txBody>
      </p:sp>
    </p:spTree>
    <p:extLst>
      <p:ext uri="{BB962C8B-B14F-4D97-AF65-F5344CB8AC3E}">
        <p14:creationId xmlns:p14="http://schemas.microsoft.com/office/powerpoint/2010/main" val="759812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FB3BD-00AE-F2BC-D026-C07D3CFF9267}"/>
            </a:ext>
          </a:extLst>
        </p:cNvPr>
        <p:cNvGrpSpPr/>
        <p:nvPr/>
      </p:nvGrpSpPr>
      <p:grpSpPr>
        <a:xfrm>
          <a:off x="0" y="0"/>
          <a:ext cx="0" cy="0"/>
          <a:chOff x="0" y="0"/>
          <a:chExt cx="0" cy="0"/>
        </a:xfrm>
      </p:grpSpPr>
      <p:sp>
        <p:nvSpPr>
          <p:cNvPr id="31746" name="Notes Placeholder 1">
            <a:extLst>
              <a:ext uri="{FF2B5EF4-FFF2-40B4-BE49-F238E27FC236}">
                <a16:creationId xmlns:a16="http://schemas.microsoft.com/office/drawing/2014/main" id="{706C5327-EF79-E02D-941E-9ADB30B23A0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a:t>Canada – 1 human case was from Hamilton Ontario, </a:t>
            </a:r>
          </a:p>
        </p:txBody>
      </p:sp>
    </p:spTree>
    <p:extLst>
      <p:ext uri="{BB962C8B-B14F-4D97-AF65-F5344CB8AC3E}">
        <p14:creationId xmlns:p14="http://schemas.microsoft.com/office/powerpoint/2010/main" val="35573413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n-ea"/>
                <a:cs typeface="+mn-cs"/>
              </a:rPr>
              <a:t>Chikungunya is a mosquito-borne viral disease caused by the CHIKV and is transmitted by </a:t>
            </a:r>
            <a:r>
              <a:rPr lang="en-CA" sz="1200" b="0" i="1" kern="1200" dirty="0">
                <a:solidFill>
                  <a:schemeClr val="tx1"/>
                </a:solidFill>
                <a:effectLst/>
                <a:latin typeface="+mn-lt"/>
                <a:ea typeface="+mn-ea"/>
                <a:cs typeface="+mn-cs"/>
              </a:rPr>
              <a:t>Aedes aegypti</a:t>
            </a:r>
            <a:r>
              <a:rPr lang="en-CA" sz="1200" b="0" i="0" kern="1200" dirty="0">
                <a:solidFill>
                  <a:schemeClr val="tx1"/>
                </a:solidFill>
                <a:effectLst/>
                <a:latin typeface="+mn-lt"/>
                <a:ea typeface="+mn-ea"/>
                <a:cs typeface="+mn-cs"/>
              </a:rPr>
              <a:t> and </a:t>
            </a:r>
            <a:r>
              <a:rPr lang="en-CA" sz="1200" b="0" i="1" kern="1200" dirty="0">
                <a:solidFill>
                  <a:schemeClr val="tx1"/>
                </a:solidFill>
                <a:effectLst/>
                <a:latin typeface="+mn-lt"/>
                <a:ea typeface="+mn-ea"/>
                <a:cs typeface="+mn-cs"/>
              </a:rPr>
              <a:t>Aedes albopictus</a:t>
            </a:r>
            <a:r>
              <a:rPr lang="en-CA" sz="1200" b="0" i="0" kern="1200" dirty="0">
                <a:solidFill>
                  <a:schemeClr val="tx1"/>
                </a:solidFill>
                <a:effectLst/>
                <a:latin typeface="+mn-lt"/>
                <a:ea typeface="+mn-ea"/>
                <a:cs typeface="+mn-cs"/>
              </a:rPr>
              <a:t>, which can also transmit dengue and Zika viruses.</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data from January to September 2025, 263 592 suspected and 181 679 confirmed CHIKV disease cases and 155 CHIKV disease-related deaths have been reported globally. While certain WHO Regions are reporting lower case numbers compared to 2024, others are experiencing marked increases.</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 CHIKV disease can be introduced into new areas by infected travelers and local transmission may be established if there is the presence of Aedes mosquito and a susceptible population.</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In China, as of 27 September 2025, a total of 16 452 locally transmitted cases has been reported in Guangdong Province. All cases were laboratory-confirmed. This represents the largest documented chikungunya outbreak to date in China. The cases have been reported in 21 cities, mainly in Foshan City (10032), Jiangmen City (5209), Guangzhou City (590), Shenzhen City (128), Zhanjiang City (112), Zhuhai City (60), and Zhongshan City (54). Additionally, during 1-21 September, Guangxi Zhuang Autonomous Region reported 297 local and associated cases; Fujian Province reported 124 local and associated cases; and some other provinces (such as Hunan, Sichuan, and Hainan provinces) al</a:t>
            </a:r>
          </a:p>
          <a:p>
            <a:endParaRPr lang="en-CA" sz="1200" b="0" i="0" kern="1200" dirty="0">
              <a:solidFill>
                <a:schemeClr val="tx1"/>
              </a:solidFill>
              <a:effectLst/>
              <a:latin typeface="+mn-lt"/>
              <a:ea typeface="+mn-ea"/>
              <a:cs typeface="+mn-cs"/>
            </a:endParaRP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In 2025, two European countries—France and Italy—have reported locally acquired cases of CHIKV disease. France has recorded 479 cases distributed across 54 clusters, with 40 clusters currently active. Italy has reported 205 locally acquired cases distributed across four clusters of which</a:t>
            </a:r>
            <a:endParaRPr lang="en-CA" dirty="0"/>
          </a:p>
        </p:txBody>
      </p:sp>
      <p:sp>
        <p:nvSpPr>
          <p:cNvPr id="4" name="Slide Number Placeholder 3"/>
          <p:cNvSpPr>
            <a:spLocks noGrp="1"/>
          </p:cNvSpPr>
          <p:nvPr>
            <p:ph type="sldNum" sz="quarter" idx="5"/>
          </p:nvPr>
        </p:nvSpPr>
        <p:spPr/>
        <p:txBody>
          <a:bodyPr/>
          <a:lstStyle/>
          <a:p>
            <a:pPr>
              <a:defRPr/>
            </a:pPr>
            <a:fld id="{E4F56EEE-78B0-4BAA-A8D3-D12602D40C66}" type="slidenum">
              <a:rPr lang="en-US" altLang="en-US" smtClean="0"/>
              <a:pPr>
                <a:defRPr/>
              </a:pPr>
              <a:t>14</a:t>
            </a:fld>
            <a:endParaRPr lang="en-US" altLang="en-US"/>
          </a:p>
        </p:txBody>
      </p:sp>
    </p:spTree>
    <p:extLst>
      <p:ext uri="{BB962C8B-B14F-4D97-AF65-F5344CB8AC3E}">
        <p14:creationId xmlns:p14="http://schemas.microsoft.com/office/powerpoint/2010/main" val="9313251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Notes Placeholder 1">
            <a:extLst>
              <a:ext uri="{FF2B5EF4-FFF2-40B4-BE49-F238E27FC236}">
                <a16:creationId xmlns:a16="http://schemas.microsoft.com/office/drawing/2014/main" id="{F0A25F9B-BEB6-0580-3EB0-69973F89644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dirty="0"/>
              <a:t>In 2025, between EW 1 and EW 30, 12,786 confirmed cases of Oropouche were reported in the Americas Region. Confirmed cases were reported in 11 countries: Brazil (n= 11,888 cases including five deaths), Canada (n= 1 imported case), Chile (n= 2 imported cases), Colombia (n= 26 cases), Cuba (n= 28 cases), the United States of America (n= 1 imported case), Guyana (n= 1 case), Panama (n= 501 cases including one death), Peru (n= 330 cases), Uruguay (n= 3 imported cases), and Venezuela (Bolivarian Republic of) (n= 5 cases) (Figure 5) (33)</a:t>
            </a:r>
            <a:endParaRPr lang="en-CA" altLang="en-US" dirty="0"/>
          </a:p>
        </p:txBody>
      </p:sp>
    </p:spTree>
    <p:extLst>
      <p:ext uri="{BB962C8B-B14F-4D97-AF65-F5344CB8AC3E}">
        <p14:creationId xmlns:p14="http://schemas.microsoft.com/office/powerpoint/2010/main" val="3077631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C2E51104-B0D4-547B-FEBC-1A79D23A97E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1DF1E55F-1D32-490B-FCB6-C23E75A6EAB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a:endParaRPr lang="en-CA" b="0" i="0" dirty="0">
              <a:solidFill>
                <a:srgbClr val="212529"/>
              </a:solidFill>
              <a:effectLst/>
              <a:latin typeface="roboto" panose="02000000000000000000" pitchFamily="2" charset="0"/>
            </a:endParaRPr>
          </a:p>
          <a:p>
            <a:pPr algn="l"/>
            <a:r>
              <a:rPr lang="en-CA" dirty="0"/>
              <a:t>As of epidemiological week 36 of 2025, a total of 3,814,835 million suspected cases of dengue were reported, 1,527,118 cases (40%) were laboratory-confirmed, and 6,198 (0.2%) were classified as severe dengue. A total of 1,936 fatalities have been recorded, resulting in a case fatality rate (CFR) of 0.051%</a:t>
            </a:r>
          </a:p>
          <a:p>
            <a:pPr algn="l"/>
            <a:endParaRPr lang="en-CA" dirty="0"/>
          </a:p>
          <a:p>
            <a:pPr algn="l"/>
            <a:r>
              <a:rPr lang="en-CA" dirty="0"/>
              <a:t>However, the total case counts represent a decrease of 68% compared to the same period in 2024 and 10% compared to the average of the last 5 years.</a:t>
            </a:r>
          </a:p>
          <a:p>
            <a:pPr algn="l"/>
            <a:endParaRPr lang="en-CA" b="0" i="0" dirty="0">
              <a:solidFill>
                <a:srgbClr val="000000"/>
              </a:solidFill>
              <a:effectLst/>
              <a:latin typeface="abcsans"/>
            </a:endParaRPr>
          </a:p>
          <a:p>
            <a:pPr algn="l"/>
            <a:r>
              <a:rPr lang="en-CA" b="0" i="0" dirty="0">
                <a:solidFill>
                  <a:srgbClr val="000000"/>
                </a:solidFill>
                <a:effectLst/>
                <a:latin typeface="abcsans"/>
              </a:rPr>
              <a:t>The country reporting the highest number of cases was Brazil, followed by Colombia,  Mexico, and Guyana </a:t>
            </a:r>
          </a:p>
          <a:p>
            <a:pPr algn="l"/>
            <a:endParaRPr lang="en-CA" b="0" i="0" dirty="0">
              <a:solidFill>
                <a:srgbClr val="000000"/>
              </a:solidFill>
              <a:effectLst/>
              <a:latin typeface="abcsans"/>
            </a:endParaRPr>
          </a:p>
          <a:p>
            <a:r>
              <a:rPr lang="en-CA" b="1" dirty="0"/>
              <a:t>Bangladesh</a:t>
            </a:r>
            <a:r>
              <a:rPr lang="en-CA" dirty="0"/>
              <a:t>: Rising cases, &gt;</a:t>
            </a:r>
            <a:r>
              <a:rPr lang="en-CA" sz="1200" b="0" i="0" kern="1200" dirty="0">
                <a:solidFill>
                  <a:schemeClr val="tx1"/>
                </a:solidFill>
                <a:effectLst/>
                <a:latin typeface="+mn-lt"/>
                <a:ea typeface="+mn-ea"/>
                <a:cs typeface="+mn-cs"/>
              </a:rPr>
              <a:t>50,000 case mark for the year (50,689) along with 215 deaths.</a:t>
            </a:r>
          </a:p>
          <a:p>
            <a:pPr algn="l"/>
            <a:r>
              <a:rPr lang="en-CA" b="1" dirty="0"/>
              <a:t>India</a:t>
            </a:r>
            <a:r>
              <a:rPr lang="en-CA" dirty="0"/>
              <a:t>: Increasing cases in </a:t>
            </a:r>
            <a:r>
              <a:rPr lang="en-CA" b="1" dirty="0"/>
              <a:t>Kerala</a:t>
            </a:r>
            <a:r>
              <a:rPr lang="en-CA" dirty="0"/>
              <a:t> (566 cases) and </a:t>
            </a:r>
            <a:r>
              <a:rPr lang="en-CA" b="1" dirty="0"/>
              <a:t>Karnataka</a:t>
            </a:r>
            <a:r>
              <a:rPr lang="en-CA" dirty="0"/>
              <a:t> (183 cases). </a:t>
            </a:r>
          </a:p>
          <a:p>
            <a:pPr algn="l"/>
            <a:r>
              <a:rPr lang="en-CA" b="1" dirty="0"/>
              <a:t>Afghanistan</a:t>
            </a:r>
            <a:r>
              <a:rPr lang="en-CA" dirty="0"/>
              <a:t>: Suspected cases have risen since mid-April (595 cases).</a:t>
            </a:r>
          </a:p>
          <a:p>
            <a:pPr algn="l"/>
            <a:r>
              <a:rPr lang="en-CA" b="1" dirty="0"/>
              <a:t>China</a:t>
            </a:r>
            <a:r>
              <a:rPr lang="en-CA" dirty="0"/>
              <a:t>: 563 confirmed cases, higher than in June 2024.</a:t>
            </a:r>
            <a:endParaRPr lang="en-CA" b="0" i="0" dirty="0">
              <a:solidFill>
                <a:srgbClr val="000000"/>
              </a:solidFill>
              <a:effectLst/>
              <a:latin typeface="abcsans"/>
            </a:endParaRPr>
          </a:p>
          <a:p>
            <a:endParaRPr lang="en-CA" altLang="en-US" dirty="0"/>
          </a:p>
        </p:txBody>
      </p:sp>
      <p:sp>
        <p:nvSpPr>
          <p:cNvPr id="33796" name="Slide Number Placeholder 3">
            <a:extLst>
              <a:ext uri="{FF2B5EF4-FFF2-40B4-BE49-F238E27FC236}">
                <a16:creationId xmlns:a16="http://schemas.microsoft.com/office/drawing/2014/main" id="{85EF2F75-A6F0-E003-185C-BB808A57F00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7E169B3-34B7-4C52-95D0-43E49D91793C}" type="slidenum">
              <a:rPr lang="en-US" altLang="en-US" smtClean="0"/>
              <a:pPr/>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A8039-4BFC-DA21-60DF-AE4192D29D7E}"/>
            </a:ext>
          </a:extLst>
        </p:cNvPr>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96017EF7-A6DB-9935-4647-EFF24CECAE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5FABB84E-7532-2894-4E26-959E39EEFD3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dirty="0"/>
              <a:t>Recent publications highlight emerging risks and novel findings: </a:t>
            </a:r>
          </a:p>
          <a:p>
            <a:r>
              <a:rPr lang="en-CA" dirty="0"/>
              <a:t>Chagas disease endemicity in the US</a:t>
            </a:r>
          </a:p>
          <a:p>
            <a:r>
              <a:rPr lang="en-CA" dirty="0"/>
              <a:t>Novel </a:t>
            </a:r>
            <a:r>
              <a:rPr lang="en-CA" dirty="0" err="1"/>
              <a:t>orthobunyaviruses</a:t>
            </a:r>
            <a:r>
              <a:rPr lang="en-CA" dirty="0"/>
              <a:t> in South Africa</a:t>
            </a:r>
          </a:p>
          <a:p>
            <a:r>
              <a:rPr lang="en-CA" dirty="0"/>
              <a:t>Imported exotic ticks and vector-borne pathogens in dogs</a:t>
            </a:r>
          </a:p>
          <a:p>
            <a:r>
              <a:rPr lang="en-CA" dirty="0"/>
              <a:t>Vertical transmission of Usutu virus</a:t>
            </a:r>
          </a:p>
          <a:p>
            <a:r>
              <a:rPr lang="en-CA" dirty="0"/>
              <a:t>Crimean-Congo hemorrhagic fever in Europe and Africa</a:t>
            </a:r>
          </a:p>
          <a:p>
            <a:r>
              <a:rPr lang="en-CA" dirty="0"/>
              <a:t>Surveillance updates on dengue, WNV, and other arboviruses</a:t>
            </a:r>
          </a:p>
        </p:txBody>
      </p:sp>
      <p:sp>
        <p:nvSpPr>
          <p:cNvPr id="39940" name="Slide Number Placeholder 3">
            <a:extLst>
              <a:ext uri="{FF2B5EF4-FFF2-40B4-BE49-F238E27FC236}">
                <a16:creationId xmlns:a16="http://schemas.microsoft.com/office/drawing/2014/main" id="{F4991FC2-1D54-329F-54B9-95E12B2C73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666A60B-BDCE-4335-B86E-5E199513AA5D}" type="slidenum">
              <a:rPr lang="en-US" altLang="en-US" smtClean="0"/>
              <a:pPr/>
              <a:t>17</a:t>
            </a:fld>
            <a:endParaRPr lang="en-US" altLang="en-US"/>
          </a:p>
        </p:txBody>
      </p:sp>
    </p:spTree>
    <p:extLst>
      <p:ext uri="{BB962C8B-B14F-4D97-AF65-F5344CB8AC3E}">
        <p14:creationId xmlns:p14="http://schemas.microsoft.com/office/powerpoint/2010/main" val="39860689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860EC5A7-73EF-F155-2EF9-FEF7A9B70F8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F5788AB9-92A3-6F4C-DC0D-0C3AB16182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a:p>
        </p:txBody>
      </p:sp>
      <p:sp>
        <p:nvSpPr>
          <p:cNvPr id="39940" name="Slide Number Placeholder 3">
            <a:extLst>
              <a:ext uri="{FF2B5EF4-FFF2-40B4-BE49-F238E27FC236}">
                <a16:creationId xmlns:a16="http://schemas.microsoft.com/office/drawing/2014/main" id="{F5DC6174-4B62-B4EC-12B9-1DBCBC9FC3F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666A60B-BDCE-4335-B86E-5E199513AA5D}" type="slidenum">
              <a:rPr lang="en-US" altLang="en-US" smtClean="0"/>
              <a:pPr/>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0764ADE6-B2CC-8867-CC2D-DDED577AC80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8065B6B4-32E6-7634-1A85-928A312E9D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a:p>
        </p:txBody>
      </p:sp>
      <p:sp>
        <p:nvSpPr>
          <p:cNvPr id="41988" name="Slide Number Placeholder 3">
            <a:extLst>
              <a:ext uri="{FF2B5EF4-FFF2-40B4-BE49-F238E27FC236}">
                <a16:creationId xmlns:a16="http://schemas.microsoft.com/office/drawing/2014/main" id="{A0E2B440-A259-F455-7374-DE5CBAA85C6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10A93C7-00C1-4353-ABB4-9C787A6A3154}" type="slidenum">
              <a:rPr lang="en-US" altLang="en-US" smtClean="0"/>
              <a:pPr/>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a:solidFill>
                  <a:schemeClr val="tx1"/>
                </a:solidFill>
                <a:latin typeface="+mn-lt"/>
                <a:ea typeface="+mn-ea"/>
                <a:cs typeface="+mn-cs"/>
              </a:rPr>
              <a:t>RMSF is an illness caused by the bacteria rickettsia </a:t>
            </a:r>
            <a:r>
              <a:rPr lang="en-CA" sz="1200" b="0" i="0" u="none" strike="noStrike" kern="1200" baseline="0" dirty="0" err="1">
                <a:solidFill>
                  <a:schemeClr val="tx1"/>
                </a:solidFill>
                <a:latin typeface="+mn-lt"/>
                <a:ea typeface="+mn-ea"/>
                <a:cs typeface="+mn-cs"/>
              </a:rPr>
              <a:t>rickettii</a:t>
            </a:r>
            <a:r>
              <a:rPr lang="en-CA" sz="1200" b="0" i="0" u="none" strike="noStrike" kern="1200" baseline="0" dirty="0">
                <a:solidFill>
                  <a:schemeClr val="tx1"/>
                </a:solidFill>
                <a:latin typeface="+mn-lt"/>
                <a:ea typeface="+mn-ea"/>
                <a:cs typeface="+mn-cs"/>
              </a:rPr>
              <a:t>, it is spread through tick bites – It is endemic in Mexico and parts of the USA, and in the USA, primarily by the American dog tick, but also the rocky mountain wood tick and brown dog tick.</a:t>
            </a:r>
          </a:p>
          <a:p>
            <a:endParaRPr lang="en-CA" sz="1200" b="0" i="0" u="none" strike="noStrike" kern="1200" baseline="0" dirty="0">
              <a:solidFill>
                <a:schemeClr val="tx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b="0" i="0" u="none" strike="noStrike" kern="1200" baseline="0" dirty="0">
                <a:solidFill>
                  <a:schemeClr val="tx1"/>
                </a:solidFill>
                <a:latin typeface="+mn-lt"/>
                <a:ea typeface="+mn-ea"/>
                <a:cs typeface="+mn-cs"/>
              </a:rPr>
              <a:t>The American dog tick </a:t>
            </a:r>
            <a:r>
              <a:rPr lang="en-CA" sz="1200" kern="1200" dirty="0">
                <a:solidFill>
                  <a:schemeClr val="tx1"/>
                </a:solidFill>
                <a:effectLst/>
                <a:latin typeface="+mn-lt"/>
                <a:ea typeface="+mn-ea"/>
                <a:cs typeface="+mn-cs"/>
              </a:rPr>
              <a:t>is also well-established across Canada, from eastern Alberta to Nova Scotia, with high prevalence in Manitoba, Ontario, and Nova Scotia during late spring and early summer. Its range has expanded northward and westward over time, likely due to climate change, land use changes, and host migration.</a:t>
            </a:r>
          </a:p>
          <a:p>
            <a:endParaRPr lang="en-CA" sz="1200" b="0" i="0" u="none" strike="noStrike" kern="1200" baseline="0" dirty="0">
              <a:solidFill>
                <a:schemeClr val="tx1"/>
              </a:solidFill>
              <a:latin typeface="+mn-lt"/>
              <a:ea typeface="+mn-ea"/>
              <a:cs typeface="+mn-cs"/>
            </a:endParaRPr>
          </a:p>
          <a:p>
            <a:endParaRPr lang="en-CA" sz="1200" b="0" i="0" u="none" strike="noStrike" kern="1200" baseline="0" dirty="0">
              <a:solidFill>
                <a:schemeClr val="tx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b="0" i="0" u="none" strike="noStrike" kern="1200" baseline="0" dirty="0">
                <a:solidFill>
                  <a:schemeClr val="tx1"/>
                </a:solidFill>
                <a:latin typeface="+mn-lt"/>
                <a:ea typeface="+mn-ea"/>
                <a:cs typeface="+mn-cs"/>
              </a:rPr>
              <a:t>This summer cases started cropping up in Ontario, followed by Quebec, and Saskatchewan. </a:t>
            </a:r>
            <a:r>
              <a:rPr lang="en-CA" dirty="0"/>
              <a:t>In Canada, RMSF is not currently nationally reportable or notifiable to PHAC, it is monitored as an emerging pathogen, </a:t>
            </a:r>
            <a:endParaRPr lang="en-CA" sz="1100" dirty="0"/>
          </a:p>
          <a:p>
            <a:endParaRPr lang="en-CA" sz="1200" b="0" i="0" u="none" strike="noStrike" kern="1200" baseline="0" dirty="0">
              <a:solidFill>
                <a:schemeClr val="tx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a:t>In late June 2025, there were reports of RMSF cases in dogs in Ontario. One </a:t>
            </a:r>
            <a:r>
              <a:rPr lang="en-CA" dirty="0" err="1"/>
              <a:t>initally</a:t>
            </a:r>
            <a:r>
              <a:rPr lang="en-CA" dirty="0"/>
              <a:t> case tested positive for </a:t>
            </a:r>
            <a:r>
              <a:rPr lang="en-CA" i="1" dirty="0"/>
              <a:t>Rickettsia </a:t>
            </a:r>
            <a:r>
              <a:rPr lang="en-CA" i="1" dirty="0" err="1"/>
              <a:t>rickettsii</a:t>
            </a:r>
            <a:r>
              <a:rPr lang="en-CA" i="1" dirty="0"/>
              <a:t> </a:t>
            </a:r>
            <a:r>
              <a:rPr lang="en-CA" dirty="0"/>
              <a:t>on PCR and displayed matching clinical signs. There are additional unverified reports of other cases in the same area. Shortly after, </a:t>
            </a:r>
            <a:r>
              <a:rPr lang="en-CA" sz="1200" b="0" i="0" u="none" strike="noStrike" kern="1200" baseline="0" dirty="0">
                <a:solidFill>
                  <a:schemeClr val="tx1"/>
                </a:solidFill>
                <a:latin typeface="+mn-lt"/>
                <a:ea typeface="+mn-ea"/>
                <a:cs typeface="+mn-cs"/>
              </a:rPr>
              <a:t>four additional cases were reported, brining the total number of cases to 5, four of which had a history of being in Long Point, an area that is well-known for an abundance of ticks and tickborne diseases.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200" b="0" i="0" u="none" strike="noStrike" kern="1200" baseline="0" dirty="0">
              <a:solidFill>
                <a:schemeClr val="tx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b="0" i="0" u="none" strike="noStrike" kern="1200" baseline="0" dirty="0">
                <a:solidFill>
                  <a:schemeClr val="tx1"/>
                </a:solidFill>
                <a:latin typeface="+mn-lt"/>
                <a:ea typeface="+mn-ea"/>
                <a:cs typeface="+mn-cs"/>
              </a:rPr>
              <a:t>The fifth dog’s history is less clear, it may have also been in the area </a:t>
            </a:r>
          </a:p>
          <a:p>
            <a:r>
              <a:rPr lang="en-CA" sz="1200" b="0" i="0" u="none" strike="noStrike" kern="1200" baseline="0" dirty="0">
                <a:solidFill>
                  <a:schemeClr val="tx1"/>
                </a:solidFill>
                <a:latin typeface="+mn-lt"/>
                <a:ea typeface="+mn-ea"/>
                <a:cs typeface="+mn-cs"/>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CA" b="1" dirty="0"/>
              <a:t>In mid- august, Quebec </a:t>
            </a:r>
            <a:r>
              <a:rPr lang="en-CA" dirty="0"/>
              <a:t>confirmed its first case of RMSF in a resident of </a:t>
            </a:r>
            <a:r>
              <a:rPr lang="en-CA" b="1" dirty="0"/>
              <a:t>Eastern Townships (we’ll come back to this in a minute)</a:t>
            </a:r>
            <a:endParaRPr lang="en-CA" dirty="0"/>
          </a:p>
          <a:p>
            <a:endParaRPr lang="en-CA" sz="1200" b="0" i="0" u="none" strike="noStrike" kern="1200" baseline="0" dirty="0">
              <a:solidFill>
                <a:schemeClr val="tx1"/>
              </a:solidFill>
              <a:latin typeface="+mn-lt"/>
              <a:ea typeface="+mn-ea"/>
              <a:cs typeface="+mn-cs"/>
            </a:endParaRPr>
          </a:p>
          <a:p>
            <a:r>
              <a:rPr lang="en-CA" sz="1200" b="0" i="0" u="none" strike="noStrike" kern="1200" baseline="0" dirty="0">
                <a:solidFill>
                  <a:schemeClr val="tx1"/>
                </a:solidFill>
                <a:latin typeface="+mn-lt"/>
                <a:ea typeface="+mn-ea"/>
                <a:cs typeface="+mn-cs"/>
              </a:rPr>
              <a:t> </a:t>
            </a:r>
          </a:p>
          <a:p>
            <a:r>
              <a:rPr lang="en-CA" sz="1200" b="0" i="0" u="none" strike="noStrike" kern="1200" baseline="0" dirty="0">
                <a:solidFill>
                  <a:schemeClr val="tx1"/>
                </a:solidFill>
                <a:latin typeface="+mn-lt"/>
                <a:ea typeface="+mn-ea"/>
                <a:cs typeface="+mn-cs"/>
              </a:rPr>
              <a:t>In early September – a man from </a:t>
            </a:r>
            <a:r>
              <a:rPr lang="en-CA" sz="1200" b="1" i="0" u="none" strike="noStrike" kern="1200" baseline="0" dirty="0">
                <a:solidFill>
                  <a:schemeClr val="tx1"/>
                </a:solidFill>
                <a:latin typeface="+mn-lt"/>
                <a:ea typeface="+mn-ea"/>
                <a:cs typeface="+mn-cs"/>
              </a:rPr>
              <a:t>Prince Albert, Saskatchewan </a:t>
            </a:r>
            <a:r>
              <a:rPr lang="en-CA" sz="1200" b="0" i="0" u="none" strike="noStrike" kern="1200" baseline="0" dirty="0">
                <a:solidFill>
                  <a:schemeClr val="tx1"/>
                </a:solidFill>
                <a:latin typeface="+mn-lt"/>
                <a:ea typeface="+mn-ea"/>
                <a:cs typeface="+mn-cs"/>
              </a:rPr>
              <a:t>has tested positive for RMSF; he believes he contracted the disease from a tick at </a:t>
            </a:r>
            <a:r>
              <a:rPr lang="en-CA" sz="1200" b="1" i="0" u="none" strike="noStrike" kern="1200" baseline="0" dirty="0">
                <a:solidFill>
                  <a:schemeClr val="tx1"/>
                </a:solidFill>
                <a:latin typeface="+mn-lt"/>
                <a:ea typeface="+mn-ea"/>
                <a:cs typeface="+mn-cs"/>
              </a:rPr>
              <a:t>Emma Lake </a:t>
            </a:r>
            <a:endParaRPr lang="en-CA" sz="1200" b="0" i="0" u="none" strike="noStrike" kern="1200" baseline="0" dirty="0">
              <a:solidFill>
                <a:schemeClr val="tx1"/>
              </a:solidFill>
              <a:latin typeface="+mn-lt"/>
              <a:ea typeface="+mn-ea"/>
              <a:cs typeface="+mn-cs"/>
            </a:endParaRPr>
          </a:p>
          <a:p>
            <a:r>
              <a:rPr lang="en-CA" sz="1200" b="0" i="0" u="none" strike="noStrike" kern="1200" baseline="0" dirty="0">
                <a:solidFill>
                  <a:schemeClr val="tx1"/>
                </a:solidFill>
                <a:latin typeface="+mn-lt"/>
                <a:ea typeface="+mn-ea"/>
                <a:cs typeface="+mn-cs"/>
              </a:rPr>
              <a:t>	</a:t>
            </a:r>
          </a:p>
          <a:p>
            <a:endParaRPr lang="en-CA" sz="1200" b="0" i="0" u="none" strike="noStrike" kern="1200" baseline="0" dirty="0">
              <a:solidFill>
                <a:schemeClr val="tx1"/>
              </a:solidFill>
              <a:latin typeface="+mn-lt"/>
              <a:ea typeface="+mn-ea"/>
              <a:cs typeface="+mn-cs"/>
            </a:endParaRPr>
          </a:p>
          <a:p>
            <a:r>
              <a:rPr lang="en-CA" sz="1200" b="0" i="0" u="none" strike="noStrike" kern="1200" baseline="0" dirty="0">
                <a:solidFill>
                  <a:schemeClr val="tx1"/>
                </a:solidFill>
                <a:latin typeface="+mn-lt"/>
                <a:ea typeface="+mn-ea"/>
                <a:cs typeface="+mn-cs"/>
              </a:rPr>
              <a:t> </a:t>
            </a:r>
          </a:p>
          <a:p>
            <a:r>
              <a:rPr lang="en-CA" sz="1200" b="1" i="0" u="none" strike="noStrike" kern="1200" baseline="0" dirty="0">
                <a:solidFill>
                  <a:schemeClr val="tx1"/>
                </a:solidFill>
                <a:latin typeface="+mn-lt"/>
                <a:ea typeface="+mn-ea"/>
                <a:cs typeface="+mn-cs"/>
              </a:rPr>
              <a:t>In mid-September, Ontario </a:t>
            </a:r>
            <a:r>
              <a:rPr lang="en-CA" sz="1200" b="0" i="0" u="none" strike="noStrike" kern="1200" baseline="0" dirty="0">
                <a:solidFill>
                  <a:schemeClr val="tx1"/>
                </a:solidFill>
                <a:latin typeface="+mn-lt"/>
                <a:ea typeface="+mn-ea"/>
                <a:cs typeface="+mn-cs"/>
              </a:rPr>
              <a:t>confirmed two human cases of RMSF in individuals who reported visiting </a:t>
            </a:r>
            <a:r>
              <a:rPr lang="en-CA" sz="1200" b="1" i="0" u="none" strike="noStrike" kern="1200" baseline="0" dirty="0">
                <a:solidFill>
                  <a:schemeClr val="tx1"/>
                </a:solidFill>
                <a:latin typeface="+mn-lt"/>
                <a:ea typeface="+mn-ea"/>
                <a:cs typeface="+mn-cs"/>
              </a:rPr>
              <a:t>Long Point </a:t>
            </a:r>
            <a:r>
              <a:rPr lang="en-CA" sz="1200" b="0" i="0" u="none" strike="noStrike" kern="1200" baseline="0" dirty="0">
                <a:solidFill>
                  <a:schemeClr val="tx1"/>
                </a:solidFill>
                <a:latin typeface="+mn-lt"/>
                <a:ea typeface="+mn-ea"/>
                <a:cs typeface="+mn-cs"/>
              </a:rPr>
              <a:t>(the same region where cases in dogs were reported early this summer). However, one of the sources mentioned that one of these individuals was the same individual who was reported positive in Quebec. </a:t>
            </a:r>
          </a:p>
          <a:p>
            <a:endParaRPr lang="en-CA" sz="1200" b="0" i="0" u="none" strike="noStrike" kern="1200" baseline="0" dirty="0">
              <a:solidFill>
                <a:schemeClr val="tx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dirty="0"/>
              <a:t>Local tick surveillance in the Long Point area has  identified </a:t>
            </a:r>
            <a:r>
              <a:rPr lang="en-CA" sz="1200" i="1" dirty="0"/>
              <a:t>R. </a:t>
            </a:r>
            <a:r>
              <a:rPr lang="en-CA" sz="1200" i="1" dirty="0" err="1"/>
              <a:t>rickettsii</a:t>
            </a:r>
            <a:r>
              <a:rPr lang="en-CA" sz="1200" i="1" dirty="0"/>
              <a:t> </a:t>
            </a:r>
            <a:r>
              <a:rPr lang="en-CA" sz="1200" dirty="0"/>
              <a:t>in American dog ticks.</a:t>
            </a:r>
          </a:p>
          <a:p>
            <a:endParaRPr lang="en-CA" sz="1200" b="0" i="0" u="none" strike="noStrike" kern="1200" baseline="0" dirty="0">
              <a:solidFill>
                <a:schemeClr val="tx1"/>
              </a:solidFill>
              <a:latin typeface="+mn-lt"/>
              <a:ea typeface="+mn-ea"/>
              <a:cs typeface="+mn-cs"/>
            </a:endParaRPr>
          </a:p>
          <a:p>
            <a:endParaRPr lang="en-CA" sz="1200" b="0" i="0" u="none" strike="noStrike" kern="1200" baseline="0" dirty="0">
              <a:solidFill>
                <a:schemeClr val="tx1"/>
              </a:solidFill>
              <a:latin typeface="+mn-lt"/>
              <a:ea typeface="+mn-ea"/>
              <a:cs typeface="+mn-cs"/>
            </a:endParaRPr>
          </a:p>
          <a:p>
            <a:r>
              <a:rPr lang="en-CA" sz="1200" b="0" i="0" u="none" strike="noStrike" kern="1200" baseline="0" dirty="0">
                <a:solidFill>
                  <a:schemeClr val="tx1"/>
                </a:solidFill>
                <a:latin typeface="+mn-lt"/>
                <a:ea typeface="+mn-ea"/>
                <a:cs typeface="+mn-cs"/>
              </a:rPr>
              <a:t>So all together there have been 5 confirmed cases in dogs, and 3 (or 4) cases reported in humans over the course of this past summer. </a:t>
            </a:r>
          </a:p>
          <a:p>
            <a:endParaRPr lang="en-CA" sz="1200" b="0" i="0" u="none" strike="noStrike" kern="1200" baseline="0" dirty="0">
              <a:solidFill>
                <a:schemeClr val="tx1"/>
              </a:solidFill>
              <a:latin typeface="+mn-lt"/>
              <a:ea typeface="+mn-ea"/>
              <a:cs typeface="+mn-cs"/>
            </a:endParaRPr>
          </a:p>
          <a:p>
            <a:endParaRPr lang="en-CA" sz="1200" b="0" i="0" u="none" strike="noStrike" kern="1200" baseline="0" dirty="0">
              <a:solidFill>
                <a:schemeClr val="tx1"/>
              </a:solidFill>
              <a:latin typeface="+mn-lt"/>
              <a:ea typeface="+mn-ea"/>
              <a:cs typeface="+mn-cs"/>
            </a:endParaRPr>
          </a:p>
          <a:p>
            <a:endParaRPr lang="en-CA" sz="1200" b="0" i="0" u="none" strike="noStrike" kern="1200" baseline="0" dirty="0">
              <a:solidFill>
                <a:schemeClr val="tx1"/>
              </a:solidFill>
              <a:latin typeface="+mn-lt"/>
              <a:ea typeface="+mn-ea"/>
              <a:cs typeface="+mn-cs"/>
            </a:endParaRPr>
          </a:p>
          <a:p>
            <a:endParaRPr lang="en-CA" sz="1200" b="0" i="0" u="none" strike="noStrike" kern="1200" baseline="0" dirty="0">
              <a:solidFill>
                <a:schemeClr val="tx1"/>
              </a:solidFill>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pPr>
              <a:defRPr/>
            </a:pPr>
            <a:fld id="{E4F56EEE-78B0-4BAA-A8D3-D12602D40C66}" type="slidenum">
              <a:rPr lang="en-US" altLang="en-US" smtClean="0"/>
              <a:pPr>
                <a:defRPr/>
              </a:pPr>
              <a:t>2</a:t>
            </a:fld>
            <a:endParaRPr lang="en-US" altLang="en-US"/>
          </a:p>
        </p:txBody>
      </p:sp>
    </p:spTree>
    <p:extLst>
      <p:ext uri="{BB962C8B-B14F-4D97-AF65-F5344CB8AC3E}">
        <p14:creationId xmlns:p14="http://schemas.microsoft.com/office/powerpoint/2010/main" val="2696958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3B8C3-83DD-4CB8-DC9C-BB45FB13CE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1570C0-1DA8-7FFD-5CE7-8F386346F5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EF33B3-1267-CA3E-EB20-98AEE502A1DA}"/>
              </a:ext>
            </a:extLst>
          </p:cNvPr>
          <p:cNvSpPr>
            <a:spLocks noGrp="1"/>
          </p:cNvSpPr>
          <p:nvPr>
            <p:ph type="body" idx="1"/>
          </p:nvPr>
        </p:nvSpPr>
        <p:spPr/>
        <p:txBody>
          <a:bodyPr/>
          <a:lstStyle/>
          <a:p>
            <a:r>
              <a:rPr lang="en-CA" sz="1200" b="0" i="0" u="none" strike="noStrike" kern="1200" baseline="0" dirty="0">
                <a:solidFill>
                  <a:schemeClr val="tx1"/>
                </a:solidFill>
                <a:latin typeface="+mn-lt"/>
                <a:ea typeface="+mn-ea"/>
                <a:cs typeface="+mn-cs"/>
              </a:rPr>
              <a:t>	</a:t>
            </a:r>
          </a:p>
          <a:p>
            <a:r>
              <a:rPr lang="en-CA" dirty="0"/>
              <a:t>Due to the increasing reports, we decided to send a ping to the community to gather feedback on the relevance to Canada, </a:t>
            </a:r>
            <a:r>
              <a:rPr lang="en-CA" sz="1200" kern="1200" dirty="0">
                <a:solidFill>
                  <a:schemeClr val="tx1"/>
                </a:solidFill>
                <a:effectLst/>
                <a:latin typeface="+mn-lt"/>
                <a:ea typeface="+mn-ea"/>
                <a:cs typeface="+mn-cs"/>
              </a:rPr>
              <a:t>most pressing concerns or implications, and if there are any steps we can take to prevent further spread and improve early detection?</a:t>
            </a:r>
          </a:p>
          <a:p>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5A122077-C56A-FB84-7A32-EFA8D2275FF8}"/>
              </a:ext>
            </a:extLst>
          </p:cNvPr>
          <p:cNvSpPr>
            <a:spLocks noGrp="1"/>
          </p:cNvSpPr>
          <p:nvPr>
            <p:ph type="sldNum" sz="quarter" idx="5"/>
          </p:nvPr>
        </p:nvSpPr>
        <p:spPr/>
        <p:txBody>
          <a:bodyPr/>
          <a:lstStyle/>
          <a:p>
            <a:pPr>
              <a:defRPr/>
            </a:pPr>
            <a:fld id="{E4F56EEE-78B0-4BAA-A8D3-D12602D40C66}" type="slidenum">
              <a:rPr lang="en-US" altLang="en-US" smtClean="0"/>
              <a:pPr>
                <a:defRPr/>
              </a:pPr>
              <a:t>3</a:t>
            </a:fld>
            <a:endParaRPr lang="en-US" altLang="en-US"/>
          </a:p>
        </p:txBody>
      </p:sp>
    </p:spTree>
    <p:extLst>
      <p:ext uri="{BB962C8B-B14F-4D97-AF65-F5344CB8AC3E}">
        <p14:creationId xmlns:p14="http://schemas.microsoft.com/office/powerpoint/2010/main" val="2094459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F954D-BC7A-D41E-3E76-5126C0B4A949}"/>
            </a:ext>
          </a:extLst>
        </p:cNvPr>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23B6AA2C-902E-D32C-CD67-A9BD6099DB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885882EF-C5CC-DF57-8F3E-AA64058704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sz="1200" b="0" i="0" u="none" strike="noStrike" kern="1200" baseline="0" dirty="0">
              <a:solidFill>
                <a:schemeClr val="tx1"/>
              </a:solidFill>
              <a:latin typeface="+mn-lt"/>
              <a:ea typeface="+mn-ea"/>
              <a:cs typeface="+mn-cs"/>
            </a:endParaRPr>
          </a:p>
          <a:p>
            <a:r>
              <a:rPr lang="en-CA" sz="1200" b="0" i="0" u="none" strike="noStrike" kern="1200" baseline="0" dirty="0">
                <a:solidFill>
                  <a:schemeClr val="tx1"/>
                </a:solidFill>
                <a:latin typeface="+mn-lt"/>
                <a:ea typeface="+mn-ea"/>
                <a:cs typeface="+mn-cs"/>
              </a:rPr>
              <a:t>	</a:t>
            </a:r>
          </a:p>
          <a:p>
            <a:endParaRPr lang="en-US" altLang="en-US" dirty="0"/>
          </a:p>
        </p:txBody>
      </p:sp>
      <p:sp>
        <p:nvSpPr>
          <p:cNvPr id="25604" name="Slide Number Placeholder 3">
            <a:extLst>
              <a:ext uri="{FF2B5EF4-FFF2-40B4-BE49-F238E27FC236}">
                <a16:creationId xmlns:a16="http://schemas.microsoft.com/office/drawing/2014/main" id="{EE72844B-3007-0CDB-F042-0DCA86D4DA3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4E9953A-31F7-4EA1-8FD1-AD60B5BC714F}" type="slidenum">
              <a:rPr lang="en-US" altLang="en-US" smtClean="0"/>
              <a:pPr/>
              <a:t>4</a:t>
            </a:fld>
            <a:endParaRPr lang="en-US" altLang="en-US"/>
          </a:p>
        </p:txBody>
      </p:sp>
    </p:spTree>
    <p:extLst>
      <p:ext uri="{BB962C8B-B14F-4D97-AF65-F5344CB8AC3E}">
        <p14:creationId xmlns:p14="http://schemas.microsoft.com/office/powerpoint/2010/main" val="2740674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n-ea"/>
                <a:cs typeface="+mn-cs"/>
              </a:rPr>
              <a:t>The U.S. does not currently have the conditions for a major outbreak, but they are becoming more favorable for malaria transmission. Warmer winters are giving the </a:t>
            </a:r>
            <a:r>
              <a:rPr lang="en-CA" sz="1200" b="0" i="1" kern="1200" dirty="0">
                <a:solidFill>
                  <a:schemeClr val="tx1"/>
                </a:solidFill>
                <a:effectLst/>
                <a:latin typeface="+mn-lt"/>
                <a:ea typeface="+mn-ea"/>
                <a:cs typeface="+mn-cs"/>
              </a:rPr>
              <a:t>Anopheles</a:t>
            </a:r>
            <a:r>
              <a:rPr lang="en-CA" sz="1200" b="0" i="0" kern="1200" dirty="0">
                <a:solidFill>
                  <a:schemeClr val="tx1"/>
                </a:solidFill>
                <a:effectLst/>
                <a:latin typeface="+mn-lt"/>
                <a:ea typeface="+mn-ea"/>
                <a:cs typeface="+mn-cs"/>
              </a:rPr>
              <a:t> mosquitoes an opportunity to start reproducing earlier—allowing for greater populations growth and as a result a higher probability of biting an infected person who has been to a malaria-endemic area, and then passing it on locally.</a:t>
            </a:r>
          </a:p>
          <a:p>
            <a:endParaRPr lang="en-CA" sz="1200" b="0" i="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pPr>
              <a:defRPr/>
            </a:pPr>
            <a:fld id="{E4F56EEE-78B0-4BAA-A8D3-D12602D40C66}" type="slidenum">
              <a:rPr lang="en-US" altLang="en-US" smtClean="0"/>
              <a:pPr>
                <a:defRPr/>
              </a:pPr>
              <a:t>5</a:t>
            </a:fld>
            <a:endParaRPr lang="en-US" altLang="en-US"/>
          </a:p>
        </p:txBody>
      </p:sp>
    </p:spTree>
    <p:extLst>
      <p:ext uri="{BB962C8B-B14F-4D97-AF65-F5344CB8AC3E}">
        <p14:creationId xmlns:p14="http://schemas.microsoft.com/office/powerpoint/2010/main" val="1586808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A6968-02C3-9EC2-FA6D-B58B49F5289B}"/>
            </a:ext>
          </a:extLst>
        </p:cNvPr>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DB075395-E4B4-2931-61D8-E0770475A8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F06949C6-7B3A-B0A8-B563-A2860A3608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dirty="0"/>
              <a:t>The positive New World Screwworm (NWS) case in Nuevo León, Mexico, was confirmed in </a:t>
            </a:r>
            <a:r>
              <a:rPr lang="en-CA" b="1" dirty="0"/>
              <a:t>Sabinas Hidalgo</a:t>
            </a:r>
            <a:r>
              <a:rPr lang="en-CA" dirty="0"/>
              <a:t> on </a:t>
            </a:r>
            <a:r>
              <a:rPr lang="en-CA" b="1" dirty="0"/>
              <a:t>September 21, 2025</a:t>
            </a:r>
            <a:r>
              <a:rPr lang="en-CA" dirty="0"/>
              <a:t>. The affected animal was an </a:t>
            </a:r>
            <a:r>
              <a:rPr lang="en-CA" b="1" dirty="0"/>
              <a:t>8-month-old cow</a:t>
            </a:r>
            <a:r>
              <a:rPr lang="en-CA" dirty="0"/>
              <a:t> that had </a:t>
            </a:r>
            <a:r>
              <a:rPr lang="en-CA" b="1" dirty="0"/>
              <a:t>recently been moved to a certified feedlot in Nuevo León from a region in southern Mexico</a:t>
            </a:r>
            <a:r>
              <a:rPr lang="en-CA" dirty="0"/>
              <a:t> known to have active NWS cases.</a:t>
            </a:r>
            <a:endParaRPr lang="en-CA" sz="1200" b="0" i="0" kern="1200" dirty="0">
              <a:solidFill>
                <a:schemeClr val="tx1"/>
              </a:solidFill>
              <a:effectLst/>
              <a:latin typeface="+mn-lt"/>
              <a:ea typeface="+mn-ea"/>
              <a:cs typeface="+mn-cs"/>
            </a:endParaRP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Food and Drug Administration conditionally approved Dectomax-CA1 (doramectin injection) injectable solution for the prevention and treatment of New World screwworm larval infestations, and prevention of NWS reinfestation for 21 days. Dectomax-CA1 is conditionally approved for use only in cattle. </a:t>
            </a:r>
          </a:p>
          <a:p>
            <a:endParaRPr lang="en-CA" altLang="en-US" sz="1200" b="0" i="0" kern="1200" dirty="0">
              <a:solidFill>
                <a:schemeClr val="tx1"/>
              </a:solidFill>
              <a:effectLst/>
              <a:latin typeface="+mn-lt"/>
              <a:ea typeface="+mn-ea"/>
              <a:cs typeface="+mn-cs"/>
            </a:endParaRPr>
          </a:p>
        </p:txBody>
      </p:sp>
      <p:sp>
        <p:nvSpPr>
          <p:cNvPr id="27652" name="Slide Number Placeholder 3">
            <a:extLst>
              <a:ext uri="{FF2B5EF4-FFF2-40B4-BE49-F238E27FC236}">
                <a16:creationId xmlns:a16="http://schemas.microsoft.com/office/drawing/2014/main" id="{43D33BEF-1F55-F3D3-374A-3B8A1291BBF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DF10FB3-64D5-4CF7-B065-FA85AC3F7350}" type="slidenum">
              <a:rPr lang="en-US" altLang="en-US" smtClean="0"/>
              <a:pPr/>
              <a:t>6</a:t>
            </a:fld>
            <a:endParaRPr lang="en-US" altLang="en-US"/>
          </a:p>
        </p:txBody>
      </p:sp>
    </p:spTree>
    <p:extLst>
      <p:ext uri="{BB962C8B-B14F-4D97-AF65-F5344CB8AC3E}">
        <p14:creationId xmlns:p14="http://schemas.microsoft.com/office/powerpoint/2010/main" val="4075519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3EEBF-B223-1107-EBE1-198497A9A1F6}"/>
            </a:ext>
          </a:extLst>
        </p:cNvPr>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31F15AF7-F414-4E83-A3EC-27DDBC74A94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DB8E81CD-6CDE-825B-C0E2-50E0C731CBF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sz="1200" b="0" i="0" u="none" strike="noStrike" kern="1200" baseline="0" dirty="0">
                <a:solidFill>
                  <a:schemeClr val="tx1"/>
                </a:solidFill>
                <a:effectLst/>
                <a:latin typeface="+mn-lt"/>
                <a:ea typeface="+mn-ea"/>
                <a:cs typeface="+mn-cs"/>
              </a:rPr>
              <a:t>LSD in a viral disease that affects cattle and water buffalo, its spread by flies and mosquitos. </a:t>
            </a:r>
          </a:p>
          <a:p>
            <a:r>
              <a:rPr lang="en-CA" b="0" dirty="0"/>
              <a:t>Clinical signs include fever, skin nodules, nasal/eye discharge, lameness, and reduced milk production.</a:t>
            </a:r>
            <a:endParaRPr lang="en-CA" sz="1200" b="0" i="0" u="none" strike="noStrike" kern="1200" baseline="0" dirty="0">
              <a:solidFill>
                <a:schemeClr val="tx1"/>
              </a:solidFill>
              <a:effectLst/>
              <a:latin typeface="+mn-lt"/>
              <a:ea typeface="+mn-ea"/>
              <a:cs typeface="+mn-cs"/>
            </a:endParaRPr>
          </a:p>
          <a:p>
            <a:endParaRPr lang="en-CA" sz="1200" b="0" i="0" u="none" strike="noStrike" kern="1200" baseline="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It was first identified in Zambia in 1929 and is found throughout Africa. </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It is closely related to SGP</a:t>
            </a:r>
          </a:p>
          <a:p>
            <a:endParaRPr lang="en-CA" sz="1200" b="0" i="0" u="none" strike="noStrike" kern="1200" baseline="0" dirty="0">
              <a:solidFill>
                <a:schemeClr val="tx1"/>
              </a:solidFill>
              <a:latin typeface="+mn-lt"/>
              <a:ea typeface="+mn-ea"/>
              <a:cs typeface="+mn-cs"/>
            </a:endParaRPr>
          </a:p>
          <a:p>
            <a:r>
              <a:rPr lang="en-CA" b="0" dirty="0"/>
              <a:t>. LSD causes significant economic losses due to: </a:t>
            </a:r>
          </a:p>
          <a:p>
            <a:r>
              <a:rPr lang="en-CA" b="0" dirty="0"/>
              <a:t>Decreased milk yield (up to 30%) </a:t>
            </a:r>
          </a:p>
          <a:p>
            <a:r>
              <a:rPr lang="en-CA" dirty="0"/>
              <a:t>Trade restrictions</a:t>
            </a:r>
          </a:p>
          <a:p>
            <a:r>
              <a:rPr lang="en-CA" dirty="0"/>
              <a:t>Culling of infected animals</a:t>
            </a:r>
          </a:p>
          <a:p>
            <a:r>
              <a:rPr lang="en-CA" dirty="0"/>
              <a:t>Damage to hides and reproductive issues</a:t>
            </a:r>
          </a:p>
          <a:p>
            <a:endParaRPr lang="en-CA" dirty="0"/>
          </a:p>
          <a:p>
            <a:endParaRPr lang="en-CA" dirty="0"/>
          </a:p>
          <a:p>
            <a:endParaRPr lang="en-CA" sz="1200" b="0" i="0" u="none" strike="noStrike" kern="1200" baseline="0" dirty="0">
              <a:solidFill>
                <a:schemeClr val="tx1"/>
              </a:solidFill>
              <a:latin typeface="+mn-lt"/>
              <a:ea typeface="+mn-ea"/>
              <a:cs typeface="+mn-cs"/>
            </a:endParaRPr>
          </a:p>
          <a:p>
            <a:endParaRPr lang="en-CA" sz="1200" b="0" i="0" u="none" strike="noStrike" kern="1200" baseline="0" dirty="0">
              <a:solidFill>
                <a:schemeClr val="tx1"/>
              </a:solidFill>
              <a:latin typeface="+mn-lt"/>
              <a:ea typeface="+mn-ea"/>
              <a:cs typeface="+mn-cs"/>
            </a:endParaRPr>
          </a:p>
          <a:p>
            <a:endParaRPr lang="en-CA" altLang="en-US" dirty="0"/>
          </a:p>
        </p:txBody>
      </p:sp>
      <p:sp>
        <p:nvSpPr>
          <p:cNvPr id="37892" name="Slide Number Placeholder 3">
            <a:extLst>
              <a:ext uri="{FF2B5EF4-FFF2-40B4-BE49-F238E27FC236}">
                <a16:creationId xmlns:a16="http://schemas.microsoft.com/office/drawing/2014/main" id="{333D92B6-9330-3750-0656-7DA2E42CFC9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9EFB7DF-080C-4FEA-B389-DBFF26552584}" type="slidenum">
              <a:rPr lang="en-US" altLang="en-US" smtClean="0"/>
              <a:pPr/>
              <a:t>7</a:t>
            </a:fld>
            <a:endParaRPr lang="en-US" altLang="en-US"/>
          </a:p>
        </p:txBody>
      </p:sp>
    </p:spTree>
    <p:extLst>
      <p:ext uri="{BB962C8B-B14F-4D97-AF65-F5344CB8AC3E}">
        <p14:creationId xmlns:p14="http://schemas.microsoft.com/office/powerpoint/2010/main" val="3478998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20FF4-894E-5060-B7F3-894AB0614819}"/>
            </a:ext>
          </a:extLst>
        </p:cNvPr>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EB7291A7-E71E-2B2A-417C-4F91EFC7CB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112F8362-54D9-30AA-249A-74577AB978C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a:t>In </a:t>
            </a:r>
            <a:r>
              <a:rPr lang="en-CA" b="1" dirty="0"/>
              <a:t>late June 2025 the First outbreaks</a:t>
            </a:r>
            <a:r>
              <a:rPr lang="en-CA" dirty="0"/>
              <a:t> of LSD in Europe were reported in </a:t>
            </a:r>
            <a:r>
              <a:rPr lang="en-CA" b="1" dirty="0"/>
              <a:t>Italy and then France.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b="1" dirty="0"/>
          </a:p>
          <a:p>
            <a:r>
              <a:rPr lang="en-CA" sz="1200" dirty="0"/>
              <a:t>Italy reported its first cases of LSD in Sardinia. Seven cases of LSD were reported in domestic cattle in Orani. The WAHIS report identifies the potential source of the outbreak as vector movement from northern Africa, where LSD has recently been reported (Tunisia and Algeria). </a:t>
            </a:r>
          </a:p>
          <a:p>
            <a:endParaRPr lang="en-CA" sz="1200" b="0" i="0" u="none" strike="noStrike" kern="1200" baseline="0" dirty="0">
              <a:solidFill>
                <a:schemeClr val="tx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b="0" i="0" u="none" strike="noStrike" kern="1200" baseline="0" dirty="0">
                <a:solidFill>
                  <a:schemeClr val="tx1"/>
                </a:solidFill>
                <a:latin typeface="+mn-lt"/>
                <a:ea typeface="+mn-ea"/>
                <a:cs typeface="+mn-cs"/>
              </a:rPr>
              <a:t>Recent genotyping</a:t>
            </a:r>
            <a:r>
              <a:rPr lang="en-CA" sz="1200" dirty="0"/>
              <a:t> showed that the virus circulating in Italy is closely related to cluster 1.2, which includes strains isolated in Nigeria and South Africa	</a:t>
            </a:r>
          </a:p>
          <a:p>
            <a:endParaRPr lang="en-CA" sz="1200" b="0" i="0" u="none" strike="noStrike" kern="1200" baseline="0" dirty="0">
              <a:solidFill>
                <a:schemeClr val="tx1"/>
              </a:solidFill>
              <a:latin typeface="+mn-lt"/>
              <a:ea typeface="+mn-ea"/>
              <a:cs typeface="+mn-cs"/>
            </a:endParaRPr>
          </a:p>
          <a:p>
            <a:endParaRPr lang="en-CA" sz="1200" b="0" i="0" u="none" strike="noStrike" kern="1200" baseline="0" dirty="0">
              <a:solidFill>
                <a:schemeClr val="tx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b="0" i="0" u="none" strike="noStrike" kern="1200" baseline="0" dirty="0">
                <a:solidFill>
                  <a:schemeClr val="tx1"/>
                </a:solidFill>
                <a:latin typeface="+mn-lt"/>
                <a:ea typeface="+mn-ea"/>
                <a:cs typeface="+mn-cs"/>
              </a:rPr>
              <a:t>Shortly thereafter, </a:t>
            </a:r>
            <a:r>
              <a:rPr lang="en-CA" sz="1200" b="1" dirty="0"/>
              <a:t>France </a:t>
            </a:r>
            <a:r>
              <a:rPr lang="en-CA" sz="1200" dirty="0"/>
              <a:t>has reported its first cases of LSD in </a:t>
            </a:r>
            <a:r>
              <a:rPr lang="en-CA" sz="1200" b="1" dirty="0"/>
              <a:t>Savoie </a:t>
            </a:r>
            <a:r>
              <a:rPr lang="en-CA" sz="1200" dirty="0"/>
              <a:t>(southeastern France), close to its borders with Switzerland and Italy; fifteen cases were initially reported.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b="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a:t> </a:t>
            </a:r>
          </a:p>
          <a:p>
            <a:r>
              <a:rPr lang="en-CA" dirty="0"/>
              <a:t>As of </a:t>
            </a:r>
            <a:r>
              <a:rPr lang="en-CA" b="1" dirty="0"/>
              <a:t>early October 2025</a:t>
            </a:r>
            <a:r>
              <a:rPr lang="en-CA" dirty="0"/>
              <a:t>, </a:t>
            </a:r>
            <a:r>
              <a:rPr lang="en-CA" b="1" dirty="0"/>
              <a:t>France</a:t>
            </a:r>
            <a:r>
              <a:rPr lang="en-CA" dirty="0"/>
              <a:t>: 79 outbreaks, mainly in </a:t>
            </a:r>
            <a:r>
              <a:rPr lang="en-CA" b="1" dirty="0"/>
              <a:t>Savoie, Haute-Savoie, and Ain</a:t>
            </a:r>
            <a:r>
              <a:rPr lang="en-CA" dirty="0"/>
              <a:t>, with a recent spread to </a:t>
            </a:r>
            <a:r>
              <a:rPr lang="en-CA" b="1" dirty="0"/>
              <a:t>Rhône</a:t>
            </a:r>
            <a:r>
              <a:rPr lang="en-CA" dirty="0"/>
              <a:t>.</a:t>
            </a:r>
          </a:p>
          <a:p>
            <a:endParaRPr lang="en-CA" b="1" dirty="0"/>
          </a:p>
          <a:p>
            <a:r>
              <a:rPr lang="en-CA" b="1" dirty="0"/>
              <a:t>Italy</a:t>
            </a:r>
            <a:r>
              <a:rPr lang="en-CA" dirty="0"/>
              <a:t>: 68 outbreaks, concentrated in </a:t>
            </a:r>
            <a:r>
              <a:rPr lang="en-CA" b="1" dirty="0"/>
              <a:t>Sardinia</a:t>
            </a:r>
            <a:r>
              <a:rPr lang="en-CA" dirty="0"/>
              <a:t>, with isolated cases in </a:t>
            </a:r>
            <a:r>
              <a:rPr lang="en-CA" b="1" dirty="0"/>
              <a:t>Lombardy</a:t>
            </a:r>
            <a:r>
              <a:rPr lang="en-CA" dirty="0"/>
              <a:t> (linked to animal movement from Sardinia)</a:t>
            </a:r>
          </a:p>
          <a:p>
            <a:endParaRPr lang="en-CA" sz="1200" b="0" i="0" u="none" strike="noStrike" kern="1200" baseline="0" dirty="0">
              <a:solidFill>
                <a:schemeClr val="tx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CA" b="1" dirty="0"/>
              <a:t>Protection zones</a:t>
            </a:r>
            <a:r>
              <a:rPr lang="en-CA" dirty="0"/>
              <a:t> (20 km radius) and </a:t>
            </a:r>
            <a:r>
              <a:rPr lang="en-CA" b="1" dirty="0"/>
              <a:t>surveillance zones</a:t>
            </a:r>
            <a:r>
              <a:rPr lang="en-CA" dirty="0"/>
              <a:t> (50 km radius) have been established around outbreak sites. An</a:t>
            </a:r>
            <a:r>
              <a:rPr lang="en-CA" b="1" dirty="0"/>
              <a:t>imal movement restrictions</a:t>
            </a:r>
            <a:r>
              <a:rPr lang="en-CA" dirty="0"/>
              <a:t> are in place within and between affected regions. </a:t>
            </a:r>
            <a:r>
              <a:rPr lang="en-CA" b="1" dirty="0"/>
              <a:t>Depopulation</a:t>
            </a:r>
            <a:r>
              <a:rPr lang="en-CA" dirty="0"/>
              <a:t> (culling) of infected herds is being used to contain spread.</a:t>
            </a:r>
          </a:p>
          <a:p>
            <a:r>
              <a:rPr lang="en-CA" b="1" dirty="0"/>
              <a:t>Emergency vaccination campaigns</a:t>
            </a:r>
            <a:r>
              <a:rPr lang="en-CA" dirty="0"/>
              <a:t> are underway in both countries. </a:t>
            </a:r>
            <a:endParaRPr lang="en-CA" sz="1200" b="0" i="0" u="none" strike="noStrike" kern="1200" baseline="0" dirty="0">
              <a:solidFill>
                <a:schemeClr val="tx1"/>
              </a:solidFill>
              <a:latin typeface="+mn-lt"/>
              <a:ea typeface="+mn-ea"/>
              <a:cs typeface="+mn-cs"/>
            </a:endParaRPr>
          </a:p>
          <a:p>
            <a:endParaRPr lang="en-CA" sz="1200" b="0" i="0" u="none" strike="noStrike" kern="1200" baseline="0" dirty="0">
              <a:solidFill>
                <a:schemeClr val="tx1"/>
              </a:solidFill>
              <a:latin typeface="+mn-lt"/>
              <a:ea typeface="+mn-ea"/>
              <a:cs typeface="+mn-cs"/>
            </a:endParaRPr>
          </a:p>
          <a:p>
            <a:endParaRPr lang="en-CA" sz="1200" b="0" i="0" u="none" strike="noStrike" kern="1200" baseline="0" dirty="0">
              <a:solidFill>
                <a:schemeClr val="tx1"/>
              </a:solidFill>
              <a:latin typeface="+mn-lt"/>
              <a:ea typeface="+mn-ea"/>
              <a:cs typeface="+mn-cs"/>
            </a:endParaRPr>
          </a:p>
          <a:p>
            <a:endParaRPr lang="en-CA" sz="1200" b="0" i="0" u="none" strike="noStrike" kern="1200" baseline="0" dirty="0">
              <a:solidFill>
                <a:schemeClr val="tx1"/>
              </a:solidFill>
              <a:latin typeface="+mn-lt"/>
              <a:ea typeface="+mn-ea"/>
              <a:cs typeface="+mn-cs"/>
            </a:endParaRPr>
          </a:p>
          <a:p>
            <a:endParaRPr lang="en-CA" sz="1200" b="0" i="0" u="none" strike="noStrike" kern="1200" baseline="0" dirty="0">
              <a:solidFill>
                <a:schemeClr val="tx1"/>
              </a:solidFill>
              <a:latin typeface="+mn-lt"/>
              <a:ea typeface="+mn-ea"/>
              <a:cs typeface="+mn-cs"/>
            </a:endParaRPr>
          </a:p>
          <a:p>
            <a:endParaRPr lang="en-CA" altLang="en-US" dirty="0"/>
          </a:p>
        </p:txBody>
      </p:sp>
      <p:sp>
        <p:nvSpPr>
          <p:cNvPr id="37892" name="Slide Number Placeholder 3">
            <a:extLst>
              <a:ext uri="{FF2B5EF4-FFF2-40B4-BE49-F238E27FC236}">
                <a16:creationId xmlns:a16="http://schemas.microsoft.com/office/drawing/2014/main" id="{CE5851E6-0430-5829-07EE-55B01E62E0D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9EFB7DF-080C-4FEA-B389-DBFF26552584}" type="slidenum">
              <a:rPr lang="en-US" altLang="en-US" smtClean="0"/>
              <a:pPr/>
              <a:t>8</a:t>
            </a:fld>
            <a:endParaRPr lang="en-US" altLang="en-US"/>
          </a:p>
        </p:txBody>
      </p:sp>
    </p:spTree>
    <p:extLst>
      <p:ext uri="{BB962C8B-B14F-4D97-AF65-F5344CB8AC3E}">
        <p14:creationId xmlns:p14="http://schemas.microsoft.com/office/powerpoint/2010/main" val="2588167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E24D0-47C6-170A-89C4-B3967917CD8B}"/>
            </a:ext>
          </a:extLst>
        </p:cNvPr>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16B8468E-6882-247E-143A-1E2928FA7BE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E532DAE4-4356-EFD7-D99A-0D8DAF4B304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b="1" dirty="0"/>
              <a:t>Canada</a:t>
            </a:r>
            <a:r>
              <a:rPr lang="en-CA" dirty="0"/>
              <a:t> has suspended imports of certain bovine products (e.g., raw milk cheeses and hides/skins) from France, Italy, and Switzerland.</a:t>
            </a:r>
            <a:endParaRPr lang="en-CA" sz="1200" b="0" i="0" u="none" strike="noStrike" kern="1200" baseline="0" dirty="0">
              <a:solidFill>
                <a:schemeClr val="tx1"/>
              </a:solidFill>
              <a:latin typeface="+mn-lt"/>
              <a:ea typeface="+mn-ea"/>
              <a:cs typeface="+mn-cs"/>
            </a:endParaRPr>
          </a:p>
          <a:p>
            <a:endParaRPr lang="en-CA" altLang="en-US" dirty="0"/>
          </a:p>
        </p:txBody>
      </p:sp>
      <p:sp>
        <p:nvSpPr>
          <p:cNvPr id="37892" name="Slide Number Placeholder 3">
            <a:extLst>
              <a:ext uri="{FF2B5EF4-FFF2-40B4-BE49-F238E27FC236}">
                <a16:creationId xmlns:a16="http://schemas.microsoft.com/office/drawing/2014/main" id="{388C37AD-B23A-1833-BE3C-ECAA3FCF56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9EFB7DF-080C-4FEA-B389-DBFF26552584}" type="slidenum">
              <a:rPr lang="en-US" altLang="en-US" smtClean="0"/>
              <a:pPr/>
              <a:t>9</a:t>
            </a:fld>
            <a:endParaRPr lang="en-US" altLang="en-US"/>
          </a:p>
        </p:txBody>
      </p:sp>
    </p:spTree>
    <p:extLst>
      <p:ext uri="{BB962C8B-B14F-4D97-AF65-F5344CB8AC3E}">
        <p14:creationId xmlns:p14="http://schemas.microsoft.com/office/powerpoint/2010/main" val="15424864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1093788"/>
            <a:ext cx="9144000" cy="1677987"/>
          </a:xfrm>
        </p:spPr>
        <p:txBody>
          <a:bodyPr anchor="b">
            <a:normAutofit/>
          </a:bodyPr>
          <a:lstStyle>
            <a:lvl1pPr algn="r">
              <a:defRPr sz="4400" b="1">
                <a:solidFill>
                  <a:schemeClr val="bg1"/>
                </a:solidFill>
                <a:latin typeface="+mn-lt"/>
              </a:defRPr>
            </a:lvl1pPr>
          </a:lstStyle>
          <a:p>
            <a:r>
              <a:rPr lang="en-US" dirty="0"/>
              <a:t>Click to edit Master title style</a:t>
            </a:r>
          </a:p>
        </p:txBody>
      </p:sp>
      <p:sp>
        <p:nvSpPr>
          <p:cNvPr id="3" name="Subtitle 2"/>
          <p:cNvSpPr>
            <a:spLocks noGrp="1"/>
          </p:cNvSpPr>
          <p:nvPr>
            <p:ph type="subTitle" idx="1"/>
          </p:nvPr>
        </p:nvSpPr>
        <p:spPr>
          <a:xfrm>
            <a:off x="3048000" y="3101976"/>
            <a:ext cx="9144000" cy="1655762"/>
          </a:xfrm>
        </p:spPr>
        <p:txBody>
          <a:bodyPr/>
          <a:lstStyle>
            <a:lvl1pPr marL="0" indent="0" algn="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157746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14E30416-03C7-D6F8-C9B6-AEA9A49BFC7E}"/>
              </a:ext>
            </a:extLst>
          </p:cNvPr>
          <p:cNvSpPr>
            <a:spLocks noGrp="1"/>
          </p:cNvSpPr>
          <p:nvPr>
            <p:ph type="sldNum" sz="quarter" idx="10"/>
          </p:nvPr>
        </p:nvSpPr>
        <p:spPr/>
        <p:txBody>
          <a:bodyPr/>
          <a:lstStyle>
            <a:lvl1pPr>
              <a:defRPr/>
            </a:lvl1pPr>
          </a:lstStyle>
          <a:p>
            <a:pPr>
              <a:defRPr/>
            </a:pPr>
            <a:fld id="{651CF349-32BC-4255-BFF5-0464A9CC9AF1}" type="slidenum">
              <a:rPr lang="en-US" altLang="en-US"/>
              <a:pPr>
                <a:defRPr/>
              </a:pPr>
              <a:t>‹#›</a:t>
            </a:fld>
            <a:endParaRPr lang="en-US" altLang="en-US"/>
          </a:p>
        </p:txBody>
      </p:sp>
    </p:spTree>
    <p:extLst>
      <p:ext uri="{BB962C8B-B14F-4D97-AF65-F5344CB8AC3E}">
        <p14:creationId xmlns:p14="http://schemas.microsoft.com/office/powerpoint/2010/main" val="2831463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lvl1pPr>
              <a:defRPr b="1">
                <a:latin typeface="+mn-lt"/>
              </a:defRPr>
            </a:lvl1pPr>
          </a:lstStyle>
          <a:p>
            <a:r>
              <a:rPr lang="en-US" dirty="0"/>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00CABE26-7E79-E55D-69CB-FB8365AFE95A}"/>
              </a:ext>
            </a:extLst>
          </p:cNvPr>
          <p:cNvSpPr>
            <a:spLocks noGrp="1"/>
          </p:cNvSpPr>
          <p:nvPr>
            <p:ph type="sldNum" sz="quarter" idx="10"/>
          </p:nvPr>
        </p:nvSpPr>
        <p:spPr/>
        <p:txBody>
          <a:bodyPr/>
          <a:lstStyle>
            <a:lvl1pPr>
              <a:defRPr/>
            </a:lvl1pPr>
          </a:lstStyle>
          <a:p>
            <a:pPr>
              <a:defRPr/>
            </a:pPr>
            <a:fld id="{9CE63F1E-888D-468B-B838-F378B527AD85}" type="slidenum">
              <a:rPr lang="en-US" altLang="en-US"/>
              <a:pPr>
                <a:defRPr/>
              </a:pPr>
              <a:t>‹#›</a:t>
            </a:fld>
            <a:endParaRPr lang="en-US" altLang="en-US"/>
          </a:p>
        </p:txBody>
      </p:sp>
    </p:spTree>
    <p:extLst>
      <p:ext uri="{BB962C8B-B14F-4D97-AF65-F5344CB8AC3E}">
        <p14:creationId xmlns:p14="http://schemas.microsoft.com/office/powerpoint/2010/main" val="178433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38"/>
            <a:ext cx="10515600" cy="2852737"/>
          </a:xfrm>
        </p:spPr>
        <p:txBody>
          <a:bodyPr anchor="b"/>
          <a:lstStyle>
            <a:lvl1pPr algn="r">
              <a:defRPr sz="6000">
                <a:latin typeface="+mn-lt"/>
              </a:defRPr>
            </a:lvl1pPr>
          </a:lstStyle>
          <a:p>
            <a:r>
              <a:rPr lang="en-US" dirty="0"/>
              <a:t>Click to edit Master title style</a:t>
            </a:r>
          </a:p>
        </p:txBody>
      </p:sp>
      <p:sp>
        <p:nvSpPr>
          <p:cNvPr id="3" name="Text Placeholder 2"/>
          <p:cNvSpPr>
            <a:spLocks noGrp="1"/>
          </p:cNvSpPr>
          <p:nvPr>
            <p:ph type="body" idx="1"/>
          </p:nvPr>
        </p:nvSpPr>
        <p:spPr>
          <a:xfrm>
            <a:off x="831849" y="4589479"/>
            <a:ext cx="10515600" cy="1500187"/>
          </a:xfrm>
        </p:spPr>
        <p:txBody>
          <a:bodyPr/>
          <a:lstStyle>
            <a:lvl1pPr marL="0" indent="0" algn="r">
              <a:buNone/>
              <a:defRPr sz="24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516553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a:extLst>
              <a:ext uri="{FF2B5EF4-FFF2-40B4-BE49-F238E27FC236}">
                <a16:creationId xmlns:a16="http://schemas.microsoft.com/office/drawing/2014/main" id="{480E5EAA-5E1F-1317-0820-F49BB243684F}"/>
              </a:ext>
            </a:extLst>
          </p:cNvPr>
          <p:cNvSpPr>
            <a:spLocks noGrp="1"/>
          </p:cNvSpPr>
          <p:nvPr>
            <p:ph type="sldNum" sz="quarter" idx="10"/>
          </p:nvPr>
        </p:nvSpPr>
        <p:spPr/>
        <p:txBody>
          <a:bodyPr/>
          <a:lstStyle>
            <a:lvl1pPr>
              <a:defRPr/>
            </a:lvl1pPr>
          </a:lstStyle>
          <a:p>
            <a:pPr>
              <a:defRPr/>
            </a:pPr>
            <a:fld id="{589C40C2-7A94-424C-9771-F39272A79DD9}" type="slidenum">
              <a:rPr lang="en-US" altLang="en-US"/>
              <a:pPr>
                <a:defRPr/>
              </a:pPr>
              <a:t>‹#›</a:t>
            </a:fld>
            <a:endParaRPr lang="en-US" altLang="en-US"/>
          </a:p>
        </p:txBody>
      </p:sp>
    </p:spTree>
    <p:extLst>
      <p:ext uri="{BB962C8B-B14F-4D97-AF65-F5344CB8AC3E}">
        <p14:creationId xmlns:p14="http://schemas.microsoft.com/office/powerpoint/2010/main" val="3153415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lvl1pPr>
              <a:defRPr b="1">
                <a:latin typeface="+mn-lt"/>
              </a:defRPr>
            </a:lvl1p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8">
            <a:extLst>
              <a:ext uri="{FF2B5EF4-FFF2-40B4-BE49-F238E27FC236}">
                <a16:creationId xmlns:a16="http://schemas.microsoft.com/office/drawing/2014/main" id="{50E7BEAD-F7E2-A27C-354C-8B5B529C5F3A}"/>
              </a:ext>
            </a:extLst>
          </p:cNvPr>
          <p:cNvSpPr>
            <a:spLocks noGrp="1"/>
          </p:cNvSpPr>
          <p:nvPr>
            <p:ph type="sldNum" sz="quarter" idx="10"/>
          </p:nvPr>
        </p:nvSpPr>
        <p:spPr/>
        <p:txBody>
          <a:bodyPr/>
          <a:lstStyle>
            <a:lvl1pPr>
              <a:defRPr/>
            </a:lvl1pPr>
          </a:lstStyle>
          <a:p>
            <a:pPr>
              <a:defRPr/>
            </a:pPr>
            <a:fld id="{CD98E67A-15DF-4A5C-B8C0-CCB6B02C4A64}" type="slidenum">
              <a:rPr lang="en-US" altLang="en-US"/>
              <a:pPr>
                <a:defRPr/>
              </a:pPr>
              <a:t>‹#›</a:t>
            </a:fld>
            <a:endParaRPr lang="en-US" altLang="en-US"/>
          </a:p>
        </p:txBody>
      </p:sp>
    </p:spTree>
    <p:extLst>
      <p:ext uri="{BB962C8B-B14F-4D97-AF65-F5344CB8AC3E}">
        <p14:creationId xmlns:p14="http://schemas.microsoft.com/office/powerpoint/2010/main" val="96822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7" name="Text Placeholder 6"/>
          <p:cNvSpPr>
            <a:spLocks noGrp="1"/>
          </p:cNvSpPr>
          <p:nvPr>
            <p:ph type="body" sz="quarter" idx="13"/>
          </p:nvPr>
        </p:nvSpPr>
        <p:spPr>
          <a:xfrm>
            <a:off x="838200" y="2057400"/>
            <a:ext cx="10515600" cy="40147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4">
            <a:extLst>
              <a:ext uri="{FF2B5EF4-FFF2-40B4-BE49-F238E27FC236}">
                <a16:creationId xmlns:a16="http://schemas.microsoft.com/office/drawing/2014/main" id="{5C7426B1-A5DE-C567-3243-DE2284668F9A}"/>
              </a:ext>
            </a:extLst>
          </p:cNvPr>
          <p:cNvSpPr>
            <a:spLocks noGrp="1"/>
          </p:cNvSpPr>
          <p:nvPr>
            <p:ph type="sldNum" sz="quarter" idx="14"/>
          </p:nvPr>
        </p:nvSpPr>
        <p:spPr/>
        <p:txBody>
          <a:bodyPr/>
          <a:lstStyle>
            <a:lvl1pPr>
              <a:defRPr/>
            </a:lvl1pPr>
          </a:lstStyle>
          <a:p>
            <a:pPr>
              <a:defRPr/>
            </a:pPr>
            <a:fld id="{590668F6-C837-436A-91CA-1BA1567FCE7A}" type="slidenum">
              <a:rPr lang="en-US" altLang="en-US"/>
              <a:pPr>
                <a:defRPr/>
              </a:pPr>
              <a:t>‹#›</a:t>
            </a:fld>
            <a:endParaRPr lang="en-US" altLang="en-US"/>
          </a:p>
        </p:txBody>
      </p:sp>
    </p:spTree>
    <p:extLst>
      <p:ext uri="{BB962C8B-B14F-4D97-AF65-F5344CB8AC3E}">
        <p14:creationId xmlns:p14="http://schemas.microsoft.com/office/powerpoint/2010/main" val="3522010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7" name="Text Placeholder 6"/>
          <p:cNvSpPr>
            <a:spLocks noGrp="1"/>
          </p:cNvSpPr>
          <p:nvPr>
            <p:ph type="body" sz="quarter" idx="13"/>
          </p:nvPr>
        </p:nvSpPr>
        <p:spPr>
          <a:xfrm>
            <a:off x="838200" y="2057400"/>
            <a:ext cx="4919663" cy="40147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4"/>
          </p:nvPr>
        </p:nvSpPr>
        <p:spPr>
          <a:xfrm>
            <a:off x="6172200" y="2057400"/>
            <a:ext cx="5181600" cy="4000500"/>
          </a:xfrm>
        </p:spPr>
        <p:txBody>
          <a:bodyPr rtlCol="0">
            <a:normAutofit/>
          </a:bodyPr>
          <a:lstStyle/>
          <a:p>
            <a:pPr lvl="0"/>
            <a:endParaRPr lang="en-US" noProof="0"/>
          </a:p>
        </p:txBody>
      </p:sp>
      <p:sp>
        <p:nvSpPr>
          <p:cNvPr id="3" name="Slide Number Placeholder 4">
            <a:extLst>
              <a:ext uri="{FF2B5EF4-FFF2-40B4-BE49-F238E27FC236}">
                <a16:creationId xmlns:a16="http://schemas.microsoft.com/office/drawing/2014/main" id="{1EFDAED9-62E0-6868-77C2-9F01C34E6A08}"/>
              </a:ext>
            </a:extLst>
          </p:cNvPr>
          <p:cNvSpPr>
            <a:spLocks noGrp="1"/>
          </p:cNvSpPr>
          <p:nvPr>
            <p:ph type="sldNum" sz="quarter" idx="15"/>
          </p:nvPr>
        </p:nvSpPr>
        <p:spPr/>
        <p:txBody>
          <a:bodyPr/>
          <a:lstStyle>
            <a:lvl1pPr>
              <a:defRPr/>
            </a:lvl1pPr>
          </a:lstStyle>
          <a:p>
            <a:pPr>
              <a:defRPr/>
            </a:pPr>
            <a:fld id="{3CEC82CE-925C-4987-A85C-5163FB01F0F0}" type="slidenum">
              <a:rPr lang="en-US" altLang="en-US"/>
              <a:pPr>
                <a:defRPr/>
              </a:pPr>
              <a:t>‹#›</a:t>
            </a:fld>
            <a:endParaRPr lang="en-US" altLang="en-US"/>
          </a:p>
        </p:txBody>
      </p:sp>
    </p:spTree>
    <p:extLst>
      <p:ext uri="{BB962C8B-B14F-4D97-AF65-F5344CB8AC3E}">
        <p14:creationId xmlns:p14="http://schemas.microsoft.com/office/powerpoint/2010/main" val="691787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78C46048-7651-9F16-8FAC-8EFE5B139A3D}"/>
              </a:ext>
            </a:extLst>
          </p:cNvPr>
          <p:cNvSpPr>
            <a:spLocks noGrp="1"/>
          </p:cNvSpPr>
          <p:nvPr>
            <p:ph type="sldNum" sz="quarter" idx="10"/>
          </p:nvPr>
        </p:nvSpPr>
        <p:spPr/>
        <p:txBody>
          <a:bodyPr/>
          <a:lstStyle>
            <a:lvl1pPr>
              <a:defRPr/>
            </a:lvl1pPr>
          </a:lstStyle>
          <a:p>
            <a:pPr>
              <a:defRPr/>
            </a:pPr>
            <a:fld id="{8E88BEFF-8846-4AAD-96B0-62C7819C1D93}" type="slidenum">
              <a:rPr lang="en-US" altLang="en-US"/>
              <a:pPr>
                <a:defRPr/>
              </a:pPr>
              <a:t>‹#›</a:t>
            </a:fld>
            <a:endParaRPr lang="en-US" altLang="en-US"/>
          </a:p>
        </p:txBody>
      </p:sp>
    </p:spTree>
    <p:extLst>
      <p:ext uri="{BB962C8B-B14F-4D97-AF65-F5344CB8AC3E}">
        <p14:creationId xmlns:p14="http://schemas.microsoft.com/office/powerpoint/2010/main" val="1617996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latin typeface="+mn-lt"/>
              </a:defRPr>
            </a:lvl1pPr>
          </a:lstStyle>
          <a:p>
            <a:r>
              <a:rPr lang="en-US" dirty="0"/>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Slide Number Placeholder 6">
            <a:extLst>
              <a:ext uri="{FF2B5EF4-FFF2-40B4-BE49-F238E27FC236}">
                <a16:creationId xmlns:a16="http://schemas.microsoft.com/office/drawing/2014/main" id="{B4C3CFAD-F0D2-E0AA-37CD-64AF5F3A3CA3}"/>
              </a:ext>
            </a:extLst>
          </p:cNvPr>
          <p:cNvSpPr>
            <a:spLocks noGrp="1"/>
          </p:cNvSpPr>
          <p:nvPr>
            <p:ph type="sldNum" sz="quarter" idx="10"/>
          </p:nvPr>
        </p:nvSpPr>
        <p:spPr/>
        <p:txBody>
          <a:bodyPr/>
          <a:lstStyle>
            <a:lvl1pPr>
              <a:defRPr/>
            </a:lvl1pPr>
          </a:lstStyle>
          <a:p>
            <a:pPr>
              <a:defRPr/>
            </a:pPr>
            <a:fld id="{C94B8F49-8641-4B51-A733-C826119B25E3}" type="slidenum">
              <a:rPr lang="en-US" altLang="en-US"/>
              <a:pPr>
                <a:defRPr/>
              </a:pPr>
              <a:t>‹#›</a:t>
            </a:fld>
            <a:endParaRPr lang="en-US" altLang="en-US"/>
          </a:p>
        </p:txBody>
      </p:sp>
    </p:spTree>
    <p:extLst>
      <p:ext uri="{BB962C8B-B14F-4D97-AF65-F5344CB8AC3E}">
        <p14:creationId xmlns:p14="http://schemas.microsoft.com/office/powerpoint/2010/main" val="2302846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latin typeface="+mn-lt"/>
              </a:defRPr>
            </a:lvl1pPr>
          </a:lstStyle>
          <a:p>
            <a:r>
              <a:rPr lang="en-US" dirty="0"/>
              <a:t>Click to edit Master title style</a:t>
            </a:r>
          </a:p>
        </p:txBody>
      </p:sp>
      <p:sp>
        <p:nvSpPr>
          <p:cNvPr id="3" name="Picture Placeholder 2"/>
          <p:cNvSpPr>
            <a:spLocks noGrp="1"/>
          </p:cNvSpPr>
          <p:nvPr>
            <p:ph type="pic" idx="1"/>
          </p:nvPr>
        </p:nvSpPr>
        <p:spPr>
          <a:xfrm>
            <a:off x="5183188"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6">
            <a:extLst>
              <a:ext uri="{FF2B5EF4-FFF2-40B4-BE49-F238E27FC236}">
                <a16:creationId xmlns:a16="http://schemas.microsoft.com/office/drawing/2014/main" id="{DBFF31A4-A42A-103D-D7E9-C35E4F903CDE}"/>
              </a:ext>
            </a:extLst>
          </p:cNvPr>
          <p:cNvSpPr>
            <a:spLocks noGrp="1"/>
          </p:cNvSpPr>
          <p:nvPr>
            <p:ph type="sldNum" sz="quarter" idx="10"/>
          </p:nvPr>
        </p:nvSpPr>
        <p:spPr/>
        <p:txBody>
          <a:bodyPr/>
          <a:lstStyle>
            <a:lvl1pPr>
              <a:defRPr/>
            </a:lvl1pPr>
          </a:lstStyle>
          <a:p>
            <a:pPr>
              <a:defRPr/>
            </a:pPr>
            <a:fld id="{26437CB6-981D-4A66-A251-1EC6E5FFD298}" type="slidenum">
              <a:rPr lang="en-US" altLang="en-US"/>
              <a:pPr>
                <a:defRPr/>
              </a:pPr>
              <a:t>‹#›</a:t>
            </a:fld>
            <a:endParaRPr lang="en-US" altLang="en-US"/>
          </a:p>
        </p:txBody>
      </p:sp>
    </p:spTree>
    <p:extLst>
      <p:ext uri="{BB962C8B-B14F-4D97-AF65-F5344CB8AC3E}">
        <p14:creationId xmlns:p14="http://schemas.microsoft.com/office/powerpoint/2010/main" val="626940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97191DC-108B-F062-3ABD-9A138BF35BAE}"/>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56BB6B8-5CF4-C4DF-E2FA-4FF9A2E01C30}"/>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43D0AC4-8157-0EDD-48EE-2B832153D1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0C41981C-33DC-4F67-AE3F-890F8ABB2090}" type="datetime1">
              <a:rPr lang="en-US"/>
              <a:pPr>
                <a:defRPr/>
              </a:pPr>
              <a:t>10/6/2025</a:t>
            </a:fld>
            <a:endParaRPr lang="en-US"/>
          </a:p>
        </p:txBody>
      </p:sp>
      <p:sp>
        <p:nvSpPr>
          <p:cNvPr id="5" name="Footer Placeholder 4">
            <a:extLst>
              <a:ext uri="{FF2B5EF4-FFF2-40B4-BE49-F238E27FC236}">
                <a16:creationId xmlns:a16="http://schemas.microsoft.com/office/drawing/2014/main" id="{294DF336-0E54-C037-15A1-FE2472E391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1A90421A-8018-52B4-2417-11A206384570}"/>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B0A2D6E4-30EF-4252-83BD-D670973BC10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641" r:id="rId1"/>
    <p:sldLayoutId id="2147484642" r:id="rId2"/>
    <p:sldLayoutId id="2147484643" r:id="rId3"/>
    <p:sldLayoutId id="2147484644" r:id="rId4"/>
    <p:sldLayoutId id="2147484645" r:id="rId5"/>
    <p:sldLayoutId id="2147484646" r:id="rId6"/>
    <p:sldLayoutId id="2147484647" r:id="rId7"/>
    <p:sldLayoutId id="2147484648" r:id="rId8"/>
    <p:sldLayoutId id="2147484649" r:id="rId9"/>
    <p:sldLayoutId id="2147484650" r:id="rId10"/>
    <p:sldLayoutId id="2147484651" r:id="rId1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ezd.ca/"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empres-i.apps.fao.org/epidemiology" TargetMode="External"/><Relationship Id="rId7" Type="http://schemas.openxmlformats.org/officeDocument/2006/relationships/hyperlink" Target="https://wahis.woah.org/#/in-review/6830"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s://wahis.woah.org/#/in-review/6836" TargetMode="External"/><Relationship Id="rId5" Type="http://schemas.openxmlformats.org/officeDocument/2006/relationships/hyperlink" Target="https://wahis.woah.org/#/in-review/6828" TargetMode="Externa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hyperlink" Target="https://empres-i.apps.fao.org/epidemiology"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hyperlink" Target="https://health-infobase.canada.ca/zoonoses/mosquito/" TargetMode="Externa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hyperlink" Target="https://health-infobase.canada.ca/zoonoses/mosquito/" TargetMode="External"/><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hyperlink" Target="https://www.islandpacket.com/news/local/article312179872.html" TargetMode="External"/><Relationship Id="rId5" Type="http://schemas.openxmlformats.org/officeDocument/2006/relationships/hyperlink" Target="https://www.bangordailynews.com/2025/09/09/state/state-health/mainer-infected-with-eastern-equine-encephalitis/" TargetMode="External"/><Relationship Id="rId4" Type="http://schemas.openxmlformats.org/officeDocument/2006/relationships/hyperlink" Target="https://www.syracuse.com/health/2025/09/central-ny-man-with-eee-dies-first-eee-related-death-here-since-2015.html"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vax-before-travel.com/2025/09/27/cubas-chikungunya-outbreak-centered-matanzas"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hyperlink" Target="https://www.who.int/emergencies/disease-outbreak-news/item/2025-DON581" TargetMode="Externa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hyperlink" Target="https://www.paho.org/en/documents/epidemiological-alert-chikungunya-and-oropouche-americas-region-28-august-2025" TargetMode="External"/><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hyperlink" Target="https://www.paho.org/en/arbo-portal/arbo-portal-oropouche" TargetMode="External"/><Relationship Id="rId5" Type="http://schemas.openxmlformats.org/officeDocument/2006/relationships/hyperlink" Target="https://www.ncbi.nlm.nih.gov/pmc/articles/PMC5417190/" TargetMode="Externa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https://www.paho.org/en/documents/dengue-epidemiological-situation-region-americas-epidemiological-week-36-2025" TargetMode="External"/><Relationship Id="rId7"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hyperlink" Target="https://www.paho.org/en/arbo-portal/dengue-data-and-analysis/dengue-analysis-country" TargetMode="External"/><Relationship Id="rId5" Type="http://schemas.openxmlformats.org/officeDocument/2006/relationships/hyperlink" Target="https://www.ecdc.europa.eu/en/dengue-monthly" TargetMode="External"/><Relationship Id="rId4" Type="http://schemas.openxmlformats.org/officeDocument/2006/relationships/hyperlink" Target="https://outbreaknewstoday.substack.com/p/bangladesh-dengue-cases-top-50000"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www.medrxiv.org/content/10.1101/2025.08.19.25333804v1?utm_source" TargetMode="External"/><Relationship Id="rId13" Type="http://schemas.openxmlformats.org/officeDocument/2006/relationships/hyperlink" Target="https://www.clinicalmicrobiologyandinfection.org/article/S1198-743X(25)00299-X/fulltext" TargetMode="External"/><Relationship Id="rId3" Type="http://schemas.openxmlformats.org/officeDocument/2006/relationships/hyperlink" Target="https://journals.plos.org/plosntds/article?id=10.1371/journal.pntd.0012920" TargetMode="External"/><Relationship Id="rId7" Type="http://schemas.openxmlformats.org/officeDocument/2006/relationships/hyperlink" Target="https://www.biorxiv.org/content/10.1101/2025.05.16.654436v1" TargetMode="External"/><Relationship Id="rId12" Type="http://schemas.openxmlformats.org/officeDocument/2006/relationships/hyperlink" Target="https://www.cdc.gov/mmwr/volumes/74/wr/mm7426a2.htm#:~:text=On%20January%2025%2C%20the%20cat%27s,testing%20by%20PCR%20as%20needed."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hyperlink" Target="https://pubmed.ncbi.nlm.nih.gov/40789262/" TargetMode="External"/><Relationship Id="rId11" Type="http://schemas.openxmlformats.org/officeDocument/2006/relationships/hyperlink" Target="https://pubmed.ncbi.nlm.nih.gov/40685364/" TargetMode="External"/><Relationship Id="rId5" Type="http://schemas.openxmlformats.org/officeDocument/2006/relationships/hyperlink" Target="https://wwwnc.cdc.gov/eid/article/31/7/24-1800_article" TargetMode="External"/><Relationship Id="rId10" Type="http://schemas.openxmlformats.org/officeDocument/2006/relationships/hyperlink" Target="https://www.cell.com/iscience/fulltext/S2589-0042(25)01484-1" TargetMode="External"/><Relationship Id="rId4" Type="http://schemas.openxmlformats.org/officeDocument/2006/relationships/hyperlink" Target="https://wwwnc.cdc.gov/eid/article/31/9/24-1700_article" TargetMode="External"/><Relationship Id="rId9" Type="http://schemas.openxmlformats.org/officeDocument/2006/relationships/hyperlink" Target="https://www.mdpi.com/2306-7381/12/5/505"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www.sciencedirect.com/science/article/pii/S2666818125001457?via%3Dihub" TargetMode="External"/><Relationship Id="rId13" Type="http://schemas.openxmlformats.org/officeDocument/2006/relationships/hyperlink" Target="https://www.nature.com/articles/s41467-025-61109-1" TargetMode="External"/><Relationship Id="rId3" Type="http://schemas.openxmlformats.org/officeDocument/2006/relationships/hyperlink" Target="https://parasitesandvectors.biomedcentral.com/articles/10.1186/s13071-025-06843-7#:~:text=Methods,and%20the%20outcomes%20of%20interest." TargetMode="External"/><Relationship Id="rId7" Type="http://schemas.openxmlformats.org/officeDocument/2006/relationships/hyperlink" Target="https://idpjournal.biomedcentral.com/articles/10.1186/s40249-025-01311-x" TargetMode="External"/><Relationship Id="rId12" Type="http://schemas.openxmlformats.org/officeDocument/2006/relationships/hyperlink" Target="https://www.sciencedirect.com/science/article/pii/S2405939025001121"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hyperlink" Target="https://onlinelibrary.wiley.com/doi/full/10.1111/zph.70009" TargetMode="External"/><Relationship Id="rId11" Type="http://schemas.openxmlformats.org/officeDocument/2006/relationships/hyperlink" Target="https://www.paho.org/en/documents/epidemiological-alert-chikungunya-and-oropouche-americas-region-28-august-2025" TargetMode="External"/><Relationship Id="rId5" Type="http://schemas.openxmlformats.org/officeDocument/2006/relationships/hyperlink" Target="https://www.eurosurveillance.org/content/10.2807/1560-7917.ES.2025.30.35.2500634#html_fulltext" TargetMode="External"/><Relationship Id="rId15" Type="http://schemas.openxmlformats.org/officeDocument/2006/relationships/hyperlink" Target="https://wwwnc.cdc.gov/eid/article/31/7/25-0468_article?ACSTrackingID=USCDC_331-DM147956&amp;ACSTrackingLabel=Emerging%20Infectious%20Diseases%20Journal%20-%20Volume%2031%2C%20Issue%207%20-%20July%202025%20Issue%20Now%20Online&amp;deliveryName=USCDC_331-DM147956" TargetMode="External"/><Relationship Id="rId10" Type="http://schemas.openxmlformats.org/officeDocument/2006/relationships/hyperlink" Target="https://pubmed.ncbi.nlm.nih.gov/40867072/" TargetMode="External"/><Relationship Id="rId4" Type="http://schemas.openxmlformats.org/officeDocument/2006/relationships/hyperlink" Target="https://pubmed.ncbi.nlm.nih.gov/40961197/" TargetMode="External"/><Relationship Id="rId9" Type="http://schemas.openxmlformats.org/officeDocument/2006/relationships/hyperlink" Target="https://onlinelibrary.wiley.com/doi/10.1155/tbed/2315442" TargetMode="External"/><Relationship Id="rId14" Type="http://schemas.openxmlformats.org/officeDocument/2006/relationships/hyperlink" Target="https://www.efsa.europa.eu/en/efsajournal/pub/9594"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pubmed.ncbi.nlm.nih.gov/40646032/" TargetMode="External"/><Relationship Id="rId13" Type="http://schemas.openxmlformats.org/officeDocument/2006/relationships/hyperlink" Target="https://wwwnc.cdc.gov/eid/article/31/8/25-0342_article" TargetMode="External"/><Relationship Id="rId3" Type="http://schemas.openxmlformats.org/officeDocument/2006/relationships/hyperlink" Target="https://pmc.ncbi.nlm.nih.gov/articles/PMC12373438/" TargetMode="External"/><Relationship Id="rId7" Type="http://schemas.openxmlformats.org/officeDocument/2006/relationships/hyperlink" Target="https://www.nature.com/articles/s41598-025-10556-3" TargetMode="External"/><Relationship Id="rId12" Type="http://schemas.openxmlformats.org/officeDocument/2006/relationships/hyperlink" Target="https://pubmed.ncbi.nlm.nih.gov/40803790/"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hyperlink" Target="https://www.nature.com/articles/s44298-025-00133-w" TargetMode="External"/><Relationship Id="rId11" Type="http://schemas.openxmlformats.org/officeDocument/2006/relationships/hyperlink" Target="https://pubmed.ncbi.nlm.nih.gov/40618098/" TargetMode="External"/><Relationship Id="rId5" Type="http://schemas.openxmlformats.org/officeDocument/2006/relationships/hyperlink" Target="https://pubmed.ncbi.nlm.nih.gov/40651981/" TargetMode="External"/><Relationship Id="rId10" Type="http://schemas.openxmlformats.org/officeDocument/2006/relationships/hyperlink" Target="https://www.sciencedirect.com/science/article/pii/S1877959X25000998?via%3Dihub" TargetMode="External"/><Relationship Id="rId4" Type="http://schemas.openxmlformats.org/officeDocument/2006/relationships/hyperlink" Target="https://wwwnc.cdc.gov/eid/article/31/8/25-0090_article" TargetMode="External"/><Relationship Id="rId9" Type="http://schemas.openxmlformats.org/officeDocument/2006/relationships/hyperlink" Target="https://www.frontiersin.org/journals/cellular-and-infection-microbiology/articles/10.3389/fcimb.2025.1578518/full" TargetMode="External"/><Relationship Id="rId14" Type="http://schemas.openxmlformats.org/officeDocument/2006/relationships/hyperlink" Target="https://wwwnc.cdc.gov/eid/article/31/9/25-0339_article"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wormsandgermsblog.com/2025/07/articles/animals/dogs/rocky-mountain-spotted-fever-ontario-update/" TargetMode="External"/><Relationship Id="rId7" Type="http://schemas.openxmlformats.org/officeDocument/2006/relationships/hyperlink" Target="https://healthunit.org/wp-content/uploads/Rocky_Mountain_Spotted_Fever.pdf"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s://www.cbc.ca/news/canada/saskatchewan/tick-borne-rocky-mountain-spotted-fever-prince-albert-1.7624458" TargetMode="External"/><Relationship Id="rId5" Type="http://schemas.openxmlformats.org/officeDocument/2006/relationships/hyperlink" Target="https://montrealgazette.com/news/first-case-of-rocky-mountain-spotted-fever-discovered-in-quebec" TargetMode="Externa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www.michigan.gov/mdard/about/media/pressreleases/2025/06/13/asian-longhorned-ticks-discovered-in-berrien-county" TargetMode="External"/><Relationship Id="rId7" Type="http://schemas.openxmlformats.org/officeDocument/2006/relationships/hyperlink" Target="https://tickapp.tamu.edu/invasive-ticks/asian-longhorned-tick-situation-report/"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hyperlink" Target="https://news.ssbcrack.com/first-detection-of-invasive-asian-longhorned-tick-in-maine-raises-public-health-concerns/" TargetMode="External"/><Relationship Id="rId5" Type="http://schemas.openxmlformats.org/officeDocument/2006/relationships/hyperlink" Target="https://www.thegazette.com/agriculture/after-two-more-infections-experts-advise-cattle-producers-to-protect-their-herds-from-tick-borne-pa/#:~:text=Besides%20spraying%20insecticides%2C%20Dewell%20said,be%20in%20a%20controlled%20environment." TargetMode="External"/><Relationship Id="rId4" Type="http://schemas.openxmlformats.org/officeDocument/2006/relationships/hyperlink" Target="https://www.unmc.edu/healthsecurity/transmission/2025/06/17/a-cattle-disease-and-the-tick-carrying-it-are-confirmed-in-iowa-for-the-first-time/" TargetMode="Externa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hyperlink" Target="https://www.cdc.gov/mmwr/volumes/73/wr/mm7342a2.htm"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hyperlink" Target="https://www.nj.gov/health/news/2025/approved/20250818a.shtml" TargetMode="External"/><Relationship Id="rId4" Type="http://schemas.openxmlformats.org/officeDocument/2006/relationships/hyperlink" Target="https://tpchd.org/news/we-are-investigating-possible-locally-acquired-case-of-malaria/"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gob.mx/salud/documentos/boletinepidemiologico-sistema-nacional-de-vigilancia-epidemiologica-sistema-unico-de-informacion-387843?idiom=es%E2%80%8B%E2%80%8B" TargetMode="External"/><Relationship Id="rId3" Type="http://schemas.openxmlformats.org/officeDocument/2006/relationships/hyperlink" Target="https://www.aphis.usda.gov/livestock-poultry-disease/cattle/ticks/screwworm/outbreak-central-america" TargetMode="External"/><Relationship Id="rId7" Type="http://schemas.openxmlformats.org/officeDocument/2006/relationships/hyperlink" Target="https://www.usda.gov/about-usda/news/press-releases/2025/09/21/mexico-confirms-case-new-world-screwworm-nuevo-leon"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8.png"/><Relationship Id="rId11" Type="http://schemas.openxmlformats.org/officeDocument/2006/relationships/hyperlink" Target="https://www.fda.gov/news-events/press-announcements/fda-conditionally-approves-first-drug-prevention-and-treatment-new-world-screwworm-infestations" TargetMode="External"/><Relationship Id="rId5" Type="http://schemas.openxmlformats.org/officeDocument/2006/relationships/hyperlink" Target="https://www.copeg.org/" TargetMode="External"/><Relationship Id="rId10" Type="http://schemas.openxmlformats.org/officeDocument/2006/relationships/hyperlink" Target="https://hpj.com/2025/07/31/texas-to-deploy-swormlure-5-bait-to-conquer-new-world-screwworm/" TargetMode="External"/><Relationship Id="rId4" Type="http://schemas.openxmlformats.org/officeDocument/2006/relationships/image" Target="../media/image7.png"/><Relationship Id="rId9" Type="http://schemas.openxmlformats.org/officeDocument/2006/relationships/hyperlink" Target="https://app.powerbi.com/view?r=eyJrIjoiMjkzMzAzMzUtZmRlNi00ZTMzLTk1NDEtNjkzZTEwNzZjZGFlIiwidCI6ImM1OWRjNTZhLTkzZWMtNGIwNy1iNzFkLTQzYzg0NDkyNTcxOCIsImMiOjR9"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s://nre.tas.gov.au/biosecurity-tasmania/animal-biosecurity/animal-health/cattle/lumpy-skin-disease"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hyperlink" Target="https://inspection.canada.ca/en/animal-health/terrestrial-animals/diseases/reportable/lumpy-skin-disease/fact-sheet" TargetMode="External"/><Relationship Id="rId4" Type="http://schemas.openxmlformats.org/officeDocument/2006/relationships/hyperlink" Target="https://pmc.ncbi.nlm.nih.gov/articles/PMC10244130/"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png"/><Relationship Id="rId7" Type="http://schemas.openxmlformats.org/officeDocument/2006/relationships/hyperlink" Target="https://wahis.woah.org/#/in-review/6843"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hyperlink" Target="https://wahis.woah.org/#/in-review/6568?reportId=176850&amp;fromPage=event-dashboard-url" TargetMode="External"/><Relationship Id="rId5" Type="http://schemas.openxmlformats.org/officeDocument/2006/relationships/hyperlink" Target="https://wahis.woah.org/#/in-review/6584" TargetMode="External"/><Relationship Id="rId4" Type="http://schemas.openxmlformats.org/officeDocument/2006/relationships/hyperlink" Target="https://empres-i.apps.fao.org/genera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hyperlink" Target="https://inspection.canada.ca/en/animal-health/terrestrial-animals/diseases/status-disease/lumpy-skin-disease-countries-free" TargetMode="External"/><Relationship Id="rId5" Type="http://schemas.openxmlformats.org/officeDocument/2006/relationships/image" Target="../media/image14.png"/><Relationship Id="rId4" Type="http://schemas.openxmlformats.org/officeDocument/2006/relationships/hyperlink" Target="https://ca.news.yahoo.com/canada-halts-importation-european-cheese-210427335.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F5602AF-0A7B-CA13-6225-BABC351E877B}"/>
              </a:ext>
            </a:extLst>
          </p:cNvPr>
          <p:cNvSpPr>
            <a:spLocks noGrp="1"/>
          </p:cNvSpPr>
          <p:nvPr>
            <p:ph type="ctrTitle"/>
          </p:nvPr>
        </p:nvSpPr>
        <p:spPr/>
        <p:txBody>
          <a:bodyPr rtlCol="0">
            <a:noAutofit/>
          </a:bodyPr>
          <a:lstStyle/>
          <a:p>
            <a:pPr eaLnBrk="1" fontAlgn="auto" hangingPunct="1">
              <a:spcAft>
                <a:spcPts val="0"/>
              </a:spcAft>
              <a:defRPr/>
            </a:pPr>
            <a:r>
              <a:rPr lang="fr-FR" sz="2800" dirty="0" err="1"/>
              <a:t>Community</a:t>
            </a:r>
            <a:r>
              <a:rPr lang="fr-FR" sz="2800" dirty="0"/>
              <a:t> for </a:t>
            </a:r>
            <a:r>
              <a:rPr lang="fr-FR" sz="2800" dirty="0" err="1"/>
              <a:t>Emerging</a:t>
            </a:r>
            <a:r>
              <a:rPr lang="fr-FR" sz="2800" dirty="0"/>
              <a:t> and </a:t>
            </a:r>
            <a:r>
              <a:rPr lang="fr-FR" sz="2800" dirty="0" err="1"/>
              <a:t>Zoonotic</a:t>
            </a:r>
            <a:r>
              <a:rPr lang="fr-FR" sz="2800" dirty="0"/>
              <a:t> </a:t>
            </a:r>
            <a:r>
              <a:rPr lang="fr-FR" sz="2800" dirty="0" err="1"/>
              <a:t>Diseases</a:t>
            </a:r>
            <a:br>
              <a:rPr lang="fr-FR" sz="2800" dirty="0"/>
            </a:br>
            <a:r>
              <a:rPr lang="fr-FR" sz="2000" i="1" dirty="0" err="1"/>
              <a:t>Identifying</a:t>
            </a:r>
            <a:r>
              <a:rPr lang="fr-FR" sz="2000" i="1" dirty="0"/>
              <a:t> </a:t>
            </a:r>
            <a:r>
              <a:rPr lang="fr-FR" sz="2000" i="1" dirty="0" err="1"/>
              <a:t>emerging</a:t>
            </a:r>
            <a:r>
              <a:rPr lang="fr-FR" sz="2000" i="1" dirty="0"/>
              <a:t> </a:t>
            </a:r>
            <a:r>
              <a:rPr lang="fr-FR" sz="2000" i="1" dirty="0" err="1"/>
              <a:t>risks</a:t>
            </a:r>
            <a:r>
              <a:rPr lang="fr-FR" sz="2000" i="1" dirty="0"/>
              <a:t> </a:t>
            </a:r>
            <a:r>
              <a:rPr lang="fr-FR" sz="2000" i="1" dirty="0" err="1"/>
              <a:t>through</a:t>
            </a:r>
            <a:r>
              <a:rPr lang="fr-FR" sz="2000" i="1" dirty="0"/>
              <a:t> collective intelligence</a:t>
            </a:r>
            <a:endParaRPr lang="en-CA" sz="2000" i="1" dirty="0"/>
          </a:p>
        </p:txBody>
      </p:sp>
      <p:sp>
        <p:nvSpPr>
          <p:cNvPr id="14339" name="Subtitle 1">
            <a:extLst>
              <a:ext uri="{FF2B5EF4-FFF2-40B4-BE49-F238E27FC236}">
                <a16:creationId xmlns:a16="http://schemas.microsoft.com/office/drawing/2014/main" id="{F023E3B3-24B5-6F1B-987A-4D98938A9BBC}"/>
              </a:ext>
            </a:extLst>
          </p:cNvPr>
          <p:cNvSpPr>
            <a:spLocks noGrp="1"/>
          </p:cNvSpPr>
          <p:nvPr>
            <p:ph type="subTitle" idx="1"/>
          </p:nvPr>
        </p:nvSpPr>
        <p:spPr>
          <a:xfrm>
            <a:off x="3048000" y="3101975"/>
            <a:ext cx="9144000" cy="1123950"/>
          </a:xfrm>
        </p:spPr>
        <p:txBody>
          <a:bodyPr/>
          <a:lstStyle/>
          <a:p>
            <a:pPr eaLnBrk="1" hangingPunct="1"/>
            <a:r>
              <a:rPr lang="en-CA" altLang="en-US" dirty="0"/>
              <a:t>CEZD – CAHSS Vector Network Update</a:t>
            </a:r>
          </a:p>
          <a:p>
            <a:pPr eaLnBrk="1" hangingPunct="1"/>
            <a:r>
              <a:rPr lang="en-CA" altLang="en-US" dirty="0"/>
              <a:t>6 October 2025</a:t>
            </a:r>
          </a:p>
        </p:txBody>
      </p:sp>
      <p:sp>
        <p:nvSpPr>
          <p:cNvPr id="14340" name="Slide Number Placeholder 3">
            <a:extLst>
              <a:ext uri="{FF2B5EF4-FFF2-40B4-BE49-F238E27FC236}">
                <a16:creationId xmlns:a16="http://schemas.microsoft.com/office/drawing/2014/main" id="{715D1162-4BD3-522E-45E5-0E351373283E}"/>
              </a:ext>
            </a:extLst>
          </p:cNvPr>
          <p:cNvSpPr>
            <a:spLocks noGrp="1"/>
          </p:cNvSpPr>
          <p:nvPr>
            <p:ph type="sldNum" sz="quarter" idx="4"/>
          </p:nvPr>
        </p:nvSpPr>
        <p:spPr bwMode="auto">
          <a:xfrm>
            <a:off x="94488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eaLnBrk="0" hangingPunct="0">
              <a:lnSpc>
                <a:spcPct val="100000"/>
              </a:lnSpc>
              <a:spcBef>
                <a:spcPct val="0"/>
              </a:spcBef>
              <a:buFontTx/>
              <a:buNone/>
            </a:pPr>
            <a:fld id="{998BFED1-E066-41AD-9751-14329390B388}" type="slidenum">
              <a:rPr lang="en-US" altLang="en-US" sz="1200" smtClean="0">
                <a:solidFill>
                  <a:srgbClr val="898989"/>
                </a:solidFill>
              </a:rPr>
              <a:pPr algn="l" eaLnBrk="0" hangingPunct="0">
                <a:lnSpc>
                  <a:spcPct val="100000"/>
                </a:lnSpc>
                <a:spcBef>
                  <a:spcPct val="0"/>
                </a:spcBef>
                <a:buFontTx/>
                <a:buNone/>
              </a:pPr>
              <a:t>1</a:t>
            </a:fld>
            <a:endParaRPr lang="en-US" altLang="en-US" sz="1200">
              <a:solidFill>
                <a:srgbClr val="898989"/>
              </a:solidFill>
            </a:endParaRPr>
          </a:p>
        </p:txBody>
      </p:sp>
      <p:sp>
        <p:nvSpPr>
          <p:cNvPr id="14341" name="TextBox 4">
            <a:extLst>
              <a:ext uri="{FF2B5EF4-FFF2-40B4-BE49-F238E27FC236}">
                <a16:creationId xmlns:a16="http://schemas.microsoft.com/office/drawing/2014/main" id="{BE1BF6C6-D202-9B7D-7E41-8B58A4EDEB26}"/>
              </a:ext>
            </a:extLst>
          </p:cNvPr>
          <p:cNvSpPr txBox="1">
            <a:spLocks noChangeArrowheads="1"/>
          </p:cNvSpPr>
          <p:nvPr/>
        </p:nvSpPr>
        <p:spPr bwMode="auto">
          <a:xfrm>
            <a:off x="9380538" y="5749925"/>
            <a:ext cx="28114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CA" altLang="en-US" sz="3600" b="1">
                <a:solidFill>
                  <a:srgbClr val="FFFFFF"/>
                </a:solidFill>
                <a:hlinkClick r:id="rId3"/>
              </a:rPr>
              <a:t>www.cezd.ca</a:t>
            </a:r>
            <a:r>
              <a:rPr lang="en-CA" altLang="en-US" sz="3600">
                <a:solidFill>
                  <a:srgbClr val="FFFFFF"/>
                </a:solidFill>
              </a:rPr>
              <a:t> </a:t>
            </a:r>
            <a:endParaRPr lang="en-US" altLang="en-US" sz="3600">
              <a:solidFill>
                <a:srgbClr val="FFFFFF"/>
              </a:solidFill>
            </a:endParaRPr>
          </a:p>
        </p:txBody>
      </p:sp>
    </p:spTree>
  </p:cSld>
  <p:clrMapOvr>
    <a:masterClrMapping/>
  </p:clrMapOvr>
  <p:transition spd="slow" advTm="26445"/>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AF4F1D-DF4B-4FB5-BBD3-4F6ECEC6C539}"/>
              </a:ext>
            </a:extLst>
          </p:cNvPr>
          <p:cNvSpPr>
            <a:spLocks noGrp="1"/>
          </p:cNvSpPr>
          <p:nvPr>
            <p:ph type="title"/>
          </p:nvPr>
        </p:nvSpPr>
        <p:spPr>
          <a:xfrm>
            <a:off x="68000" y="-42477"/>
            <a:ext cx="10515600" cy="1042988"/>
          </a:xfrm>
        </p:spPr>
        <p:txBody>
          <a:bodyPr/>
          <a:lstStyle/>
          <a:p>
            <a:pPr>
              <a:defRPr/>
            </a:pPr>
            <a:r>
              <a:rPr lang="en-US" sz="3200" dirty="0"/>
              <a:t>Bluetongue virus in Europe</a:t>
            </a:r>
            <a:endParaRPr lang="en-CA" sz="3200" dirty="0"/>
          </a:p>
        </p:txBody>
      </p:sp>
      <p:sp>
        <p:nvSpPr>
          <p:cNvPr id="16388" name="TextBox 7">
            <a:extLst>
              <a:ext uri="{FF2B5EF4-FFF2-40B4-BE49-F238E27FC236}">
                <a16:creationId xmlns:a16="http://schemas.microsoft.com/office/drawing/2014/main" id="{F96FEEDE-4858-4CF2-1F4A-B217D3B785C9}"/>
              </a:ext>
            </a:extLst>
          </p:cNvPr>
          <p:cNvSpPr txBox="1">
            <a:spLocks noChangeArrowheads="1"/>
          </p:cNvSpPr>
          <p:nvPr/>
        </p:nvSpPr>
        <p:spPr bwMode="auto">
          <a:xfrm>
            <a:off x="4096301" y="6488112"/>
            <a:ext cx="6310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dirty="0">
                <a:hlinkClick r:id="rId3"/>
              </a:rPr>
              <a:t>Empres-Plus</a:t>
            </a:r>
            <a:endParaRPr lang="en-CA" altLang="en-US" sz="1800" dirty="0"/>
          </a:p>
        </p:txBody>
      </p:sp>
      <p:pic>
        <p:nvPicPr>
          <p:cNvPr id="9" name="Picture 8">
            <a:extLst>
              <a:ext uri="{FF2B5EF4-FFF2-40B4-BE49-F238E27FC236}">
                <a16:creationId xmlns:a16="http://schemas.microsoft.com/office/drawing/2014/main" id="{604A808B-9503-BF2B-7CC9-B53502FD083E}"/>
              </a:ext>
            </a:extLst>
          </p:cNvPr>
          <p:cNvPicPr>
            <a:picLocks noChangeAspect="1"/>
          </p:cNvPicPr>
          <p:nvPr/>
        </p:nvPicPr>
        <p:blipFill>
          <a:blip r:embed="rId4"/>
          <a:stretch>
            <a:fillRect/>
          </a:stretch>
        </p:blipFill>
        <p:spPr>
          <a:xfrm>
            <a:off x="4238045" y="3662703"/>
            <a:ext cx="7744211" cy="2852040"/>
          </a:xfrm>
          <a:prstGeom prst="rect">
            <a:avLst/>
          </a:prstGeom>
          <a:ln w="28575">
            <a:solidFill>
              <a:schemeClr val="tx1"/>
            </a:solidFill>
          </a:ln>
        </p:spPr>
      </p:pic>
      <p:sp>
        <p:nvSpPr>
          <p:cNvPr id="7" name="Rectangle 6">
            <a:extLst>
              <a:ext uri="{FF2B5EF4-FFF2-40B4-BE49-F238E27FC236}">
                <a16:creationId xmlns:a16="http://schemas.microsoft.com/office/drawing/2014/main" id="{0FF814E0-0799-ECB3-5A01-BA022E8E423F}"/>
              </a:ext>
            </a:extLst>
          </p:cNvPr>
          <p:cNvSpPr/>
          <p:nvPr/>
        </p:nvSpPr>
        <p:spPr>
          <a:xfrm>
            <a:off x="10374811" y="4267435"/>
            <a:ext cx="1496488" cy="150521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TextBox 21">
            <a:extLst>
              <a:ext uri="{FF2B5EF4-FFF2-40B4-BE49-F238E27FC236}">
                <a16:creationId xmlns:a16="http://schemas.microsoft.com/office/drawing/2014/main" id="{5CD4B7D5-7923-663F-D951-102DE543F27E}"/>
              </a:ext>
            </a:extLst>
          </p:cNvPr>
          <p:cNvSpPr txBox="1"/>
          <p:nvPr/>
        </p:nvSpPr>
        <p:spPr>
          <a:xfrm>
            <a:off x="286553" y="880884"/>
            <a:ext cx="11837447" cy="4524315"/>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i="0" u="none" strike="noStrike" cap="none" normalizeH="0" baseline="0" dirty="0">
                <a:ln>
                  <a:noFill/>
                </a:ln>
                <a:solidFill>
                  <a:schemeClr val="tx1"/>
                </a:solidFill>
                <a:effectLst/>
                <a:latin typeface="+mn-lt"/>
              </a:rPr>
              <a:t>Europe stil</a:t>
            </a:r>
            <a:r>
              <a:rPr lang="en-US" altLang="en-US" sz="2400" dirty="0">
                <a:latin typeface="+mn-lt"/>
              </a:rPr>
              <a:t>l reporting cases of BTV (serotypes 3, 8, and recently 5), but less than the previous year </a:t>
            </a:r>
            <a:endParaRPr kumimoji="0" lang="en-US" altLang="en-US" sz="2400" i="0" u="none" strike="noStrike" cap="none" normalizeH="0" baseline="0" dirty="0">
              <a:ln>
                <a:noFill/>
              </a:ln>
              <a:solidFill>
                <a:schemeClr val="tx1"/>
              </a:solidFill>
              <a:effectLst/>
              <a:latin typeface="+mn-lt"/>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1" i="0" u="none" strike="noStrike" cap="none" normalizeH="0" baseline="0" dirty="0">
                <a:ln>
                  <a:noFill/>
                </a:ln>
                <a:solidFill>
                  <a:schemeClr val="tx1"/>
                </a:solidFill>
                <a:effectLst/>
                <a:latin typeface="+mn-lt"/>
              </a:rPr>
              <a:t>BTV-3 Cases</a:t>
            </a:r>
          </a:p>
          <a:p>
            <a:pPr marL="800100" lvl="1" indent="-342900">
              <a:buFont typeface="Arial" panose="020B0604020202020204" pitchFamily="34" charset="0"/>
              <a:buChar char="•"/>
            </a:pPr>
            <a:r>
              <a:rPr kumimoji="0" lang="en-US" altLang="en-US" sz="2400" i="0" u="none" strike="noStrike" cap="none" normalizeH="0" baseline="0" dirty="0">
                <a:ln>
                  <a:noFill/>
                </a:ln>
                <a:solidFill>
                  <a:schemeClr val="tx1"/>
                </a:solidFill>
                <a:effectLst/>
                <a:latin typeface="+mn-lt"/>
              </a:rPr>
              <a:t>UK, Poland, Norway, Czech Republic, </a:t>
            </a:r>
            <a:r>
              <a:rPr kumimoji="0" lang="en-US" altLang="en-US" sz="2400" i="0" u="none" strike="noStrike" cap="none" normalizeH="0" baseline="0" dirty="0">
                <a:ln>
                  <a:noFill/>
                </a:ln>
                <a:solidFill>
                  <a:schemeClr val="tx1"/>
                </a:solidFill>
                <a:effectLst/>
                <a:latin typeface="+mn-lt"/>
                <a:hlinkClick r:id="rId5"/>
              </a:rPr>
              <a:t>Romania</a:t>
            </a:r>
            <a:r>
              <a:rPr kumimoji="0" lang="en-US" altLang="en-US" sz="2400" i="0" u="none" strike="noStrike" cap="none" normalizeH="0" baseline="0" dirty="0">
                <a:ln>
                  <a:noFill/>
                </a:ln>
                <a:solidFill>
                  <a:schemeClr val="tx1"/>
                </a:solidFill>
                <a:effectLst/>
                <a:latin typeface="+mn-lt"/>
              </a:rPr>
              <a:t> (1</a:t>
            </a:r>
            <a:r>
              <a:rPr kumimoji="0" lang="en-US" altLang="en-US" sz="2400" i="0" u="none" strike="noStrike" cap="none" normalizeH="0" baseline="30000" dirty="0">
                <a:ln>
                  <a:noFill/>
                </a:ln>
                <a:solidFill>
                  <a:schemeClr val="tx1"/>
                </a:solidFill>
                <a:effectLst/>
                <a:latin typeface="+mn-lt"/>
              </a:rPr>
              <a:t>st</a:t>
            </a:r>
            <a:r>
              <a:rPr kumimoji="0" lang="en-US" altLang="en-US" sz="2400" i="0" u="none" strike="noStrike" cap="none" normalizeH="0" baseline="0" dirty="0">
                <a:ln>
                  <a:noFill/>
                </a:ln>
                <a:solidFill>
                  <a:schemeClr val="tx1"/>
                </a:solidFill>
                <a:effectLst/>
                <a:latin typeface="+mn-lt"/>
              </a:rPr>
              <a:t> report), Hungary (</a:t>
            </a:r>
            <a:r>
              <a:rPr kumimoji="0" lang="en-US" altLang="en-US" sz="2400" b="0" i="0" u="none" strike="noStrike" cap="none" normalizeH="0" baseline="0" dirty="0">
                <a:ln>
                  <a:noFill/>
                </a:ln>
                <a:solidFill>
                  <a:schemeClr val="tx1"/>
                </a:solidFill>
                <a:effectLst/>
                <a:latin typeface="+mn-lt"/>
              </a:rPr>
              <a:t>1</a:t>
            </a:r>
            <a:r>
              <a:rPr kumimoji="0" lang="en-US" altLang="en-US" sz="2400" b="0" i="0" u="none" strike="noStrike" cap="none" normalizeH="0" baseline="30000" dirty="0">
                <a:ln>
                  <a:noFill/>
                </a:ln>
                <a:solidFill>
                  <a:schemeClr val="tx1"/>
                </a:solidFill>
                <a:effectLst/>
                <a:latin typeface="+mn-lt"/>
              </a:rPr>
              <a:t>st</a:t>
            </a:r>
            <a:r>
              <a:rPr kumimoji="0" lang="en-US" altLang="en-US" sz="2400" b="0" i="0" u="none" strike="noStrike" cap="none" normalizeH="0" baseline="0" dirty="0">
                <a:ln>
                  <a:noFill/>
                </a:ln>
                <a:solidFill>
                  <a:schemeClr val="tx1"/>
                </a:solidFill>
                <a:effectLst/>
                <a:latin typeface="+mn-lt"/>
              </a:rPr>
              <a:t> since 2015)</a:t>
            </a:r>
          </a:p>
          <a:p>
            <a:pPr marL="800100" lvl="1" indent="-342900">
              <a:buFont typeface="Arial" panose="020B0604020202020204" pitchFamily="34" charset="0"/>
              <a:buChar char="•"/>
            </a:pPr>
            <a:r>
              <a:rPr lang="en-US" altLang="en-US" sz="2400" dirty="0">
                <a:latin typeface="+mn-lt"/>
              </a:rPr>
              <a:t>In Africa, Morocco recently reported its first cases of BTV-3</a:t>
            </a:r>
          </a:p>
          <a:p>
            <a:pPr marL="342900" indent="-342900">
              <a:buFont typeface="Arial" panose="020B0604020202020204" pitchFamily="34" charset="0"/>
              <a:buChar char="•"/>
            </a:pPr>
            <a:r>
              <a:rPr kumimoji="0" lang="en-CA" altLang="en-US" sz="2400" b="1" i="0" u="none" strike="noStrike" cap="none" normalizeH="0" baseline="0" dirty="0">
                <a:ln>
                  <a:noFill/>
                </a:ln>
                <a:solidFill>
                  <a:schemeClr val="tx1"/>
                </a:solidFill>
                <a:effectLst/>
                <a:latin typeface="+mn-lt"/>
              </a:rPr>
              <a:t>BTV-8 Cases</a:t>
            </a:r>
          </a:p>
          <a:p>
            <a:pPr marL="800100" lvl="1" indent="-342900">
              <a:buFont typeface="Arial" panose="020B0604020202020204" pitchFamily="34" charset="0"/>
              <a:buChar char="•"/>
            </a:pPr>
            <a:r>
              <a:rPr kumimoji="0" lang="en-CA" altLang="en-US" sz="2400" b="0" i="0" u="none" strike="noStrike" cap="none" normalizeH="0" baseline="0" dirty="0">
                <a:ln>
                  <a:noFill/>
                </a:ln>
                <a:solidFill>
                  <a:schemeClr val="tx1"/>
                </a:solidFill>
                <a:effectLst/>
                <a:latin typeface="+mn-lt"/>
              </a:rPr>
              <a:t>UK, Slovenia, Italy, Greece, North Macedonia, Croatia, Serbia, </a:t>
            </a:r>
            <a:r>
              <a:rPr kumimoji="0" lang="en-CA" altLang="en-US" sz="2400" b="0" i="0" u="none" strike="noStrike" cap="none" normalizeH="0" baseline="0" dirty="0">
                <a:ln>
                  <a:noFill/>
                </a:ln>
                <a:solidFill>
                  <a:schemeClr val="tx1"/>
                </a:solidFill>
                <a:effectLst/>
                <a:latin typeface="+mn-lt"/>
                <a:hlinkClick r:id="rId6"/>
              </a:rPr>
              <a:t>Bosnia</a:t>
            </a:r>
            <a:r>
              <a:rPr kumimoji="0" lang="en-CA" altLang="en-US" sz="2400" b="0" i="0" u="none" strike="noStrike" cap="none" normalizeH="0" baseline="0" dirty="0">
                <a:ln>
                  <a:noFill/>
                </a:ln>
                <a:solidFill>
                  <a:schemeClr val="tx1"/>
                </a:solidFill>
                <a:effectLst/>
                <a:latin typeface="+mn-lt"/>
              </a:rPr>
              <a:t>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CA" altLang="en-US" sz="2400" b="1" i="0" u="none" strike="noStrike" cap="none" normalizeH="0" baseline="0" dirty="0">
                <a:ln>
                  <a:noFill/>
                </a:ln>
                <a:solidFill>
                  <a:schemeClr val="tx1"/>
                </a:solidFill>
                <a:effectLst/>
                <a:latin typeface="+mn-lt"/>
              </a:rPr>
              <a:t>BTV-5</a:t>
            </a:r>
          </a:p>
          <a:p>
            <a:pPr marL="800100" lvl="1" indent="-342900">
              <a:buFont typeface="Arial" panose="020B0604020202020204" pitchFamily="34" charset="0"/>
              <a:buChar char="•"/>
            </a:pPr>
            <a:r>
              <a:rPr lang="en-CA" altLang="en-US" sz="2400" dirty="0">
                <a:latin typeface="+mn-lt"/>
                <a:hlinkClick r:id="rId7"/>
              </a:rPr>
              <a:t>Italy</a:t>
            </a:r>
            <a:endParaRPr kumimoji="0" lang="en-CA" altLang="en-US" sz="2400" i="0" u="none" strike="noStrike" cap="none" normalizeH="0" baseline="0" dirty="0">
              <a:ln>
                <a:noFill/>
              </a:ln>
              <a:solidFill>
                <a:schemeClr val="tx1"/>
              </a:solidFill>
              <a:effectLst/>
              <a:latin typeface="+mn-lt"/>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CA" altLang="en-US" sz="2400" b="1" i="0" u="none" strike="noStrike" cap="none" normalizeH="0" baseline="0" dirty="0">
                <a:ln>
                  <a:noFill/>
                </a:ln>
                <a:solidFill>
                  <a:schemeClr val="tx1"/>
                </a:solidFill>
                <a:effectLst/>
                <a:latin typeface="+mn-lt"/>
              </a:rPr>
              <a:t>Unspecified BTV Serotype</a:t>
            </a:r>
          </a:p>
          <a:p>
            <a:pPr marL="800100" lvl="1" indent="-342900">
              <a:buFont typeface="Arial" panose="020B0604020202020204" pitchFamily="34" charset="0"/>
              <a:buChar char="•"/>
            </a:pPr>
            <a:r>
              <a:rPr kumimoji="0" lang="en-CA" altLang="en-US" sz="2400" b="0" i="0" u="none" strike="noStrike" cap="none" normalizeH="0" baseline="0" dirty="0">
                <a:ln>
                  <a:noFill/>
                </a:ln>
                <a:solidFill>
                  <a:schemeClr val="tx1"/>
                </a:solidFill>
                <a:effectLst/>
                <a:latin typeface="+mn-lt"/>
              </a:rPr>
              <a:t>Kosovo</a:t>
            </a:r>
          </a:p>
          <a:p>
            <a:pPr marL="342900" indent="-342900">
              <a:buFont typeface="Arial" panose="020B0604020202020204" pitchFamily="34" charset="0"/>
              <a:buChar char="•"/>
            </a:pPr>
            <a:endParaRPr kumimoji="0" lang="en-US" altLang="en-US" sz="2400" b="0" i="0" u="none" strike="noStrike" cap="none" normalizeH="0" baseline="0" dirty="0">
              <a:ln>
                <a:noFill/>
              </a:ln>
              <a:solidFill>
                <a:schemeClr val="tx1"/>
              </a:solidFill>
              <a:effectLst/>
              <a:latin typeface="+mn-l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68242-ADC4-C2F1-EFCC-00AC68A28A2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C549BE9-65B7-E113-B0DE-9EA1C236B9B1}"/>
              </a:ext>
            </a:extLst>
          </p:cNvPr>
          <p:cNvSpPr>
            <a:spLocks noGrp="1"/>
          </p:cNvSpPr>
          <p:nvPr>
            <p:ph type="title"/>
          </p:nvPr>
        </p:nvSpPr>
        <p:spPr>
          <a:xfrm>
            <a:off x="130175" y="-182563"/>
            <a:ext cx="10515600" cy="1042988"/>
          </a:xfrm>
        </p:spPr>
        <p:txBody>
          <a:bodyPr/>
          <a:lstStyle/>
          <a:p>
            <a:pPr>
              <a:defRPr/>
            </a:pPr>
            <a:r>
              <a:rPr lang="en-US" sz="3200" dirty="0"/>
              <a:t>Bluetongue virus in Europe</a:t>
            </a:r>
            <a:endParaRPr lang="en-CA" sz="3200" dirty="0"/>
          </a:p>
        </p:txBody>
      </p:sp>
      <p:sp>
        <p:nvSpPr>
          <p:cNvPr id="16387" name="Content Placeholder 9">
            <a:extLst>
              <a:ext uri="{FF2B5EF4-FFF2-40B4-BE49-F238E27FC236}">
                <a16:creationId xmlns:a16="http://schemas.microsoft.com/office/drawing/2014/main" id="{5E28DC33-876D-9383-786C-863F1BD8A650}"/>
              </a:ext>
            </a:extLst>
          </p:cNvPr>
          <p:cNvSpPr>
            <a:spLocks noGrp="1"/>
          </p:cNvSpPr>
          <p:nvPr>
            <p:ph sz="half" idx="1"/>
          </p:nvPr>
        </p:nvSpPr>
        <p:spPr>
          <a:xfrm>
            <a:off x="219075" y="590550"/>
            <a:ext cx="8121650" cy="5676900"/>
          </a:xfrm>
        </p:spPr>
        <p:txBody>
          <a:bodyPr/>
          <a:lstStyle/>
          <a:p>
            <a:endParaRPr lang="en-CA" altLang="en-US" dirty="0"/>
          </a:p>
          <a:p>
            <a:pPr lvl="1"/>
            <a:endParaRPr lang="en-CA" altLang="en-US" dirty="0"/>
          </a:p>
        </p:txBody>
      </p:sp>
      <p:sp>
        <p:nvSpPr>
          <p:cNvPr id="16388" name="TextBox 7">
            <a:extLst>
              <a:ext uri="{FF2B5EF4-FFF2-40B4-BE49-F238E27FC236}">
                <a16:creationId xmlns:a16="http://schemas.microsoft.com/office/drawing/2014/main" id="{41CEB1B4-DE00-A9F2-4203-220FE9AF046D}"/>
              </a:ext>
            </a:extLst>
          </p:cNvPr>
          <p:cNvSpPr txBox="1">
            <a:spLocks noChangeArrowheads="1"/>
          </p:cNvSpPr>
          <p:nvPr/>
        </p:nvSpPr>
        <p:spPr bwMode="auto">
          <a:xfrm>
            <a:off x="846718" y="5947568"/>
            <a:ext cx="6310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dirty="0">
                <a:hlinkClick r:id="rId3"/>
              </a:rPr>
              <a:t>Empres-Plus</a:t>
            </a:r>
            <a:endParaRPr lang="en-CA" altLang="en-US" sz="1800" dirty="0"/>
          </a:p>
        </p:txBody>
      </p:sp>
      <p:pic>
        <p:nvPicPr>
          <p:cNvPr id="8" name="Picture 7">
            <a:extLst>
              <a:ext uri="{FF2B5EF4-FFF2-40B4-BE49-F238E27FC236}">
                <a16:creationId xmlns:a16="http://schemas.microsoft.com/office/drawing/2014/main" id="{66E5B1EB-0477-2581-DC0D-C1BA844D951B}"/>
              </a:ext>
            </a:extLst>
          </p:cNvPr>
          <p:cNvPicPr>
            <a:picLocks noChangeAspect="1"/>
          </p:cNvPicPr>
          <p:nvPr/>
        </p:nvPicPr>
        <p:blipFill>
          <a:blip r:embed="rId4"/>
          <a:stretch>
            <a:fillRect/>
          </a:stretch>
        </p:blipFill>
        <p:spPr>
          <a:xfrm>
            <a:off x="985278" y="970842"/>
            <a:ext cx="8805394" cy="4916316"/>
          </a:xfrm>
          <a:prstGeom prst="rect">
            <a:avLst/>
          </a:prstGeom>
          <a:ln w="28575">
            <a:solidFill>
              <a:schemeClr val="tx1"/>
            </a:solidFill>
          </a:ln>
        </p:spPr>
      </p:pic>
      <p:pic>
        <p:nvPicPr>
          <p:cNvPr id="10" name="Picture 9">
            <a:extLst>
              <a:ext uri="{FF2B5EF4-FFF2-40B4-BE49-F238E27FC236}">
                <a16:creationId xmlns:a16="http://schemas.microsoft.com/office/drawing/2014/main" id="{B052B9D2-62CD-9063-4242-E450359EDB4C}"/>
              </a:ext>
            </a:extLst>
          </p:cNvPr>
          <p:cNvPicPr>
            <a:picLocks noChangeAspect="1"/>
          </p:cNvPicPr>
          <p:nvPr/>
        </p:nvPicPr>
        <p:blipFill>
          <a:blip r:embed="rId5"/>
          <a:stretch>
            <a:fillRect/>
          </a:stretch>
        </p:blipFill>
        <p:spPr>
          <a:xfrm>
            <a:off x="7157031" y="2949934"/>
            <a:ext cx="4444171" cy="3427933"/>
          </a:xfrm>
          <a:prstGeom prst="rect">
            <a:avLst/>
          </a:prstGeom>
          <a:ln w="28575">
            <a:solidFill>
              <a:schemeClr val="tx1"/>
            </a:solidFill>
          </a:ln>
        </p:spPr>
      </p:pic>
      <p:sp>
        <p:nvSpPr>
          <p:cNvPr id="11" name="TextBox 16">
            <a:extLst>
              <a:ext uri="{FF2B5EF4-FFF2-40B4-BE49-F238E27FC236}">
                <a16:creationId xmlns:a16="http://schemas.microsoft.com/office/drawing/2014/main" id="{01B225AF-9CC3-1049-D7BD-F8A993EBCA1E}"/>
              </a:ext>
            </a:extLst>
          </p:cNvPr>
          <p:cNvSpPr txBox="1">
            <a:spLocks noChangeArrowheads="1"/>
          </p:cNvSpPr>
          <p:nvPr/>
        </p:nvSpPr>
        <p:spPr bwMode="auto">
          <a:xfrm>
            <a:off x="7010000" y="6379688"/>
            <a:ext cx="41065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800" b="1" dirty="0"/>
              <a:t>BTV cases June 1, 2025 – October 5, 2025</a:t>
            </a:r>
          </a:p>
        </p:txBody>
      </p:sp>
    </p:spTree>
    <p:extLst>
      <p:ext uri="{BB962C8B-B14F-4D97-AF65-F5344CB8AC3E}">
        <p14:creationId xmlns:p14="http://schemas.microsoft.com/office/powerpoint/2010/main" val="3577722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8F03F-0026-8C68-7F6D-B44BAD7F69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7554B5-EE3C-1CEB-BF7C-ECB40FEE545E}"/>
              </a:ext>
            </a:extLst>
          </p:cNvPr>
          <p:cNvSpPr>
            <a:spLocks noGrp="1"/>
          </p:cNvSpPr>
          <p:nvPr>
            <p:ph type="title"/>
          </p:nvPr>
        </p:nvSpPr>
        <p:spPr>
          <a:xfrm>
            <a:off x="346075" y="0"/>
            <a:ext cx="10515600" cy="1325563"/>
          </a:xfrm>
        </p:spPr>
        <p:txBody>
          <a:bodyPr/>
          <a:lstStyle/>
          <a:p>
            <a:pPr>
              <a:defRPr/>
            </a:pPr>
            <a:r>
              <a:rPr lang="en-US" sz="3200" dirty="0"/>
              <a:t>West Nile Virus</a:t>
            </a:r>
            <a:endParaRPr lang="en-CA" sz="3200" dirty="0"/>
          </a:p>
        </p:txBody>
      </p:sp>
      <p:sp>
        <p:nvSpPr>
          <p:cNvPr id="41987" name="Text Placeholder 2">
            <a:extLst>
              <a:ext uri="{FF2B5EF4-FFF2-40B4-BE49-F238E27FC236}">
                <a16:creationId xmlns:a16="http://schemas.microsoft.com/office/drawing/2014/main" id="{CAAA5438-BD9C-3619-38BE-602064716E8E}"/>
              </a:ext>
            </a:extLst>
          </p:cNvPr>
          <p:cNvSpPr>
            <a:spLocks noGrp="1"/>
          </p:cNvSpPr>
          <p:nvPr>
            <p:ph type="body" sz="quarter" idx="13"/>
          </p:nvPr>
        </p:nvSpPr>
        <p:spPr>
          <a:xfrm>
            <a:off x="243790" y="1094305"/>
            <a:ext cx="5852210" cy="2259823"/>
          </a:xfrm>
        </p:spPr>
        <p:txBody>
          <a:bodyPr/>
          <a:lstStyle/>
          <a:p>
            <a:r>
              <a:rPr lang="en-CA" sz="2200" dirty="0"/>
              <a:t>Ontario has reported the greatest WNV activity so far this year, followed by Quebec</a:t>
            </a:r>
          </a:p>
          <a:p>
            <a:r>
              <a:rPr lang="en-CA" altLang="en-US" sz="2200" dirty="0"/>
              <a:t>Lots of activity being reported from the USA </a:t>
            </a:r>
          </a:p>
          <a:p>
            <a:r>
              <a:rPr lang="en-CA" altLang="en-US" sz="2200" dirty="0"/>
              <a:t>In Europe, Italy has reported the 430 cases</a:t>
            </a:r>
          </a:p>
          <a:p>
            <a:pPr lvl="1"/>
            <a:r>
              <a:rPr lang="en-CA" altLang="en-US" sz="2000" dirty="0"/>
              <a:t>Greece, Romania, Bulgaria, Germany, France also reporting cases</a:t>
            </a:r>
          </a:p>
          <a:p>
            <a:pPr>
              <a:defRPr/>
            </a:pPr>
            <a:endParaRPr lang="en-CA" altLang="en-US" sz="1800" dirty="0"/>
          </a:p>
          <a:p>
            <a:pPr marL="0" indent="0">
              <a:buFont typeface="Arial" panose="020B0604020202020204" pitchFamily="34" charset="0"/>
              <a:buNone/>
              <a:defRPr/>
            </a:pPr>
            <a:endParaRPr lang="en-CA" altLang="en-US" sz="1800" dirty="0"/>
          </a:p>
        </p:txBody>
      </p:sp>
      <p:sp>
        <p:nvSpPr>
          <p:cNvPr id="30724" name="Slide Number Placeholder 3">
            <a:extLst>
              <a:ext uri="{FF2B5EF4-FFF2-40B4-BE49-F238E27FC236}">
                <a16:creationId xmlns:a16="http://schemas.microsoft.com/office/drawing/2014/main" id="{0A320F54-7AAF-9684-C0E3-D42B9148D5E1}"/>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2BCD5AD0-E323-4B69-A0FA-9CB674ACFA50}" type="slidenum">
              <a:rPr lang="en-US" altLang="en-US" sz="1200" smtClean="0">
                <a:solidFill>
                  <a:srgbClr val="898989"/>
                </a:solidFill>
              </a:rPr>
              <a:pPr>
                <a:lnSpc>
                  <a:spcPct val="100000"/>
                </a:lnSpc>
                <a:spcBef>
                  <a:spcPct val="0"/>
                </a:spcBef>
                <a:buFontTx/>
                <a:buNone/>
              </a:pPr>
              <a:t>12</a:t>
            </a:fld>
            <a:endParaRPr lang="en-US" altLang="en-US" sz="1200">
              <a:solidFill>
                <a:srgbClr val="898989"/>
              </a:solidFill>
            </a:endParaRPr>
          </a:p>
        </p:txBody>
      </p:sp>
      <p:sp>
        <p:nvSpPr>
          <p:cNvPr id="30725" name="Rectangle 4">
            <a:extLst>
              <a:ext uri="{FF2B5EF4-FFF2-40B4-BE49-F238E27FC236}">
                <a16:creationId xmlns:a16="http://schemas.microsoft.com/office/drawing/2014/main" id="{5C7ECC10-FF04-77BE-894D-388EFE71DA60}"/>
              </a:ext>
            </a:extLst>
          </p:cNvPr>
          <p:cNvSpPr>
            <a:spLocks noChangeArrowheads="1"/>
          </p:cNvSpPr>
          <p:nvPr/>
        </p:nvSpPr>
        <p:spPr bwMode="auto">
          <a:xfrm>
            <a:off x="1343025" y="2220913"/>
            <a:ext cx="19973925"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30726" name="Rectangle 2">
            <a:extLst>
              <a:ext uri="{FF2B5EF4-FFF2-40B4-BE49-F238E27FC236}">
                <a16:creationId xmlns:a16="http://schemas.microsoft.com/office/drawing/2014/main" id="{3ACDE1C1-99F4-160E-C321-5A975E9A11F3}"/>
              </a:ext>
            </a:extLst>
          </p:cNvPr>
          <p:cNvSpPr>
            <a:spLocks noChangeArrowheads="1"/>
          </p:cNvSpPr>
          <p:nvPr/>
        </p:nvSpPr>
        <p:spPr bwMode="auto">
          <a:xfrm>
            <a:off x="1343025" y="3187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30727" name="Rectangle 4">
            <a:extLst>
              <a:ext uri="{FF2B5EF4-FFF2-40B4-BE49-F238E27FC236}">
                <a16:creationId xmlns:a16="http://schemas.microsoft.com/office/drawing/2014/main" id="{48E38941-6F06-D029-5F2D-12C8DE9BCEC7}"/>
              </a:ext>
            </a:extLst>
          </p:cNvPr>
          <p:cNvSpPr>
            <a:spLocks noChangeArrowheads="1"/>
          </p:cNvSpPr>
          <p:nvPr/>
        </p:nvSpPr>
        <p:spPr bwMode="auto">
          <a:xfrm>
            <a:off x="2286000" y="3297238"/>
            <a:ext cx="165195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5" name="TextBox 7">
            <a:extLst>
              <a:ext uri="{FF2B5EF4-FFF2-40B4-BE49-F238E27FC236}">
                <a16:creationId xmlns:a16="http://schemas.microsoft.com/office/drawing/2014/main" id="{5920B8EA-6004-DBF9-661F-892AF18C0BFA}"/>
              </a:ext>
            </a:extLst>
          </p:cNvPr>
          <p:cNvSpPr txBox="1">
            <a:spLocks noChangeArrowheads="1"/>
          </p:cNvSpPr>
          <p:nvPr/>
        </p:nvSpPr>
        <p:spPr bwMode="auto">
          <a:xfrm>
            <a:off x="711388" y="6380440"/>
            <a:ext cx="4867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400" b="1" dirty="0"/>
              <a:t>WNV Signals: April 2015 – October 2025</a:t>
            </a:r>
            <a:endParaRPr lang="en-CA" altLang="en-US" sz="1400" dirty="0"/>
          </a:p>
        </p:txBody>
      </p:sp>
      <p:pic>
        <p:nvPicPr>
          <p:cNvPr id="6" name="Picture 5">
            <a:extLst>
              <a:ext uri="{FF2B5EF4-FFF2-40B4-BE49-F238E27FC236}">
                <a16:creationId xmlns:a16="http://schemas.microsoft.com/office/drawing/2014/main" id="{54CECFED-C55D-E3B7-274A-3CC98926A2DB}"/>
              </a:ext>
            </a:extLst>
          </p:cNvPr>
          <p:cNvPicPr>
            <a:picLocks noChangeAspect="1"/>
          </p:cNvPicPr>
          <p:nvPr/>
        </p:nvPicPr>
        <p:blipFill>
          <a:blip r:embed="rId3"/>
          <a:stretch>
            <a:fillRect/>
          </a:stretch>
        </p:blipFill>
        <p:spPr>
          <a:xfrm>
            <a:off x="346075" y="3672089"/>
            <a:ext cx="10785750" cy="2731425"/>
          </a:xfrm>
          <a:prstGeom prst="rect">
            <a:avLst/>
          </a:prstGeom>
          <a:ln w="28575">
            <a:solidFill>
              <a:schemeClr val="tx1"/>
            </a:solidFill>
          </a:ln>
        </p:spPr>
      </p:pic>
      <p:sp>
        <p:nvSpPr>
          <p:cNvPr id="10" name="Rectangle 9">
            <a:extLst>
              <a:ext uri="{FF2B5EF4-FFF2-40B4-BE49-F238E27FC236}">
                <a16:creationId xmlns:a16="http://schemas.microsoft.com/office/drawing/2014/main" id="{A98BCFBF-8B8A-7A81-3D32-C0D719A38F01}"/>
              </a:ext>
            </a:extLst>
          </p:cNvPr>
          <p:cNvSpPr/>
          <p:nvPr/>
        </p:nvSpPr>
        <p:spPr>
          <a:xfrm>
            <a:off x="10638846" y="4148979"/>
            <a:ext cx="485028" cy="180498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CA"/>
          </a:p>
        </p:txBody>
      </p:sp>
      <p:pic>
        <p:nvPicPr>
          <p:cNvPr id="8" name="Picture 7">
            <a:extLst>
              <a:ext uri="{FF2B5EF4-FFF2-40B4-BE49-F238E27FC236}">
                <a16:creationId xmlns:a16="http://schemas.microsoft.com/office/drawing/2014/main" id="{D6D7564C-50D2-25CC-613F-8FA517B1CC04}"/>
              </a:ext>
            </a:extLst>
          </p:cNvPr>
          <p:cNvPicPr>
            <a:picLocks noChangeAspect="1"/>
          </p:cNvPicPr>
          <p:nvPr/>
        </p:nvPicPr>
        <p:blipFill>
          <a:blip r:embed="rId4"/>
          <a:stretch>
            <a:fillRect/>
          </a:stretch>
        </p:blipFill>
        <p:spPr>
          <a:xfrm>
            <a:off x="6182296" y="454486"/>
            <a:ext cx="4949529" cy="3136169"/>
          </a:xfrm>
          <a:prstGeom prst="rect">
            <a:avLst/>
          </a:prstGeom>
          <a:ln w="28575">
            <a:solidFill>
              <a:schemeClr val="tx1"/>
            </a:solidFill>
          </a:ln>
        </p:spPr>
      </p:pic>
      <p:sp>
        <p:nvSpPr>
          <p:cNvPr id="11" name="TextBox 10">
            <a:extLst>
              <a:ext uri="{FF2B5EF4-FFF2-40B4-BE49-F238E27FC236}">
                <a16:creationId xmlns:a16="http://schemas.microsoft.com/office/drawing/2014/main" id="{98C43B83-5CAD-93CE-C163-7ADECA561A01}"/>
              </a:ext>
            </a:extLst>
          </p:cNvPr>
          <p:cNvSpPr txBox="1"/>
          <p:nvPr/>
        </p:nvSpPr>
        <p:spPr>
          <a:xfrm>
            <a:off x="6182297" y="-27409"/>
            <a:ext cx="4941578" cy="523220"/>
          </a:xfrm>
          <a:prstGeom prst="rect">
            <a:avLst/>
          </a:prstGeom>
          <a:noFill/>
        </p:spPr>
        <p:txBody>
          <a:bodyPr wrap="square">
            <a:spAutoFit/>
          </a:bodyPr>
          <a:lstStyle/>
          <a:p>
            <a:r>
              <a:rPr lang="en-CA" sz="1400" dirty="0">
                <a:hlinkClick r:id="rId5"/>
              </a:rPr>
              <a:t>Seasonal update: Mosquito-borne disease surveillance in Canada — Canada.ca</a:t>
            </a:r>
            <a:endParaRPr lang="en-CA" sz="1400" dirty="0"/>
          </a:p>
        </p:txBody>
      </p:sp>
    </p:spTree>
    <p:extLst>
      <p:ext uri="{BB962C8B-B14F-4D97-AF65-F5344CB8AC3E}">
        <p14:creationId xmlns:p14="http://schemas.microsoft.com/office/powerpoint/2010/main" val="1661957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5DAC0-E394-693C-66B3-A2F527484B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73E3BF-F37D-C20F-DF44-29917F6ACAE4}"/>
              </a:ext>
            </a:extLst>
          </p:cNvPr>
          <p:cNvSpPr>
            <a:spLocks noGrp="1"/>
          </p:cNvSpPr>
          <p:nvPr>
            <p:ph type="title"/>
          </p:nvPr>
        </p:nvSpPr>
        <p:spPr>
          <a:xfrm>
            <a:off x="346075" y="0"/>
            <a:ext cx="10515600" cy="1325563"/>
          </a:xfrm>
        </p:spPr>
        <p:txBody>
          <a:bodyPr/>
          <a:lstStyle/>
          <a:p>
            <a:pPr>
              <a:defRPr/>
            </a:pPr>
            <a:r>
              <a:rPr lang="en-US" sz="3200" dirty="0"/>
              <a:t>Eastern Equine Encephalitis</a:t>
            </a:r>
            <a:endParaRPr lang="en-CA" sz="3200" dirty="0"/>
          </a:p>
        </p:txBody>
      </p:sp>
      <p:sp>
        <p:nvSpPr>
          <p:cNvPr id="41987" name="Text Placeholder 2">
            <a:extLst>
              <a:ext uri="{FF2B5EF4-FFF2-40B4-BE49-F238E27FC236}">
                <a16:creationId xmlns:a16="http://schemas.microsoft.com/office/drawing/2014/main" id="{72C2DC32-F790-1EEC-96FD-63C066BE95AB}"/>
              </a:ext>
            </a:extLst>
          </p:cNvPr>
          <p:cNvSpPr>
            <a:spLocks noGrp="1"/>
          </p:cNvSpPr>
          <p:nvPr>
            <p:ph type="body" sz="quarter" idx="13"/>
          </p:nvPr>
        </p:nvSpPr>
        <p:spPr>
          <a:xfrm>
            <a:off x="346074" y="1206499"/>
            <a:ext cx="11642725" cy="2682661"/>
          </a:xfrm>
        </p:spPr>
        <p:txBody>
          <a:bodyPr/>
          <a:lstStyle/>
          <a:p>
            <a:r>
              <a:rPr lang="en-CA" dirty="0"/>
              <a:t>Number of signals is less than the previous year</a:t>
            </a:r>
          </a:p>
          <a:p>
            <a:r>
              <a:rPr lang="en-CA" dirty="0">
                <a:hlinkClick r:id="rId3"/>
              </a:rPr>
              <a:t>Canada</a:t>
            </a:r>
            <a:r>
              <a:rPr lang="en-CA" dirty="0"/>
              <a:t> - Three human cases and eight cases in horses</a:t>
            </a:r>
          </a:p>
          <a:p>
            <a:r>
              <a:rPr lang="en-CA" dirty="0"/>
              <a:t>USA also reporting cases in horses across various states, and in humans in </a:t>
            </a:r>
            <a:r>
              <a:rPr lang="en-CA" dirty="0">
                <a:hlinkClick r:id="rId4"/>
              </a:rPr>
              <a:t>New York</a:t>
            </a:r>
            <a:r>
              <a:rPr lang="en-CA" dirty="0"/>
              <a:t>, </a:t>
            </a:r>
            <a:r>
              <a:rPr lang="en-CA" dirty="0">
                <a:hlinkClick r:id="rId5"/>
              </a:rPr>
              <a:t>Maine</a:t>
            </a:r>
            <a:r>
              <a:rPr lang="en-CA" dirty="0"/>
              <a:t>, and </a:t>
            </a:r>
            <a:r>
              <a:rPr lang="en-CA" dirty="0">
                <a:hlinkClick r:id="rId6"/>
              </a:rPr>
              <a:t>South Carolina</a:t>
            </a:r>
            <a:r>
              <a:rPr lang="en-CA" dirty="0"/>
              <a:t> </a:t>
            </a:r>
            <a:endParaRPr lang="en-CA" altLang="en-US" dirty="0"/>
          </a:p>
        </p:txBody>
      </p:sp>
      <p:sp>
        <p:nvSpPr>
          <p:cNvPr id="30724" name="Slide Number Placeholder 3">
            <a:extLst>
              <a:ext uri="{FF2B5EF4-FFF2-40B4-BE49-F238E27FC236}">
                <a16:creationId xmlns:a16="http://schemas.microsoft.com/office/drawing/2014/main" id="{1D283E1F-5134-B3FF-590E-949BD193D873}"/>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2BCD5AD0-E323-4B69-A0FA-9CB674ACFA50}" type="slidenum">
              <a:rPr lang="en-US" altLang="en-US" sz="1200" smtClean="0">
                <a:solidFill>
                  <a:srgbClr val="898989"/>
                </a:solidFill>
              </a:rPr>
              <a:pPr>
                <a:lnSpc>
                  <a:spcPct val="100000"/>
                </a:lnSpc>
                <a:spcBef>
                  <a:spcPct val="0"/>
                </a:spcBef>
                <a:buFontTx/>
                <a:buNone/>
              </a:pPr>
              <a:t>13</a:t>
            </a:fld>
            <a:endParaRPr lang="en-US" altLang="en-US" sz="1200">
              <a:solidFill>
                <a:srgbClr val="898989"/>
              </a:solidFill>
            </a:endParaRPr>
          </a:p>
        </p:txBody>
      </p:sp>
      <p:sp>
        <p:nvSpPr>
          <p:cNvPr id="30725" name="Rectangle 4">
            <a:extLst>
              <a:ext uri="{FF2B5EF4-FFF2-40B4-BE49-F238E27FC236}">
                <a16:creationId xmlns:a16="http://schemas.microsoft.com/office/drawing/2014/main" id="{D398EA46-CE16-C203-AD09-E2CF8CA94349}"/>
              </a:ext>
            </a:extLst>
          </p:cNvPr>
          <p:cNvSpPr>
            <a:spLocks noChangeArrowheads="1"/>
          </p:cNvSpPr>
          <p:nvPr/>
        </p:nvSpPr>
        <p:spPr bwMode="auto">
          <a:xfrm>
            <a:off x="1343025" y="2220913"/>
            <a:ext cx="19973925"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30726" name="Rectangle 2">
            <a:extLst>
              <a:ext uri="{FF2B5EF4-FFF2-40B4-BE49-F238E27FC236}">
                <a16:creationId xmlns:a16="http://schemas.microsoft.com/office/drawing/2014/main" id="{465020FA-A2F4-4B28-1818-ECD1E47ABE89}"/>
              </a:ext>
            </a:extLst>
          </p:cNvPr>
          <p:cNvSpPr>
            <a:spLocks noChangeArrowheads="1"/>
          </p:cNvSpPr>
          <p:nvPr/>
        </p:nvSpPr>
        <p:spPr bwMode="auto">
          <a:xfrm>
            <a:off x="1343025" y="3187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30727" name="Rectangle 4">
            <a:extLst>
              <a:ext uri="{FF2B5EF4-FFF2-40B4-BE49-F238E27FC236}">
                <a16:creationId xmlns:a16="http://schemas.microsoft.com/office/drawing/2014/main" id="{E8A32B60-CAC3-FB8B-F985-8B6CAA4AFB59}"/>
              </a:ext>
            </a:extLst>
          </p:cNvPr>
          <p:cNvSpPr>
            <a:spLocks noChangeArrowheads="1"/>
          </p:cNvSpPr>
          <p:nvPr/>
        </p:nvSpPr>
        <p:spPr bwMode="auto">
          <a:xfrm>
            <a:off x="2286000" y="3297238"/>
            <a:ext cx="165195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5" name="TextBox 7">
            <a:extLst>
              <a:ext uri="{FF2B5EF4-FFF2-40B4-BE49-F238E27FC236}">
                <a16:creationId xmlns:a16="http://schemas.microsoft.com/office/drawing/2014/main" id="{715F3849-9FA3-BF8B-88E2-1CEDEE90B48E}"/>
              </a:ext>
            </a:extLst>
          </p:cNvPr>
          <p:cNvSpPr txBox="1">
            <a:spLocks noChangeArrowheads="1"/>
          </p:cNvSpPr>
          <p:nvPr/>
        </p:nvSpPr>
        <p:spPr bwMode="auto">
          <a:xfrm>
            <a:off x="346074" y="6246812"/>
            <a:ext cx="4867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400" b="1" dirty="0"/>
              <a:t>EEE Signals: July 2015 –  October 2025</a:t>
            </a:r>
            <a:endParaRPr lang="en-CA" altLang="en-US" sz="1400" dirty="0"/>
          </a:p>
        </p:txBody>
      </p:sp>
      <p:pic>
        <p:nvPicPr>
          <p:cNvPr id="6" name="Picture 5">
            <a:extLst>
              <a:ext uri="{FF2B5EF4-FFF2-40B4-BE49-F238E27FC236}">
                <a16:creationId xmlns:a16="http://schemas.microsoft.com/office/drawing/2014/main" id="{42343FFB-C448-D1C9-E430-836F7C658E4D}"/>
              </a:ext>
            </a:extLst>
          </p:cNvPr>
          <p:cNvPicPr>
            <a:picLocks noChangeAspect="1"/>
          </p:cNvPicPr>
          <p:nvPr/>
        </p:nvPicPr>
        <p:blipFill>
          <a:blip r:embed="rId7"/>
          <a:stretch>
            <a:fillRect/>
          </a:stretch>
        </p:blipFill>
        <p:spPr>
          <a:xfrm>
            <a:off x="401071" y="3518112"/>
            <a:ext cx="11219290" cy="2728700"/>
          </a:xfrm>
          <a:prstGeom prst="rect">
            <a:avLst/>
          </a:prstGeom>
          <a:ln w="28575">
            <a:solidFill>
              <a:schemeClr val="tx1"/>
            </a:solidFill>
          </a:ln>
        </p:spPr>
      </p:pic>
      <p:sp>
        <p:nvSpPr>
          <p:cNvPr id="10" name="Rectangle 9">
            <a:extLst>
              <a:ext uri="{FF2B5EF4-FFF2-40B4-BE49-F238E27FC236}">
                <a16:creationId xmlns:a16="http://schemas.microsoft.com/office/drawing/2014/main" id="{FD0F74BB-9FCB-BD5B-0CEA-2C54684682F4}"/>
              </a:ext>
            </a:extLst>
          </p:cNvPr>
          <p:cNvSpPr/>
          <p:nvPr/>
        </p:nvSpPr>
        <p:spPr>
          <a:xfrm>
            <a:off x="11153325" y="4231587"/>
            <a:ext cx="353323" cy="180498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CA"/>
          </a:p>
        </p:txBody>
      </p:sp>
    </p:spTree>
    <p:extLst>
      <p:ext uri="{BB962C8B-B14F-4D97-AF65-F5344CB8AC3E}">
        <p14:creationId xmlns:p14="http://schemas.microsoft.com/office/powerpoint/2010/main" val="2592446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64069-AD72-6EF7-39F8-748BDD9C0C60}"/>
              </a:ext>
            </a:extLst>
          </p:cNvPr>
          <p:cNvSpPr>
            <a:spLocks noGrp="1"/>
          </p:cNvSpPr>
          <p:nvPr>
            <p:ph type="title"/>
          </p:nvPr>
        </p:nvSpPr>
        <p:spPr>
          <a:xfrm>
            <a:off x="66923" y="-61255"/>
            <a:ext cx="10515600" cy="1325563"/>
          </a:xfrm>
        </p:spPr>
        <p:txBody>
          <a:bodyPr/>
          <a:lstStyle/>
          <a:p>
            <a:r>
              <a:rPr lang="en-CA" sz="3600" dirty="0"/>
              <a:t>Chikungunya Worldwide</a:t>
            </a:r>
          </a:p>
        </p:txBody>
      </p:sp>
      <p:sp>
        <p:nvSpPr>
          <p:cNvPr id="3" name="Content Placeholder 2">
            <a:extLst>
              <a:ext uri="{FF2B5EF4-FFF2-40B4-BE49-F238E27FC236}">
                <a16:creationId xmlns:a16="http://schemas.microsoft.com/office/drawing/2014/main" id="{5F5080A8-ECB4-07FC-B1DE-74473A527765}"/>
              </a:ext>
            </a:extLst>
          </p:cNvPr>
          <p:cNvSpPr>
            <a:spLocks noGrp="1"/>
          </p:cNvSpPr>
          <p:nvPr>
            <p:ph sz="half" idx="1"/>
          </p:nvPr>
        </p:nvSpPr>
        <p:spPr>
          <a:xfrm>
            <a:off x="82825" y="935081"/>
            <a:ext cx="5941613" cy="5817202"/>
          </a:xfrm>
        </p:spPr>
        <p:txBody>
          <a:bodyPr/>
          <a:lstStyle/>
          <a:p>
            <a:r>
              <a:rPr lang="en-CA" sz="2600" dirty="0"/>
              <a:t>Between January 1 and September 30, 2025, a total of </a:t>
            </a:r>
            <a:r>
              <a:rPr lang="en-CA" sz="2600" b="1" dirty="0"/>
              <a:t>445 271 </a:t>
            </a:r>
            <a:r>
              <a:rPr lang="en-CA" sz="2600" dirty="0"/>
              <a:t>suspected and confirmed CHIKV cases and </a:t>
            </a:r>
            <a:r>
              <a:rPr lang="en-CA" sz="2600" b="1" dirty="0"/>
              <a:t>155</a:t>
            </a:r>
            <a:r>
              <a:rPr lang="en-CA" sz="2600" dirty="0"/>
              <a:t> deaths were reported globally from 40 countries</a:t>
            </a:r>
          </a:p>
          <a:p>
            <a:r>
              <a:rPr lang="en-CA" sz="2600" dirty="0"/>
              <a:t>South America and the French Overseas Territories (Reunion) have reported the highest case numbers</a:t>
            </a:r>
          </a:p>
          <a:p>
            <a:r>
              <a:rPr lang="en-CA" sz="2600" dirty="0"/>
              <a:t>China has reported &gt;16,000 local cases of CHIKV in Guangdong, with Foshan having the highest concentration of cases</a:t>
            </a:r>
          </a:p>
          <a:p>
            <a:r>
              <a:rPr lang="en-CA" sz="2600" dirty="0"/>
              <a:t>Europe – France(479) and Italy(205) have reported local cases of CHIKV</a:t>
            </a:r>
          </a:p>
          <a:p>
            <a:r>
              <a:rPr lang="en-CA" sz="2600" dirty="0">
                <a:hlinkClick r:id="rId3"/>
              </a:rPr>
              <a:t>Cuba</a:t>
            </a:r>
            <a:r>
              <a:rPr lang="en-CA" sz="2600" dirty="0"/>
              <a:t> has recently reported an outbreak of CHIKV – US travel advisory</a:t>
            </a:r>
          </a:p>
        </p:txBody>
      </p:sp>
      <p:pic>
        <p:nvPicPr>
          <p:cNvPr id="7" name="Content Placeholder 6">
            <a:extLst>
              <a:ext uri="{FF2B5EF4-FFF2-40B4-BE49-F238E27FC236}">
                <a16:creationId xmlns:a16="http://schemas.microsoft.com/office/drawing/2014/main" id="{9282EB88-72AC-30BD-B73B-E70B2D4095A0}"/>
              </a:ext>
            </a:extLst>
          </p:cNvPr>
          <p:cNvPicPr>
            <a:picLocks noGrp="1" noChangeAspect="1"/>
          </p:cNvPicPr>
          <p:nvPr>
            <p:ph sz="half" idx="2"/>
          </p:nvPr>
        </p:nvPicPr>
        <p:blipFill>
          <a:blip r:embed="rId4"/>
          <a:stretch>
            <a:fillRect/>
          </a:stretch>
        </p:blipFill>
        <p:spPr>
          <a:xfrm>
            <a:off x="6003235" y="1130606"/>
            <a:ext cx="6001001" cy="4327561"/>
          </a:xfrm>
          <a:ln w="28575">
            <a:solidFill>
              <a:schemeClr val="tx1"/>
            </a:solidFill>
          </a:ln>
        </p:spPr>
      </p:pic>
      <p:sp>
        <p:nvSpPr>
          <p:cNvPr id="5" name="Slide Number Placeholder 4">
            <a:extLst>
              <a:ext uri="{FF2B5EF4-FFF2-40B4-BE49-F238E27FC236}">
                <a16:creationId xmlns:a16="http://schemas.microsoft.com/office/drawing/2014/main" id="{4A092807-F044-ED83-D04F-E35DAE63F15F}"/>
              </a:ext>
            </a:extLst>
          </p:cNvPr>
          <p:cNvSpPr>
            <a:spLocks noGrp="1"/>
          </p:cNvSpPr>
          <p:nvPr>
            <p:ph type="sldNum" sz="quarter" idx="10"/>
          </p:nvPr>
        </p:nvSpPr>
        <p:spPr/>
        <p:txBody>
          <a:bodyPr/>
          <a:lstStyle/>
          <a:p>
            <a:pPr>
              <a:defRPr/>
            </a:pPr>
            <a:fld id="{589C40C2-7A94-424C-9771-F39272A79DD9}" type="slidenum">
              <a:rPr lang="en-US" altLang="en-US" smtClean="0"/>
              <a:pPr>
                <a:defRPr/>
              </a:pPr>
              <a:t>14</a:t>
            </a:fld>
            <a:endParaRPr lang="en-US" altLang="en-US"/>
          </a:p>
        </p:txBody>
      </p:sp>
      <p:sp>
        <p:nvSpPr>
          <p:cNvPr id="9" name="TextBox 8">
            <a:extLst>
              <a:ext uri="{FF2B5EF4-FFF2-40B4-BE49-F238E27FC236}">
                <a16:creationId xmlns:a16="http://schemas.microsoft.com/office/drawing/2014/main" id="{199158E8-D1CF-0DB5-9C3E-CFA46064B8B0}"/>
              </a:ext>
            </a:extLst>
          </p:cNvPr>
          <p:cNvSpPr txBox="1"/>
          <p:nvPr/>
        </p:nvSpPr>
        <p:spPr>
          <a:xfrm>
            <a:off x="5910679" y="5458167"/>
            <a:ext cx="6186114" cy="369332"/>
          </a:xfrm>
          <a:prstGeom prst="rect">
            <a:avLst/>
          </a:prstGeom>
          <a:noFill/>
        </p:spPr>
        <p:txBody>
          <a:bodyPr wrap="square">
            <a:spAutoFit/>
          </a:bodyPr>
          <a:lstStyle/>
          <a:p>
            <a:r>
              <a:rPr lang="en-CA" dirty="0">
                <a:hlinkClick r:id="rId5"/>
              </a:rPr>
              <a:t>Chikungunya virus disease- Global situation</a:t>
            </a:r>
            <a:endParaRPr lang="en-CA" dirty="0"/>
          </a:p>
        </p:txBody>
      </p:sp>
    </p:spTree>
    <p:extLst>
      <p:ext uri="{BB962C8B-B14F-4D97-AF65-F5344CB8AC3E}">
        <p14:creationId xmlns:p14="http://schemas.microsoft.com/office/powerpoint/2010/main" val="4287686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0351A-6991-3757-D4D1-25E85782F828}"/>
              </a:ext>
            </a:extLst>
          </p:cNvPr>
          <p:cNvSpPr>
            <a:spLocks noGrp="1"/>
          </p:cNvSpPr>
          <p:nvPr>
            <p:ph type="title"/>
          </p:nvPr>
        </p:nvSpPr>
        <p:spPr>
          <a:xfrm>
            <a:off x="346075" y="0"/>
            <a:ext cx="10515600" cy="1325563"/>
          </a:xfrm>
        </p:spPr>
        <p:txBody>
          <a:bodyPr/>
          <a:lstStyle/>
          <a:p>
            <a:pPr>
              <a:defRPr/>
            </a:pPr>
            <a:r>
              <a:rPr lang="en-US" sz="3200" dirty="0" err="1"/>
              <a:t>Oropouche</a:t>
            </a:r>
            <a:r>
              <a:rPr lang="en-US" sz="3200" dirty="0"/>
              <a:t> virus</a:t>
            </a:r>
            <a:endParaRPr lang="en-CA" sz="3200" dirty="0"/>
          </a:p>
        </p:txBody>
      </p:sp>
      <p:sp>
        <p:nvSpPr>
          <p:cNvPr id="41987" name="Text Placeholder 2">
            <a:extLst>
              <a:ext uri="{FF2B5EF4-FFF2-40B4-BE49-F238E27FC236}">
                <a16:creationId xmlns:a16="http://schemas.microsoft.com/office/drawing/2014/main" id="{CEB7DFAF-0C13-6314-E754-211646A7699C}"/>
              </a:ext>
            </a:extLst>
          </p:cNvPr>
          <p:cNvSpPr>
            <a:spLocks noGrp="1"/>
          </p:cNvSpPr>
          <p:nvPr>
            <p:ph type="body" sz="quarter" idx="13"/>
          </p:nvPr>
        </p:nvSpPr>
        <p:spPr>
          <a:xfrm>
            <a:off x="227012" y="1012824"/>
            <a:ext cx="7161036" cy="2416175"/>
          </a:xfrm>
        </p:spPr>
        <p:txBody>
          <a:bodyPr/>
          <a:lstStyle/>
          <a:p>
            <a:pPr>
              <a:defRPr/>
            </a:pPr>
            <a:r>
              <a:rPr lang="en-CA" sz="2400" dirty="0">
                <a:hlinkClick r:id="rId3"/>
              </a:rPr>
              <a:t>Epidemiological Alert Chikungunya and Oropouche in the Americas Region - 28 August 2025</a:t>
            </a:r>
            <a:endParaRPr lang="en-CA" altLang="en-US" sz="2400" dirty="0"/>
          </a:p>
          <a:p>
            <a:pPr>
              <a:defRPr/>
            </a:pPr>
            <a:r>
              <a:rPr lang="en-CA" altLang="en-US" sz="2400" dirty="0"/>
              <a:t>PAHO reported 12,786 cases across 11 countries:</a:t>
            </a:r>
          </a:p>
          <a:p>
            <a:pPr lvl="1">
              <a:defRPr/>
            </a:pPr>
            <a:r>
              <a:rPr lang="en-CA" altLang="en-US" sz="2200" dirty="0"/>
              <a:t>Brazil – 11,888 confirmed</a:t>
            </a:r>
          </a:p>
          <a:p>
            <a:pPr lvl="1">
              <a:defRPr/>
            </a:pPr>
            <a:r>
              <a:rPr lang="en-CA" altLang="en-US" sz="2200" dirty="0"/>
              <a:t>Peru, Panama, Uruguay, Venezuela, Guyana, Cuba, Chile, Colombia, USA + Canada (1 imported case each)</a:t>
            </a:r>
          </a:p>
          <a:p>
            <a:pPr marL="0" indent="0">
              <a:buFont typeface="Arial" panose="020B0604020202020204" pitchFamily="34" charset="0"/>
              <a:buNone/>
              <a:defRPr/>
            </a:pPr>
            <a:endParaRPr lang="en-CA" altLang="en-US" dirty="0"/>
          </a:p>
        </p:txBody>
      </p:sp>
      <p:sp>
        <p:nvSpPr>
          <p:cNvPr id="30724" name="Slide Number Placeholder 3">
            <a:extLst>
              <a:ext uri="{FF2B5EF4-FFF2-40B4-BE49-F238E27FC236}">
                <a16:creationId xmlns:a16="http://schemas.microsoft.com/office/drawing/2014/main" id="{A5C32170-3437-4081-EAB9-EEC81B59D815}"/>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2BCD5AD0-E323-4B69-A0FA-9CB674ACFA50}" type="slidenum">
              <a:rPr lang="en-US" altLang="en-US" sz="1200" smtClean="0">
                <a:solidFill>
                  <a:srgbClr val="898989"/>
                </a:solidFill>
              </a:rPr>
              <a:pPr>
                <a:lnSpc>
                  <a:spcPct val="100000"/>
                </a:lnSpc>
                <a:spcBef>
                  <a:spcPct val="0"/>
                </a:spcBef>
                <a:buFontTx/>
                <a:buNone/>
              </a:pPr>
              <a:t>15</a:t>
            </a:fld>
            <a:endParaRPr lang="en-US" altLang="en-US" sz="1200">
              <a:solidFill>
                <a:srgbClr val="898989"/>
              </a:solidFill>
            </a:endParaRPr>
          </a:p>
        </p:txBody>
      </p:sp>
      <p:sp>
        <p:nvSpPr>
          <p:cNvPr id="30725" name="Rectangle 4">
            <a:extLst>
              <a:ext uri="{FF2B5EF4-FFF2-40B4-BE49-F238E27FC236}">
                <a16:creationId xmlns:a16="http://schemas.microsoft.com/office/drawing/2014/main" id="{A3497051-D50E-9C1E-DA9F-3EB92D626CFD}"/>
              </a:ext>
            </a:extLst>
          </p:cNvPr>
          <p:cNvSpPr>
            <a:spLocks noChangeArrowheads="1"/>
          </p:cNvSpPr>
          <p:nvPr/>
        </p:nvSpPr>
        <p:spPr bwMode="auto">
          <a:xfrm>
            <a:off x="1343025" y="2220913"/>
            <a:ext cx="19973925"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30726" name="Rectangle 2">
            <a:extLst>
              <a:ext uri="{FF2B5EF4-FFF2-40B4-BE49-F238E27FC236}">
                <a16:creationId xmlns:a16="http://schemas.microsoft.com/office/drawing/2014/main" id="{D882FB7D-868F-D0E4-444D-734C6683DF58}"/>
              </a:ext>
            </a:extLst>
          </p:cNvPr>
          <p:cNvSpPr>
            <a:spLocks noChangeArrowheads="1"/>
          </p:cNvSpPr>
          <p:nvPr/>
        </p:nvSpPr>
        <p:spPr bwMode="auto">
          <a:xfrm>
            <a:off x="1343025" y="3187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30727" name="Rectangle 4">
            <a:extLst>
              <a:ext uri="{FF2B5EF4-FFF2-40B4-BE49-F238E27FC236}">
                <a16:creationId xmlns:a16="http://schemas.microsoft.com/office/drawing/2014/main" id="{F74CF8F6-BA13-4E67-A23A-AACF3830C6D1}"/>
              </a:ext>
            </a:extLst>
          </p:cNvPr>
          <p:cNvSpPr>
            <a:spLocks noChangeArrowheads="1"/>
          </p:cNvSpPr>
          <p:nvPr/>
        </p:nvSpPr>
        <p:spPr bwMode="auto">
          <a:xfrm>
            <a:off x="2286000" y="3297238"/>
            <a:ext cx="165195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pic>
        <p:nvPicPr>
          <p:cNvPr id="30728" name="Picture 2">
            <a:extLst>
              <a:ext uri="{FF2B5EF4-FFF2-40B4-BE49-F238E27FC236}">
                <a16:creationId xmlns:a16="http://schemas.microsoft.com/office/drawing/2014/main" id="{54001A23-151B-3B6D-371A-A845A7668FA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12038" y="471488"/>
            <a:ext cx="4552950" cy="2800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2831125-6CEE-6AD7-6442-A9B8E21F875C}"/>
              </a:ext>
            </a:extLst>
          </p:cNvPr>
          <p:cNvSpPr/>
          <p:nvPr/>
        </p:nvSpPr>
        <p:spPr>
          <a:xfrm>
            <a:off x="7332663" y="3208338"/>
            <a:ext cx="4310062" cy="460375"/>
          </a:xfrm>
          <a:prstGeom prst="rect">
            <a:avLst/>
          </a:prstGeom>
        </p:spPr>
        <p:txBody>
          <a:bodyPr>
            <a:spAutoFit/>
          </a:bodyPr>
          <a:lstStyle/>
          <a:p>
            <a:pPr>
              <a:spcBef>
                <a:spcPts val="2000"/>
              </a:spcBef>
              <a:spcAft>
                <a:spcPts val="1000"/>
              </a:spcAft>
              <a:defRPr/>
            </a:pPr>
            <a:r>
              <a:rPr lang="en-US" sz="1200" dirty="0">
                <a:solidFill>
                  <a:srgbClr val="000000"/>
                </a:solidFill>
                <a:latin typeface="+mn-lt"/>
                <a:hlinkClick r:id="rId5"/>
              </a:rPr>
              <a:t>Oropouche Virus: Clinical, Epidemiological, and Molecular Aspects of a Neglected </a:t>
            </a:r>
            <a:r>
              <a:rPr lang="en-US" sz="1200" dirty="0" err="1">
                <a:solidFill>
                  <a:srgbClr val="000000"/>
                </a:solidFill>
                <a:latin typeface="+mn-lt"/>
                <a:hlinkClick r:id="rId5"/>
              </a:rPr>
              <a:t>Orthobunyavirus</a:t>
            </a:r>
            <a:endParaRPr lang="en-US" sz="1200" dirty="0">
              <a:solidFill>
                <a:srgbClr val="000000"/>
              </a:solidFill>
              <a:latin typeface="+mn-lt"/>
            </a:endParaRPr>
          </a:p>
        </p:txBody>
      </p:sp>
      <p:sp>
        <p:nvSpPr>
          <p:cNvPr id="6" name="TextBox 5">
            <a:extLst>
              <a:ext uri="{FF2B5EF4-FFF2-40B4-BE49-F238E27FC236}">
                <a16:creationId xmlns:a16="http://schemas.microsoft.com/office/drawing/2014/main" id="{D4E70727-8F29-8532-3850-1FD0990BF2FD}"/>
              </a:ext>
            </a:extLst>
          </p:cNvPr>
          <p:cNvSpPr txBox="1"/>
          <p:nvPr/>
        </p:nvSpPr>
        <p:spPr>
          <a:xfrm>
            <a:off x="409223" y="6171684"/>
            <a:ext cx="6344355" cy="369332"/>
          </a:xfrm>
          <a:prstGeom prst="rect">
            <a:avLst/>
          </a:prstGeom>
          <a:noFill/>
        </p:spPr>
        <p:txBody>
          <a:bodyPr wrap="square" rtlCol="0">
            <a:spAutoFit/>
          </a:bodyPr>
          <a:lstStyle/>
          <a:p>
            <a:r>
              <a:rPr lang="en-CA" dirty="0">
                <a:hlinkClick r:id="rId6"/>
              </a:rPr>
              <a:t>PAHO Oropouche </a:t>
            </a:r>
            <a:r>
              <a:rPr lang="en-CA" dirty="0" err="1">
                <a:hlinkClick r:id="rId6"/>
              </a:rPr>
              <a:t>ARBOportal</a:t>
            </a:r>
            <a:r>
              <a:rPr lang="en-CA" dirty="0"/>
              <a:t> – weekly OROV cases for 2025</a:t>
            </a:r>
          </a:p>
        </p:txBody>
      </p:sp>
      <p:pic>
        <p:nvPicPr>
          <p:cNvPr id="7" name="Picture 6">
            <a:extLst>
              <a:ext uri="{FF2B5EF4-FFF2-40B4-BE49-F238E27FC236}">
                <a16:creationId xmlns:a16="http://schemas.microsoft.com/office/drawing/2014/main" id="{9FFB7E08-3B7E-202F-0AF4-2CBE86418DCD}"/>
              </a:ext>
            </a:extLst>
          </p:cNvPr>
          <p:cNvPicPr>
            <a:picLocks noChangeAspect="1"/>
          </p:cNvPicPr>
          <p:nvPr/>
        </p:nvPicPr>
        <p:blipFill>
          <a:blip r:embed="rId7"/>
          <a:stretch>
            <a:fillRect/>
          </a:stretch>
        </p:blipFill>
        <p:spPr>
          <a:xfrm>
            <a:off x="532737" y="3774513"/>
            <a:ext cx="11432251" cy="2397171"/>
          </a:xfrm>
          <a:prstGeom prst="rect">
            <a:avLst/>
          </a:prstGeom>
        </p:spPr>
      </p:pic>
    </p:spTree>
    <p:extLst>
      <p:ext uri="{BB962C8B-B14F-4D97-AF65-F5344CB8AC3E}">
        <p14:creationId xmlns:p14="http://schemas.microsoft.com/office/powerpoint/2010/main" val="30586261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D0B7F-3FED-2E7E-9C22-AD9267B745F0}"/>
              </a:ext>
            </a:extLst>
          </p:cNvPr>
          <p:cNvSpPr>
            <a:spLocks noGrp="1"/>
          </p:cNvSpPr>
          <p:nvPr>
            <p:ph type="title"/>
          </p:nvPr>
        </p:nvSpPr>
        <p:spPr>
          <a:xfrm>
            <a:off x="127000" y="-57150"/>
            <a:ext cx="10515600" cy="1325563"/>
          </a:xfrm>
        </p:spPr>
        <p:txBody>
          <a:bodyPr/>
          <a:lstStyle/>
          <a:p>
            <a:pPr>
              <a:defRPr/>
            </a:pPr>
            <a:r>
              <a:rPr lang="en-CA" sz="3200" dirty="0"/>
              <a:t>Dengue</a:t>
            </a:r>
          </a:p>
        </p:txBody>
      </p:sp>
      <p:sp>
        <p:nvSpPr>
          <p:cNvPr id="32771" name="Text Placeholder 2">
            <a:extLst>
              <a:ext uri="{FF2B5EF4-FFF2-40B4-BE49-F238E27FC236}">
                <a16:creationId xmlns:a16="http://schemas.microsoft.com/office/drawing/2014/main" id="{B8AA0EC8-E7D4-138E-27D6-A04B25799C75}"/>
              </a:ext>
            </a:extLst>
          </p:cNvPr>
          <p:cNvSpPr>
            <a:spLocks noGrp="1"/>
          </p:cNvSpPr>
          <p:nvPr>
            <p:ph type="body" sz="quarter" idx="13"/>
          </p:nvPr>
        </p:nvSpPr>
        <p:spPr>
          <a:xfrm>
            <a:off x="431800" y="903111"/>
            <a:ext cx="5483969" cy="5362752"/>
          </a:xfrm>
        </p:spPr>
        <p:txBody>
          <a:bodyPr/>
          <a:lstStyle/>
          <a:p>
            <a:r>
              <a:rPr lang="en-CA" altLang="en-US" dirty="0"/>
              <a:t>PAHO released an </a:t>
            </a:r>
            <a:r>
              <a:rPr lang="en-CA" altLang="en-US" dirty="0">
                <a:hlinkClick r:id="rId3"/>
              </a:rPr>
              <a:t>epidemiological update</a:t>
            </a:r>
            <a:r>
              <a:rPr lang="en-CA" altLang="en-US" dirty="0"/>
              <a:t> on </a:t>
            </a:r>
            <a:r>
              <a:rPr lang="en-CA" altLang="en-US" b="1" dirty="0"/>
              <a:t>Dengue </a:t>
            </a:r>
            <a:r>
              <a:rPr lang="en-CA" altLang="en-US" dirty="0"/>
              <a:t>in the Americas on September 26, 2025</a:t>
            </a:r>
          </a:p>
          <a:p>
            <a:r>
              <a:rPr lang="en-CA" altLang="en-US" dirty="0"/>
              <a:t>Asia is reporting a rise in cases in certain countries (</a:t>
            </a:r>
            <a:r>
              <a:rPr lang="en-CA" altLang="en-US" dirty="0">
                <a:hlinkClick r:id="rId4"/>
              </a:rPr>
              <a:t>Bangladesh</a:t>
            </a:r>
            <a:r>
              <a:rPr lang="en-CA" altLang="en-US" dirty="0"/>
              <a:t>, India, China, Afghanistan)</a:t>
            </a:r>
          </a:p>
          <a:p>
            <a:r>
              <a:rPr lang="en-CA" altLang="en-US" dirty="0">
                <a:hlinkClick r:id="rId5"/>
              </a:rPr>
              <a:t>Europe</a:t>
            </a:r>
            <a:r>
              <a:rPr lang="en-CA" altLang="en-US" dirty="0"/>
              <a:t> – locally acquired cases reported in Italy and France</a:t>
            </a:r>
            <a:endParaRPr lang="en-CA" altLang="en-US" dirty="0">
              <a:hlinkClick r:id=""/>
            </a:endParaRPr>
          </a:p>
          <a:p>
            <a:r>
              <a:rPr lang="en-CA" altLang="en-US" dirty="0">
                <a:hlinkClick r:id=""/>
              </a:rPr>
              <a:t>WHO Dengue Dashboard</a:t>
            </a:r>
            <a:r>
              <a:rPr lang="en-CA" altLang="en-US" dirty="0"/>
              <a:t> – Data up to August 2025</a:t>
            </a:r>
          </a:p>
        </p:txBody>
      </p:sp>
      <p:sp>
        <p:nvSpPr>
          <p:cNvPr id="32772" name="Slide Number Placeholder 3">
            <a:extLst>
              <a:ext uri="{FF2B5EF4-FFF2-40B4-BE49-F238E27FC236}">
                <a16:creationId xmlns:a16="http://schemas.microsoft.com/office/drawing/2014/main" id="{587A5BC4-405E-9FD2-3E68-746E9F36E9C6}"/>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AB69430-8D0A-4755-9593-0CEB70B215A4}" type="slidenum">
              <a:rPr lang="en-US" altLang="en-US" smtClean="0">
                <a:solidFill>
                  <a:srgbClr val="898989"/>
                </a:solidFill>
              </a:rPr>
              <a:pPr/>
              <a:t>16</a:t>
            </a:fld>
            <a:endParaRPr lang="en-US" altLang="en-US">
              <a:solidFill>
                <a:srgbClr val="898989"/>
              </a:solidFill>
            </a:endParaRPr>
          </a:p>
        </p:txBody>
      </p:sp>
      <p:cxnSp>
        <p:nvCxnSpPr>
          <p:cNvPr id="8" name="Straight Arrow Connector 7">
            <a:extLst>
              <a:ext uri="{FF2B5EF4-FFF2-40B4-BE49-F238E27FC236}">
                <a16:creationId xmlns:a16="http://schemas.microsoft.com/office/drawing/2014/main" id="{69C8262F-A43A-D825-E9F7-7550D67532C6}"/>
              </a:ext>
            </a:extLst>
          </p:cNvPr>
          <p:cNvCxnSpPr>
            <a:cxnSpLocks/>
          </p:cNvCxnSpPr>
          <p:nvPr/>
        </p:nvCxnSpPr>
        <p:spPr>
          <a:xfrm>
            <a:off x="4389120" y="1862136"/>
            <a:ext cx="170688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hlinkClick r:id="rId6"/>
            <a:extLst>
              <a:ext uri="{FF2B5EF4-FFF2-40B4-BE49-F238E27FC236}">
                <a16:creationId xmlns:a16="http://schemas.microsoft.com/office/drawing/2014/main" id="{483BBCD9-FA53-AE73-CA53-E68E59DCB9DC}"/>
              </a:ext>
            </a:extLst>
          </p:cNvPr>
          <p:cNvSpPr txBox="1"/>
          <p:nvPr/>
        </p:nvSpPr>
        <p:spPr>
          <a:xfrm>
            <a:off x="8610600" y="420965"/>
            <a:ext cx="3446072" cy="369332"/>
          </a:xfrm>
          <a:prstGeom prst="rect">
            <a:avLst/>
          </a:prstGeom>
          <a:noFill/>
        </p:spPr>
        <p:txBody>
          <a:bodyPr wrap="none" rtlCol="0">
            <a:spAutoFit/>
          </a:bodyPr>
          <a:lstStyle/>
          <a:p>
            <a:r>
              <a:rPr lang="en-CA" dirty="0">
                <a:hlinkClick r:id="rId6"/>
              </a:rPr>
              <a:t>PAHO Dengue: analysis by country</a:t>
            </a:r>
            <a:endParaRPr lang="en-CA" dirty="0"/>
          </a:p>
        </p:txBody>
      </p:sp>
      <p:pic>
        <p:nvPicPr>
          <p:cNvPr id="11" name="Picture 10">
            <a:extLst>
              <a:ext uri="{FF2B5EF4-FFF2-40B4-BE49-F238E27FC236}">
                <a16:creationId xmlns:a16="http://schemas.microsoft.com/office/drawing/2014/main" id="{A2665B48-5C5A-C8B4-1111-671AC71EC77D}"/>
              </a:ext>
            </a:extLst>
          </p:cNvPr>
          <p:cNvPicPr>
            <a:picLocks noChangeAspect="1"/>
          </p:cNvPicPr>
          <p:nvPr/>
        </p:nvPicPr>
        <p:blipFill>
          <a:blip r:embed="rId7"/>
          <a:stretch>
            <a:fillRect/>
          </a:stretch>
        </p:blipFill>
        <p:spPr>
          <a:xfrm>
            <a:off x="6181767" y="804390"/>
            <a:ext cx="5706753" cy="2530563"/>
          </a:xfrm>
          <a:prstGeom prst="rect">
            <a:avLst/>
          </a:prstGeom>
          <a:ln w="28575">
            <a:solidFill>
              <a:schemeClr val="tx1"/>
            </a:solidFill>
          </a:ln>
        </p:spPr>
      </p:pic>
      <p:pic>
        <p:nvPicPr>
          <p:cNvPr id="13" name="Picture 12">
            <a:extLst>
              <a:ext uri="{FF2B5EF4-FFF2-40B4-BE49-F238E27FC236}">
                <a16:creationId xmlns:a16="http://schemas.microsoft.com/office/drawing/2014/main" id="{8251D45E-00E1-7700-EFBD-E388510B460D}"/>
              </a:ext>
            </a:extLst>
          </p:cNvPr>
          <p:cNvPicPr>
            <a:picLocks noChangeAspect="1"/>
          </p:cNvPicPr>
          <p:nvPr/>
        </p:nvPicPr>
        <p:blipFill>
          <a:blip r:embed="rId8"/>
          <a:stretch>
            <a:fillRect/>
          </a:stretch>
        </p:blipFill>
        <p:spPr>
          <a:xfrm>
            <a:off x="5605671" y="3492894"/>
            <a:ext cx="6339837" cy="2944141"/>
          </a:xfrm>
          <a:prstGeom prst="rect">
            <a:avLst/>
          </a:prstGeom>
          <a:ln w="28575">
            <a:solidFill>
              <a:schemeClr val="tx1"/>
            </a:solid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3AECA-6F2C-7ECC-7F86-A35BE46792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9758A5-C5C9-7F0C-E73A-DDB2F1C8EC2D}"/>
              </a:ext>
            </a:extLst>
          </p:cNvPr>
          <p:cNvSpPr>
            <a:spLocks noGrp="1"/>
          </p:cNvSpPr>
          <p:nvPr>
            <p:ph type="title"/>
          </p:nvPr>
        </p:nvSpPr>
        <p:spPr>
          <a:xfrm>
            <a:off x="114300" y="-95250"/>
            <a:ext cx="10515600" cy="1325563"/>
          </a:xfrm>
        </p:spPr>
        <p:txBody>
          <a:bodyPr/>
          <a:lstStyle/>
          <a:p>
            <a:pPr>
              <a:defRPr/>
            </a:pPr>
            <a:r>
              <a:rPr lang="en-CA" sz="3200" dirty="0"/>
              <a:t>Scientific Findings</a:t>
            </a:r>
          </a:p>
        </p:txBody>
      </p:sp>
      <p:sp>
        <p:nvSpPr>
          <p:cNvPr id="38915" name="Text Placeholder 5">
            <a:extLst>
              <a:ext uri="{FF2B5EF4-FFF2-40B4-BE49-F238E27FC236}">
                <a16:creationId xmlns:a16="http://schemas.microsoft.com/office/drawing/2014/main" id="{C3E67604-A9BB-ED85-29E8-88EBFCC4DCD9}"/>
              </a:ext>
            </a:extLst>
          </p:cNvPr>
          <p:cNvSpPr>
            <a:spLocks noGrp="1"/>
          </p:cNvSpPr>
          <p:nvPr>
            <p:ph type="body" sz="quarter" idx="13"/>
          </p:nvPr>
        </p:nvSpPr>
        <p:spPr>
          <a:xfrm>
            <a:off x="225425" y="831850"/>
            <a:ext cx="11672888" cy="5768975"/>
          </a:xfrm>
        </p:spPr>
        <p:txBody>
          <a:bodyPr/>
          <a:lstStyle/>
          <a:p>
            <a:r>
              <a:rPr lang="en-CA" altLang="en-US" sz="1800" b="1" dirty="0">
                <a:hlinkClick r:id="rId3"/>
              </a:rPr>
              <a:t>Field evidence of Trypanosoma cruzi infection, diverse host use and invasion of human dwellings by the Chagas disease vector in Florida, USA</a:t>
            </a:r>
            <a:endParaRPr lang="en-CA" altLang="en-US" sz="1800" b="1" dirty="0"/>
          </a:p>
          <a:p>
            <a:r>
              <a:rPr lang="en-CA" altLang="en-US" sz="1800" b="1" dirty="0">
                <a:hlinkClick r:id="rId4"/>
              </a:rPr>
              <a:t>Chagas Disease, an Endemic Disease in the United States</a:t>
            </a:r>
            <a:endParaRPr lang="en-CA" altLang="en-US" sz="1800" b="1" dirty="0"/>
          </a:p>
          <a:p>
            <a:r>
              <a:rPr lang="en-CA" altLang="en-US" sz="1800" b="1" dirty="0">
                <a:hlinkClick r:id="rId5"/>
              </a:rPr>
              <a:t>Detection of Novel </a:t>
            </a:r>
            <a:r>
              <a:rPr lang="en-CA" altLang="en-US" sz="1800" b="1" dirty="0" err="1">
                <a:hlinkClick r:id="rId5"/>
              </a:rPr>
              <a:t>Orthobunyavirus</a:t>
            </a:r>
            <a:r>
              <a:rPr lang="en-CA" altLang="en-US" sz="1800" b="1" dirty="0">
                <a:hlinkClick r:id="rId5"/>
              </a:rPr>
              <a:t> </a:t>
            </a:r>
            <a:r>
              <a:rPr lang="en-CA" altLang="en-US" sz="1800" b="1" dirty="0" err="1">
                <a:hlinkClick r:id="rId5"/>
              </a:rPr>
              <a:t>Reassortants</a:t>
            </a:r>
            <a:r>
              <a:rPr lang="en-CA" altLang="en-US" sz="1800" b="1" dirty="0">
                <a:hlinkClick r:id="rId5"/>
              </a:rPr>
              <a:t> in Fatal Neurologic Case in Horse and Culicoides Biting Midges, South Africa</a:t>
            </a:r>
            <a:endParaRPr lang="en-CA" altLang="en-US" sz="1800" b="1" dirty="0"/>
          </a:p>
          <a:p>
            <a:r>
              <a:rPr lang="en-CA" altLang="en-US" sz="1800" b="1" dirty="0">
                <a:ea typeface="Calibri" panose="020F0502020204030204" pitchFamily="34" charset="0"/>
                <a:cs typeface="Times New Roman" panose="02020603050405020304" pitchFamily="18" charset="0"/>
                <a:hlinkClick r:id="rId6"/>
              </a:rPr>
              <a:t>First isolation and identification of </a:t>
            </a:r>
            <a:r>
              <a:rPr lang="en-CA" altLang="en-US" sz="1800" b="1" dirty="0" err="1">
                <a:ea typeface="Calibri" panose="020F0502020204030204" pitchFamily="34" charset="0"/>
                <a:cs typeface="Times New Roman" panose="02020603050405020304" pitchFamily="18" charset="0"/>
                <a:hlinkClick r:id="rId6"/>
              </a:rPr>
              <a:t>tembusu</a:t>
            </a:r>
            <a:r>
              <a:rPr lang="en-CA" altLang="en-US" sz="1800" b="1" dirty="0">
                <a:ea typeface="Calibri" panose="020F0502020204030204" pitchFamily="34" charset="0"/>
                <a:cs typeface="Times New Roman" panose="02020603050405020304" pitchFamily="18" charset="0"/>
                <a:hlinkClick r:id="rId6"/>
              </a:rPr>
              <a:t> virus from naturally infected quails highlighting its cross-species transmission risk</a:t>
            </a:r>
            <a:endParaRPr lang="en-CA" altLang="en-US" sz="1800" b="1" dirty="0">
              <a:ea typeface="Calibri" panose="020F0502020204030204" pitchFamily="34" charset="0"/>
              <a:cs typeface="Times New Roman" panose="02020603050405020304" pitchFamily="18" charset="0"/>
            </a:endParaRPr>
          </a:p>
          <a:p>
            <a:r>
              <a:rPr lang="en-CA" altLang="en-US" sz="1800" b="1" dirty="0">
                <a:ea typeface="Calibri" panose="020F0502020204030204" pitchFamily="34" charset="0"/>
                <a:cs typeface="Times New Roman" panose="02020603050405020304" pitchFamily="18" charset="0"/>
              </a:rPr>
              <a:t>Pre-print: </a:t>
            </a:r>
            <a:r>
              <a:rPr lang="en-CA" altLang="en-US" sz="1800" b="1" dirty="0">
                <a:ea typeface="Calibri" panose="020F0502020204030204" pitchFamily="34" charset="0"/>
                <a:cs typeface="Times New Roman" panose="02020603050405020304" pitchFamily="18" charset="0"/>
                <a:hlinkClick r:id="rId7"/>
              </a:rPr>
              <a:t>Quantitative evaluation of dogs as sentinels for Rift Valley fever virus circulation in Madagascar</a:t>
            </a:r>
            <a:endParaRPr lang="en-CA" altLang="en-US" sz="1800" b="1" dirty="0">
              <a:ea typeface="Calibri" panose="020F0502020204030204" pitchFamily="34" charset="0"/>
              <a:cs typeface="Times New Roman" panose="02020603050405020304" pitchFamily="18" charset="0"/>
            </a:endParaRPr>
          </a:p>
          <a:p>
            <a:r>
              <a:rPr lang="en-CA" altLang="en-US" sz="1800" b="1" dirty="0">
                <a:ea typeface="Calibri" panose="020F0502020204030204" pitchFamily="34" charset="0"/>
                <a:cs typeface="Times New Roman" panose="02020603050405020304" pitchFamily="18" charset="0"/>
              </a:rPr>
              <a:t>Pre-print: </a:t>
            </a:r>
            <a:r>
              <a:rPr lang="en-CA" sz="1800" b="1" dirty="0">
                <a:hlinkClick r:id="rId8"/>
              </a:rPr>
              <a:t>Venezuelan Equine Encephalitis Virus, Amazonas, Brazil, 2025</a:t>
            </a:r>
            <a:endParaRPr lang="en-CA" altLang="en-US" sz="1800" b="1" dirty="0">
              <a:ea typeface="Calibri" panose="020F0502020204030204" pitchFamily="34" charset="0"/>
              <a:cs typeface="Times New Roman" panose="02020603050405020304" pitchFamily="18" charset="0"/>
            </a:endParaRPr>
          </a:p>
          <a:p>
            <a:r>
              <a:rPr lang="en-CA" altLang="en-US" sz="1800" b="1" dirty="0">
                <a:hlinkClick r:id="rId9"/>
              </a:rPr>
              <a:t>Bluetongue’s New Frontier—Are Dogs at Risk?</a:t>
            </a:r>
            <a:endParaRPr lang="en-CA" altLang="en-US" sz="1800" b="1" dirty="0"/>
          </a:p>
          <a:p>
            <a:r>
              <a:rPr lang="en-CA" altLang="en-US" sz="1800" b="1" dirty="0">
                <a:hlinkClick r:id="rId10"/>
              </a:rPr>
              <a:t>Cross-continental hitchhiking of exotic ticks on human travelers and ensuing public health challenges in the USA</a:t>
            </a:r>
            <a:endParaRPr lang="en-CA" altLang="en-US" sz="1800" b="1" dirty="0"/>
          </a:p>
          <a:p>
            <a:r>
              <a:rPr lang="en-CA" altLang="en-US" sz="1800" b="1" dirty="0">
                <a:hlinkClick r:id="rId11"/>
              </a:rPr>
              <a:t>High prevalence of vector-borne pathogens in the blood of clinically healthy dogs in Hong Kong</a:t>
            </a:r>
            <a:endParaRPr lang="en-CA" altLang="en-US" sz="1800" b="1" dirty="0"/>
          </a:p>
          <a:p>
            <a:r>
              <a:rPr lang="en-CA" altLang="en-US" sz="1800" b="1" dirty="0">
                <a:hlinkClick r:id="rId12"/>
              </a:rPr>
              <a:t>Notes from the Field: Early-Season Human Plague Transmitted from an Infected Cat — Oregon, January 2024</a:t>
            </a:r>
            <a:endParaRPr lang="en-CA" altLang="en-US" sz="1800" b="1" dirty="0"/>
          </a:p>
          <a:p>
            <a:r>
              <a:rPr lang="en-CA" altLang="en-US" sz="1800" b="1" dirty="0">
                <a:hlinkClick r:id="rId13"/>
              </a:rPr>
              <a:t>Characterization of post-acute multi-organ sequelae following dengue infection</a:t>
            </a:r>
            <a:endParaRPr lang="en-CA" altLang="en-US" sz="1800" b="1" dirty="0"/>
          </a:p>
        </p:txBody>
      </p:sp>
      <p:sp>
        <p:nvSpPr>
          <p:cNvPr id="38916" name="Slide Number Placeholder 4">
            <a:extLst>
              <a:ext uri="{FF2B5EF4-FFF2-40B4-BE49-F238E27FC236}">
                <a16:creationId xmlns:a16="http://schemas.microsoft.com/office/drawing/2014/main" id="{3DD673CC-B698-664A-5224-75CE51DEF3B0}"/>
              </a:ext>
            </a:extLst>
          </p:cNvPr>
          <p:cNvSpPr>
            <a:spLocks noGrp="1" noChangeArrowheads="1"/>
          </p:cNvSpPr>
          <p:nvPr>
            <p:ph type="sldNum" sz="quarter" idx="14"/>
          </p:nvPr>
        </p:nvSpPr>
        <p:spPr bwMode="auto">
          <a:xfrm>
            <a:off x="94488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C11200B8-ACEB-476E-9BB3-4C49D8CCD618}" type="slidenum">
              <a:rPr lang="en-US" altLang="en-US" sz="1200" smtClean="0">
                <a:solidFill>
                  <a:srgbClr val="898989"/>
                </a:solidFill>
              </a:rPr>
              <a:pPr>
                <a:lnSpc>
                  <a:spcPct val="100000"/>
                </a:lnSpc>
                <a:spcBef>
                  <a:spcPct val="0"/>
                </a:spcBef>
                <a:buFontTx/>
                <a:buNone/>
              </a:pPr>
              <a:t>17</a:t>
            </a:fld>
            <a:endParaRPr lang="en-US" altLang="en-US" sz="1200" dirty="0">
              <a:solidFill>
                <a:srgbClr val="898989"/>
              </a:solidFill>
            </a:endParaRPr>
          </a:p>
        </p:txBody>
      </p:sp>
    </p:spTree>
    <p:extLst>
      <p:ext uri="{BB962C8B-B14F-4D97-AF65-F5344CB8AC3E}">
        <p14:creationId xmlns:p14="http://schemas.microsoft.com/office/powerpoint/2010/main" val="3897818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06A4F-942E-F441-F002-1AF2D205FF43}"/>
              </a:ext>
            </a:extLst>
          </p:cNvPr>
          <p:cNvSpPr>
            <a:spLocks noGrp="1"/>
          </p:cNvSpPr>
          <p:nvPr>
            <p:ph type="title"/>
          </p:nvPr>
        </p:nvSpPr>
        <p:spPr>
          <a:xfrm>
            <a:off x="114300" y="-95250"/>
            <a:ext cx="10515600" cy="1325563"/>
          </a:xfrm>
        </p:spPr>
        <p:txBody>
          <a:bodyPr/>
          <a:lstStyle/>
          <a:p>
            <a:pPr>
              <a:defRPr/>
            </a:pPr>
            <a:r>
              <a:rPr lang="en-CA" sz="3200" dirty="0"/>
              <a:t>Scientific Findings</a:t>
            </a:r>
          </a:p>
        </p:txBody>
      </p:sp>
      <p:sp>
        <p:nvSpPr>
          <p:cNvPr id="38915" name="Text Placeholder 5">
            <a:extLst>
              <a:ext uri="{FF2B5EF4-FFF2-40B4-BE49-F238E27FC236}">
                <a16:creationId xmlns:a16="http://schemas.microsoft.com/office/drawing/2014/main" id="{DF567D95-51A0-E986-A989-51A897EF12E8}"/>
              </a:ext>
            </a:extLst>
          </p:cNvPr>
          <p:cNvSpPr>
            <a:spLocks noGrp="1"/>
          </p:cNvSpPr>
          <p:nvPr>
            <p:ph type="body" sz="quarter" idx="13"/>
          </p:nvPr>
        </p:nvSpPr>
        <p:spPr>
          <a:xfrm>
            <a:off x="225425" y="831850"/>
            <a:ext cx="11672888" cy="5768975"/>
          </a:xfrm>
        </p:spPr>
        <p:txBody>
          <a:bodyPr/>
          <a:lstStyle/>
          <a:p>
            <a:r>
              <a:rPr lang="en-CA" sz="1800" b="1" dirty="0">
                <a:hlinkClick r:id="rId3"/>
              </a:rPr>
              <a:t>Mosquito vector competence for Japanese encephalitis virus: a systematic review and meta-analysis update</a:t>
            </a:r>
            <a:endParaRPr lang="en-CA" altLang="en-US" sz="1800" b="1" dirty="0">
              <a:hlinkClick r:id="rId4"/>
            </a:endParaRPr>
          </a:p>
          <a:p>
            <a:r>
              <a:rPr lang="en-CA" sz="1800" b="1" dirty="0">
                <a:hlinkClick r:id="rId5"/>
              </a:rPr>
              <a:t>Outbreak of autochthonous West Nile virus infection in Lazio region, Italy, July to August 2025: preliminary investigation</a:t>
            </a:r>
            <a:endParaRPr lang="en-CA" altLang="en-US" sz="1800" b="1" dirty="0">
              <a:hlinkClick r:id=""/>
            </a:endParaRPr>
          </a:p>
          <a:p>
            <a:r>
              <a:rPr lang="en-CA" altLang="en-US" sz="1800" b="1" dirty="0">
                <a:hlinkClick r:id=""/>
              </a:rPr>
              <a:t>Oropouche virus efficiently replicates and is immunostimulatory in vivo in nonhuman primate species</a:t>
            </a:r>
            <a:endParaRPr lang="en-CA" altLang="en-US" sz="1800" b="1" dirty="0"/>
          </a:p>
          <a:p>
            <a:r>
              <a:rPr lang="en-CA" altLang="en-US" sz="1800" b="1" dirty="0">
                <a:hlinkClick r:id="rId6"/>
              </a:rPr>
              <a:t>Canine Spotted Fever Group Rickettsial Seroprevalence as an Indicator for Human Rocky Mountain Spotted Fever Case Rates in Arizona, USA</a:t>
            </a:r>
            <a:endParaRPr lang="en-CA" altLang="en-US" sz="1800" b="1" dirty="0"/>
          </a:p>
          <a:p>
            <a:r>
              <a:rPr lang="en-CA" altLang="en-US" sz="1800" b="1" dirty="0">
                <a:hlinkClick r:id="rId7"/>
              </a:rPr>
              <a:t>Babesia microti (</a:t>
            </a:r>
            <a:r>
              <a:rPr lang="en-CA" altLang="en-US" sz="1800" b="1" dirty="0" err="1">
                <a:hlinkClick r:id="rId7"/>
              </a:rPr>
              <a:t>Babesiidae</a:t>
            </a:r>
            <a:r>
              <a:rPr lang="en-CA" altLang="en-US" sz="1800" b="1" dirty="0">
                <a:hlinkClick r:id="rId7"/>
              </a:rPr>
              <a:t>, </a:t>
            </a:r>
            <a:r>
              <a:rPr lang="en-CA" altLang="en-US" sz="1800" b="1" dirty="0" err="1">
                <a:hlinkClick r:id="rId7"/>
              </a:rPr>
              <a:t>Piroplasmida</a:t>
            </a:r>
            <a:r>
              <a:rPr lang="en-CA" altLang="en-US" sz="1800" b="1" dirty="0">
                <a:hlinkClick r:id="rId7"/>
              </a:rPr>
              <a:t>) infection in a Chinese traveler returning from the United States of America</a:t>
            </a:r>
            <a:endParaRPr lang="en-CA" altLang="en-US" sz="1800" b="1" dirty="0"/>
          </a:p>
          <a:p>
            <a:r>
              <a:rPr lang="en-CA" altLang="en-US" sz="1800" b="1" dirty="0">
                <a:hlinkClick r:id="rId8"/>
              </a:rPr>
              <a:t>Mathematical modeling of lumpy skin disease: New perspectives and insights</a:t>
            </a:r>
            <a:endParaRPr lang="en-CA" altLang="en-US" sz="1800" b="1" dirty="0"/>
          </a:p>
          <a:p>
            <a:r>
              <a:rPr lang="en-CA" altLang="en-US" sz="1800" b="1" dirty="0">
                <a:hlinkClick r:id="rId9"/>
              </a:rPr>
              <a:t>Replication and Virulence in Cattle of the First Lumpy Skin Disease Virus Isolated in Xinjiang, China (2019)</a:t>
            </a:r>
            <a:endParaRPr lang="en-CA" altLang="en-US" sz="1800" b="1" dirty="0"/>
          </a:p>
          <a:p>
            <a:r>
              <a:rPr lang="en-CA" altLang="en-US" sz="1800" b="1" dirty="0">
                <a:hlinkClick r:id="rId10"/>
              </a:rPr>
              <a:t>Pediatric Case Report and Overview of Autochthonous Tick-Borne Encephalitis, Belgium</a:t>
            </a:r>
            <a:endParaRPr lang="en-CA" altLang="en-US" sz="1800" b="1" dirty="0"/>
          </a:p>
          <a:p>
            <a:r>
              <a:rPr lang="en-CA" altLang="en-US" sz="1800" b="1" dirty="0">
                <a:hlinkClick r:id="rId11"/>
              </a:rPr>
              <a:t>Epidemiological Alert Chikungunya and Oropouche in the Americas Region - 28 August 2025</a:t>
            </a:r>
            <a:endParaRPr lang="en-CA" altLang="en-US" sz="1800" b="1" dirty="0"/>
          </a:p>
          <a:p>
            <a:r>
              <a:rPr lang="en-CA" altLang="en-US" sz="1800" b="1" dirty="0">
                <a:hlinkClick r:id="rId12"/>
              </a:rPr>
              <a:t>Importation of the exotic tick </a:t>
            </a:r>
            <a:r>
              <a:rPr lang="en-CA" altLang="en-US" sz="1800" b="1" dirty="0" err="1">
                <a:hlinkClick r:id="rId12"/>
              </a:rPr>
              <a:t>Amblyomma</a:t>
            </a:r>
            <a:r>
              <a:rPr lang="en-CA" altLang="en-US" sz="1800" b="1" dirty="0">
                <a:hlinkClick r:id="rId12"/>
              </a:rPr>
              <a:t> </a:t>
            </a:r>
            <a:r>
              <a:rPr lang="en-CA" altLang="en-US" sz="1800" b="1" dirty="0" err="1">
                <a:hlinkClick r:id="rId12"/>
              </a:rPr>
              <a:t>geoemydae</a:t>
            </a:r>
            <a:r>
              <a:rPr lang="en-CA" altLang="en-US" sz="1800" b="1" dirty="0">
                <a:hlinkClick r:id="rId12"/>
              </a:rPr>
              <a:t> into Sweden via illegally introduced turtles (</a:t>
            </a:r>
            <a:r>
              <a:rPr lang="en-CA" altLang="en-US" sz="1800" b="1" dirty="0" err="1">
                <a:hlinkClick r:id="rId12"/>
              </a:rPr>
              <a:t>Geoemyda</a:t>
            </a:r>
            <a:r>
              <a:rPr lang="en-CA" altLang="en-US" sz="1800" b="1" dirty="0">
                <a:hlinkClick r:id="rId12"/>
              </a:rPr>
              <a:t> </a:t>
            </a:r>
            <a:r>
              <a:rPr lang="en-CA" altLang="en-US" sz="1800" b="1" dirty="0" err="1">
                <a:hlinkClick r:id="rId12"/>
              </a:rPr>
              <a:t>spengleri</a:t>
            </a:r>
            <a:r>
              <a:rPr lang="en-CA" altLang="en-US" sz="1800" b="1" dirty="0">
                <a:hlinkClick r:id="rId12"/>
              </a:rPr>
              <a:t>) from Thailand</a:t>
            </a:r>
            <a:endParaRPr lang="en-CA" altLang="en-US" sz="1800" b="1" dirty="0"/>
          </a:p>
          <a:p>
            <a:r>
              <a:rPr lang="en-CA" altLang="en-US" sz="1800" b="1" dirty="0">
                <a:hlinkClick r:id="rId13"/>
              </a:rPr>
              <a:t>Risk assessment and perspectives of local transmission of chikungunya and dengue in Italy, a European forerunner</a:t>
            </a:r>
            <a:endParaRPr lang="en-CA" altLang="en-US" sz="1800" b="1" dirty="0"/>
          </a:p>
          <a:p>
            <a:r>
              <a:rPr lang="en-CA" altLang="en-US" sz="1800" b="1" dirty="0">
                <a:hlinkClick r:id="rId14"/>
              </a:rPr>
              <a:t>Surveillance of West Nile virus infections in humans and animals in Europe, monthly report</a:t>
            </a:r>
            <a:endParaRPr lang="en-CA" altLang="en-US" sz="1800" b="1" dirty="0"/>
          </a:p>
          <a:p>
            <a:r>
              <a:rPr lang="en-CA" altLang="en-US" sz="1800" b="1" dirty="0">
                <a:hlinkClick r:id="rId15"/>
              </a:rPr>
              <a:t>Estimation of Incubation Period for Oropouche Virus Disease among Travel-Associated Cases, 2024–2025</a:t>
            </a:r>
            <a:endParaRPr lang="en-CA" altLang="en-US" sz="1800" b="1" dirty="0"/>
          </a:p>
        </p:txBody>
      </p:sp>
      <p:sp>
        <p:nvSpPr>
          <p:cNvPr id="38916" name="Slide Number Placeholder 4">
            <a:extLst>
              <a:ext uri="{FF2B5EF4-FFF2-40B4-BE49-F238E27FC236}">
                <a16:creationId xmlns:a16="http://schemas.microsoft.com/office/drawing/2014/main" id="{27818374-E87C-C1BB-0F1A-7DE053C34504}"/>
              </a:ext>
            </a:extLst>
          </p:cNvPr>
          <p:cNvSpPr>
            <a:spLocks noGrp="1" noChangeArrowheads="1"/>
          </p:cNvSpPr>
          <p:nvPr>
            <p:ph type="sldNum" sz="quarter" idx="14"/>
          </p:nvPr>
        </p:nvSpPr>
        <p:spPr bwMode="auto">
          <a:xfrm>
            <a:off x="94488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C11200B8-ACEB-476E-9BB3-4C49D8CCD618}" type="slidenum">
              <a:rPr lang="en-US" altLang="en-US" sz="1200" smtClean="0">
                <a:solidFill>
                  <a:srgbClr val="898989"/>
                </a:solidFill>
              </a:rPr>
              <a:pPr>
                <a:lnSpc>
                  <a:spcPct val="100000"/>
                </a:lnSpc>
                <a:spcBef>
                  <a:spcPct val="0"/>
                </a:spcBef>
                <a:buFontTx/>
                <a:buNone/>
              </a:pPr>
              <a:t>18</a:t>
            </a:fld>
            <a:endParaRPr lang="en-US" altLang="en-US" sz="1200" dirty="0">
              <a:solidFill>
                <a:srgbClr val="898989"/>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4599C-1FFB-5AF3-1661-D5F7675FA7B6}"/>
              </a:ext>
            </a:extLst>
          </p:cNvPr>
          <p:cNvSpPr>
            <a:spLocks noGrp="1"/>
          </p:cNvSpPr>
          <p:nvPr>
            <p:ph type="title"/>
          </p:nvPr>
        </p:nvSpPr>
        <p:spPr>
          <a:xfrm>
            <a:off x="92075" y="-38100"/>
            <a:ext cx="10515600" cy="1325563"/>
          </a:xfrm>
        </p:spPr>
        <p:txBody>
          <a:bodyPr/>
          <a:lstStyle/>
          <a:p>
            <a:pPr>
              <a:defRPr/>
            </a:pPr>
            <a:r>
              <a:rPr lang="en-CA" sz="3200" dirty="0"/>
              <a:t>Scientific Findings</a:t>
            </a:r>
          </a:p>
        </p:txBody>
      </p:sp>
      <p:sp>
        <p:nvSpPr>
          <p:cNvPr id="40963" name="Text Placeholder 5">
            <a:extLst>
              <a:ext uri="{FF2B5EF4-FFF2-40B4-BE49-F238E27FC236}">
                <a16:creationId xmlns:a16="http://schemas.microsoft.com/office/drawing/2014/main" id="{3ED42CA1-25C8-76F2-9B17-193A48390452}"/>
              </a:ext>
            </a:extLst>
          </p:cNvPr>
          <p:cNvSpPr>
            <a:spLocks noGrp="1"/>
          </p:cNvSpPr>
          <p:nvPr>
            <p:ph type="body" sz="quarter" idx="13"/>
          </p:nvPr>
        </p:nvSpPr>
        <p:spPr>
          <a:xfrm>
            <a:off x="268288" y="941388"/>
            <a:ext cx="11439525" cy="5761037"/>
          </a:xfrm>
        </p:spPr>
        <p:txBody>
          <a:bodyPr/>
          <a:lstStyle/>
          <a:p>
            <a:r>
              <a:rPr lang="en-CA" altLang="en-US" sz="1800" b="1" dirty="0">
                <a:ea typeface="Calibri" panose="020F0502020204030204" pitchFamily="34" charset="0"/>
                <a:cs typeface="Times New Roman" panose="02020603050405020304" pitchFamily="18" charset="0"/>
                <a:hlinkClick r:id="rId3"/>
              </a:rPr>
              <a:t>Current status of severe fever with thrombocytopenia syndrome in China (Review)</a:t>
            </a:r>
            <a:endParaRPr lang="en-CA" altLang="en-US" sz="1800" b="1" dirty="0">
              <a:ea typeface="Calibri" panose="020F0502020204030204" pitchFamily="34" charset="0"/>
              <a:cs typeface="Times New Roman" panose="02020603050405020304" pitchFamily="18" charset="0"/>
            </a:endParaRPr>
          </a:p>
          <a:p>
            <a:r>
              <a:rPr lang="en-CA" altLang="en-US" sz="1800" b="1" dirty="0">
                <a:ea typeface="Calibri" panose="020F0502020204030204" pitchFamily="34" charset="0"/>
                <a:cs typeface="Times New Roman" panose="02020603050405020304" pitchFamily="18" charset="0"/>
                <a:hlinkClick r:id="rId4"/>
              </a:rPr>
              <a:t>Severe Fever with Thrombocytopenia Syndrome Acquired through Dog Bite, South Korea</a:t>
            </a:r>
            <a:endParaRPr lang="en-CA" altLang="en-US" sz="1800" b="1" dirty="0">
              <a:ea typeface="Calibri" panose="020F0502020204030204" pitchFamily="34" charset="0"/>
              <a:cs typeface="Times New Roman" panose="02020603050405020304" pitchFamily="18" charset="0"/>
            </a:endParaRPr>
          </a:p>
          <a:p>
            <a:r>
              <a:rPr lang="en-CA" altLang="en-US" sz="1800" b="1" dirty="0">
                <a:ea typeface="Calibri" panose="020F0502020204030204" pitchFamily="34" charset="0"/>
                <a:cs typeface="Times New Roman" panose="02020603050405020304" pitchFamily="18" charset="0"/>
                <a:hlinkClick r:id="rId5"/>
              </a:rPr>
              <a:t>Vertical transmission in field-caught mosquitoes identifies a mechanism for the establishment of Usutu virus in a temperate country</a:t>
            </a:r>
            <a:endParaRPr lang="en-CA" altLang="en-US" sz="1800" b="1" dirty="0">
              <a:ea typeface="Calibri" panose="020F0502020204030204" pitchFamily="34" charset="0"/>
              <a:cs typeface="Times New Roman" panose="02020603050405020304" pitchFamily="18" charset="0"/>
            </a:endParaRPr>
          </a:p>
          <a:p>
            <a:r>
              <a:rPr lang="en-CA" altLang="en-US" sz="1800" b="1" dirty="0">
                <a:ea typeface="Calibri" panose="020F0502020204030204" pitchFamily="34" charset="0"/>
                <a:cs typeface="Times New Roman" panose="02020603050405020304" pitchFamily="18" charset="0"/>
                <a:hlinkClick r:id="rId6"/>
              </a:rPr>
              <a:t>Experimental Usutu virus infection in Eurasian blackbirds (Turdus merula)</a:t>
            </a:r>
            <a:endParaRPr lang="en-CA" altLang="en-US" sz="1800" b="1" dirty="0">
              <a:ea typeface="Calibri" panose="020F0502020204030204" pitchFamily="34" charset="0"/>
              <a:cs typeface="Times New Roman" panose="02020603050405020304" pitchFamily="18" charset="0"/>
            </a:endParaRPr>
          </a:p>
          <a:p>
            <a:r>
              <a:rPr lang="en-CA" altLang="en-US" sz="1800" b="1" dirty="0">
                <a:ea typeface="Calibri" panose="020F0502020204030204" pitchFamily="34" charset="0"/>
                <a:cs typeface="Times New Roman" panose="02020603050405020304" pitchFamily="18" charset="0"/>
                <a:hlinkClick r:id="rId7"/>
              </a:rPr>
              <a:t>First detection of </a:t>
            </a:r>
            <a:r>
              <a:rPr lang="en-CA" altLang="en-US" sz="1800" b="1" dirty="0" err="1">
                <a:ea typeface="Calibri" panose="020F0502020204030204" pitchFamily="34" charset="0"/>
                <a:cs typeface="Times New Roman" panose="02020603050405020304" pitchFamily="18" charset="0"/>
                <a:hlinkClick r:id="rId7"/>
              </a:rPr>
              <a:t>Sindbis</a:t>
            </a:r>
            <a:r>
              <a:rPr lang="en-CA" altLang="en-US" sz="1800" b="1" dirty="0">
                <a:ea typeface="Calibri" panose="020F0502020204030204" pitchFamily="34" charset="0"/>
                <a:cs typeface="Times New Roman" panose="02020603050405020304" pitchFamily="18" charset="0"/>
                <a:hlinkClick r:id="rId7"/>
              </a:rPr>
              <a:t> virus in wild birds in Nigeria</a:t>
            </a:r>
            <a:endParaRPr lang="en-CA" altLang="en-US" sz="1800" b="1" dirty="0">
              <a:ea typeface="Calibri" panose="020F0502020204030204" pitchFamily="34" charset="0"/>
              <a:cs typeface="Times New Roman" panose="02020603050405020304" pitchFamily="18" charset="0"/>
            </a:endParaRPr>
          </a:p>
          <a:p>
            <a:r>
              <a:rPr lang="en-CA" altLang="en-US" sz="1800" b="1" dirty="0">
                <a:ea typeface="Calibri" panose="020F0502020204030204" pitchFamily="34" charset="0"/>
                <a:cs typeface="Times New Roman" panose="02020603050405020304" pitchFamily="18" charset="0"/>
                <a:hlinkClick r:id="rId8"/>
              </a:rPr>
              <a:t>Evidence of Crimean-Congo hemorrhagic fever virus in livestock and wildlife in Northeastern Portugal</a:t>
            </a:r>
            <a:endParaRPr lang="en-CA" altLang="en-US" sz="1800" b="1" dirty="0">
              <a:ea typeface="Calibri" panose="020F0502020204030204" pitchFamily="34" charset="0"/>
              <a:cs typeface="Times New Roman" panose="02020603050405020304" pitchFamily="18" charset="0"/>
            </a:endParaRPr>
          </a:p>
          <a:p>
            <a:r>
              <a:rPr lang="en-CA" altLang="en-US" sz="1800" b="1" dirty="0">
                <a:ea typeface="Calibri" panose="020F0502020204030204" pitchFamily="34" charset="0"/>
                <a:cs typeface="Times New Roman" panose="02020603050405020304" pitchFamily="18" charset="0"/>
                <a:hlinkClick r:id="rId9"/>
              </a:rPr>
              <a:t>First report of Crimean-Congo hemorrhagic fever virus exposure in human and livestock populations, Center Region, Cameroon</a:t>
            </a:r>
            <a:endParaRPr lang="en-CA" altLang="en-US" sz="1800" b="1" dirty="0">
              <a:ea typeface="Calibri" panose="020F0502020204030204" pitchFamily="34" charset="0"/>
              <a:cs typeface="Times New Roman" panose="02020603050405020304" pitchFamily="18" charset="0"/>
            </a:endParaRPr>
          </a:p>
          <a:p>
            <a:r>
              <a:rPr lang="en-CA" altLang="en-US" sz="1800" b="1" dirty="0">
                <a:ea typeface="Calibri" panose="020F0502020204030204" pitchFamily="34" charset="0"/>
                <a:cs typeface="Times New Roman" panose="02020603050405020304" pitchFamily="18" charset="0"/>
                <a:hlinkClick r:id="rId10"/>
              </a:rPr>
              <a:t>A review on the role of birds as disseminators of ticks, with special emphasis on </a:t>
            </a:r>
            <a:r>
              <a:rPr lang="en-CA" altLang="en-US" sz="1800" b="1" dirty="0" err="1">
                <a:ea typeface="Calibri" panose="020F0502020204030204" pitchFamily="34" charset="0"/>
                <a:cs typeface="Times New Roman" panose="02020603050405020304" pitchFamily="18" charset="0"/>
                <a:hlinkClick r:id="rId10"/>
              </a:rPr>
              <a:t>Hyalomma</a:t>
            </a:r>
            <a:r>
              <a:rPr lang="en-CA" altLang="en-US" sz="1800" b="1" dirty="0">
                <a:ea typeface="Calibri" panose="020F0502020204030204" pitchFamily="34" charset="0"/>
                <a:cs typeface="Times New Roman" panose="02020603050405020304" pitchFamily="18" charset="0"/>
                <a:hlinkClick r:id="rId10"/>
              </a:rPr>
              <a:t> species and Crimean-Congo haemorrhagic fever virus</a:t>
            </a:r>
            <a:endParaRPr lang="en-CA" altLang="en-US" sz="1800" b="1" dirty="0">
              <a:ea typeface="Calibri" panose="020F0502020204030204" pitchFamily="34" charset="0"/>
              <a:cs typeface="Times New Roman" panose="02020603050405020304" pitchFamily="18" charset="0"/>
            </a:endParaRPr>
          </a:p>
          <a:p>
            <a:r>
              <a:rPr lang="en-CA" altLang="en-US" sz="1800" b="1" dirty="0">
                <a:ea typeface="Calibri" panose="020F0502020204030204" pitchFamily="34" charset="0"/>
                <a:cs typeface="Times New Roman" panose="02020603050405020304" pitchFamily="18" charset="0"/>
                <a:hlinkClick r:id="rId11"/>
              </a:rPr>
              <a:t>Monitoring of Schmallenberg virus, bluetongue virus and epizootic haemorrhagic disease virus in biting midges in Germany 2019-2023</a:t>
            </a:r>
            <a:endParaRPr lang="en-CA" altLang="en-US" sz="1800" b="1" dirty="0">
              <a:ea typeface="Calibri" panose="020F0502020204030204" pitchFamily="34" charset="0"/>
              <a:cs typeface="Times New Roman" panose="02020603050405020304" pitchFamily="18" charset="0"/>
            </a:endParaRPr>
          </a:p>
          <a:p>
            <a:r>
              <a:rPr lang="en-CA" altLang="en-US" sz="1800" b="1" dirty="0">
                <a:ea typeface="Calibri" panose="020F0502020204030204" pitchFamily="34" charset="0"/>
                <a:cs typeface="Times New Roman" panose="02020603050405020304" pitchFamily="18" charset="0"/>
                <a:hlinkClick r:id="rId12"/>
              </a:rPr>
              <a:t>Targeted next-generation sequencing reveals </a:t>
            </a:r>
            <a:r>
              <a:rPr lang="en-CA" altLang="en-US" sz="1800" b="1" dirty="0" err="1">
                <a:ea typeface="Calibri" panose="020F0502020204030204" pitchFamily="34" charset="0"/>
                <a:cs typeface="Times New Roman" panose="02020603050405020304" pitchFamily="18" charset="0"/>
                <a:hlinkClick r:id="rId12"/>
              </a:rPr>
              <a:t>hemotropic</a:t>
            </a:r>
            <a:r>
              <a:rPr lang="en-CA" altLang="en-US" sz="1800" b="1" dirty="0">
                <a:ea typeface="Calibri" panose="020F0502020204030204" pitchFamily="34" charset="0"/>
                <a:cs typeface="Times New Roman" panose="02020603050405020304" pitchFamily="18" charset="0"/>
                <a:hlinkClick r:id="rId12"/>
              </a:rPr>
              <a:t> mycoplasmas, Bartonella spp., and Babesia in shelter dogs from Texas, USA</a:t>
            </a:r>
            <a:endParaRPr lang="en-CA" altLang="en-US" sz="1800" b="1" dirty="0">
              <a:ea typeface="Calibri" panose="020F0502020204030204" pitchFamily="34" charset="0"/>
              <a:cs typeface="Times New Roman" panose="02020603050405020304" pitchFamily="18" charset="0"/>
            </a:endParaRPr>
          </a:p>
          <a:p>
            <a:r>
              <a:rPr lang="en-CA" altLang="en-US" sz="1800" b="1" dirty="0">
                <a:ea typeface="Calibri" panose="020F0502020204030204" pitchFamily="34" charset="0"/>
                <a:cs typeface="Times New Roman" panose="02020603050405020304" pitchFamily="18" charset="0"/>
                <a:hlinkClick r:id="rId13"/>
              </a:rPr>
              <a:t>Identification of Co-Circulating Dengue and South America–Origin Zika Viruses, Pakistan, 2021–2022</a:t>
            </a:r>
            <a:endParaRPr lang="en-CA" altLang="en-US" sz="1800" b="1" dirty="0">
              <a:ea typeface="Calibri" panose="020F0502020204030204" pitchFamily="34" charset="0"/>
              <a:cs typeface="Times New Roman" panose="02020603050405020304" pitchFamily="18" charset="0"/>
            </a:endParaRPr>
          </a:p>
          <a:p>
            <a:r>
              <a:rPr lang="en-CA" altLang="en-US" sz="1800" b="1" dirty="0">
                <a:ea typeface="Calibri" panose="020F0502020204030204" pitchFamily="34" charset="0"/>
                <a:cs typeface="Times New Roman" panose="02020603050405020304" pitchFamily="18" charset="0"/>
                <a:hlinkClick r:id="rId14"/>
              </a:rPr>
              <a:t>New World Screwworm Infestation in Wild Mountain Tapirs, Central Andes Mountains, Colombia</a:t>
            </a:r>
            <a:endParaRPr lang="en-CA" altLang="en-US" sz="1800" b="1" dirty="0">
              <a:ea typeface="Calibri" panose="020F0502020204030204" pitchFamily="34" charset="0"/>
              <a:cs typeface="Times New Roman" panose="02020603050405020304" pitchFamily="18" charset="0"/>
            </a:endParaRPr>
          </a:p>
        </p:txBody>
      </p:sp>
      <p:sp>
        <p:nvSpPr>
          <p:cNvPr id="40964" name="Slide Number Placeholder 4">
            <a:extLst>
              <a:ext uri="{FF2B5EF4-FFF2-40B4-BE49-F238E27FC236}">
                <a16:creationId xmlns:a16="http://schemas.microsoft.com/office/drawing/2014/main" id="{6C68308C-5135-23DD-A5CA-C710056B0853}"/>
              </a:ext>
            </a:extLst>
          </p:cNvPr>
          <p:cNvSpPr>
            <a:spLocks noGrp="1" noChangeArrowheads="1"/>
          </p:cNvSpPr>
          <p:nvPr>
            <p:ph type="sldNum" sz="quarter" idx="14"/>
          </p:nvPr>
        </p:nvSpPr>
        <p:spPr bwMode="auto">
          <a:xfrm>
            <a:off x="94488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E06B1453-9A26-4F77-8264-2B13D5637F65}" type="slidenum">
              <a:rPr lang="en-US" altLang="en-US" sz="1200" smtClean="0">
                <a:solidFill>
                  <a:srgbClr val="898989"/>
                </a:solidFill>
              </a:rPr>
              <a:pPr>
                <a:lnSpc>
                  <a:spcPct val="100000"/>
                </a:lnSpc>
                <a:spcBef>
                  <a:spcPct val="0"/>
                </a:spcBef>
                <a:buFontTx/>
                <a:buNone/>
              </a:pPr>
              <a:t>19</a:t>
            </a:fld>
            <a:endParaRPr lang="en-US" altLang="en-US" sz="1200" dirty="0">
              <a:solidFill>
                <a:srgbClr val="898989"/>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9B05B-D08C-ED70-D432-3F6161E41593}"/>
              </a:ext>
            </a:extLst>
          </p:cNvPr>
          <p:cNvSpPr>
            <a:spLocks noGrp="1"/>
          </p:cNvSpPr>
          <p:nvPr>
            <p:ph type="title"/>
          </p:nvPr>
        </p:nvSpPr>
        <p:spPr>
          <a:xfrm>
            <a:off x="60960" y="-92075"/>
            <a:ext cx="10515600" cy="1325563"/>
          </a:xfrm>
        </p:spPr>
        <p:txBody>
          <a:bodyPr/>
          <a:lstStyle/>
          <a:p>
            <a:r>
              <a:rPr lang="en-CA" dirty="0"/>
              <a:t>Rocky Mountain Spotted Fever in Canada</a:t>
            </a:r>
          </a:p>
        </p:txBody>
      </p:sp>
      <p:sp>
        <p:nvSpPr>
          <p:cNvPr id="3" name="Content Placeholder 2">
            <a:extLst>
              <a:ext uri="{FF2B5EF4-FFF2-40B4-BE49-F238E27FC236}">
                <a16:creationId xmlns:a16="http://schemas.microsoft.com/office/drawing/2014/main" id="{23EFCE02-EF73-AC95-8119-B1CD3FD3B25F}"/>
              </a:ext>
            </a:extLst>
          </p:cNvPr>
          <p:cNvSpPr>
            <a:spLocks noGrp="1"/>
          </p:cNvSpPr>
          <p:nvPr>
            <p:ph sz="half" idx="1"/>
          </p:nvPr>
        </p:nvSpPr>
        <p:spPr>
          <a:xfrm>
            <a:off x="121920" y="1036320"/>
            <a:ext cx="6766560" cy="3481892"/>
          </a:xfrm>
        </p:spPr>
        <p:txBody>
          <a:bodyPr/>
          <a:lstStyle/>
          <a:p>
            <a:r>
              <a:rPr lang="en-CA" sz="2400" dirty="0"/>
              <a:t>RMSF is an illness caused by the bacteria </a:t>
            </a:r>
            <a:r>
              <a:rPr lang="en-CA" sz="2400" i="1" dirty="0"/>
              <a:t>Rickettsia </a:t>
            </a:r>
            <a:r>
              <a:rPr lang="en-CA" sz="2400" i="1" dirty="0" err="1"/>
              <a:t>rickettsii</a:t>
            </a:r>
            <a:r>
              <a:rPr lang="en-CA" sz="2400" i="1" dirty="0"/>
              <a:t> </a:t>
            </a:r>
          </a:p>
          <a:p>
            <a:r>
              <a:rPr lang="en-CA" sz="2400" dirty="0"/>
              <a:t>Spread through tick bites </a:t>
            </a:r>
          </a:p>
          <a:p>
            <a:pPr lvl="1"/>
            <a:r>
              <a:rPr lang="en-CA" sz="2000" dirty="0"/>
              <a:t>American dog tick (</a:t>
            </a:r>
            <a:r>
              <a:rPr lang="en-CA" sz="2000" i="1" dirty="0"/>
              <a:t>Dermacentor variabilis</a:t>
            </a:r>
            <a:r>
              <a:rPr lang="en-CA" sz="2000" dirty="0"/>
              <a:t>)</a:t>
            </a:r>
          </a:p>
          <a:p>
            <a:pPr lvl="1"/>
            <a:r>
              <a:rPr lang="en-CA" sz="2000" dirty="0"/>
              <a:t>Brown dog tick (</a:t>
            </a:r>
            <a:r>
              <a:rPr lang="en-CA" sz="2000" i="1" dirty="0"/>
              <a:t>Rhipicephalus sanguineus</a:t>
            </a:r>
            <a:r>
              <a:rPr lang="en-CA" sz="2000" dirty="0"/>
              <a:t>) </a:t>
            </a:r>
          </a:p>
          <a:p>
            <a:pPr lvl="1"/>
            <a:r>
              <a:rPr lang="en-CA" sz="2000" dirty="0"/>
              <a:t>Rocky Mountain wood tick (</a:t>
            </a:r>
            <a:r>
              <a:rPr lang="en-CA" sz="2000" i="1" dirty="0"/>
              <a:t>Dermacentor Anderson</a:t>
            </a:r>
          </a:p>
          <a:p>
            <a:r>
              <a:rPr lang="en-CA" sz="2400" dirty="0"/>
              <a:t>In late June/early July  2025, there were reports of RMSF cases in dogs in </a:t>
            </a:r>
            <a:r>
              <a:rPr lang="en-CA" sz="2400" dirty="0">
                <a:hlinkClick r:id="rId3"/>
              </a:rPr>
              <a:t>Ontario</a:t>
            </a:r>
            <a:r>
              <a:rPr lang="en-CA" sz="2400" dirty="0"/>
              <a:t>, some of which had a history of being in Long Point</a:t>
            </a:r>
          </a:p>
          <a:p>
            <a:endParaRPr lang="en-CA" sz="2400" dirty="0"/>
          </a:p>
        </p:txBody>
      </p:sp>
      <p:sp>
        <p:nvSpPr>
          <p:cNvPr id="5" name="Slide Number Placeholder 4">
            <a:extLst>
              <a:ext uri="{FF2B5EF4-FFF2-40B4-BE49-F238E27FC236}">
                <a16:creationId xmlns:a16="http://schemas.microsoft.com/office/drawing/2014/main" id="{58DF1BFA-AEB1-6903-5B1C-BD805D6E6AD8}"/>
              </a:ext>
            </a:extLst>
          </p:cNvPr>
          <p:cNvSpPr>
            <a:spLocks noGrp="1"/>
          </p:cNvSpPr>
          <p:nvPr>
            <p:ph type="sldNum" sz="quarter" idx="10"/>
          </p:nvPr>
        </p:nvSpPr>
        <p:spPr/>
        <p:txBody>
          <a:bodyPr/>
          <a:lstStyle/>
          <a:p>
            <a:pPr>
              <a:defRPr/>
            </a:pPr>
            <a:fld id="{589C40C2-7A94-424C-9771-F39272A79DD9}" type="slidenum">
              <a:rPr lang="en-US" altLang="en-US" smtClean="0"/>
              <a:pPr>
                <a:defRPr/>
              </a:pPr>
              <a:t>2</a:t>
            </a:fld>
            <a:endParaRPr lang="en-US" altLang="en-US"/>
          </a:p>
        </p:txBody>
      </p:sp>
      <p:pic>
        <p:nvPicPr>
          <p:cNvPr id="8" name="Picture 7">
            <a:extLst>
              <a:ext uri="{FF2B5EF4-FFF2-40B4-BE49-F238E27FC236}">
                <a16:creationId xmlns:a16="http://schemas.microsoft.com/office/drawing/2014/main" id="{4CEC0A08-510C-17D4-03B8-B24B94BE43C7}"/>
              </a:ext>
            </a:extLst>
          </p:cNvPr>
          <p:cNvPicPr>
            <a:picLocks noChangeAspect="1"/>
          </p:cNvPicPr>
          <p:nvPr/>
        </p:nvPicPr>
        <p:blipFill>
          <a:blip r:embed="rId4"/>
          <a:stretch>
            <a:fillRect/>
          </a:stretch>
        </p:blipFill>
        <p:spPr>
          <a:xfrm>
            <a:off x="6888480" y="1165136"/>
            <a:ext cx="4968240" cy="2912364"/>
          </a:xfrm>
          <a:prstGeom prst="rect">
            <a:avLst/>
          </a:prstGeom>
          <a:ln w="28575">
            <a:solidFill>
              <a:schemeClr val="tx1"/>
            </a:solidFill>
          </a:ln>
        </p:spPr>
      </p:pic>
      <p:sp>
        <p:nvSpPr>
          <p:cNvPr id="10" name="TextBox 9">
            <a:extLst>
              <a:ext uri="{FF2B5EF4-FFF2-40B4-BE49-F238E27FC236}">
                <a16:creationId xmlns:a16="http://schemas.microsoft.com/office/drawing/2014/main" id="{ACE4703C-769C-63A5-4C76-6D31635B50A6}"/>
              </a:ext>
            </a:extLst>
          </p:cNvPr>
          <p:cNvSpPr txBox="1"/>
          <p:nvPr/>
        </p:nvSpPr>
        <p:spPr>
          <a:xfrm>
            <a:off x="121920" y="4328963"/>
            <a:ext cx="11742420" cy="2246769"/>
          </a:xfrm>
          <a:prstGeom prst="rect">
            <a:avLst/>
          </a:prstGeom>
          <a:noFill/>
        </p:spPr>
        <p:txBody>
          <a:bodyPr wrap="square">
            <a:spAutoFit/>
          </a:bodyPr>
          <a:lstStyle/>
          <a:p>
            <a:pPr marL="176213" indent="-176213">
              <a:buFont typeface="Arial" panose="020B0604020202020204" pitchFamily="34" charset="0"/>
              <a:buChar char="•"/>
            </a:pPr>
            <a:r>
              <a:rPr lang="en-CA" sz="2400" dirty="0"/>
              <a:t>Mid-August 2025, a human case of RMSF was reported for the first time in a resident of Eastern Townships, </a:t>
            </a:r>
            <a:r>
              <a:rPr lang="en-CA" sz="2400" dirty="0">
                <a:hlinkClick r:id="rId5"/>
              </a:rPr>
              <a:t>Quebec</a:t>
            </a:r>
            <a:endParaRPr lang="en-CA" sz="2400" dirty="0"/>
          </a:p>
          <a:p>
            <a:pPr marL="176213" indent="-176213">
              <a:buFont typeface="Arial" panose="020B0604020202020204" pitchFamily="34" charset="0"/>
              <a:buChar char="•"/>
            </a:pPr>
            <a:r>
              <a:rPr lang="en-CA" sz="2400" dirty="0"/>
              <a:t>Early-September 2025, a man from Prince Albert, </a:t>
            </a:r>
            <a:r>
              <a:rPr lang="en-CA" sz="2400" dirty="0">
                <a:hlinkClick r:id="rId6"/>
              </a:rPr>
              <a:t>Saskatchewan</a:t>
            </a:r>
            <a:r>
              <a:rPr lang="en-CA" sz="2400" dirty="0"/>
              <a:t> tested positive for RMSF</a:t>
            </a:r>
          </a:p>
          <a:p>
            <a:pPr marL="176213" indent="-176213">
              <a:buFont typeface="Arial" panose="020B0604020202020204" pitchFamily="34" charset="0"/>
              <a:buChar char="•"/>
            </a:pPr>
            <a:r>
              <a:rPr lang="en-CA" sz="2400" dirty="0"/>
              <a:t>Mid-September 2025, two human cases of RMSF were confirmed in individuals who reported visiting Long Point, </a:t>
            </a:r>
            <a:r>
              <a:rPr lang="en-CA" sz="2400" dirty="0">
                <a:hlinkClick r:id="rId7"/>
              </a:rPr>
              <a:t>Ontario</a:t>
            </a:r>
            <a:endParaRPr lang="en-CA" sz="2400" dirty="0"/>
          </a:p>
          <a:p>
            <a:pPr marL="633413" lvl="1" indent="-176213">
              <a:buFont typeface="Arial" panose="020B0604020202020204" pitchFamily="34" charset="0"/>
              <a:buChar char="•"/>
            </a:pPr>
            <a:r>
              <a:rPr lang="en-CA" sz="2000" dirty="0"/>
              <a:t>Local tick surveillance in the Long Point area has identified </a:t>
            </a:r>
            <a:r>
              <a:rPr lang="en-CA" sz="2000" i="1" dirty="0"/>
              <a:t>R. </a:t>
            </a:r>
            <a:r>
              <a:rPr lang="en-CA" sz="2000" i="1" dirty="0" err="1"/>
              <a:t>rickettsii</a:t>
            </a:r>
            <a:r>
              <a:rPr lang="en-CA" sz="2000" i="1" dirty="0"/>
              <a:t> </a:t>
            </a:r>
            <a:r>
              <a:rPr lang="en-CA" sz="2000" dirty="0"/>
              <a:t>in American dog ticks</a:t>
            </a:r>
          </a:p>
        </p:txBody>
      </p:sp>
    </p:spTree>
    <p:extLst>
      <p:ext uri="{BB962C8B-B14F-4D97-AF65-F5344CB8AC3E}">
        <p14:creationId xmlns:p14="http://schemas.microsoft.com/office/powerpoint/2010/main" val="3338620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4303E-CCE8-AC5F-66EB-1DA726C6E8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832335-5DB2-BF7E-12AB-F2AB4FBE4862}"/>
              </a:ext>
            </a:extLst>
          </p:cNvPr>
          <p:cNvSpPr>
            <a:spLocks noGrp="1"/>
          </p:cNvSpPr>
          <p:nvPr>
            <p:ph type="title"/>
          </p:nvPr>
        </p:nvSpPr>
        <p:spPr>
          <a:xfrm>
            <a:off x="60959" y="-92075"/>
            <a:ext cx="11641823" cy="1325563"/>
          </a:xfrm>
        </p:spPr>
        <p:txBody>
          <a:bodyPr/>
          <a:lstStyle/>
          <a:p>
            <a:r>
              <a:rPr lang="en-CA" dirty="0"/>
              <a:t>Ping - Rocky Mountain Spotted Fever in Canada</a:t>
            </a:r>
          </a:p>
        </p:txBody>
      </p:sp>
      <p:sp>
        <p:nvSpPr>
          <p:cNvPr id="3" name="Content Placeholder 2">
            <a:extLst>
              <a:ext uri="{FF2B5EF4-FFF2-40B4-BE49-F238E27FC236}">
                <a16:creationId xmlns:a16="http://schemas.microsoft.com/office/drawing/2014/main" id="{907B043E-0BB1-0D53-2151-C8FF1D768808}"/>
              </a:ext>
            </a:extLst>
          </p:cNvPr>
          <p:cNvSpPr>
            <a:spLocks noGrp="1"/>
          </p:cNvSpPr>
          <p:nvPr>
            <p:ph sz="half" idx="1"/>
          </p:nvPr>
        </p:nvSpPr>
        <p:spPr>
          <a:xfrm>
            <a:off x="327660" y="1036320"/>
            <a:ext cx="5856258" cy="3481892"/>
          </a:xfrm>
        </p:spPr>
        <p:txBody>
          <a:bodyPr/>
          <a:lstStyle/>
          <a:p>
            <a:r>
              <a:rPr lang="en-CA" sz="2400" dirty="0"/>
              <a:t>Ping sent on September 4, 2025</a:t>
            </a:r>
          </a:p>
          <a:p>
            <a:r>
              <a:rPr lang="en-CA" sz="2400" dirty="0"/>
              <a:t>N = 25</a:t>
            </a:r>
          </a:p>
          <a:p>
            <a:r>
              <a:rPr lang="en-CA" sz="2400" dirty="0"/>
              <a:t>Average rating = 3.28 (relevant to very relevant)</a:t>
            </a:r>
          </a:p>
          <a:p>
            <a:r>
              <a:rPr lang="en-CA" sz="2400" dirty="0"/>
              <a:t>Comments touched on a few different themes, including: surveillance and reporting, prevention, climate change, diagnostics, research and gaps</a:t>
            </a:r>
          </a:p>
        </p:txBody>
      </p:sp>
      <p:sp>
        <p:nvSpPr>
          <p:cNvPr id="5" name="Slide Number Placeholder 4">
            <a:extLst>
              <a:ext uri="{FF2B5EF4-FFF2-40B4-BE49-F238E27FC236}">
                <a16:creationId xmlns:a16="http://schemas.microsoft.com/office/drawing/2014/main" id="{4788B9A1-B21A-A69C-A7E7-C1DDF6ECB0EE}"/>
              </a:ext>
            </a:extLst>
          </p:cNvPr>
          <p:cNvSpPr>
            <a:spLocks noGrp="1"/>
          </p:cNvSpPr>
          <p:nvPr>
            <p:ph type="sldNum" sz="quarter" idx="10"/>
          </p:nvPr>
        </p:nvSpPr>
        <p:spPr/>
        <p:txBody>
          <a:bodyPr/>
          <a:lstStyle/>
          <a:p>
            <a:pPr>
              <a:defRPr/>
            </a:pPr>
            <a:fld id="{589C40C2-7A94-424C-9771-F39272A79DD9}" type="slidenum">
              <a:rPr lang="en-US" altLang="en-US" smtClean="0"/>
              <a:pPr>
                <a:defRPr/>
              </a:pPr>
              <a:t>3</a:t>
            </a:fld>
            <a:endParaRPr lang="en-US" altLang="en-US"/>
          </a:p>
        </p:txBody>
      </p:sp>
      <p:pic>
        <p:nvPicPr>
          <p:cNvPr id="6" name="Picture 5">
            <a:extLst>
              <a:ext uri="{FF2B5EF4-FFF2-40B4-BE49-F238E27FC236}">
                <a16:creationId xmlns:a16="http://schemas.microsoft.com/office/drawing/2014/main" id="{C218849F-B378-AEB7-3750-4F12AA87554A}"/>
              </a:ext>
            </a:extLst>
          </p:cNvPr>
          <p:cNvPicPr>
            <a:picLocks noChangeAspect="1"/>
          </p:cNvPicPr>
          <p:nvPr/>
        </p:nvPicPr>
        <p:blipFill>
          <a:blip r:embed="rId3"/>
          <a:stretch>
            <a:fillRect/>
          </a:stretch>
        </p:blipFill>
        <p:spPr>
          <a:xfrm>
            <a:off x="5613731" y="965500"/>
            <a:ext cx="5993738" cy="3291459"/>
          </a:xfrm>
          <a:prstGeom prst="rect">
            <a:avLst/>
          </a:prstGeom>
          <a:ln w="28575">
            <a:solidFill>
              <a:schemeClr val="tx1"/>
            </a:solidFill>
          </a:ln>
        </p:spPr>
      </p:pic>
      <p:sp>
        <p:nvSpPr>
          <p:cNvPr id="14" name="Rectangle 5">
            <a:extLst>
              <a:ext uri="{FF2B5EF4-FFF2-40B4-BE49-F238E27FC236}">
                <a16:creationId xmlns:a16="http://schemas.microsoft.com/office/drawing/2014/main" id="{5C55F753-10B8-80D1-BC16-FAE72D747A44}"/>
              </a:ext>
            </a:extLst>
          </p:cNvPr>
          <p:cNvSpPr>
            <a:spLocks noChangeArrowheads="1"/>
          </p:cNvSpPr>
          <p:nvPr/>
        </p:nvSpPr>
        <p:spPr bwMode="auto">
          <a:xfrm>
            <a:off x="350539" y="4205853"/>
            <a:ext cx="11513801"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chemeClr val="tx1"/>
                </a:solidFill>
                <a:effectLst/>
                <a:latin typeface="+mn-lt"/>
              </a:rPr>
              <a:t>Encourage PHAC to make RMSF a reportable disease in humans if validated diagnostics are available</a:t>
            </a:r>
          </a:p>
          <a:p>
            <a:pPr marL="285750" lvl="0" indent="-285750">
              <a:buFont typeface="Arial" panose="020B0604020202020204" pitchFamily="34" charset="0"/>
              <a:buChar char="•"/>
            </a:pPr>
            <a:r>
              <a:rPr lang="en-CA" sz="2400" dirty="0"/>
              <a:t>Expand Lyme disease surveillance infrastructure to include RMSF – establish baseline prevalence</a:t>
            </a:r>
            <a:endParaRPr kumimoji="0" lang="en-US" altLang="en-US" sz="2400" b="0" i="0" u="none" strike="noStrike" cap="none" normalizeH="0" baseline="0" dirty="0">
              <a:ln>
                <a:noFill/>
              </a:ln>
              <a:solidFill>
                <a:schemeClr val="tx1"/>
              </a:solidFill>
              <a:effectLst/>
              <a:latin typeface="+mn-l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chemeClr val="tx1"/>
                </a:solidFill>
                <a:effectLst/>
                <a:latin typeface="+mn-lt"/>
              </a:rPr>
              <a:t>Address under-detection and emerging areas of risk (e.g. SK vs ON) </a:t>
            </a:r>
          </a:p>
          <a:p>
            <a:pPr marL="285750" lvl="0" indent="-285750">
              <a:buFont typeface="Arial" panose="020B0604020202020204" pitchFamily="34" charset="0"/>
              <a:buChar char="•"/>
            </a:pPr>
            <a:r>
              <a:rPr lang="en-CA" sz="2400" dirty="0"/>
              <a:t>Raise awareness – both general public and doctors/vets - train healthcare providers to recognize and treat RMSF and other tick-borne infections</a:t>
            </a:r>
            <a:endParaRPr kumimoji="0" lang="en-US" altLang="en-US" sz="24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33309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1D30C-691D-C3B3-624F-A2D76018D8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E3D35D-6B3F-2741-9ACD-9DEEE6DFB756}"/>
              </a:ext>
            </a:extLst>
          </p:cNvPr>
          <p:cNvSpPr>
            <a:spLocks noGrp="1"/>
          </p:cNvSpPr>
          <p:nvPr>
            <p:ph type="title"/>
          </p:nvPr>
        </p:nvSpPr>
        <p:spPr>
          <a:xfrm>
            <a:off x="107771" y="-136524"/>
            <a:ext cx="10515600" cy="1325562"/>
          </a:xfrm>
        </p:spPr>
        <p:txBody>
          <a:bodyPr/>
          <a:lstStyle/>
          <a:p>
            <a:pPr>
              <a:defRPr/>
            </a:pPr>
            <a:r>
              <a:rPr lang="en-US" sz="3200" dirty="0"/>
              <a:t>Asian Longhorn Tick and Theileriosis in the USA</a:t>
            </a:r>
            <a:endParaRPr lang="en-CA" sz="3200" dirty="0"/>
          </a:p>
        </p:txBody>
      </p:sp>
      <p:sp>
        <p:nvSpPr>
          <p:cNvPr id="24579" name="Text Placeholder 2">
            <a:extLst>
              <a:ext uri="{FF2B5EF4-FFF2-40B4-BE49-F238E27FC236}">
                <a16:creationId xmlns:a16="http://schemas.microsoft.com/office/drawing/2014/main" id="{5B18BBCE-525F-386A-8D1E-02C20D67DCA5}"/>
              </a:ext>
            </a:extLst>
          </p:cNvPr>
          <p:cNvSpPr>
            <a:spLocks noGrp="1"/>
          </p:cNvSpPr>
          <p:nvPr>
            <p:ph type="body" sz="quarter" idx="13"/>
          </p:nvPr>
        </p:nvSpPr>
        <p:spPr>
          <a:xfrm>
            <a:off x="220501" y="910743"/>
            <a:ext cx="6997535" cy="6064378"/>
          </a:xfrm>
        </p:spPr>
        <p:txBody>
          <a:bodyPr/>
          <a:lstStyle/>
          <a:p>
            <a:r>
              <a:rPr lang="en-CA" sz="2400" dirty="0"/>
              <a:t>ALHT calls have been taken over by the University of Tennessee</a:t>
            </a:r>
          </a:p>
          <a:p>
            <a:r>
              <a:rPr lang="en-CA" sz="2400" dirty="0"/>
              <a:t>Since the last CAHSS call – three additional states have reported first detections </a:t>
            </a:r>
          </a:p>
          <a:p>
            <a:r>
              <a:rPr lang="en-CA" sz="2400" dirty="0"/>
              <a:t>24 states + Washing D.C. now affected</a:t>
            </a:r>
          </a:p>
          <a:p>
            <a:r>
              <a:rPr lang="en-CA" sz="2400" dirty="0"/>
              <a:t>Mid-June, </a:t>
            </a:r>
            <a:r>
              <a:rPr lang="en-CA" sz="2400" dirty="0">
                <a:hlinkClick r:id="rId3"/>
              </a:rPr>
              <a:t>Michigan</a:t>
            </a:r>
            <a:r>
              <a:rPr lang="en-CA" sz="2400" dirty="0"/>
              <a:t> reported ALHT nymphs were found in Berrin County, found by routine tick surveillance</a:t>
            </a:r>
          </a:p>
          <a:p>
            <a:r>
              <a:rPr lang="en-CA" sz="2400" dirty="0"/>
              <a:t>Mid-June, </a:t>
            </a:r>
            <a:r>
              <a:rPr lang="en-CA" sz="2400" dirty="0">
                <a:hlinkClick r:id="rId4"/>
              </a:rPr>
              <a:t>Iowa</a:t>
            </a:r>
            <a:r>
              <a:rPr lang="en-CA" sz="2400" dirty="0"/>
              <a:t> confirmed case of </a:t>
            </a:r>
            <a:r>
              <a:rPr lang="en-CA" sz="2400" i="1" dirty="0"/>
              <a:t>Theileria orientalis </a:t>
            </a:r>
            <a:r>
              <a:rPr lang="en-CA" sz="2400" dirty="0"/>
              <a:t>Ikeda, and the presence of the ALHT, in cattle in Van Buren County</a:t>
            </a:r>
          </a:p>
          <a:p>
            <a:pPr lvl="1"/>
            <a:r>
              <a:rPr lang="en-CA" sz="1600" dirty="0"/>
              <a:t>As of mid-July, </a:t>
            </a:r>
            <a:r>
              <a:rPr lang="en-CA" sz="1600" dirty="0">
                <a:hlinkClick r:id="rId5"/>
              </a:rPr>
              <a:t>Iowa</a:t>
            </a:r>
            <a:r>
              <a:rPr lang="en-CA" sz="1600" dirty="0"/>
              <a:t> has reported additional cases (4 confirmed, 1 suspected) of Theileriosis in cattle in the southeast corner of the state, along with findings of the ALHT</a:t>
            </a:r>
          </a:p>
          <a:p>
            <a:r>
              <a:rPr lang="en-CA" sz="2400" dirty="0"/>
              <a:t>Mid-August, </a:t>
            </a:r>
            <a:r>
              <a:rPr lang="en-CA" sz="2400" dirty="0">
                <a:hlinkClick r:id="rId6"/>
              </a:rPr>
              <a:t>Maine</a:t>
            </a:r>
            <a:r>
              <a:rPr lang="en-CA" sz="2400" dirty="0"/>
              <a:t> confirmed its first finding of the ALHT in Cumberland County </a:t>
            </a:r>
            <a:r>
              <a:rPr lang="en-CA" dirty="0"/>
              <a:t>	</a:t>
            </a:r>
            <a:r>
              <a:rPr lang="en-CA" sz="2400" dirty="0"/>
              <a:t>	</a:t>
            </a:r>
          </a:p>
          <a:p>
            <a:endParaRPr lang="en-CA" sz="1800" dirty="0"/>
          </a:p>
        </p:txBody>
      </p:sp>
      <p:sp>
        <p:nvSpPr>
          <p:cNvPr id="24580" name="Rectangle 2">
            <a:extLst>
              <a:ext uri="{FF2B5EF4-FFF2-40B4-BE49-F238E27FC236}">
                <a16:creationId xmlns:a16="http://schemas.microsoft.com/office/drawing/2014/main" id="{E93E72E6-BE9D-8526-BA61-C343AD2CF345}"/>
              </a:ext>
            </a:extLst>
          </p:cNvPr>
          <p:cNvSpPr>
            <a:spLocks noChangeArrowheads="1"/>
          </p:cNvSpPr>
          <p:nvPr/>
        </p:nvSpPr>
        <p:spPr bwMode="auto">
          <a:xfrm>
            <a:off x="6881813" y="35131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24583" name="TextBox 3">
            <a:extLst>
              <a:ext uri="{FF2B5EF4-FFF2-40B4-BE49-F238E27FC236}">
                <a16:creationId xmlns:a16="http://schemas.microsoft.com/office/drawing/2014/main" id="{E1B58F6C-CC0B-A721-3DA7-E61F0C56758E}"/>
              </a:ext>
            </a:extLst>
          </p:cNvPr>
          <p:cNvSpPr txBox="1">
            <a:spLocks noChangeArrowheads="1"/>
          </p:cNvSpPr>
          <p:nvPr/>
        </p:nvSpPr>
        <p:spPr bwMode="auto">
          <a:xfrm>
            <a:off x="6983236" y="6399780"/>
            <a:ext cx="609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sz="1800" dirty="0">
                <a:hlinkClick r:id="rId7"/>
              </a:rPr>
              <a:t>Asian </a:t>
            </a:r>
            <a:r>
              <a:rPr lang="en-CA" sz="1800" dirty="0" err="1">
                <a:hlinkClick r:id="rId7"/>
              </a:rPr>
              <a:t>Longhorned</a:t>
            </a:r>
            <a:r>
              <a:rPr lang="en-CA" sz="1800" dirty="0">
                <a:hlinkClick r:id="rId7"/>
              </a:rPr>
              <a:t> Tick Situation Report - The Tick App</a:t>
            </a:r>
            <a:endParaRPr lang="en-CA" altLang="en-US" sz="1800" dirty="0"/>
          </a:p>
        </p:txBody>
      </p:sp>
      <p:pic>
        <p:nvPicPr>
          <p:cNvPr id="5" name="Picture 4">
            <a:extLst>
              <a:ext uri="{FF2B5EF4-FFF2-40B4-BE49-F238E27FC236}">
                <a16:creationId xmlns:a16="http://schemas.microsoft.com/office/drawing/2014/main" id="{DF5BD567-B2F1-A3C0-7FC3-8FF0AE7BC69A}"/>
              </a:ext>
            </a:extLst>
          </p:cNvPr>
          <p:cNvPicPr>
            <a:picLocks noChangeAspect="1"/>
          </p:cNvPicPr>
          <p:nvPr/>
        </p:nvPicPr>
        <p:blipFill>
          <a:blip r:embed="rId8"/>
          <a:stretch>
            <a:fillRect/>
          </a:stretch>
        </p:blipFill>
        <p:spPr>
          <a:xfrm>
            <a:off x="8317065" y="260314"/>
            <a:ext cx="3803801" cy="3023383"/>
          </a:xfrm>
          <a:prstGeom prst="rect">
            <a:avLst/>
          </a:prstGeom>
        </p:spPr>
      </p:pic>
      <p:pic>
        <p:nvPicPr>
          <p:cNvPr id="7" name="Picture 6">
            <a:extLst>
              <a:ext uri="{FF2B5EF4-FFF2-40B4-BE49-F238E27FC236}">
                <a16:creationId xmlns:a16="http://schemas.microsoft.com/office/drawing/2014/main" id="{854B88E7-CE08-A563-91BF-587780E8B0B9}"/>
              </a:ext>
            </a:extLst>
          </p:cNvPr>
          <p:cNvPicPr>
            <a:picLocks noChangeAspect="1"/>
          </p:cNvPicPr>
          <p:nvPr/>
        </p:nvPicPr>
        <p:blipFill>
          <a:blip r:embed="rId9"/>
          <a:stretch>
            <a:fillRect/>
          </a:stretch>
        </p:blipFill>
        <p:spPr>
          <a:xfrm>
            <a:off x="7249841" y="3376398"/>
            <a:ext cx="4826437" cy="3023382"/>
          </a:xfrm>
          <a:prstGeom prst="rect">
            <a:avLst/>
          </a:prstGeom>
          <a:ln w="28575">
            <a:solidFill>
              <a:schemeClr val="tx1"/>
            </a:solidFill>
          </a:ln>
        </p:spPr>
      </p:pic>
    </p:spTree>
    <p:extLst>
      <p:ext uri="{BB962C8B-B14F-4D97-AF65-F5344CB8AC3E}">
        <p14:creationId xmlns:p14="http://schemas.microsoft.com/office/powerpoint/2010/main" val="1753047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8C9DA-FF66-B3A3-2D49-3CC663663EC9}"/>
              </a:ext>
            </a:extLst>
          </p:cNvPr>
          <p:cNvSpPr>
            <a:spLocks noGrp="1"/>
          </p:cNvSpPr>
          <p:nvPr>
            <p:ph type="title"/>
          </p:nvPr>
        </p:nvSpPr>
        <p:spPr>
          <a:xfrm>
            <a:off x="194144" y="136525"/>
            <a:ext cx="10515600" cy="1325563"/>
          </a:xfrm>
        </p:spPr>
        <p:txBody>
          <a:bodyPr/>
          <a:lstStyle/>
          <a:p>
            <a:r>
              <a:rPr lang="en-CA" dirty="0"/>
              <a:t>Malaria in the USA</a:t>
            </a:r>
          </a:p>
        </p:txBody>
      </p:sp>
      <p:sp>
        <p:nvSpPr>
          <p:cNvPr id="3" name="Content Placeholder 2">
            <a:extLst>
              <a:ext uri="{FF2B5EF4-FFF2-40B4-BE49-F238E27FC236}">
                <a16:creationId xmlns:a16="http://schemas.microsoft.com/office/drawing/2014/main" id="{4A8B3044-D11C-F75C-A655-AF811B41DDFB}"/>
              </a:ext>
            </a:extLst>
          </p:cNvPr>
          <p:cNvSpPr>
            <a:spLocks noGrp="1"/>
          </p:cNvSpPr>
          <p:nvPr>
            <p:ph sz="half" idx="1"/>
          </p:nvPr>
        </p:nvSpPr>
        <p:spPr>
          <a:xfrm>
            <a:off x="285252" y="1253331"/>
            <a:ext cx="11621495" cy="5468144"/>
          </a:xfrm>
        </p:spPr>
        <p:txBody>
          <a:bodyPr/>
          <a:lstStyle/>
          <a:p>
            <a:r>
              <a:rPr lang="en-CA" sz="2600" dirty="0">
                <a:solidFill>
                  <a:srgbClr val="222222"/>
                </a:solidFill>
                <a:hlinkClick r:id="rId3"/>
              </a:rPr>
              <a:t>Locally Acquired (Autochthonous) Mosquito-Transmitted </a:t>
            </a:r>
            <a:r>
              <a:rPr lang="en-CA" sz="2600" i="1" dirty="0">
                <a:solidFill>
                  <a:srgbClr val="222222"/>
                </a:solidFill>
                <a:hlinkClick r:id="rId3"/>
              </a:rPr>
              <a:t>Plasmodium vivax</a:t>
            </a:r>
            <a:r>
              <a:rPr lang="en-CA" sz="2600" dirty="0">
                <a:solidFill>
                  <a:srgbClr val="222222"/>
                </a:solidFill>
                <a:hlinkClick r:id="rId3"/>
              </a:rPr>
              <a:t> Malaria — Saline County, Arkansas, September 2023</a:t>
            </a:r>
            <a:endParaRPr lang="en-CA" sz="2600" dirty="0"/>
          </a:p>
          <a:p>
            <a:pPr lvl="1"/>
            <a:r>
              <a:rPr lang="en-CA" dirty="0"/>
              <a:t>In 2023, 10 cases of locally acquired malaria were reported in the USA </a:t>
            </a:r>
          </a:p>
          <a:p>
            <a:pPr lvl="1"/>
            <a:r>
              <a:rPr lang="en-CA" dirty="0"/>
              <a:t>Florida (7), Texas (1), Arkansas (1), and Maryland* (1)</a:t>
            </a:r>
          </a:p>
          <a:p>
            <a:pPr lvl="1"/>
            <a:r>
              <a:rPr lang="en-CA" dirty="0"/>
              <a:t>These were the first locally acquired cases in 20 years</a:t>
            </a:r>
          </a:p>
          <a:p>
            <a:r>
              <a:rPr lang="en-CA" sz="2600" dirty="0"/>
              <a:t>In August 2025, two suspected locally acquired cases have been reported </a:t>
            </a:r>
          </a:p>
          <a:p>
            <a:pPr lvl="1"/>
            <a:r>
              <a:rPr lang="en-CA" b="1" dirty="0">
                <a:hlinkClick r:id="rId4"/>
              </a:rPr>
              <a:t>Washington</a:t>
            </a:r>
            <a:r>
              <a:rPr lang="en-CA" dirty="0"/>
              <a:t> - a woman from East Pierce County, who had not recently travelled, was diagnosed with malaria</a:t>
            </a:r>
          </a:p>
          <a:p>
            <a:pPr lvl="1"/>
            <a:r>
              <a:rPr lang="en-CA" b="1" dirty="0">
                <a:hlinkClick r:id="rId5"/>
              </a:rPr>
              <a:t>New Jersey</a:t>
            </a:r>
            <a:r>
              <a:rPr lang="en-CA" dirty="0"/>
              <a:t> -</a:t>
            </a:r>
            <a:r>
              <a:rPr lang="en-CA" b="1" dirty="0"/>
              <a:t> </a:t>
            </a:r>
            <a:r>
              <a:rPr lang="en-CA" dirty="0"/>
              <a:t>a case of malaria was reported in a resident of Morris County with no international travel history</a:t>
            </a:r>
          </a:p>
          <a:p>
            <a:r>
              <a:rPr lang="en-CA" sz="2400" dirty="0"/>
              <a:t>Officials believe these local cases are due to specific circumstances where a person infected with malaria (from previous travel) gets bitten by a local </a:t>
            </a:r>
            <a:r>
              <a:rPr lang="en-CA" sz="2400" i="1" dirty="0"/>
              <a:t>Anopheles</a:t>
            </a:r>
            <a:r>
              <a:rPr lang="en-CA" sz="2400" dirty="0"/>
              <a:t> mosquito, that then picks up the parasite and bites someone else, passing it on</a:t>
            </a:r>
          </a:p>
        </p:txBody>
      </p:sp>
      <p:sp>
        <p:nvSpPr>
          <p:cNvPr id="5" name="Slide Number Placeholder 4">
            <a:extLst>
              <a:ext uri="{FF2B5EF4-FFF2-40B4-BE49-F238E27FC236}">
                <a16:creationId xmlns:a16="http://schemas.microsoft.com/office/drawing/2014/main" id="{0EB8563B-4BB3-F2E4-E2EF-65A086AAEBE6}"/>
              </a:ext>
            </a:extLst>
          </p:cNvPr>
          <p:cNvSpPr>
            <a:spLocks noGrp="1"/>
          </p:cNvSpPr>
          <p:nvPr>
            <p:ph type="sldNum" sz="quarter" idx="10"/>
          </p:nvPr>
        </p:nvSpPr>
        <p:spPr/>
        <p:txBody>
          <a:bodyPr/>
          <a:lstStyle/>
          <a:p>
            <a:pPr>
              <a:defRPr/>
            </a:pPr>
            <a:fld id="{589C40C2-7A94-424C-9771-F39272A79DD9}" type="slidenum">
              <a:rPr lang="en-US" altLang="en-US" smtClean="0"/>
              <a:pPr>
                <a:defRPr/>
              </a:pPr>
              <a:t>5</a:t>
            </a:fld>
            <a:endParaRPr lang="en-US" altLang="en-US"/>
          </a:p>
        </p:txBody>
      </p:sp>
    </p:spTree>
    <p:extLst>
      <p:ext uri="{BB962C8B-B14F-4D97-AF65-F5344CB8AC3E}">
        <p14:creationId xmlns:p14="http://schemas.microsoft.com/office/powerpoint/2010/main" val="3091332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3462B-463A-279B-EE45-44551D54E1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62FDAD-2BC4-8C62-DF54-280D50E400C7}"/>
              </a:ext>
            </a:extLst>
          </p:cNvPr>
          <p:cNvSpPr>
            <a:spLocks noGrp="1"/>
          </p:cNvSpPr>
          <p:nvPr>
            <p:ph type="title"/>
          </p:nvPr>
        </p:nvSpPr>
        <p:spPr>
          <a:xfrm>
            <a:off x="253066" y="244475"/>
            <a:ext cx="6206824" cy="1179844"/>
          </a:xfrm>
        </p:spPr>
        <p:txBody>
          <a:bodyPr/>
          <a:lstStyle/>
          <a:p>
            <a:pPr>
              <a:defRPr/>
            </a:pPr>
            <a:r>
              <a:rPr lang="en-US" sz="3200" dirty="0">
                <a:hlinkClick r:id="rId3"/>
              </a:rPr>
              <a:t>New World Screwworm in Central America and Mexico</a:t>
            </a:r>
            <a:endParaRPr lang="en-CA" sz="3200" dirty="0"/>
          </a:p>
        </p:txBody>
      </p:sp>
      <p:sp>
        <p:nvSpPr>
          <p:cNvPr id="26628" name="Text Placeholder 2">
            <a:extLst>
              <a:ext uri="{FF2B5EF4-FFF2-40B4-BE49-F238E27FC236}">
                <a16:creationId xmlns:a16="http://schemas.microsoft.com/office/drawing/2014/main" id="{44A9505C-CF28-468B-2121-2FE8D0194A6D}"/>
              </a:ext>
            </a:extLst>
          </p:cNvPr>
          <p:cNvSpPr>
            <a:spLocks noGrp="1"/>
          </p:cNvSpPr>
          <p:nvPr>
            <p:ph type="body" sz="quarter" idx="13"/>
          </p:nvPr>
        </p:nvSpPr>
        <p:spPr>
          <a:xfrm>
            <a:off x="188913" y="1532964"/>
            <a:ext cx="6057883" cy="5080561"/>
          </a:xfrm>
        </p:spPr>
        <p:txBody>
          <a:bodyPr>
            <a:normAutofit/>
          </a:bodyPr>
          <a:lstStyle/>
          <a:p>
            <a:endParaRPr lang="en-CA" dirty="0"/>
          </a:p>
          <a:p>
            <a:endParaRPr lang="en-US" altLang="en-US" sz="2400" dirty="0"/>
          </a:p>
        </p:txBody>
      </p:sp>
      <p:pic>
        <p:nvPicPr>
          <p:cNvPr id="9" name="Picture 8">
            <a:extLst>
              <a:ext uri="{FF2B5EF4-FFF2-40B4-BE49-F238E27FC236}">
                <a16:creationId xmlns:a16="http://schemas.microsoft.com/office/drawing/2014/main" id="{C6CAEBFA-688E-1E8B-E586-9BDEDCD585AD}"/>
              </a:ext>
            </a:extLst>
          </p:cNvPr>
          <p:cNvPicPr>
            <a:picLocks noChangeAspect="1"/>
          </p:cNvPicPr>
          <p:nvPr/>
        </p:nvPicPr>
        <p:blipFill>
          <a:blip r:embed="rId4"/>
          <a:stretch>
            <a:fillRect/>
          </a:stretch>
        </p:blipFill>
        <p:spPr>
          <a:xfrm>
            <a:off x="7347005" y="3334562"/>
            <a:ext cx="4656081" cy="3155867"/>
          </a:xfrm>
          <a:prstGeom prst="rect">
            <a:avLst/>
          </a:prstGeom>
          <a:ln w="28575">
            <a:solidFill>
              <a:schemeClr val="tx1"/>
            </a:solidFill>
          </a:ln>
        </p:spPr>
      </p:pic>
      <p:sp>
        <p:nvSpPr>
          <p:cNvPr id="26631" name="TextBox 5">
            <a:hlinkClick r:id="rId5"/>
            <a:extLst>
              <a:ext uri="{FF2B5EF4-FFF2-40B4-BE49-F238E27FC236}">
                <a16:creationId xmlns:a16="http://schemas.microsoft.com/office/drawing/2014/main" id="{D559FAB8-2828-95F7-06A3-B7A4E2805D23}"/>
              </a:ext>
            </a:extLst>
          </p:cNvPr>
          <p:cNvSpPr txBox="1">
            <a:spLocks noChangeArrowheads="1"/>
          </p:cNvSpPr>
          <p:nvPr/>
        </p:nvSpPr>
        <p:spPr bwMode="auto">
          <a:xfrm>
            <a:off x="11153818" y="6428581"/>
            <a:ext cx="1933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800" dirty="0">
                <a:hlinkClick r:id="rId5"/>
              </a:rPr>
              <a:t>COPEG</a:t>
            </a:r>
            <a:endParaRPr lang="en-CA" altLang="en-US" sz="1800" dirty="0"/>
          </a:p>
        </p:txBody>
      </p:sp>
      <p:pic>
        <p:nvPicPr>
          <p:cNvPr id="4" name="Picture 3">
            <a:extLst>
              <a:ext uri="{FF2B5EF4-FFF2-40B4-BE49-F238E27FC236}">
                <a16:creationId xmlns:a16="http://schemas.microsoft.com/office/drawing/2014/main" id="{F908F7F9-B61E-F096-07B0-03B9D058612E}"/>
              </a:ext>
            </a:extLst>
          </p:cNvPr>
          <p:cNvPicPr>
            <a:picLocks noChangeAspect="1"/>
          </p:cNvPicPr>
          <p:nvPr/>
        </p:nvPicPr>
        <p:blipFill>
          <a:blip r:embed="rId6"/>
          <a:stretch>
            <a:fillRect/>
          </a:stretch>
        </p:blipFill>
        <p:spPr>
          <a:xfrm>
            <a:off x="6679095" y="768998"/>
            <a:ext cx="4656081" cy="3515814"/>
          </a:xfrm>
          <a:prstGeom prst="rect">
            <a:avLst/>
          </a:prstGeom>
          <a:ln w="28575">
            <a:solidFill>
              <a:schemeClr val="tx1"/>
            </a:solidFill>
          </a:ln>
        </p:spPr>
      </p:pic>
      <p:sp>
        <p:nvSpPr>
          <p:cNvPr id="10" name="TextBox 9">
            <a:extLst>
              <a:ext uri="{FF2B5EF4-FFF2-40B4-BE49-F238E27FC236}">
                <a16:creationId xmlns:a16="http://schemas.microsoft.com/office/drawing/2014/main" id="{8A3C7438-DB2B-97CE-E6C6-83B27DAD1310}"/>
              </a:ext>
            </a:extLst>
          </p:cNvPr>
          <p:cNvSpPr txBox="1"/>
          <p:nvPr/>
        </p:nvSpPr>
        <p:spPr>
          <a:xfrm>
            <a:off x="7347005" y="6059249"/>
            <a:ext cx="1319917" cy="369332"/>
          </a:xfrm>
          <a:prstGeom prst="rect">
            <a:avLst/>
          </a:prstGeom>
          <a:noFill/>
        </p:spPr>
        <p:txBody>
          <a:bodyPr wrap="square" rtlCol="0">
            <a:spAutoFit/>
          </a:bodyPr>
          <a:lstStyle/>
          <a:p>
            <a:r>
              <a:rPr lang="en-CA" b="1" dirty="0"/>
              <a:t>July 2025</a:t>
            </a:r>
          </a:p>
        </p:txBody>
      </p:sp>
      <p:sp>
        <p:nvSpPr>
          <p:cNvPr id="11" name="TextBox 10">
            <a:extLst>
              <a:ext uri="{FF2B5EF4-FFF2-40B4-BE49-F238E27FC236}">
                <a16:creationId xmlns:a16="http://schemas.microsoft.com/office/drawing/2014/main" id="{CEDC2AE9-DCA2-8044-D32E-73BD6E421DFD}"/>
              </a:ext>
            </a:extLst>
          </p:cNvPr>
          <p:cNvSpPr txBox="1"/>
          <p:nvPr/>
        </p:nvSpPr>
        <p:spPr>
          <a:xfrm>
            <a:off x="267920" y="1359673"/>
            <a:ext cx="6411175" cy="5293757"/>
          </a:xfrm>
          <a:prstGeom prst="rect">
            <a:avLst/>
          </a:prstGeom>
          <a:noFill/>
        </p:spPr>
        <p:txBody>
          <a:bodyPr wrap="square" rtlCol="0">
            <a:spAutoFit/>
          </a:bodyPr>
          <a:lstStyle/>
          <a:p>
            <a:pPr lvl="0">
              <a:buFontTx/>
              <a:buChar char="•"/>
            </a:pPr>
            <a:r>
              <a:rPr lang="en-US" altLang="en-US" sz="2000" dirty="0">
                <a:latin typeface="+mn-lt"/>
              </a:rPr>
              <a:t> USA - Mexico border remains closed (cattle, bison, horses)</a:t>
            </a:r>
          </a:p>
          <a:p>
            <a:pPr>
              <a:buFontTx/>
              <a:buChar char="•"/>
            </a:pPr>
            <a:r>
              <a:rPr lang="en-US" altLang="en-US" sz="2000" dirty="0">
                <a:latin typeface="+mn-lt"/>
              </a:rPr>
              <a:t> Recent detection in </a:t>
            </a:r>
            <a:r>
              <a:rPr lang="en-US" altLang="en-US" sz="2000" dirty="0">
                <a:latin typeface="+mn-lt"/>
                <a:hlinkClick r:id="rId7"/>
              </a:rPr>
              <a:t>Nuevo León</a:t>
            </a:r>
            <a:r>
              <a:rPr lang="en-US" altLang="en-US" sz="2000" dirty="0">
                <a:latin typeface="+mn-lt"/>
              </a:rPr>
              <a:t> (~125 km from border) </a:t>
            </a:r>
          </a:p>
          <a:p>
            <a:pPr lvl="0">
              <a:buFontTx/>
              <a:buChar char="•"/>
            </a:pPr>
            <a:r>
              <a:rPr lang="en-US" altLang="en-US" sz="2000" dirty="0">
                <a:latin typeface="+mn-lt"/>
              </a:rPr>
              <a:t> </a:t>
            </a:r>
            <a:r>
              <a:rPr lang="en-US" altLang="en-US" sz="2000" dirty="0">
                <a:latin typeface="+mn-lt"/>
                <a:hlinkClick r:id="rId8"/>
              </a:rPr>
              <a:t>Mexico</a:t>
            </a:r>
            <a:r>
              <a:rPr lang="en-US" altLang="en-US" sz="2000" dirty="0">
                <a:latin typeface="+mn-lt"/>
              </a:rPr>
              <a:t> has reported 52 human cases (mostly in Chiapas), including 3 deaths linked to underlying conditions </a:t>
            </a:r>
          </a:p>
          <a:p>
            <a:pPr lvl="0">
              <a:buFontTx/>
              <a:buChar char="•"/>
            </a:pPr>
            <a:r>
              <a:rPr lang="en-US" altLang="en-US" sz="2000" dirty="0">
                <a:latin typeface="+mn-lt"/>
              </a:rPr>
              <a:t> Situation in other Central American countries: Honduras (64+ human cases, &gt;2,496 animal cases), Nicaragua (124 human cases), Guatemala (16 human cases), El Salvador (5 human cases), Belize (2 human cases), and Costa Rica (56 human cases in 2025, triple the 2024 count)</a:t>
            </a:r>
          </a:p>
          <a:p>
            <a:pPr lvl="0">
              <a:buFontTx/>
              <a:buChar char="•"/>
            </a:pPr>
            <a:r>
              <a:rPr lang="en-US" altLang="en-US" sz="2000" dirty="0">
                <a:latin typeface="+mn-lt"/>
              </a:rPr>
              <a:t> The USDA is investing $29.5 million in sterile fly production and dispersal facilities in Mexico and Texas</a:t>
            </a:r>
          </a:p>
          <a:p>
            <a:pPr lvl="0">
              <a:buFontTx/>
              <a:buChar char="•"/>
            </a:pPr>
            <a:r>
              <a:rPr lang="en-US" altLang="en-US" sz="2000" dirty="0">
                <a:latin typeface="+mn-lt"/>
              </a:rPr>
              <a:t> Mexico has launched an </a:t>
            </a:r>
            <a:r>
              <a:rPr lang="en-US" altLang="en-US" sz="2000" dirty="0">
                <a:latin typeface="+mn-lt"/>
                <a:hlinkClick r:id="rId9"/>
              </a:rPr>
              <a:t>interactive dashboard</a:t>
            </a:r>
            <a:r>
              <a:rPr lang="en-US" altLang="en-US" sz="2000" dirty="0">
                <a:latin typeface="+mn-lt"/>
              </a:rPr>
              <a:t> for tracking NWS in animals</a:t>
            </a:r>
          </a:p>
          <a:p>
            <a:pPr lvl="0">
              <a:buFontTx/>
              <a:buChar char="•"/>
            </a:pPr>
            <a:r>
              <a:rPr lang="en-US" altLang="en-US" sz="2000" dirty="0">
                <a:latin typeface="+mn-lt"/>
              </a:rPr>
              <a:t> The USA is deploying </a:t>
            </a:r>
            <a:r>
              <a:rPr lang="en-US" altLang="en-US" sz="2000" dirty="0">
                <a:latin typeface="+mn-lt"/>
                <a:hlinkClick r:id="rId10"/>
              </a:rPr>
              <a:t>Swormlure-5</a:t>
            </a:r>
            <a:r>
              <a:rPr lang="en-US" altLang="en-US" sz="2000" dirty="0">
                <a:latin typeface="+mn-lt"/>
              </a:rPr>
              <a:t>, a synthetic bait with insecticide, and has </a:t>
            </a:r>
            <a:r>
              <a:rPr lang="en-US" altLang="en-US" sz="2000" dirty="0">
                <a:latin typeface="+mn-lt"/>
                <a:hlinkClick r:id="rId11"/>
              </a:rPr>
              <a:t>authorized emergency use of animal drugs</a:t>
            </a:r>
            <a:r>
              <a:rPr lang="en-US" altLang="en-US" sz="2000" dirty="0">
                <a:latin typeface="+mn-lt"/>
              </a:rPr>
              <a:t> for NWS control</a:t>
            </a:r>
          </a:p>
          <a:p>
            <a:endParaRPr lang="en-CA" dirty="0"/>
          </a:p>
        </p:txBody>
      </p:sp>
    </p:spTree>
    <p:extLst>
      <p:ext uri="{BB962C8B-B14F-4D97-AF65-F5344CB8AC3E}">
        <p14:creationId xmlns:p14="http://schemas.microsoft.com/office/powerpoint/2010/main" val="586885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7F9AE-E0EE-8251-8CAD-ABB921A2A6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5E3A1C-F0FF-F454-8A11-966A2B662A13}"/>
              </a:ext>
            </a:extLst>
          </p:cNvPr>
          <p:cNvSpPr>
            <a:spLocks noGrp="1"/>
          </p:cNvSpPr>
          <p:nvPr>
            <p:ph type="title"/>
          </p:nvPr>
        </p:nvSpPr>
        <p:spPr>
          <a:xfrm>
            <a:off x="198438" y="-63583"/>
            <a:ext cx="10515600" cy="1325563"/>
          </a:xfrm>
        </p:spPr>
        <p:txBody>
          <a:bodyPr/>
          <a:lstStyle/>
          <a:p>
            <a:pPr>
              <a:defRPr/>
            </a:pPr>
            <a:r>
              <a:rPr lang="en-CA" sz="3200" dirty="0"/>
              <a:t>Lumpy Skin Disease</a:t>
            </a:r>
          </a:p>
        </p:txBody>
      </p:sp>
      <p:sp>
        <p:nvSpPr>
          <p:cNvPr id="36868" name="Slide Number Placeholder 3">
            <a:extLst>
              <a:ext uri="{FF2B5EF4-FFF2-40B4-BE49-F238E27FC236}">
                <a16:creationId xmlns:a16="http://schemas.microsoft.com/office/drawing/2014/main" id="{0EC97806-CB5A-83EF-96E2-32E971487343}"/>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4C159292-10BC-4D48-BFB1-D0F01C1E32BB}" type="slidenum">
              <a:rPr lang="en-US" altLang="en-US" sz="1200" smtClean="0">
                <a:solidFill>
                  <a:srgbClr val="898989"/>
                </a:solidFill>
              </a:rPr>
              <a:pPr>
                <a:lnSpc>
                  <a:spcPct val="100000"/>
                </a:lnSpc>
                <a:spcBef>
                  <a:spcPct val="0"/>
                </a:spcBef>
                <a:buFontTx/>
                <a:buNone/>
              </a:pPr>
              <a:t>7</a:t>
            </a:fld>
            <a:endParaRPr lang="en-US" altLang="en-US" sz="1200">
              <a:solidFill>
                <a:srgbClr val="898989"/>
              </a:solidFill>
            </a:endParaRPr>
          </a:p>
        </p:txBody>
      </p:sp>
      <p:pic>
        <p:nvPicPr>
          <p:cNvPr id="5" name="Picture 4">
            <a:extLst>
              <a:ext uri="{FF2B5EF4-FFF2-40B4-BE49-F238E27FC236}">
                <a16:creationId xmlns:a16="http://schemas.microsoft.com/office/drawing/2014/main" id="{AFCB8BD6-E883-3E6E-5CCC-637709B6A238}"/>
              </a:ext>
            </a:extLst>
          </p:cNvPr>
          <p:cNvPicPr>
            <a:picLocks noChangeAspect="1"/>
          </p:cNvPicPr>
          <p:nvPr/>
        </p:nvPicPr>
        <p:blipFill>
          <a:blip r:embed="rId3"/>
          <a:stretch>
            <a:fillRect/>
          </a:stretch>
        </p:blipFill>
        <p:spPr>
          <a:xfrm>
            <a:off x="5803473" y="3601936"/>
            <a:ext cx="5550327" cy="2719162"/>
          </a:xfrm>
          <a:prstGeom prst="rect">
            <a:avLst/>
          </a:prstGeom>
          <a:ln w="28575">
            <a:solidFill>
              <a:schemeClr val="tx1"/>
            </a:solidFill>
          </a:ln>
        </p:spPr>
      </p:pic>
      <p:sp>
        <p:nvSpPr>
          <p:cNvPr id="7" name="TextBox 6">
            <a:extLst>
              <a:ext uri="{FF2B5EF4-FFF2-40B4-BE49-F238E27FC236}">
                <a16:creationId xmlns:a16="http://schemas.microsoft.com/office/drawing/2014/main" id="{FDED4D3B-15A5-7270-C3A5-376C16646AC9}"/>
              </a:ext>
            </a:extLst>
          </p:cNvPr>
          <p:cNvSpPr txBox="1"/>
          <p:nvPr/>
        </p:nvSpPr>
        <p:spPr>
          <a:xfrm>
            <a:off x="5689821" y="6284157"/>
            <a:ext cx="6094674" cy="369332"/>
          </a:xfrm>
          <a:prstGeom prst="rect">
            <a:avLst/>
          </a:prstGeom>
          <a:noFill/>
        </p:spPr>
        <p:txBody>
          <a:bodyPr wrap="square">
            <a:spAutoFit/>
          </a:bodyPr>
          <a:lstStyle/>
          <a:p>
            <a:r>
              <a:rPr lang="en-CA" dirty="0">
                <a:hlinkClick r:id="rId4"/>
              </a:rPr>
              <a:t>Lumpy skin disease as an emerging infectious disease - PMC</a:t>
            </a:r>
            <a:endParaRPr lang="en-CA" dirty="0"/>
          </a:p>
        </p:txBody>
      </p:sp>
      <p:sp>
        <p:nvSpPr>
          <p:cNvPr id="11" name="Text Placeholder 2">
            <a:extLst>
              <a:ext uri="{FF2B5EF4-FFF2-40B4-BE49-F238E27FC236}">
                <a16:creationId xmlns:a16="http://schemas.microsoft.com/office/drawing/2014/main" id="{F03AB55B-086E-FAEE-4BB6-B2FFA32956A1}"/>
              </a:ext>
            </a:extLst>
          </p:cNvPr>
          <p:cNvSpPr>
            <a:spLocks noGrp="1"/>
          </p:cNvSpPr>
          <p:nvPr>
            <p:ph type="body" sz="quarter" idx="13"/>
          </p:nvPr>
        </p:nvSpPr>
        <p:spPr>
          <a:xfrm>
            <a:off x="216674" y="885514"/>
            <a:ext cx="5550327" cy="5698165"/>
          </a:xfrm>
        </p:spPr>
        <p:txBody>
          <a:bodyPr/>
          <a:lstStyle/>
          <a:p>
            <a:pPr marL="228600" marR="0" lvl="0" indent="-2286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333333"/>
                </a:solidFill>
                <a:effectLst/>
                <a:uLnTx/>
                <a:uFillTx/>
                <a:latin typeface="Calibri" panose="020F0502020204030204"/>
                <a:ea typeface="+mn-ea"/>
                <a:cs typeface="Noto Sans" panose="020B0502040504020204" pitchFamily="34" charset="0"/>
                <a:hlinkClick r:id="rId5"/>
              </a:rPr>
              <a:t>Lumpy skin disease</a:t>
            </a:r>
            <a:r>
              <a:rPr kumimoji="0" lang="en-US" altLang="en-US" sz="2400" b="0" i="0" u="none" strike="noStrike" kern="1200" cap="none" spc="0" normalizeH="0" baseline="0" noProof="0" dirty="0">
                <a:ln>
                  <a:noFill/>
                </a:ln>
                <a:solidFill>
                  <a:srgbClr val="333333"/>
                </a:solidFill>
                <a:effectLst/>
                <a:uLnTx/>
                <a:uFillTx/>
                <a:latin typeface="Calibri" panose="020F0502020204030204"/>
                <a:ea typeface="+mn-ea"/>
                <a:cs typeface="Noto Sans" panose="020B0502040504020204" pitchFamily="34" charset="0"/>
              </a:rPr>
              <a:t> is highly contagious viral disease that affects cattle</a:t>
            </a:r>
          </a:p>
          <a:p>
            <a:pPr marL="228600" marR="0" lvl="0" indent="-2286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altLang="en-US" sz="2400" dirty="0">
                <a:solidFill>
                  <a:srgbClr val="333333"/>
                </a:solidFill>
                <a:latin typeface="Calibri" panose="020F0502020204030204"/>
                <a:cs typeface="Noto Sans" panose="020B0502040504020204" pitchFamily="34" charset="0"/>
              </a:rPr>
              <a:t>Spread by </a:t>
            </a:r>
            <a:r>
              <a:rPr kumimoji="0" lang="en-US" altLang="en-US" sz="2400" b="0" i="0" u="none" strike="noStrike" kern="1200" cap="none" spc="0" normalizeH="0" baseline="0" noProof="0" dirty="0">
                <a:ln>
                  <a:noFill/>
                </a:ln>
                <a:solidFill>
                  <a:srgbClr val="333333"/>
                </a:solidFill>
                <a:effectLst/>
                <a:uLnTx/>
                <a:uFillTx/>
                <a:latin typeface="Calibri" panose="020F0502020204030204"/>
                <a:ea typeface="+mn-ea"/>
                <a:cs typeface="Noto Sans" panose="020B0502040504020204" pitchFamily="34" charset="0"/>
              </a:rPr>
              <a:t>flies and mosquitos</a:t>
            </a:r>
          </a:p>
          <a:p>
            <a:pPr marL="228600" marR="0" lvl="0" indent="-2286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333333"/>
                </a:solidFill>
                <a:effectLst/>
                <a:uLnTx/>
                <a:uFillTx/>
                <a:latin typeface="Calibri" panose="020F0502020204030204"/>
                <a:ea typeface="+mn-ea"/>
                <a:cs typeface="Noto Sans" panose="020B0502040504020204" pitchFamily="34" charset="0"/>
              </a:rPr>
              <a:t>Clinical signs: fever, skin nodules, nasal/eye discharge, lameness and reduced milk production</a:t>
            </a:r>
          </a:p>
          <a:p>
            <a:pPr marL="228600" marR="0" lvl="0" indent="-2286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altLang="en-US" sz="2400" dirty="0">
                <a:solidFill>
                  <a:srgbClr val="333333"/>
                </a:solidFill>
                <a:latin typeface="Calibri" panose="020F0502020204030204"/>
                <a:cs typeface="Noto Sans" panose="020B0502040504020204" pitchFamily="34" charset="0"/>
              </a:rPr>
              <a:t>C</a:t>
            </a:r>
            <a:r>
              <a:rPr kumimoji="0" lang="en-US" altLang="en-US" sz="2400" b="0" i="0" u="none" strike="noStrike" kern="1200" cap="none" spc="0" normalizeH="0" baseline="0" noProof="0" dirty="0" err="1">
                <a:ln>
                  <a:noFill/>
                </a:ln>
                <a:solidFill>
                  <a:srgbClr val="333333"/>
                </a:solidFill>
                <a:effectLst/>
                <a:uLnTx/>
                <a:uFillTx/>
                <a:latin typeface="Calibri" panose="020F0502020204030204"/>
                <a:ea typeface="+mn-ea"/>
                <a:cs typeface="Noto Sans" panose="020B0502040504020204" pitchFamily="34" charset="0"/>
              </a:rPr>
              <a:t>losely</a:t>
            </a:r>
            <a:r>
              <a:rPr kumimoji="0" lang="en-US" altLang="en-US" sz="2400" b="0" i="0" u="none" strike="noStrike" kern="1200" cap="none" spc="0" normalizeH="0" baseline="0" noProof="0" dirty="0">
                <a:ln>
                  <a:noFill/>
                </a:ln>
                <a:solidFill>
                  <a:srgbClr val="333333"/>
                </a:solidFill>
                <a:effectLst/>
                <a:uLnTx/>
                <a:uFillTx/>
                <a:latin typeface="Calibri" panose="020F0502020204030204"/>
                <a:ea typeface="+mn-ea"/>
                <a:cs typeface="Noto Sans" panose="020B0502040504020204" pitchFamily="34" charset="0"/>
              </a:rPr>
              <a:t> related to sheep and goat pox, from which it cannot be distinguished by routine diagnostic tests</a:t>
            </a:r>
          </a:p>
          <a:p>
            <a:pPr marL="228600" marR="0" lvl="0" indent="-2286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altLang="en-US" sz="2400" dirty="0">
                <a:solidFill>
                  <a:srgbClr val="333333"/>
                </a:solidFill>
                <a:latin typeface="Calibri" panose="020F0502020204030204"/>
                <a:cs typeface="Noto Sans" panose="020B0502040504020204" pitchFamily="34" charset="0"/>
              </a:rPr>
              <a:t>Economic losses – decreased milk yield, culling, trade restrictions, damage to hides, and reproductive issues</a:t>
            </a:r>
            <a:endParaRPr lang="en-US" altLang="en-US" sz="2400" dirty="0">
              <a:solidFill>
                <a:srgbClr val="333333"/>
              </a:solidFill>
              <a:cs typeface="Noto Sans" panose="020B0502040504020204" pitchFamily="34" charset="0"/>
            </a:endParaRPr>
          </a:p>
          <a:p>
            <a:pPr>
              <a:lnSpc>
                <a:spcPct val="100000"/>
              </a:lnSpc>
              <a:spcBef>
                <a:spcPct val="0"/>
              </a:spcBef>
            </a:pPr>
            <a:r>
              <a:rPr lang="en-CA" sz="2400" dirty="0"/>
              <a:t>LSD is endemic in most African countries -  since 2013, it has spread rapidly through the Middle East, some parts of Europe and throughout Asia</a:t>
            </a:r>
          </a:p>
          <a:p>
            <a:pPr marL="0" lvl="0" indent="0">
              <a:lnSpc>
                <a:spcPct val="100000"/>
              </a:lnSpc>
              <a:spcBef>
                <a:spcPct val="0"/>
              </a:spcBef>
              <a:buNone/>
            </a:pPr>
            <a:endParaRPr lang="en-US" altLang="en-US" sz="600" dirty="0"/>
          </a:p>
        </p:txBody>
      </p:sp>
      <p:pic>
        <p:nvPicPr>
          <p:cNvPr id="15" name="Picture 14">
            <a:extLst>
              <a:ext uri="{FF2B5EF4-FFF2-40B4-BE49-F238E27FC236}">
                <a16:creationId xmlns:a16="http://schemas.microsoft.com/office/drawing/2014/main" id="{5226A07B-DE6A-5420-244F-FBF7CA01594C}"/>
              </a:ext>
            </a:extLst>
          </p:cNvPr>
          <p:cNvPicPr>
            <a:picLocks noChangeAspect="1"/>
          </p:cNvPicPr>
          <p:nvPr/>
        </p:nvPicPr>
        <p:blipFill>
          <a:blip r:embed="rId6"/>
          <a:stretch>
            <a:fillRect/>
          </a:stretch>
        </p:blipFill>
        <p:spPr>
          <a:xfrm>
            <a:off x="5803473" y="678005"/>
            <a:ext cx="3595978" cy="2688207"/>
          </a:xfrm>
          <a:prstGeom prst="rect">
            <a:avLst/>
          </a:prstGeom>
          <a:ln w="28575">
            <a:solidFill>
              <a:schemeClr val="tx1"/>
            </a:solidFill>
          </a:ln>
        </p:spPr>
      </p:pic>
      <p:sp>
        <p:nvSpPr>
          <p:cNvPr id="17" name="TextBox 16">
            <a:extLst>
              <a:ext uri="{FF2B5EF4-FFF2-40B4-BE49-F238E27FC236}">
                <a16:creationId xmlns:a16="http://schemas.microsoft.com/office/drawing/2014/main" id="{45168B6B-2B7A-845D-DAC7-73605E123E24}"/>
              </a:ext>
            </a:extLst>
          </p:cNvPr>
          <p:cNvSpPr txBox="1"/>
          <p:nvPr/>
        </p:nvSpPr>
        <p:spPr>
          <a:xfrm>
            <a:off x="9414691" y="523316"/>
            <a:ext cx="2201185" cy="1477328"/>
          </a:xfrm>
          <a:prstGeom prst="rect">
            <a:avLst/>
          </a:prstGeom>
          <a:noFill/>
        </p:spPr>
        <p:txBody>
          <a:bodyPr wrap="square">
            <a:spAutoFit/>
          </a:bodyPr>
          <a:lstStyle/>
          <a:p>
            <a:r>
              <a:rPr lang="en-CA" dirty="0">
                <a:hlinkClick r:id="rId7"/>
              </a:rPr>
              <a:t>Lumpy Skin Disease | Department of Natural Resources and Environment Tasmania</a:t>
            </a:r>
            <a:endParaRPr lang="en-CA" dirty="0"/>
          </a:p>
        </p:txBody>
      </p:sp>
    </p:spTree>
    <p:extLst>
      <p:ext uri="{BB962C8B-B14F-4D97-AF65-F5344CB8AC3E}">
        <p14:creationId xmlns:p14="http://schemas.microsoft.com/office/powerpoint/2010/main" val="2063480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9E76B-98B4-5715-4848-BF8DC2C258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F82CD0-060E-845E-6BC7-DBD6603C7D02}"/>
              </a:ext>
            </a:extLst>
          </p:cNvPr>
          <p:cNvSpPr>
            <a:spLocks noGrp="1"/>
          </p:cNvSpPr>
          <p:nvPr>
            <p:ph type="title"/>
          </p:nvPr>
        </p:nvSpPr>
        <p:spPr>
          <a:xfrm>
            <a:off x="0" y="-84081"/>
            <a:ext cx="10515600" cy="1325563"/>
          </a:xfrm>
        </p:spPr>
        <p:txBody>
          <a:bodyPr/>
          <a:lstStyle/>
          <a:p>
            <a:pPr>
              <a:defRPr/>
            </a:pPr>
            <a:r>
              <a:rPr lang="en-CA" sz="3200" dirty="0"/>
              <a:t>Lumpy Skin Disease in Europe</a:t>
            </a:r>
          </a:p>
        </p:txBody>
      </p:sp>
      <p:sp>
        <p:nvSpPr>
          <p:cNvPr id="36867" name="Text Placeholder 2">
            <a:extLst>
              <a:ext uri="{FF2B5EF4-FFF2-40B4-BE49-F238E27FC236}">
                <a16:creationId xmlns:a16="http://schemas.microsoft.com/office/drawing/2014/main" id="{F06E3E95-4961-B97D-D1BC-E9D889336263}"/>
              </a:ext>
            </a:extLst>
          </p:cNvPr>
          <p:cNvSpPr>
            <a:spLocks noGrp="1"/>
          </p:cNvSpPr>
          <p:nvPr>
            <p:ph type="body" sz="quarter" idx="13"/>
          </p:nvPr>
        </p:nvSpPr>
        <p:spPr>
          <a:xfrm>
            <a:off x="139044" y="850768"/>
            <a:ext cx="6987313" cy="1661126"/>
          </a:xfrm>
        </p:spPr>
        <p:txBody>
          <a:bodyPr/>
          <a:lstStyle/>
          <a:p>
            <a:r>
              <a:rPr lang="en-CA" sz="2400" dirty="0"/>
              <a:t>Italy reported its first cases of LSD in Sardinia</a:t>
            </a:r>
          </a:p>
          <a:p>
            <a:pPr lvl="1"/>
            <a:r>
              <a:rPr lang="en-CA" sz="2000" dirty="0"/>
              <a:t>Potential source of the outbreak listed as vector movement from northern Africa</a:t>
            </a:r>
          </a:p>
          <a:p>
            <a:pPr lvl="1"/>
            <a:r>
              <a:rPr lang="en-CA" sz="2000" dirty="0"/>
              <a:t>Genotyping showed that the virus circulating in Italy is closely related to cluster 1.2, which includes strains isolated in Nigeria and South Africa	</a:t>
            </a:r>
          </a:p>
          <a:p>
            <a:r>
              <a:rPr lang="en-CA" sz="2400" dirty="0"/>
              <a:t>France reported its first cases of LSD in Savoie</a:t>
            </a:r>
            <a:r>
              <a:rPr lang="en-CA" sz="2400" b="1" dirty="0"/>
              <a:t>, </a:t>
            </a:r>
            <a:r>
              <a:rPr lang="en-CA" sz="2400" dirty="0"/>
              <a:t>close to its borders with Switzerland and Italy</a:t>
            </a:r>
          </a:p>
          <a:p>
            <a:endParaRPr lang="en-CA" altLang="en-US" sz="2400" dirty="0"/>
          </a:p>
          <a:p>
            <a:endParaRPr lang="en-CA" altLang="en-US" sz="1600" dirty="0"/>
          </a:p>
          <a:p>
            <a:endParaRPr lang="en-CA" altLang="en-US" sz="1600" dirty="0"/>
          </a:p>
        </p:txBody>
      </p:sp>
      <p:sp>
        <p:nvSpPr>
          <p:cNvPr id="36868" name="Slide Number Placeholder 3">
            <a:extLst>
              <a:ext uri="{FF2B5EF4-FFF2-40B4-BE49-F238E27FC236}">
                <a16:creationId xmlns:a16="http://schemas.microsoft.com/office/drawing/2014/main" id="{45B477E8-BBF5-0692-839F-04942E7528E5}"/>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4C159292-10BC-4D48-BFB1-D0F01C1E32BB}" type="slidenum">
              <a:rPr lang="en-US" altLang="en-US" sz="1200" smtClean="0">
                <a:solidFill>
                  <a:srgbClr val="898989"/>
                </a:solidFill>
              </a:rPr>
              <a:pPr>
                <a:lnSpc>
                  <a:spcPct val="100000"/>
                </a:lnSpc>
                <a:spcBef>
                  <a:spcPct val="0"/>
                </a:spcBef>
                <a:buFontTx/>
                <a:buNone/>
              </a:pPr>
              <a:t>8</a:t>
            </a:fld>
            <a:endParaRPr lang="en-US" altLang="en-US" sz="1200">
              <a:solidFill>
                <a:srgbClr val="898989"/>
              </a:solidFill>
            </a:endParaRPr>
          </a:p>
        </p:txBody>
      </p:sp>
      <p:sp>
        <p:nvSpPr>
          <p:cNvPr id="36869" name="TextBox 7">
            <a:extLst>
              <a:ext uri="{FF2B5EF4-FFF2-40B4-BE49-F238E27FC236}">
                <a16:creationId xmlns:a16="http://schemas.microsoft.com/office/drawing/2014/main" id="{0ADDF60E-846F-2742-48F5-AD201AB0DA42}"/>
              </a:ext>
            </a:extLst>
          </p:cNvPr>
          <p:cNvSpPr txBox="1">
            <a:spLocks noChangeArrowheads="1"/>
          </p:cNvSpPr>
          <p:nvPr/>
        </p:nvSpPr>
        <p:spPr bwMode="auto">
          <a:xfrm>
            <a:off x="6582478" y="3570289"/>
            <a:ext cx="48672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600" b="1" dirty="0"/>
              <a:t>LSD Signals: May 2015 – October 2025</a:t>
            </a:r>
            <a:endParaRPr lang="en-CA" altLang="en-US" sz="1600" dirty="0"/>
          </a:p>
        </p:txBody>
      </p:sp>
      <p:pic>
        <p:nvPicPr>
          <p:cNvPr id="5" name="Picture 4">
            <a:extLst>
              <a:ext uri="{FF2B5EF4-FFF2-40B4-BE49-F238E27FC236}">
                <a16:creationId xmlns:a16="http://schemas.microsoft.com/office/drawing/2014/main" id="{7B0C96ED-851E-4C70-1DBD-6E765D4FA6F7}"/>
              </a:ext>
            </a:extLst>
          </p:cNvPr>
          <p:cNvPicPr>
            <a:picLocks noChangeAspect="1"/>
          </p:cNvPicPr>
          <p:nvPr/>
        </p:nvPicPr>
        <p:blipFill>
          <a:blip r:embed="rId3"/>
          <a:stretch>
            <a:fillRect/>
          </a:stretch>
        </p:blipFill>
        <p:spPr>
          <a:xfrm>
            <a:off x="6661969" y="3877039"/>
            <a:ext cx="5367900" cy="2540824"/>
          </a:xfrm>
          <a:prstGeom prst="rect">
            <a:avLst/>
          </a:prstGeom>
          <a:ln w="28575">
            <a:solidFill>
              <a:schemeClr val="tx1"/>
            </a:solidFill>
          </a:ln>
        </p:spPr>
      </p:pic>
      <p:sp>
        <p:nvSpPr>
          <p:cNvPr id="9" name="TextBox 8">
            <a:extLst>
              <a:ext uri="{FF2B5EF4-FFF2-40B4-BE49-F238E27FC236}">
                <a16:creationId xmlns:a16="http://schemas.microsoft.com/office/drawing/2014/main" id="{2F1F4BA7-D820-58A0-72BC-CFC3113CF4E5}"/>
              </a:ext>
            </a:extLst>
          </p:cNvPr>
          <p:cNvSpPr txBox="1"/>
          <p:nvPr/>
        </p:nvSpPr>
        <p:spPr>
          <a:xfrm>
            <a:off x="10809453" y="45823"/>
            <a:ext cx="6094674" cy="369332"/>
          </a:xfrm>
          <a:prstGeom prst="rect">
            <a:avLst/>
          </a:prstGeom>
          <a:noFill/>
        </p:spPr>
        <p:txBody>
          <a:bodyPr wrap="square">
            <a:spAutoFit/>
          </a:bodyPr>
          <a:lstStyle/>
          <a:p>
            <a:r>
              <a:rPr lang="en-CA" dirty="0" err="1">
                <a:hlinkClick r:id="rId4"/>
              </a:rPr>
              <a:t>Empres-i</a:t>
            </a:r>
            <a:r>
              <a:rPr lang="en-CA" dirty="0">
                <a:hlinkClick r:id="rId4"/>
              </a:rPr>
              <a:t> +</a:t>
            </a:r>
            <a:endParaRPr lang="en-CA" dirty="0"/>
          </a:p>
        </p:txBody>
      </p:sp>
      <p:sp>
        <p:nvSpPr>
          <p:cNvPr id="11" name="TextBox 10">
            <a:extLst>
              <a:ext uri="{FF2B5EF4-FFF2-40B4-BE49-F238E27FC236}">
                <a16:creationId xmlns:a16="http://schemas.microsoft.com/office/drawing/2014/main" id="{9E614715-4A26-A680-BE36-39BC008F27DC}"/>
              </a:ext>
            </a:extLst>
          </p:cNvPr>
          <p:cNvSpPr txBox="1"/>
          <p:nvPr/>
        </p:nvSpPr>
        <p:spPr>
          <a:xfrm>
            <a:off x="7070353" y="156113"/>
            <a:ext cx="6762584" cy="338554"/>
          </a:xfrm>
          <a:prstGeom prst="rect">
            <a:avLst/>
          </a:prstGeom>
          <a:noFill/>
        </p:spPr>
        <p:txBody>
          <a:bodyPr wrap="square">
            <a:spAutoFit/>
          </a:bodyPr>
          <a:lstStyle/>
          <a:p>
            <a:pPr>
              <a:lnSpc>
                <a:spcPct val="100000"/>
              </a:lnSpc>
              <a:spcBef>
                <a:spcPct val="0"/>
              </a:spcBef>
              <a:buFontTx/>
              <a:buNone/>
            </a:pPr>
            <a:r>
              <a:rPr lang="en-US" altLang="en-US" sz="1600" b="1" dirty="0"/>
              <a:t>LSD Case: June 2025 – October 2025</a:t>
            </a:r>
            <a:endParaRPr lang="en-CA" altLang="en-US" sz="1600" dirty="0"/>
          </a:p>
        </p:txBody>
      </p:sp>
      <p:sp>
        <p:nvSpPr>
          <p:cNvPr id="13" name="TextBox 12">
            <a:extLst>
              <a:ext uri="{FF2B5EF4-FFF2-40B4-BE49-F238E27FC236}">
                <a16:creationId xmlns:a16="http://schemas.microsoft.com/office/drawing/2014/main" id="{3A84B5D3-9826-6CBA-45D3-60E86E2B7887}"/>
              </a:ext>
            </a:extLst>
          </p:cNvPr>
          <p:cNvSpPr txBox="1"/>
          <p:nvPr/>
        </p:nvSpPr>
        <p:spPr>
          <a:xfrm>
            <a:off x="139044" y="3466924"/>
            <a:ext cx="6443434" cy="3416320"/>
          </a:xfrm>
          <a:prstGeom prst="rect">
            <a:avLst/>
          </a:prstGeom>
          <a:noFill/>
        </p:spPr>
        <p:txBody>
          <a:bodyPr wrap="square">
            <a:spAutoFit/>
          </a:bodyPr>
          <a:lstStyle/>
          <a:p>
            <a:pPr marL="182563" indent="-182563">
              <a:buFont typeface="Arial" panose="020B0604020202020204" pitchFamily="34" charset="0"/>
              <a:buChar char="•"/>
            </a:pPr>
            <a:r>
              <a:rPr lang="en-CA" sz="2400" dirty="0">
                <a:hlinkClick r:id="rId5"/>
              </a:rPr>
              <a:t>France</a:t>
            </a:r>
            <a:r>
              <a:rPr lang="en-CA" sz="2400" dirty="0"/>
              <a:t>: 79 outbreaks, mainly in Savoie(32), Haute-Savoie(44), Ain(2), and Rhône(1)</a:t>
            </a:r>
          </a:p>
          <a:p>
            <a:pPr marL="182563" indent="-182563">
              <a:buFont typeface="Arial" panose="020B0604020202020204" pitchFamily="34" charset="0"/>
              <a:buChar char="•"/>
            </a:pPr>
            <a:r>
              <a:rPr lang="en-CA" sz="2400" dirty="0">
                <a:hlinkClick r:id="rId6"/>
              </a:rPr>
              <a:t>Italy</a:t>
            </a:r>
            <a:r>
              <a:rPr lang="en-CA" sz="2400" dirty="0"/>
              <a:t>: 68 outbreaks, concentrated in Sardinia, with one cases in Lombardy (linked to animal movement from Sardinia</a:t>
            </a:r>
          </a:p>
          <a:p>
            <a:pPr marL="182563" indent="-182563">
              <a:buFont typeface="Arial" panose="020B0604020202020204" pitchFamily="34" charset="0"/>
              <a:buChar char="•"/>
            </a:pPr>
            <a:r>
              <a:rPr lang="en-CA" sz="2400" dirty="0"/>
              <a:t>Protection zone established, depopulation, and </a:t>
            </a:r>
            <a:r>
              <a:rPr lang="en-CA" altLang="en-US" sz="2400" dirty="0"/>
              <a:t>emergency vaccinations campaigns</a:t>
            </a:r>
          </a:p>
          <a:p>
            <a:pPr marL="182563" indent="-182563">
              <a:buFont typeface="Arial" panose="020B0604020202020204" pitchFamily="34" charset="0"/>
              <a:buChar char="•"/>
            </a:pPr>
            <a:r>
              <a:rPr lang="en-CA" altLang="en-US" sz="2400" dirty="0"/>
              <a:t>October 4</a:t>
            </a:r>
            <a:r>
              <a:rPr lang="en-CA" altLang="en-US" sz="2400" baseline="30000" dirty="0"/>
              <a:t>th</a:t>
            </a:r>
            <a:r>
              <a:rPr lang="en-CA" altLang="en-US" sz="2400" dirty="0"/>
              <a:t> - </a:t>
            </a:r>
            <a:r>
              <a:rPr lang="en-CA" altLang="en-US" sz="2400" dirty="0">
                <a:hlinkClick r:id="rId7"/>
              </a:rPr>
              <a:t>Spain</a:t>
            </a:r>
            <a:r>
              <a:rPr lang="en-CA" altLang="en-US" sz="2400" dirty="0"/>
              <a:t> reported 3 cases in Girona, close to French border</a:t>
            </a:r>
          </a:p>
        </p:txBody>
      </p:sp>
      <p:pic>
        <p:nvPicPr>
          <p:cNvPr id="15" name="Picture 14">
            <a:extLst>
              <a:ext uri="{FF2B5EF4-FFF2-40B4-BE49-F238E27FC236}">
                <a16:creationId xmlns:a16="http://schemas.microsoft.com/office/drawing/2014/main" id="{BA957E8C-9B8C-CC35-BFBF-793BDEA2CDC2}"/>
              </a:ext>
            </a:extLst>
          </p:cNvPr>
          <p:cNvPicPr>
            <a:picLocks noChangeAspect="1"/>
          </p:cNvPicPr>
          <p:nvPr/>
        </p:nvPicPr>
        <p:blipFill>
          <a:blip r:embed="rId8"/>
          <a:stretch>
            <a:fillRect/>
          </a:stretch>
        </p:blipFill>
        <p:spPr>
          <a:xfrm>
            <a:off x="7162596" y="469321"/>
            <a:ext cx="4867274" cy="2997603"/>
          </a:xfrm>
          <a:prstGeom prst="rect">
            <a:avLst/>
          </a:prstGeom>
          <a:ln w="28575">
            <a:solidFill>
              <a:schemeClr val="tx1"/>
            </a:solidFill>
          </a:ln>
        </p:spPr>
      </p:pic>
    </p:spTree>
    <p:extLst>
      <p:ext uri="{BB962C8B-B14F-4D97-AF65-F5344CB8AC3E}">
        <p14:creationId xmlns:p14="http://schemas.microsoft.com/office/powerpoint/2010/main" val="3104318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901C4-0CD6-DEEF-FC6C-BD277B7CE5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0195A7-0ADA-69A9-E425-717C7BDE17FE}"/>
              </a:ext>
            </a:extLst>
          </p:cNvPr>
          <p:cNvSpPr>
            <a:spLocks noGrp="1"/>
          </p:cNvSpPr>
          <p:nvPr>
            <p:ph type="title"/>
          </p:nvPr>
        </p:nvSpPr>
        <p:spPr>
          <a:xfrm>
            <a:off x="198438" y="-15875"/>
            <a:ext cx="10515600" cy="1325563"/>
          </a:xfrm>
        </p:spPr>
        <p:txBody>
          <a:bodyPr/>
          <a:lstStyle/>
          <a:p>
            <a:pPr>
              <a:defRPr/>
            </a:pPr>
            <a:r>
              <a:rPr lang="en-CA" sz="3200" dirty="0"/>
              <a:t>Lumpy Skin Disease in Europe</a:t>
            </a:r>
          </a:p>
        </p:txBody>
      </p:sp>
      <p:sp>
        <p:nvSpPr>
          <p:cNvPr id="36867" name="Text Placeholder 2">
            <a:extLst>
              <a:ext uri="{FF2B5EF4-FFF2-40B4-BE49-F238E27FC236}">
                <a16:creationId xmlns:a16="http://schemas.microsoft.com/office/drawing/2014/main" id="{12121FDD-83C1-BF72-D714-A56884182C71}"/>
              </a:ext>
            </a:extLst>
          </p:cNvPr>
          <p:cNvSpPr>
            <a:spLocks noGrp="1"/>
          </p:cNvSpPr>
          <p:nvPr>
            <p:ph type="body" sz="quarter" idx="13"/>
          </p:nvPr>
        </p:nvSpPr>
        <p:spPr>
          <a:xfrm>
            <a:off x="358776" y="1166982"/>
            <a:ext cx="6484391" cy="1661126"/>
          </a:xfrm>
        </p:spPr>
        <p:txBody>
          <a:bodyPr/>
          <a:lstStyle/>
          <a:p>
            <a:pPr marL="0" indent="0">
              <a:buNone/>
            </a:pPr>
            <a:r>
              <a:rPr lang="en-CA" altLang="en-US" sz="2400" b="1" dirty="0"/>
              <a:t>CFIA import requirements</a:t>
            </a:r>
          </a:p>
        </p:txBody>
      </p:sp>
      <p:sp>
        <p:nvSpPr>
          <p:cNvPr id="36868" name="Slide Number Placeholder 3">
            <a:extLst>
              <a:ext uri="{FF2B5EF4-FFF2-40B4-BE49-F238E27FC236}">
                <a16:creationId xmlns:a16="http://schemas.microsoft.com/office/drawing/2014/main" id="{76454A75-98F0-0E0D-90FD-28178A935816}"/>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4C159292-10BC-4D48-BFB1-D0F01C1E32BB}" type="slidenum">
              <a:rPr lang="en-US" altLang="en-US" sz="1200" smtClean="0">
                <a:solidFill>
                  <a:srgbClr val="898989"/>
                </a:solidFill>
              </a:rPr>
              <a:pPr>
                <a:lnSpc>
                  <a:spcPct val="100000"/>
                </a:lnSpc>
                <a:spcBef>
                  <a:spcPct val="0"/>
                </a:spcBef>
                <a:buFontTx/>
                <a:buNone/>
              </a:pPr>
              <a:t>9</a:t>
            </a:fld>
            <a:endParaRPr lang="en-US" altLang="en-US" sz="1200">
              <a:solidFill>
                <a:srgbClr val="898989"/>
              </a:solidFill>
            </a:endParaRPr>
          </a:p>
        </p:txBody>
      </p:sp>
      <p:pic>
        <p:nvPicPr>
          <p:cNvPr id="4" name="Picture 3">
            <a:extLst>
              <a:ext uri="{FF2B5EF4-FFF2-40B4-BE49-F238E27FC236}">
                <a16:creationId xmlns:a16="http://schemas.microsoft.com/office/drawing/2014/main" id="{E3D74258-5A94-5163-36AE-69BBE6D623BB}"/>
              </a:ext>
            </a:extLst>
          </p:cNvPr>
          <p:cNvPicPr>
            <a:picLocks noChangeAspect="1"/>
          </p:cNvPicPr>
          <p:nvPr/>
        </p:nvPicPr>
        <p:blipFill>
          <a:blip r:embed="rId3"/>
          <a:stretch>
            <a:fillRect/>
          </a:stretch>
        </p:blipFill>
        <p:spPr>
          <a:xfrm>
            <a:off x="7084612" y="303917"/>
            <a:ext cx="4748612" cy="3902817"/>
          </a:xfrm>
          <a:prstGeom prst="rect">
            <a:avLst/>
          </a:prstGeom>
          <a:ln w="28575">
            <a:solidFill>
              <a:schemeClr val="tx1"/>
            </a:solidFill>
          </a:ln>
        </p:spPr>
      </p:pic>
      <p:sp>
        <p:nvSpPr>
          <p:cNvPr id="8" name="TextBox 7">
            <a:extLst>
              <a:ext uri="{FF2B5EF4-FFF2-40B4-BE49-F238E27FC236}">
                <a16:creationId xmlns:a16="http://schemas.microsoft.com/office/drawing/2014/main" id="{34B54E43-45B2-C3BF-A3BC-6F984543AACF}"/>
              </a:ext>
            </a:extLst>
          </p:cNvPr>
          <p:cNvSpPr txBox="1"/>
          <p:nvPr/>
        </p:nvSpPr>
        <p:spPr>
          <a:xfrm>
            <a:off x="7013051" y="4234138"/>
            <a:ext cx="4418937" cy="584775"/>
          </a:xfrm>
          <a:prstGeom prst="rect">
            <a:avLst/>
          </a:prstGeom>
          <a:noFill/>
        </p:spPr>
        <p:txBody>
          <a:bodyPr wrap="square">
            <a:spAutoFit/>
          </a:bodyPr>
          <a:lstStyle/>
          <a:p>
            <a:r>
              <a:rPr lang="en-CA" sz="1600" dirty="0">
                <a:hlinkClick r:id="rId4"/>
              </a:rPr>
              <a:t>Canada halts importation of some European cheese following lumpy skin disease outbreak</a:t>
            </a:r>
            <a:endParaRPr lang="en-CA" sz="1600" dirty="0"/>
          </a:p>
        </p:txBody>
      </p:sp>
      <p:pic>
        <p:nvPicPr>
          <p:cNvPr id="14" name="Picture 13">
            <a:extLst>
              <a:ext uri="{FF2B5EF4-FFF2-40B4-BE49-F238E27FC236}">
                <a16:creationId xmlns:a16="http://schemas.microsoft.com/office/drawing/2014/main" id="{1A651801-0655-5D87-FF28-902312FD0103}"/>
              </a:ext>
            </a:extLst>
          </p:cNvPr>
          <p:cNvPicPr>
            <a:picLocks noChangeAspect="1"/>
          </p:cNvPicPr>
          <p:nvPr/>
        </p:nvPicPr>
        <p:blipFill>
          <a:blip r:embed="rId5"/>
          <a:stretch>
            <a:fillRect/>
          </a:stretch>
        </p:blipFill>
        <p:spPr>
          <a:xfrm>
            <a:off x="460202" y="1643645"/>
            <a:ext cx="6210945" cy="4272128"/>
          </a:xfrm>
          <a:prstGeom prst="rect">
            <a:avLst/>
          </a:prstGeom>
          <a:ln w="28575">
            <a:solidFill>
              <a:schemeClr val="tx1"/>
            </a:solidFill>
          </a:ln>
        </p:spPr>
      </p:pic>
      <p:sp>
        <p:nvSpPr>
          <p:cNvPr id="16" name="TextBox 15">
            <a:extLst>
              <a:ext uri="{FF2B5EF4-FFF2-40B4-BE49-F238E27FC236}">
                <a16:creationId xmlns:a16="http://schemas.microsoft.com/office/drawing/2014/main" id="{DE60592F-702C-17AA-A961-8C6EFBCB36FD}"/>
              </a:ext>
            </a:extLst>
          </p:cNvPr>
          <p:cNvSpPr txBox="1"/>
          <p:nvPr/>
        </p:nvSpPr>
        <p:spPr>
          <a:xfrm>
            <a:off x="375640" y="5907818"/>
            <a:ext cx="6094674" cy="646331"/>
          </a:xfrm>
          <a:prstGeom prst="rect">
            <a:avLst/>
          </a:prstGeom>
          <a:noFill/>
        </p:spPr>
        <p:txBody>
          <a:bodyPr wrap="square">
            <a:spAutoFit/>
          </a:bodyPr>
          <a:lstStyle/>
          <a:p>
            <a:r>
              <a:rPr lang="en-CA" dirty="0">
                <a:hlinkClick r:id="rId6"/>
              </a:rPr>
              <a:t>Lumpy skin disease - Countries that Canada recognizes as being free from the disease - inspection.canada.ca</a:t>
            </a:r>
            <a:endParaRPr lang="en-CA" dirty="0"/>
          </a:p>
        </p:txBody>
      </p:sp>
    </p:spTree>
    <p:extLst>
      <p:ext uri="{BB962C8B-B14F-4D97-AF65-F5344CB8AC3E}">
        <p14:creationId xmlns:p14="http://schemas.microsoft.com/office/powerpoint/2010/main" val="836896169"/>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EA13D8C747CE42B210262EB423AC51" ma:contentTypeVersion="15" ma:contentTypeDescription="Create a new document." ma:contentTypeScope="" ma:versionID="6058f46eb4109d39f0e5235ec470b7a2">
  <xsd:schema xmlns:xsd="http://www.w3.org/2001/XMLSchema" xmlns:xs="http://www.w3.org/2001/XMLSchema" xmlns:p="http://schemas.microsoft.com/office/2006/metadata/properties" xmlns:ns2="15b7ed99-b5df-4a34-ab63-5ec2159bb241" xmlns:ns3="894e992d-1f5f-43c5-970b-dde96d23e5c3" targetNamespace="http://schemas.microsoft.com/office/2006/metadata/properties" ma:root="true" ma:fieldsID="abcc772abb0cc11166fed61406432b1d" ns2:_="" ns3:_="">
    <xsd:import namespace="15b7ed99-b5df-4a34-ab63-5ec2159bb241"/>
    <xsd:import namespace="894e992d-1f5f-43c5-970b-dde96d23e5c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b7ed99-b5df-4a34-ab63-5ec2159bb2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62aa733-2270-4351-8ca3-f9ded615cea7"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4e992d-1f5f-43c5-970b-dde96d23e5c3"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38ed09ac-2159-45a7-87e0-5ac8721ea325}" ma:internalName="TaxCatchAll" ma:showField="CatchAllData" ma:web="894e992d-1f5f-43c5-970b-dde96d23e5c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94e992d-1f5f-43c5-970b-dde96d23e5c3" xsi:nil="true"/>
    <lcf76f155ced4ddcb4097134ff3c332f xmlns="15b7ed99-b5df-4a34-ab63-5ec2159bb24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AA888FA-0C2E-49F4-9590-00719F1DC291}"/>
</file>

<file path=customXml/itemProps2.xml><?xml version="1.0" encoding="utf-8"?>
<ds:datastoreItem xmlns:ds="http://schemas.openxmlformats.org/officeDocument/2006/customXml" ds:itemID="{BD051721-04E8-43A2-90B9-0242A3021612}"/>
</file>

<file path=customXml/itemProps3.xml><?xml version="1.0" encoding="utf-8"?>
<ds:datastoreItem xmlns:ds="http://schemas.openxmlformats.org/officeDocument/2006/customXml" ds:itemID="{6F70B5B1-ED3B-4F79-9292-6ED7F3A86B0A}"/>
</file>

<file path=docProps/app.xml><?xml version="1.0" encoding="utf-8"?>
<Properties xmlns="http://schemas.openxmlformats.org/officeDocument/2006/extended-properties" xmlns:vt="http://schemas.openxmlformats.org/officeDocument/2006/docPropsVTypes">
  <Template/>
  <TotalTime>50946</TotalTime>
  <Words>3938</Words>
  <Application>Microsoft Office PowerPoint</Application>
  <PresentationFormat>Widescreen</PresentationFormat>
  <Paragraphs>311</Paragraphs>
  <Slides>19</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abcsans</vt:lpstr>
      <vt:lpstr>Arial</vt:lpstr>
      <vt:lpstr>Calibri</vt:lpstr>
      <vt:lpstr>Calibri Light</vt:lpstr>
      <vt:lpstr>Noto Sans</vt:lpstr>
      <vt:lpstr>roboto</vt:lpstr>
      <vt:lpstr>2_Office Theme</vt:lpstr>
      <vt:lpstr>Community for Emerging and Zoonotic Diseases Identifying emerging risks through collective intelligence</vt:lpstr>
      <vt:lpstr>Rocky Mountain Spotted Fever in Canada</vt:lpstr>
      <vt:lpstr>Ping - Rocky Mountain Spotted Fever in Canada</vt:lpstr>
      <vt:lpstr>Asian Longhorn Tick and Theileriosis in the USA</vt:lpstr>
      <vt:lpstr>Malaria in the USA</vt:lpstr>
      <vt:lpstr>New World Screwworm in Central America and Mexico</vt:lpstr>
      <vt:lpstr>Lumpy Skin Disease</vt:lpstr>
      <vt:lpstr>Lumpy Skin Disease in Europe</vt:lpstr>
      <vt:lpstr>Lumpy Skin Disease in Europe</vt:lpstr>
      <vt:lpstr>Bluetongue virus in Europe</vt:lpstr>
      <vt:lpstr>Bluetongue virus in Europe</vt:lpstr>
      <vt:lpstr>West Nile Virus</vt:lpstr>
      <vt:lpstr>Eastern Equine Encephalitis</vt:lpstr>
      <vt:lpstr>Chikungunya Worldwide</vt:lpstr>
      <vt:lpstr>Oropouche virus</vt:lpstr>
      <vt:lpstr>Dengue</vt:lpstr>
      <vt:lpstr>Scientific Findings</vt:lpstr>
      <vt:lpstr>Scientific Findings</vt:lpstr>
      <vt:lpstr>Scientific Findings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CEZD Provincial Engagement Meetings</dc:title>
  <dc:creator>Osborn, Andrea</dc:creator>
  <cp:lastModifiedBy>Dukadzinac, Zana (CFIA/ACIA)</cp:lastModifiedBy>
  <cp:revision>622</cp:revision>
  <cp:lastPrinted>2024-03-11T14:03:21Z</cp:lastPrinted>
  <dcterms:created xsi:type="dcterms:W3CDTF">2020-02-07T23:34:08Z</dcterms:created>
  <dcterms:modified xsi:type="dcterms:W3CDTF">2025-10-09T16:40:54Z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0x0101001BEA13D8C747CE42B210262EB423AC51</vt:lpwstr>
  </property>
</Properties>
</file>