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573" r:id="rId3"/>
    <p:sldId id="574" r:id="rId4"/>
    <p:sldId id="515" r:id="rId5"/>
    <p:sldId id="557" r:id="rId6"/>
    <p:sldId id="514" r:id="rId7"/>
    <p:sldId id="558" r:id="rId8"/>
    <p:sldId id="570" r:id="rId9"/>
    <p:sldId id="518" r:id="rId10"/>
    <p:sldId id="504" r:id="rId11"/>
    <p:sldId id="498" r:id="rId12"/>
    <p:sldId id="511" r:id="rId13"/>
    <p:sldId id="512" r:id="rId14"/>
    <p:sldId id="501" r:id="rId15"/>
    <p:sldId id="466" r:id="rId16"/>
    <p:sldId id="507" r:id="rId17"/>
    <p:sldId id="267" r:id="rId18"/>
    <p:sldId id="268" r:id="rId19"/>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35758FB7-9AC5-4552-8A53-C91805E547FA}" styleName="">
    <a:wholeTbl>
      <a:tcTxStyle>
        <a:font>
          <a:latin typeface="+mn-lt"/>
          <a:ea typeface="+mn-ea"/>
          <a:cs typeface="+mn-cs"/>
        </a:font>
        <a:srgbClr val="000000"/>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wholeTbl>
    <a:band1H>
      <a:tcStyle>
        <a:tcBdr/>
        <a:fill>
          <a:solidFill>
            <a:srgbClr val="4472C4"/>
          </a:solidFill>
        </a:fill>
      </a:tcStyle>
    </a:band1H>
    <a:band2H>
      <a:tcStyle>
        <a:tcBdr/>
        <a:fill>
          <a:solidFill>
            <a:srgbClr val="4472C4"/>
          </a:solidFill>
        </a:fill>
      </a:tcStyle>
    </a:band2H>
    <a:band1V>
      <a:tcStyle>
        <a:tcBdr>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band1V>
    <a:band2V>
      <a:tcStyle>
        <a:tcBdr/>
        <a:fill>
          <a:solidFill>
            <a:srgbClr val="4472C4"/>
          </a:solidFill>
        </a:fill>
      </a:tcStyle>
    </a:band2V>
    <a:lastCol>
      <a:tcTxStyle b="on">
        <a:font>
          <a:latin typeface=""/>
          <a:ea typeface=""/>
          <a:cs typeface=""/>
        </a:font>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lastCol>
    <a:firstCol>
      <a:tcTxStyle b="on">
        <a:font>
          <a:latin typeface=""/>
          <a:ea typeface=""/>
          <a:cs typeface=""/>
        </a:font>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firstCol>
    <a:lastRow>
      <a:tcTxStyle b="on">
        <a:font>
          <a:latin typeface=""/>
          <a:ea typeface=""/>
          <a:cs typeface=""/>
        </a:font>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fill>
          <a:solidFill>
            <a:srgbClr val="4472C4"/>
          </a:solidFill>
        </a:fill>
      </a:tcStyle>
    </a:lastRow>
    <a:firstRow>
      <a:tcTxStyle b="on">
        <a:font>
          <a:latin typeface="+mn-lt"/>
          <a:ea typeface="+mn-ea"/>
          <a:cs typeface="+mn-cs"/>
        </a:font>
        <a:srgbClr val="FFFFFF"/>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FFFFFF"/>
              </a:solidFill>
              <a:prstDash val="solid"/>
              <a:round/>
              <a:headEnd type="none" w="med" len="med"/>
              <a:tailEnd type="none" w="med" len="med"/>
            </a:ln>
          </a:bottom>
        </a:tcBdr>
        <a:fill>
          <a:solidFill>
            <a:srgbClr val="4472C4"/>
          </a:solidFill>
        </a:fill>
      </a:tcStyle>
    </a:firstRow>
  </a:tblStyle>
  <a:tblStyle styleId="{C083E6E3-FA7D-4D7B-A595-EF9225AFEA82}" styleName="">
    <a:wholeTbl>
      <a:tcTxStyle>
        <a:font>
          <a:latin typeface="+mn-lt"/>
          <a:ea typeface="+mn-ea"/>
          <a:cs typeface="+mn-cs"/>
        </a:font>
        <a:srgbClr val="000000"/>
      </a:tcTxStyle>
      <a:tcStyle>
        <a:tcBdr>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tcStyle>
    </a:wholeTbl>
    <a:band1H>
      <a:tcStyle>
        <a:tcBdr/>
        <a:fill>
          <a:solidFill>
            <a:srgbClr val="A5A5A5"/>
          </a:solidFill>
        </a:fill>
      </a:tcStyle>
    </a:band1H>
    <a:band2H>
      <a:tcStyle>
        <a:tcBdr/>
      </a:tcStyle>
    </a:band2H>
    <a:band1V>
      <a:tcStyle>
        <a:tcBdr/>
        <a:fill>
          <a:solidFill>
            <a:srgbClr val="A5A5A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12701" cap="flat" cmpd="sng" algn="ctr">
              <a:solidFill>
                <a:srgbClr val="A5A5A5"/>
              </a:solidFill>
              <a:prstDash val="solid"/>
              <a:round/>
              <a:headEnd type="none" w="med" len="med"/>
              <a:tailEnd type="none" w="med" len="med"/>
            </a:ln>
          </a:top>
        </a:tcBdr>
      </a:tcStyle>
    </a:lastRow>
    <a:firstRow>
      <a:tcTxStyle b="on">
        <a:font>
          <a:latin typeface=""/>
          <a:ea typeface=""/>
          <a:cs typeface=""/>
        </a:font>
      </a:tcTxStyle>
      <a:tcStyle>
        <a:tcBdr>
          <a:bottom>
            <a:ln w="12701" cap="flat" cmpd="sng" algn="ctr">
              <a:solidFill>
                <a:srgbClr val="A5A5A5"/>
              </a:solidFill>
              <a:prstDash val="solid"/>
              <a:round/>
              <a:headEnd type="none" w="med" len="med"/>
              <a:tailEnd type="none" w="med" len="med"/>
            </a:ln>
          </a:bottom>
        </a:tcBdr>
      </a:tcStyle>
    </a:firstRow>
  </a:tblStyle>
  <a:tblStyle styleId="{0505E3EF-67EA-436B-97B2-0124C06EBD24}" styleName="">
    <a:wholeTbl>
      <a:tcTxStyle>
        <a:font>
          <a:latin typeface="+mn-lt"/>
          <a:ea typeface="+mn-ea"/>
          <a:cs typeface="+mn-cs"/>
        </a:font>
        <a:srgbClr val="000000"/>
      </a:tcTxStyle>
      <a:tcStyle>
        <a:tcBdr>
          <a:left>
            <a:ln w="12701" cap="flat" cmpd="sng" algn="ctr">
              <a:solidFill>
                <a:srgbClr val="A5A5A5"/>
              </a:solidFill>
              <a:prstDash val="solid"/>
              <a:round/>
              <a:headEnd type="none" w="med" len="med"/>
              <a:tailEnd type="none" w="med" len="med"/>
            </a:ln>
          </a:left>
          <a:right>
            <a:ln w="12701" cap="flat" cmpd="sng" algn="ctr">
              <a:solidFill>
                <a:srgbClr val="A5A5A5"/>
              </a:solidFill>
              <a:prstDash val="solid"/>
              <a:round/>
              <a:headEnd type="none" w="med" len="med"/>
              <a:tailEnd type="none" w="med" len="med"/>
            </a:ln>
          </a:right>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1V>
      <a:tcStyle>
        <a:tcBdr/>
        <a:fill>
          <a:solidFill>
            <a:srgbClr val="E1E1E1"/>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25402" cap="flat" cmpd="sng" algn="ctr">
              <a:solidFill>
                <a:srgbClr val="A5A5A5"/>
              </a:solidFill>
              <a:prstDash val="solid"/>
              <a:round/>
              <a:headEnd type="none" w="med" len="med"/>
              <a:tailEnd type="none" w="med" len="med"/>
            </a:ln>
          </a:top>
        </a:tcBdr>
        <a:fill>
          <a:solidFill>
            <a:srgbClr val="F0F0F0"/>
          </a:solidFill>
        </a:fill>
      </a:tcStyle>
    </a:lastRow>
    <a:firstRow>
      <a:tcTxStyle b="on">
        <a:font>
          <a:latin typeface=""/>
          <a:ea typeface=""/>
          <a:cs typeface=""/>
        </a:font>
      </a:tcTxStyle>
      <a:tcStyle>
        <a:tcBdr/>
        <a:fill>
          <a:solidFill>
            <a:srgbClr val="F0F0F0"/>
          </a:solidFill>
        </a:fill>
      </a:tcStyle>
    </a:firstRow>
  </a:tblStyle>
  <a:tblStyle styleId="{69CF1AB2-1976-4502-BF36-3FF5EA218861}" styleName="">
    <a:wholeTbl>
      <a:tcTxStyle>
        <a:font>
          <a:latin typeface="+mn-lt"/>
          <a:ea typeface="+mn-ea"/>
          <a:cs typeface="+mn-cs"/>
        </a:font>
        <a:srgbClr val="000000"/>
      </a:tcTxStyle>
      <a:tcStyle>
        <a:tcBdr>
          <a:left>
            <a:ln w="12701" cap="flat" cmpd="sng" algn="ctr">
              <a:solidFill>
                <a:srgbClr val="5B9BD5"/>
              </a:solidFill>
              <a:prstDash val="solid"/>
              <a:round/>
              <a:headEnd type="none" w="med" len="med"/>
              <a:tailEnd type="none" w="med" len="med"/>
            </a:ln>
          </a:left>
          <a:right>
            <a:ln w="12701" cap="flat" cmpd="sng" algn="ctr">
              <a:solidFill>
                <a:srgbClr val="5B9BD5"/>
              </a:solidFill>
              <a:prstDash val="solid"/>
              <a:round/>
              <a:headEnd type="none" w="med" len="med"/>
              <a:tailEnd type="none" w="med" len="med"/>
            </a:ln>
          </a:right>
          <a:top>
            <a:ln w="12701" cap="flat" cmpd="sng" algn="ctr">
              <a:solidFill>
                <a:srgbClr val="5B9BD5"/>
              </a:solidFill>
              <a:prstDash val="solid"/>
              <a:round/>
              <a:headEnd type="none" w="med" len="med"/>
              <a:tailEnd type="none" w="med" len="med"/>
            </a:ln>
          </a:top>
          <a:bottom>
            <a:ln w="12701" cap="flat" cmpd="sng" algn="ctr">
              <a:solidFill>
                <a:srgbClr val="5B9BD5"/>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1V>
      <a:tcStyle>
        <a:tcBdr/>
        <a:fill>
          <a:solidFill>
            <a:srgbClr val="D2DEEF"/>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25402" cap="flat" cmpd="sng" algn="ctr">
              <a:solidFill>
                <a:srgbClr val="5B9BD5"/>
              </a:solidFill>
              <a:prstDash val="solid"/>
              <a:round/>
              <a:headEnd type="none" w="med" len="med"/>
              <a:tailEnd type="none" w="med" len="med"/>
            </a:ln>
          </a:top>
        </a:tcBdr>
        <a:fill>
          <a:solidFill>
            <a:srgbClr val="EAEFF7"/>
          </a:solidFill>
        </a:fill>
      </a:tcStyle>
    </a:lastRow>
    <a:firstRow>
      <a:tcTxStyle b="on">
        <a:font>
          <a:latin typeface=""/>
          <a:ea typeface=""/>
          <a:cs typeface=""/>
        </a:font>
      </a:tcTxStyle>
      <a:tcStyle>
        <a:tcBdr/>
        <a:fill>
          <a:solidFill>
            <a:srgbClr val="EAEFF7"/>
          </a:solidFill>
        </a:fill>
      </a:tcStyle>
    </a:firstRow>
  </a:tblStyle>
  <a:tblStyle styleId="{8799B23B-EC83-4686-B30A-512413B5E67A}" styleName="">
    <a:wholeTbl>
      <a:tcTxStyle>
        <a:font>
          <a:latin typeface="+mn-lt"/>
          <a:ea typeface="+mn-ea"/>
          <a:cs typeface="+mn-cs"/>
        </a:font>
        <a:srgbClr val="000000"/>
      </a:tcTxStyle>
      <a:tcStyle>
        <a:tcBdr>
          <a:left>
            <a:ln w="12701" cap="flat" cmpd="sng" algn="ctr">
              <a:solidFill>
                <a:srgbClr val="A5A5A5"/>
              </a:solidFill>
              <a:prstDash val="solid"/>
              <a:round/>
              <a:headEnd type="none" w="med" len="med"/>
              <a:tailEnd type="none" w="med" len="med"/>
            </a:ln>
          </a:left>
          <a:right>
            <a:ln w="12701" cap="flat" cmpd="sng" algn="ctr">
              <a:solidFill>
                <a:srgbClr val="A5A5A5"/>
              </a:solidFill>
              <a:prstDash val="solid"/>
              <a:round/>
              <a:headEnd type="none" w="med" len="med"/>
              <a:tailEnd type="none" w="med" len="med"/>
            </a:ln>
          </a:right>
          <a:top>
            <a:ln w="12701" cap="flat" cmpd="sng" algn="ctr">
              <a:solidFill>
                <a:srgbClr val="A5A5A5"/>
              </a:solidFill>
              <a:prstDash val="solid"/>
              <a:round/>
              <a:headEnd type="none" w="med" len="med"/>
              <a:tailEnd type="none" w="med" len="med"/>
            </a:ln>
          </a:top>
          <a:bottom>
            <a:ln w="12701" cap="flat" cmpd="sng" algn="ctr">
              <a:solidFill>
                <a:srgbClr val="A5A5A5"/>
              </a:solidFill>
              <a:prstDash val="solid"/>
              <a:round/>
              <a:headEnd type="none" w="med" len="med"/>
              <a:tailEnd type="none" w="med" len="med"/>
            </a:ln>
          </a:bottom>
        </a:tcBdr>
      </a:tcStyle>
    </a:wholeTbl>
    <a:band1H>
      <a:tcStyle>
        <a:tcBdr/>
        <a:fill>
          <a:solidFill>
            <a:srgbClr val="A5A5A5"/>
          </a:solidFill>
        </a:fill>
      </a:tcStyle>
    </a:band1H>
    <a:band1V>
      <a:tcStyle>
        <a:tcBdr/>
        <a:fill>
          <a:solidFill>
            <a:srgbClr val="A5A5A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A5A5A5"/>
              </a:solidFill>
              <a:prstDash val="solid"/>
              <a:round/>
              <a:headEnd type="none" w="med" len="med"/>
              <a:tailEnd type="none" w="med" len="med"/>
            </a:ln>
          </a:top>
        </a:tcBdr>
      </a:tcStyle>
    </a:lastRow>
    <a:firstRow>
      <a:tcTxStyle b="on">
        <a:font>
          <a:latin typeface=""/>
          <a:ea typeface=""/>
          <a:cs typeface=""/>
        </a:font>
      </a:tcTxStyle>
      <a:tcStyle>
        <a:tcBdr>
          <a:bottom>
            <a:ln w="25402" cap="flat" cmpd="sng" algn="ctr">
              <a:solidFill>
                <a:srgbClr val="A5A5A5"/>
              </a:solidFill>
              <a:prstDash val="solid"/>
              <a:round/>
              <a:headEnd type="none" w="med" len="med"/>
              <a:tailEnd type="none" w="med" len="med"/>
            </a:ln>
          </a:bottom>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303"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4A0A17-B5FC-916C-9AFF-0818AC68A8F5}"/>
              </a:ext>
            </a:extLst>
          </p:cNvPr>
          <p:cNvSpPr txBox="1">
            <a:spLocks noGrp="1"/>
          </p:cNvSpPr>
          <p:nvPr>
            <p:ph type="hdr" sz="quarter"/>
          </p:nvPr>
        </p:nvSpPr>
        <p:spPr>
          <a:xfrm>
            <a:off x="0" y="0"/>
            <a:ext cx="3041651" cy="466728"/>
          </a:xfrm>
          <a:prstGeom prst="rect">
            <a:avLst/>
          </a:prstGeom>
          <a:noFill/>
          <a:ln>
            <a:noFill/>
          </a:ln>
        </p:spPr>
        <p:txBody>
          <a:bodyPr vert="horz" wrap="square" lIns="93287" tIns="46643" rIns="93287" bIns="46643"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0AF7184B-136D-D657-E55F-A462E97835CC}"/>
              </a:ext>
            </a:extLst>
          </p:cNvPr>
          <p:cNvSpPr txBox="1">
            <a:spLocks noGrp="1"/>
          </p:cNvSpPr>
          <p:nvPr>
            <p:ph type="dt" idx="1"/>
          </p:nvPr>
        </p:nvSpPr>
        <p:spPr>
          <a:xfrm>
            <a:off x="3976689" y="0"/>
            <a:ext cx="3041651" cy="466728"/>
          </a:xfrm>
          <a:prstGeom prst="rect">
            <a:avLst/>
          </a:prstGeom>
          <a:noFill/>
          <a:ln>
            <a:noFill/>
          </a:ln>
        </p:spPr>
        <p:txBody>
          <a:bodyPr vert="horz" wrap="square" lIns="93287" tIns="46643" rIns="93287" bIns="46643"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852D2976-E25E-4518-A64A-9800AED939DC}" type="datetime1">
              <a:rPr lang="en-US"/>
              <a:pPr lvl="0"/>
              <a:t>1/12/2026</a:t>
            </a:fld>
            <a:endParaRPr lang="en-US"/>
          </a:p>
        </p:txBody>
      </p:sp>
      <p:sp>
        <p:nvSpPr>
          <p:cNvPr id="4" name="Slide Image Placeholder 3">
            <a:extLst>
              <a:ext uri="{FF2B5EF4-FFF2-40B4-BE49-F238E27FC236}">
                <a16:creationId xmlns:a16="http://schemas.microsoft.com/office/drawing/2014/main" id="{DA383F66-3C70-B1C7-16DF-145ED7B6F367}"/>
              </a:ext>
            </a:extLst>
          </p:cNvPr>
          <p:cNvSpPr>
            <a:spLocks noGrp="1" noRot="1" noChangeAspect="1"/>
          </p:cNvSpPr>
          <p:nvPr>
            <p:ph type="sldImg" idx="2"/>
          </p:nvPr>
        </p:nvSpPr>
        <p:spPr>
          <a:xfrm>
            <a:off x="719139" y="1163638"/>
            <a:ext cx="5581653" cy="3140077"/>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0210E2C-2D79-D6EC-5D68-9C86D9856AB0}"/>
              </a:ext>
            </a:extLst>
          </p:cNvPr>
          <p:cNvSpPr txBox="1">
            <a:spLocks noGrp="1"/>
          </p:cNvSpPr>
          <p:nvPr>
            <p:ph type="body" sz="quarter" idx="3"/>
          </p:nvPr>
        </p:nvSpPr>
        <p:spPr>
          <a:xfrm>
            <a:off x="701673" y="4478338"/>
            <a:ext cx="5616573" cy="3663945"/>
          </a:xfrm>
          <a:prstGeom prst="rect">
            <a:avLst/>
          </a:prstGeom>
          <a:noFill/>
          <a:ln>
            <a:noFill/>
          </a:ln>
        </p:spPr>
        <p:txBody>
          <a:bodyPr vert="horz" wrap="square" lIns="93287" tIns="46643" rIns="93287" bIns="46643"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1D54F79-EE96-2EA6-CBB9-B9C1A4F6B78B}"/>
              </a:ext>
            </a:extLst>
          </p:cNvPr>
          <p:cNvSpPr txBox="1">
            <a:spLocks noGrp="1"/>
          </p:cNvSpPr>
          <p:nvPr>
            <p:ph type="ftr" sz="quarter" idx="4"/>
          </p:nvPr>
        </p:nvSpPr>
        <p:spPr>
          <a:xfrm>
            <a:off x="0" y="8839203"/>
            <a:ext cx="3041651" cy="466728"/>
          </a:xfrm>
          <a:prstGeom prst="rect">
            <a:avLst/>
          </a:prstGeom>
          <a:noFill/>
          <a:ln>
            <a:noFill/>
          </a:ln>
        </p:spPr>
        <p:txBody>
          <a:bodyPr vert="horz" wrap="square" lIns="93287" tIns="46643" rIns="93287" bIns="46643"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3B5F1130-05E6-9F39-ED98-4904A74D0CC9}"/>
              </a:ext>
            </a:extLst>
          </p:cNvPr>
          <p:cNvSpPr txBox="1">
            <a:spLocks noGrp="1"/>
          </p:cNvSpPr>
          <p:nvPr>
            <p:ph type="sldNum" sz="quarter" idx="5"/>
          </p:nvPr>
        </p:nvSpPr>
        <p:spPr>
          <a:xfrm>
            <a:off x="3976689" y="8839203"/>
            <a:ext cx="3041651" cy="466728"/>
          </a:xfrm>
          <a:prstGeom prst="rect">
            <a:avLst/>
          </a:prstGeom>
          <a:noFill/>
          <a:ln>
            <a:noFill/>
          </a:ln>
        </p:spPr>
        <p:txBody>
          <a:bodyPr vert="horz" wrap="square" lIns="93287" tIns="46643" rIns="93287" bIns="46643"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pitchFamily="34"/>
              </a:defRPr>
            </a:lvl1pPr>
          </a:lstStyle>
          <a:p>
            <a:pPr lvl="0"/>
            <a:fld id="{8D59B560-FD67-436F-B2EB-A9DF83A458AC}" type="slidenum">
              <a:t>‹#›</a:t>
            </a:fld>
            <a:endParaRPr lang="en-US"/>
          </a:p>
        </p:txBody>
      </p:sp>
    </p:spTree>
    <p:extLst>
      <p:ext uri="{BB962C8B-B14F-4D97-AF65-F5344CB8AC3E}">
        <p14:creationId xmlns:p14="http://schemas.microsoft.com/office/powerpoint/2010/main" val="253805452"/>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nv-monthly.ecdc.europa.eu/#fn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orderreport.com/news/environment/1st-case-of-new-world-screwworm-found-in-this-mexican-border-stat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phis.usda.gov/livestock-poultry-disease/cattle/ticks/screwwor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aphis.usda.gov/livestock-poultry-disease/cattle/ticks/cattle-fever" TargetMode="External"/><Relationship Id="rId5" Type="http://schemas.openxmlformats.org/officeDocument/2006/relationships/hyperlink" Target="https://www.aphis.usda.gov/livestock-poultry-disease/stop-screwworm" TargetMode="External"/><Relationship Id="rId4" Type="http://schemas.openxmlformats.org/officeDocument/2006/relationships/hyperlink" Target="https://www.fda.gov/animal-veterinary/resources-you/conditional-approval-explained-resource-veterinarian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36FC9-3B04-5F1B-F3B4-437C5663ECDD}"/>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890FBB42-FF5E-171A-921B-654B666D0A7B}"/>
              </a:ext>
            </a:extLst>
          </p:cNvPr>
          <p:cNvSpPr txBox="1">
            <a:spLocks noGrp="1"/>
          </p:cNvSpPr>
          <p:nvPr>
            <p:ph type="body" sz="quarter" idx="1"/>
          </p:nvPr>
        </p:nvSpPr>
        <p:spPr/>
        <p:txBody>
          <a:bodyPr/>
          <a:lstStyle/>
          <a:p>
            <a:endParaRPr lang="en-CA"/>
          </a:p>
        </p:txBody>
      </p:sp>
      <p:sp>
        <p:nvSpPr>
          <p:cNvPr id="4" name="Slide Number Placeholder 3">
            <a:extLst>
              <a:ext uri="{FF2B5EF4-FFF2-40B4-BE49-F238E27FC236}">
                <a16:creationId xmlns:a16="http://schemas.microsoft.com/office/drawing/2014/main" id="{A1A4A15F-C815-4326-4344-F67588FDDE92}"/>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70D449-6C1E-4F23-9FBE-6FC73AED11FF}" type="slidenum">
              <a:t>1</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7AB16-5BA4-DC36-1482-12A901FBC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837DE-F5BA-A307-E18C-108879D13A54}"/>
              </a:ext>
            </a:extLst>
          </p:cNvPr>
          <p:cNvSpPr txBox="1">
            <a:spLocks noGrp="1"/>
          </p:cNvSpPr>
          <p:nvPr>
            <p:ph type="body" sz="quarter" idx="1"/>
          </p:nvPr>
        </p:nvSpPr>
        <p:spPr/>
        <p:txBody>
          <a:bodyPr/>
          <a:lstStyle/>
          <a:p>
            <a:pPr lvl="0"/>
            <a:r>
              <a:rPr lang="en-CA"/>
              <a:t>With regards to the worldwide picture. From January to December 10 2025, there have been 502 264 suspected and 208 335 confirmed CHIKV disease cases and 186 CHIKV disease-related deaths have been reported globally from 41 countries. Similar to previous reports, certain regions are reporting lower case numbers compared to 2024, others are experiencing marked increases.</a:t>
            </a:r>
            <a:endParaRPr lang="en-CA">
              <a:ea typeface="Calibri"/>
              <a:cs typeface="Calibri"/>
            </a:endParaRPr>
          </a:p>
          <a:p>
            <a:pPr lvl="0"/>
            <a:endParaRPr lang="en-CA"/>
          </a:p>
          <a:p>
            <a:pPr lvl="0"/>
            <a:r>
              <a:rPr lang="en-CA">
                <a:ea typeface="Calibri"/>
                <a:cs typeface="Calibri"/>
              </a:rPr>
              <a:t>The CDC currently has travel notices for CHIKV for Bangladesh, China (Guangdong), Sri Lanka, and Cuba (with Cuba also reported outbreaks of dengue and oropouche).</a:t>
            </a:r>
          </a:p>
          <a:p>
            <a:pPr lvl="0"/>
            <a:endParaRPr lang="en-CA">
              <a:ea typeface="Calibri"/>
              <a:cs typeface="Calibri"/>
            </a:endParaRPr>
          </a:p>
          <a:p>
            <a:pPr lvl="0"/>
            <a:r>
              <a:rPr lang="en-CA">
                <a:ea typeface="Calibri"/>
                <a:cs typeface="Calibri"/>
              </a:rPr>
              <a:t>A recent WHO rapid risk assessment has assessed the global public health risk as moderate. </a:t>
            </a:r>
          </a:p>
        </p:txBody>
      </p:sp>
      <p:sp>
        <p:nvSpPr>
          <p:cNvPr id="4" name="Slide Number Placeholder 3">
            <a:extLst>
              <a:ext uri="{FF2B5EF4-FFF2-40B4-BE49-F238E27FC236}">
                <a16:creationId xmlns:a16="http://schemas.microsoft.com/office/drawing/2014/main" id="{50689EE2-A14A-D837-DBC2-D75AE3E16061}"/>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9AE86E7-1BA1-4453-A157-179339D1C91D}" type="slidenum">
              <a:t>10</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49330-D220-B37A-61A4-FC0BCC17E8B0}"/>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23754AD2-6FBD-CB92-15B2-D4F67DBF152A}"/>
              </a:ext>
            </a:extLst>
          </p:cNvPr>
          <p:cNvSpPr txBox="1">
            <a:spLocks noGrp="1"/>
          </p:cNvSpPr>
          <p:nvPr>
            <p:ph type="body" sz="quarter" idx="1"/>
          </p:nvPr>
        </p:nvSpPr>
        <p:spPr/>
        <p:txBody>
          <a:bodyPr/>
          <a:lstStyle/>
          <a:p>
            <a:pPr lvl="0"/>
            <a:r>
              <a:rPr lang="en-CA"/>
              <a:t>In late June 2025 the First outbreaks of LSD in Europe were reported in Italy, followed shortly by France and then Spain.</a:t>
            </a:r>
          </a:p>
          <a:p>
            <a:pPr lvl="0"/>
            <a:r>
              <a:rPr lang="en-CA"/>
              <a:t> </a:t>
            </a:r>
            <a:endParaRPr lang="en-CA">
              <a:ea typeface="Calibri"/>
              <a:cs typeface="Calibri"/>
            </a:endParaRPr>
          </a:p>
          <a:p>
            <a:pPr lvl="0"/>
            <a:r>
              <a:rPr lang="en-CA" b="1"/>
              <a:t>As of December 29, 2025 </a:t>
            </a:r>
          </a:p>
          <a:p>
            <a:pPr lvl="0"/>
            <a:r>
              <a:rPr lang="en-CA"/>
              <a:t>France has experienced 115 outbreaks, </a:t>
            </a:r>
            <a:r>
              <a:rPr lang="fr-FR"/>
              <a:t>Savoie (32), Haute-Savoie (44), Ain (3), Rhône (1), Jura (7), Pyrénées-Orientales (22), Doubs (1), Ariège (1) and Hautes-Pyrénées (1), Haute-Garonne (2), Aude (1) - still reporting new outbreaks, with french farmers protesting the culling measures used in an effort to control the disease.</a:t>
            </a:r>
            <a:endParaRPr lang="fr-FR">
              <a:ea typeface="Calibri"/>
              <a:cs typeface="Calibri"/>
            </a:endParaRPr>
          </a:p>
          <a:p>
            <a:pPr lvl="0"/>
            <a:r>
              <a:rPr lang="fr-FR"/>
              <a:t>Italy up to 80 outbreaks, still concentrated on Sardinia, no new outbreaks since early Nov 2025</a:t>
            </a:r>
          </a:p>
          <a:p>
            <a:pPr lvl="0"/>
            <a:r>
              <a:rPr lang="fr-FR"/>
              <a:t>Spain has reported 17 outbreaks all still within Girona (close to the french border) with the last one on October 27, 2025</a:t>
            </a:r>
          </a:p>
          <a:p>
            <a:pPr lvl="0"/>
            <a:endParaRPr lang="fr-FR">
              <a:ea typeface="Calibri"/>
              <a:cs typeface="Calibri"/>
            </a:endParaRPr>
          </a:p>
          <a:p>
            <a:pPr lvl="0"/>
            <a:r>
              <a:rPr lang="fr-FR">
                <a:ea typeface="Calibri"/>
                <a:cs typeface="Calibri"/>
              </a:rPr>
              <a:t>Info included in a recent DEFRA outbreak assessment indicates from phylogenetic analysis that the LSD outbreaks in France and Italy and clase 1.2, the same one that circulated in Europe in 2015-2017.</a:t>
            </a:r>
          </a:p>
          <a:p>
            <a:pPr lvl="0"/>
            <a:endParaRPr lang="en-CA">
              <a:ea typeface="Calibri"/>
              <a:cs typeface="Calibri"/>
            </a:endParaRPr>
          </a:p>
          <a:p>
            <a:pPr lvl="0"/>
            <a:endParaRPr lang="en-CA">
              <a:ea typeface="Calibri"/>
              <a:cs typeface="Calibri"/>
            </a:endParaRPr>
          </a:p>
        </p:txBody>
      </p:sp>
      <p:sp>
        <p:nvSpPr>
          <p:cNvPr id="4" name="Slide Number Placeholder 3">
            <a:extLst>
              <a:ext uri="{FF2B5EF4-FFF2-40B4-BE49-F238E27FC236}">
                <a16:creationId xmlns:a16="http://schemas.microsoft.com/office/drawing/2014/main" id="{58FBFDD7-FBA6-7A96-F1FC-0CA640F023B8}"/>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B1F26B5-431B-44AF-91CC-047793CE16DD}" type="slidenum">
              <a:t>11</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CC517-00AD-AE23-89C6-04366C9789AD}"/>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D6E3CA6A-67A1-0EF8-913A-32FC1DADAFA0}"/>
              </a:ext>
            </a:extLst>
          </p:cNvPr>
          <p:cNvSpPr txBox="1">
            <a:spLocks noGrp="1"/>
          </p:cNvSpPr>
          <p:nvPr>
            <p:ph type="body" sz="quarter" idx="1"/>
          </p:nvPr>
        </p:nvSpPr>
        <p:spPr/>
        <p:txBody>
          <a:bodyPr/>
          <a:lstStyle/>
          <a:p>
            <a:pPr lvl="0"/>
            <a:r>
              <a:rPr lang="en-CA"/>
              <a:t>	</a:t>
            </a:r>
            <a:br>
              <a:rPr lang="en-CA">
                <a:cs typeface="Calibri"/>
              </a:rPr>
            </a:br>
            <a:r>
              <a:rPr lang="en-CA">
                <a:ea typeface="Calibri"/>
                <a:cs typeface="Calibri"/>
              </a:rPr>
              <a:t>With regards to Bluetongue we are still seeing cases across Europe with a recent peak, with cases of BTV-3 being reported from Northern Ireland now as well.. Most cases/activity has been related to BTV-3, followed by BTV-8 (which has just recently been reported again in Germany and a re-emergence).  BTV-4 has been reported in a few countries (Bulgaria, romania, Italy and a little in Greece) and then BTV-5 reported in Italy.</a:t>
            </a:r>
            <a:endParaRPr lang="en-CA"/>
          </a:p>
          <a:p>
            <a:pPr lvl="0"/>
            <a:endParaRPr lang="en-CA"/>
          </a:p>
        </p:txBody>
      </p:sp>
      <p:sp>
        <p:nvSpPr>
          <p:cNvPr id="4" name="Slide Number Placeholder 3">
            <a:extLst>
              <a:ext uri="{FF2B5EF4-FFF2-40B4-BE49-F238E27FC236}">
                <a16:creationId xmlns:a16="http://schemas.microsoft.com/office/drawing/2014/main" id="{2D31896F-E124-953C-5FD0-D493073B1F0D}"/>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31B8399-83D9-4200-AF71-C9D542AACE1E}" type="slidenum">
              <a:t>12</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3FAEDB-26FB-A3ED-273C-EFC44EAAECB6}"/>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961DEE3F-3EEA-0D32-33F2-A94203928A83}"/>
              </a:ext>
            </a:extLst>
          </p:cNvPr>
          <p:cNvSpPr txBox="1">
            <a:spLocks noGrp="1"/>
          </p:cNvSpPr>
          <p:nvPr>
            <p:ph type="body" sz="quarter" idx="1"/>
          </p:nvPr>
        </p:nvSpPr>
        <p:spPr/>
        <p:txBody>
          <a:bodyPr/>
          <a:lstStyle/>
          <a:p>
            <a:pPr lvl="0"/>
            <a:r>
              <a:rPr lang="en-CA">
                <a:ea typeface="Calibri"/>
                <a:cs typeface="Calibri"/>
              </a:rPr>
              <a:t>This is that same information in chart form, and you can see all of the cases reported across Europe from the beginning of October until Dec 22nd. </a:t>
            </a:r>
            <a:endParaRPr lang="en-CA"/>
          </a:p>
          <a:p>
            <a:pPr lvl="0"/>
            <a:endParaRPr lang="en-CA"/>
          </a:p>
          <a:p>
            <a:pPr lvl="0"/>
            <a:r>
              <a:rPr lang="en-CA"/>
              <a:t> </a:t>
            </a:r>
          </a:p>
          <a:p>
            <a:pPr lvl="0"/>
            <a:endParaRPr lang="en-CA"/>
          </a:p>
        </p:txBody>
      </p:sp>
      <p:sp>
        <p:nvSpPr>
          <p:cNvPr id="4" name="Slide Number Placeholder 3">
            <a:extLst>
              <a:ext uri="{FF2B5EF4-FFF2-40B4-BE49-F238E27FC236}">
                <a16:creationId xmlns:a16="http://schemas.microsoft.com/office/drawing/2014/main" id="{40915356-0795-C827-D86D-174D2CAD067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91535DA-DED5-4C48-83D6-D82FC9BCC1D2}" type="slidenum">
              <a:t>13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23CEA0B-7C12-5797-0204-D988330426DC}"/>
              </a:ext>
            </a:extLst>
          </p:cNvPr>
          <p:cNvSpPr txBox="1">
            <a:spLocks noGrp="1"/>
          </p:cNvSpPr>
          <p:nvPr>
            <p:ph type="body" sz="quarter" idx="1"/>
          </p:nvPr>
        </p:nvSpPr>
        <p:spPr/>
        <p:txBody>
          <a:bodyPr/>
          <a:lstStyle/>
          <a:p>
            <a:pPr lvl="0"/>
            <a:r>
              <a:rPr lang="en-CA"/>
              <a:t>As of November 1, 2025- PHAC data (epi week 38) – there have been 295 human cases of WNV reported across Canada, with 9 deaths, 49 cases in horses, 318 dead wild bird detections and 415 positive mosquito pools (ON and MB).</a:t>
            </a:r>
          </a:p>
          <a:p>
            <a:pPr lvl="0"/>
            <a:endParaRPr lang="en-CA"/>
          </a:p>
          <a:p>
            <a:pPr lvl="0"/>
            <a:endParaRPr lang="en-CA"/>
          </a:p>
          <a:p>
            <a:pPr lvl="0"/>
            <a:r>
              <a:rPr lang="en-CA">
                <a:highlight>
                  <a:srgbClr val="CEE5E8"/>
                </a:highlight>
              </a:rPr>
              <a:t> December 2025, 14 countries in Europe reported 1 112 locally acquired</a:t>
            </a:r>
            <a:r>
              <a:rPr lang="en-CA" baseline="30000">
                <a:solidFill>
                  <a:srgbClr val="69AE23"/>
                </a:solidFill>
                <a:highlight>
                  <a:srgbClr val="CEE5E8"/>
                </a:highlight>
                <a:hlinkClick r:id="rId3">
                  <a:extLst>
                    <a:ext uri="{A12FA001-AC4F-418D-AE19-62706E023703}">
                      <ahyp:hlinkClr xmlns:ahyp="http://schemas.microsoft.com/office/drawing/2018/hyperlinkcolor" val="tx"/>
                    </a:ext>
                  </a:extLst>
                </a:hlinkClick>
              </a:rPr>
              <a:t>1</a:t>
            </a:r>
            <a:r>
              <a:rPr lang="en-CA">
                <a:highlight>
                  <a:srgbClr val="CEE5E8"/>
                </a:highlight>
              </a:rPr>
              <a:t> human cases of WNV infection. The earliest and latest date of onset were on 19 May 2025 and 27 October 2025, respectively. Locally acquired cases have been reported by </a:t>
            </a:r>
            <a:r>
              <a:rPr lang="en-CA" b="1">
                <a:highlight>
                  <a:srgbClr val="CEE5E8"/>
                </a:highlight>
              </a:rPr>
              <a:t>Italy</a:t>
            </a:r>
            <a:r>
              <a:rPr lang="en-CA">
                <a:highlight>
                  <a:srgbClr val="CEE5E8"/>
                </a:highlight>
              </a:rPr>
              <a:t> (779), </a:t>
            </a:r>
            <a:r>
              <a:rPr lang="en-CA" b="1">
                <a:highlight>
                  <a:srgbClr val="CEE5E8"/>
                </a:highlight>
              </a:rPr>
              <a:t>Greece</a:t>
            </a:r>
            <a:r>
              <a:rPr lang="en-CA">
                <a:highlight>
                  <a:srgbClr val="CEE5E8"/>
                </a:highlight>
              </a:rPr>
              <a:t> (96, of which 1 with unknown place of infection), </a:t>
            </a:r>
            <a:r>
              <a:rPr lang="en-CA" b="1">
                <a:highlight>
                  <a:srgbClr val="CEE5E8"/>
                </a:highlight>
              </a:rPr>
              <a:t>France</a:t>
            </a:r>
            <a:r>
              <a:rPr lang="en-CA">
                <a:highlight>
                  <a:srgbClr val="CEE5E8"/>
                </a:highlight>
              </a:rPr>
              <a:t> (62), </a:t>
            </a:r>
            <a:r>
              <a:rPr lang="en-CA" b="1">
                <a:highlight>
                  <a:srgbClr val="CEE5E8"/>
                </a:highlight>
              </a:rPr>
              <a:t>Serbia</a:t>
            </a:r>
            <a:r>
              <a:rPr lang="en-CA">
                <a:highlight>
                  <a:srgbClr val="CEE5E8"/>
                </a:highlight>
              </a:rPr>
              <a:t> (62), </a:t>
            </a:r>
            <a:r>
              <a:rPr lang="en-CA" b="1">
                <a:highlight>
                  <a:srgbClr val="CEE5E8"/>
                </a:highlight>
              </a:rPr>
              <a:t>Romania</a:t>
            </a:r>
            <a:r>
              <a:rPr lang="en-CA">
                <a:highlight>
                  <a:srgbClr val="CEE5E8"/>
                </a:highlight>
              </a:rPr>
              <a:t> (49), </a:t>
            </a:r>
            <a:r>
              <a:rPr lang="en-CA" b="1">
                <a:highlight>
                  <a:srgbClr val="CEE5E8"/>
                </a:highlight>
              </a:rPr>
              <a:t>Spain</a:t>
            </a:r>
            <a:r>
              <a:rPr lang="en-CA">
                <a:highlight>
                  <a:srgbClr val="CEE5E8"/>
                </a:highlight>
              </a:rPr>
              <a:t> (36), </a:t>
            </a:r>
            <a:r>
              <a:rPr lang="en-CA" b="1">
                <a:highlight>
                  <a:srgbClr val="CEE5E8"/>
                </a:highlight>
              </a:rPr>
              <a:t>Hungary</a:t>
            </a:r>
            <a:r>
              <a:rPr lang="en-CA">
                <a:highlight>
                  <a:srgbClr val="CEE5E8"/>
                </a:highlight>
              </a:rPr>
              <a:t> (14), </a:t>
            </a:r>
            <a:r>
              <a:rPr lang="en-CA" b="1">
                <a:highlight>
                  <a:srgbClr val="CEE5E8"/>
                </a:highlight>
              </a:rPr>
              <a:t>Croatia</a:t>
            </a:r>
            <a:r>
              <a:rPr lang="en-CA">
                <a:highlight>
                  <a:srgbClr val="CEE5E8"/>
                </a:highlight>
              </a:rPr>
              <a:t> (4), </a:t>
            </a:r>
            <a:r>
              <a:rPr lang="en-CA" b="1">
                <a:highlight>
                  <a:srgbClr val="CEE5E8"/>
                </a:highlight>
              </a:rPr>
              <a:t>Albania</a:t>
            </a:r>
            <a:r>
              <a:rPr lang="en-CA">
                <a:highlight>
                  <a:srgbClr val="CEE5E8"/>
                </a:highlight>
              </a:rPr>
              <a:t> (3), </a:t>
            </a:r>
            <a:r>
              <a:rPr lang="en-CA" b="1">
                <a:highlight>
                  <a:srgbClr val="CEE5E8"/>
                </a:highlight>
              </a:rPr>
              <a:t>Germany</a:t>
            </a:r>
            <a:r>
              <a:rPr lang="en-CA">
                <a:highlight>
                  <a:srgbClr val="CEE5E8"/>
                </a:highlight>
              </a:rPr>
              <a:t> (2), </a:t>
            </a:r>
            <a:r>
              <a:rPr lang="en-CA" b="1">
                <a:highlight>
                  <a:srgbClr val="CEE5E8"/>
                </a:highlight>
              </a:rPr>
              <a:t>North Macedonia</a:t>
            </a:r>
            <a:r>
              <a:rPr lang="en-CA">
                <a:highlight>
                  <a:srgbClr val="CEE5E8"/>
                </a:highlight>
              </a:rPr>
              <a:t> (2), </a:t>
            </a:r>
            <a:r>
              <a:rPr lang="en-CA" b="1">
                <a:highlight>
                  <a:srgbClr val="CEE5E8"/>
                </a:highlight>
              </a:rPr>
              <a:t>Bulgaria</a:t>
            </a:r>
            <a:r>
              <a:rPr lang="en-CA">
                <a:highlight>
                  <a:srgbClr val="CEE5E8"/>
                </a:highlight>
              </a:rPr>
              <a:t> (1), </a:t>
            </a:r>
            <a:r>
              <a:rPr lang="en-CA" b="1">
                <a:highlight>
                  <a:srgbClr val="CEE5E8"/>
                </a:highlight>
              </a:rPr>
              <a:t>Kosovo</a:t>
            </a:r>
            <a:r>
              <a:rPr lang="en-CA">
                <a:highlight>
                  <a:srgbClr val="CEE5E8"/>
                </a:highlight>
              </a:rPr>
              <a:t>* (1) and </a:t>
            </a:r>
            <a:r>
              <a:rPr lang="en-CA" b="1">
                <a:highlight>
                  <a:srgbClr val="CEE5E8"/>
                </a:highlight>
              </a:rPr>
              <a:t>Türkiye</a:t>
            </a:r>
            <a:r>
              <a:rPr lang="en-CA">
                <a:highlight>
                  <a:srgbClr val="CEE5E8"/>
                </a:highlight>
              </a:rPr>
              <a:t> (1). In Europe, 97 deaths were reported.</a:t>
            </a:r>
            <a:endParaRPr lang="en-CA"/>
          </a:p>
          <a:p>
            <a:pPr lvl="0"/>
            <a:endParaRPr lang="en-CA"/>
          </a:p>
          <a:p>
            <a:pPr lvl="0"/>
            <a:r>
              <a:rPr lang="en-CA"/>
              <a:t>Cannot include every signal so this chart is also an under-representation </a:t>
            </a:r>
          </a:p>
          <a:p>
            <a:pPr lvl="0"/>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28231-B6D0-9C03-0328-1FC1D9F7A1D4}"/>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6574D83B-4EA0-D96A-ADC0-DC602F6682A0}"/>
              </a:ext>
            </a:extLst>
          </p:cNvPr>
          <p:cNvSpPr txBox="1">
            <a:spLocks noGrp="1"/>
          </p:cNvSpPr>
          <p:nvPr>
            <p:ph type="body" sz="quarter" idx="1"/>
          </p:nvPr>
        </p:nvSpPr>
        <p:spPr/>
        <p:txBody>
          <a:bodyPr/>
          <a:lstStyle/>
          <a:p>
            <a:pPr lvl="0"/>
            <a:r>
              <a:rPr lang="en-CA"/>
              <a:t>In the epidemiological week (EW) 48 of 2025, a total of 4,294,752 suspected cases of dengue were reported, with 1,637,384 confirmed cases. This represents a decrease of 67% compared to the same period in 2024 and 9% compared to the average of the last 5 years. Figure 1 shows the trend of suspected dengue cases as of EW 48.  </a:t>
            </a:r>
            <a:endParaRPr lang="en-US">
              <a:ea typeface="Calibri"/>
              <a:cs typeface="Calibri"/>
            </a:endParaRPr>
          </a:p>
          <a:p>
            <a:pPr lvl="0"/>
            <a:r>
              <a:rPr lang="en-CA"/>
              <a:t> </a:t>
            </a:r>
          </a:p>
          <a:p>
            <a:pPr lvl="0"/>
            <a:r>
              <a:rPr lang="en-CA"/>
              <a:t>2150 deaths were reported  - with the case fatality rate (CFR) in 2025 to date is 0.050%.</a:t>
            </a:r>
            <a:endParaRPr lang="en-CA">
              <a:ea typeface="Calibri"/>
              <a:cs typeface="Calibri"/>
            </a:endParaRPr>
          </a:p>
          <a:p>
            <a:pPr lvl="0"/>
            <a:endParaRPr lang="en-CA">
              <a:latin typeface="abcsans"/>
            </a:endParaRPr>
          </a:p>
          <a:p>
            <a:pPr lvl="0"/>
            <a:r>
              <a:rPr lang="en-CA">
                <a:latin typeface="abcsans"/>
              </a:rPr>
              <a:t>The country reporting the highest number of cases was Brazil, followed by Mexico, Colombia, and Guatemala.</a:t>
            </a:r>
          </a:p>
          <a:p>
            <a:pPr lvl="0"/>
            <a:endParaRPr lang="en-CA">
              <a:latin typeface="abcsans"/>
            </a:endParaRPr>
          </a:p>
          <a:p>
            <a:pPr lvl="0"/>
            <a:r>
              <a:rPr lang="en-CA">
                <a:latin typeface="abcsans"/>
              </a:rPr>
              <a:t> </a:t>
            </a:r>
            <a:endParaRPr lang="en-CA"/>
          </a:p>
          <a:p>
            <a:pPr lvl="0"/>
            <a:r>
              <a:rPr lang="en-CA">
                <a:latin typeface="abcsans"/>
              </a:rPr>
              <a:t>WHO dashboard – 5 million total cases, 2 million confirmed, with 3605 deaths worldwide for 2025</a:t>
            </a:r>
          </a:p>
          <a:p>
            <a:pPr lvl="0"/>
            <a:endParaRPr lang="en-CA">
              <a:latin typeface="abcsans"/>
            </a:endParaRPr>
          </a:p>
        </p:txBody>
      </p:sp>
      <p:sp>
        <p:nvSpPr>
          <p:cNvPr id="4" name="Slide Number Placeholder 3">
            <a:extLst>
              <a:ext uri="{FF2B5EF4-FFF2-40B4-BE49-F238E27FC236}">
                <a16:creationId xmlns:a16="http://schemas.microsoft.com/office/drawing/2014/main" id="{7433F4CB-02F9-8F0B-7D1D-AD58AD75542E}"/>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95DF80-A9EB-4AE8-9E06-1F6D97A3B682}" type="slidenum">
              <a:t>15</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F9E0F-023D-690E-2BC7-5C364C1E4A47}"/>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37956599-2D24-1529-A564-2A8C49272340}"/>
              </a:ext>
            </a:extLst>
          </p:cNvPr>
          <p:cNvSpPr txBox="1">
            <a:spLocks noGrp="1"/>
          </p:cNvSpPr>
          <p:nvPr>
            <p:ph type="body" sz="quarter" idx="1"/>
          </p:nvPr>
        </p:nvSpPr>
        <p:spPr/>
        <p:txBody>
          <a:bodyPr/>
          <a:lstStyle/>
          <a:p>
            <a:endParaRPr lang="en-CA"/>
          </a:p>
        </p:txBody>
      </p:sp>
      <p:sp>
        <p:nvSpPr>
          <p:cNvPr id="4" name="Slide Number Placeholder 3">
            <a:extLst>
              <a:ext uri="{FF2B5EF4-FFF2-40B4-BE49-F238E27FC236}">
                <a16:creationId xmlns:a16="http://schemas.microsoft.com/office/drawing/2014/main" id="{2930791C-0EED-F71A-126B-69061BC7134C}"/>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5DF9992-29CE-4C79-9664-02CDFDDB10F7}" type="slidenum">
              <a:t>16</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8F6C7-9344-7872-89A4-0A1A00F7EC27}"/>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025A4BB6-DEA6-E90F-BBC9-CCF7BF872E1B}"/>
              </a:ext>
            </a:extLst>
          </p:cNvPr>
          <p:cNvSpPr txBox="1">
            <a:spLocks noGrp="1"/>
          </p:cNvSpPr>
          <p:nvPr>
            <p:ph type="body" sz="quarter" idx="1"/>
          </p:nvPr>
        </p:nvSpPr>
        <p:spPr/>
        <p:txBody>
          <a:bodyPr/>
          <a:lstStyle/>
          <a:p>
            <a:endParaRPr lang="en-CA"/>
          </a:p>
        </p:txBody>
      </p:sp>
      <p:sp>
        <p:nvSpPr>
          <p:cNvPr id="4" name="Slide Number Placeholder 3">
            <a:extLst>
              <a:ext uri="{FF2B5EF4-FFF2-40B4-BE49-F238E27FC236}">
                <a16:creationId xmlns:a16="http://schemas.microsoft.com/office/drawing/2014/main" id="{C12FAF8A-5C91-D46B-DBCA-EF8D281F699A}"/>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368E3B9-D9DB-4C51-A94D-534EF87D7AA5}" type="slidenum">
              <a:t>17</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5D946-2A33-3F39-953D-571AA9742CCF}"/>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779AF9F0-88C2-947A-B985-BDD732F461D4}"/>
              </a:ext>
            </a:extLst>
          </p:cNvPr>
          <p:cNvSpPr txBox="1">
            <a:spLocks noGrp="1"/>
          </p:cNvSpPr>
          <p:nvPr>
            <p:ph type="body" sz="quarter" idx="1"/>
          </p:nvPr>
        </p:nvSpPr>
        <p:spPr/>
        <p:txBody>
          <a:bodyPr/>
          <a:lstStyle/>
          <a:p>
            <a:endParaRPr lang="en-CA"/>
          </a:p>
        </p:txBody>
      </p:sp>
      <p:sp>
        <p:nvSpPr>
          <p:cNvPr id="4" name="Slide Number Placeholder 3">
            <a:extLst>
              <a:ext uri="{FF2B5EF4-FFF2-40B4-BE49-F238E27FC236}">
                <a16:creationId xmlns:a16="http://schemas.microsoft.com/office/drawing/2014/main" id="{8BD3C59E-FC9E-2C22-BC09-624259DCFA95}"/>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CC15909-4482-4EB3-B8FA-3AB7784736AB}" type="slidenum">
              <a:t>18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F8564-629F-7763-9C81-58DBCE44D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951CE-A91E-A3AF-949C-65DEBE38070D}"/>
              </a:ext>
            </a:extLst>
          </p:cNvPr>
          <p:cNvSpPr txBox="1">
            <a:spLocks noGrp="1"/>
          </p:cNvSpPr>
          <p:nvPr>
            <p:ph type="body" sz="quarter" idx="1"/>
          </p:nvPr>
        </p:nvSpPr>
        <p:spPr/>
        <p:txBody>
          <a:bodyPr/>
          <a:lstStyle/>
          <a:p>
            <a:pPr lvl="0"/>
            <a:r>
              <a:rPr lang="en-CA"/>
              <a:t> On October 8, 2025, the CFIA was notified of a suspicion of Theileriosis in a dairy cow with regenerative anemia located in Kawartha Lakes, Ontario. The cow was imported from the USA on July 15, 2025. The NCFAD then confirmed the sample to be positive for Theileria orientalis Ikeda through metagenomic sequencing and genotype identification. This is the first detection of Theileriosis in Canada. No control measures are undertaken to control the disease. </a:t>
            </a:r>
            <a:endParaRPr lang="en-US"/>
          </a:p>
          <a:p>
            <a:pPr lvl="0"/>
            <a:endParaRPr lang="en-CA">
              <a:ea typeface="Calibri"/>
              <a:cs typeface="Calibri"/>
            </a:endParaRPr>
          </a:p>
          <a:p>
            <a:pPr lvl="0"/>
            <a:r>
              <a:rPr lang="en-CA">
                <a:ea typeface="Calibri"/>
                <a:cs typeface="Calibri"/>
              </a:rPr>
              <a:t>Bovine theileriosis is caused by </a:t>
            </a:r>
            <a:r>
              <a:rPr lang="en-CA"/>
              <a:t>a</a:t>
            </a:r>
            <a:r>
              <a:rPr lang="en-CA">
                <a:solidFill>
                  <a:srgbClr val="0A0A0A"/>
                </a:solidFill>
                <a:highlight>
                  <a:srgbClr val="FFFFFF"/>
                </a:highlight>
              </a:rPr>
              <a:t> blood parasite (protozoa) from the Theileria genus that infects red and white blood cells. It is primarily spread by ticks, especially the Asian longhorned tick, but can also spread via contaminated needles or blood transfusions. However, o</a:t>
            </a:r>
            <a:r>
              <a:rPr lang="en-CA">
                <a:highlight>
                  <a:srgbClr val="FFFFFF"/>
                </a:highlight>
              </a:rPr>
              <a:t>ther insects such as flies, mosquitoes and lice may also spread the disease but their role is not yet clear.</a:t>
            </a:r>
            <a:endParaRPr lang="en-CA">
              <a:highlight>
                <a:srgbClr val="FFFFFF"/>
              </a:highlight>
              <a:ea typeface="Calibri"/>
              <a:cs typeface="Calibri"/>
            </a:endParaRPr>
          </a:p>
          <a:p>
            <a:pPr lvl="0"/>
            <a:endParaRPr lang="en-CA">
              <a:solidFill>
                <a:srgbClr val="0A0A0A"/>
              </a:solidFill>
              <a:highlight>
                <a:srgbClr val="FFFFFF"/>
              </a:highlight>
            </a:endParaRPr>
          </a:p>
          <a:p>
            <a:pPr lvl="0"/>
            <a:r>
              <a:rPr lang="en-CA">
                <a:solidFill>
                  <a:srgbClr val="0A0A0A"/>
                </a:solidFill>
                <a:highlight>
                  <a:srgbClr val="FFFFFF"/>
                </a:highlight>
              </a:rPr>
              <a:t> Susceptible species include cattle, sheep, water buffalo and other bovids.</a:t>
            </a:r>
            <a:endParaRPr lang="en-CA">
              <a:solidFill>
                <a:srgbClr val="0A0A0A"/>
              </a:solidFill>
              <a:highlight>
                <a:srgbClr val="FFFFFF"/>
              </a:highlight>
              <a:ea typeface="Calibri"/>
              <a:cs typeface="Calibri"/>
            </a:endParaRPr>
          </a:p>
          <a:p>
            <a:pPr lvl="0"/>
            <a:endParaRPr lang="en-CA">
              <a:solidFill>
                <a:srgbClr val="0A0A0A"/>
              </a:solidFill>
              <a:highlight>
                <a:srgbClr val="FFFFFF"/>
              </a:highlight>
              <a:ea typeface="Calibri"/>
              <a:cs typeface="Calibri"/>
            </a:endParaRPr>
          </a:p>
          <a:p>
            <a:pPr lvl="0"/>
            <a:r>
              <a:rPr lang="en-CA">
                <a:ea typeface="Calibri"/>
                <a:cs typeface="Calibri"/>
              </a:rPr>
              <a:t>There are several types of Thelieria orientallis in the USA (including Chitose, buffeli and Ikeda) but only Ikeda has been shown to cause severe illness.</a:t>
            </a:r>
          </a:p>
          <a:p>
            <a:pPr lvl="0"/>
            <a:endParaRPr lang="en-CA"/>
          </a:p>
          <a:p>
            <a:pPr lvl="0"/>
            <a:r>
              <a:rPr lang="en-CA"/>
              <a:t>Clinical signs in infected cattle often appear as:</a:t>
            </a:r>
          </a:p>
          <a:p>
            <a:pPr lvl="0"/>
            <a:r>
              <a:rPr lang="en-CA"/>
              <a:t>fever</a:t>
            </a:r>
          </a:p>
          <a:p>
            <a:pPr lvl="0"/>
            <a:r>
              <a:rPr lang="en-CA"/>
              <a:t>swollen lymph nodes (</a:t>
            </a:r>
            <a:r>
              <a:rPr lang="en-CA" i="1"/>
              <a:t>lymphadenopathy</a:t>
            </a:r>
            <a:r>
              <a:rPr lang="en-CA"/>
              <a:t>)</a:t>
            </a:r>
          </a:p>
          <a:p>
            <a:pPr lvl="0"/>
            <a:r>
              <a:rPr lang="en-CA"/>
              <a:t>loss of appetite and weight loss</a:t>
            </a:r>
          </a:p>
          <a:p>
            <a:pPr lvl="0"/>
            <a:r>
              <a:rPr lang="en-CA"/>
              <a:t>nasal discharge</a:t>
            </a:r>
          </a:p>
          <a:p>
            <a:pPr lvl="0"/>
            <a:r>
              <a:rPr lang="en-CA"/>
              <a:t>diarrhea</a:t>
            </a:r>
          </a:p>
          <a:p>
            <a:pPr lvl="0"/>
            <a:r>
              <a:rPr lang="en-CA"/>
              <a:t>decreased milk production</a:t>
            </a:r>
          </a:p>
          <a:p>
            <a:pPr lvl="0"/>
            <a:r>
              <a:rPr lang="en-CA"/>
              <a:t>anaemia, jaundice, and bloody urine</a:t>
            </a:r>
            <a:endParaRPr lang="en-CA">
              <a:ea typeface="Calibri"/>
              <a:cs typeface="Calibri"/>
            </a:endParaRPr>
          </a:p>
          <a:p>
            <a:pPr lvl="0"/>
            <a:endParaRPr lang="en-CA"/>
          </a:p>
          <a:p>
            <a:pPr lvl="0"/>
            <a:r>
              <a:rPr lang="en-CA"/>
              <a:t>How sick the animal gets depends on the type of </a:t>
            </a:r>
            <a:r>
              <a:rPr lang="en-CA" i="1"/>
              <a:t>theileria</a:t>
            </a:r>
            <a:r>
              <a:rPr lang="en-CA"/>
              <a:t> parasite and the susceptibility of the animal host. In some cases, animals may get sick or die, especially if they've never had the disease before.</a:t>
            </a:r>
          </a:p>
          <a:p>
            <a:pPr lvl="0"/>
            <a:endParaRPr lang="en-CA"/>
          </a:p>
        </p:txBody>
      </p:sp>
      <p:sp>
        <p:nvSpPr>
          <p:cNvPr id="4" name="Slide Number Placeholder 3">
            <a:extLst>
              <a:ext uri="{FF2B5EF4-FFF2-40B4-BE49-F238E27FC236}">
                <a16:creationId xmlns:a16="http://schemas.microsoft.com/office/drawing/2014/main" id="{45C16023-3916-2BF3-D927-F54923BEA293}"/>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82EE95-2E4D-4891-B38C-4664B1D2E4AF}" type="slidenum">
              <a:t>2</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0E91F-0555-0200-FD12-773D489E82C9}"/>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8F869745-6118-796A-5CDA-33E57648B440}"/>
              </a:ext>
            </a:extLst>
          </p:cNvPr>
          <p:cNvSpPr txBox="1">
            <a:spLocks noGrp="1"/>
          </p:cNvSpPr>
          <p:nvPr>
            <p:ph type="body" sz="quarter" idx="1"/>
          </p:nvPr>
        </p:nvSpPr>
        <p:spPr/>
        <p:txBody>
          <a:bodyPr/>
          <a:lstStyle/>
          <a:p>
            <a:pPr lvl="0"/>
            <a:endParaRPr lang="en-CA"/>
          </a:p>
          <a:p>
            <a:pPr lvl="0"/>
            <a:r>
              <a:rPr lang="en-US">
                <a:solidFill>
                  <a:srgbClr val="363636"/>
                </a:solidFill>
              </a:rPr>
              <a:t>Primarily tick borne - secondary vectors and poor hygiene during routine herd management procedures can increase risk significantly</a:t>
            </a:r>
            <a:endParaRPr lang="en-US"/>
          </a:p>
        </p:txBody>
      </p:sp>
      <p:sp>
        <p:nvSpPr>
          <p:cNvPr id="4" name="Slide Number Placeholder 3">
            <a:extLst>
              <a:ext uri="{FF2B5EF4-FFF2-40B4-BE49-F238E27FC236}">
                <a16:creationId xmlns:a16="http://schemas.microsoft.com/office/drawing/2014/main" id="{308260C9-03E9-DB69-C0BA-3C6E94734F59}"/>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76CD27-8428-477C-B9D1-543A015AF848}" type="slidenum">
              <a:t>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EA37B-17CA-637F-68EE-AEB6BA301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D9004-2A41-D6FA-E35C-8B8EC82F085A}"/>
              </a:ext>
            </a:extLst>
          </p:cNvPr>
          <p:cNvSpPr txBox="1">
            <a:spLocks noGrp="1"/>
          </p:cNvSpPr>
          <p:nvPr>
            <p:ph type="body" sz="quarter" idx="1"/>
          </p:nvPr>
        </p:nvSpPr>
        <p:spPr/>
        <p:txBody>
          <a:bodyPr/>
          <a:lstStyle/>
          <a:p>
            <a:pPr lvl="0"/>
            <a:r>
              <a:rPr lang="en-CA"/>
              <a:t>In Calgary, Alberta, a 70-year-old man was diagnosed with TBE after returning from travelling to the Czech Republic and Georgia. The infection was confirmed by PCR from blood with subsequent seroconversion, and a positive European Lyme immunoblot. There was no reported/known tick bite. TBE is endemic throughout the Czech Republic, and the country reports some of the highest TBE incidence rates in Europe. </a:t>
            </a:r>
          </a:p>
          <a:p>
            <a:pPr lvl="0"/>
            <a:endParaRPr lang="en-CA"/>
          </a:p>
        </p:txBody>
      </p:sp>
      <p:sp>
        <p:nvSpPr>
          <p:cNvPr id="4" name="Slide Number Placeholder 3">
            <a:extLst>
              <a:ext uri="{FF2B5EF4-FFF2-40B4-BE49-F238E27FC236}">
                <a16:creationId xmlns:a16="http://schemas.microsoft.com/office/drawing/2014/main" id="{BA916FB0-3563-C83C-4992-5C7B3967ACD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A18751-33A7-4D6A-A10D-603BDA3B7710}" type="slidenum">
              <a:t>4</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631F4-BACB-0F91-9130-1ABEE2D816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9E983-2907-B2CC-68DE-3C490485680A}"/>
              </a:ext>
            </a:extLst>
          </p:cNvPr>
          <p:cNvSpPr txBox="1">
            <a:spLocks noGrp="1"/>
          </p:cNvSpPr>
          <p:nvPr>
            <p:ph type="body" sz="quarter" idx="1"/>
          </p:nvPr>
        </p:nvSpPr>
        <p:spPr/>
        <p:txBody>
          <a:bodyPr/>
          <a:lstStyle/>
          <a:p>
            <a:pPr lvl="0"/>
            <a:endParaRPr lang="en-CA">
              <a:solidFill>
                <a:srgbClr val="444444"/>
              </a:solidFill>
            </a:endParaRPr>
          </a:p>
          <a:p>
            <a:pPr lvl="0"/>
            <a:r>
              <a:rPr lang="en-CA"/>
              <a:t>Vesicular stomatitis primarily affects horses but can also affect other farm animals such as cows, sheep, and goats, as well as humans.</a:t>
            </a:r>
            <a:endParaRPr lang="en-US">
              <a:solidFill>
                <a:srgbClr val="444444"/>
              </a:solidFill>
            </a:endParaRPr>
          </a:p>
          <a:p>
            <a:pPr lvl="0"/>
            <a:endParaRPr lang="en-CA">
              <a:solidFill>
                <a:srgbClr val="444444"/>
              </a:solidFill>
            </a:endParaRPr>
          </a:p>
          <a:p>
            <a:pPr lvl="0"/>
            <a:r>
              <a:rPr lang="en-CA"/>
              <a:t>It  circulates annually in livestock and insect vectors in southern Mexico and results in occasional incursions in the U.S. when climate and ecological factors support northward movement. </a:t>
            </a:r>
            <a:endParaRPr lang="en-CA">
              <a:ea typeface="Calibri"/>
              <a:cs typeface="Calibri"/>
            </a:endParaRPr>
          </a:p>
          <a:p>
            <a:pPr lvl="0"/>
            <a:endParaRPr lang="en-CA"/>
          </a:p>
          <a:p>
            <a:pPr lvl="0"/>
            <a:r>
              <a:rPr lang="en-CA"/>
              <a:t>Most recent incursion to the southern US is in Arizona with the New Jersey Strain virus. </a:t>
            </a:r>
          </a:p>
          <a:p>
            <a:pPr lvl="0"/>
            <a:endParaRPr lang="en-CA">
              <a:ea typeface="Calibri"/>
              <a:cs typeface="Calibri"/>
            </a:endParaRPr>
          </a:p>
          <a:p>
            <a:pPr lvl="0"/>
            <a:r>
              <a:rPr lang="en-CA"/>
              <a:t>On October 31, 2025, the USA confirmed two cases of vesicular stomatitis New Jersey virus (VSNJV) in horses on two separate premises in Cochise County, Arizona.</a:t>
            </a:r>
            <a:endParaRPr lang="en-CA">
              <a:ea typeface="Calibri"/>
              <a:cs typeface="Calibri"/>
            </a:endParaRPr>
          </a:p>
          <a:p>
            <a:pPr lvl="0"/>
            <a:r>
              <a:rPr lang="en-CA"/>
              <a:t>There had been no recent livestock movements related to the index case, so, it is suspected that vector movements across the border are the source of the outbreaks.</a:t>
            </a:r>
          </a:p>
          <a:p>
            <a:pPr lvl="0"/>
            <a:endParaRPr lang="en-CA"/>
          </a:p>
          <a:p>
            <a:pPr lvl="0"/>
            <a:r>
              <a:rPr lang="en-CA">
                <a:ea typeface="Calibri"/>
                <a:cs typeface="Calibri"/>
              </a:rPr>
              <a:t>As of the end of December there have been 5 affected premises reported across 4 counties, with 2 currently still in quarantine.</a:t>
            </a:r>
            <a:endParaRPr lang="en-CA"/>
          </a:p>
          <a:p>
            <a:pPr lvl="0"/>
            <a:endParaRPr lang="en-CA"/>
          </a:p>
        </p:txBody>
      </p:sp>
      <p:sp>
        <p:nvSpPr>
          <p:cNvPr id="4" name="Slide Number Placeholder 3">
            <a:extLst>
              <a:ext uri="{FF2B5EF4-FFF2-40B4-BE49-F238E27FC236}">
                <a16:creationId xmlns:a16="http://schemas.microsoft.com/office/drawing/2014/main" id="{B0DBD7BD-3C88-2B52-9538-B0F00E8286AF}"/>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960780-B290-450B-B521-8C245208FEEA}" type="slidenum">
              <a:t>5</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10FD3-8247-0922-F560-7FF48660A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6E559-1BBE-692B-29CA-14C823CA1BA8}"/>
              </a:ext>
            </a:extLst>
          </p:cNvPr>
          <p:cNvSpPr txBox="1">
            <a:spLocks noGrp="1"/>
          </p:cNvSpPr>
          <p:nvPr>
            <p:ph type="body" sz="quarter" idx="1"/>
          </p:nvPr>
        </p:nvSpPr>
        <p:spPr/>
        <p:txBody>
          <a:bodyPr/>
          <a:lstStyle/>
          <a:p>
            <a:pPr lvl="0"/>
            <a:r>
              <a:rPr lang="en-CA"/>
              <a:t>Mexico has reported its first case of NWS in </a:t>
            </a:r>
            <a:r>
              <a:rPr lang="en-CA">
                <a:hlinkClick r:id="rId3">
                  <a:extLst>
                    <a:ext uri="{A12FA001-AC4F-418D-AE19-62706E023703}">
                      <ahyp:hlinkClr xmlns:ahyp="http://schemas.microsoft.com/office/drawing/2018/hyperlinkcolor" val="tx"/>
                    </a:ext>
                  </a:extLst>
                </a:hlinkClick>
              </a:rPr>
              <a:t>Tamaulipas</a:t>
            </a:r>
            <a:r>
              <a:rPr lang="en-CA"/>
              <a:t> - in a 6 day old calf (no reports of it being imported from another region) - Today they also reported a case in Altimira in a horse – which could mean the fly has reached the region.</a:t>
            </a:r>
            <a:endParaRPr lang="en-US"/>
          </a:p>
          <a:p>
            <a:pPr lvl="0"/>
            <a:endParaRPr lang="en-CA"/>
          </a:p>
          <a:p>
            <a:pPr lvl="0"/>
            <a:r>
              <a:rPr lang="en-CA"/>
              <a:t>This is also the same region where the new sterile fly dispersal facility was opened (Tampico, Mexico); which aims to increase the range and number of sterile flies being released and allow for a greater ability to push the pest south.</a:t>
            </a:r>
            <a:endParaRPr lang="en-US">
              <a:ea typeface="Calibri"/>
              <a:cs typeface="Calibri"/>
            </a:endParaRPr>
          </a:p>
          <a:p>
            <a:pPr lvl="0"/>
            <a:endParaRPr lang="en-CA"/>
          </a:p>
          <a:p>
            <a:pPr lvl="0"/>
            <a:r>
              <a:rPr lang="en-CA"/>
              <a:t>Mexico has reported a third case of NWS infestation in Nuevo Leon, again in a bovine imported from a southern affected region (Veracruz)</a:t>
            </a:r>
            <a:endParaRPr lang="en-CA">
              <a:ea typeface="Calibri"/>
              <a:cs typeface="Calibri"/>
            </a:endParaRPr>
          </a:p>
          <a:p>
            <a:pPr lvl="0"/>
            <a:endParaRPr lang="en-CA"/>
          </a:p>
          <a:p>
            <a:pPr lvl="0"/>
            <a:r>
              <a:rPr lang="en-CA"/>
              <a:t>Mexico's dashboard shows 671 active cases with 13,106 cumulative cases in animals. A recent report also mentioned the impact of pets, with ~1602 cases reported in dogs and 32 cases in cats </a:t>
            </a:r>
            <a:endParaRPr lang="en-CA">
              <a:ea typeface="Calibri"/>
              <a:cs typeface="Calibri"/>
            </a:endParaRPr>
          </a:p>
          <a:p>
            <a:pPr lvl="0"/>
            <a:endParaRPr lang="en-CA"/>
          </a:p>
          <a:p>
            <a:pPr lvl="0"/>
            <a:r>
              <a:rPr lang="en-CA"/>
              <a:t>Mexico has also reported additional human cases of NWS infestation, bringing the total number to 106 as of Dec 13 (Chiapas = 86, Campeche = 4, Tabasco = 2, Yucatan = 8, Oaxaca = 2, and QuintanaRoo = 4)</a:t>
            </a:r>
          </a:p>
          <a:p>
            <a:pPr lvl="0"/>
            <a:endParaRPr lang="en-CA"/>
          </a:p>
          <a:p>
            <a:pPr lvl="0"/>
            <a:endParaRPr lang="en-CA"/>
          </a:p>
          <a:p>
            <a:pPr lvl="0"/>
            <a:endParaRPr lang="en-CA"/>
          </a:p>
          <a:p>
            <a:pPr lvl="0"/>
            <a:endParaRPr lang="en-CA"/>
          </a:p>
        </p:txBody>
      </p:sp>
      <p:sp>
        <p:nvSpPr>
          <p:cNvPr id="4" name="Slide Number Placeholder 3">
            <a:extLst>
              <a:ext uri="{FF2B5EF4-FFF2-40B4-BE49-F238E27FC236}">
                <a16:creationId xmlns:a16="http://schemas.microsoft.com/office/drawing/2014/main" id="{BB70D55C-D1AC-F103-6CDB-06AE36A60C9D}"/>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057DA9E-6CC7-4F59-84DD-C3471016B002}" type="slidenum">
              <a:t>6</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7DF4A-74DB-1EF5-1DE9-D94A5DDEF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A14AE-A855-7F45-D1A0-EE7216A76EE3}"/>
              </a:ext>
            </a:extLst>
          </p:cNvPr>
          <p:cNvSpPr txBox="1">
            <a:spLocks noGrp="1"/>
          </p:cNvSpPr>
          <p:nvPr>
            <p:ph type="body" sz="quarter" idx="1"/>
          </p:nvPr>
        </p:nvSpPr>
        <p:spPr/>
        <p:txBody>
          <a:bodyPr/>
          <a:lstStyle/>
          <a:p>
            <a:pPr lvl="0"/>
            <a:r>
              <a:rPr lang="en-CA" b="1"/>
              <a:t>Washington, D.C., December 17, 2025</a:t>
            </a:r>
            <a:r>
              <a:rPr lang="en-CA"/>
              <a:t>—Today, the U.S. Food and Drug Administration conditionally approved Credelio Quattro-CA1 (lotilaner, moxidectin, praziquantel, pyrantel) chewable tablets for the treatment of infestations caused by </a:t>
            </a:r>
            <a:r>
              <a:rPr lang="en-CA">
                <a:hlinkClick r:id="rId3" tooltip="New World Screwworm">
                  <a:extLst>
                    <a:ext uri="{A12FA001-AC4F-418D-AE19-62706E023703}">
                      <ahyp:hlinkClr xmlns:ahyp="http://schemas.microsoft.com/office/drawing/2018/hyperlinkcolor" val="tx"/>
                    </a:ext>
                  </a:extLst>
                </a:hlinkClick>
              </a:rPr>
              <a:t>New World screwworm</a:t>
            </a:r>
            <a:r>
              <a:rPr lang="en-CA"/>
              <a:t> (NWS) larvae (myiasis) in dogs and puppies at least eight weeks of age and weighing at least 3.3 pounds.</a:t>
            </a:r>
          </a:p>
          <a:p>
            <a:pPr lvl="0"/>
            <a:endParaRPr lang="en-CA"/>
          </a:p>
          <a:p>
            <a:pPr lvl="0"/>
            <a:r>
              <a:rPr lang="en-CA" b="1"/>
              <a:t>Washington, D.C., December 4, 2025</a:t>
            </a:r>
            <a:r>
              <a:rPr lang="en-CA"/>
              <a:t>—Today, the U.S. Food and Drug Administration </a:t>
            </a:r>
            <a:r>
              <a:rPr lang="en-CA" u="sng">
                <a:hlinkClick r:id="rId4">
                  <a:extLst>
                    <a:ext uri="{A12FA001-AC4F-418D-AE19-62706E023703}">
                      <ahyp:hlinkClr xmlns:ahyp="http://schemas.microsoft.com/office/drawing/2018/hyperlinkcolor" val="tx"/>
                    </a:ext>
                  </a:extLst>
                </a:hlinkClick>
              </a:rPr>
              <a:t>conditionally</a:t>
            </a:r>
            <a:r>
              <a:rPr lang="en-CA"/>
              <a:t> approved Exzolt Cattle-CA1 (fluralaner) topical solution for the prevention and treatment of </a:t>
            </a:r>
            <a:r>
              <a:rPr lang="en-CA">
                <a:hlinkClick r:id="rId5" tooltip="Stop Screwworm">
                  <a:extLst>
                    <a:ext uri="{A12FA001-AC4F-418D-AE19-62706E023703}">
                      <ahyp:hlinkClr xmlns:ahyp="http://schemas.microsoft.com/office/drawing/2018/hyperlinkcolor" val="tx"/>
                    </a:ext>
                  </a:extLst>
                </a:hlinkClick>
              </a:rPr>
              <a:t>New World screwworm</a:t>
            </a:r>
            <a:r>
              <a:rPr lang="en-CA"/>
              <a:t> (NWS) larval infestations, and the treatment and control of </a:t>
            </a:r>
            <a:r>
              <a:rPr lang="en-CA">
                <a:hlinkClick r:id="rId6" tooltip="Cattle Fever Ticks">
                  <a:extLst>
                    <a:ext uri="{A12FA001-AC4F-418D-AE19-62706E023703}">
                      <ahyp:hlinkClr xmlns:ahyp="http://schemas.microsoft.com/office/drawing/2018/hyperlinkcolor" val="tx"/>
                    </a:ext>
                  </a:extLst>
                </a:hlinkClick>
              </a:rPr>
              <a:t>cattle fever tick</a:t>
            </a:r>
            <a:r>
              <a:rPr lang="en-CA"/>
              <a:t> in beef cattle 2 months of age and older and replacement dairy heifers less than 20 months of age.</a:t>
            </a:r>
          </a:p>
        </p:txBody>
      </p:sp>
      <p:sp>
        <p:nvSpPr>
          <p:cNvPr id="4" name="Slide Number Placeholder 3">
            <a:extLst>
              <a:ext uri="{FF2B5EF4-FFF2-40B4-BE49-F238E27FC236}">
                <a16:creationId xmlns:a16="http://schemas.microsoft.com/office/drawing/2014/main" id="{EEED355A-D199-2CC5-912A-1616729FA915}"/>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5B4968-2C7F-42C6-8B5A-66F8264C3095}" type="slidenum">
              <a:t>7</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658F7-EA8E-DB9D-E003-3128C2071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B79A9-4731-A5E2-7426-798124896468}"/>
              </a:ext>
            </a:extLst>
          </p:cNvPr>
          <p:cNvSpPr txBox="1">
            <a:spLocks noGrp="1"/>
          </p:cNvSpPr>
          <p:nvPr>
            <p:ph type="body" sz="quarter" idx="1"/>
          </p:nvPr>
        </p:nvSpPr>
        <p:spPr/>
        <p:txBody>
          <a:bodyPr/>
          <a:lstStyle/>
          <a:p>
            <a:pPr lvl="0"/>
            <a:r>
              <a:rPr lang="en-CA"/>
              <a:t>The United States has had a severe outbreak of epizootic hemorrhagic disease in the late summer and fall of 2025 with hundreds to thousands of cases occurring in white tailed deer across at least 13 states.</a:t>
            </a:r>
          </a:p>
          <a:p>
            <a:pPr lvl="0"/>
            <a:endParaRPr lang="en-CA"/>
          </a:p>
          <a:p>
            <a:pPr lvl="0"/>
            <a:r>
              <a:rPr lang="en-CA"/>
              <a:t>Canada periodically has cases of epizootic hemorrhagic disease when the midge vectors are blown across the border, this occurred in the fall of 2025 in Grand Forks British Columbia with hundreds of white-tailed deer killed by the virus.</a:t>
            </a:r>
          </a:p>
          <a:p>
            <a:pPr lvl="0"/>
            <a:endParaRPr lang="en-CA"/>
          </a:p>
          <a:p>
            <a:pPr lvl="0"/>
            <a:r>
              <a:rPr lang="en-CA"/>
              <a:t>Montana is reporting an increase in deer deaths, thought to be due to EHD, in Mission Valley, as well as a possible increase in bear activity as they feed on the carcasses</a:t>
            </a:r>
          </a:p>
          <a:p>
            <a:pPr lvl="0"/>
            <a:endParaRPr lang="en-CA"/>
          </a:p>
        </p:txBody>
      </p:sp>
      <p:sp>
        <p:nvSpPr>
          <p:cNvPr id="4" name="Slide Number Placeholder 3">
            <a:extLst>
              <a:ext uri="{FF2B5EF4-FFF2-40B4-BE49-F238E27FC236}">
                <a16:creationId xmlns:a16="http://schemas.microsoft.com/office/drawing/2014/main" id="{01DFBFE0-9764-5884-D360-715880B4AE18}"/>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BE69DB-504D-47A8-8B67-30D441049966}" type="slidenum">
              <a:t>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F382C-D8B1-4A08-FC4B-D6D4FD8F8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03DE3-E1BB-A281-B253-882E6B27F324}"/>
              </a:ext>
            </a:extLst>
          </p:cNvPr>
          <p:cNvSpPr txBox="1">
            <a:spLocks noGrp="1"/>
          </p:cNvSpPr>
          <p:nvPr>
            <p:ph type="body" sz="quarter" idx="1"/>
          </p:nvPr>
        </p:nvSpPr>
        <p:spPr/>
        <p:txBody>
          <a:bodyPr/>
          <a:lstStyle/>
          <a:p>
            <a:pPr lvl="0"/>
            <a:r>
              <a:rPr lang="en-CA">
                <a:ea typeface="Calibri"/>
                <a:cs typeface="Calibri"/>
              </a:rPr>
              <a:t>A locally acquired case of chikungunya has been reported in the USA, in </a:t>
            </a:r>
            <a:r>
              <a:rPr lang="en-CA">
                <a:highlight>
                  <a:srgbClr val="FFFFFF"/>
                </a:highlight>
              </a:rPr>
              <a:t>Nassau County on Long Island</a:t>
            </a:r>
            <a:r>
              <a:rPr lang="en-CA">
                <a:ea typeface="Calibri"/>
                <a:cs typeface="Calibri"/>
              </a:rPr>
              <a:t> New York in October 2025. This is the first locally acquired case in New York and the first in the USA since 2019.  The source of exposure remains unknown but can be spread when a local Ades albopictus mosquito bites an infected traveller and then bites another person. </a:t>
            </a:r>
          </a:p>
          <a:p>
            <a:pPr lvl="0"/>
            <a:endParaRPr lang="en-CA">
              <a:ea typeface="Calibri"/>
              <a:cs typeface="Calibri"/>
            </a:endParaRPr>
          </a:p>
          <a:p>
            <a:pPr lvl="0"/>
            <a:r>
              <a:rPr lang="en-CA">
                <a:ea typeface="Calibri"/>
                <a:cs typeface="Calibri"/>
              </a:rPr>
              <a:t>CDC maps from 2017 indicate estimates of range for A. aegypti and albopictus, showing that A. aegypti are very unlikely and albopictus as unlikely to live and reproduce in New York, with both species very likely in the southeast.</a:t>
            </a:r>
          </a:p>
          <a:p>
            <a:pPr lvl="0"/>
            <a:r>
              <a:rPr lang="en-CA">
                <a:ea typeface="Calibri"/>
                <a:cs typeface="Calibri"/>
              </a:rPr>
              <a:t> </a:t>
            </a:r>
            <a:endParaRPr lang="en-CA"/>
          </a:p>
        </p:txBody>
      </p:sp>
      <p:sp>
        <p:nvSpPr>
          <p:cNvPr id="4" name="Slide Number Placeholder 3">
            <a:extLst>
              <a:ext uri="{FF2B5EF4-FFF2-40B4-BE49-F238E27FC236}">
                <a16:creationId xmlns:a16="http://schemas.microsoft.com/office/drawing/2014/main" id="{A978B462-5735-6C53-940A-C1EA0E1DFF7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F0AE5E-A64D-4D3C-AA20-DBA8FF5283FB}" type="slidenum">
              <a:t>9</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6B58-C114-2818-1A35-99CE91FCF7AD}"/>
              </a:ext>
            </a:extLst>
          </p:cNvPr>
          <p:cNvSpPr txBox="1">
            <a:spLocks noGrp="1"/>
          </p:cNvSpPr>
          <p:nvPr>
            <p:ph type="ctrTitle"/>
          </p:nvPr>
        </p:nvSpPr>
        <p:spPr>
          <a:xfrm>
            <a:off x="3047996" y="1093786"/>
            <a:ext cx="9144000" cy="1677988"/>
          </a:xfrm>
        </p:spPr>
        <p:txBody>
          <a:bodyPr anchor="b">
            <a:normAutofit/>
          </a:bodyPr>
          <a:lstStyle>
            <a:lvl1pPr algn="r">
              <a:defRPr b="1">
                <a:solidFill>
                  <a:srgbClr val="FFFFFF"/>
                </a:solidFill>
                <a:latin typeface="Calibri"/>
              </a:defRPr>
            </a:lvl1pPr>
          </a:lstStyle>
          <a:p>
            <a:pPr lvl="0"/>
            <a:r>
              <a:rPr lang="en-US"/>
              <a:t>Click to edit Master title style</a:t>
            </a:r>
          </a:p>
        </p:txBody>
      </p:sp>
      <p:sp>
        <p:nvSpPr>
          <p:cNvPr id="3" name="Subtitle 2">
            <a:extLst>
              <a:ext uri="{FF2B5EF4-FFF2-40B4-BE49-F238E27FC236}">
                <a16:creationId xmlns:a16="http://schemas.microsoft.com/office/drawing/2014/main" id="{DDB13376-6213-3E49-7E22-21D9720DF122}"/>
              </a:ext>
            </a:extLst>
          </p:cNvPr>
          <p:cNvSpPr txBox="1">
            <a:spLocks noGrp="1"/>
          </p:cNvSpPr>
          <p:nvPr>
            <p:ph type="subTitle" idx="1"/>
          </p:nvPr>
        </p:nvSpPr>
        <p:spPr>
          <a:xfrm>
            <a:off x="3047996" y="3101973"/>
            <a:ext cx="9144000" cy="1655758"/>
          </a:xfrm>
        </p:spPr>
        <p:txBody>
          <a:bodyPr/>
          <a:lstStyle>
            <a:lvl1pPr marL="0" indent="0" algn="r">
              <a:buNone/>
              <a:defRPr sz="2400" b="1">
                <a:solidFill>
                  <a:srgbClr val="FFFFFF"/>
                </a:solidFill>
              </a:defRPr>
            </a:lvl1pPr>
          </a:lstStyle>
          <a:p>
            <a:pPr lvl="0"/>
            <a:r>
              <a:rPr lang="en-US"/>
              <a:t>Click to edit Master subtitle style</a:t>
            </a:r>
          </a:p>
        </p:txBody>
      </p:sp>
    </p:spTree>
    <p:extLst>
      <p:ext uri="{BB962C8B-B14F-4D97-AF65-F5344CB8AC3E}">
        <p14:creationId xmlns:p14="http://schemas.microsoft.com/office/powerpoint/2010/main" val="221223095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4E63-1A91-F8A7-D8BE-AF079D15E03A}"/>
              </a:ext>
            </a:extLst>
          </p:cNvPr>
          <p:cNvSpPr txBox="1">
            <a:spLocks noGrp="1"/>
          </p:cNvSpPr>
          <p:nvPr>
            <p:ph type="title"/>
          </p:nvPr>
        </p:nvSpPr>
        <p:spPr/>
        <p:txBody>
          <a:bodyPr/>
          <a:lstStyle>
            <a:lvl1pPr>
              <a:defRPr b="1">
                <a:latin typeface="Calibri"/>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4644779B-8A13-3524-7578-9A00C70E59A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0F9066A-FEED-C22F-1CEB-6A1DA6EDA1EA}"/>
              </a:ext>
            </a:extLst>
          </p:cNvPr>
          <p:cNvSpPr txBox="1">
            <a:spLocks noGrp="1"/>
          </p:cNvSpPr>
          <p:nvPr>
            <p:ph type="sldNum" sz="quarter" idx="8"/>
          </p:nvPr>
        </p:nvSpPr>
        <p:spPr/>
        <p:txBody>
          <a:bodyPr/>
          <a:lstStyle>
            <a:lvl1pPr>
              <a:defRPr/>
            </a:lvl1pPr>
          </a:lstStyle>
          <a:p>
            <a:pPr lvl="0"/>
            <a:fld id="{97088510-432D-4B09-8236-A577D795EFDF}" type="slidenum">
              <a:t>‹#›</a:t>
            </a:fld>
            <a:endParaRPr lang="en-US"/>
          </a:p>
        </p:txBody>
      </p:sp>
    </p:spTree>
    <p:extLst>
      <p:ext uri="{BB962C8B-B14F-4D97-AF65-F5344CB8AC3E}">
        <p14:creationId xmlns:p14="http://schemas.microsoft.com/office/powerpoint/2010/main" val="315331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a:blip r:embed="rId2"/>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80ACB9-823B-C5A1-140A-D4EE0600EB9E}"/>
              </a:ext>
            </a:extLst>
          </p:cNvPr>
          <p:cNvSpPr txBox="1">
            <a:spLocks noGrp="1"/>
          </p:cNvSpPr>
          <p:nvPr>
            <p:ph type="title" orient="vert"/>
          </p:nvPr>
        </p:nvSpPr>
        <p:spPr>
          <a:xfrm>
            <a:off x="8724903" y="365129"/>
            <a:ext cx="2628899" cy="5811834"/>
          </a:xfrm>
        </p:spPr>
        <p:txBody>
          <a:bodyPr vert="eaVert"/>
          <a:lstStyle>
            <a:lvl1pPr>
              <a:defRPr b="1">
                <a:latin typeface="Calibri"/>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93B062C3-38BE-4289-6016-1E38F38D3815}"/>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1E15DE6-4EE2-5E70-4027-41215C58B738}"/>
              </a:ext>
            </a:extLst>
          </p:cNvPr>
          <p:cNvSpPr txBox="1">
            <a:spLocks noGrp="1"/>
          </p:cNvSpPr>
          <p:nvPr>
            <p:ph type="sldNum" sz="quarter" idx="8"/>
          </p:nvPr>
        </p:nvSpPr>
        <p:spPr/>
        <p:txBody>
          <a:bodyPr/>
          <a:lstStyle>
            <a:lvl1pPr>
              <a:defRPr/>
            </a:lvl1pPr>
          </a:lstStyle>
          <a:p>
            <a:pPr lvl="0"/>
            <a:fld id="{B0BFEA59-6BB9-475D-867F-1BA2B7BBA2F6}" type="slidenum">
              <a:t>‹#›</a:t>
            </a:fld>
            <a:endParaRPr lang="en-US"/>
          </a:p>
        </p:txBody>
      </p:sp>
    </p:spTree>
    <p:extLst>
      <p:ext uri="{BB962C8B-B14F-4D97-AF65-F5344CB8AC3E}">
        <p14:creationId xmlns:p14="http://schemas.microsoft.com/office/powerpoint/2010/main" val="328272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3FCE-2CA6-A7E2-3F83-3291786F8EE8}"/>
              </a:ext>
            </a:extLst>
          </p:cNvPr>
          <p:cNvSpPr txBox="1">
            <a:spLocks noGrp="1"/>
          </p:cNvSpPr>
          <p:nvPr>
            <p:ph type="title"/>
          </p:nvPr>
        </p:nvSpPr>
        <p:spPr>
          <a:xfrm>
            <a:off x="831847" y="1709735"/>
            <a:ext cx="10515600" cy="2852735"/>
          </a:xfrm>
        </p:spPr>
        <p:txBody>
          <a:bodyPr anchor="b"/>
          <a:lstStyle>
            <a:lvl1pPr algn="r">
              <a:defRPr sz="6000">
                <a:latin typeface="Calibri"/>
              </a:defRPr>
            </a:lvl1pPr>
          </a:lstStyle>
          <a:p>
            <a:pPr lvl="0"/>
            <a:r>
              <a:rPr lang="en-US"/>
              <a:t>Click to edit Master title style</a:t>
            </a:r>
          </a:p>
        </p:txBody>
      </p:sp>
      <p:sp>
        <p:nvSpPr>
          <p:cNvPr id="3" name="Text Placeholder 2">
            <a:extLst>
              <a:ext uri="{FF2B5EF4-FFF2-40B4-BE49-F238E27FC236}">
                <a16:creationId xmlns:a16="http://schemas.microsoft.com/office/drawing/2014/main" id="{1E63804A-BE34-CDD1-7EE2-B1EB96C0FB63}"/>
              </a:ext>
            </a:extLst>
          </p:cNvPr>
          <p:cNvSpPr txBox="1">
            <a:spLocks noGrp="1"/>
          </p:cNvSpPr>
          <p:nvPr>
            <p:ph type="body" idx="1"/>
          </p:nvPr>
        </p:nvSpPr>
        <p:spPr>
          <a:xfrm>
            <a:off x="831847" y="4589483"/>
            <a:ext cx="10515600" cy="1500182"/>
          </a:xfrm>
        </p:spPr>
        <p:txBody>
          <a:bodyPr/>
          <a:lstStyle>
            <a:lvl1pPr marL="0" indent="0" algn="r">
              <a:buNone/>
              <a:defRPr sz="2400" b="1">
                <a:solidFill>
                  <a:srgbClr val="898989"/>
                </a:solidFill>
              </a:defRPr>
            </a:lvl1pPr>
          </a:lstStyle>
          <a:p>
            <a:pPr lvl="0"/>
            <a:r>
              <a:rPr lang="en-US"/>
              <a:t>Edit Master text styles</a:t>
            </a:r>
          </a:p>
        </p:txBody>
      </p:sp>
    </p:spTree>
    <p:extLst>
      <p:ext uri="{BB962C8B-B14F-4D97-AF65-F5344CB8AC3E}">
        <p14:creationId xmlns:p14="http://schemas.microsoft.com/office/powerpoint/2010/main" val="174183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3F0F-FE89-EC3A-352B-E1A4C2C03383}"/>
              </a:ext>
            </a:extLst>
          </p:cNvPr>
          <p:cNvSpPr txBox="1">
            <a:spLocks noGrp="1"/>
          </p:cNvSpPr>
          <p:nvPr>
            <p:ph type="title"/>
          </p:nvPr>
        </p:nvSpPr>
        <p:spPr/>
        <p:txBody>
          <a:bodyPr/>
          <a:lstStyle>
            <a:lvl1pPr>
              <a:defRPr b="1">
                <a:latin typeface="Calibri"/>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14315CB5-013F-F69E-DBB1-97FD2FCE3C7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31CE68-52E7-95B6-132F-F5623C40D2E2}"/>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940142D0-3274-8C83-9C8C-A0D6C14A759F}"/>
              </a:ext>
            </a:extLst>
          </p:cNvPr>
          <p:cNvSpPr txBox="1">
            <a:spLocks noGrp="1"/>
          </p:cNvSpPr>
          <p:nvPr>
            <p:ph type="sldNum" sz="quarter" idx="8"/>
          </p:nvPr>
        </p:nvSpPr>
        <p:spPr/>
        <p:txBody>
          <a:bodyPr/>
          <a:lstStyle>
            <a:lvl1pPr>
              <a:defRPr/>
            </a:lvl1pPr>
          </a:lstStyle>
          <a:p>
            <a:pPr lvl="0"/>
            <a:fld id="{468CED2F-0C0E-4B4B-9158-E242CAC7B291}" type="slidenum">
              <a:t>‹#›</a:t>
            </a:fld>
            <a:endParaRPr lang="en-US"/>
          </a:p>
        </p:txBody>
      </p:sp>
    </p:spTree>
    <p:extLst>
      <p:ext uri="{BB962C8B-B14F-4D97-AF65-F5344CB8AC3E}">
        <p14:creationId xmlns:p14="http://schemas.microsoft.com/office/powerpoint/2010/main" val="399364101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4AAD-B7AA-494D-CDD6-05367ED94EA8}"/>
              </a:ext>
            </a:extLst>
          </p:cNvPr>
          <p:cNvSpPr txBox="1">
            <a:spLocks noGrp="1"/>
          </p:cNvSpPr>
          <p:nvPr>
            <p:ph type="title"/>
          </p:nvPr>
        </p:nvSpPr>
        <p:spPr>
          <a:xfrm>
            <a:off x="839784" y="365129"/>
            <a:ext cx="10515600" cy="1325559"/>
          </a:xfrm>
        </p:spPr>
        <p:txBody>
          <a:bodyPr/>
          <a:lstStyle>
            <a:lvl1pPr>
              <a:defRPr b="1">
                <a:latin typeface="Calibri"/>
              </a:defRPr>
            </a:lvl1pPr>
          </a:lstStyle>
          <a:p>
            <a:pPr lvl="0"/>
            <a:r>
              <a:rPr lang="en-US"/>
              <a:t>Click to edit Master title style</a:t>
            </a:r>
          </a:p>
        </p:txBody>
      </p:sp>
      <p:sp>
        <p:nvSpPr>
          <p:cNvPr id="3" name="Text Placeholder 2">
            <a:extLst>
              <a:ext uri="{FF2B5EF4-FFF2-40B4-BE49-F238E27FC236}">
                <a16:creationId xmlns:a16="http://schemas.microsoft.com/office/drawing/2014/main" id="{CB5F45D9-12E2-25FF-D0C4-6647B99D27A8}"/>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78B9255B-9D03-0953-DA67-038ECB280280}"/>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D91A6F-3324-CD0E-00D8-2DDEF6DB043F}"/>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1750AA28-A8CF-F9B4-B005-2EA0D6DF828A}"/>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6DC4D3AB-AE95-7CD4-F497-B93D66E06D56}"/>
              </a:ext>
            </a:extLst>
          </p:cNvPr>
          <p:cNvSpPr txBox="1">
            <a:spLocks noGrp="1"/>
          </p:cNvSpPr>
          <p:nvPr>
            <p:ph type="sldNum" sz="quarter" idx="8"/>
          </p:nvPr>
        </p:nvSpPr>
        <p:spPr/>
        <p:txBody>
          <a:bodyPr/>
          <a:lstStyle>
            <a:lvl1pPr>
              <a:defRPr/>
            </a:lvl1pPr>
          </a:lstStyle>
          <a:p>
            <a:pPr lvl="0"/>
            <a:fld id="{ED7F2F97-1BD8-415E-8E98-2AAEEF3BFE73}" type="slidenum">
              <a:t>‹#›</a:t>
            </a:fld>
            <a:endParaRPr lang="en-US"/>
          </a:p>
        </p:txBody>
      </p:sp>
    </p:spTree>
    <p:extLst>
      <p:ext uri="{BB962C8B-B14F-4D97-AF65-F5344CB8AC3E}">
        <p14:creationId xmlns:p14="http://schemas.microsoft.com/office/powerpoint/2010/main" val="176067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55C6-3DEE-32C2-160E-639AD2DFA84B}"/>
              </a:ext>
            </a:extLst>
          </p:cNvPr>
          <p:cNvSpPr txBox="1">
            <a:spLocks noGrp="1"/>
          </p:cNvSpPr>
          <p:nvPr>
            <p:ph type="title"/>
          </p:nvPr>
        </p:nvSpPr>
        <p:spPr/>
        <p:txBody>
          <a:bodyPr/>
          <a:lstStyle>
            <a:lvl1pPr>
              <a:defRPr b="1">
                <a:latin typeface="Calibri"/>
              </a:defRPr>
            </a:lvl1pPr>
          </a:lstStyle>
          <a:p>
            <a:pPr lvl="0"/>
            <a:r>
              <a:rPr lang="en-US"/>
              <a:t>Click to edit Master title style</a:t>
            </a:r>
          </a:p>
        </p:txBody>
      </p:sp>
      <p:sp>
        <p:nvSpPr>
          <p:cNvPr id="3" name="Text Placeholder 6">
            <a:extLst>
              <a:ext uri="{FF2B5EF4-FFF2-40B4-BE49-F238E27FC236}">
                <a16:creationId xmlns:a16="http://schemas.microsoft.com/office/drawing/2014/main" id="{4D916E8F-C57A-F136-294A-D1DD4F4B6679}"/>
              </a:ext>
            </a:extLst>
          </p:cNvPr>
          <p:cNvSpPr txBox="1">
            <a:spLocks noGrp="1"/>
          </p:cNvSpPr>
          <p:nvPr>
            <p:ph type="body" idx="4294967295"/>
          </p:nvPr>
        </p:nvSpPr>
        <p:spPr>
          <a:xfrm>
            <a:off x="838203" y="2057400"/>
            <a:ext cx="10515600" cy="401479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BD2B6DD1-78A2-9D8D-5BF8-AC34884909FF}"/>
              </a:ext>
            </a:extLst>
          </p:cNvPr>
          <p:cNvSpPr txBox="1">
            <a:spLocks noGrp="1"/>
          </p:cNvSpPr>
          <p:nvPr>
            <p:ph type="sldNum" sz="quarter" idx="8"/>
          </p:nvPr>
        </p:nvSpPr>
        <p:spPr/>
        <p:txBody>
          <a:bodyPr/>
          <a:lstStyle>
            <a:lvl1pPr>
              <a:defRPr/>
            </a:lvl1pPr>
          </a:lstStyle>
          <a:p>
            <a:pPr lvl="0"/>
            <a:fld id="{C610752B-2D3A-4546-9839-DB6004BD000F}" type="slidenum">
              <a:t>‹#›</a:t>
            </a:fld>
            <a:endParaRPr lang="en-US"/>
          </a:p>
        </p:txBody>
      </p:sp>
    </p:spTree>
    <p:extLst>
      <p:ext uri="{BB962C8B-B14F-4D97-AF65-F5344CB8AC3E}">
        <p14:creationId xmlns:p14="http://schemas.microsoft.com/office/powerpoint/2010/main" val="136718634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Only">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D0D8-FFC2-3A84-CFE1-2ADD843B4A35}"/>
              </a:ext>
            </a:extLst>
          </p:cNvPr>
          <p:cNvSpPr txBox="1">
            <a:spLocks noGrp="1"/>
          </p:cNvSpPr>
          <p:nvPr>
            <p:ph type="title"/>
          </p:nvPr>
        </p:nvSpPr>
        <p:spPr/>
        <p:txBody>
          <a:bodyPr/>
          <a:lstStyle>
            <a:lvl1pPr>
              <a:defRPr b="1">
                <a:latin typeface="Calibri"/>
              </a:defRPr>
            </a:lvl1pPr>
          </a:lstStyle>
          <a:p>
            <a:pPr lvl="0"/>
            <a:r>
              <a:rPr lang="en-US"/>
              <a:t>Click to edit Master title style</a:t>
            </a:r>
          </a:p>
        </p:txBody>
      </p:sp>
      <p:sp>
        <p:nvSpPr>
          <p:cNvPr id="3" name="Text Placeholder 6">
            <a:extLst>
              <a:ext uri="{FF2B5EF4-FFF2-40B4-BE49-F238E27FC236}">
                <a16:creationId xmlns:a16="http://schemas.microsoft.com/office/drawing/2014/main" id="{6B8CD4DB-5AC4-4A75-037B-C42DD39431EE}"/>
              </a:ext>
            </a:extLst>
          </p:cNvPr>
          <p:cNvSpPr txBox="1">
            <a:spLocks noGrp="1"/>
          </p:cNvSpPr>
          <p:nvPr>
            <p:ph type="body" idx="4294967295"/>
          </p:nvPr>
        </p:nvSpPr>
        <p:spPr>
          <a:xfrm>
            <a:off x="838203" y="2057400"/>
            <a:ext cx="4919664" cy="401479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0D1A85B3-71F4-50E2-FA6B-24BFFA74E45E}"/>
              </a:ext>
            </a:extLst>
          </p:cNvPr>
          <p:cNvSpPr txBox="1">
            <a:spLocks noGrp="1"/>
          </p:cNvSpPr>
          <p:nvPr>
            <p:ph type="pic" idx="4294967295"/>
          </p:nvPr>
        </p:nvSpPr>
        <p:spPr>
          <a:xfrm>
            <a:off x="6172200" y="2057400"/>
            <a:ext cx="5181603" cy="4000500"/>
          </a:xfrm>
        </p:spPr>
        <p:txBody>
          <a:bodyPr>
            <a:normAutofit/>
          </a:bodyPr>
          <a:lstStyle>
            <a:lvl1pPr>
              <a:defRPr/>
            </a:lvl1pPr>
          </a:lstStyle>
          <a:p>
            <a:pPr lvl="0"/>
            <a:endParaRPr lang="en-US"/>
          </a:p>
        </p:txBody>
      </p:sp>
      <p:sp>
        <p:nvSpPr>
          <p:cNvPr id="5" name="Slide Number Placeholder 4">
            <a:extLst>
              <a:ext uri="{FF2B5EF4-FFF2-40B4-BE49-F238E27FC236}">
                <a16:creationId xmlns:a16="http://schemas.microsoft.com/office/drawing/2014/main" id="{1B65369A-0E89-3808-BEDA-83A4D247D0B3}"/>
              </a:ext>
            </a:extLst>
          </p:cNvPr>
          <p:cNvSpPr txBox="1">
            <a:spLocks noGrp="1"/>
          </p:cNvSpPr>
          <p:nvPr>
            <p:ph type="sldNum" sz="quarter" idx="8"/>
          </p:nvPr>
        </p:nvSpPr>
        <p:spPr/>
        <p:txBody>
          <a:bodyPr/>
          <a:lstStyle>
            <a:lvl1pPr>
              <a:defRPr/>
            </a:lvl1pPr>
          </a:lstStyle>
          <a:p>
            <a:pPr lvl="0"/>
            <a:fld id="{EB5357F6-DB0C-41E4-A326-1E95D0ABA27F}" type="slidenum">
              <a:t>‹#›</a:t>
            </a:fld>
            <a:endParaRPr lang="en-US"/>
          </a:p>
        </p:txBody>
      </p:sp>
    </p:spTree>
    <p:extLst>
      <p:ext uri="{BB962C8B-B14F-4D97-AF65-F5344CB8AC3E}">
        <p14:creationId xmlns:p14="http://schemas.microsoft.com/office/powerpoint/2010/main" val="107130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652B235-88A0-F0F0-CEF4-3BD6A6271573}"/>
              </a:ext>
            </a:extLst>
          </p:cNvPr>
          <p:cNvSpPr txBox="1">
            <a:spLocks noGrp="1"/>
          </p:cNvSpPr>
          <p:nvPr>
            <p:ph type="sldNum" sz="quarter" idx="8"/>
          </p:nvPr>
        </p:nvSpPr>
        <p:spPr/>
        <p:txBody>
          <a:bodyPr/>
          <a:lstStyle>
            <a:lvl1pPr>
              <a:defRPr/>
            </a:lvl1pPr>
          </a:lstStyle>
          <a:p>
            <a:pPr lvl="0"/>
            <a:fld id="{C04A110F-42F7-4D17-9E54-E1E682B69090}" type="slidenum">
              <a:t>‹#›</a:t>
            </a:fld>
            <a:endParaRPr lang="en-US"/>
          </a:p>
        </p:txBody>
      </p:sp>
    </p:spTree>
    <p:extLst>
      <p:ext uri="{BB962C8B-B14F-4D97-AF65-F5344CB8AC3E}">
        <p14:creationId xmlns:p14="http://schemas.microsoft.com/office/powerpoint/2010/main" val="167924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0888-76F4-1E2C-D046-94FBD4CBF98D}"/>
              </a:ext>
            </a:extLst>
          </p:cNvPr>
          <p:cNvSpPr txBox="1">
            <a:spLocks noGrp="1"/>
          </p:cNvSpPr>
          <p:nvPr>
            <p:ph type="title"/>
          </p:nvPr>
        </p:nvSpPr>
        <p:spPr>
          <a:xfrm>
            <a:off x="839784" y="457200"/>
            <a:ext cx="3932240" cy="1600200"/>
          </a:xfrm>
        </p:spPr>
        <p:txBody>
          <a:bodyPr anchor="b"/>
          <a:lstStyle>
            <a:lvl1pPr>
              <a:defRPr sz="3200" b="1">
                <a:latin typeface="Calibri"/>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9B2C774-4035-250E-C7F2-F5936B329A85}"/>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0F5D22-8B5A-4BB1-B945-58C812D3D6D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Slide Number Placeholder 6">
            <a:extLst>
              <a:ext uri="{FF2B5EF4-FFF2-40B4-BE49-F238E27FC236}">
                <a16:creationId xmlns:a16="http://schemas.microsoft.com/office/drawing/2014/main" id="{82941EE2-44BC-834C-01EC-0222E7894AF8}"/>
              </a:ext>
            </a:extLst>
          </p:cNvPr>
          <p:cNvSpPr txBox="1">
            <a:spLocks noGrp="1"/>
          </p:cNvSpPr>
          <p:nvPr>
            <p:ph type="sldNum" sz="quarter" idx="8"/>
          </p:nvPr>
        </p:nvSpPr>
        <p:spPr/>
        <p:txBody>
          <a:bodyPr/>
          <a:lstStyle>
            <a:lvl1pPr>
              <a:defRPr/>
            </a:lvl1pPr>
          </a:lstStyle>
          <a:p>
            <a:pPr lvl="0"/>
            <a:fld id="{0A6CA271-23DC-4554-9ACE-2EBA50746F99}" type="slidenum">
              <a:t>‹#›</a:t>
            </a:fld>
            <a:endParaRPr lang="en-US"/>
          </a:p>
        </p:txBody>
      </p:sp>
    </p:spTree>
    <p:extLst>
      <p:ext uri="{BB962C8B-B14F-4D97-AF65-F5344CB8AC3E}">
        <p14:creationId xmlns:p14="http://schemas.microsoft.com/office/powerpoint/2010/main" val="148384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25085-63D9-1831-EFED-FD8B396E64AC}"/>
              </a:ext>
            </a:extLst>
          </p:cNvPr>
          <p:cNvSpPr txBox="1">
            <a:spLocks noGrp="1"/>
          </p:cNvSpPr>
          <p:nvPr>
            <p:ph type="title"/>
          </p:nvPr>
        </p:nvSpPr>
        <p:spPr>
          <a:xfrm>
            <a:off x="839784" y="457200"/>
            <a:ext cx="3932240" cy="1600200"/>
          </a:xfrm>
        </p:spPr>
        <p:txBody>
          <a:bodyPr anchor="b"/>
          <a:lstStyle>
            <a:lvl1pPr>
              <a:defRPr sz="3200" b="1">
                <a:latin typeface="Calibri"/>
              </a:defRPr>
            </a:lvl1pPr>
          </a:lstStyle>
          <a:p>
            <a:pPr lvl="0"/>
            <a:r>
              <a:rPr lang="en-US"/>
              <a:t>Click to edit Master title style</a:t>
            </a:r>
          </a:p>
        </p:txBody>
      </p:sp>
      <p:sp>
        <p:nvSpPr>
          <p:cNvPr id="3" name="Picture Placeholder 2">
            <a:extLst>
              <a:ext uri="{FF2B5EF4-FFF2-40B4-BE49-F238E27FC236}">
                <a16:creationId xmlns:a16="http://schemas.microsoft.com/office/drawing/2014/main" id="{26D07350-307C-87D7-5A93-4ED377B184B8}"/>
              </a:ext>
            </a:extLst>
          </p:cNvPr>
          <p:cNvSpPr txBox="1">
            <a:spLocks noGrp="1"/>
          </p:cNvSpPr>
          <p:nvPr>
            <p:ph type="pic" idx="1"/>
          </p:nvPr>
        </p:nvSpPr>
        <p:spPr>
          <a:xfrm>
            <a:off x="5183184" y="987423"/>
            <a:ext cx="6172200" cy="4873623"/>
          </a:xfrm>
        </p:spPr>
        <p:txBody>
          <a:bodyPr>
            <a:normAutofit/>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CAD4EDDE-B5B4-7ACB-7DD4-679E8FB33C4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Slide Number Placeholder 6">
            <a:extLst>
              <a:ext uri="{FF2B5EF4-FFF2-40B4-BE49-F238E27FC236}">
                <a16:creationId xmlns:a16="http://schemas.microsoft.com/office/drawing/2014/main" id="{F6BB5219-FB36-87C4-1207-93C2A3EC0BFC}"/>
              </a:ext>
            </a:extLst>
          </p:cNvPr>
          <p:cNvSpPr txBox="1">
            <a:spLocks noGrp="1"/>
          </p:cNvSpPr>
          <p:nvPr>
            <p:ph type="sldNum" sz="quarter" idx="8"/>
          </p:nvPr>
        </p:nvSpPr>
        <p:spPr/>
        <p:txBody>
          <a:bodyPr/>
          <a:lstStyle>
            <a:lvl1pPr>
              <a:defRPr/>
            </a:lvl1pPr>
          </a:lstStyle>
          <a:p>
            <a:pPr lvl="0"/>
            <a:fld id="{60D4A570-03F5-4E41-A7A7-66B51A87D487}" type="slidenum">
              <a:t>‹#›</a:t>
            </a:fld>
            <a:endParaRPr lang="en-US"/>
          </a:p>
        </p:txBody>
      </p:sp>
    </p:spTree>
    <p:extLst>
      <p:ext uri="{BB962C8B-B14F-4D97-AF65-F5344CB8AC3E}">
        <p14:creationId xmlns:p14="http://schemas.microsoft.com/office/powerpoint/2010/main" val="673751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10CF4-FE32-9E08-F93D-EF7745EBB810}"/>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A5448EC2-AE0B-9F9C-D11A-36DA3F569CC6}"/>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EFFEE-3590-A7A7-5877-DF563ADEAB71}"/>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51573C67-A1C4-41B1-BD33-BD1C47A437C9}" type="datetime1">
              <a:rPr lang="en-US"/>
              <a:pPr lvl="0"/>
              <a:t>1/12/2026</a:t>
            </a:fld>
            <a:endParaRPr lang="en-US"/>
          </a:p>
        </p:txBody>
      </p:sp>
      <p:sp>
        <p:nvSpPr>
          <p:cNvPr id="5" name="Footer Placeholder 4">
            <a:extLst>
              <a:ext uri="{FF2B5EF4-FFF2-40B4-BE49-F238E27FC236}">
                <a16:creationId xmlns:a16="http://schemas.microsoft.com/office/drawing/2014/main" id="{ECE7A3CA-4AB6-FE79-BAAB-5164D6C1470F}"/>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CF7C3AEE-763B-FFD9-9D80-04C51D98946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pitchFamily="34"/>
              </a:defRPr>
            </a:lvl1pPr>
          </a:lstStyle>
          <a:p>
            <a:pPr lvl="0"/>
            <a:fld id="{B80EDAF4-5D39-4531-AD75-41F43421053F}"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0">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0">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0">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0">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14ymedio.com/cuba/salud-publica-informa-tres-muertes_1_1121802.html" TargetMode="Externa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ecdc.europa.eu/en/chikungunya-monthly#:~:text=Other%20countries%20reporting%20CHIKV%20disease,Map" TargetMode="External"/><Relationship Id="rId5" Type="http://schemas.openxmlformats.org/officeDocument/2006/relationships/image" Target="../media/image15.png"/><Relationship Id="rId4" Type="http://schemas.openxmlformats.org/officeDocument/2006/relationships/hyperlink" Target="https://cdn.who.int/media/docs/default-source/_sage-2026/who-rapid-risk-assessment_chikungunya-virus_global_v1.pdf?sfvrsn=9b1819c2_3&amp;download=true"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assets.publishing.service.gov.uk/media/68f0d711e8e4040c38a3cf7b/LSD_in_Europe_October_2025.pdf" TargetMode="External"/><Relationship Id="rId3" Type="http://schemas.openxmlformats.org/officeDocument/2006/relationships/hyperlink" Target="https://empres-i.apps.fao.org/general" TargetMode="External"/><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ahis.woah.org/#/in-review/6843" TargetMode="External"/><Relationship Id="rId5" Type="http://schemas.openxmlformats.org/officeDocument/2006/relationships/hyperlink" Target="https://wahis.woah.org/#/in-event/6568/dashboard" TargetMode="External"/><Relationship Id="rId4" Type="http://schemas.openxmlformats.org/officeDocument/2006/relationships/hyperlink" Target="https://wahis.woah.org/#/in-review/6584" TargetMode="External"/><Relationship Id="rId9" Type="http://schemas.openxmlformats.org/officeDocument/2006/relationships/hyperlink" Target="https://www.france24.com/en/france/20251216-french-farmers-ire-over-cattle-cull-leads-blocked-roads-likely-delay-mercosur-trade-dea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s://outbreaknewstoday.substack.com/p/colorado-reports-275-increase-in" TargetMode="External"/><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s://health-infobase.canada.ca/zoonoses/mosquito/" TargetMode="External"/><Relationship Id="rId4" Type="http://schemas.openxmlformats.org/officeDocument/2006/relationships/hyperlink" Target="https://www.ecdc.europa.eu/en/infectious-disease-topics/west-nile-virus-infection/surveillance-and-disease-data/monthly-update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paho.org/en/arbo-portal/dengue-data-and-analysis/dengue-analysis-country" TargetMode="External"/><Relationship Id="rId3" Type="http://schemas.openxmlformats.org/officeDocument/2006/relationships/hyperlink" Target="https://www.paho.org/en/documents/dengue-epidemiological-situation-region-americas-epidemiological-week-36-2025" TargetMode="External"/><Relationship Id="rId7" Type="http://schemas.openxmlformats.org/officeDocument/2006/relationships/hyperlink" Target="https://worldhealthorg.shinyapps.io/dengue_global/"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ecdc.europa.eu/en/publications-data/12-month-dengue-virus-disease-case-notification-rate-100-000-population-4" TargetMode="External"/><Relationship Id="rId5" Type="http://schemas.openxmlformats.org/officeDocument/2006/relationships/hyperlink" Target="https://www.ecdc.europa.eu/en/dengue-monthly" TargetMode="External"/><Relationship Id="rId10" Type="http://schemas.openxmlformats.org/officeDocument/2006/relationships/image" Target="../media/image24.png"/><Relationship Id="rId4" Type="http://schemas.openxmlformats.org/officeDocument/2006/relationships/hyperlink" Target="https://cdn.who.int/media/docs/default-source/searo/whe/wherepib/2025_24_searo_epi_bulletin.pdf" TargetMode="External"/><Relationship Id="rId9"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hyperlink" Target="https://www.nature.com/articles/s41598-025-24434-5" TargetMode="External"/><Relationship Id="rId13" Type="http://schemas.openxmlformats.org/officeDocument/2006/relationships/hyperlink" Target="https://pubmed.ncbi.nlm.nih.gov/41199942/" TargetMode="External"/><Relationship Id="rId3" Type="http://schemas.openxmlformats.org/officeDocument/2006/relationships/hyperlink" Target="https://www.sciencedirect.com/science/article/pii/S1877959X25001153" TargetMode="External"/><Relationship Id="rId7" Type="http://schemas.openxmlformats.org/officeDocument/2006/relationships/hyperlink" Target="https://link.springer.com/article/10.1186/s12917-025-05132-w" TargetMode="External"/><Relationship Id="rId12" Type="http://schemas.openxmlformats.org/officeDocument/2006/relationships/hyperlink" Target="https://www.nature.com/articles/s41564-025-02155-9#Abs1"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www.sciencedirect.com/science/article/pii/S0166093425001946?dgcid=rss_sd_all#:~:text=Metagenomics%20revealed%20diverse%20arboviruses%20in,region%20and%20vector%20species%20distribution." TargetMode="External"/><Relationship Id="rId11" Type="http://schemas.openxmlformats.org/officeDocument/2006/relationships/hyperlink" Target="https://www.nature.com/articles/s41467-025-64446-3" TargetMode="External"/><Relationship Id="rId5" Type="http://schemas.openxmlformats.org/officeDocument/2006/relationships/hyperlink" Target="https://academic.oup.com/jme/article-abstract/62/6/1635/8262495?redirectedFrom=fulltext" TargetMode="External"/><Relationship Id="rId10" Type="http://schemas.openxmlformats.org/officeDocument/2006/relationships/hyperlink" Target="https://www.pnas.org/doi/10.1073/pnas.2513739122" TargetMode="External"/><Relationship Id="rId4" Type="http://schemas.openxmlformats.org/officeDocument/2006/relationships/hyperlink" Target="https://wwwnc.cdc.gov/eid/article/31/11/25-0681_article" TargetMode="External"/><Relationship Id="rId9" Type="http://schemas.openxmlformats.org/officeDocument/2006/relationships/hyperlink" Target="https://www.nature.com/articles/s41598-025-16239-3" TargetMode="External"/><Relationship Id="rId14" Type="http://schemas.openxmlformats.org/officeDocument/2006/relationships/hyperlink" Target="https://www.nature.com/articles/s41598-025-29340-4"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researchgate.net/publication/398001394_Entomological_surveillance_for_bluetongue_virus_in_Poland_late-season_activity_and_abundance_of_Culicoides_vectors_in_2024" TargetMode="External"/><Relationship Id="rId13" Type="http://schemas.openxmlformats.org/officeDocument/2006/relationships/hyperlink" Target="https://www.who.int/teams/global-malaria-programme/reports/world-malaria-report-2025" TargetMode="External"/><Relationship Id="rId3" Type="http://schemas.openxmlformats.org/officeDocument/2006/relationships/hyperlink" Target="https://journals.plos.org/plosone/article?id=10.1371/journal.pone.0331875&amp;utm_source=pr&amp;utm_medium=email&amp;utm_campaign=plos006" TargetMode="External"/><Relationship Id="rId7" Type="http://schemas.openxmlformats.org/officeDocument/2006/relationships/hyperlink" Target="https://www.tandfonline.com/doi/full/10.1080/01652176.2025.2588740#abstract" TargetMode="External"/><Relationship Id="rId12" Type="http://schemas.openxmlformats.org/officeDocument/2006/relationships/hyperlink" Target="https://pmc.ncbi.nlm.nih.gov/articles/PMC12683668/"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wwwnc.cdc.gov/eid/article/31/11/25-0379_article" TargetMode="External"/><Relationship Id="rId11" Type="http://schemas.openxmlformats.org/officeDocument/2006/relationships/hyperlink" Target="https://www.veterinariaitaliana.izs.it/index.php/VetIt/article/view/3841" TargetMode="External"/><Relationship Id="rId5" Type="http://schemas.openxmlformats.org/officeDocument/2006/relationships/hyperlink" Target="https://pubmed.ncbi.nlm.nih.gov/41191714/#:~:text=Results:%20In%20total%2C%20398%20infected%20subjects%20from,to%20cause%20infection%20and%20illness%20in%20humans." TargetMode="External"/><Relationship Id="rId10" Type="http://schemas.openxmlformats.org/officeDocument/2006/relationships/hyperlink" Target="https://link.springer.com/article/10.1186/s12985-025-02945-x" TargetMode="External"/><Relationship Id="rId4" Type="http://schemas.openxmlformats.org/officeDocument/2006/relationships/hyperlink" Target="https://onlinelibrary.wiley.com/doi/10.1111/trf.18472" TargetMode="External"/><Relationship Id="rId9" Type="http://schemas.openxmlformats.org/officeDocument/2006/relationships/hyperlink" Target="https://link.springer.com/article/10.1186/s13071-025-07051-z" TargetMode="External"/><Relationship Id="rId14" Type="http://schemas.openxmlformats.org/officeDocument/2006/relationships/hyperlink" Target="https://jamanetwork.com/journals/jamanetworkopen/fullarticle/2839653"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mdpi.com/2076-2607/13/11/2421" TargetMode="External"/><Relationship Id="rId13" Type="http://schemas.openxmlformats.org/officeDocument/2006/relationships/hyperlink" Target="https://www.sciencedirect.com/science/article/pii/S0304401725002675?via%3Dihub" TargetMode="External"/><Relationship Id="rId3" Type="http://schemas.openxmlformats.org/officeDocument/2006/relationships/hyperlink" Target="https://journals.plos.org/globalpublichealth/article?id=10.1371/journal.pgph.0004968" TargetMode="External"/><Relationship Id="rId7" Type="http://schemas.openxmlformats.org/officeDocument/2006/relationships/hyperlink" Target="https://pmc.ncbi.nlm.nih.gov/articles/PMC12631999/" TargetMode="External"/><Relationship Id="rId12" Type="http://schemas.openxmlformats.org/officeDocument/2006/relationships/hyperlink" Target="https://beaconbio.org/en/report/?reportid=e5db7212-51df-4c5e-b521-8a28d584928c&amp;eventid=1ede178e-1c31-4a29-9e59-299457261629"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pubmed.ncbi.nlm.nih.gov/41265225/" TargetMode="External"/><Relationship Id="rId11" Type="http://schemas.openxmlformats.org/officeDocument/2006/relationships/hyperlink" Target="https://wwwnc.cdc.gov/eid/article/31/11/25-1320_article" TargetMode="External"/><Relationship Id="rId5" Type="http://schemas.openxmlformats.org/officeDocument/2006/relationships/hyperlink" Target="https://www.nature.com/articles/s41597-025-06084-4" TargetMode="External"/><Relationship Id="rId10" Type="http://schemas.openxmlformats.org/officeDocument/2006/relationships/hyperlink" Target="https://link.springer.com/article/10.1186/s12917-025-04983-7" TargetMode="External"/><Relationship Id="rId4" Type="http://schemas.openxmlformats.org/officeDocument/2006/relationships/hyperlink" Target="https://www.tandfonline.com/doi/full/10.1080/22221751.2025.2595790" TargetMode="External"/><Relationship Id="rId9" Type="http://schemas.openxmlformats.org/officeDocument/2006/relationships/hyperlink" Target="https://www.sciencedirect.com/science/article/pii/S2213224425000823" TargetMode="External"/><Relationship Id="rId14" Type="http://schemas.openxmlformats.org/officeDocument/2006/relationships/hyperlink" Target="https://www.thelancet.com/journals/laninf/article/PIIS1473-3099(25)00565-1/fulltex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immediately-notifiable/theileriosi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wahis.woah.org/#/in-review/6913"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www.agriculture.ks.gov/Home/Components/News/News/585/"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tickapp.tamu.edu/invasive-ticks/asian-longhorned-tick-situation-report/" TargetMode="External"/><Relationship Id="rId4" Type="http://schemas.openxmlformats.org/officeDocument/2006/relationships/hyperlink" Target="https://www.kwch.com/2025/12/19/disease-found-multiple-states-confirmed-cattle-brought-into-kansa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beaconbio.org/en/report/?reportid=e5db7212-51df-4c5e-b521-8a28d584928c&amp;eventid=1ede178e-1c31-4a29-9e59-299457261629"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https://www.aphis.usda.gov/sites/default/files/vsv-sitrep-12-9-25.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thehorse.com/1141491/arizona-wild-horse-tests-positive-for-vesicular-stomatiti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aphis.usda.gov/livestock-poultry-disease/stop-screwworm/current-status" TargetMode="External"/><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gob.mx/agricultura/prensa/activa-agricultura-plan-piloto-contra-el-gusano-barrenador-del-ganado-en-yucatan-415478?idiom=es" TargetMode="External"/><Relationship Id="rId5" Type="http://schemas.openxmlformats.org/officeDocument/2006/relationships/hyperlink" Target="https://app.powerbi.com/view?r=eyJrIjoiMjkzMzAzMzUtZmRlNi00ZTMzLTk1NDEtNjkzZTEwNzZjZGFlIiwidCI6ImM1OWRjNTZhLTkzZWMtNGIwNy1iNzFkLTQzYzg0NDkyNTcxOCIsImMiOjR9" TargetMode="External"/><Relationship Id="rId4" Type="http://schemas.openxmlformats.org/officeDocument/2006/relationships/hyperlink" Target="https://www.borderreport.com/news/environment/1st-case-of-new-world-screwworm-found-in-this-mexican-border-stat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fda.gov/news-events/press-announcements/fda-conditionally-approves-topical-drug-cattle-new-world-screwworm-and-cattle-fever-tick" TargetMode="External"/><Relationship Id="rId3" Type="http://schemas.openxmlformats.org/officeDocument/2006/relationships/image" Target="../media/image10.png"/><Relationship Id="rId7" Type="http://schemas.openxmlformats.org/officeDocument/2006/relationships/hyperlink" Target="https://www.fda.gov/animal-veterinary/cvm-updates/fda-conditionally-approves-drug-treat-new-world-screwworm-dog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www.elancolabels.com/us/credelio-nws-factsheet" TargetMode="External"/><Relationship Id="rId11" Type="http://schemas.openxmlformats.org/officeDocument/2006/relationships/image" Target="../media/image12.png"/><Relationship Id="rId5" Type="http://schemas.openxmlformats.org/officeDocument/2006/relationships/hyperlink" Target="https://www.elanco.com/us/newsroom/press-releases/credelio-quattro-for-new-world-screwworm" TargetMode="External"/><Relationship Id="rId10" Type="http://schemas.openxmlformats.org/officeDocument/2006/relationships/hyperlink" Target="https://link.springer.com/article/10.1186/s13071-023-05661-z" TargetMode="External"/><Relationship Id="rId4" Type="http://schemas.openxmlformats.org/officeDocument/2006/relationships/image" Target="../media/image11.png"/><Relationship Id="rId9" Type="http://schemas.openxmlformats.org/officeDocument/2006/relationships/hyperlink" Target="https://www.fda.gov/news-events/press-announcements/fda-conditionally-approves-first-drug-prevention-and-treatment-new-world-screwworm-infestation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wvlt.tv/2025/09/16/disease-white-tailed-deer-confirmed-8-tn-counties/" TargetMode="External"/><Relationship Id="rId13" Type="http://schemas.openxmlformats.org/officeDocument/2006/relationships/image" Target="../media/image13.png"/><Relationship Id="rId3" Type="http://schemas.openxmlformats.org/officeDocument/2006/relationships/hyperlink" Target="https://endtimeheadlines.org/2025/09/outbreak-of-viral-deer-killing-disease-prompts-alarm-warning-to-meat-eaters/" TargetMode="External"/><Relationship Id="rId7" Type="http://schemas.openxmlformats.org/officeDocument/2006/relationships/hyperlink" Target="https://www.iosconews.com/oscoda_press/outdoors/article_e1e7e72d-32c9-46a5-9db5-0d9adc1e7b5b.html" TargetMode="External"/><Relationship Id="rId12" Type="http://schemas.openxmlformats.org/officeDocument/2006/relationships/hyperlink" Target="https://sdgfp.maps.arcgis.com/apps/webappviewer/index.html?id=407d6beb07914c56870576249eb63cbc"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fw.ky.gov/Wildlife/Pages/Epizootic-Hemorrhagic-Disease-EHD-and-Blue-Tongue.aspx" TargetMode="External"/><Relationship Id="rId11" Type="http://schemas.openxmlformats.org/officeDocument/2006/relationships/hyperlink" Target="https://leaderadvertiser.com/news/2025/nov/06/epizootic-hemorrhagic-disease-deaths-could-cause-increased-bear-activity/" TargetMode="External"/><Relationship Id="rId5" Type="http://schemas.openxmlformats.org/officeDocument/2006/relationships/hyperlink" Target="https://www.in.gov/dnr/fish-and-wildlife/wildlife-resources/wildlife-diseases-in-indiana/epizootic-hemorrhagic-disease-ehd/" TargetMode="External"/><Relationship Id="rId10" Type="http://schemas.openxmlformats.org/officeDocument/2006/relationships/hyperlink" Target="https://bonnercountydailybee.com/news/2025/sep/20/ehd-bluetongue-virus-detected-in-n-idaho-deer/" TargetMode="External"/><Relationship Id="rId4" Type="http://schemas.openxmlformats.org/officeDocument/2006/relationships/hyperlink" Target="https://www.wvlt.tv/2025/08/20/disease-making-deer-sick/" TargetMode="External"/><Relationship Id="rId9" Type="http://schemas.openxmlformats.org/officeDocument/2006/relationships/hyperlink" Target="https://www.dnews.com/outdoors/ehd-bluetongue-reported-in-deer-in-eastern-washington-44b40cc9" TargetMode="External"/><Relationship Id="rId14" Type="http://schemas.openxmlformats.org/officeDocument/2006/relationships/hyperlink" Target="https://www.cbc.ca/news/canada/british-columbia/deer-grand-forks-epizootic-hemorrhagic-cranbrook-chronic-wasting-disease-1.7651122"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ny.gov/press/releases/2025/2025-10-14_chikungunya.ht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open-science.canada.ca/items/7640addd-a2d6-4551-be27-1532ec5c41b9"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05BF8971-30ED-F912-3627-06CF7E6C3539}"/>
              </a:ext>
            </a:extLst>
          </p:cNvPr>
          <p:cNvSpPr txBox="1">
            <a:spLocks noGrp="1"/>
          </p:cNvSpPr>
          <p:nvPr>
            <p:ph type="ctrTitle"/>
          </p:nvPr>
        </p:nvSpPr>
        <p:spPr/>
        <p:txBody>
          <a:bodyPr>
            <a:noAutofit/>
          </a:bodyPr>
          <a:lstStyle/>
          <a:p>
            <a:pPr lvl="0" hangingPunct="1"/>
            <a:r>
              <a:rPr lang="fr-FR" sz="2800"/>
              <a:t>Community for Emerging and Zoonotic Diseases</a:t>
            </a:r>
            <a:br>
              <a:rPr lang="fr-FR" sz="2800"/>
            </a:br>
            <a:r>
              <a:rPr lang="fr-FR" sz="2000" i="1"/>
              <a:t>Identifying emerging risks through collective intelligence</a:t>
            </a:r>
            <a:endParaRPr lang="en-CA" sz="2000" i="1"/>
          </a:p>
        </p:txBody>
      </p:sp>
      <p:sp>
        <p:nvSpPr>
          <p:cNvPr id="3" name="Subtitle 1">
            <a:extLst>
              <a:ext uri="{FF2B5EF4-FFF2-40B4-BE49-F238E27FC236}">
                <a16:creationId xmlns:a16="http://schemas.microsoft.com/office/drawing/2014/main" id="{3780FA95-5AEE-61D3-5171-5CC73A8E631C}"/>
              </a:ext>
            </a:extLst>
          </p:cNvPr>
          <p:cNvSpPr txBox="1">
            <a:spLocks noGrp="1"/>
          </p:cNvSpPr>
          <p:nvPr>
            <p:ph type="subTitle" idx="1"/>
          </p:nvPr>
        </p:nvSpPr>
        <p:spPr>
          <a:xfrm>
            <a:off x="3047996" y="3101973"/>
            <a:ext cx="9144000" cy="1123953"/>
          </a:xfrm>
        </p:spPr>
        <p:txBody>
          <a:bodyPr/>
          <a:lstStyle/>
          <a:p>
            <a:pPr lvl="0" hangingPunct="1"/>
            <a:r>
              <a:rPr lang="en-CA"/>
              <a:t>CEZD – CAHSS Vector Network Update</a:t>
            </a:r>
          </a:p>
          <a:p>
            <a:pPr lvl="0" hangingPunct="1"/>
            <a:r>
              <a:rPr lang="en-CA"/>
              <a:t>5 January 2026</a:t>
            </a:r>
            <a:endParaRPr lang="en-CA">
              <a:ea typeface="Calibri"/>
              <a:cs typeface="Calibri"/>
            </a:endParaRPr>
          </a:p>
        </p:txBody>
      </p:sp>
      <p:sp>
        <p:nvSpPr>
          <p:cNvPr id="4" name="Slide Number Placeholder 3">
            <a:extLst>
              <a:ext uri="{FF2B5EF4-FFF2-40B4-BE49-F238E27FC236}">
                <a16:creationId xmlns:a16="http://schemas.microsoft.com/office/drawing/2014/main" id="{BA431874-0C7C-05F0-4421-67195298AD1B}"/>
              </a:ext>
            </a:extLst>
          </p:cNvPr>
          <p:cNvSpPr txBox="1"/>
          <p:nvPr/>
        </p:nvSpPr>
        <p:spPr>
          <a:xfrm>
            <a:off x="9448796" y="6356351"/>
            <a:ext cx="2743200" cy="36512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551EB32-665D-43BB-A62F-746C3F9B9A86}" type="slidenum">
              <a:rPr lang="en-US" sz="1200" b="0" i="0" u="none" strike="noStrike" kern="1200" cap="none" spc="0" baseline="0">
                <a:solidFill>
                  <a:srgbClr val="898989"/>
                </a:solidFill>
                <a:uFillTx/>
                <a:latin typeface="Calibri" pitchFamily="34"/>
              </a:rPr>
              <a:t>1</a:t>
            </a:fld>
            <a:endParaRPr lang="en-US" sz="1200" b="0" i="0" u="none" strike="noStrike" kern="1200" cap="none" spc="0" baseline="0">
              <a:solidFill>
                <a:srgbClr val="898989"/>
              </a:solidFill>
              <a:uFillTx/>
              <a:latin typeface="Calibri" pitchFamily="34"/>
            </a:endParaRPr>
          </a:p>
        </p:txBody>
      </p:sp>
      <p:sp>
        <p:nvSpPr>
          <p:cNvPr id="5" name="TextBox 4">
            <a:extLst>
              <a:ext uri="{FF2B5EF4-FFF2-40B4-BE49-F238E27FC236}">
                <a16:creationId xmlns:a16="http://schemas.microsoft.com/office/drawing/2014/main" id="{EB961B57-0ECD-4B08-4C3D-6E12053A5699}"/>
              </a:ext>
            </a:extLst>
          </p:cNvPr>
          <p:cNvSpPr txBox="1"/>
          <p:nvPr/>
        </p:nvSpPr>
        <p:spPr>
          <a:xfrm>
            <a:off x="9380536" y="5749920"/>
            <a:ext cx="2811459" cy="64611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CA" sz="3600" b="1" i="0" u="none" strike="noStrike" kern="1200" cap="none" spc="0" baseline="0">
                <a:solidFill>
                  <a:srgbClr val="FFFFFF"/>
                </a:solidFill>
                <a:uFillTx/>
                <a:latin typeface="Calibri" pitchFamily="34"/>
                <a:hlinkClick r:id="rId3">
                  <a:extLst>
                    <a:ext uri="{A12FA001-AC4F-418D-AE19-62706E023703}">
                      <ahyp:hlinkClr xmlns:ahyp="http://schemas.microsoft.com/office/drawing/2018/hyperlinkcolor" val="tx"/>
                    </a:ext>
                  </a:extLst>
                </a:hlinkClick>
              </a:rPr>
              <a:t>www.cezd.ca</a:t>
            </a:r>
            <a:r>
              <a:rPr lang="en-CA" sz="3600" b="0" i="0" u="none" strike="noStrike" kern="1200" cap="none" spc="0" baseline="0">
                <a:solidFill>
                  <a:srgbClr val="FFFFFF"/>
                </a:solidFill>
                <a:uFillTx/>
                <a:latin typeface="Calibri" pitchFamily="34"/>
              </a:rPr>
              <a:t> </a:t>
            </a:r>
            <a:endParaRPr lang="en-US" sz="3600" b="0" i="0" u="none" strike="noStrike" kern="1200" cap="none" spc="0" baseline="0">
              <a:solidFill>
                <a:srgbClr val="FFFFFF"/>
              </a:solidFill>
              <a:uFillTx/>
              <a:latin typeface="Calibri" pitchFamily="34"/>
            </a:endParaRPr>
          </a:p>
        </p:txBody>
      </p:sp>
    </p:spTree>
  </p:cSld>
  <p:clrMapOvr>
    <a:masterClrMapping/>
  </p:clrMapOvr>
  <mc:AlternateContent xmlns:mc="http://schemas.openxmlformats.org/markup-compatibility/2006">
    <mc:Choice xmlns:p14="http://schemas.microsoft.com/office/powerpoint/2010/main" Requires="p14">
      <p:transition spd="slow" p14:dur="2000" advTm="26445"/>
    </mc:Choice>
    <mc:Fallback>
      <p:transition spd="slow" advTm="264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2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662D-E173-2A6F-F223-6946E7C6BDD6}"/>
              </a:ext>
            </a:extLst>
          </p:cNvPr>
          <p:cNvSpPr txBox="1">
            <a:spLocks noGrp="1"/>
          </p:cNvSpPr>
          <p:nvPr>
            <p:ph type="title"/>
          </p:nvPr>
        </p:nvSpPr>
        <p:spPr>
          <a:xfrm>
            <a:off x="66924" y="-61255"/>
            <a:ext cx="10515600" cy="1325559"/>
          </a:xfrm>
        </p:spPr>
        <p:txBody>
          <a:bodyPr/>
          <a:lstStyle/>
          <a:p>
            <a:pPr lvl="0"/>
            <a:r>
              <a:rPr lang="en-CA" sz="3600"/>
              <a:t>Chikungunya Worldwide</a:t>
            </a:r>
          </a:p>
        </p:txBody>
      </p:sp>
      <p:sp>
        <p:nvSpPr>
          <p:cNvPr id="3" name="Content Placeholder 2">
            <a:extLst>
              <a:ext uri="{FF2B5EF4-FFF2-40B4-BE49-F238E27FC236}">
                <a16:creationId xmlns:a16="http://schemas.microsoft.com/office/drawing/2014/main" id="{1E6CA0F3-91BC-74F2-2933-50BA6BAB9108}"/>
              </a:ext>
            </a:extLst>
          </p:cNvPr>
          <p:cNvSpPr txBox="1">
            <a:spLocks noGrp="1"/>
          </p:cNvSpPr>
          <p:nvPr>
            <p:ph idx="1"/>
          </p:nvPr>
        </p:nvSpPr>
        <p:spPr>
          <a:xfrm>
            <a:off x="82826" y="935083"/>
            <a:ext cx="5941615" cy="5817202"/>
          </a:xfrm>
        </p:spPr>
        <p:txBody>
          <a:bodyPr/>
          <a:lstStyle/>
          <a:p>
            <a:pPr lvl="0"/>
            <a:r>
              <a:rPr lang="en-CA" sz="2600"/>
              <a:t>Between January 1 and December 10, 2025, a total of </a:t>
            </a:r>
            <a:r>
              <a:rPr lang="en-CA" sz="2600" b="1"/>
              <a:t>502 264 </a:t>
            </a:r>
            <a:r>
              <a:rPr lang="en-CA" sz="2600"/>
              <a:t>suspected and </a:t>
            </a:r>
            <a:r>
              <a:rPr lang="en-CA" sz="2600" b="1"/>
              <a:t>208 335</a:t>
            </a:r>
            <a:r>
              <a:rPr lang="en-CA" sz="2600"/>
              <a:t> confirmed CHIKV cases and </a:t>
            </a:r>
            <a:r>
              <a:rPr lang="en-CA" sz="2600" b="1"/>
              <a:t>186</a:t>
            </a:r>
            <a:r>
              <a:rPr lang="en-CA" sz="2600"/>
              <a:t> deaths were reported globally from 41 countries</a:t>
            </a:r>
            <a:endParaRPr lang="en-CA" sz="2600">
              <a:ea typeface="Calibri"/>
              <a:cs typeface="Calibri"/>
            </a:endParaRPr>
          </a:p>
          <a:p>
            <a:pPr lvl="0"/>
            <a:r>
              <a:rPr lang="en-CA" sz="2600">
                <a:ea typeface="Calibri"/>
                <a:cs typeface="Calibri"/>
              </a:rPr>
              <a:t>CDC has travel notices for CHIKV for: Bangladesh, </a:t>
            </a:r>
            <a:r>
              <a:rPr lang="en-CA" sz="2600">
                <a:solidFill>
                  <a:srgbClr val="0070C0"/>
                </a:solidFill>
                <a:ea typeface="Calibri"/>
                <a:cs typeface="Calibri"/>
                <a:hlinkClick r:id="rId3">
                  <a:extLst>
                    <a:ext uri="{A12FA001-AC4F-418D-AE19-62706E023703}">
                      <ahyp:hlinkClr xmlns:ahyp="http://schemas.microsoft.com/office/drawing/2018/hyperlinkcolor" val="tx"/>
                    </a:ext>
                  </a:extLst>
                </a:hlinkClick>
              </a:rPr>
              <a:t>Cuba</a:t>
            </a:r>
            <a:r>
              <a:rPr lang="en-CA" sz="2600">
                <a:ea typeface="Calibri"/>
                <a:cs typeface="Calibri"/>
              </a:rPr>
              <a:t>, China (Guangdong Province), and Sri Lanka</a:t>
            </a:r>
            <a:endParaRPr lang="en-CA"/>
          </a:p>
          <a:p>
            <a:pPr lvl="0"/>
            <a:r>
              <a:rPr lang="en-CA" sz="2600">
                <a:solidFill>
                  <a:srgbClr val="0070C0"/>
                </a:solidFill>
                <a:ea typeface="Calibri"/>
                <a:cs typeface="Calibri"/>
                <a:hlinkClick r:id="rId4">
                  <a:extLst>
                    <a:ext uri="{A12FA001-AC4F-418D-AE19-62706E023703}">
                      <ahyp:hlinkClr xmlns:ahyp="http://schemas.microsoft.com/office/drawing/2018/hyperlinkcolor" val="tx"/>
                    </a:ext>
                  </a:extLst>
                </a:hlinkClick>
              </a:rPr>
              <a:t>WHO Rapid Risk Assessment on CHIKV Global Spread</a:t>
            </a:r>
            <a:endParaRPr lang="en-CA" sz="2600">
              <a:solidFill>
                <a:srgbClr val="0070C0"/>
              </a:solidFill>
              <a:ea typeface="Calibri"/>
              <a:cs typeface="Calibri"/>
            </a:endParaRPr>
          </a:p>
          <a:p>
            <a:pPr lvl="1">
              <a:buFont typeface="Courier New" pitchFamily="34"/>
              <a:buChar char="o"/>
            </a:pPr>
            <a:r>
              <a:rPr lang="en-CA">
                <a:ea typeface="Calibri"/>
                <a:cs typeface="Calibri"/>
              </a:rPr>
              <a:t>Global public health risk  is assessed as </a:t>
            </a:r>
            <a:r>
              <a:rPr lang="en-CA" b="1">
                <a:ea typeface="Calibri"/>
                <a:cs typeface="Calibri"/>
              </a:rPr>
              <a:t>moderate</a:t>
            </a:r>
          </a:p>
        </p:txBody>
      </p:sp>
      <p:sp>
        <p:nvSpPr>
          <p:cNvPr id="4" name="Slide Number Placeholder 4">
            <a:extLst>
              <a:ext uri="{FF2B5EF4-FFF2-40B4-BE49-F238E27FC236}">
                <a16:creationId xmlns:a16="http://schemas.microsoft.com/office/drawing/2014/main" id="{2862AC64-13FF-8914-DA2E-5B468325E0C5}"/>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5334D72-0601-48BA-940F-B3B69F1B8E58}" type="slidenum">
              <a:t>10</a:t>
            </a:fld>
            <a:endParaRPr lang="en-US" sz="1200" b="0" i="0" u="none" strike="noStrike" kern="1200" cap="none" spc="0" baseline="0">
              <a:solidFill>
                <a:srgbClr val="898989"/>
              </a:solidFill>
              <a:uFillTx/>
              <a:latin typeface="Calibri" pitchFamily="34"/>
            </a:endParaRPr>
          </a:p>
        </p:txBody>
      </p:sp>
      <p:pic>
        <p:nvPicPr>
          <p:cNvPr id="5" name="Content Placeholder 7" descr="A map of the world with different colored countries/regions&#10;&#10;AI-generated content may be incorrect.">
            <a:extLst>
              <a:ext uri="{FF2B5EF4-FFF2-40B4-BE49-F238E27FC236}">
                <a16:creationId xmlns:a16="http://schemas.microsoft.com/office/drawing/2014/main" id="{25093735-D7AA-F175-5D39-3202BF61B41A}"/>
              </a:ext>
            </a:extLst>
          </p:cNvPr>
          <p:cNvPicPr>
            <a:picLocks noGrp="1" noChangeAspect="1"/>
          </p:cNvPicPr>
          <p:nvPr>
            <p:ph idx="2"/>
          </p:nvPr>
        </p:nvPicPr>
        <p:blipFill>
          <a:blip r:embed="rId5"/>
          <a:stretch>
            <a:fillRect/>
          </a:stretch>
        </p:blipFill>
        <p:spPr>
          <a:xfrm>
            <a:off x="5910946" y="598008"/>
            <a:ext cx="6079671" cy="3410218"/>
          </a:xfrm>
          <a:ln w="28575">
            <a:solidFill>
              <a:srgbClr val="000000"/>
            </a:solidFill>
            <a:prstDash val="solid"/>
            <a:miter/>
          </a:ln>
        </p:spPr>
      </p:pic>
      <p:sp>
        <p:nvSpPr>
          <p:cNvPr id="6" name="TextBox 9">
            <a:extLst>
              <a:ext uri="{FF2B5EF4-FFF2-40B4-BE49-F238E27FC236}">
                <a16:creationId xmlns:a16="http://schemas.microsoft.com/office/drawing/2014/main" id="{1AF7EF06-BBF6-4052-0303-BFADA53B3A5F}"/>
              </a:ext>
            </a:extLst>
          </p:cNvPr>
          <p:cNvSpPr txBox="1"/>
          <p:nvPr/>
        </p:nvSpPr>
        <p:spPr>
          <a:xfrm>
            <a:off x="5829300" y="228600"/>
            <a:ext cx="609600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70C0"/>
                </a:solidFill>
                <a:uFillTx/>
                <a:latin typeface="Calibri" pitchFamily="34"/>
                <a:hlinkClick r:id="rId6">
                  <a:extLst>
                    <a:ext uri="{A12FA001-AC4F-418D-AE19-62706E023703}">
                      <ahyp:hlinkClr xmlns:ahyp="http://schemas.microsoft.com/office/drawing/2018/hyperlinkcolor" val="tx"/>
                    </a:ext>
                  </a:extLst>
                </a:hlinkClick>
              </a:rPr>
              <a:t>Chikungunya virus disease worldwide overview</a:t>
            </a:r>
            <a:endParaRPr lang="en-US" sz="1800" b="0" i="0" u="none" strike="noStrike" kern="1200" cap="none" spc="0" baseline="0">
              <a:solidFill>
                <a:srgbClr val="0070C0"/>
              </a:solidFill>
              <a:uFillTx/>
              <a:latin typeface="Calibri" pitchFamily="34"/>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pitchFamily="34"/>
            </a:endParaRPr>
          </a:p>
        </p:txBody>
      </p:sp>
      <p:pic>
        <p:nvPicPr>
          <p:cNvPr id="7" name="Picture 10" descr="A table with numbers and a number of cases&#10;&#10;AI-generated content may be incorrect.">
            <a:extLst>
              <a:ext uri="{FF2B5EF4-FFF2-40B4-BE49-F238E27FC236}">
                <a16:creationId xmlns:a16="http://schemas.microsoft.com/office/drawing/2014/main" id="{D1FA3C6D-A486-9A75-8E02-14B637D90F34}"/>
              </a:ext>
            </a:extLst>
          </p:cNvPr>
          <p:cNvPicPr>
            <a:picLocks noChangeAspect="1"/>
          </p:cNvPicPr>
          <p:nvPr/>
        </p:nvPicPr>
        <p:blipFill>
          <a:blip r:embed="rId7"/>
          <a:stretch>
            <a:fillRect/>
          </a:stretch>
        </p:blipFill>
        <p:spPr>
          <a:xfrm>
            <a:off x="6008915" y="4199729"/>
            <a:ext cx="5981703" cy="2557009"/>
          </a:xfrm>
          <a:prstGeom prst="rect">
            <a:avLst/>
          </a:prstGeom>
          <a:noFill/>
          <a:ln w="28575" cap="flat">
            <a:solidFill>
              <a:srgbClr val="000000"/>
            </a:solidFill>
            <a:prstDash val="solid"/>
            <a:miter/>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4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D6AE6-55B2-93F7-6D88-D808E3D98230}"/>
              </a:ext>
            </a:extLst>
          </p:cNvPr>
          <p:cNvSpPr txBox="1">
            <a:spLocks noGrp="1"/>
          </p:cNvSpPr>
          <p:nvPr>
            <p:ph type="title"/>
          </p:nvPr>
        </p:nvSpPr>
        <p:spPr>
          <a:xfrm>
            <a:off x="0" y="41102"/>
            <a:ext cx="10515600" cy="631237"/>
          </a:xfrm>
        </p:spPr>
        <p:txBody>
          <a:bodyPr/>
          <a:lstStyle/>
          <a:p>
            <a:pPr lvl="0"/>
            <a:r>
              <a:rPr lang="en-CA" sz="3200"/>
              <a:t>Lumpy Skin Disease in Europe</a:t>
            </a:r>
          </a:p>
        </p:txBody>
      </p:sp>
      <p:sp>
        <p:nvSpPr>
          <p:cNvPr id="3" name="Slide Number Placeholder 3">
            <a:extLst>
              <a:ext uri="{FF2B5EF4-FFF2-40B4-BE49-F238E27FC236}">
                <a16:creationId xmlns:a16="http://schemas.microsoft.com/office/drawing/2014/main" id="{6A848EC0-6A75-E278-DF99-09BD8CA58963}"/>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25E62A-86B3-42EE-91F9-411FB8FF92A9}" type="slidenum">
              <a:t>11</a:t>
            </a:fld>
            <a:endParaRPr lang="en-US" sz="1200" b="0" i="0" u="none" strike="noStrike" kern="1200" cap="none" spc="0" baseline="0">
              <a:solidFill>
                <a:srgbClr val="898989"/>
              </a:solidFill>
              <a:uFillTx/>
              <a:latin typeface="Calibri" pitchFamily="34"/>
            </a:endParaRPr>
          </a:p>
        </p:txBody>
      </p:sp>
      <p:sp>
        <p:nvSpPr>
          <p:cNvPr id="4" name="TextBox 8">
            <a:extLst>
              <a:ext uri="{FF2B5EF4-FFF2-40B4-BE49-F238E27FC236}">
                <a16:creationId xmlns:a16="http://schemas.microsoft.com/office/drawing/2014/main" id="{92E82545-BC77-6D6E-45E5-6709FF73E918}"/>
              </a:ext>
            </a:extLst>
          </p:cNvPr>
          <p:cNvSpPr txBox="1"/>
          <p:nvPr/>
        </p:nvSpPr>
        <p:spPr>
          <a:xfrm>
            <a:off x="10852995" y="328854"/>
            <a:ext cx="6094677"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0000"/>
                </a:solidFill>
                <a:uFillTx/>
                <a:latin typeface="Calibri" pitchFamily="34"/>
                <a:hlinkClick r:id="rId3">
                  <a:extLst>
                    <a:ext uri="{A12FA001-AC4F-418D-AE19-62706E023703}">
                      <ahyp:hlinkClr xmlns:ahyp="http://schemas.microsoft.com/office/drawing/2018/hyperlinkcolor" val="tx"/>
                    </a:ext>
                  </a:extLst>
                </a:hlinkClick>
              </a:rPr>
              <a:t>Empress +</a:t>
            </a:r>
            <a:endParaRPr lang="en-CA" sz="1800" b="0" i="0" u="none" strike="noStrike" kern="1200" cap="none" spc="0" baseline="0">
              <a:solidFill>
                <a:srgbClr val="000000"/>
              </a:solidFill>
              <a:uFillTx/>
              <a:latin typeface="Calibri" pitchFamily="34"/>
            </a:endParaRPr>
          </a:p>
        </p:txBody>
      </p:sp>
      <p:sp>
        <p:nvSpPr>
          <p:cNvPr id="5" name="TextBox 10">
            <a:extLst>
              <a:ext uri="{FF2B5EF4-FFF2-40B4-BE49-F238E27FC236}">
                <a16:creationId xmlns:a16="http://schemas.microsoft.com/office/drawing/2014/main" id="{2609A5E2-614B-C95C-3768-CCB5420B56D6}"/>
              </a:ext>
            </a:extLst>
          </p:cNvPr>
          <p:cNvSpPr txBox="1"/>
          <p:nvPr/>
        </p:nvSpPr>
        <p:spPr>
          <a:xfrm>
            <a:off x="6568254" y="359020"/>
            <a:ext cx="6762582"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a:ea typeface="Calibri"/>
                <a:cs typeface="Calibri"/>
              </a:rPr>
              <a:t>LSD Cases: October 2025 – December 2025</a:t>
            </a:r>
            <a:endParaRPr lang="en-CA" sz="1600" b="0" i="0" u="none" strike="noStrike" kern="1200" cap="none" spc="0" baseline="0">
              <a:solidFill>
                <a:srgbClr val="000000"/>
              </a:solidFill>
              <a:uFillTx/>
              <a:latin typeface="Calibri"/>
              <a:ea typeface="Calibri"/>
              <a:cs typeface="Calibri"/>
            </a:endParaRPr>
          </a:p>
        </p:txBody>
      </p:sp>
      <p:sp>
        <p:nvSpPr>
          <p:cNvPr id="6" name="TextBox 12">
            <a:extLst>
              <a:ext uri="{FF2B5EF4-FFF2-40B4-BE49-F238E27FC236}">
                <a16:creationId xmlns:a16="http://schemas.microsoft.com/office/drawing/2014/main" id="{E0366261-E35B-0801-5F44-42E6D8FE947A}"/>
              </a:ext>
            </a:extLst>
          </p:cNvPr>
          <p:cNvSpPr txBox="1"/>
          <p:nvPr/>
        </p:nvSpPr>
        <p:spPr>
          <a:xfrm>
            <a:off x="-5440" y="680706"/>
            <a:ext cx="6087883" cy="4154987"/>
          </a:xfrm>
          <a:prstGeom prst="rect">
            <a:avLst/>
          </a:prstGeom>
          <a:noFill/>
          <a:ln cap="flat">
            <a:noFill/>
          </a:ln>
        </p:spPr>
        <p:txBody>
          <a:bodyPr vert="horz" wrap="square" lIns="91440" tIns="45720" rIns="91440" bIns="45720" anchor="t" anchorCtr="0" compatLnSpc="1">
            <a:spAutoFit/>
          </a:bodyPr>
          <a:lstStyle/>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a:solidFill>
                  <a:srgbClr val="0070C0"/>
                </a:solidFill>
                <a:uFillTx/>
                <a:latin typeface="Calibri"/>
                <a:ea typeface="Calibri"/>
                <a:cs typeface="Calibri"/>
                <a:hlinkClick r:id="rId4">
                  <a:extLst>
                    <a:ext uri="{A12FA001-AC4F-418D-AE19-62706E023703}">
                      <ahyp:hlinkClr xmlns:ahyp="http://schemas.microsoft.com/office/drawing/2018/hyperlinkcolor" val="tx"/>
                    </a:ext>
                  </a:extLst>
                </a:hlinkClick>
              </a:rPr>
              <a:t>France</a:t>
            </a:r>
            <a:r>
              <a:rPr lang="en-CA" sz="2400" b="0" i="0" u="none" strike="noStrike" kern="1200" cap="none" spc="0" baseline="0">
                <a:solidFill>
                  <a:srgbClr val="000000"/>
                </a:solidFill>
                <a:uFillTx/>
                <a:latin typeface="Calibri"/>
                <a:ea typeface="Calibri"/>
                <a:cs typeface="Calibri"/>
              </a:rPr>
              <a:t>: 115 outbreaks, </a:t>
            </a:r>
            <a:r>
              <a:rPr lang="fr-FR" sz="2400" b="0" i="0" u="none" strike="noStrike" kern="1200" cap="none" spc="0" baseline="0">
                <a:solidFill>
                  <a:srgbClr val="000000"/>
                </a:solidFill>
                <a:uFillTx/>
                <a:latin typeface="Calibri"/>
                <a:ea typeface="Calibri"/>
                <a:cs typeface="Calibri"/>
              </a:rPr>
              <a:t>Savoie (32), Haute-Savoie (44), Ain (3), Rhône (1), Jura (7), Pyrénées-Orientales (22), Doubs (1), Ariège (1) and Hautes-Pyrénées (1), Haute-Garonne (2), Aude (1)</a:t>
            </a:r>
            <a:endParaRPr lang="en-US" sz="1800" b="0" i="0" u="none" strike="noStrike" kern="1200" cap="none" spc="0" baseline="0">
              <a:solidFill>
                <a:srgbClr val="000000"/>
              </a:solidFill>
              <a:uFillTx/>
              <a:latin typeface="Calibri"/>
              <a:ea typeface="Calibri"/>
              <a:cs typeface="Calibri"/>
            </a:endParaRPr>
          </a:p>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a:solidFill>
                  <a:srgbClr val="0070C0"/>
                </a:solidFill>
                <a:uFillTx/>
                <a:latin typeface="Calibri"/>
                <a:ea typeface="Calibri"/>
                <a:cs typeface="Calibri"/>
                <a:hlinkClick r:id="rId5">
                  <a:extLst>
                    <a:ext uri="{A12FA001-AC4F-418D-AE19-62706E023703}">
                      <ahyp:hlinkClr xmlns:ahyp="http://schemas.microsoft.com/office/drawing/2018/hyperlinkcolor" val="tx"/>
                    </a:ext>
                  </a:extLst>
                </a:hlinkClick>
              </a:rPr>
              <a:t>Italy</a:t>
            </a:r>
            <a:r>
              <a:rPr lang="en-CA" sz="2400" b="0" i="0" u="none" strike="noStrike" kern="1200" cap="none" spc="0" baseline="0">
                <a:solidFill>
                  <a:srgbClr val="000000"/>
                </a:solidFill>
                <a:uFillTx/>
                <a:latin typeface="Calibri"/>
                <a:ea typeface="Calibri"/>
                <a:cs typeface="Calibri"/>
              </a:rPr>
              <a:t>: 80 outbreaks, concentrated in Sardinia, with one cases in Lombardy (linked to animal movement from Sardinia), no new outbreaks reported since early November 2025</a:t>
            </a:r>
          </a:p>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a:solidFill>
                  <a:srgbClr val="0070C0"/>
                </a:solidFill>
                <a:uFillTx/>
                <a:latin typeface="Calibri"/>
                <a:ea typeface="Calibri"/>
                <a:cs typeface="Calibri"/>
                <a:hlinkClick r:id="rId6">
                  <a:extLst>
                    <a:ext uri="{A12FA001-AC4F-418D-AE19-62706E023703}">
                      <ahyp:hlinkClr xmlns:ahyp="http://schemas.microsoft.com/office/drawing/2018/hyperlinkcolor" val="tx"/>
                    </a:ext>
                  </a:extLst>
                </a:hlinkClick>
              </a:rPr>
              <a:t>Spain</a:t>
            </a:r>
            <a:r>
              <a:rPr lang="en-CA" sz="2400" b="0" i="0" u="none" strike="noStrike" kern="1200" cap="none" spc="0" baseline="0">
                <a:solidFill>
                  <a:srgbClr val="000000"/>
                </a:solidFill>
                <a:uFillTx/>
                <a:latin typeface="Calibri"/>
                <a:ea typeface="Calibri"/>
                <a:cs typeface="Calibri"/>
              </a:rPr>
              <a:t>: cases in Girona, close to French border, as of October 27 has reported 17 outbreaks</a:t>
            </a:r>
          </a:p>
        </p:txBody>
      </p:sp>
      <p:pic>
        <p:nvPicPr>
          <p:cNvPr id="7" name="Picture 3">
            <a:extLst>
              <a:ext uri="{FF2B5EF4-FFF2-40B4-BE49-F238E27FC236}">
                <a16:creationId xmlns:a16="http://schemas.microsoft.com/office/drawing/2014/main" id="{079CF4B6-9F54-419A-5877-1A7B5D5C136F}"/>
              </a:ext>
            </a:extLst>
          </p:cNvPr>
          <p:cNvPicPr>
            <a:picLocks noChangeAspect="1"/>
          </p:cNvPicPr>
          <p:nvPr/>
        </p:nvPicPr>
        <p:blipFill>
          <a:blip r:embed="rId7"/>
          <a:stretch>
            <a:fillRect/>
          </a:stretch>
        </p:blipFill>
        <p:spPr>
          <a:xfrm>
            <a:off x="6308601" y="679682"/>
            <a:ext cx="5588876" cy="3896441"/>
          </a:xfrm>
          <a:prstGeom prst="rect">
            <a:avLst/>
          </a:prstGeom>
          <a:noFill/>
          <a:ln w="19046" cap="flat">
            <a:solidFill>
              <a:srgbClr val="000000"/>
            </a:solidFill>
            <a:prstDash val="solid"/>
            <a:miter/>
          </a:ln>
        </p:spPr>
      </p:pic>
      <p:sp>
        <p:nvSpPr>
          <p:cNvPr id="8" name="TextBox 6">
            <a:extLst>
              <a:ext uri="{FF2B5EF4-FFF2-40B4-BE49-F238E27FC236}">
                <a16:creationId xmlns:a16="http://schemas.microsoft.com/office/drawing/2014/main" id="{C7366AF5-C843-062A-45A4-1168D3D67746}"/>
              </a:ext>
            </a:extLst>
          </p:cNvPr>
          <p:cNvSpPr txBox="1"/>
          <p:nvPr/>
        </p:nvSpPr>
        <p:spPr>
          <a:xfrm>
            <a:off x="-4233" y="4814983"/>
            <a:ext cx="11894496" cy="1200332"/>
          </a:xfrm>
          <a:prstGeom prst="rect">
            <a:avLst/>
          </a:prstGeom>
          <a:noFill/>
          <a:ln cap="flat">
            <a:noFill/>
          </a:ln>
        </p:spPr>
        <p:txBody>
          <a:bodyPr vert="horz" wrap="square" lIns="91440" tIns="45720" rIns="91440" bIns="45720" anchor="t" anchorCtr="0" compatLnSpc="1">
            <a:spAutoFit/>
          </a:bodyPr>
          <a:lstStyle/>
          <a:p>
            <a:pPr marL="171450" marR="0" lvl="0" indent="-17145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400" b="0" i="0" u="none" strike="noStrike" kern="1200" cap="none" spc="0" baseline="0">
                <a:solidFill>
                  <a:srgbClr val="0070C0"/>
                </a:solidFill>
                <a:uFillTx/>
                <a:latin typeface="Calibri"/>
                <a:ea typeface="Calibri"/>
                <a:cs typeface="Calibri"/>
                <a:hlinkClick r:id="rId8">
                  <a:extLst>
                    <a:ext uri="{A12FA001-AC4F-418D-AE19-62706E023703}">
                      <ahyp:hlinkClr xmlns:ahyp="http://schemas.microsoft.com/office/drawing/2018/hyperlinkcolor" val="tx"/>
                    </a:ext>
                  </a:extLst>
                </a:hlinkClick>
              </a:rPr>
              <a:t>DEFRA LSD Outbreak Assessment</a:t>
            </a:r>
            <a:r>
              <a:rPr lang="en-US" sz="2400" b="0" i="0" u="none" strike="noStrike" kern="1200" cap="none" spc="0" baseline="0">
                <a:solidFill>
                  <a:srgbClr val="000000"/>
                </a:solidFill>
                <a:uFillTx/>
                <a:latin typeface="Calibri"/>
                <a:ea typeface="Calibri"/>
                <a:cs typeface="Calibri"/>
              </a:rPr>
              <a:t>: Phylogenetic analysis indicates that the outbreaks in France and Italy are </a:t>
            </a:r>
            <a:r>
              <a:rPr lang="en-US" sz="2400" b="1" i="0" u="none" strike="noStrike" kern="1200" cap="none" spc="0" baseline="0">
                <a:solidFill>
                  <a:srgbClr val="000000"/>
                </a:solidFill>
                <a:uFillTx/>
                <a:latin typeface="Calibri"/>
                <a:ea typeface="Calibri"/>
                <a:cs typeface="Calibri"/>
              </a:rPr>
              <a:t>clade 1.2 strain -</a:t>
            </a:r>
            <a:r>
              <a:rPr lang="en-US" sz="2400" b="0" i="0" u="none" strike="noStrike" kern="1200" cap="none" spc="0" baseline="0">
                <a:solidFill>
                  <a:srgbClr val="000000"/>
                </a:solidFill>
                <a:uFillTx/>
                <a:latin typeface="Calibri"/>
                <a:ea typeface="Calibri"/>
                <a:cs typeface="Calibri"/>
              </a:rPr>
              <a:t> same clade that circulating in Europe in 2015 - 2017 </a:t>
            </a:r>
            <a:endParaRPr lang="en-US" sz="1800" b="0" i="0" u="none" strike="noStrike" kern="1200" cap="none" spc="0" baseline="0">
              <a:solidFill>
                <a:srgbClr val="000000"/>
              </a:solidFill>
              <a:uFillTx/>
              <a:latin typeface="Calibri" pitchFamily="34"/>
              <a:ea typeface="Calibri" pitchFamily="34"/>
              <a:cs typeface="Calibri" pitchFamily="34"/>
            </a:endParaRPr>
          </a:p>
          <a:p>
            <a:pPr marL="171450" marR="0" lvl="0" indent="-17145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Calibri"/>
                <a:cs typeface="Calibri"/>
              </a:rPr>
              <a:t>French farmers have been </a:t>
            </a:r>
            <a:r>
              <a:rPr lang="en-US" sz="2400" b="0" i="0" u="none" strike="noStrike" kern="1200" cap="none" spc="0" baseline="0">
                <a:solidFill>
                  <a:srgbClr val="0070C0"/>
                </a:solidFill>
                <a:uFillTx/>
                <a:latin typeface="Calibri"/>
                <a:ea typeface="Calibri"/>
                <a:cs typeface="Calibri"/>
                <a:hlinkClick r:id="rId9">
                  <a:extLst>
                    <a:ext uri="{A12FA001-AC4F-418D-AE19-62706E023703}">
                      <ahyp:hlinkClr xmlns:ahyp="http://schemas.microsoft.com/office/drawing/2018/hyperlinkcolor" val="tx"/>
                    </a:ext>
                  </a:extLst>
                </a:hlinkClick>
              </a:rPr>
              <a:t>protesting</a:t>
            </a:r>
            <a:r>
              <a:rPr lang="en-US" sz="2400" b="0" i="0" u="none" strike="noStrike" kern="1200" cap="none" spc="0" baseline="0">
                <a:solidFill>
                  <a:srgbClr val="000000"/>
                </a:solidFill>
                <a:uFillTx/>
                <a:latin typeface="Calibri"/>
                <a:ea typeface="Calibri"/>
                <a:cs typeface="Calibri"/>
              </a:rPr>
              <a:t> the culling measures used to control LSD</a:t>
            </a:r>
            <a:endParaRPr lang="en-US" sz="1800" b="0" i="0" u="none" strike="noStrike" kern="1200" cap="none" spc="0" baseline="0">
              <a:solidFill>
                <a:srgbClr val="000000"/>
              </a:solidFill>
              <a:uFillTx/>
              <a:latin typeface="Calibri" pitchFamily="34"/>
              <a:ea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256">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161CD40-D0EC-8BE3-FA52-68F6FC5A46A7}"/>
              </a:ext>
            </a:extLst>
          </p:cNvPr>
          <p:cNvSpPr txBox="1">
            <a:spLocks noGrp="1"/>
          </p:cNvSpPr>
          <p:nvPr>
            <p:ph type="title"/>
          </p:nvPr>
        </p:nvSpPr>
        <p:spPr>
          <a:xfrm>
            <a:off x="68003" y="-42473"/>
            <a:ext cx="10515600" cy="1042992"/>
          </a:xfrm>
        </p:spPr>
        <p:txBody>
          <a:bodyPr/>
          <a:lstStyle/>
          <a:p>
            <a:pPr lvl="0"/>
            <a:r>
              <a:rPr lang="en-US" sz="3200"/>
              <a:t>Bluetongue virus in Europe</a:t>
            </a:r>
            <a:endParaRPr lang="en-CA" sz="3200"/>
          </a:p>
        </p:txBody>
      </p:sp>
      <p:sp>
        <p:nvSpPr>
          <p:cNvPr id="3" name="TextBox 7">
            <a:extLst>
              <a:ext uri="{FF2B5EF4-FFF2-40B4-BE49-F238E27FC236}">
                <a16:creationId xmlns:a16="http://schemas.microsoft.com/office/drawing/2014/main" id="{0197508F-4412-DA73-5DDA-3C2AFCCA79AF}"/>
              </a:ext>
            </a:extLst>
          </p:cNvPr>
          <p:cNvSpPr txBox="1"/>
          <p:nvPr/>
        </p:nvSpPr>
        <p:spPr>
          <a:xfrm>
            <a:off x="4181496" y="6375608"/>
            <a:ext cx="6310310" cy="36988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Empres-Plus</a:t>
            </a:r>
            <a:endParaRPr lang="en-CA" sz="1800" b="0" i="0" u="none" strike="noStrike" kern="1200" cap="none" spc="0" baseline="0">
              <a:solidFill>
                <a:srgbClr val="0070C0"/>
              </a:solidFill>
              <a:uFillTx/>
              <a:latin typeface="Calibri" pitchFamily="34"/>
            </a:endParaRPr>
          </a:p>
        </p:txBody>
      </p:sp>
      <p:sp>
        <p:nvSpPr>
          <p:cNvPr id="4" name="TextBox 21">
            <a:extLst>
              <a:ext uri="{FF2B5EF4-FFF2-40B4-BE49-F238E27FC236}">
                <a16:creationId xmlns:a16="http://schemas.microsoft.com/office/drawing/2014/main" id="{BF95CDF2-8A57-8735-DC1F-FF4C18E5A591}"/>
              </a:ext>
            </a:extLst>
          </p:cNvPr>
          <p:cNvSpPr txBox="1"/>
          <p:nvPr/>
        </p:nvSpPr>
        <p:spPr>
          <a:xfrm>
            <a:off x="351870" y="684940"/>
            <a:ext cx="11837447" cy="5262975"/>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Europe still reporting cases of BTV (serotypes 3, 8, 5, and 4)</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Calibri"/>
                <a:cs typeface="Calibri"/>
              </a:rPr>
              <a:t>BTV – 3</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Calibri"/>
                <a:cs typeface="Calibri"/>
              </a:rPr>
              <a:t>The UK (including Northern Ireland now), Romania, Serbia, Greece, Poland, Hungary, Bulgaria, Lithuania, Croatia</a:t>
            </a:r>
            <a:endParaRPr lang="en-US" sz="1800" b="0" i="0" u="none" strike="noStrike" kern="1200" cap="none" spc="0" baseline="0">
              <a:solidFill>
                <a:srgbClr val="000000"/>
              </a:solidFill>
              <a:uFillTx/>
              <a:latin typeface="Calibri" pitchFamily="34"/>
              <a:ea typeface="Calibri" pitchFamily="34"/>
              <a:cs typeface="Calibri" pitchFamily="34"/>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Calibri"/>
                <a:cs typeface="Calibri"/>
              </a:rPr>
              <a:t>BTV – 8</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Calibri"/>
                <a:cs typeface="Calibri"/>
              </a:rPr>
              <a:t>Germany (re-emergence), Greece, Serbia, Bosnia, Slovenia, Hungary, Bulgaria</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Calibri"/>
                <a:cs typeface="Calibri"/>
              </a:rPr>
              <a:t>BTV - 4</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Calibri"/>
                <a:cs typeface="Calibri"/>
              </a:rPr>
              <a:t>Bulgaria, Romania, Italy, Greece</a:t>
            </a:r>
            <a:endParaRPr lang="en-US" sz="1800" b="0" i="0" u="none" strike="noStrike" kern="1200" cap="none" spc="0" baseline="0">
              <a:solidFill>
                <a:srgbClr val="000000"/>
              </a:solidFill>
              <a:uFillTx/>
              <a:latin typeface="Calibri" pitchFamily="34"/>
              <a:ea typeface="Calibri"/>
              <a:cs typeface="Calibri"/>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Calibri"/>
                <a:cs typeface="Calibri"/>
              </a:rPr>
              <a:t>BTV – 5</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Calibri"/>
                <a:cs typeface="Calibri"/>
              </a:rPr>
              <a:t>Italy</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a typeface="Calibri"/>
              <a:cs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a:solidFill>
                <a:srgbClr val="000000"/>
              </a:solidFill>
              <a:highlight>
                <a:srgbClr val="FFFF00"/>
              </a:highlight>
              <a:uFillTx/>
              <a:latin typeface="Calibri"/>
              <a:ea typeface="Calibri"/>
              <a:cs typeface="Calibri"/>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CA" sz="2400" b="1" i="0" u="none" strike="noStrike" kern="1200" cap="none" spc="0" baseline="0">
              <a:solidFill>
                <a:srgbClr val="000000"/>
              </a:solidFill>
              <a:highlight>
                <a:srgbClr val="FFFF00"/>
              </a:highlight>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endParaRPr>
          </a:p>
        </p:txBody>
      </p:sp>
      <p:pic>
        <p:nvPicPr>
          <p:cNvPr id="5" name="Picture 2">
            <a:extLst>
              <a:ext uri="{FF2B5EF4-FFF2-40B4-BE49-F238E27FC236}">
                <a16:creationId xmlns:a16="http://schemas.microsoft.com/office/drawing/2014/main" id="{380D519F-6E91-9B5A-23B9-181984E7BBB7}"/>
              </a:ext>
            </a:extLst>
          </p:cNvPr>
          <p:cNvPicPr>
            <a:picLocks noChangeAspect="1"/>
          </p:cNvPicPr>
          <p:nvPr/>
        </p:nvPicPr>
        <p:blipFill>
          <a:blip r:embed="rId4"/>
          <a:stretch>
            <a:fillRect/>
          </a:stretch>
        </p:blipFill>
        <p:spPr>
          <a:xfrm>
            <a:off x="4281577" y="4004953"/>
            <a:ext cx="7756690" cy="2370655"/>
          </a:xfrm>
          <a:prstGeom prst="rect">
            <a:avLst/>
          </a:prstGeom>
          <a:noFill/>
          <a:ln w="28575" cap="flat">
            <a:solidFill>
              <a:srgbClr val="000000"/>
            </a:solidFill>
            <a:prstDash val="solid"/>
            <a:miter/>
          </a:ln>
        </p:spPr>
      </p:pic>
      <p:sp>
        <p:nvSpPr>
          <p:cNvPr id="6" name="Rectangle 6">
            <a:extLst>
              <a:ext uri="{FF2B5EF4-FFF2-40B4-BE49-F238E27FC236}">
                <a16:creationId xmlns:a16="http://schemas.microsoft.com/office/drawing/2014/main" id="{14DD34BA-C028-EE09-0B52-F3851F75B87A}"/>
              </a:ext>
            </a:extLst>
          </p:cNvPr>
          <p:cNvSpPr/>
          <p:nvPr/>
        </p:nvSpPr>
        <p:spPr>
          <a:xfrm>
            <a:off x="10893283" y="4190137"/>
            <a:ext cx="1033674" cy="1423483"/>
          </a:xfrm>
          <a:prstGeom prst="rect">
            <a:avLst/>
          </a:pr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57">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B97742C-CCB5-7249-19B9-8B7C3B2B827F}"/>
              </a:ext>
            </a:extLst>
          </p:cNvPr>
          <p:cNvSpPr txBox="1">
            <a:spLocks noGrp="1"/>
          </p:cNvSpPr>
          <p:nvPr>
            <p:ph type="title"/>
          </p:nvPr>
        </p:nvSpPr>
        <p:spPr>
          <a:xfrm>
            <a:off x="130173" y="-182559"/>
            <a:ext cx="10515600" cy="1042992"/>
          </a:xfrm>
        </p:spPr>
        <p:txBody>
          <a:bodyPr/>
          <a:lstStyle/>
          <a:p>
            <a:pPr lvl="0"/>
            <a:r>
              <a:rPr lang="en-US" sz="3200"/>
              <a:t>Bluetongue virus in Europe</a:t>
            </a:r>
            <a:endParaRPr lang="en-CA" sz="3200"/>
          </a:p>
        </p:txBody>
      </p:sp>
      <p:sp>
        <p:nvSpPr>
          <p:cNvPr id="3" name="Content Placeholder 9">
            <a:extLst>
              <a:ext uri="{FF2B5EF4-FFF2-40B4-BE49-F238E27FC236}">
                <a16:creationId xmlns:a16="http://schemas.microsoft.com/office/drawing/2014/main" id="{DC9ECEF3-5DA5-D09E-A607-6B538B31D28C}"/>
              </a:ext>
            </a:extLst>
          </p:cNvPr>
          <p:cNvSpPr txBox="1">
            <a:spLocks noGrp="1"/>
          </p:cNvSpPr>
          <p:nvPr>
            <p:ph idx="1"/>
          </p:nvPr>
        </p:nvSpPr>
        <p:spPr>
          <a:xfrm>
            <a:off x="219071" y="590546"/>
            <a:ext cx="8121645" cy="5676896"/>
          </a:xfrm>
        </p:spPr>
        <p:txBody>
          <a:bodyPr/>
          <a:lstStyle/>
          <a:p>
            <a:pPr lvl="0"/>
            <a:endParaRPr lang="en-CA"/>
          </a:p>
          <a:p>
            <a:pPr lvl="1"/>
            <a:endParaRPr lang="en-CA"/>
          </a:p>
        </p:txBody>
      </p:sp>
      <p:sp>
        <p:nvSpPr>
          <p:cNvPr id="4" name="TextBox 7">
            <a:extLst>
              <a:ext uri="{FF2B5EF4-FFF2-40B4-BE49-F238E27FC236}">
                <a16:creationId xmlns:a16="http://schemas.microsoft.com/office/drawing/2014/main" id="{4D06F113-68A9-D32E-3CBD-C875DF5632F2}"/>
              </a:ext>
            </a:extLst>
          </p:cNvPr>
          <p:cNvSpPr txBox="1"/>
          <p:nvPr/>
        </p:nvSpPr>
        <p:spPr>
          <a:xfrm>
            <a:off x="321932" y="5627683"/>
            <a:ext cx="6310310" cy="36988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Empres-Plus</a:t>
            </a:r>
            <a:endParaRPr lang="en-CA" sz="1800" b="0" i="0" u="none" strike="noStrike" kern="1200" cap="none" spc="0" baseline="0">
              <a:solidFill>
                <a:srgbClr val="0070C0"/>
              </a:solidFill>
              <a:uFillTx/>
              <a:latin typeface="Calibri" pitchFamily="34"/>
            </a:endParaRPr>
          </a:p>
        </p:txBody>
      </p:sp>
      <p:sp>
        <p:nvSpPr>
          <p:cNvPr id="5" name="TextBox 16">
            <a:extLst>
              <a:ext uri="{FF2B5EF4-FFF2-40B4-BE49-F238E27FC236}">
                <a16:creationId xmlns:a16="http://schemas.microsoft.com/office/drawing/2014/main" id="{8DF97578-1D9A-C565-13DD-72CB2313E0AC}"/>
              </a:ext>
            </a:extLst>
          </p:cNvPr>
          <p:cNvSpPr txBox="1"/>
          <p:nvPr/>
        </p:nvSpPr>
        <p:spPr>
          <a:xfrm>
            <a:off x="1654286" y="5642030"/>
            <a:ext cx="476540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1" i="0" u="none" strike="noStrike" kern="1200" cap="none" spc="0" baseline="0">
                <a:solidFill>
                  <a:srgbClr val="000000"/>
                </a:solidFill>
                <a:uFillTx/>
                <a:latin typeface="Calibri" pitchFamily="34"/>
              </a:rPr>
              <a:t>BTV cases October 1, 2025 – December 22, 2025</a:t>
            </a:r>
          </a:p>
        </p:txBody>
      </p:sp>
      <p:pic>
        <p:nvPicPr>
          <p:cNvPr id="6" name="Picture 5">
            <a:extLst>
              <a:ext uri="{FF2B5EF4-FFF2-40B4-BE49-F238E27FC236}">
                <a16:creationId xmlns:a16="http://schemas.microsoft.com/office/drawing/2014/main" id="{94342963-90EE-2D1A-2CF4-6835D1A7AE2C}"/>
              </a:ext>
            </a:extLst>
          </p:cNvPr>
          <p:cNvPicPr>
            <a:picLocks noChangeAspect="1"/>
          </p:cNvPicPr>
          <p:nvPr/>
        </p:nvPicPr>
        <p:blipFill>
          <a:blip r:embed="rId4"/>
          <a:stretch>
            <a:fillRect/>
          </a:stretch>
        </p:blipFill>
        <p:spPr>
          <a:xfrm>
            <a:off x="413464" y="860422"/>
            <a:ext cx="10515600" cy="4739856"/>
          </a:xfrm>
          <a:prstGeom prst="rect">
            <a:avLst/>
          </a:prstGeom>
          <a:noFill/>
          <a:ln w="28575" cap="flat">
            <a:solidFill>
              <a:srgbClr val="000000"/>
            </a:solidFill>
            <a:prstDash val="solid"/>
            <a:miter/>
          </a:ln>
        </p:spPr>
      </p:pic>
      <p:pic>
        <p:nvPicPr>
          <p:cNvPr id="7" name="Picture 8">
            <a:extLst>
              <a:ext uri="{FF2B5EF4-FFF2-40B4-BE49-F238E27FC236}">
                <a16:creationId xmlns:a16="http://schemas.microsoft.com/office/drawing/2014/main" id="{E355F9EB-DF15-00BC-E11F-A506F485B654}"/>
              </a:ext>
            </a:extLst>
          </p:cNvPr>
          <p:cNvPicPr>
            <a:picLocks noChangeAspect="1"/>
          </p:cNvPicPr>
          <p:nvPr/>
        </p:nvPicPr>
        <p:blipFill>
          <a:blip r:embed="rId5"/>
          <a:stretch>
            <a:fillRect/>
          </a:stretch>
        </p:blipFill>
        <p:spPr>
          <a:xfrm>
            <a:off x="6632243" y="2449915"/>
            <a:ext cx="4536594" cy="3692466"/>
          </a:xfrm>
          <a:prstGeom prst="rect">
            <a:avLst/>
          </a:prstGeom>
          <a:noFill/>
          <a:ln w="28575" cap="flat">
            <a:solidFill>
              <a:srgbClr val="000000"/>
            </a:solidFill>
            <a:prstDash val="solid"/>
            <a:miter/>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24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743E-F1AF-6F1C-C6DE-972EC7522EBC}"/>
              </a:ext>
            </a:extLst>
          </p:cNvPr>
          <p:cNvSpPr txBox="1">
            <a:spLocks noGrp="1"/>
          </p:cNvSpPr>
          <p:nvPr>
            <p:ph type="title"/>
          </p:nvPr>
        </p:nvSpPr>
        <p:spPr>
          <a:xfrm>
            <a:off x="29928" y="-162123"/>
            <a:ext cx="10515600" cy="1325559"/>
          </a:xfrm>
        </p:spPr>
        <p:txBody>
          <a:bodyPr/>
          <a:lstStyle/>
          <a:p>
            <a:pPr lvl="0"/>
            <a:r>
              <a:rPr lang="en-US" sz="3200"/>
              <a:t>West Nile Virus</a:t>
            </a:r>
            <a:endParaRPr lang="en-CA" sz="3200"/>
          </a:p>
        </p:txBody>
      </p:sp>
      <p:sp>
        <p:nvSpPr>
          <p:cNvPr id="3" name="Text Placeholder 2">
            <a:extLst>
              <a:ext uri="{FF2B5EF4-FFF2-40B4-BE49-F238E27FC236}">
                <a16:creationId xmlns:a16="http://schemas.microsoft.com/office/drawing/2014/main" id="{5B013EAE-0160-EE89-48A3-C592CA0994EB}"/>
              </a:ext>
            </a:extLst>
          </p:cNvPr>
          <p:cNvSpPr txBox="1">
            <a:spLocks noGrp="1"/>
          </p:cNvSpPr>
          <p:nvPr>
            <p:ph type="body" idx="4294967295"/>
          </p:nvPr>
        </p:nvSpPr>
        <p:spPr>
          <a:xfrm>
            <a:off x="219474" y="807689"/>
            <a:ext cx="6467249" cy="2733351"/>
          </a:xfrm>
        </p:spPr>
        <p:txBody>
          <a:bodyPr/>
          <a:lstStyle/>
          <a:p>
            <a:pPr lvl="0"/>
            <a:r>
              <a:rPr lang="en-CA" sz="2200"/>
              <a:t>Ontario and Quebec greatest WNV activity in 2025</a:t>
            </a:r>
            <a:endParaRPr lang="en-CA" sz="2200">
              <a:ea typeface="Calibri"/>
              <a:cs typeface="Calibri"/>
            </a:endParaRPr>
          </a:p>
          <a:p>
            <a:pPr lvl="0"/>
            <a:r>
              <a:rPr lang="en-CA" sz="2200"/>
              <a:t>Lots of activity being reported from the USA </a:t>
            </a:r>
          </a:p>
          <a:p>
            <a:pPr lvl="1"/>
            <a:r>
              <a:rPr lang="en-CA" sz="2000">
                <a:solidFill>
                  <a:srgbClr val="0070C0"/>
                </a:solidFill>
                <a:hlinkClick r:id="rId3">
                  <a:extLst>
                    <a:ext uri="{A12FA001-AC4F-418D-AE19-62706E023703}">
                      <ahyp:hlinkClr xmlns:ahyp="http://schemas.microsoft.com/office/drawing/2018/hyperlinkcolor" val="tx"/>
                    </a:ext>
                  </a:extLst>
                </a:hlinkClick>
              </a:rPr>
              <a:t>Colorado</a:t>
            </a:r>
            <a:r>
              <a:rPr lang="en-CA" sz="2000"/>
              <a:t> - 275% increase in WNV  in 2025</a:t>
            </a:r>
            <a:endParaRPr lang="en-CA" sz="2000">
              <a:ea typeface="Calibri"/>
              <a:cs typeface="Calibri"/>
            </a:endParaRPr>
          </a:p>
          <a:p>
            <a:pPr lvl="0"/>
            <a:r>
              <a:rPr lang="en-CA" sz="2200"/>
              <a:t>In </a:t>
            </a:r>
            <a:r>
              <a:rPr lang="en-CA" sz="2200">
                <a:solidFill>
                  <a:srgbClr val="0070C0"/>
                </a:solidFill>
                <a:hlinkClick r:id="rId4">
                  <a:extLst>
                    <a:ext uri="{A12FA001-AC4F-418D-AE19-62706E023703}">
                      <ahyp:hlinkClr xmlns:ahyp="http://schemas.microsoft.com/office/drawing/2018/hyperlinkcolor" val="tx"/>
                    </a:ext>
                  </a:extLst>
                </a:hlinkClick>
              </a:rPr>
              <a:t>Europe</a:t>
            </a:r>
            <a:r>
              <a:rPr lang="en-CA" sz="2200"/>
              <a:t>, 1,112 locally acquired cases and 97 deaths</a:t>
            </a:r>
            <a:endParaRPr lang="en-CA" sz="2200">
              <a:ea typeface="Calibri"/>
              <a:cs typeface="Calibri"/>
            </a:endParaRPr>
          </a:p>
          <a:p>
            <a:pPr lvl="1"/>
            <a:r>
              <a:rPr lang="en-CA" sz="1800">
                <a:ea typeface="Calibri"/>
                <a:cs typeface="Calibri"/>
              </a:rPr>
              <a:t>Italy (779), Greece (96, 1 with unknown place of infection), France (62), Serbia (62), Romania (49), Spain (36), Hungary (14), Croatia (4), Albania (3), Germany (2), North Macedonia (2), Bulgaria (1), Kosovo (1) and Türkiye (1)</a:t>
            </a:r>
          </a:p>
          <a:p>
            <a:pPr lvl="0"/>
            <a:endParaRPr lang="en-CA" sz="1800"/>
          </a:p>
          <a:p>
            <a:pPr marL="0" lvl="0" indent="0">
              <a:buNone/>
            </a:pPr>
            <a:endParaRPr lang="en-CA" sz="1800"/>
          </a:p>
        </p:txBody>
      </p:sp>
      <p:sp>
        <p:nvSpPr>
          <p:cNvPr id="4" name="Slide Number Placeholder 3">
            <a:extLst>
              <a:ext uri="{FF2B5EF4-FFF2-40B4-BE49-F238E27FC236}">
                <a16:creationId xmlns:a16="http://schemas.microsoft.com/office/drawing/2014/main" id="{E910D624-1E6C-787C-A591-63243371B527}"/>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F32906-BA20-40D4-9492-D17235041C43}" type="slidenum">
              <a:t>14</a:t>
            </a:fld>
            <a:endParaRPr lang="en-US" sz="1200" b="0" i="0" u="none" strike="noStrike" kern="1200" cap="none" spc="0" baseline="0">
              <a:solidFill>
                <a:srgbClr val="898989"/>
              </a:solidFill>
              <a:uFillTx/>
              <a:latin typeface="Calibri" pitchFamily="34"/>
            </a:endParaRPr>
          </a:p>
        </p:txBody>
      </p:sp>
      <p:sp>
        <p:nvSpPr>
          <p:cNvPr id="5" name="Rectangle 4">
            <a:extLst>
              <a:ext uri="{FF2B5EF4-FFF2-40B4-BE49-F238E27FC236}">
                <a16:creationId xmlns:a16="http://schemas.microsoft.com/office/drawing/2014/main" id="{10118BD0-C81E-E09A-0E2D-3A6841748380}"/>
              </a:ext>
            </a:extLst>
          </p:cNvPr>
          <p:cNvSpPr/>
          <p:nvPr/>
        </p:nvSpPr>
        <p:spPr>
          <a:xfrm>
            <a:off x="1343025" y="2220913"/>
            <a:ext cx="19973925" cy="46040"/>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6" name="Rectangle 2">
            <a:extLst>
              <a:ext uri="{FF2B5EF4-FFF2-40B4-BE49-F238E27FC236}">
                <a16:creationId xmlns:a16="http://schemas.microsoft.com/office/drawing/2014/main" id="{9313202B-CF3A-AC45-05FC-1CE08646F539}"/>
              </a:ext>
            </a:extLst>
          </p:cNvPr>
          <p:cNvSpPr/>
          <p:nvPr/>
        </p:nvSpPr>
        <p:spPr>
          <a:xfrm>
            <a:off x="1343025" y="3187698"/>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7" name="Rectangle 4">
            <a:extLst>
              <a:ext uri="{FF2B5EF4-FFF2-40B4-BE49-F238E27FC236}">
                <a16:creationId xmlns:a16="http://schemas.microsoft.com/office/drawing/2014/main" id="{1B47E4E3-7255-4307-DED2-E1FB2CA1FC04}"/>
              </a:ext>
            </a:extLst>
          </p:cNvPr>
          <p:cNvSpPr/>
          <p:nvPr/>
        </p:nvSpPr>
        <p:spPr>
          <a:xfrm>
            <a:off x="2286000" y="3297234"/>
            <a:ext cx="16519522" cy="0"/>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8" name="TextBox 7">
            <a:extLst>
              <a:ext uri="{FF2B5EF4-FFF2-40B4-BE49-F238E27FC236}">
                <a16:creationId xmlns:a16="http://schemas.microsoft.com/office/drawing/2014/main" id="{1D2D21DF-3B35-0B0C-E4DF-D5DE149E2D84}"/>
              </a:ext>
            </a:extLst>
          </p:cNvPr>
          <p:cNvSpPr txBox="1"/>
          <p:nvPr/>
        </p:nvSpPr>
        <p:spPr>
          <a:xfrm>
            <a:off x="346603" y="6412870"/>
            <a:ext cx="4867278" cy="30797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Calibri"/>
                <a:ea typeface="Calibri"/>
                <a:cs typeface="Calibri"/>
              </a:rPr>
              <a:t>WNV Signals: April 2015 – December 2025</a:t>
            </a:r>
            <a:endParaRPr lang="en-CA" sz="1400" b="0" i="0" u="none" strike="noStrike" kern="1200" cap="none" spc="0" baseline="0">
              <a:solidFill>
                <a:srgbClr val="000000"/>
              </a:solidFill>
              <a:uFillTx/>
              <a:latin typeface="Calibri"/>
              <a:ea typeface="Calibri"/>
              <a:cs typeface="Calibri"/>
            </a:endParaRPr>
          </a:p>
        </p:txBody>
      </p:sp>
      <p:sp>
        <p:nvSpPr>
          <p:cNvPr id="9" name="TextBox 10">
            <a:extLst>
              <a:ext uri="{FF2B5EF4-FFF2-40B4-BE49-F238E27FC236}">
                <a16:creationId xmlns:a16="http://schemas.microsoft.com/office/drawing/2014/main" id="{798051B3-4EA3-39DF-C4C1-EB2F8780B368}"/>
              </a:ext>
            </a:extLst>
          </p:cNvPr>
          <p:cNvSpPr txBox="1"/>
          <p:nvPr/>
        </p:nvSpPr>
        <p:spPr>
          <a:xfrm>
            <a:off x="6830001" y="239289"/>
            <a:ext cx="4941582"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400" b="0" i="0"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Seasonal update: Mosquito-borne disease surveillance in Canada — Canada.ca</a:t>
            </a:r>
            <a:endParaRPr lang="en-CA" sz="1400" b="0" i="0" u="none" strike="noStrike" kern="1200" cap="none" spc="0" baseline="0">
              <a:solidFill>
                <a:srgbClr val="0070C0"/>
              </a:solidFill>
              <a:uFillTx/>
              <a:latin typeface="Calibri" pitchFamily="34"/>
            </a:endParaRPr>
          </a:p>
        </p:txBody>
      </p:sp>
      <p:pic>
        <p:nvPicPr>
          <p:cNvPr id="10" name="Picture 2" descr="A map of canada with black circles and black dots&#10;&#10;AI-generated content may be incorrect.">
            <a:extLst>
              <a:ext uri="{FF2B5EF4-FFF2-40B4-BE49-F238E27FC236}">
                <a16:creationId xmlns:a16="http://schemas.microsoft.com/office/drawing/2014/main" id="{13A1AC7B-C40D-42A3-2A47-627E14F4A25B}"/>
              </a:ext>
            </a:extLst>
          </p:cNvPr>
          <p:cNvPicPr>
            <a:picLocks noChangeAspect="1"/>
          </p:cNvPicPr>
          <p:nvPr/>
        </p:nvPicPr>
        <p:blipFill>
          <a:blip r:embed="rId6"/>
          <a:stretch>
            <a:fillRect/>
          </a:stretch>
        </p:blipFill>
        <p:spPr>
          <a:xfrm>
            <a:off x="6870097" y="780184"/>
            <a:ext cx="4900781" cy="2926409"/>
          </a:xfrm>
          <a:prstGeom prst="rect">
            <a:avLst/>
          </a:prstGeom>
          <a:noFill/>
          <a:ln w="28575" cap="flat">
            <a:solidFill>
              <a:srgbClr val="000000"/>
            </a:solidFill>
            <a:prstDash val="solid"/>
            <a:miter/>
          </a:ln>
        </p:spPr>
      </p:pic>
      <p:pic>
        <p:nvPicPr>
          <p:cNvPr id="11" name="Picture 3">
            <a:extLst>
              <a:ext uri="{FF2B5EF4-FFF2-40B4-BE49-F238E27FC236}">
                <a16:creationId xmlns:a16="http://schemas.microsoft.com/office/drawing/2014/main" id="{DA86EE32-1C85-3E72-EA4B-41985F25EFE7}"/>
              </a:ext>
            </a:extLst>
          </p:cNvPr>
          <p:cNvPicPr>
            <a:picLocks noChangeAspect="1"/>
          </p:cNvPicPr>
          <p:nvPr/>
        </p:nvPicPr>
        <p:blipFill>
          <a:blip r:embed="rId7"/>
          <a:stretch>
            <a:fillRect/>
          </a:stretch>
        </p:blipFill>
        <p:spPr>
          <a:xfrm>
            <a:off x="217709" y="3861794"/>
            <a:ext cx="11555181" cy="2552520"/>
          </a:xfrm>
          <a:prstGeom prst="rect">
            <a:avLst/>
          </a:prstGeom>
          <a:noFill/>
          <a:ln w="28575" cap="flat">
            <a:solidFill>
              <a:srgbClr val="000000"/>
            </a:solidFill>
            <a:prstDash val="solid"/>
            <a:miter/>
          </a:ln>
        </p:spPr>
      </p:pic>
      <p:sp>
        <p:nvSpPr>
          <p:cNvPr id="12" name="Rectangle 9">
            <a:extLst>
              <a:ext uri="{FF2B5EF4-FFF2-40B4-BE49-F238E27FC236}">
                <a16:creationId xmlns:a16="http://schemas.microsoft.com/office/drawing/2014/main" id="{BEA36315-C28F-B36B-3301-EAED71165330}"/>
              </a:ext>
            </a:extLst>
          </p:cNvPr>
          <p:cNvSpPr/>
          <p:nvPr/>
        </p:nvSpPr>
        <p:spPr>
          <a:xfrm>
            <a:off x="10965420" y="4230617"/>
            <a:ext cx="724515" cy="1804989"/>
          </a:xfrm>
          <a:prstGeom prst="rect">
            <a:avLst/>
          </a:pr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C476-B54C-3A54-9677-A6EECA4AE150}"/>
              </a:ext>
            </a:extLst>
          </p:cNvPr>
          <p:cNvSpPr txBox="1">
            <a:spLocks noGrp="1"/>
          </p:cNvSpPr>
          <p:nvPr>
            <p:ph type="title"/>
          </p:nvPr>
        </p:nvSpPr>
        <p:spPr>
          <a:xfrm>
            <a:off x="127001" y="-57150"/>
            <a:ext cx="10515600" cy="1325559"/>
          </a:xfrm>
        </p:spPr>
        <p:txBody>
          <a:bodyPr/>
          <a:lstStyle/>
          <a:p>
            <a:pPr lvl="0"/>
            <a:r>
              <a:rPr lang="en-CA" sz="3200"/>
              <a:t>Dengue </a:t>
            </a:r>
            <a:endParaRPr lang="en-CA" sz="3200">
              <a:solidFill>
                <a:srgbClr val="FF0000"/>
              </a:solidFill>
              <a:ea typeface="Calibri"/>
              <a:cs typeface="Calibri"/>
            </a:endParaRPr>
          </a:p>
        </p:txBody>
      </p:sp>
      <p:sp>
        <p:nvSpPr>
          <p:cNvPr id="3" name="Text Placeholder 2">
            <a:extLst>
              <a:ext uri="{FF2B5EF4-FFF2-40B4-BE49-F238E27FC236}">
                <a16:creationId xmlns:a16="http://schemas.microsoft.com/office/drawing/2014/main" id="{224662E2-0EAC-1B77-1D82-4C8AD47495BC}"/>
              </a:ext>
            </a:extLst>
          </p:cNvPr>
          <p:cNvSpPr txBox="1">
            <a:spLocks noGrp="1"/>
          </p:cNvSpPr>
          <p:nvPr>
            <p:ph type="body" idx="4294967295"/>
          </p:nvPr>
        </p:nvSpPr>
        <p:spPr>
          <a:xfrm>
            <a:off x="431797" y="903107"/>
            <a:ext cx="5483967" cy="5362754"/>
          </a:xfrm>
        </p:spPr>
        <p:txBody>
          <a:bodyPr/>
          <a:lstStyle/>
          <a:p>
            <a:pPr lvl="0"/>
            <a:r>
              <a:rPr lang="en-CA"/>
              <a:t>PAHO released an </a:t>
            </a:r>
            <a:r>
              <a:rPr lang="en-CA">
                <a:solidFill>
                  <a:srgbClr val="0070C0"/>
                </a:solidFill>
                <a:hlinkClick r:id="rId3">
                  <a:extLst>
                    <a:ext uri="{A12FA001-AC4F-418D-AE19-62706E023703}">
                      <ahyp:hlinkClr xmlns:ahyp="http://schemas.microsoft.com/office/drawing/2018/hyperlinkcolor" val="tx"/>
                    </a:ext>
                  </a:extLst>
                </a:hlinkClick>
              </a:rPr>
              <a:t>epidemiological update</a:t>
            </a:r>
            <a:r>
              <a:rPr lang="en-CA">
                <a:solidFill>
                  <a:srgbClr val="0070C0"/>
                </a:solidFill>
              </a:rPr>
              <a:t> </a:t>
            </a:r>
            <a:r>
              <a:rPr lang="en-CA"/>
              <a:t>on </a:t>
            </a:r>
            <a:r>
              <a:rPr lang="en-CA" b="1"/>
              <a:t>Dengue </a:t>
            </a:r>
            <a:r>
              <a:rPr lang="en-CA"/>
              <a:t>in the Americas on December 22, 2025</a:t>
            </a:r>
          </a:p>
          <a:p>
            <a:pPr lvl="0"/>
            <a:r>
              <a:rPr lang="en-CA"/>
              <a:t>Most Asian countries reporting declining total cases, except </a:t>
            </a:r>
            <a:r>
              <a:rPr lang="en-CA">
                <a:solidFill>
                  <a:srgbClr val="0070C0"/>
                </a:solidFill>
                <a:hlinkClick r:id="rId4">
                  <a:extLst>
                    <a:ext uri="{A12FA001-AC4F-418D-AE19-62706E023703}">
                      <ahyp:hlinkClr xmlns:ahyp="http://schemas.microsoft.com/office/drawing/2018/hyperlinkcolor" val="tx"/>
                    </a:ext>
                  </a:extLst>
                </a:hlinkClick>
              </a:rPr>
              <a:t>Bhutan </a:t>
            </a:r>
            <a:r>
              <a:rPr lang="en-CA"/>
              <a:t>which has stayed elevated</a:t>
            </a:r>
          </a:p>
          <a:p>
            <a:pPr lvl="0"/>
            <a:r>
              <a:rPr lang="en-CA">
                <a:solidFill>
                  <a:srgbClr val="0070C0"/>
                </a:solidFill>
                <a:hlinkClick r:id="rId5">
                  <a:extLst>
                    <a:ext uri="{A12FA001-AC4F-418D-AE19-62706E023703}">
                      <ahyp:hlinkClr xmlns:ahyp="http://schemas.microsoft.com/office/drawing/2018/hyperlinkcolor" val="tx"/>
                    </a:ext>
                  </a:extLst>
                </a:hlinkClick>
              </a:rPr>
              <a:t>Europe</a:t>
            </a:r>
            <a:r>
              <a:rPr lang="en-CA"/>
              <a:t> – locally acquired cases reported in </a:t>
            </a:r>
            <a:r>
              <a:rPr lang="en-CA">
                <a:solidFill>
                  <a:srgbClr val="0070C0"/>
                </a:solidFill>
                <a:hlinkClick r:id="rId6">
                  <a:extLst>
                    <a:ext uri="{A12FA001-AC4F-418D-AE19-62706E023703}">
                      <ahyp:hlinkClr xmlns:ahyp="http://schemas.microsoft.com/office/drawing/2018/hyperlinkcolor" val="tx"/>
                    </a:ext>
                  </a:extLst>
                </a:hlinkClick>
              </a:rPr>
              <a:t>Italy and France</a:t>
            </a:r>
            <a:endParaRPr lang="en-CA">
              <a:solidFill>
                <a:srgbClr val="0070C0"/>
              </a:solidFill>
            </a:endParaRPr>
          </a:p>
          <a:p>
            <a:pPr lvl="0"/>
            <a:r>
              <a:rPr lang="en-CA">
                <a:solidFill>
                  <a:srgbClr val="0070C0"/>
                </a:solidFill>
                <a:hlinkClick r:id="rId7">
                  <a:extLst>
                    <a:ext uri="{A12FA001-AC4F-418D-AE19-62706E023703}">
                      <ahyp:hlinkClr xmlns:ahyp="http://schemas.microsoft.com/office/drawing/2018/hyperlinkcolor" val="tx"/>
                    </a:ext>
                  </a:extLst>
                </a:hlinkClick>
              </a:rPr>
              <a:t>WHO Dengue Dashboard</a:t>
            </a:r>
            <a:r>
              <a:rPr lang="en-CA">
                <a:solidFill>
                  <a:srgbClr val="0070C0"/>
                </a:solidFill>
              </a:rPr>
              <a:t> </a:t>
            </a:r>
            <a:r>
              <a:rPr lang="en-CA"/>
              <a:t>– Data up to December 9 2025</a:t>
            </a:r>
          </a:p>
          <a:p>
            <a:pPr marL="457200" lvl="1" indent="0">
              <a:buNone/>
            </a:pPr>
            <a:endParaRPr lang="en-CA">
              <a:ea typeface="Calibri"/>
              <a:cs typeface="Calibri"/>
            </a:endParaRPr>
          </a:p>
        </p:txBody>
      </p:sp>
      <p:sp>
        <p:nvSpPr>
          <p:cNvPr id="4" name="Slide Number Placeholder 3">
            <a:extLst>
              <a:ext uri="{FF2B5EF4-FFF2-40B4-BE49-F238E27FC236}">
                <a16:creationId xmlns:a16="http://schemas.microsoft.com/office/drawing/2014/main" id="{7D4306D8-DE59-8FC9-351D-44471CE165DD}"/>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61041E-0A1D-47BB-ABAC-52C1AB1A3648}" type="slidenum">
              <a:t>15</a:t>
            </a:fld>
            <a:endParaRPr lang="en-US" sz="1200" b="0" i="0" u="none" strike="noStrike" kern="1200" cap="none" spc="0" baseline="0">
              <a:solidFill>
                <a:srgbClr val="898989"/>
              </a:solidFill>
              <a:uFillTx/>
              <a:latin typeface="Calibri" pitchFamily="34"/>
            </a:endParaRPr>
          </a:p>
        </p:txBody>
      </p:sp>
      <p:cxnSp>
        <p:nvCxnSpPr>
          <p:cNvPr id="5" name="Straight Arrow Connector 7">
            <a:extLst>
              <a:ext uri="{FF2B5EF4-FFF2-40B4-BE49-F238E27FC236}">
                <a16:creationId xmlns:a16="http://schemas.microsoft.com/office/drawing/2014/main" id="{EC5F5EF4-2A3C-4AB1-0752-5DEE25EE1F7C}"/>
              </a:ext>
            </a:extLst>
          </p:cNvPr>
          <p:cNvCxnSpPr/>
          <p:nvPr/>
        </p:nvCxnSpPr>
        <p:spPr>
          <a:xfrm>
            <a:off x="5242556" y="1842397"/>
            <a:ext cx="1706884" cy="0"/>
          </a:xfrm>
          <a:prstGeom prst="straightConnector1">
            <a:avLst/>
          </a:prstGeom>
          <a:noFill/>
          <a:ln w="57150" cap="flat">
            <a:solidFill>
              <a:srgbClr val="000000"/>
            </a:solidFill>
            <a:prstDash val="solid"/>
            <a:miter/>
            <a:tailEnd type="arrow"/>
          </a:ln>
        </p:spPr>
      </p:cxnSp>
      <p:sp>
        <p:nvSpPr>
          <p:cNvPr id="6" name="TextBox 6">
            <a:hlinkClick r:id="rId8"/>
            <a:extLst>
              <a:ext uri="{FF2B5EF4-FFF2-40B4-BE49-F238E27FC236}">
                <a16:creationId xmlns:a16="http://schemas.microsoft.com/office/drawing/2014/main" id="{098B4760-665C-F837-EE7A-FD1102CE0127}"/>
              </a:ext>
            </a:extLst>
          </p:cNvPr>
          <p:cNvSpPr txBox="1"/>
          <p:nvPr/>
        </p:nvSpPr>
        <p:spPr>
          <a:xfrm>
            <a:off x="8610603" y="136117"/>
            <a:ext cx="344607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8">
                  <a:extLst>
                    <a:ext uri="{A12FA001-AC4F-418D-AE19-62706E023703}">
                      <ahyp:hlinkClr xmlns:ahyp="http://schemas.microsoft.com/office/drawing/2018/hyperlinkcolor" val="tx"/>
                    </a:ext>
                  </a:extLst>
                </a:hlinkClick>
              </a:rPr>
              <a:t>PAHO Dengue: analysis by country</a:t>
            </a:r>
            <a:endParaRPr lang="en-CA" sz="1800" b="0" i="0" u="none" strike="noStrike" kern="1200" cap="none" spc="0" baseline="0">
              <a:solidFill>
                <a:srgbClr val="0070C0"/>
              </a:solidFill>
              <a:uFillTx/>
              <a:latin typeface="Calibri" pitchFamily="34"/>
            </a:endParaRPr>
          </a:p>
        </p:txBody>
      </p:sp>
      <p:pic>
        <p:nvPicPr>
          <p:cNvPr id="7" name="Picture 3">
            <a:extLst>
              <a:ext uri="{FF2B5EF4-FFF2-40B4-BE49-F238E27FC236}">
                <a16:creationId xmlns:a16="http://schemas.microsoft.com/office/drawing/2014/main" id="{DDBCA72B-7594-2451-A13F-E5DE39B7AE12}"/>
              </a:ext>
            </a:extLst>
          </p:cNvPr>
          <p:cNvPicPr>
            <a:picLocks noChangeAspect="1"/>
          </p:cNvPicPr>
          <p:nvPr/>
        </p:nvPicPr>
        <p:blipFill>
          <a:blip r:embed="rId9"/>
          <a:stretch>
            <a:fillRect/>
          </a:stretch>
        </p:blipFill>
        <p:spPr>
          <a:xfrm>
            <a:off x="6997391" y="509293"/>
            <a:ext cx="4948120" cy="2671986"/>
          </a:xfrm>
          <a:prstGeom prst="rect">
            <a:avLst/>
          </a:prstGeom>
          <a:noFill/>
          <a:ln w="19046" cap="flat">
            <a:solidFill>
              <a:srgbClr val="000000"/>
            </a:solidFill>
            <a:prstDash val="solid"/>
            <a:miter/>
          </a:ln>
        </p:spPr>
      </p:pic>
      <p:pic>
        <p:nvPicPr>
          <p:cNvPr id="8" name="Picture 5">
            <a:extLst>
              <a:ext uri="{FF2B5EF4-FFF2-40B4-BE49-F238E27FC236}">
                <a16:creationId xmlns:a16="http://schemas.microsoft.com/office/drawing/2014/main" id="{0C495CB0-B9D4-4E9F-201A-0F7B9C99A1D3}"/>
              </a:ext>
            </a:extLst>
          </p:cNvPr>
          <p:cNvPicPr>
            <a:picLocks noChangeAspect="1"/>
          </p:cNvPicPr>
          <p:nvPr/>
        </p:nvPicPr>
        <p:blipFill>
          <a:blip r:embed="rId10"/>
          <a:stretch>
            <a:fillRect/>
          </a:stretch>
        </p:blipFill>
        <p:spPr>
          <a:xfrm>
            <a:off x="5915765" y="3590601"/>
            <a:ext cx="6096003" cy="2510375"/>
          </a:xfrm>
          <a:prstGeom prst="rect">
            <a:avLst/>
          </a:prstGeom>
          <a:noFill/>
          <a:ln cap="flat">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25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DFAE-7E62-8BA3-82A1-3E8F18A23C6F}"/>
              </a:ext>
            </a:extLst>
          </p:cNvPr>
          <p:cNvSpPr txBox="1">
            <a:spLocks noGrp="1"/>
          </p:cNvSpPr>
          <p:nvPr>
            <p:ph type="title"/>
          </p:nvPr>
        </p:nvSpPr>
        <p:spPr>
          <a:xfrm>
            <a:off x="114300" y="-95253"/>
            <a:ext cx="10515600" cy="1325559"/>
          </a:xfrm>
        </p:spPr>
        <p:txBody>
          <a:bodyPr/>
          <a:lstStyle/>
          <a:p>
            <a:pPr lvl="0"/>
            <a:r>
              <a:rPr lang="en-CA" sz="3200"/>
              <a:t>Scientific Findings</a:t>
            </a:r>
          </a:p>
        </p:txBody>
      </p:sp>
      <p:sp>
        <p:nvSpPr>
          <p:cNvPr id="3" name="Text Placeholder 5">
            <a:extLst>
              <a:ext uri="{FF2B5EF4-FFF2-40B4-BE49-F238E27FC236}">
                <a16:creationId xmlns:a16="http://schemas.microsoft.com/office/drawing/2014/main" id="{FA578036-82C3-5846-9650-B1B45D7D9205}"/>
              </a:ext>
            </a:extLst>
          </p:cNvPr>
          <p:cNvSpPr txBox="1">
            <a:spLocks noGrp="1"/>
          </p:cNvSpPr>
          <p:nvPr>
            <p:ph type="body" idx="4294967295"/>
          </p:nvPr>
        </p:nvSpPr>
        <p:spPr>
          <a:xfrm>
            <a:off x="225427" y="831847"/>
            <a:ext cx="11672892" cy="5768977"/>
          </a:xfrm>
        </p:spPr>
        <p:txBody>
          <a:bodyPr/>
          <a:lstStyle/>
          <a:p>
            <a:pPr lvl="0"/>
            <a:r>
              <a:rPr lang="en-CA" sz="1800" b="1">
                <a:solidFill>
                  <a:srgbClr val="0070C0"/>
                </a:solidFill>
                <a:ea typeface="Calibri" pitchFamily="34"/>
                <a:cs typeface="Times New Roman" pitchFamily="18"/>
                <a:hlinkClick r:id="rId3">
                  <a:extLst>
                    <a:ext uri="{A12FA001-AC4F-418D-AE19-62706E023703}">
                      <ahyp:hlinkClr xmlns:ahyp="http://schemas.microsoft.com/office/drawing/2018/hyperlinkcolor" val="tx"/>
                    </a:ext>
                  </a:extLst>
                </a:hlinkClick>
              </a:rPr>
              <a:t>Various small mammal hosts are involved in the transmission cycle of zoonotic Anaplasma phagocytophilum in Southeastern Canada</a:t>
            </a:r>
            <a:endParaRPr lang="en-CA" sz="1800" b="1">
              <a:solidFill>
                <a:srgbClr val="0070C0"/>
              </a:solidFill>
              <a:ea typeface="Calibri" pitchFamily="34"/>
              <a:cs typeface="Times New Roman" pitchFamily="18"/>
            </a:endParaRPr>
          </a:p>
          <a:p>
            <a:pPr lvl="0"/>
            <a:r>
              <a:rPr lang="en-CA" sz="1800" b="1">
                <a:solidFill>
                  <a:srgbClr val="0070C0"/>
                </a:solidFill>
                <a:ea typeface="Calibri" pitchFamily="34"/>
                <a:cs typeface="Times New Roman" pitchFamily="18"/>
                <a:hlinkClick r:id="rId4">
                  <a:extLst>
                    <a:ext uri="{A12FA001-AC4F-418D-AE19-62706E023703}">
                      <ahyp:hlinkClr xmlns:ahyp="http://schemas.microsoft.com/office/drawing/2018/hyperlinkcolor" val="tx"/>
                    </a:ext>
                  </a:extLst>
                </a:hlinkClick>
              </a:rPr>
              <a:t>Isolation and Characterization of Rickettsia finnyi, Novel Pathogenic Spotted Fever Group Rickettsia in Dogs, United States</a:t>
            </a:r>
            <a:endParaRPr lang="en-CA" sz="1800" b="1">
              <a:solidFill>
                <a:srgbClr val="0070C0"/>
              </a:solidFill>
              <a:ea typeface="Calibri" pitchFamily="34"/>
              <a:cs typeface="Times New Roman" pitchFamily="18"/>
            </a:endParaRPr>
          </a:p>
          <a:p>
            <a:pPr lvl="0"/>
            <a:r>
              <a:rPr lang="en-CA" sz="1800" b="1">
                <a:solidFill>
                  <a:srgbClr val="0070C0"/>
                </a:solidFill>
                <a:hlinkClick r:id="rId5">
                  <a:extLst>
                    <a:ext uri="{A12FA001-AC4F-418D-AE19-62706E023703}">
                      <ahyp:hlinkClr xmlns:ahyp="http://schemas.microsoft.com/office/drawing/2018/hyperlinkcolor" val="tx"/>
                    </a:ext>
                  </a:extLst>
                </a:hlinkClick>
              </a:rPr>
              <a:t>First finding of Rickettsia rickettsii in Haemaphysalis longicornis (Acari: Ixodidae) in North America </a:t>
            </a:r>
            <a:endParaRPr lang="en-CA" sz="1800" b="1">
              <a:solidFill>
                <a:srgbClr val="0070C0"/>
              </a:solidFill>
            </a:endParaRPr>
          </a:p>
          <a:p>
            <a:pPr lvl="0"/>
            <a:r>
              <a:rPr lang="en-CA" sz="1800" b="1">
                <a:solidFill>
                  <a:srgbClr val="0070C0"/>
                </a:solidFill>
                <a:hlinkClick r:id="rId6">
                  <a:extLst>
                    <a:ext uri="{A12FA001-AC4F-418D-AE19-62706E023703}">
                      <ahyp:hlinkClr xmlns:ahyp="http://schemas.microsoft.com/office/drawing/2018/hyperlinkcolor" val="tx"/>
                    </a:ext>
                  </a:extLst>
                </a:hlinkClick>
              </a:rPr>
              <a:t>Metagenomic surveillance of emerging viruses in mosquito populations from high-risk regions of Iran</a:t>
            </a:r>
            <a:endParaRPr lang="en-CA" sz="1800" b="1">
              <a:solidFill>
                <a:srgbClr val="0070C0"/>
              </a:solidFill>
            </a:endParaRPr>
          </a:p>
          <a:p>
            <a:pPr lvl="0"/>
            <a:r>
              <a:rPr lang="en-CA" sz="1800" b="1">
                <a:solidFill>
                  <a:srgbClr val="0070C0"/>
                </a:solidFill>
                <a:hlinkClick r:id="rId7">
                  <a:extLst>
                    <a:ext uri="{A12FA001-AC4F-418D-AE19-62706E023703}">
                      <ahyp:hlinkClr xmlns:ahyp="http://schemas.microsoft.com/office/drawing/2018/hyperlinkcolor" val="tx"/>
                    </a:ext>
                  </a:extLst>
                </a:hlinkClick>
              </a:rPr>
              <a:t>Spillover infections by rustrela virus, borna disease virus 1 and tick-borne encephalitis virus revealed by retrospective screening of mammalian encephalitis of unknown origin</a:t>
            </a:r>
            <a:endParaRPr lang="en-CA" sz="1800" b="1">
              <a:solidFill>
                <a:srgbClr val="0070C0"/>
              </a:solidFill>
            </a:endParaRPr>
          </a:p>
          <a:p>
            <a:pPr lvl="0"/>
            <a:r>
              <a:rPr lang="en-CA" sz="1800" b="1">
                <a:solidFill>
                  <a:srgbClr val="0070C0"/>
                </a:solidFill>
                <a:hlinkClick r:id="rId8">
                  <a:extLst>
                    <a:ext uri="{A12FA001-AC4F-418D-AE19-62706E023703}">
                      <ahyp:hlinkClr xmlns:ahyp="http://schemas.microsoft.com/office/drawing/2018/hyperlinkcolor" val="tx"/>
                    </a:ext>
                  </a:extLst>
                </a:hlinkClick>
              </a:rPr>
              <a:t>Improving the sex-specificity of a conditional female lethal system for genetic biocontrol of the New World screwworm, Cochliomyia hominivorax</a:t>
            </a:r>
            <a:endParaRPr lang="en-CA" sz="1800" b="1">
              <a:solidFill>
                <a:srgbClr val="0070C0"/>
              </a:solidFill>
            </a:endParaRPr>
          </a:p>
          <a:p>
            <a:pPr lvl="0"/>
            <a:r>
              <a:rPr lang="en-CA" sz="1800" b="1">
                <a:solidFill>
                  <a:srgbClr val="0070C0"/>
                </a:solidFill>
                <a:hlinkClick r:id="rId9">
                  <a:extLst>
                    <a:ext uri="{A12FA001-AC4F-418D-AE19-62706E023703}">
                      <ahyp:hlinkClr xmlns:ahyp="http://schemas.microsoft.com/office/drawing/2018/hyperlinkcolor" val="tx"/>
                    </a:ext>
                  </a:extLst>
                </a:hlinkClick>
              </a:rPr>
              <a:t>Factors associated with infection and hospitalization of Zika cases during the 2016–2018 outbreak in Mexico</a:t>
            </a:r>
            <a:endParaRPr lang="en-CA" sz="1800" b="1">
              <a:solidFill>
                <a:srgbClr val="0070C0"/>
              </a:solidFill>
            </a:endParaRPr>
          </a:p>
          <a:p>
            <a:pPr lvl="0"/>
            <a:r>
              <a:rPr lang="en-CA" sz="1800" b="1">
                <a:solidFill>
                  <a:srgbClr val="0070C0"/>
                </a:solidFill>
                <a:hlinkClick r:id="rId10">
                  <a:extLst>
                    <a:ext uri="{A12FA001-AC4F-418D-AE19-62706E023703}">
                      <ahyp:hlinkClr xmlns:ahyp="http://schemas.microsoft.com/office/drawing/2018/hyperlinkcolor" val="tx"/>
                    </a:ext>
                  </a:extLst>
                </a:hlinkClick>
              </a:rPr>
              <a:t>Pathogens spread by high-flying wind-borne mosquitoes</a:t>
            </a:r>
            <a:endParaRPr lang="en-CA" sz="1800" b="1">
              <a:solidFill>
                <a:srgbClr val="0070C0"/>
              </a:solidFill>
            </a:endParaRPr>
          </a:p>
          <a:p>
            <a:pPr lvl="0"/>
            <a:r>
              <a:rPr lang="en-CA" sz="1800" b="1">
                <a:solidFill>
                  <a:srgbClr val="0070C0"/>
                </a:solidFill>
                <a:hlinkClick r:id="rId11">
                  <a:extLst>
                    <a:ext uri="{A12FA001-AC4F-418D-AE19-62706E023703}">
                      <ahyp:hlinkClr xmlns:ahyp="http://schemas.microsoft.com/office/drawing/2018/hyperlinkcolor" val="tx"/>
                    </a:ext>
                  </a:extLst>
                </a:hlinkClick>
              </a:rPr>
              <a:t>Global invasion patterns and dynamics of disease vector mosquitoes</a:t>
            </a:r>
            <a:endParaRPr lang="en-CA" sz="1800" b="1">
              <a:solidFill>
                <a:srgbClr val="0070C0"/>
              </a:solidFill>
            </a:endParaRPr>
          </a:p>
          <a:p>
            <a:pPr lvl="0"/>
            <a:r>
              <a:rPr lang="en-CA" sz="1800" b="1">
                <a:solidFill>
                  <a:srgbClr val="0070C0"/>
                </a:solidFill>
                <a:hlinkClick r:id="rId12">
                  <a:extLst>
                    <a:ext uri="{A12FA001-AC4F-418D-AE19-62706E023703}">
                      <ahyp:hlinkClr xmlns:ahyp="http://schemas.microsoft.com/office/drawing/2018/hyperlinkcolor" val="tx"/>
                    </a:ext>
                  </a:extLst>
                </a:hlinkClick>
              </a:rPr>
              <a:t>Engineered Metarhizium fungi produce longifolene to attract and kill mosquitoes</a:t>
            </a:r>
            <a:endParaRPr lang="en-CA" sz="1800" b="1">
              <a:solidFill>
                <a:srgbClr val="0070C0"/>
              </a:solidFill>
            </a:endParaRPr>
          </a:p>
          <a:p>
            <a:pPr lvl="0"/>
            <a:r>
              <a:rPr lang="en-CA" sz="1800" b="1">
                <a:solidFill>
                  <a:srgbClr val="0070C0"/>
                </a:solidFill>
                <a:hlinkClick r:id="rId13">
                  <a:extLst>
                    <a:ext uri="{A12FA001-AC4F-418D-AE19-62706E023703}">
                      <ahyp:hlinkClr xmlns:ahyp="http://schemas.microsoft.com/office/drawing/2018/hyperlinkcolor" val="tx"/>
                    </a:ext>
                  </a:extLst>
                </a:hlinkClick>
              </a:rPr>
              <a:t>Virome analysis and detection of ticks and tick-borne viruses in Shanghai, China</a:t>
            </a:r>
            <a:endParaRPr lang="en-CA" sz="1800" b="1">
              <a:solidFill>
                <a:srgbClr val="0070C0"/>
              </a:solidFill>
            </a:endParaRPr>
          </a:p>
          <a:p>
            <a:pPr lvl="0"/>
            <a:r>
              <a:rPr lang="en-CA" sz="1800" b="1">
                <a:solidFill>
                  <a:srgbClr val="0070C0"/>
                </a:solidFill>
                <a:hlinkClick r:id="rId14">
                  <a:extLst>
                    <a:ext uri="{A12FA001-AC4F-418D-AE19-62706E023703}">
                      <ahyp:hlinkClr xmlns:ahyp="http://schemas.microsoft.com/office/drawing/2018/hyperlinkcolor" val="tx"/>
                    </a:ext>
                  </a:extLst>
                </a:hlinkClick>
              </a:rPr>
              <a:t>Investigation of avian louse flies as potential vectors of protozoan and bacterial pathogens of veterinary importance</a:t>
            </a:r>
            <a:endParaRPr lang="en-CA" sz="1800" b="1">
              <a:solidFill>
                <a:srgbClr val="0070C0"/>
              </a:solidFill>
            </a:endParaRPr>
          </a:p>
          <a:p>
            <a:pPr lvl="0"/>
            <a:endParaRPr lang="en-CA" sz="1800" b="1"/>
          </a:p>
          <a:p>
            <a:pPr lvl="0"/>
            <a:endParaRPr lang="en-CA" sz="1800" b="1"/>
          </a:p>
        </p:txBody>
      </p:sp>
      <p:sp>
        <p:nvSpPr>
          <p:cNvPr id="4" name="Slide Number Placeholder 4">
            <a:extLst>
              <a:ext uri="{FF2B5EF4-FFF2-40B4-BE49-F238E27FC236}">
                <a16:creationId xmlns:a16="http://schemas.microsoft.com/office/drawing/2014/main" id="{45CF3DF2-689B-1174-4CFF-BA94D77C7234}"/>
              </a:ext>
            </a:extLst>
          </p:cNvPr>
          <p:cNvSpPr txBox="1"/>
          <p:nvPr/>
        </p:nvSpPr>
        <p:spPr>
          <a:xfrm>
            <a:off x="9448796"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41BD5B6-3843-4468-9BFB-3D43BFCB7EE1}" type="slidenum">
              <a:t>16</a:t>
            </a:fld>
            <a:endParaRPr lang="en-US" sz="1200" b="0" i="0" u="none" strike="noStrike" kern="1200" cap="none" spc="0" baseline="0">
              <a:solidFill>
                <a:srgbClr val="898989"/>
              </a:solidFill>
              <a:uFillTx/>
              <a:latin typeface="Calibri" pitchFamily="3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F8F7-B7C8-5C52-F031-B8A52B9FFD44}"/>
              </a:ext>
            </a:extLst>
          </p:cNvPr>
          <p:cNvSpPr txBox="1">
            <a:spLocks noGrp="1"/>
          </p:cNvSpPr>
          <p:nvPr>
            <p:ph type="title"/>
          </p:nvPr>
        </p:nvSpPr>
        <p:spPr>
          <a:xfrm>
            <a:off x="114300" y="-95253"/>
            <a:ext cx="10515600" cy="1325559"/>
          </a:xfrm>
        </p:spPr>
        <p:txBody>
          <a:bodyPr/>
          <a:lstStyle/>
          <a:p>
            <a:pPr lvl="0"/>
            <a:r>
              <a:rPr lang="en-CA" sz="3200"/>
              <a:t>Scientific Findings</a:t>
            </a:r>
          </a:p>
        </p:txBody>
      </p:sp>
      <p:sp>
        <p:nvSpPr>
          <p:cNvPr id="3" name="Text Placeholder 5">
            <a:extLst>
              <a:ext uri="{FF2B5EF4-FFF2-40B4-BE49-F238E27FC236}">
                <a16:creationId xmlns:a16="http://schemas.microsoft.com/office/drawing/2014/main" id="{1DDA2E9B-59ED-3C1C-828B-62383D1DC9FE}"/>
              </a:ext>
            </a:extLst>
          </p:cNvPr>
          <p:cNvSpPr txBox="1">
            <a:spLocks noGrp="1"/>
          </p:cNvSpPr>
          <p:nvPr>
            <p:ph type="body" idx="4294967295"/>
          </p:nvPr>
        </p:nvSpPr>
        <p:spPr>
          <a:xfrm>
            <a:off x="225427" y="831847"/>
            <a:ext cx="11672892" cy="5768977"/>
          </a:xfrm>
        </p:spPr>
        <p:txBody>
          <a:bodyPr/>
          <a:lstStyle/>
          <a:p>
            <a:pPr lvl="0"/>
            <a:r>
              <a:rPr lang="en-CA" sz="1800" b="1">
                <a:solidFill>
                  <a:srgbClr val="0070C0"/>
                </a:solidFill>
                <a:hlinkClick r:id="rId3">
                  <a:extLst>
                    <a:ext uri="{A12FA001-AC4F-418D-AE19-62706E023703}">
                      <ahyp:hlinkClr xmlns:ahyp="http://schemas.microsoft.com/office/drawing/2018/hyperlinkcolor" val="tx"/>
                    </a:ext>
                  </a:extLst>
                </a:hlinkClick>
              </a:rPr>
              <a:t>First detection of Crimean Congo Hemorrhagic Fever antibodies in cattle and wildlife of southern continental France: Investigation of explanatory factors</a:t>
            </a:r>
            <a:endParaRPr lang="en-CA" sz="1800" b="1">
              <a:solidFill>
                <a:srgbClr val="0070C0"/>
              </a:solidFill>
              <a:ea typeface="Calibri"/>
              <a:cs typeface="Calibri"/>
            </a:endParaRPr>
          </a:p>
          <a:p>
            <a:pPr lvl="0"/>
            <a:r>
              <a:rPr lang="en-CA" sz="1800" b="1">
                <a:solidFill>
                  <a:srgbClr val="0070C0"/>
                </a:solidFill>
                <a:hlinkClick r:id="rId4">
                  <a:extLst>
                    <a:ext uri="{A12FA001-AC4F-418D-AE19-62706E023703}">
                      <ahyp:hlinkClr xmlns:ahyp="http://schemas.microsoft.com/office/drawing/2018/hyperlinkcolor" val="tx"/>
                    </a:ext>
                  </a:extLst>
                </a:hlinkClick>
              </a:rPr>
              <a:t>Blood donor West Nile virus screening identifies three autochthonous Usutu virus infections in Spain</a:t>
            </a:r>
            <a:endParaRPr lang="en-CA" sz="1800" b="1">
              <a:solidFill>
                <a:srgbClr val="0070C0"/>
              </a:solidFill>
            </a:endParaRPr>
          </a:p>
          <a:p>
            <a:pPr lvl="0"/>
            <a:r>
              <a:rPr lang="en-CA" sz="1800" b="1">
                <a:solidFill>
                  <a:srgbClr val="0070C0"/>
                </a:solidFill>
                <a:hlinkClick r:id="rId5">
                  <a:extLst>
                    <a:ext uri="{A12FA001-AC4F-418D-AE19-62706E023703}">
                      <ahyp:hlinkClr xmlns:ahyp="http://schemas.microsoft.com/office/drawing/2018/hyperlinkcolor" val="tx"/>
                    </a:ext>
                  </a:extLst>
                </a:hlinkClick>
              </a:rPr>
              <a:t>Human infection with Candidatus Rickettsia jingxinensis: First identification and clinical characteristics</a:t>
            </a:r>
            <a:endParaRPr lang="en-CA" sz="1800" b="1">
              <a:solidFill>
                <a:srgbClr val="0070C0"/>
              </a:solidFill>
            </a:endParaRPr>
          </a:p>
          <a:p>
            <a:pPr lvl="0"/>
            <a:r>
              <a:rPr lang="en-CA" sz="1800" b="1">
                <a:solidFill>
                  <a:srgbClr val="0070C0"/>
                </a:solidFill>
                <a:hlinkClick r:id="rId6">
                  <a:extLst>
                    <a:ext uri="{A12FA001-AC4F-418D-AE19-62706E023703}">
                      <ahyp:hlinkClr xmlns:ahyp="http://schemas.microsoft.com/office/drawing/2018/hyperlinkcolor" val="tx"/>
                    </a:ext>
                  </a:extLst>
                </a:hlinkClick>
              </a:rPr>
              <a:t>Two Autochthonous Cases of Anaplasmosis, Washington, USA, 2022–2023</a:t>
            </a:r>
            <a:endParaRPr lang="en-CA" sz="1800" b="1">
              <a:solidFill>
                <a:srgbClr val="0070C0"/>
              </a:solidFill>
            </a:endParaRPr>
          </a:p>
          <a:p>
            <a:pPr lvl="0"/>
            <a:r>
              <a:rPr lang="en-CA" sz="1800" b="1">
                <a:solidFill>
                  <a:srgbClr val="0070C0"/>
                </a:solidFill>
                <a:hlinkClick r:id="rId7">
                  <a:extLst>
                    <a:ext uri="{A12FA001-AC4F-418D-AE19-62706E023703}">
                      <ahyp:hlinkClr xmlns:ahyp="http://schemas.microsoft.com/office/drawing/2018/hyperlinkcolor" val="tx"/>
                    </a:ext>
                  </a:extLst>
                </a:hlinkClick>
              </a:rPr>
              <a:t>Bluetongue virus in carnivores: expanding the host range and implications for disease ecology</a:t>
            </a:r>
            <a:endParaRPr lang="en-CA" sz="1800" b="1">
              <a:solidFill>
                <a:srgbClr val="0070C0"/>
              </a:solidFill>
            </a:endParaRPr>
          </a:p>
          <a:p>
            <a:pPr lvl="0"/>
            <a:r>
              <a:rPr lang="en-CA" sz="1800" b="1">
                <a:solidFill>
                  <a:srgbClr val="0070C0"/>
                </a:solidFill>
                <a:ea typeface="Calibri"/>
                <a:cs typeface="Calibri"/>
                <a:hlinkClick r:id="rId8">
                  <a:extLst>
                    <a:ext uri="{A12FA001-AC4F-418D-AE19-62706E023703}">
                      <ahyp:hlinkClr xmlns:ahyp="http://schemas.microsoft.com/office/drawing/2018/hyperlinkcolor" val="tx"/>
                    </a:ext>
                  </a:extLst>
                </a:hlinkClick>
              </a:rPr>
              <a:t>Entomological surveillance for bluetongue virus in Poland: late-season activity and abundance of Culicoides vectors in 2024</a:t>
            </a:r>
            <a:endParaRPr lang="en-CA" sz="1800" b="1">
              <a:solidFill>
                <a:srgbClr val="0070C0"/>
              </a:solidFill>
            </a:endParaRPr>
          </a:p>
          <a:p>
            <a:pPr lvl="0"/>
            <a:r>
              <a:rPr lang="en-CA" sz="1800" b="1">
                <a:solidFill>
                  <a:srgbClr val="0070C0"/>
                </a:solidFill>
                <a:hlinkClick r:id="rId9">
                  <a:extLst>
                    <a:ext uri="{A12FA001-AC4F-418D-AE19-62706E023703}">
                      <ahyp:hlinkClr xmlns:ahyp="http://schemas.microsoft.com/office/drawing/2018/hyperlinkcolor" val="tx"/>
                    </a:ext>
                  </a:extLst>
                </a:hlinkClick>
              </a:rPr>
              <a:t>Nationwide surveillance detects yellow fever and chikungunya viruses in multiple Aedes mosquito species in Nigeria</a:t>
            </a:r>
            <a:endParaRPr lang="en-CA" sz="1800" b="1">
              <a:solidFill>
                <a:srgbClr val="0070C0"/>
              </a:solidFill>
            </a:endParaRPr>
          </a:p>
          <a:p>
            <a:pPr lvl="0"/>
            <a:r>
              <a:rPr lang="en-CA" sz="1800" b="1">
                <a:solidFill>
                  <a:srgbClr val="0070C0"/>
                </a:solidFill>
                <a:hlinkClick r:id="rId10">
                  <a:extLst>
                    <a:ext uri="{A12FA001-AC4F-418D-AE19-62706E023703}">
                      <ahyp:hlinkClr xmlns:ahyp="http://schemas.microsoft.com/office/drawing/2018/hyperlinkcolor" val="tx"/>
                    </a:ext>
                  </a:extLst>
                </a:hlinkClick>
              </a:rPr>
              <a:t>Exploring the challenge of diagnosing and tracking Oropouche virus during Brazil’s largest recorded dengue epidemic in 2024</a:t>
            </a:r>
            <a:endParaRPr lang="en-CA" sz="1800" b="1">
              <a:solidFill>
                <a:srgbClr val="0070C0"/>
              </a:solidFill>
            </a:endParaRPr>
          </a:p>
          <a:p>
            <a:pPr lvl="0"/>
            <a:r>
              <a:rPr lang="en-CA" sz="1800" b="1">
                <a:solidFill>
                  <a:srgbClr val="0070C0"/>
                </a:solidFill>
                <a:hlinkClick r:id="rId11">
                  <a:extLst>
                    <a:ext uri="{A12FA001-AC4F-418D-AE19-62706E023703}">
                      <ahyp:hlinkClr xmlns:ahyp="http://schemas.microsoft.com/office/drawing/2018/hyperlinkcolor" val="tx"/>
                    </a:ext>
                  </a:extLst>
                </a:hlinkClick>
              </a:rPr>
              <a:t>Transmission Routes of Oropouche Virus: Potential Role of European Biting Midges and First Oral Infection Attempt in Wild-Caught Culicoides (Subgenus Avaritia)</a:t>
            </a:r>
            <a:endParaRPr lang="en-CA" sz="1800" b="1">
              <a:solidFill>
                <a:srgbClr val="0070C0"/>
              </a:solidFill>
            </a:endParaRPr>
          </a:p>
          <a:p>
            <a:pPr lvl="0"/>
            <a:r>
              <a:rPr lang="en-CA" sz="1800" b="1">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Potential vectors associated to Oropouche virus transmission in Cuba, 2024</a:t>
            </a:r>
            <a:endParaRPr lang="en-CA" sz="1800" b="1">
              <a:solidFill>
                <a:srgbClr val="0070C0"/>
              </a:solidFill>
              <a:ea typeface="Calibri" pitchFamily="34"/>
              <a:cs typeface="Times New Roman" pitchFamily="18"/>
            </a:endParaRPr>
          </a:p>
          <a:p>
            <a:pPr lvl="0"/>
            <a:r>
              <a:rPr lang="en-CA" sz="1800" b="1">
                <a:solidFill>
                  <a:srgbClr val="0070C0"/>
                </a:solidFill>
                <a:ea typeface="Calibri" pitchFamily="34"/>
                <a:cs typeface="Times New Roman" pitchFamily="18"/>
                <a:hlinkClick r:id="rId13">
                  <a:extLst>
                    <a:ext uri="{A12FA001-AC4F-418D-AE19-62706E023703}">
                      <ahyp:hlinkClr xmlns:ahyp="http://schemas.microsoft.com/office/drawing/2018/hyperlinkcolor" val="tx"/>
                    </a:ext>
                  </a:extLst>
                </a:hlinkClick>
              </a:rPr>
              <a:t>WHO World Malaria Report 2025</a:t>
            </a:r>
            <a:endParaRPr lang="en-CA" sz="1800" b="1">
              <a:solidFill>
                <a:srgbClr val="0070C0"/>
              </a:solidFill>
              <a:ea typeface="Calibri" pitchFamily="34"/>
              <a:cs typeface="Times New Roman" pitchFamily="18"/>
            </a:endParaRPr>
          </a:p>
          <a:p>
            <a:pPr lvl="0"/>
            <a:r>
              <a:rPr lang="en-CA" sz="1800" b="1">
                <a:solidFill>
                  <a:srgbClr val="0070C0"/>
                </a:solidFill>
                <a:ea typeface="Calibri" pitchFamily="34"/>
                <a:cs typeface="Times New Roman" pitchFamily="18"/>
                <a:hlinkClick r:id="rId14">
                  <a:extLst>
                    <a:ext uri="{A12FA001-AC4F-418D-AE19-62706E023703}">
                      <ahyp:hlinkClr xmlns:ahyp="http://schemas.microsoft.com/office/drawing/2018/hyperlinkcolor" val="tx"/>
                    </a:ext>
                  </a:extLst>
                </a:hlinkClick>
              </a:rPr>
              <a:t>Public Health Response to the First Locally Acquired Malaria Outbreaks in the US in 20 Years</a:t>
            </a:r>
            <a:endParaRPr lang="en-CA" sz="1800" b="1">
              <a:solidFill>
                <a:srgbClr val="0070C0"/>
              </a:solidFill>
              <a:ea typeface="Calibri" pitchFamily="34"/>
              <a:cs typeface="Times New Roman" pitchFamily="18"/>
            </a:endParaRPr>
          </a:p>
          <a:p>
            <a:pPr marL="0" lvl="0" indent="0">
              <a:buNone/>
            </a:pPr>
            <a:endParaRPr lang="en-CA" sz="1800" b="1"/>
          </a:p>
        </p:txBody>
      </p:sp>
      <p:sp>
        <p:nvSpPr>
          <p:cNvPr id="4" name="Slide Number Placeholder 4">
            <a:extLst>
              <a:ext uri="{FF2B5EF4-FFF2-40B4-BE49-F238E27FC236}">
                <a16:creationId xmlns:a16="http://schemas.microsoft.com/office/drawing/2014/main" id="{142CD30D-6BFB-451D-1A7F-826D12D18B83}"/>
              </a:ext>
            </a:extLst>
          </p:cNvPr>
          <p:cNvSpPr txBox="1"/>
          <p:nvPr/>
        </p:nvSpPr>
        <p:spPr>
          <a:xfrm>
            <a:off x="9448796"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84DFFF-C0AE-4F3B-B8E3-314580A0497B}" type="slidenum">
              <a:t>17</a:t>
            </a:fld>
            <a:endParaRPr lang="en-US" sz="1200" b="0" i="0" u="none" strike="noStrike" kern="1200" cap="none" spc="0" baseline="0">
              <a:solidFill>
                <a:srgbClr val="898989"/>
              </a:solidFill>
              <a:uFillTx/>
              <a:latin typeface="Calibri" pitchFamily="3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6B8E8-CFA3-3E32-31A0-BF0259277DBC}"/>
              </a:ext>
            </a:extLst>
          </p:cNvPr>
          <p:cNvSpPr txBox="1">
            <a:spLocks noGrp="1"/>
          </p:cNvSpPr>
          <p:nvPr>
            <p:ph type="title"/>
          </p:nvPr>
        </p:nvSpPr>
        <p:spPr>
          <a:xfrm>
            <a:off x="-457" y="-185056"/>
            <a:ext cx="10515600" cy="1325559"/>
          </a:xfrm>
        </p:spPr>
        <p:txBody>
          <a:bodyPr/>
          <a:lstStyle/>
          <a:p>
            <a:pPr lvl="0"/>
            <a:r>
              <a:rPr lang="en-CA" sz="3200"/>
              <a:t>Scientific Findings</a:t>
            </a:r>
          </a:p>
        </p:txBody>
      </p:sp>
      <p:sp>
        <p:nvSpPr>
          <p:cNvPr id="3" name="Text Placeholder 5">
            <a:extLst>
              <a:ext uri="{FF2B5EF4-FFF2-40B4-BE49-F238E27FC236}">
                <a16:creationId xmlns:a16="http://schemas.microsoft.com/office/drawing/2014/main" id="{E7E27FA6-00F4-3F5A-E2EF-8A9E1E2E351F}"/>
              </a:ext>
            </a:extLst>
          </p:cNvPr>
          <p:cNvSpPr txBox="1">
            <a:spLocks noGrp="1"/>
          </p:cNvSpPr>
          <p:nvPr>
            <p:ph type="body" idx="4294967295"/>
          </p:nvPr>
        </p:nvSpPr>
        <p:spPr>
          <a:xfrm>
            <a:off x="235631" y="778099"/>
            <a:ext cx="11439528" cy="5761040"/>
          </a:xfrm>
        </p:spPr>
        <p:txBody>
          <a:bodyPr/>
          <a:lstStyle/>
          <a:p>
            <a:pPr lvl="0"/>
            <a:r>
              <a:rPr lang="en-CA" sz="1800" b="1">
                <a:solidFill>
                  <a:srgbClr val="0070C0"/>
                </a:solidFill>
                <a:ea typeface="Calibri"/>
                <a:cs typeface="Times New Roman"/>
                <a:hlinkClick r:id="rId3">
                  <a:extLst>
                    <a:ext uri="{A12FA001-AC4F-418D-AE19-62706E023703}">
                      <ahyp:hlinkClr xmlns:ahyp="http://schemas.microsoft.com/office/drawing/2018/hyperlinkcolor" val="tx"/>
                    </a:ext>
                  </a:extLst>
                </a:hlinkClick>
              </a:rPr>
              <a:t>Invasive mosquito surveillance in the United Kingdom 2020 to 2024: First detection of Aedes aegypti eggs in the UK and further detection of Aedes albopictus</a:t>
            </a:r>
            <a:endParaRPr lang="en-CA" sz="1800" b="1">
              <a:solidFill>
                <a:srgbClr val="0070C0"/>
              </a:solidFill>
              <a:ea typeface="Calibri"/>
              <a:cs typeface="Times New Roman"/>
            </a:endParaRPr>
          </a:p>
          <a:p>
            <a:pPr lvl="0"/>
            <a:r>
              <a:rPr lang="en-CA" sz="1800" b="1">
                <a:solidFill>
                  <a:srgbClr val="0070C0"/>
                </a:solidFill>
                <a:hlinkClick r:id="rId4">
                  <a:extLst>
                    <a:ext uri="{A12FA001-AC4F-418D-AE19-62706E023703}">
                      <ahyp:hlinkClr xmlns:ahyp="http://schemas.microsoft.com/office/drawing/2018/hyperlinkcolor" val="tx"/>
                    </a:ext>
                  </a:extLst>
                </a:hlinkClick>
              </a:rPr>
              <a:t>Isolation and genomic characterization of Chikungunya virus during the 2025 outbreak in Foshan, China</a:t>
            </a:r>
            <a:endParaRPr lang="en-CA" sz="1800" b="1">
              <a:solidFill>
                <a:srgbClr val="0070C0"/>
              </a:solidFill>
            </a:endParaRPr>
          </a:p>
          <a:p>
            <a:pPr lvl="0"/>
            <a:r>
              <a:rPr lang="en-CA" sz="1800" b="1">
                <a:solidFill>
                  <a:srgbClr val="0070C0"/>
                </a:solidFill>
                <a:hlinkClick r:id="rId5">
                  <a:extLst>
                    <a:ext uri="{A12FA001-AC4F-418D-AE19-62706E023703}">
                      <ahyp:hlinkClr xmlns:ahyp="http://schemas.microsoft.com/office/drawing/2018/hyperlinkcolor" val="tx"/>
                    </a:ext>
                  </a:extLst>
                </a:hlinkClick>
              </a:rPr>
              <a:t>Spatio-temporal dataset (2009–2012) of Culicoides spp., vectors of livestock viruses, in France</a:t>
            </a:r>
            <a:endParaRPr lang="en-CA" sz="1800" b="1">
              <a:solidFill>
                <a:srgbClr val="0070C0"/>
              </a:solidFill>
            </a:endParaRPr>
          </a:p>
          <a:p>
            <a:pPr lvl="0"/>
            <a:r>
              <a:rPr lang="en-CA" sz="1800" b="1">
                <a:solidFill>
                  <a:srgbClr val="0070C0"/>
                </a:solidFill>
                <a:hlinkClick r:id="rId6">
                  <a:extLst>
                    <a:ext uri="{A12FA001-AC4F-418D-AE19-62706E023703}">
                      <ahyp:hlinkClr xmlns:ahyp="http://schemas.microsoft.com/office/drawing/2018/hyperlinkcolor" val="tx"/>
                    </a:ext>
                  </a:extLst>
                </a:hlinkClick>
              </a:rPr>
              <a:t>Gagosa Mountain virus, a novel arbovirus identified in Ornithodoros lahorensis ticks from the Shigatse region of the Tibetan Plateau</a:t>
            </a:r>
            <a:endParaRPr lang="en-CA" sz="1800" b="1">
              <a:solidFill>
                <a:srgbClr val="0070C0"/>
              </a:solidFill>
            </a:endParaRPr>
          </a:p>
          <a:p>
            <a:pPr lvl="0"/>
            <a:r>
              <a:rPr lang="en-CA" sz="1800" b="1">
                <a:solidFill>
                  <a:srgbClr val="0070C0"/>
                </a:solidFill>
                <a:ea typeface="Calibri"/>
                <a:cs typeface="Times New Roman"/>
                <a:hlinkClick r:id="rId7">
                  <a:extLst>
                    <a:ext uri="{A12FA001-AC4F-418D-AE19-62706E023703}">
                      <ahyp:hlinkClr xmlns:ahyp="http://schemas.microsoft.com/office/drawing/2018/hyperlinkcolor" val="tx"/>
                    </a:ext>
                  </a:extLst>
                </a:hlinkClick>
              </a:rPr>
              <a:t>Preparation for a potential outbreak of bluetongue virus in Ireland: surveillance design to estimate local prevalence after an initial case detection</a:t>
            </a:r>
            <a:endParaRPr lang="en-CA" sz="1800" b="1">
              <a:solidFill>
                <a:srgbClr val="0070C0"/>
              </a:solidFill>
              <a:ea typeface="Calibri"/>
              <a:cs typeface="Times New Roman"/>
            </a:endParaRPr>
          </a:p>
          <a:p>
            <a:pPr lvl="0"/>
            <a:r>
              <a:rPr lang="en-CA" sz="1800" b="1">
                <a:solidFill>
                  <a:srgbClr val="0070C0"/>
                </a:solidFill>
                <a:ea typeface="Calibri"/>
                <a:cs typeface="Times New Roman"/>
                <a:hlinkClick r:id="rId8">
                  <a:extLst>
                    <a:ext uri="{A12FA001-AC4F-418D-AE19-62706E023703}">
                      <ahyp:hlinkClr xmlns:ahyp="http://schemas.microsoft.com/office/drawing/2018/hyperlinkcolor" val="tx"/>
                    </a:ext>
                  </a:extLst>
                </a:hlinkClick>
              </a:rPr>
              <a:t>Molecular Epidemiology and Seroepidemiology of Oz Virus Infection in Ticks and Wild Boars in Ibaraki Prefecture, Japan</a:t>
            </a:r>
            <a:endParaRPr lang="en-CA" sz="1800" b="1">
              <a:solidFill>
                <a:srgbClr val="0070C0"/>
              </a:solidFill>
              <a:ea typeface="Calibri"/>
              <a:cs typeface="Times New Roman"/>
            </a:endParaRPr>
          </a:p>
          <a:p>
            <a:pPr lvl="0"/>
            <a:r>
              <a:rPr lang="en-CA" sz="1800" b="1">
                <a:solidFill>
                  <a:srgbClr val="0070C0"/>
                </a:solidFill>
                <a:hlinkClick r:id="rId9">
                  <a:extLst>
                    <a:ext uri="{A12FA001-AC4F-418D-AE19-62706E023703}">
                      <ahyp:hlinkClr xmlns:ahyp="http://schemas.microsoft.com/office/drawing/2018/hyperlinkcolor" val="tx"/>
                    </a:ext>
                  </a:extLst>
                </a:hlinkClick>
              </a:rPr>
              <a:t>Under the scales: Identification of ticks in rehabilitated African pangolins and confiscated scales</a:t>
            </a:r>
            <a:endParaRPr lang="en-CA" sz="1800" b="1">
              <a:solidFill>
                <a:srgbClr val="0070C0"/>
              </a:solidFill>
            </a:endParaRPr>
          </a:p>
          <a:p>
            <a:pPr lvl="0"/>
            <a:r>
              <a:rPr lang="en-CA" sz="1800" b="1">
                <a:solidFill>
                  <a:srgbClr val="0070C0"/>
                </a:solidFill>
                <a:hlinkClick r:id="rId10">
                  <a:extLst>
                    <a:ext uri="{A12FA001-AC4F-418D-AE19-62706E023703}">
                      <ahyp:hlinkClr xmlns:ahyp="http://schemas.microsoft.com/office/drawing/2018/hyperlinkcolor" val="tx"/>
                    </a:ext>
                  </a:extLst>
                </a:hlinkClick>
              </a:rPr>
              <a:t>A one-health approach to surveillance of tick-borne pathogens across different host groups</a:t>
            </a:r>
            <a:endParaRPr lang="en-CA" sz="1800" b="1">
              <a:solidFill>
                <a:srgbClr val="0070C0"/>
              </a:solidFill>
            </a:endParaRPr>
          </a:p>
          <a:p>
            <a:pPr lvl="0"/>
            <a:r>
              <a:rPr lang="en-CA" sz="1800" b="1">
                <a:solidFill>
                  <a:srgbClr val="0070C0"/>
                </a:solidFill>
                <a:hlinkClick r:id="rId11">
                  <a:extLst>
                    <a:ext uri="{A12FA001-AC4F-418D-AE19-62706E023703}">
                      <ahyp:hlinkClr xmlns:ahyp="http://schemas.microsoft.com/office/drawing/2018/hyperlinkcolor" val="tx"/>
                    </a:ext>
                  </a:extLst>
                </a:hlinkClick>
              </a:rPr>
              <a:t>Fatal Tick-Borne Encephalitis in Unvaccinated Traveler from the United States to Switzerland, 2022</a:t>
            </a:r>
            <a:endParaRPr lang="en-CA" sz="1800" b="1">
              <a:solidFill>
                <a:srgbClr val="0070C0"/>
              </a:solidFill>
            </a:endParaRPr>
          </a:p>
          <a:p>
            <a:pPr lvl="0"/>
            <a:r>
              <a:rPr lang="en-CA" sz="1800" b="1">
                <a:solidFill>
                  <a:srgbClr val="0070C0"/>
                </a:solidFill>
                <a:ea typeface="Calibri" pitchFamily="34"/>
                <a:cs typeface="Times New Roman" pitchFamily="18"/>
              </a:rPr>
              <a:t> </a:t>
            </a:r>
            <a:r>
              <a:rPr lang="en-CA" sz="1800" b="1">
                <a:solidFill>
                  <a:srgbClr val="0070C0"/>
                </a:solidFill>
                <a:ea typeface="Calibri" pitchFamily="34"/>
                <a:cs typeface="Times New Roman" pitchFamily="18"/>
                <a:hlinkClick r:id="rId12">
                  <a:extLst>
                    <a:ext uri="{A12FA001-AC4F-418D-AE19-62706E023703}">
                      <ahyp:hlinkClr xmlns:ahyp="http://schemas.microsoft.com/office/drawing/2018/hyperlinkcolor" val="tx"/>
                    </a:ext>
                  </a:extLst>
                </a:hlinkClick>
              </a:rPr>
              <a:t>Tick-borne encephalitis in a traveler returning to Canada from Czechia</a:t>
            </a:r>
            <a:endParaRPr lang="en-CA" sz="1800" b="1">
              <a:solidFill>
                <a:srgbClr val="0070C0"/>
              </a:solidFill>
              <a:ea typeface="Calibri" pitchFamily="34"/>
              <a:cs typeface="Times New Roman" pitchFamily="18"/>
            </a:endParaRPr>
          </a:p>
          <a:p>
            <a:pPr lvl="0"/>
            <a:r>
              <a:rPr lang="en-CA" sz="1800" b="1">
                <a:solidFill>
                  <a:srgbClr val="0070C0"/>
                </a:solidFill>
                <a:hlinkClick r:id="rId13">
                  <a:extLst>
                    <a:ext uri="{A12FA001-AC4F-418D-AE19-62706E023703}">
                      <ahyp:hlinkClr xmlns:ahyp="http://schemas.microsoft.com/office/drawing/2018/hyperlinkcolor" val="tx"/>
                    </a:ext>
                  </a:extLst>
                </a:hlinkClick>
              </a:rPr>
              <a:t>Comparative metagenomic profiling of microbial pathogen diversity in Haemaphysalis longicornis and Hyalomma dromedarii ticks</a:t>
            </a:r>
            <a:endParaRPr lang="en-CA" sz="1800" b="1">
              <a:solidFill>
                <a:srgbClr val="0070C0"/>
              </a:solidFill>
            </a:endParaRPr>
          </a:p>
          <a:p>
            <a:pPr lvl="0"/>
            <a:r>
              <a:rPr lang="en-CA" sz="1800" b="1">
                <a:solidFill>
                  <a:srgbClr val="0070C0"/>
                </a:solidFill>
                <a:ea typeface="Calibri"/>
                <a:cs typeface="Calibri"/>
                <a:hlinkClick r:id="rId14">
                  <a:extLst>
                    <a:ext uri="{A12FA001-AC4F-418D-AE19-62706E023703}">
                      <ahyp:hlinkClr xmlns:ahyp="http://schemas.microsoft.com/office/drawing/2018/hyperlinkcolor" val="tx"/>
                    </a:ext>
                  </a:extLst>
                </a:hlinkClick>
              </a:rPr>
              <a:t>Safety, tolerability, and immunogenicity of the ChAdOx1 RVF vaccine against Rift Valley fever among healthy adults in Uganda: a single-centre, single-blind, randomised, placebo-controlled, dose-escalation, phase 1 trial</a:t>
            </a:r>
            <a:endParaRPr lang="en-CA" sz="1800" b="1">
              <a:solidFill>
                <a:srgbClr val="0070C0"/>
              </a:solidFill>
              <a:ea typeface="Calibri"/>
              <a:cs typeface="Calibri"/>
            </a:endParaRPr>
          </a:p>
          <a:p>
            <a:pPr marL="0" lvl="0" indent="0">
              <a:buNone/>
            </a:pPr>
            <a:endParaRPr lang="en-CA" sz="1800" b="1">
              <a:ea typeface="Calibri" pitchFamily="34"/>
              <a:cs typeface="Times New Roman" pitchFamily="18"/>
            </a:endParaRPr>
          </a:p>
        </p:txBody>
      </p:sp>
      <p:sp>
        <p:nvSpPr>
          <p:cNvPr id="4" name="Slide Number Placeholder 4">
            <a:extLst>
              <a:ext uri="{FF2B5EF4-FFF2-40B4-BE49-F238E27FC236}">
                <a16:creationId xmlns:a16="http://schemas.microsoft.com/office/drawing/2014/main" id="{CB8CC915-6E15-C4BD-4E8A-74DFDB5DEF7D}"/>
              </a:ext>
            </a:extLst>
          </p:cNvPr>
          <p:cNvSpPr txBox="1"/>
          <p:nvPr/>
        </p:nvSpPr>
        <p:spPr>
          <a:xfrm>
            <a:off x="9448796"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6CBF97-2291-4777-A151-66F0F1AF6505}" type="slidenum">
              <a:t>18</a:t>
            </a:fld>
            <a:endParaRPr lang="en-US" sz="1200" b="0" i="0" u="none" strike="noStrike" kern="1200" cap="none" spc="0" baseline="0">
              <a:solidFill>
                <a:srgbClr val="898989"/>
              </a:solidFill>
              <a:uFillTx/>
              <a:latin typeface="Calibri" pitchFamily="3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3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F6C02-293B-521A-F8BA-B5C9F6EEF87A}"/>
              </a:ext>
            </a:extLst>
          </p:cNvPr>
          <p:cNvSpPr txBox="1">
            <a:spLocks noGrp="1"/>
          </p:cNvSpPr>
          <p:nvPr>
            <p:ph type="title"/>
          </p:nvPr>
        </p:nvSpPr>
        <p:spPr>
          <a:xfrm>
            <a:off x="31802" y="0"/>
            <a:ext cx="10515600" cy="1325559"/>
          </a:xfrm>
        </p:spPr>
        <p:txBody>
          <a:bodyPr/>
          <a:lstStyle/>
          <a:p>
            <a:pPr lvl="0"/>
            <a:r>
              <a:rPr lang="en-CA"/>
              <a:t>Bovine Theileriosis in Canada</a:t>
            </a:r>
          </a:p>
        </p:txBody>
      </p:sp>
      <p:sp>
        <p:nvSpPr>
          <p:cNvPr id="3" name="Text Placeholder 2">
            <a:extLst>
              <a:ext uri="{FF2B5EF4-FFF2-40B4-BE49-F238E27FC236}">
                <a16:creationId xmlns:a16="http://schemas.microsoft.com/office/drawing/2014/main" id="{1E151331-D610-40E0-F9AC-DDFDAE44BC5F}"/>
              </a:ext>
            </a:extLst>
          </p:cNvPr>
          <p:cNvSpPr txBox="1">
            <a:spLocks noGrp="1"/>
          </p:cNvSpPr>
          <p:nvPr>
            <p:ph type="body" idx="4294967295"/>
          </p:nvPr>
        </p:nvSpPr>
        <p:spPr>
          <a:xfrm>
            <a:off x="215386" y="900684"/>
            <a:ext cx="7505331" cy="4014792"/>
          </a:xfrm>
        </p:spPr>
        <p:txBody>
          <a:bodyPr/>
          <a:lstStyle/>
          <a:p>
            <a:pPr lvl="0"/>
            <a:r>
              <a:rPr lang="en-CA">
                <a:solidFill>
                  <a:srgbClr val="0070C0"/>
                </a:solidFill>
                <a:hlinkClick r:id="rId3">
                  <a:extLst>
                    <a:ext uri="{A12FA001-AC4F-418D-AE19-62706E023703}">
                      <ahyp:hlinkClr xmlns:ahyp="http://schemas.microsoft.com/office/drawing/2018/hyperlinkcolor" val="tx"/>
                    </a:ext>
                  </a:extLst>
                </a:hlinkClick>
              </a:rPr>
              <a:t>Bovine theileriosis </a:t>
            </a:r>
            <a:r>
              <a:rPr lang="en-CA"/>
              <a:t>is caused by </a:t>
            </a:r>
            <a:r>
              <a:rPr lang="en-CA" i="1"/>
              <a:t>Theileria </a:t>
            </a:r>
            <a:r>
              <a:rPr lang="en-CA"/>
              <a:t>protozoa </a:t>
            </a:r>
            <a:endParaRPr lang="en-CA" i="1">
              <a:ea typeface="Calibri"/>
              <a:cs typeface="Calibri"/>
            </a:endParaRPr>
          </a:p>
          <a:p>
            <a:pPr lvl="0"/>
            <a:r>
              <a:rPr lang="en-CA"/>
              <a:t>Infects cattle, sheep, water buffalo, yak, and other bovids</a:t>
            </a:r>
          </a:p>
          <a:p>
            <a:pPr lvl="0"/>
            <a:r>
              <a:rPr lang="en-CA"/>
              <a:t>Several types of </a:t>
            </a:r>
            <a:r>
              <a:rPr lang="en-CA" i="1"/>
              <a:t>T. orientalis are </a:t>
            </a:r>
            <a:r>
              <a:rPr lang="en-CA"/>
              <a:t>found in the USA, but only </a:t>
            </a:r>
            <a:r>
              <a:rPr lang="en-CA" i="1"/>
              <a:t>T. orientalis</a:t>
            </a:r>
            <a:r>
              <a:rPr lang="en-CA"/>
              <a:t> Ikeda has been shown to cause severe illness </a:t>
            </a:r>
          </a:p>
          <a:p>
            <a:pPr lvl="0"/>
            <a:r>
              <a:rPr lang="en-CA" i="1"/>
              <a:t>T. orientalis </a:t>
            </a:r>
            <a:r>
              <a:rPr lang="en-CA"/>
              <a:t>is transmitted by ticks, primarily the ALHT, but may also occur through re-use of needles, or during transfusions</a:t>
            </a:r>
          </a:p>
          <a:p>
            <a:pPr marL="0" lvl="0" indent="0">
              <a:buNone/>
            </a:pPr>
            <a:endParaRPr lang="en-CA"/>
          </a:p>
        </p:txBody>
      </p:sp>
      <p:sp>
        <p:nvSpPr>
          <p:cNvPr id="4" name="Slide Number Placeholder 3">
            <a:extLst>
              <a:ext uri="{FF2B5EF4-FFF2-40B4-BE49-F238E27FC236}">
                <a16:creationId xmlns:a16="http://schemas.microsoft.com/office/drawing/2014/main" id="{26BF3E03-4832-A02C-809B-92EFDE34F6A1}"/>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D487F1-27E1-426C-9ECC-51084F6B656F}" type="slidenum">
              <a:t>2</a:t>
            </a:fld>
            <a:endParaRPr lang="en-US" sz="1200" b="0" i="0" u="none" strike="noStrike" kern="1200" cap="none" spc="0" baseline="0">
              <a:solidFill>
                <a:srgbClr val="898989"/>
              </a:solidFill>
              <a:uFillTx/>
              <a:latin typeface="Calibri" pitchFamily="34"/>
            </a:endParaRPr>
          </a:p>
        </p:txBody>
      </p:sp>
      <p:pic>
        <p:nvPicPr>
          <p:cNvPr id="5" name="Picture 5">
            <a:extLst>
              <a:ext uri="{FF2B5EF4-FFF2-40B4-BE49-F238E27FC236}">
                <a16:creationId xmlns:a16="http://schemas.microsoft.com/office/drawing/2014/main" id="{EC9370C5-E422-12A2-826C-F712EE048205}"/>
              </a:ext>
            </a:extLst>
          </p:cNvPr>
          <p:cNvPicPr>
            <a:picLocks noChangeAspect="1"/>
          </p:cNvPicPr>
          <p:nvPr/>
        </p:nvPicPr>
        <p:blipFill>
          <a:blip r:embed="rId4"/>
          <a:stretch>
            <a:fillRect/>
          </a:stretch>
        </p:blipFill>
        <p:spPr>
          <a:xfrm>
            <a:off x="7601443" y="1188171"/>
            <a:ext cx="4233973" cy="3632847"/>
          </a:xfrm>
          <a:prstGeom prst="rect">
            <a:avLst/>
          </a:prstGeom>
          <a:noFill/>
          <a:ln w="28575" cap="flat">
            <a:solidFill>
              <a:srgbClr val="000000"/>
            </a:solidFill>
            <a:prstDash val="solid"/>
            <a:miter/>
          </a:ln>
        </p:spPr>
      </p:pic>
      <p:sp>
        <p:nvSpPr>
          <p:cNvPr id="6" name="TextBox 6">
            <a:extLst>
              <a:ext uri="{FF2B5EF4-FFF2-40B4-BE49-F238E27FC236}">
                <a16:creationId xmlns:a16="http://schemas.microsoft.com/office/drawing/2014/main" id="{0853252F-02A1-2EC0-9B0A-36ADA3197BF6}"/>
              </a:ext>
            </a:extLst>
          </p:cNvPr>
          <p:cNvSpPr txBox="1"/>
          <p:nvPr/>
        </p:nvSpPr>
        <p:spPr>
          <a:xfrm>
            <a:off x="231288" y="5165811"/>
            <a:ext cx="11952753" cy="1969773"/>
          </a:xfrm>
          <a:prstGeom prst="rect">
            <a:avLst/>
          </a:prstGeom>
          <a:noFill/>
          <a:ln cap="flat">
            <a:noFill/>
          </a:ln>
        </p:spPr>
        <p:txBody>
          <a:bodyPr vert="horz" wrap="square" lIns="91440" tIns="45720" rIns="91440" bIns="45720" anchor="t" anchorCtr="0" compatLnSpc="1">
            <a:spAutoFit/>
          </a:bodyPr>
          <a:lstStyle/>
          <a:p>
            <a:pPr marL="182559" marR="0" lvl="0"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800" b="0" i="0" u="none" strike="noStrike" kern="1200" cap="none" spc="0" baseline="0">
                <a:solidFill>
                  <a:srgbClr val="000000"/>
                </a:solidFill>
                <a:uFillTx/>
                <a:latin typeface="Calibri" pitchFamily="34"/>
              </a:rPr>
              <a:t>The CFIA confirmed </a:t>
            </a:r>
            <a:r>
              <a:rPr lang="en-CA" sz="2800" b="0" i="0"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Canada’s first case of </a:t>
            </a:r>
            <a:r>
              <a:rPr lang="en-CA" sz="2800" b="0" i="1"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T. orientalis </a:t>
            </a:r>
            <a:r>
              <a:rPr lang="en-CA" sz="2800" b="0" i="0"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Ikeda </a:t>
            </a:r>
            <a:r>
              <a:rPr lang="en-CA" sz="2800" b="0" i="0" u="none" strike="noStrike" kern="1200" cap="none" spc="0" baseline="0">
                <a:solidFill>
                  <a:srgbClr val="000000"/>
                </a:solidFill>
                <a:uFillTx/>
                <a:latin typeface="Calibri" pitchFamily="34"/>
              </a:rPr>
              <a:t>in Kawartha Lakes, Ontario in October</a:t>
            </a:r>
          </a:p>
          <a:p>
            <a:pPr marL="639759" marR="0" lvl="2"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a:solidFill>
                  <a:srgbClr val="000000"/>
                </a:solidFill>
                <a:uFillTx/>
                <a:latin typeface="Calibri" pitchFamily="34"/>
              </a:rPr>
              <a:t>The cow was imported from the USA on July 15, 2025</a:t>
            </a:r>
          </a:p>
          <a:p>
            <a:pPr marL="639759" marR="0" lvl="2"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a:solidFill>
                  <a:srgbClr val="000000"/>
                </a:solidFill>
                <a:uFillTx/>
                <a:latin typeface="Calibri" pitchFamily="34"/>
              </a:rPr>
              <a:t>No control measures are undertaken to control the disease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CC52-D11F-4A12-0783-5333AE11C14A}"/>
              </a:ext>
            </a:extLst>
          </p:cNvPr>
          <p:cNvSpPr txBox="1">
            <a:spLocks noGrp="1"/>
          </p:cNvSpPr>
          <p:nvPr>
            <p:ph type="title"/>
          </p:nvPr>
        </p:nvSpPr>
        <p:spPr>
          <a:xfrm>
            <a:off x="107771" y="-136519"/>
            <a:ext cx="10515600" cy="1325559"/>
          </a:xfrm>
        </p:spPr>
        <p:txBody>
          <a:bodyPr/>
          <a:lstStyle/>
          <a:p>
            <a:pPr lvl="0"/>
            <a:r>
              <a:rPr lang="en-US" sz="3200"/>
              <a:t>Asian Longhorn Tick and Theileriosis in the USA</a:t>
            </a:r>
            <a:endParaRPr lang="en-CA" sz="3200"/>
          </a:p>
        </p:txBody>
      </p:sp>
      <p:sp>
        <p:nvSpPr>
          <p:cNvPr id="3" name="Text Placeholder 2">
            <a:extLst>
              <a:ext uri="{FF2B5EF4-FFF2-40B4-BE49-F238E27FC236}">
                <a16:creationId xmlns:a16="http://schemas.microsoft.com/office/drawing/2014/main" id="{B76C0BC5-FE82-DAD8-CDAD-F065119681DD}"/>
              </a:ext>
            </a:extLst>
          </p:cNvPr>
          <p:cNvSpPr txBox="1">
            <a:spLocks noGrp="1"/>
          </p:cNvSpPr>
          <p:nvPr>
            <p:ph type="body" idx="4294967295"/>
          </p:nvPr>
        </p:nvSpPr>
        <p:spPr>
          <a:xfrm>
            <a:off x="220498" y="910742"/>
            <a:ext cx="6475021" cy="6064373"/>
          </a:xfrm>
        </p:spPr>
        <p:txBody>
          <a:bodyPr/>
          <a:lstStyle/>
          <a:p>
            <a:pPr lvl="0"/>
            <a:r>
              <a:rPr lang="en-CA" sz="2400"/>
              <a:t>Since the last CAHSS call – </a:t>
            </a:r>
            <a:r>
              <a:rPr lang="en-CA" sz="2400">
                <a:solidFill>
                  <a:srgbClr val="0070C0"/>
                </a:solidFill>
                <a:hlinkClick r:id="rId3">
                  <a:extLst>
                    <a:ext uri="{A12FA001-AC4F-418D-AE19-62706E023703}">
                      <ahyp:hlinkClr xmlns:ahyp="http://schemas.microsoft.com/office/drawing/2018/hyperlinkcolor" val="tx"/>
                    </a:ext>
                  </a:extLst>
                </a:hlinkClick>
              </a:rPr>
              <a:t>Kansas</a:t>
            </a:r>
            <a:r>
              <a:rPr lang="en-CA" sz="2400"/>
              <a:t> has reported its first detection in October 2025</a:t>
            </a:r>
            <a:endParaRPr lang="en-CA" sz="2400">
              <a:ea typeface="Calibri"/>
              <a:cs typeface="Calibri"/>
            </a:endParaRPr>
          </a:p>
          <a:p>
            <a:pPr lvl="1">
              <a:buFont typeface="Courier New" pitchFamily="34"/>
              <a:buChar char="o"/>
            </a:pPr>
            <a:r>
              <a:rPr lang="en-CA">
                <a:ea typeface="Calibri"/>
                <a:cs typeface="Calibri"/>
              </a:rPr>
              <a:t>Found on a dog in Franklin County </a:t>
            </a:r>
          </a:p>
          <a:p>
            <a:pPr lvl="0"/>
            <a:r>
              <a:rPr lang="en-CA" sz="2400"/>
              <a:t>25 states + Washing D.C. now affected</a:t>
            </a:r>
          </a:p>
          <a:p>
            <a:pPr lvl="0"/>
            <a:r>
              <a:rPr lang="en-CA" sz="2400">
                <a:solidFill>
                  <a:srgbClr val="0070C0"/>
                </a:solidFill>
                <a:hlinkClick r:id="rId4">
                  <a:extLst>
                    <a:ext uri="{A12FA001-AC4F-418D-AE19-62706E023703}">
                      <ahyp:hlinkClr xmlns:ahyp="http://schemas.microsoft.com/office/drawing/2018/hyperlinkcolor" val="tx"/>
                    </a:ext>
                  </a:extLst>
                </a:hlinkClick>
              </a:rPr>
              <a:t>Kansas</a:t>
            </a:r>
            <a:r>
              <a:rPr lang="en-CA" sz="2400">
                <a:solidFill>
                  <a:srgbClr val="0070C0"/>
                </a:solidFill>
              </a:rPr>
              <a:t> </a:t>
            </a:r>
            <a:r>
              <a:rPr lang="en-CA" sz="2400"/>
              <a:t>has also recently report theileriosis in cattle that were brought into the state (unclear from where)</a:t>
            </a:r>
            <a:endParaRPr lang="en-CA" sz="2400">
              <a:ea typeface="Calibri"/>
              <a:cs typeface="Calibri"/>
            </a:endParaRPr>
          </a:p>
          <a:p>
            <a:pPr lvl="0"/>
            <a:r>
              <a:rPr lang="en-CA" sz="2400">
                <a:ea typeface="Calibri"/>
                <a:cs typeface="Calibri"/>
              </a:rPr>
              <a:t>Theileria is tick-borne, but flies, mosquitos, and lice may also play a role </a:t>
            </a:r>
          </a:p>
          <a:p>
            <a:pPr marL="0" lvl="0" indent="0">
              <a:buNone/>
            </a:pPr>
            <a:endParaRPr lang="en-CA" sz="2400">
              <a:ea typeface="Calibri"/>
              <a:cs typeface="Calibri"/>
            </a:endParaRPr>
          </a:p>
          <a:p>
            <a:pPr marL="0" lvl="0" indent="0">
              <a:buNone/>
            </a:pPr>
            <a:endParaRPr lang="en-CA" sz="2400">
              <a:ea typeface="Calibri"/>
              <a:cs typeface="Calibri"/>
            </a:endParaRPr>
          </a:p>
          <a:p>
            <a:pPr lvl="0"/>
            <a:endParaRPr lang="en-CA" sz="1800">
              <a:ea typeface="Calibri"/>
              <a:cs typeface="Calibri"/>
            </a:endParaRPr>
          </a:p>
        </p:txBody>
      </p:sp>
      <p:sp>
        <p:nvSpPr>
          <p:cNvPr id="4" name="Rectangle 2">
            <a:extLst>
              <a:ext uri="{FF2B5EF4-FFF2-40B4-BE49-F238E27FC236}">
                <a16:creationId xmlns:a16="http://schemas.microsoft.com/office/drawing/2014/main" id="{A7342E1C-268D-8F78-7FFB-22EA48BF91FA}"/>
              </a:ext>
            </a:extLst>
          </p:cNvPr>
          <p:cNvSpPr/>
          <p:nvPr/>
        </p:nvSpPr>
        <p:spPr>
          <a:xfrm>
            <a:off x="6881810" y="3513133"/>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5" name="TextBox 3">
            <a:extLst>
              <a:ext uri="{FF2B5EF4-FFF2-40B4-BE49-F238E27FC236}">
                <a16:creationId xmlns:a16="http://schemas.microsoft.com/office/drawing/2014/main" id="{D87DCE88-7512-9BE4-2D21-0B5B56F92CD6}"/>
              </a:ext>
            </a:extLst>
          </p:cNvPr>
          <p:cNvSpPr txBox="1"/>
          <p:nvPr/>
        </p:nvSpPr>
        <p:spPr>
          <a:xfrm>
            <a:off x="6983236" y="6399775"/>
            <a:ext cx="609600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Asian Longhorned Tick Situation Report - The Tick App</a:t>
            </a:r>
            <a:endParaRPr lang="en-CA" sz="1800" b="0" i="0" u="none" strike="noStrike" kern="1200" cap="none" spc="0" baseline="0">
              <a:solidFill>
                <a:srgbClr val="0070C0"/>
              </a:solidFill>
              <a:uFillTx/>
              <a:latin typeface="Calibri" pitchFamily="34"/>
            </a:endParaRPr>
          </a:p>
        </p:txBody>
      </p:sp>
      <p:pic>
        <p:nvPicPr>
          <p:cNvPr id="6" name="Picture 3">
            <a:extLst>
              <a:ext uri="{FF2B5EF4-FFF2-40B4-BE49-F238E27FC236}">
                <a16:creationId xmlns:a16="http://schemas.microsoft.com/office/drawing/2014/main" id="{C5AF0F7A-6C01-EB17-8DBC-01C13DC447A7}"/>
              </a:ext>
            </a:extLst>
          </p:cNvPr>
          <p:cNvPicPr>
            <a:picLocks noChangeAspect="1"/>
          </p:cNvPicPr>
          <p:nvPr/>
        </p:nvPicPr>
        <p:blipFill>
          <a:blip r:embed="rId6"/>
          <a:stretch>
            <a:fillRect/>
          </a:stretch>
        </p:blipFill>
        <p:spPr>
          <a:xfrm>
            <a:off x="7255654" y="701445"/>
            <a:ext cx="4494047" cy="2867274"/>
          </a:xfrm>
          <a:prstGeom prst="rect">
            <a:avLst/>
          </a:prstGeom>
          <a:noFill/>
          <a:ln cap="flat">
            <a:noFill/>
          </a:ln>
        </p:spPr>
      </p:pic>
      <p:sp>
        <p:nvSpPr>
          <p:cNvPr id="7" name="Oval 5">
            <a:extLst>
              <a:ext uri="{FF2B5EF4-FFF2-40B4-BE49-F238E27FC236}">
                <a16:creationId xmlns:a16="http://schemas.microsoft.com/office/drawing/2014/main" id="{B78A6050-6B53-FAAA-14C6-CE32E4BCFF6D}"/>
              </a:ext>
            </a:extLst>
          </p:cNvPr>
          <p:cNvSpPr/>
          <p:nvPr/>
        </p:nvSpPr>
        <p:spPr>
          <a:xfrm>
            <a:off x="7793979" y="1846831"/>
            <a:ext cx="182880" cy="19878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pic>
        <p:nvPicPr>
          <p:cNvPr id="8" name="Picture 8">
            <a:extLst>
              <a:ext uri="{FF2B5EF4-FFF2-40B4-BE49-F238E27FC236}">
                <a16:creationId xmlns:a16="http://schemas.microsoft.com/office/drawing/2014/main" id="{FF472FD7-3E8E-B325-9BB8-D177F5BFBF5D}"/>
              </a:ext>
            </a:extLst>
          </p:cNvPr>
          <p:cNvPicPr>
            <a:picLocks noChangeAspect="1"/>
          </p:cNvPicPr>
          <p:nvPr/>
        </p:nvPicPr>
        <p:blipFill>
          <a:blip r:embed="rId7"/>
          <a:stretch>
            <a:fillRect/>
          </a:stretch>
        </p:blipFill>
        <p:spPr>
          <a:xfrm>
            <a:off x="6647633" y="3678475"/>
            <a:ext cx="5428637" cy="2683443"/>
          </a:xfrm>
          <a:prstGeom prst="rect">
            <a:avLst/>
          </a:prstGeom>
          <a:noFill/>
          <a:ln w="28575" cap="flat">
            <a:solidFill>
              <a:srgbClr val="000000"/>
            </a:solidFill>
            <a:prstDash val="solid"/>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26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F0E3-7846-E40A-7FDE-1F5CF76BC957}"/>
              </a:ext>
            </a:extLst>
          </p:cNvPr>
          <p:cNvSpPr txBox="1">
            <a:spLocks noGrp="1"/>
          </p:cNvSpPr>
          <p:nvPr>
            <p:ph type="title"/>
          </p:nvPr>
        </p:nvSpPr>
        <p:spPr>
          <a:xfrm>
            <a:off x="338958" y="135212"/>
            <a:ext cx="10515600" cy="1325559"/>
          </a:xfrm>
        </p:spPr>
        <p:txBody>
          <a:bodyPr/>
          <a:lstStyle/>
          <a:p>
            <a:pPr lvl="0"/>
            <a:r>
              <a:rPr lang="en-CA"/>
              <a:t>Tick Borne Encephalitis</a:t>
            </a:r>
          </a:p>
        </p:txBody>
      </p:sp>
      <p:sp>
        <p:nvSpPr>
          <p:cNvPr id="3" name="Text Placeholder 2">
            <a:extLst>
              <a:ext uri="{FF2B5EF4-FFF2-40B4-BE49-F238E27FC236}">
                <a16:creationId xmlns:a16="http://schemas.microsoft.com/office/drawing/2014/main" id="{C5852D4E-33D7-4122-84D0-2832D9C9A2D7}"/>
              </a:ext>
            </a:extLst>
          </p:cNvPr>
          <p:cNvSpPr txBox="1">
            <a:spLocks noGrp="1"/>
          </p:cNvSpPr>
          <p:nvPr>
            <p:ph idx="1"/>
          </p:nvPr>
        </p:nvSpPr>
        <p:spPr>
          <a:xfrm>
            <a:off x="838203" y="1536594"/>
            <a:ext cx="5181603" cy="4351336"/>
          </a:xfrm>
        </p:spPr>
        <p:txBody>
          <a:bodyPr/>
          <a:lstStyle/>
          <a:p>
            <a:pPr lvl="0"/>
            <a:r>
              <a:rPr lang="en-CA">
                <a:solidFill>
                  <a:srgbClr val="0070C0"/>
                </a:solidFill>
                <a:hlinkClick r:id="rId3">
                  <a:extLst>
                    <a:ext uri="{A12FA001-AC4F-418D-AE19-62706E023703}">
                      <ahyp:hlinkClr xmlns:ahyp="http://schemas.microsoft.com/office/drawing/2018/hyperlinkcolor" val="tx"/>
                    </a:ext>
                  </a:extLst>
                </a:hlinkClick>
              </a:rPr>
              <a:t>GeoSentinel report – Tick-borne encephalitis in a traveler returning to Canada from Czechia; considerations for diagnostic testing and pre-travel counseling – BEACON</a:t>
            </a:r>
            <a:endParaRPr lang="en-CA">
              <a:solidFill>
                <a:srgbClr val="0070C0"/>
              </a:solidFill>
            </a:endParaRPr>
          </a:p>
          <a:p>
            <a:pPr lvl="0"/>
            <a:endParaRPr lang="en-CA"/>
          </a:p>
          <a:p>
            <a:pPr lvl="0"/>
            <a:endParaRPr lang="en-CA"/>
          </a:p>
        </p:txBody>
      </p:sp>
      <p:sp>
        <p:nvSpPr>
          <p:cNvPr id="4" name="Content Placeholder 4">
            <a:extLst>
              <a:ext uri="{FF2B5EF4-FFF2-40B4-BE49-F238E27FC236}">
                <a16:creationId xmlns:a16="http://schemas.microsoft.com/office/drawing/2014/main" id="{828F897D-1E07-EF4B-CC7A-048ED6E47FAB}"/>
              </a:ext>
            </a:extLst>
          </p:cNvPr>
          <p:cNvSpPr txBox="1">
            <a:spLocks noGrp="1"/>
          </p:cNvSpPr>
          <p:nvPr>
            <p:ph idx="2"/>
          </p:nvPr>
        </p:nvSpPr>
        <p:spPr>
          <a:xfrm>
            <a:off x="6093369" y="1254127"/>
            <a:ext cx="5680819" cy="4351336"/>
          </a:xfrm>
        </p:spPr>
        <p:txBody>
          <a:bodyPr/>
          <a:lstStyle/>
          <a:p>
            <a:pPr lvl="0"/>
            <a:r>
              <a:rPr lang="en-CA"/>
              <a:t>70 year old man from Calgary</a:t>
            </a:r>
          </a:p>
          <a:p>
            <a:pPr lvl="0"/>
            <a:r>
              <a:rPr lang="en-CA"/>
              <a:t>Travelled to Czechia and Georgia (August to October 2025)</a:t>
            </a:r>
          </a:p>
          <a:p>
            <a:pPr lvl="0"/>
            <a:r>
              <a:rPr lang="en-CA"/>
              <a:t>There was no known tick bite – can spread through consumption of unpasteurized milk</a:t>
            </a:r>
            <a:endParaRPr lang="en-CA">
              <a:ea typeface="Calibri"/>
              <a:cs typeface="Calibri"/>
            </a:endParaRPr>
          </a:p>
          <a:p>
            <a:pPr lvl="0"/>
            <a:r>
              <a:rPr lang="en-CA"/>
              <a:t>Patient had fever, confusion and night sweats</a:t>
            </a:r>
          </a:p>
          <a:p>
            <a:pPr lvl="0"/>
            <a:r>
              <a:rPr lang="en-CA"/>
              <a:t>PCR from Blood and subsequent seroconversion</a:t>
            </a:r>
          </a:p>
          <a:p>
            <a:pPr lvl="0"/>
            <a:r>
              <a:rPr lang="en-CA"/>
              <a:t>Positive European Lyme Immunoblot</a:t>
            </a:r>
          </a:p>
        </p:txBody>
      </p:sp>
      <p:sp>
        <p:nvSpPr>
          <p:cNvPr id="5" name="Slide Number Placeholder 3">
            <a:extLst>
              <a:ext uri="{FF2B5EF4-FFF2-40B4-BE49-F238E27FC236}">
                <a16:creationId xmlns:a16="http://schemas.microsoft.com/office/drawing/2014/main" id="{146AFA78-F281-F973-733A-DCC9E36C4F03}"/>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355C96-2299-4D7A-B7CC-F7EC714CD919}" type="slidenum">
              <a:t>4</a:t>
            </a:fld>
            <a:endParaRPr lang="en-US" sz="1200" b="0" i="0" u="none" strike="noStrike" kern="1200" cap="none" spc="0" baseline="0">
              <a:solidFill>
                <a:srgbClr val="898989"/>
              </a:solidFill>
              <a:uFillTx/>
              <a:latin typeface="Calibri" pitchFamily="34"/>
            </a:endParaRPr>
          </a:p>
        </p:txBody>
      </p:sp>
      <p:pic>
        <p:nvPicPr>
          <p:cNvPr id="6" name="Picture 6" descr="A bug on a leaf&#10;&#10;AI-generated content may be incorrect.">
            <a:extLst>
              <a:ext uri="{FF2B5EF4-FFF2-40B4-BE49-F238E27FC236}">
                <a16:creationId xmlns:a16="http://schemas.microsoft.com/office/drawing/2014/main" id="{39A1B258-AEE9-C2D5-5E36-2487F69DCD7E}"/>
              </a:ext>
            </a:extLst>
          </p:cNvPr>
          <p:cNvPicPr>
            <a:picLocks noChangeAspect="1"/>
          </p:cNvPicPr>
          <p:nvPr/>
        </p:nvPicPr>
        <p:blipFill>
          <a:blip r:embed="rId4"/>
          <a:stretch>
            <a:fillRect/>
          </a:stretch>
        </p:blipFill>
        <p:spPr>
          <a:xfrm>
            <a:off x="1649266" y="3982157"/>
            <a:ext cx="3558579" cy="2371459"/>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D55F-DEFF-B31C-B618-53988B6F073A}"/>
              </a:ext>
            </a:extLst>
          </p:cNvPr>
          <p:cNvSpPr txBox="1">
            <a:spLocks noGrp="1"/>
          </p:cNvSpPr>
          <p:nvPr>
            <p:ph type="title"/>
          </p:nvPr>
        </p:nvSpPr>
        <p:spPr>
          <a:xfrm>
            <a:off x="228600" y="71213"/>
            <a:ext cx="10515600" cy="1325559"/>
          </a:xfrm>
        </p:spPr>
        <p:txBody>
          <a:bodyPr/>
          <a:lstStyle/>
          <a:p>
            <a:pPr lvl="0"/>
            <a:r>
              <a:rPr lang="en-CA"/>
              <a:t>Vesicular Stomatitis in Arizona</a:t>
            </a:r>
          </a:p>
        </p:txBody>
      </p:sp>
      <p:sp>
        <p:nvSpPr>
          <p:cNvPr id="3" name="Content Placeholder 6">
            <a:extLst>
              <a:ext uri="{FF2B5EF4-FFF2-40B4-BE49-F238E27FC236}">
                <a16:creationId xmlns:a16="http://schemas.microsoft.com/office/drawing/2014/main" id="{E647EA5A-1641-7B9B-B997-AF5EDE7DE295}"/>
              </a:ext>
            </a:extLst>
          </p:cNvPr>
          <p:cNvSpPr txBox="1">
            <a:spLocks noGrp="1"/>
          </p:cNvSpPr>
          <p:nvPr>
            <p:ph idx="1"/>
          </p:nvPr>
        </p:nvSpPr>
        <p:spPr>
          <a:xfrm>
            <a:off x="6096003" y="1445757"/>
            <a:ext cx="5793007" cy="4110173"/>
          </a:xfrm>
        </p:spPr>
        <p:txBody>
          <a:bodyPr/>
          <a:lstStyle/>
          <a:p>
            <a:pPr lvl="0"/>
            <a:r>
              <a:rPr lang="en-CA" sz="2000">
                <a:solidFill>
                  <a:srgbClr val="0070C0"/>
                </a:solidFill>
                <a:ea typeface="Calibri"/>
                <a:cs typeface="Calibri"/>
                <a:hlinkClick r:id="rId3">
                  <a:extLst>
                    <a:ext uri="{A12FA001-AC4F-418D-AE19-62706E023703}">
                      <ahyp:hlinkClr xmlns:ahyp="http://schemas.microsoft.com/office/drawing/2018/hyperlinkcolor" val="tx"/>
                    </a:ext>
                  </a:extLst>
                </a:hlinkClick>
              </a:rPr>
              <a:t>USDA VSV Situation Report</a:t>
            </a:r>
            <a:endParaRPr lang="en-CA" sz="2000">
              <a:solidFill>
                <a:srgbClr val="0070C0"/>
              </a:solidFill>
              <a:ea typeface="Calibri"/>
              <a:cs typeface="Calibri"/>
            </a:endParaRPr>
          </a:p>
          <a:p>
            <a:pPr lvl="0"/>
            <a:r>
              <a:rPr lang="en-CA" sz="2000"/>
              <a:t>Most recent incursion is in Arizona (October 2025)</a:t>
            </a:r>
            <a:endParaRPr lang="en-CA"/>
          </a:p>
          <a:p>
            <a:pPr lvl="0"/>
            <a:r>
              <a:rPr lang="en-CA" sz="2000"/>
              <a:t>New Jersey Strain virus</a:t>
            </a:r>
          </a:p>
          <a:p>
            <a:pPr lvl="0"/>
            <a:r>
              <a:rPr lang="en-CA" sz="2000"/>
              <a:t>5 premises affected in 4 counties</a:t>
            </a:r>
          </a:p>
          <a:p>
            <a:pPr lvl="1"/>
            <a:r>
              <a:rPr lang="en-CA" sz="1800">
                <a:ea typeface="Calibri"/>
                <a:cs typeface="Calibri"/>
              </a:rPr>
              <a:t>Cochise County (2 initial cases - released)</a:t>
            </a:r>
            <a:endParaRPr lang="en-US" sz="1800">
              <a:ea typeface="Calibri"/>
              <a:cs typeface="Calibri"/>
            </a:endParaRPr>
          </a:p>
          <a:p>
            <a:pPr lvl="1"/>
            <a:r>
              <a:rPr lang="en-CA" sz="1800">
                <a:ea typeface="Calibri"/>
                <a:cs typeface="Calibri"/>
              </a:rPr>
              <a:t>Gila County (1 case – released)</a:t>
            </a:r>
            <a:endParaRPr lang="en-US" sz="1800">
              <a:ea typeface="Calibri"/>
              <a:cs typeface="Calibri"/>
            </a:endParaRPr>
          </a:p>
          <a:p>
            <a:pPr lvl="1"/>
            <a:r>
              <a:rPr lang="en-CA" sz="1800">
                <a:ea typeface="Calibri"/>
                <a:cs typeface="Calibri"/>
              </a:rPr>
              <a:t>Santa Cruz County (1 case – quarantine)</a:t>
            </a:r>
            <a:endParaRPr lang="en-US" sz="1800">
              <a:ea typeface="Calibri"/>
              <a:cs typeface="Calibri"/>
            </a:endParaRPr>
          </a:p>
          <a:p>
            <a:pPr lvl="1"/>
            <a:r>
              <a:rPr lang="en-CA" sz="1800">
                <a:ea typeface="Calibri"/>
                <a:cs typeface="Calibri"/>
              </a:rPr>
              <a:t>Maricopa County (1 case, </a:t>
            </a:r>
            <a:r>
              <a:rPr lang="en-CA" sz="1800">
                <a:solidFill>
                  <a:srgbClr val="0070C0"/>
                </a:solidFill>
                <a:ea typeface="Calibri"/>
                <a:cs typeface="Calibri"/>
                <a:hlinkClick r:id="rId4">
                  <a:extLst>
                    <a:ext uri="{A12FA001-AC4F-418D-AE19-62706E023703}">
                      <ahyp:hlinkClr xmlns:ahyp="http://schemas.microsoft.com/office/drawing/2018/hyperlinkcolor" val="tx"/>
                    </a:ext>
                  </a:extLst>
                </a:hlinkClick>
              </a:rPr>
              <a:t>wild horse </a:t>
            </a:r>
            <a:r>
              <a:rPr lang="en-CA" sz="1800">
                <a:ea typeface="Calibri"/>
                <a:cs typeface="Calibri"/>
              </a:rPr>
              <a:t>– quarantine)</a:t>
            </a:r>
            <a:endParaRPr lang="en-US" sz="1800">
              <a:ea typeface="Calibri"/>
              <a:cs typeface="Calibri"/>
            </a:endParaRPr>
          </a:p>
          <a:p>
            <a:pPr lvl="0"/>
            <a:r>
              <a:rPr lang="en-CA" sz="2000"/>
              <a:t>No recent livestock movements onto the index premises</a:t>
            </a:r>
          </a:p>
          <a:p>
            <a:pPr lvl="0"/>
            <a:r>
              <a:rPr lang="en-CA" sz="2000"/>
              <a:t>Suspect that vector movements across the border are the source of the outbreaks</a:t>
            </a:r>
            <a:endParaRPr lang="en-CA" sz="2000">
              <a:ea typeface="Calibri"/>
              <a:cs typeface="Calibri"/>
            </a:endParaRPr>
          </a:p>
          <a:p>
            <a:pPr lvl="0"/>
            <a:r>
              <a:rPr lang="en-CA" sz="2000"/>
              <a:t>The 2023/24 outbreaks in California, Nevada and Texas are also thought to have originated from vector movements across the border with Mexico</a:t>
            </a:r>
          </a:p>
        </p:txBody>
      </p:sp>
      <p:sp>
        <p:nvSpPr>
          <p:cNvPr id="4" name="Slide Number Placeholder 3">
            <a:extLst>
              <a:ext uri="{FF2B5EF4-FFF2-40B4-BE49-F238E27FC236}">
                <a16:creationId xmlns:a16="http://schemas.microsoft.com/office/drawing/2014/main" id="{8FD3FE53-6C87-5CC0-4338-3586133E1304}"/>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6ED9E52-BB8C-48C9-AB15-FF581230F06B}" type="slidenum">
              <a:t>5</a:t>
            </a:fld>
            <a:endParaRPr lang="fr-FR" sz="1200" b="0" i="0" u="none" strike="noStrike" kern="1200" cap="none" spc="0" baseline="0">
              <a:solidFill>
                <a:srgbClr val="898989"/>
              </a:solidFill>
              <a:uFillTx/>
              <a:latin typeface="Calibri" pitchFamily="34"/>
            </a:endParaRPr>
          </a:p>
        </p:txBody>
      </p:sp>
      <p:pic>
        <p:nvPicPr>
          <p:cNvPr id="5" name="Picture 4">
            <a:extLst>
              <a:ext uri="{FF2B5EF4-FFF2-40B4-BE49-F238E27FC236}">
                <a16:creationId xmlns:a16="http://schemas.microsoft.com/office/drawing/2014/main" id="{4FE1C702-C55E-6FA0-6DE3-E5B1603C8382}"/>
              </a:ext>
            </a:extLst>
          </p:cNvPr>
          <p:cNvPicPr>
            <a:picLocks noChangeAspect="1"/>
          </p:cNvPicPr>
          <p:nvPr/>
        </p:nvPicPr>
        <p:blipFill>
          <a:blip r:embed="rId5"/>
          <a:stretch>
            <a:fillRect/>
          </a:stretch>
        </p:blipFill>
        <p:spPr>
          <a:xfrm>
            <a:off x="226789" y="1448217"/>
            <a:ext cx="5693438" cy="4691329"/>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5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6F6E-9B62-B951-1646-698BA1B0548B}"/>
              </a:ext>
            </a:extLst>
          </p:cNvPr>
          <p:cNvSpPr txBox="1">
            <a:spLocks noGrp="1"/>
          </p:cNvSpPr>
          <p:nvPr>
            <p:ph type="title"/>
          </p:nvPr>
        </p:nvSpPr>
        <p:spPr>
          <a:xfrm>
            <a:off x="132642" y="0"/>
            <a:ext cx="10515600" cy="1175653"/>
          </a:xfrm>
        </p:spPr>
        <p:txBody>
          <a:bodyPr/>
          <a:lstStyle/>
          <a:p>
            <a:pPr lvl="0"/>
            <a:r>
              <a:rPr lang="en-CA">
                <a:solidFill>
                  <a:srgbClr val="0070C0"/>
                </a:solidFill>
                <a:hlinkClick r:id="rId3">
                  <a:extLst>
                    <a:ext uri="{A12FA001-AC4F-418D-AE19-62706E023703}">
                      <ahyp:hlinkClr xmlns:ahyp="http://schemas.microsoft.com/office/drawing/2018/hyperlinkcolor" val="tx"/>
                    </a:ext>
                  </a:extLst>
                </a:hlinkClick>
              </a:rPr>
              <a:t>New World Screwworm</a:t>
            </a:r>
            <a:endParaRPr lang="en-CA">
              <a:solidFill>
                <a:srgbClr val="0070C0"/>
              </a:solidFill>
            </a:endParaRPr>
          </a:p>
        </p:txBody>
      </p:sp>
      <p:sp>
        <p:nvSpPr>
          <p:cNvPr id="3" name="Content Placeholder 4">
            <a:extLst>
              <a:ext uri="{FF2B5EF4-FFF2-40B4-BE49-F238E27FC236}">
                <a16:creationId xmlns:a16="http://schemas.microsoft.com/office/drawing/2014/main" id="{BCE18370-00D0-235A-4A74-605D45E2530E}"/>
              </a:ext>
            </a:extLst>
          </p:cNvPr>
          <p:cNvSpPr txBox="1">
            <a:spLocks noGrp="1"/>
          </p:cNvSpPr>
          <p:nvPr>
            <p:ph idx="1"/>
          </p:nvPr>
        </p:nvSpPr>
        <p:spPr>
          <a:xfrm>
            <a:off x="310036" y="1180042"/>
            <a:ext cx="7769601" cy="5649053"/>
          </a:xfrm>
        </p:spPr>
        <p:txBody>
          <a:bodyPr/>
          <a:lstStyle/>
          <a:p>
            <a:pPr lvl="0">
              <a:lnSpc>
                <a:spcPct val="100000"/>
              </a:lnSpc>
              <a:spcBef>
                <a:spcPts val="0"/>
              </a:spcBef>
            </a:pPr>
            <a:r>
              <a:rPr lang="en-CA" sz="2400"/>
              <a:t>Mexico has reported its first case of NWS in </a:t>
            </a:r>
            <a:r>
              <a:rPr lang="en-CA" sz="2400">
                <a:solidFill>
                  <a:srgbClr val="0070C0"/>
                </a:solidFill>
                <a:hlinkClick r:id="rId4">
                  <a:extLst>
                    <a:ext uri="{A12FA001-AC4F-418D-AE19-62706E023703}">
                      <ahyp:hlinkClr xmlns:ahyp="http://schemas.microsoft.com/office/drawing/2018/hyperlinkcolor" val="tx"/>
                    </a:ext>
                  </a:extLst>
                </a:hlinkClick>
              </a:rPr>
              <a:t>Tamaulipas</a:t>
            </a:r>
            <a:r>
              <a:rPr lang="en-CA" sz="2400"/>
              <a:t> (317km from Texas border) - same region where the new sterile fly dispersal facility was opened</a:t>
            </a:r>
            <a:endParaRPr lang="en-CA" sz="2000">
              <a:ea typeface="Calibri"/>
              <a:cs typeface="Calibri"/>
            </a:endParaRPr>
          </a:p>
          <a:p>
            <a:pPr lvl="0"/>
            <a:r>
              <a:rPr lang="en-CA" sz="2400"/>
              <a:t>Mexico has reported a 3</a:t>
            </a:r>
            <a:r>
              <a:rPr lang="en-CA" sz="2400" baseline="30000"/>
              <a:t>rd</a:t>
            </a:r>
            <a:r>
              <a:rPr lang="en-CA" sz="2400"/>
              <a:t> case of NWS in Nuevo Leon in a bovine imported from Veracruz</a:t>
            </a:r>
            <a:endParaRPr lang="en-CA" sz="2400">
              <a:ea typeface="Calibri"/>
              <a:cs typeface="Calibri"/>
            </a:endParaRPr>
          </a:p>
          <a:p>
            <a:pPr lvl="0"/>
            <a:r>
              <a:rPr lang="en-CA" sz="2400"/>
              <a:t>Continued increase in cases in animals and humans</a:t>
            </a:r>
          </a:p>
          <a:p>
            <a:pPr lvl="0"/>
            <a:r>
              <a:rPr lang="en-US" sz="2400">
                <a:ea typeface="Calibri"/>
                <a:cs typeface="Calibri"/>
              </a:rPr>
              <a:t>Mexico’s </a:t>
            </a:r>
            <a:r>
              <a:rPr lang="en-US" sz="2400">
                <a:solidFill>
                  <a:srgbClr val="0070C0"/>
                </a:solidFill>
                <a:ea typeface="Calibri"/>
                <a:cs typeface="Calibri"/>
                <a:hlinkClick r:id="rId5">
                  <a:extLst>
                    <a:ext uri="{A12FA001-AC4F-418D-AE19-62706E023703}">
                      <ahyp:hlinkClr xmlns:ahyp="http://schemas.microsoft.com/office/drawing/2018/hyperlinkcolor" val="tx"/>
                    </a:ext>
                  </a:extLst>
                </a:hlinkClick>
              </a:rPr>
              <a:t>interactive dashboard</a:t>
            </a:r>
            <a:r>
              <a:rPr lang="en-US" sz="2400">
                <a:solidFill>
                  <a:srgbClr val="0070C0"/>
                </a:solidFill>
                <a:ea typeface="Calibri"/>
                <a:cs typeface="Calibri"/>
              </a:rPr>
              <a:t> </a:t>
            </a:r>
            <a:r>
              <a:rPr lang="en-US" sz="2400">
                <a:ea typeface="Calibri"/>
                <a:cs typeface="Calibri"/>
              </a:rPr>
              <a:t>displays 671 active cases of NWS in animals (13,106 cumulative)</a:t>
            </a:r>
          </a:p>
          <a:p>
            <a:pPr lvl="0"/>
            <a:r>
              <a:rPr lang="en-US" sz="2400">
                <a:ea typeface="Calibri"/>
                <a:cs typeface="Calibri"/>
              </a:rPr>
              <a:t>Mexico – 1602 (~12.2%) cases in dogs, 32 cases in cats</a:t>
            </a:r>
            <a:endParaRPr lang="en-US" sz="2400"/>
          </a:p>
          <a:p>
            <a:pPr lvl="0"/>
            <a:r>
              <a:rPr lang="en-CA" sz="2400">
                <a:solidFill>
                  <a:srgbClr val="0070C0"/>
                </a:solidFill>
                <a:hlinkClick r:id="rId6">
                  <a:extLst>
                    <a:ext uri="{A12FA001-AC4F-418D-AE19-62706E023703}">
                      <ahyp:hlinkClr xmlns:ahyp="http://schemas.microsoft.com/office/drawing/2018/hyperlinkcolor" val="tx"/>
                    </a:ext>
                  </a:extLst>
                </a:hlinkClick>
              </a:rPr>
              <a:t>Alternate management strategy </a:t>
            </a:r>
            <a:r>
              <a:rPr lang="en-CA" sz="2400"/>
              <a:t>being piloted in Yucatan to decrease total fly numbers before release of sterile flies</a:t>
            </a:r>
          </a:p>
          <a:p>
            <a:pPr lvl="0"/>
            <a:r>
              <a:rPr lang="en-CA" sz="2400"/>
              <a:t>“</a:t>
            </a:r>
            <a:r>
              <a:rPr lang="en-CA" sz="2400" i="1"/>
              <a:t>For sterile flies to be effective, there must be 10 of them for each fertile fly</a:t>
            </a:r>
            <a:r>
              <a:rPr lang="en-CA" sz="2400"/>
              <a:t>”</a:t>
            </a:r>
          </a:p>
        </p:txBody>
      </p:sp>
      <p:pic>
        <p:nvPicPr>
          <p:cNvPr id="4" name="Content Placeholder 7">
            <a:hlinkClick r:id="rId5"/>
            <a:extLst>
              <a:ext uri="{FF2B5EF4-FFF2-40B4-BE49-F238E27FC236}">
                <a16:creationId xmlns:a16="http://schemas.microsoft.com/office/drawing/2014/main" id="{60E13EAE-EFBD-9D43-CB54-D28E039D333D}"/>
              </a:ext>
            </a:extLst>
          </p:cNvPr>
          <p:cNvPicPr>
            <a:picLocks noGrp="1" noChangeAspect="1"/>
          </p:cNvPicPr>
          <p:nvPr>
            <p:ph idx="2"/>
          </p:nvPr>
        </p:nvPicPr>
        <p:blipFill>
          <a:blip r:embed="rId7"/>
          <a:stretch>
            <a:fillRect/>
          </a:stretch>
        </p:blipFill>
        <p:spPr>
          <a:xfrm>
            <a:off x="8079199" y="0"/>
            <a:ext cx="4128333" cy="3480242"/>
          </a:xfrm>
        </p:spPr>
      </p:pic>
      <p:sp>
        <p:nvSpPr>
          <p:cNvPr id="5" name="Slide Number Placeholder 3">
            <a:extLst>
              <a:ext uri="{FF2B5EF4-FFF2-40B4-BE49-F238E27FC236}">
                <a16:creationId xmlns:a16="http://schemas.microsoft.com/office/drawing/2014/main" id="{034B620E-9522-ADC8-7FF8-65848EB893BD}"/>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8791080-2F6E-4F23-A132-60978EA6C5F6}" type="slidenum">
              <a:t>6</a:t>
            </a:fld>
            <a:endParaRPr lang="en-US" sz="1200" b="0" i="0" u="none" strike="noStrike" kern="1200" cap="none" spc="0" baseline="0">
              <a:solidFill>
                <a:srgbClr val="898989"/>
              </a:solidFill>
              <a:uFillTx/>
              <a:latin typeface="Calibri" pitchFamily="34"/>
            </a:endParaRPr>
          </a:p>
        </p:txBody>
      </p:sp>
      <p:pic>
        <p:nvPicPr>
          <p:cNvPr id="6" name="Picture 11">
            <a:extLst>
              <a:ext uri="{FF2B5EF4-FFF2-40B4-BE49-F238E27FC236}">
                <a16:creationId xmlns:a16="http://schemas.microsoft.com/office/drawing/2014/main" id="{86678876-75F7-1567-0F85-91FD5CEA39A8}"/>
              </a:ext>
            </a:extLst>
          </p:cNvPr>
          <p:cNvPicPr>
            <a:picLocks noChangeAspect="1"/>
          </p:cNvPicPr>
          <p:nvPr/>
        </p:nvPicPr>
        <p:blipFill>
          <a:blip r:embed="rId8"/>
          <a:stretch>
            <a:fillRect/>
          </a:stretch>
        </p:blipFill>
        <p:spPr>
          <a:xfrm>
            <a:off x="8083734" y="3377757"/>
            <a:ext cx="4108262" cy="3480242"/>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303">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F5919500-F417-0118-A432-45FD025E71FA}"/>
              </a:ext>
            </a:extLst>
          </p:cNvPr>
          <p:cNvPicPr>
            <a:picLocks noChangeAspect="1"/>
          </p:cNvPicPr>
          <p:nvPr/>
        </p:nvPicPr>
        <p:blipFill>
          <a:blip r:embed="rId3"/>
          <a:stretch>
            <a:fillRect/>
          </a:stretch>
        </p:blipFill>
        <p:spPr>
          <a:xfrm>
            <a:off x="6231636" y="4451600"/>
            <a:ext cx="3524408" cy="2349605"/>
          </a:xfrm>
          <a:prstGeom prst="rect">
            <a:avLst/>
          </a:prstGeom>
          <a:noFill/>
          <a:ln cap="flat">
            <a:noFill/>
          </a:ln>
        </p:spPr>
      </p:pic>
      <p:pic>
        <p:nvPicPr>
          <p:cNvPr id="3" name="Picture 11">
            <a:extLst>
              <a:ext uri="{FF2B5EF4-FFF2-40B4-BE49-F238E27FC236}">
                <a16:creationId xmlns:a16="http://schemas.microsoft.com/office/drawing/2014/main" id="{35C2472A-C3B9-D413-9671-5A755BF8E67F}"/>
              </a:ext>
            </a:extLst>
          </p:cNvPr>
          <p:cNvPicPr>
            <a:picLocks noChangeAspect="1"/>
          </p:cNvPicPr>
          <p:nvPr/>
        </p:nvPicPr>
        <p:blipFill>
          <a:blip r:embed="rId4"/>
          <a:stretch>
            <a:fillRect/>
          </a:stretch>
        </p:blipFill>
        <p:spPr>
          <a:xfrm>
            <a:off x="1376418" y="4505861"/>
            <a:ext cx="4242660" cy="2354671"/>
          </a:xfrm>
          <a:prstGeom prst="rect">
            <a:avLst/>
          </a:prstGeom>
          <a:noFill/>
          <a:ln cap="flat">
            <a:noFill/>
          </a:ln>
        </p:spPr>
      </p:pic>
      <p:sp>
        <p:nvSpPr>
          <p:cNvPr id="4" name="Title 1">
            <a:extLst>
              <a:ext uri="{FF2B5EF4-FFF2-40B4-BE49-F238E27FC236}">
                <a16:creationId xmlns:a16="http://schemas.microsoft.com/office/drawing/2014/main" id="{CE5439D1-AB74-71E6-56C8-89DC00200B16}"/>
              </a:ext>
            </a:extLst>
          </p:cNvPr>
          <p:cNvSpPr txBox="1">
            <a:spLocks noGrp="1"/>
          </p:cNvSpPr>
          <p:nvPr>
            <p:ph type="title"/>
          </p:nvPr>
        </p:nvSpPr>
        <p:spPr>
          <a:xfrm>
            <a:off x="223479" y="75044"/>
            <a:ext cx="3933584" cy="1325559"/>
          </a:xfrm>
        </p:spPr>
        <p:txBody>
          <a:bodyPr/>
          <a:lstStyle/>
          <a:p>
            <a:pPr lvl="0"/>
            <a:r>
              <a:rPr lang="en-CA"/>
              <a:t>New World Screwworm</a:t>
            </a:r>
          </a:p>
        </p:txBody>
      </p:sp>
      <p:sp>
        <p:nvSpPr>
          <p:cNvPr id="5" name="Content Placeholder 3">
            <a:extLst>
              <a:ext uri="{FF2B5EF4-FFF2-40B4-BE49-F238E27FC236}">
                <a16:creationId xmlns:a16="http://schemas.microsoft.com/office/drawing/2014/main" id="{63D5E807-E24A-AC74-79B3-7DC8C31AE6FD}"/>
              </a:ext>
            </a:extLst>
          </p:cNvPr>
          <p:cNvSpPr txBox="1">
            <a:spLocks noGrp="1"/>
          </p:cNvSpPr>
          <p:nvPr>
            <p:ph idx="1"/>
          </p:nvPr>
        </p:nvSpPr>
        <p:spPr>
          <a:xfrm>
            <a:off x="5332716" y="75044"/>
            <a:ext cx="6928436" cy="2051081"/>
          </a:xfrm>
        </p:spPr>
        <p:txBody>
          <a:bodyPr/>
          <a:lstStyle/>
          <a:p>
            <a:pPr lvl="0"/>
            <a:r>
              <a:rPr lang="en-CA" b="1"/>
              <a:t>Emergency Use Authorizations</a:t>
            </a:r>
          </a:p>
          <a:p>
            <a:pPr lvl="1"/>
            <a:r>
              <a:rPr lang="en-CA">
                <a:solidFill>
                  <a:srgbClr val="0070C0"/>
                </a:solidFill>
                <a:hlinkClick r:id="rId5">
                  <a:extLst>
                    <a:ext uri="{A12FA001-AC4F-418D-AE19-62706E023703}">
                      <ahyp:hlinkClr xmlns:ahyp="http://schemas.microsoft.com/office/drawing/2018/hyperlinkcolor" val="tx"/>
                    </a:ext>
                  </a:extLst>
                </a:hlinkClick>
              </a:rPr>
              <a:t>Credelio Cat</a:t>
            </a:r>
            <a:endParaRPr lang="en-CA">
              <a:solidFill>
                <a:srgbClr val="0070C0"/>
              </a:solidFill>
            </a:endParaRPr>
          </a:p>
          <a:p>
            <a:pPr lvl="1"/>
            <a:r>
              <a:rPr lang="en-CA">
                <a:solidFill>
                  <a:srgbClr val="0070C0"/>
                </a:solidFill>
                <a:hlinkClick r:id="rId6">
                  <a:extLst>
                    <a:ext uri="{A12FA001-AC4F-418D-AE19-62706E023703}">
                      <ahyp:hlinkClr xmlns:ahyp="http://schemas.microsoft.com/office/drawing/2018/hyperlinkcolor" val="tx"/>
                    </a:ext>
                  </a:extLst>
                </a:hlinkClick>
              </a:rPr>
              <a:t>Credelio Dog</a:t>
            </a:r>
            <a:endParaRPr lang="en-CA">
              <a:solidFill>
                <a:srgbClr val="0070C0"/>
              </a:solidFill>
            </a:endParaRPr>
          </a:p>
        </p:txBody>
      </p:sp>
      <p:sp>
        <p:nvSpPr>
          <p:cNvPr id="6" name="Slide Number Placeholder 4">
            <a:extLst>
              <a:ext uri="{FF2B5EF4-FFF2-40B4-BE49-F238E27FC236}">
                <a16:creationId xmlns:a16="http://schemas.microsoft.com/office/drawing/2014/main" id="{2C9DED08-27BE-2AD8-9C4E-C59F28A3FAC8}"/>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AE46BD-6D88-4349-AA5B-D5BF2A09BC96}" type="slidenum">
              <a:t>7</a:t>
            </a:fld>
            <a:endParaRPr lang="en-US" sz="1200" b="0" i="0" u="none" strike="noStrike" kern="1200" cap="none" spc="0" baseline="0">
              <a:solidFill>
                <a:srgbClr val="898989"/>
              </a:solidFill>
              <a:uFillTx/>
              <a:latin typeface="Calibri" pitchFamily="34"/>
            </a:endParaRPr>
          </a:p>
        </p:txBody>
      </p:sp>
      <p:sp>
        <p:nvSpPr>
          <p:cNvPr id="7" name="Content Placeholder 7">
            <a:extLst>
              <a:ext uri="{FF2B5EF4-FFF2-40B4-BE49-F238E27FC236}">
                <a16:creationId xmlns:a16="http://schemas.microsoft.com/office/drawing/2014/main" id="{EEECF039-5725-9B57-7233-5C662E3ECB4C}"/>
              </a:ext>
            </a:extLst>
          </p:cNvPr>
          <p:cNvSpPr txBox="1">
            <a:spLocks noGrp="1"/>
          </p:cNvSpPr>
          <p:nvPr>
            <p:ph idx="2"/>
          </p:nvPr>
        </p:nvSpPr>
        <p:spPr>
          <a:xfrm>
            <a:off x="214490" y="1672455"/>
            <a:ext cx="9165479" cy="3224009"/>
          </a:xfrm>
        </p:spPr>
        <p:txBody>
          <a:bodyPr/>
          <a:lstStyle/>
          <a:p>
            <a:pPr lvl="0"/>
            <a:r>
              <a:rPr lang="en-CA" b="1"/>
              <a:t>US FDA Conditionally Approved Treatments</a:t>
            </a:r>
          </a:p>
          <a:p>
            <a:pPr lvl="1"/>
            <a:r>
              <a:rPr lang="en-CA">
                <a:solidFill>
                  <a:srgbClr val="0070C0"/>
                </a:solidFill>
                <a:hlinkClick r:id="rId7">
                  <a:extLst>
                    <a:ext uri="{A12FA001-AC4F-418D-AE19-62706E023703}">
                      <ahyp:hlinkClr xmlns:ahyp="http://schemas.microsoft.com/office/drawing/2018/hyperlinkcolor" val="tx"/>
                    </a:ext>
                  </a:extLst>
                </a:hlinkClick>
              </a:rPr>
              <a:t>Credelio Quattro-CA1 </a:t>
            </a:r>
            <a:r>
              <a:rPr lang="en-CA"/>
              <a:t>(Elanco) chewable tablets for dogs</a:t>
            </a:r>
          </a:p>
          <a:p>
            <a:pPr lvl="1"/>
            <a:r>
              <a:rPr lang="en-CA">
                <a:solidFill>
                  <a:srgbClr val="0070C0"/>
                </a:solidFill>
                <a:hlinkClick r:id="rId8">
                  <a:extLst>
                    <a:ext uri="{A12FA001-AC4F-418D-AE19-62706E023703}">
                      <ahyp:hlinkClr xmlns:ahyp="http://schemas.microsoft.com/office/drawing/2018/hyperlinkcolor" val="tx"/>
                    </a:ext>
                  </a:extLst>
                </a:hlinkClick>
              </a:rPr>
              <a:t>Exzolt Cattle-CA1  </a:t>
            </a:r>
            <a:r>
              <a:rPr lang="en-CA"/>
              <a:t>(Merck) fluralaner topical solution for beef cattle (&gt;2 months of age) and replacement dairy heifers (&lt;20 months of age)</a:t>
            </a:r>
          </a:p>
          <a:p>
            <a:pPr lvl="1"/>
            <a:r>
              <a:rPr lang="en-CA">
                <a:solidFill>
                  <a:srgbClr val="0070C0"/>
                </a:solidFill>
                <a:hlinkClick r:id="rId9">
                  <a:extLst>
                    <a:ext uri="{A12FA001-AC4F-418D-AE19-62706E023703}">
                      <ahyp:hlinkClr xmlns:ahyp="http://schemas.microsoft.com/office/drawing/2018/hyperlinkcolor" val="tx"/>
                    </a:ext>
                  </a:extLst>
                </a:hlinkClick>
              </a:rPr>
              <a:t>Dectomax-CA1</a:t>
            </a:r>
            <a:r>
              <a:rPr lang="en-CA">
                <a:solidFill>
                  <a:srgbClr val="0070C0"/>
                </a:solidFill>
              </a:rPr>
              <a:t> </a:t>
            </a:r>
            <a:r>
              <a:rPr lang="en-CA"/>
              <a:t>(Zoetis) injectable for cattle, 35 day withdrawal for cattle, not for use in dairy &gt;20 months of age</a:t>
            </a:r>
          </a:p>
        </p:txBody>
      </p:sp>
      <p:sp>
        <p:nvSpPr>
          <p:cNvPr id="8" name="TextBox 9">
            <a:extLst>
              <a:ext uri="{FF2B5EF4-FFF2-40B4-BE49-F238E27FC236}">
                <a16:creationId xmlns:a16="http://schemas.microsoft.com/office/drawing/2014/main" id="{AF6FB89E-A94E-1DFE-DDF9-EFEC8E1840FE}"/>
              </a:ext>
            </a:extLst>
          </p:cNvPr>
          <p:cNvSpPr txBox="1"/>
          <p:nvPr/>
        </p:nvSpPr>
        <p:spPr>
          <a:xfrm>
            <a:off x="7891500" y="472132"/>
            <a:ext cx="4587371"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0">
                  <a:extLst>
                    <a:ext uri="{A12FA001-AC4F-418D-AE19-62706E023703}">
                      <ahyp:hlinkClr xmlns:ahyp="http://schemas.microsoft.com/office/drawing/2018/hyperlinkcolor" val="tx"/>
                    </a:ext>
                  </a:extLst>
                </a:hlinkClick>
              </a:rPr>
              <a:t>Efficacy of lotilaner against myiasis caused by Cochliomyia hominivorax (Diptera: Calliphoridae) in naturally infested dogs | Parasites &amp; Vectors</a:t>
            </a:r>
            <a:endParaRPr lang="en-CA" sz="1800" b="0" i="0" u="none" strike="noStrike" kern="1200" cap="none" spc="0" baseline="0">
              <a:solidFill>
                <a:srgbClr val="0070C0"/>
              </a:solidFill>
              <a:uFillTx/>
              <a:latin typeface="Calibri" pitchFamily="34"/>
            </a:endParaRPr>
          </a:p>
        </p:txBody>
      </p:sp>
      <p:pic>
        <p:nvPicPr>
          <p:cNvPr id="9" name="Picture 2" descr="Credelio Quattro For Dogs 50.1 - 100 lbs 1 Month">
            <a:extLst>
              <a:ext uri="{FF2B5EF4-FFF2-40B4-BE49-F238E27FC236}">
                <a16:creationId xmlns:a16="http://schemas.microsoft.com/office/drawing/2014/main" id="{62C0F87A-DB77-7A0F-5ADA-E97B3E86B8B8}"/>
              </a:ext>
            </a:extLst>
          </p:cNvPr>
          <p:cNvPicPr>
            <a:picLocks noChangeAspect="1"/>
          </p:cNvPicPr>
          <p:nvPr/>
        </p:nvPicPr>
        <p:blipFill>
          <a:blip r:embed="rId11"/>
          <a:srcRect/>
          <a:stretch>
            <a:fillRect/>
          </a:stretch>
        </p:blipFill>
        <p:spPr>
          <a:xfrm>
            <a:off x="9928271" y="2054455"/>
            <a:ext cx="2049234" cy="4746750"/>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3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B953-3021-35E4-0C5A-BD54BC2FFE42}"/>
              </a:ext>
            </a:extLst>
          </p:cNvPr>
          <p:cNvSpPr txBox="1">
            <a:spLocks noGrp="1"/>
          </p:cNvSpPr>
          <p:nvPr>
            <p:ph type="title"/>
          </p:nvPr>
        </p:nvSpPr>
        <p:spPr>
          <a:xfrm>
            <a:off x="772210" y="0"/>
            <a:ext cx="10515600" cy="820134"/>
          </a:xfrm>
        </p:spPr>
        <p:txBody>
          <a:bodyPr/>
          <a:lstStyle/>
          <a:p>
            <a:pPr lvl="0"/>
            <a:r>
              <a:rPr lang="en-CA" sz="3200"/>
              <a:t>Epizootic Hemorrhagic Disease in the United States</a:t>
            </a:r>
          </a:p>
        </p:txBody>
      </p:sp>
      <p:sp>
        <p:nvSpPr>
          <p:cNvPr id="3" name="Text Placeholder 3">
            <a:extLst>
              <a:ext uri="{FF2B5EF4-FFF2-40B4-BE49-F238E27FC236}">
                <a16:creationId xmlns:a16="http://schemas.microsoft.com/office/drawing/2014/main" id="{86455AD8-3813-2FE0-95E1-6B8D6601C042}"/>
              </a:ext>
            </a:extLst>
          </p:cNvPr>
          <p:cNvSpPr txBox="1">
            <a:spLocks noGrp="1"/>
          </p:cNvSpPr>
          <p:nvPr>
            <p:ph idx="1"/>
          </p:nvPr>
        </p:nvSpPr>
        <p:spPr>
          <a:xfrm>
            <a:off x="262533" y="1287904"/>
            <a:ext cx="5449851" cy="3880631"/>
          </a:xfrm>
        </p:spPr>
        <p:txBody>
          <a:bodyPr/>
          <a:lstStyle/>
          <a:p>
            <a:pPr lvl="0"/>
            <a:r>
              <a:rPr lang="en-CA"/>
              <a:t>Epizootic Hemorrhagic Disease in the United States has been severe in 2025</a:t>
            </a:r>
          </a:p>
          <a:p>
            <a:pPr lvl="0"/>
            <a:endParaRPr lang="en-CA"/>
          </a:p>
          <a:p>
            <a:pPr lvl="0"/>
            <a:r>
              <a:rPr lang="en-CA"/>
              <a:t>Reports of hundreds to thousands of white-tailed deer impacted across at least 13 states in 2025</a:t>
            </a:r>
          </a:p>
        </p:txBody>
      </p:sp>
      <p:sp>
        <p:nvSpPr>
          <p:cNvPr id="4" name="TextBox 10">
            <a:extLst>
              <a:ext uri="{FF2B5EF4-FFF2-40B4-BE49-F238E27FC236}">
                <a16:creationId xmlns:a16="http://schemas.microsoft.com/office/drawing/2014/main" id="{369EC8F9-40E1-3F0A-8A32-4ADFC86698F1}"/>
              </a:ext>
            </a:extLst>
          </p:cNvPr>
          <p:cNvSpPr txBox="1"/>
          <p:nvPr/>
        </p:nvSpPr>
        <p:spPr>
          <a:xfrm>
            <a:off x="895407" y="5168527"/>
            <a:ext cx="2360432"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Maryland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Virginia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West Virginia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Pennsylvania</a:t>
            </a:r>
            <a:endParaRPr lang="en-CA" sz="1800" b="0" i="0" u="none" strike="noStrike" kern="1200" cap="none" spc="0" baseline="0">
              <a:solidFill>
                <a:srgbClr val="0070C0"/>
              </a:solidFill>
              <a:uFillTx/>
              <a:latin typeface="Calibri" pitchFamily="34"/>
            </a:endParaRPr>
          </a:p>
        </p:txBody>
      </p:sp>
      <p:sp>
        <p:nvSpPr>
          <p:cNvPr id="5" name="TextBox 11">
            <a:extLst>
              <a:ext uri="{FF2B5EF4-FFF2-40B4-BE49-F238E27FC236}">
                <a16:creationId xmlns:a16="http://schemas.microsoft.com/office/drawing/2014/main" id="{7C13B544-65C8-3138-BBBD-AD6E984CB574}"/>
              </a:ext>
            </a:extLst>
          </p:cNvPr>
          <p:cNvSpPr txBox="1"/>
          <p:nvPr/>
        </p:nvSpPr>
        <p:spPr>
          <a:xfrm>
            <a:off x="2380832" y="5277130"/>
            <a:ext cx="1040797" cy="12003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4">
                  <a:extLst>
                    <a:ext uri="{A12FA001-AC4F-418D-AE19-62706E023703}">
                      <ahyp:hlinkClr xmlns:ahyp="http://schemas.microsoft.com/office/drawing/2018/hyperlinkcolor" val="tx"/>
                    </a:ext>
                  </a:extLst>
                </a:hlinkClick>
              </a:rPr>
              <a:t>Ohio</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Indiana</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6">
                  <a:extLst>
                    <a:ext uri="{A12FA001-AC4F-418D-AE19-62706E023703}">
                      <ahyp:hlinkClr xmlns:ahyp="http://schemas.microsoft.com/office/drawing/2018/hyperlinkcolor" val="tx"/>
                    </a:ext>
                  </a:extLst>
                </a:hlinkClick>
              </a:rPr>
              <a:t>Kentucky</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7">
                  <a:extLst>
                    <a:ext uri="{A12FA001-AC4F-418D-AE19-62706E023703}">
                      <ahyp:hlinkClr xmlns:ahyp="http://schemas.microsoft.com/office/drawing/2018/hyperlinkcolor" val="tx"/>
                    </a:ext>
                  </a:extLst>
                </a:hlinkClick>
              </a:rPr>
              <a:t>Michigan</a:t>
            </a:r>
            <a:endParaRPr lang="en-CA" sz="1800" b="0" i="0" u="none" strike="noStrike" kern="1200" cap="none" spc="0" baseline="0">
              <a:solidFill>
                <a:srgbClr val="0070C0"/>
              </a:solidFill>
              <a:uFillTx/>
              <a:latin typeface="Calibri" pitchFamily="34"/>
            </a:endParaRPr>
          </a:p>
        </p:txBody>
      </p:sp>
      <p:sp>
        <p:nvSpPr>
          <p:cNvPr id="6" name="TextBox 13">
            <a:extLst>
              <a:ext uri="{FF2B5EF4-FFF2-40B4-BE49-F238E27FC236}">
                <a16:creationId xmlns:a16="http://schemas.microsoft.com/office/drawing/2014/main" id="{9D3F9D95-D0A6-6288-CAFE-166A3710DDDD}"/>
              </a:ext>
            </a:extLst>
          </p:cNvPr>
          <p:cNvSpPr txBox="1"/>
          <p:nvPr/>
        </p:nvSpPr>
        <p:spPr>
          <a:xfrm>
            <a:off x="904405" y="6292791"/>
            <a:ext cx="116121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8">
                  <a:extLst>
                    <a:ext uri="{A12FA001-AC4F-418D-AE19-62706E023703}">
                      <ahyp:hlinkClr xmlns:ahyp="http://schemas.microsoft.com/office/drawing/2018/hyperlinkcolor" val="tx"/>
                    </a:ext>
                  </a:extLst>
                </a:hlinkClick>
              </a:rPr>
              <a:t>Tennessee</a:t>
            </a:r>
            <a:endParaRPr lang="en-CA" sz="1800" b="0" i="0" u="none" strike="noStrike" kern="1200" cap="none" spc="0" baseline="0">
              <a:solidFill>
                <a:srgbClr val="0070C0"/>
              </a:solidFill>
              <a:uFillTx/>
              <a:latin typeface="Calibri" pitchFamily="34"/>
            </a:endParaRPr>
          </a:p>
        </p:txBody>
      </p:sp>
      <p:sp>
        <p:nvSpPr>
          <p:cNvPr id="7" name="TextBox 15">
            <a:extLst>
              <a:ext uri="{FF2B5EF4-FFF2-40B4-BE49-F238E27FC236}">
                <a16:creationId xmlns:a16="http://schemas.microsoft.com/office/drawing/2014/main" id="{2429A810-C452-4A91-E88C-548869D2722C}"/>
              </a:ext>
            </a:extLst>
          </p:cNvPr>
          <p:cNvSpPr txBox="1"/>
          <p:nvPr/>
        </p:nvSpPr>
        <p:spPr>
          <a:xfrm>
            <a:off x="3464981" y="5295317"/>
            <a:ext cx="1442063" cy="12003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9">
                  <a:extLst>
                    <a:ext uri="{A12FA001-AC4F-418D-AE19-62706E023703}">
                      <ahyp:hlinkClr xmlns:ahyp="http://schemas.microsoft.com/office/drawing/2018/hyperlinkcolor" val="tx"/>
                    </a:ext>
                  </a:extLst>
                </a:hlinkClick>
              </a:rPr>
              <a:t>Washington</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0">
                  <a:extLst>
                    <a:ext uri="{A12FA001-AC4F-418D-AE19-62706E023703}">
                      <ahyp:hlinkClr xmlns:ahyp="http://schemas.microsoft.com/office/drawing/2018/hyperlinkcolor" val="tx"/>
                    </a:ext>
                  </a:extLst>
                </a:hlinkClick>
              </a:rPr>
              <a:t>Idaho</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1">
                  <a:extLst>
                    <a:ext uri="{A12FA001-AC4F-418D-AE19-62706E023703}">
                      <ahyp:hlinkClr xmlns:ahyp="http://schemas.microsoft.com/office/drawing/2018/hyperlinkcolor" val="tx"/>
                    </a:ext>
                  </a:extLst>
                </a:hlinkClick>
              </a:rPr>
              <a:t>Montana</a:t>
            </a:r>
            <a:endParaRPr lang="en-CA" sz="1800" b="0" i="0" u="none" strike="noStrike" kern="1200" cap="none" spc="0" baseline="0">
              <a:solidFill>
                <a:srgbClr val="0070C0"/>
              </a:solidFill>
              <a:uFillTx/>
              <a:latin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2">
                  <a:extLst>
                    <a:ext uri="{A12FA001-AC4F-418D-AE19-62706E023703}">
                      <ahyp:hlinkClr xmlns:ahyp="http://schemas.microsoft.com/office/drawing/2018/hyperlinkcolor" val="tx"/>
                    </a:ext>
                  </a:extLst>
                </a:hlinkClick>
              </a:rPr>
              <a:t>South Dakota</a:t>
            </a:r>
            <a:endParaRPr lang="en-CA" sz="1800" b="0" i="0" u="none" strike="noStrike" kern="1200" cap="none" spc="0" baseline="0">
              <a:solidFill>
                <a:srgbClr val="0070C0"/>
              </a:solidFill>
              <a:uFillTx/>
              <a:latin typeface="Calibri" pitchFamily="34"/>
            </a:endParaRPr>
          </a:p>
        </p:txBody>
      </p:sp>
      <p:pic>
        <p:nvPicPr>
          <p:cNvPr id="8" name="Content Placeholder 23">
            <a:extLst>
              <a:ext uri="{FF2B5EF4-FFF2-40B4-BE49-F238E27FC236}">
                <a16:creationId xmlns:a16="http://schemas.microsoft.com/office/drawing/2014/main" id="{F880C8CE-F0DF-2A84-9281-57D87AEBD84B}"/>
              </a:ext>
            </a:extLst>
          </p:cNvPr>
          <p:cNvPicPr>
            <a:picLocks noGrp="1" noChangeAspect="1"/>
          </p:cNvPicPr>
          <p:nvPr>
            <p:ph idx="2"/>
          </p:nvPr>
        </p:nvPicPr>
        <p:blipFill>
          <a:blip r:embed="rId13"/>
          <a:srcRect b="44820"/>
          <a:stretch>
            <a:fillRect/>
          </a:stretch>
        </p:blipFill>
        <p:spPr>
          <a:xfrm>
            <a:off x="5823475" y="322865"/>
            <a:ext cx="5994897" cy="4676643"/>
          </a:xfrm>
        </p:spPr>
      </p:pic>
      <p:sp>
        <p:nvSpPr>
          <p:cNvPr id="9" name="TextBox 25">
            <a:extLst>
              <a:ext uri="{FF2B5EF4-FFF2-40B4-BE49-F238E27FC236}">
                <a16:creationId xmlns:a16="http://schemas.microsoft.com/office/drawing/2014/main" id="{1E6C4EB2-56ED-1C72-78F3-6C92B3466AEF}"/>
              </a:ext>
            </a:extLst>
          </p:cNvPr>
          <p:cNvSpPr txBox="1"/>
          <p:nvPr/>
        </p:nvSpPr>
        <p:spPr>
          <a:xfrm>
            <a:off x="6096003" y="5784896"/>
            <a:ext cx="609600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4">
                  <a:extLst>
                    <a:ext uri="{A12FA001-AC4F-418D-AE19-62706E023703}">
                      <ahyp:hlinkClr xmlns:ahyp="http://schemas.microsoft.com/office/drawing/2018/hyperlinkcolor" val="tx"/>
                    </a:ext>
                  </a:extLst>
                </a:hlinkClick>
              </a:rPr>
              <a:t>Nearly 100 deer found dead in Grand Forks, B.C. as epizootic hemorrhagic disease confirmed | CBC News</a:t>
            </a:r>
            <a:endParaRPr lang="en-CA" sz="1800" b="0" i="0" u="none" strike="noStrike" kern="1200" cap="none" spc="0" baseline="0">
              <a:solidFill>
                <a:srgbClr val="0070C0"/>
              </a:solidFill>
              <a:uFillTx/>
              <a:latin typeface="Calibri" pitchFamily="3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6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4DC9-8F13-27D5-861E-E9C83F2772C9}"/>
              </a:ext>
            </a:extLst>
          </p:cNvPr>
          <p:cNvSpPr txBox="1">
            <a:spLocks noGrp="1"/>
          </p:cNvSpPr>
          <p:nvPr>
            <p:ph type="title"/>
          </p:nvPr>
        </p:nvSpPr>
        <p:spPr>
          <a:xfrm>
            <a:off x="-1408" y="33000"/>
            <a:ext cx="10515600" cy="879817"/>
          </a:xfrm>
        </p:spPr>
        <p:txBody>
          <a:bodyPr/>
          <a:lstStyle/>
          <a:p>
            <a:pPr lvl="0"/>
            <a:r>
              <a:rPr lang="en-CA"/>
              <a:t>Chikungunya in the USA</a:t>
            </a:r>
          </a:p>
        </p:txBody>
      </p:sp>
      <p:sp>
        <p:nvSpPr>
          <p:cNvPr id="3" name="Text Placeholder 2">
            <a:extLst>
              <a:ext uri="{FF2B5EF4-FFF2-40B4-BE49-F238E27FC236}">
                <a16:creationId xmlns:a16="http://schemas.microsoft.com/office/drawing/2014/main" id="{3A3E717C-9A0C-CD43-3933-9F58FA4E43B1}"/>
              </a:ext>
            </a:extLst>
          </p:cNvPr>
          <p:cNvSpPr txBox="1">
            <a:spLocks noGrp="1"/>
          </p:cNvSpPr>
          <p:nvPr>
            <p:ph type="body" idx="4294967295"/>
          </p:nvPr>
        </p:nvSpPr>
        <p:spPr>
          <a:xfrm>
            <a:off x="183776" y="904789"/>
            <a:ext cx="5930853" cy="5332570"/>
          </a:xfrm>
        </p:spPr>
        <p:txBody>
          <a:bodyPr/>
          <a:lstStyle/>
          <a:p>
            <a:pPr lvl="0"/>
            <a:r>
              <a:rPr lang="en-CA">
                <a:solidFill>
                  <a:srgbClr val="0070C0"/>
                </a:solidFill>
                <a:hlinkClick r:id="rId3">
                  <a:extLst>
                    <a:ext uri="{A12FA001-AC4F-418D-AE19-62706E023703}">
                      <ahyp:hlinkClr xmlns:ahyp="http://schemas.microsoft.com/office/drawing/2018/hyperlinkcolor" val="tx"/>
                    </a:ext>
                  </a:extLst>
                </a:hlinkClick>
              </a:rPr>
              <a:t>New York State Department of Health Confirms First Locally Acquired Case of Chikungunya in New York State</a:t>
            </a:r>
            <a:endParaRPr lang="en-CA">
              <a:solidFill>
                <a:srgbClr val="0070C0"/>
              </a:solidFill>
            </a:endParaRPr>
          </a:p>
          <a:p>
            <a:pPr lvl="0"/>
            <a:r>
              <a:rPr lang="en-CA"/>
              <a:t>October 2025 - first autochthonous case in New York State and first in the United States in 6 years</a:t>
            </a:r>
          </a:p>
          <a:p>
            <a:pPr lvl="0"/>
            <a:r>
              <a:rPr lang="en-CA"/>
              <a:t>2017 maps from CDC indicate </a:t>
            </a:r>
            <a:r>
              <a:rPr lang="en-CA" i="1"/>
              <a:t>Aedes aegypti </a:t>
            </a:r>
            <a:r>
              <a:rPr lang="en-CA"/>
              <a:t>are unlikely to live and reproduce in New York whereas </a:t>
            </a:r>
            <a:r>
              <a:rPr lang="en-CA" i="1"/>
              <a:t>Aedes albopictus</a:t>
            </a:r>
            <a:r>
              <a:rPr lang="en-CA"/>
              <a:t>, unlikely in North, likely in South</a:t>
            </a:r>
          </a:p>
        </p:txBody>
      </p:sp>
      <p:sp>
        <p:nvSpPr>
          <p:cNvPr id="4" name="Slide Number Placeholder 3">
            <a:extLst>
              <a:ext uri="{FF2B5EF4-FFF2-40B4-BE49-F238E27FC236}">
                <a16:creationId xmlns:a16="http://schemas.microsoft.com/office/drawing/2014/main" id="{E69B2692-1971-2A8D-49F3-D3A5A7214F4A}"/>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35196FE-060B-495F-AC89-4C1843C6D327}" type="slidenum">
              <a:t>9</a:t>
            </a:fld>
            <a:endParaRPr lang="en-US" sz="1200" b="0" i="0" u="none" strike="noStrike" kern="1200" cap="none" spc="0" baseline="0">
              <a:solidFill>
                <a:srgbClr val="898989"/>
              </a:solidFill>
              <a:uFillTx/>
              <a:latin typeface="Calibri" pitchFamily="34"/>
            </a:endParaRPr>
          </a:p>
        </p:txBody>
      </p:sp>
      <p:pic>
        <p:nvPicPr>
          <p:cNvPr id="5" name="Picture 7">
            <a:extLst>
              <a:ext uri="{FF2B5EF4-FFF2-40B4-BE49-F238E27FC236}">
                <a16:creationId xmlns:a16="http://schemas.microsoft.com/office/drawing/2014/main" id="{59688A77-C201-894A-A5DF-0708E4D1398B}"/>
              </a:ext>
            </a:extLst>
          </p:cNvPr>
          <p:cNvPicPr>
            <a:picLocks noChangeAspect="1"/>
          </p:cNvPicPr>
          <p:nvPr/>
        </p:nvPicPr>
        <p:blipFill>
          <a:blip r:embed="rId4"/>
          <a:stretch>
            <a:fillRect/>
          </a:stretch>
        </p:blipFill>
        <p:spPr>
          <a:xfrm>
            <a:off x="6966630" y="0"/>
            <a:ext cx="5225366" cy="6807461"/>
          </a:xfrm>
          <a:prstGeom prst="rect">
            <a:avLst/>
          </a:prstGeom>
          <a:noFill/>
          <a:ln cap="flat">
            <a:noFill/>
          </a:ln>
          <a:effectLst>
            <a:outerShdw dist="139699" dir="2700000" algn="tl">
              <a:srgbClr val="333333">
                <a:alpha val="65000"/>
              </a:srgbClr>
            </a:outerShdw>
          </a:effectLst>
        </p:spPr>
      </p:pic>
      <p:sp>
        <p:nvSpPr>
          <p:cNvPr id="6" name="TextBox 9">
            <a:extLst>
              <a:ext uri="{FF2B5EF4-FFF2-40B4-BE49-F238E27FC236}">
                <a16:creationId xmlns:a16="http://schemas.microsoft.com/office/drawing/2014/main" id="{CFD3368B-4F5B-BB68-4572-DC8AD622C912}"/>
              </a:ext>
            </a:extLst>
          </p:cNvPr>
          <p:cNvSpPr txBox="1"/>
          <p:nvPr/>
        </p:nvSpPr>
        <p:spPr>
          <a:xfrm>
            <a:off x="183776" y="5615586"/>
            <a:ext cx="6294720"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Current and Projected Distributions of Aedes aegypti and Ae. albopictus in Canada and the U.S. - Federal Open Science Repository of Canada</a:t>
            </a:r>
            <a:r>
              <a:rPr lang="en-CA" sz="1800" b="0" i="0" u="none" strike="noStrike" kern="1200" cap="none" spc="0" baseline="0">
                <a:solidFill>
                  <a:srgbClr val="0070C0"/>
                </a:solidFill>
                <a:uFillTx/>
                <a:latin typeface="Calibri" pitchFamily="34"/>
              </a:rPr>
              <a:t> </a:t>
            </a:r>
            <a:r>
              <a:rPr lang="en-CA" sz="1800" b="0" i="0" u="none" strike="noStrike" kern="1200" cap="none" spc="0" baseline="0">
                <a:solidFill>
                  <a:srgbClr val="000000"/>
                </a:solidFill>
                <a:uFillTx/>
                <a:latin typeface="Calibri" pitchFamily="34"/>
              </a:rPr>
              <a:t>– 2020</a:t>
            </a:r>
          </a:p>
        </p:txBody>
      </p:sp>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89a99309f50619cd2cb2bd943af489cc">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284bab10ff48d553330a69ccda6115c4"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094582-E06B-4FCA-AEC5-E26928A54F89}"/>
</file>

<file path=customXml/itemProps2.xml><?xml version="1.0" encoding="utf-8"?>
<ds:datastoreItem xmlns:ds="http://schemas.openxmlformats.org/officeDocument/2006/customXml" ds:itemID="{4A32BC81-90A5-49AC-80FA-D740603D41AB}"/>
</file>

<file path=customXml/itemProps3.xml><?xml version="1.0" encoding="utf-8"?>
<ds:datastoreItem xmlns:ds="http://schemas.openxmlformats.org/officeDocument/2006/customXml" ds:itemID="{D2A06289-6F61-46C3-8815-853564C71D23}"/>
</file>

<file path=docProps/app.xml><?xml version="1.0" encoding="utf-8"?>
<Properties xmlns="http://schemas.openxmlformats.org/officeDocument/2006/extended-properties" xmlns:vt="http://schemas.openxmlformats.org/officeDocument/2006/docPropsVTypes">
  <Template/>
  <TotalTime>0</TotalTime>
  <Words>3719</Words>
  <Application>Microsoft Office PowerPoint</Application>
  <PresentationFormat>Widescreen</PresentationFormat>
  <Paragraphs>280</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abcsans</vt:lpstr>
      <vt:lpstr>Arial</vt:lpstr>
      <vt:lpstr>Calibri</vt:lpstr>
      <vt:lpstr>Calibri Light</vt:lpstr>
      <vt:lpstr>Courier New</vt:lpstr>
      <vt:lpstr>2_Office Theme</vt:lpstr>
      <vt:lpstr>Community for Emerging and Zoonotic Diseases Identifying emerging risks through collective intelligence</vt:lpstr>
      <vt:lpstr>Bovine Theileriosis in Canada</vt:lpstr>
      <vt:lpstr>Asian Longhorn Tick and Theileriosis in the USA</vt:lpstr>
      <vt:lpstr>Tick Borne Encephalitis</vt:lpstr>
      <vt:lpstr>Vesicular Stomatitis in Arizona</vt:lpstr>
      <vt:lpstr>New World Screwworm</vt:lpstr>
      <vt:lpstr>New World Screwworm</vt:lpstr>
      <vt:lpstr>Epizootic Hemorrhagic Disease in the United States</vt:lpstr>
      <vt:lpstr>Chikungunya in the USA</vt:lpstr>
      <vt:lpstr>Chikungunya Worldwide</vt:lpstr>
      <vt:lpstr>Lumpy Skin Disease in Europe</vt:lpstr>
      <vt:lpstr>Bluetongue virus in Europe</vt:lpstr>
      <vt:lpstr>Bluetongue virus in Europe</vt:lpstr>
      <vt:lpstr>West Nile Virus</vt:lpstr>
      <vt:lpstr>Dengue </vt:lpstr>
      <vt:lpstr>Scientific Findings</vt:lpstr>
      <vt:lpstr>Scientific Findings</vt:lpstr>
      <vt:lpstr>Scientific Findings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Dukadzinac, Zana (CFIA/ACIA)</cp:lastModifiedBy>
  <cp:revision>3</cp:revision>
  <cp:lastPrinted>2024-03-11T14:03:21Z</cp:lastPrinted>
  <dcterms:created xsi:type="dcterms:W3CDTF">2020-02-07T23:34:08Z</dcterms:created>
  <dcterms:modified xsi:type="dcterms:W3CDTF">2026-01-12T16:11:10Z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ies>
</file>