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7"/>
  </p:notesMasterIdLst>
  <p:sldIdLst>
    <p:sldId id="256" r:id="rId2"/>
    <p:sldId id="436" r:id="rId3"/>
    <p:sldId id="725" r:id="rId4"/>
    <p:sldId id="265" r:id="rId5"/>
    <p:sldId id="368" r:id="rId6"/>
    <p:sldId id="380" r:id="rId7"/>
    <p:sldId id="696" r:id="rId8"/>
    <p:sldId id="428" r:id="rId9"/>
    <p:sldId id="516" r:id="rId10"/>
    <p:sldId id="517" r:id="rId11"/>
    <p:sldId id="518" r:id="rId12"/>
    <p:sldId id="520" r:id="rId13"/>
    <p:sldId id="521" r:id="rId14"/>
    <p:sldId id="698" r:id="rId15"/>
    <p:sldId id="700" r:id="rId16"/>
    <p:sldId id="701" r:id="rId17"/>
    <p:sldId id="702" r:id="rId18"/>
    <p:sldId id="704" r:id="rId19"/>
    <p:sldId id="705" r:id="rId20"/>
    <p:sldId id="706" r:id="rId21"/>
    <p:sldId id="728" r:id="rId22"/>
    <p:sldId id="415" r:id="rId23"/>
    <p:sldId id="433" r:id="rId24"/>
    <p:sldId id="434" r:id="rId25"/>
    <p:sldId id="727" r:id="rId26"/>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sborn, Andrea" initials="" lastIdx="8" clrIdx="0"/>
  <p:cmAuthor id="2" name="Zana Dukadzinac"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3012325-AEB9-48D1-BD49-622BAF315EB6}" v="108" dt="2025-10-22T22:05:46.78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988" autoAdjust="0"/>
    <p:restoredTop sz="65748" autoAdjust="0"/>
  </p:normalViewPr>
  <p:slideViewPr>
    <p:cSldViewPr snapToGrid="0">
      <p:cViewPr varScale="1">
        <p:scale>
          <a:sx n="53" d="100"/>
          <a:sy n="53" d="100"/>
        </p:scale>
        <p:origin x="576" y="45"/>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37"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36"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 Id="rId35"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sborn, Andrea (CFIA/ACIA)" userId="016df1cd-5d71-41bc-8fec-8f09298258d4" providerId="ADAL" clId="{73012325-AEB9-48D1-BD49-622BAF315EB6}"/>
    <pc:docChg chg="undo custSel addSld delSld modSld">
      <pc:chgData name="Osborn, Andrea (CFIA/ACIA)" userId="016df1cd-5d71-41bc-8fec-8f09298258d4" providerId="ADAL" clId="{73012325-AEB9-48D1-BD49-622BAF315EB6}" dt="2025-10-22T22:05:46.787" v="1482" actId="14100"/>
      <pc:docMkLst>
        <pc:docMk/>
      </pc:docMkLst>
      <pc:sldChg chg="modSp mod modTransition">
        <pc:chgData name="Osborn, Andrea (CFIA/ACIA)" userId="016df1cd-5d71-41bc-8fec-8f09298258d4" providerId="ADAL" clId="{73012325-AEB9-48D1-BD49-622BAF315EB6}" dt="2025-10-22T21:43:56.116" v="824"/>
        <pc:sldMkLst>
          <pc:docMk/>
          <pc:sldMk cId="2862453356" sldId="256"/>
        </pc:sldMkLst>
        <pc:spChg chg="mod">
          <ac:chgData name="Osborn, Andrea (CFIA/ACIA)" userId="016df1cd-5d71-41bc-8fec-8f09298258d4" providerId="ADAL" clId="{73012325-AEB9-48D1-BD49-622BAF315EB6}" dt="2025-10-22T20:10:11.986" v="240" actId="20577"/>
          <ac:spMkLst>
            <pc:docMk/>
            <pc:sldMk cId="2862453356" sldId="256"/>
            <ac:spMk id="14339" creationId="{00000000-0000-0000-0000-000000000000}"/>
          </ac:spMkLst>
        </pc:spChg>
      </pc:sldChg>
      <pc:sldChg chg="addSp delSp modSp mod modTransition">
        <pc:chgData name="Osborn, Andrea (CFIA/ACIA)" userId="016df1cd-5d71-41bc-8fec-8f09298258d4" providerId="ADAL" clId="{73012325-AEB9-48D1-BD49-622BAF315EB6}" dt="2025-10-22T21:43:56.116" v="824"/>
        <pc:sldMkLst>
          <pc:docMk/>
          <pc:sldMk cId="1611031339" sldId="265"/>
        </pc:sldMkLst>
        <pc:spChg chg="mod">
          <ac:chgData name="Osborn, Andrea (CFIA/ACIA)" userId="016df1cd-5d71-41bc-8fec-8f09298258d4" providerId="ADAL" clId="{73012325-AEB9-48D1-BD49-622BAF315EB6}" dt="2025-10-22T20:26:28.173" v="250" actId="1076"/>
          <ac:spMkLst>
            <pc:docMk/>
            <pc:sldMk cId="1611031339" sldId="265"/>
            <ac:spMk id="2" creationId="{00000000-0000-0000-0000-000000000000}"/>
          </ac:spMkLst>
        </pc:spChg>
        <pc:spChg chg="add del mod">
          <ac:chgData name="Osborn, Andrea (CFIA/ACIA)" userId="016df1cd-5d71-41bc-8fec-8f09298258d4" providerId="ADAL" clId="{73012325-AEB9-48D1-BD49-622BAF315EB6}" dt="2025-10-22T20:28:22.774" v="289" actId="478"/>
          <ac:spMkLst>
            <pc:docMk/>
            <pc:sldMk cId="1611031339" sldId="265"/>
            <ac:spMk id="3" creationId="{8841970C-F470-F313-870A-3C8DE281C90A}"/>
          </ac:spMkLst>
        </pc:spChg>
        <pc:spChg chg="mod">
          <ac:chgData name="Osborn, Andrea (CFIA/ACIA)" userId="016df1cd-5d71-41bc-8fec-8f09298258d4" providerId="ADAL" clId="{73012325-AEB9-48D1-BD49-622BAF315EB6}" dt="2025-10-22T20:26:34.682" v="251" actId="1076"/>
          <ac:spMkLst>
            <pc:docMk/>
            <pc:sldMk cId="1611031339" sldId="265"/>
            <ac:spMk id="7" creationId="{00000000-0000-0000-0000-000000000000}"/>
          </ac:spMkLst>
        </pc:spChg>
        <pc:spChg chg="mod">
          <ac:chgData name="Osborn, Andrea (CFIA/ACIA)" userId="016df1cd-5d71-41bc-8fec-8f09298258d4" providerId="ADAL" clId="{73012325-AEB9-48D1-BD49-622BAF315EB6}" dt="2025-10-22T20:27:01.548" v="287" actId="20577"/>
          <ac:spMkLst>
            <pc:docMk/>
            <pc:sldMk cId="1611031339" sldId="265"/>
            <ac:spMk id="8" creationId="{00000000-0000-0000-0000-000000000000}"/>
          </ac:spMkLst>
        </pc:spChg>
        <pc:spChg chg="mod">
          <ac:chgData name="Osborn, Andrea (CFIA/ACIA)" userId="016df1cd-5d71-41bc-8fec-8f09298258d4" providerId="ADAL" clId="{73012325-AEB9-48D1-BD49-622BAF315EB6}" dt="2025-10-22T20:27:06.651" v="288" actId="14100"/>
          <ac:spMkLst>
            <pc:docMk/>
            <pc:sldMk cId="1611031339" sldId="265"/>
            <ac:spMk id="11" creationId="{00000000-0000-0000-0000-000000000000}"/>
          </ac:spMkLst>
        </pc:spChg>
        <pc:picChg chg="del">
          <ac:chgData name="Osborn, Andrea (CFIA/ACIA)" userId="016df1cd-5d71-41bc-8fec-8f09298258d4" providerId="ADAL" clId="{73012325-AEB9-48D1-BD49-622BAF315EB6}" dt="2025-10-22T18:26:55.665" v="10" actId="478"/>
          <ac:picMkLst>
            <pc:docMk/>
            <pc:sldMk cId="1611031339" sldId="265"/>
            <ac:picMk id="5" creationId="{7E5250E3-C41F-D28A-16CC-F2FCDDB1B07C}"/>
          </ac:picMkLst>
        </pc:picChg>
        <pc:picChg chg="add mod">
          <ac:chgData name="Osborn, Andrea (CFIA/ACIA)" userId="016df1cd-5d71-41bc-8fec-8f09298258d4" providerId="ADAL" clId="{73012325-AEB9-48D1-BD49-622BAF315EB6}" dt="2025-10-22T20:26:52.487" v="283" actId="14100"/>
          <ac:picMkLst>
            <pc:docMk/>
            <pc:sldMk cId="1611031339" sldId="265"/>
            <ac:picMk id="6" creationId="{DE6BA70D-571C-BC2F-AE65-9701F8E7D7F8}"/>
          </ac:picMkLst>
        </pc:picChg>
        <pc:picChg chg="add mod">
          <ac:chgData name="Osborn, Andrea (CFIA/ACIA)" userId="016df1cd-5d71-41bc-8fec-8f09298258d4" providerId="ADAL" clId="{73012325-AEB9-48D1-BD49-622BAF315EB6}" dt="2025-10-22T20:26:49.174" v="282" actId="1076"/>
          <ac:picMkLst>
            <pc:docMk/>
            <pc:sldMk cId="1611031339" sldId="265"/>
            <ac:picMk id="10" creationId="{976A4210-7074-4619-EEA8-DDB9C414A631}"/>
          </ac:picMkLst>
        </pc:picChg>
      </pc:sldChg>
      <pc:sldChg chg="addSp delSp modSp mod modTransition">
        <pc:chgData name="Osborn, Andrea (CFIA/ACIA)" userId="016df1cd-5d71-41bc-8fec-8f09298258d4" providerId="ADAL" clId="{73012325-AEB9-48D1-BD49-622BAF315EB6}" dt="2025-10-22T21:43:56.116" v="824"/>
        <pc:sldMkLst>
          <pc:docMk/>
          <pc:sldMk cId="1739207933" sldId="368"/>
        </pc:sldMkLst>
        <pc:spChg chg="mod">
          <ac:chgData name="Osborn, Andrea (CFIA/ACIA)" userId="016df1cd-5d71-41bc-8fec-8f09298258d4" providerId="ADAL" clId="{73012325-AEB9-48D1-BD49-622BAF315EB6}" dt="2025-10-22T20:03:57.714" v="172" actId="20577"/>
          <ac:spMkLst>
            <pc:docMk/>
            <pc:sldMk cId="1739207933" sldId="368"/>
            <ac:spMk id="3" creationId="{00000000-0000-0000-0000-000000000000}"/>
          </ac:spMkLst>
        </pc:spChg>
        <pc:spChg chg="add del mod">
          <ac:chgData name="Osborn, Andrea (CFIA/ACIA)" userId="016df1cd-5d71-41bc-8fec-8f09298258d4" providerId="ADAL" clId="{73012325-AEB9-48D1-BD49-622BAF315EB6}" dt="2025-10-22T20:02:47.093" v="157" actId="478"/>
          <ac:spMkLst>
            <pc:docMk/>
            <pc:sldMk cId="1739207933" sldId="368"/>
            <ac:spMk id="8" creationId="{DDD6C120-404B-48ED-3D61-DE82A238CE96}"/>
          </ac:spMkLst>
        </pc:spChg>
        <pc:grpChg chg="add mod">
          <ac:chgData name="Osborn, Andrea (CFIA/ACIA)" userId="016df1cd-5d71-41bc-8fec-8f09298258d4" providerId="ADAL" clId="{73012325-AEB9-48D1-BD49-622BAF315EB6}" dt="2025-10-22T20:04:59.806" v="182" actId="14100"/>
          <ac:grpSpMkLst>
            <pc:docMk/>
            <pc:sldMk cId="1739207933" sldId="368"/>
            <ac:grpSpMk id="12" creationId="{B84CADAB-C507-50A2-BDA6-19996D4AFCD8}"/>
          </ac:grpSpMkLst>
        </pc:grpChg>
        <pc:picChg chg="add mod">
          <ac:chgData name="Osborn, Andrea (CFIA/ACIA)" userId="016df1cd-5d71-41bc-8fec-8f09298258d4" providerId="ADAL" clId="{73012325-AEB9-48D1-BD49-622BAF315EB6}" dt="2025-10-22T20:05:09.207" v="183" actId="208"/>
          <ac:picMkLst>
            <pc:docMk/>
            <pc:sldMk cId="1739207933" sldId="368"/>
            <ac:picMk id="5" creationId="{DBCC1EF8-5374-4A6E-688F-C3C62498AF00}"/>
          </ac:picMkLst>
        </pc:picChg>
        <pc:picChg chg="del">
          <ac:chgData name="Osborn, Andrea (CFIA/ACIA)" userId="016df1cd-5d71-41bc-8fec-8f09298258d4" providerId="ADAL" clId="{73012325-AEB9-48D1-BD49-622BAF315EB6}" dt="2025-10-22T20:02:37.311" v="153" actId="478"/>
          <ac:picMkLst>
            <pc:docMk/>
            <pc:sldMk cId="1739207933" sldId="368"/>
            <ac:picMk id="6" creationId="{89BDEA92-8E6F-B990-50C0-300907D1E651}"/>
          </ac:picMkLst>
        </pc:picChg>
        <pc:picChg chg="del">
          <ac:chgData name="Osborn, Andrea (CFIA/ACIA)" userId="016df1cd-5d71-41bc-8fec-8f09298258d4" providerId="ADAL" clId="{73012325-AEB9-48D1-BD49-622BAF315EB6}" dt="2025-10-22T20:02:44.200" v="156" actId="478"/>
          <ac:picMkLst>
            <pc:docMk/>
            <pc:sldMk cId="1739207933" sldId="368"/>
            <ac:picMk id="10" creationId="{B7FD38B1-93E1-3195-20C4-E3AC3FF917F1}"/>
          </ac:picMkLst>
        </pc:picChg>
        <pc:picChg chg="add mod ord">
          <ac:chgData name="Osborn, Andrea (CFIA/ACIA)" userId="016df1cd-5d71-41bc-8fec-8f09298258d4" providerId="ADAL" clId="{73012325-AEB9-48D1-BD49-622BAF315EB6}" dt="2025-10-22T20:05:09.207" v="183" actId="208"/>
          <ac:picMkLst>
            <pc:docMk/>
            <pc:sldMk cId="1739207933" sldId="368"/>
            <ac:picMk id="11" creationId="{0A6885C3-6018-22AF-ACD6-2430300D3744}"/>
          </ac:picMkLst>
        </pc:picChg>
      </pc:sldChg>
      <pc:sldChg chg="del">
        <pc:chgData name="Osborn, Andrea (CFIA/ACIA)" userId="016df1cd-5d71-41bc-8fec-8f09298258d4" providerId="ADAL" clId="{73012325-AEB9-48D1-BD49-622BAF315EB6}" dt="2025-10-22T19:56:17.996" v="151" actId="47"/>
        <pc:sldMkLst>
          <pc:docMk/>
          <pc:sldMk cId="2744705841" sldId="377"/>
        </pc:sldMkLst>
      </pc:sldChg>
      <pc:sldChg chg="del">
        <pc:chgData name="Osborn, Andrea (CFIA/ACIA)" userId="016df1cd-5d71-41bc-8fec-8f09298258d4" providerId="ADAL" clId="{73012325-AEB9-48D1-BD49-622BAF315EB6}" dt="2025-10-22T20:09:07.069" v="225" actId="47"/>
        <pc:sldMkLst>
          <pc:docMk/>
          <pc:sldMk cId="1867224062" sldId="379"/>
        </pc:sldMkLst>
      </pc:sldChg>
      <pc:sldChg chg="addSp delSp modSp mod modTransition">
        <pc:chgData name="Osborn, Andrea (CFIA/ACIA)" userId="016df1cd-5d71-41bc-8fec-8f09298258d4" providerId="ADAL" clId="{73012325-AEB9-48D1-BD49-622BAF315EB6}" dt="2025-10-22T21:43:56.116" v="824"/>
        <pc:sldMkLst>
          <pc:docMk/>
          <pc:sldMk cId="999002280" sldId="380"/>
        </pc:sldMkLst>
        <pc:spChg chg="mod">
          <ac:chgData name="Osborn, Andrea (CFIA/ACIA)" userId="016df1cd-5d71-41bc-8fec-8f09298258d4" providerId="ADAL" clId="{73012325-AEB9-48D1-BD49-622BAF315EB6}" dt="2025-10-22T20:07:00.973" v="222" actId="20577"/>
          <ac:spMkLst>
            <pc:docMk/>
            <pc:sldMk cId="999002280" sldId="380"/>
            <ac:spMk id="2" creationId="{00000000-0000-0000-0000-000000000000}"/>
          </ac:spMkLst>
        </pc:spChg>
        <pc:spChg chg="add mod">
          <ac:chgData name="Osborn, Andrea (CFIA/ACIA)" userId="016df1cd-5d71-41bc-8fec-8f09298258d4" providerId="ADAL" clId="{73012325-AEB9-48D1-BD49-622BAF315EB6}" dt="2025-10-22T20:06:06.353" v="184" actId="478"/>
          <ac:spMkLst>
            <pc:docMk/>
            <pc:sldMk cId="999002280" sldId="380"/>
            <ac:spMk id="3" creationId="{FF2EC58D-51EA-F17F-C43F-0BC5257078AC}"/>
          </ac:spMkLst>
        </pc:spChg>
        <pc:spChg chg="mod">
          <ac:chgData name="Osborn, Andrea (CFIA/ACIA)" userId="016df1cd-5d71-41bc-8fec-8f09298258d4" providerId="ADAL" clId="{73012325-AEB9-48D1-BD49-622BAF315EB6}" dt="2025-10-22T20:06:40.017" v="194" actId="1076"/>
          <ac:spMkLst>
            <pc:docMk/>
            <pc:sldMk cId="999002280" sldId="380"/>
            <ac:spMk id="7" creationId="{00000000-0000-0000-0000-000000000000}"/>
          </ac:spMkLst>
        </pc:spChg>
        <pc:spChg chg="mod">
          <ac:chgData name="Osborn, Andrea (CFIA/ACIA)" userId="016df1cd-5d71-41bc-8fec-8f09298258d4" providerId="ADAL" clId="{73012325-AEB9-48D1-BD49-622BAF315EB6}" dt="2025-10-22T20:06:43.259" v="195" actId="1076"/>
          <ac:spMkLst>
            <pc:docMk/>
            <pc:sldMk cId="999002280" sldId="380"/>
            <ac:spMk id="9" creationId="{00000000-0000-0000-0000-000000000000}"/>
          </ac:spMkLst>
        </pc:spChg>
        <pc:picChg chg="del">
          <ac:chgData name="Osborn, Andrea (CFIA/ACIA)" userId="016df1cd-5d71-41bc-8fec-8f09298258d4" providerId="ADAL" clId="{73012325-AEB9-48D1-BD49-622BAF315EB6}" dt="2025-10-22T20:06:06.353" v="184" actId="478"/>
          <ac:picMkLst>
            <pc:docMk/>
            <pc:sldMk cId="999002280" sldId="380"/>
            <ac:picMk id="5" creationId="{394451F8-C768-989F-BCCB-5AE279513A93}"/>
          </ac:picMkLst>
        </pc:picChg>
        <pc:picChg chg="add mod">
          <ac:chgData name="Osborn, Andrea (CFIA/ACIA)" userId="016df1cd-5d71-41bc-8fec-8f09298258d4" providerId="ADAL" clId="{73012325-AEB9-48D1-BD49-622BAF315EB6}" dt="2025-10-22T20:07:05.938" v="223" actId="1076"/>
          <ac:picMkLst>
            <pc:docMk/>
            <pc:sldMk cId="999002280" sldId="380"/>
            <ac:picMk id="1026" creationId="{5A4BD218-0D3D-A936-0044-0A21B7FB0625}"/>
          </ac:picMkLst>
        </pc:picChg>
      </pc:sldChg>
      <pc:sldChg chg="del">
        <pc:chgData name="Osborn, Andrea (CFIA/ACIA)" userId="016df1cd-5d71-41bc-8fec-8f09298258d4" providerId="ADAL" clId="{73012325-AEB9-48D1-BD49-622BAF315EB6}" dt="2025-10-22T18:22:11.710" v="2" actId="47"/>
        <pc:sldMkLst>
          <pc:docMk/>
          <pc:sldMk cId="155822488" sldId="389"/>
        </pc:sldMkLst>
      </pc:sldChg>
      <pc:sldChg chg="del">
        <pc:chgData name="Osborn, Andrea (CFIA/ACIA)" userId="016df1cd-5d71-41bc-8fec-8f09298258d4" providerId="ADAL" clId="{73012325-AEB9-48D1-BD49-622BAF315EB6}" dt="2025-10-22T20:29:28.036" v="290" actId="47"/>
        <pc:sldMkLst>
          <pc:docMk/>
          <pc:sldMk cId="2652739059" sldId="407"/>
        </pc:sldMkLst>
      </pc:sldChg>
      <pc:sldChg chg="del">
        <pc:chgData name="Osborn, Andrea (CFIA/ACIA)" userId="016df1cd-5d71-41bc-8fec-8f09298258d4" providerId="ADAL" clId="{73012325-AEB9-48D1-BD49-622BAF315EB6}" dt="2025-10-22T18:22:30.856" v="3" actId="47"/>
        <pc:sldMkLst>
          <pc:docMk/>
          <pc:sldMk cId="3519291582" sldId="411"/>
        </pc:sldMkLst>
      </pc:sldChg>
      <pc:sldChg chg="modSp mod modTransition">
        <pc:chgData name="Osborn, Andrea (CFIA/ACIA)" userId="016df1cd-5d71-41bc-8fec-8f09298258d4" providerId="ADAL" clId="{73012325-AEB9-48D1-BD49-622BAF315EB6}" dt="2025-10-22T21:43:56.116" v="824"/>
        <pc:sldMkLst>
          <pc:docMk/>
          <pc:sldMk cId="2222149877" sldId="415"/>
        </pc:sldMkLst>
        <pc:spChg chg="mod">
          <ac:chgData name="Osborn, Andrea (CFIA/ACIA)" userId="016df1cd-5d71-41bc-8fec-8f09298258d4" providerId="ADAL" clId="{73012325-AEB9-48D1-BD49-622BAF315EB6}" dt="2025-10-22T21:09:45.043" v="726" actId="20577"/>
          <ac:spMkLst>
            <pc:docMk/>
            <pc:sldMk cId="2222149877" sldId="415"/>
            <ac:spMk id="5" creationId="{112CD206-9185-7B39-8E47-BDA4CED907F2}"/>
          </ac:spMkLst>
        </pc:spChg>
      </pc:sldChg>
      <pc:sldChg chg="add del">
        <pc:chgData name="Osborn, Andrea (CFIA/ACIA)" userId="016df1cd-5d71-41bc-8fec-8f09298258d4" providerId="ADAL" clId="{73012325-AEB9-48D1-BD49-622BAF315EB6}" dt="2025-10-22T20:30:34.319" v="296" actId="47"/>
        <pc:sldMkLst>
          <pc:docMk/>
          <pc:sldMk cId="666268977" sldId="418"/>
        </pc:sldMkLst>
      </pc:sldChg>
      <pc:sldChg chg="addSp delSp modSp add del mod modTransition modAnim modNotesTx">
        <pc:chgData name="Osborn, Andrea (CFIA/ACIA)" userId="016df1cd-5d71-41bc-8fec-8f09298258d4" providerId="ADAL" clId="{73012325-AEB9-48D1-BD49-622BAF315EB6}" dt="2025-10-22T21:52:14.855" v="852" actId="1076"/>
        <pc:sldMkLst>
          <pc:docMk/>
          <pc:sldMk cId="564309563" sldId="428"/>
        </pc:sldMkLst>
        <pc:spChg chg="mod">
          <ac:chgData name="Osborn, Andrea (CFIA/ACIA)" userId="016df1cd-5d71-41bc-8fec-8f09298258d4" providerId="ADAL" clId="{73012325-AEB9-48D1-BD49-622BAF315EB6}" dt="2025-10-22T20:30:01.393" v="295" actId="27636"/>
          <ac:spMkLst>
            <pc:docMk/>
            <pc:sldMk cId="564309563" sldId="428"/>
            <ac:spMk id="2" creationId="{2E9D7D5E-85EA-A984-B859-6F8281378AA3}"/>
          </ac:spMkLst>
        </pc:spChg>
        <pc:spChg chg="del mod">
          <ac:chgData name="Osborn, Andrea (CFIA/ACIA)" userId="016df1cd-5d71-41bc-8fec-8f09298258d4" providerId="ADAL" clId="{73012325-AEB9-48D1-BD49-622BAF315EB6}" dt="2025-10-22T20:37:58.789" v="329" actId="478"/>
          <ac:spMkLst>
            <pc:docMk/>
            <pc:sldMk cId="564309563" sldId="428"/>
            <ac:spMk id="3" creationId="{95DF2A47-8C76-88DC-14CE-62E255CB3DC4}"/>
          </ac:spMkLst>
        </pc:spChg>
        <pc:spChg chg="add mod">
          <ac:chgData name="Osborn, Andrea (CFIA/ACIA)" userId="016df1cd-5d71-41bc-8fec-8f09298258d4" providerId="ADAL" clId="{73012325-AEB9-48D1-BD49-622BAF315EB6}" dt="2025-10-22T21:52:14.855" v="852" actId="1076"/>
          <ac:spMkLst>
            <pc:docMk/>
            <pc:sldMk cId="564309563" sldId="428"/>
            <ac:spMk id="4" creationId="{3D7B740A-0C8D-BA6B-7569-46BA66E30E8E}"/>
          </ac:spMkLst>
        </pc:spChg>
        <pc:spChg chg="add del mod">
          <ac:chgData name="Osborn, Andrea (CFIA/ACIA)" userId="016df1cd-5d71-41bc-8fec-8f09298258d4" providerId="ADAL" clId="{73012325-AEB9-48D1-BD49-622BAF315EB6}" dt="2025-10-22T20:38:07.890" v="331"/>
          <ac:spMkLst>
            <pc:docMk/>
            <pc:sldMk cId="564309563" sldId="428"/>
            <ac:spMk id="6" creationId="{F5AD00D1-D4F3-CDC8-B102-0F530A5E49F8}"/>
          </ac:spMkLst>
        </pc:spChg>
        <pc:picChg chg="del">
          <ac:chgData name="Osborn, Andrea (CFIA/ACIA)" userId="016df1cd-5d71-41bc-8fec-8f09298258d4" providerId="ADAL" clId="{73012325-AEB9-48D1-BD49-622BAF315EB6}" dt="2025-10-22T20:38:00.982" v="330" actId="478"/>
          <ac:picMkLst>
            <pc:docMk/>
            <pc:sldMk cId="564309563" sldId="428"/>
            <ac:picMk id="5" creationId="{79C1FD90-3D78-73F7-27E7-0AE94BE24B96}"/>
          </ac:picMkLst>
        </pc:picChg>
        <pc:picChg chg="add mod">
          <ac:chgData name="Osborn, Andrea (CFIA/ACIA)" userId="016df1cd-5d71-41bc-8fec-8f09298258d4" providerId="ADAL" clId="{73012325-AEB9-48D1-BD49-622BAF315EB6}" dt="2025-10-22T20:38:14.271" v="333" actId="14100"/>
          <ac:picMkLst>
            <pc:docMk/>
            <pc:sldMk cId="564309563" sldId="428"/>
            <ac:picMk id="8" creationId="{26A23E63-9B98-2849-9085-D3CA1E429108}"/>
          </ac:picMkLst>
        </pc:picChg>
        <pc:picChg chg="del">
          <ac:chgData name="Osborn, Andrea (CFIA/ACIA)" userId="016df1cd-5d71-41bc-8fec-8f09298258d4" providerId="ADAL" clId="{73012325-AEB9-48D1-BD49-622BAF315EB6}" dt="2025-10-22T20:30:54.001" v="297"/>
          <ac:picMkLst>
            <pc:docMk/>
            <pc:sldMk cId="564309563" sldId="428"/>
            <ac:picMk id="12" creationId="{DDC75161-EFE8-731B-8A1D-063C2A9F6B98}"/>
          </ac:picMkLst>
        </pc:picChg>
      </pc:sldChg>
      <pc:sldChg chg="del">
        <pc:chgData name="Osborn, Andrea (CFIA/ACIA)" userId="016df1cd-5d71-41bc-8fec-8f09298258d4" providerId="ADAL" clId="{73012325-AEB9-48D1-BD49-622BAF315EB6}" dt="2025-10-22T20:29:32.155" v="291" actId="47"/>
        <pc:sldMkLst>
          <pc:docMk/>
          <pc:sldMk cId="2840717087" sldId="429"/>
        </pc:sldMkLst>
      </pc:sldChg>
      <pc:sldChg chg="del">
        <pc:chgData name="Osborn, Andrea (CFIA/ACIA)" userId="016df1cd-5d71-41bc-8fec-8f09298258d4" providerId="ADAL" clId="{73012325-AEB9-48D1-BD49-622BAF315EB6}" dt="2025-10-22T18:21:33.564" v="0" actId="47"/>
        <pc:sldMkLst>
          <pc:docMk/>
          <pc:sldMk cId="4214350539" sldId="432"/>
        </pc:sldMkLst>
      </pc:sldChg>
      <pc:sldChg chg="modSp mod modTransition chgLayout">
        <pc:chgData name="Osborn, Andrea (CFIA/ACIA)" userId="016df1cd-5d71-41bc-8fec-8f09298258d4" providerId="ADAL" clId="{73012325-AEB9-48D1-BD49-622BAF315EB6}" dt="2025-10-22T21:43:56.116" v="824"/>
        <pc:sldMkLst>
          <pc:docMk/>
          <pc:sldMk cId="2831163124" sldId="433"/>
        </pc:sldMkLst>
        <pc:spChg chg="mod ord">
          <ac:chgData name="Osborn, Andrea (CFIA/ACIA)" userId="016df1cd-5d71-41bc-8fec-8f09298258d4" providerId="ADAL" clId="{73012325-AEB9-48D1-BD49-622BAF315EB6}" dt="2025-10-22T21:14:32.816" v="737" actId="14100"/>
          <ac:spMkLst>
            <pc:docMk/>
            <pc:sldMk cId="2831163124" sldId="433"/>
            <ac:spMk id="2" creationId="{8AE63FE9-1056-4A84-48D5-C4595508B977}"/>
          </ac:spMkLst>
        </pc:spChg>
        <pc:spChg chg="mod ord">
          <ac:chgData name="Osborn, Andrea (CFIA/ACIA)" userId="016df1cd-5d71-41bc-8fec-8f09298258d4" providerId="ADAL" clId="{73012325-AEB9-48D1-BD49-622BAF315EB6}" dt="2025-10-22T21:35:51.985" v="821" actId="255"/>
          <ac:spMkLst>
            <pc:docMk/>
            <pc:sldMk cId="2831163124" sldId="433"/>
            <ac:spMk id="5" creationId="{112CD206-9185-7B39-8E47-BDA4CED907F2}"/>
          </ac:spMkLst>
        </pc:spChg>
      </pc:sldChg>
      <pc:sldChg chg="modSp mod modTransition chgLayout">
        <pc:chgData name="Osborn, Andrea (CFIA/ACIA)" userId="016df1cd-5d71-41bc-8fec-8f09298258d4" providerId="ADAL" clId="{73012325-AEB9-48D1-BD49-622BAF315EB6}" dt="2025-10-22T21:50:52.123" v="835"/>
        <pc:sldMkLst>
          <pc:docMk/>
          <pc:sldMk cId="253676059" sldId="434"/>
        </pc:sldMkLst>
        <pc:spChg chg="mod ord">
          <ac:chgData name="Osborn, Andrea (CFIA/ACIA)" userId="016df1cd-5d71-41bc-8fec-8f09298258d4" providerId="ADAL" clId="{73012325-AEB9-48D1-BD49-622BAF315EB6}" dt="2025-10-22T21:19:34.028" v="755" actId="14100"/>
          <ac:spMkLst>
            <pc:docMk/>
            <pc:sldMk cId="253676059" sldId="434"/>
            <ac:spMk id="2" creationId="{8AE63FE9-1056-4A84-48D5-C4595508B977}"/>
          </ac:spMkLst>
        </pc:spChg>
        <pc:spChg chg="mod ord">
          <ac:chgData name="Osborn, Andrea (CFIA/ACIA)" userId="016df1cd-5d71-41bc-8fec-8f09298258d4" providerId="ADAL" clId="{73012325-AEB9-48D1-BD49-622BAF315EB6}" dt="2025-10-22T21:50:52.123" v="835"/>
          <ac:spMkLst>
            <pc:docMk/>
            <pc:sldMk cId="253676059" sldId="434"/>
            <ac:spMk id="5" creationId="{112CD206-9185-7B39-8E47-BDA4CED907F2}"/>
          </ac:spMkLst>
        </pc:spChg>
      </pc:sldChg>
      <pc:sldChg chg="del">
        <pc:chgData name="Osborn, Andrea (CFIA/ACIA)" userId="016df1cd-5d71-41bc-8fec-8f09298258d4" providerId="ADAL" clId="{73012325-AEB9-48D1-BD49-622BAF315EB6}" dt="2025-10-22T20:09:56.226" v="227" actId="47"/>
        <pc:sldMkLst>
          <pc:docMk/>
          <pc:sldMk cId="1826178460" sldId="435"/>
        </pc:sldMkLst>
      </pc:sldChg>
      <pc:sldChg chg="add modTransition">
        <pc:chgData name="Osborn, Andrea (CFIA/ACIA)" userId="016df1cd-5d71-41bc-8fec-8f09298258d4" providerId="ADAL" clId="{73012325-AEB9-48D1-BD49-622BAF315EB6}" dt="2025-10-22T21:43:56.116" v="824"/>
        <pc:sldMkLst>
          <pc:docMk/>
          <pc:sldMk cId="3370757153" sldId="436"/>
        </pc:sldMkLst>
      </pc:sldChg>
      <pc:sldChg chg="delSp add modTransition modAnim">
        <pc:chgData name="Osborn, Andrea (CFIA/ACIA)" userId="016df1cd-5d71-41bc-8fec-8f09298258d4" providerId="ADAL" clId="{73012325-AEB9-48D1-BD49-622BAF315EB6}" dt="2025-10-22T21:43:56.116" v="824"/>
        <pc:sldMkLst>
          <pc:docMk/>
          <pc:sldMk cId="92036841" sldId="516"/>
        </pc:sldMkLst>
        <pc:picChg chg="del">
          <ac:chgData name="Osborn, Andrea (CFIA/ACIA)" userId="016df1cd-5d71-41bc-8fec-8f09298258d4" providerId="ADAL" clId="{73012325-AEB9-48D1-BD49-622BAF315EB6}" dt="2025-10-22T21:43:56.116" v="824"/>
          <ac:picMkLst>
            <pc:docMk/>
            <pc:sldMk cId="92036841" sldId="516"/>
            <ac:picMk id="17" creationId="{4D1A7967-3F87-6B2C-218F-84EE8BE338A2}"/>
          </ac:picMkLst>
        </pc:picChg>
      </pc:sldChg>
      <pc:sldChg chg="delSp add modTransition modAnim">
        <pc:chgData name="Osborn, Andrea (CFIA/ACIA)" userId="016df1cd-5d71-41bc-8fec-8f09298258d4" providerId="ADAL" clId="{73012325-AEB9-48D1-BD49-622BAF315EB6}" dt="2025-10-22T21:43:56.116" v="824"/>
        <pc:sldMkLst>
          <pc:docMk/>
          <pc:sldMk cId="2457319452" sldId="517"/>
        </pc:sldMkLst>
        <pc:picChg chg="del">
          <ac:chgData name="Osborn, Andrea (CFIA/ACIA)" userId="016df1cd-5d71-41bc-8fec-8f09298258d4" providerId="ADAL" clId="{73012325-AEB9-48D1-BD49-622BAF315EB6}" dt="2025-10-22T21:43:56.116" v="824"/>
          <ac:picMkLst>
            <pc:docMk/>
            <pc:sldMk cId="2457319452" sldId="517"/>
            <ac:picMk id="42" creationId="{1B079C4B-9917-8A52-7327-3D0CE6C789EA}"/>
          </ac:picMkLst>
        </pc:picChg>
      </pc:sldChg>
      <pc:sldChg chg="delSp modSp add mod modTransition modAnim">
        <pc:chgData name="Osborn, Andrea (CFIA/ACIA)" userId="016df1cd-5d71-41bc-8fec-8f09298258d4" providerId="ADAL" clId="{73012325-AEB9-48D1-BD49-622BAF315EB6}" dt="2025-10-22T21:52:51.090" v="863" actId="20577"/>
        <pc:sldMkLst>
          <pc:docMk/>
          <pc:sldMk cId="1409924110" sldId="518"/>
        </pc:sldMkLst>
        <pc:spChg chg="mod">
          <ac:chgData name="Osborn, Andrea (CFIA/ACIA)" userId="016df1cd-5d71-41bc-8fec-8f09298258d4" providerId="ADAL" clId="{73012325-AEB9-48D1-BD49-622BAF315EB6}" dt="2025-10-22T21:52:51.090" v="863" actId="20577"/>
          <ac:spMkLst>
            <pc:docMk/>
            <pc:sldMk cId="1409924110" sldId="518"/>
            <ac:spMk id="2" creationId="{F994F639-8476-681A-2D0D-3976029B4776}"/>
          </ac:spMkLst>
        </pc:spChg>
        <pc:picChg chg="del">
          <ac:chgData name="Osborn, Andrea (CFIA/ACIA)" userId="016df1cd-5d71-41bc-8fec-8f09298258d4" providerId="ADAL" clId="{73012325-AEB9-48D1-BD49-622BAF315EB6}" dt="2025-10-22T21:43:56.116" v="824"/>
          <ac:picMkLst>
            <pc:docMk/>
            <pc:sldMk cId="1409924110" sldId="518"/>
            <ac:picMk id="40" creationId="{169F3154-DB95-C4BB-A033-33BB308E33E3}"/>
          </ac:picMkLst>
        </pc:picChg>
      </pc:sldChg>
      <pc:sldChg chg="delSp add modTransition modAnim">
        <pc:chgData name="Osborn, Andrea (CFIA/ACIA)" userId="016df1cd-5d71-41bc-8fec-8f09298258d4" providerId="ADAL" clId="{73012325-AEB9-48D1-BD49-622BAF315EB6}" dt="2025-10-22T21:43:56.116" v="824"/>
        <pc:sldMkLst>
          <pc:docMk/>
          <pc:sldMk cId="653624590" sldId="520"/>
        </pc:sldMkLst>
        <pc:picChg chg="del">
          <ac:chgData name="Osborn, Andrea (CFIA/ACIA)" userId="016df1cd-5d71-41bc-8fec-8f09298258d4" providerId="ADAL" clId="{73012325-AEB9-48D1-BD49-622BAF315EB6}" dt="2025-10-22T21:43:56.116" v="824"/>
          <ac:picMkLst>
            <pc:docMk/>
            <pc:sldMk cId="653624590" sldId="520"/>
            <ac:picMk id="35" creationId="{8A4E726C-6DF5-D8A7-09CF-F9B7BA5F0835}"/>
          </ac:picMkLst>
        </pc:picChg>
      </pc:sldChg>
      <pc:sldChg chg="delSp modSp add mod modTransition modAnim">
        <pc:chgData name="Osborn, Andrea (CFIA/ACIA)" userId="016df1cd-5d71-41bc-8fec-8f09298258d4" providerId="ADAL" clId="{73012325-AEB9-48D1-BD49-622BAF315EB6}" dt="2025-10-22T21:54:23.221" v="914" actId="20577"/>
        <pc:sldMkLst>
          <pc:docMk/>
          <pc:sldMk cId="2002199908" sldId="521"/>
        </pc:sldMkLst>
        <pc:spChg chg="mod">
          <ac:chgData name="Osborn, Andrea (CFIA/ACIA)" userId="016df1cd-5d71-41bc-8fec-8f09298258d4" providerId="ADAL" clId="{73012325-AEB9-48D1-BD49-622BAF315EB6}" dt="2025-10-22T21:54:23.221" v="914" actId="20577"/>
          <ac:spMkLst>
            <pc:docMk/>
            <pc:sldMk cId="2002199908" sldId="521"/>
            <ac:spMk id="2" creationId="{11AE1071-EFA7-AC74-4E6A-51F8756DB290}"/>
          </ac:spMkLst>
        </pc:spChg>
        <pc:picChg chg="del">
          <ac:chgData name="Osborn, Andrea (CFIA/ACIA)" userId="016df1cd-5d71-41bc-8fec-8f09298258d4" providerId="ADAL" clId="{73012325-AEB9-48D1-BD49-622BAF315EB6}" dt="2025-10-22T21:43:56.116" v="824"/>
          <ac:picMkLst>
            <pc:docMk/>
            <pc:sldMk cId="2002199908" sldId="521"/>
            <ac:picMk id="22" creationId="{CB25D1AA-D27B-7695-6258-4A8ACBCD77B1}"/>
          </ac:picMkLst>
        </pc:picChg>
      </pc:sldChg>
      <pc:sldChg chg="delSp add modTransition modAnim">
        <pc:chgData name="Osborn, Andrea (CFIA/ACIA)" userId="016df1cd-5d71-41bc-8fec-8f09298258d4" providerId="ADAL" clId="{73012325-AEB9-48D1-BD49-622BAF315EB6}" dt="2025-10-22T21:43:56.116" v="824"/>
        <pc:sldMkLst>
          <pc:docMk/>
          <pc:sldMk cId="4070633938" sldId="696"/>
        </pc:sldMkLst>
        <pc:picChg chg="del">
          <ac:chgData name="Osborn, Andrea (CFIA/ACIA)" userId="016df1cd-5d71-41bc-8fec-8f09298258d4" providerId="ADAL" clId="{73012325-AEB9-48D1-BD49-622BAF315EB6}" dt="2025-10-22T20:09:29.421" v="226"/>
          <ac:picMkLst>
            <pc:docMk/>
            <pc:sldMk cId="4070633938" sldId="696"/>
            <ac:picMk id="19" creationId="{0F29B0C9-59B5-1A25-A488-C2D4F136FE4F}"/>
          </ac:picMkLst>
        </pc:picChg>
      </pc:sldChg>
      <pc:sldChg chg="delSp modSp add mod modTransition modClrScheme modAnim chgLayout">
        <pc:chgData name="Osborn, Andrea (CFIA/ACIA)" userId="016df1cd-5d71-41bc-8fec-8f09298258d4" providerId="ADAL" clId="{73012325-AEB9-48D1-BD49-622BAF315EB6}" dt="2025-10-22T21:55:11.727" v="915" actId="700"/>
        <pc:sldMkLst>
          <pc:docMk/>
          <pc:sldMk cId="1266977999" sldId="698"/>
        </pc:sldMkLst>
        <pc:spChg chg="mod ord">
          <ac:chgData name="Osborn, Andrea (CFIA/ACIA)" userId="016df1cd-5d71-41bc-8fec-8f09298258d4" providerId="ADAL" clId="{73012325-AEB9-48D1-BD49-622BAF315EB6}" dt="2025-10-22T21:55:11.727" v="915" actId="700"/>
          <ac:spMkLst>
            <pc:docMk/>
            <pc:sldMk cId="1266977999" sldId="698"/>
            <ac:spMk id="2" creationId="{52CBADD9-FC97-1AEA-6B97-902D9C91B365}"/>
          </ac:spMkLst>
        </pc:spChg>
        <pc:spChg chg="mod ord">
          <ac:chgData name="Osborn, Andrea (CFIA/ACIA)" userId="016df1cd-5d71-41bc-8fec-8f09298258d4" providerId="ADAL" clId="{73012325-AEB9-48D1-BD49-622BAF315EB6}" dt="2025-10-22T21:55:11.727" v="915" actId="700"/>
          <ac:spMkLst>
            <pc:docMk/>
            <pc:sldMk cId="1266977999" sldId="698"/>
            <ac:spMk id="3" creationId="{CEF268CB-09CC-3F7C-E18B-C050F522F9BA}"/>
          </ac:spMkLst>
        </pc:spChg>
        <pc:picChg chg="del">
          <ac:chgData name="Osborn, Andrea (CFIA/ACIA)" userId="016df1cd-5d71-41bc-8fec-8f09298258d4" providerId="ADAL" clId="{73012325-AEB9-48D1-BD49-622BAF315EB6}" dt="2025-10-22T21:43:56.116" v="824"/>
          <ac:picMkLst>
            <pc:docMk/>
            <pc:sldMk cId="1266977999" sldId="698"/>
            <ac:picMk id="6" creationId="{C9DCB6FE-A154-F3D7-ED67-AF242660D4C2}"/>
          </ac:picMkLst>
        </pc:picChg>
      </pc:sldChg>
      <pc:sldChg chg="delSp add modTransition modAnim">
        <pc:chgData name="Osborn, Andrea (CFIA/ACIA)" userId="016df1cd-5d71-41bc-8fec-8f09298258d4" providerId="ADAL" clId="{73012325-AEB9-48D1-BD49-622BAF315EB6}" dt="2025-10-22T21:43:56.116" v="824"/>
        <pc:sldMkLst>
          <pc:docMk/>
          <pc:sldMk cId="1689980507" sldId="700"/>
        </pc:sldMkLst>
        <pc:picChg chg="del">
          <ac:chgData name="Osborn, Andrea (CFIA/ACIA)" userId="016df1cd-5d71-41bc-8fec-8f09298258d4" providerId="ADAL" clId="{73012325-AEB9-48D1-BD49-622BAF315EB6}" dt="2025-10-22T21:43:56.116" v="824"/>
          <ac:picMkLst>
            <pc:docMk/>
            <pc:sldMk cId="1689980507" sldId="700"/>
            <ac:picMk id="14" creationId="{435C42A8-774F-F73F-0867-B2AF080368F1}"/>
          </ac:picMkLst>
        </pc:picChg>
      </pc:sldChg>
      <pc:sldChg chg="delSp modSp add mod modTransition modAnim">
        <pc:chgData name="Osborn, Andrea (CFIA/ACIA)" userId="016df1cd-5d71-41bc-8fec-8f09298258d4" providerId="ADAL" clId="{73012325-AEB9-48D1-BD49-622BAF315EB6}" dt="2025-10-22T21:56:06.774" v="917" actId="2711"/>
        <pc:sldMkLst>
          <pc:docMk/>
          <pc:sldMk cId="3811535386" sldId="701"/>
        </pc:sldMkLst>
        <pc:spChg chg="mod">
          <ac:chgData name="Osborn, Andrea (CFIA/ACIA)" userId="016df1cd-5d71-41bc-8fec-8f09298258d4" providerId="ADAL" clId="{73012325-AEB9-48D1-BD49-622BAF315EB6}" dt="2025-10-22T21:56:06.774" v="917" actId="2711"/>
          <ac:spMkLst>
            <pc:docMk/>
            <pc:sldMk cId="3811535386" sldId="701"/>
            <ac:spMk id="2" creationId="{7C626563-5F99-8F56-8214-37BA44338C3F}"/>
          </ac:spMkLst>
        </pc:spChg>
        <pc:picChg chg="del">
          <ac:chgData name="Osborn, Andrea (CFIA/ACIA)" userId="016df1cd-5d71-41bc-8fec-8f09298258d4" providerId="ADAL" clId="{73012325-AEB9-48D1-BD49-622BAF315EB6}" dt="2025-10-22T21:43:56.116" v="824"/>
          <ac:picMkLst>
            <pc:docMk/>
            <pc:sldMk cId="3811535386" sldId="701"/>
            <ac:picMk id="36" creationId="{504964CD-FCEB-2088-61ED-9AC8A869F9E1}"/>
          </ac:picMkLst>
        </pc:picChg>
      </pc:sldChg>
      <pc:sldChg chg="delSp modSp add mod modTransition modAnim">
        <pc:chgData name="Osborn, Andrea (CFIA/ACIA)" userId="016df1cd-5d71-41bc-8fec-8f09298258d4" providerId="ADAL" clId="{73012325-AEB9-48D1-BD49-622BAF315EB6}" dt="2025-10-22T21:56:45.752" v="919" actId="2711"/>
        <pc:sldMkLst>
          <pc:docMk/>
          <pc:sldMk cId="358872952" sldId="702"/>
        </pc:sldMkLst>
        <pc:spChg chg="mod">
          <ac:chgData name="Osborn, Andrea (CFIA/ACIA)" userId="016df1cd-5d71-41bc-8fec-8f09298258d4" providerId="ADAL" clId="{73012325-AEB9-48D1-BD49-622BAF315EB6}" dt="2025-10-22T21:56:45.752" v="919" actId="2711"/>
          <ac:spMkLst>
            <pc:docMk/>
            <pc:sldMk cId="358872952" sldId="702"/>
            <ac:spMk id="2" creationId="{314109C7-8814-D1D7-76AA-C813FAEC06A0}"/>
          </ac:spMkLst>
        </pc:spChg>
        <pc:picChg chg="del">
          <ac:chgData name="Osborn, Andrea (CFIA/ACIA)" userId="016df1cd-5d71-41bc-8fec-8f09298258d4" providerId="ADAL" clId="{73012325-AEB9-48D1-BD49-622BAF315EB6}" dt="2025-10-22T21:43:56.116" v="824"/>
          <ac:picMkLst>
            <pc:docMk/>
            <pc:sldMk cId="358872952" sldId="702"/>
            <ac:picMk id="32" creationId="{6AD82E55-417C-BC9B-5771-8E8EAA5E78D6}"/>
          </ac:picMkLst>
        </pc:picChg>
      </pc:sldChg>
      <pc:sldChg chg="delSp add modTransition modAnim">
        <pc:chgData name="Osborn, Andrea (CFIA/ACIA)" userId="016df1cd-5d71-41bc-8fec-8f09298258d4" providerId="ADAL" clId="{73012325-AEB9-48D1-BD49-622BAF315EB6}" dt="2025-10-22T21:43:56.116" v="824"/>
        <pc:sldMkLst>
          <pc:docMk/>
          <pc:sldMk cId="2309021373" sldId="704"/>
        </pc:sldMkLst>
        <pc:picChg chg="del">
          <ac:chgData name="Osborn, Andrea (CFIA/ACIA)" userId="016df1cd-5d71-41bc-8fec-8f09298258d4" providerId="ADAL" clId="{73012325-AEB9-48D1-BD49-622BAF315EB6}" dt="2025-10-22T21:43:56.116" v="824"/>
          <ac:picMkLst>
            <pc:docMk/>
            <pc:sldMk cId="2309021373" sldId="704"/>
            <ac:picMk id="7" creationId="{5D5ABF9D-995F-8B77-05F5-7B1C43850901}"/>
          </ac:picMkLst>
        </pc:picChg>
      </pc:sldChg>
      <pc:sldChg chg="delSp add mod modTransition modAnim modShow">
        <pc:chgData name="Osborn, Andrea (CFIA/ACIA)" userId="016df1cd-5d71-41bc-8fec-8f09298258d4" providerId="ADAL" clId="{73012325-AEB9-48D1-BD49-622BAF315EB6}" dt="2025-10-22T21:46:18.088" v="825" actId="729"/>
        <pc:sldMkLst>
          <pc:docMk/>
          <pc:sldMk cId="2558221563" sldId="705"/>
        </pc:sldMkLst>
        <pc:picChg chg="del">
          <ac:chgData name="Osborn, Andrea (CFIA/ACIA)" userId="016df1cd-5d71-41bc-8fec-8f09298258d4" providerId="ADAL" clId="{73012325-AEB9-48D1-BD49-622BAF315EB6}" dt="2025-10-22T21:43:56.116" v="824"/>
          <ac:picMkLst>
            <pc:docMk/>
            <pc:sldMk cId="2558221563" sldId="705"/>
            <ac:picMk id="16" creationId="{9C71ED29-29A4-5AEF-AA85-415629142D56}"/>
          </ac:picMkLst>
        </pc:picChg>
      </pc:sldChg>
      <pc:sldChg chg="delSp add mod modTransition modAnim modShow">
        <pc:chgData name="Osborn, Andrea (CFIA/ACIA)" userId="016df1cd-5d71-41bc-8fec-8f09298258d4" providerId="ADAL" clId="{73012325-AEB9-48D1-BD49-622BAF315EB6}" dt="2025-10-22T21:46:20.510" v="826" actId="729"/>
        <pc:sldMkLst>
          <pc:docMk/>
          <pc:sldMk cId="2066826051" sldId="706"/>
        </pc:sldMkLst>
        <pc:picChg chg="del">
          <ac:chgData name="Osborn, Andrea (CFIA/ACIA)" userId="016df1cd-5d71-41bc-8fec-8f09298258d4" providerId="ADAL" clId="{73012325-AEB9-48D1-BD49-622BAF315EB6}" dt="2025-10-22T21:43:56.116" v="824"/>
          <ac:picMkLst>
            <pc:docMk/>
            <pc:sldMk cId="2066826051" sldId="706"/>
            <ac:picMk id="7" creationId="{D7ADD37E-DE42-DB9D-4297-0C7EA6237DF9}"/>
          </ac:picMkLst>
        </pc:picChg>
      </pc:sldChg>
      <pc:sldChg chg="addSp delSp modSp add mod modTransition modClrScheme chgLayout modNotesTx">
        <pc:chgData name="Osborn, Andrea (CFIA/ACIA)" userId="016df1cd-5d71-41bc-8fec-8f09298258d4" providerId="ADAL" clId="{73012325-AEB9-48D1-BD49-622BAF315EB6}" dt="2025-10-22T21:43:56.116" v="824"/>
        <pc:sldMkLst>
          <pc:docMk/>
          <pc:sldMk cId="2844538735" sldId="725"/>
        </pc:sldMkLst>
        <pc:spChg chg="add del mod ord">
          <ac:chgData name="Osborn, Andrea (CFIA/ACIA)" userId="016df1cd-5d71-41bc-8fec-8f09298258d4" providerId="ADAL" clId="{73012325-AEB9-48D1-BD49-622BAF315EB6}" dt="2025-10-22T18:23:07.773" v="7" actId="478"/>
          <ac:spMkLst>
            <pc:docMk/>
            <pc:sldMk cId="2844538735" sldId="725"/>
            <ac:spMk id="2" creationId="{993CBEA8-B03E-6998-8371-13F5B88874F1}"/>
          </ac:spMkLst>
        </pc:spChg>
        <pc:spChg chg="mod ord">
          <ac:chgData name="Osborn, Andrea (CFIA/ACIA)" userId="016df1cd-5d71-41bc-8fec-8f09298258d4" providerId="ADAL" clId="{73012325-AEB9-48D1-BD49-622BAF315EB6}" dt="2025-10-22T18:23:27.914" v="9" actId="255"/>
          <ac:spMkLst>
            <pc:docMk/>
            <pc:sldMk cId="2844538735" sldId="725"/>
            <ac:spMk id="5" creationId="{61334691-A727-E2FA-6712-0135BE204661}"/>
          </ac:spMkLst>
        </pc:spChg>
        <pc:graphicFrameChg chg="mod">
          <ac:chgData name="Osborn, Andrea (CFIA/ACIA)" userId="016df1cd-5d71-41bc-8fec-8f09298258d4" providerId="ADAL" clId="{73012325-AEB9-48D1-BD49-622BAF315EB6}" dt="2025-10-22T18:23:20.793" v="8" actId="1076"/>
          <ac:graphicFrameMkLst>
            <pc:docMk/>
            <pc:sldMk cId="2844538735" sldId="725"/>
            <ac:graphicFrameMk id="3" creationId="{8AADE815-D59F-B06E-3191-EB2B9EF725C2}"/>
          </ac:graphicFrameMkLst>
        </pc:graphicFrameChg>
      </pc:sldChg>
      <pc:sldChg chg="addSp delSp new del mod modClrScheme chgLayout">
        <pc:chgData name="Osborn, Andrea (CFIA/ACIA)" userId="016df1cd-5d71-41bc-8fec-8f09298258d4" providerId="ADAL" clId="{73012325-AEB9-48D1-BD49-622BAF315EB6}" dt="2025-10-22T20:49:05.412" v="561" actId="47"/>
        <pc:sldMkLst>
          <pc:docMk/>
          <pc:sldMk cId="1877046375" sldId="726"/>
        </pc:sldMkLst>
        <pc:spChg chg="del">
          <ac:chgData name="Osborn, Andrea (CFIA/ACIA)" userId="016df1cd-5d71-41bc-8fec-8f09298258d4" providerId="ADAL" clId="{73012325-AEB9-48D1-BD49-622BAF315EB6}" dt="2025-10-22T20:37:05.364" v="327" actId="700"/>
          <ac:spMkLst>
            <pc:docMk/>
            <pc:sldMk cId="1877046375" sldId="726"/>
            <ac:spMk id="2" creationId="{EAAE95FC-765E-E269-DDBD-65CEFCE4DF4B}"/>
          </ac:spMkLst>
        </pc:spChg>
        <pc:spChg chg="del">
          <ac:chgData name="Osborn, Andrea (CFIA/ACIA)" userId="016df1cd-5d71-41bc-8fec-8f09298258d4" providerId="ADAL" clId="{73012325-AEB9-48D1-BD49-622BAF315EB6}" dt="2025-10-22T20:37:05.364" v="327" actId="700"/>
          <ac:spMkLst>
            <pc:docMk/>
            <pc:sldMk cId="1877046375" sldId="726"/>
            <ac:spMk id="3" creationId="{12492B51-4F48-2A03-3197-CF6A33CD802C}"/>
          </ac:spMkLst>
        </pc:spChg>
        <pc:spChg chg="del">
          <ac:chgData name="Osborn, Andrea (CFIA/ACIA)" userId="016df1cd-5d71-41bc-8fec-8f09298258d4" providerId="ADAL" clId="{73012325-AEB9-48D1-BD49-622BAF315EB6}" dt="2025-10-22T20:37:05.364" v="327" actId="700"/>
          <ac:spMkLst>
            <pc:docMk/>
            <pc:sldMk cId="1877046375" sldId="726"/>
            <ac:spMk id="4" creationId="{2DDEB568-51B3-D1D6-FFD9-4B22BC612C77}"/>
          </ac:spMkLst>
        </pc:spChg>
        <pc:picChg chg="add">
          <ac:chgData name="Osborn, Andrea (CFIA/ACIA)" userId="016df1cd-5d71-41bc-8fec-8f09298258d4" providerId="ADAL" clId="{73012325-AEB9-48D1-BD49-622BAF315EB6}" dt="2025-10-22T20:37:07.073" v="328" actId="22"/>
          <ac:picMkLst>
            <pc:docMk/>
            <pc:sldMk cId="1877046375" sldId="726"/>
            <ac:picMk id="6" creationId="{022BA29B-C414-8F2D-C081-3ECE99FB0E6C}"/>
          </ac:picMkLst>
        </pc:picChg>
      </pc:sldChg>
      <pc:sldChg chg="delSp modSp add del modTransition modAnim">
        <pc:chgData name="Osborn, Andrea (CFIA/ACIA)" userId="016df1cd-5d71-41bc-8fec-8f09298258d4" providerId="ADAL" clId="{73012325-AEB9-48D1-BD49-622BAF315EB6}" dt="2025-10-22T20:32:05.478" v="301" actId="47"/>
        <pc:sldMkLst>
          <pc:docMk/>
          <pc:sldMk cId="1884379988" sldId="726"/>
        </pc:sldMkLst>
        <pc:spChg chg="mod">
          <ac:chgData name="Osborn, Andrea (CFIA/ACIA)" userId="016df1cd-5d71-41bc-8fec-8f09298258d4" providerId="ADAL" clId="{73012325-AEB9-48D1-BD49-622BAF315EB6}" dt="2025-10-22T19:56:10.351" v="150"/>
          <ac:spMkLst>
            <pc:docMk/>
            <pc:sldMk cId="1884379988" sldId="726"/>
            <ac:spMk id="4" creationId="{4C917CD7-729D-E843-8498-8BFA07755855}"/>
          </ac:spMkLst>
        </pc:spChg>
        <pc:picChg chg="del">
          <ac:chgData name="Osborn, Andrea (CFIA/ACIA)" userId="016df1cd-5d71-41bc-8fec-8f09298258d4" providerId="ADAL" clId="{73012325-AEB9-48D1-BD49-622BAF315EB6}" dt="2025-10-22T19:56:26.297" v="152"/>
          <ac:picMkLst>
            <pc:docMk/>
            <pc:sldMk cId="1884379988" sldId="726"/>
            <ac:picMk id="16" creationId="{E3CDEF82-42D6-975A-BEDE-17962630398E}"/>
          </ac:picMkLst>
        </pc:picChg>
      </pc:sldChg>
      <pc:sldChg chg="modSp new del mod modTransition">
        <pc:chgData name="Osborn, Andrea (CFIA/ACIA)" userId="016df1cd-5d71-41bc-8fec-8f09298258d4" providerId="ADAL" clId="{73012325-AEB9-48D1-BD49-622BAF315EB6}" dt="2025-10-22T21:57:35.947" v="920" actId="47"/>
        <pc:sldMkLst>
          <pc:docMk/>
          <pc:sldMk cId="3013455777" sldId="726"/>
        </pc:sldMkLst>
        <pc:spChg chg="mod">
          <ac:chgData name="Osborn, Andrea (CFIA/ACIA)" userId="016df1cd-5d71-41bc-8fec-8f09298258d4" providerId="ADAL" clId="{73012325-AEB9-48D1-BD49-622BAF315EB6}" dt="2025-10-22T21:50:44.962" v="833" actId="6549"/>
          <ac:spMkLst>
            <pc:docMk/>
            <pc:sldMk cId="3013455777" sldId="726"/>
            <ac:spMk id="2" creationId="{EDC6B1BE-F4E9-5D7E-8BAB-1B98F40F4BC6}"/>
          </ac:spMkLst>
        </pc:spChg>
        <pc:spChg chg="mod">
          <ac:chgData name="Osborn, Andrea (CFIA/ACIA)" userId="016df1cd-5d71-41bc-8fec-8f09298258d4" providerId="ADAL" clId="{73012325-AEB9-48D1-BD49-622BAF315EB6}" dt="2025-10-22T21:46:31.440" v="827" actId="6549"/>
          <ac:spMkLst>
            <pc:docMk/>
            <pc:sldMk cId="3013455777" sldId="726"/>
            <ac:spMk id="3" creationId="{D1487420-B565-241E-1F9D-AD9A5E697E4A}"/>
          </ac:spMkLst>
        </pc:spChg>
      </pc:sldChg>
      <pc:sldChg chg="modSp new mod modTransition">
        <pc:chgData name="Osborn, Andrea (CFIA/ACIA)" userId="016df1cd-5d71-41bc-8fec-8f09298258d4" providerId="ADAL" clId="{73012325-AEB9-48D1-BD49-622BAF315EB6}" dt="2025-10-22T21:46:37.297" v="828"/>
        <pc:sldMkLst>
          <pc:docMk/>
          <pc:sldMk cId="3484898045" sldId="727"/>
        </pc:sldMkLst>
        <pc:spChg chg="mod">
          <ac:chgData name="Osborn, Andrea (CFIA/ACIA)" userId="016df1cd-5d71-41bc-8fec-8f09298258d4" providerId="ADAL" clId="{73012325-AEB9-48D1-BD49-622BAF315EB6}" dt="2025-10-22T21:25:18.155" v="794" actId="14100"/>
          <ac:spMkLst>
            <pc:docMk/>
            <pc:sldMk cId="3484898045" sldId="727"/>
            <ac:spMk id="2" creationId="{6E402A6A-82FC-3875-7BC1-C29205480DB5}"/>
          </ac:spMkLst>
        </pc:spChg>
        <pc:spChg chg="mod">
          <ac:chgData name="Osborn, Andrea (CFIA/ACIA)" userId="016df1cd-5d71-41bc-8fec-8f09298258d4" providerId="ADAL" clId="{73012325-AEB9-48D1-BD49-622BAF315EB6}" dt="2025-10-22T21:46:37.297" v="828"/>
          <ac:spMkLst>
            <pc:docMk/>
            <pc:sldMk cId="3484898045" sldId="727"/>
            <ac:spMk id="3" creationId="{E8B4FE70-EA7C-E5A9-72FD-AD778F5AC64D}"/>
          </ac:spMkLst>
        </pc:spChg>
      </pc:sldChg>
      <pc:sldChg chg="modSp new mod modTransition">
        <pc:chgData name="Osborn, Andrea (CFIA/ACIA)" userId="016df1cd-5d71-41bc-8fec-8f09298258d4" providerId="ADAL" clId="{73012325-AEB9-48D1-BD49-622BAF315EB6}" dt="2025-10-22T22:05:46.787" v="1482" actId="14100"/>
        <pc:sldMkLst>
          <pc:docMk/>
          <pc:sldMk cId="875840582" sldId="728"/>
        </pc:sldMkLst>
        <pc:spChg chg="mod">
          <ac:chgData name="Osborn, Andrea (CFIA/ACIA)" userId="016df1cd-5d71-41bc-8fec-8f09298258d4" providerId="ADAL" clId="{73012325-AEB9-48D1-BD49-622BAF315EB6}" dt="2025-10-22T22:05:41.648" v="1480" actId="14100"/>
          <ac:spMkLst>
            <pc:docMk/>
            <pc:sldMk cId="875840582" sldId="728"/>
            <ac:spMk id="2" creationId="{C909CE1A-983C-7D3A-9FB9-8A75FB5E97D4}"/>
          </ac:spMkLst>
        </pc:spChg>
        <pc:spChg chg="mod">
          <ac:chgData name="Osborn, Andrea (CFIA/ACIA)" userId="016df1cd-5d71-41bc-8fec-8f09298258d4" providerId="ADAL" clId="{73012325-AEB9-48D1-BD49-622BAF315EB6}" dt="2025-10-22T22:05:44.244" v="1481" actId="14100"/>
          <ac:spMkLst>
            <pc:docMk/>
            <pc:sldMk cId="875840582" sldId="728"/>
            <ac:spMk id="3" creationId="{792FA9CE-08DD-E004-9D39-8DBA0F07895B}"/>
          </ac:spMkLst>
        </pc:spChg>
        <pc:spChg chg="mod">
          <ac:chgData name="Osborn, Andrea (CFIA/ACIA)" userId="016df1cd-5d71-41bc-8fec-8f09298258d4" providerId="ADAL" clId="{73012325-AEB9-48D1-BD49-622BAF315EB6}" dt="2025-10-22T22:05:46.787" v="1482" actId="14100"/>
          <ac:spMkLst>
            <pc:docMk/>
            <pc:sldMk cId="875840582" sldId="728"/>
            <ac:spMk id="4" creationId="{AEEACAEE-A0B8-1763-C940-F275701FC3F3}"/>
          </ac:spMkLst>
        </pc:spChg>
      </pc:sldChg>
      <pc:sldMasterChg chg="delSldLayout">
        <pc:chgData name="Osborn, Andrea (CFIA/ACIA)" userId="016df1cd-5d71-41bc-8fec-8f09298258d4" providerId="ADAL" clId="{73012325-AEB9-48D1-BD49-622BAF315EB6}" dt="2025-10-22T18:22:30.856" v="3" actId="47"/>
        <pc:sldMasterMkLst>
          <pc:docMk/>
          <pc:sldMasterMk cId="0" sldId="2147483672"/>
        </pc:sldMasterMkLst>
        <pc:sldLayoutChg chg="del">
          <pc:chgData name="Osborn, Andrea (CFIA/ACIA)" userId="016df1cd-5d71-41bc-8fec-8f09298258d4" providerId="ADAL" clId="{73012325-AEB9-48D1-BD49-622BAF315EB6}" dt="2025-10-22T18:22:30.856" v="3" actId="47"/>
          <pc:sldLayoutMkLst>
            <pc:docMk/>
            <pc:sldMasterMk cId="0" sldId="2147483672"/>
            <pc:sldLayoutMk cId="2491537512" sldId="2147484344"/>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136gc-my.sharepoint.com/personal/andrea_osborn_inspection_gc_ca/Documents/Presentations%202025/CAIRE%20CARN%20Webinar/HPAI_in_Canada-public_data%20(1).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[HPAI_in_Canada-public_data (1).XLSX]Affected species by Province!PivotTable1</c:name>
    <c:fmtId val="23"/>
  </c:pivotSource>
  <c:chart>
    <c:autoTitleDeleted val="0"/>
    <c:pivotFmts>
      <c:pivotFmt>
        <c:idx val="0"/>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w="19050">
            <a:solidFill>
              <a:schemeClr val="lt1"/>
            </a:solid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w="19050">
            <a:solidFill>
              <a:schemeClr val="lt1"/>
            </a:solid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w="19050">
            <a:solidFill>
              <a:schemeClr val="lt1"/>
            </a:solid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w="19050">
            <a:solidFill>
              <a:schemeClr val="lt1"/>
            </a:solid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w="19050">
            <a:solidFill>
              <a:schemeClr val="lt1"/>
            </a:solid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w="19050">
            <a:solidFill>
              <a:schemeClr val="lt1"/>
            </a:solid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8"/>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1"/>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w="19050">
            <a:solidFill>
              <a:schemeClr val="lt1"/>
            </a:solid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w="19050">
            <a:solidFill>
              <a:schemeClr val="lt1"/>
            </a:solid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w="19050">
            <a:solidFill>
              <a:schemeClr val="lt1"/>
            </a:solid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6"/>
        <c:spPr>
          <a:solidFill>
            <a:schemeClr val="accent1"/>
          </a:solidFill>
          <a:ln w="19050">
            <a:solidFill>
              <a:schemeClr val="lt1"/>
            </a:solid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w="19050">
            <a:solidFill>
              <a:schemeClr val="lt1"/>
            </a:solid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8"/>
        <c:spPr>
          <a:solidFill>
            <a:schemeClr val="accent1"/>
          </a:solidFill>
          <a:ln w="19050">
            <a:solidFill>
              <a:schemeClr val="lt1"/>
            </a:solid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9"/>
        <c:spPr>
          <a:solidFill>
            <a:schemeClr val="accent1"/>
          </a:solidFill>
          <a:ln w="19050">
            <a:solidFill>
              <a:schemeClr val="lt1"/>
            </a:solid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0"/>
        <c:spPr>
          <a:solidFill>
            <a:schemeClr val="accent1"/>
          </a:solidFill>
          <a:ln w="19050">
            <a:solidFill>
              <a:schemeClr val="lt1"/>
            </a:solid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1"/>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2"/>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3"/>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4"/>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5"/>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6"/>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7"/>
        <c:spPr>
          <a:solidFill>
            <a:schemeClr val="accent1"/>
          </a:solidFill>
          <a:ln w="19050">
            <a:solidFill>
              <a:schemeClr val="lt1"/>
            </a:solid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8"/>
        <c:spPr>
          <a:solidFill>
            <a:schemeClr val="accent1"/>
          </a:solidFill>
          <a:ln w="19050">
            <a:solidFill>
              <a:schemeClr val="lt1"/>
            </a:solid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9"/>
        <c:spPr>
          <a:solidFill>
            <a:schemeClr val="accent1"/>
          </a:solidFill>
          <a:ln w="19050">
            <a:solidFill>
              <a:schemeClr val="lt1"/>
            </a:solid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0"/>
        <c:spPr>
          <a:solidFill>
            <a:schemeClr val="accent1"/>
          </a:solidFill>
          <a:ln w="19050">
            <a:solidFill>
              <a:schemeClr val="lt1"/>
            </a:solid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1"/>
        <c:spPr>
          <a:solidFill>
            <a:schemeClr val="accent1"/>
          </a:solidFill>
          <a:ln w="19050">
            <a:solidFill>
              <a:schemeClr val="lt1"/>
            </a:solid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2"/>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3"/>
        <c:spPr>
          <a:solidFill>
            <a:schemeClr val="accent1"/>
          </a:solidFill>
          <a:ln w="19050">
            <a:solidFill>
              <a:schemeClr val="lt1"/>
            </a:solid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4"/>
        <c:spPr>
          <a:solidFill>
            <a:schemeClr val="accent1"/>
          </a:solidFill>
          <a:ln w="19050">
            <a:solidFill>
              <a:schemeClr val="lt1"/>
            </a:solid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5"/>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6"/>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7"/>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8"/>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9"/>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0"/>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1"/>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2"/>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3"/>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4"/>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5"/>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6"/>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7"/>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8"/>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9"/>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0"/>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1"/>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2"/>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3"/>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4"/>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5"/>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6"/>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7"/>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8"/>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9"/>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0"/>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stacked"/>
        <c:varyColors val="0"/>
        <c:ser>
          <c:idx val="0"/>
          <c:order val="0"/>
          <c:tx>
            <c:strRef>
              <c:f>'Affected species by Province'!$B$3:$B$4</c:f>
              <c:strCache>
                <c:ptCount val="1"/>
                <c:pt idx="0">
                  <c:v>Chicken</c:v>
                </c:pt>
              </c:strCache>
            </c:strRef>
          </c:tx>
          <c:spPr>
            <a:solidFill>
              <a:srgbClr val="7030A0"/>
            </a:solidFill>
            <a:ln w="19050">
              <a:solidFill>
                <a:schemeClr val="lt1"/>
              </a:solidFill>
            </a:ln>
            <a:effectLst/>
          </c:spPr>
          <c:invertIfNegative val="0"/>
          <c:cat>
            <c:multiLvlStrRef>
              <c:f>'Affected species by Province'!$A$5:$A$17</c:f>
              <c:multiLvlStrCache>
                <c:ptCount val="6"/>
                <c:lvl>
                  <c:pt idx="0">
                    <c:v>2025</c:v>
                  </c:pt>
                  <c:pt idx="1">
                    <c:v>2025</c:v>
                  </c:pt>
                  <c:pt idx="2">
                    <c:v>2025</c:v>
                  </c:pt>
                  <c:pt idx="3">
                    <c:v>2025</c:v>
                  </c:pt>
                  <c:pt idx="4">
                    <c:v>2025</c:v>
                  </c:pt>
                  <c:pt idx="5">
                    <c:v>2025</c:v>
                  </c:pt>
                </c:lvl>
                <c:lvl>
                  <c:pt idx="0">
                    <c:v>Alberta</c:v>
                  </c:pt>
                  <c:pt idx="1">
                    <c:v>Quebec</c:v>
                  </c:pt>
                  <c:pt idx="2">
                    <c:v>Manitoba</c:v>
                  </c:pt>
                  <c:pt idx="3">
                    <c:v>Ontario</c:v>
                  </c:pt>
                  <c:pt idx="4">
                    <c:v>Saskatchewan</c:v>
                  </c:pt>
                  <c:pt idx="5">
                    <c:v>British Columbia</c:v>
                  </c:pt>
                </c:lvl>
              </c:multiLvlStrCache>
            </c:multiLvlStrRef>
          </c:cat>
          <c:val>
            <c:numRef>
              <c:f>'Affected species by Province'!$B$5:$B$17</c:f>
              <c:numCache>
                <c:formatCode>General</c:formatCode>
                <c:ptCount val="6"/>
                <c:pt idx="0">
                  <c:v>1</c:v>
                </c:pt>
                <c:pt idx="1">
                  <c:v>1</c:v>
                </c:pt>
                <c:pt idx="2">
                  <c:v>1</c:v>
                </c:pt>
                <c:pt idx="4">
                  <c:v>1</c:v>
                </c:pt>
                <c:pt idx="5">
                  <c:v>1</c:v>
                </c:pt>
              </c:numCache>
            </c:numRef>
          </c:val>
          <c:extLst>
            <c:ext xmlns:c16="http://schemas.microsoft.com/office/drawing/2014/chart" uri="{C3380CC4-5D6E-409C-BE32-E72D297353CC}">
              <c16:uniqueId val="{00000000-77A3-4A49-A732-CA1612B3582B}"/>
            </c:ext>
          </c:extLst>
        </c:ser>
        <c:ser>
          <c:idx val="1"/>
          <c:order val="1"/>
          <c:tx>
            <c:strRef>
              <c:f>'Affected species by Province'!$C$3:$C$4</c:f>
              <c:strCache>
                <c:ptCount val="1"/>
                <c:pt idx="0">
                  <c:v>Chicken, Duck, Goose</c:v>
                </c:pt>
              </c:strCache>
            </c:strRef>
          </c:tx>
          <c:spPr>
            <a:solidFill>
              <a:srgbClr val="00B050"/>
            </a:solidFill>
            <a:ln w="19050">
              <a:solidFill>
                <a:schemeClr val="lt1"/>
              </a:solidFill>
            </a:ln>
            <a:effectLst/>
          </c:spPr>
          <c:invertIfNegative val="0"/>
          <c:cat>
            <c:multiLvlStrRef>
              <c:f>'Affected species by Province'!$A$5:$A$17</c:f>
              <c:multiLvlStrCache>
                <c:ptCount val="6"/>
                <c:lvl>
                  <c:pt idx="0">
                    <c:v>2025</c:v>
                  </c:pt>
                  <c:pt idx="1">
                    <c:v>2025</c:v>
                  </c:pt>
                  <c:pt idx="2">
                    <c:v>2025</c:v>
                  </c:pt>
                  <c:pt idx="3">
                    <c:v>2025</c:v>
                  </c:pt>
                  <c:pt idx="4">
                    <c:v>2025</c:v>
                  </c:pt>
                  <c:pt idx="5">
                    <c:v>2025</c:v>
                  </c:pt>
                </c:lvl>
                <c:lvl>
                  <c:pt idx="0">
                    <c:v>Alberta</c:v>
                  </c:pt>
                  <c:pt idx="1">
                    <c:v>Quebec</c:v>
                  </c:pt>
                  <c:pt idx="2">
                    <c:v>Manitoba</c:v>
                  </c:pt>
                  <c:pt idx="3">
                    <c:v>Ontario</c:v>
                  </c:pt>
                  <c:pt idx="4">
                    <c:v>Saskatchewan</c:v>
                  </c:pt>
                  <c:pt idx="5">
                    <c:v>British Columbia</c:v>
                  </c:pt>
                </c:lvl>
              </c:multiLvlStrCache>
            </c:multiLvlStrRef>
          </c:cat>
          <c:val>
            <c:numRef>
              <c:f>'Affected species by Province'!$C$5:$C$17</c:f>
              <c:numCache>
                <c:formatCode>General</c:formatCode>
                <c:ptCount val="6"/>
                <c:pt idx="1">
                  <c:v>1</c:v>
                </c:pt>
              </c:numCache>
            </c:numRef>
          </c:val>
          <c:extLst>
            <c:ext xmlns:c16="http://schemas.microsoft.com/office/drawing/2014/chart" uri="{C3380CC4-5D6E-409C-BE32-E72D297353CC}">
              <c16:uniqueId val="{00000001-77A3-4A49-A732-CA1612B3582B}"/>
            </c:ext>
          </c:extLst>
        </c:ser>
        <c:ser>
          <c:idx val="2"/>
          <c:order val="2"/>
          <c:tx>
            <c:strRef>
              <c:f>'Affected species by Province'!$D$3:$D$4</c:f>
              <c:strCache>
                <c:ptCount val="1"/>
                <c:pt idx="0">
                  <c:v>Chicken, Turkey</c:v>
                </c:pt>
              </c:strCache>
            </c:strRef>
          </c:tx>
          <c:spPr>
            <a:solidFill>
              <a:schemeClr val="accent1"/>
            </a:solidFill>
            <a:ln w="19050">
              <a:solidFill>
                <a:schemeClr val="lt1"/>
              </a:solidFill>
            </a:ln>
            <a:effectLst/>
          </c:spPr>
          <c:invertIfNegative val="0"/>
          <c:cat>
            <c:multiLvlStrRef>
              <c:f>'Affected species by Province'!$A$5:$A$17</c:f>
              <c:multiLvlStrCache>
                <c:ptCount val="6"/>
                <c:lvl>
                  <c:pt idx="0">
                    <c:v>2025</c:v>
                  </c:pt>
                  <c:pt idx="1">
                    <c:v>2025</c:v>
                  </c:pt>
                  <c:pt idx="2">
                    <c:v>2025</c:v>
                  </c:pt>
                  <c:pt idx="3">
                    <c:v>2025</c:v>
                  </c:pt>
                  <c:pt idx="4">
                    <c:v>2025</c:v>
                  </c:pt>
                  <c:pt idx="5">
                    <c:v>2025</c:v>
                  </c:pt>
                </c:lvl>
                <c:lvl>
                  <c:pt idx="0">
                    <c:v>Alberta</c:v>
                  </c:pt>
                  <c:pt idx="1">
                    <c:v>Quebec</c:v>
                  </c:pt>
                  <c:pt idx="2">
                    <c:v>Manitoba</c:v>
                  </c:pt>
                  <c:pt idx="3">
                    <c:v>Ontario</c:v>
                  </c:pt>
                  <c:pt idx="4">
                    <c:v>Saskatchewan</c:v>
                  </c:pt>
                  <c:pt idx="5">
                    <c:v>British Columbia</c:v>
                  </c:pt>
                </c:lvl>
              </c:multiLvlStrCache>
            </c:multiLvlStrRef>
          </c:cat>
          <c:val>
            <c:numRef>
              <c:f>'Affected species by Province'!$D$5:$D$17</c:f>
              <c:numCache>
                <c:formatCode>General</c:formatCode>
                <c:ptCount val="6"/>
                <c:pt idx="0">
                  <c:v>1</c:v>
                </c:pt>
              </c:numCache>
            </c:numRef>
          </c:val>
          <c:extLst>
            <c:ext xmlns:c16="http://schemas.microsoft.com/office/drawing/2014/chart" uri="{C3380CC4-5D6E-409C-BE32-E72D297353CC}">
              <c16:uniqueId val="{00000002-77A3-4A49-A732-CA1612B3582B}"/>
            </c:ext>
          </c:extLst>
        </c:ser>
        <c:ser>
          <c:idx val="3"/>
          <c:order val="3"/>
          <c:tx>
            <c:strRef>
              <c:f>'Affected species by Province'!$E$3:$E$4</c:f>
              <c:strCache>
                <c:ptCount val="1"/>
                <c:pt idx="0">
                  <c:v>Duck</c:v>
                </c:pt>
              </c:strCache>
            </c:strRef>
          </c:tx>
          <c:spPr>
            <a:solidFill>
              <a:schemeClr val="accent4">
                <a:lumMod val="75000"/>
              </a:schemeClr>
            </a:solidFill>
            <a:ln w="19050">
              <a:solidFill>
                <a:schemeClr val="lt1"/>
              </a:solidFill>
            </a:ln>
            <a:effectLst/>
          </c:spPr>
          <c:invertIfNegative val="0"/>
          <c:cat>
            <c:multiLvlStrRef>
              <c:f>'Affected species by Province'!$A$5:$A$17</c:f>
              <c:multiLvlStrCache>
                <c:ptCount val="6"/>
                <c:lvl>
                  <c:pt idx="0">
                    <c:v>2025</c:v>
                  </c:pt>
                  <c:pt idx="1">
                    <c:v>2025</c:v>
                  </c:pt>
                  <c:pt idx="2">
                    <c:v>2025</c:v>
                  </c:pt>
                  <c:pt idx="3">
                    <c:v>2025</c:v>
                  </c:pt>
                  <c:pt idx="4">
                    <c:v>2025</c:v>
                  </c:pt>
                  <c:pt idx="5">
                    <c:v>2025</c:v>
                  </c:pt>
                </c:lvl>
                <c:lvl>
                  <c:pt idx="0">
                    <c:v>Alberta</c:v>
                  </c:pt>
                  <c:pt idx="1">
                    <c:v>Quebec</c:v>
                  </c:pt>
                  <c:pt idx="2">
                    <c:v>Manitoba</c:v>
                  </c:pt>
                  <c:pt idx="3">
                    <c:v>Ontario</c:v>
                  </c:pt>
                  <c:pt idx="4">
                    <c:v>Saskatchewan</c:v>
                  </c:pt>
                  <c:pt idx="5">
                    <c:v>British Columbia</c:v>
                  </c:pt>
                </c:lvl>
              </c:multiLvlStrCache>
            </c:multiLvlStrRef>
          </c:cat>
          <c:val>
            <c:numRef>
              <c:f>'Affected species by Province'!$E$5:$E$17</c:f>
              <c:numCache>
                <c:formatCode>General</c:formatCode>
                <c:ptCount val="6"/>
                <c:pt idx="0">
                  <c:v>1</c:v>
                </c:pt>
              </c:numCache>
            </c:numRef>
          </c:val>
          <c:extLst>
            <c:ext xmlns:c16="http://schemas.microsoft.com/office/drawing/2014/chart" uri="{C3380CC4-5D6E-409C-BE32-E72D297353CC}">
              <c16:uniqueId val="{00000003-77A3-4A49-A732-CA1612B3582B}"/>
            </c:ext>
          </c:extLst>
        </c:ser>
        <c:ser>
          <c:idx val="4"/>
          <c:order val="4"/>
          <c:tx>
            <c:strRef>
              <c:f>'Affected species by Province'!$F$3:$F$4</c:f>
              <c:strCache>
                <c:ptCount val="1"/>
                <c:pt idx="0">
                  <c:v>Duck, Turkey</c:v>
                </c:pt>
              </c:strCache>
            </c:strRef>
          </c:tx>
          <c:spPr>
            <a:solidFill>
              <a:schemeClr val="accent5">
                <a:lumMod val="40000"/>
                <a:lumOff val="60000"/>
              </a:schemeClr>
            </a:solidFill>
            <a:ln w="19050">
              <a:solidFill>
                <a:schemeClr val="lt1"/>
              </a:solidFill>
            </a:ln>
            <a:effectLst/>
          </c:spPr>
          <c:invertIfNegative val="0"/>
          <c:cat>
            <c:multiLvlStrRef>
              <c:f>'Affected species by Province'!$A$5:$A$17</c:f>
              <c:multiLvlStrCache>
                <c:ptCount val="6"/>
                <c:lvl>
                  <c:pt idx="0">
                    <c:v>2025</c:v>
                  </c:pt>
                  <c:pt idx="1">
                    <c:v>2025</c:v>
                  </c:pt>
                  <c:pt idx="2">
                    <c:v>2025</c:v>
                  </c:pt>
                  <c:pt idx="3">
                    <c:v>2025</c:v>
                  </c:pt>
                  <c:pt idx="4">
                    <c:v>2025</c:v>
                  </c:pt>
                  <c:pt idx="5">
                    <c:v>2025</c:v>
                  </c:pt>
                </c:lvl>
                <c:lvl>
                  <c:pt idx="0">
                    <c:v>Alberta</c:v>
                  </c:pt>
                  <c:pt idx="1">
                    <c:v>Quebec</c:v>
                  </c:pt>
                  <c:pt idx="2">
                    <c:v>Manitoba</c:v>
                  </c:pt>
                  <c:pt idx="3">
                    <c:v>Ontario</c:v>
                  </c:pt>
                  <c:pt idx="4">
                    <c:v>Saskatchewan</c:v>
                  </c:pt>
                  <c:pt idx="5">
                    <c:v>British Columbia</c:v>
                  </c:pt>
                </c:lvl>
              </c:multiLvlStrCache>
            </c:multiLvlStrRef>
          </c:cat>
          <c:val>
            <c:numRef>
              <c:f>'Affected species by Province'!$F$5:$F$17</c:f>
              <c:numCache>
                <c:formatCode>General</c:formatCode>
                <c:ptCount val="6"/>
                <c:pt idx="1">
                  <c:v>1</c:v>
                </c:pt>
              </c:numCache>
            </c:numRef>
          </c:val>
          <c:extLst>
            <c:ext xmlns:c16="http://schemas.microsoft.com/office/drawing/2014/chart" uri="{C3380CC4-5D6E-409C-BE32-E72D297353CC}">
              <c16:uniqueId val="{00000004-77A3-4A49-A732-CA1612B3582B}"/>
            </c:ext>
          </c:extLst>
        </c:ser>
        <c:ser>
          <c:idx val="5"/>
          <c:order val="5"/>
          <c:tx>
            <c:strRef>
              <c:f>'Affected species by Province'!$G$3:$G$4</c:f>
              <c:strCache>
                <c:ptCount val="1"/>
                <c:pt idx="0">
                  <c:v>Smallholder/Backyard</c:v>
                </c:pt>
              </c:strCache>
            </c:strRef>
          </c:tx>
          <c:spPr>
            <a:solidFill>
              <a:schemeClr val="accent6">
                <a:lumMod val="60000"/>
                <a:lumOff val="40000"/>
              </a:schemeClr>
            </a:solidFill>
            <a:ln w="19050">
              <a:solidFill>
                <a:schemeClr val="lt1"/>
              </a:solidFill>
            </a:ln>
            <a:effectLst/>
          </c:spPr>
          <c:invertIfNegative val="0"/>
          <c:cat>
            <c:multiLvlStrRef>
              <c:f>'Affected species by Province'!$A$5:$A$17</c:f>
              <c:multiLvlStrCache>
                <c:ptCount val="6"/>
                <c:lvl>
                  <c:pt idx="0">
                    <c:v>2025</c:v>
                  </c:pt>
                  <c:pt idx="1">
                    <c:v>2025</c:v>
                  </c:pt>
                  <c:pt idx="2">
                    <c:v>2025</c:v>
                  </c:pt>
                  <c:pt idx="3">
                    <c:v>2025</c:v>
                  </c:pt>
                  <c:pt idx="4">
                    <c:v>2025</c:v>
                  </c:pt>
                  <c:pt idx="5">
                    <c:v>2025</c:v>
                  </c:pt>
                </c:lvl>
                <c:lvl>
                  <c:pt idx="0">
                    <c:v>Alberta</c:v>
                  </c:pt>
                  <c:pt idx="1">
                    <c:v>Quebec</c:v>
                  </c:pt>
                  <c:pt idx="2">
                    <c:v>Manitoba</c:v>
                  </c:pt>
                  <c:pt idx="3">
                    <c:v>Ontario</c:v>
                  </c:pt>
                  <c:pt idx="4">
                    <c:v>Saskatchewan</c:v>
                  </c:pt>
                  <c:pt idx="5">
                    <c:v>British Columbia</c:v>
                  </c:pt>
                </c:lvl>
              </c:multiLvlStrCache>
            </c:multiLvlStrRef>
          </c:cat>
          <c:val>
            <c:numRef>
              <c:f>'Affected species by Province'!$G$5:$G$17</c:f>
              <c:numCache>
                <c:formatCode>General</c:formatCode>
                <c:ptCount val="6"/>
                <c:pt idx="0">
                  <c:v>1</c:v>
                </c:pt>
              </c:numCache>
            </c:numRef>
          </c:val>
          <c:extLst>
            <c:ext xmlns:c16="http://schemas.microsoft.com/office/drawing/2014/chart" uri="{C3380CC4-5D6E-409C-BE32-E72D297353CC}">
              <c16:uniqueId val="{00000005-77A3-4A49-A732-CA1612B3582B}"/>
            </c:ext>
          </c:extLst>
        </c:ser>
        <c:ser>
          <c:idx val="6"/>
          <c:order val="6"/>
          <c:tx>
            <c:strRef>
              <c:f>'Affected species by Province'!$H$3:$H$4</c:f>
              <c:strCache>
                <c:ptCount val="1"/>
                <c:pt idx="0">
                  <c:v>Turkey</c:v>
                </c:pt>
              </c:strCache>
            </c:strRef>
          </c:tx>
          <c:spPr>
            <a:solidFill>
              <a:schemeClr val="accent1">
                <a:lumMod val="60000"/>
              </a:schemeClr>
            </a:solidFill>
            <a:ln w="19050">
              <a:solidFill>
                <a:schemeClr val="lt1"/>
              </a:solidFill>
            </a:ln>
            <a:effectLst/>
          </c:spPr>
          <c:invertIfNegative val="0"/>
          <c:cat>
            <c:multiLvlStrRef>
              <c:f>'Affected species by Province'!$A$5:$A$17</c:f>
              <c:multiLvlStrCache>
                <c:ptCount val="6"/>
                <c:lvl>
                  <c:pt idx="0">
                    <c:v>2025</c:v>
                  </c:pt>
                  <c:pt idx="1">
                    <c:v>2025</c:v>
                  </c:pt>
                  <c:pt idx="2">
                    <c:v>2025</c:v>
                  </c:pt>
                  <c:pt idx="3">
                    <c:v>2025</c:v>
                  </c:pt>
                  <c:pt idx="4">
                    <c:v>2025</c:v>
                  </c:pt>
                  <c:pt idx="5">
                    <c:v>2025</c:v>
                  </c:pt>
                </c:lvl>
                <c:lvl>
                  <c:pt idx="0">
                    <c:v>Alberta</c:v>
                  </c:pt>
                  <c:pt idx="1">
                    <c:v>Quebec</c:v>
                  </c:pt>
                  <c:pt idx="2">
                    <c:v>Manitoba</c:v>
                  </c:pt>
                  <c:pt idx="3">
                    <c:v>Ontario</c:v>
                  </c:pt>
                  <c:pt idx="4">
                    <c:v>Saskatchewan</c:v>
                  </c:pt>
                  <c:pt idx="5">
                    <c:v>British Columbia</c:v>
                  </c:pt>
                </c:lvl>
              </c:multiLvlStrCache>
            </c:multiLvlStrRef>
          </c:cat>
          <c:val>
            <c:numRef>
              <c:f>'Affected species by Province'!$H$5:$H$17</c:f>
              <c:numCache>
                <c:formatCode>General</c:formatCode>
                <c:ptCount val="6"/>
                <c:pt idx="0">
                  <c:v>2</c:v>
                </c:pt>
                <c:pt idx="2">
                  <c:v>1</c:v>
                </c:pt>
                <c:pt idx="3">
                  <c:v>1</c:v>
                </c:pt>
              </c:numCache>
            </c:numRef>
          </c:val>
          <c:extLst>
            <c:ext xmlns:c16="http://schemas.microsoft.com/office/drawing/2014/chart" uri="{C3380CC4-5D6E-409C-BE32-E72D297353CC}">
              <c16:uniqueId val="{00000006-77A3-4A49-A732-CA1612B3582B}"/>
            </c:ext>
          </c:extLst>
        </c:ser>
        <c:ser>
          <c:idx val="7"/>
          <c:order val="7"/>
          <c:tx>
            <c:strRef>
              <c:f>'Affected species by Province'!$I$3:$I$4</c:f>
              <c:strCache>
                <c:ptCount val="1"/>
                <c:pt idx="0">
                  <c:v>Turkey, Chicken, Goose</c:v>
                </c:pt>
              </c:strCache>
            </c:strRef>
          </c:tx>
          <c:spPr>
            <a:solidFill>
              <a:schemeClr val="accent2">
                <a:lumMod val="60000"/>
              </a:schemeClr>
            </a:solidFill>
            <a:ln w="19050">
              <a:solidFill>
                <a:schemeClr val="lt1"/>
              </a:solidFill>
            </a:ln>
            <a:effectLst/>
          </c:spPr>
          <c:invertIfNegative val="0"/>
          <c:cat>
            <c:multiLvlStrRef>
              <c:f>'Affected species by Province'!$A$5:$A$17</c:f>
              <c:multiLvlStrCache>
                <c:ptCount val="6"/>
                <c:lvl>
                  <c:pt idx="0">
                    <c:v>2025</c:v>
                  </c:pt>
                  <c:pt idx="1">
                    <c:v>2025</c:v>
                  </c:pt>
                  <c:pt idx="2">
                    <c:v>2025</c:v>
                  </c:pt>
                  <c:pt idx="3">
                    <c:v>2025</c:v>
                  </c:pt>
                  <c:pt idx="4">
                    <c:v>2025</c:v>
                  </c:pt>
                  <c:pt idx="5">
                    <c:v>2025</c:v>
                  </c:pt>
                </c:lvl>
                <c:lvl>
                  <c:pt idx="0">
                    <c:v>Alberta</c:v>
                  </c:pt>
                  <c:pt idx="1">
                    <c:v>Quebec</c:v>
                  </c:pt>
                  <c:pt idx="2">
                    <c:v>Manitoba</c:v>
                  </c:pt>
                  <c:pt idx="3">
                    <c:v>Ontario</c:v>
                  </c:pt>
                  <c:pt idx="4">
                    <c:v>Saskatchewan</c:v>
                  </c:pt>
                  <c:pt idx="5">
                    <c:v>British Columbia</c:v>
                  </c:pt>
                </c:lvl>
              </c:multiLvlStrCache>
            </c:multiLvlStrRef>
          </c:cat>
          <c:val>
            <c:numRef>
              <c:f>'Affected species by Province'!$I$5:$I$17</c:f>
              <c:numCache>
                <c:formatCode>General</c:formatCode>
                <c:ptCount val="6"/>
                <c:pt idx="0">
                  <c:v>1</c:v>
                </c:pt>
              </c:numCache>
            </c:numRef>
          </c:val>
          <c:extLst>
            <c:ext xmlns:c16="http://schemas.microsoft.com/office/drawing/2014/chart" uri="{C3380CC4-5D6E-409C-BE32-E72D297353CC}">
              <c16:uniqueId val="{00000007-77A3-4A49-A732-CA1612B3582B}"/>
            </c:ext>
          </c:extLst>
        </c:ser>
        <c:dLbls>
          <c:showLegendKey val="0"/>
          <c:showVal val="0"/>
          <c:showCatName val="0"/>
          <c:showSerName val="0"/>
          <c:showPercent val="0"/>
          <c:showBubbleSize val="0"/>
        </c:dLbls>
        <c:gapWidth val="150"/>
        <c:overlap val="100"/>
        <c:axId val="659478143"/>
        <c:axId val="659454623"/>
      </c:barChart>
      <c:catAx>
        <c:axId val="659478143"/>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659454623"/>
        <c:crosses val="autoZero"/>
        <c:auto val="1"/>
        <c:lblAlgn val="ctr"/>
        <c:lblOffset val="100"/>
        <c:noMultiLvlLbl val="0"/>
      </c:catAx>
      <c:valAx>
        <c:axId val="65945462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59478143"/>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AE9256-CF59-4B91-A91A-48FD39F19380}" type="doc">
      <dgm:prSet loTypeId="urn:microsoft.com/office/officeart/2011/layout/CircleProcess" loCatId="process" qsTypeId="urn:microsoft.com/office/officeart/2005/8/quickstyle/simple1" qsCatId="simple" csTypeId="urn:microsoft.com/office/officeart/2005/8/colors/colorful5" csCatId="colorful" phldr="1"/>
      <dgm:spPr/>
      <dgm:t>
        <a:bodyPr/>
        <a:lstStyle/>
        <a:p>
          <a:endParaRPr lang="en-CA"/>
        </a:p>
      </dgm:t>
    </dgm:pt>
    <dgm:pt modelId="{50C4431B-0D96-4F7E-A818-4F10D586901B}">
      <dgm:prSet phldrT="[Text]"/>
      <dgm:spPr/>
      <dgm:t>
        <a:bodyPr/>
        <a:lstStyle/>
        <a:p>
          <a:r>
            <a:rPr lang="en-CA" dirty="0"/>
            <a:t>Day old chicks HPAI Vaccinated</a:t>
          </a:r>
        </a:p>
        <a:p>
          <a:r>
            <a:rPr lang="en-CA" dirty="0"/>
            <a:t>+ </a:t>
          </a:r>
        </a:p>
        <a:p>
          <a:r>
            <a:rPr lang="en-CA" dirty="0"/>
            <a:t>Control</a:t>
          </a:r>
        </a:p>
      </dgm:t>
    </dgm:pt>
    <dgm:pt modelId="{6453EF3B-8716-4820-B47C-2EC64DDBF459}" type="parTrans" cxnId="{BA125390-5A82-436C-A9CB-5FCDD212A7B2}">
      <dgm:prSet/>
      <dgm:spPr/>
      <dgm:t>
        <a:bodyPr/>
        <a:lstStyle/>
        <a:p>
          <a:endParaRPr lang="en-CA"/>
        </a:p>
      </dgm:t>
    </dgm:pt>
    <dgm:pt modelId="{B6496608-82E3-4221-B087-38E3EF5D4C98}" type="sibTrans" cxnId="{BA125390-5A82-436C-A9CB-5FCDD212A7B2}">
      <dgm:prSet/>
      <dgm:spPr/>
      <dgm:t>
        <a:bodyPr/>
        <a:lstStyle/>
        <a:p>
          <a:endParaRPr lang="en-CA"/>
        </a:p>
      </dgm:t>
    </dgm:pt>
    <dgm:pt modelId="{CA388C37-897F-420F-BCE2-032617FB2DB8}">
      <dgm:prSet phldrT="[Text]"/>
      <dgm:spPr/>
      <dgm:t>
        <a:bodyPr/>
        <a:lstStyle/>
        <a:p>
          <a:r>
            <a:rPr lang="en-CA" dirty="0"/>
            <a:t>7 weeks transported to lab</a:t>
          </a:r>
        </a:p>
        <a:p>
          <a:r>
            <a:rPr lang="en-CA" dirty="0"/>
            <a:t>Blood samples + swabs collected</a:t>
          </a:r>
        </a:p>
      </dgm:t>
    </dgm:pt>
    <dgm:pt modelId="{E29295C2-B1C9-4E0D-98A9-24736319F98A}" type="parTrans" cxnId="{91F9B7EC-2BE8-4FF1-A5B1-1B6B1AF42F42}">
      <dgm:prSet/>
      <dgm:spPr/>
      <dgm:t>
        <a:bodyPr/>
        <a:lstStyle/>
        <a:p>
          <a:endParaRPr lang="en-CA"/>
        </a:p>
      </dgm:t>
    </dgm:pt>
    <dgm:pt modelId="{66E08FE5-AE16-4ADB-9CE0-26F85651C884}" type="sibTrans" cxnId="{91F9B7EC-2BE8-4FF1-A5B1-1B6B1AF42F42}">
      <dgm:prSet/>
      <dgm:spPr/>
      <dgm:t>
        <a:bodyPr/>
        <a:lstStyle/>
        <a:p>
          <a:endParaRPr lang="en-CA"/>
        </a:p>
      </dgm:t>
    </dgm:pt>
    <dgm:pt modelId="{E20281B1-F8AB-4279-81FB-29B02F1B3C67}">
      <dgm:prSet phldrT="[Text]"/>
      <dgm:spPr/>
      <dgm:t>
        <a:bodyPr/>
        <a:lstStyle/>
        <a:p>
          <a:r>
            <a:rPr lang="en-CA" dirty="0"/>
            <a:t>8 weeks 2 vaccinated and 2 control groups exposed to virus</a:t>
          </a:r>
        </a:p>
      </dgm:t>
    </dgm:pt>
    <dgm:pt modelId="{4F69149C-1056-443B-826C-15188DA5B864}" type="parTrans" cxnId="{0639ED91-DDDE-4E99-92E0-573D1E484064}">
      <dgm:prSet/>
      <dgm:spPr/>
      <dgm:t>
        <a:bodyPr/>
        <a:lstStyle/>
        <a:p>
          <a:endParaRPr lang="en-CA"/>
        </a:p>
      </dgm:t>
    </dgm:pt>
    <dgm:pt modelId="{D5F00E8D-861D-49E3-A1B9-50E51D94D529}" type="sibTrans" cxnId="{0639ED91-DDDE-4E99-92E0-573D1E484064}">
      <dgm:prSet/>
      <dgm:spPr/>
      <dgm:t>
        <a:bodyPr/>
        <a:lstStyle/>
        <a:p>
          <a:endParaRPr lang="en-CA"/>
        </a:p>
      </dgm:t>
    </dgm:pt>
    <dgm:pt modelId="{E3E8311C-3CCF-420C-B6BA-D0957EECEE98}">
      <dgm:prSet phldrT="[Text]"/>
      <dgm:spPr/>
      <dgm:t>
        <a:bodyPr/>
        <a:lstStyle/>
        <a:p>
          <a:r>
            <a:rPr lang="en-CA" dirty="0"/>
            <a:t>Routine sampling for 21 days</a:t>
          </a:r>
        </a:p>
      </dgm:t>
    </dgm:pt>
    <dgm:pt modelId="{A9E23AF0-A00F-45A8-A6EB-A13DC44FFA6A}" type="parTrans" cxnId="{4970EC0B-4DEC-410E-8469-9AEE9F32C6D8}">
      <dgm:prSet/>
      <dgm:spPr/>
      <dgm:t>
        <a:bodyPr/>
        <a:lstStyle/>
        <a:p>
          <a:endParaRPr lang="en-CA"/>
        </a:p>
      </dgm:t>
    </dgm:pt>
    <dgm:pt modelId="{2AFD8CD1-C65B-4BEF-B0CD-5FE44EA3D81D}" type="sibTrans" cxnId="{4970EC0B-4DEC-410E-8469-9AEE9F32C6D8}">
      <dgm:prSet/>
      <dgm:spPr/>
      <dgm:t>
        <a:bodyPr/>
        <a:lstStyle/>
        <a:p>
          <a:endParaRPr lang="en-CA"/>
        </a:p>
      </dgm:t>
    </dgm:pt>
    <dgm:pt modelId="{21292844-3259-44A7-B144-56A53DDEAA83}">
      <dgm:prSet phldrT="[Text]"/>
      <dgm:spPr/>
      <dgm:t>
        <a:bodyPr/>
        <a:lstStyle/>
        <a:p>
          <a:r>
            <a:rPr lang="en-CA" dirty="0"/>
            <a:t>Unvaccinated pullets added to exposed birds 24 hours post exposure</a:t>
          </a:r>
        </a:p>
      </dgm:t>
    </dgm:pt>
    <dgm:pt modelId="{481B9F27-CD84-4EFD-BB59-62C480B25B4C}" type="parTrans" cxnId="{BE5AF4DD-7274-4F90-9D06-9FEAC199A3EC}">
      <dgm:prSet/>
      <dgm:spPr/>
      <dgm:t>
        <a:bodyPr/>
        <a:lstStyle/>
        <a:p>
          <a:endParaRPr lang="en-CA"/>
        </a:p>
      </dgm:t>
    </dgm:pt>
    <dgm:pt modelId="{49B047F4-7E35-4FCA-84CF-D8DD9D46394B}" type="sibTrans" cxnId="{BE5AF4DD-7274-4F90-9D06-9FEAC199A3EC}">
      <dgm:prSet/>
      <dgm:spPr/>
      <dgm:t>
        <a:bodyPr/>
        <a:lstStyle/>
        <a:p>
          <a:endParaRPr lang="en-CA"/>
        </a:p>
      </dgm:t>
    </dgm:pt>
    <dgm:pt modelId="{91E47306-E6DC-483E-8FAB-70A3CBE6A991}" type="pres">
      <dgm:prSet presAssocID="{58AE9256-CF59-4B91-A91A-48FD39F19380}" presName="Name0" presStyleCnt="0">
        <dgm:presLayoutVars>
          <dgm:chMax val="11"/>
          <dgm:chPref val="11"/>
          <dgm:dir/>
          <dgm:resizeHandles/>
        </dgm:presLayoutVars>
      </dgm:prSet>
      <dgm:spPr/>
    </dgm:pt>
    <dgm:pt modelId="{B64C7249-CC7B-40A9-939C-1AF9CD87BD99}" type="pres">
      <dgm:prSet presAssocID="{E3E8311C-3CCF-420C-B6BA-D0957EECEE98}" presName="Accent5" presStyleCnt="0"/>
      <dgm:spPr/>
    </dgm:pt>
    <dgm:pt modelId="{D7910454-4737-4B7B-BB47-B57B81D79748}" type="pres">
      <dgm:prSet presAssocID="{E3E8311C-3CCF-420C-B6BA-D0957EECEE98}" presName="Accent" presStyleLbl="node1" presStyleIdx="0" presStyleCnt="5"/>
      <dgm:spPr/>
    </dgm:pt>
    <dgm:pt modelId="{15B8E1EF-FD75-4BE1-AB23-8EE02D730B19}" type="pres">
      <dgm:prSet presAssocID="{E3E8311C-3CCF-420C-B6BA-D0957EECEE98}" presName="ParentBackground5" presStyleCnt="0"/>
      <dgm:spPr/>
    </dgm:pt>
    <dgm:pt modelId="{91FD4042-0234-4619-AD9D-08F21EDDFFF4}" type="pres">
      <dgm:prSet presAssocID="{E3E8311C-3CCF-420C-B6BA-D0957EECEE98}" presName="ParentBackground" presStyleLbl="fgAcc1" presStyleIdx="0" presStyleCnt="5"/>
      <dgm:spPr/>
    </dgm:pt>
    <dgm:pt modelId="{A1575F80-767B-43C6-B57A-313C8CDCE75C}" type="pres">
      <dgm:prSet presAssocID="{E3E8311C-3CCF-420C-B6BA-D0957EECEE98}" presName="Parent5" presStyleLbl="revTx" presStyleIdx="0" presStyleCnt="0">
        <dgm:presLayoutVars>
          <dgm:chMax val="1"/>
          <dgm:chPref val="1"/>
          <dgm:bulletEnabled val="1"/>
        </dgm:presLayoutVars>
      </dgm:prSet>
      <dgm:spPr/>
    </dgm:pt>
    <dgm:pt modelId="{7930B3F6-BC37-457F-B36C-59C9289C370F}" type="pres">
      <dgm:prSet presAssocID="{21292844-3259-44A7-B144-56A53DDEAA83}" presName="Accent4" presStyleCnt="0"/>
      <dgm:spPr/>
    </dgm:pt>
    <dgm:pt modelId="{9793878A-36DB-4F75-A13F-C70F7FFBC24A}" type="pres">
      <dgm:prSet presAssocID="{21292844-3259-44A7-B144-56A53DDEAA83}" presName="Accent" presStyleLbl="node1" presStyleIdx="1" presStyleCnt="5"/>
      <dgm:spPr/>
    </dgm:pt>
    <dgm:pt modelId="{EF34CFFC-A8E3-4E11-8014-6A1D020F77A7}" type="pres">
      <dgm:prSet presAssocID="{21292844-3259-44A7-B144-56A53DDEAA83}" presName="ParentBackground4" presStyleCnt="0"/>
      <dgm:spPr/>
    </dgm:pt>
    <dgm:pt modelId="{DC91DC60-4D16-43F2-90D2-892DDD2371A0}" type="pres">
      <dgm:prSet presAssocID="{21292844-3259-44A7-B144-56A53DDEAA83}" presName="ParentBackground" presStyleLbl="fgAcc1" presStyleIdx="1" presStyleCnt="5"/>
      <dgm:spPr/>
    </dgm:pt>
    <dgm:pt modelId="{3FD92A05-BF9D-4A5E-B999-C0AA783AFD83}" type="pres">
      <dgm:prSet presAssocID="{21292844-3259-44A7-B144-56A53DDEAA83}" presName="Parent4" presStyleLbl="revTx" presStyleIdx="0" presStyleCnt="0">
        <dgm:presLayoutVars>
          <dgm:chMax val="1"/>
          <dgm:chPref val="1"/>
          <dgm:bulletEnabled val="1"/>
        </dgm:presLayoutVars>
      </dgm:prSet>
      <dgm:spPr/>
    </dgm:pt>
    <dgm:pt modelId="{F05E7C87-4B8A-4F17-98C0-94D4B3A09B6E}" type="pres">
      <dgm:prSet presAssocID="{E20281B1-F8AB-4279-81FB-29B02F1B3C67}" presName="Accent3" presStyleCnt="0"/>
      <dgm:spPr/>
    </dgm:pt>
    <dgm:pt modelId="{B30EF013-0914-4711-AB32-369F841F20E6}" type="pres">
      <dgm:prSet presAssocID="{E20281B1-F8AB-4279-81FB-29B02F1B3C67}" presName="Accent" presStyleLbl="node1" presStyleIdx="2" presStyleCnt="5"/>
      <dgm:spPr/>
    </dgm:pt>
    <dgm:pt modelId="{382D2013-A62E-4D10-B4C8-9AB203992B2B}" type="pres">
      <dgm:prSet presAssocID="{E20281B1-F8AB-4279-81FB-29B02F1B3C67}" presName="ParentBackground3" presStyleCnt="0"/>
      <dgm:spPr/>
    </dgm:pt>
    <dgm:pt modelId="{E712139A-D31B-45FD-8CF9-69C943F3EB0A}" type="pres">
      <dgm:prSet presAssocID="{E20281B1-F8AB-4279-81FB-29B02F1B3C67}" presName="ParentBackground" presStyleLbl="fgAcc1" presStyleIdx="2" presStyleCnt="5"/>
      <dgm:spPr/>
    </dgm:pt>
    <dgm:pt modelId="{DD6D2D96-6770-480F-BEF9-762822F1A12A}" type="pres">
      <dgm:prSet presAssocID="{E20281B1-F8AB-4279-81FB-29B02F1B3C67}" presName="Parent3" presStyleLbl="revTx" presStyleIdx="0" presStyleCnt="0">
        <dgm:presLayoutVars>
          <dgm:chMax val="1"/>
          <dgm:chPref val="1"/>
          <dgm:bulletEnabled val="1"/>
        </dgm:presLayoutVars>
      </dgm:prSet>
      <dgm:spPr/>
    </dgm:pt>
    <dgm:pt modelId="{F26B0AAF-EC27-44D5-A979-A4474DB04E7D}" type="pres">
      <dgm:prSet presAssocID="{CA388C37-897F-420F-BCE2-032617FB2DB8}" presName="Accent2" presStyleCnt="0"/>
      <dgm:spPr/>
    </dgm:pt>
    <dgm:pt modelId="{0CE98F1B-ED74-4461-BE50-520665E1D13A}" type="pres">
      <dgm:prSet presAssocID="{CA388C37-897F-420F-BCE2-032617FB2DB8}" presName="Accent" presStyleLbl="node1" presStyleIdx="3" presStyleCnt="5"/>
      <dgm:spPr/>
    </dgm:pt>
    <dgm:pt modelId="{D2A54A90-5FDE-4931-B880-0C7008667755}" type="pres">
      <dgm:prSet presAssocID="{CA388C37-897F-420F-BCE2-032617FB2DB8}" presName="ParentBackground2" presStyleCnt="0"/>
      <dgm:spPr/>
    </dgm:pt>
    <dgm:pt modelId="{515D7499-0B30-4E74-99DB-A503C2C6E4CB}" type="pres">
      <dgm:prSet presAssocID="{CA388C37-897F-420F-BCE2-032617FB2DB8}" presName="ParentBackground" presStyleLbl="fgAcc1" presStyleIdx="3" presStyleCnt="5"/>
      <dgm:spPr/>
    </dgm:pt>
    <dgm:pt modelId="{F60A1855-5256-4B5F-96C8-F6943D090C67}" type="pres">
      <dgm:prSet presAssocID="{CA388C37-897F-420F-BCE2-032617FB2DB8}" presName="Parent2" presStyleLbl="revTx" presStyleIdx="0" presStyleCnt="0">
        <dgm:presLayoutVars>
          <dgm:chMax val="1"/>
          <dgm:chPref val="1"/>
          <dgm:bulletEnabled val="1"/>
        </dgm:presLayoutVars>
      </dgm:prSet>
      <dgm:spPr/>
    </dgm:pt>
    <dgm:pt modelId="{936B979E-EC0C-429F-BA6C-9589AEE1371E}" type="pres">
      <dgm:prSet presAssocID="{50C4431B-0D96-4F7E-A818-4F10D586901B}" presName="Accent1" presStyleCnt="0"/>
      <dgm:spPr/>
    </dgm:pt>
    <dgm:pt modelId="{B83706BD-4BF4-4142-B7CA-8E2F44316E02}" type="pres">
      <dgm:prSet presAssocID="{50C4431B-0D96-4F7E-A818-4F10D586901B}" presName="Accent" presStyleLbl="node1" presStyleIdx="4" presStyleCnt="5"/>
      <dgm:spPr/>
    </dgm:pt>
    <dgm:pt modelId="{3CC42401-6D68-4488-9199-19DE831ECA47}" type="pres">
      <dgm:prSet presAssocID="{50C4431B-0D96-4F7E-A818-4F10D586901B}" presName="ParentBackground1" presStyleCnt="0"/>
      <dgm:spPr/>
    </dgm:pt>
    <dgm:pt modelId="{E5EACE24-B633-43D4-8822-C3A4F9F9138B}" type="pres">
      <dgm:prSet presAssocID="{50C4431B-0D96-4F7E-A818-4F10D586901B}" presName="ParentBackground" presStyleLbl="fgAcc1" presStyleIdx="4" presStyleCnt="5"/>
      <dgm:spPr/>
    </dgm:pt>
    <dgm:pt modelId="{F66BDBD6-7F02-48C3-B35C-74A5108BA218}" type="pres">
      <dgm:prSet presAssocID="{50C4431B-0D96-4F7E-A818-4F10D586901B}" presName="Parent1" presStyleLbl="revTx" presStyleIdx="0" presStyleCnt="0">
        <dgm:presLayoutVars>
          <dgm:chMax val="1"/>
          <dgm:chPref val="1"/>
          <dgm:bulletEnabled val="1"/>
        </dgm:presLayoutVars>
      </dgm:prSet>
      <dgm:spPr/>
    </dgm:pt>
  </dgm:ptLst>
  <dgm:cxnLst>
    <dgm:cxn modelId="{4970EC0B-4DEC-410E-8469-9AEE9F32C6D8}" srcId="{58AE9256-CF59-4B91-A91A-48FD39F19380}" destId="{E3E8311C-3CCF-420C-B6BA-D0957EECEE98}" srcOrd="4" destOrd="0" parTransId="{A9E23AF0-A00F-45A8-A6EB-A13DC44FFA6A}" sibTransId="{2AFD8CD1-C65B-4BEF-B0CD-5FE44EA3D81D}"/>
    <dgm:cxn modelId="{AF35CD66-087F-4B39-AA3B-1C3E7C1597C4}" type="presOf" srcId="{CA388C37-897F-420F-BCE2-032617FB2DB8}" destId="{F60A1855-5256-4B5F-96C8-F6943D090C67}" srcOrd="1" destOrd="0" presId="urn:microsoft.com/office/officeart/2011/layout/CircleProcess"/>
    <dgm:cxn modelId="{2891A982-AAB6-4625-8F25-42893D127AC2}" type="presOf" srcId="{E20281B1-F8AB-4279-81FB-29B02F1B3C67}" destId="{E712139A-D31B-45FD-8CF9-69C943F3EB0A}" srcOrd="0" destOrd="0" presId="urn:microsoft.com/office/officeart/2011/layout/CircleProcess"/>
    <dgm:cxn modelId="{BAC2EF88-6D6A-49F2-9AD7-9763E46C2307}" type="presOf" srcId="{E3E8311C-3CCF-420C-B6BA-D0957EECEE98}" destId="{A1575F80-767B-43C6-B57A-313C8CDCE75C}" srcOrd="1" destOrd="0" presId="urn:microsoft.com/office/officeart/2011/layout/CircleProcess"/>
    <dgm:cxn modelId="{BA125390-5A82-436C-A9CB-5FCDD212A7B2}" srcId="{58AE9256-CF59-4B91-A91A-48FD39F19380}" destId="{50C4431B-0D96-4F7E-A818-4F10D586901B}" srcOrd="0" destOrd="0" parTransId="{6453EF3B-8716-4820-B47C-2EC64DDBF459}" sibTransId="{B6496608-82E3-4221-B087-38E3EF5D4C98}"/>
    <dgm:cxn modelId="{0639ED91-DDDE-4E99-92E0-573D1E484064}" srcId="{58AE9256-CF59-4B91-A91A-48FD39F19380}" destId="{E20281B1-F8AB-4279-81FB-29B02F1B3C67}" srcOrd="2" destOrd="0" parTransId="{4F69149C-1056-443B-826C-15188DA5B864}" sibTransId="{D5F00E8D-861D-49E3-A1B9-50E51D94D529}"/>
    <dgm:cxn modelId="{38220296-22A1-4EA4-AED6-1DE63634BD4B}" type="presOf" srcId="{21292844-3259-44A7-B144-56A53DDEAA83}" destId="{DC91DC60-4D16-43F2-90D2-892DDD2371A0}" srcOrd="0" destOrd="0" presId="urn:microsoft.com/office/officeart/2011/layout/CircleProcess"/>
    <dgm:cxn modelId="{B745279A-9A46-49E3-95DF-B9252E35B378}" type="presOf" srcId="{E3E8311C-3CCF-420C-B6BA-D0957EECEE98}" destId="{91FD4042-0234-4619-AD9D-08F21EDDFFF4}" srcOrd="0" destOrd="0" presId="urn:microsoft.com/office/officeart/2011/layout/CircleProcess"/>
    <dgm:cxn modelId="{51C08A9B-958C-4213-A6DB-FC885BFE36F7}" type="presOf" srcId="{CA388C37-897F-420F-BCE2-032617FB2DB8}" destId="{515D7499-0B30-4E74-99DB-A503C2C6E4CB}" srcOrd="0" destOrd="0" presId="urn:microsoft.com/office/officeart/2011/layout/CircleProcess"/>
    <dgm:cxn modelId="{AFA221AA-8AAD-4C11-ACBA-A896F62D57B8}" type="presOf" srcId="{E20281B1-F8AB-4279-81FB-29B02F1B3C67}" destId="{DD6D2D96-6770-480F-BEF9-762822F1A12A}" srcOrd="1" destOrd="0" presId="urn:microsoft.com/office/officeart/2011/layout/CircleProcess"/>
    <dgm:cxn modelId="{2FD6D8B1-3B1A-4B7C-B9A0-0BB104500F4B}" type="presOf" srcId="{50C4431B-0D96-4F7E-A818-4F10D586901B}" destId="{F66BDBD6-7F02-48C3-B35C-74A5108BA218}" srcOrd="1" destOrd="0" presId="urn:microsoft.com/office/officeart/2011/layout/CircleProcess"/>
    <dgm:cxn modelId="{F9F5ECB4-2B9C-43DE-BA57-810DC84EC442}" type="presOf" srcId="{21292844-3259-44A7-B144-56A53DDEAA83}" destId="{3FD92A05-BF9D-4A5E-B999-C0AA783AFD83}" srcOrd="1" destOrd="0" presId="urn:microsoft.com/office/officeart/2011/layout/CircleProcess"/>
    <dgm:cxn modelId="{91F9B7EC-2BE8-4FF1-A5B1-1B6B1AF42F42}" srcId="{58AE9256-CF59-4B91-A91A-48FD39F19380}" destId="{CA388C37-897F-420F-BCE2-032617FB2DB8}" srcOrd="1" destOrd="0" parTransId="{E29295C2-B1C9-4E0D-98A9-24736319F98A}" sibTransId="{66E08FE5-AE16-4ADB-9CE0-26F85651C884}"/>
    <dgm:cxn modelId="{34FC45CD-21A5-4859-BD1B-D54EDB8C677B}" type="presOf" srcId="{50C4431B-0D96-4F7E-A818-4F10D586901B}" destId="{E5EACE24-B633-43D4-8822-C3A4F9F9138B}" srcOrd="0" destOrd="0" presId="urn:microsoft.com/office/officeart/2011/layout/CircleProcess"/>
    <dgm:cxn modelId="{9BEB2FD1-CC54-4EA4-AE00-E430FF90519B}" type="presOf" srcId="{58AE9256-CF59-4B91-A91A-48FD39F19380}" destId="{91E47306-E6DC-483E-8FAB-70A3CBE6A991}" srcOrd="0" destOrd="0" presId="urn:microsoft.com/office/officeart/2011/layout/CircleProcess"/>
    <dgm:cxn modelId="{BE5AF4DD-7274-4F90-9D06-9FEAC199A3EC}" srcId="{58AE9256-CF59-4B91-A91A-48FD39F19380}" destId="{21292844-3259-44A7-B144-56A53DDEAA83}" srcOrd="3" destOrd="0" parTransId="{481B9F27-CD84-4EFD-BB59-62C480B25B4C}" sibTransId="{49B047F4-7E35-4FCA-84CF-D8DD9D46394B}"/>
    <dgm:cxn modelId="{28171A7B-D595-4EBF-AC06-9B2A5A77AF81}" type="presParOf" srcId="{91E47306-E6DC-483E-8FAB-70A3CBE6A991}" destId="{B64C7249-CC7B-40A9-939C-1AF9CD87BD99}" srcOrd="0" destOrd="0" presId="urn:microsoft.com/office/officeart/2011/layout/CircleProcess"/>
    <dgm:cxn modelId="{B77B8E30-52BB-44B4-BA92-3D95DD7ECAE8}" type="presParOf" srcId="{B64C7249-CC7B-40A9-939C-1AF9CD87BD99}" destId="{D7910454-4737-4B7B-BB47-B57B81D79748}" srcOrd="0" destOrd="0" presId="urn:microsoft.com/office/officeart/2011/layout/CircleProcess"/>
    <dgm:cxn modelId="{74871368-B565-4F72-8AEC-E4AF6DBA89EF}" type="presParOf" srcId="{91E47306-E6DC-483E-8FAB-70A3CBE6A991}" destId="{15B8E1EF-FD75-4BE1-AB23-8EE02D730B19}" srcOrd="1" destOrd="0" presId="urn:microsoft.com/office/officeart/2011/layout/CircleProcess"/>
    <dgm:cxn modelId="{3BC2A4F0-CE81-4E56-99B5-DBBDD22E58AC}" type="presParOf" srcId="{15B8E1EF-FD75-4BE1-AB23-8EE02D730B19}" destId="{91FD4042-0234-4619-AD9D-08F21EDDFFF4}" srcOrd="0" destOrd="0" presId="urn:microsoft.com/office/officeart/2011/layout/CircleProcess"/>
    <dgm:cxn modelId="{A0366268-D5B8-4CD9-9884-72804B1DEB38}" type="presParOf" srcId="{91E47306-E6DC-483E-8FAB-70A3CBE6A991}" destId="{A1575F80-767B-43C6-B57A-313C8CDCE75C}" srcOrd="2" destOrd="0" presId="urn:microsoft.com/office/officeart/2011/layout/CircleProcess"/>
    <dgm:cxn modelId="{1ED9C914-8E2E-44C2-B2C9-E8918913B140}" type="presParOf" srcId="{91E47306-E6DC-483E-8FAB-70A3CBE6A991}" destId="{7930B3F6-BC37-457F-B36C-59C9289C370F}" srcOrd="3" destOrd="0" presId="urn:microsoft.com/office/officeart/2011/layout/CircleProcess"/>
    <dgm:cxn modelId="{FB5C517E-F8F3-457A-8EB1-16178CC983DD}" type="presParOf" srcId="{7930B3F6-BC37-457F-B36C-59C9289C370F}" destId="{9793878A-36DB-4F75-A13F-C70F7FFBC24A}" srcOrd="0" destOrd="0" presId="urn:microsoft.com/office/officeart/2011/layout/CircleProcess"/>
    <dgm:cxn modelId="{A35AA661-8848-4335-87BD-35A66E68502A}" type="presParOf" srcId="{91E47306-E6DC-483E-8FAB-70A3CBE6A991}" destId="{EF34CFFC-A8E3-4E11-8014-6A1D020F77A7}" srcOrd="4" destOrd="0" presId="urn:microsoft.com/office/officeart/2011/layout/CircleProcess"/>
    <dgm:cxn modelId="{BEC43533-6D04-4C64-9490-77903BE9A559}" type="presParOf" srcId="{EF34CFFC-A8E3-4E11-8014-6A1D020F77A7}" destId="{DC91DC60-4D16-43F2-90D2-892DDD2371A0}" srcOrd="0" destOrd="0" presId="urn:microsoft.com/office/officeart/2011/layout/CircleProcess"/>
    <dgm:cxn modelId="{D185996A-9DB3-459D-8044-CC9F76E5A15F}" type="presParOf" srcId="{91E47306-E6DC-483E-8FAB-70A3CBE6A991}" destId="{3FD92A05-BF9D-4A5E-B999-C0AA783AFD83}" srcOrd="5" destOrd="0" presId="urn:microsoft.com/office/officeart/2011/layout/CircleProcess"/>
    <dgm:cxn modelId="{5BD48282-7A8F-4255-B70B-21A7AB180B15}" type="presParOf" srcId="{91E47306-E6DC-483E-8FAB-70A3CBE6A991}" destId="{F05E7C87-4B8A-4F17-98C0-94D4B3A09B6E}" srcOrd="6" destOrd="0" presId="urn:microsoft.com/office/officeart/2011/layout/CircleProcess"/>
    <dgm:cxn modelId="{C47D9D78-EE48-4967-A67F-B5A841498B34}" type="presParOf" srcId="{F05E7C87-4B8A-4F17-98C0-94D4B3A09B6E}" destId="{B30EF013-0914-4711-AB32-369F841F20E6}" srcOrd="0" destOrd="0" presId="urn:microsoft.com/office/officeart/2011/layout/CircleProcess"/>
    <dgm:cxn modelId="{BA731423-5F0E-47D1-B8F4-08851CFFCA16}" type="presParOf" srcId="{91E47306-E6DC-483E-8FAB-70A3CBE6A991}" destId="{382D2013-A62E-4D10-B4C8-9AB203992B2B}" srcOrd="7" destOrd="0" presId="urn:microsoft.com/office/officeart/2011/layout/CircleProcess"/>
    <dgm:cxn modelId="{1B2EF7CC-96C6-4DC9-A4E1-F9C85B390028}" type="presParOf" srcId="{382D2013-A62E-4D10-B4C8-9AB203992B2B}" destId="{E712139A-D31B-45FD-8CF9-69C943F3EB0A}" srcOrd="0" destOrd="0" presId="urn:microsoft.com/office/officeart/2011/layout/CircleProcess"/>
    <dgm:cxn modelId="{5B9C59C1-0598-49E0-B208-7D2C20EFA794}" type="presParOf" srcId="{91E47306-E6DC-483E-8FAB-70A3CBE6A991}" destId="{DD6D2D96-6770-480F-BEF9-762822F1A12A}" srcOrd="8" destOrd="0" presId="urn:microsoft.com/office/officeart/2011/layout/CircleProcess"/>
    <dgm:cxn modelId="{5B80E3BA-3B7A-42CB-ADEC-09144F04AB1C}" type="presParOf" srcId="{91E47306-E6DC-483E-8FAB-70A3CBE6A991}" destId="{F26B0AAF-EC27-44D5-A979-A4474DB04E7D}" srcOrd="9" destOrd="0" presId="urn:microsoft.com/office/officeart/2011/layout/CircleProcess"/>
    <dgm:cxn modelId="{E40B3E13-1F03-4479-97DF-7C4BD2F7D150}" type="presParOf" srcId="{F26B0AAF-EC27-44D5-A979-A4474DB04E7D}" destId="{0CE98F1B-ED74-4461-BE50-520665E1D13A}" srcOrd="0" destOrd="0" presId="urn:microsoft.com/office/officeart/2011/layout/CircleProcess"/>
    <dgm:cxn modelId="{90708DF6-ACC0-480E-82A5-B86270BFD833}" type="presParOf" srcId="{91E47306-E6DC-483E-8FAB-70A3CBE6A991}" destId="{D2A54A90-5FDE-4931-B880-0C7008667755}" srcOrd="10" destOrd="0" presId="urn:microsoft.com/office/officeart/2011/layout/CircleProcess"/>
    <dgm:cxn modelId="{25761E05-B99F-4469-B44D-6997496D54B3}" type="presParOf" srcId="{D2A54A90-5FDE-4931-B880-0C7008667755}" destId="{515D7499-0B30-4E74-99DB-A503C2C6E4CB}" srcOrd="0" destOrd="0" presId="urn:microsoft.com/office/officeart/2011/layout/CircleProcess"/>
    <dgm:cxn modelId="{8FB95D59-BA28-4EA2-A933-8289563ED7DD}" type="presParOf" srcId="{91E47306-E6DC-483E-8FAB-70A3CBE6A991}" destId="{F60A1855-5256-4B5F-96C8-F6943D090C67}" srcOrd="11" destOrd="0" presId="urn:microsoft.com/office/officeart/2011/layout/CircleProcess"/>
    <dgm:cxn modelId="{F94E2288-784B-4178-A47B-23A77F1D3830}" type="presParOf" srcId="{91E47306-E6DC-483E-8FAB-70A3CBE6A991}" destId="{936B979E-EC0C-429F-BA6C-9589AEE1371E}" srcOrd="12" destOrd="0" presId="urn:microsoft.com/office/officeart/2011/layout/CircleProcess"/>
    <dgm:cxn modelId="{20EF0001-F1C2-437D-8E17-F6EFDE257733}" type="presParOf" srcId="{936B979E-EC0C-429F-BA6C-9589AEE1371E}" destId="{B83706BD-4BF4-4142-B7CA-8E2F44316E02}" srcOrd="0" destOrd="0" presId="urn:microsoft.com/office/officeart/2011/layout/CircleProcess"/>
    <dgm:cxn modelId="{8C64FDCB-CAB1-456E-8527-1C815BD2F6CD}" type="presParOf" srcId="{91E47306-E6DC-483E-8FAB-70A3CBE6A991}" destId="{3CC42401-6D68-4488-9199-19DE831ECA47}" srcOrd="13" destOrd="0" presId="urn:microsoft.com/office/officeart/2011/layout/CircleProcess"/>
    <dgm:cxn modelId="{D2C37C9C-30A3-410B-A61D-7955214E786D}" type="presParOf" srcId="{3CC42401-6D68-4488-9199-19DE831ECA47}" destId="{E5EACE24-B633-43D4-8822-C3A4F9F9138B}" srcOrd="0" destOrd="0" presId="urn:microsoft.com/office/officeart/2011/layout/CircleProcess"/>
    <dgm:cxn modelId="{A1BBC7C0-D5BF-403E-AB64-D542E829C8D3}" type="presParOf" srcId="{91E47306-E6DC-483E-8FAB-70A3CBE6A991}" destId="{F66BDBD6-7F02-48C3-B35C-74A5108BA218}" srcOrd="14"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8AE9256-CF59-4B91-A91A-48FD39F19380}" type="doc">
      <dgm:prSet loTypeId="urn:microsoft.com/office/officeart/2011/layout/CircleProcess" loCatId="process" qsTypeId="urn:microsoft.com/office/officeart/2005/8/quickstyle/simple1" qsCatId="simple" csTypeId="urn:microsoft.com/office/officeart/2005/8/colors/colorful5" csCatId="colorful" phldr="1"/>
      <dgm:spPr/>
      <dgm:t>
        <a:bodyPr/>
        <a:lstStyle/>
        <a:p>
          <a:endParaRPr lang="en-CA"/>
        </a:p>
      </dgm:t>
    </dgm:pt>
    <dgm:pt modelId="{50C4431B-0D96-4F7E-A818-4F10D586901B}">
      <dgm:prSet phldrT="[Text]"/>
      <dgm:spPr/>
      <dgm:t>
        <a:bodyPr/>
        <a:lstStyle/>
        <a:p>
          <a:r>
            <a:rPr lang="en-CA" dirty="0"/>
            <a:t>Day old chicks HPAI Vaccinated </a:t>
          </a:r>
        </a:p>
        <a:p>
          <a:r>
            <a:rPr lang="en-CA" dirty="0"/>
            <a:t>Control</a:t>
          </a:r>
        </a:p>
      </dgm:t>
    </dgm:pt>
    <dgm:pt modelId="{6453EF3B-8716-4820-B47C-2EC64DDBF459}" type="parTrans" cxnId="{BA125390-5A82-436C-A9CB-5FCDD212A7B2}">
      <dgm:prSet/>
      <dgm:spPr/>
      <dgm:t>
        <a:bodyPr/>
        <a:lstStyle/>
        <a:p>
          <a:endParaRPr lang="en-CA"/>
        </a:p>
      </dgm:t>
    </dgm:pt>
    <dgm:pt modelId="{B6496608-82E3-4221-B087-38E3EF5D4C98}" type="sibTrans" cxnId="{BA125390-5A82-436C-A9CB-5FCDD212A7B2}">
      <dgm:prSet/>
      <dgm:spPr/>
      <dgm:t>
        <a:bodyPr/>
        <a:lstStyle/>
        <a:p>
          <a:endParaRPr lang="en-CA"/>
        </a:p>
      </dgm:t>
    </dgm:pt>
    <dgm:pt modelId="{CA388C37-897F-420F-BCE2-032617FB2DB8}">
      <dgm:prSet phldrT="[Text]"/>
      <dgm:spPr/>
      <dgm:t>
        <a:bodyPr/>
        <a:lstStyle/>
        <a:p>
          <a:r>
            <a:rPr lang="en-CA" dirty="0"/>
            <a:t>23 weeks transported to lab</a:t>
          </a:r>
        </a:p>
        <a:p>
          <a:r>
            <a:rPr lang="en-CA" dirty="0"/>
            <a:t>Blood samples + swabs collected</a:t>
          </a:r>
        </a:p>
      </dgm:t>
    </dgm:pt>
    <dgm:pt modelId="{E29295C2-B1C9-4E0D-98A9-24736319F98A}" type="parTrans" cxnId="{91F9B7EC-2BE8-4FF1-A5B1-1B6B1AF42F42}">
      <dgm:prSet/>
      <dgm:spPr/>
      <dgm:t>
        <a:bodyPr/>
        <a:lstStyle/>
        <a:p>
          <a:endParaRPr lang="en-CA"/>
        </a:p>
      </dgm:t>
    </dgm:pt>
    <dgm:pt modelId="{66E08FE5-AE16-4ADB-9CE0-26F85651C884}" type="sibTrans" cxnId="{91F9B7EC-2BE8-4FF1-A5B1-1B6B1AF42F42}">
      <dgm:prSet/>
      <dgm:spPr/>
      <dgm:t>
        <a:bodyPr/>
        <a:lstStyle/>
        <a:p>
          <a:endParaRPr lang="en-CA"/>
        </a:p>
      </dgm:t>
    </dgm:pt>
    <dgm:pt modelId="{E20281B1-F8AB-4279-81FB-29B02F1B3C67}">
      <dgm:prSet phldrT="[Text]"/>
      <dgm:spPr/>
      <dgm:t>
        <a:bodyPr/>
        <a:lstStyle/>
        <a:p>
          <a:r>
            <a:rPr lang="en-CA" dirty="0"/>
            <a:t>24 weeks 2 vaccinated and 2 control groups exposed to virus</a:t>
          </a:r>
        </a:p>
      </dgm:t>
    </dgm:pt>
    <dgm:pt modelId="{4F69149C-1056-443B-826C-15188DA5B864}" type="parTrans" cxnId="{0639ED91-DDDE-4E99-92E0-573D1E484064}">
      <dgm:prSet/>
      <dgm:spPr/>
      <dgm:t>
        <a:bodyPr/>
        <a:lstStyle/>
        <a:p>
          <a:endParaRPr lang="en-CA"/>
        </a:p>
      </dgm:t>
    </dgm:pt>
    <dgm:pt modelId="{D5F00E8D-861D-49E3-A1B9-50E51D94D529}" type="sibTrans" cxnId="{0639ED91-DDDE-4E99-92E0-573D1E484064}">
      <dgm:prSet/>
      <dgm:spPr/>
      <dgm:t>
        <a:bodyPr/>
        <a:lstStyle/>
        <a:p>
          <a:endParaRPr lang="en-CA"/>
        </a:p>
      </dgm:t>
    </dgm:pt>
    <dgm:pt modelId="{E3E8311C-3CCF-420C-B6BA-D0957EECEE98}">
      <dgm:prSet phldrT="[Text]"/>
      <dgm:spPr/>
      <dgm:t>
        <a:bodyPr/>
        <a:lstStyle/>
        <a:p>
          <a:r>
            <a:rPr lang="en-CA" dirty="0"/>
            <a:t>Routine sampling for 21 days</a:t>
          </a:r>
        </a:p>
      </dgm:t>
    </dgm:pt>
    <dgm:pt modelId="{A9E23AF0-A00F-45A8-A6EB-A13DC44FFA6A}" type="parTrans" cxnId="{4970EC0B-4DEC-410E-8469-9AEE9F32C6D8}">
      <dgm:prSet/>
      <dgm:spPr/>
      <dgm:t>
        <a:bodyPr/>
        <a:lstStyle/>
        <a:p>
          <a:endParaRPr lang="en-CA"/>
        </a:p>
      </dgm:t>
    </dgm:pt>
    <dgm:pt modelId="{2AFD8CD1-C65B-4BEF-B0CD-5FE44EA3D81D}" type="sibTrans" cxnId="{4970EC0B-4DEC-410E-8469-9AEE9F32C6D8}">
      <dgm:prSet/>
      <dgm:spPr/>
      <dgm:t>
        <a:bodyPr/>
        <a:lstStyle/>
        <a:p>
          <a:endParaRPr lang="en-CA"/>
        </a:p>
      </dgm:t>
    </dgm:pt>
    <dgm:pt modelId="{21292844-3259-44A7-B144-56A53DDEAA83}">
      <dgm:prSet phldrT="[Text]"/>
      <dgm:spPr/>
      <dgm:t>
        <a:bodyPr/>
        <a:lstStyle/>
        <a:p>
          <a:r>
            <a:rPr lang="en-CA" dirty="0"/>
            <a:t>Unvaccinated pullets added to exposed birds 24 hours post exposure</a:t>
          </a:r>
        </a:p>
      </dgm:t>
    </dgm:pt>
    <dgm:pt modelId="{481B9F27-CD84-4EFD-BB59-62C480B25B4C}" type="parTrans" cxnId="{BE5AF4DD-7274-4F90-9D06-9FEAC199A3EC}">
      <dgm:prSet/>
      <dgm:spPr/>
      <dgm:t>
        <a:bodyPr/>
        <a:lstStyle/>
        <a:p>
          <a:endParaRPr lang="en-CA"/>
        </a:p>
      </dgm:t>
    </dgm:pt>
    <dgm:pt modelId="{49B047F4-7E35-4FCA-84CF-D8DD9D46394B}" type="sibTrans" cxnId="{BE5AF4DD-7274-4F90-9D06-9FEAC199A3EC}">
      <dgm:prSet/>
      <dgm:spPr/>
      <dgm:t>
        <a:bodyPr/>
        <a:lstStyle/>
        <a:p>
          <a:endParaRPr lang="en-CA"/>
        </a:p>
      </dgm:t>
    </dgm:pt>
    <dgm:pt modelId="{40C56985-95C8-4E00-B475-5DC74C70D71E}">
      <dgm:prSet phldrT="[Text]"/>
      <dgm:spPr/>
      <dgm:t>
        <a:bodyPr/>
        <a:lstStyle/>
        <a:p>
          <a:r>
            <a:rPr lang="en-CA" dirty="0"/>
            <a:t>19 weeks half of the birds transported to layer production facility</a:t>
          </a:r>
        </a:p>
      </dgm:t>
    </dgm:pt>
    <dgm:pt modelId="{39680BED-D267-4055-85B1-66022A7A37B0}" type="parTrans" cxnId="{A9E88DC2-59EB-4352-9D04-695E29E1B7CF}">
      <dgm:prSet/>
      <dgm:spPr/>
      <dgm:t>
        <a:bodyPr/>
        <a:lstStyle/>
        <a:p>
          <a:endParaRPr lang="en-CA"/>
        </a:p>
      </dgm:t>
    </dgm:pt>
    <dgm:pt modelId="{1F316470-A88E-45EE-92A1-670FA2028F0A}" type="sibTrans" cxnId="{A9E88DC2-59EB-4352-9D04-695E29E1B7CF}">
      <dgm:prSet/>
      <dgm:spPr/>
      <dgm:t>
        <a:bodyPr/>
        <a:lstStyle/>
        <a:p>
          <a:endParaRPr lang="en-CA"/>
        </a:p>
      </dgm:t>
    </dgm:pt>
    <dgm:pt modelId="{91E47306-E6DC-483E-8FAB-70A3CBE6A991}" type="pres">
      <dgm:prSet presAssocID="{58AE9256-CF59-4B91-A91A-48FD39F19380}" presName="Name0" presStyleCnt="0">
        <dgm:presLayoutVars>
          <dgm:chMax val="11"/>
          <dgm:chPref val="11"/>
          <dgm:dir/>
          <dgm:resizeHandles/>
        </dgm:presLayoutVars>
      </dgm:prSet>
      <dgm:spPr/>
    </dgm:pt>
    <dgm:pt modelId="{C9A74749-EBB8-4CE9-8A2D-63AB0425445C}" type="pres">
      <dgm:prSet presAssocID="{E3E8311C-3CCF-420C-B6BA-D0957EECEE98}" presName="Accent6" presStyleCnt="0"/>
      <dgm:spPr/>
    </dgm:pt>
    <dgm:pt modelId="{D7910454-4737-4B7B-BB47-B57B81D79748}" type="pres">
      <dgm:prSet presAssocID="{E3E8311C-3CCF-420C-B6BA-D0957EECEE98}" presName="Accent" presStyleLbl="node1" presStyleIdx="0" presStyleCnt="6"/>
      <dgm:spPr/>
    </dgm:pt>
    <dgm:pt modelId="{439933F3-576B-45C8-8C89-5518A46773C6}" type="pres">
      <dgm:prSet presAssocID="{E3E8311C-3CCF-420C-B6BA-D0957EECEE98}" presName="ParentBackground6" presStyleCnt="0"/>
      <dgm:spPr/>
    </dgm:pt>
    <dgm:pt modelId="{91FD4042-0234-4619-AD9D-08F21EDDFFF4}" type="pres">
      <dgm:prSet presAssocID="{E3E8311C-3CCF-420C-B6BA-D0957EECEE98}" presName="ParentBackground" presStyleLbl="fgAcc1" presStyleIdx="0" presStyleCnt="6"/>
      <dgm:spPr/>
    </dgm:pt>
    <dgm:pt modelId="{06F15E5A-194D-415E-89F1-D006FBBBE83D}" type="pres">
      <dgm:prSet presAssocID="{E3E8311C-3CCF-420C-B6BA-D0957EECEE98}" presName="Parent6" presStyleLbl="revTx" presStyleIdx="0" presStyleCnt="0">
        <dgm:presLayoutVars>
          <dgm:chMax val="1"/>
          <dgm:chPref val="1"/>
          <dgm:bulletEnabled val="1"/>
        </dgm:presLayoutVars>
      </dgm:prSet>
      <dgm:spPr/>
    </dgm:pt>
    <dgm:pt modelId="{9A8F60E9-A396-4A1C-9477-6A2518794703}" type="pres">
      <dgm:prSet presAssocID="{21292844-3259-44A7-B144-56A53DDEAA83}" presName="Accent5" presStyleCnt="0"/>
      <dgm:spPr/>
    </dgm:pt>
    <dgm:pt modelId="{9793878A-36DB-4F75-A13F-C70F7FFBC24A}" type="pres">
      <dgm:prSet presAssocID="{21292844-3259-44A7-B144-56A53DDEAA83}" presName="Accent" presStyleLbl="node1" presStyleIdx="1" presStyleCnt="6"/>
      <dgm:spPr/>
    </dgm:pt>
    <dgm:pt modelId="{471BCD18-554A-4413-AD22-F73E57B46805}" type="pres">
      <dgm:prSet presAssocID="{21292844-3259-44A7-B144-56A53DDEAA83}" presName="ParentBackground5" presStyleCnt="0"/>
      <dgm:spPr/>
    </dgm:pt>
    <dgm:pt modelId="{DC91DC60-4D16-43F2-90D2-892DDD2371A0}" type="pres">
      <dgm:prSet presAssocID="{21292844-3259-44A7-B144-56A53DDEAA83}" presName="ParentBackground" presStyleLbl="fgAcc1" presStyleIdx="1" presStyleCnt="6"/>
      <dgm:spPr/>
    </dgm:pt>
    <dgm:pt modelId="{8772D3D6-69A1-48CC-B06D-0F3B4CFE5A91}" type="pres">
      <dgm:prSet presAssocID="{21292844-3259-44A7-B144-56A53DDEAA83}" presName="Parent5" presStyleLbl="revTx" presStyleIdx="0" presStyleCnt="0">
        <dgm:presLayoutVars>
          <dgm:chMax val="1"/>
          <dgm:chPref val="1"/>
          <dgm:bulletEnabled val="1"/>
        </dgm:presLayoutVars>
      </dgm:prSet>
      <dgm:spPr/>
    </dgm:pt>
    <dgm:pt modelId="{B3B69437-B5D3-4D89-921D-8FD0F5B25D38}" type="pres">
      <dgm:prSet presAssocID="{E20281B1-F8AB-4279-81FB-29B02F1B3C67}" presName="Accent4" presStyleCnt="0"/>
      <dgm:spPr/>
    </dgm:pt>
    <dgm:pt modelId="{B30EF013-0914-4711-AB32-369F841F20E6}" type="pres">
      <dgm:prSet presAssocID="{E20281B1-F8AB-4279-81FB-29B02F1B3C67}" presName="Accent" presStyleLbl="node1" presStyleIdx="2" presStyleCnt="6"/>
      <dgm:spPr/>
    </dgm:pt>
    <dgm:pt modelId="{0866B2F7-B38D-411E-BA73-F8E51AB7EF2E}" type="pres">
      <dgm:prSet presAssocID="{E20281B1-F8AB-4279-81FB-29B02F1B3C67}" presName="ParentBackground4" presStyleCnt="0"/>
      <dgm:spPr/>
    </dgm:pt>
    <dgm:pt modelId="{E712139A-D31B-45FD-8CF9-69C943F3EB0A}" type="pres">
      <dgm:prSet presAssocID="{E20281B1-F8AB-4279-81FB-29B02F1B3C67}" presName="ParentBackground" presStyleLbl="fgAcc1" presStyleIdx="2" presStyleCnt="6"/>
      <dgm:spPr/>
    </dgm:pt>
    <dgm:pt modelId="{BBA891BD-EA6B-4856-A0E3-9B8A557B7F2C}" type="pres">
      <dgm:prSet presAssocID="{E20281B1-F8AB-4279-81FB-29B02F1B3C67}" presName="Parent4" presStyleLbl="revTx" presStyleIdx="0" presStyleCnt="0">
        <dgm:presLayoutVars>
          <dgm:chMax val="1"/>
          <dgm:chPref val="1"/>
          <dgm:bulletEnabled val="1"/>
        </dgm:presLayoutVars>
      </dgm:prSet>
      <dgm:spPr/>
    </dgm:pt>
    <dgm:pt modelId="{61CBC339-C8FE-4F78-8071-E3F8320DC386}" type="pres">
      <dgm:prSet presAssocID="{CA388C37-897F-420F-BCE2-032617FB2DB8}" presName="Accent3" presStyleCnt="0"/>
      <dgm:spPr/>
    </dgm:pt>
    <dgm:pt modelId="{0CE98F1B-ED74-4461-BE50-520665E1D13A}" type="pres">
      <dgm:prSet presAssocID="{CA388C37-897F-420F-BCE2-032617FB2DB8}" presName="Accent" presStyleLbl="node1" presStyleIdx="3" presStyleCnt="6"/>
      <dgm:spPr/>
    </dgm:pt>
    <dgm:pt modelId="{2E49F14F-4F6E-40C0-8E40-18B08B76A564}" type="pres">
      <dgm:prSet presAssocID="{CA388C37-897F-420F-BCE2-032617FB2DB8}" presName="ParentBackground3" presStyleCnt="0"/>
      <dgm:spPr/>
    </dgm:pt>
    <dgm:pt modelId="{515D7499-0B30-4E74-99DB-A503C2C6E4CB}" type="pres">
      <dgm:prSet presAssocID="{CA388C37-897F-420F-BCE2-032617FB2DB8}" presName="ParentBackground" presStyleLbl="fgAcc1" presStyleIdx="3" presStyleCnt="6"/>
      <dgm:spPr/>
    </dgm:pt>
    <dgm:pt modelId="{0956E205-6AEF-45BE-AC34-5A9F29C9CB23}" type="pres">
      <dgm:prSet presAssocID="{CA388C37-897F-420F-BCE2-032617FB2DB8}" presName="Parent3" presStyleLbl="revTx" presStyleIdx="0" presStyleCnt="0">
        <dgm:presLayoutVars>
          <dgm:chMax val="1"/>
          <dgm:chPref val="1"/>
          <dgm:bulletEnabled val="1"/>
        </dgm:presLayoutVars>
      </dgm:prSet>
      <dgm:spPr/>
    </dgm:pt>
    <dgm:pt modelId="{3DC95252-4455-4968-A8A1-016F588907A6}" type="pres">
      <dgm:prSet presAssocID="{40C56985-95C8-4E00-B475-5DC74C70D71E}" presName="Accent2" presStyleCnt="0"/>
      <dgm:spPr/>
    </dgm:pt>
    <dgm:pt modelId="{A892ECE6-68A1-44AC-BC73-904CD70A9CB6}" type="pres">
      <dgm:prSet presAssocID="{40C56985-95C8-4E00-B475-5DC74C70D71E}" presName="Accent" presStyleLbl="node1" presStyleIdx="4" presStyleCnt="6"/>
      <dgm:spPr/>
    </dgm:pt>
    <dgm:pt modelId="{89279067-3419-411F-AA7C-3DDC06AA2189}" type="pres">
      <dgm:prSet presAssocID="{40C56985-95C8-4E00-B475-5DC74C70D71E}" presName="ParentBackground2" presStyleCnt="0"/>
      <dgm:spPr/>
    </dgm:pt>
    <dgm:pt modelId="{7B233F46-F941-4469-B670-339EE6B71152}" type="pres">
      <dgm:prSet presAssocID="{40C56985-95C8-4E00-B475-5DC74C70D71E}" presName="ParentBackground" presStyleLbl="fgAcc1" presStyleIdx="4" presStyleCnt="6"/>
      <dgm:spPr/>
    </dgm:pt>
    <dgm:pt modelId="{4DB36681-A203-4E4C-9BD1-620FB563F1DA}" type="pres">
      <dgm:prSet presAssocID="{40C56985-95C8-4E00-B475-5DC74C70D71E}" presName="Parent2" presStyleLbl="revTx" presStyleIdx="0" presStyleCnt="0">
        <dgm:presLayoutVars>
          <dgm:chMax val="1"/>
          <dgm:chPref val="1"/>
          <dgm:bulletEnabled val="1"/>
        </dgm:presLayoutVars>
      </dgm:prSet>
      <dgm:spPr/>
    </dgm:pt>
    <dgm:pt modelId="{936B979E-EC0C-429F-BA6C-9589AEE1371E}" type="pres">
      <dgm:prSet presAssocID="{50C4431B-0D96-4F7E-A818-4F10D586901B}" presName="Accent1" presStyleCnt="0"/>
      <dgm:spPr/>
    </dgm:pt>
    <dgm:pt modelId="{B83706BD-4BF4-4142-B7CA-8E2F44316E02}" type="pres">
      <dgm:prSet presAssocID="{50C4431B-0D96-4F7E-A818-4F10D586901B}" presName="Accent" presStyleLbl="node1" presStyleIdx="5" presStyleCnt="6"/>
      <dgm:spPr/>
    </dgm:pt>
    <dgm:pt modelId="{3CC42401-6D68-4488-9199-19DE831ECA47}" type="pres">
      <dgm:prSet presAssocID="{50C4431B-0D96-4F7E-A818-4F10D586901B}" presName="ParentBackground1" presStyleCnt="0"/>
      <dgm:spPr/>
    </dgm:pt>
    <dgm:pt modelId="{E5EACE24-B633-43D4-8822-C3A4F9F9138B}" type="pres">
      <dgm:prSet presAssocID="{50C4431B-0D96-4F7E-A818-4F10D586901B}" presName="ParentBackground" presStyleLbl="fgAcc1" presStyleIdx="5" presStyleCnt="6"/>
      <dgm:spPr/>
    </dgm:pt>
    <dgm:pt modelId="{F66BDBD6-7F02-48C3-B35C-74A5108BA218}" type="pres">
      <dgm:prSet presAssocID="{50C4431B-0D96-4F7E-A818-4F10D586901B}" presName="Parent1" presStyleLbl="revTx" presStyleIdx="0" presStyleCnt="0">
        <dgm:presLayoutVars>
          <dgm:chMax val="1"/>
          <dgm:chPref val="1"/>
          <dgm:bulletEnabled val="1"/>
        </dgm:presLayoutVars>
      </dgm:prSet>
      <dgm:spPr/>
    </dgm:pt>
  </dgm:ptLst>
  <dgm:cxnLst>
    <dgm:cxn modelId="{4970EC0B-4DEC-410E-8469-9AEE9F32C6D8}" srcId="{58AE9256-CF59-4B91-A91A-48FD39F19380}" destId="{E3E8311C-3CCF-420C-B6BA-D0957EECEE98}" srcOrd="5" destOrd="0" parTransId="{A9E23AF0-A00F-45A8-A6EB-A13DC44FFA6A}" sibTransId="{2AFD8CD1-C65B-4BEF-B0CD-5FE44EA3D81D}"/>
    <dgm:cxn modelId="{FC91E90F-7D44-46BF-B076-D7F5FDEE003B}" type="presOf" srcId="{E3E8311C-3CCF-420C-B6BA-D0957EECEE98}" destId="{06F15E5A-194D-415E-89F1-D006FBBBE83D}" srcOrd="1" destOrd="0" presId="urn:microsoft.com/office/officeart/2011/layout/CircleProcess"/>
    <dgm:cxn modelId="{161BDC3C-0FB2-46C7-9E42-0D2CC06094E3}" type="presOf" srcId="{40C56985-95C8-4E00-B475-5DC74C70D71E}" destId="{4DB36681-A203-4E4C-9BD1-620FB563F1DA}" srcOrd="1" destOrd="0" presId="urn:microsoft.com/office/officeart/2011/layout/CircleProcess"/>
    <dgm:cxn modelId="{4C39734E-4532-436A-AD9A-317C88101D80}" type="presOf" srcId="{CA388C37-897F-420F-BCE2-032617FB2DB8}" destId="{515D7499-0B30-4E74-99DB-A503C2C6E4CB}" srcOrd="0" destOrd="0" presId="urn:microsoft.com/office/officeart/2011/layout/CircleProcess"/>
    <dgm:cxn modelId="{BA125390-5A82-436C-A9CB-5FCDD212A7B2}" srcId="{58AE9256-CF59-4B91-A91A-48FD39F19380}" destId="{50C4431B-0D96-4F7E-A818-4F10D586901B}" srcOrd="0" destOrd="0" parTransId="{6453EF3B-8716-4820-B47C-2EC64DDBF459}" sibTransId="{B6496608-82E3-4221-B087-38E3EF5D4C98}"/>
    <dgm:cxn modelId="{0639ED91-DDDE-4E99-92E0-573D1E484064}" srcId="{58AE9256-CF59-4B91-A91A-48FD39F19380}" destId="{E20281B1-F8AB-4279-81FB-29B02F1B3C67}" srcOrd="3" destOrd="0" parTransId="{4F69149C-1056-443B-826C-15188DA5B864}" sibTransId="{D5F00E8D-861D-49E3-A1B9-50E51D94D529}"/>
    <dgm:cxn modelId="{BB6B6096-8199-4284-ACD7-512840CFDA40}" type="presOf" srcId="{E20281B1-F8AB-4279-81FB-29B02F1B3C67}" destId="{BBA891BD-EA6B-4856-A0E3-9B8A557B7F2C}" srcOrd="1" destOrd="0" presId="urn:microsoft.com/office/officeart/2011/layout/CircleProcess"/>
    <dgm:cxn modelId="{685D1BAA-5365-4EE8-9612-9C54C42E9493}" type="presOf" srcId="{CA388C37-897F-420F-BCE2-032617FB2DB8}" destId="{0956E205-6AEF-45BE-AC34-5A9F29C9CB23}" srcOrd="1" destOrd="0" presId="urn:microsoft.com/office/officeart/2011/layout/CircleProcess"/>
    <dgm:cxn modelId="{2FD6D8B1-3B1A-4B7C-B9A0-0BB104500F4B}" type="presOf" srcId="{50C4431B-0D96-4F7E-A818-4F10D586901B}" destId="{F66BDBD6-7F02-48C3-B35C-74A5108BA218}" srcOrd="1" destOrd="0" presId="urn:microsoft.com/office/officeart/2011/layout/CircleProcess"/>
    <dgm:cxn modelId="{1DA8EEB5-61FB-4960-87E1-C312298A39C3}" type="presOf" srcId="{E20281B1-F8AB-4279-81FB-29B02F1B3C67}" destId="{E712139A-D31B-45FD-8CF9-69C943F3EB0A}" srcOrd="0" destOrd="0" presId="urn:microsoft.com/office/officeart/2011/layout/CircleProcess"/>
    <dgm:cxn modelId="{FCD6ECBA-9F7D-4BA2-B944-3CDFB0B47EAD}" type="presOf" srcId="{21292844-3259-44A7-B144-56A53DDEAA83}" destId="{DC91DC60-4D16-43F2-90D2-892DDD2371A0}" srcOrd="0" destOrd="0" presId="urn:microsoft.com/office/officeart/2011/layout/CircleProcess"/>
    <dgm:cxn modelId="{A9E88DC2-59EB-4352-9D04-695E29E1B7CF}" srcId="{58AE9256-CF59-4B91-A91A-48FD39F19380}" destId="{40C56985-95C8-4E00-B475-5DC74C70D71E}" srcOrd="1" destOrd="0" parTransId="{39680BED-D267-4055-85B1-66022A7A37B0}" sibTransId="{1F316470-A88E-45EE-92A1-670FA2028F0A}"/>
    <dgm:cxn modelId="{05AFF9E6-649C-4A0C-AA8B-3D735D33AB97}" type="presOf" srcId="{40C56985-95C8-4E00-B475-5DC74C70D71E}" destId="{7B233F46-F941-4469-B670-339EE6B71152}" srcOrd="0" destOrd="0" presId="urn:microsoft.com/office/officeart/2011/layout/CircleProcess"/>
    <dgm:cxn modelId="{91F9B7EC-2BE8-4FF1-A5B1-1B6B1AF42F42}" srcId="{58AE9256-CF59-4B91-A91A-48FD39F19380}" destId="{CA388C37-897F-420F-BCE2-032617FB2DB8}" srcOrd="2" destOrd="0" parTransId="{E29295C2-B1C9-4E0D-98A9-24736319F98A}" sibTransId="{66E08FE5-AE16-4ADB-9CE0-26F85651C884}"/>
    <dgm:cxn modelId="{34FC45CD-21A5-4859-BD1B-D54EDB8C677B}" type="presOf" srcId="{50C4431B-0D96-4F7E-A818-4F10D586901B}" destId="{E5EACE24-B633-43D4-8822-C3A4F9F9138B}" srcOrd="0" destOrd="0" presId="urn:microsoft.com/office/officeart/2011/layout/CircleProcess"/>
    <dgm:cxn modelId="{9BEB2FD1-CC54-4EA4-AE00-E430FF90519B}" type="presOf" srcId="{58AE9256-CF59-4B91-A91A-48FD39F19380}" destId="{91E47306-E6DC-483E-8FAB-70A3CBE6A991}" srcOrd="0" destOrd="0" presId="urn:microsoft.com/office/officeart/2011/layout/CircleProcess"/>
    <dgm:cxn modelId="{2D69E6F7-88E5-472C-AFE8-72A94FB04E4D}" type="presOf" srcId="{E3E8311C-3CCF-420C-B6BA-D0957EECEE98}" destId="{91FD4042-0234-4619-AD9D-08F21EDDFFF4}" srcOrd="0" destOrd="0" presId="urn:microsoft.com/office/officeart/2011/layout/CircleProcess"/>
    <dgm:cxn modelId="{EA54ADF8-242F-49B9-A1CA-1993C7CA9077}" type="presOf" srcId="{21292844-3259-44A7-B144-56A53DDEAA83}" destId="{8772D3D6-69A1-48CC-B06D-0F3B4CFE5A91}" srcOrd="1" destOrd="0" presId="urn:microsoft.com/office/officeart/2011/layout/CircleProcess"/>
    <dgm:cxn modelId="{BE5AF4DD-7274-4F90-9D06-9FEAC199A3EC}" srcId="{58AE9256-CF59-4B91-A91A-48FD39F19380}" destId="{21292844-3259-44A7-B144-56A53DDEAA83}" srcOrd="4" destOrd="0" parTransId="{481B9F27-CD84-4EFD-BB59-62C480B25B4C}" sibTransId="{49B047F4-7E35-4FCA-84CF-D8DD9D46394B}"/>
    <dgm:cxn modelId="{847D2770-BE52-4EDE-A4DF-5B497203CE3E}" type="presParOf" srcId="{91E47306-E6DC-483E-8FAB-70A3CBE6A991}" destId="{C9A74749-EBB8-4CE9-8A2D-63AB0425445C}" srcOrd="0" destOrd="0" presId="urn:microsoft.com/office/officeart/2011/layout/CircleProcess"/>
    <dgm:cxn modelId="{47C2FA53-C33F-46AF-9736-E3653C1921BD}" type="presParOf" srcId="{C9A74749-EBB8-4CE9-8A2D-63AB0425445C}" destId="{D7910454-4737-4B7B-BB47-B57B81D79748}" srcOrd="0" destOrd="0" presId="urn:microsoft.com/office/officeart/2011/layout/CircleProcess"/>
    <dgm:cxn modelId="{F1A86498-768B-437B-A1BE-9DD0183A9A7E}" type="presParOf" srcId="{91E47306-E6DC-483E-8FAB-70A3CBE6A991}" destId="{439933F3-576B-45C8-8C89-5518A46773C6}" srcOrd="1" destOrd="0" presId="urn:microsoft.com/office/officeart/2011/layout/CircleProcess"/>
    <dgm:cxn modelId="{AB445D49-A4AE-4CFF-9895-026C3232469A}" type="presParOf" srcId="{439933F3-576B-45C8-8C89-5518A46773C6}" destId="{91FD4042-0234-4619-AD9D-08F21EDDFFF4}" srcOrd="0" destOrd="0" presId="urn:microsoft.com/office/officeart/2011/layout/CircleProcess"/>
    <dgm:cxn modelId="{BD0B197E-A0F5-4BDB-B067-5674A0055CBC}" type="presParOf" srcId="{91E47306-E6DC-483E-8FAB-70A3CBE6A991}" destId="{06F15E5A-194D-415E-89F1-D006FBBBE83D}" srcOrd="2" destOrd="0" presId="urn:microsoft.com/office/officeart/2011/layout/CircleProcess"/>
    <dgm:cxn modelId="{4D091A4E-CAD4-4EDA-8619-3DAA5AB836C3}" type="presParOf" srcId="{91E47306-E6DC-483E-8FAB-70A3CBE6A991}" destId="{9A8F60E9-A396-4A1C-9477-6A2518794703}" srcOrd="3" destOrd="0" presId="urn:microsoft.com/office/officeart/2011/layout/CircleProcess"/>
    <dgm:cxn modelId="{3EE20860-07F2-4FFD-A39E-A5D215BE74C6}" type="presParOf" srcId="{9A8F60E9-A396-4A1C-9477-6A2518794703}" destId="{9793878A-36DB-4F75-A13F-C70F7FFBC24A}" srcOrd="0" destOrd="0" presId="urn:microsoft.com/office/officeart/2011/layout/CircleProcess"/>
    <dgm:cxn modelId="{3D356A98-2DAE-49F3-AC3E-29290C13319D}" type="presParOf" srcId="{91E47306-E6DC-483E-8FAB-70A3CBE6A991}" destId="{471BCD18-554A-4413-AD22-F73E57B46805}" srcOrd="4" destOrd="0" presId="urn:microsoft.com/office/officeart/2011/layout/CircleProcess"/>
    <dgm:cxn modelId="{B3A1CA76-8ED5-4A6E-8833-8015A706B195}" type="presParOf" srcId="{471BCD18-554A-4413-AD22-F73E57B46805}" destId="{DC91DC60-4D16-43F2-90D2-892DDD2371A0}" srcOrd="0" destOrd="0" presId="urn:microsoft.com/office/officeart/2011/layout/CircleProcess"/>
    <dgm:cxn modelId="{A38EF8C4-293B-47D2-92C3-1ED3502A175F}" type="presParOf" srcId="{91E47306-E6DC-483E-8FAB-70A3CBE6A991}" destId="{8772D3D6-69A1-48CC-B06D-0F3B4CFE5A91}" srcOrd="5" destOrd="0" presId="urn:microsoft.com/office/officeart/2011/layout/CircleProcess"/>
    <dgm:cxn modelId="{D672123D-267E-4A0F-9A9E-5D669C4D7B2A}" type="presParOf" srcId="{91E47306-E6DC-483E-8FAB-70A3CBE6A991}" destId="{B3B69437-B5D3-4D89-921D-8FD0F5B25D38}" srcOrd="6" destOrd="0" presId="urn:microsoft.com/office/officeart/2011/layout/CircleProcess"/>
    <dgm:cxn modelId="{42786E2F-65F7-4EBD-9CA5-1FFCDD78C748}" type="presParOf" srcId="{B3B69437-B5D3-4D89-921D-8FD0F5B25D38}" destId="{B30EF013-0914-4711-AB32-369F841F20E6}" srcOrd="0" destOrd="0" presId="urn:microsoft.com/office/officeart/2011/layout/CircleProcess"/>
    <dgm:cxn modelId="{74F62C33-6EE9-4440-8992-5FC5F0CF89E1}" type="presParOf" srcId="{91E47306-E6DC-483E-8FAB-70A3CBE6A991}" destId="{0866B2F7-B38D-411E-BA73-F8E51AB7EF2E}" srcOrd="7" destOrd="0" presId="urn:microsoft.com/office/officeart/2011/layout/CircleProcess"/>
    <dgm:cxn modelId="{EF97A508-9A2D-4FB0-AE1A-043E6896CACB}" type="presParOf" srcId="{0866B2F7-B38D-411E-BA73-F8E51AB7EF2E}" destId="{E712139A-D31B-45FD-8CF9-69C943F3EB0A}" srcOrd="0" destOrd="0" presId="urn:microsoft.com/office/officeart/2011/layout/CircleProcess"/>
    <dgm:cxn modelId="{8EC356EA-ECF5-4B35-897F-AA8E834F8ABF}" type="presParOf" srcId="{91E47306-E6DC-483E-8FAB-70A3CBE6A991}" destId="{BBA891BD-EA6B-4856-A0E3-9B8A557B7F2C}" srcOrd="8" destOrd="0" presId="urn:microsoft.com/office/officeart/2011/layout/CircleProcess"/>
    <dgm:cxn modelId="{7A24F50C-8AD2-4B03-9EBB-6CD7E3E48B4A}" type="presParOf" srcId="{91E47306-E6DC-483E-8FAB-70A3CBE6A991}" destId="{61CBC339-C8FE-4F78-8071-E3F8320DC386}" srcOrd="9" destOrd="0" presId="urn:microsoft.com/office/officeart/2011/layout/CircleProcess"/>
    <dgm:cxn modelId="{A4DD975C-9188-43BE-B496-2640A875C048}" type="presParOf" srcId="{61CBC339-C8FE-4F78-8071-E3F8320DC386}" destId="{0CE98F1B-ED74-4461-BE50-520665E1D13A}" srcOrd="0" destOrd="0" presId="urn:microsoft.com/office/officeart/2011/layout/CircleProcess"/>
    <dgm:cxn modelId="{B98CF956-3812-46B0-A010-87614F71D16E}" type="presParOf" srcId="{91E47306-E6DC-483E-8FAB-70A3CBE6A991}" destId="{2E49F14F-4F6E-40C0-8E40-18B08B76A564}" srcOrd="10" destOrd="0" presId="urn:microsoft.com/office/officeart/2011/layout/CircleProcess"/>
    <dgm:cxn modelId="{D49548D7-0E98-4F39-9398-D9C77206C425}" type="presParOf" srcId="{2E49F14F-4F6E-40C0-8E40-18B08B76A564}" destId="{515D7499-0B30-4E74-99DB-A503C2C6E4CB}" srcOrd="0" destOrd="0" presId="urn:microsoft.com/office/officeart/2011/layout/CircleProcess"/>
    <dgm:cxn modelId="{D6AB6157-7953-4E1D-B616-76252056DC0E}" type="presParOf" srcId="{91E47306-E6DC-483E-8FAB-70A3CBE6A991}" destId="{0956E205-6AEF-45BE-AC34-5A9F29C9CB23}" srcOrd="11" destOrd="0" presId="urn:microsoft.com/office/officeart/2011/layout/CircleProcess"/>
    <dgm:cxn modelId="{B75625DE-53CC-4736-813D-7E8A60CB294C}" type="presParOf" srcId="{91E47306-E6DC-483E-8FAB-70A3CBE6A991}" destId="{3DC95252-4455-4968-A8A1-016F588907A6}" srcOrd="12" destOrd="0" presId="urn:microsoft.com/office/officeart/2011/layout/CircleProcess"/>
    <dgm:cxn modelId="{3FB3E9EF-2985-4E52-A1EE-AEC316F9FAC9}" type="presParOf" srcId="{3DC95252-4455-4968-A8A1-016F588907A6}" destId="{A892ECE6-68A1-44AC-BC73-904CD70A9CB6}" srcOrd="0" destOrd="0" presId="urn:microsoft.com/office/officeart/2011/layout/CircleProcess"/>
    <dgm:cxn modelId="{208877E1-0210-4D5F-96EA-252CA51C756A}" type="presParOf" srcId="{91E47306-E6DC-483E-8FAB-70A3CBE6A991}" destId="{89279067-3419-411F-AA7C-3DDC06AA2189}" srcOrd="13" destOrd="0" presId="urn:microsoft.com/office/officeart/2011/layout/CircleProcess"/>
    <dgm:cxn modelId="{1926237B-8938-4916-A9CA-A06887160536}" type="presParOf" srcId="{89279067-3419-411F-AA7C-3DDC06AA2189}" destId="{7B233F46-F941-4469-B670-339EE6B71152}" srcOrd="0" destOrd="0" presId="urn:microsoft.com/office/officeart/2011/layout/CircleProcess"/>
    <dgm:cxn modelId="{CC481A05-6489-40AE-BEBE-57DB1FB8E471}" type="presParOf" srcId="{91E47306-E6DC-483E-8FAB-70A3CBE6A991}" destId="{4DB36681-A203-4E4C-9BD1-620FB563F1DA}" srcOrd="14" destOrd="0" presId="urn:microsoft.com/office/officeart/2011/layout/CircleProcess"/>
    <dgm:cxn modelId="{F94E2288-784B-4178-A47B-23A77F1D3830}" type="presParOf" srcId="{91E47306-E6DC-483E-8FAB-70A3CBE6A991}" destId="{936B979E-EC0C-429F-BA6C-9589AEE1371E}" srcOrd="15" destOrd="0" presId="urn:microsoft.com/office/officeart/2011/layout/CircleProcess"/>
    <dgm:cxn modelId="{20EF0001-F1C2-437D-8E17-F6EFDE257733}" type="presParOf" srcId="{936B979E-EC0C-429F-BA6C-9589AEE1371E}" destId="{B83706BD-4BF4-4142-B7CA-8E2F44316E02}" srcOrd="0" destOrd="0" presId="urn:microsoft.com/office/officeart/2011/layout/CircleProcess"/>
    <dgm:cxn modelId="{8C64FDCB-CAB1-456E-8527-1C815BD2F6CD}" type="presParOf" srcId="{91E47306-E6DC-483E-8FAB-70A3CBE6A991}" destId="{3CC42401-6D68-4488-9199-19DE831ECA47}" srcOrd="16" destOrd="0" presId="urn:microsoft.com/office/officeart/2011/layout/CircleProcess"/>
    <dgm:cxn modelId="{D2C37C9C-30A3-410B-A61D-7955214E786D}" type="presParOf" srcId="{3CC42401-6D68-4488-9199-19DE831ECA47}" destId="{E5EACE24-B633-43D4-8822-C3A4F9F9138B}" srcOrd="0" destOrd="0" presId="urn:microsoft.com/office/officeart/2011/layout/CircleProcess"/>
    <dgm:cxn modelId="{A1BBC7C0-D5BF-403E-AB64-D542E829C8D3}" type="presParOf" srcId="{91E47306-E6DC-483E-8FAB-70A3CBE6A991}" destId="{F66BDBD6-7F02-48C3-B35C-74A5108BA218}" srcOrd="17"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910454-4737-4B7B-BB47-B57B81D79748}">
      <dsp:nvSpPr>
        <dsp:cNvPr id="0" name=""/>
        <dsp:cNvSpPr/>
      </dsp:nvSpPr>
      <dsp:spPr>
        <a:xfrm>
          <a:off x="9846821" y="1946562"/>
          <a:ext cx="2245235" cy="2245602"/>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1FD4042-0234-4619-AD9D-08F21EDDFFF4}">
      <dsp:nvSpPr>
        <dsp:cNvPr id="0" name=""/>
        <dsp:cNvSpPr/>
      </dsp:nvSpPr>
      <dsp:spPr>
        <a:xfrm>
          <a:off x="9920905" y="2021428"/>
          <a:ext cx="2095871" cy="2095869"/>
        </a:xfrm>
        <a:prstGeom prst="ellipse">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CA" sz="1700" kern="1200" dirty="0"/>
            <a:t>Routine sampling for 21 days</a:t>
          </a:r>
        </a:p>
      </dsp:txBody>
      <dsp:txXfrm>
        <a:off x="10220827" y="2320894"/>
        <a:ext cx="1497221" cy="1496937"/>
      </dsp:txXfrm>
    </dsp:sp>
    <dsp:sp modelId="{9793878A-36DB-4F75-A13F-C70F7FFBC24A}">
      <dsp:nvSpPr>
        <dsp:cNvPr id="0" name=""/>
        <dsp:cNvSpPr/>
      </dsp:nvSpPr>
      <dsp:spPr>
        <a:xfrm rot="2700000">
          <a:off x="7525241" y="1946678"/>
          <a:ext cx="2244975" cy="2244975"/>
        </a:xfrm>
        <a:prstGeom prst="teardrop">
          <a:avLst>
            <a:gd name="adj" fmla="val 100000"/>
          </a:avLst>
        </a:prstGeom>
        <a:solidFill>
          <a:schemeClr val="accent5">
            <a:hueOff val="-1838336"/>
            <a:satOff val="-2557"/>
            <a:lumOff val="-9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91DC60-4D16-43F2-90D2-892DDD2371A0}">
      <dsp:nvSpPr>
        <dsp:cNvPr id="0" name=""/>
        <dsp:cNvSpPr/>
      </dsp:nvSpPr>
      <dsp:spPr>
        <a:xfrm>
          <a:off x="7601586" y="2021428"/>
          <a:ext cx="2095871" cy="2095869"/>
        </a:xfrm>
        <a:prstGeom prst="ellipse">
          <a:avLst/>
        </a:prstGeom>
        <a:solidFill>
          <a:schemeClr val="lt1">
            <a:alpha val="90000"/>
            <a:hueOff val="0"/>
            <a:satOff val="0"/>
            <a:lumOff val="0"/>
            <a:alphaOff val="0"/>
          </a:schemeClr>
        </a:solidFill>
        <a:ln w="12700" cap="flat" cmpd="sng" algn="ctr">
          <a:solidFill>
            <a:schemeClr val="accent5">
              <a:hueOff val="-1838336"/>
              <a:satOff val="-2557"/>
              <a:lumOff val="-98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CA" sz="1700" kern="1200" dirty="0"/>
            <a:t>Unvaccinated pullets added to exposed birds 24 hours post exposure</a:t>
          </a:r>
        </a:p>
      </dsp:txBody>
      <dsp:txXfrm>
        <a:off x="7900313" y="2320894"/>
        <a:ext cx="1497221" cy="1496937"/>
      </dsp:txXfrm>
    </dsp:sp>
    <dsp:sp modelId="{B30EF013-0914-4711-AB32-369F841F20E6}">
      <dsp:nvSpPr>
        <dsp:cNvPr id="0" name=""/>
        <dsp:cNvSpPr/>
      </dsp:nvSpPr>
      <dsp:spPr>
        <a:xfrm rot="2700000">
          <a:off x="5205922" y="1946678"/>
          <a:ext cx="2244975" cy="2244975"/>
        </a:xfrm>
        <a:prstGeom prst="teardrop">
          <a:avLst>
            <a:gd name="adj" fmla="val 100000"/>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712139A-D31B-45FD-8CF9-69C943F3EB0A}">
      <dsp:nvSpPr>
        <dsp:cNvPr id="0" name=""/>
        <dsp:cNvSpPr/>
      </dsp:nvSpPr>
      <dsp:spPr>
        <a:xfrm>
          <a:off x="5281071" y="2021428"/>
          <a:ext cx="2095871" cy="2095869"/>
        </a:xfrm>
        <a:prstGeom prst="ellipse">
          <a:avLst/>
        </a:prstGeom>
        <a:solidFill>
          <a:schemeClr val="lt1">
            <a:alpha val="90000"/>
            <a:hueOff val="0"/>
            <a:satOff val="0"/>
            <a:lumOff val="0"/>
            <a:alphaOff val="0"/>
          </a:schemeClr>
        </a:solidFill>
        <a:ln w="12700" cap="flat" cmpd="sng" algn="ctr">
          <a:solidFill>
            <a:schemeClr val="accent5">
              <a:hueOff val="-3676672"/>
              <a:satOff val="-5114"/>
              <a:lumOff val="-196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CA" sz="1700" kern="1200" dirty="0"/>
            <a:t>8 weeks 2 vaccinated and 2 control groups exposed to virus</a:t>
          </a:r>
        </a:p>
      </dsp:txBody>
      <dsp:txXfrm>
        <a:off x="5579799" y="2320894"/>
        <a:ext cx="1497221" cy="1496937"/>
      </dsp:txXfrm>
    </dsp:sp>
    <dsp:sp modelId="{0CE98F1B-ED74-4461-BE50-520665E1D13A}">
      <dsp:nvSpPr>
        <dsp:cNvPr id="0" name=""/>
        <dsp:cNvSpPr/>
      </dsp:nvSpPr>
      <dsp:spPr>
        <a:xfrm rot="2700000">
          <a:off x="2885407" y="1946678"/>
          <a:ext cx="2244975" cy="2244975"/>
        </a:xfrm>
        <a:prstGeom prst="teardrop">
          <a:avLst>
            <a:gd name="adj" fmla="val 100000"/>
          </a:avLst>
        </a:prstGeom>
        <a:solidFill>
          <a:schemeClr val="accent5">
            <a:hueOff val="-5515009"/>
            <a:satOff val="-7671"/>
            <a:lumOff val="-29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5D7499-0B30-4E74-99DB-A503C2C6E4CB}">
      <dsp:nvSpPr>
        <dsp:cNvPr id="0" name=""/>
        <dsp:cNvSpPr/>
      </dsp:nvSpPr>
      <dsp:spPr>
        <a:xfrm>
          <a:off x="2960557" y="2021428"/>
          <a:ext cx="2095871" cy="2095869"/>
        </a:xfrm>
        <a:prstGeom prst="ellipse">
          <a:avLst/>
        </a:prstGeom>
        <a:solidFill>
          <a:schemeClr val="lt1">
            <a:alpha val="90000"/>
            <a:hueOff val="0"/>
            <a:satOff val="0"/>
            <a:lumOff val="0"/>
            <a:alphaOff val="0"/>
          </a:schemeClr>
        </a:solidFill>
        <a:ln w="12700" cap="flat" cmpd="sng" algn="ctr">
          <a:solidFill>
            <a:schemeClr val="accent5">
              <a:hueOff val="-5515009"/>
              <a:satOff val="-7671"/>
              <a:lumOff val="-294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CA" sz="1700" kern="1200" dirty="0"/>
            <a:t>7 weeks transported to lab</a:t>
          </a:r>
        </a:p>
        <a:p>
          <a:pPr marL="0" lvl="0" indent="0" algn="ctr" defTabSz="755650">
            <a:lnSpc>
              <a:spcPct val="90000"/>
            </a:lnSpc>
            <a:spcBef>
              <a:spcPct val="0"/>
            </a:spcBef>
            <a:spcAft>
              <a:spcPct val="35000"/>
            </a:spcAft>
            <a:buNone/>
          </a:pPr>
          <a:r>
            <a:rPr lang="en-CA" sz="1700" kern="1200" dirty="0"/>
            <a:t>Blood samples + swabs collected</a:t>
          </a:r>
        </a:p>
      </dsp:txBody>
      <dsp:txXfrm>
        <a:off x="3260479" y="2320894"/>
        <a:ext cx="1497221" cy="1496937"/>
      </dsp:txXfrm>
    </dsp:sp>
    <dsp:sp modelId="{B83706BD-4BF4-4142-B7CA-8E2F44316E02}">
      <dsp:nvSpPr>
        <dsp:cNvPr id="0" name=""/>
        <dsp:cNvSpPr/>
      </dsp:nvSpPr>
      <dsp:spPr>
        <a:xfrm rot="2700000">
          <a:off x="564893" y="1946678"/>
          <a:ext cx="2244975" cy="2244975"/>
        </a:xfrm>
        <a:prstGeom prst="teardrop">
          <a:avLst>
            <a:gd name="adj" fmla="val 100000"/>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EACE24-B633-43D4-8822-C3A4F9F9138B}">
      <dsp:nvSpPr>
        <dsp:cNvPr id="0" name=""/>
        <dsp:cNvSpPr/>
      </dsp:nvSpPr>
      <dsp:spPr>
        <a:xfrm>
          <a:off x="640042" y="2021428"/>
          <a:ext cx="2095871" cy="2095869"/>
        </a:xfrm>
        <a:prstGeom prst="ellipse">
          <a:avLst/>
        </a:prstGeom>
        <a:solidFill>
          <a:schemeClr val="lt1">
            <a:alpha val="90000"/>
            <a:hueOff val="0"/>
            <a:satOff val="0"/>
            <a:lumOff val="0"/>
            <a:alphaOff val="0"/>
          </a:schemeClr>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CA" sz="1700" kern="1200" dirty="0"/>
            <a:t>Day old chicks HPAI Vaccinated</a:t>
          </a:r>
        </a:p>
        <a:p>
          <a:pPr marL="0" lvl="0" indent="0" algn="ctr" defTabSz="755650">
            <a:lnSpc>
              <a:spcPct val="90000"/>
            </a:lnSpc>
            <a:spcBef>
              <a:spcPct val="0"/>
            </a:spcBef>
            <a:spcAft>
              <a:spcPct val="35000"/>
            </a:spcAft>
            <a:buNone/>
          </a:pPr>
          <a:r>
            <a:rPr lang="en-CA" sz="1700" kern="1200" dirty="0"/>
            <a:t>+ </a:t>
          </a:r>
        </a:p>
        <a:p>
          <a:pPr marL="0" lvl="0" indent="0" algn="ctr" defTabSz="755650">
            <a:lnSpc>
              <a:spcPct val="90000"/>
            </a:lnSpc>
            <a:spcBef>
              <a:spcPct val="0"/>
            </a:spcBef>
            <a:spcAft>
              <a:spcPct val="35000"/>
            </a:spcAft>
            <a:buNone/>
          </a:pPr>
          <a:r>
            <a:rPr lang="en-CA" sz="1700" kern="1200" dirty="0"/>
            <a:t>Control</a:t>
          </a:r>
        </a:p>
      </dsp:txBody>
      <dsp:txXfrm>
        <a:off x="939965" y="2320894"/>
        <a:ext cx="1497221" cy="14969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910454-4737-4B7B-BB47-B57B81D79748}">
      <dsp:nvSpPr>
        <dsp:cNvPr id="0" name=""/>
        <dsp:cNvSpPr/>
      </dsp:nvSpPr>
      <dsp:spPr>
        <a:xfrm>
          <a:off x="10210961" y="2128367"/>
          <a:ext cx="1882286" cy="1881928"/>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1FD4042-0234-4619-AD9D-08F21EDDFFF4}">
      <dsp:nvSpPr>
        <dsp:cNvPr id="0" name=""/>
        <dsp:cNvSpPr/>
      </dsp:nvSpPr>
      <dsp:spPr>
        <a:xfrm>
          <a:off x="10274341" y="2191109"/>
          <a:ext cx="1756721" cy="1756445"/>
        </a:xfrm>
        <a:prstGeom prst="ellipse">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CA" sz="1400" kern="1200" dirty="0"/>
            <a:t>Routine sampling for 21 days</a:t>
          </a:r>
        </a:p>
      </dsp:txBody>
      <dsp:txXfrm>
        <a:off x="10525472" y="2442076"/>
        <a:ext cx="1254459" cy="1254509"/>
      </dsp:txXfrm>
    </dsp:sp>
    <dsp:sp modelId="{9793878A-36DB-4F75-A13F-C70F7FFBC24A}">
      <dsp:nvSpPr>
        <dsp:cNvPr id="0" name=""/>
        <dsp:cNvSpPr/>
      </dsp:nvSpPr>
      <dsp:spPr>
        <a:xfrm rot="2700000">
          <a:off x="8266622" y="2128155"/>
          <a:ext cx="1882021" cy="1882021"/>
        </a:xfrm>
        <a:prstGeom prst="teardrop">
          <a:avLst>
            <a:gd name="adj" fmla="val 100000"/>
          </a:avLst>
        </a:prstGeom>
        <a:solidFill>
          <a:schemeClr val="accent5">
            <a:hueOff val="-1470669"/>
            <a:satOff val="-2046"/>
            <a:lumOff val="-7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91DC60-4D16-43F2-90D2-892DDD2371A0}">
      <dsp:nvSpPr>
        <dsp:cNvPr id="0" name=""/>
        <dsp:cNvSpPr/>
      </dsp:nvSpPr>
      <dsp:spPr>
        <a:xfrm>
          <a:off x="8329870" y="2191109"/>
          <a:ext cx="1756721" cy="1756445"/>
        </a:xfrm>
        <a:prstGeom prst="ellipse">
          <a:avLst/>
        </a:prstGeom>
        <a:solidFill>
          <a:schemeClr val="lt1">
            <a:alpha val="90000"/>
            <a:hueOff val="0"/>
            <a:satOff val="0"/>
            <a:lumOff val="0"/>
            <a:alphaOff val="0"/>
          </a:schemeClr>
        </a:solidFill>
        <a:ln w="12700" cap="flat" cmpd="sng" algn="ctr">
          <a:solidFill>
            <a:schemeClr val="accent5">
              <a:hueOff val="-1470669"/>
              <a:satOff val="-2046"/>
              <a:lumOff val="-78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CA" sz="1400" kern="1200" dirty="0"/>
            <a:t>Unvaccinated pullets added to exposed birds 24 hours post exposure</a:t>
          </a:r>
        </a:p>
      </dsp:txBody>
      <dsp:txXfrm>
        <a:off x="8581001" y="2442076"/>
        <a:ext cx="1254459" cy="1254509"/>
      </dsp:txXfrm>
    </dsp:sp>
    <dsp:sp modelId="{B30EF013-0914-4711-AB32-369F841F20E6}">
      <dsp:nvSpPr>
        <dsp:cNvPr id="0" name=""/>
        <dsp:cNvSpPr/>
      </dsp:nvSpPr>
      <dsp:spPr>
        <a:xfrm rot="2700000">
          <a:off x="6322150" y="2128155"/>
          <a:ext cx="1882021" cy="1882021"/>
        </a:xfrm>
        <a:prstGeom prst="teardrop">
          <a:avLst>
            <a:gd name="adj" fmla="val 100000"/>
          </a:avLst>
        </a:prstGeom>
        <a:solidFill>
          <a:schemeClr val="accent5">
            <a:hueOff val="-2941338"/>
            <a:satOff val="-4091"/>
            <a:lumOff val="-15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712139A-D31B-45FD-8CF9-69C943F3EB0A}">
      <dsp:nvSpPr>
        <dsp:cNvPr id="0" name=""/>
        <dsp:cNvSpPr/>
      </dsp:nvSpPr>
      <dsp:spPr>
        <a:xfrm>
          <a:off x="6385398" y="2191109"/>
          <a:ext cx="1756721" cy="1756445"/>
        </a:xfrm>
        <a:prstGeom prst="ellipse">
          <a:avLst/>
        </a:prstGeom>
        <a:solidFill>
          <a:schemeClr val="lt1">
            <a:alpha val="90000"/>
            <a:hueOff val="0"/>
            <a:satOff val="0"/>
            <a:lumOff val="0"/>
            <a:alphaOff val="0"/>
          </a:schemeClr>
        </a:solidFill>
        <a:ln w="12700" cap="flat" cmpd="sng" algn="ctr">
          <a:solidFill>
            <a:schemeClr val="accent5">
              <a:hueOff val="-2941338"/>
              <a:satOff val="-4091"/>
              <a:lumOff val="-15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CA" sz="1400" kern="1200" dirty="0"/>
            <a:t>24 weeks 2 vaccinated and 2 control groups exposed to virus</a:t>
          </a:r>
        </a:p>
      </dsp:txBody>
      <dsp:txXfrm>
        <a:off x="6636529" y="2442076"/>
        <a:ext cx="1254459" cy="1254509"/>
      </dsp:txXfrm>
    </dsp:sp>
    <dsp:sp modelId="{0CE98F1B-ED74-4461-BE50-520665E1D13A}">
      <dsp:nvSpPr>
        <dsp:cNvPr id="0" name=""/>
        <dsp:cNvSpPr/>
      </dsp:nvSpPr>
      <dsp:spPr>
        <a:xfrm rot="2700000">
          <a:off x="4377678" y="2128155"/>
          <a:ext cx="1882021" cy="1882021"/>
        </a:xfrm>
        <a:prstGeom prst="teardrop">
          <a:avLst>
            <a:gd name="adj" fmla="val 100000"/>
          </a:avLst>
        </a:prstGeom>
        <a:solidFill>
          <a:schemeClr val="accent5">
            <a:hueOff val="-4412007"/>
            <a:satOff val="-6137"/>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5D7499-0B30-4E74-99DB-A503C2C6E4CB}">
      <dsp:nvSpPr>
        <dsp:cNvPr id="0" name=""/>
        <dsp:cNvSpPr/>
      </dsp:nvSpPr>
      <dsp:spPr>
        <a:xfrm>
          <a:off x="4440926" y="2191109"/>
          <a:ext cx="1756721" cy="1756445"/>
        </a:xfrm>
        <a:prstGeom prst="ellipse">
          <a:avLst/>
        </a:prstGeom>
        <a:solidFill>
          <a:schemeClr val="lt1">
            <a:alpha val="90000"/>
            <a:hueOff val="0"/>
            <a:satOff val="0"/>
            <a:lumOff val="0"/>
            <a:alphaOff val="0"/>
          </a:schemeClr>
        </a:solidFill>
        <a:ln w="12700" cap="flat" cmpd="sng" algn="ctr">
          <a:solidFill>
            <a:schemeClr val="accent5">
              <a:hueOff val="-4412007"/>
              <a:satOff val="-6137"/>
              <a:lumOff val="-235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CA" sz="1400" kern="1200" dirty="0"/>
            <a:t>23 weeks transported to lab</a:t>
          </a:r>
        </a:p>
        <a:p>
          <a:pPr marL="0" lvl="0" indent="0" algn="ctr" defTabSz="622300">
            <a:lnSpc>
              <a:spcPct val="90000"/>
            </a:lnSpc>
            <a:spcBef>
              <a:spcPct val="0"/>
            </a:spcBef>
            <a:spcAft>
              <a:spcPct val="35000"/>
            </a:spcAft>
            <a:buNone/>
          </a:pPr>
          <a:r>
            <a:rPr lang="en-CA" sz="1400" kern="1200" dirty="0"/>
            <a:t>Blood samples + swabs collected</a:t>
          </a:r>
        </a:p>
      </dsp:txBody>
      <dsp:txXfrm>
        <a:off x="4690862" y="2442076"/>
        <a:ext cx="1254459" cy="1254509"/>
      </dsp:txXfrm>
    </dsp:sp>
    <dsp:sp modelId="{A892ECE6-68A1-44AC-BC73-904CD70A9CB6}">
      <dsp:nvSpPr>
        <dsp:cNvPr id="0" name=""/>
        <dsp:cNvSpPr/>
      </dsp:nvSpPr>
      <dsp:spPr>
        <a:xfrm rot="2700000">
          <a:off x="2433207" y="2128155"/>
          <a:ext cx="1882021" cy="1882021"/>
        </a:xfrm>
        <a:prstGeom prst="teardrop">
          <a:avLst>
            <a:gd name="adj" fmla="val 100000"/>
          </a:avLst>
        </a:prstGeom>
        <a:solidFill>
          <a:schemeClr val="accent5">
            <a:hueOff val="-5882676"/>
            <a:satOff val="-8182"/>
            <a:lumOff val="-31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B233F46-F941-4469-B670-339EE6B71152}">
      <dsp:nvSpPr>
        <dsp:cNvPr id="0" name=""/>
        <dsp:cNvSpPr/>
      </dsp:nvSpPr>
      <dsp:spPr>
        <a:xfrm>
          <a:off x="2496455" y="2191109"/>
          <a:ext cx="1756721" cy="1756445"/>
        </a:xfrm>
        <a:prstGeom prst="ellipse">
          <a:avLst/>
        </a:prstGeom>
        <a:solidFill>
          <a:schemeClr val="lt1">
            <a:alpha val="90000"/>
            <a:hueOff val="0"/>
            <a:satOff val="0"/>
            <a:lumOff val="0"/>
            <a:alphaOff val="0"/>
          </a:schemeClr>
        </a:solidFill>
        <a:ln w="12700" cap="flat" cmpd="sng" algn="ctr">
          <a:solidFill>
            <a:schemeClr val="accent5">
              <a:hueOff val="-5882676"/>
              <a:satOff val="-8182"/>
              <a:lumOff val="-313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CA" sz="1400" kern="1200" dirty="0"/>
            <a:t>19 weeks half of the birds transported to layer production facility</a:t>
          </a:r>
        </a:p>
      </dsp:txBody>
      <dsp:txXfrm>
        <a:off x="2746390" y="2442076"/>
        <a:ext cx="1254459" cy="1254509"/>
      </dsp:txXfrm>
    </dsp:sp>
    <dsp:sp modelId="{B83706BD-4BF4-4142-B7CA-8E2F44316E02}">
      <dsp:nvSpPr>
        <dsp:cNvPr id="0" name=""/>
        <dsp:cNvSpPr/>
      </dsp:nvSpPr>
      <dsp:spPr>
        <a:xfrm rot="2700000">
          <a:off x="488735" y="2128155"/>
          <a:ext cx="1882021" cy="1882021"/>
        </a:xfrm>
        <a:prstGeom prst="teardrop">
          <a:avLst>
            <a:gd name="adj" fmla="val 100000"/>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EACE24-B633-43D4-8822-C3A4F9F9138B}">
      <dsp:nvSpPr>
        <dsp:cNvPr id="0" name=""/>
        <dsp:cNvSpPr/>
      </dsp:nvSpPr>
      <dsp:spPr>
        <a:xfrm>
          <a:off x="550787" y="2191109"/>
          <a:ext cx="1756721" cy="1756445"/>
        </a:xfrm>
        <a:prstGeom prst="ellipse">
          <a:avLst/>
        </a:prstGeom>
        <a:solidFill>
          <a:schemeClr val="lt1">
            <a:alpha val="90000"/>
            <a:hueOff val="0"/>
            <a:satOff val="0"/>
            <a:lumOff val="0"/>
            <a:alphaOff val="0"/>
          </a:schemeClr>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CA" sz="1400" kern="1200" dirty="0"/>
            <a:t>Day old chicks HPAI Vaccinated </a:t>
          </a:r>
        </a:p>
        <a:p>
          <a:pPr marL="0" lvl="0" indent="0" algn="ctr" defTabSz="622300">
            <a:lnSpc>
              <a:spcPct val="90000"/>
            </a:lnSpc>
            <a:spcBef>
              <a:spcPct val="0"/>
            </a:spcBef>
            <a:spcAft>
              <a:spcPct val="35000"/>
            </a:spcAft>
            <a:buNone/>
          </a:pPr>
          <a:r>
            <a:rPr lang="en-CA" sz="1400" kern="1200" dirty="0"/>
            <a:t>Control</a:t>
          </a:r>
        </a:p>
      </dsp:txBody>
      <dsp:txXfrm>
        <a:off x="801918" y="2442076"/>
        <a:ext cx="1254459" cy="1254509"/>
      </dsp:txXfrm>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F67F6BD8-1A18-4180-A3DF-28807FE1821A}" type="datetimeFigureOut">
              <a:rPr lang="en-US"/>
              <a:pPr>
                <a:defRPr/>
              </a:pPr>
              <a:t>10/22/2025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ACF894DF-86D1-411C-9BC2-D3E9C3EA92A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6649813-F59C-4C61-9890-20F019F245F2}" type="slidenum">
              <a:rPr lang="en-US" altLang="en-US" smtClean="0">
                <a:solidFill>
                  <a:srgbClr val="000000"/>
                </a:solidFill>
              </a:rPr>
              <a:pPr fontAlgn="base">
                <a:spcBef>
                  <a:spcPct val="0"/>
                </a:spcBef>
                <a:spcAft>
                  <a:spcPct val="0"/>
                </a:spcAft>
              </a:pPr>
              <a:t>1</a:t>
            </a:fld>
            <a:endParaRPr lang="en-US" altLang="en-US">
              <a:solidFill>
                <a:srgbClr val="000000"/>
              </a:solidFill>
            </a:endParaRPr>
          </a:p>
        </p:txBody>
      </p:sp>
    </p:spTree>
    <p:extLst>
      <p:ext uri="{BB962C8B-B14F-4D97-AF65-F5344CB8AC3E}">
        <p14:creationId xmlns:p14="http://schemas.microsoft.com/office/powerpoint/2010/main" val="12426180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In the first phase of the study, vaccinated and control birds were transported to the laboratory after 7 weeks in normal commercial growth conditions. </a:t>
            </a:r>
          </a:p>
          <a:p>
            <a:endParaRPr lang="en-CA" dirty="0"/>
          </a:p>
          <a:p>
            <a:r>
              <a:rPr lang="en-CA" dirty="0"/>
              <a:t>They were allowed to acclimate for one week, and were tested for both virus and immune response prior to the viral challenge.</a:t>
            </a:r>
          </a:p>
          <a:p>
            <a:r>
              <a:rPr lang="en-CA" dirty="0"/>
              <a:t>At 8 weeks of age, HPAI vaccinated birds and control birds were exposed to the virus and 24 hours later, naïve birds were cohoused with the exposed birds.</a:t>
            </a:r>
          </a:p>
          <a:p>
            <a:endParaRPr lang="en-CA" dirty="0"/>
          </a:p>
          <a:p>
            <a:r>
              <a:rPr lang="en-CA" dirty="0"/>
              <a:t>The animals were subject to routine sampling for 21 days to monitor disease progression and immune response.</a:t>
            </a:r>
          </a:p>
        </p:txBody>
      </p:sp>
      <p:sp>
        <p:nvSpPr>
          <p:cNvPr id="4" name="Slide Number Placeholder 3"/>
          <p:cNvSpPr>
            <a:spLocks noGrp="1"/>
          </p:cNvSpPr>
          <p:nvPr>
            <p:ph type="sldNum" sz="quarter" idx="5"/>
          </p:nvPr>
        </p:nvSpPr>
        <p:spPr/>
        <p:txBody>
          <a:bodyPr/>
          <a:lstStyle/>
          <a:p>
            <a:pPr>
              <a:defRPr/>
            </a:pPr>
            <a:fld id="{ACF894DF-86D1-411C-9BC2-D3E9C3EA92A3}" type="slidenum">
              <a:rPr lang="en-US" smtClean="0"/>
              <a:pPr>
                <a:defRPr/>
              </a:pPr>
              <a:t>10</a:t>
            </a:fld>
            <a:endParaRPr lang="en-US"/>
          </a:p>
        </p:txBody>
      </p:sp>
    </p:spTree>
    <p:extLst>
      <p:ext uri="{BB962C8B-B14F-4D97-AF65-F5344CB8AC3E}">
        <p14:creationId xmlns:p14="http://schemas.microsoft.com/office/powerpoint/2010/main" val="40212018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With a virus challenge at 8-weeks-old, none of the HPAI vaccinated birds became infected systemically after exposure to the virus and none of the birds cohoused with them became infected.  Two of the HPAI vaccinated birds did shed virus for 2-4 days via their upper respiratory system, but there was no shedding via the cloaca, and no immune response.</a:t>
            </a:r>
          </a:p>
          <a:p>
            <a:endParaRPr lang="en-CA" dirty="0"/>
          </a:p>
          <a:p>
            <a:r>
              <a:rPr lang="en-CA" dirty="0"/>
              <a:t>For the control birds, 90% of the exposed birds and 70% of the cohoused birds became infected with virus and shed virus via the respiratory and intestinal route.</a:t>
            </a:r>
          </a:p>
          <a:p>
            <a:r>
              <a:rPr lang="en-CA" dirty="0"/>
              <a:t>So for the trial at 8 weeks of age, the authors concluded that the vaccine protected against clinical signs and transmission within flock.</a:t>
            </a:r>
          </a:p>
        </p:txBody>
      </p:sp>
      <p:sp>
        <p:nvSpPr>
          <p:cNvPr id="4" name="Slide Number Placeholder 3"/>
          <p:cNvSpPr>
            <a:spLocks noGrp="1"/>
          </p:cNvSpPr>
          <p:nvPr>
            <p:ph type="sldNum" sz="quarter" idx="5"/>
          </p:nvPr>
        </p:nvSpPr>
        <p:spPr/>
        <p:txBody>
          <a:bodyPr/>
          <a:lstStyle/>
          <a:p>
            <a:pPr>
              <a:defRPr/>
            </a:pPr>
            <a:fld id="{ACF894DF-86D1-411C-9BC2-D3E9C3EA92A3}" type="slidenum">
              <a:rPr lang="en-US" smtClean="0"/>
              <a:pPr>
                <a:defRPr/>
              </a:pPr>
              <a:t>11</a:t>
            </a:fld>
            <a:endParaRPr lang="en-US"/>
          </a:p>
        </p:txBody>
      </p:sp>
    </p:spTree>
    <p:extLst>
      <p:ext uri="{BB962C8B-B14F-4D97-AF65-F5344CB8AC3E}">
        <p14:creationId xmlns:p14="http://schemas.microsoft.com/office/powerpoint/2010/main" val="7752039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In phase 2 a similar process was undertaken, except the birds were moved to the lab at 23 weeks of age and the challenge study was initiated at 24 weeks. This age was chosen because it’s around the time when laying hens should be entering peak production, and their immune response can be altered by that physiological stress.</a:t>
            </a:r>
          </a:p>
          <a:p>
            <a:endParaRPr lang="en-CA" dirty="0"/>
          </a:p>
        </p:txBody>
      </p:sp>
      <p:sp>
        <p:nvSpPr>
          <p:cNvPr id="4" name="Slide Number Placeholder 3"/>
          <p:cNvSpPr>
            <a:spLocks noGrp="1"/>
          </p:cNvSpPr>
          <p:nvPr>
            <p:ph type="sldNum" sz="quarter" idx="5"/>
          </p:nvPr>
        </p:nvSpPr>
        <p:spPr/>
        <p:txBody>
          <a:bodyPr/>
          <a:lstStyle/>
          <a:p>
            <a:pPr>
              <a:defRPr/>
            </a:pPr>
            <a:fld id="{ACF894DF-86D1-411C-9BC2-D3E9C3EA92A3}" type="slidenum">
              <a:rPr lang="en-US" smtClean="0"/>
              <a:pPr>
                <a:defRPr/>
              </a:pPr>
              <a:t>12</a:t>
            </a:fld>
            <a:endParaRPr lang="en-US"/>
          </a:p>
        </p:txBody>
      </p:sp>
    </p:spTree>
    <p:extLst>
      <p:ext uri="{BB962C8B-B14F-4D97-AF65-F5344CB8AC3E}">
        <p14:creationId xmlns:p14="http://schemas.microsoft.com/office/powerpoint/2010/main" val="36248503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When challenged with virus at 24 weeks post vaccination, 80% of the HPAI vaccinated birds became infected after exposure to virus as did 80% of the birds cohoused with them. 10% mortality was observed in the vaccinated birds, they produced antibodies in response to challenge, and their T cells were activated. </a:t>
            </a:r>
          </a:p>
          <a:p>
            <a:endParaRPr lang="en-CA" dirty="0"/>
          </a:p>
          <a:p>
            <a:r>
              <a:rPr lang="en-CA" dirty="0"/>
              <a:t>100 % of the control birds, and 100% of the birds co-housed with them became infected and 100% died. All birds were shedding virus via respiratory and intestinal routes. </a:t>
            </a:r>
          </a:p>
          <a:p>
            <a:endParaRPr lang="en-CA" dirty="0"/>
          </a:p>
          <a:p>
            <a:r>
              <a:rPr lang="en-CA" dirty="0"/>
              <a:t>The vaccinated birds shed significantly less virus than the unvaccinated so the intra flock transmission was significantly reduced.</a:t>
            </a:r>
          </a:p>
          <a:p>
            <a:endParaRPr lang="en-CA" dirty="0"/>
          </a:p>
          <a:p>
            <a:r>
              <a:rPr lang="en-CA" dirty="0"/>
              <a:t>The authors conclude that at 24 weeks, a single HPAI vaccine decreases mortality and clinical signs and significantly lowers intra-flock transmission rates.</a:t>
            </a:r>
          </a:p>
        </p:txBody>
      </p:sp>
      <p:sp>
        <p:nvSpPr>
          <p:cNvPr id="4" name="Slide Number Placeholder 3"/>
          <p:cNvSpPr>
            <a:spLocks noGrp="1"/>
          </p:cNvSpPr>
          <p:nvPr>
            <p:ph type="sldNum" sz="quarter" idx="5"/>
          </p:nvPr>
        </p:nvSpPr>
        <p:spPr/>
        <p:txBody>
          <a:bodyPr/>
          <a:lstStyle/>
          <a:p>
            <a:pPr>
              <a:defRPr/>
            </a:pPr>
            <a:fld id="{ACF894DF-86D1-411C-9BC2-D3E9C3EA92A3}" type="slidenum">
              <a:rPr lang="en-US" smtClean="0"/>
              <a:pPr>
                <a:defRPr/>
              </a:pPr>
              <a:t>13</a:t>
            </a:fld>
            <a:endParaRPr lang="en-US"/>
          </a:p>
        </p:txBody>
      </p:sp>
    </p:spTree>
    <p:extLst>
      <p:ext uri="{BB962C8B-B14F-4D97-AF65-F5344CB8AC3E}">
        <p14:creationId xmlns:p14="http://schemas.microsoft.com/office/powerpoint/2010/main" val="37334550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For Turkeys, a trial conducted by the USDA shows promise for protection of turkeys against HPAI.</a:t>
            </a:r>
          </a:p>
          <a:p>
            <a:endParaRPr lang="en-CA"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CA" dirty="0"/>
              <a:t>The study objective was to evaluate the efficacy of a single dose of inactivated vaccine, administered at different ages, against challenge with H5N1 2.3.4.4.b, in 10-week-old broad breasted white turkey hens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CA"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CA" dirty="0"/>
              <a:t>The vaccine used was an inactivated H5N9 virus, with the N9 portion being used to determine if vaccinated birds can be differentiated from infected birds.</a:t>
            </a:r>
          </a:p>
          <a:p>
            <a:endParaRPr lang="en-CA" dirty="0"/>
          </a:p>
        </p:txBody>
      </p:sp>
      <p:sp>
        <p:nvSpPr>
          <p:cNvPr id="4" name="Slide Number Placeholder 3"/>
          <p:cNvSpPr>
            <a:spLocks noGrp="1"/>
          </p:cNvSpPr>
          <p:nvPr>
            <p:ph type="sldNum" sz="quarter" idx="5"/>
          </p:nvPr>
        </p:nvSpPr>
        <p:spPr/>
        <p:txBody>
          <a:bodyPr/>
          <a:lstStyle/>
          <a:p>
            <a:pPr>
              <a:defRPr/>
            </a:pPr>
            <a:fld id="{ACF894DF-86D1-411C-9BC2-D3E9C3EA92A3}" type="slidenum">
              <a:rPr lang="en-US" smtClean="0"/>
              <a:pPr>
                <a:defRPr/>
              </a:pPr>
              <a:t>14</a:t>
            </a:fld>
            <a:endParaRPr lang="en-US"/>
          </a:p>
        </p:txBody>
      </p:sp>
    </p:spTree>
    <p:extLst>
      <p:ext uri="{BB962C8B-B14F-4D97-AF65-F5344CB8AC3E}">
        <p14:creationId xmlns:p14="http://schemas.microsoft.com/office/powerpoint/2010/main" val="1701601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Test animals were acquired at hatch and did not receive any routine vaccinations from the hatchery</a:t>
            </a:r>
          </a:p>
          <a:p>
            <a:endParaRPr lang="en-CA" dirty="0"/>
          </a:p>
          <a:p>
            <a:r>
              <a:rPr lang="en-CA" dirty="0"/>
              <a:t>At 3 weeks of age, they were divided into 4 groups of 10 birds </a:t>
            </a:r>
          </a:p>
          <a:p>
            <a:endParaRPr lang="en-CA" dirty="0"/>
          </a:p>
          <a:p>
            <a:r>
              <a:rPr lang="en-CA" dirty="0"/>
              <a:t>One group of 10 received a sham vaccine at 3 weeks of age</a:t>
            </a:r>
          </a:p>
          <a:p>
            <a:r>
              <a:rPr lang="en-CA" dirty="0"/>
              <a:t>A second group of 10 received the </a:t>
            </a:r>
            <a:r>
              <a:rPr lang="en-CA" dirty="0" err="1"/>
              <a:t>hpai</a:t>
            </a:r>
            <a:r>
              <a:rPr lang="en-CA" dirty="0"/>
              <a:t> vaccine at 3 weeks of age</a:t>
            </a:r>
          </a:p>
          <a:p>
            <a:r>
              <a:rPr lang="en-CA" dirty="0"/>
              <a:t>The third group was vaccinated </a:t>
            </a:r>
            <a:r>
              <a:rPr lang="en-CA" dirty="0" err="1"/>
              <a:t>aginast</a:t>
            </a:r>
            <a:r>
              <a:rPr lang="en-CA" dirty="0"/>
              <a:t> </a:t>
            </a:r>
            <a:r>
              <a:rPr lang="en-CA" dirty="0" err="1"/>
              <a:t>hpai</a:t>
            </a:r>
            <a:r>
              <a:rPr lang="en-CA" dirty="0"/>
              <a:t> at 7 weeks and the final group was vaccinated at 9 weeks.</a:t>
            </a:r>
          </a:p>
          <a:p>
            <a:endParaRPr lang="en-CA" dirty="0"/>
          </a:p>
          <a:p>
            <a:r>
              <a:rPr lang="en-CA" dirty="0"/>
              <a:t>All vaccinated birds received 0.5 ml of vaccine subcutaneously at the nape of the neck</a:t>
            </a:r>
          </a:p>
          <a:p>
            <a:endParaRPr lang="en-CA" dirty="0"/>
          </a:p>
          <a:p>
            <a:r>
              <a:rPr lang="en-CA" dirty="0"/>
              <a:t>Serum was collected to assess immune response prior to vaccination, and prior to challenge.</a:t>
            </a:r>
          </a:p>
          <a:p>
            <a:endParaRPr lang="en-CA" dirty="0"/>
          </a:p>
          <a:p>
            <a:r>
              <a:rPr lang="en-CA" dirty="0"/>
              <a:t>Birds were challenged with virus at 10 weeks of age and the monitored for clinical signs, viral shedding, and immune response for the next 14 days.</a:t>
            </a:r>
          </a:p>
        </p:txBody>
      </p:sp>
      <p:sp>
        <p:nvSpPr>
          <p:cNvPr id="4" name="Slide Number Placeholder 3"/>
          <p:cNvSpPr>
            <a:spLocks noGrp="1"/>
          </p:cNvSpPr>
          <p:nvPr>
            <p:ph type="sldNum" sz="quarter" idx="5"/>
          </p:nvPr>
        </p:nvSpPr>
        <p:spPr/>
        <p:txBody>
          <a:bodyPr/>
          <a:lstStyle/>
          <a:p>
            <a:pPr>
              <a:defRPr/>
            </a:pPr>
            <a:fld id="{ACF894DF-86D1-411C-9BC2-D3E9C3EA92A3}" type="slidenum">
              <a:rPr lang="en-US" smtClean="0"/>
              <a:pPr>
                <a:defRPr/>
              </a:pPr>
              <a:t>15</a:t>
            </a:fld>
            <a:endParaRPr lang="en-US"/>
          </a:p>
        </p:txBody>
      </p:sp>
    </p:spTree>
    <p:extLst>
      <p:ext uri="{BB962C8B-B14F-4D97-AF65-F5344CB8AC3E}">
        <p14:creationId xmlns:p14="http://schemas.microsoft.com/office/powerpoint/2010/main" val="19657156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100% of the sham vaccinated birds died from HPAI, and showed clinical signs of the disease</a:t>
            </a:r>
          </a:p>
          <a:p>
            <a:endParaRPr lang="en-CA" dirty="0"/>
          </a:p>
          <a:p>
            <a:r>
              <a:rPr lang="en-CA" dirty="0"/>
              <a:t>100% of the vaccinated birds survived, and only two birds in the group vaccinated at 9 weeks of age showed clinical signs. One with mild swelling around the eyes and the second with lethargy.</a:t>
            </a:r>
          </a:p>
          <a:p>
            <a:endParaRPr lang="en-CA" dirty="0"/>
          </a:p>
          <a:p>
            <a:r>
              <a:rPr lang="en-CA" dirty="0"/>
              <a:t>The authors conclude that the vaccine provides protection against morbidity and mortality when birds were vaccinated at 3 and 7 weeks but only protects against mortality when vaccinated at 9 weeks. The one-week interval between vaccination and challenge does not allow a sufficient immune response to develop.</a:t>
            </a:r>
          </a:p>
          <a:p>
            <a:endParaRPr lang="en-CA" dirty="0"/>
          </a:p>
          <a:p>
            <a:endParaRPr lang="en-CA" dirty="0"/>
          </a:p>
        </p:txBody>
      </p:sp>
      <p:sp>
        <p:nvSpPr>
          <p:cNvPr id="4" name="Slide Number Placeholder 3"/>
          <p:cNvSpPr>
            <a:spLocks noGrp="1"/>
          </p:cNvSpPr>
          <p:nvPr>
            <p:ph type="sldNum" sz="quarter" idx="5"/>
          </p:nvPr>
        </p:nvSpPr>
        <p:spPr/>
        <p:txBody>
          <a:bodyPr/>
          <a:lstStyle/>
          <a:p>
            <a:pPr>
              <a:defRPr/>
            </a:pPr>
            <a:fld id="{ACF894DF-86D1-411C-9BC2-D3E9C3EA92A3}" type="slidenum">
              <a:rPr lang="en-US" smtClean="0"/>
              <a:pPr>
                <a:defRPr/>
              </a:pPr>
              <a:t>16</a:t>
            </a:fld>
            <a:endParaRPr lang="en-US"/>
          </a:p>
        </p:txBody>
      </p:sp>
    </p:spTree>
    <p:extLst>
      <p:ext uri="{BB962C8B-B14F-4D97-AF65-F5344CB8AC3E}">
        <p14:creationId xmlns:p14="http://schemas.microsoft.com/office/powerpoint/2010/main" val="19682131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D8E04F-C96A-D907-BC57-91C45C46F5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B96260-5FB9-F6B6-4EC2-0755E1C473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6AFB1D-F708-140D-0177-11639A0F70BC}"/>
              </a:ext>
            </a:extLst>
          </p:cNvPr>
          <p:cNvSpPr>
            <a:spLocks noGrp="1"/>
          </p:cNvSpPr>
          <p:nvPr>
            <p:ph type="body" idx="1"/>
          </p:nvPr>
        </p:nvSpPr>
        <p:spPr/>
        <p:txBody>
          <a:bodyPr/>
          <a:lstStyle/>
          <a:p>
            <a:r>
              <a:rPr lang="en-CA" dirty="0"/>
              <a:t>All turkeys shed virus at some point in time during the study.</a:t>
            </a:r>
          </a:p>
          <a:p>
            <a:endParaRPr lang="en-CA" dirty="0"/>
          </a:p>
          <a:p>
            <a:r>
              <a:rPr lang="en-CA" dirty="0"/>
              <a:t>In the Sham vaccinated group, 100% shed virus via the oropharyngeal and cloacal routes and shed a significantly greater quantity of virus than the vaccinated groups.</a:t>
            </a:r>
          </a:p>
          <a:p>
            <a:endParaRPr lang="en-CA" dirty="0"/>
          </a:p>
          <a:p>
            <a:r>
              <a:rPr lang="en-CA" dirty="0"/>
              <a:t>For all vaccinated birds, virus was shed via the oropharyngeal and cloacal routes, but a smaller number of birds shed virus when they had had sufficient time to mount an immune response prior to challenge.</a:t>
            </a:r>
          </a:p>
          <a:p>
            <a:endParaRPr lang="en-CA" dirty="0"/>
          </a:p>
          <a:p>
            <a:r>
              <a:rPr lang="en-CA" dirty="0"/>
              <a:t>The amount of virus shed was significantly greater in the birds that had not had enough time to mount an immune response.</a:t>
            </a:r>
          </a:p>
          <a:p>
            <a:endParaRPr lang="en-CA" dirty="0"/>
          </a:p>
          <a:p>
            <a:endParaRPr lang="en-CA" dirty="0"/>
          </a:p>
          <a:p>
            <a:endParaRPr lang="en-CA" dirty="0"/>
          </a:p>
          <a:p>
            <a:endParaRPr lang="en-CA" dirty="0"/>
          </a:p>
          <a:p>
            <a:endParaRPr lang="en-CA" dirty="0"/>
          </a:p>
          <a:p>
            <a:endParaRPr lang="en-CA" dirty="0"/>
          </a:p>
        </p:txBody>
      </p:sp>
      <p:sp>
        <p:nvSpPr>
          <p:cNvPr id="4" name="Slide Number Placeholder 3">
            <a:extLst>
              <a:ext uri="{FF2B5EF4-FFF2-40B4-BE49-F238E27FC236}">
                <a16:creationId xmlns:a16="http://schemas.microsoft.com/office/drawing/2014/main" id="{807D098B-80BC-B724-0258-7F79043DB41D}"/>
              </a:ext>
            </a:extLst>
          </p:cNvPr>
          <p:cNvSpPr>
            <a:spLocks noGrp="1"/>
          </p:cNvSpPr>
          <p:nvPr>
            <p:ph type="sldNum" sz="quarter" idx="5"/>
          </p:nvPr>
        </p:nvSpPr>
        <p:spPr/>
        <p:txBody>
          <a:bodyPr/>
          <a:lstStyle/>
          <a:p>
            <a:pPr>
              <a:defRPr/>
            </a:pPr>
            <a:fld id="{ACF894DF-86D1-411C-9BC2-D3E9C3EA92A3}" type="slidenum">
              <a:rPr lang="en-US" smtClean="0"/>
              <a:pPr>
                <a:defRPr/>
              </a:pPr>
              <a:t>17</a:t>
            </a:fld>
            <a:endParaRPr lang="en-US"/>
          </a:p>
        </p:txBody>
      </p:sp>
    </p:spTree>
    <p:extLst>
      <p:ext uri="{BB962C8B-B14F-4D97-AF65-F5344CB8AC3E}">
        <p14:creationId xmlns:p14="http://schemas.microsoft.com/office/powerpoint/2010/main" val="24697555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957110-34DA-A1D9-88E0-3519F83597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670041-E67B-6442-C854-99E3F761D7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4C3BB0-9DFB-7AC2-77BE-94E6AED6A15B}"/>
              </a:ext>
            </a:extLst>
          </p:cNvPr>
          <p:cNvSpPr>
            <a:spLocks noGrp="1"/>
          </p:cNvSpPr>
          <p:nvPr>
            <p:ph type="body" idx="1"/>
          </p:nvPr>
        </p:nvSpPr>
        <p:spPr/>
        <p:txBody>
          <a:bodyPr/>
          <a:lstStyle/>
          <a:p>
            <a:r>
              <a:rPr lang="en-CA" dirty="0"/>
              <a:t>None of the turkeys had antibodies against influenza prior to the vaccination.</a:t>
            </a:r>
          </a:p>
          <a:p>
            <a:endParaRPr lang="en-CA" dirty="0"/>
          </a:p>
          <a:p>
            <a:r>
              <a:rPr lang="en-CA" dirty="0"/>
              <a:t>Serology from 10 weeks of age (after vaccination but before challenge with virus) shows the best response in Turkeys vaccinated at 3 weeks with 100% seropositive against HA and N.</a:t>
            </a:r>
          </a:p>
          <a:p>
            <a:endParaRPr lang="en-CA" dirty="0"/>
          </a:p>
          <a:p>
            <a:r>
              <a:rPr lang="en-CA" dirty="0"/>
              <a:t>The turkeys vaccinated at 7 weeks of age showed only 30% seroconversion against Hemagglutinin and 100% seroconversion against neuraminidase. </a:t>
            </a:r>
          </a:p>
          <a:p>
            <a:endParaRPr lang="en-CA" dirty="0"/>
          </a:p>
          <a:p>
            <a:r>
              <a:rPr lang="en-CA" dirty="0"/>
              <a:t>Whereas those vaccinated at 9 weeks of age showed no evidence of seroconversion.</a:t>
            </a:r>
          </a:p>
          <a:p>
            <a:endParaRPr lang="en-CA" dirty="0"/>
          </a:p>
          <a:p>
            <a:endParaRPr lang="en-CA" dirty="0"/>
          </a:p>
          <a:p>
            <a:endParaRPr lang="en-CA" dirty="0"/>
          </a:p>
          <a:p>
            <a:endParaRPr lang="en-CA" dirty="0"/>
          </a:p>
          <a:p>
            <a:endParaRPr lang="en-CA" dirty="0"/>
          </a:p>
          <a:p>
            <a:endParaRPr lang="en-CA" dirty="0"/>
          </a:p>
          <a:p>
            <a:endParaRPr lang="en-CA" dirty="0"/>
          </a:p>
          <a:p>
            <a:endParaRPr lang="en-CA" dirty="0"/>
          </a:p>
        </p:txBody>
      </p:sp>
      <p:sp>
        <p:nvSpPr>
          <p:cNvPr id="4" name="Slide Number Placeholder 3">
            <a:extLst>
              <a:ext uri="{FF2B5EF4-FFF2-40B4-BE49-F238E27FC236}">
                <a16:creationId xmlns:a16="http://schemas.microsoft.com/office/drawing/2014/main" id="{494012CB-EED8-20AE-5985-EB8C8E388AEE}"/>
              </a:ext>
            </a:extLst>
          </p:cNvPr>
          <p:cNvSpPr>
            <a:spLocks noGrp="1"/>
          </p:cNvSpPr>
          <p:nvPr>
            <p:ph type="sldNum" sz="quarter" idx="5"/>
          </p:nvPr>
        </p:nvSpPr>
        <p:spPr/>
        <p:txBody>
          <a:bodyPr/>
          <a:lstStyle/>
          <a:p>
            <a:pPr>
              <a:defRPr/>
            </a:pPr>
            <a:fld id="{ACF894DF-86D1-411C-9BC2-D3E9C3EA92A3}" type="slidenum">
              <a:rPr lang="en-US" smtClean="0"/>
              <a:pPr>
                <a:defRPr/>
              </a:pPr>
              <a:t>18</a:t>
            </a:fld>
            <a:endParaRPr lang="en-US"/>
          </a:p>
        </p:txBody>
      </p:sp>
    </p:spTree>
    <p:extLst>
      <p:ext uri="{BB962C8B-B14F-4D97-AF65-F5344CB8AC3E}">
        <p14:creationId xmlns:p14="http://schemas.microsoft.com/office/powerpoint/2010/main" val="10004693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Over the duration of the trial, there was no change in antibody titre against haemagglutinin for birds vaccinated at 3 weeks, but significant increases in titres occurred for those birds vaccinated at 7 and 9 weeks.</a:t>
            </a:r>
          </a:p>
          <a:p>
            <a:endParaRPr lang="en-CA" dirty="0"/>
          </a:p>
        </p:txBody>
      </p:sp>
      <p:sp>
        <p:nvSpPr>
          <p:cNvPr id="4" name="Slide Number Placeholder 3"/>
          <p:cNvSpPr>
            <a:spLocks noGrp="1"/>
          </p:cNvSpPr>
          <p:nvPr>
            <p:ph type="sldNum" sz="quarter" idx="5"/>
          </p:nvPr>
        </p:nvSpPr>
        <p:spPr/>
        <p:txBody>
          <a:bodyPr/>
          <a:lstStyle/>
          <a:p>
            <a:pPr>
              <a:defRPr/>
            </a:pPr>
            <a:fld id="{ACF894DF-86D1-411C-9BC2-D3E9C3EA92A3}" type="slidenum">
              <a:rPr lang="en-US" smtClean="0"/>
              <a:pPr>
                <a:defRPr/>
              </a:pPr>
              <a:t>19</a:t>
            </a:fld>
            <a:endParaRPr lang="en-US"/>
          </a:p>
        </p:txBody>
      </p:sp>
    </p:spTree>
    <p:extLst>
      <p:ext uri="{BB962C8B-B14F-4D97-AF65-F5344CB8AC3E}">
        <p14:creationId xmlns:p14="http://schemas.microsoft.com/office/powerpoint/2010/main" val="27162042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aseline="0" dirty="0"/>
              <a:t>This is our epidemic curve for HPAI on poultry farms in Canada, and you can clearly see that it has been a very busy time over the last few years. But our total number of infected premises has actually been declining year over year, in every Province except BC which has remained steady with a high number of cases in the fall.</a:t>
            </a:r>
          </a:p>
          <a:p>
            <a:endParaRPr lang="en-CA" baseline="0" dirty="0"/>
          </a:p>
        </p:txBody>
      </p:sp>
      <p:sp>
        <p:nvSpPr>
          <p:cNvPr id="4" name="Slide Number Placeholder 3"/>
          <p:cNvSpPr>
            <a:spLocks noGrp="1"/>
          </p:cNvSpPr>
          <p:nvPr>
            <p:ph type="sldNum" sz="quarter" idx="10"/>
          </p:nvPr>
        </p:nvSpPr>
        <p:spPr/>
        <p:txBody>
          <a:bodyPr/>
          <a:lstStyle/>
          <a:p>
            <a:fld id="{9662094C-1496-489D-B497-1131CF2A6BE1}" type="slidenum">
              <a:rPr lang="en-CA" smtClean="0"/>
              <a:t>2</a:t>
            </a:fld>
            <a:endParaRPr lang="en-CA"/>
          </a:p>
        </p:txBody>
      </p:sp>
    </p:spTree>
    <p:extLst>
      <p:ext uri="{BB962C8B-B14F-4D97-AF65-F5344CB8AC3E}">
        <p14:creationId xmlns:p14="http://schemas.microsoft.com/office/powerpoint/2010/main" val="39108755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By the end of the study, all of the vaccinated birds showed positive titres for the neuraminidase portion of the virus.</a:t>
            </a:r>
          </a:p>
          <a:p>
            <a:endParaRPr lang="en-CA" dirty="0"/>
          </a:p>
          <a:p>
            <a:r>
              <a:rPr lang="en-CA" dirty="0"/>
              <a:t>Midway through the challenge, the results were counter intuitive with the birds vaccinated at 7 and 9 weeks having greater responses than those vaccinated at 3 weeks.</a:t>
            </a:r>
          </a:p>
        </p:txBody>
      </p:sp>
      <p:sp>
        <p:nvSpPr>
          <p:cNvPr id="4" name="Slide Number Placeholder 3"/>
          <p:cNvSpPr>
            <a:spLocks noGrp="1"/>
          </p:cNvSpPr>
          <p:nvPr>
            <p:ph type="sldNum" sz="quarter" idx="5"/>
          </p:nvPr>
        </p:nvSpPr>
        <p:spPr/>
        <p:txBody>
          <a:bodyPr/>
          <a:lstStyle/>
          <a:p>
            <a:pPr>
              <a:defRPr/>
            </a:pPr>
            <a:fld id="{ACF894DF-86D1-411C-9BC2-D3E9C3EA92A3}" type="slidenum">
              <a:rPr lang="en-US" smtClean="0"/>
              <a:pPr>
                <a:defRPr/>
              </a:pPr>
              <a:t>20</a:t>
            </a:fld>
            <a:endParaRPr lang="en-US"/>
          </a:p>
        </p:txBody>
      </p:sp>
    </p:spTree>
    <p:extLst>
      <p:ext uri="{BB962C8B-B14F-4D97-AF65-F5344CB8AC3E}">
        <p14:creationId xmlns:p14="http://schemas.microsoft.com/office/powerpoint/2010/main" val="8447132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CA" dirty="0"/>
          </a:p>
        </p:txBody>
      </p:sp>
      <p:sp>
        <p:nvSpPr>
          <p:cNvPr id="4" name="Slide Number Placeholder 3"/>
          <p:cNvSpPr>
            <a:spLocks noGrp="1"/>
          </p:cNvSpPr>
          <p:nvPr>
            <p:ph type="sldNum" sz="quarter" idx="5"/>
          </p:nvPr>
        </p:nvSpPr>
        <p:spPr/>
        <p:txBody>
          <a:bodyPr/>
          <a:lstStyle/>
          <a:p>
            <a:pPr>
              <a:defRPr/>
            </a:pPr>
            <a:fld id="{ACF894DF-86D1-411C-9BC2-D3E9C3EA92A3}" type="slidenum">
              <a:rPr lang="en-US" smtClean="0"/>
              <a:pPr>
                <a:defRPr/>
              </a:pPr>
              <a:t>22</a:t>
            </a:fld>
            <a:endParaRPr lang="en-US"/>
          </a:p>
        </p:txBody>
      </p:sp>
    </p:spTree>
    <p:extLst>
      <p:ext uri="{BB962C8B-B14F-4D97-AF65-F5344CB8AC3E}">
        <p14:creationId xmlns:p14="http://schemas.microsoft.com/office/powerpoint/2010/main" val="41188515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CA" dirty="0"/>
          </a:p>
        </p:txBody>
      </p:sp>
      <p:sp>
        <p:nvSpPr>
          <p:cNvPr id="4" name="Slide Number Placeholder 3"/>
          <p:cNvSpPr>
            <a:spLocks noGrp="1"/>
          </p:cNvSpPr>
          <p:nvPr>
            <p:ph type="sldNum" sz="quarter" idx="5"/>
          </p:nvPr>
        </p:nvSpPr>
        <p:spPr/>
        <p:txBody>
          <a:bodyPr/>
          <a:lstStyle/>
          <a:p>
            <a:pPr>
              <a:defRPr/>
            </a:pPr>
            <a:fld id="{ACF894DF-86D1-411C-9BC2-D3E9C3EA92A3}" type="slidenum">
              <a:rPr lang="en-US" smtClean="0"/>
              <a:pPr>
                <a:defRPr/>
              </a:pPr>
              <a:t>23</a:t>
            </a:fld>
            <a:endParaRPr lang="en-US"/>
          </a:p>
        </p:txBody>
      </p:sp>
    </p:spTree>
    <p:extLst>
      <p:ext uri="{BB962C8B-B14F-4D97-AF65-F5344CB8AC3E}">
        <p14:creationId xmlns:p14="http://schemas.microsoft.com/office/powerpoint/2010/main" val="4159046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CA" dirty="0"/>
          </a:p>
        </p:txBody>
      </p:sp>
      <p:sp>
        <p:nvSpPr>
          <p:cNvPr id="4" name="Slide Number Placeholder 3"/>
          <p:cNvSpPr>
            <a:spLocks noGrp="1"/>
          </p:cNvSpPr>
          <p:nvPr>
            <p:ph type="sldNum" sz="quarter" idx="5"/>
          </p:nvPr>
        </p:nvSpPr>
        <p:spPr/>
        <p:txBody>
          <a:bodyPr/>
          <a:lstStyle/>
          <a:p>
            <a:pPr>
              <a:defRPr/>
            </a:pPr>
            <a:fld id="{ACF894DF-86D1-411C-9BC2-D3E9C3EA92A3}" type="slidenum">
              <a:rPr lang="en-US" smtClean="0"/>
              <a:pPr>
                <a:defRPr/>
              </a:pPr>
              <a:t>24</a:t>
            </a:fld>
            <a:endParaRPr lang="en-US"/>
          </a:p>
        </p:txBody>
      </p:sp>
    </p:spTree>
    <p:extLst>
      <p:ext uri="{BB962C8B-B14F-4D97-AF65-F5344CB8AC3E}">
        <p14:creationId xmlns:p14="http://schemas.microsoft.com/office/powerpoint/2010/main" val="40377691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When you look at the species affected on farms in the last couple of months you see is that while some of the farms are single species with turkeys ducks or chickens, many of the farms house multiple species.</a:t>
            </a:r>
          </a:p>
        </p:txBody>
      </p:sp>
      <p:sp>
        <p:nvSpPr>
          <p:cNvPr id="4" name="Slide Number Placeholder 3"/>
          <p:cNvSpPr>
            <a:spLocks noGrp="1"/>
          </p:cNvSpPr>
          <p:nvPr>
            <p:ph type="sldNum" sz="quarter" idx="5"/>
          </p:nvPr>
        </p:nvSpPr>
        <p:spPr/>
        <p:txBody>
          <a:bodyPr/>
          <a:lstStyle/>
          <a:p>
            <a:pPr>
              <a:defRPr/>
            </a:pPr>
            <a:fld id="{ACF894DF-86D1-411C-9BC2-D3E9C3EA92A3}" type="slidenum">
              <a:rPr lang="en-US" smtClean="0"/>
              <a:pPr>
                <a:defRPr/>
              </a:pPr>
              <a:t>3</a:t>
            </a:fld>
            <a:endParaRPr lang="en-US"/>
          </a:p>
        </p:txBody>
      </p:sp>
    </p:spTree>
    <p:extLst>
      <p:ext uri="{BB962C8B-B14F-4D97-AF65-F5344CB8AC3E}">
        <p14:creationId xmlns:p14="http://schemas.microsoft.com/office/powerpoint/2010/main" val="3022444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baseline="0" dirty="0"/>
          </a:p>
        </p:txBody>
      </p:sp>
      <p:sp>
        <p:nvSpPr>
          <p:cNvPr id="4" name="Slide Number Placeholder 3"/>
          <p:cNvSpPr>
            <a:spLocks noGrp="1"/>
          </p:cNvSpPr>
          <p:nvPr>
            <p:ph type="sldNum" sz="quarter" idx="5"/>
          </p:nvPr>
        </p:nvSpPr>
        <p:spPr/>
        <p:txBody>
          <a:bodyPr/>
          <a:lstStyle/>
          <a:p>
            <a:pPr>
              <a:defRPr/>
            </a:pPr>
            <a:fld id="{916E5DAA-5713-4D49-942C-B1DC1E7FA84E}" type="slidenum">
              <a:rPr lang="en-US" smtClean="0"/>
              <a:pPr>
                <a:defRPr/>
              </a:pPr>
              <a:t>4</a:t>
            </a:fld>
            <a:endParaRPr lang="en-US"/>
          </a:p>
        </p:txBody>
      </p:sp>
    </p:spTree>
    <p:extLst>
      <p:ext uri="{BB962C8B-B14F-4D97-AF65-F5344CB8AC3E}">
        <p14:creationId xmlns:p14="http://schemas.microsoft.com/office/powerpoint/2010/main" val="18658394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aseline="0" dirty="0"/>
          </a:p>
        </p:txBody>
      </p:sp>
      <p:sp>
        <p:nvSpPr>
          <p:cNvPr id="4" name="Slide Number Placeholder 3"/>
          <p:cNvSpPr>
            <a:spLocks noGrp="1"/>
          </p:cNvSpPr>
          <p:nvPr>
            <p:ph type="sldNum" sz="quarter" idx="10"/>
          </p:nvPr>
        </p:nvSpPr>
        <p:spPr/>
        <p:txBody>
          <a:bodyPr/>
          <a:lstStyle/>
          <a:p>
            <a:pPr>
              <a:defRPr/>
            </a:pPr>
            <a:fld id="{ACF894DF-86D1-411C-9BC2-D3E9C3EA92A3}" type="slidenum">
              <a:rPr lang="en-US" smtClean="0"/>
              <a:pPr>
                <a:defRPr/>
              </a:pPr>
              <a:t>5</a:t>
            </a:fld>
            <a:endParaRPr lang="en-US"/>
          </a:p>
        </p:txBody>
      </p:sp>
    </p:spTree>
    <p:extLst>
      <p:ext uri="{BB962C8B-B14F-4D97-AF65-F5344CB8AC3E}">
        <p14:creationId xmlns:p14="http://schemas.microsoft.com/office/powerpoint/2010/main" val="28443975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CA" baseline="0" dirty="0"/>
          </a:p>
          <a:p>
            <a:endParaRPr lang="en-CA" baseline="0" dirty="0"/>
          </a:p>
          <a:p>
            <a:endParaRPr lang="en-CA" baseline="0" dirty="0"/>
          </a:p>
        </p:txBody>
      </p:sp>
      <p:sp>
        <p:nvSpPr>
          <p:cNvPr id="4" name="Slide Number Placeholder 3"/>
          <p:cNvSpPr>
            <a:spLocks noGrp="1"/>
          </p:cNvSpPr>
          <p:nvPr>
            <p:ph type="sldNum" sz="quarter" idx="10"/>
          </p:nvPr>
        </p:nvSpPr>
        <p:spPr/>
        <p:txBody>
          <a:bodyPr/>
          <a:lstStyle/>
          <a:p>
            <a:pPr>
              <a:defRPr/>
            </a:pPr>
            <a:fld id="{ACF894DF-86D1-411C-9BC2-D3E9C3EA92A3}" type="slidenum">
              <a:rPr lang="en-US" smtClean="0"/>
              <a:pPr>
                <a:defRPr/>
              </a:pPr>
              <a:t>6</a:t>
            </a:fld>
            <a:endParaRPr lang="en-US"/>
          </a:p>
        </p:txBody>
      </p:sp>
    </p:spTree>
    <p:extLst>
      <p:ext uri="{BB962C8B-B14F-4D97-AF65-F5344CB8AC3E}">
        <p14:creationId xmlns:p14="http://schemas.microsoft.com/office/powerpoint/2010/main" val="31991881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Like Canada, Europe has had a much worse season in 2024-25 than 2023-24</a:t>
            </a:r>
          </a:p>
          <a:p>
            <a:endParaRPr lang="en-CA" dirty="0"/>
          </a:p>
          <a:p>
            <a:r>
              <a:rPr lang="en-CA" dirty="0"/>
              <a:t>In the previous season 2023-24 , there was much greater genetic diversity in the viral strains circulating in Europe, whereas in 2024-25, 90% of the poultry cases are genotype </a:t>
            </a:r>
            <a:r>
              <a:rPr lang="en-CA" dirty="0" err="1"/>
              <a:t>DI.x</a:t>
            </a:r>
            <a:r>
              <a:rPr lang="en-CA" dirty="0"/>
              <a:t>.  </a:t>
            </a:r>
          </a:p>
          <a:p>
            <a:endParaRPr lang="en-CA" dirty="0"/>
          </a:p>
          <a:p>
            <a:r>
              <a:rPr lang="en-CA" dirty="0"/>
              <a:t>Right now the cases are starting to increase in Europe, and what we need to watch is that on the wild bird side the colony breeding seabird numbers in green on the bottom right chart, have increased, and it is these populations where the H5N1 spillover to North America in 2021 is though to have originated.</a:t>
            </a:r>
          </a:p>
        </p:txBody>
      </p:sp>
      <p:sp>
        <p:nvSpPr>
          <p:cNvPr id="4" name="Slide Number Placeholder 3"/>
          <p:cNvSpPr>
            <a:spLocks noGrp="1"/>
          </p:cNvSpPr>
          <p:nvPr>
            <p:ph type="sldNum" sz="quarter" idx="5"/>
          </p:nvPr>
        </p:nvSpPr>
        <p:spPr/>
        <p:txBody>
          <a:bodyPr/>
          <a:lstStyle/>
          <a:p>
            <a:pPr>
              <a:defRPr/>
            </a:pPr>
            <a:fld id="{ACF894DF-86D1-411C-9BC2-D3E9C3EA92A3}" type="slidenum">
              <a:rPr lang="en-US" smtClean="0"/>
              <a:pPr>
                <a:defRPr/>
              </a:pPr>
              <a:t>7</a:t>
            </a:fld>
            <a:endParaRPr lang="en-US"/>
          </a:p>
        </p:txBody>
      </p:sp>
    </p:spTree>
    <p:extLst>
      <p:ext uri="{BB962C8B-B14F-4D97-AF65-F5344CB8AC3E}">
        <p14:creationId xmlns:p14="http://schemas.microsoft.com/office/powerpoint/2010/main" val="32151194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Jumping to human infections with H5N1</a:t>
            </a:r>
          </a:p>
          <a:p>
            <a:endParaRPr lang="en-CA" dirty="0"/>
          </a:p>
          <a:p>
            <a:r>
              <a:rPr lang="en-CA" dirty="0"/>
              <a:t>We can expect sporadic severe cases in Humans and these international cases are tragic but not surprizing. </a:t>
            </a:r>
          </a:p>
          <a:p>
            <a:endParaRPr lang="en-CA" dirty="0"/>
          </a:p>
          <a:p>
            <a:r>
              <a:rPr lang="en-CA" dirty="0"/>
              <a:t>There have been around 1000 cases of H5N1 in humans reported since 1997, with 471 deaths since 2003.</a:t>
            </a:r>
          </a:p>
          <a:p>
            <a:endParaRPr lang="en-CA" dirty="0"/>
          </a:p>
        </p:txBody>
      </p:sp>
      <p:sp>
        <p:nvSpPr>
          <p:cNvPr id="4" name="Slide Number Placeholder 3"/>
          <p:cNvSpPr>
            <a:spLocks noGrp="1"/>
          </p:cNvSpPr>
          <p:nvPr>
            <p:ph type="sldNum" sz="quarter" idx="5"/>
          </p:nvPr>
        </p:nvSpPr>
        <p:spPr/>
        <p:txBody>
          <a:bodyPr/>
          <a:lstStyle/>
          <a:p>
            <a:pPr>
              <a:defRPr/>
            </a:pPr>
            <a:fld id="{ACF894DF-86D1-411C-9BC2-D3E9C3EA92A3}" type="slidenum">
              <a:rPr lang="en-US" smtClean="0"/>
              <a:pPr>
                <a:defRPr/>
              </a:pPr>
              <a:t>8</a:t>
            </a:fld>
            <a:endParaRPr lang="en-US"/>
          </a:p>
        </p:txBody>
      </p:sp>
    </p:spTree>
    <p:extLst>
      <p:ext uri="{BB962C8B-B14F-4D97-AF65-F5344CB8AC3E}">
        <p14:creationId xmlns:p14="http://schemas.microsoft.com/office/powerpoint/2010/main" val="4349910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A46660-E706-A13B-859C-F922CCF39D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09EA47-D643-7316-FC7A-BF8961F0B7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346385-4355-F84E-EE51-43B18BC27F0E}"/>
              </a:ext>
            </a:extLst>
          </p:cNvPr>
          <p:cNvSpPr>
            <a:spLocks noGrp="1"/>
          </p:cNvSpPr>
          <p:nvPr>
            <p:ph type="body" idx="1"/>
          </p:nvPr>
        </p:nvSpPr>
        <p:spPr/>
        <p:txBody>
          <a:bodyPr/>
          <a:lstStyle/>
          <a:p>
            <a:r>
              <a:rPr lang="en-CA" dirty="0"/>
              <a:t>Netherlands has implemented a vaccination study in four phases, first two phases are complete.</a:t>
            </a:r>
          </a:p>
          <a:p>
            <a:endParaRPr lang="en-CA" dirty="0"/>
          </a:p>
          <a:p>
            <a:r>
              <a:rPr lang="en-CA" dirty="0"/>
              <a:t>The objective of their trial is to determine whether vaccination of laying hens, under field circumstances, protects against HPAI infection for the long term, and if it decreases transmission within a flock.</a:t>
            </a:r>
          </a:p>
          <a:p>
            <a:endParaRPr lang="en-CA" dirty="0"/>
          </a:p>
          <a:p>
            <a:r>
              <a:rPr lang="en-CA" dirty="0"/>
              <a:t>The birds in the trial were vaccinated once with a Turkey Marek’s virus strain modified to carry the H5 antigen, this was in addition to the normal routine vaccines that are administered in commercial production. Control birds received only their routine vaccines.</a:t>
            </a:r>
          </a:p>
          <a:p>
            <a:endParaRPr lang="en-CA" dirty="0"/>
          </a:p>
          <a:p>
            <a:r>
              <a:rPr lang="en-CA" dirty="0"/>
              <a:t>Laying hens were vaccinated once as day old chicks, including almost 2400 vaccinates, and 4600 control birds that only received their routine vaccines.</a:t>
            </a:r>
          </a:p>
          <a:p>
            <a:endParaRPr lang="en-CA" dirty="0"/>
          </a:p>
          <a:p>
            <a:r>
              <a:rPr lang="en-CA" dirty="0"/>
              <a:t>The birds were housed under normal growing conditions until transferred to the lab for challenge.</a:t>
            </a:r>
          </a:p>
        </p:txBody>
      </p:sp>
      <p:sp>
        <p:nvSpPr>
          <p:cNvPr id="4" name="Slide Number Placeholder 3">
            <a:extLst>
              <a:ext uri="{FF2B5EF4-FFF2-40B4-BE49-F238E27FC236}">
                <a16:creationId xmlns:a16="http://schemas.microsoft.com/office/drawing/2014/main" id="{24A5BBD3-26EC-6555-468B-EE6F9911881D}"/>
              </a:ext>
            </a:extLst>
          </p:cNvPr>
          <p:cNvSpPr>
            <a:spLocks noGrp="1"/>
          </p:cNvSpPr>
          <p:nvPr>
            <p:ph type="sldNum" sz="quarter" idx="5"/>
          </p:nvPr>
        </p:nvSpPr>
        <p:spPr/>
        <p:txBody>
          <a:bodyPr/>
          <a:lstStyle/>
          <a:p>
            <a:pPr>
              <a:defRPr/>
            </a:pPr>
            <a:fld id="{ACF894DF-86D1-411C-9BC2-D3E9C3EA92A3}" type="slidenum">
              <a:rPr lang="en-US" smtClean="0"/>
              <a:pPr>
                <a:defRPr/>
              </a:pPr>
              <a:t>9</a:t>
            </a:fld>
            <a:endParaRPr lang="en-US"/>
          </a:p>
        </p:txBody>
      </p:sp>
    </p:spTree>
    <p:extLst>
      <p:ext uri="{BB962C8B-B14F-4D97-AF65-F5344CB8AC3E}">
        <p14:creationId xmlns:p14="http://schemas.microsoft.com/office/powerpoint/2010/main" val="26601112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1093788"/>
            <a:ext cx="9144000" cy="1677987"/>
          </a:xfrm>
        </p:spPr>
        <p:txBody>
          <a:bodyPr anchor="b">
            <a:normAutofit/>
          </a:bodyPr>
          <a:lstStyle>
            <a:lvl1pPr algn="r">
              <a:defRPr sz="4400" b="1">
                <a:solidFill>
                  <a:schemeClr val="bg1"/>
                </a:solidFill>
                <a:latin typeface="+mn-lt"/>
              </a:defRPr>
            </a:lvl1pPr>
          </a:lstStyle>
          <a:p>
            <a:r>
              <a:rPr lang="en-US" dirty="0"/>
              <a:t>Click to edit Master title style</a:t>
            </a:r>
          </a:p>
        </p:txBody>
      </p:sp>
      <p:sp>
        <p:nvSpPr>
          <p:cNvPr id="3" name="Subtitle 2"/>
          <p:cNvSpPr>
            <a:spLocks noGrp="1"/>
          </p:cNvSpPr>
          <p:nvPr>
            <p:ph type="subTitle" idx="1"/>
          </p:nvPr>
        </p:nvSpPr>
        <p:spPr>
          <a:xfrm>
            <a:off x="3048000" y="3101976"/>
            <a:ext cx="9144000" cy="1655762"/>
          </a:xfrm>
        </p:spPr>
        <p:txBody>
          <a:bodyPr/>
          <a:lstStyle>
            <a:lvl1pPr marL="0" indent="0" algn="r">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408012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4C61C98A-C5DC-4C78-BD0D-CF5DC7D5F5B8}" type="slidenum">
              <a:rPr lang="en-US"/>
              <a:pPr>
                <a:defRPr/>
              </a:pPr>
              <a:t>‹#›</a:t>
            </a:fld>
            <a:endParaRPr lang="en-US"/>
          </a:p>
        </p:txBody>
      </p:sp>
    </p:spTree>
    <p:extLst>
      <p:ext uri="{BB962C8B-B14F-4D97-AF65-F5344CB8AC3E}">
        <p14:creationId xmlns:p14="http://schemas.microsoft.com/office/powerpoint/2010/main" val="2690800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lvl1pPr>
              <a:defRPr b="1">
                <a:latin typeface="+mn-lt"/>
              </a:defRPr>
            </a:lvl1pPr>
          </a:lstStyle>
          <a:p>
            <a:r>
              <a:rPr lang="en-US" dirty="0"/>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D54BD4FB-196E-454C-890F-574374854696}" type="slidenum">
              <a:rPr lang="en-US"/>
              <a:pPr>
                <a:defRPr/>
              </a:pPr>
              <a:t>‹#›</a:t>
            </a:fld>
            <a:endParaRPr lang="en-US"/>
          </a:p>
        </p:txBody>
      </p:sp>
    </p:spTree>
    <p:extLst>
      <p:ext uri="{BB962C8B-B14F-4D97-AF65-F5344CB8AC3E}">
        <p14:creationId xmlns:p14="http://schemas.microsoft.com/office/powerpoint/2010/main" val="8471869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8ED966C-7F33-B1B3-5B89-A645ABA47DC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fr-FR"/>
          </a:p>
        </p:txBody>
      </p:sp>
      <p:sp>
        <p:nvSpPr>
          <p:cNvPr id="3" name="Espace réservé de la date 2">
            <a:extLst>
              <a:ext uri="{FF2B5EF4-FFF2-40B4-BE49-F238E27FC236}">
                <a16:creationId xmlns:a16="http://schemas.microsoft.com/office/drawing/2014/main" id="{D4824839-7860-701B-09E7-422C82AC5405}"/>
              </a:ext>
            </a:extLst>
          </p:cNvPr>
          <p:cNvSpPr>
            <a:spLocks noGrp="1"/>
          </p:cNvSpPr>
          <p:nvPr>
            <p:ph type="dt" sz="half" idx="10"/>
          </p:nvPr>
        </p:nvSpPr>
        <p:spPr/>
        <p:txBody>
          <a:bodyPr/>
          <a:lstStyle/>
          <a:p>
            <a:fld id="{58386FC9-D336-014D-ADE1-FCC117243F80}" type="datetimeFigureOut">
              <a:rPr lang="fr-FR" smtClean="0"/>
              <a:t>22/10/2025</a:t>
            </a:fld>
            <a:endParaRPr lang="fr-FR"/>
          </a:p>
        </p:txBody>
      </p:sp>
      <p:sp>
        <p:nvSpPr>
          <p:cNvPr id="4" name="Espace réservé du pied de page 3">
            <a:extLst>
              <a:ext uri="{FF2B5EF4-FFF2-40B4-BE49-F238E27FC236}">
                <a16:creationId xmlns:a16="http://schemas.microsoft.com/office/drawing/2014/main" id="{1659F502-46C8-0ACC-837D-6C6A29B145CE}"/>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9F54B9CD-E45B-1A01-C20B-C97572755E41}"/>
              </a:ext>
            </a:extLst>
          </p:cNvPr>
          <p:cNvSpPr>
            <a:spLocks noGrp="1"/>
          </p:cNvSpPr>
          <p:nvPr>
            <p:ph type="sldNum" sz="quarter" idx="12"/>
          </p:nvPr>
        </p:nvSpPr>
        <p:spPr/>
        <p:txBody>
          <a:bodyPr/>
          <a:lstStyle/>
          <a:p>
            <a:fld id="{0AA07859-DB5D-D448-8E88-B29B36C97534}" type="slidenum">
              <a:rPr lang="fr-FR" smtClean="0"/>
              <a:t>‹#›</a:t>
            </a:fld>
            <a:endParaRPr lang="fr-FR"/>
          </a:p>
        </p:txBody>
      </p:sp>
    </p:spTree>
    <p:extLst>
      <p:ext uri="{BB962C8B-B14F-4D97-AF65-F5344CB8AC3E}">
        <p14:creationId xmlns:p14="http://schemas.microsoft.com/office/powerpoint/2010/main" val="39942815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8A069FA-A77D-CFEC-22A9-02D9C5D4950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fr-FR"/>
          </a:p>
        </p:txBody>
      </p:sp>
      <p:sp>
        <p:nvSpPr>
          <p:cNvPr id="3" name="Espace réservé du contenu 2">
            <a:extLst>
              <a:ext uri="{FF2B5EF4-FFF2-40B4-BE49-F238E27FC236}">
                <a16:creationId xmlns:a16="http://schemas.microsoft.com/office/drawing/2014/main" id="{5315F817-3D47-E746-E290-9035F330575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Espace réservé de la date 3">
            <a:extLst>
              <a:ext uri="{FF2B5EF4-FFF2-40B4-BE49-F238E27FC236}">
                <a16:creationId xmlns:a16="http://schemas.microsoft.com/office/drawing/2014/main" id="{2F47FAC6-CEA3-F09D-2602-DD894F2CE7B1}"/>
              </a:ext>
            </a:extLst>
          </p:cNvPr>
          <p:cNvSpPr>
            <a:spLocks noGrp="1"/>
          </p:cNvSpPr>
          <p:nvPr>
            <p:ph type="dt" sz="half" idx="10"/>
          </p:nvPr>
        </p:nvSpPr>
        <p:spPr/>
        <p:txBody>
          <a:bodyPr/>
          <a:lstStyle/>
          <a:p>
            <a:fld id="{58386FC9-D336-014D-ADE1-FCC117243F80}" type="datetimeFigureOut">
              <a:rPr lang="fr-FR" smtClean="0"/>
              <a:t>22/10/2025</a:t>
            </a:fld>
            <a:endParaRPr lang="fr-FR"/>
          </a:p>
        </p:txBody>
      </p:sp>
      <p:sp>
        <p:nvSpPr>
          <p:cNvPr id="5" name="Espace réservé du pied de page 4">
            <a:extLst>
              <a:ext uri="{FF2B5EF4-FFF2-40B4-BE49-F238E27FC236}">
                <a16:creationId xmlns:a16="http://schemas.microsoft.com/office/drawing/2014/main" id="{90A4EC74-DFA2-A963-480B-B09CE5620A6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9BBC8AF-C6FF-BF5B-ADE2-9E13881FF01B}"/>
              </a:ext>
            </a:extLst>
          </p:cNvPr>
          <p:cNvSpPr>
            <a:spLocks noGrp="1"/>
          </p:cNvSpPr>
          <p:nvPr>
            <p:ph type="sldNum" sz="quarter" idx="12"/>
          </p:nvPr>
        </p:nvSpPr>
        <p:spPr/>
        <p:txBody>
          <a:bodyPr/>
          <a:lstStyle/>
          <a:p>
            <a:fld id="{0AA07859-DB5D-D448-8E88-B29B36C97534}" type="slidenum">
              <a:rPr lang="fr-FR" smtClean="0"/>
              <a:t>‹#›</a:t>
            </a:fld>
            <a:endParaRPr lang="fr-FR"/>
          </a:p>
        </p:txBody>
      </p:sp>
    </p:spTree>
    <p:extLst>
      <p:ext uri="{BB962C8B-B14F-4D97-AF65-F5344CB8AC3E}">
        <p14:creationId xmlns:p14="http://schemas.microsoft.com/office/powerpoint/2010/main" val="1810288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49" y="1709738"/>
            <a:ext cx="10515600" cy="2852737"/>
          </a:xfrm>
        </p:spPr>
        <p:txBody>
          <a:bodyPr anchor="b"/>
          <a:lstStyle>
            <a:lvl1pPr algn="r">
              <a:defRPr sz="6000">
                <a:latin typeface="+mn-lt"/>
              </a:defRPr>
            </a:lvl1pPr>
          </a:lstStyle>
          <a:p>
            <a:r>
              <a:rPr lang="en-US" dirty="0"/>
              <a:t>Click to edit Master title style</a:t>
            </a:r>
          </a:p>
        </p:txBody>
      </p:sp>
      <p:sp>
        <p:nvSpPr>
          <p:cNvPr id="3" name="Text Placeholder 2"/>
          <p:cNvSpPr>
            <a:spLocks noGrp="1"/>
          </p:cNvSpPr>
          <p:nvPr>
            <p:ph type="body" idx="1"/>
          </p:nvPr>
        </p:nvSpPr>
        <p:spPr>
          <a:xfrm>
            <a:off x="831849" y="4589479"/>
            <a:ext cx="10515600" cy="1500187"/>
          </a:xfrm>
        </p:spPr>
        <p:txBody>
          <a:bodyPr/>
          <a:lstStyle>
            <a:lvl1pPr marL="0" indent="0" algn="r">
              <a:buNone/>
              <a:defRPr sz="2400" b="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2752208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6"/>
          <p:cNvSpPr>
            <a:spLocks noGrp="1"/>
          </p:cNvSpPr>
          <p:nvPr>
            <p:ph type="sldNum" sz="quarter" idx="10"/>
          </p:nvPr>
        </p:nvSpPr>
        <p:spPr/>
        <p:txBody>
          <a:bodyPr/>
          <a:lstStyle>
            <a:lvl1pPr>
              <a:defRPr/>
            </a:lvl1pPr>
          </a:lstStyle>
          <a:p>
            <a:pPr>
              <a:defRPr/>
            </a:pPr>
            <a:fld id="{222C2B47-41F2-42A5-AA41-34CCD9669551}" type="slidenum">
              <a:rPr lang="en-US"/>
              <a:pPr>
                <a:defRPr/>
              </a:pPr>
              <a:t>‹#›</a:t>
            </a:fld>
            <a:endParaRPr lang="en-US"/>
          </a:p>
        </p:txBody>
      </p:sp>
    </p:spTree>
    <p:extLst>
      <p:ext uri="{BB962C8B-B14F-4D97-AF65-F5344CB8AC3E}">
        <p14:creationId xmlns:p14="http://schemas.microsoft.com/office/powerpoint/2010/main" val="533255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lvl1pPr>
              <a:defRPr b="1">
                <a:latin typeface="+mn-lt"/>
              </a:defRPr>
            </a:lvl1pPr>
          </a:lstStyle>
          <a:p>
            <a:r>
              <a:rPr lang="en-US" dirty="0"/>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8"/>
          <p:cNvSpPr>
            <a:spLocks noGrp="1"/>
          </p:cNvSpPr>
          <p:nvPr>
            <p:ph type="sldNum" sz="quarter" idx="10"/>
          </p:nvPr>
        </p:nvSpPr>
        <p:spPr/>
        <p:txBody>
          <a:bodyPr/>
          <a:lstStyle>
            <a:lvl1pPr>
              <a:defRPr/>
            </a:lvl1pPr>
          </a:lstStyle>
          <a:p>
            <a:pPr>
              <a:defRPr/>
            </a:pPr>
            <a:fld id="{B48FB889-B1E1-40D0-9118-58010DD0FC49}" type="slidenum">
              <a:rPr lang="en-US"/>
              <a:pPr>
                <a:defRPr/>
              </a:pPr>
              <a:t>‹#›</a:t>
            </a:fld>
            <a:endParaRPr lang="en-US"/>
          </a:p>
        </p:txBody>
      </p:sp>
    </p:spTree>
    <p:extLst>
      <p:ext uri="{BB962C8B-B14F-4D97-AF65-F5344CB8AC3E}">
        <p14:creationId xmlns:p14="http://schemas.microsoft.com/office/powerpoint/2010/main" val="2631897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7" name="Text Placeholder 6"/>
          <p:cNvSpPr>
            <a:spLocks noGrp="1"/>
          </p:cNvSpPr>
          <p:nvPr>
            <p:ph type="body" sz="quarter" idx="13"/>
          </p:nvPr>
        </p:nvSpPr>
        <p:spPr>
          <a:xfrm>
            <a:off x="838200" y="2057400"/>
            <a:ext cx="10515600" cy="40147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4"/>
          <p:cNvSpPr>
            <a:spLocks noGrp="1"/>
          </p:cNvSpPr>
          <p:nvPr>
            <p:ph type="sldNum" sz="quarter" idx="14"/>
          </p:nvPr>
        </p:nvSpPr>
        <p:spPr/>
        <p:txBody>
          <a:bodyPr/>
          <a:lstStyle>
            <a:lvl1pPr>
              <a:defRPr/>
            </a:lvl1pPr>
          </a:lstStyle>
          <a:p>
            <a:pPr>
              <a:defRPr/>
            </a:pPr>
            <a:fld id="{A5F12CC5-A507-4028-B3C9-257C8E707382}" type="slidenum">
              <a:rPr lang="en-US"/>
              <a:pPr>
                <a:defRPr/>
              </a:pPr>
              <a:t>‹#›</a:t>
            </a:fld>
            <a:endParaRPr lang="en-US"/>
          </a:p>
        </p:txBody>
      </p:sp>
    </p:spTree>
    <p:extLst>
      <p:ext uri="{BB962C8B-B14F-4D97-AF65-F5344CB8AC3E}">
        <p14:creationId xmlns:p14="http://schemas.microsoft.com/office/powerpoint/2010/main" val="1826710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7" name="Text Placeholder 6"/>
          <p:cNvSpPr>
            <a:spLocks noGrp="1"/>
          </p:cNvSpPr>
          <p:nvPr>
            <p:ph type="body" sz="quarter" idx="13"/>
          </p:nvPr>
        </p:nvSpPr>
        <p:spPr>
          <a:xfrm>
            <a:off x="838200" y="2057400"/>
            <a:ext cx="4919663" cy="40147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3"/>
          <p:cNvSpPr>
            <a:spLocks noGrp="1"/>
          </p:cNvSpPr>
          <p:nvPr>
            <p:ph type="pic" sz="quarter" idx="14"/>
          </p:nvPr>
        </p:nvSpPr>
        <p:spPr>
          <a:xfrm>
            <a:off x="6172200" y="2057400"/>
            <a:ext cx="5181600" cy="4000500"/>
          </a:xfrm>
        </p:spPr>
        <p:txBody>
          <a:bodyPr rtlCol="0">
            <a:normAutofit/>
          </a:bodyPr>
          <a:lstStyle/>
          <a:p>
            <a:pPr lvl="0"/>
            <a:endParaRPr lang="en-US" noProof="0"/>
          </a:p>
        </p:txBody>
      </p:sp>
      <p:sp>
        <p:nvSpPr>
          <p:cNvPr id="5" name="Slide Number Placeholder 4"/>
          <p:cNvSpPr>
            <a:spLocks noGrp="1"/>
          </p:cNvSpPr>
          <p:nvPr>
            <p:ph type="sldNum" sz="quarter" idx="15"/>
          </p:nvPr>
        </p:nvSpPr>
        <p:spPr/>
        <p:txBody>
          <a:bodyPr/>
          <a:lstStyle>
            <a:lvl1pPr>
              <a:defRPr/>
            </a:lvl1pPr>
          </a:lstStyle>
          <a:p>
            <a:pPr>
              <a:defRPr/>
            </a:pPr>
            <a:fld id="{9F81C94A-5837-4538-A85E-3BC9A11D4007}" type="slidenum">
              <a:rPr lang="en-US"/>
              <a:pPr>
                <a:defRPr/>
              </a:pPr>
              <a:t>‹#›</a:t>
            </a:fld>
            <a:endParaRPr lang="en-US"/>
          </a:p>
        </p:txBody>
      </p:sp>
    </p:spTree>
    <p:extLst>
      <p:ext uri="{BB962C8B-B14F-4D97-AF65-F5344CB8AC3E}">
        <p14:creationId xmlns:p14="http://schemas.microsoft.com/office/powerpoint/2010/main" val="4000805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p:txBody>
          <a:bodyPr/>
          <a:lstStyle>
            <a:lvl1pPr>
              <a:defRPr/>
            </a:lvl1pPr>
          </a:lstStyle>
          <a:p>
            <a:pPr>
              <a:defRPr/>
            </a:pPr>
            <a:fld id="{8B18459C-5D3F-466B-B70D-EFCCECAFA19D}" type="slidenum">
              <a:rPr lang="en-US"/>
              <a:pPr>
                <a:defRPr/>
              </a:pPr>
              <a:t>‹#›</a:t>
            </a:fld>
            <a:endParaRPr lang="en-US"/>
          </a:p>
        </p:txBody>
      </p:sp>
    </p:spTree>
    <p:extLst>
      <p:ext uri="{BB962C8B-B14F-4D97-AF65-F5344CB8AC3E}">
        <p14:creationId xmlns:p14="http://schemas.microsoft.com/office/powerpoint/2010/main" val="903924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atin typeface="+mn-lt"/>
              </a:defRPr>
            </a:lvl1pPr>
          </a:lstStyle>
          <a:p>
            <a:r>
              <a:rPr lang="en-US" dirty="0"/>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Slide Number Placeholder 6"/>
          <p:cNvSpPr>
            <a:spLocks noGrp="1"/>
          </p:cNvSpPr>
          <p:nvPr>
            <p:ph type="sldNum" sz="quarter" idx="10"/>
          </p:nvPr>
        </p:nvSpPr>
        <p:spPr/>
        <p:txBody>
          <a:bodyPr/>
          <a:lstStyle>
            <a:lvl1pPr>
              <a:defRPr/>
            </a:lvl1pPr>
          </a:lstStyle>
          <a:p>
            <a:pPr>
              <a:defRPr/>
            </a:pPr>
            <a:fld id="{F78FD813-48F2-42F0-8FCF-ACF9E1873146}" type="slidenum">
              <a:rPr lang="en-US"/>
              <a:pPr>
                <a:defRPr/>
              </a:pPr>
              <a:t>‹#›</a:t>
            </a:fld>
            <a:endParaRPr lang="en-US"/>
          </a:p>
        </p:txBody>
      </p:sp>
    </p:spTree>
    <p:extLst>
      <p:ext uri="{BB962C8B-B14F-4D97-AF65-F5344CB8AC3E}">
        <p14:creationId xmlns:p14="http://schemas.microsoft.com/office/powerpoint/2010/main" val="2552455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atin typeface="+mn-lt"/>
              </a:defRPr>
            </a:lvl1pPr>
          </a:lstStyle>
          <a:p>
            <a:r>
              <a:rPr lang="en-US" dirty="0"/>
              <a:t>Click to edit Master title style</a:t>
            </a:r>
          </a:p>
        </p:txBody>
      </p:sp>
      <p:sp>
        <p:nvSpPr>
          <p:cNvPr id="3" name="Picture Placeholder 2"/>
          <p:cNvSpPr>
            <a:spLocks noGrp="1"/>
          </p:cNvSpPr>
          <p:nvPr>
            <p:ph type="pic" idx="1"/>
          </p:nvPr>
        </p:nvSpPr>
        <p:spPr>
          <a:xfrm>
            <a:off x="5183188" y="987426"/>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Slide Number Placeholder 6"/>
          <p:cNvSpPr>
            <a:spLocks noGrp="1"/>
          </p:cNvSpPr>
          <p:nvPr>
            <p:ph type="sldNum" sz="quarter" idx="10"/>
          </p:nvPr>
        </p:nvSpPr>
        <p:spPr/>
        <p:txBody>
          <a:bodyPr/>
          <a:lstStyle>
            <a:lvl1pPr>
              <a:defRPr/>
            </a:lvl1pPr>
          </a:lstStyle>
          <a:p>
            <a:pPr>
              <a:defRPr/>
            </a:pPr>
            <a:fld id="{461ACA56-2288-4290-B789-2225FFBF1474}" type="slidenum">
              <a:rPr lang="en-US"/>
              <a:pPr>
                <a:defRPr/>
              </a:pPr>
              <a:t>‹#›</a:t>
            </a:fld>
            <a:endParaRPr lang="en-US"/>
          </a:p>
        </p:txBody>
      </p:sp>
    </p:spTree>
    <p:extLst>
      <p:ext uri="{BB962C8B-B14F-4D97-AF65-F5344CB8AC3E}">
        <p14:creationId xmlns:p14="http://schemas.microsoft.com/office/powerpoint/2010/main" val="11840890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90D9DBF5-9739-45F5-BA36-F9FB46B79EF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33" r:id="rId1"/>
    <p:sldLayoutId id="2147484334" r:id="rId2"/>
    <p:sldLayoutId id="2147484335" r:id="rId3"/>
    <p:sldLayoutId id="2147484336" r:id="rId4"/>
    <p:sldLayoutId id="2147484337" r:id="rId5"/>
    <p:sldLayoutId id="2147484338" r:id="rId6"/>
    <p:sldLayoutId id="2147484339" r:id="rId7"/>
    <p:sldLayoutId id="2147484340" r:id="rId8"/>
    <p:sldLayoutId id="2147484341" r:id="rId9"/>
    <p:sldLayoutId id="2147484342" r:id="rId10"/>
    <p:sldLayoutId id="2147484343" r:id="rId11"/>
    <p:sldLayoutId id="2147484344" r:id="rId12"/>
    <p:sldLayoutId id="2147484345" r:id="rId13"/>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ezd.ca/"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image" Target="../media/image15.svg"/><Relationship Id="rId5" Type="http://schemas.openxmlformats.org/officeDocument/2006/relationships/diagramQuickStyle" Target="../diagrams/quickStyle1.xml"/><Relationship Id="rId10" Type="http://schemas.openxmlformats.org/officeDocument/2006/relationships/image" Target="../media/image14.png"/><Relationship Id="rId4" Type="http://schemas.openxmlformats.org/officeDocument/2006/relationships/diagramLayout" Target="../diagrams/layout1.xml"/><Relationship Id="rId9" Type="http://schemas.openxmlformats.org/officeDocument/2006/relationships/image" Target="../media/image13.sv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slides/_rels/slide1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image" Target="../media/image15.svg"/><Relationship Id="rId5" Type="http://schemas.openxmlformats.org/officeDocument/2006/relationships/diagramQuickStyle" Target="../diagrams/quickStyle2.xml"/><Relationship Id="rId10" Type="http://schemas.openxmlformats.org/officeDocument/2006/relationships/image" Target="../media/image14.png"/><Relationship Id="rId4" Type="http://schemas.openxmlformats.org/officeDocument/2006/relationships/diagramLayout" Target="../diagrams/layout2.xml"/><Relationship Id="rId9" Type="http://schemas.openxmlformats.org/officeDocument/2006/relationships/image" Target="../media/image13.sv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slides/_rels/slide14.xml.rels><?xml version="1.0" encoding="UTF-8" standalone="yes"?>
<Relationships xmlns="http://schemas.openxmlformats.org/package/2006/relationships"><Relationship Id="rId3" Type="http://schemas.openxmlformats.org/officeDocument/2006/relationships/hyperlink" Target="https://bioone.org/journals/avian-diseases/volume-69/issue-3/aviandiseases-D-25-00055/The-Efficacy-of-Inactivated-Vaccine-Against-H5-Clade-2344b-Highly/10.1637/aviandiseases-D-25-00055.full"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hyperlink" Target="https://app.powerbi.com/view?r=eyJrIjoiMGZkNGRmZmQtNzg1My00ZmYxLTkzMTgtMWViNjg0MTBhYjRhIiwidCI6IjE4YjVhNWVkLTFkODYtNDFkMy05NGEwLWJjMjdkYWUzMmFiMiJ9"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hyperlink" Target="https://www.sciencedirect.com/science/article/pii/S0032579125006224" TargetMode="Externa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s://www.woah.org/app/uploads/2025/10/hpai-report-75.pdf" TargetMode="External"/><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hyperlink" Target="https://www.tandfonline.com/doi/full/10.2147/VMRR.S539444"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https://www.gov.uk/government/publications/vaccination-of-poultry-against-highly-pathogenic-avian-influenza/vaccination-of-poultry-against-highly-pathogenic-avian-influenza-hpai-joint-industry-and-cross-government-vaccination-taskforce" TargetMode="External"/><Relationship Id="rId3" Type="http://schemas.openxmlformats.org/officeDocument/2006/relationships/hyperlink" Target="https://www.nature.com/articles/s41598-025-13003-5" TargetMode="External"/><Relationship Id="rId7" Type="http://schemas.openxmlformats.org/officeDocument/2006/relationships/hyperlink" Target="https://www.mdpi.com/2306-7381/12/8/704" TargetMode="Externa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hyperlink" Target="https://cdn.who.int/media/docs/default-source/influenza/human-animal-interface-risk-assessments/fao-woah-who-joint-h5-assessment-july-2025.pdf?sfvrsn=fe76b74e_1&amp;download=true" TargetMode="External"/><Relationship Id="rId5" Type="http://schemas.openxmlformats.org/officeDocument/2006/relationships/hyperlink" Target="https://journals.plos.org/plosone/article?id=10.1371/journal.pone.0328149" TargetMode="External"/><Relationship Id="rId4" Type="http://schemas.openxmlformats.org/officeDocument/2006/relationships/hyperlink" Target="https://www.biorxiv.org/content/10.1101/2025.07.31.666798v1" TargetMode="External"/><Relationship Id="rId9" Type="http://schemas.openxmlformats.org/officeDocument/2006/relationships/hyperlink" Target="https://www.medrxiv.org/content/10.1101/2025.07.22.25331905v2" TargetMode="External"/></Relationships>
</file>

<file path=ppt/slides/_rels/slide24.xml.rels><?xml version="1.0" encoding="UTF-8" standalone="yes"?>
<Relationships xmlns="http://schemas.openxmlformats.org/package/2006/relationships"><Relationship Id="rId8" Type="http://schemas.openxmlformats.org/officeDocument/2006/relationships/hyperlink" Target="https://pmc.ncbi.nlm.nih.gov/articles/PMC12397219/" TargetMode="External"/><Relationship Id="rId3" Type="http://schemas.openxmlformats.org/officeDocument/2006/relationships/hyperlink" Target="https://avmajournals.avma.org/view/journals/javma/263/11/javma.25.06.0388.xml" TargetMode="External"/><Relationship Id="rId7" Type="http://schemas.openxmlformats.org/officeDocument/2006/relationships/hyperlink" Target="https://www.sciencedirect.com/science/article/pii/S2590136225001032" TargetMode="External"/><Relationship Id="rId2" Type="http://schemas.openxmlformats.org/officeDocument/2006/relationships/notesSlide" Target="../notesSlides/notesSlide23.xml"/><Relationship Id="rId1" Type="http://schemas.openxmlformats.org/officeDocument/2006/relationships/slideLayout" Target="../slideLayouts/slideLayout5.xml"/><Relationship Id="rId6" Type="http://schemas.openxmlformats.org/officeDocument/2006/relationships/hyperlink" Target="https://www.biorxiv.org/content/10.1101/2025.08.20.670882v1" TargetMode="External"/><Relationship Id="rId5" Type="http://schemas.openxmlformats.org/officeDocument/2006/relationships/hyperlink" Target="https://journals.asm.org/doi/10.1128/spectrum.00948-25" TargetMode="External"/><Relationship Id="rId10" Type="http://schemas.openxmlformats.org/officeDocument/2006/relationships/hyperlink" Target="https://www.sciencedirect.com/science/article/pii/S0168170225001121" TargetMode="External"/><Relationship Id="rId4" Type="http://schemas.openxmlformats.org/officeDocument/2006/relationships/hyperlink" Target="https://www.frontiersin.org/journals/cellular-and-infection-microbiology/articles/10.3389/fcimb.2025.1625665/full" TargetMode="External"/><Relationship Id="rId9" Type="http://schemas.openxmlformats.org/officeDocument/2006/relationships/hyperlink" Target="https://www.microbiologyresearch.org/content/journal/jgv/10.1099/jgv.0.002150"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https://www.science.org/doi/10.1126/sciadv.ady1208" TargetMode="External"/><Relationship Id="rId3" Type="http://schemas.openxmlformats.org/officeDocument/2006/relationships/hyperlink" Target="https://journals.plos.org/plosbiology/article?id=10.1371/journal.pbio.3003352" TargetMode="External"/><Relationship Id="rId7" Type="http://schemas.openxmlformats.org/officeDocument/2006/relationships/hyperlink" Target="https://www.ecdc.europa.eu/en/publications-data/avian-influenza-overview-june-september-2025" TargetMode="External"/><Relationship Id="rId2" Type="http://schemas.openxmlformats.org/officeDocument/2006/relationships/hyperlink" Target="https://www.sciencedirect.com/science/article/pii/S0042682225002156?via%3Dihub" TargetMode="External"/><Relationship Id="rId1" Type="http://schemas.openxmlformats.org/officeDocument/2006/relationships/slideLayout" Target="../slideLayouts/slideLayout5.xml"/><Relationship Id="rId6" Type="http://schemas.openxmlformats.org/officeDocument/2006/relationships/hyperlink" Target="https://www.sciencedirect.com/science/article/pii/S2352771425002083?via%3Dihub" TargetMode="External"/><Relationship Id="rId5" Type="http://schemas.openxmlformats.org/officeDocument/2006/relationships/hyperlink" Target="https://onlinelibrary.wiley.com/doi/10.1111/irv.70159" TargetMode="External"/><Relationship Id="rId4" Type="http://schemas.openxmlformats.org/officeDocument/2006/relationships/hyperlink" Target="https://www.biorxiv.org/content/10.1101/2025.09.08.674895v1" TargetMode="External"/><Relationship Id="rId9" Type="http://schemas.openxmlformats.org/officeDocument/2006/relationships/hyperlink" Target="https://www.gov.uk/government/publications/vaccination-of-poultry-against-highly-pathogenic-avian-influenza/vaccination-of-poultry-against-highly-pathogenic-avian-influenza-hpai-joint-industry-and-cross-government-vaccination-taskforce" TargetMode="Externa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cfia-ncr.maps.arcgis.com/apps/dashboards/89c779e98cdf492c899df23e1c38fdbc"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http://www.cwhc-rcsf.ca/avian_influenza_testing_results.php"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aphis.usda.gov/livestock-poultry-disease/avian/avian-influenza/hpai-detections/commercial-backyard-flocks"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hyperlink" Target="https://www.aphis.usda.gov/livestock-poultry-disease/avian/avian-influenza/hpai-detections/wild-bird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rtlCol="0">
            <a:noAutofit/>
          </a:bodyPr>
          <a:lstStyle/>
          <a:p>
            <a:pPr eaLnBrk="1" fontAlgn="auto" hangingPunct="1">
              <a:spcAft>
                <a:spcPts val="0"/>
              </a:spcAft>
              <a:defRPr/>
            </a:pPr>
            <a:r>
              <a:rPr lang="fr-FR" sz="2800" dirty="0" err="1"/>
              <a:t>Community</a:t>
            </a:r>
            <a:r>
              <a:rPr lang="fr-FR" sz="2800" dirty="0"/>
              <a:t> for </a:t>
            </a:r>
            <a:r>
              <a:rPr lang="fr-FR" sz="2800" dirty="0" err="1"/>
              <a:t>Emerging</a:t>
            </a:r>
            <a:r>
              <a:rPr lang="fr-FR" sz="2800" dirty="0"/>
              <a:t> and </a:t>
            </a:r>
            <a:r>
              <a:rPr lang="fr-FR" sz="2800" dirty="0" err="1"/>
              <a:t>Zoonotic</a:t>
            </a:r>
            <a:r>
              <a:rPr lang="fr-FR" sz="2800" dirty="0"/>
              <a:t> </a:t>
            </a:r>
            <a:r>
              <a:rPr lang="fr-FR" sz="2800" dirty="0" err="1"/>
              <a:t>Diseases</a:t>
            </a:r>
            <a:br>
              <a:rPr lang="fr-FR" sz="2800" dirty="0"/>
            </a:br>
            <a:r>
              <a:rPr lang="fr-FR" sz="2000" i="1" dirty="0" err="1"/>
              <a:t>Identifying</a:t>
            </a:r>
            <a:r>
              <a:rPr lang="fr-FR" sz="2000" i="1" dirty="0"/>
              <a:t> </a:t>
            </a:r>
            <a:r>
              <a:rPr lang="fr-FR" sz="2000" i="1" dirty="0" err="1"/>
              <a:t>emerging</a:t>
            </a:r>
            <a:r>
              <a:rPr lang="fr-FR" sz="2000" i="1" dirty="0"/>
              <a:t> </a:t>
            </a:r>
            <a:r>
              <a:rPr lang="fr-FR" sz="2000" i="1" dirty="0" err="1"/>
              <a:t>risks</a:t>
            </a:r>
            <a:r>
              <a:rPr lang="fr-FR" sz="2000" i="1" dirty="0"/>
              <a:t> </a:t>
            </a:r>
            <a:r>
              <a:rPr lang="fr-FR" sz="2000" i="1" dirty="0" err="1"/>
              <a:t>through</a:t>
            </a:r>
            <a:r>
              <a:rPr lang="fr-FR" sz="2000" i="1" dirty="0"/>
              <a:t> collective intelligence</a:t>
            </a:r>
            <a:endParaRPr lang="en-CA" sz="2000" i="1" dirty="0"/>
          </a:p>
        </p:txBody>
      </p:sp>
      <p:sp>
        <p:nvSpPr>
          <p:cNvPr id="14339" name="Subtitle 1"/>
          <p:cNvSpPr>
            <a:spLocks noGrp="1"/>
          </p:cNvSpPr>
          <p:nvPr>
            <p:ph type="subTitle" idx="1"/>
          </p:nvPr>
        </p:nvSpPr>
        <p:spPr>
          <a:xfrm>
            <a:off x="3048000" y="3101975"/>
            <a:ext cx="9144000" cy="1123950"/>
          </a:xfrm>
        </p:spPr>
        <p:txBody>
          <a:bodyPr/>
          <a:lstStyle/>
          <a:p>
            <a:pPr eaLnBrk="1" hangingPunct="1"/>
            <a:r>
              <a:rPr lang="en-CA" altLang="en-US" dirty="0"/>
              <a:t>CEZD – CAHSS Poultry Update</a:t>
            </a:r>
          </a:p>
          <a:p>
            <a:pPr eaLnBrk="1" hangingPunct="1"/>
            <a:r>
              <a:rPr lang="en-CA" altLang="en-US" dirty="0"/>
              <a:t>23 October 2025</a:t>
            </a:r>
          </a:p>
        </p:txBody>
      </p:sp>
      <p:sp>
        <p:nvSpPr>
          <p:cNvPr id="14341" name="TextBox 4"/>
          <p:cNvSpPr txBox="1">
            <a:spLocks noChangeArrowheads="1"/>
          </p:cNvSpPr>
          <p:nvPr/>
        </p:nvSpPr>
        <p:spPr bwMode="auto">
          <a:xfrm>
            <a:off x="9380538" y="5749925"/>
            <a:ext cx="28114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CA" altLang="en-US" sz="3600" b="1">
                <a:solidFill>
                  <a:srgbClr val="FFFFFF"/>
                </a:solidFill>
                <a:hlinkClick r:id="rId3"/>
              </a:rPr>
              <a:t>www.cezd.ca</a:t>
            </a:r>
            <a:r>
              <a:rPr lang="en-CA" altLang="en-US" sz="3600">
                <a:solidFill>
                  <a:srgbClr val="FFFFFF"/>
                </a:solidFill>
              </a:rPr>
              <a:t> </a:t>
            </a:r>
            <a:endParaRPr lang="en-US" altLang="en-US" sz="3600">
              <a:solidFill>
                <a:srgbClr val="FFFFFF"/>
              </a:solidFill>
            </a:endParaRPr>
          </a:p>
        </p:txBody>
      </p:sp>
    </p:spTree>
    <p:extLst>
      <p:ext uri="{BB962C8B-B14F-4D97-AF65-F5344CB8AC3E}">
        <p14:creationId xmlns:p14="http://schemas.microsoft.com/office/powerpoint/2010/main" val="2862453356"/>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62F37F70-E975-B592-6F9D-9A873BFAF140}"/>
              </a:ext>
            </a:extLst>
          </p:cNvPr>
          <p:cNvGraphicFramePr/>
          <p:nvPr/>
        </p:nvGraphicFramePr>
        <p:xfrm>
          <a:off x="0" y="-1633818"/>
          <a:ext cx="12192000" cy="61383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Graphic 6" descr="Chicken with solid fill">
            <a:extLst>
              <a:ext uri="{FF2B5EF4-FFF2-40B4-BE49-F238E27FC236}">
                <a16:creationId xmlns:a16="http://schemas.microsoft.com/office/drawing/2014/main" id="{EF50C51A-F79F-74FB-1159-C7DE1201776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87088" y="2514600"/>
            <a:ext cx="914400" cy="914400"/>
          </a:xfrm>
          <a:prstGeom prst="rect">
            <a:avLst/>
          </a:prstGeom>
        </p:spPr>
      </p:pic>
      <p:pic>
        <p:nvPicPr>
          <p:cNvPr id="9" name="Graphic 8" descr="Chicken outline">
            <a:extLst>
              <a:ext uri="{FF2B5EF4-FFF2-40B4-BE49-F238E27FC236}">
                <a16:creationId xmlns:a16="http://schemas.microsoft.com/office/drawing/2014/main" id="{150D63CD-6B30-FF9C-65D5-CB54B6CE428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301488" y="2514600"/>
            <a:ext cx="914400" cy="914400"/>
          </a:xfrm>
          <a:prstGeom prst="rect">
            <a:avLst/>
          </a:prstGeom>
        </p:spPr>
      </p:pic>
      <p:pic>
        <p:nvPicPr>
          <p:cNvPr id="11" name="Graphic 10" descr="Chicken with solid fill">
            <a:extLst>
              <a:ext uri="{FF2B5EF4-FFF2-40B4-BE49-F238E27FC236}">
                <a16:creationId xmlns:a16="http://schemas.microsoft.com/office/drawing/2014/main" id="{F8248F1D-4226-F04D-7A83-DB7626EF5BC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025271" y="2501153"/>
            <a:ext cx="914400" cy="914400"/>
          </a:xfrm>
          <a:prstGeom prst="rect">
            <a:avLst/>
          </a:prstGeom>
        </p:spPr>
      </p:pic>
      <p:pic>
        <p:nvPicPr>
          <p:cNvPr id="12" name="Graphic 11" descr="Chicken outline">
            <a:extLst>
              <a:ext uri="{FF2B5EF4-FFF2-40B4-BE49-F238E27FC236}">
                <a16:creationId xmlns:a16="http://schemas.microsoft.com/office/drawing/2014/main" id="{05BB4FC4-4DEE-1DBC-1277-80CB7C97409C}"/>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932039" y="2514600"/>
            <a:ext cx="914400" cy="914400"/>
          </a:xfrm>
          <a:prstGeom prst="rect">
            <a:avLst/>
          </a:prstGeom>
        </p:spPr>
      </p:pic>
      <p:cxnSp>
        <p:nvCxnSpPr>
          <p:cNvPr id="14" name="Straight Connector 13">
            <a:extLst>
              <a:ext uri="{FF2B5EF4-FFF2-40B4-BE49-F238E27FC236}">
                <a16:creationId xmlns:a16="http://schemas.microsoft.com/office/drawing/2014/main" id="{44B7ED91-5AAC-532F-2607-464E162BB4E4}"/>
              </a:ext>
            </a:extLst>
          </p:cNvPr>
          <p:cNvCxnSpPr/>
          <p:nvPr/>
        </p:nvCxnSpPr>
        <p:spPr>
          <a:xfrm>
            <a:off x="1303008" y="2568388"/>
            <a:ext cx="0" cy="779929"/>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D58F439-1D98-5AAD-01C3-F7F83497A697}"/>
              </a:ext>
            </a:extLst>
          </p:cNvPr>
          <p:cNvCxnSpPr/>
          <p:nvPr/>
        </p:nvCxnSpPr>
        <p:spPr>
          <a:xfrm>
            <a:off x="3932039" y="2568388"/>
            <a:ext cx="0" cy="779929"/>
          </a:xfrm>
          <a:prstGeom prst="line">
            <a:avLst/>
          </a:prstGeom>
          <a:ln w="31750"/>
        </p:spPr>
        <p:style>
          <a:lnRef idx="1">
            <a:schemeClr val="accent1"/>
          </a:lnRef>
          <a:fillRef idx="0">
            <a:schemeClr val="accent1"/>
          </a:fillRef>
          <a:effectRef idx="0">
            <a:schemeClr val="accent1"/>
          </a:effectRef>
          <a:fontRef idx="minor">
            <a:schemeClr val="tx1"/>
          </a:fontRef>
        </p:style>
      </p:cxnSp>
      <p:pic>
        <p:nvPicPr>
          <p:cNvPr id="16" name="Graphic 15" descr="Chicken with solid fill">
            <a:extLst>
              <a:ext uri="{FF2B5EF4-FFF2-40B4-BE49-F238E27FC236}">
                <a16:creationId xmlns:a16="http://schemas.microsoft.com/office/drawing/2014/main" id="{362D4566-C762-8061-69A5-FCD629FC531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856465" y="3389948"/>
            <a:ext cx="914400" cy="914400"/>
          </a:xfrm>
          <a:prstGeom prst="rect">
            <a:avLst/>
          </a:prstGeom>
        </p:spPr>
      </p:pic>
      <p:pic>
        <p:nvPicPr>
          <p:cNvPr id="17" name="Graphic 16" descr="Chicken with solid fill">
            <a:extLst>
              <a:ext uri="{FF2B5EF4-FFF2-40B4-BE49-F238E27FC236}">
                <a16:creationId xmlns:a16="http://schemas.microsoft.com/office/drawing/2014/main" id="{4FAA6309-E156-6B3D-D9DB-BAD5F995ABE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878345" y="2568388"/>
            <a:ext cx="914400" cy="914400"/>
          </a:xfrm>
          <a:prstGeom prst="rect">
            <a:avLst/>
          </a:prstGeom>
        </p:spPr>
      </p:pic>
      <p:pic>
        <p:nvPicPr>
          <p:cNvPr id="18" name="Graphic 17" descr="Chicken outline">
            <a:extLst>
              <a:ext uri="{FF2B5EF4-FFF2-40B4-BE49-F238E27FC236}">
                <a16:creationId xmlns:a16="http://schemas.microsoft.com/office/drawing/2014/main" id="{C5317A34-61B7-C243-B0C1-F02C5152F4C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878345" y="4244650"/>
            <a:ext cx="914400" cy="914400"/>
          </a:xfrm>
          <a:prstGeom prst="rect">
            <a:avLst/>
          </a:prstGeom>
        </p:spPr>
      </p:pic>
      <p:pic>
        <p:nvPicPr>
          <p:cNvPr id="19" name="Graphic 18" descr="Chicken outline">
            <a:extLst>
              <a:ext uri="{FF2B5EF4-FFF2-40B4-BE49-F238E27FC236}">
                <a16:creationId xmlns:a16="http://schemas.microsoft.com/office/drawing/2014/main" id="{80416D0B-6FE1-E617-9D5C-82EF30FC3CC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120772" y="4910593"/>
            <a:ext cx="914400" cy="914400"/>
          </a:xfrm>
          <a:prstGeom prst="rect">
            <a:avLst/>
          </a:prstGeom>
        </p:spPr>
      </p:pic>
      <p:pic>
        <p:nvPicPr>
          <p:cNvPr id="20" name="Graphic 19" descr="Chicken outline">
            <a:extLst>
              <a:ext uri="{FF2B5EF4-FFF2-40B4-BE49-F238E27FC236}">
                <a16:creationId xmlns:a16="http://schemas.microsoft.com/office/drawing/2014/main" id="{B175A659-ABCC-D8E1-EB09-BEA8FB9D65F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878345" y="5002556"/>
            <a:ext cx="914400" cy="914400"/>
          </a:xfrm>
          <a:prstGeom prst="rect">
            <a:avLst/>
          </a:prstGeom>
        </p:spPr>
      </p:pic>
      <p:sp>
        <p:nvSpPr>
          <p:cNvPr id="21" name="TextBox 20">
            <a:extLst>
              <a:ext uri="{FF2B5EF4-FFF2-40B4-BE49-F238E27FC236}">
                <a16:creationId xmlns:a16="http://schemas.microsoft.com/office/drawing/2014/main" id="{BFDBED43-299A-0ECF-5212-8930418B7EB9}"/>
              </a:ext>
            </a:extLst>
          </p:cNvPr>
          <p:cNvSpPr txBox="1"/>
          <p:nvPr/>
        </p:nvSpPr>
        <p:spPr>
          <a:xfrm>
            <a:off x="5031285" y="2942217"/>
            <a:ext cx="1064715" cy="646331"/>
          </a:xfrm>
          <a:prstGeom prst="rect">
            <a:avLst/>
          </a:prstGeom>
          <a:noFill/>
        </p:spPr>
        <p:txBody>
          <a:bodyPr wrap="none" rtlCol="0">
            <a:spAutoFit/>
          </a:bodyPr>
          <a:lstStyle/>
          <a:p>
            <a:r>
              <a:rPr lang="en-CA" dirty="0"/>
              <a:t>A – HPAI </a:t>
            </a:r>
          </a:p>
          <a:p>
            <a:pPr algn="ctr"/>
            <a:r>
              <a:rPr lang="en-CA" dirty="0"/>
              <a:t>vaccinate</a:t>
            </a:r>
          </a:p>
        </p:txBody>
      </p:sp>
      <p:sp>
        <p:nvSpPr>
          <p:cNvPr id="22" name="TextBox 21">
            <a:extLst>
              <a:ext uri="{FF2B5EF4-FFF2-40B4-BE49-F238E27FC236}">
                <a16:creationId xmlns:a16="http://schemas.microsoft.com/office/drawing/2014/main" id="{02F1E539-505D-462D-0D80-2FC661892F3E}"/>
              </a:ext>
            </a:extLst>
          </p:cNvPr>
          <p:cNvSpPr txBox="1"/>
          <p:nvPr/>
        </p:nvSpPr>
        <p:spPr>
          <a:xfrm>
            <a:off x="5022958" y="3723366"/>
            <a:ext cx="1064715" cy="646331"/>
          </a:xfrm>
          <a:prstGeom prst="rect">
            <a:avLst/>
          </a:prstGeom>
          <a:noFill/>
        </p:spPr>
        <p:txBody>
          <a:bodyPr wrap="none" rtlCol="0">
            <a:spAutoFit/>
          </a:bodyPr>
          <a:lstStyle/>
          <a:p>
            <a:r>
              <a:rPr lang="en-CA" dirty="0"/>
              <a:t>B – HPAI</a:t>
            </a:r>
          </a:p>
          <a:p>
            <a:pPr algn="ctr"/>
            <a:r>
              <a:rPr lang="en-CA" dirty="0"/>
              <a:t>vaccinate</a:t>
            </a:r>
          </a:p>
        </p:txBody>
      </p:sp>
      <p:sp>
        <p:nvSpPr>
          <p:cNvPr id="23" name="TextBox 22">
            <a:extLst>
              <a:ext uri="{FF2B5EF4-FFF2-40B4-BE49-F238E27FC236}">
                <a16:creationId xmlns:a16="http://schemas.microsoft.com/office/drawing/2014/main" id="{A7663753-3A75-3B55-336E-435C4792A6EA}"/>
              </a:ext>
            </a:extLst>
          </p:cNvPr>
          <p:cNvSpPr txBox="1"/>
          <p:nvPr/>
        </p:nvSpPr>
        <p:spPr>
          <a:xfrm>
            <a:off x="313958" y="3319135"/>
            <a:ext cx="1082540" cy="646331"/>
          </a:xfrm>
          <a:prstGeom prst="rect">
            <a:avLst/>
          </a:prstGeom>
          <a:noFill/>
        </p:spPr>
        <p:txBody>
          <a:bodyPr wrap="none" rtlCol="0">
            <a:spAutoFit/>
          </a:bodyPr>
          <a:lstStyle/>
          <a:p>
            <a:pPr algn="ctr"/>
            <a:r>
              <a:rPr lang="en-CA" dirty="0"/>
              <a:t>HPAI </a:t>
            </a:r>
          </a:p>
          <a:p>
            <a:pPr algn="ctr"/>
            <a:r>
              <a:rPr lang="en-CA" dirty="0"/>
              <a:t>Vaccinate</a:t>
            </a:r>
          </a:p>
        </p:txBody>
      </p:sp>
      <p:sp>
        <p:nvSpPr>
          <p:cNvPr id="24" name="TextBox 23">
            <a:extLst>
              <a:ext uri="{FF2B5EF4-FFF2-40B4-BE49-F238E27FC236}">
                <a16:creationId xmlns:a16="http://schemas.microsoft.com/office/drawing/2014/main" id="{BE1C045A-25CC-1C8A-35B8-586B50BD54F9}"/>
              </a:ext>
            </a:extLst>
          </p:cNvPr>
          <p:cNvSpPr txBox="1"/>
          <p:nvPr/>
        </p:nvSpPr>
        <p:spPr>
          <a:xfrm>
            <a:off x="1312428" y="3457635"/>
            <a:ext cx="877741" cy="369332"/>
          </a:xfrm>
          <a:prstGeom prst="rect">
            <a:avLst/>
          </a:prstGeom>
          <a:noFill/>
        </p:spPr>
        <p:txBody>
          <a:bodyPr wrap="none" rtlCol="0">
            <a:spAutoFit/>
          </a:bodyPr>
          <a:lstStyle/>
          <a:p>
            <a:r>
              <a:rPr lang="en-CA" dirty="0"/>
              <a:t>Control</a:t>
            </a:r>
          </a:p>
        </p:txBody>
      </p:sp>
      <p:sp>
        <p:nvSpPr>
          <p:cNvPr id="25" name="TextBox 24">
            <a:extLst>
              <a:ext uri="{FF2B5EF4-FFF2-40B4-BE49-F238E27FC236}">
                <a16:creationId xmlns:a16="http://schemas.microsoft.com/office/drawing/2014/main" id="{5B438C9F-E50B-D58E-1FE7-0B4764963DD5}"/>
              </a:ext>
            </a:extLst>
          </p:cNvPr>
          <p:cNvSpPr txBox="1"/>
          <p:nvPr/>
        </p:nvSpPr>
        <p:spPr>
          <a:xfrm>
            <a:off x="4668535" y="4562524"/>
            <a:ext cx="1232004" cy="369332"/>
          </a:xfrm>
          <a:prstGeom prst="rect">
            <a:avLst/>
          </a:prstGeom>
          <a:noFill/>
        </p:spPr>
        <p:txBody>
          <a:bodyPr wrap="none" rtlCol="0">
            <a:spAutoFit/>
          </a:bodyPr>
          <a:lstStyle/>
          <a:p>
            <a:r>
              <a:rPr lang="en-CA" dirty="0"/>
              <a:t>A – Control</a:t>
            </a:r>
          </a:p>
        </p:txBody>
      </p:sp>
      <p:sp>
        <p:nvSpPr>
          <p:cNvPr id="26" name="TextBox 25">
            <a:extLst>
              <a:ext uri="{FF2B5EF4-FFF2-40B4-BE49-F238E27FC236}">
                <a16:creationId xmlns:a16="http://schemas.microsoft.com/office/drawing/2014/main" id="{BFDAE160-0CDC-5A88-CCAF-1E9B10EF24BF}"/>
              </a:ext>
            </a:extLst>
          </p:cNvPr>
          <p:cNvSpPr txBox="1"/>
          <p:nvPr/>
        </p:nvSpPr>
        <p:spPr>
          <a:xfrm>
            <a:off x="4669458" y="5300450"/>
            <a:ext cx="1223989" cy="369332"/>
          </a:xfrm>
          <a:prstGeom prst="rect">
            <a:avLst/>
          </a:prstGeom>
          <a:noFill/>
        </p:spPr>
        <p:txBody>
          <a:bodyPr wrap="none" rtlCol="0">
            <a:spAutoFit/>
          </a:bodyPr>
          <a:lstStyle/>
          <a:p>
            <a:r>
              <a:rPr lang="en-CA" dirty="0"/>
              <a:t>B – Control</a:t>
            </a:r>
          </a:p>
        </p:txBody>
      </p:sp>
      <p:pic>
        <p:nvPicPr>
          <p:cNvPr id="27" name="Graphic 26" descr="Chicken outline">
            <a:extLst>
              <a:ext uri="{FF2B5EF4-FFF2-40B4-BE49-F238E27FC236}">
                <a16:creationId xmlns:a16="http://schemas.microsoft.com/office/drawing/2014/main" id="{01D11EF0-FE65-0A39-8991-423432C9A2A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087202" y="4088156"/>
            <a:ext cx="914400" cy="914400"/>
          </a:xfrm>
          <a:prstGeom prst="rect">
            <a:avLst/>
          </a:prstGeom>
        </p:spPr>
      </p:pic>
      <p:pic>
        <p:nvPicPr>
          <p:cNvPr id="28" name="Graphic 27" descr="Chicken outline">
            <a:extLst>
              <a:ext uri="{FF2B5EF4-FFF2-40B4-BE49-F238E27FC236}">
                <a16:creationId xmlns:a16="http://schemas.microsoft.com/office/drawing/2014/main" id="{72351C78-4610-2DD2-DEDE-F7983A1EB9DC}"/>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120772" y="3259754"/>
            <a:ext cx="914400" cy="914400"/>
          </a:xfrm>
          <a:prstGeom prst="rect">
            <a:avLst/>
          </a:prstGeom>
        </p:spPr>
      </p:pic>
      <p:pic>
        <p:nvPicPr>
          <p:cNvPr id="29" name="Graphic 28" descr="Chicken outline">
            <a:extLst>
              <a:ext uri="{FF2B5EF4-FFF2-40B4-BE49-F238E27FC236}">
                <a16:creationId xmlns:a16="http://schemas.microsoft.com/office/drawing/2014/main" id="{605AEA29-FD5B-77FB-2487-40FEC174622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109832" y="2568388"/>
            <a:ext cx="914400" cy="914400"/>
          </a:xfrm>
          <a:prstGeom prst="rect">
            <a:avLst/>
          </a:prstGeom>
        </p:spPr>
      </p:pic>
      <p:sp>
        <p:nvSpPr>
          <p:cNvPr id="30" name="TextBox 29">
            <a:extLst>
              <a:ext uri="{FF2B5EF4-FFF2-40B4-BE49-F238E27FC236}">
                <a16:creationId xmlns:a16="http://schemas.microsoft.com/office/drawing/2014/main" id="{B08182F2-12B7-4118-8DCA-1899B2B897B5}"/>
              </a:ext>
            </a:extLst>
          </p:cNvPr>
          <p:cNvSpPr txBox="1"/>
          <p:nvPr/>
        </p:nvSpPr>
        <p:spPr>
          <a:xfrm>
            <a:off x="9890559" y="3039600"/>
            <a:ext cx="2189014" cy="923330"/>
          </a:xfrm>
          <a:prstGeom prst="rect">
            <a:avLst/>
          </a:prstGeom>
          <a:noFill/>
        </p:spPr>
        <p:txBody>
          <a:bodyPr wrap="square" rtlCol="0">
            <a:spAutoFit/>
          </a:bodyPr>
          <a:lstStyle/>
          <a:p>
            <a:pPr marL="285750" indent="-285750">
              <a:buFont typeface="Arial" panose="020B0604020202020204" pitchFamily="34" charset="0"/>
              <a:buChar char="•"/>
            </a:pPr>
            <a:r>
              <a:rPr lang="en-CA" dirty="0"/>
              <a:t>Swabs for virus</a:t>
            </a:r>
          </a:p>
          <a:p>
            <a:pPr marL="285750" indent="-285750">
              <a:buFont typeface="Arial" panose="020B0604020202020204" pitchFamily="34" charset="0"/>
              <a:buChar char="•"/>
            </a:pPr>
            <a:r>
              <a:rPr lang="en-CA" dirty="0"/>
              <a:t>Blood samples for immunology</a:t>
            </a:r>
          </a:p>
        </p:txBody>
      </p:sp>
      <p:sp>
        <p:nvSpPr>
          <p:cNvPr id="31" name="TextBox 30">
            <a:extLst>
              <a:ext uri="{FF2B5EF4-FFF2-40B4-BE49-F238E27FC236}">
                <a16:creationId xmlns:a16="http://schemas.microsoft.com/office/drawing/2014/main" id="{10036377-3200-6542-0001-84409CBADBB5}"/>
              </a:ext>
            </a:extLst>
          </p:cNvPr>
          <p:cNvSpPr txBox="1"/>
          <p:nvPr/>
        </p:nvSpPr>
        <p:spPr>
          <a:xfrm>
            <a:off x="218947" y="4635213"/>
            <a:ext cx="4114156" cy="830997"/>
          </a:xfrm>
          <a:prstGeom prst="rect">
            <a:avLst/>
          </a:prstGeom>
          <a:noFill/>
        </p:spPr>
        <p:txBody>
          <a:bodyPr wrap="square" rtlCol="0">
            <a:spAutoFit/>
          </a:bodyPr>
          <a:lstStyle/>
          <a:p>
            <a:r>
              <a:rPr lang="en-CA" sz="2400" dirty="0"/>
              <a:t>Phase 1: Challenge at </a:t>
            </a:r>
            <a:r>
              <a:rPr lang="en-CA" sz="2400" b="1" dirty="0"/>
              <a:t>8 weeks </a:t>
            </a:r>
            <a:r>
              <a:rPr lang="en-CA" sz="2400" dirty="0"/>
              <a:t>post vaccination</a:t>
            </a:r>
          </a:p>
        </p:txBody>
      </p:sp>
      <p:pic>
        <p:nvPicPr>
          <p:cNvPr id="6" name="Picture 5" descr="A group of blue virus shapes&#10;&#10;AI-generated content may be incorrect.">
            <a:extLst>
              <a:ext uri="{FF2B5EF4-FFF2-40B4-BE49-F238E27FC236}">
                <a16:creationId xmlns:a16="http://schemas.microsoft.com/office/drawing/2014/main" id="{BA1DBAAC-8B3A-9400-8C11-5810C70FAEED}"/>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963985" y="1816468"/>
            <a:ext cx="699359" cy="699359"/>
          </a:xfrm>
          <a:prstGeom prst="rect">
            <a:avLst/>
          </a:prstGeom>
        </p:spPr>
      </p:pic>
    </p:spTree>
    <p:extLst>
      <p:ext uri="{BB962C8B-B14F-4D97-AF65-F5344CB8AC3E}">
        <p14:creationId xmlns:p14="http://schemas.microsoft.com/office/powerpoint/2010/main" val="24573194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4F639-8476-681A-2D0D-3976029B4776}"/>
              </a:ext>
            </a:extLst>
          </p:cNvPr>
          <p:cNvSpPr>
            <a:spLocks noGrp="1"/>
          </p:cNvSpPr>
          <p:nvPr>
            <p:ph type="title"/>
          </p:nvPr>
        </p:nvSpPr>
        <p:spPr>
          <a:xfrm>
            <a:off x="838200" y="365125"/>
            <a:ext cx="10515600" cy="196347"/>
          </a:xfrm>
        </p:spPr>
        <p:txBody>
          <a:bodyPr>
            <a:normAutofit fontScale="90000"/>
          </a:bodyPr>
          <a:lstStyle/>
          <a:p>
            <a:r>
              <a:rPr lang="en-CA" dirty="0"/>
              <a:t>Results – 8 weeks</a:t>
            </a:r>
          </a:p>
        </p:txBody>
      </p:sp>
      <p:pic>
        <p:nvPicPr>
          <p:cNvPr id="4" name="Graphic 3" descr="Chicken with solid fill">
            <a:extLst>
              <a:ext uri="{FF2B5EF4-FFF2-40B4-BE49-F238E27FC236}">
                <a16:creationId xmlns:a16="http://schemas.microsoft.com/office/drawing/2014/main" id="{E3D4F2B4-7F80-90F1-3095-FACB17674E9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711185" y="2440714"/>
            <a:ext cx="914400" cy="914400"/>
          </a:xfrm>
          <a:prstGeom prst="rect">
            <a:avLst/>
          </a:prstGeom>
        </p:spPr>
      </p:pic>
      <p:pic>
        <p:nvPicPr>
          <p:cNvPr id="5" name="Graphic 4" descr="Chicken with solid fill">
            <a:extLst>
              <a:ext uri="{FF2B5EF4-FFF2-40B4-BE49-F238E27FC236}">
                <a16:creationId xmlns:a16="http://schemas.microsoft.com/office/drawing/2014/main" id="{EBA37D1B-81A5-AA94-9133-D6A2A52CE6D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733065" y="1619154"/>
            <a:ext cx="914400" cy="914400"/>
          </a:xfrm>
          <a:prstGeom prst="rect">
            <a:avLst/>
          </a:prstGeom>
        </p:spPr>
      </p:pic>
      <p:pic>
        <p:nvPicPr>
          <p:cNvPr id="6" name="Graphic 5" descr="Chicken outline">
            <a:extLst>
              <a:ext uri="{FF2B5EF4-FFF2-40B4-BE49-F238E27FC236}">
                <a16:creationId xmlns:a16="http://schemas.microsoft.com/office/drawing/2014/main" id="{016EB1DC-C4C5-0953-AFAE-C99198133C9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733065" y="3295416"/>
            <a:ext cx="914400" cy="914400"/>
          </a:xfrm>
          <a:prstGeom prst="rect">
            <a:avLst/>
          </a:prstGeom>
        </p:spPr>
      </p:pic>
      <p:sp>
        <p:nvSpPr>
          <p:cNvPr id="7" name="TextBox 6">
            <a:extLst>
              <a:ext uri="{FF2B5EF4-FFF2-40B4-BE49-F238E27FC236}">
                <a16:creationId xmlns:a16="http://schemas.microsoft.com/office/drawing/2014/main" id="{9AC5EF09-B2B5-A82C-D2EE-51F0ED044F0F}"/>
              </a:ext>
            </a:extLst>
          </p:cNvPr>
          <p:cNvSpPr txBox="1"/>
          <p:nvPr/>
        </p:nvSpPr>
        <p:spPr>
          <a:xfrm>
            <a:off x="484936" y="1860453"/>
            <a:ext cx="1204369" cy="646331"/>
          </a:xfrm>
          <a:prstGeom prst="rect">
            <a:avLst/>
          </a:prstGeom>
          <a:noFill/>
        </p:spPr>
        <p:txBody>
          <a:bodyPr wrap="none" rtlCol="0">
            <a:spAutoFit/>
          </a:bodyPr>
          <a:lstStyle/>
          <a:p>
            <a:r>
              <a:rPr lang="en-CA" dirty="0"/>
              <a:t>A – HPAI</a:t>
            </a:r>
          </a:p>
          <a:p>
            <a:r>
              <a:rPr lang="en-CA" dirty="0"/>
              <a:t>Vaccinated</a:t>
            </a:r>
          </a:p>
        </p:txBody>
      </p:sp>
      <p:sp>
        <p:nvSpPr>
          <p:cNvPr id="8" name="TextBox 7">
            <a:extLst>
              <a:ext uri="{FF2B5EF4-FFF2-40B4-BE49-F238E27FC236}">
                <a16:creationId xmlns:a16="http://schemas.microsoft.com/office/drawing/2014/main" id="{46CE33E0-DE3E-1651-CECE-E23CAD811591}"/>
              </a:ext>
            </a:extLst>
          </p:cNvPr>
          <p:cNvSpPr txBox="1"/>
          <p:nvPr/>
        </p:nvSpPr>
        <p:spPr>
          <a:xfrm>
            <a:off x="480652" y="2604162"/>
            <a:ext cx="1204369" cy="646331"/>
          </a:xfrm>
          <a:prstGeom prst="rect">
            <a:avLst/>
          </a:prstGeom>
          <a:noFill/>
        </p:spPr>
        <p:txBody>
          <a:bodyPr wrap="none" rtlCol="0">
            <a:spAutoFit/>
          </a:bodyPr>
          <a:lstStyle/>
          <a:p>
            <a:r>
              <a:rPr lang="en-CA" dirty="0"/>
              <a:t>B – HPAI</a:t>
            </a:r>
          </a:p>
          <a:p>
            <a:r>
              <a:rPr lang="en-CA" dirty="0"/>
              <a:t>Vaccinated</a:t>
            </a:r>
          </a:p>
        </p:txBody>
      </p:sp>
      <p:sp>
        <p:nvSpPr>
          <p:cNvPr id="9" name="TextBox 8">
            <a:extLst>
              <a:ext uri="{FF2B5EF4-FFF2-40B4-BE49-F238E27FC236}">
                <a16:creationId xmlns:a16="http://schemas.microsoft.com/office/drawing/2014/main" id="{95FC3ED2-0A53-A7F2-2B0F-290FD575A6AE}"/>
              </a:ext>
            </a:extLst>
          </p:cNvPr>
          <p:cNvSpPr txBox="1"/>
          <p:nvPr/>
        </p:nvSpPr>
        <p:spPr>
          <a:xfrm>
            <a:off x="523255" y="3613290"/>
            <a:ext cx="1232004" cy="369332"/>
          </a:xfrm>
          <a:prstGeom prst="rect">
            <a:avLst/>
          </a:prstGeom>
          <a:noFill/>
        </p:spPr>
        <p:txBody>
          <a:bodyPr wrap="none" rtlCol="0">
            <a:spAutoFit/>
          </a:bodyPr>
          <a:lstStyle/>
          <a:p>
            <a:r>
              <a:rPr lang="en-CA" dirty="0"/>
              <a:t>A – Control</a:t>
            </a:r>
          </a:p>
        </p:txBody>
      </p:sp>
      <p:sp>
        <p:nvSpPr>
          <p:cNvPr id="10" name="TextBox 9">
            <a:extLst>
              <a:ext uri="{FF2B5EF4-FFF2-40B4-BE49-F238E27FC236}">
                <a16:creationId xmlns:a16="http://schemas.microsoft.com/office/drawing/2014/main" id="{F8FF6176-5D6A-C242-32B8-6E97EFA0BF3E}"/>
              </a:ext>
            </a:extLst>
          </p:cNvPr>
          <p:cNvSpPr txBox="1"/>
          <p:nvPr/>
        </p:nvSpPr>
        <p:spPr>
          <a:xfrm>
            <a:off x="524178" y="4351216"/>
            <a:ext cx="1223989" cy="369332"/>
          </a:xfrm>
          <a:prstGeom prst="rect">
            <a:avLst/>
          </a:prstGeom>
          <a:noFill/>
        </p:spPr>
        <p:txBody>
          <a:bodyPr wrap="none" rtlCol="0">
            <a:spAutoFit/>
          </a:bodyPr>
          <a:lstStyle/>
          <a:p>
            <a:r>
              <a:rPr lang="en-CA" dirty="0"/>
              <a:t>B – Control</a:t>
            </a:r>
          </a:p>
        </p:txBody>
      </p:sp>
      <p:pic>
        <p:nvPicPr>
          <p:cNvPr id="11" name="Graphic 10" descr="Chicken outline">
            <a:extLst>
              <a:ext uri="{FF2B5EF4-FFF2-40B4-BE49-F238E27FC236}">
                <a16:creationId xmlns:a16="http://schemas.microsoft.com/office/drawing/2014/main" id="{659A7073-1F11-B5A1-4D16-708DAAE1017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799978" y="4078682"/>
            <a:ext cx="914400" cy="914400"/>
          </a:xfrm>
          <a:prstGeom prst="rect">
            <a:avLst/>
          </a:prstGeom>
        </p:spPr>
      </p:pic>
      <p:sp>
        <p:nvSpPr>
          <p:cNvPr id="12" name="TextBox 11">
            <a:extLst>
              <a:ext uri="{FF2B5EF4-FFF2-40B4-BE49-F238E27FC236}">
                <a16:creationId xmlns:a16="http://schemas.microsoft.com/office/drawing/2014/main" id="{8B0E40BB-73D6-25D3-B577-8CC886966854}"/>
              </a:ext>
            </a:extLst>
          </p:cNvPr>
          <p:cNvSpPr txBox="1"/>
          <p:nvPr/>
        </p:nvSpPr>
        <p:spPr>
          <a:xfrm>
            <a:off x="2872459" y="1927455"/>
            <a:ext cx="1324402" cy="369332"/>
          </a:xfrm>
          <a:prstGeom prst="rect">
            <a:avLst/>
          </a:prstGeom>
          <a:noFill/>
        </p:spPr>
        <p:txBody>
          <a:bodyPr wrap="none" rtlCol="0">
            <a:spAutoFit/>
          </a:bodyPr>
          <a:lstStyle/>
          <a:p>
            <a:r>
              <a:rPr lang="en-CA" b="1" dirty="0">
                <a:solidFill>
                  <a:srgbClr val="FF0000"/>
                </a:solidFill>
              </a:rPr>
              <a:t>0/5</a:t>
            </a:r>
            <a:r>
              <a:rPr lang="en-CA" dirty="0"/>
              <a:t> infected</a:t>
            </a:r>
          </a:p>
        </p:txBody>
      </p:sp>
      <p:sp>
        <p:nvSpPr>
          <p:cNvPr id="13" name="TextBox 12">
            <a:extLst>
              <a:ext uri="{FF2B5EF4-FFF2-40B4-BE49-F238E27FC236}">
                <a16:creationId xmlns:a16="http://schemas.microsoft.com/office/drawing/2014/main" id="{7BE2F968-D109-EF6B-5DCB-3608959E6F1F}"/>
              </a:ext>
            </a:extLst>
          </p:cNvPr>
          <p:cNvSpPr txBox="1"/>
          <p:nvPr/>
        </p:nvSpPr>
        <p:spPr>
          <a:xfrm>
            <a:off x="2872459" y="2713248"/>
            <a:ext cx="1324402" cy="369332"/>
          </a:xfrm>
          <a:prstGeom prst="rect">
            <a:avLst/>
          </a:prstGeom>
          <a:noFill/>
        </p:spPr>
        <p:txBody>
          <a:bodyPr wrap="none" rtlCol="0">
            <a:spAutoFit/>
          </a:bodyPr>
          <a:lstStyle/>
          <a:p>
            <a:r>
              <a:rPr lang="en-CA" b="1" dirty="0">
                <a:solidFill>
                  <a:srgbClr val="FF0000"/>
                </a:solidFill>
              </a:rPr>
              <a:t>0/5</a:t>
            </a:r>
            <a:r>
              <a:rPr lang="en-CA" dirty="0"/>
              <a:t> infected</a:t>
            </a:r>
          </a:p>
        </p:txBody>
      </p:sp>
      <p:sp>
        <p:nvSpPr>
          <p:cNvPr id="14" name="TextBox 13">
            <a:extLst>
              <a:ext uri="{FF2B5EF4-FFF2-40B4-BE49-F238E27FC236}">
                <a16:creationId xmlns:a16="http://schemas.microsoft.com/office/drawing/2014/main" id="{05937F5C-82F0-F13E-57F8-349647184EE5}"/>
              </a:ext>
            </a:extLst>
          </p:cNvPr>
          <p:cNvSpPr txBox="1"/>
          <p:nvPr/>
        </p:nvSpPr>
        <p:spPr>
          <a:xfrm>
            <a:off x="2872459" y="3567950"/>
            <a:ext cx="1324402" cy="369332"/>
          </a:xfrm>
          <a:prstGeom prst="rect">
            <a:avLst/>
          </a:prstGeom>
          <a:noFill/>
        </p:spPr>
        <p:txBody>
          <a:bodyPr wrap="none" rtlCol="0">
            <a:spAutoFit/>
          </a:bodyPr>
          <a:lstStyle/>
          <a:p>
            <a:r>
              <a:rPr lang="en-CA" b="1" dirty="0">
                <a:solidFill>
                  <a:srgbClr val="FF0000"/>
                </a:solidFill>
              </a:rPr>
              <a:t>4/5</a:t>
            </a:r>
            <a:r>
              <a:rPr lang="en-CA" dirty="0"/>
              <a:t> infected</a:t>
            </a:r>
          </a:p>
        </p:txBody>
      </p:sp>
      <p:sp>
        <p:nvSpPr>
          <p:cNvPr id="15" name="TextBox 14">
            <a:extLst>
              <a:ext uri="{FF2B5EF4-FFF2-40B4-BE49-F238E27FC236}">
                <a16:creationId xmlns:a16="http://schemas.microsoft.com/office/drawing/2014/main" id="{74E909A8-5B50-018F-6B4D-9CB0B17C2E2B}"/>
              </a:ext>
            </a:extLst>
          </p:cNvPr>
          <p:cNvSpPr txBox="1"/>
          <p:nvPr/>
        </p:nvSpPr>
        <p:spPr>
          <a:xfrm>
            <a:off x="2872459" y="4351216"/>
            <a:ext cx="1324402" cy="369332"/>
          </a:xfrm>
          <a:prstGeom prst="rect">
            <a:avLst/>
          </a:prstGeom>
          <a:noFill/>
        </p:spPr>
        <p:txBody>
          <a:bodyPr wrap="none" rtlCol="0">
            <a:spAutoFit/>
          </a:bodyPr>
          <a:lstStyle/>
          <a:p>
            <a:r>
              <a:rPr lang="en-CA" b="1" dirty="0">
                <a:solidFill>
                  <a:srgbClr val="FF0000"/>
                </a:solidFill>
              </a:rPr>
              <a:t>5/5</a:t>
            </a:r>
            <a:r>
              <a:rPr lang="en-CA" dirty="0"/>
              <a:t> infected</a:t>
            </a:r>
          </a:p>
        </p:txBody>
      </p:sp>
      <p:pic>
        <p:nvPicPr>
          <p:cNvPr id="16" name="Graphic 15" descr="Chicken outline">
            <a:extLst>
              <a:ext uri="{FF2B5EF4-FFF2-40B4-BE49-F238E27FC236}">
                <a16:creationId xmlns:a16="http://schemas.microsoft.com/office/drawing/2014/main" id="{09AF47F1-1AC1-75FC-F2F2-EA4BE82AFA0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299689" y="4032893"/>
            <a:ext cx="914400" cy="914400"/>
          </a:xfrm>
          <a:prstGeom prst="rect">
            <a:avLst/>
          </a:prstGeom>
        </p:spPr>
      </p:pic>
      <p:pic>
        <p:nvPicPr>
          <p:cNvPr id="17" name="Graphic 16" descr="Chicken outline">
            <a:extLst>
              <a:ext uri="{FF2B5EF4-FFF2-40B4-BE49-F238E27FC236}">
                <a16:creationId xmlns:a16="http://schemas.microsoft.com/office/drawing/2014/main" id="{02AEA922-B95A-4B12-24D9-41A4996FB39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266119" y="3210456"/>
            <a:ext cx="914400" cy="914400"/>
          </a:xfrm>
          <a:prstGeom prst="rect">
            <a:avLst/>
          </a:prstGeom>
        </p:spPr>
      </p:pic>
      <p:pic>
        <p:nvPicPr>
          <p:cNvPr id="18" name="Graphic 17" descr="Chicken outline">
            <a:extLst>
              <a:ext uri="{FF2B5EF4-FFF2-40B4-BE49-F238E27FC236}">
                <a16:creationId xmlns:a16="http://schemas.microsoft.com/office/drawing/2014/main" id="{56F8932F-1D74-AA94-FBBF-E212A8D92FE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299689" y="2382054"/>
            <a:ext cx="914400" cy="914400"/>
          </a:xfrm>
          <a:prstGeom prst="rect">
            <a:avLst/>
          </a:prstGeom>
        </p:spPr>
      </p:pic>
      <p:pic>
        <p:nvPicPr>
          <p:cNvPr id="19" name="Graphic 18" descr="Chicken outline">
            <a:extLst>
              <a:ext uri="{FF2B5EF4-FFF2-40B4-BE49-F238E27FC236}">
                <a16:creationId xmlns:a16="http://schemas.microsoft.com/office/drawing/2014/main" id="{C354052C-12DD-9573-F00F-2046C182668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288749" y="1690688"/>
            <a:ext cx="914400" cy="914400"/>
          </a:xfrm>
          <a:prstGeom prst="rect">
            <a:avLst/>
          </a:prstGeom>
        </p:spPr>
      </p:pic>
      <p:sp>
        <p:nvSpPr>
          <p:cNvPr id="20" name="TextBox 19">
            <a:extLst>
              <a:ext uri="{FF2B5EF4-FFF2-40B4-BE49-F238E27FC236}">
                <a16:creationId xmlns:a16="http://schemas.microsoft.com/office/drawing/2014/main" id="{3B44D647-DB15-589A-8B36-98557B17188D}"/>
              </a:ext>
            </a:extLst>
          </p:cNvPr>
          <p:cNvSpPr txBox="1"/>
          <p:nvPr/>
        </p:nvSpPr>
        <p:spPr>
          <a:xfrm>
            <a:off x="4912726" y="952024"/>
            <a:ext cx="1859805" cy="400110"/>
          </a:xfrm>
          <a:prstGeom prst="rect">
            <a:avLst/>
          </a:prstGeom>
          <a:noFill/>
        </p:spPr>
        <p:txBody>
          <a:bodyPr wrap="none" rtlCol="0">
            <a:spAutoFit/>
          </a:bodyPr>
          <a:lstStyle/>
          <a:p>
            <a:r>
              <a:rPr lang="en-CA" sz="2000" b="1" dirty="0"/>
              <a:t>In Contact Birds</a:t>
            </a:r>
          </a:p>
        </p:txBody>
      </p:sp>
      <p:sp>
        <p:nvSpPr>
          <p:cNvPr id="25" name="TextBox 24">
            <a:extLst>
              <a:ext uri="{FF2B5EF4-FFF2-40B4-BE49-F238E27FC236}">
                <a16:creationId xmlns:a16="http://schemas.microsoft.com/office/drawing/2014/main" id="{4293CDD6-4F70-1622-6B70-9574FC7190D1}"/>
              </a:ext>
            </a:extLst>
          </p:cNvPr>
          <p:cNvSpPr txBox="1"/>
          <p:nvPr/>
        </p:nvSpPr>
        <p:spPr>
          <a:xfrm>
            <a:off x="975961" y="966597"/>
            <a:ext cx="2562433" cy="400110"/>
          </a:xfrm>
          <a:prstGeom prst="rect">
            <a:avLst/>
          </a:prstGeom>
          <a:noFill/>
        </p:spPr>
        <p:txBody>
          <a:bodyPr wrap="none" rtlCol="0">
            <a:spAutoFit/>
          </a:bodyPr>
          <a:lstStyle/>
          <a:p>
            <a:r>
              <a:rPr lang="en-CA" sz="2000" b="1" dirty="0"/>
              <a:t>Virus Challenged Birds</a:t>
            </a:r>
          </a:p>
        </p:txBody>
      </p:sp>
      <p:sp>
        <p:nvSpPr>
          <p:cNvPr id="26" name="TextBox 25">
            <a:extLst>
              <a:ext uri="{FF2B5EF4-FFF2-40B4-BE49-F238E27FC236}">
                <a16:creationId xmlns:a16="http://schemas.microsoft.com/office/drawing/2014/main" id="{D1F68B63-1F80-DE35-8F5F-9DFF9A2F51CF}"/>
              </a:ext>
            </a:extLst>
          </p:cNvPr>
          <p:cNvSpPr txBox="1"/>
          <p:nvPr/>
        </p:nvSpPr>
        <p:spPr>
          <a:xfrm>
            <a:off x="6632836" y="1877704"/>
            <a:ext cx="1324402" cy="369332"/>
          </a:xfrm>
          <a:prstGeom prst="rect">
            <a:avLst/>
          </a:prstGeom>
          <a:noFill/>
        </p:spPr>
        <p:txBody>
          <a:bodyPr wrap="none" rtlCol="0">
            <a:spAutoFit/>
          </a:bodyPr>
          <a:lstStyle/>
          <a:p>
            <a:r>
              <a:rPr lang="en-CA" b="1" dirty="0">
                <a:solidFill>
                  <a:srgbClr val="FF0000"/>
                </a:solidFill>
              </a:rPr>
              <a:t>0/5</a:t>
            </a:r>
            <a:r>
              <a:rPr lang="en-CA" dirty="0"/>
              <a:t> infected</a:t>
            </a:r>
          </a:p>
        </p:txBody>
      </p:sp>
      <p:sp>
        <p:nvSpPr>
          <p:cNvPr id="27" name="TextBox 26">
            <a:extLst>
              <a:ext uri="{FF2B5EF4-FFF2-40B4-BE49-F238E27FC236}">
                <a16:creationId xmlns:a16="http://schemas.microsoft.com/office/drawing/2014/main" id="{035CFE33-CF9A-896C-CB5F-A16E8CF6BC00}"/>
              </a:ext>
            </a:extLst>
          </p:cNvPr>
          <p:cNvSpPr txBox="1"/>
          <p:nvPr/>
        </p:nvSpPr>
        <p:spPr>
          <a:xfrm>
            <a:off x="6654716" y="2654588"/>
            <a:ext cx="1324402" cy="369332"/>
          </a:xfrm>
          <a:prstGeom prst="rect">
            <a:avLst/>
          </a:prstGeom>
          <a:noFill/>
        </p:spPr>
        <p:txBody>
          <a:bodyPr wrap="none" rtlCol="0">
            <a:spAutoFit/>
          </a:bodyPr>
          <a:lstStyle/>
          <a:p>
            <a:r>
              <a:rPr lang="en-CA" b="1" dirty="0">
                <a:solidFill>
                  <a:srgbClr val="FF0000"/>
                </a:solidFill>
              </a:rPr>
              <a:t>0/5</a:t>
            </a:r>
            <a:r>
              <a:rPr lang="en-CA" dirty="0"/>
              <a:t> infected</a:t>
            </a:r>
          </a:p>
        </p:txBody>
      </p:sp>
      <p:sp>
        <p:nvSpPr>
          <p:cNvPr id="28" name="Arrow: Right 27">
            <a:extLst>
              <a:ext uri="{FF2B5EF4-FFF2-40B4-BE49-F238E27FC236}">
                <a16:creationId xmlns:a16="http://schemas.microsoft.com/office/drawing/2014/main" id="{658318CC-E7AE-338A-6835-5BB219933837}"/>
              </a:ext>
            </a:extLst>
          </p:cNvPr>
          <p:cNvSpPr/>
          <p:nvPr/>
        </p:nvSpPr>
        <p:spPr>
          <a:xfrm>
            <a:off x="4371703" y="2062370"/>
            <a:ext cx="938926" cy="18466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9" name="Arrow: Right 28">
            <a:extLst>
              <a:ext uri="{FF2B5EF4-FFF2-40B4-BE49-F238E27FC236}">
                <a16:creationId xmlns:a16="http://schemas.microsoft.com/office/drawing/2014/main" id="{E09AD814-A2DE-9D18-CA44-F034089FDF8C}"/>
              </a:ext>
            </a:extLst>
          </p:cNvPr>
          <p:cNvSpPr/>
          <p:nvPr/>
        </p:nvSpPr>
        <p:spPr>
          <a:xfrm>
            <a:off x="4349823" y="2839254"/>
            <a:ext cx="938926" cy="18466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0" name="Arrow: Right 29">
            <a:extLst>
              <a:ext uri="{FF2B5EF4-FFF2-40B4-BE49-F238E27FC236}">
                <a16:creationId xmlns:a16="http://schemas.microsoft.com/office/drawing/2014/main" id="{38149C25-FFB1-0DDD-6833-E5C2A3DD27B5}"/>
              </a:ext>
            </a:extLst>
          </p:cNvPr>
          <p:cNvSpPr/>
          <p:nvPr/>
        </p:nvSpPr>
        <p:spPr>
          <a:xfrm>
            <a:off x="4371703" y="3667656"/>
            <a:ext cx="938926" cy="18466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Arrow: Right 30">
            <a:extLst>
              <a:ext uri="{FF2B5EF4-FFF2-40B4-BE49-F238E27FC236}">
                <a16:creationId xmlns:a16="http://schemas.microsoft.com/office/drawing/2014/main" id="{2765A781-B760-C7AD-09A4-EC323D76CDD6}"/>
              </a:ext>
            </a:extLst>
          </p:cNvPr>
          <p:cNvSpPr/>
          <p:nvPr/>
        </p:nvSpPr>
        <p:spPr>
          <a:xfrm>
            <a:off x="4327193" y="4446362"/>
            <a:ext cx="938926" cy="18466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TextBox 31">
            <a:extLst>
              <a:ext uri="{FF2B5EF4-FFF2-40B4-BE49-F238E27FC236}">
                <a16:creationId xmlns:a16="http://schemas.microsoft.com/office/drawing/2014/main" id="{962F75C0-B23B-C617-0BAF-4DAA652AEDB9}"/>
              </a:ext>
            </a:extLst>
          </p:cNvPr>
          <p:cNvSpPr txBox="1"/>
          <p:nvPr/>
        </p:nvSpPr>
        <p:spPr>
          <a:xfrm>
            <a:off x="6632836" y="3472000"/>
            <a:ext cx="1324402" cy="369332"/>
          </a:xfrm>
          <a:prstGeom prst="rect">
            <a:avLst/>
          </a:prstGeom>
          <a:noFill/>
        </p:spPr>
        <p:txBody>
          <a:bodyPr wrap="none" rtlCol="0">
            <a:spAutoFit/>
          </a:bodyPr>
          <a:lstStyle/>
          <a:p>
            <a:r>
              <a:rPr lang="en-CA" b="1" dirty="0">
                <a:solidFill>
                  <a:srgbClr val="FF0000"/>
                </a:solidFill>
              </a:rPr>
              <a:t>2/5</a:t>
            </a:r>
            <a:r>
              <a:rPr lang="en-CA" dirty="0"/>
              <a:t> infected</a:t>
            </a:r>
          </a:p>
        </p:txBody>
      </p:sp>
      <p:sp>
        <p:nvSpPr>
          <p:cNvPr id="33" name="TextBox 32">
            <a:extLst>
              <a:ext uri="{FF2B5EF4-FFF2-40B4-BE49-F238E27FC236}">
                <a16:creationId xmlns:a16="http://schemas.microsoft.com/office/drawing/2014/main" id="{91915E7F-5726-F13A-BA0E-829EEB47F6E6}"/>
              </a:ext>
            </a:extLst>
          </p:cNvPr>
          <p:cNvSpPr txBox="1"/>
          <p:nvPr/>
        </p:nvSpPr>
        <p:spPr>
          <a:xfrm>
            <a:off x="6632836" y="4227117"/>
            <a:ext cx="1324402" cy="369332"/>
          </a:xfrm>
          <a:prstGeom prst="rect">
            <a:avLst/>
          </a:prstGeom>
          <a:noFill/>
        </p:spPr>
        <p:txBody>
          <a:bodyPr wrap="none" rtlCol="0">
            <a:spAutoFit/>
          </a:bodyPr>
          <a:lstStyle/>
          <a:p>
            <a:r>
              <a:rPr lang="en-CA" b="1" dirty="0">
                <a:solidFill>
                  <a:srgbClr val="FF0000"/>
                </a:solidFill>
              </a:rPr>
              <a:t>5/5</a:t>
            </a:r>
            <a:r>
              <a:rPr lang="en-CA" dirty="0"/>
              <a:t> infected</a:t>
            </a:r>
          </a:p>
        </p:txBody>
      </p:sp>
      <p:sp>
        <p:nvSpPr>
          <p:cNvPr id="34" name="TextBox 33">
            <a:extLst>
              <a:ext uri="{FF2B5EF4-FFF2-40B4-BE49-F238E27FC236}">
                <a16:creationId xmlns:a16="http://schemas.microsoft.com/office/drawing/2014/main" id="{3A8C3FFB-EA83-CB50-B346-B26519391DD8}"/>
              </a:ext>
            </a:extLst>
          </p:cNvPr>
          <p:cNvSpPr txBox="1"/>
          <p:nvPr/>
        </p:nvSpPr>
        <p:spPr>
          <a:xfrm>
            <a:off x="9356234" y="201623"/>
            <a:ext cx="948721" cy="400110"/>
          </a:xfrm>
          <a:prstGeom prst="rect">
            <a:avLst/>
          </a:prstGeom>
          <a:noFill/>
        </p:spPr>
        <p:txBody>
          <a:bodyPr wrap="none" rtlCol="0">
            <a:spAutoFit/>
          </a:bodyPr>
          <a:lstStyle/>
          <a:p>
            <a:r>
              <a:rPr lang="en-CA" sz="2000" b="1" dirty="0"/>
              <a:t>Results</a:t>
            </a:r>
          </a:p>
        </p:txBody>
      </p:sp>
      <p:sp>
        <p:nvSpPr>
          <p:cNvPr id="35" name="TextBox 34">
            <a:extLst>
              <a:ext uri="{FF2B5EF4-FFF2-40B4-BE49-F238E27FC236}">
                <a16:creationId xmlns:a16="http://schemas.microsoft.com/office/drawing/2014/main" id="{26CD0A9B-9083-BDB6-056A-ACA458EEC2A6}"/>
              </a:ext>
            </a:extLst>
          </p:cNvPr>
          <p:cNvSpPr txBox="1"/>
          <p:nvPr/>
        </p:nvSpPr>
        <p:spPr>
          <a:xfrm>
            <a:off x="8823664" y="830264"/>
            <a:ext cx="3270541" cy="2308324"/>
          </a:xfrm>
          <a:prstGeom prst="rect">
            <a:avLst/>
          </a:prstGeom>
          <a:noFill/>
        </p:spPr>
        <p:txBody>
          <a:bodyPr wrap="square" rtlCol="0">
            <a:spAutoFit/>
          </a:bodyPr>
          <a:lstStyle/>
          <a:p>
            <a:r>
              <a:rPr lang="en-CA" dirty="0"/>
              <a:t>No infection of vaccinates, no transmission from inoculated to in contact naïve birds</a:t>
            </a:r>
          </a:p>
          <a:p>
            <a:endParaRPr lang="en-CA" dirty="0"/>
          </a:p>
          <a:p>
            <a:r>
              <a:rPr lang="en-CA" dirty="0"/>
              <a:t>2 birds in Group A did shed virus for 2-4 days via the choana (no systemic infection), no shedding via cloaca</a:t>
            </a:r>
          </a:p>
        </p:txBody>
      </p:sp>
      <p:sp>
        <p:nvSpPr>
          <p:cNvPr id="36" name="TextBox 35">
            <a:extLst>
              <a:ext uri="{FF2B5EF4-FFF2-40B4-BE49-F238E27FC236}">
                <a16:creationId xmlns:a16="http://schemas.microsoft.com/office/drawing/2014/main" id="{85EF3C04-F43C-F6DD-5942-25A6885C5B40}"/>
              </a:ext>
            </a:extLst>
          </p:cNvPr>
          <p:cNvSpPr txBox="1"/>
          <p:nvPr/>
        </p:nvSpPr>
        <p:spPr>
          <a:xfrm>
            <a:off x="8821053" y="3567950"/>
            <a:ext cx="2973179" cy="1200329"/>
          </a:xfrm>
          <a:prstGeom prst="rect">
            <a:avLst/>
          </a:prstGeom>
          <a:noFill/>
        </p:spPr>
        <p:txBody>
          <a:bodyPr wrap="square" rtlCol="0">
            <a:spAutoFit/>
          </a:bodyPr>
          <a:lstStyle/>
          <a:p>
            <a:r>
              <a:rPr lang="en-CA" dirty="0"/>
              <a:t>Infection and transmission to contact birds R&gt;1</a:t>
            </a:r>
          </a:p>
          <a:p>
            <a:r>
              <a:rPr lang="en-CA" dirty="0"/>
              <a:t>Viral shedding via choana and cloaca</a:t>
            </a:r>
          </a:p>
        </p:txBody>
      </p:sp>
      <p:sp>
        <p:nvSpPr>
          <p:cNvPr id="37" name="TextBox 36">
            <a:extLst>
              <a:ext uri="{FF2B5EF4-FFF2-40B4-BE49-F238E27FC236}">
                <a16:creationId xmlns:a16="http://schemas.microsoft.com/office/drawing/2014/main" id="{4FAFE37A-4C2B-90B2-6E68-E1FA5D6A9224}"/>
              </a:ext>
            </a:extLst>
          </p:cNvPr>
          <p:cNvSpPr txBox="1"/>
          <p:nvPr/>
        </p:nvSpPr>
        <p:spPr>
          <a:xfrm>
            <a:off x="863299" y="5495136"/>
            <a:ext cx="10490501" cy="400110"/>
          </a:xfrm>
          <a:prstGeom prst="rect">
            <a:avLst/>
          </a:prstGeom>
          <a:noFill/>
        </p:spPr>
        <p:txBody>
          <a:bodyPr wrap="none" rtlCol="0">
            <a:spAutoFit/>
          </a:bodyPr>
          <a:lstStyle/>
          <a:p>
            <a:r>
              <a:rPr lang="en-CA" sz="2000" b="1" dirty="0"/>
              <a:t>Phase 1 – at 8 weeks post vaccination, the vaccine protects against clinical signs and transmission</a:t>
            </a:r>
          </a:p>
        </p:txBody>
      </p:sp>
    </p:spTree>
    <p:extLst>
      <p:ext uri="{BB962C8B-B14F-4D97-AF65-F5344CB8AC3E}">
        <p14:creationId xmlns:p14="http://schemas.microsoft.com/office/powerpoint/2010/main" val="14099241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25D8A0-3072-7484-21B5-5D2C304A79F6}"/>
            </a:ext>
          </a:extLst>
        </p:cNvPr>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54186362-E8F0-E72E-7036-D10F53038DBC}"/>
              </a:ext>
            </a:extLst>
          </p:cNvPr>
          <p:cNvGraphicFramePr/>
          <p:nvPr/>
        </p:nvGraphicFramePr>
        <p:xfrm>
          <a:off x="-340536" y="-1688140"/>
          <a:ext cx="12192000" cy="61383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Graphic 6" descr="Chicken with solid fill">
            <a:extLst>
              <a:ext uri="{FF2B5EF4-FFF2-40B4-BE49-F238E27FC236}">
                <a16:creationId xmlns:a16="http://schemas.microsoft.com/office/drawing/2014/main" id="{3CB52F1F-8E9E-9541-A36E-EAC1EF6BB4F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18165" y="2429583"/>
            <a:ext cx="914400" cy="914400"/>
          </a:xfrm>
          <a:prstGeom prst="rect">
            <a:avLst/>
          </a:prstGeom>
        </p:spPr>
      </p:pic>
      <p:pic>
        <p:nvPicPr>
          <p:cNvPr id="9" name="Graphic 8" descr="Chicken outline">
            <a:extLst>
              <a:ext uri="{FF2B5EF4-FFF2-40B4-BE49-F238E27FC236}">
                <a16:creationId xmlns:a16="http://schemas.microsoft.com/office/drawing/2014/main" id="{F2E357AD-9CC7-36E9-B847-C01F21B6106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032565" y="2429583"/>
            <a:ext cx="914400" cy="914400"/>
          </a:xfrm>
          <a:prstGeom prst="rect">
            <a:avLst/>
          </a:prstGeom>
        </p:spPr>
      </p:pic>
      <p:pic>
        <p:nvPicPr>
          <p:cNvPr id="11" name="Graphic 10" descr="Chicken with solid fill">
            <a:extLst>
              <a:ext uri="{FF2B5EF4-FFF2-40B4-BE49-F238E27FC236}">
                <a16:creationId xmlns:a16="http://schemas.microsoft.com/office/drawing/2014/main" id="{4FE5272E-92CE-ED4E-903F-B7505749F40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114613" y="2429583"/>
            <a:ext cx="914400" cy="914400"/>
          </a:xfrm>
          <a:prstGeom prst="rect">
            <a:avLst/>
          </a:prstGeom>
        </p:spPr>
      </p:pic>
      <p:pic>
        <p:nvPicPr>
          <p:cNvPr id="12" name="Graphic 11" descr="Chicken outline">
            <a:extLst>
              <a:ext uri="{FF2B5EF4-FFF2-40B4-BE49-F238E27FC236}">
                <a16:creationId xmlns:a16="http://schemas.microsoft.com/office/drawing/2014/main" id="{5FD1B197-F530-F72F-B9F9-D5C020065FF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021381" y="2443030"/>
            <a:ext cx="914400" cy="914400"/>
          </a:xfrm>
          <a:prstGeom prst="rect">
            <a:avLst/>
          </a:prstGeom>
        </p:spPr>
      </p:pic>
      <p:cxnSp>
        <p:nvCxnSpPr>
          <p:cNvPr id="14" name="Straight Connector 13">
            <a:extLst>
              <a:ext uri="{FF2B5EF4-FFF2-40B4-BE49-F238E27FC236}">
                <a16:creationId xmlns:a16="http://schemas.microsoft.com/office/drawing/2014/main" id="{977992DE-227C-16D8-B0AE-01FC8EACAA5A}"/>
              </a:ext>
            </a:extLst>
          </p:cNvPr>
          <p:cNvCxnSpPr>
            <a:cxnSpLocks/>
          </p:cNvCxnSpPr>
          <p:nvPr/>
        </p:nvCxnSpPr>
        <p:spPr>
          <a:xfrm>
            <a:off x="2034085" y="2483371"/>
            <a:ext cx="0" cy="779929"/>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2BFEF96-F76A-B153-C7AF-BBC990F0319B}"/>
              </a:ext>
            </a:extLst>
          </p:cNvPr>
          <p:cNvCxnSpPr>
            <a:cxnSpLocks/>
          </p:cNvCxnSpPr>
          <p:nvPr/>
        </p:nvCxnSpPr>
        <p:spPr>
          <a:xfrm>
            <a:off x="5021381" y="2496818"/>
            <a:ext cx="0" cy="779929"/>
          </a:xfrm>
          <a:prstGeom prst="line">
            <a:avLst/>
          </a:prstGeom>
          <a:ln w="31750"/>
        </p:spPr>
        <p:style>
          <a:lnRef idx="1">
            <a:schemeClr val="accent1"/>
          </a:lnRef>
          <a:fillRef idx="0">
            <a:schemeClr val="accent1"/>
          </a:fillRef>
          <a:effectRef idx="0">
            <a:schemeClr val="accent1"/>
          </a:effectRef>
          <a:fontRef idx="minor">
            <a:schemeClr val="tx1"/>
          </a:fontRef>
        </p:style>
      </p:cxnSp>
      <p:pic>
        <p:nvPicPr>
          <p:cNvPr id="16" name="Graphic 15" descr="Chicken with solid fill">
            <a:extLst>
              <a:ext uri="{FF2B5EF4-FFF2-40B4-BE49-F238E27FC236}">
                <a16:creationId xmlns:a16="http://schemas.microsoft.com/office/drawing/2014/main" id="{9BEAE06B-6854-D0B9-CF54-9CABC15461A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161641" y="3348317"/>
            <a:ext cx="914400" cy="914400"/>
          </a:xfrm>
          <a:prstGeom prst="rect">
            <a:avLst/>
          </a:prstGeom>
        </p:spPr>
      </p:pic>
      <p:pic>
        <p:nvPicPr>
          <p:cNvPr id="17" name="Graphic 16" descr="Chicken with solid fill">
            <a:extLst>
              <a:ext uri="{FF2B5EF4-FFF2-40B4-BE49-F238E27FC236}">
                <a16:creationId xmlns:a16="http://schemas.microsoft.com/office/drawing/2014/main" id="{ACE83D5F-1E3B-26FA-7E41-70005EFDE6B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183521" y="2526757"/>
            <a:ext cx="914400" cy="914400"/>
          </a:xfrm>
          <a:prstGeom prst="rect">
            <a:avLst/>
          </a:prstGeom>
        </p:spPr>
      </p:pic>
      <p:pic>
        <p:nvPicPr>
          <p:cNvPr id="18" name="Graphic 17" descr="Chicken outline">
            <a:extLst>
              <a:ext uri="{FF2B5EF4-FFF2-40B4-BE49-F238E27FC236}">
                <a16:creationId xmlns:a16="http://schemas.microsoft.com/office/drawing/2014/main" id="{E9CFECBE-A370-DA3F-6B87-E45CA47A165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183521" y="4203019"/>
            <a:ext cx="914400" cy="914400"/>
          </a:xfrm>
          <a:prstGeom prst="rect">
            <a:avLst/>
          </a:prstGeom>
        </p:spPr>
      </p:pic>
      <p:pic>
        <p:nvPicPr>
          <p:cNvPr id="19" name="Graphic 18" descr="Chicken outline">
            <a:extLst>
              <a:ext uri="{FF2B5EF4-FFF2-40B4-BE49-F238E27FC236}">
                <a16:creationId xmlns:a16="http://schemas.microsoft.com/office/drawing/2014/main" id="{93AB9847-8540-F6A1-79BE-2AF520BB42F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927807" y="4917163"/>
            <a:ext cx="914400" cy="914400"/>
          </a:xfrm>
          <a:prstGeom prst="rect">
            <a:avLst/>
          </a:prstGeom>
        </p:spPr>
      </p:pic>
      <p:pic>
        <p:nvPicPr>
          <p:cNvPr id="20" name="Graphic 19" descr="Chicken outline">
            <a:extLst>
              <a:ext uri="{FF2B5EF4-FFF2-40B4-BE49-F238E27FC236}">
                <a16:creationId xmlns:a16="http://schemas.microsoft.com/office/drawing/2014/main" id="{248E7393-D7ED-D718-78C5-9A7A2F90EF4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183521" y="4960925"/>
            <a:ext cx="914400" cy="914400"/>
          </a:xfrm>
          <a:prstGeom prst="rect">
            <a:avLst/>
          </a:prstGeom>
        </p:spPr>
      </p:pic>
      <p:sp>
        <p:nvSpPr>
          <p:cNvPr id="21" name="TextBox 20">
            <a:extLst>
              <a:ext uri="{FF2B5EF4-FFF2-40B4-BE49-F238E27FC236}">
                <a16:creationId xmlns:a16="http://schemas.microsoft.com/office/drawing/2014/main" id="{B9F2B7E9-DAD5-05EC-29AD-08BB7831591E}"/>
              </a:ext>
            </a:extLst>
          </p:cNvPr>
          <p:cNvSpPr txBox="1"/>
          <p:nvPr/>
        </p:nvSpPr>
        <p:spPr>
          <a:xfrm>
            <a:off x="6377280" y="2758462"/>
            <a:ext cx="1082540" cy="646331"/>
          </a:xfrm>
          <a:prstGeom prst="rect">
            <a:avLst/>
          </a:prstGeom>
          <a:noFill/>
        </p:spPr>
        <p:txBody>
          <a:bodyPr wrap="none" rtlCol="0">
            <a:spAutoFit/>
          </a:bodyPr>
          <a:lstStyle/>
          <a:p>
            <a:r>
              <a:rPr lang="en-CA" dirty="0"/>
              <a:t>A – HPAI</a:t>
            </a:r>
          </a:p>
          <a:p>
            <a:r>
              <a:rPr lang="en-CA" dirty="0"/>
              <a:t>Vaccinate</a:t>
            </a:r>
          </a:p>
        </p:txBody>
      </p:sp>
      <p:sp>
        <p:nvSpPr>
          <p:cNvPr id="22" name="TextBox 21">
            <a:extLst>
              <a:ext uri="{FF2B5EF4-FFF2-40B4-BE49-F238E27FC236}">
                <a16:creationId xmlns:a16="http://schemas.microsoft.com/office/drawing/2014/main" id="{142C8773-7251-3B1C-6123-2ABB8556EDFF}"/>
              </a:ext>
            </a:extLst>
          </p:cNvPr>
          <p:cNvSpPr txBox="1"/>
          <p:nvPr/>
        </p:nvSpPr>
        <p:spPr>
          <a:xfrm>
            <a:off x="6384239" y="3600967"/>
            <a:ext cx="1082540" cy="646331"/>
          </a:xfrm>
          <a:prstGeom prst="rect">
            <a:avLst/>
          </a:prstGeom>
          <a:noFill/>
        </p:spPr>
        <p:txBody>
          <a:bodyPr wrap="none" rtlCol="0">
            <a:spAutoFit/>
          </a:bodyPr>
          <a:lstStyle/>
          <a:p>
            <a:r>
              <a:rPr lang="en-CA" dirty="0"/>
              <a:t>B – HPAI </a:t>
            </a:r>
          </a:p>
          <a:p>
            <a:r>
              <a:rPr lang="en-CA" dirty="0"/>
              <a:t>Vaccinate</a:t>
            </a:r>
          </a:p>
        </p:txBody>
      </p:sp>
      <p:sp>
        <p:nvSpPr>
          <p:cNvPr id="23" name="TextBox 22">
            <a:extLst>
              <a:ext uri="{FF2B5EF4-FFF2-40B4-BE49-F238E27FC236}">
                <a16:creationId xmlns:a16="http://schemas.microsoft.com/office/drawing/2014/main" id="{59792B21-75B9-0AD3-E9DE-AA519C64297C}"/>
              </a:ext>
            </a:extLst>
          </p:cNvPr>
          <p:cNvSpPr txBox="1"/>
          <p:nvPr/>
        </p:nvSpPr>
        <p:spPr>
          <a:xfrm>
            <a:off x="950025" y="3360002"/>
            <a:ext cx="1082540" cy="646331"/>
          </a:xfrm>
          <a:prstGeom prst="rect">
            <a:avLst/>
          </a:prstGeom>
          <a:noFill/>
        </p:spPr>
        <p:txBody>
          <a:bodyPr wrap="none" rtlCol="0">
            <a:spAutoFit/>
          </a:bodyPr>
          <a:lstStyle/>
          <a:p>
            <a:r>
              <a:rPr lang="en-CA" dirty="0"/>
              <a:t>HPAI </a:t>
            </a:r>
          </a:p>
          <a:p>
            <a:r>
              <a:rPr lang="en-CA" dirty="0"/>
              <a:t>Vaccinate</a:t>
            </a:r>
          </a:p>
        </p:txBody>
      </p:sp>
      <p:sp>
        <p:nvSpPr>
          <p:cNvPr id="24" name="TextBox 23">
            <a:extLst>
              <a:ext uri="{FF2B5EF4-FFF2-40B4-BE49-F238E27FC236}">
                <a16:creationId xmlns:a16="http://schemas.microsoft.com/office/drawing/2014/main" id="{19E2EFBF-C800-CFE2-4619-B37E1370EECB}"/>
              </a:ext>
            </a:extLst>
          </p:cNvPr>
          <p:cNvSpPr txBox="1"/>
          <p:nvPr/>
        </p:nvSpPr>
        <p:spPr>
          <a:xfrm>
            <a:off x="1939866" y="3360002"/>
            <a:ext cx="1527982" cy="369332"/>
          </a:xfrm>
          <a:prstGeom prst="rect">
            <a:avLst/>
          </a:prstGeom>
          <a:noFill/>
        </p:spPr>
        <p:txBody>
          <a:bodyPr wrap="square" rtlCol="0">
            <a:spAutoFit/>
          </a:bodyPr>
          <a:lstStyle/>
          <a:p>
            <a:r>
              <a:rPr lang="en-CA" dirty="0"/>
              <a:t>Control</a:t>
            </a:r>
          </a:p>
        </p:txBody>
      </p:sp>
      <p:sp>
        <p:nvSpPr>
          <p:cNvPr id="25" name="TextBox 24">
            <a:extLst>
              <a:ext uri="{FF2B5EF4-FFF2-40B4-BE49-F238E27FC236}">
                <a16:creationId xmlns:a16="http://schemas.microsoft.com/office/drawing/2014/main" id="{E9304822-EB1A-8975-5C53-1AAEC9F46421}"/>
              </a:ext>
            </a:extLst>
          </p:cNvPr>
          <p:cNvSpPr txBox="1"/>
          <p:nvPr/>
        </p:nvSpPr>
        <p:spPr>
          <a:xfrm>
            <a:off x="5973711" y="4520893"/>
            <a:ext cx="1232004" cy="369332"/>
          </a:xfrm>
          <a:prstGeom prst="rect">
            <a:avLst/>
          </a:prstGeom>
          <a:noFill/>
        </p:spPr>
        <p:txBody>
          <a:bodyPr wrap="none" rtlCol="0">
            <a:spAutoFit/>
          </a:bodyPr>
          <a:lstStyle/>
          <a:p>
            <a:r>
              <a:rPr lang="en-CA" dirty="0"/>
              <a:t>A – Control</a:t>
            </a:r>
          </a:p>
        </p:txBody>
      </p:sp>
      <p:sp>
        <p:nvSpPr>
          <p:cNvPr id="26" name="TextBox 25">
            <a:extLst>
              <a:ext uri="{FF2B5EF4-FFF2-40B4-BE49-F238E27FC236}">
                <a16:creationId xmlns:a16="http://schemas.microsoft.com/office/drawing/2014/main" id="{8F8EF213-1EE5-8BCF-E254-0CA712861A69}"/>
              </a:ext>
            </a:extLst>
          </p:cNvPr>
          <p:cNvSpPr txBox="1"/>
          <p:nvPr/>
        </p:nvSpPr>
        <p:spPr>
          <a:xfrm>
            <a:off x="5974634" y="5258819"/>
            <a:ext cx="1223989" cy="369332"/>
          </a:xfrm>
          <a:prstGeom prst="rect">
            <a:avLst/>
          </a:prstGeom>
          <a:noFill/>
        </p:spPr>
        <p:txBody>
          <a:bodyPr wrap="none" rtlCol="0">
            <a:spAutoFit/>
          </a:bodyPr>
          <a:lstStyle/>
          <a:p>
            <a:r>
              <a:rPr lang="en-CA" dirty="0"/>
              <a:t>B – Control</a:t>
            </a:r>
          </a:p>
        </p:txBody>
      </p:sp>
      <p:pic>
        <p:nvPicPr>
          <p:cNvPr id="27" name="Graphic 26" descr="Chicken outline">
            <a:extLst>
              <a:ext uri="{FF2B5EF4-FFF2-40B4-BE49-F238E27FC236}">
                <a16:creationId xmlns:a16="http://schemas.microsoft.com/office/drawing/2014/main" id="{E3659B6B-7616-29F8-6B47-537563B439AC}"/>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894237" y="4094726"/>
            <a:ext cx="914400" cy="914400"/>
          </a:xfrm>
          <a:prstGeom prst="rect">
            <a:avLst/>
          </a:prstGeom>
        </p:spPr>
      </p:pic>
      <p:pic>
        <p:nvPicPr>
          <p:cNvPr id="28" name="Graphic 27" descr="Chicken outline">
            <a:extLst>
              <a:ext uri="{FF2B5EF4-FFF2-40B4-BE49-F238E27FC236}">
                <a16:creationId xmlns:a16="http://schemas.microsoft.com/office/drawing/2014/main" id="{793605FD-64BF-B64B-ABB2-5E7C11488DC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927807" y="3266324"/>
            <a:ext cx="914400" cy="914400"/>
          </a:xfrm>
          <a:prstGeom prst="rect">
            <a:avLst/>
          </a:prstGeom>
        </p:spPr>
      </p:pic>
      <p:pic>
        <p:nvPicPr>
          <p:cNvPr id="29" name="Graphic 28" descr="Chicken outline">
            <a:extLst>
              <a:ext uri="{FF2B5EF4-FFF2-40B4-BE49-F238E27FC236}">
                <a16:creationId xmlns:a16="http://schemas.microsoft.com/office/drawing/2014/main" id="{6BA6C8A0-C12D-DF73-38E5-D561A8585EE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916867" y="2574958"/>
            <a:ext cx="914400" cy="914400"/>
          </a:xfrm>
          <a:prstGeom prst="rect">
            <a:avLst/>
          </a:prstGeom>
        </p:spPr>
      </p:pic>
      <p:sp>
        <p:nvSpPr>
          <p:cNvPr id="30" name="TextBox 29">
            <a:extLst>
              <a:ext uri="{FF2B5EF4-FFF2-40B4-BE49-F238E27FC236}">
                <a16:creationId xmlns:a16="http://schemas.microsoft.com/office/drawing/2014/main" id="{A1328799-485A-A771-11AC-43CA5DE05FC4}"/>
              </a:ext>
            </a:extLst>
          </p:cNvPr>
          <p:cNvSpPr txBox="1"/>
          <p:nvPr/>
        </p:nvSpPr>
        <p:spPr>
          <a:xfrm>
            <a:off x="10214104" y="3030222"/>
            <a:ext cx="1738361" cy="923330"/>
          </a:xfrm>
          <a:prstGeom prst="rect">
            <a:avLst/>
          </a:prstGeom>
          <a:noFill/>
        </p:spPr>
        <p:txBody>
          <a:bodyPr wrap="square" rtlCol="0">
            <a:spAutoFit/>
          </a:bodyPr>
          <a:lstStyle/>
          <a:p>
            <a:r>
              <a:rPr lang="en-CA" dirty="0"/>
              <a:t>Swabs for virus</a:t>
            </a:r>
          </a:p>
          <a:p>
            <a:r>
              <a:rPr lang="en-CA" dirty="0"/>
              <a:t>Blood samples for serology</a:t>
            </a:r>
          </a:p>
        </p:txBody>
      </p:sp>
      <p:sp>
        <p:nvSpPr>
          <p:cNvPr id="6" name="TextBox 5">
            <a:extLst>
              <a:ext uri="{FF2B5EF4-FFF2-40B4-BE49-F238E27FC236}">
                <a16:creationId xmlns:a16="http://schemas.microsoft.com/office/drawing/2014/main" id="{333B94A5-A0CB-D39E-2EBC-13F5EB1B58C0}"/>
              </a:ext>
            </a:extLst>
          </p:cNvPr>
          <p:cNvSpPr txBox="1"/>
          <p:nvPr/>
        </p:nvSpPr>
        <p:spPr>
          <a:xfrm>
            <a:off x="295564" y="4705559"/>
            <a:ext cx="4304145" cy="830997"/>
          </a:xfrm>
          <a:prstGeom prst="rect">
            <a:avLst/>
          </a:prstGeom>
          <a:noFill/>
        </p:spPr>
        <p:txBody>
          <a:bodyPr wrap="square" rtlCol="0">
            <a:spAutoFit/>
          </a:bodyPr>
          <a:lstStyle/>
          <a:p>
            <a:r>
              <a:rPr lang="en-CA" sz="2400" dirty="0"/>
              <a:t>Phase 2: Challenge at </a:t>
            </a:r>
            <a:r>
              <a:rPr lang="en-CA" sz="2400" b="1" dirty="0"/>
              <a:t>24 weeks </a:t>
            </a:r>
            <a:r>
              <a:rPr lang="en-CA" sz="2400" dirty="0"/>
              <a:t>post vaccination</a:t>
            </a:r>
          </a:p>
        </p:txBody>
      </p:sp>
      <p:pic>
        <p:nvPicPr>
          <p:cNvPr id="2" name="Picture 1" descr="A group of blue virus shapes&#10;&#10;AI-generated content may be incorrect.">
            <a:extLst>
              <a:ext uri="{FF2B5EF4-FFF2-40B4-BE49-F238E27FC236}">
                <a16:creationId xmlns:a16="http://schemas.microsoft.com/office/drawing/2014/main" id="{569E8577-6857-9444-9911-3B6AFF9A9D83}"/>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690637" y="1739009"/>
            <a:ext cx="414105" cy="414105"/>
          </a:xfrm>
          <a:prstGeom prst="rect">
            <a:avLst/>
          </a:prstGeom>
        </p:spPr>
      </p:pic>
    </p:spTree>
    <p:extLst>
      <p:ext uri="{BB962C8B-B14F-4D97-AF65-F5344CB8AC3E}">
        <p14:creationId xmlns:p14="http://schemas.microsoft.com/office/powerpoint/2010/main" val="6536245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B5E922-39C3-765E-F2B4-E857630807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AE1071-EFA7-AC74-4E6A-51F8756DB290}"/>
              </a:ext>
            </a:extLst>
          </p:cNvPr>
          <p:cNvSpPr>
            <a:spLocks noGrp="1"/>
          </p:cNvSpPr>
          <p:nvPr>
            <p:ph type="title"/>
          </p:nvPr>
        </p:nvSpPr>
        <p:spPr>
          <a:xfrm>
            <a:off x="838200" y="365125"/>
            <a:ext cx="10515600" cy="196347"/>
          </a:xfrm>
        </p:spPr>
        <p:txBody>
          <a:bodyPr>
            <a:normAutofit fontScale="90000"/>
          </a:bodyPr>
          <a:lstStyle/>
          <a:p>
            <a:r>
              <a:rPr lang="en-CA" dirty="0"/>
              <a:t>Results – 24 weeks post vaccination</a:t>
            </a:r>
          </a:p>
        </p:txBody>
      </p:sp>
      <p:pic>
        <p:nvPicPr>
          <p:cNvPr id="4" name="Graphic 3" descr="Chicken with solid fill">
            <a:extLst>
              <a:ext uri="{FF2B5EF4-FFF2-40B4-BE49-F238E27FC236}">
                <a16:creationId xmlns:a16="http://schemas.microsoft.com/office/drawing/2014/main" id="{388F08FF-EF6E-5A49-1D6E-3CFFFAB4F13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711185" y="2440714"/>
            <a:ext cx="914400" cy="914400"/>
          </a:xfrm>
          <a:prstGeom prst="rect">
            <a:avLst/>
          </a:prstGeom>
        </p:spPr>
      </p:pic>
      <p:pic>
        <p:nvPicPr>
          <p:cNvPr id="5" name="Graphic 4" descr="Chicken with solid fill">
            <a:extLst>
              <a:ext uri="{FF2B5EF4-FFF2-40B4-BE49-F238E27FC236}">
                <a16:creationId xmlns:a16="http://schemas.microsoft.com/office/drawing/2014/main" id="{4EE573E3-1A29-3A7C-4BEA-752ADBEA548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733065" y="1619154"/>
            <a:ext cx="914400" cy="914400"/>
          </a:xfrm>
          <a:prstGeom prst="rect">
            <a:avLst/>
          </a:prstGeom>
        </p:spPr>
      </p:pic>
      <p:pic>
        <p:nvPicPr>
          <p:cNvPr id="6" name="Graphic 5" descr="Chicken outline">
            <a:extLst>
              <a:ext uri="{FF2B5EF4-FFF2-40B4-BE49-F238E27FC236}">
                <a16:creationId xmlns:a16="http://schemas.microsoft.com/office/drawing/2014/main" id="{17C5E149-8F43-7A6D-4128-8C374CBD65E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733065" y="3295416"/>
            <a:ext cx="914400" cy="914400"/>
          </a:xfrm>
          <a:prstGeom prst="rect">
            <a:avLst/>
          </a:prstGeom>
        </p:spPr>
      </p:pic>
      <p:sp>
        <p:nvSpPr>
          <p:cNvPr id="7" name="TextBox 6">
            <a:extLst>
              <a:ext uri="{FF2B5EF4-FFF2-40B4-BE49-F238E27FC236}">
                <a16:creationId xmlns:a16="http://schemas.microsoft.com/office/drawing/2014/main" id="{C88D8D12-4335-8FA6-45C8-781F660DC369}"/>
              </a:ext>
            </a:extLst>
          </p:cNvPr>
          <p:cNvSpPr txBox="1"/>
          <p:nvPr/>
        </p:nvSpPr>
        <p:spPr>
          <a:xfrm>
            <a:off x="668373" y="1797885"/>
            <a:ext cx="1204369" cy="646331"/>
          </a:xfrm>
          <a:prstGeom prst="rect">
            <a:avLst/>
          </a:prstGeom>
          <a:noFill/>
        </p:spPr>
        <p:txBody>
          <a:bodyPr wrap="none" rtlCol="0">
            <a:spAutoFit/>
          </a:bodyPr>
          <a:lstStyle/>
          <a:p>
            <a:r>
              <a:rPr lang="en-CA" dirty="0"/>
              <a:t>A – HPAI</a:t>
            </a:r>
          </a:p>
          <a:p>
            <a:r>
              <a:rPr lang="en-CA" dirty="0"/>
              <a:t>Vaccinated</a:t>
            </a:r>
          </a:p>
        </p:txBody>
      </p:sp>
      <p:sp>
        <p:nvSpPr>
          <p:cNvPr id="8" name="TextBox 7">
            <a:extLst>
              <a:ext uri="{FF2B5EF4-FFF2-40B4-BE49-F238E27FC236}">
                <a16:creationId xmlns:a16="http://schemas.microsoft.com/office/drawing/2014/main" id="{EB3D2223-263B-D24C-5F8F-5191FEC9F76A}"/>
              </a:ext>
            </a:extLst>
          </p:cNvPr>
          <p:cNvSpPr txBox="1"/>
          <p:nvPr/>
        </p:nvSpPr>
        <p:spPr>
          <a:xfrm>
            <a:off x="669298" y="2687922"/>
            <a:ext cx="1204369" cy="646331"/>
          </a:xfrm>
          <a:prstGeom prst="rect">
            <a:avLst/>
          </a:prstGeom>
          <a:noFill/>
        </p:spPr>
        <p:txBody>
          <a:bodyPr wrap="none" rtlCol="0">
            <a:spAutoFit/>
          </a:bodyPr>
          <a:lstStyle/>
          <a:p>
            <a:r>
              <a:rPr lang="en-CA" dirty="0"/>
              <a:t>B – HPAI</a:t>
            </a:r>
          </a:p>
          <a:p>
            <a:r>
              <a:rPr lang="en-CA" dirty="0"/>
              <a:t>Vaccinated</a:t>
            </a:r>
          </a:p>
        </p:txBody>
      </p:sp>
      <p:sp>
        <p:nvSpPr>
          <p:cNvPr id="9" name="TextBox 8">
            <a:extLst>
              <a:ext uri="{FF2B5EF4-FFF2-40B4-BE49-F238E27FC236}">
                <a16:creationId xmlns:a16="http://schemas.microsoft.com/office/drawing/2014/main" id="{D178773C-E719-2E9E-4B93-3B3B12C45225}"/>
              </a:ext>
            </a:extLst>
          </p:cNvPr>
          <p:cNvSpPr txBox="1"/>
          <p:nvPr/>
        </p:nvSpPr>
        <p:spPr>
          <a:xfrm>
            <a:off x="523255" y="3613290"/>
            <a:ext cx="1232004" cy="369332"/>
          </a:xfrm>
          <a:prstGeom prst="rect">
            <a:avLst/>
          </a:prstGeom>
          <a:noFill/>
        </p:spPr>
        <p:txBody>
          <a:bodyPr wrap="none" rtlCol="0">
            <a:spAutoFit/>
          </a:bodyPr>
          <a:lstStyle/>
          <a:p>
            <a:r>
              <a:rPr lang="en-CA" dirty="0"/>
              <a:t>A – Control</a:t>
            </a:r>
          </a:p>
        </p:txBody>
      </p:sp>
      <p:sp>
        <p:nvSpPr>
          <p:cNvPr id="10" name="TextBox 9">
            <a:extLst>
              <a:ext uri="{FF2B5EF4-FFF2-40B4-BE49-F238E27FC236}">
                <a16:creationId xmlns:a16="http://schemas.microsoft.com/office/drawing/2014/main" id="{2E3A650F-BA41-58EE-1C45-8D58DE3C0803}"/>
              </a:ext>
            </a:extLst>
          </p:cNvPr>
          <p:cNvSpPr txBox="1"/>
          <p:nvPr/>
        </p:nvSpPr>
        <p:spPr>
          <a:xfrm>
            <a:off x="524178" y="4351216"/>
            <a:ext cx="1223989" cy="369332"/>
          </a:xfrm>
          <a:prstGeom prst="rect">
            <a:avLst/>
          </a:prstGeom>
          <a:noFill/>
        </p:spPr>
        <p:txBody>
          <a:bodyPr wrap="none" rtlCol="0">
            <a:spAutoFit/>
          </a:bodyPr>
          <a:lstStyle/>
          <a:p>
            <a:r>
              <a:rPr lang="en-CA" dirty="0"/>
              <a:t>B – Control</a:t>
            </a:r>
          </a:p>
        </p:txBody>
      </p:sp>
      <p:pic>
        <p:nvPicPr>
          <p:cNvPr id="11" name="Graphic 10" descr="Chicken outline">
            <a:extLst>
              <a:ext uri="{FF2B5EF4-FFF2-40B4-BE49-F238E27FC236}">
                <a16:creationId xmlns:a16="http://schemas.microsoft.com/office/drawing/2014/main" id="{21BB788A-1485-4FB1-54EB-5EA6EE61102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799978" y="4078682"/>
            <a:ext cx="914400" cy="914400"/>
          </a:xfrm>
          <a:prstGeom prst="rect">
            <a:avLst/>
          </a:prstGeom>
        </p:spPr>
      </p:pic>
      <p:sp>
        <p:nvSpPr>
          <p:cNvPr id="12" name="TextBox 11">
            <a:extLst>
              <a:ext uri="{FF2B5EF4-FFF2-40B4-BE49-F238E27FC236}">
                <a16:creationId xmlns:a16="http://schemas.microsoft.com/office/drawing/2014/main" id="{1AF43993-8441-DEE1-9406-364FA5138C18}"/>
              </a:ext>
            </a:extLst>
          </p:cNvPr>
          <p:cNvSpPr txBox="1"/>
          <p:nvPr/>
        </p:nvSpPr>
        <p:spPr>
          <a:xfrm>
            <a:off x="2872459" y="1927455"/>
            <a:ext cx="1324402" cy="369332"/>
          </a:xfrm>
          <a:prstGeom prst="rect">
            <a:avLst/>
          </a:prstGeom>
          <a:noFill/>
        </p:spPr>
        <p:txBody>
          <a:bodyPr wrap="none" rtlCol="0">
            <a:spAutoFit/>
          </a:bodyPr>
          <a:lstStyle/>
          <a:p>
            <a:r>
              <a:rPr lang="en-CA" b="1" dirty="0">
                <a:solidFill>
                  <a:srgbClr val="FF0000"/>
                </a:solidFill>
              </a:rPr>
              <a:t>4/5</a:t>
            </a:r>
            <a:r>
              <a:rPr lang="en-CA" dirty="0">
                <a:solidFill>
                  <a:srgbClr val="FF0000"/>
                </a:solidFill>
              </a:rPr>
              <a:t> </a:t>
            </a:r>
            <a:r>
              <a:rPr lang="en-CA" dirty="0"/>
              <a:t>infected</a:t>
            </a:r>
          </a:p>
        </p:txBody>
      </p:sp>
      <p:sp>
        <p:nvSpPr>
          <p:cNvPr id="13" name="TextBox 12">
            <a:extLst>
              <a:ext uri="{FF2B5EF4-FFF2-40B4-BE49-F238E27FC236}">
                <a16:creationId xmlns:a16="http://schemas.microsoft.com/office/drawing/2014/main" id="{24B2C495-8717-1BDA-2007-3520612A1474}"/>
              </a:ext>
            </a:extLst>
          </p:cNvPr>
          <p:cNvSpPr txBox="1"/>
          <p:nvPr/>
        </p:nvSpPr>
        <p:spPr>
          <a:xfrm>
            <a:off x="2872459" y="2713248"/>
            <a:ext cx="1324402" cy="369332"/>
          </a:xfrm>
          <a:prstGeom prst="rect">
            <a:avLst/>
          </a:prstGeom>
          <a:noFill/>
        </p:spPr>
        <p:txBody>
          <a:bodyPr wrap="none" rtlCol="0">
            <a:spAutoFit/>
          </a:bodyPr>
          <a:lstStyle/>
          <a:p>
            <a:r>
              <a:rPr lang="en-CA" b="1" dirty="0">
                <a:solidFill>
                  <a:srgbClr val="FF0000"/>
                </a:solidFill>
              </a:rPr>
              <a:t>4/5</a:t>
            </a:r>
            <a:r>
              <a:rPr lang="en-CA" dirty="0"/>
              <a:t> infected</a:t>
            </a:r>
          </a:p>
        </p:txBody>
      </p:sp>
      <p:sp>
        <p:nvSpPr>
          <p:cNvPr id="14" name="TextBox 13">
            <a:extLst>
              <a:ext uri="{FF2B5EF4-FFF2-40B4-BE49-F238E27FC236}">
                <a16:creationId xmlns:a16="http://schemas.microsoft.com/office/drawing/2014/main" id="{C90C5AD1-C10A-905D-AD56-D949F4AD8DB0}"/>
              </a:ext>
            </a:extLst>
          </p:cNvPr>
          <p:cNvSpPr txBox="1"/>
          <p:nvPr/>
        </p:nvSpPr>
        <p:spPr>
          <a:xfrm>
            <a:off x="2872459" y="3567950"/>
            <a:ext cx="1324402" cy="369332"/>
          </a:xfrm>
          <a:prstGeom prst="rect">
            <a:avLst/>
          </a:prstGeom>
          <a:noFill/>
        </p:spPr>
        <p:txBody>
          <a:bodyPr wrap="none" rtlCol="0">
            <a:spAutoFit/>
          </a:bodyPr>
          <a:lstStyle/>
          <a:p>
            <a:r>
              <a:rPr lang="en-CA" b="1" dirty="0">
                <a:solidFill>
                  <a:srgbClr val="FF0000"/>
                </a:solidFill>
              </a:rPr>
              <a:t>5/5</a:t>
            </a:r>
            <a:r>
              <a:rPr lang="en-CA" dirty="0"/>
              <a:t> infected</a:t>
            </a:r>
          </a:p>
        </p:txBody>
      </p:sp>
      <p:sp>
        <p:nvSpPr>
          <p:cNvPr id="15" name="TextBox 14">
            <a:extLst>
              <a:ext uri="{FF2B5EF4-FFF2-40B4-BE49-F238E27FC236}">
                <a16:creationId xmlns:a16="http://schemas.microsoft.com/office/drawing/2014/main" id="{1896D6A4-9206-C11A-5847-893F3876FDE8}"/>
              </a:ext>
            </a:extLst>
          </p:cNvPr>
          <p:cNvSpPr txBox="1"/>
          <p:nvPr/>
        </p:nvSpPr>
        <p:spPr>
          <a:xfrm>
            <a:off x="2872459" y="4351216"/>
            <a:ext cx="1324402" cy="369332"/>
          </a:xfrm>
          <a:prstGeom prst="rect">
            <a:avLst/>
          </a:prstGeom>
          <a:noFill/>
        </p:spPr>
        <p:txBody>
          <a:bodyPr wrap="none" rtlCol="0">
            <a:spAutoFit/>
          </a:bodyPr>
          <a:lstStyle/>
          <a:p>
            <a:r>
              <a:rPr lang="en-CA" b="1" dirty="0">
                <a:solidFill>
                  <a:srgbClr val="FF0000"/>
                </a:solidFill>
              </a:rPr>
              <a:t>5/5</a:t>
            </a:r>
            <a:r>
              <a:rPr lang="en-CA" dirty="0"/>
              <a:t> infected</a:t>
            </a:r>
          </a:p>
        </p:txBody>
      </p:sp>
      <p:pic>
        <p:nvPicPr>
          <p:cNvPr id="16" name="Graphic 15" descr="Chicken outline">
            <a:extLst>
              <a:ext uri="{FF2B5EF4-FFF2-40B4-BE49-F238E27FC236}">
                <a16:creationId xmlns:a16="http://schemas.microsoft.com/office/drawing/2014/main" id="{4BC2D7F2-55EA-55B4-8E7E-FE73ED3A3DB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299689" y="4032893"/>
            <a:ext cx="914400" cy="914400"/>
          </a:xfrm>
          <a:prstGeom prst="rect">
            <a:avLst/>
          </a:prstGeom>
        </p:spPr>
      </p:pic>
      <p:pic>
        <p:nvPicPr>
          <p:cNvPr id="17" name="Graphic 16" descr="Chicken outline">
            <a:extLst>
              <a:ext uri="{FF2B5EF4-FFF2-40B4-BE49-F238E27FC236}">
                <a16:creationId xmlns:a16="http://schemas.microsoft.com/office/drawing/2014/main" id="{BAF68DEF-EE62-DE71-0718-484D174DC71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266119" y="3210456"/>
            <a:ext cx="914400" cy="914400"/>
          </a:xfrm>
          <a:prstGeom prst="rect">
            <a:avLst/>
          </a:prstGeom>
        </p:spPr>
      </p:pic>
      <p:pic>
        <p:nvPicPr>
          <p:cNvPr id="18" name="Graphic 17" descr="Chicken outline">
            <a:extLst>
              <a:ext uri="{FF2B5EF4-FFF2-40B4-BE49-F238E27FC236}">
                <a16:creationId xmlns:a16="http://schemas.microsoft.com/office/drawing/2014/main" id="{872024BE-1DEE-D490-D4D7-8B87B8093E6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299689" y="2382054"/>
            <a:ext cx="914400" cy="914400"/>
          </a:xfrm>
          <a:prstGeom prst="rect">
            <a:avLst/>
          </a:prstGeom>
        </p:spPr>
      </p:pic>
      <p:pic>
        <p:nvPicPr>
          <p:cNvPr id="19" name="Graphic 18" descr="Chicken outline">
            <a:extLst>
              <a:ext uri="{FF2B5EF4-FFF2-40B4-BE49-F238E27FC236}">
                <a16:creationId xmlns:a16="http://schemas.microsoft.com/office/drawing/2014/main" id="{FD50A609-3488-8C84-83E1-60D7AA63FBA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288749" y="1690688"/>
            <a:ext cx="914400" cy="914400"/>
          </a:xfrm>
          <a:prstGeom prst="rect">
            <a:avLst/>
          </a:prstGeom>
        </p:spPr>
      </p:pic>
      <p:sp>
        <p:nvSpPr>
          <p:cNvPr id="20" name="TextBox 19">
            <a:extLst>
              <a:ext uri="{FF2B5EF4-FFF2-40B4-BE49-F238E27FC236}">
                <a16:creationId xmlns:a16="http://schemas.microsoft.com/office/drawing/2014/main" id="{9A95684F-4885-659E-23DB-F3799DB21C34}"/>
              </a:ext>
            </a:extLst>
          </p:cNvPr>
          <p:cNvSpPr txBox="1"/>
          <p:nvPr/>
        </p:nvSpPr>
        <p:spPr>
          <a:xfrm>
            <a:off x="4912726" y="952024"/>
            <a:ext cx="1859805" cy="400110"/>
          </a:xfrm>
          <a:prstGeom prst="rect">
            <a:avLst/>
          </a:prstGeom>
          <a:noFill/>
        </p:spPr>
        <p:txBody>
          <a:bodyPr wrap="none" rtlCol="0">
            <a:spAutoFit/>
          </a:bodyPr>
          <a:lstStyle/>
          <a:p>
            <a:r>
              <a:rPr lang="en-CA" sz="2000" b="1" dirty="0"/>
              <a:t>In Contact Birds</a:t>
            </a:r>
          </a:p>
        </p:txBody>
      </p:sp>
      <p:sp>
        <p:nvSpPr>
          <p:cNvPr id="25" name="TextBox 24">
            <a:extLst>
              <a:ext uri="{FF2B5EF4-FFF2-40B4-BE49-F238E27FC236}">
                <a16:creationId xmlns:a16="http://schemas.microsoft.com/office/drawing/2014/main" id="{3C80EAFE-A638-3CCA-61A3-90141822EF07}"/>
              </a:ext>
            </a:extLst>
          </p:cNvPr>
          <p:cNvSpPr txBox="1"/>
          <p:nvPr/>
        </p:nvSpPr>
        <p:spPr>
          <a:xfrm>
            <a:off x="975961" y="966597"/>
            <a:ext cx="2562433" cy="400110"/>
          </a:xfrm>
          <a:prstGeom prst="rect">
            <a:avLst/>
          </a:prstGeom>
          <a:noFill/>
        </p:spPr>
        <p:txBody>
          <a:bodyPr wrap="none" rtlCol="0">
            <a:spAutoFit/>
          </a:bodyPr>
          <a:lstStyle/>
          <a:p>
            <a:r>
              <a:rPr lang="en-CA" sz="2000" b="1" dirty="0"/>
              <a:t>Virus Challenged Birds</a:t>
            </a:r>
          </a:p>
        </p:txBody>
      </p:sp>
      <p:sp>
        <p:nvSpPr>
          <p:cNvPr id="26" name="TextBox 25">
            <a:extLst>
              <a:ext uri="{FF2B5EF4-FFF2-40B4-BE49-F238E27FC236}">
                <a16:creationId xmlns:a16="http://schemas.microsoft.com/office/drawing/2014/main" id="{F02ACC42-F072-B54B-EFD9-9BE9932C1517}"/>
              </a:ext>
            </a:extLst>
          </p:cNvPr>
          <p:cNvSpPr txBox="1"/>
          <p:nvPr/>
        </p:nvSpPr>
        <p:spPr>
          <a:xfrm>
            <a:off x="6632836" y="1877704"/>
            <a:ext cx="1324402" cy="369332"/>
          </a:xfrm>
          <a:prstGeom prst="rect">
            <a:avLst/>
          </a:prstGeom>
          <a:noFill/>
        </p:spPr>
        <p:txBody>
          <a:bodyPr wrap="none" rtlCol="0">
            <a:spAutoFit/>
          </a:bodyPr>
          <a:lstStyle/>
          <a:p>
            <a:r>
              <a:rPr lang="en-CA" b="1" dirty="0">
                <a:solidFill>
                  <a:srgbClr val="FF0000"/>
                </a:solidFill>
              </a:rPr>
              <a:t>3/5</a:t>
            </a:r>
            <a:r>
              <a:rPr lang="en-CA" dirty="0"/>
              <a:t> infected</a:t>
            </a:r>
          </a:p>
        </p:txBody>
      </p:sp>
      <p:sp>
        <p:nvSpPr>
          <p:cNvPr id="27" name="TextBox 26">
            <a:extLst>
              <a:ext uri="{FF2B5EF4-FFF2-40B4-BE49-F238E27FC236}">
                <a16:creationId xmlns:a16="http://schemas.microsoft.com/office/drawing/2014/main" id="{9F2864BD-B618-FDF4-26A6-D9BD2E009642}"/>
              </a:ext>
            </a:extLst>
          </p:cNvPr>
          <p:cNvSpPr txBox="1"/>
          <p:nvPr/>
        </p:nvSpPr>
        <p:spPr>
          <a:xfrm>
            <a:off x="6654716" y="2654588"/>
            <a:ext cx="1324402" cy="369332"/>
          </a:xfrm>
          <a:prstGeom prst="rect">
            <a:avLst/>
          </a:prstGeom>
          <a:noFill/>
        </p:spPr>
        <p:txBody>
          <a:bodyPr wrap="none" rtlCol="0">
            <a:spAutoFit/>
          </a:bodyPr>
          <a:lstStyle/>
          <a:p>
            <a:r>
              <a:rPr lang="en-CA" b="1" dirty="0">
                <a:solidFill>
                  <a:srgbClr val="FF0000"/>
                </a:solidFill>
              </a:rPr>
              <a:t>5/5</a:t>
            </a:r>
            <a:r>
              <a:rPr lang="en-CA" dirty="0"/>
              <a:t> infected</a:t>
            </a:r>
          </a:p>
        </p:txBody>
      </p:sp>
      <p:sp>
        <p:nvSpPr>
          <p:cNvPr id="28" name="Arrow: Right 27">
            <a:extLst>
              <a:ext uri="{FF2B5EF4-FFF2-40B4-BE49-F238E27FC236}">
                <a16:creationId xmlns:a16="http://schemas.microsoft.com/office/drawing/2014/main" id="{7CA0A97C-F78F-486A-971D-9405127690C5}"/>
              </a:ext>
            </a:extLst>
          </p:cNvPr>
          <p:cNvSpPr/>
          <p:nvPr/>
        </p:nvSpPr>
        <p:spPr>
          <a:xfrm>
            <a:off x="4371703" y="2062370"/>
            <a:ext cx="938926" cy="18466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9" name="Arrow: Right 28">
            <a:extLst>
              <a:ext uri="{FF2B5EF4-FFF2-40B4-BE49-F238E27FC236}">
                <a16:creationId xmlns:a16="http://schemas.microsoft.com/office/drawing/2014/main" id="{2E7D7C2C-6EB7-5575-7697-B383D5DB1300}"/>
              </a:ext>
            </a:extLst>
          </p:cNvPr>
          <p:cNvSpPr/>
          <p:nvPr/>
        </p:nvSpPr>
        <p:spPr>
          <a:xfrm>
            <a:off x="4349823" y="2839254"/>
            <a:ext cx="938926" cy="18466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0" name="Arrow: Right 29">
            <a:extLst>
              <a:ext uri="{FF2B5EF4-FFF2-40B4-BE49-F238E27FC236}">
                <a16:creationId xmlns:a16="http://schemas.microsoft.com/office/drawing/2014/main" id="{E6702779-EF7E-8D28-152F-3164464D925D}"/>
              </a:ext>
            </a:extLst>
          </p:cNvPr>
          <p:cNvSpPr/>
          <p:nvPr/>
        </p:nvSpPr>
        <p:spPr>
          <a:xfrm>
            <a:off x="4371703" y="3667656"/>
            <a:ext cx="938926" cy="18466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Arrow: Right 30">
            <a:extLst>
              <a:ext uri="{FF2B5EF4-FFF2-40B4-BE49-F238E27FC236}">
                <a16:creationId xmlns:a16="http://schemas.microsoft.com/office/drawing/2014/main" id="{2333706E-D8C2-93E3-0CB3-1C6A6C41D7A3}"/>
              </a:ext>
            </a:extLst>
          </p:cNvPr>
          <p:cNvSpPr/>
          <p:nvPr/>
        </p:nvSpPr>
        <p:spPr>
          <a:xfrm>
            <a:off x="4327193" y="4446362"/>
            <a:ext cx="938926" cy="18466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TextBox 31">
            <a:extLst>
              <a:ext uri="{FF2B5EF4-FFF2-40B4-BE49-F238E27FC236}">
                <a16:creationId xmlns:a16="http://schemas.microsoft.com/office/drawing/2014/main" id="{06740EDC-74AD-2B31-845E-112433153898}"/>
              </a:ext>
            </a:extLst>
          </p:cNvPr>
          <p:cNvSpPr txBox="1"/>
          <p:nvPr/>
        </p:nvSpPr>
        <p:spPr>
          <a:xfrm>
            <a:off x="6632836" y="3428624"/>
            <a:ext cx="1324402" cy="369332"/>
          </a:xfrm>
          <a:prstGeom prst="rect">
            <a:avLst/>
          </a:prstGeom>
          <a:noFill/>
        </p:spPr>
        <p:txBody>
          <a:bodyPr wrap="none" rtlCol="0">
            <a:spAutoFit/>
          </a:bodyPr>
          <a:lstStyle/>
          <a:p>
            <a:r>
              <a:rPr lang="en-CA" b="1" dirty="0">
                <a:solidFill>
                  <a:srgbClr val="FF0000"/>
                </a:solidFill>
              </a:rPr>
              <a:t>5/5</a:t>
            </a:r>
            <a:r>
              <a:rPr lang="en-CA" dirty="0"/>
              <a:t> infected</a:t>
            </a:r>
          </a:p>
        </p:txBody>
      </p:sp>
      <p:sp>
        <p:nvSpPr>
          <p:cNvPr id="33" name="TextBox 32">
            <a:extLst>
              <a:ext uri="{FF2B5EF4-FFF2-40B4-BE49-F238E27FC236}">
                <a16:creationId xmlns:a16="http://schemas.microsoft.com/office/drawing/2014/main" id="{C5320003-B8B7-5AF6-D0B3-231C9EA80C2A}"/>
              </a:ext>
            </a:extLst>
          </p:cNvPr>
          <p:cNvSpPr txBox="1"/>
          <p:nvPr/>
        </p:nvSpPr>
        <p:spPr>
          <a:xfrm>
            <a:off x="6632836" y="4227117"/>
            <a:ext cx="1324402" cy="369332"/>
          </a:xfrm>
          <a:prstGeom prst="rect">
            <a:avLst/>
          </a:prstGeom>
          <a:noFill/>
        </p:spPr>
        <p:txBody>
          <a:bodyPr wrap="none" rtlCol="0">
            <a:spAutoFit/>
          </a:bodyPr>
          <a:lstStyle/>
          <a:p>
            <a:r>
              <a:rPr lang="en-CA" b="1" dirty="0">
                <a:solidFill>
                  <a:srgbClr val="FF0000"/>
                </a:solidFill>
              </a:rPr>
              <a:t>5/5</a:t>
            </a:r>
            <a:r>
              <a:rPr lang="en-CA" dirty="0"/>
              <a:t> infected</a:t>
            </a:r>
          </a:p>
        </p:txBody>
      </p:sp>
      <p:sp>
        <p:nvSpPr>
          <p:cNvPr id="34" name="TextBox 33">
            <a:extLst>
              <a:ext uri="{FF2B5EF4-FFF2-40B4-BE49-F238E27FC236}">
                <a16:creationId xmlns:a16="http://schemas.microsoft.com/office/drawing/2014/main" id="{E24ED8C4-D28A-54D4-DCED-2C34D4E7BF47}"/>
              </a:ext>
            </a:extLst>
          </p:cNvPr>
          <p:cNvSpPr txBox="1"/>
          <p:nvPr/>
        </p:nvSpPr>
        <p:spPr>
          <a:xfrm>
            <a:off x="9356234" y="911811"/>
            <a:ext cx="948721" cy="400110"/>
          </a:xfrm>
          <a:prstGeom prst="rect">
            <a:avLst/>
          </a:prstGeom>
          <a:noFill/>
        </p:spPr>
        <p:txBody>
          <a:bodyPr wrap="none" rtlCol="0">
            <a:spAutoFit/>
          </a:bodyPr>
          <a:lstStyle/>
          <a:p>
            <a:r>
              <a:rPr lang="en-CA" sz="2000" b="1" dirty="0"/>
              <a:t>Results</a:t>
            </a:r>
          </a:p>
        </p:txBody>
      </p:sp>
      <p:sp>
        <p:nvSpPr>
          <p:cNvPr id="35" name="TextBox 34">
            <a:extLst>
              <a:ext uri="{FF2B5EF4-FFF2-40B4-BE49-F238E27FC236}">
                <a16:creationId xmlns:a16="http://schemas.microsoft.com/office/drawing/2014/main" id="{530A1C07-3B02-15E1-0EB8-3225EFCA905B}"/>
              </a:ext>
            </a:extLst>
          </p:cNvPr>
          <p:cNvSpPr txBox="1"/>
          <p:nvPr/>
        </p:nvSpPr>
        <p:spPr>
          <a:xfrm>
            <a:off x="8317887" y="1478207"/>
            <a:ext cx="3922461" cy="1477328"/>
          </a:xfrm>
          <a:prstGeom prst="rect">
            <a:avLst/>
          </a:prstGeom>
          <a:noFill/>
        </p:spPr>
        <p:txBody>
          <a:bodyPr wrap="square" rtlCol="0">
            <a:spAutoFit/>
          </a:bodyPr>
          <a:lstStyle/>
          <a:p>
            <a:pPr marL="285750" indent="-285750">
              <a:buFont typeface="Arial" panose="020B0604020202020204" pitchFamily="34" charset="0"/>
              <a:buChar char="•"/>
            </a:pPr>
            <a:r>
              <a:rPr lang="en-CA" dirty="0"/>
              <a:t>10% mortality</a:t>
            </a:r>
          </a:p>
          <a:p>
            <a:pPr marL="285750" indent="-285750">
              <a:buFont typeface="Arial" panose="020B0604020202020204" pitchFamily="34" charset="0"/>
              <a:buChar char="•"/>
            </a:pPr>
            <a:r>
              <a:rPr lang="en-CA" dirty="0"/>
              <a:t>Antibodies produced in response to challenge</a:t>
            </a:r>
          </a:p>
          <a:p>
            <a:pPr marL="285750" indent="-285750">
              <a:buFont typeface="Arial" panose="020B0604020202020204" pitchFamily="34" charset="0"/>
              <a:buChar char="•"/>
            </a:pPr>
            <a:r>
              <a:rPr lang="en-CA" dirty="0"/>
              <a:t>T cells activated</a:t>
            </a:r>
          </a:p>
          <a:p>
            <a:pPr marL="285750" indent="-285750">
              <a:buFont typeface="Arial" panose="020B0604020202020204" pitchFamily="34" charset="0"/>
              <a:buChar char="•"/>
            </a:pPr>
            <a:r>
              <a:rPr lang="en-CA" dirty="0"/>
              <a:t>R&gt;1 R=1 (0.5-2.1) and R=1.9 (0.5-5.2)</a:t>
            </a:r>
          </a:p>
        </p:txBody>
      </p:sp>
      <p:sp>
        <p:nvSpPr>
          <p:cNvPr id="36" name="TextBox 35">
            <a:extLst>
              <a:ext uri="{FF2B5EF4-FFF2-40B4-BE49-F238E27FC236}">
                <a16:creationId xmlns:a16="http://schemas.microsoft.com/office/drawing/2014/main" id="{901CF38C-A2EB-8F0A-D5BF-90EEC6349EC0}"/>
              </a:ext>
            </a:extLst>
          </p:cNvPr>
          <p:cNvSpPr txBox="1"/>
          <p:nvPr/>
        </p:nvSpPr>
        <p:spPr>
          <a:xfrm>
            <a:off x="8380621" y="3412858"/>
            <a:ext cx="2973179" cy="1200329"/>
          </a:xfrm>
          <a:prstGeom prst="rect">
            <a:avLst/>
          </a:prstGeom>
          <a:noFill/>
        </p:spPr>
        <p:txBody>
          <a:bodyPr wrap="square" rtlCol="0">
            <a:spAutoFit/>
          </a:bodyPr>
          <a:lstStyle/>
          <a:p>
            <a:pPr marL="285750" indent="-285750">
              <a:buFont typeface="Arial" panose="020B0604020202020204" pitchFamily="34" charset="0"/>
              <a:buChar char="•"/>
            </a:pPr>
            <a:r>
              <a:rPr lang="en-CA" dirty="0"/>
              <a:t>100% mortality</a:t>
            </a:r>
          </a:p>
          <a:p>
            <a:pPr marL="285750" indent="-285750">
              <a:buFont typeface="Arial" panose="020B0604020202020204" pitchFamily="34" charset="0"/>
              <a:buChar char="•"/>
            </a:pPr>
            <a:r>
              <a:rPr lang="en-CA" dirty="0"/>
              <a:t>All birds shedding virus via choana and cloaca</a:t>
            </a:r>
          </a:p>
          <a:p>
            <a:pPr marL="285750" indent="-285750">
              <a:buFont typeface="Arial" panose="020B0604020202020204" pitchFamily="34" charset="0"/>
              <a:buChar char="•"/>
            </a:pPr>
            <a:r>
              <a:rPr lang="en-CA" dirty="0"/>
              <a:t>R value = 15.4 (6-33)</a:t>
            </a:r>
          </a:p>
        </p:txBody>
      </p:sp>
      <p:sp>
        <p:nvSpPr>
          <p:cNvPr id="37" name="TextBox 36">
            <a:extLst>
              <a:ext uri="{FF2B5EF4-FFF2-40B4-BE49-F238E27FC236}">
                <a16:creationId xmlns:a16="http://schemas.microsoft.com/office/drawing/2014/main" id="{946F016B-7BB0-9486-3429-A1491D2F97BE}"/>
              </a:ext>
            </a:extLst>
          </p:cNvPr>
          <p:cNvSpPr txBox="1"/>
          <p:nvPr/>
        </p:nvSpPr>
        <p:spPr>
          <a:xfrm>
            <a:off x="260768" y="5070387"/>
            <a:ext cx="11839501" cy="707886"/>
          </a:xfrm>
          <a:prstGeom prst="rect">
            <a:avLst/>
          </a:prstGeom>
          <a:noFill/>
        </p:spPr>
        <p:txBody>
          <a:bodyPr wrap="square" rtlCol="0">
            <a:spAutoFit/>
          </a:bodyPr>
          <a:lstStyle/>
          <a:p>
            <a:r>
              <a:rPr lang="en-CA" sz="2000" b="1" dirty="0"/>
              <a:t>Phase 2 – at 24 weeks post vaccination, the vaccine protects against clinical signs and death, vaccinated chickens shed significantly less virus than unvaccinated</a:t>
            </a:r>
          </a:p>
        </p:txBody>
      </p:sp>
    </p:spTree>
    <p:extLst>
      <p:ext uri="{BB962C8B-B14F-4D97-AF65-F5344CB8AC3E}">
        <p14:creationId xmlns:p14="http://schemas.microsoft.com/office/powerpoint/2010/main" val="20021999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BADD9-FC97-1AEA-6B97-902D9C91B365}"/>
              </a:ext>
            </a:extLst>
          </p:cNvPr>
          <p:cNvSpPr>
            <a:spLocks noGrp="1"/>
          </p:cNvSpPr>
          <p:nvPr>
            <p:ph type="title"/>
          </p:nvPr>
        </p:nvSpPr>
        <p:spPr/>
        <p:txBody>
          <a:bodyPr>
            <a:noAutofit/>
          </a:bodyPr>
          <a:lstStyle/>
          <a:p>
            <a:r>
              <a:rPr lang="en-CA" sz="3200" dirty="0">
                <a:hlinkClick r:id="rId3"/>
              </a:rPr>
              <a:t>The Efficacy of Inactivated Vaccine Against H5 Clade 2.3.4.4b Highly Pathogenic Avian Influenza Virus in Turkeys</a:t>
            </a:r>
            <a:endParaRPr lang="en-CA" sz="3200" dirty="0"/>
          </a:p>
        </p:txBody>
      </p:sp>
      <p:sp>
        <p:nvSpPr>
          <p:cNvPr id="3" name="Content Placeholder 2">
            <a:extLst>
              <a:ext uri="{FF2B5EF4-FFF2-40B4-BE49-F238E27FC236}">
                <a16:creationId xmlns:a16="http://schemas.microsoft.com/office/drawing/2014/main" id="{CEF268CB-09CC-3F7C-E18B-C050F522F9BA}"/>
              </a:ext>
            </a:extLst>
          </p:cNvPr>
          <p:cNvSpPr>
            <a:spLocks noGrp="1"/>
          </p:cNvSpPr>
          <p:nvPr>
            <p:ph type="body" sz="quarter" idx="13"/>
          </p:nvPr>
        </p:nvSpPr>
        <p:spPr/>
        <p:txBody>
          <a:bodyPr/>
          <a:lstStyle/>
          <a:p>
            <a:r>
              <a:rPr lang="en-CA" dirty="0"/>
              <a:t>USDA study</a:t>
            </a:r>
          </a:p>
          <a:p>
            <a:r>
              <a:rPr lang="en-CA" dirty="0"/>
              <a:t>Objective: evaluate efficacy of a single dose of inactivated vaccine, administered at different ages against challenge with H5N1 2.3.4.4.b, in 10-week-old broad breasted white turkey hens</a:t>
            </a:r>
          </a:p>
          <a:p>
            <a:r>
              <a:rPr lang="en-CA" dirty="0"/>
              <a:t>Vaccine was inactivated H5N9</a:t>
            </a:r>
          </a:p>
          <a:p>
            <a:r>
              <a:rPr lang="en-CA" dirty="0"/>
              <a:t>The N9 portion should allow the differentiation of vaccinated vs birds infected with H5N1</a:t>
            </a:r>
          </a:p>
        </p:txBody>
      </p:sp>
    </p:spTree>
    <p:extLst>
      <p:ext uri="{BB962C8B-B14F-4D97-AF65-F5344CB8AC3E}">
        <p14:creationId xmlns:p14="http://schemas.microsoft.com/office/powerpoint/2010/main" val="12669779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F010510D-4318-CE1F-D2E2-6C18F3B972BD}"/>
              </a:ext>
            </a:extLst>
          </p:cNvPr>
          <p:cNvPicPr>
            <a:picLocks noGrp="1" noChangeAspect="1"/>
          </p:cNvPicPr>
          <p:nvPr>
            <p:ph idx="1"/>
          </p:nvPr>
        </p:nvPicPr>
        <p:blipFill>
          <a:blip r:embed="rId3"/>
          <a:stretch>
            <a:fillRect/>
          </a:stretch>
        </p:blipFill>
        <p:spPr>
          <a:xfrm>
            <a:off x="-140677" y="682466"/>
            <a:ext cx="12271896" cy="4916885"/>
          </a:xfrm>
        </p:spPr>
      </p:pic>
    </p:spTree>
    <p:extLst>
      <p:ext uri="{BB962C8B-B14F-4D97-AF65-F5344CB8AC3E}">
        <p14:creationId xmlns:p14="http://schemas.microsoft.com/office/powerpoint/2010/main" val="16899805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26563-5F99-8F56-8214-37BA44338C3F}"/>
              </a:ext>
            </a:extLst>
          </p:cNvPr>
          <p:cNvSpPr>
            <a:spLocks noGrp="1"/>
          </p:cNvSpPr>
          <p:nvPr>
            <p:ph type="title"/>
          </p:nvPr>
        </p:nvSpPr>
        <p:spPr>
          <a:xfrm>
            <a:off x="838200" y="0"/>
            <a:ext cx="10515600" cy="992778"/>
          </a:xfrm>
        </p:spPr>
        <p:txBody>
          <a:bodyPr>
            <a:normAutofit/>
          </a:bodyPr>
          <a:lstStyle/>
          <a:p>
            <a:pPr algn="ctr"/>
            <a:r>
              <a:rPr lang="en-CA" b="1" dirty="0">
                <a:latin typeface="+mn-lt"/>
              </a:rPr>
              <a:t>Results – Clinical Signs and Mortality</a:t>
            </a:r>
          </a:p>
        </p:txBody>
      </p:sp>
      <p:pic>
        <p:nvPicPr>
          <p:cNvPr id="5" name="Content Placeholder 4" descr="A black and grey bird&#10;&#10;AI-generated content may be incorrect.">
            <a:extLst>
              <a:ext uri="{FF2B5EF4-FFF2-40B4-BE49-F238E27FC236}">
                <a16:creationId xmlns:a16="http://schemas.microsoft.com/office/drawing/2014/main" id="{A9A60015-9F0D-018B-96B2-5201D841E029}"/>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9944" y="1601183"/>
            <a:ext cx="2097292" cy="2097292"/>
          </a:xfrm>
        </p:spPr>
      </p:pic>
      <p:sp>
        <p:nvSpPr>
          <p:cNvPr id="6" name="TextBox 5">
            <a:extLst>
              <a:ext uri="{FF2B5EF4-FFF2-40B4-BE49-F238E27FC236}">
                <a16:creationId xmlns:a16="http://schemas.microsoft.com/office/drawing/2014/main" id="{F05AC36A-5F9F-9509-8141-B1387121CF7D}"/>
              </a:ext>
            </a:extLst>
          </p:cNvPr>
          <p:cNvSpPr txBox="1"/>
          <p:nvPr/>
        </p:nvSpPr>
        <p:spPr>
          <a:xfrm>
            <a:off x="484577" y="852717"/>
            <a:ext cx="707245" cy="369332"/>
          </a:xfrm>
          <a:prstGeom prst="rect">
            <a:avLst/>
          </a:prstGeom>
          <a:noFill/>
        </p:spPr>
        <p:txBody>
          <a:bodyPr wrap="none" rtlCol="0">
            <a:spAutoFit/>
          </a:bodyPr>
          <a:lstStyle/>
          <a:p>
            <a:r>
              <a:rPr lang="en-CA" dirty="0"/>
              <a:t>Sham</a:t>
            </a:r>
          </a:p>
        </p:txBody>
      </p:sp>
      <p:pic>
        <p:nvPicPr>
          <p:cNvPr id="8" name="Picture 7" descr="A blue bird with black background&#10;&#10;AI-generated content may be incorrect.">
            <a:extLst>
              <a:ext uri="{FF2B5EF4-FFF2-40B4-BE49-F238E27FC236}">
                <a16:creationId xmlns:a16="http://schemas.microsoft.com/office/drawing/2014/main" id="{4537EFED-75C7-C74D-BC77-EDD4C0600E4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03649" y="1601183"/>
            <a:ext cx="2012869" cy="2012869"/>
          </a:xfrm>
          <a:prstGeom prst="rect">
            <a:avLst/>
          </a:prstGeom>
        </p:spPr>
      </p:pic>
      <p:sp>
        <p:nvSpPr>
          <p:cNvPr id="9" name="TextBox 8">
            <a:extLst>
              <a:ext uri="{FF2B5EF4-FFF2-40B4-BE49-F238E27FC236}">
                <a16:creationId xmlns:a16="http://schemas.microsoft.com/office/drawing/2014/main" id="{828D2339-CB7F-AB60-A4B1-6EF8D919D159}"/>
              </a:ext>
            </a:extLst>
          </p:cNvPr>
          <p:cNvSpPr txBox="1"/>
          <p:nvPr/>
        </p:nvSpPr>
        <p:spPr>
          <a:xfrm>
            <a:off x="3093874" y="852717"/>
            <a:ext cx="1372909" cy="646331"/>
          </a:xfrm>
          <a:prstGeom prst="rect">
            <a:avLst/>
          </a:prstGeom>
          <a:noFill/>
        </p:spPr>
        <p:txBody>
          <a:bodyPr wrap="square" rtlCol="0">
            <a:spAutoFit/>
          </a:bodyPr>
          <a:lstStyle/>
          <a:p>
            <a:r>
              <a:rPr lang="en-CA" dirty="0"/>
              <a:t>Vaccinated</a:t>
            </a:r>
          </a:p>
          <a:p>
            <a:r>
              <a:rPr lang="en-CA" dirty="0"/>
              <a:t>3 weeks</a:t>
            </a:r>
          </a:p>
        </p:txBody>
      </p:sp>
      <p:pic>
        <p:nvPicPr>
          <p:cNvPr id="11" name="Picture 10" descr="A blue bird with black background&#10;&#10;AI-generated content may be incorrect.">
            <a:extLst>
              <a:ext uri="{FF2B5EF4-FFF2-40B4-BE49-F238E27FC236}">
                <a16:creationId xmlns:a16="http://schemas.microsoft.com/office/drawing/2014/main" id="{4FAF4759-5633-B44E-7756-6B36B043BE6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29225" y="1601183"/>
            <a:ext cx="2097292" cy="2097292"/>
          </a:xfrm>
          <a:prstGeom prst="rect">
            <a:avLst/>
          </a:prstGeom>
        </p:spPr>
      </p:pic>
      <p:sp>
        <p:nvSpPr>
          <p:cNvPr id="12" name="TextBox 11">
            <a:extLst>
              <a:ext uri="{FF2B5EF4-FFF2-40B4-BE49-F238E27FC236}">
                <a16:creationId xmlns:a16="http://schemas.microsoft.com/office/drawing/2014/main" id="{8DCAFA29-4CCC-7ACD-CDC9-EFE3ACEE0EBD}"/>
              </a:ext>
            </a:extLst>
          </p:cNvPr>
          <p:cNvSpPr txBox="1"/>
          <p:nvPr/>
        </p:nvSpPr>
        <p:spPr>
          <a:xfrm>
            <a:off x="6042409" y="801259"/>
            <a:ext cx="1204369" cy="646331"/>
          </a:xfrm>
          <a:prstGeom prst="rect">
            <a:avLst/>
          </a:prstGeom>
          <a:noFill/>
        </p:spPr>
        <p:txBody>
          <a:bodyPr wrap="none" rtlCol="0">
            <a:spAutoFit/>
          </a:bodyPr>
          <a:lstStyle/>
          <a:p>
            <a:r>
              <a:rPr lang="en-CA" dirty="0"/>
              <a:t>Vaccinated</a:t>
            </a:r>
          </a:p>
          <a:p>
            <a:r>
              <a:rPr lang="en-CA" dirty="0"/>
              <a:t>7 weeks</a:t>
            </a:r>
          </a:p>
        </p:txBody>
      </p:sp>
      <p:pic>
        <p:nvPicPr>
          <p:cNvPr id="14" name="Picture 13" descr="A blue bird with black background&#10;&#10;AI-generated content may be incorrect.">
            <a:extLst>
              <a:ext uri="{FF2B5EF4-FFF2-40B4-BE49-F238E27FC236}">
                <a16:creationId xmlns:a16="http://schemas.microsoft.com/office/drawing/2014/main" id="{7CAA7992-591B-93FF-1D8B-4B5FD74AB6C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58282" y="1554918"/>
            <a:ext cx="2012869" cy="2012869"/>
          </a:xfrm>
          <a:prstGeom prst="rect">
            <a:avLst/>
          </a:prstGeom>
        </p:spPr>
      </p:pic>
      <p:sp>
        <p:nvSpPr>
          <p:cNvPr id="15" name="TextBox 14">
            <a:extLst>
              <a:ext uri="{FF2B5EF4-FFF2-40B4-BE49-F238E27FC236}">
                <a16:creationId xmlns:a16="http://schemas.microsoft.com/office/drawing/2014/main" id="{6E4C19AB-686F-3910-274B-1A2520E508B3}"/>
              </a:ext>
            </a:extLst>
          </p:cNvPr>
          <p:cNvSpPr txBox="1"/>
          <p:nvPr/>
        </p:nvSpPr>
        <p:spPr>
          <a:xfrm>
            <a:off x="8480887" y="769964"/>
            <a:ext cx="1257267" cy="646331"/>
          </a:xfrm>
          <a:prstGeom prst="rect">
            <a:avLst/>
          </a:prstGeom>
          <a:noFill/>
        </p:spPr>
        <p:txBody>
          <a:bodyPr wrap="none" rtlCol="0">
            <a:spAutoFit/>
          </a:bodyPr>
          <a:lstStyle/>
          <a:p>
            <a:r>
              <a:rPr lang="en-CA" dirty="0"/>
              <a:t>Vaccinated </a:t>
            </a:r>
          </a:p>
          <a:p>
            <a:r>
              <a:rPr lang="en-CA" dirty="0"/>
              <a:t>9 weeks</a:t>
            </a:r>
          </a:p>
        </p:txBody>
      </p:sp>
      <p:pic>
        <p:nvPicPr>
          <p:cNvPr id="16" name="Content Placeholder 4" descr="A black and grey bird&#10;&#10;AI-generated content may be incorrect.">
            <a:extLst>
              <a:ext uri="{FF2B5EF4-FFF2-40B4-BE49-F238E27FC236}">
                <a16:creationId xmlns:a16="http://schemas.microsoft.com/office/drawing/2014/main" id="{70C9EA8B-2CB1-11BE-0CE0-5D4474B6D9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210447" y="4092657"/>
            <a:ext cx="2097292" cy="2097292"/>
          </a:xfrm>
          <a:prstGeom prst="rect">
            <a:avLst/>
          </a:prstGeom>
        </p:spPr>
      </p:pic>
      <p:sp>
        <p:nvSpPr>
          <p:cNvPr id="17" name="TextBox 16">
            <a:extLst>
              <a:ext uri="{FF2B5EF4-FFF2-40B4-BE49-F238E27FC236}">
                <a16:creationId xmlns:a16="http://schemas.microsoft.com/office/drawing/2014/main" id="{732D6732-F6E0-C9C5-9F09-EEA4129018F6}"/>
              </a:ext>
            </a:extLst>
          </p:cNvPr>
          <p:cNvSpPr txBox="1"/>
          <p:nvPr/>
        </p:nvSpPr>
        <p:spPr>
          <a:xfrm>
            <a:off x="94794" y="3567787"/>
            <a:ext cx="2098973" cy="646331"/>
          </a:xfrm>
          <a:prstGeom prst="rect">
            <a:avLst/>
          </a:prstGeom>
          <a:noFill/>
        </p:spPr>
        <p:txBody>
          <a:bodyPr wrap="none" rtlCol="0">
            <a:spAutoFit/>
          </a:bodyPr>
          <a:lstStyle/>
          <a:p>
            <a:r>
              <a:rPr lang="en-CA" dirty="0"/>
              <a:t>100% mortality</a:t>
            </a:r>
          </a:p>
          <a:p>
            <a:r>
              <a:rPr lang="en-CA" dirty="0"/>
              <a:t>Clinical signs of HPAI</a:t>
            </a:r>
          </a:p>
        </p:txBody>
      </p:sp>
      <p:pic>
        <p:nvPicPr>
          <p:cNvPr id="18" name="Picture 17" descr="A blue bird with black background&#10;&#10;AI-generated content may be incorrect.">
            <a:extLst>
              <a:ext uri="{FF2B5EF4-FFF2-40B4-BE49-F238E27FC236}">
                <a16:creationId xmlns:a16="http://schemas.microsoft.com/office/drawing/2014/main" id="{94A23BDB-07DE-05DD-DB5B-3983B6C42A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03648" y="4092657"/>
            <a:ext cx="2012869" cy="2012869"/>
          </a:xfrm>
          <a:prstGeom prst="rect">
            <a:avLst/>
          </a:prstGeom>
        </p:spPr>
      </p:pic>
      <p:pic>
        <p:nvPicPr>
          <p:cNvPr id="19" name="Picture 18" descr="A blue bird with black background&#10;&#10;AI-generated content may be incorrect.">
            <a:extLst>
              <a:ext uri="{FF2B5EF4-FFF2-40B4-BE49-F238E27FC236}">
                <a16:creationId xmlns:a16="http://schemas.microsoft.com/office/drawing/2014/main" id="{79E3ED1D-7C24-E946-3D05-14E08085C49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29225" y="4008234"/>
            <a:ext cx="2097292" cy="2097292"/>
          </a:xfrm>
          <a:prstGeom prst="rect">
            <a:avLst/>
          </a:prstGeom>
        </p:spPr>
      </p:pic>
      <p:pic>
        <p:nvPicPr>
          <p:cNvPr id="20" name="Picture 19" descr="A blue bird with black background&#10;&#10;AI-generated content may be incorrect.">
            <a:extLst>
              <a:ext uri="{FF2B5EF4-FFF2-40B4-BE49-F238E27FC236}">
                <a16:creationId xmlns:a16="http://schemas.microsoft.com/office/drawing/2014/main" id="{DE0C069D-8AFA-C482-A663-1E39A7F17C2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06400" y="4092657"/>
            <a:ext cx="2012869" cy="2012869"/>
          </a:xfrm>
          <a:prstGeom prst="rect">
            <a:avLst/>
          </a:prstGeom>
        </p:spPr>
      </p:pic>
      <p:sp>
        <p:nvSpPr>
          <p:cNvPr id="22" name="TextBox 21">
            <a:extLst>
              <a:ext uri="{FF2B5EF4-FFF2-40B4-BE49-F238E27FC236}">
                <a16:creationId xmlns:a16="http://schemas.microsoft.com/office/drawing/2014/main" id="{E172055C-21BD-34C0-6089-718B05482198}"/>
              </a:ext>
            </a:extLst>
          </p:cNvPr>
          <p:cNvSpPr txBox="1"/>
          <p:nvPr/>
        </p:nvSpPr>
        <p:spPr>
          <a:xfrm>
            <a:off x="2889739" y="3752453"/>
            <a:ext cx="1826778" cy="369332"/>
          </a:xfrm>
          <a:prstGeom prst="rect">
            <a:avLst/>
          </a:prstGeom>
          <a:noFill/>
        </p:spPr>
        <p:txBody>
          <a:bodyPr wrap="square">
            <a:spAutoFit/>
          </a:bodyPr>
          <a:lstStyle/>
          <a:p>
            <a:r>
              <a:rPr lang="en-CA" dirty="0"/>
              <a:t>100% survival</a:t>
            </a:r>
          </a:p>
        </p:txBody>
      </p:sp>
      <p:sp>
        <p:nvSpPr>
          <p:cNvPr id="23" name="TextBox 22">
            <a:extLst>
              <a:ext uri="{FF2B5EF4-FFF2-40B4-BE49-F238E27FC236}">
                <a16:creationId xmlns:a16="http://schemas.microsoft.com/office/drawing/2014/main" id="{0CCAA1FB-7EA7-A019-EE03-3FD48558862D}"/>
              </a:ext>
            </a:extLst>
          </p:cNvPr>
          <p:cNvSpPr txBox="1"/>
          <p:nvPr/>
        </p:nvSpPr>
        <p:spPr>
          <a:xfrm>
            <a:off x="5899739" y="3714404"/>
            <a:ext cx="1826778" cy="369332"/>
          </a:xfrm>
          <a:prstGeom prst="rect">
            <a:avLst/>
          </a:prstGeom>
          <a:noFill/>
        </p:spPr>
        <p:txBody>
          <a:bodyPr wrap="square">
            <a:spAutoFit/>
          </a:bodyPr>
          <a:lstStyle/>
          <a:p>
            <a:r>
              <a:rPr lang="en-CA" dirty="0"/>
              <a:t>100% survival</a:t>
            </a:r>
          </a:p>
        </p:txBody>
      </p:sp>
      <p:sp>
        <p:nvSpPr>
          <p:cNvPr id="24" name="TextBox 23">
            <a:extLst>
              <a:ext uri="{FF2B5EF4-FFF2-40B4-BE49-F238E27FC236}">
                <a16:creationId xmlns:a16="http://schemas.microsoft.com/office/drawing/2014/main" id="{296AF059-C80A-D665-6125-015F45586E07}"/>
              </a:ext>
            </a:extLst>
          </p:cNvPr>
          <p:cNvSpPr txBox="1"/>
          <p:nvPr/>
        </p:nvSpPr>
        <p:spPr>
          <a:xfrm>
            <a:off x="8418019" y="3723325"/>
            <a:ext cx="1826778" cy="369332"/>
          </a:xfrm>
          <a:prstGeom prst="rect">
            <a:avLst/>
          </a:prstGeom>
          <a:noFill/>
        </p:spPr>
        <p:txBody>
          <a:bodyPr wrap="square">
            <a:spAutoFit/>
          </a:bodyPr>
          <a:lstStyle/>
          <a:p>
            <a:r>
              <a:rPr lang="en-CA" dirty="0"/>
              <a:t>100% survival</a:t>
            </a:r>
          </a:p>
        </p:txBody>
      </p:sp>
      <p:pic>
        <p:nvPicPr>
          <p:cNvPr id="25" name="Picture 24" descr="A blue bird with black background&#10;&#10;AI-generated content may be incorrect.">
            <a:extLst>
              <a:ext uri="{FF2B5EF4-FFF2-40B4-BE49-F238E27FC236}">
                <a16:creationId xmlns:a16="http://schemas.microsoft.com/office/drawing/2014/main" id="{DBB6684D-0D6B-8DAA-FB57-0C87D78FE1E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335611">
            <a:off x="10138467" y="4095574"/>
            <a:ext cx="915520" cy="915520"/>
          </a:xfrm>
          <a:prstGeom prst="rect">
            <a:avLst/>
          </a:prstGeom>
        </p:spPr>
      </p:pic>
      <p:pic>
        <p:nvPicPr>
          <p:cNvPr id="26" name="Picture 25" descr="A blue bird with black background&#10;&#10;AI-generated content may be incorrect.">
            <a:extLst>
              <a:ext uri="{FF2B5EF4-FFF2-40B4-BE49-F238E27FC236}">
                <a16:creationId xmlns:a16="http://schemas.microsoft.com/office/drawing/2014/main" id="{F4E89C00-EDC5-0E78-5AE9-E787D0FB696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300444">
            <a:off x="10252518" y="5199506"/>
            <a:ext cx="955216" cy="955216"/>
          </a:xfrm>
          <a:prstGeom prst="rect">
            <a:avLst/>
          </a:prstGeom>
        </p:spPr>
      </p:pic>
      <p:sp>
        <p:nvSpPr>
          <p:cNvPr id="27" name="TextBox 26">
            <a:extLst>
              <a:ext uri="{FF2B5EF4-FFF2-40B4-BE49-F238E27FC236}">
                <a16:creationId xmlns:a16="http://schemas.microsoft.com/office/drawing/2014/main" id="{632A840B-6C6F-670D-091D-2C7751E76B29}"/>
              </a:ext>
            </a:extLst>
          </p:cNvPr>
          <p:cNvSpPr txBox="1"/>
          <p:nvPr/>
        </p:nvSpPr>
        <p:spPr>
          <a:xfrm>
            <a:off x="10131075" y="3668262"/>
            <a:ext cx="1136153" cy="461665"/>
          </a:xfrm>
          <a:prstGeom prst="rect">
            <a:avLst/>
          </a:prstGeom>
          <a:noFill/>
        </p:spPr>
        <p:txBody>
          <a:bodyPr wrap="square" rtlCol="0">
            <a:spAutoFit/>
          </a:bodyPr>
          <a:lstStyle/>
          <a:p>
            <a:r>
              <a:rPr lang="en-CA" sz="1200" dirty="0"/>
              <a:t>Swelling around eye</a:t>
            </a:r>
          </a:p>
        </p:txBody>
      </p:sp>
      <p:sp>
        <p:nvSpPr>
          <p:cNvPr id="28" name="TextBox 27">
            <a:extLst>
              <a:ext uri="{FF2B5EF4-FFF2-40B4-BE49-F238E27FC236}">
                <a16:creationId xmlns:a16="http://schemas.microsoft.com/office/drawing/2014/main" id="{EA5CB5D7-AC16-827C-41FE-11617CAB7E99}"/>
              </a:ext>
            </a:extLst>
          </p:cNvPr>
          <p:cNvSpPr txBox="1"/>
          <p:nvPr/>
        </p:nvSpPr>
        <p:spPr>
          <a:xfrm>
            <a:off x="10235263" y="5044953"/>
            <a:ext cx="721929" cy="276999"/>
          </a:xfrm>
          <a:prstGeom prst="rect">
            <a:avLst/>
          </a:prstGeom>
          <a:noFill/>
        </p:spPr>
        <p:txBody>
          <a:bodyPr wrap="none" rtlCol="0">
            <a:spAutoFit/>
          </a:bodyPr>
          <a:lstStyle/>
          <a:p>
            <a:r>
              <a:rPr lang="en-CA" sz="1200" dirty="0"/>
              <a:t>Lethargy</a:t>
            </a:r>
          </a:p>
        </p:txBody>
      </p:sp>
      <p:sp>
        <p:nvSpPr>
          <p:cNvPr id="3" name="TextBox 2">
            <a:extLst>
              <a:ext uri="{FF2B5EF4-FFF2-40B4-BE49-F238E27FC236}">
                <a16:creationId xmlns:a16="http://schemas.microsoft.com/office/drawing/2014/main" id="{7A75B645-243F-C1C8-8D95-53092900087B}"/>
              </a:ext>
            </a:extLst>
          </p:cNvPr>
          <p:cNvSpPr txBox="1"/>
          <p:nvPr/>
        </p:nvSpPr>
        <p:spPr>
          <a:xfrm>
            <a:off x="10991134" y="3095269"/>
            <a:ext cx="1106072" cy="646331"/>
          </a:xfrm>
          <a:prstGeom prst="rect">
            <a:avLst/>
          </a:prstGeom>
          <a:noFill/>
        </p:spPr>
        <p:txBody>
          <a:bodyPr wrap="none" rtlCol="0">
            <a:spAutoFit/>
          </a:bodyPr>
          <a:lstStyle/>
          <a:p>
            <a:r>
              <a:rPr lang="en-CA" dirty="0"/>
              <a:t>Challenge</a:t>
            </a:r>
          </a:p>
          <a:p>
            <a:r>
              <a:rPr lang="en-CA" dirty="0"/>
              <a:t>10 weeks</a:t>
            </a:r>
          </a:p>
        </p:txBody>
      </p:sp>
      <p:pic>
        <p:nvPicPr>
          <p:cNvPr id="7" name="Picture 6" descr="A group of blue virus shapes&#10;&#10;AI-generated content may be incorrect.">
            <a:extLst>
              <a:ext uri="{FF2B5EF4-FFF2-40B4-BE49-F238E27FC236}">
                <a16:creationId xmlns:a16="http://schemas.microsoft.com/office/drawing/2014/main" id="{683A0B0B-2ECE-27C1-4767-BAE2D03CAD2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129534" y="2374117"/>
            <a:ext cx="829272" cy="829272"/>
          </a:xfrm>
          <a:prstGeom prst="rect">
            <a:avLst/>
          </a:prstGeom>
        </p:spPr>
      </p:pic>
    </p:spTree>
    <p:extLst>
      <p:ext uri="{BB962C8B-B14F-4D97-AF65-F5344CB8AC3E}">
        <p14:creationId xmlns:p14="http://schemas.microsoft.com/office/powerpoint/2010/main" val="38115353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C16DC6-6750-3017-9E61-F4E392E1A8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4109C7-8814-D1D7-76AA-C813FAEC06A0}"/>
              </a:ext>
            </a:extLst>
          </p:cNvPr>
          <p:cNvSpPr>
            <a:spLocks noGrp="1"/>
          </p:cNvSpPr>
          <p:nvPr>
            <p:ph type="title"/>
          </p:nvPr>
        </p:nvSpPr>
        <p:spPr>
          <a:xfrm>
            <a:off x="838200" y="0"/>
            <a:ext cx="10515600" cy="992778"/>
          </a:xfrm>
        </p:spPr>
        <p:txBody>
          <a:bodyPr>
            <a:normAutofit/>
          </a:bodyPr>
          <a:lstStyle/>
          <a:p>
            <a:pPr algn="ctr"/>
            <a:r>
              <a:rPr lang="en-CA" b="1" dirty="0">
                <a:latin typeface="+mn-lt"/>
              </a:rPr>
              <a:t>Results – Viral Shedding</a:t>
            </a:r>
          </a:p>
        </p:txBody>
      </p:sp>
      <p:pic>
        <p:nvPicPr>
          <p:cNvPr id="5" name="Content Placeholder 4" descr="A black and grey bird&#10;&#10;AI-generated content may be incorrect.">
            <a:extLst>
              <a:ext uri="{FF2B5EF4-FFF2-40B4-BE49-F238E27FC236}">
                <a16:creationId xmlns:a16="http://schemas.microsoft.com/office/drawing/2014/main" id="{73B10257-736D-7255-7AFD-FC366BCCD72B}"/>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9944" y="1601183"/>
            <a:ext cx="2097292" cy="2097292"/>
          </a:xfrm>
        </p:spPr>
      </p:pic>
      <p:sp>
        <p:nvSpPr>
          <p:cNvPr id="6" name="TextBox 5">
            <a:extLst>
              <a:ext uri="{FF2B5EF4-FFF2-40B4-BE49-F238E27FC236}">
                <a16:creationId xmlns:a16="http://schemas.microsoft.com/office/drawing/2014/main" id="{E4BB8FD4-79E3-6758-D9ED-51153F3ECE46}"/>
              </a:ext>
            </a:extLst>
          </p:cNvPr>
          <p:cNvSpPr txBox="1"/>
          <p:nvPr/>
        </p:nvSpPr>
        <p:spPr>
          <a:xfrm>
            <a:off x="484577" y="852717"/>
            <a:ext cx="707245" cy="369332"/>
          </a:xfrm>
          <a:prstGeom prst="rect">
            <a:avLst/>
          </a:prstGeom>
          <a:noFill/>
        </p:spPr>
        <p:txBody>
          <a:bodyPr wrap="none" rtlCol="0">
            <a:spAutoFit/>
          </a:bodyPr>
          <a:lstStyle/>
          <a:p>
            <a:r>
              <a:rPr lang="en-CA" dirty="0"/>
              <a:t>Sham</a:t>
            </a:r>
          </a:p>
        </p:txBody>
      </p:sp>
      <p:pic>
        <p:nvPicPr>
          <p:cNvPr id="8" name="Picture 7" descr="A blue bird with black background&#10;&#10;AI-generated content may be incorrect.">
            <a:extLst>
              <a:ext uri="{FF2B5EF4-FFF2-40B4-BE49-F238E27FC236}">
                <a16:creationId xmlns:a16="http://schemas.microsoft.com/office/drawing/2014/main" id="{E63471E4-BBA5-1165-A7EA-D70C2BB873A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03649" y="1601183"/>
            <a:ext cx="2012869" cy="2012869"/>
          </a:xfrm>
          <a:prstGeom prst="rect">
            <a:avLst/>
          </a:prstGeom>
        </p:spPr>
      </p:pic>
      <p:sp>
        <p:nvSpPr>
          <p:cNvPr id="9" name="TextBox 8">
            <a:extLst>
              <a:ext uri="{FF2B5EF4-FFF2-40B4-BE49-F238E27FC236}">
                <a16:creationId xmlns:a16="http://schemas.microsoft.com/office/drawing/2014/main" id="{DC1700C3-6593-F555-3457-014FDC46EECD}"/>
              </a:ext>
            </a:extLst>
          </p:cNvPr>
          <p:cNvSpPr txBox="1"/>
          <p:nvPr/>
        </p:nvSpPr>
        <p:spPr>
          <a:xfrm>
            <a:off x="3093874" y="852717"/>
            <a:ext cx="1372909" cy="646331"/>
          </a:xfrm>
          <a:prstGeom prst="rect">
            <a:avLst/>
          </a:prstGeom>
          <a:noFill/>
        </p:spPr>
        <p:txBody>
          <a:bodyPr wrap="square" rtlCol="0">
            <a:spAutoFit/>
          </a:bodyPr>
          <a:lstStyle/>
          <a:p>
            <a:r>
              <a:rPr lang="en-CA" dirty="0"/>
              <a:t>Vaccinated</a:t>
            </a:r>
          </a:p>
          <a:p>
            <a:r>
              <a:rPr lang="en-CA" dirty="0"/>
              <a:t>3 weeks</a:t>
            </a:r>
          </a:p>
        </p:txBody>
      </p:sp>
      <p:pic>
        <p:nvPicPr>
          <p:cNvPr id="11" name="Picture 10" descr="A blue bird with black background&#10;&#10;AI-generated content may be incorrect.">
            <a:extLst>
              <a:ext uri="{FF2B5EF4-FFF2-40B4-BE49-F238E27FC236}">
                <a16:creationId xmlns:a16="http://schemas.microsoft.com/office/drawing/2014/main" id="{58A201BC-EC76-0039-B993-21D13E5AF54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29225" y="1601183"/>
            <a:ext cx="2097292" cy="2097292"/>
          </a:xfrm>
          <a:prstGeom prst="rect">
            <a:avLst/>
          </a:prstGeom>
        </p:spPr>
      </p:pic>
      <p:sp>
        <p:nvSpPr>
          <p:cNvPr id="12" name="TextBox 11">
            <a:extLst>
              <a:ext uri="{FF2B5EF4-FFF2-40B4-BE49-F238E27FC236}">
                <a16:creationId xmlns:a16="http://schemas.microsoft.com/office/drawing/2014/main" id="{BC06EF08-026F-FC5F-9189-9BE8750AFDD4}"/>
              </a:ext>
            </a:extLst>
          </p:cNvPr>
          <p:cNvSpPr txBox="1"/>
          <p:nvPr/>
        </p:nvSpPr>
        <p:spPr>
          <a:xfrm>
            <a:off x="6042409" y="801259"/>
            <a:ext cx="1204369" cy="646331"/>
          </a:xfrm>
          <a:prstGeom prst="rect">
            <a:avLst/>
          </a:prstGeom>
          <a:noFill/>
        </p:spPr>
        <p:txBody>
          <a:bodyPr wrap="none" rtlCol="0">
            <a:spAutoFit/>
          </a:bodyPr>
          <a:lstStyle/>
          <a:p>
            <a:r>
              <a:rPr lang="en-CA" dirty="0"/>
              <a:t>Vaccinated</a:t>
            </a:r>
          </a:p>
          <a:p>
            <a:r>
              <a:rPr lang="en-CA" dirty="0"/>
              <a:t>7 weeks</a:t>
            </a:r>
          </a:p>
        </p:txBody>
      </p:sp>
      <p:pic>
        <p:nvPicPr>
          <p:cNvPr id="14" name="Picture 13" descr="A blue bird with black background&#10;&#10;AI-generated content may be incorrect.">
            <a:extLst>
              <a:ext uri="{FF2B5EF4-FFF2-40B4-BE49-F238E27FC236}">
                <a16:creationId xmlns:a16="http://schemas.microsoft.com/office/drawing/2014/main" id="{EDC5DBBF-EB45-855C-E17A-2FD5057CDB0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71030" y="1601183"/>
            <a:ext cx="2012869" cy="2012869"/>
          </a:xfrm>
          <a:prstGeom prst="rect">
            <a:avLst/>
          </a:prstGeom>
        </p:spPr>
      </p:pic>
      <p:sp>
        <p:nvSpPr>
          <p:cNvPr id="15" name="TextBox 14">
            <a:extLst>
              <a:ext uri="{FF2B5EF4-FFF2-40B4-BE49-F238E27FC236}">
                <a16:creationId xmlns:a16="http://schemas.microsoft.com/office/drawing/2014/main" id="{636DD88A-8286-AFAE-8459-4D12FC59ABF7}"/>
              </a:ext>
            </a:extLst>
          </p:cNvPr>
          <p:cNvSpPr txBox="1"/>
          <p:nvPr/>
        </p:nvSpPr>
        <p:spPr>
          <a:xfrm>
            <a:off x="9148830" y="723346"/>
            <a:ext cx="1257267" cy="646331"/>
          </a:xfrm>
          <a:prstGeom prst="rect">
            <a:avLst/>
          </a:prstGeom>
          <a:noFill/>
        </p:spPr>
        <p:txBody>
          <a:bodyPr wrap="none" rtlCol="0">
            <a:spAutoFit/>
          </a:bodyPr>
          <a:lstStyle/>
          <a:p>
            <a:r>
              <a:rPr lang="en-CA" dirty="0"/>
              <a:t>Vaccinated </a:t>
            </a:r>
          </a:p>
          <a:p>
            <a:r>
              <a:rPr lang="en-CA" dirty="0"/>
              <a:t>9 weeks</a:t>
            </a:r>
          </a:p>
        </p:txBody>
      </p:sp>
      <p:sp>
        <p:nvSpPr>
          <p:cNvPr id="17" name="TextBox 16">
            <a:extLst>
              <a:ext uri="{FF2B5EF4-FFF2-40B4-BE49-F238E27FC236}">
                <a16:creationId xmlns:a16="http://schemas.microsoft.com/office/drawing/2014/main" id="{289E8BA9-1569-07C5-D01D-42BC8505ED33}"/>
              </a:ext>
            </a:extLst>
          </p:cNvPr>
          <p:cNvSpPr txBox="1"/>
          <p:nvPr/>
        </p:nvSpPr>
        <p:spPr>
          <a:xfrm>
            <a:off x="94795" y="3567787"/>
            <a:ext cx="1696146" cy="1046440"/>
          </a:xfrm>
          <a:prstGeom prst="rect">
            <a:avLst/>
          </a:prstGeom>
          <a:noFill/>
        </p:spPr>
        <p:txBody>
          <a:bodyPr wrap="square" rtlCol="0">
            <a:spAutoFit/>
          </a:bodyPr>
          <a:lstStyle/>
          <a:p>
            <a:r>
              <a:rPr lang="en-CA" sz="1600" dirty="0"/>
              <a:t>100% shed virus</a:t>
            </a:r>
          </a:p>
          <a:p>
            <a:r>
              <a:rPr lang="en-CA" sz="1600" dirty="0"/>
              <a:t>Oropharyngeal + Cloacal</a:t>
            </a:r>
          </a:p>
          <a:p>
            <a:endParaRPr lang="en-CA" sz="1400" dirty="0"/>
          </a:p>
        </p:txBody>
      </p:sp>
      <p:sp>
        <p:nvSpPr>
          <p:cNvPr id="22" name="TextBox 21">
            <a:extLst>
              <a:ext uri="{FF2B5EF4-FFF2-40B4-BE49-F238E27FC236}">
                <a16:creationId xmlns:a16="http://schemas.microsoft.com/office/drawing/2014/main" id="{AED13EA0-63E5-A166-8AEF-C86A384E453D}"/>
              </a:ext>
            </a:extLst>
          </p:cNvPr>
          <p:cNvSpPr txBox="1"/>
          <p:nvPr/>
        </p:nvSpPr>
        <p:spPr>
          <a:xfrm>
            <a:off x="2890561" y="3584887"/>
            <a:ext cx="2346569" cy="646331"/>
          </a:xfrm>
          <a:prstGeom prst="rect">
            <a:avLst/>
          </a:prstGeom>
          <a:noFill/>
        </p:spPr>
        <p:txBody>
          <a:bodyPr wrap="square">
            <a:spAutoFit/>
          </a:bodyPr>
          <a:lstStyle/>
          <a:p>
            <a:r>
              <a:rPr lang="en-CA" dirty="0"/>
              <a:t>Oropharyngeal – 80% </a:t>
            </a:r>
          </a:p>
          <a:p>
            <a:r>
              <a:rPr lang="en-CA" dirty="0"/>
              <a:t>Cloacal – 10%</a:t>
            </a:r>
          </a:p>
        </p:txBody>
      </p:sp>
      <p:sp>
        <p:nvSpPr>
          <p:cNvPr id="23" name="TextBox 22">
            <a:extLst>
              <a:ext uri="{FF2B5EF4-FFF2-40B4-BE49-F238E27FC236}">
                <a16:creationId xmlns:a16="http://schemas.microsoft.com/office/drawing/2014/main" id="{48667A33-9E19-4B2A-40C0-86DEDC2D32BB}"/>
              </a:ext>
            </a:extLst>
          </p:cNvPr>
          <p:cNvSpPr txBox="1"/>
          <p:nvPr/>
        </p:nvSpPr>
        <p:spPr>
          <a:xfrm>
            <a:off x="5720234" y="3562068"/>
            <a:ext cx="2346569" cy="646331"/>
          </a:xfrm>
          <a:prstGeom prst="rect">
            <a:avLst/>
          </a:prstGeom>
          <a:noFill/>
        </p:spPr>
        <p:txBody>
          <a:bodyPr wrap="square">
            <a:spAutoFit/>
          </a:bodyPr>
          <a:lstStyle/>
          <a:p>
            <a:r>
              <a:rPr lang="en-CA" dirty="0"/>
              <a:t>Oropharyngeal – 100%</a:t>
            </a:r>
          </a:p>
          <a:p>
            <a:r>
              <a:rPr lang="en-CA" dirty="0"/>
              <a:t>Cloacal – 50%</a:t>
            </a:r>
          </a:p>
        </p:txBody>
      </p:sp>
      <p:sp>
        <p:nvSpPr>
          <p:cNvPr id="24" name="TextBox 23">
            <a:extLst>
              <a:ext uri="{FF2B5EF4-FFF2-40B4-BE49-F238E27FC236}">
                <a16:creationId xmlns:a16="http://schemas.microsoft.com/office/drawing/2014/main" id="{F75F8C10-D39E-AE88-FA77-7AACC35B006A}"/>
              </a:ext>
            </a:extLst>
          </p:cNvPr>
          <p:cNvSpPr txBox="1"/>
          <p:nvPr/>
        </p:nvSpPr>
        <p:spPr>
          <a:xfrm>
            <a:off x="8731056" y="3535190"/>
            <a:ext cx="2622744" cy="646331"/>
          </a:xfrm>
          <a:prstGeom prst="rect">
            <a:avLst/>
          </a:prstGeom>
          <a:noFill/>
        </p:spPr>
        <p:txBody>
          <a:bodyPr wrap="square">
            <a:spAutoFit/>
          </a:bodyPr>
          <a:lstStyle/>
          <a:p>
            <a:r>
              <a:rPr lang="en-CA" dirty="0"/>
              <a:t>Oropharyngeal – 100%</a:t>
            </a:r>
          </a:p>
          <a:p>
            <a:r>
              <a:rPr lang="en-CA" dirty="0"/>
              <a:t>Cloacal – 60%</a:t>
            </a:r>
          </a:p>
        </p:txBody>
      </p:sp>
      <p:sp>
        <p:nvSpPr>
          <p:cNvPr id="4" name="Left Brace 3">
            <a:extLst>
              <a:ext uri="{FF2B5EF4-FFF2-40B4-BE49-F238E27FC236}">
                <a16:creationId xmlns:a16="http://schemas.microsoft.com/office/drawing/2014/main" id="{F950C006-5E3E-2DD8-3780-B86823936E4B}"/>
              </a:ext>
            </a:extLst>
          </p:cNvPr>
          <p:cNvSpPr/>
          <p:nvPr/>
        </p:nvSpPr>
        <p:spPr>
          <a:xfrm rot="16200000">
            <a:off x="6793166" y="-174448"/>
            <a:ext cx="437322" cy="9140027"/>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7" name="TextBox 6">
            <a:extLst>
              <a:ext uri="{FF2B5EF4-FFF2-40B4-BE49-F238E27FC236}">
                <a16:creationId xmlns:a16="http://schemas.microsoft.com/office/drawing/2014/main" id="{3A455EBC-5E53-175E-D87B-FE5CEE7B514A}"/>
              </a:ext>
            </a:extLst>
          </p:cNvPr>
          <p:cNvSpPr txBox="1"/>
          <p:nvPr/>
        </p:nvSpPr>
        <p:spPr>
          <a:xfrm>
            <a:off x="3492897" y="4609404"/>
            <a:ext cx="7507761" cy="369332"/>
          </a:xfrm>
          <a:prstGeom prst="rect">
            <a:avLst/>
          </a:prstGeom>
          <a:noFill/>
        </p:spPr>
        <p:txBody>
          <a:bodyPr wrap="none" rtlCol="0">
            <a:spAutoFit/>
          </a:bodyPr>
          <a:lstStyle/>
          <a:p>
            <a:r>
              <a:rPr lang="en-CA" dirty="0"/>
              <a:t>Vaccinated birds shed significantly less virus post challenge compared to sham</a:t>
            </a:r>
          </a:p>
        </p:txBody>
      </p:sp>
      <p:sp>
        <p:nvSpPr>
          <p:cNvPr id="10" name="Left Brace 9">
            <a:extLst>
              <a:ext uri="{FF2B5EF4-FFF2-40B4-BE49-F238E27FC236}">
                <a16:creationId xmlns:a16="http://schemas.microsoft.com/office/drawing/2014/main" id="{E3661031-80EC-AEB3-16EE-85A04CF879D4}"/>
              </a:ext>
            </a:extLst>
          </p:cNvPr>
          <p:cNvSpPr/>
          <p:nvPr/>
        </p:nvSpPr>
        <p:spPr>
          <a:xfrm rot="16200000">
            <a:off x="10071494" y="3751707"/>
            <a:ext cx="245497" cy="285074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3" name="TextBox 12">
            <a:extLst>
              <a:ext uri="{FF2B5EF4-FFF2-40B4-BE49-F238E27FC236}">
                <a16:creationId xmlns:a16="http://schemas.microsoft.com/office/drawing/2014/main" id="{4AAC6F15-7E42-C5B0-81A9-551B50AA7766}"/>
              </a:ext>
            </a:extLst>
          </p:cNvPr>
          <p:cNvSpPr txBox="1"/>
          <p:nvPr/>
        </p:nvSpPr>
        <p:spPr>
          <a:xfrm>
            <a:off x="8422057" y="5345584"/>
            <a:ext cx="3769943" cy="646331"/>
          </a:xfrm>
          <a:prstGeom prst="rect">
            <a:avLst/>
          </a:prstGeom>
          <a:noFill/>
        </p:spPr>
        <p:txBody>
          <a:bodyPr wrap="none" rtlCol="0">
            <a:spAutoFit/>
          </a:bodyPr>
          <a:lstStyle/>
          <a:p>
            <a:r>
              <a:rPr lang="en-CA" dirty="0"/>
              <a:t>Shed significantly more virus on 7 DPC</a:t>
            </a:r>
          </a:p>
          <a:p>
            <a:r>
              <a:rPr lang="en-CA" dirty="0"/>
              <a:t>Compared to 3 week vaccinated birds</a:t>
            </a:r>
          </a:p>
        </p:txBody>
      </p:sp>
      <p:sp>
        <p:nvSpPr>
          <p:cNvPr id="3" name="Left Brace 2">
            <a:extLst>
              <a:ext uri="{FF2B5EF4-FFF2-40B4-BE49-F238E27FC236}">
                <a16:creationId xmlns:a16="http://schemas.microsoft.com/office/drawing/2014/main" id="{2D01C699-756A-101A-54A7-0A4543E0A6B6}"/>
              </a:ext>
            </a:extLst>
          </p:cNvPr>
          <p:cNvSpPr/>
          <p:nvPr/>
        </p:nvSpPr>
        <p:spPr>
          <a:xfrm rot="16200000">
            <a:off x="801918" y="3524093"/>
            <a:ext cx="281898" cy="1696147"/>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6" name="TextBox 15">
            <a:extLst>
              <a:ext uri="{FF2B5EF4-FFF2-40B4-BE49-F238E27FC236}">
                <a16:creationId xmlns:a16="http://schemas.microsoft.com/office/drawing/2014/main" id="{6BAD3E38-0875-A921-4D49-850499EB28E2}"/>
              </a:ext>
            </a:extLst>
          </p:cNvPr>
          <p:cNvSpPr txBox="1"/>
          <p:nvPr/>
        </p:nvSpPr>
        <p:spPr>
          <a:xfrm>
            <a:off x="9287" y="4500638"/>
            <a:ext cx="2364109" cy="646331"/>
          </a:xfrm>
          <a:prstGeom prst="rect">
            <a:avLst/>
          </a:prstGeom>
          <a:noFill/>
        </p:spPr>
        <p:txBody>
          <a:bodyPr wrap="none" rtlCol="0">
            <a:spAutoFit/>
          </a:bodyPr>
          <a:lstStyle/>
          <a:p>
            <a:r>
              <a:rPr lang="en-CA" dirty="0"/>
              <a:t>Shed significantly more</a:t>
            </a:r>
          </a:p>
          <a:p>
            <a:r>
              <a:rPr lang="en-CA" dirty="0"/>
              <a:t>virus than vaccinates</a:t>
            </a:r>
          </a:p>
        </p:txBody>
      </p:sp>
    </p:spTree>
    <p:extLst>
      <p:ext uri="{BB962C8B-B14F-4D97-AF65-F5344CB8AC3E}">
        <p14:creationId xmlns:p14="http://schemas.microsoft.com/office/powerpoint/2010/main" val="3588729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47F1B5-C1D5-DF18-31C5-73D80269DA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779F84-29BE-E8BE-AC50-5E4DE609BD3C}"/>
              </a:ext>
            </a:extLst>
          </p:cNvPr>
          <p:cNvSpPr>
            <a:spLocks noGrp="1"/>
          </p:cNvSpPr>
          <p:nvPr>
            <p:ph type="title"/>
          </p:nvPr>
        </p:nvSpPr>
        <p:spPr>
          <a:xfrm>
            <a:off x="838200" y="141832"/>
            <a:ext cx="10515600" cy="992778"/>
          </a:xfrm>
        </p:spPr>
        <p:txBody>
          <a:bodyPr>
            <a:normAutofit/>
          </a:bodyPr>
          <a:lstStyle/>
          <a:p>
            <a:pPr algn="ctr"/>
            <a:r>
              <a:rPr lang="en-CA" dirty="0">
                <a:solidFill>
                  <a:schemeClr val="tx1"/>
                </a:solidFill>
              </a:rPr>
              <a:t>Results – Antibody Response</a:t>
            </a:r>
          </a:p>
        </p:txBody>
      </p:sp>
      <p:pic>
        <p:nvPicPr>
          <p:cNvPr id="5" name="Content Placeholder 4" descr="A black and grey bird&#10;&#10;AI-generated content may be incorrect.">
            <a:extLst>
              <a:ext uri="{FF2B5EF4-FFF2-40B4-BE49-F238E27FC236}">
                <a16:creationId xmlns:a16="http://schemas.microsoft.com/office/drawing/2014/main" id="{413C2B83-D558-652B-2A1E-C16C69924865}"/>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72348" y="2227114"/>
            <a:ext cx="823690" cy="823690"/>
          </a:xfrm>
        </p:spPr>
      </p:pic>
      <p:pic>
        <p:nvPicPr>
          <p:cNvPr id="8" name="Picture 7" descr="A blue bird with black background&#10;&#10;AI-generated content may be incorrect.">
            <a:extLst>
              <a:ext uri="{FF2B5EF4-FFF2-40B4-BE49-F238E27FC236}">
                <a16:creationId xmlns:a16="http://schemas.microsoft.com/office/drawing/2014/main" id="{B7E1F469-2F36-F8FB-BBDF-9644A25EDE4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8093" y="3250083"/>
            <a:ext cx="692200" cy="692200"/>
          </a:xfrm>
          <a:prstGeom prst="rect">
            <a:avLst/>
          </a:prstGeom>
        </p:spPr>
      </p:pic>
      <p:pic>
        <p:nvPicPr>
          <p:cNvPr id="11" name="Picture 10" descr="A blue bird with black background&#10;&#10;AI-generated content may be incorrect.">
            <a:extLst>
              <a:ext uri="{FF2B5EF4-FFF2-40B4-BE49-F238E27FC236}">
                <a16:creationId xmlns:a16="http://schemas.microsoft.com/office/drawing/2014/main" id="{EDC127BB-6BBE-B883-33A0-3C6A99043BB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1951" y="4143606"/>
            <a:ext cx="692200" cy="692200"/>
          </a:xfrm>
          <a:prstGeom prst="rect">
            <a:avLst/>
          </a:prstGeom>
        </p:spPr>
      </p:pic>
      <p:pic>
        <p:nvPicPr>
          <p:cNvPr id="14" name="Picture 13" descr="A blue bird with black background&#10;&#10;AI-generated content may be incorrect.">
            <a:extLst>
              <a:ext uri="{FF2B5EF4-FFF2-40B4-BE49-F238E27FC236}">
                <a16:creationId xmlns:a16="http://schemas.microsoft.com/office/drawing/2014/main" id="{569508B3-91FD-0B22-A091-106CE19F382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8880" y="5101146"/>
            <a:ext cx="678342" cy="678342"/>
          </a:xfrm>
          <a:prstGeom prst="rect">
            <a:avLst/>
          </a:prstGeom>
        </p:spPr>
      </p:pic>
      <p:graphicFrame>
        <p:nvGraphicFramePr>
          <p:cNvPr id="3" name="Table 2">
            <a:extLst>
              <a:ext uri="{FF2B5EF4-FFF2-40B4-BE49-F238E27FC236}">
                <a16:creationId xmlns:a16="http://schemas.microsoft.com/office/drawing/2014/main" id="{F1AFA3EA-0F28-1BE0-9098-46BA0EE64C50}"/>
              </a:ext>
            </a:extLst>
          </p:cNvPr>
          <p:cNvGraphicFramePr>
            <a:graphicFrameLocks noGrp="1"/>
          </p:cNvGraphicFramePr>
          <p:nvPr/>
        </p:nvGraphicFramePr>
        <p:xfrm>
          <a:off x="1861676" y="1013498"/>
          <a:ext cx="7427603" cy="4765990"/>
        </p:xfrm>
        <a:graphic>
          <a:graphicData uri="http://schemas.openxmlformats.org/drawingml/2006/table">
            <a:tbl>
              <a:tblPr>
                <a:tableStyleId>{5C22544A-7EE6-4342-B048-85BDC9FD1C3A}</a:tableStyleId>
              </a:tblPr>
              <a:tblGrid>
                <a:gridCol w="1493781">
                  <a:extLst>
                    <a:ext uri="{9D8B030D-6E8A-4147-A177-3AD203B41FA5}">
                      <a16:colId xmlns:a16="http://schemas.microsoft.com/office/drawing/2014/main" val="1899669523"/>
                    </a:ext>
                  </a:extLst>
                </a:gridCol>
                <a:gridCol w="1934390">
                  <a:extLst>
                    <a:ext uri="{9D8B030D-6E8A-4147-A177-3AD203B41FA5}">
                      <a16:colId xmlns:a16="http://schemas.microsoft.com/office/drawing/2014/main" val="171434663"/>
                    </a:ext>
                  </a:extLst>
                </a:gridCol>
                <a:gridCol w="2008261">
                  <a:extLst>
                    <a:ext uri="{9D8B030D-6E8A-4147-A177-3AD203B41FA5}">
                      <a16:colId xmlns:a16="http://schemas.microsoft.com/office/drawing/2014/main" val="2593646906"/>
                    </a:ext>
                  </a:extLst>
                </a:gridCol>
                <a:gridCol w="1991171">
                  <a:extLst>
                    <a:ext uri="{9D8B030D-6E8A-4147-A177-3AD203B41FA5}">
                      <a16:colId xmlns:a16="http://schemas.microsoft.com/office/drawing/2014/main" val="2632317013"/>
                    </a:ext>
                  </a:extLst>
                </a:gridCol>
              </a:tblGrid>
              <a:tr h="992098">
                <a:tc>
                  <a:txBody>
                    <a:bodyPr/>
                    <a:lstStyle/>
                    <a:p>
                      <a:pPr algn="l" fontAlgn="b"/>
                      <a:r>
                        <a:rPr lang="en-CA" sz="2000" b="0" i="0" u="none" strike="noStrike" dirty="0">
                          <a:solidFill>
                            <a:srgbClr val="000000"/>
                          </a:solidFill>
                          <a:effectLst/>
                          <a:latin typeface="Aptos Narrow" panose="020B0004020202020204" pitchFamily="34" charset="0"/>
                        </a:rPr>
                        <a:t>Study Group</a:t>
                      </a:r>
                    </a:p>
                  </a:txBody>
                  <a:tcPr marL="4763" marR="4763" marT="4763" marB="0" anchor="b"/>
                </a:tc>
                <a:tc>
                  <a:txBody>
                    <a:bodyPr/>
                    <a:lstStyle/>
                    <a:p>
                      <a:pPr algn="l" fontAlgn="b"/>
                      <a:r>
                        <a:rPr lang="en-CA" sz="2000" u="none" strike="noStrike" dirty="0">
                          <a:effectLst/>
                        </a:rPr>
                        <a:t>Pre-vaccination (3 weeks) all test methods</a:t>
                      </a:r>
                    </a:p>
                  </a:txBody>
                  <a:tcPr marL="4763" marR="4763" marT="4763" marB="0" anchor="b"/>
                </a:tc>
                <a:tc>
                  <a:txBody>
                    <a:bodyPr/>
                    <a:lstStyle/>
                    <a:p>
                      <a:pPr algn="l" fontAlgn="b"/>
                      <a:r>
                        <a:rPr lang="en-CA" sz="2000" u="none" strike="noStrike" dirty="0">
                          <a:effectLst/>
                        </a:rPr>
                        <a:t>Pre-challenge </a:t>
                      </a:r>
                    </a:p>
                    <a:p>
                      <a:pPr algn="l" fontAlgn="b"/>
                      <a:r>
                        <a:rPr lang="en-CA" sz="2000" u="none" strike="noStrike" dirty="0">
                          <a:effectLst/>
                        </a:rPr>
                        <a:t>Antibody (HA)</a:t>
                      </a:r>
                      <a:endParaRPr lang="en-CA" sz="2000" b="0" i="0" u="none" strike="noStrike" dirty="0">
                        <a:solidFill>
                          <a:srgbClr val="000000"/>
                        </a:solidFill>
                        <a:effectLst/>
                        <a:latin typeface="Aptos Narrow" panose="020B0004020202020204" pitchFamily="34" charset="0"/>
                      </a:endParaRPr>
                    </a:p>
                  </a:txBody>
                  <a:tcPr marL="4763" marR="4763" marT="4763" marB="0" anchor="b"/>
                </a:tc>
                <a:tc>
                  <a:txBody>
                    <a:bodyPr/>
                    <a:lstStyle/>
                    <a:p>
                      <a:pPr algn="l" fontAlgn="b"/>
                      <a:r>
                        <a:rPr lang="en-CA" sz="2000" u="none" strike="noStrike" dirty="0">
                          <a:effectLst/>
                        </a:rPr>
                        <a:t>Pre-challenge </a:t>
                      </a:r>
                    </a:p>
                    <a:p>
                      <a:pPr algn="l" fontAlgn="b"/>
                      <a:r>
                        <a:rPr lang="en-CA" sz="2000" u="none" strike="noStrike" dirty="0">
                          <a:effectLst/>
                        </a:rPr>
                        <a:t>Antibody (N)</a:t>
                      </a:r>
                      <a:endParaRPr lang="en-CA" sz="2000" b="0" i="0" u="none" strike="noStrike" dirty="0">
                        <a:solidFill>
                          <a:srgbClr val="000000"/>
                        </a:solidFill>
                        <a:effectLst/>
                        <a:latin typeface="Aptos Narrow" panose="020B0004020202020204" pitchFamily="34" charset="0"/>
                      </a:endParaRPr>
                    </a:p>
                  </a:txBody>
                  <a:tcPr marL="4763" marR="4763" marT="4763" marB="0" anchor="b"/>
                </a:tc>
                <a:extLst>
                  <a:ext uri="{0D108BD9-81ED-4DB2-BD59-A6C34878D82A}">
                    <a16:rowId xmlns:a16="http://schemas.microsoft.com/office/drawing/2014/main" val="1893619465"/>
                  </a:ext>
                </a:extLst>
              </a:tr>
              <a:tr h="943473">
                <a:tc>
                  <a:txBody>
                    <a:bodyPr/>
                    <a:lstStyle/>
                    <a:p>
                      <a:pPr algn="l" fontAlgn="b"/>
                      <a:r>
                        <a:rPr lang="en-CA" sz="2800" u="none" strike="noStrike" dirty="0">
                          <a:effectLst/>
                        </a:rPr>
                        <a:t>Sham</a:t>
                      </a:r>
                      <a:endParaRPr lang="en-CA" sz="2800" b="0" i="0" u="none" strike="noStrike" dirty="0">
                        <a:solidFill>
                          <a:srgbClr val="000000"/>
                        </a:solidFill>
                        <a:effectLst/>
                        <a:latin typeface="Aptos Narrow" panose="020B0004020202020204" pitchFamily="34" charset="0"/>
                      </a:endParaRPr>
                    </a:p>
                  </a:txBody>
                  <a:tcPr marL="4763" marR="4763" marT="4763" marB="0" anchor="b"/>
                </a:tc>
                <a:tc>
                  <a:txBody>
                    <a:bodyPr/>
                    <a:lstStyle/>
                    <a:p>
                      <a:pPr algn="r" fontAlgn="b"/>
                      <a:r>
                        <a:rPr lang="en-CA" sz="3200" u="none" strike="noStrike" dirty="0">
                          <a:effectLst/>
                        </a:rPr>
                        <a:t>0%</a:t>
                      </a:r>
                      <a:endParaRPr lang="en-CA" sz="3200" b="0" i="0" u="none" strike="noStrike" dirty="0">
                        <a:solidFill>
                          <a:srgbClr val="000000"/>
                        </a:solidFill>
                        <a:effectLst/>
                        <a:latin typeface="Aptos Narrow" panose="020B0004020202020204" pitchFamily="34" charset="0"/>
                      </a:endParaRPr>
                    </a:p>
                  </a:txBody>
                  <a:tcPr marL="4763" marR="4763" marT="4763" marB="0" anchor="b"/>
                </a:tc>
                <a:tc>
                  <a:txBody>
                    <a:bodyPr/>
                    <a:lstStyle/>
                    <a:p>
                      <a:pPr algn="r" fontAlgn="b"/>
                      <a:r>
                        <a:rPr lang="en-CA" sz="3200" u="none" strike="noStrike" dirty="0">
                          <a:effectLst/>
                        </a:rPr>
                        <a:t>0%</a:t>
                      </a:r>
                      <a:endParaRPr lang="en-CA" sz="3200" b="0" i="0" u="none" strike="noStrike" dirty="0">
                        <a:solidFill>
                          <a:srgbClr val="000000"/>
                        </a:solidFill>
                        <a:effectLst/>
                        <a:latin typeface="Aptos Narrow" panose="020B0004020202020204" pitchFamily="34" charset="0"/>
                      </a:endParaRPr>
                    </a:p>
                  </a:txBody>
                  <a:tcPr marL="4763" marR="4763" marT="4763" marB="0" anchor="b"/>
                </a:tc>
                <a:tc>
                  <a:txBody>
                    <a:bodyPr/>
                    <a:lstStyle/>
                    <a:p>
                      <a:pPr algn="r" fontAlgn="b"/>
                      <a:r>
                        <a:rPr lang="en-CA" sz="3200" u="none" strike="noStrike">
                          <a:effectLst/>
                        </a:rPr>
                        <a:t>0%</a:t>
                      </a:r>
                      <a:endParaRPr lang="en-CA" sz="3200" b="0" i="0" u="none" strike="noStrike">
                        <a:solidFill>
                          <a:srgbClr val="000000"/>
                        </a:solidFill>
                        <a:effectLst/>
                        <a:latin typeface="Aptos Narrow" panose="020B0004020202020204" pitchFamily="34" charset="0"/>
                      </a:endParaRPr>
                    </a:p>
                  </a:txBody>
                  <a:tcPr marL="4763" marR="4763" marT="4763" marB="0" anchor="b"/>
                </a:tc>
                <a:extLst>
                  <a:ext uri="{0D108BD9-81ED-4DB2-BD59-A6C34878D82A}">
                    <a16:rowId xmlns:a16="http://schemas.microsoft.com/office/drawing/2014/main" val="4080049947"/>
                  </a:ext>
                </a:extLst>
              </a:tr>
              <a:tr h="943473">
                <a:tc>
                  <a:txBody>
                    <a:bodyPr/>
                    <a:lstStyle/>
                    <a:p>
                      <a:pPr algn="l" fontAlgn="b"/>
                      <a:r>
                        <a:rPr lang="en-CA" sz="2800" u="none" strike="noStrike" dirty="0">
                          <a:effectLst/>
                        </a:rPr>
                        <a:t>3 Week</a:t>
                      </a:r>
                      <a:endParaRPr lang="en-CA" sz="2800" b="0" i="0" u="none" strike="noStrike" dirty="0">
                        <a:solidFill>
                          <a:srgbClr val="000000"/>
                        </a:solidFill>
                        <a:effectLst/>
                        <a:latin typeface="Aptos Narrow" panose="020B0004020202020204" pitchFamily="34" charset="0"/>
                      </a:endParaRPr>
                    </a:p>
                  </a:txBody>
                  <a:tcPr marL="4763" marR="4763" marT="4763" marB="0" anchor="b"/>
                </a:tc>
                <a:tc>
                  <a:txBody>
                    <a:bodyPr/>
                    <a:lstStyle/>
                    <a:p>
                      <a:pPr algn="r" fontAlgn="b"/>
                      <a:r>
                        <a:rPr lang="en-CA" sz="3200" u="none" strike="noStrike">
                          <a:effectLst/>
                        </a:rPr>
                        <a:t>0%</a:t>
                      </a:r>
                      <a:endParaRPr lang="en-CA" sz="3200" b="0" i="0" u="none" strike="noStrike">
                        <a:solidFill>
                          <a:srgbClr val="000000"/>
                        </a:solidFill>
                        <a:effectLst/>
                        <a:latin typeface="Aptos Narrow" panose="020B0004020202020204" pitchFamily="34" charset="0"/>
                      </a:endParaRPr>
                    </a:p>
                  </a:txBody>
                  <a:tcPr marL="4763" marR="4763" marT="4763" marB="0" anchor="b"/>
                </a:tc>
                <a:tc>
                  <a:txBody>
                    <a:bodyPr/>
                    <a:lstStyle/>
                    <a:p>
                      <a:pPr algn="r" fontAlgn="b"/>
                      <a:r>
                        <a:rPr lang="en-CA" sz="3200" u="none" strike="noStrike" dirty="0">
                          <a:effectLst/>
                        </a:rPr>
                        <a:t>100%</a:t>
                      </a:r>
                      <a:endParaRPr lang="en-CA" sz="3200" b="0" i="0" u="none" strike="noStrike" dirty="0">
                        <a:solidFill>
                          <a:srgbClr val="000000"/>
                        </a:solidFill>
                        <a:effectLst/>
                        <a:latin typeface="Aptos Narrow" panose="020B0004020202020204" pitchFamily="34" charset="0"/>
                      </a:endParaRPr>
                    </a:p>
                  </a:txBody>
                  <a:tcPr marL="4763" marR="4763" marT="4763" marB="0" anchor="b"/>
                </a:tc>
                <a:tc>
                  <a:txBody>
                    <a:bodyPr/>
                    <a:lstStyle/>
                    <a:p>
                      <a:pPr algn="r" fontAlgn="b"/>
                      <a:r>
                        <a:rPr lang="en-CA" sz="3200" u="none" strike="noStrike">
                          <a:effectLst/>
                        </a:rPr>
                        <a:t>100%</a:t>
                      </a:r>
                      <a:endParaRPr lang="en-CA" sz="3200" b="0" i="0" u="none" strike="noStrike">
                        <a:solidFill>
                          <a:srgbClr val="000000"/>
                        </a:solidFill>
                        <a:effectLst/>
                        <a:latin typeface="Aptos Narrow" panose="020B0004020202020204" pitchFamily="34" charset="0"/>
                      </a:endParaRPr>
                    </a:p>
                  </a:txBody>
                  <a:tcPr marL="4763" marR="4763" marT="4763" marB="0" anchor="b"/>
                </a:tc>
                <a:extLst>
                  <a:ext uri="{0D108BD9-81ED-4DB2-BD59-A6C34878D82A}">
                    <a16:rowId xmlns:a16="http://schemas.microsoft.com/office/drawing/2014/main" val="3176808705"/>
                  </a:ext>
                </a:extLst>
              </a:tr>
              <a:tr h="943473">
                <a:tc>
                  <a:txBody>
                    <a:bodyPr/>
                    <a:lstStyle/>
                    <a:p>
                      <a:pPr algn="l" fontAlgn="b"/>
                      <a:r>
                        <a:rPr lang="en-CA" sz="2800" u="none" strike="noStrike" dirty="0">
                          <a:effectLst/>
                        </a:rPr>
                        <a:t>7 week</a:t>
                      </a:r>
                      <a:endParaRPr lang="en-CA" sz="2800" b="0" i="0" u="none" strike="noStrike" dirty="0">
                        <a:solidFill>
                          <a:srgbClr val="000000"/>
                        </a:solidFill>
                        <a:effectLst/>
                        <a:latin typeface="Aptos Narrow" panose="020B0004020202020204" pitchFamily="34" charset="0"/>
                      </a:endParaRPr>
                    </a:p>
                  </a:txBody>
                  <a:tcPr marL="4763" marR="4763" marT="4763" marB="0" anchor="b"/>
                </a:tc>
                <a:tc>
                  <a:txBody>
                    <a:bodyPr/>
                    <a:lstStyle/>
                    <a:p>
                      <a:pPr algn="r" fontAlgn="b"/>
                      <a:r>
                        <a:rPr lang="en-CA" sz="3200" u="none" strike="noStrike">
                          <a:effectLst/>
                        </a:rPr>
                        <a:t>0%</a:t>
                      </a:r>
                      <a:endParaRPr lang="en-CA" sz="3200" b="0" i="0" u="none" strike="noStrike">
                        <a:solidFill>
                          <a:srgbClr val="000000"/>
                        </a:solidFill>
                        <a:effectLst/>
                        <a:latin typeface="Aptos Narrow" panose="020B0004020202020204" pitchFamily="34" charset="0"/>
                      </a:endParaRPr>
                    </a:p>
                  </a:txBody>
                  <a:tcPr marL="4763" marR="4763" marT="4763" marB="0" anchor="b"/>
                </a:tc>
                <a:tc>
                  <a:txBody>
                    <a:bodyPr/>
                    <a:lstStyle/>
                    <a:p>
                      <a:pPr algn="r" fontAlgn="b"/>
                      <a:r>
                        <a:rPr lang="en-CA" sz="3200" u="none" strike="noStrike" dirty="0">
                          <a:effectLst/>
                        </a:rPr>
                        <a:t>30%</a:t>
                      </a:r>
                      <a:endParaRPr lang="en-CA" sz="3200" b="0" i="0" u="none" strike="noStrike" dirty="0">
                        <a:solidFill>
                          <a:srgbClr val="000000"/>
                        </a:solidFill>
                        <a:effectLst/>
                        <a:latin typeface="Aptos Narrow" panose="020B0004020202020204" pitchFamily="34" charset="0"/>
                      </a:endParaRPr>
                    </a:p>
                  </a:txBody>
                  <a:tcPr marL="4763" marR="4763" marT="4763" marB="0" anchor="b"/>
                </a:tc>
                <a:tc>
                  <a:txBody>
                    <a:bodyPr/>
                    <a:lstStyle/>
                    <a:p>
                      <a:pPr algn="r" fontAlgn="b"/>
                      <a:r>
                        <a:rPr lang="en-CA" sz="3200" u="none" strike="noStrike" dirty="0">
                          <a:effectLst/>
                        </a:rPr>
                        <a:t>100%</a:t>
                      </a:r>
                      <a:endParaRPr lang="en-CA" sz="3200" b="0" i="0" u="none" strike="noStrike" dirty="0">
                        <a:solidFill>
                          <a:srgbClr val="000000"/>
                        </a:solidFill>
                        <a:effectLst/>
                        <a:latin typeface="Aptos Narrow" panose="020B0004020202020204" pitchFamily="34" charset="0"/>
                      </a:endParaRPr>
                    </a:p>
                  </a:txBody>
                  <a:tcPr marL="4763" marR="4763" marT="4763" marB="0" anchor="b"/>
                </a:tc>
                <a:extLst>
                  <a:ext uri="{0D108BD9-81ED-4DB2-BD59-A6C34878D82A}">
                    <a16:rowId xmlns:a16="http://schemas.microsoft.com/office/drawing/2014/main" val="3539417578"/>
                  </a:ext>
                </a:extLst>
              </a:tr>
              <a:tr h="943473">
                <a:tc>
                  <a:txBody>
                    <a:bodyPr/>
                    <a:lstStyle/>
                    <a:p>
                      <a:pPr algn="l" fontAlgn="b"/>
                      <a:r>
                        <a:rPr lang="en-CA" sz="2800" u="none" strike="noStrike" dirty="0">
                          <a:effectLst/>
                        </a:rPr>
                        <a:t>9 week</a:t>
                      </a:r>
                      <a:endParaRPr lang="en-CA" sz="2800" b="0" i="0" u="none" strike="noStrike" dirty="0">
                        <a:solidFill>
                          <a:srgbClr val="000000"/>
                        </a:solidFill>
                        <a:effectLst/>
                        <a:latin typeface="Aptos Narrow" panose="020B0004020202020204" pitchFamily="34" charset="0"/>
                      </a:endParaRPr>
                    </a:p>
                  </a:txBody>
                  <a:tcPr marL="4763" marR="4763" marT="4763" marB="0" anchor="b"/>
                </a:tc>
                <a:tc>
                  <a:txBody>
                    <a:bodyPr/>
                    <a:lstStyle/>
                    <a:p>
                      <a:pPr algn="r" fontAlgn="b"/>
                      <a:r>
                        <a:rPr lang="en-CA" sz="3200" u="none" strike="noStrike">
                          <a:effectLst/>
                        </a:rPr>
                        <a:t>0%</a:t>
                      </a:r>
                      <a:endParaRPr lang="en-CA" sz="3200" b="0" i="0" u="none" strike="noStrike">
                        <a:solidFill>
                          <a:srgbClr val="000000"/>
                        </a:solidFill>
                        <a:effectLst/>
                        <a:latin typeface="Aptos Narrow" panose="020B0004020202020204" pitchFamily="34" charset="0"/>
                      </a:endParaRPr>
                    </a:p>
                  </a:txBody>
                  <a:tcPr marL="4763" marR="4763" marT="4763" marB="0" anchor="b"/>
                </a:tc>
                <a:tc>
                  <a:txBody>
                    <a:bodyPr/>
                    <a:lstStyle/>
                    <a:p>
                      <a:pPr algn="r" fontAlgn="b"/>
                      <a:r>
                        <a:rPr lang="en-CA" sz="3200" u="none" strike="noStrike">
                          <a:effectLst/>
                        </a:rPr>
                        <a:t>0%</a:t>
                      </a:r>
                      <a:endParaRPr lang="en-CA" sz="3200" b="0" i="0" u="none" strike="noStrike">
                        <a:solidFill>
                          <a:srgbClr val="000000"/>
                        </a:solidFill>
                        <a:effectLst/>
                        <a:latin typeface="Aptos Narrow" panose="020B0004020202020204" pitchFamily="34" charset="0"/>
                      </a:endParaRPr>
                    </a:p>
                  </a:txBody>
                  <a:tcPr marL="4763" marR="4763" marT="4763" marB="0" anchor="b"/>
                </a:tc>
                <a:tc>
                  <a:txBody>
                    <a:bodyPr/>
                    <a:lstStyle/>
                    <a:p>
                      <a:pPr algn="r" fontAlgn="b"/>
                      <a:r>
                        <a:rPr lang="en-CA" sz="3200" u="none" strike="noStrike" dirty="0">
                          <a:effectLst/>
                        </a:rPr>
                        <a:t>0%</a:t>
                      </a:r>
                      <a:endParaRPr lang="en-CA" sz="3200" b="0" i="0" u="none" strike="noStrike" dirty="0">
                        <a:solidFill>
                          <a:srgbClr val="000000"/>
                        </a:solidFill>
                        <a:effectLst/>
                        <a:latin typeface="Aptos Narrow" panose="020B0004020202020204" pitchFamily="34" charset="0"/>
                      </a:endParaRPr>
                    </a:p>
                  </a:txBody>
                  <a:tcPr marL="4763" marR="4763" marT="4763" marB="0" anchor="b"/>
                </a:tc>
                <a:extLst>
                  <a:ext uri="{0D108BD9-81ED-4DB2-BD59-A6C34878D82A}">
                    <a16:rowId xmlns:a16="http://schemas.microsoft.com/office/drawing/2014/main" val="2835151836"/>
                  </a:ext>
                </a:extLst>
              </a:tr>
            </a:tbl>
          </a:graphicData>
        </a:graphic>
      </p:graphicFrame>
    </p:spTree>
    <p:extLst>
      <p:ext uri="{BB962C8B-B14F-4D97-AF65-F5344CB8AC3E}">
        <p14:creationId xmlns:p14="http://schemas.microsoft.com/office/powerpoint/2010/main" val="23090213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0DACB2B-B50E-B595-069E-9048C60BC57B}"/>
              </a:ext>
            </a:extLst>
          </p:cNvPr>
          <p:cNvPicPr>
            <a:picLocks noChangeAspect="1"/>
          </p:cNvPicPr>
          <p:nvPr/>
        </p:nvPicPr>
        <p:blipFill>
          <a:blip r:embed="rId3"/>
          <a:stretch>
            <a:fillRect/>
          </a:stretch>
        </p:blipFill>
        <p:spPr>
          <a:xfrm>
            <a:off x="4783424" y="1152545"/>
            <a:ext cx="7408576" cy="5705455"/>
          </a:xfrm>
          <a:prstGeom prst="rect">
            <a:avLst/>
          </a:prstGeom>
        </p:spPr>
      </p:pic>
      <p:sp>
        <p:nvSpPr>
          <p:cNvPr id="2" name="Title 1">
            <a:extLst>
              <a:ext uri="{FF2B5EF4-FFF2-40B4-BE49-F238E27FC236}">
                <a16:creationId xmlns:a16="http://schemas.microsoft.com/office/drawing/2014/main" id="{F712642E-F9D8-2E6F-812C-6A0937B6E151}"/>
              </a:ext>
            </a:extLst>
          </p:cNvPr>
          <p:cNvSpPr>
            <a:spLocks noGrp="1"/>
          </p:cNvSpPr>
          <p:nvPr>
            <p:ph type="title"/>
          </p:nvPr>
        </p:nvSpPr>
        <p:spPr/>
        <p:txBody>
          <a:bodyPr/>
          <a:lstStyle/>
          <a:p>
            <a:r>
              <a:rPr lang="en-CA" dirty="0"/>
              <a:t>Antibody Titres to HA post challenge</a:t>
            </a:r>
          </a:p>
        </p:txBody>
      </p:sp>
      <p:sp>
        <p:nvSpPr>
          <p:cNvPr id="3" name="Content Placeholder 2">
            <a:extLst>
              <a:ext uri="{FF2B5EF4-FFF2-40B4-BE49-F238E27FC236}">
                <a16:creationId xmlns:a16="http://schemas.microsoft.com/office/drawing/2014/main" id="{8588F28B-ED6F-0815-EDCA-01D989EAA061}"/>
              </a:ext>
            </a:extLst>
          </p:cNvPr>
          <p:cNvSpPr>
            <a:spLocks noGrp="1"/>
          </p:cNvSpPr>
          <p:nvPr>
            <p:ph idx="1"/>
          </p:nvPr>
        </p:nvSpPr>
        <p:spPr>
          <a:xfrm>
            <a:off x="0" y="1825625"/>
            <a:ext cx="4597637" cy="4351338"/>
          </a:xfrm>
        </p:spPr>
        <p:txBody>
          <a:bodyPr/>
          <a:lstStyle/>
          <a:p>
            <a:r>
              <a:rPr lang="en-CA" dirty="0"/>
              <a:t>No change in titre for birds vaccinated at 3 weeks</a:t>
            </a:r>
          </a:p>
          <a:p>
            <a:endParaRPr lang="en-CA" dirty="0"/>
          </a:p>
          <a:p>
            <a:r>
              <a:rPr lang="en-CA" dirty="0"/>
              <a:t>Significant increases in HA titre at 7 days post challenge for the birds vaccinated at 7 and 9 weeks</a:t>
            </a:r>
          </a:p>
        </p:txBody>
      </p:sp>
    </p:spTree>
    <p:extLst>
      <p:ext uri="{BB962C8B-B14F-4D97-AF65-F5344CB8AC3E}">
        <p14:creationId xmlns:p14="http://schemas.microsoft.com/office/powerpoint/2010/main" val="25582215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6C35855-E794-1EAF-22BE-041DF8432D96}"/>
              </a:ext>
            </a:extLst>
          </p:cNvPr>
          <p:cNvPicPr>
            <a:picLocks noChangeAspect="1"/>
          </p:cNvPicPr>
          <p:nvPr/>
        </p:nvPicPr>
        <p:blipFill>
          <a:blip r:embed="rId3"/>
          <a:stretch>
            <a:fillRect/>
          </a:stretch>
        </p:blipFill>
        <p:spPr>
          <a:xfrm>
            <a:off x="-34308" y="259547"/>
            <a:ext cx="12125844" cy="6226785"/>
          </a:xfrm>
          <a:prstGeom prst="rect">
            <a:avLst/>
          </a:prstGeom>
        </p:spPr>
      </p:pic>
      <p:sp>
        <p:nvSpPr>
          <p:cNvPr id="4" name="Titre 1"/>
          <p:cNvSpPr>
            <a:spLocks noGrp="1"/>
          </p:cNvSpPr>
          <p:nvPr>
            <p:ph type="title" idx="4294967295"/>
          </p:nvPr>
        </p:nvSpPr>
        <p:spPr>
          <a:xfrm>
            <a:off x="0" y="-452438"/>
            <a:ext cx="10515600" cy="1157288"/>
          </a:xfrm>
          <a:noFill/>
        </p:spPr>
        <p:txBody>
          <a:bodyPr>
            <a:normAutofit/>
          </a:bodyPr>
          <a:lstStyle/>
          <a:p>
            <a:r>
              <a:rPr lang="en-CA" sz="1600" b="1" dirty="0">
                <a:solidFill>
                  <a:srgbClr val="05486C"/>
                </a:solidFill>
                <a:latin typeface="Arial" panose="020B0604020202020204" pitchFamily="34" charset="0"/>
                <a:cs typeface="Arial" panose="020B0604020202020204" pitchFamily="34" charset="0"/>
              </a:rPr>
              <a:t>HPAI in Domestic Birds in Canada</a:t>
            </a:r>
            <a:endParaRPr lang="en-CA" sz="1600" b="1" dirty="0">
              <a:solidFill>
                <a:schemeClr val="accent2"/>
              </a:solidFill>
            </a:endParaRPr>
          </a:p>
        </p:txBody>
      </p:sp>
      <p:sp>
        <p:nvSpPr>
          <p:cNvPr id="5" name="Rectangle 4"/>
          <p:cNvSpPr/>
          <p:nvPr/>
        </p:nvSpPr>
        <p:spPr>
          <a:xfrm>
            <a:off x="580103" y="6486332"/>
            <a:ext cx="2016129" cy="369332"/>
          </a:xfrm>
          <a:prstGeom prst="rect">
            <a:avLst/>
          </a:prstGeom>
        </p:spPr>
        <p:txBody>
          <a:bodyPr wrap="none">
            <a:spAutoFit/>
          </a:bodyPr>
          <a:lstStyle/>
          <a:p>
            <a:r>
              <a:rPr lang="en-US" b="1" dirty="0">
                <a:hlinkClick r:id="rId4">
                  <a:extLst>
                    <a:ext uri="{A12FA001-AC4F-418D-AE19-62706E023703}">
                      <ahyp:hlinkClr xmlns:ahyp="http://schemas.microsoft.com/office/drawing/2018/hyperlinkcolor" val="tx"/>
                    </a:ext>
                  </a:extLst>
                </a:hlinkClick>
              </a:rPr>
              <a:t>Microsoft Power BI</a:t>
            </a:r>
            <a:endParaRPr lang="en-CA" b="1" dirty="0"/>
          </a:p>
        </p:txBody>
      </p:sp>
      <p:sp>
        <p:nvSpPr>
          <p:cNvPr id="7" name="TextBox 6">
            <a:extLst>
              <a:ext uri="{FF2B5EF4-FFF2-40B4-BE49-F238E27FC236}">
                <a16:creationId xmlns:a16="http://schemas.microsoft.com/office/drawing/2014/main" id="{8EE31712-EB10-211F-4F4E-E13947CEB709}"/>
              </a:ext>
            </a:extLst>
          </p:cNvPr>
          <p:cNvSpPr txBox="1"/>
          <p:nvPr/>
        </p:nvSpPr>
        <p:spPr>
          <a:xfrm>
            <a:off x="2475557" y="6482669"/>
            <a:ext cx="3110019" cy="369332"/>
          </a:xfrm>
          <a:prstGeom prst="rect">
            <a:avLst/>
          </a:prstGeom>
          <a:noFill/>
        </p:spPr>
        <p:txBody>
          <a:bodyPr wrap="none" rtlCol="0">
            <a:spAutoFit/>
          </a:bodyPr>
          <a:lstStyle/>
          <a:p>
            <a:r>
              <a:rPr lang="en-CA" b="1" dirty="0"/>
              <a:t>Last updated October 14, 2025</a:t>
            </a:r>
          </a:p>
        </p:txBody>
      </p:sp>
      <p:sp>
        <p:nvSpPr>
          <p:cNvPr id="11" name="TextBox 10">
            <a:extLst>
              <a:ext uri="{FF2B5EF4-FFF2-40B4-BE49-F238E27FC236}">
                <a16:creationId xmlns:a16="http://schemas.microsoft.com/office/drawing/2014/main" id="{D4CA93B9-034A-B1D2-34BE-D1EED011AC7D}"/>
              </a:ext>
            </a:extLst>
          </p:cNvPr>
          <p:cNvSpPr txBox="1"/>
          <p:nvPr/>
        </p:nvSpPr>
        <p:spPr>
          <a:xfrm>
            <a:off x="8692474" y="1417092"/>
            <a:ext cx="619080" cy="369332"/>
          </a:xfrm>
          <a:prstGeom prst="rect">
            <a:avLst/>
          </a:prstGeom>
          <a:noFill/>
        </p:spPr>
        <p:txBody>
          <a:bodyPr wrap="none" rtlCol="0">
            <a:spAutoFit/>
          </a:bodyPr>
          <a:lstStyle/>
          <a:p>
            <a:r>
              <a:rPr lang="en-CA" dirty="0"/>
              <a:t>D1.1</a:t>
            </a:r>
          </a:p>
        </p:txBody>
      </p:sp>
      <p:sp>
        <p:nvSpPr>
          <p:cNvPr id="8" name="Rectangle 7">
            <a:extLst>
              <a:ext uri="{FF2B5EF4-FFF2-40B4-BE49-F238E27FC236}">
                <a16:creationId xmlns:a16="http://schemas.microsoft.com/office/drawing/2014/main" id="{F0EA3E0A-45B5-F945-53A4-F5317597EEF9}"/>
              </a:ext>
            </a:extLst>
          </p:cNvPr>
          <p:cNvSpPr/>
          <p:nvPr/>
        </p:nvSpPr>
        <p:spPr>
          <a:xfrm>
            <a:off x="679983" y="1071154"/>
            <a:ext cx="308733" cy="4927883"/>
          </a:xfrm>
          <a:prstGeom prst="rect">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TextBox 11">
            <a:extLst>
              <a:ext uri="{FF2B5EF4-FFF2-40B4-BE49-F238E27FC236}">
                <a16:creationId xmlns:a16="http://schemas.microsoft.com/office/drawing/2014/main" id="{910F3ED6-E6D9-30BC-1F58-246FC9DDBFE6}"/>
              </a:ext>
            </a:extLst>
          </p:cNvPr>
          <p:cNvSpPr txBox="1"/>
          <p:nvPr/>
        </p:nvSpPr>
        <p:spPr>
          <a:xfrm>
            <a:off x="66156" y="1906430"/>
            <a:ext cx="652743" cy="369332"/>
          </a:xfrm>
          <a:prstGeom prst="rect">
            <a:avLst/>
          </a:prstGeom>
          <a:noFill/>
        </p:spPr>
        <p:txBody>
          <a:bodyPr wrap="none" rtlCol="0">
            <a:spAutoFit/>
          </a:bodyPr>
          <a:lstStyle/>
          <a:p>
            <a:r>
              <a:rPr lang="en-CA" dirty="0"/>
              <a:t>2021</a:t>
            </a:r>
          </a:p>
        </p:txBody>
      </p:sp>
      <p:sp>
        <p:nvSpPr>
          <p:cNvPr id="13" name="Rectangle 12">
            <a:extLst>
              <a:ext uri="{FF2B5EF4-FFF2-40B4-BE49-F238E27FC236}">
                <a16:creationId xmlns:a16="http://schemas.microsoft.com/office/drawing/2014/main" id="{07C2180C-D9E9-3B7A-7350-38A3C1134082}"/>
              </a:ext>
            </a:extLst>
          </p:cNvPr>
          <p:cNvSpPr/>
          <p:nvPr/>
        </p:nvSpPr>
        <p:spPr>
          <a:xfrm>
            <a:off x="988717" y="1067491"/>
            <a:ext cx="2822706" cy="4931545"/>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TextBox 13">
            <a:extLst>
              <a:ext uri="{FF2B5EF4-FFF2-40B4-BE49-F238E27FC236}">
                <a16:creationId xmlns:a16="http://schemas.microsoft.com/office/drawing/2014/main" id="{3609F5D0-7D5F-1A55-0778-1EF8DE62F1D4}"/>
              </a:ext>
            </a:extLst>
          </p:cNvPr>
          <p:cNvSpPr txBox="1"/>
          <p:nvPr/>
        </p:nvSpPr>
        <p:spPr>
          <a:xfrm>
            <a:off x="2144550" y="1956391"/>
            <a:ext cx="851130" cy="646331"/>
          </a:xfrm>
          <a:prstGeom prst="rect">
            <a:avLst/>
          </a:prstGeom>
          <a:noFill/>
        </p:spPr>
        <p:txBody>
          <a:bodyPr wrap="none" rtlCol="0">
            <a:spAutoFit/>
          </a:bodyPr>
          <a:lstStyle/>
          <a:p>
            <a:r>
              <a:rPr lang="en-CA" dirty="0"/>
              <a:t>2022</a:t>
            </a:r>
          </a:p>
          <a:p>
            <a:r>
              <a:rPr lang="en-CA" dirty="0"/>
              <a:t>246 IPs</a:t>
            </a:r>
          </a:p>
        </p:txBody>
      </p:sp>
      <p:sp>
        <p:nvSpPr>
          <p:cNvPr id="16" name="Rectangle 15">
            <a:extLst>
              <a:ext uri="{FF2B5EF4-FFF2-40B4-BE49-F238E27FC236}">
                <a16:creationId xmlns:a16="http://schemas.microsoft.com/office/drawing/2014/main" id="{D9DD9C68-734B-FF43-D19E-AA40B6C1E505}"/>
              </a:ext>
            </a:extLst>
          </p:cNvPr>
          <p:cNvSpPr/>
          <p:nvPr/>
        </p:nvSpPr>
        <p:spPr>
          <a:xfrm>
            <a:off x="3811424" y="1071154"/>
            <a:ext cx="2679434" cy="4927881"/>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TextBox 17">
            <a:extLst>
              <a:ext uri="{FF2B5EF4-FFF2-40B4-BE49-F238E27FC236}">
                <a16:creationId xmlns:a16="http://schemas.microsoft.com/office/drawing/2014/main" id="{2CC3815F-A023-7920-2DA9-AE0BE96005E6}"/>
              </a:ext>
            </a:extLst>
          </p:cNvPr>
          <p:cNvSpPr txBox="1"/>
          <p:nvPr/>
        </p:nvSpPr>
        <p:spPr>
          <a:xfrm>
            <a:off x="4604184" y="1956588"/>
            <a:ext cx="1096961" cy="646331"/>
          </a:xfrm>
          <a:prstGeom prst="rect">
            <a:avLst/>
          </a:prstGeom>
          <a:noFill/>
        </p:spPr>
        <p:txBody>
          <a:bodyPr wrap="square">
            <a:spAutoFit/>
          </a:bodyPr>
          <a:lstStyle/>
          <a:p>
            <a:r>
              <a:rPr lang="en-CA" dirty="0"/>
              <a:t>2023</a:t>
            </a:r>
          </a:p>
          <a:p>
            <a:r>
              <a:rPr lang="en-CA" dirty="0"/>
              <a:t>122 IPs</a:t>
            </a:r>
          </a:p>
        </p:txBody>
      </p:sp>
      <p:sp>
        <p:nvSpPr>
          <p:cNvPr id="19" name="Rectangle 18">
            <a:extLst>
              <a:ext uri="{FF2B5EF4-FFF2-40B4-BE49-F238E27FC236}">
                <a16:creationId xmlns:a16="http://schemas.microsoft.com/office/drawing/2014/main" id="{36E450D3-3855-2ED7-A672-EEB0A7593118}"/>
              </a:ext>
            </a:extLst>
          </p:cNvPr>
          <p:cNvSpPr/>
          <p:nvPr/>
        </p:nvSpPr>
        <p:spPr>
          <a:xfrm>
            <a:off x="6490858" y="1067489"/>
            <a:ext cx="3117866" cy="4931545"/>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TextBox 20">
            <a:extLst>
              <a:ext uri="{FF2B5EF4-FFF2-40B4-BE49-F238E27FC236}">
                <a16:creationId xmlns:a16="http://schemas.microsoft.com/office/drawing/2014/main" id="{8EBAD753-EBC9-3EB0-F034-227C5EF4861A}"/>
              </a:ext>
            </a:extLst>
          </p:cNvPr>
          <p:cNvSpPr txBox="1"/>
          <p:nvPr/>
        </p:nvSpPr>
        <p:spPr>
          <a:xfrm>
            <a:off x="7632377" y="1966432"/>
            <a:ext cx="744608" cy="646331"/>
          </a:xfrm>
          <a:prstGeom prst="rect">
            <a:avLst/>
          </a:prstGeom>
          <a:noFill/>
        </p:spPr>
        <p:txBody>
          <a:bodyPr wrap="square">
            <a:spAutoFit/>
          </a:bodyPr>
          <a:lstStyle/>
          <a:p>
            <a:r>
              <a:rPr lang="en-CA" dirty="0"/>
              <a:t>2024</a:t>
            </a:r>
          </a:p>
          <a:p>
            <a:r>
              <a:rPr lang="en-CA" dirty="0"/>
              <a:t>76 IPs</a:t>
            </a:r>
          </a:p>
        </p:txBody>
      </p:sp>
      <p:sp>
        <p:nvSpPr>
          <p:cNvPr id="22" name="Rectangle 21">
            <a:extLst>
              <a:ext uri="{FF2B5EF4-FFF2-40B4-BE49-F238E27FC236}">
                <a16:creationId xmlns:a16="http://schemas.microsoft.com/office/drawing/2014/main" id="{444A0FA5-82AD-9BE4-3DE0-D38B822DC8D6}"/>
              </a:ext>
            </a:extLst>
          </p:cNvPr>
          <p:cNvSpPr/>
          <p:nvPr/>
        </p:nvSpPr>
        <p:spPr>
          <a:xfrm>
            <a:off x="9608723" y="1067488"/>
            <a:ext cx="2226226" cy="4931545"/>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TextBox 22">
            <a:extLst>
              <a:ext uri="{FF2B5EF4-FFF2-40B4-BE49-F238E27FC236}">
                <a16:creationId xmlns:a16="http://schemas.microsoft.com/office/drawing/2014/main" id="{883A28C4-96AC-C2DF-EBC6-54735FB114EB}"/>
              </a:ext>
            </a:extLst>
          </p:cNvPr>
          <p:cNvSpPr txBox="1"/>
          <p:nvPr/>
        </p:nvSpPr>
        <p:spPr>
          <a:xfrm>
            <a:off x="10496001" y="1976301"/>
            <a:ext cx="744608" cy="646331"/>
          </a:xfrm>
          <a:prstGeom prst="rect">
            <a:avLst/>
          </a:prstGeom>
          <a:noFill/>
        </p:spPr>
        <p:txBody>
          <a:bodyPr wrap="square">
            <a:spAutoFit/>
          </a:bodyPr>
          <a:lstStyle/>
          <a:p>
            <a:r>
              <a:rPr lang="en-CA" dirty="0"/>
              <a:t>2025</a:t>
            </a:r>
          </a:p>
          <a:p>
            <a:r>
              <a:rPr lang="en-CA" dirty="0"/>
              <a:t>33 IPs</a:t>
            </a:r>
          </a:p>
        </p:txBody>
      </p:sp>
      <p:sp>
        <p:nvSpPr>
          <p:cNvPr id="2" name="TextBox 1">
            <a:extLst>
              <a:ext uri="{FF2B5EF4-FFF2-40B4-BE49-F238E27FC236}">
                <a16:creationId xmlns:a16="http://schemas.microsoft.com/office/drawing/2014/main" id="{AE04A1C0-F8BF-221E-5EE0-4B4495BE9F15}"/>
              </a:ext>
            </a:extLst>
          </p:cNvPr>
          <p:cNvSpPr txBox="1"/>
          <p:nvPr/>
        </p:nvSpPr>
        <p:spPr>
          <a:xfrm>
            <a:off x="10931069" y="4670003"/>
            <a:ext cx="619080" cy="369332"/>
          </a:xfrm>
          <a:prstGeom prst="rect">
            <a:avLst/>
          </a:prstGeom>
          <a:noFill/>
        </p:spPr>
        <p:txBody>
          <a:bodyPr wrap="none" rtlCol="0">
            <a:spAutoFit/>
          </a:bodyPr>
          <a:lstStyle/>
          <a:p>
            <a:r>
              <a:rPr lang="en-CA" dirty="0"/>
              <a:t>D1.1</a:t>
            </a:r>
          </a:p>
        </p:txBody>
      </p:sp>
    </p:spTree>
    <p:extLst>
      <p:ext uri="{BB962C8B-B14F-4D97-AF65-F5344CB8AC3E}">
        <p14:creationId xmlns:p14="http://schemas.microsoft.com/office/powerpoint/2010/main" val="33707571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9150F35F-7AAC-3779-CFAA-0292F213F8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BE4DAC-DBBC-94AB-9B13-755397776F87}"/>
              </a:ext>
            </a:extLst>
          </p:cNvPr>
          <p:cNvSpPr>
            <a:spLocks noGrp="1"/>
          </p:cNvSpPr>
          <p:nvPr>
            <p:ph type="title"/>
          </p:nvPr>
        </p:nvSpPr>
        <p:spPr>
          <a:xfrm>
            <a:off x="838200" y="0"/>
            <a:ext cx="10515600" cy="1325563"/>
          </a:xfrm>
        </p:spPr>
        <p:txBody>
          <a:bodyPr/>
          <a:lstStyle/>
          <a:p>
            <a:r>
              <a:rPr lang="en-CA" dirty="0"/>
              <a:t>Antibody Titres to N post challenge</a:t>
            </a:r>
          </a:p>
        </p:txBody>
      </p:sp>
      <p:sp>
        <p:nvSpPr>
          <p:cNvPr id="3" name="Content Placeholder 2">
            <a:extLst>
              <a:ext uri="{FF2B5EF4-FFF2-40B4-BE49-F238E27FC236}">
                <a16:creationId xmlns:a16="http://schemas.microsoft.com/office/drawing/2014/main" id="{9560170B-67C6-C774-1496-4B12776C6894}"/>
              </a:ext>
            </a:extLst>
          </p:cNvPr>
          <p:cNvSpPr>
            <a:spLocks noGrp="1"/>
          </p:cNvSpPr>
          <p:nvPr>
            <p:ph idx="1"/>
          </p:nvPr>
        </p:nvSpPr>
        <p:spPr>
          <a:xfrm>
            <a:off x="361336" y="1075076"/>
            <a:ext cx="11830664" cy="4351338"/>
          </a:xfrm>
        </p:spPr>
        <p:txBody>
          <a:bodyPr/>
          <a:lstStyle/>
          <a:p>
            <a:r>
              <a:rPr lang="en-CA" dirty="0"/>
              <a:t>By end of study (14 days post challenge) all vaccinated birds were seropositive for N9</a:t>
            </a:r>
          </a:p>
          <a:p>
            <a:r>
              <a:rPr lang="en-CA" dirty="0"/>
              <a:t>At 7 days post challenge the seroconversion was greatest in the group vaccinated at 9 weeks&gt;7 weeks&gt;3 weeks</a:t>
            </a:r>
          </a:p>
        </p:txBody>
      </p:sp>
      <p:pic>
        <p:nvPicPr>
          <p:cNvPr id="6" name="Picture 5">
            <a:extLst>
              <a:ext uri="{FF2B5EF4-FFF2-40B4-BE49-F238E27FC236}">
                <a16:creationId xmlns:a16="http://schemas.microsoft.com/office/drawing/2014/main" id="{949B8914-ABE0-FF3D-CE7A-A0EDF7BF558F}"/>
              </a:ext>
            </a:extLst>
          </p:cNvPr>
          <p:cNvPicPr>
            <a:picLocks noChangeAspect="1"/>
          </p:cNvPicPr>
          <p:nvPr/>
        </p:nvPicPr>
        <p:blipFill>
          <a:blip r:embed="rId3"/>
          <a:stretch>
            <a:fillRect/>
          </a:stretch>
        </p:blipFill>
        <p:spPr>
          <a:xfrm>
            <a:off x="2500814" y="2698595"/>
            <a:ext cx="7551707" cy="4159405"/>
          </a:xfrm>
          <a:prstGeom prst="rect">
            <a:avLst/>
          </a:prstGeom>
        </p:spPr>
      </p:pic>
    </p:spTree>
    <p:extLst>
      <p:ext uri="{BB962C8B-B14F-4D97-AF65-F5344CB8AC3E}">
        <p14:creationId xmlns:p14="http://schemas.microsoft.com/office/powerpoint/2010/main" val="20668260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9CE1A-983C-7D3A-9FB9-8A75FB5E97D4}"/>
              </a:ext>
            </a:extLst>
          </p:cNvPr>
          <p:cNvSpPr>
            <a:spLocks noGrp="1"/>
          </p:cNvSpPr>
          <p:nvPr>
            <p:ph type="title"/>
          </p:nvPr>
        </p:nvSpPr>
        <p:spPr>
          <a:xfrm>
            <a:off x="838200" y="0"/>
            <a:ext cx="10515600" cy="1195058"/>
          </a:xfrm>
        </p:spPr>
        <p:txBody>
          <a:bodyPr/>
          <a:lstStyle/>
          <a:p>
            <a:r>
              <a:rPr lang="en-CA" sz="2800" dirty="0">
                <a:hlinkClick r:id="rId2"/>
              </a:rPr>
              <a:t>RESEARCH NOTE: Exploring the Competence of Various Poultry Species for Cache Valley virus Infection - ScienceDirect</a:t>
            </a:r>
            <a:endParaRPr lang="en-CA" sz="2800" dirty="0"/>
          </a:p>
        </p:txBody>
      </p:sp>
      <p:sp>
        <p:nvSpPr>
          <p:cNvPr id="3" name="Content Placeholder 2">
            <a:extLst>
              <a:ext uri="{FF2B5EF4-FFF2-40B4-BE49-F238E27FC236}">
                <a16:creationId xmlns:a16="http://schemas.microsoft.com/office/drawing/2014/main" id="{792FA9CE-08DD-E004-9D39-8DBA0F07895B}"/>
              </a:ext>
            </a:extLst>
          </p:cNvPr>
          <p:cNvSpPr>
            <a:spLocks noGrp="1"/>
          </p:cNvSpPr>
          <p:nvPr>
            <p:ph sz="half" idx="1"/>
          </p:nvPr>
        </p:nvSpPr>
        <p:spPr>
          <a:xfrm>
            <a:off x="162962" y="1530036"/>
            <a:ext cx="5856838" cy="4646927"/>
          </a:xfrm>
        </p:spPr>
        <p:txBody>
          <a:bodyPr/>
          <a:lstStyle/>
          <a:p>
            <a:r>
              <a:rPr lang="en-CA" dirty="0"/>
              <a:t>Cache valley virus causes disease in small ruminants</a:t>
            </a:r>
          </a:p>
          <a:p>
            <a:r>
              <a:rPr lang="en-CA" dirty="0"/>
              <a:t>Virus has been found in mosquitos that feed on birds</a:t>
            </a:r>
          </a:p>
          <a:p>
            <a:r>
              <a:rPr lang="en-CA" dirty="0"/>
              <a:t>Explore in-vivo susceptibility of poultry to CVV</a:t>
            </a:r>
          </a:p>
          <a:p>
            <a:pPr lvl="1"/>
            <a:r>
              <a:rPr lang="en-CA" dirty="0"/>
              <a:t>3-day old chickens</a:t>
            </a:r>
          </a:p>
          <a:p>
            <a:pPr lvl="1"/>
            <a:r>
              <a:rPr lang="en-CA" dirty="0"/>
              <a:t>3-day old ducklings</a:t>
            </a:r>
          </a:p>
          <a:p>
            <a:pPr lvl="1"/>
            <a:r>
              <a:rPr lang="en-CA" dirty="0"/>
              <a:t>14-day old quail</a:t>
            </a:r>
          </a:p>
          <a:p>
            <a:r>
              <a:rPr lang="en-CA" dirty="0"/>
              <a:t>In vitro in cell lines of chickens, quails and ducks</a:t>
            </a:r>
          </a:p>
          <a:p>
            <a:endParaRPr lang="en-CA" dirty="0"/>
          </a:p>
        </p:txBody>
      </p:sp>
      <p:sp>
        <p:nvSpPr>
          <p:cNvPr id="4" name="Content Placeholder 3">
            <a:extLst>
              <a:ext uri="{FF2B5EF4-FFF2-40B4-BE49-F238E27FC236}">
                <a16:creationId xmlns:a16="http://schemas.microsoft.com/office/drawing/2014/main" id="{AEEACAEE-A0B8-1763-C940-F275701FC3F3}"/>
              </a:ext>
            </a:extLst>
          </p:cNvPr>
          <p:cNvSpPr>
            <a:spLocks noGrp="1"/>
          </p:cNvSpPr>
          <p:nvPr>
            <p:ph sz="half" idx="2"/>
          </p:nvPr>
        </p:nvSpPr>
        <p:spPr>
          <a:xfrm>
            <a:off x="6172200" y="1530036"/>
            <a:ext cx="5181600" cy="4646927"/>
          </a:xfrm>
        </p:spPr>
        <p:txBody>
          <a:bodyPr/>
          <a:lstStyle/>
          <a:p>
            <a:r>
              <a:rPr lang="en-CA" dirty="0"/>
              <a:t>Virus replicated very efficiently in vitro</a:t>
            </a:r>
          </a:p>
          <a:p>
            <a:r>
              <a:rPr lang="en-CA" dirty="0"/>
              <a:t>In live animals</a:t>
            </a:r>
          </a:p>
          <a:p>
            <a:pPr lvl="1"/>
            <a:r>
              <a:rPr lang="en-CA" dirty="0"/>
              <a:t>No clinical signs of disease</a:t>
            </a:r>
          </a:p>
          <a:p>
            <a:pPr lvl="1"/>
            <a:r>
              <a:rPr lang="en-CA" dirty="0"/>
              <a:t>No viremia</a:t>
            </a:r>
          </a:p>
          <a:p>
            <a:pPr lvl="1"/>
            <a:r>
              <a:rPr lang="en-CA" dirty="0"/>
              <a:t>No seroconversion</a:t>
            </a:r>
          </a:p>
          <a:p>
            <a:endParaRPr lang="en-CA" dirty="0"/>
          </a:p>
        </p:txBody>
      </p:sp>
    </p:spTree>
    <p:extLst>
      <p:ext uri="{BB962C8B-B14F-4D97-AF65-F5344CB8AC3E}">
        <p14:creationId xmlns:p14="http://schemas.microsoft.com/office/powerpoint/2010/main" val="8758405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63FE9-1056-4A84-48D5-C4595508B977}"/>
              </a:ext>
            </a:extLst>
          </p:cNvPr>
          <p:cNvSpPr>
            <a:spLocks noGrp="1"/>
          </p:cNvSpPr>
          <p:nvPr>
            <p:ph type="title"/>
          </p:nvPr>
        </p:nvSpPr>
        <p:spPr>
          <a:xfrm>
            <a:off x="838200" y="9525"/>
            <a:ext cx="10515600" cy="710565"/>
          </a:xfrm>
        </p:spPr>
        <p:txBody>
          <a:bodyPr/>
          <a:lstStyle/>
          <a:p>
            <a:r>
              <a:rPr lang="en-CA" sz="3600" dirty="0"/>
              <a:t>Scientific Findings</a:t>
            </a:r>
          </a:p>
        </p:txBody>
      </p:sp>
      <p:sp>
        <p:nvSpPr>
          <p:cNvPr id="5" name="Text Placeholder 4">
            <a:extLst>
              <a:ext uri="{FF2B5EF4-FFF2-40B4-BE49-F238E27FC236}">
                <a16:creationId xmlns:a16="http://schemas.microsoft.com/office/drawing/2014/main" id="{112CD206-9185-7B39-8E47-BDA4CED907F2}"/>
              </a:ext>
            </a:extLst>
          </p:cNvPr>
          <p:cNvSpPr>
            <a:spLocks noGrp="1"/>
          </p:cNvSpPr>
          <p:nvPr>
            <p:ph type="body" sz="quarter" idx="13"/>
          </p:nvPr>
        </p:nvSpPr>
        <p:spPr>
          <a:xfrm>
            <a:off x="711843" y="115299"/>
            <a:ext cx="10515600" cy="6085475"/>
          </a:xfrm>
        </p:spPr>
        <p:txBody>
          <a:bodyPr/>
          <a:lstStyle/>
          <a:p>
            <a:endParaRPr lang="en-CA" sz="2400" dirty="0">
              <a:solidFill>
                <a:srgbClr val="FF0000"/>
              </a:solidFill>
              <a:hlinkClick r:id="rId3"/>
            </a:endParaRPr>
          </a:p>
          <a:p>
            <a:pPr marL="0" indent="0">
              <a:buNone/>
            </a:pPr>
            <a:r>
              <a:rPr lang="en-CA" sz="2400" dirty="0">
                <a:hlinkClick r:id="rId3"/>
              </a:rPr>
              <a:t>Strengths, challenges, and variations - insights into biosecurity practices in Swedish poultry production following HPAI outbreaks - ScienceDirect</a:t>
            </a:r>
            <a:endParaRPr lang="en-US" sz="2400" dirty="0">
              <a:hlinkClick r:id="rId3"/>
            </a:endParaRPr>
          </a:p>
          <a:p>
            <a:pPr marL="0" indent="0">
              <a:buNone/>
            </a:pPr>
            <a:r>
              <a:rPr lang="en-CA" sz="2400" dirty="0">
                <a:hlinkClick r:id="rId3"/>
              </a:rPr>
              <a:t>Vaccination and surveillance for high pathogenicity avian influenza in poultry—current situation and perspectives – ScienceDirect</a:t>
            </a:r>
          </a:p>
          <a:p>
            <a:pPr marL="0" indent="0">
              <a:buNone/>
            </a:pPr>
            <a:r>
              <a:rPr lang="en-CA" sz="2400" dirty="0">
                <a:hlinkClick r:id="rId3"/>
              </a:rPr>
              <a:t>Intensive transmission in wild, migratory birds drove rapid geographic dissemination and repeated spillovers of H5N1 into agriculture in North America | </a:t>
            </a:r>
            <a:r>
              <a:rPr lang="en-CA" sz="2400" dirty="0" err="1">
                <a:hlinkClick r:id="rId3"/>
              </a:rPr>
              <a:t>bioRxiv</a:t>
            </a:r>
            <a:endParaRPr lang="en-CA" sz="2400" dirty="0">
              <a:hlinkClick r:id="rId3"/>
            </a:endParaRPr>
          </a:p>
          <a:p>
            <a:pPr marL="0" indent="0">
              <a:buNone/>
            </a:pPr>
            <a:r>
              <a:rPr lang="en-CA" sz="2400" dirty="0">
                <a:hlinkClick r:id="rId3"/>
              </a:rPr>
              <a:t>Landscape changes elevate the risk of avian influenza virus diversification and emergence in the East Asian–Australasian Flyway | PNAS</a:t>
            </a:r>
          </a:p>
          <a:p>
            <a:pPr marL="0" indent="0">
              <a:buNone/>
            </a:pPr>
            <a:r>
              <a:rPr lang="en-US" sz="2400" dirty="0">
                <a:hlinkClick r:id="rId3"/>
              </a:rPr>
              <a:t>WOAH HPAI Situation Report September 2025</a:t>
            </a:r>
          </a:p>
          <a:p>
            <a:pPr marL="0" indent="0">
              <a:buNone/>
            </a:pPr>
            <a:r>
              <a:rPr lang="en-CA" sz="2400" dirty="0">
                <a:hlinkClick r:id="rId4"/>
              </a:rPr>
              <a:t>Full article: Strict Biosecurity and Epidemiological Segmentation Enable Partial Culling During a Highly Pathogenic Avian Influenza Outbreak</a:t>
            </a:r>
            <a:endParaRPr lang="en-CA" sz="2400" dirty="0"/>
          </a:p>
          <a:p>
            <a:pPr marL="0" indent="0">
              <a:buNone/>
            </a:pPr>
            <a:r>
              <a:rPr lang="en-CA" sz="2400" dirty="0">
                <a:hlinkClick r:id="rId3"/>
              </a:rPr>
              <a:t>Epidemiological Update Avian Influenza A(H5N1) in the Americas Region 15 October 2025</a:t>
            </a:r>
            <a:endParaRPr lang="en-US" sz="2400" dirty="0">
              <a:hlinkClick r:id="rId3"/>
            </a:endParaRPr>
          </a:p>
          <a:p>
            <a:pPr marL="0" indent="0">
              <a:buNone/>
            </a:pPr>
            <a:endParaRPr lang="en-US" sz="2400" dirty="0">
              <a:solidFill>
                <a:srgbClr val="0070C0"/>
              </a:solidFill>
              <a:hlinkClick r:id="rId3"/>
            </a:endParaRPr>
          </a:p>
        </p:txBody>
      </p:sp>
    </p:spTree>
    <p:extLst>
      <p:ext uri="{BB962C8B-B14F-4D97-AF65-F5344CB8AC3E}">
        <p14:creationId xmlns:p14="http://schemas.microsoft.com/office/powerpoint/2010/main" val="22221498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63FE9-1056-4A84-48D5-C4595508B977}"/>
              </a:ext>
            </a:extLst>
          </p:cNvPr>
          <p:cNvSpPr>
            <a:spLocks noGrp="1"/>
          </p:cNvSpPr>
          <p:nvPr>
            <p:ph type="title"/>
          </p:nvPr>
        </p:nvSpPr>
        <p:spPr>
          <a:xfrm>
            <a:off x="838200" y="-95249"/>
            <a:ext cx="10515600" cy="933450"/>
          </a:xfrm>
        </p:spPr>
        <p:txBody>
          <a:bodyPr/>
          <a:lstStyle/>
          <a:p>
            <a:r>
              <a:rPr lang="en-CA" sz="3600" dirty="0"/>
              <a:t>Scientific Findings</a:t>
            </a:r>
          </a:p>
        </p:txBody>
      </p:sp>
      <p:sp>
        <p:nvSpPr>
          <p:cNvPr id="5" name="Text Placeholder 4">
            <a:extLst>
              <a:ext uri="{FF2B5EF4-FFF2-40B4-BE49-F238E27FC236}">
                <a16:creationId xmlns:a16="http://schemas.microsoft.com/office/drawing/2014/main" id="{112CD206-9185-7B39-8E47-BDA4CED907F2}"/>
              </a:ext>
            </a:extLst>
          </p:cNvPr>
          <p:cNvSpPr>
            <a:spLocks noGrp="1"/>
          </p:cNvSpPr>
          <p:nvPr>
            <p:ph type="body" sz="quarter" idx="13"/>
          </p:nvPr>
        </p:nvSpPr>
        <p:spPr>
          <a:xfrm>
            <a:off x="838200" y="916781"/>
            <a:ext cx="10515600" cy="4014788"/>
          </a:xfrm>
        </p:spPr>
        <p:txBody>
          <a:bodyPr/>
          <a:lstStyle/>
          <a:p>
            <a:r>
              <a:rPr lang="en-CA" sz="2000" dirty="0">
                <a:hlinkClick r:id="rId3"/>
              </a:rPr>
              <a:t>Risk factors for highly pathogenic avian influenza outbreaks in Japan during 2022–2023 season identified by additive Bayesian network modeling | Scientific Reports</a:t>
            </a:r>
            <a:endParaRPr lang="en-CA" sz="2000" dirty="0"/>
          </a:p>
          <a:p>
            <a:r>
              <a:rPr lang="en-CA" sz="2000" dirty="0">
                <a:hlinkClick r:id="rId4"/>
              </a:rPr>
              <a:t>Surveillance on California dairy farms reveals multiple sources of H5N1 transmission | </a:t>
            </a:r>
            <a:r>
              <a:rPr lang="en-CA" sz="2000" dirty="0" err="1">
                <a:hlinkClick r:id="rId4"/>
              </a:rPr>
              <a:t>bioRxiv</a:t>
            </a:r>
            <a:endParaRPr lang="en-CA" sz="2000" dirty="0"/>
          </a:p>
          <a:p>
            <a:r>
              <a:rPr lang="en-CA" sz="2000" dirty="0">
                <a:hlinkClick r:id="rId5"/>
              </a:rPr>
              <a:t>Potential impacts of 2.3.4.4b highly pathogenic H5N1 avian influenza virus infection on Snow Goose (</a:t>
            </a:r>
            <a:r>
              <a:rPr lang="en-CA" sz="2000" dirty="0" err="1">
                <a:hlinkClick r:id="rId5"/>
              </a:rPr>
              <a:t>Anser</a:t>
            </a:r>
            <a:r>
              <a:rPr lang="en-CA" sz="2000" dirty="0">
                <a:hlinkClick r:id="rId5"/>
              </a:rPr>
              <a:t> caerulescens) movement ecology | PLOS One</a:t>
            </a:r>
            <a:endParaRPr lang="en-CA" sz="2000" dirty="0"/>
          </a:p>
          <a:p>
            <a:r>
              <a:rPr lang="en-CA" sz="2000" dirty="0">
                <a:hlinkClick r:id="rId6"/>
              </a:rPr>
              <a:t>fao-woah-who-joint-h5-assessment-july-2025.pdf</a:t>
            </a:r>
            <a:endParaRPr lang="en-CA" sz="2000" dirty="0"/>
          </a:p>
          <a:p>
            <a:r>
              <a:rPr lang="en-CA" sz="2000" dirty="0">
                <a:hlinkClick r:id="rId7"/>
              </a:rPr>
              <a:t>A Review of Avian Influenza Virus Exposure Patterns and Risks Among Occupational Populations</a:t>
            </a:r>
            <a:endParaRPr lang="en-CA" sz="2000" dirty="0"/>
          </a:p>
          <a:p>
            <a:r>
              <a:rPr lang="en-CA" sz="2000" dirty="0">
                <a:hlinkClick r:id="rId8"/>
              </a:rPr>
              <a:t>Vaccination of poultry against highly pathogenic avian influenza (HPAI): joint industry and cross-government vaccination taskforce - GOV.UK</a:t>
            </a:r>
            <a:endParaRPr lang="en-CA" sz="2000" dirty="0"/>
          </a:p>
          <a:p>
            <a:r>
              <a:rPr lang="en-CA" sz="2000" dirty="0">
                <a:hlinkClick r:id="rId9"/>
              </a:rPr>
              <a:t>Quantifying H5N1 outbreak potential and control effectiveness in high-risk agricultural populations | </a:t>
            </a:r>
            <a:r>
              <a:rPr lang="en-CA" sz="2000" dirty="0" err="1">
                <a:hlinkClick r:id="rId9"/>
              </a:rPr>
              <a:t>medRxiv</a:t>
            </a:r>
            <a:endParaRPr lang="en-US" sz="2000" dirty="0">
              <a:solidFill>
                <a:srgbClr val="0070C0"/>
              </a:solidFill>
            </a:endParaRPr>
          </a:p>
        </p:txBody>
      </p:sp>
    </p:spTree>
    <p:extLst>
      <p:ext uri="{BB962C8B-B14F-4D97-AF65-F5344CB8AC3E}">
        <p14:creationId xmlns:p14="http://schemas.microsoft.com/office/powerpoint/2010/main" val="28311631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63FE9-1056-4A84-48D5-C4595508B977}"/>
              </a:ext>
            </a:extLst>
          </p:cNvPr>
          <p:cNvSpPr>
            <a:spLocks noGrp="1"/>
          </p:cNvSpPr>
          <p:nvPr>
            <p:ph type="title"/>
          </p:nvPr>
        </p:nvSpPr>
        <p:spPr>
          <a:xfrm>
            <a:off x="838200" y="-142875"/>
            <a:ext cx="10515600" cy="847725"/>
          </a:xfrm>
        </p:spPr>
        <p:txBody>
          <a:bodyPr/>
          <a:lstStyle/>
          <a:p>
            <a:r>
              <a:rPr lang="en-CA" sz="3600" dirty="0"/>
              <a:t>Scientific Findings</a:t>
            </a:r>
          </a:p>
        </p:txBody>
      </p:sp>
      <p:sp>
        <p:nvSpPr>
          <p:cNvPr id="5" name="Text Placeholder 4">
            <a:extLst>
              <a:ext uri="{FF2B5EF4-FFF2-40B4-BE49-F238E27FC236}">
                <a16:creationId xmlns:a16="http://schemas.microsoft.com/office/drawing/2014/main" id="{112CD206-9185-7B39-8E47-BDA4CED907F2}"/>
              </a:ext>
            </a:extLst>
          </p:cNvPr>
          <p:cNvSpPr>
            <a:spLocks noGrp="1"/>
          </p:cNvSpPr>
          <p:nvPr>
            <p:ph type="body" sz="quarter" idx="13"/>
          </p:nvPr>
        </p:nvSpPr>
        <p:spPr>
          <a:xfrm>
            <a:off x="838200" y="704850"/>
            <a:ext cx="10515600" cy="5367338"/>
          </a:xfrm>
        </p:spPr>
        <p:txBody>
          <a:bodyPr/>
          <a:lstStyle/>
          <a:p>
            <a:pPr marL="0" indent="0">
              <a:buNone/>
            </a:pPr>
            <a:r>
              <a:rPr lang="en-CA" sz="2000" dirty="0">
                <a:hlinkClick r:id="rId3"/>
              </a:rPr>
              <a:t>Companion animals and H5N1 highly pathogenic avian influenza: cause for concern? in: Journal of the American Veterinary Medical Association Volume 263 Issue 11 (2025)</a:t>
            </a:r>
            <a:endParaRPr lang="en-CA" sz="2000" dirty="0"/>
          </a:p>
          <a:p>
            <a:pPr marL="0" indent="0">
              <a:buNone/>
            </a:pPr>
            <a:r>
              <a:rPr lang="en-CA" sz="2000" dirty="0">
                <a:hlinkClick r:id="rId4"/>
              </a:rPr>
              <a:t>Frontiers | Emerging threats of H5N1 clade 2.3.4.4b: cross-species transmission, pathogenesis, and pandemic risk</a:t>
            </a:r>
            <a:endParaRPr lang="en-CA" sz="2000" dirty="0"/>
          </a:p>
          <a:p>
            <a:pPr marL="0" indent="0">
              <a:buNone/>
            </a:pPr>
            <a:r>
              <a:rPr lang="en-CA" sz="2000" dirty="0">
                <a:hlinkClick r:id="rId5"/>
              </a:rPr>
              <a:t>Decoding non-human mammalian adaptive signatures of 2.3.4.4b H5N1 to assess its human adaptive potential | Microbiology Spectrum</a:t>
            </a:r>
            <a:endParaRPr lang="en-CA" sz="2000" dirty="0"/>
          </a:p>
          <a:p>
            <a:pPr marL="0" indent="0">
              <a:buNone/>
            </a:pPr>
            <a:r>
              <a:rPr lang="en-CA" sz="2000" dirty="0">
                <a:hlinkClick r:id="rId6"/>
              </a:rPr>
              <a:t>Genetic reassortment and diversification of host specificity have driven evolutionary trajectories of lineages of panzootic H5N1 influenza | </a:t>
            </a:r>
            <a:r>
              <a:rPr lang="en-CA" sz="2000" dirty="0" err="1">
                <a:hlinkClick r:id="rId6"/>
              </a:rPr>
              <a:t>bioRxiv</a:t>
            </a:r>
            <a:endParaRPr lang="en-CA" sz="2000" dirty="0"/>
          </a:p>
          <a:p>
            <a:pPr marL="0" indent="0">
              <a:buNone/>
            </a:pPr>
            <a:r>
              <a:rPr lang="en-CA" sz="2000" dirty="0">
                <a:hlinkClick r:id="rId7"/>
              </a:rPr>
              <a:t>H5N1 highly pathogenic avian influenza vaccination: </a:t>
            </a:r>
            <a:r>
              <a:rPr lang="en-CA" sz="2000" dirty="0" err="1">
                <a:hlinkClick r:id="rId7"/>
              </a:rPr>
              <a:t>Seroresponse</a:t>
            </a:r>
            <a:r>
              <a:rPr lang="en-CA" sz="2000" dirty="0">
                <a:hlinkClick r:id="rId7"/>
              </a:rPr>
              <a:t> of </a:t>
            </a:r>
            <a:r>
              <a:rPr lang="en-CA" sz="2000" dirty="0" err="1">
                <a:hlinkClick r:id="rId7"/>
              </a:rPr>
              <a:t>mexican</a:t>
            </a:r>
            <a:r>
              <a:rPr lang="en-CA" sz="2000" dirty="0">
                <a:hlinkClick r:id="rId7"/>
              </a:rPr>
              <a:t> poultry in the 2022–2024 – ScienceDirect</a:t>
            </a:r>
            <a:endParaRPr lang="en-CA" sz="2000" dirty="0"/>
          </a:p>
          <a:p>
            <a:pPr marL="0" indent="0">
              <a:buNone/>
            </a:pPr>
            <a:r>
              <a:rPr lang="en-CA" sz="2000" dirty="0">
                <a:hlinkClick r:id="rId8"/>
              </a:rPr>
              <a:t>Poultry farm density and proximity drive highly pathogenic avian influenza spread – PMC</a:t>
            </a:r>
            <a:endParaRPr lang="en-CA" sz="2000" dirty="0"/>
          </a:p>
          <a:p>
            <a:pPr marL="0" indent="0">
              <a:buNone/>
            </a:pPr>
            <a:r>
              <a:rPr lang="en-CA" sz="2000" dirty="0">
                <a:hlinkClick r:id="rId9"/>
              </a:rPr>
              <a:t>Investigating factors driving shifts in subtype dominance within H5Nx clade 2.3.4.4b high pathogenicity avian influenza viruses | Microbiology Society</a:t>
            </a:r>
            <a:endParaRPr lang="en-CA" sz="2000" dirty="0"/>
          </a:p>
          <a:p>
            <a:pPr marL="0" indent="0">
              <a:buNone/>
            </a:pPr>
            <a:r>
              <a:rPr lang="en-CA" sz="2000" dirty="0">
                <a:hlinkClick r:id="rId10"/>
              </a:rPr>
              <a:t>Identification of H1N2 influenza viruses in turkeys after spillover from swine and in vitro characterization - ScienceDirect</a:t>
            </a:r>
            <a:endParaRPr lang="en-US" sz="2000" dirty="0">
              <a:solidFill>
                <a:srgbClr val="0070C0"/>
              </a:solidFill>
            </a:endParaRPr>
          </a:p>
        </p:txBody>
      </p:sp>
    </p:spTree>
    <p:extLst>
      <p:ext uri="{BB962C8B-B14F-4D97-AF65-F5344CB8AC3E}">
        <p14:creationId xmlns:p14="http://schemas.microsoft.com/office/powerpoint/2010/main" val="2536760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02A6A-82FC-3875-7BC1-C29205480DB5}"/>
              </a:ext>
            </a:extLst>
          </p:cNvPr>
          <p:cNvSpPr>
            <a:spLocks noGrp="1"/>
          </p:cNvSpPr>
          <p:nvPr>
            <p:ph type="title"/>
          </p:nvPr>
        </p:nvSpPr>
        <p:spPr>
          <a:xfrm>
            <a:off x="838200" y="-168275"/>
            <a:ext cx="10515600" cy="954087"/>
          </a:xfrm>
        </p:spPr>
        <p:txBody>
          <a:bodyPr/>
          <a:lstStyle/>
          <a:p>
            <a:r>
              <a:rPr lang="en-CA" dirty="0"/>
              <a:t>Scientific Findings</a:t>
            </a:r>
          </a:p>
        </p:txBody>
      </p:sp>
      <p:sp>
        <p:nvSpPr>
          <p:cNvPr id="3" name="Text Placeholder 2">
            <a:extLst>
              <a:ext uri="{FF2B5EF4-FFF2-40B4-BE49-F238E27FC236}">
                <a16:creationId xmlns:a16="http://schemas.microsoft.com/office/drawing/2014/main" id="{E8B4FE70-EA7C-E5A9-72FD-AD778F5AC64D}"/>
              </a:ext>
            </a:extLst>
          </p:cNvPr>
          <p:cNvSpPr>
            <a:spLocks noGrp="1"/>
          </p:cNvSpPr>
          <p:nvPr>
            <p:ph type="body" sz="quarter" idx="13"/>
          </p:nvPr>
        </p:nvSpPr>
        <p:spPr>
          <a:xfrm>
            <a:off x="838200" y="666750"/>
            <a:ext cx="10515600" cy="4014788"/>
          </a:xfrm>
        </p:spPr>
        <p:txBody>
          <a:bodyPr/>
          <a:lstStyle/>
          <a:p>
            <a:r>
              <a:rPr lang="en-CA" sz="2000" dirty="0">
                <a:hlinkClick r:id="rId2"/>
              </a:rPr>
              <a:t>Highly pathogenic avian influenza A (H5N1) virus outbreaks in South America in 2022–2024: a comprehensive review of an ongoing panzootic – ScienceDirect</a:t>
            </a:r>
            <a:endParaRPr lang="en-CA" sz="2000" dirty="0"/>
          </a:p>
          <a:p>
            <a:r>
              <a:rPr lang="en-CA" sz="2000" dirty="0">
                <a:hlinkClick r:id="rId3"/>
              </a:rPr>
              <a:t>Viral expansion after transfer is a primary driver of influenza A virus transmission bottlenecks | PLOS Biology</a:t>
            </a:r>
            <a:endParaRPr lang="en-CA" sz="2000" dirty="0"/>
          </a:p>
          <a:p>
            <a:r>
              <a:rPr lang="en-CA" sz="2000" dirty="0">
                <a:hlinkClick r:id="rId4"/>
              </a:rPr>
              <a:t>Infection of ratites with clade 2.3.4.4b HPAIV H5N1: Potential implications for zoonotic risk | </a:t>
            </a:r>
            <a:r>
              <a:rPr lang="en-CA" sz="2000" dirty="0" err="1">
                <a:hlinkClick r:id="rId4"/>
              </a:rPr>
              <a:t>bioRxiv</a:t>
            </a:r>
            <a:endParaRPr lang="en-CA" sz="2000" dirty="0"/>
          </a:p>
          <a:p>
            <a:r>
              <a:rPr lang="en-CA" sz="2000" dirty="0">
                <a:hlinkClick r:id="rId5"/>
              </a:rPr>
              <a:t>Update on H5N1 Panzootic: Infected Mammal Species Increase by Almost 50% in Just Over a Year - Plaza - 2025 - Influenza and Other Respiratory Viruses - Wiley Online Library</a:t>
            </a:r>
            <a:endParaRPr lang="en-CA" sz="2000" dirty="0"/>
          </a:p>
          <a:p>
            <a:r>
              <a:rPr lang="en-CA" sz="2000" dirty="0">
                <a:hlinkClick r:id="rId6"/>
              </a:rPr>
              <a:t>Avian influenza spillover into poultry: environmental influences and biosecurity protections – ScienceDirect</a:t>
            </a:r>
            <a:endParaRPr lang="en-CA" sz="2000" dirty="0"/>
          </a:p>
          <a:p>
            <a:r>
              <a:rPr lang="en-CA" sz="2000" dirty="0">
                <a:hlinkClick r:id="rId7"/>
              </a:rPr>
              <a:t>ECDC Avian influenza overview June–September 2025</a:t>
            </a:r>
            <a:endParaRPr lang="en-CA" sz="2000" dirty="0"/>
          </a:p>
          <a:p>
            <a:r>
              <a:rPr lang="en-CA" sz="2000" dirty="0">
                <a:hlinkClick r:id="rId8"/>
              </a:rPr>
              <a:t>PB2 and NP of North American H5N1 virus drive immune cell replication and systemic infections | Science Advances</a:t>
            </a:r>
            <a:endParaRPr lang="en-CA" sz="2000" dirty="0"/>
          </a:p>
          <a:p>
            <a:r>
              <a:rPr lang="en-CA" sz="2000" dirty="0">
                <a:hlinkClick r:id="rId9"/>
              </a:rPr>
              <a:t>Vaccination of poultry against highly pathogenic avian influenza (HPAI): joint industry and cross-government vaccination taskforce - GOV.UK</a:t>
            </a:r>
            <a:endParaRPr lang="en-CA" sz="2000" dirty="0"/>
          </a:p>
          <a:p>
            <a:endParaRPr lang="en-CA" sz="2000" dirty="0"/>
          </a:p>
        </p:txBody>
      </p:sp>
    </p:spTree>
    <p:extLst>
      <p:ext uri="{BB962C8B-B14F-4D97-AF65-F5344CB8AC3E}">
        <p14:creationId xmlns:p14="http://schemas.microsoft.com/office/powerpoint/2010/main" val="34848980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1334691-A727-E2FA-6712-0135BE204661}"/>
              </a:ext>
            </a:extLst>
          </p:cNvPr>
          <p:cNvSpPr>
            <a:spLocks noGrp="1"/>
          </p:cNvSpPr>
          <p:nvPr>
            <p:ph type="title"/>
          </p:nvPr>
        </p:nvSpPr>
        <p:spPr/>
        <p:txBody>
          <a:bodyPr>
            <a:normAutofit/>
          </a:bodyPr>
          <a:lstStyle/>
          <a:p>
            <a:r>
              <a:rPr lang="en-CA" sz="3600" dirty="0"/>
              <a:t>Species on Affected Farms (Sept – Oct 14, 2025) </a:t>
            </a:r>
          </a:p>
        </p:txBody>
      </p:sp>
      <p:graphicFrame>
        <p:nvGraphicFramePr>
          <p:cNvPr id="3" name="Chart 2">
            <a:extLst>
              <a:ext uri="{FF2B5EF4-FFF2-40B4-BE49-F238E27FC236}">
                <a16:creationId xmlns:a16="http://schemas.microsoft.com/office/drawing/2014/main" id="{8AADE815-D59F-B06E-3191-EB2B9EF725C2}"/>
              </a:ext>
            </a:extLst>
          </p:cNvPr>
          <p:cNvGraphicFramePr>
            <a:graphicFrameLocks/>
          </p:cNvGraphicFramePr>
          <p:nvPr>
            <p:extLst>
              <p:ext uri="{D42A27DB-BD31-4B8C-83A1-F6EECF244321}">
                <p14:modId xmlns:p14="http://schemas.microsoft.com/office/powerpoint/2010/main" val="3462773150"/>
              </p:ext>
            </p:extLst>
          </p:nvPr>
        </p:nvGraphicFramePr>
        <p:xfrm>
          <a:off x="628649" y="2100772"/>
          <a:ext cx="10934702" cy="348376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445387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5123542" y="301640"/>
            <a:ext cx="6230257" cy="400110"/>
          </a:xfrm>
        </p:spPr>
        <p:txBody>
          <a:bodyPr/>
          <a:lstStyle/>
          <a:p>
            <a:pPr algn="ctr">
              <a:defRPr/>
            </a:pPr>
            <a:r>
              <a:rPr lang="en-CA" dirty="0"/>
              <a:t>Wildlife HPAI</a:t>
            </a:r>
            <a:endParaRPr lang="en-US" dirty="0"/>
          </a:p>
        </p:txBody>
      </p:sp>
      <p:sp>
        <p:nvSpPr>
          <p:cNvPr id="8" name="Content Placeholder 7"/>
          <p:cNvSpPr>
            <a:spLocks noGrp="1"/>
          </p:cNvSpPr>
          <p:nvPr>
            <p:ph sz="half" idx="2"/>
          </p:nvPr>
        </p:nvSpPr>
        <p:spPr>
          <a:xfrm>
            <a:off x="5280802" y="1344763"/>
            <a:ext cx="4665952" cy="3143031"/>
          </a:xfrm>
        </p:spPr>
        <p:txBody>
          <a:bodyPr/>
          <a:lstStyle/>
          <a:p>
            <a:pPr marL="0" indent="0">
              <a:buNone/>
            </a:pPr>
            <a:r>
              <a:rPr lang="en-CA" sz="2400" dirty="0"/>
              <a:t>All of 2025 – 353 HPAI positive wild birds and mammals</a:t>
            </a:r>
          </a:p>
          <a:p>
            <a:pPr marL="0" indent="0">
              <a:buNone/>
            </a:pPr>
            <a:endParaRPr lang="en-CA" sz="2400" dirty="0"/>
          </a:p>
          <a:p>
            <a:pPr marL="0" indent="0">
              <a:buNone/>
            </a:pPr>
            <a:endParaRPr lang="en-CA" sz="2400" dirty="0"/>
          </a:p>
          <a:p>
            <a:pPr marL="0" indent="0">
              <a:buNone/>
            </a:pPr>
            <a:endParaRPr lang="en-CA" sz="2400" dirty="0"/>
          </a:p>
          <a:p>
            <a:pPr marL="0" indent="0">
              <a:buNone/>
            </a:pPr>
            <a:endParaRPr lang="en-CA" sz="2400" dirty="0"/>
          </a:p>
          <a:p>
            <a:pPr marL="0" indent="0">
              <a:buNone/>
            </a:pPr>
            <a:r>
              <a:rPr lang="en-CA" sz="2400" dirty="0"/>
              <a:t>Since last meeting, 9 new cases reported positive</a:t>
            </a:r>
          </a:p>
          <a:p>
            <a:pPr marL="0" indent="0">
              <a:buNone/>
            </a:pPr>
            <a:endParaRPr lang="en-CA" sz="2400" dirty="0"/>
          </a:p>
          <a:p>
            <a:pPr marL="457200" lvl="1" indent="0">
              <a:buNone/>
            </a:pPr>
            <a:endParaRPr lang="en-CA" sz="2000" dirty="0"/>
          </a:p>
        </p:txBody>
      </p:sp>
      <p:sp>
        <p:nvSpPr>
          <p:cNvPr id="2" name="TextBox 1"/>
          <p:cNvSpPr txBox="1"/>
          <p:nvPr/>
        </p:nvSpPr>
        <p:spPr>
          <a:xfrm>
            <a:off x="9859023" y="6436809"/>
            <a:ext cx="3364214" cy="400110"/>
          </a:xfrm>
          <a:prstGeom prst="rect">
            <a:avLst/>
          </a:prstGeom>
          <a:noFill/>
        </p:spPr>
        <p:txBody>
          <a:bodyPr wrap="square" rtlCol="0">
            <a:spAutoFit/>
          </a:bodyPr>
          <a:lstStyle/>
          <a:p>
            <a:r>
              <a:rPr lang="en-CA" sz="2000" dirty="0">
                <a:hlinkClick r:id="rId3"/>
              </a:rPr>
              <a:t>Wild Bird Dashboard </a:t>
            </a:r>
            <a:endParaRPr lang="en-US" sz="2000" dirty="0"/>
          </a:p>
        </p:txBody>
      </p:sp>
      <p:sp>
        <p:nvSpPr>
          <p:cNvPr id="7" name="TextBox 6"/>
          <p:cNvSpPr txBox="1"/>
          <p:nvPr/>
        </p:nvSpPr>
        <p:spPr>
          <a:xfrm>
            <a:off x="9165771" y="6452198"/>
            <a:ext cx="780983" cy="369332"/>
          </a:xfrm>
          <a:prstGeom prst="rect">
            <a:avLst/>
          </a:prstGeom>
          <a:noFill/>
        </p:spPr>
        <p:txBody>
          <a:bodyPr wrap="none" rtlCol="0">
            <a:spAutoFit/>
          </a:bodyPr>
          <a:lstStyle/>
          <a:p>
            <a:r>
              <a:rPr lang="en-CA" b="1" dirty="0">
                <a:hlinkClick r:id="rId4"/>
              </a:rPr>
              <a:t>CWHC</a:t>
            </a:r>
            <a:endParaRPr lang="en-US" b="1" dirty="0"/>
          </a:p>
        </p:txBody>
      </p:sp>
      <p:pic>
        <p:nvPicPr>
          <p:cNvPr id="6" name="Picture 5">
            <a:extLst>
              <a:ext uri="{FF2B5EF4-FFF2-40B4-BE49-F238E27FC236}">
                <a16:creationId xmlns:a16="http://schemas.microsoft.com/office/drawing/2014/main" id="{DE6BA70D-571C-BC2F-AE65-9701F8E7D7F8}"/>
              </a:ext>
            </a:extLst>
          </p:cNvPr>
          <p:cNvPicPr>
            <a:picLocks noChangeAspect="1"/>
          </p:cNvPicPr>
          <p:nvPr/>
        </p:nvPicPr>
        <p:blipFill>
          <a:blip r:embed="rId5"/>
          <a:stretch>
            <a:fillRect/>
          </a:stretch>
        </p:blipFill>
        <p:spPr>
          <a:xfrm>
            <a:off x="-1" y="0"/>
            <a:ext cx="4924461" cy="3260130"/>
          </a:xfrm>
          <a:prstGeom prst="rect">
            <a:avLst/>
          </a:prstGeom>
        </p:spPr>
      </p:pic>
      <p:pic>
        <p:nvPicPr>
          <p:cNvPr id="10" name="Picture 9">
            <a:extLst>
              <a:ext uri="{FF2B5EF4-FFF2-40B4-BE49-F238E27FC236}">
                <a16:creationId xmlns:a16="http://schemas.microsoft.com/office/drawing/2014/main" id="{976A4210-7074-4619-EEA8-DDB9C414A631}"/>
              </a:ext>
            </a:extLst>
          </p:cNvPr>
          <p:cNvPicPr>
            <a:picLocks noChangeAspect="1"/>
          </p:cNvPicPr>
          <p:nvPr/>
        </p:nvPicPr>
        <p:blipFill>
          <a:blip r:embed="rId6"/>
          <a:stretch>
            <a:fillRect/>
          </a:stretch>
        </p:blipFill>
        <p:spPr>
          <a:xfrm>
            <a:off x="0" y="3646021"/>
            <a:ext cx="4924461" cy="3190898"/>
          </a:xfrm>
          <a:prstGeom prst="rect">
            <a:avLst/>
          </a:prstGeom>
        </p:spPr>
      </p:pic>
    </p:spTree>
    <p:extLst>
      <p:ext uri="{BB962C8B-B14F-4D97-AF65-F5344CB8AC3E}">
        <p14:creationId xmlns:p14="http://schemas.microsoft.com/office/powerpoint/2010/main" val="16110313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212" y="208905"/>
            <a:ext cx="5686698" cy="1325563"/>
          </a:xfrm>
        </p:spPr>
        <p:txBody>
          <a:bodyPr/>
          <a:lstStyle/>
          <a:p>
            <a:r>
              <a:rPr lang="en-CA" sz="2800" dirty="0"/>
              <a:t>United States – HPAI Domestic Bird Detections Last 30 days</a:t>
            </a:r>
          </a:p>
        </p:txBody>
      </p:sp>
      <p:sp>
        <p:nvSpPr>
          <p:cNvPr id="3" name="Content Placeholder 2"/>
          <p:cNvSpPr>
            <a:spLocks noGrp="1"/>
          </p:cNvSpPr>
          <p:nvPr>
            <p:ph sz="half" idx="1"/>
          </p:nvPr>
        </p:nvSpPr>
        <p:spPr>
          <a:xfrm>
            <a:off x="538262" y="1996927"/>
            <a:ext cx="4225290" cy="2686050"/>
          </a:xfrm>
        </p:spPr>
        <p:txBody>
          <a:bodyPr>
            <a:normAutofit/>
          </a:bodyPr>
          <a:lstStyle/>
          <a:p>
            <a:r>
              <a:rPr lang="fr-CA" dirty="0"/>
              <a:t>34 Commercial</a:t>
            </a:r>
          </a:p>
          <a:p>
            <a:r>
              <a:rPr lang="fr-CA" dirty="0"/>
              <a:t>28 </a:t>
            </a:r>
            <a:r>
              <a:rPr lang="fr-CA" dirty="0" err="1"/>
              <a:t>Backyard</a:t>
            </a:r>
            <a:r>
              <a:rPr lang="fr-CA" dirty="0"/>
              <a:t> </a:t>
            </a:r>
            <a:r>
              <a:rPr lang="fr-CA" dirty="0" err="1"/>
              <a:t>Flocks</a:t>
            </a:r>
            <a:endParaRPr lang="fr-CA" dirty="0"/>
          </a:p>
          <a:p>
            <a:r>
              <a:rPr lang="fr-CA" dirty="0"/>
              <a:t>6.46 million </a:t>
            </a:r>
            <a:r>
              <a:rPr lang="fr-CA" dirty="0" err="1"/>
              <a:t>birds</a:t>
            </a:r>
            <a:endParaRPr lang="fr-CA" dirty="0"/>
          </a:p>
        </p:txBody>
      </p:sp>
      <p:sp>
        <p:nvSpPr>
          <p:cNvPr id="7" name="Rectangle 6"/>
          <p:cNvSpPr/>
          <p:nvPr/>
        </p:nvSpPr>
        <p:spPr>
          <a:xfrm>
            <a:off x="340537" y="4470598"/>
            <a:ext cx="4841241" cy="1200329"/>
          </a:xfrm>
          <a:prstGeom prst="rect">
            <a:avLst/>
          </a:prstGeom>
        </p:spPr>
        <p:txBody>
          <a:bodyPr wrap="square">
            <a:spAutoFit/>
          </a:bodyPr>
          <a:lstStyle/>
          <a:p>
            <a:r>
              <a:rPr lang="en-US" dirty="0">
                <a:hlinkClick r:id="rId3"/>
              </a:rPr>
              <a:t>Confirmations of Highly Pathogenic Avian Influenza in Commercial and Backyard Flocks | Animal and Plant Health Inspection Service (usda.gov)</a:t>
            </a:r>
            <a:endParaRPr lang="en-CA" dirty="0"/>
          </a:p>
        </p:txBody>
      </p:sp>
      <p:grpSp>
        <p:nvGrpSpPr>
          <p:cNvPr id="12" name="Group 11">
            <a:extLst>
              <a:ext uri="{FF2B5EF4-FFF2-40B4-BE49-F238E27FC236}">
                <a16:creationId xmlns:a16="http://schemas.microsoft.com/office/drawing/2014/main" id="{B84CADAB-C507-50A2-BDA6-19996D4AFCD8}"/>
              </a:ext>
            </a:extLst>
          </p:cNvPr>
          <p:cNvGrpSpPr/>
          <p:nvPr/>
        </p:nvGrpSpPr>
        <p:grpSpPr>
          <a:xfrm>
            <a:off x="7089075" y="69573"/>
            <a:ext cx="5102925" cy="6788427"/>
            <a:chOff x="7244742" y="-61056"/>
            <a:chExt cx="5042754" cy="6862923"/>
          </a:xfrm>
        </p:grpSpPr>
        <p:pic>
          <p:nvPicPr>
            <p:cNvPr id="11" name="Picture 10">
              <a:extLst>
                <a:ext uri="{FF2B5EF4-FFF2-40B4-BE49-F238E27FC236}">
                  <a16:creationId xmlns:a16="http://schemas.microsoft.com/office/drawing/2014/main" id="{0A6885C3-6018-22AF-ACD6-2430300D3744}"/>
                </a:ext>
              </a:extLst>
            </p:cNvPr>
            <p:cNvPicPr>
              <a:picLocks noChangeAspect="1"/>
            </p:cNvPicPr>
            <p:nvPr/>
          </p:nvPicPr>
          <p:blipFill>
            <a:blip r:embed="rId4"/>
            <a:stretch>
              <a:fillRect/>
            </a:stretch>
          </p:blipFill>
          <p:spPr>
            <a:xfrm>
              <a:off x="7249886" y="3149600"/>
              <a:ext cx="5037610" cy="3652267"/>
            </a:xfrm>
            <a:prstGeom prst="rect">
              <a:avLst/>
            </a:prstGeom>
            <a:ln>
              <a:solidFill>
                <a:schemeClr val="tx1"/>
              </a:solidFill>
            </a:ln>
          </p:spPr>
        </p:pic>
        <p:pic>
          <p:nvPicPr>
            <p:cNvPr id="5" name="Picture 4">
              <a:extLst>
                <a:ext uri="{FF2B5EF4-FFF2-40B4-BE49-F238E27FC236}">
                  <a16:creationId xmlns:a16="http://schemas.microsoft.com/office/drawing/2014/main" id="{DBCC1EF8-5374-4A6E-688F-C3C62498AF00}"/>
                </a:ext>
              </a:extLst>
            </p:cNvPr>
            <p:cNvPicPr>
              <a:picLocks noChangeAspect="1"/>
            </p:cNvPicPr>
            <p:nvPr/>
          </p:nvPicPr>
          <p:blipFill>
            <a:blip r:embed="rId5"/>
            <a:stretch>
              <a:fillRect/>
            </a:stretch>
          </p:blipFill>
          <p:spPr>
            <a:xfrm>
              <a:off x="7244742" y="-61056"/>
              <a:ext cx="5042754" cy="3191048"/>
            </a:xfrm>
            <a:prstGeom prst="rect">
              <a:avLst/>
            </a:prstGeom>
            <a:ln>
              <a:solidFill>
                <a:schemeClr val="tx1"/>
              </a:solidFill>
            </a:ln>
          </p:spPr>
        </p:pic>
      </p:grpSp>
    </p:spTree>
    <p:extLst>
      <p:ext uri="{BB962C8B-B14F-4D97-AF65-F5344CB8AC3E}">
        <p14:creationId xmlns:p14="http://schemas.microsoft.com/office/powerpoint/2010/main" val="17392079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057" y="201839"/>
            <a:ext cx="11087100" cy="911817"/>
          </a:xfrm>
        </p:spPr>
        <p:txBody>
          <a:bodyPr/>
          <a:lstStyle/>
          <a:p>
            <a:r>
              <a:rPr lang="en-CA" sz="3600" dirty="0"/>
              <a:t>US Wild Bird HPAI Detections, Sept 21 – Oct 21, 2025</a:t>
            </a:r>
          </a:p>
        </p:txBody>
      </p:sp>
      <p:sp>
        <p:nvSpPr>
          <p:cNvPr id="7" name="TextBox 6"/>
          <p:cNvSpPr txBox="1"/>
          <p:nvPr/>
        </p:nvSpPr>
        <p:spPr>
          <a:xfrm>
            <a:off x="7376523" y="1754179"/>
            <a:ext cx="4327662" cy="1938992"/>
          </a:xfrm>
          <a:prstGeom prst="rect">
            <a:avLst/>
          </a:prstGeom>
          <a:noFill/>
        </p:spPr>
        <p:txBody>
          <a:bodyPr wrap="square" rtlCol="0">
            <a:spAutoFit/>
          </a:bodyPr>
          <a:lstStyle/>
          <a:p>
            <a:r>
              <a:rPr lang="en-CA" sz="2400" dirty="0"/>
              <a:t>364 wild bird detections of HPAI in the last 30 days</a:t>
            </a:r>
          </a:p>
          <a:p>
            <a:endParaRPr lang="en-CA" sz="2400" dirty="0"/>
          </a:p>
          <a:p>
            <a:r>
              <a:rPr lang="en-CA" sz="2400" dirty="0"/>
              <a:t>Uncertain genotyping and unknown number of birds tested</a:t>
            </a:r>
          </a:p>
        </p:txBody>
      </p:sp>
      <p:sp>
        <p:nvSpPr>
          <p:cNvPr id="9" name="Rectangle 8"/>
          <p:cNvSpPr/>
          <p:nvPr/>
        </p:nvSpPr>
        <p:spPr>
          <a:xfrm>
            <a:off x="7408425" y="3964362"/>
            <a:ext cx="3945375" cy="369332"/>
          </a:xfrm>
          <a:prstGeom prst="rect">
            <a:avLst/>
          </a:prstGeom>
        </p:spPr>
        <p:txBody>
          <a:bodyPr wrap="none">
            <a:spAutoFit/>
          </a:bodyPr>
          <a:lstStyle/>
          <a:p>
            <a:r>
              <a:rPr lang="en-US" dirty="0">
                <a:hlinkClick r:id="rId3"/>
              </a:rPr>
              <a:t>HPAI Detections in Wild Birds (usda.gov)</a:t>
            </a:r>
            <a:endParaRPr lang="en-CA" dirty="0"/>
          </a:p>
        </p:txBody>
      </p:sp>
      <p:sp>
        <p:nvSpPr>
          <p:cNvPr id="3" name="Content Placeholder 2">
            <a:extLst>
              <a:ext uri="{FF2B5EF4-FFF2-40B4-BE49-F238E27FC236}">
                <a16:creationId xmlns:a16="http://schemas.microsoft.com/office/drawing/2014/main" id="{FF2EC58D-51EA-F17F-C43F-0BC5257078AC}"/>
              </a:ext>
            </a:extLst>
          </p:cNvPr>
          <p:cNvSpPr>
            <a:spLocks noGrp="1"/>
          </p:cNvSpPr>
          <p:nvPr>
            <p:ph sz="half" idx="1"/>
          </p:nvPr>
        </p:nvSpPr>
        <p:spPr/>
        <p:txBody>
          <a:bodyPr/>
          <a:lstStyle/>
          <a:p>
            <a:endParaRPr lang="en-CA"/>
          </a:p>
        </p:txBody>
      </p:sp>
      <p:pic>
        <p:nvPicPr>
          <p:cNvPr id="1026" name="Picture 2">
            <a:extLst>
              <a:ext uri="{FF2B5EF4-FFF2-40B4-BE49-F238E27FC236}">
                <a16:creationId xmlns:a16="http://schemas.microsoft.com/office/drawing/2014/main" id="{5A4BD218-0D3D-A936-0044-0A21B7FB06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914" y="1825625"/>
            <a:ext cx="6270171" cy="38070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90022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192A64B-5FF3-1869-9EA9-A77EA0684BBB}"/>
              </a:ext>
            </a:extLst>
          </p:cNvPr>
          <p:cNvPicPr>
            <a:picLocks noChangeAspect="1"/>
          </p:cNvPicPr>
          <p:nvPr/>
        </p:nvPicPr>
        <p:blipFill>
          <a:blip r:embed="rId3"/>
          <a:stretch>
            <a:fillRect/>
          </a:stretch>
        </p:blipFill>
        <p:spPr>
          <a:xfrm>
            <a:off x="4188235" y="-4311"/>
            <a:ext cx="8003765" cy="6862311"/>
          </a:xfrm>
          <a:prstGeom prst="rect">
            <a:avLst/>
          </a:prstGeom>
        </p:spPr>
      </p:pic>
      <p:sp>
        <p:nvSpPr>
          <p:cNvPr id="4" name="Slide Number Placeholder 3">
            <a:extLst>
              <a:ext uri="{FF2B5EF4-FFF2-40B4-BE49-F238E27FC236}">
                <a16:creationId xmlns:a16="http://schemas.microsoft.com/office/drawing/2014/main" id="{B7E1BDEB-6F13-1DFA-CB67-232F3BDFD000}"/>
              </a:ext>
            </a:extLst>
          </p:cNvPr>
          <p:cNvSpPr>
            <a:spLocks noGrp="1"/>
          </p:cNvSpPr>
          <p:nvPr>
            <p:ph type="sldNum" sz="quarter" idx="10"/>
          </p:nvPr>
        </p:nvSpPr>
        <p:spPr/>
        <p:txBody>
          <a:bodyPr/>
          <a:lstStyle/>
          <a:p>
            <a:pPr>
              <a:defRPr/>
            </a:pPr>
            <a:fld id="{68678C35-086D-4198-975D-7CAE096F9A66}" type="slidenum">
              <a:rPr lang="en-US" altLang="en-US" smtClean="0"/>
              <a:pPr>
                <a:defRPr/>
              </a:pPr>
              <a:t>7</a:t>
            </a:fld>
            <a:endParaRPr lang="en-US" altLang="en-US"/>
          </a:p>
        </p:txBody>
      </p:sp>
      <p:sp>
        <p:nvSpPr>
          <p:cNvPr id="2" name="Title 1">
            <a:extLst>
              <a:ext uri="{FF2B5EF4-FFF2-40B4-BE49-F238E27FC236}">
                <a16:creationId xmlns:a16="http://schemas.microsoft.com/office/drawing/2014/main" id="{7926B142-25CD-2331-5C37-312CE8F308E5}"/>
              </a:ext>
            </a:extLst>
          </p:cNvPr>
          <p:cNvSpPr>
            <a:spLocks noGrp="1"/>
          </p:cNvSpPr>
          <p:nvPr>
            <p:ph type="title" idx="4294967295"/>
          </p:nvPr>
        </p:nvSpPr>
        <p:spPr>
          <a:xfrm>
            <a:off x="0" y="68260"/>
            <a:ext cx="4164555" cy="747142"/>
          </a:xfrm>
        </p:spPr>
        <p:txBody>
          <a:bodyPr/>
          <a:lstStyle/>
          <a:p>
            <a:r>
              <a:rPr lang="en-CA" b="1" dirty="0">
                <a:latin typeface="+mn-lt"/>
              </a:rPr>
              <a:t>European Union</a:t>
            </a:r>
          </a:p>
        </p:txBody>
      </p:sp>
      <p:sp>
        <p:nvSpPr>
          <p:cNvPr id="7" name="TextBox 6">
            <a:extLst>
              <a:ext uri="{FF2B5EF4-FFF2-40B4-BE49-F238E27FC236}">
                <a16:creationId xmlns:a16="http://schemas.microsoft.com/office/drawing/2014/main" id="{1537583D-D01A-B97E-A678-813441707531}"/>
              </a:ext>
            </a:extLst>
          </p:cNvPr>
          <p:cNvSpPr txBox="1"/>
          <p:nvPr/>
        </p:nvSpPr>
        <p:spPr>
          <a:xfrm>
            <a:off x="75256" y="931307"/>
            <a:ext cx="4337089" cy="4401205"/>
          </a:xfrm>
          <a:prstGeom prst="rect">
            <a:avLst/>
          </a:prstGeom>
          <a:noFill/>
        </p:spPr>
        <p:txBody>
          <a:bodyPr wrap="square" rtlCol="0">
            <a:spAutoFit/>
          </a:bodyPr>
          <a:lstStyle/>
          <a:p>
            <a:r>
              <a:rPr lang="en-CA" sz="2000" dirty="0"/>
              <a:t>2024-25 worse than 2023-24</a:t>
            </a:r>
          </a:p>
          <a:p>
            <a:endParaRPr lang="en-CA" sz="2000" dirty="0"/>
          </a:p>
          <a:p>
            <a:r>
              <a:rPr lang="en-CA" sz="2000" dirty="0"/>
              <a:t>90% of poultry cases are genotype EA-2024-DI.x (not the same as our D1.x)</a:t>
            </a:r>
          </a:p>
          <a:p>
            <a:endParaRPr lang="en-CA" sz="2000" dirty="0"/>
          </a:p>
          <a:p>
            <a:r>
              <a:rPr lang="en-CA" sz="2000" dirty="0"/>
              <a:t>Less genetic diversity that the previous year</a:t>
            </a:r>
          </a:p>
          <a:p>
            <a:endParaRPr lang="en-CA" sz="2000" dirty="0">
              <a:solidFill>
                <a:srgbClr val="FF0000"/>
              </a:solidFill>
            </a:endParaRPr>
          </a:p>
          <a:p>
            <a:r>
              <a:rPr lang="en-CA" sz="2000" dirty="0"/>
              <a:t>Decline in cases in the spring and summer, increases have been seen now in fall</a:t>
            </a:r>
          </a:p>
          <a:p>
            <a:endParaRPr lang="en-CA" sz="2000" dirty="0"/>
          </a:p>
          <a:p>
            <a:r>
              <a:rPr lang="en-CA" sz="2000" dirty="0"/>
              <a:t>Colony breeding seabird numbers are increased</a:t>
            </a:r>
          </a:p>
        </p:txBody>
      </p:sp>
      <p:sp>
        <p:nvSpPr>
          <p:cNvPr id="3" name="Rectangle 2">
            <a:extLst>
              <a:ext uri="{FF2B5EF4-FFF2-40B4-BE49-F238E27FC236}">
                <a16:creationId xmlns:a16="http://schemas.microsoft.com/office/drawing/2014/main" id="{4A3E66E2-904A-316A-110C-ADB8FA491228}"/>
              </a:ext>
            </a:extLst>
          </p:cNvPr>
          <p:cNvSpPr/>
          <p:nvPr/>
        </p:nvSpPr>
        <p:spPr>
          <a:xfrm>
            <a:off x="4688115" y="68262"/>
            <a:ext cx="1029115" cy="6721475"/>
          </a:xfrm>
          <a:prstGeom prst="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Rectangle 4">
            <a:extLst>
              <a:ext uri="{FF2B5EF4-FFF2-40B4-BE49-F238E27FC236}">
                <a16:creationId xmlns:a16="http://schemas.microsoft.com/office/drawing/2014/main" id="{92C2C83D-D355-EDFD-FD89-C1E036863EBA}"/>
              </a:ext>
            </a:extLst>
          </p:cNvPr>
          <p:cNvSpPr/>
          <p:nvPr/>
        </p:nvSpPr>
        <p:spPr>
          <a:xfrm>
            <a:off x="5740910" y="68261"/>
            <a:ext cx="3714817" cy="6721475"/>
          </a:xfrm>
          <a:prstGeom prst="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ectangle 7">
            <a:extLst>
              <a:ext uri="{FF2B5EF4-FFF2-40B4-BE49-F238E27FC236}">
                <a16:creationId xmlns:a16="http://schemas.microsoft.com/office/drawing/2014/main" id="{04C1B39F-6B87-DD75-47FB-DA2702318CEE}"/>
              </a:ext>
            </a:extLst>
          </p:cNvPr>
          <p:cNvSpPr/>
          <p:nvPr/>
        </p:nvSpPr>
        <p:spPr>
          <a:xfrm>
            <a:off x="9479408" y="68260"/>
            <a:ext cx="2436822" cy="6721475"/>
          </a:xfrm>
          <a:prstGeom prst="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TextBox 8">
            <a:extLst>
              <a:ext uri="{FF2B5EF4-FFF2-40B4-BE49-F238E27FC236}">
                <a16:creationId xmlns:a16="http://schemas.microsoft.com/office/drawing/2014/main" id="{91C67AEB-F061-B654-5573-CB7E6E179FEF}"/>
              </a:ext>
            </a:extLst>
          </p:cNvPr>
          <p:cNvSpPr txBox="1"/>
          <p:nvPr/>
        </p:nvSpPr>
        <p:spPr>
          <a:xfrm>
            <a:off x="4887004" y="501202"/>
            <a:ext cx="652743" cy="369332"/>
          </a:xfrm>
          <a:prstGeom prst="rect">
            <a:avLst/>
          </a:prstGeom>
          <a:noFill/>
        </p:spPr>
        <p:txBody>
          <a:bodyPr wrap="none" rtlCol="0">
            <a:spAutoFit/>
          </a:bodyPr>
          <a:lstStyle/>
          <a:p>
            <a:r>
              <a:rPr lang="en-CA" dirty="0"/>
              <a:t>2023</a:t>
            </a:r>
          </a:p>
        </p:txBody>
      </p:sp>
      <p:sp>
        <p:nvSpPr>
          <p:cNvPr id="10" name="TextBox 9">
            <a:extLst>
              <a:ext uri="{FF2B5EF4-FFF2-40B4-BE49-F238E27FC236}">
                <a16:creationId xmlns:a16="http://schemas.microsoft.com/office/drawing/2014/main" id="{4DFB4488-414D-D3B0-8467-DD8569458756}"/>
              </a:ext>
            </a:extLst>
          </p:cNvPr>
          <p:cNvSpPr txBox="1"/>
          <p:nvPr/>
        </p:nvSpPr>
        <p:spPr>
          <a:xfrm>
            <a:off x="7700348" y="441831"/>
            <a:ext cx="652743" cy="369332"/>
          </a:xfrm>
          <a:prstGeom prst="rect">
            <a:avLst/>
          </a:prstGeom>
          <a:noFill/>
        </p:spPr>
        <p:txBody>
          <a:bodyPr wrap="none" rtlCol="0">
            <a:spAutoFit/>
          </a:bodyPr>
          <a:lstStyle/>
          <a:p>
            <a:r>
              <a:rPr lang="en-CA" dirty="0"/>
              <a:t>2024</a:t>
            </a:r>
          </a:p>
        </p:txBody>
      </p:sp>
      <p:sp>
        <p:nvSpPr>
          <p:cNvPr id="11" name="TextBox 10">
            <a:extLst>
              <a:ext uri="{FF2B5EF4-FFF2-40B4-BE49-F238E27FC236}">
                <a16:creationId xmlns:a16="http://schemas.microsoft.com/office/drawing/2014/main" id="{6FAB804A-8548-A665-ACFF-0E90D5B1BEE8}"/>
              </a:ext>
            </a:extLst>
          </p:cNvPr>
          <p:cNvSpPr txBox="1"/>
          <p:nvPr/>
        </p:nvSpPr>
        <p:spPr>
          <a:xfrm>
            <a:off x="10371447" y="441831"/>
            <a:ext cx="652743" cy="369332"/>
          </a:xfrm>
          <a:prstGeom prst="rect">
            <a:avLst/>
          </a:prstGeom>
          <a:noFill/>
        </p:spPr>
        <p:txBody>
          <a:bodyPr wrap="none" rtlCol="0">
            <a:spAutoFit/>
          </a:bodyPr>
          <a:lstStyle/>
          <a:p>
            <a:r>
              <a:rPr lang="en-CA" dirty="0"/>
              <a:t>2025</a:t>
            </a:r>
          </a:p>
        </p:txBody>
      </p:sp>
    </p:spTree>
    <p:extLst>
      <p:ext uri="{BB962C8B-B14F-4D97-AF65-F5344CB8AC3E}">
        <p14:creationId xmlns:p14="http://schemas.microsoft.com/office/powerpoint/2010/main" val="40706339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D7D5E-85EA-A984-B859-6F8281378AA3}"/>
              </a:ext>
            </a:extLst>
          </p:cNvPr>
          <p:cNvSpPr>
            <a:spLocks noGrp="1"/>
          </p:cNvSpPr>
          <p:nvPr>
            <p:ph type="title"/>
          </p:nvPr>
        </p:nvSpPr>
        <p:spPr>
          <a:xfrm>
            <a:off x="838200" y="144781"/>
            <a:ext cx="10515600" cy="1047916"/>
          </a:xfrm>
        </p:spPr>
        <p:txBody>
          <a:bodyPr>
            <a:normAutofit/>
          </a:bodyPr>
          <a:lstStyle/>
          <a:p>
            <a:r>
              <a:rPr lang="en-CA" dirty="0"/>
              <a:t>Recent International HPAI Cases in Humans</a:t>
            </a:r>
          </a:p>
        </p:txBody>
      </p:sp>
      <p:pic>
        <p:nvPicPr>
          <p:cNvPr id="7" name="Picture 6" descr="A blue person silhouette on a black background&#10;&#10;Description automatically generated">
            <a:extLst>
              <a:ext uri="{FF2B5EF4-FFF2-40B4-BE49-F238E27FC236}">
                <a16:creationId xmlns:a16="http://schemas.microsoft.com/office/drawing/2014/main" id="{083CF42E-0EF9-A769-55FD-C7BD3497A1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52342" y="92314"/>
            <a:ext cx="1405890" cy="1405890"/>
          </a:xfrm>
          <a:prstGeom prst="rect">
            <a:avLst/>
          </a:prstGeom>
        </p:spPr>
      </p:pic>
      <p:sp>
        <p:nvSpPr>
          <p:cNvPr id="4" name="Content Placeholder 3">
            <a:extLst>
              <a:ext uri="{FF2B5EF4-FFF2-40B4-BE49-F238E27FC236}">
                <a16:creationId xmlns:a16="http://schemas.microsoft.com/office/drawing/2014/main" id="{3D7B740A-0C8D-BA6B-7569-46BA66E30E8E}"/>
              </a:ext>
            </a:extLst>
          </p:cNvPr>
          <p:cNvSpPr>
            <a:spLocks noGrp="1"/>
          </p:cNvSpPr>
          <p:nvPr>
            <p:ph sz="half" idx="1"/>
          </p:nvPr>
        </p:nvSpPr>
        <p:spPr>
          <a:xfrm>
            <a:off x="63374" y="1753753"/>
            <a:ext cx="6096000" cy="4984266"/>
          </a:xfrm>
        </p:spPr>
        <p:txBody>
          <a:bodyPr/>
          <a:lstStyle/>
          <a:p>
            <a:r>
              <a:rPr lang="en-CA" dirty="0"/>
              <a:t>10 countries reporting human cases of H5N1 in 2025</a:t>
            </a:r>
          </a:p>
          <a:p>
            <a:r>
              <a:rPr lang="en-CA" dirty="0"/>
              <a:t>2.3.2.1e in Asia more severe cases than 2.3.4.4b in North America</a:t>
            </a:r>
          </a:p>
          <a:p>
            <a:r>
              <a:rPr lang="en-CA" dirty="0"/>
              <a:t>Most recent cases</a:t>
            </a:r>
          </a:p>
          <a:p>
            <a:pPr lvl="1"/>
            <a:r>
              <a:rPr lang="en-CA" dirty="0"/>
              <a:t>23F in Mexico with no history of contact with poultry</a:t>
            </a:r>
          </a:p>
          <a:p>
            <a:pPr lvl="2"/>
            <a:r>
              <a:rPr lang="en-CA" dirty="0"/>
              <a:t>Dog, poultry bird, pigeons also positive for H5</a:t>
            </a:r>
          </a:p>
          <a:p>
            <a:pPr lvl="1"/>
            <a:r>
              <a:rPr lang="en-CA" dirty="0"/>
              <a:t>3 year old in Cambodia contact with sick birds</a:t>
            </a:r>
          </a:p>
        </p:txBody>
      </p:sp>
      <p:pic>
        <p:nvPicPr>
          <p:cNvPr id="8" name="Content Placeholder 7">
            <a:extLst>
              <a:ext uri="{FF2B5EF4-FFF2-40B4-BE49-F238E27FC236}">
                <a16:creationId xmlns:a16="http://schemas.microsoft.com/office/drawing/2014/main" id="{26A23E63-9B98-2849-9085-D3CA1E429108}"/>
              </a:ext>
            </a:extLst>
          </p:cNvPr>
          <p:cNvPicPr>
            <a:picLocks noGrp="1" noChangeAspect="1"/>
          </p:cNvPicPr>
          <p:nvPr>
            <p:ph sz="half" idx="2"/>
          </p:nvPr>
        </p:nvPicPr>
        <p:blipFill>
          <a:blip r:embed="rId4"/>
          <a:stretch>
            <a:fillRect/>
          </a:stretch>
        </p:blipFill>
        <p:spPr>
          <a:xfrm>
            <a:off x="6096001" y="1514922"/>
            <a:ext cx="6096000" cy="5343078"/>
          </a:xfrm>
          <a:prstGeom prst="rect">
            <a:avLst/>
          </a:prstGeom>
        </p:spPr>
      </p:pic>
    </p:spTree>
    <p:extLst>
      <p:ext uri="{BB962C8B-B14F-4D97-AF65-F5344CB8AC3E}">
        <p14:creationId xmlns:p14="http://schemas.microsoft.com/office/powerpoint/2010/main" val="5643095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6D970B-44F5-62B2-B7E1-F52AC90F5AB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0E8241-CDA1-C47E-FE27-2DE42F4C413A}"/>
              </a:ext>
            </a:extLst>
          </p:cNvPr>
          <p:cNvSpPr>
            <a:spLocks noGrp="1"/>
          </p:cNvSpPr>
          <p:nvPr>
            <p:ph type="title"/>
          </p:nvPr>
        </p:nvSpPr>
        <p:spPr>
          <a:xfrm>
            <a:off x="838200" y="-229960"/>
            <a:ext cx="10515600" cy="910998"/>
          </a:xfrm>
        </p:spPr>
        <p:txBody>
          <a:bodyPr>
            <a:normAutofit fontScale="90000"/>
          </a:bodyPr>
          <a:lstStyle/>
          <a:p>
            <a:br>
              <a:rPr lang="en-CA" dirty="0"/>
            </a:br>
            <a:r>
              <a:rPr lang="en-CA" dirty="0"/>
              <a:t>Netherlands Vaccine Trial</a:t>
            </a:r>
          </a:p>
        </p:txBody>
      </p:sp>
      <p:sp>
        <p:nvSpPr>
          <p:cNvPr id="4" name="Content Placeholder 3">
            <a:extLst>
              <a:ext uri="{FF2B5EF4-FFF2-40B4-BE49-F238E27FC236}">
                <a16:creationId xmlns:a16="http://schemas.microsoft.com/office/drawing/2014/main" id="{48E01814-385F-2C14-DA70-E22227CD5A00}"/>
              </a:ext>
            </a:extLst>
          </p:cNvPr>
          <p:cNvSpPr>
            <a:spLocks noGrp="1"/>
          </p:cNvSpPr>
          <p:nvPr>
            <p:ph sz="half" idx="1"/>
          </p:nvPr>
        </p:nvSpPr>
        <p:spPr>
          <a:xfrm>
            <a:off x="173183" y="1221365"/>
            <a:ext cx="5678976" cy="3742809"/>
          </a:xfrm>
        </p:spPr>
        <p:txBody>
          <a:bodyPr/>
          <a:lstStyle/>
          <a:p>
            <a:r>
              <a:rPr lang="en-CA" dirty="0"/>
              <a:t>Objective: </a:t>
            </a:r>
          </a:p>
          <a:p>
            <a:pPr lvl="1"/>
            <a:r>
              <a:rPr lang="en-CA" dirty="0"/>
              <a:t>Determine whether vaccination under field circumstances protects against HPAI infection long term and decreases intra-flock transmission</a:t>
            </a:r>
          </a:p>
          <a:p>
            <a:r>
              <a:rPr lang="en-CA" dirty="0"/>
              <a:t>Birds vaccinated once with a Turkey Marek’s virus strain modified to carry the H5 antigen</a:t>
            </a:r>
          </a:p>
        </p:txBody>
      </p:sp>
      <p:sp>
        <p:nvSpPr>
          <p:cNvPr id="5" name="Content Placeholder 4">
            <a:extLst>
              <a:ext uri="{FF2B5EF4-FFF2-40B4-BE49-F238E27FC236}">
                <a16:creationId xmlns:a16="http://schemas.microsoft.com/office/drawing/2014/main" id="{08CAE12F-C16B-06AB-3EF0-7D384079C8AB}"/>
              </a:ext>
            </a:extLst>
          </p:cNvPr>
          <p:cNvSpPr>
            <a:spLocks noGrp="1"/>
          </p:cNvSpPr>
          <p:nvPr>
            <p:ph sz="half" idx="2"/>
          </p:nvPr>
        </p:nvSpPr>
        <p:spPr>
          <a:xfrm>
            <a:off x="6096000" y="1474254"/>
            <a:ext cx="5181600" cy="4351338"/>
          </a:xfrm>
        </p:spPr>
        <p:txBody>
          <a:bodyPr/>
          <a:lstStyle/>
          <a:p>
            <a:r>
              <a:rPr lang="en-CA" dirty="0"/>
              <a:t>Laying hens vaccinated against HPAI as day old chicks </a:t>
            </a:r>
          </a:p>
          <a:p>
            <a:pPr lvl="1"/>
            <a:r>
              <a:rPr lang="en-CA" dirty="0"/>
              <a:t>2399 vaccinates </a:t>
            </a:r>
          </a:p>
          <a:p>
            <a:pPr lvl="1"/>
            <a:r>
              <a:rPr lang="en-CA" dirty="0"/>
              <a:t>4665 non-vaccinated</a:t>
            </a:r>
          </a:p>
          <a:p>
            <a:r>
              <a:rPr lang="en-CA" dirty="0"/>
              <a:t>Housed in normal growing conditions until transferred to the lab for challenge</a:t>
            </a:r>
          </a:p>
        </p:txBody>
      </p:sp>
      <p:sp>
        <p:nvSpPr>
          <p:cNvPr id="3" name="TextBox 2">
            <a:extLst>
              <a:ext uri="{FF2B5EF4-FFF2-40B4-BE49-F238E27FC236}">
                <a16:creationId xmlns:a16="http://schemas.microsoft.com/office/drawing/2014/main" id="{3D2F666A-3029-ED38-27F1-BBFFEAFBE4B6}"/>
              </a:ext>
            </a:extLst>
          </p:cNvPr>
          <p:cNvSpPr txBox="1"/>
          <p:nvPr/>
        </p:nvSpPr>
        <p:spPr>
          <a:xfrm>
            <a:off x="670560" y="5257800"/>
            <a:ext cx="8364406" cy="523220"/>
          </a:xfrm>
          <a:prstGeom prst="rect">
            <a:avLst/>
          </a:prstGeom>
          <a:noFill/>
        </p:spPr>
        <p:txBody>
          <a:bodyPr wrap="none" rtlCol="0">
            <a:spAutoFit/>
          </a:bodyPr>
          <a:lstStyle/>
          <a:p>
            <a:r>
              <a:rPr lang="en-CA" sz="2800" b="1" dirty="0"/>
              <a:t>Longitudinal study – 4 phases over time, 1</a:t>
            </a:r>
            <a:r>
              <a:rPr lang="en-CA" sz="2800" b="1" baseline="30000" dirty="0"/>
              <a:t>st</a:t>
            </a:r>
            <a:r>
              <a:rPr lang="en-CA" sz="2800" b="1" dirty="0"/>
              <a:t> 2 complete</a:t>
            </a:r>
          </a:p>
        </p:txBody>
      </p:sp>
    </p:spTree>
    <p:extLst>
      <p:ext uri="{BB962C8B-B14F-4D97-AF65-F5344CB8AC3E}">
        <p14:creationId xmlns:p14="http://schemas.microsoft.com/office/powerpoint/2010/main" val="92036841"/>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BEA13D8C747CE42B210262EB423AC51" ma:contentTypeVersion="15" ma:contentTypeDescription="Create a new document." ma:contentTypeScope="" ma:versionID="6058f46eb4109d39f0e5235ec470b7a2">
  <xsd:schema xmlns:xsd="http://www.w3.org/2001/XMLSchema" xmlns:xs="http://www.w3.org/2001/XMLSchema" xmlns:p="http://schemas.microsoft.com/office/2006/metadata/properties" xmlns:ns2="15b7ed99-b5df-4a34-ab63-5ec2159bb241" xmlns:ns3="894e992d-1f5f-43c5-970b-dde96d23e5c3" targetNamespace="http://schemas.microsoft.com/office/2006/metadata/properties" ma:root="true" ma:fieldsID="abcc772abb0cc11166fed61406432b1d" ns2:_="" ns3:_="">
    <xsd:import namespace="15b7ed99-b5df-4a34-ab63-5ec2159bb241"/>
    <xsd:import namespace="894e992d-1f5f-43c5-970b-dde96d23e5c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5b7ed99-b5df-4a34-ab63-5ec2159bb24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362aa733-2270-4351-8ca3-f9ded615cea7"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94e992d-1f5f-43c5-970b-dde96d23e5c3"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38ed09ac-2159-45a7-87e0-5ac8721ea325}" ma:internalName="TaxCatchAll" ma:showField="CatchAllData" ma:web="894e992d-1f5f-43c5-970b-dde96d23e5c3">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94e992d-1f5f-43c5-970b-dde96d23e5c3" xsi:nil="true"/>
    <lcf76f155ced4ddcb4097134ff3c332f xmlns="15b7ed99-b5df-4a34-ab63-5ec2159bb24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DA3A783-D623-45D2-A05E-3A27CE3D70B4}"/>
</file>

<file path=customXml/itemProps2.xml><?xml version="1.0" encoding="utf-8"?>
<ds:datastoreItem xmlns:ds="http://schemas.openxmlformats.org/officeDocument/2006/customXml" ds:itemID="{D50FB2E1-E3F2-4CC7-ABEC-3034BF8A3E6C}"/>
</file>

<file path=customXml/itemProps3.xml><?xml version="1.0" encoding="utf-8"?>
<ds:datastoreItem xmlns:ds="http://schemas.openxmlformats.org/officeDocument/2006/customXml" ds:itemID="{8AA328F8-AD13-4CE0-9926-3A9273FE2E71}"/>
</file>

<file path=docProps/app.xml><?xml version="1.0" encoding="utf-8"?>
<Properties xmlns="http://schemas.openxmlformats.org/officeDocument/2006/extended-properties" xmlns:vt="http://schemas.openxmlformats.org/officeDocument/2006/docPropsVTypes">
  <Template/>
  <TotalTime>25768</TotalTime>
  <Words>3125</Words>
  <Application>Microsoft Office PowerPoint</Application>
  <PresentationFormat>Widescreen</PresentationFormat>
  <Paragraphs>394</Paragraphs>
  <Slides>25</Slides>
  <Notes>23</Notes>
  <HiddenSlides>2</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Aptos Narrow</vt:lpstr>
      <vt:lpstr>Arial</vt:lpstr>
      <vt:lpstr>Calibri</vt:lpstr>
      <vt:lpstr>Calibri Light</vt:lpstr>
      <vt:lpstr>2_Office Theme</vt:lpstr>
      <vt:lpstr>Community for Emerging and Zoonotic Diseases Identifying emerging risks through collective intelligence</vt:lpstr>
      <vt:lpstr>HPAI in Domestic Birds in Canada</vt:lpstr>
      <vt:lpstr>Species on Affected Farms (Sept – Oct 14, 2025) </vt:lpstr>
      <vt:lpstr>Wildlife HPAI</vt:lpstr>
      <vt:lpstr>United States – HPAI Domestic Bird Detections Last 30 days</vt:lpstr>
      <vt:lpstr>US Wild Bird HPAI Detections, Sept 21 – Oct 21, 2025</vt:lpstr>
      <vt:lpstr>European Union</vt:lpstr>
      <vt:lpstr>Recent International HPAI Cases in Humans</vt:lpstr>
      <vt:lpstr> Netherlands Vaccine Trial</vt:lpstr>
      <vt:lpstr>PowerPoint Presentation</vt:lpstr>
      <vt:lpstr>Results – 8 weeks</vt:lpstr>
      <vt:lpstr>PowerPoint Presentation</vt:lpstr>
      <vt:lpstr>Results – 24 weeks post vaccination</vt:lpstr>
      <vt:lpstr>The Efficacy of Inactivated Vaccine Against H5 Clade 2.3.4.4b Highly Pathogenic Avian Influenza Virus in Turkeys</vt:lpstr>
      <vt:lpstr>PowerPoint Presentation</vt:lpstr>
      <vt:lpstr>Results – Clinical Signs and Mortality</vt:lpstr>
      <vt:lpstr>Results – Viral Shedding</vt:lpstr>
      <vt:lpstr>Results – Antibody Response</vt:lpstr>
      <vt:lpstr>Antibody Titres to HA post challenge</vt:lpstr>
      <vt:lpstr>Antibody Titres to N post challenge</vt:lpstr>
      <vt:lpstr>RESEARCH NOTE: Exploring the Competence of Various Poultry Species for Cache Valley virus Infection - ScienceDirect</vt:lpstr>
      <vt:lpstr>Scientific Findings</vt:lpstr>
      <vt:lpstr>Scientific Findings</vt:lpstr>
      <vt:lpstr>Scientific Findings</vt:lpstr>
      <vt:lpstr>Scientific Findings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CEZD Provincial Engagement Meetings</dc:title>
  <dc:creator>Osborn, Andrea</dc:creator>
  <cp:lastModifiedBy>Osborn, Andrea (CFIA/ACIA)</cp:lastModifiedBy>
  <cp:revision>612</cp:revision>
  <dcterms:created xsi:type="dcterms:W3CDTF">2020-02-07T23:34:08Z</dcterms:created>
  <dcterms:modified xsi:type="dcterms:W3CDTF">2025-10-22T22:05:53Z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0x0101001BEA13D8C747CE42B210262EB423AC51</vt:lpwstr>
  </property>
</Properties>
</file>