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389" r:id="rId3"/>
    <p:sldId id="762" r:id="rId4"/>
    <p:sldId id="259" r:id="rId5"/>
    <p:sldId id="750" r:id="rId6"/>
    <p:sldId id="268" r:id="rId7"/>
    <p:sldId id="375" r:id="rId8"/>
    <p:sldId id="487" r:id="rId9"/>
    <p:sldId id="757" r:id="rId10"/>
    <p:sldId id="377" r:id="rId11"/>
    <p:sldId id="708" r:id="rId12"/>
    <p:sldId id="758" r:id="rId13"/>
    <p:sldId id="759" r:id="rId14"/>
    <p:sldId id="352" r:id="rId15"/>
    <p:sldId id="699" r:id="rId16"/>
    <p:sldId id="512" r:id="rId17"/>
    <p:sldId id="707" r:id="rId18"/>
    <p:sldId id="760" r:id="rId19"/>
    <p:sldId id="709" r:id="rId20"/>
    <p:sldId id="428" r:id="rId21"/>
    <p:sldId id="418" r:id="rId22"/>
    <p:sldId id="763" r:id="rId23"/>
    <p:sldId id="749" r:id="rId24"/>
    <p:sldId id="761" r:id="rId25"/>
    <p:sldId id="415" r:id="rId26"/>
    <p:sldId id="433" r:id="rId27"/>
    <p:sldId id="741"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B76E9-2C05-47E3-BBAC-C00F64CCF629}" v="89" dt="2026-04-22T18:50:13.9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88" autoAdjust="0"/>
    <p:restoredTop sz="75988" autoAdjust="0"/>
  </p:normalViewPr>
  <p:slideViewPr>
    <p:cSldViewPr snapToGrid="0">
      <p:cViewPr varScale="1">
        <p:scale>
          <a:sx n="67" d="100"/>
          <a:sy n="67" d="100"/>
        </p:scale>
        <p:origin x="2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Andrea (CFIA/ACIA)" userId="016df1cd-5d71-41bc-8fec-8f09298258d4" providerId="ADAL" clId="{689FFCF3-C41B-465D-9CE1-BDE4E972FD80}"/>
    <pc:docChg chg="undo custSel addSld delSld modSld sldOrd">
      <pc:chgData name="Osborn, Andrea (CFIA/ACIA)" userId="016df1cd-5d71-41bc-8fec-8f09298258d4" providerId="ADAL" clId="{689FFCF3-C41B-465D-9CE1-BDE4E972FD80}" dt="2026-04-22T18:50:13.983" v="1999" actId="1076"/>
      <pc:docMkLst>
        <pc:docMk/>
      </pc:docMkLst>
      <pc:sldChg chg="modSp mod">
        <pc:chgData name="Osborn, Andrea (CFIA/ACIA)" userId="016df1cd-5d71-41bc-8fec-8f09298258d4" providerId="ADAL" clId="{689FFCF3-C41B-465D-9CE1-BDE4E972FD80}" dt="2026-04-20T20:26:56.490" v="10" actId="20577"/>
        <pc:sldMkLst>
          <pc:docMk/>
          <pc:sldMk cId="2862453356" sldId="256"/>
        </pc:sldMkLst>
        <pc:spChg chg="mod">
          <ac:chgData name="Osborn, Andrea (CFIA/ACIA)" userId="016df1cd-5d71-41bc-8fec-8f09298258d4" providerId="ADAL" clId="{689FFCF3-C41B-465D-9CE1-BDE4E972FD80}" dt="2026-04-20T20:26:56.490" v="10" actId="20577"/>
          <ac:spMkLst>
            <pc:docMk/>
            <pc:sldMk cId="2862453356" sldId="256"/>
            <ac:spMk id="14339" creationId="{00000000-0000-0000-0000-000000000000}"/>
          </ac:spMkLst>
        </pc:spChg>
      </pc:sldChg>
      <pc:sldChg chg="del">
        <pc:chgData name="Osborn, Andrea (CFIA/ACIA)" userId="016df1cd-5d71-41bc-8fec-8f09298258d4" providerId="ADAL" clId="{689FFCF3-C41B-465D-9CE1-BDE4E972FD80}" dt="2026-04-20T20:51:30.371" v="16" actId="47"/>
        <pc:sldMkLst>
          <pc:docMk/>
          <pc:sldMk cId="0" sldId="257"/>
        </pc:sldMkLst>
      </pc:sldChg>
      <pc:sldChg chg="add">
        <pc:chgData name="Osborn, Andrea (CFIA/ACIA)" userId="016df1cd-5d71-41bc-8fec-8f09298258d4" providerId="ADAL" clId="{689FFCF3-C41B-465D-9CE1-BDE4E972FD80}" dt="2026-04-22T17:21:48.423" v="1933"/>
        <pc:sldMkLst>
          <pc:docMk/>
          <pc:sldMk cId="0" sldId="259"/>
        </pc:sldMkLst>
      </pc:sldChg>
      <pc:sldChg chg="del">
        <pc:chgData name="Osborn, Andrea (CFIA/ACIA)" userId="016df1cd-5d71-41bc-8fec-8f09298258d4" providerId="ADAL" clId="{689FFCF3-C41B-465D-9CE1-BDE4E972FD80}" dt="2026-04-20T20:51:08.332" v="14" actId="47"/>
        <pc:sldMkLst>
          <pc:docMk/>
          <pc:sldMk cId="1611031339" sldId="265"/>
        </pc:sldMkLst>
      </pc:sldChg>
      <pc:sldChg chg="add">
        <pc:chgData name="Osborn, Andrea (CFIA/ACIA)" userId="016df1cd-5d71-41bc-8fec-8f09298258d4" providerId="ADAL" clId="{689FFCF3-C41B-465D-9CE1-BDE4E972FD80}" dt="2026-04-20T20:51:27.016" v="15"/>
        <pc:sldMkLst>
          <pc:docMk/>
          <pc:sldMk cId="0" sldId="268"/>
        </pc:sldMkLst>
      </pc:sldChg>
      <pc:sldChg chg="addSp delSp modSp add del mod">
        <pc:chgData name="Osborn, Andrea (CFIA/ACIA)" userId="016df1cd-5d71-41bc-8fec-8f09298258d4" providerId="ADAL" clId="{689FFCF3-C41B-465D-9CE1-BDE4E972FD80}" dt="2026-04-20T22:34:31.653" v="1125" actId="1076"/>
        <pc:sldMkLst>
          <pc:docMk/>
          <pc:sldMk cId="2029579795" sldId="352"/>
        </pc:sldMkLst>
        <pc:spChg chg="mod">
          <ac:chgData name="Osborn, Andrea (CFIA/ACIA)" userId="016df1cd-5d71-41bc-8fec-8f09298258d4" providerId="ADAL" clId="{689FFCF3-C41B-465D-9CE1-BDE4E972FD80}" dt="2026-04-20T22:34:31.653" v="1125" actId="1076"/>
          <ac:spMkLst>
            <pc:docMk/>
            <pc:sldMk cId="2029579795" sldId="352"/>
            <ac:spMk id="4" creationId="{3C94582C-33F6-9A77-7ACD-811485F2B1F5}"/>
          </ac:spMkLst>
        </pc:spChg>
        <pc:spChg chg="add mod">
          <ac:chgData name="Osborn, Andrea (CFIA/ACIA)" userId="016df1cd-5d71-41bc-8fec-8f09298258d4" providerId="ADAL" clId="{689FFCF3-C41B-465D-9CE1-BDE4E972FD80}" dt="2026-04-20T22:34:29.213" v="1124" actId="1076"/>
          <ac:spMkLst>
            <pc:docMk/>
            <pc:sldMk cId="2029579795" sldId="352"/>
            <ac:spMk id="11" creationId="{E06C662F-105C-E00B-D321-94F71F32349B}"/>
          </ac:spMkLst>
        </pc:spChg>
        <pc:picChg chg="add mod">
          <ac:chgData name="Osborn, Andrea (CFIA/ACIA)" userId="016df1cd-5d71-41bc-8fec-8f09298258d4" providerId="ADAL" clId="{689FFCF3-C41B-465D-9CE1-BDE4E972FD80}" dt="2026-04-20T22:34:15.244" v="1120" actId="14100"/>
          <ac:picMkLst>
            <pc:docMk/>
            <pc:sldMk cId="2029579795" sldId="352"/>
            <ac:picMk id="3" creationId="{3F1533C0-FF27-46CD-ADF5-A4B919D14252}"/>
          </ac:picMkLst>
        </pc:picChg>
        <pc:picChg chg="add mod">
          <ac:chgData name="Osborn, Andrea (CFIA/ACIA)" userId="016df1cd-5d71-41bc-8fec-8f09298258d4" providerId="ADAL" clId="{689FFCF3-C41B-465D-9CE1-BDE4E972FD80}" dt="2026-04-20T22:34:11.889" v="1119" actId="14100"/>
          <ac:picMkLst>
            <pc:docMk/>
            <pc:sldMk cId="2029579795" sldId="352"/>
            <ac:picMk id="7" creationId="{AB84511F-B315-41ED-870B-E53CC2F34E7C}"/>
          </ac:picMkLst>
        </pc:picChg>
      </pc:sldChg>
      <pc:sldChg chg="del">
        <pc:chgData name="Osborn, Andrea (CFIA/ACIA)" userId="016df1cd-5d71-41bc-8fec-8f09298258d4" providerId="ADAL" clId="{689FFCF3-C41B-465D-9CE1-BDE4E972FD80}" dt="2026-04-20T20:52:28.046" v="20" actId="47"/>
        <pc:sldMkLst>
          <pc:docMk/>
          <pc:sldMk cId="1739207933" sldId="368"/>
        </pc:sldMkLst>
      </pc:sldChg>
      <pc:sldChg chg="add">
        <pc:chgData name="Osborn, Andrea (CFIA/ACIA)" userId="016df1cd-5d71-41bc-8fec-8f09298258d4" providerId="ADAL" clId="{689FFCF3-C41B-465D-9CE1-BDE4E972FD80}" dt="2026-04-20T20:51:27.016" v="15"/>
        <pc:sldMkLst>
          <pc:docMk/>
          <pc:sldMk cId="2288952889" sldId="375"/>
        </pc:sldMkLst>
      </pc:sldChg>
      <pc:sldChg chg="add del">
        <pc:chgData name="Osborn, Andrea (CFIA/ACIA)" userId="016df1cd-5d71-41bc-8fec-8f09298258d4" providerId="ADAL" clId="{689FFCF3-C41B-465D-9CE1-BDE4E972FD80}" dt="2026-04-20T20:52:07.918" v="19"/>
        <pc:sldMkLst>
          <pc:docMk/>
          <pc:sldMk cId="2744705841" sldId="377"/>
        </pc:sldMkLst>
      </pc:sldChg>
      <pc:sldChg chg="del">
        <pc:chgData name="Osborn, Andrea (CFIA/ACIA)" userId="016df1cd-5d71-41bc-8fec-8f09298258d4" providerId="ADAL" clId="{689FFCF3-C41B-465D-9CE1-BDE4E972FD80}" dt="2026-04-20T20:52:29.022" v="21" actId="47"/>
        <pc:sldMkLst>
          <pc:docMk/>
          <pc:sldMk cId="999002280" sldId="380"/>
        </pc:sldMkLst>
      </pc:sldChg>
      <pc:sldChg chg="delSp modSp add mod">
        <pc:chgData name="Osborn, Andrea (CFIA/ACIA)" userId="016df1cd-5d71-41bc-8fec-8f09298258d4" providerId="ADAL" clId="{689FFCF3-C41B-465D-9CE1-BDE4E972FD80}" dt="2026-04-22T17:09:43.230" v="1932" actId="1076"/>
        <pc:sldMkLst>
          <pc:docMk/>
          <pc:sldMk cId="155822488" sldId="389"/>
        </pc:sldMkLst>
        <pc:spChg chg="del mod">
          <ac:chgData name="Osborn, Andrea (CFIA/ACIA)" userId="016df1cd-5d71-41bc-8fec-8f09298258d4" providerId="ADAL" clId="{689FFCF3-C41B-465D-9CE1-BDE4E972FD80}" dt="2026-04-22T17:09:37.519" v="1931" actId="478"/>
          <ac:spMkLst>
            <pc:docMk/>
            <pc:sldMk cId="155822488" sldId="389"/>
            <ac:spMk id="2" creationId="{AE04A1C0-F8BF-221E-5EE0-4B4495BE9F15}"/>
          </ac:spMkLst>
        </pc:spChg>
        <pc:spChg chg="mod">
          <ac:chgData name="Osborn, Andrea (CFIA/ACIA)" userId="016df1cd-5d71-41bc-8fec-8f09298258d4" providerId="ADAL" clId="{689FFCF3-C41B-465D-9CE1-BDE4E972FD80}" dt="2026-04-22T17:04:56.665" v="1926" actId="14100"/>
          <ac:spMkLst>
            <pc:docMk/>
            <pc:sldMk cId="155822488" sldId="389"/>
            <ac:spMk id="5" creationId="{00000000-0000-0000-0000-000000000000}"/>
          </ac:spMkLst>
        </pc:spChg>
        <pc:spChg chg="mod">
          <ac:chgData name="Osborn, Andrea (CFIA/ACIA)" userId="016df1cd-5d71-41bc-8fec-8f09298258d4" providerId="ADAL" clId="{689FFCF3-C41B-465D-9CE1-BDE4E972FD80}" dt="2026-04-22T17:04:59.318" v="1927" actId="207"/>
          <ac:spMkLst>
            <pc:docMk/>
            <pc:sldMk cId="155822488" sldId="389"/>
            <ac:spMk id="7" creationId="{8EE31712-EB10-211F-4F4E-E13947CEB709}"/>
          </ac:spMkLst>
        </pc:spChg>
        <pc:spChg chg="mod">
          <ac:chgData name="Osborn, Andrea (CFIA/ACIA)" userId="016df1cd-5d71-41bc-8fec-8f09298258d4" providerId="ADAL" clId="{689FFCF3-C41B-465D-9CE1-BDE4E972FD80}" dt="2026-04-22T17:09:43.230" v="1932" actId="1076"/>
          <ac:spMkLst>
            <pc:docMk/>
            <pc:sldMk cId="155822488" sldId="389"/>
            <ac:spMk id="17" creationId="{27A30688-672D-7191-721B-6ACC507E7F69}"/>
          </ac:spMkLst>
        </pc:spChg>
      </pc:sldChg>
      <pc:sldChg chg="modSp mod">
        <pc:chgData name="Osborn, Andrea (CFIA/ACIA)" userId="016df1cd-5d71-41bc-8fec-8f09298258d4" providerId="ADAL" clId="{689FFCF3-C41B-465D-9CE1-BDE4E972FD80}" dt="2026-04-20T22:39:47.916" v="1289"/>
        <pc:sldMkLst>
          <pc:docMk/>
          <pc:sldMk cId="2222149877" sldId="415"/>
        </pc:sldMkLst>
        <pc:spChg chg="mod">
          <ac:chgData name="Osborn, Andrea (CFIA/ACIA)" userId="016df1cd-5d71-41bc-8fec-8f09298258d4" providerId="ADAL" clId="{689FFCF3-C41B-465D-9CE1-BDE4E972FD80}" dt="2026-04-20T22:39:47.916" v="1289"/>
          <ac:spMkLst>
            <pc:docMk/>
            <pc:sldMk cId="2222149877" sldId="415"/>
            <ac:spMk id="5" creationId="{112CD206-9185-7B39-8E47-BDA4CED907F2}"/>
          </ac:spMkLst>
        </pc:spChg>
      </pc:sldChg>
      <pc:sldChg chg="add">
        <pc:chgData name="Osborn, Andrea (CFIA/ACIA)" userId="016df1cd-5d71-41bc-8fec-8f09298258d4" providerId="ADAL" clId="{689FFCF3-C41B-465D-9CE1-BDE4E972FD80}" dt="2026-04-20T21:00:37.068" v="30"/>
        <pc:sldMkLst>
          <pc:docMk/>
          <pc:sldMk cId="666268977" sldId="418"/>
        </pc:sldMkLst>
      </pc:sldChg>
      <pc:sldChg chg="add del">
        <pc:chgData name="Osborn, Andrea (CFIA/ACIA)" userId="016df1cd-5d71-41bc-8fec-8f09298258d4" providerId="ADAL" clId="{689FFCF3-C41B-465D-9CE1-BDE4E972FD80}" dt="2026-04-20T21:00:37.068" v="30"/>
        <pc:sldMkLst>
          <pc:docMk/>
          <pc:sldMk cId="564309563" sldId="428"/>
        </pc:sldMkLst>
      </pc:sldChg>
      <pc:sldChg chg="modSp mod">
        <pc:chgData name="Osborn, Andrea (CFIA/ACIA)" userId="016df1cd-5d71-41bc-8fec-8f09298258d4" providerId="ADAL" clId="{689FFCF3-C41B-465D-9CE1-BDE4E972FD80}" dt="2026-04-22T18:41:34.416" v="1958" actId="20577"/>
        <pc:sldMkLst>
          <pc:docMk/>
          <pc:sldMk cId="2831163124" sldId="433"/>
        </pc:sldMkLst>
        <pc:spChg chg="mod">
          <ac:chgData name="Osborn, Andrea (CFIA/ACIA)" userId="016df1cd-5d71-41bc-8fec-8f09298258d4" providerId="ADAL" clId="{689FFCF3-C41B-465D-9CE1-BDE4E972FD80}" dt="2026-04-22T18:41:34.416" v="1958" actId="20577"/>
          <ac:spMkLst>
            <pc:docMk/>
            <pc:sldMk cId="2831163124" sldId="433"/>
            <ac:spMk id="5" creationId="{112CD206-9185-7B39-8E47-BDA4CED907F2}"/>
          </ac:spMkLst>
        </pc:spChg>
      </pc:sldChg>
      <pc:sldChg chg="del">
        <pc:chgData name="Osborn, Andrea (CFIA/ACIA)" userId="016df1cd-5d71-41bc-8fec-8f09298258d4" providerId="ADAL" clId="{689FFCF3-C41B-465D-9CE1-BDE4E972FD80}" dt="2026-04-20T20:50:31.938" v="12" actId="47"/>
        <pc:sldMkLst>
          <pc:docMk/>
          <pc:sldMk cId="3370757153" sldId="436"/>
        </pc:sldMkLst>
      </pc:sldChg>
      <pc:sldChg chg="add">
        <pc:chgData name="Osborn, Andrea (CFIA/ACIA)" userId="016df1cd-5d71-41bc-8fec-8f09298258d4" providerId="ADAL" clId="{689FFCF3-C41B-465D-9CE1-BDE4E972FD80}" dt="2026-04-20T20:51:27.016" v="15"/>
        <pc:sldMkLst>
          <pc:docMk/>
          <pc:sldMk cId="1610280076" sldId="487"/>
        </pc:sldMkLst>
      </pc:sldChg>
      <pc:sldChg chg="add">
        <pc:chgData name="Osborn, Andrea (CFIA/ACIA)" userId="016df1cd-5d71-41bc-8fec-8f09298258d4" providerId="ADAL" clId="{689FFCF3-C41B-465D-9CE1-BDE4E972FD80}" dt="2026-04-20T20:53:13.586" v="22"/>
        <pc:sldMkLst>
          <pc:docMk/>
          <pc:sldMk cId="3288097673" sldId="512"/>
        </pc:sldMkLst>
      </pc:sldChg>
      <pc:sldChg chg="del">
        <pc:chgData name="Osborn, Andrea (CFIA/ACIA)" userId="016df1cd-5d71-41bc-8fec-8f09298258d4" providerId="ADAL" clId="{689FFCF3-C41B-465D-9CE1-BDE4E972FD80}" dt="2026-04-20T20:53:18.790" v="23" actId="47"/>
        <pc:sldMkLst>
          <pc:docMk/>
          <pc:sldMk cId="4070633938" sldId="696"/>
        </pc:sldMkLst>
      </pc:sldChg>
      <pc:sldChg chg="add del modNotesTx">
        <pc:chgData name="Osborn, Andrea (CFIA/ACIA)" userId="016df1cd-5d71-41bc-8fec-8f09298258d4" providerId="ADAL" clId="{689FFCF3-C41B-465D-9CE1-BDE4E972FD80}" dt="2026-04-20T22:35:15.403" v="1275" actId="20577"/>
        <pc:sldMkLst>
          <pc:docMk/>
          <pc:sldMk cId="2475119529" sldId="699"/>
        </pc:sldMkLst>
      </pc:sldChg>
      <pc:sldChg chg="addSp delSp modSp add mod modClrScheme chgLayout">
        <pc:chgData name="Osborn, Andrea (CFIA/ACIA)" userId="016df1cd-5d71-41bc-8fec-8f09298258d4" providerId="ADAL" clId="{689FFCF3-C41B-465D-9CE1-BDE4E972FD80}" dt="2026-04-22T18:46:57.370" v="1980"/>
        <pc:sldMkLst>
          <pc:docMk/>
          <pc:sldMk cId="1765288415" sldId="707"/>
        </pc:sldMkLst>
        <pc:spChg chg="add del mod ord">
          <ac:chgData name="Osborn, Andrea (CFIA/ACIA)" userId="016df1cd-5d71-41bc-8fec-8f09298258d4" providerId="ADAL" clId="{689FFCF3-C41B-465D-9CE1-BDE4E972FD80}" dt="2026-04-22T18:45:26.472" v="1968" actId="478"/>
          <ac:spMkLst>
            <pc:docMk/>
            <pc:sldMk cId="1765288415" sldId="707"/>
            <ac:spMk id="2" creationId="{5E16EF2D-C257-9E81-FF75-7BE9F13548E8}"/>
          </ac:spMkLst>
        </pc:spChg>
        <pc:spChg chg="add del mod ord">
          <ac:chgData name="Osborn, Andrea (CFIA/ACIA)" userId="016df1cd-5d71-41bc-8fec-8f09298258d4" providerId="ADAL" clId="{689FFCF3-C41B-465D-9CE1-BDE4E972FD80}" dt="2026-04-22T18:45:29.278" v="1969" actId="478"/>
          <ac:spMkLst>
            <pc:docMk/>
            <pc:sldMk cId="1765288415" sldId="707"/>
            <ac:spMk id="3" creationId="{3C9DEB2F-E797-F908-5AB0-93FE52D337B2}"/>
          </ac:spMkLst>
        </pc:spChg>
        <pc:spChg chg="add mod">
          <ac:chgData name="Osborn, Andrea (CFIA/ACIA)" userId="016df1cd-5d71-41bc-8fec-8f09298258d4" providerId="ADAL" clId="{689FFCF3-C41B-465D-9CE1-BDE4E972FD80}" dt="2026-04-22T18:46:57.370" v="1980"/>
          <ac:spMkLst>
            <pc:docMk/>
            <pc:sldMk cId="1765288415" sldId="707"/>
            <ac:spMk id="5" creationId="{1C12223A-71E0-06AE-66CB-0D48E52BF824}"/>
          </ac:spMkLst>
        </pc:spChg>
        <pc:picChg chg="mod">
          <ac:chgData name="Osborn, Andrea (CFIA/ACIA)" userId="016df1cd-5d71-41bc-8fec-8f09298258d4" providerId="ADAL" clId="{689FFCF3-C41B-465D-9CE1-BDE4E972FD80}" dt="2026-04-22T18:46:30.942" v="1972" actId="1076"/>
          <ac:picMkLst>
            <pc:docMk/>
            <pc:sldMk cId="1765288415" sldId="707"/>
            <ac:picMk id="7" creationId="{1861023D-4613-B0AC-AF46-171FA2125307}"/>
          </ac:picMkLst>
        </pc:picChg>
      </pc:sldChg>
      <pc:sldChg chg="add del">
        <pc:chgData name="Osborn, Andrea (CFIA/ACIA)" userId="016df1cd-5d71-41bc-8fec-8f09298258d4" providerId="ADAL" clId="{689FFCF3-C41B-465D-9CE1-BDE4E972FD80}" dt="2026-04-20T20:52:07.918" v="19"/>
        <pc:sldMkLst>
          <pc:docMk/>
          <pc:sldMk cId="832321430" sldId="708"/>
        </pc:sldMkLst>
      </pc:sldChg>
      <pc:sldChg chg="add">
        <pc:chgData name="Osborn, Andrea (CFIA/ACIA)" userId="016df1cd-5d71-41bc-8fec-8f09298258d4" providerId="ADAL" clId="{689FFCF3-C41B-465D-9CE1-BDE4E972FD80}" dt="2026-04-20T21:00:37.068" v="30"/>
        <pc:sldMkLst>
          <pc:docMk/>
          <pc:sldMk cId="3204059467" sldId="709"/>
        </pc:sldMkLst>
      </pc:sldChg>
      <pc:sldChg chg="del">
        <pc:chgData name="Osborn, Andrea (CFIA/ACIA)" userId="016df1cd-5d71-41bc-8fec-8f09298258d4" providerId="ADAL" clId="{689FFCF3-C41B-465D-9CE1-BDE4E972FD80}" dt="2026-04-20T20:53:20.805" v="25" actId="47"/>
        <pc:sldMkLst>
          <pc:docMk/>
          <pc:sldMk cId="1789317958" sldId="729"/>
        </pc:sldMkLst>
      </pc:sldChg>
      <pc:sldChg chg="del">
        <pc:chgData name="Osborn, Andrea (CFIA/ACIA)" userId="016df1cd-5d71-41bc-8fec-8f09298258d4" providerId="ADAL" clId="{689FFCF3-C41B-465D-9CE1-BDE4E972FD80}" dt="2026-04-20T20:53:19.813" v="24" actId="47"/>
        <pc:sldMkLst>
          <pc:docMk/>
          <pc:sldMk cId="2780106613" sldId="738"/>
        </pc:sldMkLst>
      </pc:sldChg>
      <pc:sldChg chg="del mod modShow">
        <pc:chgData name="Osborn, Andrea (CFIA/ACIA)" userId="016df1cd-5d71-41bc-8fec-8f09298258d4" providerId="ADAL" clId="{689FFCF3-C41B-465D-9CE1-BDE4E972FD80}" dt="2026-04-22T17:53:19.515" v="1940" actId="47"/>
        <pc:sldMkLst>
          <pc:docMk/>
          <pc:sldMk cId="2463442445" sldId="740"/>
        </pc:sldMkLst>
      </pc:sldChg>
      <pc:sldChg chg="modSp mod">
        <pc:chgData name="Osborn, Andrea (CFIA/ACIA)" userId="016df1cd-5d71-41bc-8fec-8f09298258d4" providerId="ADAL" clId="{689FFCF3-C41B-465D-9CE1-BDE4E972FD80}" dt="2026-04-20T23:06:36.486" v="1346"/>
        <pc:sldMkLst>
          <pc:docMk/>
          <pc:sldMk cId="2212327657" sldId="741"/>
        </pc:sldMkLst>
        <pc:spChg chg="mod">
          <ac:chgData name="Osborn, Andrea (CFIA/ACIA)" userId="016df1cd-5d71-41bc-8fec-8f09298258d4" providerId="ADAL" clId="{689FFCF3-C41B-465D-9CE1-BDE4E972FD80}" dt="2026-04-20T23:06:36.486" v="1346"/>
          <ac:spMkLst>
            <pc:docMk/>
            <pc:sldMk cId="2212327657" sldId="741"/>
            <ac:spMk id="3" creationId="{2E779E09-51F0-C425-3644-3CBF48EC12CD}"/>
          </ac:spMkLst>
        </pc:spChg>
      </pc:sldChg>
      <pc:sldChg chg="modSp del">
        <pc:chgData name="Osborn, Andrea (CFIA/ACIA)" userId="016df1cd-5d71-41bc-8fec-8f09298258d4" providerId="ADAL" clId="{689FFCF3-C41B-465D-9CE1-BDE4E972FD80}" dt="2026-04-20T23:06:41.377" v="1347" actId="47"/>
        <pc:sldMkLst>
          <pc:docMk/>
          <pc:sldMk cId="2397993282" sldId="742"/>
        </pc:sldMkLst>
      </pc:sldChg>
      <pc:sldChg chg="del">
        <pc:chgData name="Osborn, Andrea (CFIA/ACIA)" userId="016df1cd-5d71-41bc-8fec-8f09298258d4" providerId="ADAL" clId="{689FFCF3-C41B-465D-9CE1-BDE4E972FD80}" dt="2026-04-20T20:53:30.303" v="26" actId="47"/>
        <pc:sldMkLst>
          <pc:docMk/>
          <pc:sldMk cId="3140024062" sldId="743"/>
        </pc:sldMkLst>
      </pc:sldChg>
      <pc:sldChg chg="del">
        <pc:chgData name="Osborn, Andrea (CFIA/ACIA)" userId="016df1cd-5d71-41bc-8fec-8f09298258d4" providerId="ADAL" clId="{689FFCF3-C41B-465D-9CE1-BDE4E972FD80}" dt="2026-04-20T20:53:31.088" v="27" actId="47"/>
        <pc:sldMkLst>
          <pc:docMk/>
          <pc:sldMk cId="2175596259" sldId="744"/>
        </pc:sldMkLst>
      </pc:sldChg>
      <pc:sldChg chg="del">
        <pc:chgData name="Osborn, Andrea (CFIA/ACIA)" userId="016df1cd-5d71-41bc-8fec-8f09298258d4" providerId="ADAL" clId="{689FFCF3-C41B-465D-9CE1-BDE4E972FD80}" dt="2026-04-20T20:53:32.062" v="28" actId="47"/>
        <pc:sldMkLst>
          <pc:docMk/>
          <pc:sldMk cId="2121348394" sldId="747"/>
        </pc:sldMkLst>
      </pc:sldChg>
      <pc:sldChg chg="modSp del">
        <pc:chgData name="Osborn, Andrea (CFIA/ACIA)" userId="016df1cd-5d71-41bc-8fec-8f09298258d4" providerId="ADAL" clId="{689FFCF3-C41B-465D-9CE1-BDE4E972FD80}" dt="2026-04-20T23:06:43.244" v="1348" actId="47"/>
        <pc:sldMkLst>
          <pc:docMk/>
          <pc:sldMk cId="2912855757" sldId="748"/>
        </pc:sldMkLst>
      </pc:sldChg>
      <pc:sldChg chg="addSp delSp modSp mod modShow modNotesTx">
        <pc:chgData name="Osborn, Andrea (CFIA/ACIA)" userId="016df1cd-5d71-41bc-8fec-8f09298258d4" providerId="ADAL" clId="{689FFCF3-C41B-465D-9CE1-BDE4E972FD80}" dt="2026-04-22T18:47:54.538" v="1984" actId="478"/>
        <pc:sldMkLst>
          <pc:docMk/>
          <pc:sldMk cId="2085202850" sldId="749"/>
        </pc:sldMkLst>
        <pc:spChg chg="mod">
          <ac:chgData name="Osborn, Andrea (CFIA/ACIA)" userId="016df1cd-5d71-41bc-8fec-8f09298258d4" providerId="ADAL" clId="{689FFCF3-C41B-465D-9CE1-BDE4E972FD80}" dt="2026-04-20T22:08:58.199" v="333" actId="14100"/>
          <ac:spMkLst>
            <pc:docMk/>
            <pc:sldMk cId="2085202850" sldId="749"/>
            <ac:spMk id="2" creationId="{F7E6088F-19C5-06A6-1BFF-8147230E356E}"/>
          </ac:spMkLst>
        </pc:spChg>
        <pc:spChg chg="mod">
          <ac:chgData name="Osborn, Andrea (CFIA/ACIA)" userId="016df1cd-5d71-41bc-8fec-8f09298258d4" providerId="ADAL" clId="{689FFCF3-C41B-465D-9CE1-BDE4E972FD80}" dt="2026-04-22T17:32:57.980" v="1938" actId="14100"/>
          <ac:spMkLst>
            <pc:docMk/>
            <pc:sldMk cId="2085202850" sldId="749"/>
            <ac:spMk id="3" creationId="{979B85A5-D0D7-F56E-CBFD-7E32725CFF1A}"/>
          </ac:spMkLst>
        </pc:spChg>
        <pc:spChg chg="add del mod">
          <ac:chgData name="Osborn, Andrea (CFIA/ACIA)" userId="016df1cd-5d71-41bc-8fec-8f09298258d4" providerId="ADAL" clId="{689FFCF3-C41B-465D-9CE1-BDE4E972FD80}" dt="2026-04-22T18:47:54.538" v="1984" actId="478"/>
          <ac:spMkLst>
            <pc:docMk/>
            <pc:sldMk cId="2085202850" sldId="749"/>
            <ac:spMk id="7" creationId="{D991510E-8D48-40A9-B785-4585720C6B3C}"/>
          </ac:spMkLst>
        </pc:spChg>
        <pc:picChg chg="add mod">
          <ac:chgData name="Osborn, Andrea (CFIA/ACIA)" userId="016df1cd-5d71-41bc-8fec-8f09298258d4" providerId="ADAL" clId="{689FFCF3-C41B-465D-9CE1-BDE4E972FD80}" dt="2026-04-22T18:47:51.739" v="1983" actId="1076"/>
          <ac:picMkLst>
            <pc:docMk/>
            <pc:sldMk cId="2085202850" sldId="749"/>
            <ac:picMk id="9" creationId="{2397C01B-6ED1-E0CB-1B85-93AF3199534A}"/>
          </ac:picMkLst>
        </pc:picChg>
      </pc:sldChg>
      <pc:sldChg chg="add">
        <pc:chgData name="Osborn, Andrea (CFIA/ACIA)" userId="016df1cd-5d71-41bc-8fec-8f09298258d4" providerId="ADAL" clId="{689FFCF3-C41B-465D-9CE1-BDE4E972FD80}" dt="2026-04-20T20:51:03.773" v="13"/>
        <pc:sldMkLst>
          <pc:docMk/>
          <pc:sldMk cId="4076010964" sldId="750"/>
        </pc:sldMkLst>
      </pc:sldChg>
      <pc:sldChg chg="addSp delSp modSp add del mod chgLayout">
        <pc:chgData name="Osborn, Andrea (CFIA/ACIA)" userId="016df1cd-5d71-41bc-8fec-8f09298258d4" providerId="ADAL" clId="{689FFCF3-C41B-465D-9CE1-BDE4E972FD80}" dt="2026-04-22T17:31:56.694" v="1934" actId="700"/>
        <pc:sldMkLst>
          <pc:docMk/>
          <pc:sldMk cId="4053926810" sldId="757"/>
        </pc:sldMkLst>
        <pc:spChg chg="add mod ord">
          <ac:chgData name="Osborn, Andrea (CFIA/ACIA)" userId="016df1cd-5d71-41bc-8fec-8f09298258d4" providerId="ADAL" clId="{689FFCF3-C41B-465D-9CE1-BDE4E972FD80}" dt="2026-04-22T17:31:56.694" v="1934" actId="700"/>
          <ac:spMkLst>
            <pc:docMk/>
            <pc:sldMk cId="4053926810" sldId="757"/>
            <ac:spMk id="2" creationId="{9E8E39E6-3E41-5A46-354C-45CCBE3FF4E8}"/>
          </ac:spMkLst>
        </pc:spChg>
        <pc:spChg chg="mod ord">
          <ac:chgData name="Osborn, Andrea (CFIA/ACIA)" userId="016df1cd-5d71-41bc-8fec-8f09298258d4" providerId="ADAL" clId="{689FFCF3-C41B-465D-9CE1-BDE4E972FD80}" dt="2026-04-22T17:31:56.694" v="1934" actId="700"/>
          <ac:spMkLst>
            <pc:docMk/>
            <pc:sldMk cId="4053926810" sldId="757"/>
            <ac:spMk id="4" creationId="{85A4011D-F5EA-AF11-8531-984A64563BA1}"/>
          </ac:spMkLst>
        </pc:spChg>
        <pc:spChg chg="del">
          <ac:chgData name="Osborn, Andrea (CFIA/ACIA)" userId="016df1cd-5d71-41bc-8fec-8f09298258d4" providerId="ADAL" clId="{689FFCF3-C41B-465D-9CE1-BDE4E972FD80}" dt="2026-04-22T17:31:56.694" v="1934" actId="700"/>
          <ac:spMkLst>
            <pc:docMk/>
            <pc:sldMk cId="4053926810" sldId="757"/>
            <ac:spMk id="5" creationId="{4B0CC435-64F9-4AFC-A4B7-D34971745C6D}"/>
          </ac:spMkLst>
        </pc:spChg>
      </pc:sldChg>
      <pc:sldChg chg="addSp delSp modSp add mod modClrScheme chgLayout">
        <pc:chgData name="Osborn, Andrea (CFIA/ACIA)" userId="016df1cd-5d71-41bc-8fec-8f09298258d4" providerId="ADAL" clId="{689FFCF3-C41B-465D-9CE1-BDE4E972FD80}" dt="2026-04-22T18:44:42.123" v="1961" actId="1076"/>
        <pc:sldMkLst>
          <pc:docMk/>
          <pc:sldMk cId="824529296" sldId="758"/>
        </pc:sldMkLst>
        <pc:spChg chg="mod ord">
          <ac:chgData name="Osborn, Andrea (CFIA/ACIA)" userId="016df1cd-5d71-41bc-8fec-8f09298258d4" providerId="ADAL" clId="{689FFCF3-C41B-465D-9CE1-BDE4E972FD80}" dt="2026-04-22T18:44:42.123" v="1961" actId="1076"/>
          <ac:spMkLst>
            <pc:docMk/>
            <pc:sldMk cId="824529296" sldId="758"/>
            <ac:spMk id="2" creationId="{00000000-0000-0000-0000-000000000000}"/>
          </ac:spMkLst>
        </pc:spChg>
        <pc:spChg chg="add del mod ord">
          <ac:chgData name="Osborn, Andrea (CFIA/ACIA)" userId="016df1cd-5d71-41bc-8fec-8f09298258d4" providerId="ADAL" clId="{689FFCF3-C41B-465D-9CE1-BDE4E972FD80}" dt="2026-04-22T18:44:37.557" v="1960" actId="478"/>
          <ac:spMkLst>
            <pc:docMk/>
            <pc:sldMk cId="824529296" sldId="758"/>
            <ac:spMk id="3" creationId="{669F64E1-38A6-EE06-3144-F3B92116050A}"/>
          </ac:spMkLst>
        </pc:spChg>
      </pc:sldChg>
      <pc:sldChg chg="add del">
        <pc:chgData name="Osborn, Andrea (CFIA/ACIA)" userId="016df1cd-5d71-41bc-8fec-8f09298258d4" providerId="ADAL" clId="{689FFCF3-C41B-465D-9CE1-BDE4E972FD80}" dt="2026-04-20T20:52:02.898" v="18"/>
        <pc:sldMkLst>
          <pc:docMk/>
          <pc:sldMk cId="1303363118" sldId="758"/>
        </pc:sldMkLst>
      </pc:sldChg>
      <pc:sldChg chg="add del">
        <pc:chgData name="Osborn, Andrea (CFIA/ACIA)" userId="016df1cd-5d71-41bc-8fec-8f09298258d4" providerId="ADAL" clId="{689FFCF3-C41B-465D-9CE1-BDE4E972FD80}" dt="2026-04-20T20:52:02.898" v="18"/>
        <pc:sldMkLst>
          <pc:docMk/>
          <pc:sldMk cId="3294841424" sldId="759"/>
        </pc:sldMkLst>
      </pc:sldChg>
      <pc:sldChg chg="addSp modSp add mod modClrScheme chgLayout">
        <pc:chgData name="Osborn, Andrea (CFIA/ACIA)" userId="016df1cd-5d71-41bc-8fec-8f09298258d4" providerId="ADAL" clId="{689FFCF3-C41B-465D-9CE1-BDE4E972FD80}" dt="2026-04-22T18:44:59.071" v="1966" actId="1076"/>
        <pc:sldMkLst>
          <pc:docMk/>
          <pc:sldMk cId="3844177940" sldId="759"/>
        </pc:sldMkLst>
        <pc:spChg chg="mod ord">
          <ac:chgData name="Osborn, Andrea (CFIA/ACIA)" userId="016df1cd-5d71-41bc-8fec-8f09298258d4" providerId="ADAL" clId="{689FFCF3-C41B-465D-9CE1-BDE4E972FD80}" dt="2026-04-22T18:44:59.071" v="1966" actId="1076"/>
          <ac:spMkLst>
            <pc:docMk/>
            <pc:sldMk cId="3844177940" sldId="759"/>
            <ac:spMk id="2" creationId="{00000000-0000-0000-0000-000000000000}"/>
          </ac:spMkLst>
        </pc:spChg>
        <pc:spChg chg="add mod ord">
          <ac:chgData name="Osborn, Andrea (CFIA/ACIA)" userId="016df1cd-5d71-41bc-8fec-8f09298258d4" providerId="ADAL" clId="{689FFCF3-C41B-465D-9CE1-BDE4E972FD80}" dt="2026-04-22T18:44:49.011" v="1962" actId="700"/>
          <ac:spMkLst>
            <pc:docMk/>
            <pc:sldMk cId="3844177940" sldId="759"/>
            <ac:spMk id="3" creationId="{551871DF-ED35-5B71-D7CA-A0EBFBAFDB1E}"/>
          </ac:spMkLst>
        </pc:spChg>
        <pc:spChg chg="mod">
          <ac:chgData name="Osborn, Andrea (CFIA/ACIA)" userId="016df1cd-5d71-41bc-8fec-8f09298258d4" providerId="ADAL" clId="{689FFCF3-C41B-465D-9CE1-BDE4E972FD80}" dt="2026-04-22T18:44:53.635" v="1964" actId="1076"/>
          <ac:spMkLst>
            <pc:docMk/>
            <pc:sldMk cId="3844177940" sldId="759"/>
            <ac:spMk id="9" creationId="{00000000-0000-0000-0000-000000000000}"/>
          </ac:spMkLst>
        </pc:spChg>
      </pc:sldChg>
      <pc:sldChg chg="add">
        <pc:chgData name="Osborn, Andrea (CFIA/ACIA)" userId="016df1cd-5d71-41bc-8fec-8f09298258d4" providerId="ADAL" clId="{689FFCF3-C41B-465D-9CE1-BDE4E972FD80}" dt="2026-04-20T20:53:13.586" v="22"/>
        <pc:sldMkLst>
          <pc:docMk/>
          <pc:sldMk cId="1613847369" sldId="760"/>
        </pc:sldMkLst>
      </pc:sldChg>
      <pc:sldChg chg="addSp delSp modSp new mod">
        <pc:chgData name="Osborn, Andrea (CFIA/ACIA)" userId="016df1cd-5d71-41bc-8fec-8f09298258d4" providerId="ADAL" clId="{689FFCF3-C41B-465D-9CE1-BDE4E972FD80}" dt="2026-04-22T18:49:17.544" v="1990" actId="20577"/>
        <pc:sldMkLst>
          <pc:docMk/>
          <pc:sldMk cId="1652102583" sldId="761"/>
        </pc:sldMkLst>
        <pc:spChg chg="mod">
          <ac:chgData name="Osborn, Andrea (CFIA/ACIA)" userId="016df1cd-5d71-41bc-8fec-8f09298258d4" providerId="ADAL" clId="{689FFCF3-C41B-465D-9CE1-BDE4E972FD80}" dt="2026-04-20T22:19:51.399" v="486" actId="14100"/>
          <ac:spMkLst>
            <pc:docMk/>
            <pc:sldMk cId="1652102583" sldId="761"/>
            <ac:spMk id="2" creationId="{08AC1EA4-EBE3-247B-D8E7-6A0684A1FA61}"/>
          </ac:spMkLst>
        </pc:spChg>
        <pc:spChg chg="mod">
          <ac:chgData name="Osborn, Andrea (CFIA/ACIA)" userId="016df1cd-5d71-41bc-8fec-8f09298258d4" providerId="ADAL" clId="{689FFCF3-C41B-465D-9CE1-BDE4E972FD80}" dt="2026-04-22T18:49:17.544" v="1990" actId="20577"/>
          <ac:spMkLst>
            <pc:docMk/>
            <pc:sldMk cId="1652102583" sldId="761"/>
            <ac:spMk id="4" creationId="{FABEAD34-D278-2B34-73FF-432DD6DA5C98}"/>
          </ac:spMkLst>
        </pc:spChg>
        <pc:spChg chg="add mod">
          <ac:chgData name="Osborn, Andrea (CFIA/ACIA)" userId="016df1cd-5d71-41bc-8fec-8f09298258d4" providerId="ADAL" clId="{689FFCF3-C41B-465D-9CE1-BDE4E972FD80}" dt="2026-04-20T22:23:45.710" v="902" actId="1076"/>
          <ac:spMkLst>
            <pc:docMk/>
            <pc:sldMk cId="1652102583" sldId="761"/>
            <ac:spMk id="5" creationId="{939D8C98-35AE-CE7E-634D-857250E9D84A}"/>
          </ac:spMkLst>
        </pc:spChg>
        <pc:spChg chg="add mod">
          <ac:chgData name="Osborn, Andrea (CFIA/ACIA)" userId="016df1cd-5d71-41bc-8fec-8f09298258d4" providerId="ADAL" clId="{689FFCF3-C41B-465D-9CE1-BDE4E972FD80}" dt="2026-04-22T18:48:53.973" v="1986" actId="1076"/>
          <ac:spMkLst>
            <pc:docMk/>
            <pc:sldMk cId="1652102583" sldId="761"/>
            <ac:spMk id="6" creationId="{EE6732A7-B85A-04DE-DCB8-D830BB9ECCFF}"/>
          </ac:spMkLst>
        </pc:spChg>
        <pc:spChg chg="add mod">
          <ac:chgData name="Osborn, Andrea (CFIA/ACIA)" userId="016df1cd-5d71-41bc-8fec-8f09298258d4" providerId="ADAL" clId="{689FFCF3-C41B-465D-9CE1-BDE4E972FD80}" dt="2026-04-20T22:24:11.658" v="908" actId="1076"/>
          <ac:spMkLst>
            <pc:docMk/>
            <pc:sldMk cId="1652102583" sldId="761"/>
            <ac:spMk id="9" creationId="{59D5BB54-7B1B-3DF4-4DA2-5FFBBB93D99E}"/>
          </ac:spMkLst>
        </pc:spChg>
        <pc:picChg chg="add mod">
          <ac:chgData name="Osborn, Andrea (CFIA/ACIA)" userId="016df1cd-5d71-41bc-8fec-8f09298258d4" providerId="ADAL" clId="{689FFCF3-C41B-465D-9CE1-BDE4E972FD80}" dt="2026-04-20T22:23:42.976" v="901" actId="1076"/>
          <ac:picMkLst>
            <pc:docMk/>
            <pc:sldMk cId="1652102583" sldId="761"/>
            <ac:picMk id="2050" creationId="{E84BE5A1-058C-91D4-B77E-535A08A5B969}"/>
          </ac:picMkLst>
        </pc:picChg>
      </pc:sldChg>
      <pc:sldChg chg="addSp modSp new mod">
        <pc:chgData name="Osborn, Andrea (CFIA/ACIA)" userId="016df1cd-5d71-41bc-8fec-8f09298258d4" providerId="ADAL" clId="{689FFCF3-C41B-465D-9CE1-BDE4E972FD80}" dt="2026-04-22T17:05:31.133" v="1929" actId="1076"/>
        <pc:sldMkLst>
          <pc:docMk/>
          <pc:sldMk cId="2477846258" sldId="762"/>
        </pc:sldMkLst>
        <pc:spChg chg="mod">
          <ac:chgData name="Osborn, Andrea (CFIA/ACIA)" userId="016df1cd-5d71-41bc-8fec-8f09298258d4" providerId="ADAL" clId="{689FFCF3-C41B-465D-9CE1-BDE4E972FD80}" dt="2026-04-20T22:28:31.577" v="1057" actId="20577"/>
          <ac:spMkLst>
            <pc:docMk/>
            <pc:sldMk cId="2477846258" sldId="762"/>
            <ac:spMk id="2" creationId="{538BE184-28B2-09B5-C3F2-A3AB76023B60}"/>
          </ac:spMkLst>
        </pc:spChg>
        <pc:spChg chg="add mod">
          <ac:chgData name="Osborn, Andrea (CFIA/ACIA)" userId="016df1cd-5d71-41bc-8fec-8f09298258d4" providerId="ADAL" clId="{689FFCF3-C41B-465D-9CE1-BDE4E972FD80}" dt="2026-04-20T22:28:58.439" v="1083" actId="1076"/>
          <ac:spMkLst>
            <pc:docMk/>
            <pc:sldMk cId="2477846258" sldId="762"/>
            <ac:spMk id="5" creationId="{539A1CB4-93AF-A21B-F5A5-6453E23368E6}"/>
          </ac:spMkLst>
        </pc:spChg>
        <pc:picChg chg="add mod">
          <ac:chgData name="Osborn, Andrea (CFIA/ACIA)" userId="016df1cd-5d71-41bc-8fec-8f09298258d4" providerId="ADAL" clId="{689FFCF3-C41B-465D-9CE1-BDE4E972FD80}" dt="2026-04-22T17:05:31.133" v="1929" actId="1076"/>
          <ac:picMkLst>
            <pc:docMk/>
            <pc:sldMk cId="2477846258" sldId="762"/>
            <ac:picMk id="4" creationId="{5A8B6E86-FC0A-F9D6-26C4-3EF97EFEE4E1}"/>
          </ac:picMkLst>
        </pc:picChg>
      </pc:sldChg>
      <pc:sldChg chg="modSp new mod ord">
        <pc:chgData name="Osborn, Andrea (CFIA/ACIA)" userId="016df1cd-5d71-41bc-8fec-8f09298258d4" providerId="ADAL" clId="{689FFCF3-C41B-465D-9CE1-BDE4E972FD80}" dt="2026-04-22T18:50:13.983" v="1999" actId="1076"/>
        <pc:sldMkLst>
          <pc:docMk/>
          <pc:sldMk cId="281106340" sldId="763"/>
        </pc:sldMkLst>
        <pc:spChg chg="mod">
          <ac:chgData name="Osborn, Andrea (CFIA/ACIA)" userId="016df1cd-5d71-41bc-8fec-8f09298258d4" providerId="ADAL" clId="{689FFCF3-C41B-465D-9CE1-BDE4E972FD80}" dt="2026-04-20T23:25:37.161" v="1563" actId="20577"/>
          <ac:spMkLst>
            <pc:docMk/>
            <pc:sldMk cId="281106340" sldId="763"/>
            <ac:spMk id="2" creationId="{8F08433B-160E-095B-03B4-164A0FFC583F}"/>
          </ac:spMkLst>
        </pc:spChg>
        <pc:spChg chg="mod">
          <ac:chgData name="Osborn, Andrea (CFIA/ACIA)" userId="016df1cd-5d71-41bc-8fec-8f09298258d4" providerId="ADAL" clId="{689FFCF3-C41B-465D-9CE1-BDE4E972FD80}" dt="2026-04-22T18:50:10.683" v="1998" actId="1076"/>
          <ac:spMkLst>
            <pc:docMk/>
            <pc:sldMk cId="281106340" sldId="763"/>
            <ac:spMk id="3" creationId="{5C841990-D179-1539-68D9-5F1C134DC77A}"/>
          </ac:spMkLst>
        </pc:spChg>
        <pc:spChg chg="mod">
          <ac:chgData name="Osborn, Andrea (CFIA/ACIA)" userId="016df1cd-5d71-41bc-8fec-8f09298258d4" providerId="ADAL" clId="{689FFCF3-C41B-465D-9CE1-BDE4E972FD80}" dt="2026-04-22T18:50:13.983" v="1999" actId="1076"/>
          <ac:spMkLst>
            <pc:docMk/>
            <pc:sldMk cId="281106340" sldId="763"/>
            <ac:spMk id="4" creationId="{97AE0503-391A-57B5-6FE7-5933B68CF53B}"/>
          </ac:spMkLst>
        </pc:spChg>
      </pc:sldChg>
    </pc:docChg>
  </pc:docChgLst>
  <pc:docChgLst>
    <pc:chgData name="Osborn, Andrea (CFIA/ACIA)" userId="016df1cd-5d71-41bc-8fec-8f09298258d4" providerId="ADAL" clId="{BB9D89E9-7B19-4151-9044-61956F4E5133}"/>
    <pc:docChg chg="undo custSel addSld delSld modSld sldOrd">
      <pc:chgData name="Osborn, Andrea (CFIA/ACIA)" userId="016df1cd-5d71-41bc-8fec-8f09298258d4" providerId="ADAL" clId="{BB9D89E9-7B19-4151-9044-61956F4E5133}" dt="2026-01-21T22:13:39.901" v="5474" actId="20577"/>
      <pc:docMkLst>
        <pc:docMk/>
      </pc:docMkLst>
      <pc:sldChg chg="modSp mod">
        <pc:chgData name="Osborn, Andrea (CFIA/ACIA)" userId="016df1cd-5d71-41bc-8fec-8f09298258d4" providerId="ADAL" clId="{BB9D89E9-7B19-4151-9044-61956F4E5133}" dt="2026-01-19T22:23:18.962" v="17" actId="20577"/>
        <pc:sldMkLst>
          <pc:docMk/>
          <pc:sldMk cId="2862453356" sldId="256"/>
        </pc:sldMkLst>
      </pc:sldChg>
      <pc:sldChg chg="add">
        <pc:chgData name="Osborn, Andrea (CFIA/ACIA)" userId="016df1cd-5d71-41bc-8fec-8f09298258d4" providerId="ADAL" clId="{BB9D89E9-7B19-4151-9044-61956F4E5133}" dt="2026-01-21T21:52:24.235" v="5416"/>
        <pc:sldMkLst>
          <pc:docMk/>
          <pc:sldMk cId="0" sldId="257"/>
        </pc:sldMkLst>
      </pc:sldChg>
      <pc:sldChg chg="addSp delSp modSp mod">
        <pc:chgData name="Osborn, Andrea (CFIA/ACIA)" userId="016df1cd-5d71-41bc-8fec-8f09298258d4" providerId="ADAL" clId="{BB9D89E9-7B19-4151-9044-61956F4E5133}" dt="2026-01-21T22:13:39.901" v="5474" actId="20577"/>
        <pc:sldMkLst>
          <pc:docMk/>
          <pc:sldMk cId="1611031339" sldId="265"/>
        </pc:sldMkLst>
      </pc:sldChg>
      <pc:sldChg chg="addSp delSp modSp mod">
        <pc:chgData name="Osborn, Andrea (CFIA/ACIA)" userId="016df1cd-5d71-41bc-8fec-8f09298258d4" providerId="ADAL" clId="{BB9D89E9-7B19-4151-9044-61956F4E5133}" dt="2026-01-21T21:07:36.364" v="5034" actId="1076"/>
        <pc:sldMkLst>
          <pc:docMk/>
          <pc:sldMk cId="1739207933" sldId="368"/>
        </pc:sldMkLst>
      </pc:sldChg>
      <pc:sldChg chg="addSp delSp modSp mod">
        <pc:chgData name="Osborn, Andrea (CFIA/ACIA)" userId="016df1cd-5d71-41bc-8fec-8f09298258d4" providerId="ADAL" clId="{BB9D89E9-7B19-4151-9044-61956F4E5133}" dt="2026-01-21T20:33:27.832" v="4956" actId="20577"/>
        <pc:sldMkLst>
          <pc:docMk/>
          <pc:sldMk cId="999002280" sldId="380"/>
        </pc:sldMkLst>
      </pc:sldChg>
      <pc:sldChg chg="addSp delSp modSp mod modClrScheme chgLayout">
        <pc:chgData name="Osborn, Andrea (CFIA/ACIA)" userId="016df1cd-5d71-41bc-8fec-8f09298258d4" providerId="ADAL" clId="{BB9D89E9-7B19-4151-9044-61956F4E5133}" dt="2026-01-21T21:03:54.309" v="5030" actId="1076"/>
        <pc:sldMkLst>
          <pc:docMk/>
          <pc:sldMk cId="2222149877" sldId="415"/>
        </pc:sldMkLst>
      </pc:sldChg>
      <pc:sldChg chg="addSp delSp modSp mod ord modNotesTx">
        <pc:chgData name="Osborn, Andrea (CFIA/ACIA)" userId="016df1cd-5d71-41bc-8fec-8f09298258d4" providerId="ADAL" clId="{BB9D89E9-7B19-4151-9044-61956F4E5133}" dt="2026-01-21T20:41:01.065" v="4961" actId="20577"/>
        <pc:sldMkLst>
          <pc:docMk/>
          <pc:sldMk cId="564309563" sldId="428"/>
        </pc:sldMkLst>
      </pc:sldChg>
      <pc:sldChg chg="modSp mod">
        <pc:chgData name="Osborn, Andrea (CFIA/ACIA)" userId="016df1cd-5d71-41bc-8fec-8f09298258d4" providerId="ADAL" clId="{BB9D89E9-7B19-4151-9044-61956F4E5133}" dt="2026-01-21T21:02:24.552" v="5022" actId="1076"/>
        <pc:sldMkLst>
          <pc:docMk/>
          <pc:sldMk cId="2831163124" sldId="433"/>
        </pc:sldMkLst>
      </pc:sldChg>
      <pc:sldChg chg="modSp del">
        <pc:chgData name="Osborn, Andrea (CFIA/ACIA)" userId="016df1cd-5d71-41bc-8fec-8f09298258d4" providerId="ADAL" clId="{BB9D89E9-7B19-4151-9044-61956F4E5133}" dt="2026-01-20T00:28:01.190" v="1471" actId="47"/>
        <pc:sldMkLst>
          <pc:docMk/>
          <pc:sldMk cId="253676059" sldId="434"/>
        </pc:sldMkLst>
      </pc:sldChg>
      <pc:sldChg chg="addSp delSp modSp mod modNotesTx">
        <pc:chgData name="Osborn, Andrea (CFIA/ACIA)" userId="016df1cd-5d71-41bc-8fec-8f09298258d4" providerId="ADAL" clId="{BB9D89E9-7B19-4151-9044-61956F4E5133}" dt="2026-01-21T20:28:20.182" v="4821" actId="20577"/>
        <pc:sldMkLst>
          <pc:docMk/>
          <pc:sldMk cId="3370757153" sldId="436"/>
        </pc:sldMkLst>
      </pc:sldChg>
      <pc:sldChg chg="del">
        <pc:chgData name="Osborn, Andrea (CFIA/ACIA)" userId="016df1cd-5d71-41bc-8fec-8f09298258d4" providerId="ADAL" clId="{BB9D89E9-7B19-4151-9044-61956F4E5133}" dt="2026-01-20T00:26:51.083" v="1452" actId="47"/>
        <pc:sldMkLst>
          <pc:docMk/>
          <pc:sldMk cId="92036841" sldId="516"/>
        </pc:sldMkLst>
      </pc:sldChg>
      <pc:sldChg chg="del">
        <pc:chgData name="Osborn, Andrea (CFIA/ACIA)" userId="016df1cd-5d71-41bc-8fec-8f09298258d4" providerId="ADAL" clId="{BB9D89E9-7B19-4151-9044-61956F4E5133}" dt="2026-01-20T00:26:53.579" v="1453" actId="47"/>
        <pc:sldMkLst>
          <pc:docMk/>
          <pc:sldMk cId="2457319452" sldId="517"/>
        </pc:sldMkLst>
      </pc:sldChg>
      <pc:sldChg chg="del">
        <pc:chgData name="Osborn, Andrea (CFIA/ACIA)" userId="016df1cd-5d71-41bc-8fec-8f09298258d4" providerId="ADAL" clId="{BB9D89E9-7B19-4151-9044-61956F4E5133}" dt="2026-01-20T00:26:54.767" v="1454" actId="47"/>
        <pc:sldMkLst>
          <pc:docMk/>
          <pc:sldMk cId="1409924110" sldId="518"/>
        </pc:sldMkLst>
      </pc:sldChg>
      <pc:sldChg chg="del">
        <pc:chgData name="Osborn, Andrea (CFIA/ACIA)" userId="016df1cd-5d71-41bc-8fec-8f09298258d4" providerId="ADAL" clId="{BB9D89E9-7B19-4151-9044-61956F4E5133}" dt="2026-01-20T00:26:57.267" v="1455" actId="47"/>
        <pc:sldMkLst>
          <pc:docMk/>
          <pc:sldMk cId="653624590" sldId="520"/>
        </pc:sldMkLst>
      </pc:sldChg>
      <pc:sldChg chg="del">
        <pc:chgData name="Osborn, Andrea (CFIA/ACIA)" userId="016df1cd-5d71-41bc-8fec-8f09298258d4" providerId="ADAL" clId="{BB9D89E9-7B19-4151-9044-61956F4E5133}" dt="2026-01-20T00:26:58.656" v="1456" actId="47"/>
        <pc:sldMkLst>
          <pc:docMk/>
          <pc:sldMk cId="2002199908" sldId="521"/>
        </pc:sldMkLst>
      </pc:sldChg>
      <pc:sldChg chg="addSp delSp modSp mod modNotesTx">
        <pc:chgData name="Osborn, Andrea (CFIA/ACIA)" userId="016df1cd-5d71-41bc-8fec-8f09298258d4" providerId="ADAL" clId="{BB9D89E9-7B19-4151-9044-61956F4E5133}" dt="2026-01-20T00:25:29.450" v="1451" actId="1076"/>
        <pc:sldMkLst>
          <pc:docMk/>
          <pc:sldMk cId="4070633938" sldId="696"/>
        </pc:sldMkLst>
      </pc:sldChg>
      <pc:sldChg chg="del">
        <pc:chgData name="Osborn, Andrea (CFIA/ACIA)" userId="016df1cd-5d71-41bc-8fec-8f09298258d4" providerId="ADAL" clId="{BB9D89E9-7B19-4151-9044-61956F4E5133}" dt="2026-01-20T00:27:00.197" v="1457" actId="47"/>
        <pc:sldMkLst>
          <pc:docMk/>
          <pc:sldMk cId="1266977999" sldId="698"/>
        </pc:sldMkLst>
      </pc:sldChg>
      <pc:sldChg chg="del">
        <pc:chgData name="Osborn, Andrea (CFIA/ACIA)" userId="016df1cd-5d71-41bc-8fec-8f09298258d4" providerId="ADAL" clId="{BB9D89E9-7B19-4151-9044-61956F4E5133}" dt="2026-01-20T00:27:01.757" v="1458" actId="47"/>
        <pc:sldMkLst>
          <pc:docMk/>
          <pc:sldMk cId="1689980507" sldId="700"/>
        </pc:sldMkLst>
      </pc:sldChg>
      <pc:sldChg chg="del">
        <pc:chgData name="Osborn, Andrea (CFIA/ACIA)" userId="016df1cd-5d71-41bc-8fec-8f09298258d4" providerId="ADAL" clId="{BB9D89E9-7B19-4151-9044-61956F4E5133}" dt="2026-01-20T00:27:03.167" v="1459" actId="47"/>
        <pc:sldMkLst>
          <pc:docMk/>
          <pc:sldMk cId="3811535386" sldId="701"/>
        </pc:sldMkLst>
      </pc:sldChg>
      <pc:sldChg chg="del">
        <pc:chgData name="Osborn, Andrea (CFIA/ACIA)" userId="016df1cd-5d71-41bc-8fec-8f09298258d4" providerId="ADAL" clId="{BB9D89E9-7B19-4151-9044-61956F4E5133}" dt="2026-01-20T00:27:04.497" v="1460" actId="47"/>
        <pc:sldMkLst>
          <pc:docMk/>
          <pc:sldMk cId="358872952" sldId="702"/>
        </pc:sldMkLst>
      </pc:sldChg>
      <pc:sldChg chg="del">
        <pc:chgData name="Osborn, Andrea (CFIA/ACIA)" userId="016df1cd-5d71-41bc-8fec-8f09298258d4" providerId="ADAL" clId="{BB9D89E9-7B19-4151-9044-61956F4E5133}" dt="2026-01-20T00:27:06.106" v="1461" actId="47"/>
        <pc:sldMkLst>
          <pc:docMk/>
          <pc:sldMk cId="2309021373" sldId="704"/>
        </pc:sldMkLst>
      </pc:sldChg>
      <pc:sldChg chg="del">
        <pc:chgData name="Osborn, Andrea (CFIA/ACIA)" userId="016df1cd-5d71-41bc-8fec-8f09298258d4" providerId="ADAL" clId="{BB9D89E9-7B19-4151-9044-61956F4E5133}" dt="2026-01-20T00:27:07.515" v="1462" actId="47"/>
        <pc:sldMkLst>
          <pc:docMk/>
          <pc:sldMk cId="2558221563" sldId="705"/>
        </pc:sldMkLst>
      </pc:sldChg>
      <pc:sldChg chg="del">
        <pc:chgData name="Osborn, Andrea (CFIA/ACIA)" userId="016df1cd-5d71-41bc-8fec-8f09298258d4" providerId="ADAL" clId="{BB9D89E9-7B19-4151-9044-61956F4E5133}" dt="2026-01-20T00:27:08.718" v="1463" actId="47"/>
        <pc:sldMkLst>
          <pc:docMk/>
          <pc:sldMk cId="2066826051" sldId="706"/>
        </pc:sldMkLst>
      </pc:sldChg>
      <pc:sldChg chg="del mod">
        <pc:chgData name="Osborn, Andrea (CFIA/ACIA)" userId="016df1cd-5d71-41bc-8fec-8f09298258d4" providerId="ADAL" clId="{BB9D89E9-7B19-4151-9044-61956F4E5133}" dt="2026-01-19T22:35:29.340" v="57" actId="47"/>
        <pc:sldMkLst>
          <pc:docMk/>
          <pc:sldMk cId="2844538735" sldId="725"/>
        </pc:sldMkLst>
      </pc:sldChg>
      <pc:sldChg chg="modSp del">
        <pc:chgData name="Osborn, Andrea (CFIA/ACIA)" userId="016df1cd-5d71-41bc-8fec-8f09298258d4" providerId="ADAL" clId="{BB9D89E9-7B19-4151-9044-61956F4E5133}" dt="2026-01-20T00:27:59.178" v="1470" actId="47"/>
        <pc:sldMkLst>
          <pc:docMk/>
          <pc:sldMk cId="3484898045" sldId="727"/>
        </pc:sldMkLst>
      </pc:sldChg>
      <pc:sldChg chg="del">
        <pc:chgData name="Osborn, Andrea (CFIA/ACIA)" userId="016df1cd-5d71-41bc-8fec-8f09298258d4" providerId="ADAL" clId="{BB9D89E9-7B19-4151-9044-61956F4E5133}" dt="2026-01-20T00:27:15.684" v="1464" actId="47"/>
        <pc:sldMkLst>
          <pc:docMk/>
          <pc:sldMk cId="875840582" sldId="728"/>
        </pc:sldMkLst>
      </pc:sldChg>
      <pc:sldChg chg="addSp delSp modSp new mod modClrScheme chgLayout">
        <pc:chgData name="Osborn, Andrea (CFIA/ACIA)" userId="016df1cd-5d71-41bc-8fec-8f09298258d4" providerId="ADAL" clId="{BB9D89E9-7B19-4151-9044-61956F4E5133}" dt="2026-01-20T00:22:55.795" v="1374" actId="20577"/>
        <pc:sldMkLst>
          <pc:docMk/>
          <pc:sldMk cId="1789317958" sldId="729"/>
        </pc:sldMkLst>
      </pc:sldChg>
      <pc:sldChg chg="addSp delSp modSp add mod">
        <pc:chgData name="Osborn, Andrea (CFIA/ACIA)" userId="016df1cd-5d71-41bc-8fec-8f09298258d4" providerId="ADAL" clId="{BB9D89E9-7B19-4151-9044-61956F4E5133}" dt="2026-01-19T23:32:28.477" v="1105" actId="1076"/>
        <pc:sldMkLst>
          <pc:docMk/>
          <pc:sldMk cId="2780106613" sldId="738"/>
        </pc:sldMkLst>
      </pc:sldChg>
      <pc:sldChg chg="modSp new del mod">
        <pc:chgData name="Osborn, Andrea (CFIA/ACIA)" userId="016df1cd-5d71-41bc-8fec-8f09298258d4" providerId="ADAL" clId="{BB9D89E9-7B19-4151-9044-61956F4E5133}" dt="2026-01-21T20:41:09.104" v="4962" actId="47"/>
        <pc:sldMkLst>
          <pc:docMk/>
          <pc:sldMk cId="4215354996" sldId="739"/>
        </pc:sldMkLst>
      </pc:sldChg>
      <pc:sldChg chg="addSp modSp new mod ord modNotesTx">
        <pc:chgData name="Osborn, Andrea (CFIA/ACIA)" userId="016df1cd-5d71-41bc-8fec-8f09298258d4" providerId="ADAL" clId="{BB9D89E9-7B19-4151-9044-61956F4E5133}" dt="2026-01-21T22:11:15.116" v="5472"/>
        <pc:sldMkLst>
          <pc:docMk/>
          <pc:sldMk cId="2463442445" sldId="740"/>
        </pc:sldMkLst>
      </pc:sldChg>
      <pc:sldChg chg="modSp new mod">
        <pc:chgData name="Osborn, Andrea (CFIA/ACIA)" userId="016df1cd-5d71-41bc-8fec-8f09298258d4" providerId="ADAL" clId="{BB9D89E9-7B19-4151-9044-61956F4E5133}" dt="2026-01-21T21:02:20.567" v="5021" actId="1076"/>
        <pc:sldMkLst>
          <pc:docMk/>
          <pc:sldMk cId="2212327657" sldId="741"/>
        </pc:sldMkLst>
      </pc:sldChg>
      <pc:sldChg chg="modSp new mod">
        <pc:chgData name="Osborn, Andrea (CFIA/ACIA)" userId="016df1cd-5d71-41bc-8fec-8f09298258d4" providerId="ADAL" clId="{BB9D89E9-7B19-4151-9044-61956F4E5133}" dt="2026-01-21T21:02:44.791" v="5025" actId="1076"/>
        <pc:sldMkLst>
          <pc:docMk/>
          <pc:sldMk cId="2397993282" sldId="742"/>
        </pc:sldMkLst>
      </pc:sldChg>
      <pc:sldChg chg="addSp delSp modSp new mod modClrScheme chgLayout">
        <pc:chgData name="Osborn, Andrea (CFIA/ACIA)" userId="016df1cd-5d71-41bc-8fec-8f09298258d4" providerId="ADAL" clId="{BB9D89E9-7B19-4151-9044-61956F4E5133}" dt="2026-01-21T00:14:14.973" v="2964" actId="1076"/>
        <pc:sldMkLst>
          <pc:docMk/>
          <pc:sldMk cId="3140024062" sldId="743"/>
        </pc:sldMkLst>
      </pc:sldChg>
      <pc:sldChg chg="addSp delSp modSp new mod modClrScheme chgLayout">
        <pc:chgData name="Osborn, Andrea (CFIA/ACIA)" userId="016df1cd-5d71-41bc-8fec-8f09298258d4" providerId="ADAL" clId="{BB9D89E9-7B19-4151-9044-61956F4E5133}" dt="2026-01-21T00:13:23.785" v="2956" actId="1076"/>
        <pc:sldMkLst>
          <pc:docMk/>
          <pc:sldMk cId="2175596259" sldId="744"/>
        </pc:sldMkLst>
      </pc:sldChg>
      <pc:sldChg chg="addSp modSp new del mod">
        <pc:chgData name="Osborn, Andrea (CFIA/ACIA)" userId="016df1cd-5d71-41bc-8fec-8f09298258d4" providerId="ADAL" clId="{BB9D89E9-7B19-4151-9044-61956F4E5133}" dt="2026-01-21T00:12:45.768" v="2949" actId="47"/>
        <pc:sldMkLst>
          <pc:docMk/>
          <pc:sldMk cId="399303821" sldId="745"/>
        </pc:sldMkLst>
      </pc:sldChg>
      <pc:sldChg chg="addSp delSp modSp new del mod modClrScheme chgLayout">
        <pc:chgData name="Osborn, Andrea (CFIA/ACIA)" userId="016df1cd-5d71-41bc-8fec-8f09298258d4" providerId="ADAL" clId="{BB9D89E9-7B19-4151-9044-61956F4E5133}" dt="2026-01-21T00:12:43.274" v="2948" actId="47"/>
        <pc:sldMkLst>
          <pc:docMk/>
          <pc:sldMk cId="1445547801" sldId="746"/>
        </pc:sldMkLst>
      </pc:sldChg>
      <pc:sldChg chg="addSp delSp modSp add mod">
        <pc:chgData name="Osborn, Andrea (CFIA/ACIA)" userId="016df1cd-5d71-41bc-8fec-8f09298258d4" providerId="ADAL" clId="{BB9D89E9-7B19-4151-9044-61956F4E5133}" dt="2026-01-21T20:39:53.847" v="4957" actId="5793"/>
        <pc:sldMkLst>
          <pc:docMk/>
          <pc:sldMk cId="2121348394" sldId="747"/>
        </pc:sldMkLst>
      </pc:sldChg>
      <pc:sldChg chg="modSp new mod">
        <pc:chgData name="Osborn, Andrea (CFIA/ACIA)" userId="016df1cd-5d71-41bc-8fec-8f09298258d4" providerId="ADAL" clId="{BB9D89E9-7B19-4151-9044-61956F4E5133}" dt="2026-01-21T21:12:28.217" v="5036"/>
        <pc:sldMkLst>
          <pc:docMk/>
          <pc:sldMk cId="2912855757" sldId="748"/>
        </pc:sldMkLst>
      </pc:sldChg>
      <pc:sldChg chg="addSp delSp modSp new mod setBg">
        <pc:chgData name="Osborn, Andrea (CFIA/ACIA)" userId="016df1cd-5d71-41bc-8fec-8f09298258d4" providerId="ADAL" clId="{BB9D89E9-7B19-4151-9044-61956F4E5133}" dt="2026-01-21T22:10:55.600" v="5470" actId="20577"/>
        <pc:sldMkLst>
          <pc:docMk/>
          <pc:sldMk cId="2085202850" sldId="749"/>
        </pc:sldMkLst>
      </pc:sldChg>
      <pc:sldMasterChg chg="delSldLayout">
        <pc:chgData name="Osborn, Andrea (CFIA/ACIA)" userId="016df1cd-5d71-41bc-8fec-8f09298258d4" providerId="ADAL" clId="{BB9D89E9-7B19-4151-9044-61956F4E5133}" dt="2026-01-20T00:27:08.718" v="1463" actId="47"/>
        <pc:sldMasterMkLst>
          <pc:docMk/>
          <pc:sldMasterMk cId="0" sldId="2147483672"/>
        </pc:sldMasterMkLst>
        <pc:sldLayoutChg chg="del">
          <pc:chgData name="Osborn, Andrea (CFIA/ACIA)" userId="016df1cd-5d71-41bc-8fec-8f09298258d4" providerId="ADAL" clId="{BB9D89E9-7B19-4151-9044-61956F4E5133}" dt="2026-01-20T00:27:08.718" v="1463" actId="47"/>
          <pc:sldLayoutMkLst>
            <pc:docMk/>
            <pc:sldMasterMk cId="0" sldId="2147483672"/>
            <pc:sldLayoutMk cId="1810288925" sldId="2147484345"/>
          </pc:sldLayoutMkLst>
        </pc:sldLayoutChg>
      </pc:sldMasterChg>
    </pc:docChg>
  </pc:docChgLst>
  <pc:docChgLst>
    <pc:chgData name="Osborn, Andrea (CFIA/ACIA)" userId="016df1cd-5d71-41bc-8fec-8f09298258d4" providerId="ADAL" clId="{73012325-AEB9-48D1-BD49-622BAF315EB6}"/>
    <pc:docChg chg="undo custSel addSld delSld modSld">
      <pc:chgData name="Osborn, Andrea (CFIA/ACIA)" userId="016df1cd-5d71-41bc-8fec-8f09298258d4" providerId="ADAL" clId="{73012325-AEB9-48D1-BD49-622BAF315EB6}" dt="2025-10-22T22:05:46.787" v="1482" actId="14100"/>
      <pc:docMkLst>
        <pc:docMk/>
      </pc:docMkLst>
      <pc:sldChg chg="modSp mod modTransition">
        <pc:chgData name="Osborn, Andrea (CFIA/ACIA)" userId="016df1cd-5d71-41bc-8fec-8f09298258d4" providerId="ADAL" clId="{73012325-AEB9-48D1-BD49-622BAF315EB6}" dt="2025-10-22T21:43:56.116" v="824"/>
        <pc:sldMkLst>
          <pc:docMk/>
          <pc:sldMk cId="2862453356" sldId="256"/>
        </pc:sldMkLst>
      </pc:sldChg>
      <pc:sldChg chg="addSp delSp modSp mod modTransition">
        <pc:chgData name="Osborn, Andrea (CFIA/ACIA)" userId="016df1cd-5d71-41bc-8fec-8f09298258d4" providerId="ADAL" clId="{73012325-AEB9-48D1-BD49-622BAF315EB6}" dt="2025-10-22T21:43:56.116" v="824"/>
        <pc:sldMkLst>
          <pc:docMk/>
          <pc:sldMk cId="1611031339" sldId="265"/>
        </pc:sldMkLst>
      </pc:sldChg>
      <pc:sldChg chg="addSp delSp modSp mod modTransition">
        <pc:chgData name="Osborn, Andrea (CFIA/ACIA)" userId="016df1cd-5d71-41bc-8fec-8f09298258d4" providerId="ADAL" clId="{73012325-AEB9-48D1-BD49-622BAF315EB6}" dt="2025-10-22T21:43:56.116" v="824"/>
        <pc:sldMkLst>
          <pc:docMk/>
          <pc:sldMk cId="1739207933" sldId="368"/>
        </pc:sldMkLst>
      </pc:sldChg>
      <pc:sldChg chg="del">
        <pc:chgData name="Osborn, Andrea (CFIA/ACIA)" userId="016df1cd-5d71-41bc-8fec-8f09298258d4" providerId="ADAL" clId="{73012325-AEB9-48D1-BD49-622BAF315EB6}" dt="2025-10-22T19:56:17.996" v="151" actId="47"/>
        <pc:sldMkLst>
          <pc:docMk/>
          <pc:sldMk cId="2744705841" sldId="377"/>
        </pc:sldMkLst>
      </pc:sldChg>
      <pc:sldChg chg="del">
        <pc:chgData name="Osborn, Andrea (CFIA/ACIA)" userId="016df1cd-5d71-41bc-8fec-8f09298258d4" providerId="ADAL" clId="{73012325-AEB9-48D1-BD49-622BAF315EB6}" dt="2025-10-22T20:09:07.069" v="225" actId="47"/>
        <pc:sldMkLst>
          <pc:docMk/>
          <pc:sldMk cId="1867224062" sldId="379"/>
        </pc:sldMkLst>
      </pc:sldChg>
      <pc:sldChg chg="addSp delSp modSp mod modTransition">
        <pc:chgData name="Osborn, Andrea (CFIA/ACIA)" userId="016df1cd-5d71-41bc-8fec-8f09298258d4" providerId="ADAL" clId="{73012325-AEB9-48D1-BD49-622BAF315EB6}" dt="2025-10-22T21:43:56.116" v="824"/>
        <pc:sldMkLst>
          <pc:docMk/>
          <pc:sldMk cId="999002280" sldId="380"/>
        </pc:sldMkLst>
      </pc:sldChg>
      <pc:sldChg chg="del">
        <pc:chgData name="Osborn, Andrea (CFIA/ACIA)" userId="016df1cd-5d71-41bc-8fec-8f09298258d4" providerId="ADAL" clId="{73012325-AEB9-48D1-BD49-622BAF315EB6}" dt="2025-10-22T18:22:11.710" v="2" actId="47"/>
        <pc:sldMkLst>
          <pc:docMk/>
          <pc:sldMk cId="155822488" sldId="389"/>
        </pc:sldMkLst>
      </pc:sldChg>
      <pc:sldChg chg="del">
        <pc:chgData name="Osborn, Andrea (CFIA/ACIA)" userId="016df1cd-5d71-41bc-8fec-8f09298258d4" providerId="ADAL" clId="{73012325-AEB9-48D1-BD49-622BAF315EB6}" dt="2025-10-22T20:29:28.036" v="290" actId="47"/>
        <pc:sldMkLst>
          <pc:docMk/>
          <pc:sldMk cId="2652739059" sldId="407"/>
        </pc:sldMkLst>
      </pc:sldChg>
      <pc:sldChg chg="del">
        <pc:chgData name="Osborn, Andrea (CFIA/ACIA)" userId="016df1cd-5d71-41bc-8fec-8f09298258d4" providerId="ADAL" clId="{73012325-AEB9-48D1-BD49-622BAF315EB6}" dt="2025-10-22T18:22:30.856" v="3" actId="47"/>
        <pc:sldMkLst>
          <pc:docMk/>
          <pc:sldMk cId="3519291582" sldId="411"/>
        </pc:sldMkLst>
      </pc:sldChg>
      <pc:sldChg chg="modSp mod modTransition">
        <pc:chgData name="Osborn, Andrea (CFIA/ACIA)" userId="016df1cd-5d71-41bc-8fec-8f09298258d4" providerId="ADAL" clId="{73012325-AEB9-48D1-BD49-622BAF315EB6}" dt="2025-10-22T21:43:56.116" v="824"/>
        <pc:sldMkLst>
          <pc:docMk/>
          <pc:sldMk cId="2222149877" sldId="415"/>
        </pc:sldMkLst>
      </pc:sldChg>
      <pc:sldChg chg="add del">
        <pc:chgData name="Osborn, Andrea (CFIA/ACIA)" userId="016df1cd-5d71-41bc-8fec-8f09298258d4" providerId="ADAL" clId="{73012325-AEB9-48D1-BD49-622BAF315EB6}" dt="2025-10-22T20:30:34.319" v="296" actId="47"/>
        <pc:sldMkLst>
          <pc:docMk/>
          <pc:sldMk cId="666268977" sldId="418"/>
        </pc:sldMkLst>
      </pc:sldChg>
      <pc:sldChg chg="addSp delSp modSp add del mod modTransition modAnim modNotesTx">
        <pc:chgData name="Osborn, Andrea (CFIA/ACIA)" userId="016df1cd-5d71-41bc-8fec-8f09298258d4" providerId="ADAL" clId="{73012325-AEB9-48D1-BD49-622BAF315EB6}" dt="2025-10-22T21:52:14.855" v="852" actId="1076"/>
        <pc:sldMkLst>
          <pc:docMk/>
          <pc:sldMk cId="564309563" sldId="428"/>
        </pc:sldMkLst>
      </pc:sldChg>
      <pc:sldChg chg="del">
        <pc:chgData name="Osborn, Andrea (CFIA/ACIA)" userId="016df1cd-5d71-41bc-8fec-8f09298258d4" providerId="ADAL" clId="{73012325-AEB9-48D1-BD49-622BAF315EB6}" dt="2025-10-22T20:29:32.155" v="291" actId="47"/>
        <pc:sldMkLst>
          <pc:docMk/>
          <pc:sldMk cId="2840717087" sldId="429"/>
        </pc:sldMkLst>
      </pc:sldChg>
      <pc:sldChg chg="del">
        <pc:chgData name="Osborn, Andrea (CFIA/ACIA)" userId="016df1cd-5d71-41bc-8fec-8f09298258d4" providerId="ADAL" clId="{73012325-AEB9-48D1-BD49-622BAF315EB6}" dt="2025-10-22T18:21:33.564" v="0" actId="47"/>
        <pc:sldMkLst>
          <pc:docMk/>
          <pc:sldMk cId="4214350539" sldId="432"/>
        </pc:sldMkLst>
      </pc:sldChg>
      <pc:sldChg chg="modSp mod modTransition chgLayout">
        <pc:chgData name="Osborn, Andrea (CFIA/ACIA)" userId="016df1cd-5d71-41bc-8fec-8f09298258d4" providerId="ADAL" clId="{73012325-AEB9-48D1-BD49-622BAF315EB6}" dt="2025-10-22T21:43:56.116" v="824"/>
        <pc:sldMkLst>
          <pc:docMk/>
          <pc:sldMk cId="2831163124" sldId="433"/>
        </pc:sldMkLst>
      </pc:sldChg>
      <pc:sldChg chg="modSp mod modTransition chgLayout">
        <pc:chgData name="Osborn, Andrea (CFIA/ACIA)" userId="016df1cd-5d71-41bc-8fec-8f09298258d4" providerId="ADAL" clId="{73012325-AEB9-48D1-BD49-622BAF315EB6}" dt="2025-10-22T21:50:52.123" v="835"/>
        <pc:sldMkLst>
          <pc:docMk/>
          <pc:sldMk cId="253676059" sldId="434"/>
        </pc:sldMkLst>
      </pc:sldChg>
      <pc:sldChg chg="del">
        <pc:chgData name="Osborn, Andrea (CFIA/ACIA)" userId="016df1cd-5d71-41bc-8fec-8f09298258d4" providerId="ADAL" clId="{73012325-AEB9-48D1-BD49-622BAF315EB6}" dt="2025-10-22T20:09:56.226" v="227" actId="47"/>
        <pc:sldMkLst>
          <pc:docMk/>
          <pc:sldMk cId="1826178460" sldId="435"/>
        </pc:sldMkLst>
      </pc:sldChg>
      <pc:sldChg chg="add modTransition">
        <pc:chgData name="Osborn, Andrea (CFIA/ACIA)" userId="016df1cd-5d71-41bc-8fec-8f09298258d4" providerId="ADAL" clId="{73012325-AEB9-48D1-BD49-622BAF315EB6}" dt="2025-10-22T21:43:56.116" v="824"/>
        <pc:sldMkLst>
          <pc:docMk/>
          <pc:sldMk cId="3370757153" sldId="436"/>
        </pc:sldMkLst>
      </pc:sldChg>
      <pc:sldChg chg="delSp add modTransition modAnim">
        <pc:chgData name="Osborn, Andrea (CFIA/ACIA)" userId="016df1cd-5d71-41bc-8fec-8f09298258d4" providerId="ADAL" clId="{73012325-AEB9-48D1-BD49-622BAF315EB6}" dt="2025-10-22T21:43:56.116" v="824"/>
        <pc:sldMkLst>
          <pc:docMk/>
          <pc:sldMk cId="92036841" sldId="516"/>
        </pc:sldMkLst>
      </pc:sldChg>
      <pc:sldChg chg="delSp add modTransition modAnim">
        <pc:chgData name="Osborn, Andrea (CFIA/ACIA)" userId="016df1cd-5d71-41bc-8fec-8f09298258d4" providerId="ADAL" clId="{73012325-AEB9-48D1-BD49-622BAF315EB6}" dt="2025-10-22T21:43:56.116" v="824"/>
        <pc:sldMkLst>
          <pc:docMk/>
          <pc:sldMk cId="2457319452" sldId="517"/>
        </pc:sldMkLst>
      </pc:sldChg>
      <pc:sldChg chg="delSp modSp add mod modTransition modAnim">
        <pc:chgData name="Osborn, Andrea (CFIA/ACIA)" userId="016df1cd-5d71-41bc-8fec-8f09298258d4" providerId="ADAL" clId="{73012325-AEB9-48D1-BD49-622BAF315EB6}" dt="2025-10-22T21:52:51.090" v="863" actId="20577"/>
        <pc:sldMkLst>
          <pc:docMk/>
          <pc:sldMk cId="1409924110" sldId="518"/>
        </pc:sldMkLst>
      </pc:sldChg>
      <pc:sldChg chg="delSp add modTransition modAnim">
        <pc:chgData name="Osborn, Andrea (CFIA/ACIA)" userId="016df1cd-5d71-41bc-8fec-8f09298258d4" providerId="ADAL" clId="{73012325-AEB9-48D1-BD49-622BAF315EB6}" dt="2025-10-22T21:43:56.116" v="824"/>
        <pc:sldMkLst>
          <pc:docMk/>
          <pc:sldMk cId="653624590" sldId="520"/>
        </pc:sldMkLst>
      </pc:sldChg>
      <pc:sldChg chg="delSp modSp add mod modTransition modAnim">
        <pc:chgData name="Osborn, Andrea (CFIA/ACIA)" userId="016df1cd-5d71-41bc-8fec-8f09298258d4" providerId="ADAL" clId="{73012325-AEB9-48D1-BD49-622BAF315EB6}" dt="2025-10-22T21:54:23.221" v="914" actId="20577"/>
        <pc:sldMkLst>
          <pc:docMk/>
          <pc:sldMk cId="2002199908" sldId="521"/>
        </pc:sldMkLst>
      </pc:sldChg>
      <pc:sldChg chg="delSp add modTransition modAnim">
        <pc:chgData name="Osborn, Andrea (CFIA/ACIA)" userId="016df1cd-5d71-41bc-8fec-8f09298258d4" providerId="ADAL" clId="{73012325-AEB9-48D1-BD49-622BAF315EB6}" dt="2025-10-22T21:43:56.116" v="824"/>
        <pc:sldMkLst>
          <pc:docMk/>
          <pc:sldMk cId="4070633938" sldId="696"/>
        </pc:sldMkLst>
      </pc:sldChg>
      <pc:sldChg chg="delSp modSp add mod modTransition modClrScheme modAnim chgLayout">
        <pc:chgData name="Osborn, Andrea (CFIA/ACIA)" userId="016df1cd-5d71-41bc-8fec-8f09298258d4" providerId="ADAL" clId="{73012325-AEB9-48D1-BD49-622BAF315EB6}" dt="2025-10-22T21:55:11.727" v="915" actId="700"/>
        <pc:sldMkLst>
          <pc:docMk/>
          <pc:sldMk cId="1266977999" sldId="698"/>
        </pc:sldMkLst>
      </pc:sldChg>
      <pc:sldChg chg="delSp add modTransition modAnim">
        <pc:chgData name="Osborn, Andrea (CFIA/ACIA)" userId="016df1cd-5d71-41bc-8fec-8f09298258d4" providerId="ADAL" clId="{73012325-AEB9-48D1-BD49-622BAF315EB6}" dt="2025-10-22T21:43:56.116" v="824"/>
        <pc:sldMkLst>
          <pc:docMk/>
          <pc:sldMk cId="1689980507" sldId="700"/>
        </pc:sldMkLst>
      </pc:sldChg>
      <pc:sldChg chg="delSp modSp add mod modTransition modAnim">
        <pc:chgData name="Osborn, Andrea (CFIA/ACIA)" userId="016df1cd-5d71-41bc-8fec-8f09298258d4" providerId="ADAL" clId="{73012325-AEB9-48D1-BD49-622BAF315EB6}" dt="2025-10-22T21:56:06.774" v="917" actId="2711"/>
        <pc:sldMkLst>
          <pc:docMk/>
          <pc:sldMk cId="3811535386" sldId="701"/>
        </pc:sldMkLst>
      </pc:sldChg>
      <pc:sldChg chg="delSp modSp add mod modTransition modAnim">
        <pc:chgData name="Osborn, Andrea (CFIA/ACIA)" userId="016df1cd-5d71-41bc-8fec-8f09298258d4" providerId="ADAL" clId="{73012325-AEB9-48D1-BD49-622BAF315EB6}" dt="2025-10-22T21:56:45.752" v="919" actId="2711"/>
        <pc:sldMkLst>
          <pc:docMk/>
          <pc:sldMk cId="358872952" sldId="702"/>
        </pc:sldMkLst>
      </pc:sldChg>
      <pc:sldChg chg="delSp add modTransition modAnim">
        <pc:chgData name="Osborn, Andrea (CFIA/ACIA)" userId="016df1cd-5d71-41bc-8fec-8f09298258d4" providerId="ADAL" clId="{73012325-AEB9-48D1-BD49-622BAF315EB6}" dt="2025-10-22T21:43:56.116" v="824"/>
        <pc:sldMkLst>
          <pc:docMk/>
          <pc:sldMk cId="2309021373" sldId="704"/>
        </pc:sldMkLst>
      </pc:sldChg>
      <pc:sldChg chg="delSp add mod modTransition modAnim modShow">
        <pc:chgData name="Osborn, Andrea (CFIA/ACIA)" userId="016df1cd-5d71-41bc-8fec-8f09298258d4" providerId="ADAL" clId="{73012325-AEB9-48D1-BD49-622BAF315EB6}" dt="2025-10-22T21:46:18.088" v="825" actId="729"/>
        <pc:sldMkLst>
          <pc:docMk/>
          <pc:sldMk cId="2558221563" sldId="705"/>
        </pc:sldMkLst>
      </pc:sldChg>
      <pc:sldChg chg="delSp add mod modTransition modAnim modShow">
        <pc:chgData name="Osborn, Andrea (CFIA/ACIA)" userId="016df1cd-5d71-41bc-8fec-8f09298258d4" providerId="ADAL" clId="{73012325-AEB9-48D1-BD49-622BAF315EB6}" dt="2025-10-22T21:46:20.510" v="826" actId="729"/>
        <pc:sldMkLst>
          <pc:docMk/>
          <pc:sldMk cId="2066826051" sldId="706"/>
        </pc:sldMkLst>
      </pc:sldChg>
      <pc:sldChg chg="addSp delSp modSp add mod modTransition modClrScheme chgLayout modNotesTx">
        <pc:chgData name="Osborn, Andrea (CFIA/ACIA)" userId="016df1cd-5d71-41bc-8fec-8f09298258d4" providerId="ADAL" clId="{73012325-AEB9-48D1-BD49-622BAF315EB6}" dt="2025-10-22T21:43:56.116" v="824"/>
        <pc:sldMkLst>
          <pc:docMk/>
          <pc:sldMk cId="2844538735" sldId="725"/>
        </pc:sldMkLst>
      </pc:sldChg>
      <pc:sldChg chg="addSp delSp new del mod modClrScheme chgLayout">
        <pc:chgData name="Osborn, Andrea (CFIA/ACIA)" userId="016df1cd-5d71-41bc-8fec-8f09298258d4" providerId="ADAL" clId="{73012325-AEB9-48D1-BD49-622BAF315EB6}" dt="2025-10-22T20:49:05.412" v="561" actId="47"/>
        <pc:sldMkLst>
          <pc:docMk/>
          <pc:sldMk cId="1877046375" sldId="726"/>
        </pc:sldMkLst>
      </pc:sldChg>
      <pc:sldChg chg="delSp modSp add del modTransition modAnim">
        <pc:chgData name="Osborn, Andrea (CFIA/ACIA)" userId="016df1cd-5d71-41bc-8fec-8f09298258d4" providerId="ADAL" clId="{73012325-AEB9-48D1-BD49-622BAF315EB6}" dt="2025-10-22T20:32:05.478" v="301" actId="47"/>
        <pc:sldMkLst>
          <pc:docMk/>
          <pc:sldMk cId="1884379988" sldId="726"/>
        </pc:sldMkLst>
      </pc:sldChg>
      <pc:sldChg chg="modSp new del mod modTransition">
        <pc:chgData name="Osborn, Andrea (CFIA/ACIA)" userId="016df1cd-5d71-41bc-8fec-8f09298258d4" providerId="ADAL" clId="{73012325-AEB9-48D1-BD49-622BAF315EB6}" dt="2025-10-22T21:57:35.947" v="920" actId="47"/>
        <pc:sldMkLst>
          <pc:docMk/>
          <pc:sldMk cId="3013455777" sldId="726"/>
        </pc:sldMkLst>
      </pc:sldChg>
      <pc:sldChg chg="modSp new mod modTransition">
        <pc:chgData name="Osborn, Andrea (CFIA/ACIA)" userId="016df1cd-5d71-41bc-8fec-8f09298258d4" providerId="ADAL" clId="{73012325-AEB9-48D1-BD49-622BAF315EB6}" dt="2025-10-22T21:46:37.297" v="828"/>
        <pc:sldMkLst>
          <pc:docMk/>
          <pc:sldMk cId="3484898045" sldId="727"/>
        </pc:sldMkLst>
      </pc:sldChg>
      <pc:sldChg chg="modSp new mod modTransition">
        <pc:chgData name="Osborn, Andrea (CFIA/ACIA)" userId="016df1cd-5d71-41bc-8fec-8f09298258d4" providerId="ADAL" clId="{73012325-AEB9-48D1-BD49-622BAF315EB6}" dt="2025-10-22T22:05:46.787" v="1482" actId="14100"/>
        <pc:sldMkLst>
          <pc:docMk/>
          <pc:sldMk cId="875840582" sldId="728"/>
        </pc:sldMkLst>
      </pc:sldChg>
      <pc:sldMasterChg chg="delSldLayout">
        <pc:chgData name="Osborn, Andrea (CFIA/ACIA)" userId="016df1cd-5d71-41bc-8fec-8f09298258d4" providerId="ADAL" clId="{73012325-AEB9-48D1-BD49-622BAF315EB6}" dt="2025-10-22T18:22:30.856" v="3" actId="47"/>
        <pc:sldMasterMkLst>
          <pc:docMk/>
          <pc:sldMasterMk cId="0" sldId="2147483672"/>
        </pc:sldMasterMkLst>
        <pc:sldLayoutChg chg="del">
          <pc:chgData name="Osborn, Andrea (CFIA/ACIA)" userId="016df1cd-5d71-41bc-8fec-8f09298258d4" providerId="ADAL" clId="{73012325-AEB9-48D1-BD49-622BAF315EB6}" dt="2025-10-22T18:22:30.856" v="3" actId="47"/>
          <pc:sldLayoutMkLst>
            <pc:docMk/>
            <pc:sldMasterMk cId="0" sldId="2147483672"/>
            <pc:sldLayoutMk cId="2491537512" sldId="214748434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136gc-my.sharepoint.com/personal/andrea_osborn_inspection_gc_ca/Documents/Presentations%202026/HPAI_IAHP_Wildlife_Faune__file_fichie%2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136gc-my.sharepoint.com/personal/andrea_osborn_inspection_gc_ca/Documents/Presentations%202026/HPAI_IAHP_Wildlife_Faune__file_fichie%20(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sborna\AppData\Roaming\OpenText\DM\Temp\CFIA_ACIA-%2322833708-v1-HPAI_US_Farm_Data_2025_05_2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sborna\AppData\Roaming\OpenText\DM\Temp\CFIA_ACIA-%2322833708-v1-HPAI_US_Farm_Data_2025_05_28.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[HPAI_IAHP_Wildlife_Faune__file_fichie (3).xlsx]2021 to 2026 by bird type!PivotTable3</c:name>
    <c:fmtId val="10"/>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'2021 to 2026 by bird type'!$B$3:$B$4</c:f>
              <c:strCache>
                <c:ptCount val="1"/>
                <c:pt idx="0">
                  <c:v>Corvid</c:v>
                </c:pt>
              </c:strCache>
            </c:strRef>
          </c:tx>
          <c:spPr>
            <a:solidFill>
              <a:srgbClr val="7030A0"/>
            </a:solidFill>
            <a:ln>
              <a:noFill/>
            </a:ln>
            <a:effectLst/>
          </c:spPr>
          <c:invertIfNegative val="0"/>
          <c:cat>
            <c:multiLvlStrRef>
              <c:f>'2021 to 2026 by bird type'!$A$5:$A$60</c:f>
              <c:multiLvlStrCache>
                <c:ptCount val="49"/>
                <c:lvl>
                  <c:pt idx="0">
                    <c:v>Nov</c:v>
                  </c:pt>
                  <c:pt idx="1">
                    <c:v>Dec</c:v>
                  </c:pt>
                  <c:pt idx="2">
                    <c:v>Jan</c:v>
                  </c:pt>
                  <c:pt idx="3">
                    <c:v>Feb</c:v>
                  </c:pt>
                  <c:pt idx="4">
                    <c:v>Mar</c:v>
                  </c:pt>
                  <c:pt idx="5">
                    <c:v>Apr</c:v>
                  </c:pt>
                  <c:pt idx="6">
                    <c:v>May</c:v>
                  </c:pt>
                  <c:pt idx="7">
                    <c:v>Jun</c:v>
                  </c:pt>
                  <c:pt idx="8">
                    <c:v>Jul</c:v>
                  </c:pt>
                  <c:pt idx="9">
                    <c:v>Aug</c:v>
                  </c:pt>
                  <c:pt idx="10">
                    <c:v>Sep</c:v>
                  </c:pt>
                  <c:pt idx="11">
                    <c:v>Oct</c:v>
                  </c:pt>
                  <c:pt idx="12">
                    <c:v>Nov</c:v>
                  </c:pt>
                  <c:pt idx="13">
                    <c:v>Dec</c:v>
                  </c:pt>
                  <c:pt idx="14">
                    <c:v>Jan</c:v>
                  </c:pt>
                  <c:pt idx="15">
                    <c:v>Feb</c:v>
                  </c:pt>
                  <c:pt idx="16">
                    <c:v>Mar</c:v>
                  </c:pt>
                  <c:pt idx="17">
                    <c:v>Apr</c:v>
                  </c:pt>
                  <c:pt idx="18">
                    <c:v>May</c:v>
                  </c:pt>
                  <c:pt idx="19">
                    <c:v>Jun</c:v>
                  </c:pt>
                  <c:pt idx="20">
                    <c:v>Jul</c:v>
                  </c:pt>
                  <c:pt idx="21">
                    <c:v>Aug</c:v>
                  </c:pt>
                  <c:pt idx="22">
                    <c:v>Sep</c:v>
                  </c:pt>
                  <c:pt idx="23">
                    <c:v>Oct</c:v>
                  </c:pt>
                  <c:pt idx="24">
                    <c:v>Nov</c:v>
                  </c:pt>
                  <c:pt idx="25">
                    <c:v>Dec</c:v>
                  </c:pt>
                  <c:pt idx="26">
                    <c:v>Jan</c:v>
                  </c:pt>
                  <c:pt idx="27">
                    <c:v>Feb</c:v>
                  </c:pt>
                  <c:pt idx="28">
                    <c:v>Mar</c:v>
                  </c:pt>
                  <c:pt idx="29">
                    <c:v>Apr</c:v>
                  </c:pt>
                  <c:pt idx="30">
                    <c:v>May</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lvl>
                <c:lvl>
                  <c:pt idx="0">
                    <c:v>2021</c:v>
                  </c:pt>
                  <c:pt idx="2">
                    <c:v>2022</c:v>
                  </c:pt>
                  <c:pt idx="14">
                    <c:v>2023</c:v>
                  </c:pt>
                  <c:pt idx="26">
                    <c:v>2024</c:v>
                  </c:pt>
                  <c:pt idx="36">
                    <c:v>2025</c:v>
                  </c:pt>
                  <c:pt idx="48">
                    <c:v>2026</c:v>
                  </c:pt>
                </c:lvl>
              </c:multiLvlStrCache>
            </c:multiLvlStrRef>
          </c:cat>
          <c:val>
            <c:numRef>
              <c:f>'2021 to 2026 by bird type'!$B$5:$B$60</c:f>
              <c:numCache>
                <c:formatCode>General</c:formatCode>
                <c:ptCount val="49"/>
                <c:pt idx="2">
                  <c:v>1</c:v>
                </c:pt>
                <c:pt idx="3">
                  <c:v>11</c:v>
                </c:pt>
                <c:pt idx="4">
                  <c:v>23</c:v>
                </c:pt>
                <c:pt idx="5">
                  <c:v>53</c:v>
                </c:pt>
                <c:pt idx="6">
                  <c:v>63</c:v>
                </c:pt>
                <c:pt idx="7">
                  <c:v>9</c:v>
                </c:pt>
                <c:pt idx="8">
                  <c:v>1</c:v>
                </c:pt>
                <c:pt idx="9">
                  <c:v>1</c:v>
                </c:pt>
                <c:pt idx="10">
                  <c:v>7</c:v>
                </c:pt>
                <c:pt idx="11">
                  <c:v>6</c:v>
                </c:pt>
                <c:pt idx="12">
                  <c:v>10</c:v>
                </c:pt>
                <c:pt idx="13">
                  <c:v>17</c:v>
                </c:pt>
                <c:pt idx="14">
                  <c:v>15</c:v>
                </c:pt>
                <c:pt idx="15">
                  <c:v>7</c:v>
                </c:pt>
                <c:pt idx="16">
                  <c:v>17</c:v>
                </c:pt>
                <c:pt idx="17">
                  <c:v>13</c:v>
                </c:pt>
                <c:pt idx="18">
                  <c:v>1</c:v>
                </c:pt>
                <c:pt idx="20">
                  <c:v>1</c:v>
                </c:pt>
                <c:pt idx="22">
                  <c:v>1</c:v>
                </c:pt>
                <c:pt idx="24">
                  <c:v>15</c:v>
                </c:pt>
                <c:pt idx="25">
                  <c:v>2</c:v>
                </c:pt>
                <c:pt idx="26">
                  <c:v>9</c:v>
                </c:pt>
                <c:pt idx="27">
                  <c:v>13</c:v>
                </c:pt>
                <c:pt idx="28">
                  <c:v>5</c:v>
                </c:pt>
                <c:pt idx="29">
                  <c:v>5</c:v>
                </c:pt>
                <c:pt idx="34">
                  <c:v>2</c:v>
                </c:pt>
                <c:pt idx="35">
                  <c:v>4</c:v>
                </c:pt>
                <c:pt idx="36">
                  <c:v>2</c:v>
                </c:pt>
                <c:pt idx="37">
                  <c:v>4</c:v>
                </c:pt>
                <c:pt idx="38">
                  <c:v>6</c:v>
                </c:pt>
                <c:pt idx="39">
                  <c:v>4</c:v>
                </c:pt>
                <c:pt idx="43">
                  <c:v>1</c:v>
                </c:pt>
                <c:pt idx="44">
                  <c:v>5</c:v>
                </c:pt>
                <c:pt idx="45">
                  <c:v>9</c:v>
                </c:pt>
                <c:pt idx="46">
                  <c:v>8</c:v>
                </c:pt>
                <c:pt idx="47">
                  <c:v>3</c:v>
                </c:pt>
              </c:numCache>
            </c:numRef>
          </c:val>
          <c:extLst>
            <c:ext xmlns:c16="http://schemas.microsoft.com/office/drawing/2014/chart" uri="{C3380CC4-5D6E-409C-BE32-E72D297353CC}">
              <c16:uniqueId val="{00000000-BF9A-43B2-915D-936FA289D8B6}"/>
            </c:ext>
          </c:extLst>
        </c:ser>
        <c:ser>
          <c:idx val="1"/>
          <c:order val="1"/>
          <c:tx>
            <c:strRef>
              <c:f>'2021 to 2026 by bird type'!$C$3:$C$4</c:f>
              <c:strCache>
                <c:ptCount val="1"/>
                <c:pt idx="0">
                  <c:v>Seabird</c:v>
                </c:pt>
              </c:strCache>
            </c:strRef>
          </c:tx>
          <c:spPr>
            <a:solidFill>
              <a:srgbClr val="FFC000"/>
            </a:solidFill>
            <a:ln>
              <a:noFill/>
            </a:ln>
            <a:effectLst/>
          </c:spPr>
          <c:invertIfNegative val="0"/>
          <c:cat>
            <c:multiLvlStrRef>
              <c:f>'2021 to 2026 by bird type'!$A$5:$A$60</c:f>
              <c:multiLvlStrCache>
                <c:ptCount val="49"/>
                <c:lvl>
                  <c:pt idx="0">
                    <c:v>Nov</c:v>
                  </c:pt>
                  <c:pt idx="1">
                    <c:v>Dec</c:v>
                  </c:pt>
                  <c:pt idx="2">
                    <c:v>Jan</c:v>
                  </c:pt>
                  <c:pt idx="3">
                    <c:v>Feb</c:v>
                  </c:pt>
                  <c:pt idx="4">
                    <c:v>Mar</c:v>
                  </c:pt>
                  <c:pt idx="5">
                    <c:v>Apr</c:v>
                  </c:pt>
                  <c:pt idx="6">
                    <c:v>May</c:v>
                  </c:pt>
                  <c:pt idx="7">
                    <c:v>Jun</c:v>
                  </c:pt>
                  <c:pt idx="8">
                    <c:v>Jul</c:v>
                  </c:pt>
                  <c:pt idx="9">
                    <c:v>Aug</c:v>
                  </c:pt>
                  <c:pt idx="10">
                    <c:v>Sep</c:v>
                  </c:pt>
                  <c:pt idx="11">
                    <c:v>Oct</c:v>
                  </c:pt>
                  <c:pt idx="12">
                    <c:v>Nov</c:v>
                  </c:pt>
                  <c:pt idx="13">
                    <c:v>Dec</c:v>
                  </c:pt>
                  <c:pt idx="14">
                    <c:v>Jan</c:v>
                  </c:pt>
                  <c:pt idx="15">
                    <c:v>Feb</c:v>
                  </c:pt>
                  <c:pt idx="16">
                    <c:v>Mar</c:v>
                  </c:pt>
                  <c:pt idx="17">
                    <c:v>Apr</c:v>
                  </c:pt>
                  <c:pt idx="18">
                    <c:v>May</c:v>
                  </c:pt>
                  <c:pt idx="19">
                    <c:v>Jun</c:v>
                  </c:pt>
                  <c:pt idx="20">
                    <c:v>Jul</c:v>
                  </c:pt>
                  <c:pt idx="21">
                    <c:v>Aug</c:v>
                  </c:pt>
                  <c:pt idx="22">
                    <c:v>Sep</c:v>
                  </c:pt>
                  <c:pt idx="23">
                    <c:v>Oct</c:v>
                  </c:pt>
                  <c:pt idx="24">
                    <c:v>Nov</c:v>
                  </c:pt>
                  <c:pt idx="25">
                    <c:v>Dec</c:v>
                  </c:pt>
                  <c:pt idx="26">
                    <c:v>Jan</c:v>
                  </c:pt>
                  <c:pt idx="27">
                    <c:v>Feb</c:v>
                  </c:pt>
                  <c:pt idx="28">
                    <c:v>Mar</c:v>
                  </c:pt>
                  <c:pt idx="29">
                    <c:v>Apr</c:v>
                  </c:pt>
                  <c:pt idx="30">
                    <c:v>May</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lvl>
                <c:lvl>
                  <c:pt idx="0">
                    <c:v>2021</c:v>
                  </c:pt>
                  <c:pt idx="2">
                    <c:v>2022</c:v>
                  </c:pt>
                  <c:pt idx="14">
                    <c:v>2023</c:v>
                  </c:pt>
                  <c:pt idx="26">
                    <c:v>2024</c:v>
                  </c:pt>
                  <c:pt idx="36">
                    <c:v>2025</c:v>
                  </c:pt>
                  <c:pt idx="48">
                    <c:v>2026</c:v>
                  </c:pt>
                </c:lvl>
              </c:multiLvlStrCache>
            </c:multiLvlStrRef>
          </c:cat>
          <c:val>
            <c:numRef>
              <c:f>'2021 to 2026 by bird type'!$C$5:$C$60</c:f>
              <c:numCache>
                <c:formatCode>General</c:formatCode>
                <c:ptCount val="49"/>
                <c:pt idx="0">
                  <c:v>2</c:v>
                </c:pt>
                <c:pt idx="1">
                  <c:v>1</c:v>
                </c:pt>
                <c:pt idx="2">
                  <c:v>4</c:v>
                </c:pt>
                <c:pt idx="3">
                  <c:v>7</c:v>
                </c:pt>
                <c:pt idx="4">
                  <c:v>8</c:v>
                </c:pt>
                <c:pt idx="5">
                  <c:v>10</c:v>
                </c:pt>
                <c:pt idx="6">
                  <c:v>92</c:v>
                </c:pt>
                <c:pt idx="7">
                  <c:v>78</c:v>
                </c:pt>
                <c:pt idx="8">
                  <c:v>78</c:v>
                </c:pt>
                <c:pt idx="9">
                  <c:v>22</c:v>
                </c:pt>
                <c:pt idx="10">
                  <c:v>14</c:v>
                </c:pt>
                <c:pt idx="11">
                  <c:v>4</c:v>
                </c:pt>
                <c:pt idx="12">
                  <c:v>4</c:v>
                </c:pt>
                <c:pt idx="13">
                  <c:v>3</c:v>
                </c:pt>
                <c:pt idx="14">
                  <c:v>2</c:v>
                </c:pt>
                <c:pt idx="15">
                  <c:v>6</c:v>
                </c:pt>
                <c:pt idx="16">
                  <c:v>6</c:v>
                </c:pt>
                <c:pt idx="17">
                  <c:v>14</c:v>
                </c:pt>
                <c:pt idx="18">
                  <c:v>4</c:v>
                </c:pt>
                <c:pt idx="19">
                  <c:v>8</c:v>
                </c:pt>
                <c:pt idx="21">
                  <c:v>1</c:v>
                </c:pt>
                <c:pt idx="22">
                  <c:v>1</c:v>
                </c:pt>
                <c:pt idx="23">
                  <c:v>4</c:v>
                </c:pt>
                <c:pt idx="24">
                  <c:v>9</c:v>
                </c:pt>
                <c:pt idx="26">
                  <c:v>3</c:v>
                </c:pt>
                <c:pt idx="27">
                  <c:v>2</c:v>
                </c:pt>
                <c:pt idx="28">
                  <c:v>1</c:v>
                </c:pt>
                <c:pt idx="29">
                  <c:v>9</c:v>
                </c:pt>
                <c:pt idx="30">
                  <c:v>5</c:v>
                </c:pt>
                <c:pt idx="33">
                  <c:v>8</c:v>
                </c:pt>
                <c:pt idx="34">
                  <c:v>17</c:v>
                </c:pt>
                <c:pt idx="35">
                  <c:v>17</c:v>
                </c:pt>
                <c:pt idx="36">
                  <c:v>3</c:v>
                </c:pt>
                <c:pt idx="37">
                  <c:v>4</c:v>
                </c:pt>
                <c:pt idx="38">
                  <c:v>7</c:v>
                </c:pt>
                <c:pt idx="39">
                  <c:v>15</c:v>
                </c:pt>
                <c:pt idx="40">
                  <c:v>11</c:v>
                </c:pt>
                <c:pt idx="41">
                  <c:v>8</c:v>
                </c:pt>
                <c:pt idx="42">
                  <c:v>4</c:v>
                </c:pt>
                <c:pt idx="44">
                  <c:v>2</c:v>
                </c:pt>
                <c:pt idx="45">
                  <c:v>2</c:v>
                </c:pt>
                <c:pt idx="46">
                  <c:v>2</c:v>
                </c:pt>
              </c:numCache>
            </c:numRef>
          </c:val>
          <c:extLst>
            <c:ext xmlns:c16="http://schemas.microsoft.com/office/drawing/2014/chart" uri="{C3380CC4-5D6E-409C-BE32-E72D297353CC}">
              <c16:uniqueId val="{00000001-BF9A-43B2-915D-936FA289D8B6}"/>
            </c:ext>
          </c:extLst>
        </c:ser>
        <c:ser>
          <c:idx val="2"/>
          <c:order val="2"/>
          <c:tx>
            <c:strRef>
              <c:f>'2021 to 2026 by bird type'!$D$3:$D$4</c:f>
              <c:strCache>
                <c:ptCount val="1"/>
                <c:pt idx="0">
                  <c:v>Raptor</c:v>
                </c:pt>
              </c:strCache>
            </c:strRef>
          </c:tx>
          <c:spPr>
            <a:solidFill>
              <a:srgbClr val="00B050"/>
            </a:solidFill>
            <a:ln>
              <a:noFill/>
            </a:ln>
            <a:effectLst/>
          </c:spPr>
          <c:invertIfNegative val="0"/>
          <c:cat>
            <c:multiLvlStrRef>
              <c:f>'2021 to 2026 by bird type'!$A$5:$A$60</c:f>
              <c:multiLvlStrCache>
                <c:ptCount val="49"/>
                <c:lvl>
                  <c:pt idx="0">
                    <c:v>Nov</c:v>
                  </c:pt>
                  <c:pt idx="1">
                    <c:v>Dec</c:v>
                  </c:pt>
                  <c:pt idx="2">
                    <c:v>Jan</c:v>
                  </c:pt>
                  <c:pt idx="3">
                    <c:v>Feb</c:v>
                  </c:pt>
                  <c:pt idx="4">
                    <c:v>Mar</c:v>
                  </c:pt>
                  <c:pt idx="5">
                    <c:v>Apr</c:v>
                  </c:pt>
                  <c:pt idx="6">
                    <c:v>May</c:v>
                  </c:pt>
                  <c:pt idx="7">
                    <c:v>Jun</c:v>
                  </c:pt>
                  <c:pt idx="8">
                    <c:v>Jul</c:v>
                  </c:pt>
                  <c:pt idx="9">
                    <c:v>Aug</c:v>
                  </c:pt>
                  <c:pt idx="10">
                    <c:v>Sep</c:v>
                  </c:pt>
                  <c:pt idx="11">
                    <c:v>Oct</c:v>
                  </c:pt>
                  <c:pt idx="12">
                    <c:v>Nov</c:v>
                  </c:pt>
                  <c:pt idx="13">
                    <c:v>Dec</c:v>
                  </c:pt>
                  <c:pt idx="14">
                    <c:v>Jan</c:v>
                  </c:pt>
                  <c:pt idx="15">
                    <c:v>Feb</c:v>
                  </c:pt>
                  <c:pt idx="16">
                    <c:v>Mar</c:v>
                  </c:pt>
                  <c:pt idx="17">
                    <c:v>Apr</c:v>
                  </c:pt>
                  <c:pt idx="18">
                    <c:v>May</c:v>
                  </c:pt>
                  <c:pt idx="19">
                    <c:v>Jun</c:v>
                  </c:pt>
                  <c:pt idx="20">
                    <c:v>Jul</c:v>
                  </c:pt>
                  <c:pt idx="21">
                    <c:v>Aug</c:v>
                  </c:pt>
                  <c:pt idx="22">
                    <c:v>Sep</c:v>
                  </c:pt>
                  <c:pt idx="23">
                    <c:v>Oct</c:v>
                  </c:pt>
                  <c:pt idx="24">
                    <c:v>Nov</c:v>
                  </c:pt>
                  <c:pt idx="25">
                    <c:v>Dec</c:v>
                  </c:pt>
                  <c:pt idx="26">
                    <c:v>Jan</c:v>
                  </c:pt>
                  <c:pt idx="27">
                    <c:v>Feb</c:v>
                  </c:pt>
                  <c:pt idx="28">
                    <c:v>Mar</c:v>
                  </c:pt>
                  <c:pt idx="29">
                    <c:v>Apr</c:v>
                  </c:pt>
                  <c:pt idx="30">
                    <c:v>May</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lvl>
                <c:lvl>
                  <c:pt idx="0">
                    <c:v>2021</c:v>
                  </c:pt>
                  <c:pt idx="2">
                    <c:v>2022</c:v>
                  </c:pt>
                  <c:pt idx="14">
                    <c:v>2023</c:v>
                  </c:pt>
                  <c:pt idx="26">
                    <c:v>2024</c:v>
                  </c:pt>
                  <c:pt idx="36">
                    <c:v>2025</c:v>
                  </c:pt>
                  <c:pt idx="48">
                    <c:v>2026</c:v>
                  </c:pt>
                </c:lvl>
              </c:multiLvlStrCache>
            </c:multiLvlStrRef>
          </c:cat>
          <c:val>
            <c:numRef>
              <c:f>'2021 to 2026 by bird type'!$D$5:$D$60</c:f>
              <c:numCache>
                <c:formatCode>General</c:formatCode>
                <c:ptCount val="49"/>
                <c:pt idx="1">
                  <c:v>1</c:v>
                </c:pt>
                <c:pt idx="2">
                  <c:v>2</c:v>
                </c:pt>
                <c:pt idx="3">
                  <c:v>7</c:v>
                </c:pt>
                <c:pt idx="4">
                  <c:v>15</c:v>
                </c:pt>
                <c:pt idx="5">
                  <c:v>134</c:v>
                </c:pt>
                <c:pt idx="6">
                  <c:v>123</c:v>
                </c:pt>
                <c:pt idx="7">
                  <c:v>21</c:v>
                </c:pt>
                <c:pt idx="8">
                  <c:v>5</c:v>
                </c:pt>
                <c:pt idx="9">
                  <c:v>6</c:v>
                </c:pt>
                <c:pt idx="10">
                  <c:v>14</c:v>
                </c:pt>
                <c:pt idx="11">
                  <c:v>23</c:v>
                </c:pt>
                <c:pt idx="12">
                  <c:v>15</c:v>
                </c:pt>
                <c:pt idx="13">
                  <c:v>21</c:v>
                </c:pt>
                <c:pt idx="14">
                  <c:v>9</c:v>
                </c:pt>
                <c:pt idx="15">
                  <c:v>11</c:v>
                </c:pt>
                <c:pt idx="16">
                  <c:v>8</c:v>
                </c:pt>
                <c:pt idx="17">
                  <c:v>19</c:v>
                </c:pt>
                <c:pt idx="18">
                  <c:v>8</c:v>
                </c:pt>
                <c:pt idx="19">
                  <c:v>1</c:v>
                </c:pt>
                <c:pt idx="20">
                  <c:v>4</c:v>
                </c:pt>
                <c:pt idx="22">
                  <c:v>2</c:v>
                </c:pt>
                <c:pt idx="23">
                  <c:v>9</c:v>
                </c:pt>
                <c:pt idx="24">
                  <c:v>15</c:v>
                </c:pt>
                <c:pt idx="25">
                  <c:v>10</c:v>
                </c:pt>
                <c:pt idx="26">
                  <c:v>7</c:v>
                </c:pt>
                <c:pt idx="27">
                  <c:v>10</c:v>
                </c:pt>
                <c:pt idx="28">
                  <c:v>7</c:v>
                </c:pt>
                <c:pt idx="29">
                  <c:v>6</c:v>
                </c:pt>
                <c:pt idx="32">
                  <c:v>1</c:v>
                </c:pt>
                <c:pt idx="33">
                  <c:v>8</c:v>
                </c:pt>
                <c:pt idx="34">
                  <c:v>15</c:v>
                </c:pt>
                <c:pt idx="35">
                  <c:v>11</c:v>
                </c:pt>
                <c:pt idx="36">
                  <c:v>24</c:v>
                </c:pt>
                <c:pt idx="37">
                  <c:v>11</c:v>
                </c:pt>
                <c:pt idx="38">
                  <c:v>12</c:v>
                </c:pt>
                <c:pt idx="39">
                  <c:v>16</c:v>
                </c:pt>
                <c:pt idx="40">
                  <c:v>6</c:v>
                </c:pt>
                <c:pt idx="41">
                  <c:v>1</c:v>
                </c:pt>
                <c:pt idx="44">
                  <c:v>19</c:v>
                </c:pt>
                <c:pt idx="45">
                  <c:v>9</c:v>
                </c:pt>
                <c:pt idx="46">
                  <c:v>11</c:v>
                </c:pt>
                <c:pt idx="47">
                  <c:v>8</c:v>
                </c:pt>
                <c:pt idx="48">
                  <c:v>1</c:v>
                </c:pt>
              </c:numCache>
            </c:numRef>
          </c:val>
          <c:extLst>
            <c:ext xmlns:c16="http://schemas.microsoft.com/office/drawing/2014/chart" uri="{C3380CC4-5D6E-409C-BE32-E72D297353CC}">
              <c16:uniqueId val="{00000002-BF9A-43B2-915D-936FA289D8B6}"/>
            </c:ext>
          </c:extLst>
        </c:ser>
        <c:ser>
          <c:idx val="3"/>
          <c:order val="3"/>
          <c:tx>
            <c:strRef>
              <c:f>'2021 to 2026 by bird type'!$E$3:$E$4</c:f>
              <c:strCache>
                <c:ptCount val="1"/>
                <c:pt idx="0">
                  <c:v>Waterfowl</c:v>
                </c:pt>
              </c:strCache>
            </c:strRef>
          </c:tx>
          <c:spPr>
            <a:solidFill>
              <a:srgbClr val="0070C0"/>
            </a:solidFill>
            <a:ln>
              <a:noFill/>
            </a:ln>
            <a:effectLst/>
          </c:spPr>
          <c:invertIfNegative val="0"/>
          <c:cat>
            <c:multiLvlStrRef>
              <c:f>'2021 to 2026 by bird type'!$A$5:$A$60</c:f>
              <c:multiLvlStrCache>
                <c:ptCount val="49"/>
                <c:lvl>
                  <c:pt idx="0">
                    <c:v>Nov</c:v>
                  </c:pt>
                  <c:pt idx="1">
                    <c:v>Dec</c:v>
                  </c:pt>
                  <c:pt idx="2">
                    <c:v>Jan</c:v>
                  </c:pt>
                  <c:pt idx="3">
                    <c:v>Feb</c:v>
                  </c:pt>
                  <c:pt idx="4">
                    <c:v>Mar</c:v>
                  </c:pt>
                  <c:pt idx="5">
                    <c:v>Apr</c:v>
                  </c:pt>
                  <c:pt idx="6">
                    <c:v>May</c:v>
                  </c:pt>
                  <c:pt idx="7">
                    <c:v>Jun</c:v>
                  </c:pt>
                  <c:pt idx="8">
                    <c:v>Jul</c:v>
                  </c:pt>
                  <c:pt idx="9">
                    <c:v>Aug</c:v>
                  </c:pt>
                  <c:pt idx="10">
                    <c:v>Sep</c:v>
                  </c:pt>
                  <c:pt idx="11">
                    <c:v>Oct</c:v>
                  </c:pt>
                  <c:pt idx="12">
                    <c:v>Nov</c:v>
                  </c:pt>
                  <c:pt idx="13">
                    <c:v>Dec</c:v>
                  </c:pt>
                  <c:pt idx="14">
                    <c:v>Jan</c:v>
                  </c:pt>
                  <c:pt idx="15">
                    <c:v>Feb</c:v>
                  </c:pt>
                  <c:pt idx="16">
                    <c:v>Mar</c:v>
                  </c:pt>
                  <c:pt idx="17">
                    <c:v>Apr</c:v>
                  </c:pt>
                  <c:pt idx="18">
                    <c:v>May</c:v>
                  </c:pt>
                  <c:pt idx="19">
                    <c:v>Jun</c:v>
                  </c:pt>
                  <c:pt idx="20">
                    <c:v>Jul</c:v>
                  </c:pt>
                  <c:pt idx="21">
                    <c:v>Aug</c:v>
                  </c:pt>
                  <c:pt idx="22">
                    <c:v>Sep</c:v>
                  </c:pt>
                  <c:pt idx="23">
                    <c:v>Oct</c:v>
                  </c:pt>
                  <c:pt idx="24">
                    <c:v>Nov</c:v>
                  </c:pt>
                  <c:pt idx="25">
                    <c:v>Dec</c:v>
                  </c:pt>
                  <c:pt idx="26">
                    <c:v>Jan</c:v>
                  </c:pt>
                  <c:pt idx="27">
                    <c:v>Feb</c:v>
                  </c:pt>
                  <c:pt idx="28">
                    <c:v>Mar</c:v>
                  </c:pt>
                  <c:pt idx="29">
                    <c:v>Apr</c:v>
                  </c:pt>
                  <c:pt idx="30">
                    <c:v>May</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lvl>
                <c:lvl>
                  <c:pt idx="0">
                    <c:v>2021</c:v>
                  </c:pt>
                  <c:pt idx="2">
                    <c:v>2022</c:v>
                  </c:pt>
                  <c:pt idx="14">
                    <c:v>2023</c:v>
                  </c:pt>
                  <c:pt idx="26">
                    <c:v>2024</c:v>
                  </c:pt>
                  <c:pt idx="36">
                    <c:v>2025</c:v>
                  </c:pt>
                  <c:pt idx="48">
                    <c:v>2026</c:v>
                  </c:pt>
                </c:lvl>
              </c:multiLvlStrCache>
            </c:multiLvlStrRef>
          </c:cat>
          <c:val>
            <c:numRef>
              <c:f>'2021 to 2026 by bird type'!$E$5:$E$60</c:f>
              <c:numCache>
                <c:formatCode>General</c:formatCode>
                <c:ptCount val="49"/>
                <c:pt idx="1">
                  <c:v>2</c:v>
                </c:pt>
                <c:pt idx="2">
                  <c:v>15</c:v>
                </c:pt>
                <c:pt idx="3">
                  <c:v>8</c:v>
                </c:pt>
                <c:pt idx="4">
                  <c:v>18</c:v>
                </c:pt>
                <c:pt idx="5">
                  <c:v>155</c:v>
                </c:pt>
                <c:pt idx="6">
                  <c:v>51</c:v>
                </c:pt>
                <c:pt idx="7">
                  <c:v>34</c:v>
                </c:pt>
                <c:pt idx="8">
                  <c:v>13</c:v>
                </c:pt>
                <c:pt idx="9">
                  <c:v>43</c:v>
                </c:pt>
                <c:pt idx="10">
                  <c:v>117</c:v>
                </c:pt>
                <c:pt idx="11">
                  <c:v>74</c:v>
                </c:pt>
                <c:pt idx="12">
                  <c:v>90</c:v>
                </c:pt>
                <c:pt idx="13">
                  <c:v>37</c:v>
                </c:pt>
                <c:pt idx="14">
                  <c:v>10</c:v>
                </c:pt>
                <c:pt idx="15">
                  <c:v>27</c:v>
                </c:pt>
                <c:pt idx="16">
                  <c:v>46</c:v>
                </c:pt>
                <c:pt idx="17">
                  <c:v>7</c:v>
                </c:pt>
                <c:pt idx="18">
                  <c:v>6</c:v>
                </c:pt>
                <c:pt idx="22">
                  <c:v>6</c:v>
                </c:pt>
                <c:pt idx="23">
                  <c:v>44</c:v>
                </c:pt>
                <c:pt idx="24">
                  <c:v>118</c:v>
                </c:pt>
                <c:pt idx="25">
                  <c:v>23</c:v>
                </c:pt>
                <c:pt idx="26">
                  <c:v>21</c:v>
                </c:pt>
                <c:pt idx="27">
                  <c:v>31</c:v>
                </c:pt>
                <c:pt idx="28">
                  <c:v>8</c:v>
                </c:pt>
                <c:pt idx="29">
                  <c:v>1</c:v>
                </c:pt>
                <c:pt idx="30">
                  <c:v>3</c:v>
                </c:pt>
                <c:pt idx="31">
                  <c:v>2</c:v>
                </c:pt>
                <c:pt idx="32">
                  <c:v>1</c:v>
                </c:pt>
                <c:pt idx="33">
                  <c:v>51</c:v>
                </c:pt>
                <c:pt idx="34">
                  <c:v>72</c:v>
                </c:pt>
                <c:pt idx="35">
                  <c:v>60</c:v>
                </c:pt>
                <c:pt idx="36">
                  <c:v>64</c:v>
                </c:pt>
                <c:pt idx="37">
                  <c:v>64</c:v>
                </c:pt>
                <c:pt idx="38">
                  <c:v>22</c:v>
                </c:pt>
                <c:pt idx="39">
                  <c:v>53</c:v>
                </c:pt>
                <c:pt idx="40">
                  <c:v>1</c:v>
                </c:pt>
                <c:pt idx="41">
                  <c:v>1</c:v>
                </c:pt>
                <c:pt idx="42">
                  <c:v>2</c:v>
                </c:pt>
                <c:pt idx="43">
                  <c:v>6</c:v>
                </c:pt>
                <c:pt idx="44">
                  <c:v>89</c:v>
                </c:pt>
                <c:pt idx="45">
                  <c:v>129</c:v>
                </c:pt>
                <c:pt idx="46">
                  <c:v>120</c:v>
                </c:pt>
                <c:pt idx="47">
                  <c:v>25</c:v>
                </c:pt>
              </c:numCache>
            </c:numRef>
          </c:val>
          <c:extLst>
            <c:ext xmlns:c16="http://schemas.microsoft.com/office/drawing/2014/chart" uri="{C3380CC4-5D6E-409C-BE32-E72D297353CC}">
              <c16:uniqueId val="{00000003-BF9A-43B2-915D-936FA289D8B6}"/>
            </c:ext>
          </c:extLst>
        </c:ser>
        <c:dLbls>
          <c:showLegendKey val="0"/>
          <c:showVal val="0"/>
          <c:showCatName val="0"/>
          <c:showSerName val="0"/>
          <c:showPercent val="0"/>
          <c:showBubbleSize val="0"/>
        </c:dLbls>
        <c:gapWidth val="150"/>
        <c:overlap val="100"/>
        <c:axId val="1924765535"/>
        <c:axId val="1924761215"/>
      </c:barChart>
      <c:catAx>
        <c:axId val="1924765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24761215"/>
        <c:crosses val="autoZero"/>
        <c:auto val="1"/>
        <c:lblAlgn val="ctr"/>
        <c:lblOffset val="100"/>
        <c:noMultiLvlLbl val="0"/>
      </c:catAx>
      <c:valAx>
        <c:axId val="19247612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4765535"/>
        <c:crosses val="autoZero"/>
        <c:crossBetween val="between"/>
      </c:valAx>
      <c:spPr>
        <a:noFill/>
        <a:ln>
          <a:noFill/>
        </a:ln>
        <a:effectLst/>
      </c:spPr>
    </c:plotArea>
    <c:legend>
      <c:legendPos val="r"/>
      <c:layout>
        <c:manualLayout>
          <c:xMode val="edge"/>
          <c:yMode val="edge"/>
          <c:x val="0.74886144679000188"/>
          <c:y val="0.11554684374226651"/>
          <c:w val="8.8352883543945132E-2"/>
          <c:h val="0.2538576846805694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[HPAI_IAHP_Wildlife_Faune__file_fichie (3).xlsx]Sheet3!PivotTable5</c:name>
    <c:fmtId val="12"/>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Sheet3!$B$3:$B$4</c:f>
              <c:strCache>
                <c:ptCount val="1"/>
                <c:pt idx="0">
                  <c:v>2021</c:v>
                </c:pt>
              </c:strCache>
            </c:strRef>
          </c:tx>
          <c:spPr>
            <a:solidFill>
              <a:schemeClr val="accent1"/>
            </a:solidFill>
            <a:ln>
              <a:noFill/>
            </a:ln>
            <a:effectLst/>
          </c:spPr>
          <c:invertIfNegative val="0"/>
          <c:cat>
            <c:strRef>
              <c:f>Sheet3!$A$5:$A$9</c:f>
              <c:strCache>
                <c:ptCount val="4"/>
                <c:pt idx="0">
                  <c:v>Waterfowl</c:v>
                </c:pt>
                <c:pt idx="1">
                  <c:v>Raptor</c:v>
                </c:pt>
                <c:pt idx="2">
                  <c:v>Seabird</c:v>
                </c:pt>
                <c:pt idx="3">
                  <c:v>Corvid</c:v>
                </c:pt>
              </c:strCache>
            </c:strRef>
          </c:cat>
          <c:val>
            <c:numRef>
              <c:f>Sheet3!$B$5:$B$9</c:f>
              <c:numCache>
                <c:formatCode>General</c:formatCode>
                <c:ptCount val="4"/>
                <c:pt idx="0">
                  <c:v>2</c:v>
                </c:pt>
                <c:pt idx="1">
                  <c:v>1</c:v>
                </c:pt>
                <c:pt idx="2">
                  <c:v>3</c:v>
                </c:pt>
              </c:numCache>
            </c:numRef>
          </c:val>
          <c:extLst>
            <c:ext xmlns:c16="http://schemas.microsoft.com/office/drawing/2014/chart" uri="{C3380CC4-5D6E-409C-BE32-E72D297353CC}">
              <c16:uniqueId val="{00000000-3270-4E46-B0BE-F894F9A9B6D1}"/>
            </c:ext>
          </c:extLst>
        </c:ser>
        <c:ser>
          <c:idx val="1"/>
          <c:order val="1"/>
          <c:tx>
            <c:strRef>
              <c:f>Sheet3!$C$3:$C$4</c:f>
              <c:strCache>
                <c:ptCount val="1"/>
                <c:pt idx="0">
                  <c:v>2022</c:v>
                </c:pt>
              </c:strCache>
            </c:strRef>
          </c:tx>
          <c:spPr>
            <a:solidFill>
              <a:srgbClr val="0070C0"/>
            </a:solidFill>
            <a:ln>
              <a:noFill/>
            </a:ln>
            <a:effectLst/>
          </c:spPr>
          <c:invertIfNegative val="0"/>
          <c:cat>
            <c:strRef>
              <c:f>Sheet3!$A$5:$A$9</c:f>
              <c:strCache>
                <c:ptCount val="4"/>
                <c:pt idx="0">
                  <c:v>Waterfowl</c:v>
                </c:pt>
                <c:pt idx="1">
                  <c:v>Raptor</c:v>
                </c:pt>
                <c:pt idx="2">
                  <c:v>Seabird</c:v>
                </c:pt>
                <c:pt idx="3">
                  <c:v>Corvid</c:v>
                </c:pt>
              </c:strCache>
            </c:strRef>
          </c:cat>
          <c:val>
            <c:numRef>
              <c:f>Sheet3!$C$5:$C$9</c:f>
              <c:numCache>
                <c:formatCode>General</c:formatCode>
                <c:ptCount val="4"/>
                <c:pt idx="0">
                  <c:v>655</c:v>
                </c:pt>
                <c:pt idx="1">
                  <c:v>386</c:v>
                </c:pt>
                <c:pt idx="2">
                  <c:v>324</c:v>
                </c:pt>
                <c:pt idx="3">
                  <c:v>202</c:v>
                </c:pt>
              </c:numCache>
            </c:numRef>
          </c:val>
          <c:extLst>
            <c:ext xmlns:c16="http://schemas.microsoft.com/office/drawing/2014/chart" uri="{C3380CC4-5D6E-409C-BE32-E72D297353CC}">
              <c16:uniqueId val="{00000001-3270-4E46-B0BE-F894F9A9B6D1}"/>
            </c:ext>
          </c:extLst>
        </c:ser>
        <c:ser>
          <c:idx val="2"/>
          <c:order val="2"/>
          <c:tx>
            <c:strRef>
              <c:f>Sheet3!$D$3:$D$4</c:f>
              <c:strCache>
                <c:ptCount val="1"/>
                <c:pt idx="0">
                  <c:v>2023</c:v>
                </c:pt>
              </c:strCache>
            </c:strRef>
          </c:tx>
          <c:spPr>
            <a:solidFill>
              <a:srgbClr val="00B050"/>
            </a:solidFill>
            <a:ln>
              <a:noFill/>
            </a:ln>
            <a:effectLst/>
          </c:spPr>
          <c:invertIfNegative val="0"/>
          <c:cat>
            <c:strRef>
              <c:f>Sheet3!$A$5:$A$9</c:f>
              <c:strCache>
                <c:ptCount val="4"/>
                <c:pt idx="0">
                  <c:v>Waterfowl</c:v>
                </c:pt>
                <c:pt idx="1">
                  <c:v>Raptor</c:v>
                </c:pt>
                <c:pt idx="2">
                  <c:v>Seabird</c:v>
                </c:pt>
                <c:pt idx="3">
                  <c:v>Corvid</c:v>
                </c:pt>
              </c:strCache>
            </c:strRef>
          </c:cat>
          <c:val>
            <c:numRef>
              <c:f>Sheet3!$D$5:$D$9</c:f>
              <c:numCache>
                <c:formatCode>General</c:formatCode>
                <c:ptCount val="4"/>
                <c:pt idx="0">
                  <c:v>287</c:v>
                </c:pt>
                <c:pt idx="1">
                  <c:v>96</c:v>
                </c:pt>
                <c:pt idx="2">
                  <c:v>55</c:v>
                </c:pt>
                <c:pt idx="3">
                  <c:v>72</c:v>
                </c:pt>
              </c:numCache>
            </c:numRef>
          </c:val>
          <c:extLst>
            <c:ext xmlns:c16="http://schemas.microsoft.com/office/drawing/2014/chart" uri="{C3380CC4-5D6E-409C-BE32-E72D297353CC}">
              <c16:uniqueId val="{00000002-3270-4E46-B0BE-F894F9A9B6D1}"/>
            </c:ext>
          </c:extLst>
        </c:ser>
        <c:ser>
          <c:idx val="3"/>
          <c:order val="3"/>
          <c:tx>
            <c:strRef>
              <c:f>Sheet3!$E$3:$E$4</c:f>
              <c:strCache>
                <c:ptCount val="1"/>
                <c:pt idx="0">
                  <c:v>2024</c:v>
                </c:pt>
              </c:strCache>
            </c:strRef>
          </c:tx>
          <c:spPr>
            <a:solidFill>
              <a:schemeClr val="accent4"/>
            </a:solidFill>
            <a:ln>
              <a:noFill/>
            </a:ln>
            <a:effectLst/>
          </c:spPr>
          <c:invertIfNegative val="0"/>
          <c:cat>
            <c:strRef>
              <c:f>Sheet3!$A$5:$A$9</c:f>
              <c:strCache>
                <c:ptCount val="4"/>
                <c:pt idx="0">
                  <c:v>Waterfowl</c:v>
                </c:pt>
                <c:pt idx="1">
                  <c:v>Raptor</c:v>
                </c:pt>
                <c:pt idx="2">
                  <c:v>Seabird</c:v>
                </c:pt>
                <c:pt idx="3">
                  <c:v>Corvid</c:v>
                </c:pt>
              </c:strCache>
            </c:strRef>
          </c:cat>
          <c:val>
            <c:numRef>
              <c:f>Sheet3!$E$5:$E$9</c:f>
              <c:numCache>
                <c:formatCode>General</c:formatCode>
                <c:ptCount val="4"/>
                <c:pt idx="0">
                  <c:v>250</c:v>
                </c:pt>
                <c:pt idx="1">
                  <c:v>65</c:v>
                </c:pt>
                <c:pt idx="2">
                  <c:v>62</c:v>
                </c:pt>
                <c:pt idx="3">
                  <c:v>38</c:v>
                </c:pt>
              </c:numCache>
            </c:numRef>
          </c:val>
          <c:extLst>
            <c:ext xmlns:c16="http://schemas.microsoft.com/office/drawing/2014/chart" uri="{C3380CC4-5D6E-409C-BE32-E72D297353CC}">
              <c16:uniqueId val="{00000003-3270-4E46-B0BE-F894F9A9B6D1}"/>
            </c:ext>
          </c:extLst>
        </c:ser>
        <c:ser>
          <c:idx val="4"/>
          <c:order val="4"/>
          <c:tx>
            <c:strRef>
              <c:f>Sheet3!$F$3:$F$4</c:f>
              <c:strCache>
                <c:ptCount val="1"/>
                <c:pt idx="0">
                  <c:v>2025</c:v>
                </c:pt>
              </c:strCache>
            </c:strRef>
          </c:tx>
          <c:spPr>
            <a:solidFill>
              <a:srgbClr val="7030A0"/>
            </a:solidFill>
            <a:ln>
              <a:noFill/>
            </a:ln>
            <a:effectLst/>
          </c:spPr>
          <c:invertIfNegative val="0"/>
          <c:cat>
            <c:strRef>
              <c:f>Sheet3!$A$5:$A$9</c:f>
              <c:strCache>
                <c:ptCount val="4"/>
                <c:pt idx="0">
                  <c:v>Waterfowl</c:v>
                </c:pt>
                <c:pt idx="1">
                  <c:v>Raptor</c:v>
                </c:pt>
                <c:pt idx="2">
                  <c:v>Seabird</c:v>
                </c:pt>
                <c:pt idx="3">
                  <c:v>Corvid</c:v>
                </c:pt>
              </c:strCache>
            </c:strRef>
          </c:cat>
          <c:val>
            <c:numRef>
              <c:f>Sheet3!$F$5:$F$9</c:f>
              <c:numCache>
                <c:formatCode>General</c:formatCode>
                <c:ptCount val="4"/>
                <c:pt idx="0">
                  <c:v>576</c:v>
                </c:pt>
                <c:pt idx="1">
                  <c:v>117</c:v>
                </c:pt>
                <c:pt idx="2">
                  <c:v>58</c:v>
                </c:pt>
                <c:pt idx="3">
                  <c:v>42</c:v>
                </c:pt>
              </c:numCache>
            </c:numRef>
          </c:val>
          <c:extLst>
            <c:ext xmlns:c16="http://schemas.microsoft.com/office/drawing/2014/chart" uri="{C3380CC4-5D6E-409C-BE32-E72D297353CC}">
              <c16:uniqueId val="{00000004-3270-4E46-B0BE-F894F9A9B6D1}"/>
            </c:ext>
          </c:extLst>
        </c:ser>
        <c:ser>
          <c:idx val="5"/>
          <c:order val="5"/>
          <c:tx>
            <c:strRef>
              <c:f>Sheet3!$G$3:$G$4</c:f>
              <c:strCache>
                <c:ptCount val="1"/>
                <c:pt idx="0">
                  <c:v>2026</c:v>
                </c:pt>
              </c:strCache>
            </c:strRef>
          </c:tx>
          <c:spPr>
            <a:solidFill>
              <a:srgbClr val="FF0000"/>
            </a:solidFill>
            <a:ln>
              <a:noFill/>
            </a:ln>
            <a:effectLst/>
          </c:spPr>
          <c:invertIfNegative val="0"/>
          <c:cat>
            <c:strRef>
              <c:f>Sheet3!$A$5:$A$9</c:f>
              <c:strCache>
                <c:ptCount val="4"/>
                <c:pt idx="0">
                  <c:v>Waterfowl</c:v>
                </c:pt>
                <c:pt idx="1">
                  <c:v>Raptor</c:v>
                </c:pt>
                <c:pt idx="2">
                  <c:v>Seabird</c:v>
                </c:pt>
                <c:pt idx="3">
                  <c:v>Corvid</c:v>
                </c:pt>
              </c:strCache>
            </c:strRef>
          </c:cat>
          <c:val>
            <c:numRef>
              <c:f>Sheet3!$G$5:$G$9</c:f>
              <c:numCache>
                <c:formatCode>General</c:formatCode>
                <c:ptCount val="4"/>
                <c:pt idx="1">
                  <c:v>1</c:v>
                </c:pt>
              </c:numCache>
            </c:numRef>
          </c:val>
          <c:extLst>
            <c:ext xmlns:c16="http://schemas.microsoft.com/office/drawing/2014/chart" uri="{C3380CC4-5D6E-409C-BE32-E72D297353CC}">
              <c16:uniqueId val="{00000005-3270-4E46-B0BE-F894F9A9B6D1}"/>
            </c:ext>
          </c:extLst>
        </c:ser>
        <c:dLbls>
          <c:showLegendKey val="0"/>
          <c:showVal val="0"/>
          <c:showCatName val="0"/>
          <c:showSerName val="0"/>
          <c:showPercent val="0"/>
          <c:showBubbleSize val="0"/>
        </c:dLbls>
        <c:gapWidth val="219"/>
        <c:overlap val="-27"/>
        <c:axId val="1776670527"/>
        <c:axId val="1776658527"/>
      </c:barChart>
      <c:catAx>
        <c:axId val="1776670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76658527"/>
        <c:crosses val="autoZero"/>
        <c:auto val="1"/>
        <c:lblAlgn val="ctr"/>
        <c:lblOffset val="100"/>
        <c:noMultiLvlLbl val="0"/>
      </c:catAx>
      <c:valAx>
        <c:axId val="17766585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6670527"/>
        <c:crosses val="autoZero"/>
        <c:crossBetween val="between"/>
      </c:valAx>
      <c:spPr>
        <a:noFill/>
        <a:ln>
          <a:noFill/>
        </a:ln>
        <a:effectLst/>
      </c:spPr>
    </c:plotArea>
    <c:legend>
      <c:legendPos val="r"/>
      <c:layout>
        <c:manualLayout>
          <c:xMode val="edge"/>
          <c:yMode val="edge"/>
          <c:x val="0.90417895149692795"/>
          <c:y val="0.20804675531480041"/>
          <c:w val="6.8644267224473782E-2"/>
          <c:h val="0.5360196121318168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[CFIA_ACIA-#22833708-v1-HPAI_US_Farm_Data_2025_05_28.XLSX]US Timeline to March 30!PivotTable1</c:name>
    <c:fmtId val="3"/>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tx2">
              <a:lumMod val="50000"/>
              <a:lumOff val="5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tx2">
              <a:lumMod val="50000"/>
              <a:lumOff val="5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tx2">
              <a:lumMod val="50000"/>
              <a:lumOff val="5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'US Timeline to March 30'!$B$3:$B$4</c:f>
              <c:strCache>
                <c:ptCount val="1"/>
                <c:pt idx="0">
                  <c:v>Non-Poultry</c:v>
                </c:pt>
              </c:strCache>
            </c:strRef>
          </c:tx>
          <c:spPr>
            <a:solidFill>
              <a:srgbClr val="FFC000"/>
            </a:solidFill>
            <a:ln>
              <a:noFill/>
            </a:ln>
            <a:effectLst/>
          </c:spPr>
          <c:invertIfNegative val="0"/>
          <c:cat>
            <c:multiLvlStrRef>
              <c:f>'US Timeline to March 30'!$A$5:$A$61</c:f>
              <c:multiLvlStrCache>
                <c:ptCount val="5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lvl>
                <c:lvl>
                  <c:pt idx="0">
                    <c:v>2022</c:v>
                  </c:pt>
                  <c:pt idx="12">
                    <c:v>2023</c:v>
                  </c:pt>
                  <c:pt idx="24">
                    <c:v>2024</c:v>
                  </c:pt>
                  <c:pt idx="36">
                    <c:v>2025</c:v>
                  </c:pt>
                  <c:pt idx="48">
                    <c:v>2026</c:v>
                  </c:pt>
                </c:lvl>
              </c:multiLvlStrCache>
            </c:multiLvlStrRef>
          </c:cat>
          <c:val>
            <c:numRef>
              <c:f>'US Timeline to March 30'!$B$5:$B$61</c:f>
              <c:numCache>
                <c:formatCode>General</c:formatCode>
                <c:ptCount val="51"/>
                <c:pt idx="0">
                  <c:v>1</c:v>
                </c:pt>
                <c:pt idx="1">
                  <c:v>7</c:v>
                </c:pt>
                <c:pt idx="2">
                  <c:v>28</c:v>
                </c:pt>
                <c:pt idx="3">
                  <c:v>45</c:v>
                </c:pt>
                <c:pt idx="4">
                  <c:v>56</c:v>
                </c:pt>
                <c:pt idx="5">
                  <c:v>16</c:v>
                </c:pt>
                <c:pt idx="6">
                  <c:v>11</c:v>
                </c:pt>
                <c:pt idx="7">
                  <c:v>12</c:v>
                </c:pt>
                <c:pt idx="8">
                  <c:v>29</c:v>
                </c:pt>
                <c:pt idx="9">
                  <c:v>54</c:v>
                </c:pt>
                <c:pt idx="10">
                  <c:v>33</c:v>
                </c:pt>
                <c:pt idx="11">
                  <c:v>32</c:v>
                </c:pt>
                <c:pt idx="12">
                  <c:v>19</c:v>
                </c:pt>
                <c:pt idx="13">
                  <c:v>13</c:v>
                </c:pt>
                <c:pt idx="14">
                  <c:v>14</c:v>
                </c:pt>
                <c:pt idx="15">
                  <c:v>9</c:v>
                </c:pt>
                <c:pt idx="16">
                  <c:v>4</c:v>
                </c:pt>
                <c:pt idx="21">
                  <c:v>16</c:v>
                </c:pt>
                <c:pt idx="22">
                  <c:v>31</c:v>
                </c:pt>
                <c:pt idx="23">
                  <c:v>25</c:v>
                </c:pt>
                <c:pt idx="24">
                  <c:v>12</c:v>
                </c:pt>
                <c:pt idx="25">
                  <c:v>13</c:v>
                </c:pt>
                <c:pt idx="26">
                  <c:v>6</c:v>
                </c:pt>
                <c:pt idx="27">
                  <c:v>2</c:v>
                </c:pt>
                <c:pt idx="28">
                  <c:v>3</c:v>
                </c:pt>
                <c:pt idx="29">
                  <c:v>4</c:v>
                </c:pt>
                <c:pt idx="30">
                  <c:v>2</c:v>
                </c:pt>
                <c:pt idx="33">
                  <c:v>5</c:v>
                </c:pt>
                <c:pt idx="34">
                  <c:v>24</c:v>
                </c:pt>
                <c:pt idx="35">
                  <c:v>42</c:v>
                </c:pt>
                <c:pt idx="36">
                  <c:v>39</c:v>
                </c:pt>
                <c:pt idx="37">
                  <c:v>38</c:v>
                </c:pt>
                <c:pt idx="38">
                  <c:v>23</c:v>
                </c:pt>
                <c:pt idx="39">
                  <c:v>6</c:v>
                </c:pt>
                <c:pt idx="40">
                  <c:v>3</c:v>
                </c:pt>
                <c:pt idx="41">
                  <c:v>2</c:v>
                </c:pt>
                <c:pt idx="42">
                  <c:v>1</c:v>
                </c:pt>
                <c:pt idx="43">
                  <c:v>2</c:v>
                </c:pt>
                <c:pt idx="44">
                  <c:v>6</c:v>
                </c:pt>
                <c:pt idx="45">
                  <c:v>26</c:v>
                </c:pt>
                <c:pt idx="46">
                  <c:v>28</c:v>
                </c:pt>
                <c:pt idx="47">
                  <c:v>37</c:v>
                </c:pt>
                <c:pt idx="48">
                  <c:v>31</c:v>
                </c:pt>
                <c:pt idx="49">
                  <c:v>16</c:v>
                </c:pt>
                <c:pt idx="50">
                  <c:v>12</c:v>
                </c:pt>
              </c:numCache>
            </c:numRef>
          </c:val>
          <c:extLst>
            <c:ext xmlns:c16="http://schemas.microsoft.com/office/drawing/2014/chart" uri="{C3380CC4-5D6E-409C-BE32-E72D297353CC}">
              <c16:uniqueId val="{00000000-314A-4A13-B3A7-0FC67DCDF4A5}"/>
            </c:ext>
          </c:extLst>
        </c:ser>
        <c:ser>
          <c:idx val="1"/>
          <c:order val="1"/>
          <c:tx>
            <c:strRef>
              <c:f>'US Timeline to March 30'!$C$3:$C$4</c:f>
              <c:strCache>
                <c:ptCount val="1"/>
                <c:pt idx="0">
                  <c:v>Poultry</c:v>
                </c:pt>
              </c:strCache>
            </c:strRef>
          </c:tx>
          <c:spPr>
            <a:solidFill>
              <a:srgbClr val="0070C0"/>
            </a:solidFill>
            <a:ln>
              <a:noFill/>
            </a:ln>
            <a:effectLst/>
          </c:spPr>
          <c:invertIfNegative val="0"/>
          <c:cat>
            <c:multiLvlStrRef>
              <c:f>'US Timeline to March 30'!$A$5:$A$61</c:f>
              <c:multiLvlStrCache>
                <c:ptCount val="51"/>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lvl>
                <c:lvl>
                  <c:pt idx="0">
                    <c:v>2022</c:v>
                  </c:pt>
                  <c:pt idx="12">
                    <c:v>2023</c:v>
                  </c:pt>
                  <c:pt idx="24">
                    <c:v>2024</c:v>
                  </c:pt>
                  <c:pt idx="36">
                    <c:v>2025</c:v>
                  </c:pt>
                  <c:pt idx="48">
                    <c:v>2026</c:v>
                  </c:pt>
                </c:lvl>
              </c:multiLvlStrCache>
            </c:multiLvlStrRef>
          </c:cat>
          <c:val>
            <c:numRef>
              <c:f>'US Timeline to March 30'!$C$5:$C$61</c:f>
              <c:numCache>
                <c:formatCode>General</c:formatCode>
                <c:ptCount val="51"/>
                <c:pt idx="1">
                  <c:v>8</c:v>
                </c:pt>
                <c:pt idx="2">
                  <c:v>58</c:v>
                </c:pt>
                <c:pt idx="3">
                  <c:v>121</c:v>
                </c:pt>
                <c:pt idx="4">
                  <c:v>33</c:v>
                </c:pt>
                <c:pt idx="5">
                  <c:v>6</c:v>
                </c:pt>
                <c:pt idx="6">
                  <c:v>9</c:v>
                </c:pt>
                <c:pt idx="7">
                  <c:v>9</c:v>
                </c:pt>
                <c:pt idx="8">
                  <c:v>41</c:v>
                </c:pt>
                <c:pt idx="9">
                  <c:v>39</c:v>
                </c:pt>
                <c:pt idx="10">
                  <c:v>40</c:v>
                </c:pt>
                <c:pt idx="11">
                  <c:v>30</c:v>
                </c:pt>
                <c:pt idx="12">
                  <c:v>9</c:v>
                </c:pt>
                <c:pt idx="13">
                  <c:v>18</c:v>
                </c:pt>
                <c:pt idx="14">
                  <c:v>26</c:v>
                </c:pt>
                <c:pt idx="15">
                  <c:v>6</c:v>
                </c:pt>
                <c:pt idx="17">
                  <c:v>1</c:v>
                </c:pt>
                <c:pt idx="18">
                  <c:v>2</c:v>
                </c:pt>
                <c:pt idx="19">
                  <c:v>1</c:v>
                </c:pt>
                <c:pt idx="20">
                  <c:v>1</c:v>
                </c:pt>
                <c:pt idx="21">
                  <c:v>28</c:v>
                </c:pt>
                <c:pt idx="22">
                  <c:v>67</c:v>
                </c:pt>
                <c:pt idx="23">
                  <c:v>53</c:v>
                </c:pt>
                <c:pt idx="24">
                  <c:v>14</c:v>
                </c:pt>
                <c:pt idx="25">
                  <c:v>9</c:v>
                </c:pt>
                <c:pt idx="26">
                  <c:v>2</c:v>
                </c:pt>
                <c:pt idx="27">
                  <c:v>13</c:v>
                </c:pt>
                <c:pt idx="28">
                  <c:v>13</c:v>
                </c:pt>
                <c:pt idx="29">
                  <c:v>8</c:v>
                </c:pt>
                <c:pt idx="30">
                  <c:v>9</c:v>
                </c:pt>
                <c:pt idx="31">
                  <c:v>2</c:v>
                </c:pt>
                <c:pt idx="32">
                  <c:v>3</c:v>
                </c:pt>
                <c:pt idx="33">
                  <c:v>11</c:v>
                </c:pt>
                <c:pt idx="34">
                  <c:v>38</c:v>
                </c:pt>
                <c:pt idx="35">
                  <c:v>80</c:v>
                </c:pt>
                <c:pt idx="36">
                  <c:v>94</c:v>
                </c:pt>
                <c:pt idx="37">
                  <c:v>74</c:v>
                </c:pt>
                <c:pt idx="38">
                  <c:v>30</c:v>
                </c:pt>
                <c:pt idx="39">
                  <c:v>13</c:v>
                </c:pt>
                <c:pt idx="40">
                  <c:v>9</c:v>
                </c:pt>
                <c:pt idx="41">
                  <c:v>1</c:v>
                </c:pt>
                <c:pt idx="43">
                  <c:v>1</c:v>
                </c:pt>
                <c:pt idx="44">
                  <c:v>23</c:v>
                </c:pt>
                <c:pt idx="45">
                  <c:v>41</c:v>
                </c:pt>
                <c:pt idx="46">
                  <c:v>68</c:v>
                </c:pt>
                <c:pt idx="47">
                  <c:v>45</c:v>
                </c:pt>
                <c:pt idx="48">
                  <c:v>31</c:v>
                </c:pt>
                <c:pt idx="49">
                  <c:v>47</c:v>
                </c:pt>
                <c:pt idx="50">
                  <c:v>56</c:v>
                </c:pt>
              </c:numCache>
            </c:numRef>
          </c:val>
          <c:extLst>
            <c:ext xmlns:c16="http://schemas.microsoft.com/office/drawing/2014/chart" uri="{C3380CC4-5D6E-409C-BE32-E72D297353CC}">
              <c16:uniqueId val="{00000001-314A-4A13-B3A7-0FC67DCDF4A5}"/>
            </c:ext>
          </c:extLst>
        </c:ser>
        <c:dLbls>
          <c:showLegendKey val="0"/>
          <c:showVal val="0"/>
          <c:showCatName val="0"/>
          <c:showSerName val="0"/>
          <c:showPercent val="0"/>
          <c:showBubbleSize val="0"/>
        </c:dLbls>
        <c:gapWidth val="150"/>
        <c:overlap val="100"/>
        <c:axId val="503761391"/>
        <c:axId val="503750831"/>
      </c:barChart>
      <c:catAx>
        <c:axId val="503761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503750831"/>
        <c:crosses val="autoZero"/>
        <c:auto val="1"/>
        <c:lblAlgn val="ctr"/>
        <c:lblOffset val="100"/>
        <c:noMultiLvlLbl val="0"/>
      </c:catAx>
      <c:valAx>
        <c:axId val="5037508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76139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[CFIA_ACIA-#22833708-v1-HPAI_US_Farm_Data_2025_05_28.XLSX]Sheet12!PivotTable8</c:name>
    <c:fmtId val="5"/>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rgbClr val="7030A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Sheet12!$B$3:$B$4</c:f>
              <c:strCache>
                <c:ptCount val="1"/>
                <c:pt idx="0">
                  <c:v>Commercial Chickens</c:v>
                </c:pt>
              </c:strCache>
            </c:strRef>
          </c:tx>
          <c:spPr>
            <a:solidFill>
              <a:srgbClr val="C00000"/>
            </a:solidFill>
            <a:ln>
              <a:noFill/>
            </a:ln>
            <a:effectLst/>
          </c:spPr>
          <c:invertIfNegative val="0"/>
          <c:cat>
            <c:multiLvlStrRef>
              <c:f>Sheet12!$A$5:$A$57</c:f>
              <c:multiLvlStrCache>
                <c:ptCount val="47"/>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Oct</c:v>
                  </c:pt>
                  <c:pt idx="18">
                    <c:v>Nov</c:v>
                  </c:pt>
                  <c:pt idx="19">
                    <c:v>Dec</c:v>
                  </c:pt>
                  <c:pt idx="20">
                    <c:v>Jan</c:v>
                  </c:pt>
                  <c:pt idx="21">
                    <c:v>Feb</c:v>
                  </c:pt>
                  <c:pt idx="22">
                    <c:v>Mar</c:v>
                  </c:pt>
                  <c:pt idx="23">
                    <c:v>Apr</c:v>
                  </c:pt>
                  <c:pt idx="24">
                    <c:v>May</c:v>
                  </c:pt>
                  <c:pt idx="25">
                    <c:v>Jun</c:v>
                  </c:pt>
                  <c:pt idx="26">
                    <c:v>Jul</c:v>
                  </c:pt>
                  <c:pt idx="27">
                    <c:v>Aug</c:v>
                  </c:pt>
                  <c:pt idx="28">
                    <c:v>Sep</c:v>
                  </c:pt>
                  <c:pt idx="29">
                    <c:v>Oct</c:v>
                  </c:pt>
                  <c:pt idx="30">
                    <c:v>Nov</c:v>
                  </c:pt>
                  <c:pt idx="31">
                    <c:v>Dec</c:v>
                  </c:pt>
                  <c:pt idx="32">
                    <c:v>Jan</c:v>
                  </c:pt>
                  <c:pt idx="33">
                    <c:v>Feb</c:v>
                  </c:pt>
                  <c:pt idx="34">
                    <c:v>Mar</c:v>
                  </c:pt>
                  <c:pt idx="35">
                    <c:v>Apr</c:v>
                  </c:pt>
                  <c:pt idx="36">
                    <c:v>May</c:v>
                  </c:pt>
                  <c:pt idx="37">
                    <c:v>Jun</c:v>
                  </c:pt>
                  <c:pt idx="38">
                    <c:v>Jul</c:v>
                  </c:pt>
                  <c:pt idx="39">
                    <c:v>Aug</c:v>
                  </c:pt>
                  <c:pt idx="40">
                    <c:v>Sep</c:v>
                  </c:pt>
                  <c:pt idx="41">
                    <c:v>Oct</c:v>
                  </c:pt>
                  <c:pt idx="42">
                    <c:v>Nov</c:v>
                  </c:pt>
                  <c:pt idx="43">
                    <c:v>Dec</c:v>
                  </c:pt>
                  <c:pt idx="44">
                    <c:v>Jan</c:v>
                  </c:pt>
                  <c:pt idx="45">
                    <c:v>Feb</c:v>
                  </c:pt>
                  <c:pt idx="46">
                    <c:v>Mar</c:v>
                  </c:pt>
                </c:lvl>
                <c:lvl>
                  <c:pt idx="0">
                    <c:v>2022</c:v>
                  </c:pt>
                  <c:pt idx="12">
                    <c:v>2023</c:v>
                  </c:pt>
                  <c:pt idx="20">
                    <c:v>2024</c:v>
                  </c:pt>
                  <c:pt idx="32">
                    <c:v>2025</c:v>
                  </c:pt>
                  <c:pt idx="44">
                    <c:v>2026</c:v>
                  </c:pt>
                </c:lvl>
              </c:multiLvlStrCache>
            </c:multiLvlStrRef>
          </c:cat>
          <c:val>
            <c:numRef>
              <c:f>Sheet12!$B$5:$B$57</c:f>
              <c:numCache>
                <c:formatCode>General</c:formatCode>
                <c:ptCount val="47"/>
                <c:pt idx="1">
                  <c:v>2</c:v>
                </c:pt>
                <c:pt idx="2">
                  <c:v>16</c:v>
                </c:pt>
                <c:pt idx="3">
                  <c:v>19</c:v>
                </c:pt>
                <c:pt idx="4">
                  <c:v>3</c:v>
                </c:pt>
                <c:pt idx="5">
                  <c:v>2</c:v>
                </c:pt>
                <c:pt idx="7">
                  <c:v>2</c:v>
                </c:pt>
                <c:pt idx="8">
                  <c:v>5</c:v>
                </c:pt>
                <c:pt idx="9">
                  <c:v>4</c:v>
                </c:pt>
                <c:pt idx="10">
                  <c:v>5</c:v>
                </c:pt>
                <c:pt idx="11">
                  <c:v>6</c:v>
                </c:pt>
                <c:pt idx="12">
                  <c:v>1</c:v>
                </c:pt>
                <c:pt idx="13">
                  <c:v>3</c:v>
                </c:pt>
                <c:pt idx="17">
                  <c:v>2</c:v>
                </c:pt>
                <c:pt idx="18">
                  <c:v>13</c:v>
                </c:pt>
                <c:pt idx="19">
                  <c:v>19</c:v>
                </c:pt>
                <c:pt idx="20">
                  <c:v>5</c:v>
                </c:pt>
                <c:pt idx="21">
                  <c:v>3</c:v>
                </c:pt>
                <c:pt idx="23">
                  <c:v>7</c:v>
                </c:pt>
                <c:pt idx="24">
                  <c:v>3</c:v>
                </c:pt>
                <c:pt idx="26">
                  <c:v>3</c:v>
                </c:pt>
                <c:pt idx="29">
                  <c:v>9</c:v>
                </c:pt>
                <c:pt idx="30">
                  <c:v>11</c:v>
                </c:pt>
                <c:pt idx="31">
                  <c:v>26</c:v>
                </c:pt>
                <c:pt idx="32">
                  <c:v>39</c:v>
                </c:pt>
                <c:pt idx="33">
                  <c:v>27</c:v>
                </c:pt>
                <c:pt idx="34">
                  <c:v>4</c:v>
                </c:pt>
                <c:pt idx="35">
                  <c:v>2</c:v>
                </c:pt>
                <c:pt idx="36">
                  <c:v>3</c:v>
                </c:pt>
                <c:pt idx="37">
                  <c:v>1</c:v>
                </c:pt>
                <c:pt idx="40">
                  <c:v>3</c:v>
                </c:pt>
                <c:pt idx="41">
                  <c:v>5</c:v>
                </c:pt>
                <c:pt idx="42">
                  <c:v>3</c:v>
                </c:pt>
                <c:pt idx="43">
                  <c:v>5</c:v>
                </c:pt>
                <c:pt idx="44">
                  <c:v>7</c:v>
                </c:pt>
                <c:pt idx="45">
                  <c:v>18</c:v>
                </c:pt>
                <c:pt idx="46">
                  <c:v>7</c:v>
                </c:pt>
              </c:numCache>
            </c:numRef>
          </c:val>
          <c:extLst>
            <c:ext xmlns:c16="http://schemas.microsoft.com/office/drawing/2014/chart" uri="{C3380CC4-5D6E-409C-BE32-E72D297353CC}">
              <c16:uniqueId val="{00000000-B38C-472C-A7EB-F88B5979B592}"/>
            </c:ext>
          </c:extLst>
        </c:ser>
        <c:ser>
          <c:idx val="1"/>
          <c:order val="1"/>
          <c:tx>
            <c:strRef>
              <c:f>Sheet12!$C$3:$C$4</c:f>
              <c:strCache>
                <c:ptCount val="1"/>
                <c:pt idx="0">
                  <c:v>Commercial Duck </c:v>
                </c:pt>
              </c:strCache>
            </c:strRef>
          </c:tx>
          <c:spPr>
            <a:solidFill>
              <a:srgbClr val="00B050"/>
            </a:solidFill>
            <a:ln>
              <a:noFill/>
            </a:ln>
            <a:effectLst/>
          </c:spPr>
          <c:invertIfNegative val="0"/>
          <c:cat>
            <c:multiLvlStrRef>
              <c:f>Sheet12!$A$5:$A$57</c:f>
              <c:multiLvlStrCache>
                <c:ptCount val="47"/>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Oct</c:v>
                  </c:pt>
                  <c:pt idx="18">
                    <c:v>Nov</c:v>
                  </c:pt>
                  <c:pt idx="19">
                    <c:v>Dec</c:v>
                  </c:pt>
                  <c:pt idx="20">
                    <c:v>Jan</c:v>
                  </c:pt>
                  <c:pt idx="21">
                    <c:v>Feb</c:v>
                  </c:pt>
                  <c:pt idx="22">
                    <c:v>Mar</c:v>
                  </c:pt>
                  <c:pt idx="23">
                    <c:v>Apr</c:v>
                  </c:pt>
                  <c:pt idx="24">
                    <c:v>May</c:v>
                  </c:pt>
                  <c:pt idx="25">
                    <c:v>Jun</c:v>
                  </c:pt>
                  <c:pt idx="26">
                    <c:v>Jul</c:v>
                  </c:pt>
                  <c:pt idx="27">
                    <c:v>Aug</c:v>
                  </c:pt>
                  <c:pt idx="28">
                    <c:v>Sep</c:v>
                  </c:pt>
                  <c:pt idx="29">
                    <c:v>Oct</c:v>
                  </c:pt>
                  <c:pt idx="30">
                    <c:v>Nov</c:v>
                  </c:pt>
                  <c:pt idx="31">
                    <c:v>Dec</c:v>
                  </c:pt>
                  <c:pt idx="32">
                    <c:v>Jan</c:v>
                  </c:pt>
                  <c:pt idx="33">
                    <c:v>Feb</c:v>
                  </c:pt>
                  <c:pt idx="34">
                    <c:v>Mar</c:v>
                  </c:pt>
                  <c:pt idx="35">
                    <c:v>Apr</c:v>
                  </c:pt>
                  <c:pt idx="36">
                    <c:v>May</c:v>
                  </c:pt>
                  <c:pt idx="37">
                    <c:v>Jun</c:v>
                  </c:pt>
                  <c:pt idx="38">
                    <c:v>Jul</c:v>
                  </c:pt>
                  <c:pt idx="39">
                    <c:v>Aug</c:v>
                  </c:pt>
                  <c:pt idx="40">
                    <c:v>Sep</c:v>
                  </c:pt>
                  <c:pt idx="41">
                    <c:v>Oct</c:v>
                  </c:pt>
                  <c:pt idx="42">
                    <c:v>Nov</c:v>
                  </c:pt>
                  <c:pt idx="43">
                    <c:v>Dec</c:v>
                  </c:pt>
                  <c:pt idx="44">
                    <c:v>Jan</c:v>
                  </c:pt>
                  <c:pt idx="45">
                    <c:v>Feb</c:v>
                  </c:pt>
                  <c:pt idx="46">
                    <c:v>Mar</c:v>
                  </c:pt>
                </c:lvl>
                <c:lvl>
                  <c:pt idx="0">
                    <c:v>2022</c:v>
                  </c:pt>
                  <c:pt idx="12">
                    <c:v>2023</c:v>
                  </c:pt>
                  <c:pt idx="20">
                    <c:v>2024</c:v>
                  </c:pt>
                  <c:pt idx="32">
                    <c:v>2025</c:v>
                  </c:pt>
                  <c:pt idx="44">
                    <c:v>2026</c:v>
                  </c:pt>
                </c:lvl>
              </c:multiLvlStrCache>
            </c:multiLvlStrRef>
          </c:cat>
          <c:val>
            <c:numRef>
              <c:f>Sheet12!$C$5:$C$57</c:f>
              <c:numCache>
                <c:formatCode>General</c:formatCode>
                <c:ptCount val="47"/>
                <c:pt idx="3">
                  <c:v>4</c:v>
                </c:pt>
                <c:pt idx="4">
                  <c:v>5</c:v>
                </c:pt>
                <c:pt idx="8">
                  <c:v>1</c:v>
                </c:pt>
                <c:pt idx="9">
                  <c:v>2</c:v>
                </c:pt>
                <c:pt idx="10">
                  <c:v>1</c:v>
                </c:pt>
                <c:pt idx="13">
                  <c:v>2</c:v>
                </c:pt>
                <c:pt idx="14">
                  <c:v>1</c:v>
                </c:pt>
                <c:pt idx="18">
                  <c:v>3</c:v>
                </c:pt>
                <c:pt idx="19">
                  <c:v>3</c:v>
                </c:pt>
                <c:pt idx="30">
                  <c:v>4</c:v>
                </c:pt>
                <c:pt idx="31">
                  <c:v>4</c:v>
                </c:pt>
                <c:pt idx="32">
                  <c:v>3</c:v>
                </c:pt>
                <c:pt idx="33">
                  <c:v>5</c:v>
                </c:pt>
                <c:pt idx="34">
                  <c:v>2</c:v>
                </c:pt>
                <c:pt idx="41">
                  <c:v>6</c:v>
                </c:pt>
                <c:pt idx="42">
                  <c:v>26</c:v>
                </c:pt>
                <c:pt idx="43">
                  <c:v>14</c:v>
                </c:pt>
                <c:pt idx="44">
                  <c:v>2</c:v>
                </c:pt>
                <c:pt idx="45">
                  <c:v>5</c:v>
                </c:pt>
                <c:pt idx="46">
                  <c:v>24</c:v>
                </c:pt>
              </c:numCache>
            </c:numRef>
          </c:val>
          <c:extLst>
            <c:ext xmlns:c16="http://schemas.microsoft.com/office/drawing/2014/chart" uri="{C3380CC4-5D6E-409C-BE32-E72D297353CC}">
              <c16:uniqueId val="{00000001-B38C-472C-A7EB-F88B5979B592}"/>
            </c:ext>
          </c:extLst>
        </c:ser>
        <c:ser>
          <c:idx val="2"/>
          <c:order val="2"/>
          <c:tx>
            <c:strRef>
              <c:f>Sheet12!$D$3:$D$4</c:f>
              <c:strCache>
                <c:ptCount val="1"/>
                <c:pt idx="0">
                  <c:v>Commercial Turkeys</c:v>
                </c:pt>
              </c:strCache>
            </c:strRef>
          </c:tx>
          <c:spPr>
            <a:solidFill>
              <a:srgbClr val="7608C8"/>
            </a:solidFill>
            <a:ln>
              <a:noFill/>
            </a:ln>
            <a:effectLst/>
          </c:spPr>
          <c:invertIfNegative val="0"/>
          <c:cat>
            <c:multiLvlStrRef>
              <c:f>Sheet12!$A$5:$A$57</c:f>
              <c:multiLvlStrCache>
                <c:ptCount val="47"/>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Oct</c:v>
                  </c:pt>
                  <c:pt idx="18">
                    <c:v>Nov</c:v>
                  </c:pt>
                  <c:pt idx="19">
                    <c:v>Dec</c:v>
                  </c:pt>
                  <c:pt idx="20">
                    <c:v>Jan</c:v>
                  </c:pt>
                  <c:pt idx="21">
                    <c:v>Feb</c:v>
                  </c:pt>
                  <c:pt idx="22">
                    <c:v>Mar</c:v>
                  </c:pt>
                  <c:pt idx="23">
                    <c:v>Apr</c:v>
                  </c:pt>
                  <c:pt idx="24">
                    <c:v>May</c:v>
                  </c:pt>
                  <c:pt idx="25">
                    <c:v>Jun</c:v>
                  </c:pt>
                  <c:pt idx="26">
                    <c:v>Jul</c:v>
                  </c:pt>
                  <c:pt idx="27">
                    <c:v>Aug</c:v>
                  </c:pt>
                  <c:pt idx="28">
                    <c:v>Sep</c:v>
                  </c:pt>
                  <c:pt idx="29">
                    <c:v>Oct</c:v>
                  </c:pt>
                  <c:pt idx="30">
                    <c:v>Nov</c:v>
                  </c:pt>
                  <c:pt idx="31">
                    <c:v>Dec</c:v>
                  </c:pt>
                  <c:pt idx="32">
                    <c:v>Jan</c:v>
                  </c:pt>
                  <c:pt idx="33">
                    <c:v>Feb</c:v>
                  </c:pt>
                  <c:pt idx="34">
                    <c:v>Mar</c:v>
                  </c:pt>
                  <c:pt idx="35">
                    <c:v>Apr</c:v>
                  </c:pt>
                  <c:pt idx="36">
                    <c:v>May</c:v>
                  </c:pt>
                  <c:pt idx="37">
                    <c:v>Jun</c:v>
                  </c:pt>
                  <c:pt idx="38">
                    <c:v>Jul</c:v>
                  </c:pt>
                  <c:pt idx="39">
                    <c:v>Aug</c:v>
                  </c:pt>
                  <c:pt idx="40">
                    <c:v>Sep</c:v>
                  </c:pt>
                  <c:pt idx="41">
                    <c:v>Oct</c:v>
                  </c:pt>
                  <c:pt idx="42">
                    <c:v>Nov</c:v>
                  </c:pt>
                  <c:pt idx="43">
                    <c:v>Dec</c:v>
                  </c:pt>
                  <c:pt idx="44">
                    <c:v>Jan</c:v>
                  </c:pt>
                  <c:pt idx="45">
                    <c:v>Feb</c:v>
                  </c:pt>
                  <c:pt idx="46">
                    <c:v>Mar</c:v>
                  </c:pt>
                </c:lvl>
                <c:lvl>
                  <c:pt idx="0">
                    <c:v>2022</c:v>
                  </c:pt>
                  <c:pt idx="12">
                    <c:v>2023</c:v>
                  </c:pt>
                  <c:pt idx="20">
                    <c:v>2024</c:v>
                  </c:pt>
                  <c:pt idx="32">
                    <c:v>2025</c:v>
                  </c:pt>
                  <c:pt idx="44">
                    <c:v>2026</c:v>
                  </c:pt>
                </c:lvl>
              </c:multiLvlStrCache>
            </c:multiLvlStrRef>
          </c:cat>
          <c:val>
            <c:numRef>
              <c:f>Sheet12!$D$5:$D$57</c:f>
              <c:numCache>
                <c:formatCode>General</c:formatCode>
                <c:ptCount val="47"/>
                <c:pt idx="1">
                  <c:v>6</c:v>
                </c:pt>
                <c:pt idx="2">
                  <c:v>34</c:v>
                </c:pt>
                <c:pt idx="3">
                  <c:v>80</c:v>
                </c:pt>
                <c:pt idx="4">
                  <c:v>10</c:v>
                </c:pt>
                <c:pt idx="5">
                  <c:v>1</c:v>
                </c:pt>
                <c:pt idx="6">
                  <c:v>3</c:v>
                </c:pt>
                <c:pt idx="7">
                  <c:v>6</c:v>
                </c:pt>
                <c:pt idx="8">
                  <c:v>26</c:v>
                </c:pt>
                <c:pt idx="9">
                  <c:v>15</c:v>
                </c:pt>
                <c:pt idx="10">
                  <c:v>20</c:v>
                </c:pt>
                <c:pt idx="11">
                  <c:v>17</c:v>
                </c:pt>
                <c:pt idx="12">
                  <c:v>3</c:v>
                </c:pt>
                <c:pt idx="13">
                  <c:v>1</c:v>
                </c:pt>
                <c:pt idx="14">
                  <c:v>3</c:v>
                </c:pt>
                <c:pt idx="15">
                  <c:v>2</c:v>
                </c:pt>
                <c:pt idx="17">
                  <c:v>22</c:v>
                </c:pt>
                <c:pt idx="18">
                  <c:v>39</c:v>
                </c:pt>
                <c:pt idx="19">
                  <c:v>18</c:v>
                </c:pt>
                <c:pt idx="20">
                  <c:v>2</c:v>
                </c:pt>
                <c:pt idx="21">
                  <c:v>5</c:v>
                </c:pt>
                <c:pt idx="22">
                  <c:v>1</c:v>
                </c:pt>
                <c:pt idx="23">
                  <c:v>4</c:v>
                </c:pt>
                <c:pt idx="24">
                  <c:v>7</c:v>
                </c:pt>
                <c:pt idx="25">
                  <c:v>8</c:v>
                </c:pt>
                <c:pt idx="26">
                  <c:v>3</c:v>
                </c:pt>
                <c:pt idx="28">
                  <c:v>1</c:v>
                </c:pt>
                <c:pt idx="30">
                  <c:v>20</c:v>
                </c:pt>
                <c:pt idx="31">
                  <c:v>37</c:v>
                </c:pt>
                <c:pt idx="32">
                  <c:v>43</c:v>
                </c:pt>
                <c:pt idx="33">
                  <c:v>27</c:v>
                </c:pt>
                <c:pt idx="34">
                  <c:v>6</c:v>
                </c:pt>
                <c:pt idx="35">
                  <c:v>1</c:v>
                </c:pt>
                <c:pt idx="36">
                  <c:v>1</c:v>
                </c:pt>
                <c:pt idx="39">
                  <c:v>1</c:v>
                </c:pt>
                <c:pt idx="40">
                  <c:v>18</c:v>
                </c:pt>
                <c:pt idx="41">
                  <c:v>19</c:v>
                </c:pt>
                <c:pt idx="42">
                  <c:v>14</c:v>
                </c:pt>
                <c:pt idx="43">
                  <c:v>6</c:v>
                </c:pt>
                <c:pt idx="44">
                  <c:v>6</c:v>
                </c:pt>
                <c:pt idx="45">
                  <c:v>10</c:v>
                </c:pt>
                <c:pt idx="46">
                  <c:v>6</c:v>
                </c:pt>
              </c:numCache>
            </c:numRef>
          </c:val>
          <c:extLst>
            <c:ext xmlns:c16="http://schemas.microsoft.com/office/drawing/2014/chart" uri="{C3380CC4-5D6E-409C-BE32-E72D297353CC}">
              <c16:uniqueId val="{00000002-B38C-472C-A7EB-F88B5979B592}"/>
            </c:ext>
          </c:extLst>
        </c:ser>
        <c:ser>
          <c:idx val="3"/>
          <c:order val="3"/>
          <c:tx>
            <c:strRef>
              <c:f>Sheet12!$E$3:$E$4</c:f>
              <c:strCache>
                <c:ptCount val="1"/>
                <c:pt idx="0">
                  <c:v>WOAH Non-Poultry</c:v>
                </c:pt>
              </c:strCache>
            </c:strRef>
          </c:tx>
          <c:spPr>
            <a:solidFill>
              <a:srgbClr val="00B0F0"/>
            </a:solidFill>
            <a:ln>
              <a:noFill/>
            </a:ln>
            <a:effectLst/>
          </c:spPr>
          <c:invertIfNegative val="0"/>
          <c:cat>
            <c:multiLvlStrRef>
              <c:f>Sheet12!$A$5:$A$57</c:f>
              <c:multiLvlStrCache>
                <c:ptCount val="47"/>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Oct</c:v>
                  </c:pt>
                  <c:pt idx="18">
                    <c:v>Nov</c:v>
                  </c:pt>
                  <c:pt idx="19">
                    <c:v>Dec</c:v>
                  </c:pt>
                  <c:pt idx="20">
                    <c:v>Jan</c:v>
                  </c:pt>
                  <c:pt idx="21">
                    <c:v>Feb</c:v>
                  </c:pt>
                  <c:pt idx="22">
                    <c:v>Mar</c:v>
                  </c:pt>
                  <c:pt idx="23">
                    <c:v>Apr</c:v>
                  </c:pt>
                  <c:pt idx="24">
                    <c:v>May</c:v>
                  </c:pt>
                  <c:pt idx="25">
                    <c:v>Jun</c:v>
                  </c:pt>
                  <c:pt idx="26">
                    <c:v>Jul</c:v>
                  </c:pt>
                  <c:pt idx="27">
                    <c:v>Aug</c:v>
                  </c:pt>
                  <c:pt idx="28">
                    <c:v>Sep</c:v>
                  </c:pt>
                  <c:pt idx="29">
                    <c:v>Oct</c:v>
                  </c:pt>
                  <c:pt idx="30">
                    <c:v>Nov</c:v>
                  </c:pt>
                  <c:pt idx="31">
                    <c:v>Dec</c:v>
                  </c:pt>
                  <c:pt idx="32">
                    <c:v>Jan</c:v>
                  </c:pt>
                  <c:pt idx="33">
                    <c:v>Feb</c:v>
                  </c:pt>
                  <c:pt idx="34">
                    <c:v>Mar</c:v>
                  </c:pt>
                  <c:pt idx="35">
                    <c:v>Apr</c:v>
                  </c:pt>
                  <c:pt idx="36">
                    <c:v>May</c:v>
                  </c:pt>
                  <c:pt idx="37">
                    <c:v>Jun</c:v>
                  </c:pt>
                  <c:pt idx="38">
                    <c:v>Jul</c:v>
                  </c:pt>
                  <c:pt idx="39">
                    <c:v>Aug</c:v>
                  </c:pt>
                  <c:pt idx="40">
                    <c:v>Sep</c:v>
                  </c:pt>
                  <c:pt idx="41">
                    <c:v>Oct</c:v>
                  </c:pt>
                  <c:pt idx="42">
                    <c:v>Nov</c:v>
                  </c:pt>
                  <c:pt idx="43">
                    <c:v>Dec</c:v>
                  </c:pt>
                  <c:pt idx="44">
                    <c:v>Jan</c:v>
                  </c:pt>
                  <c:pt idx="45">
                    <c:v>Feb</c:v>
                  </c:pt>
                  <c:pt idx="46">
                    <c:v>Mar</c:v>
                  </c:pt>
                </c:lvl>
                <c:lvl>
                  <c:pt idx="0">
                    <c:v>2022</c:v>
                  </c:pt>
                  <c:pt idx="12">
                    <c:v>2023</c:v>
                  </c:pt>
                  <c:pt idx="20">
                    <c:v>2024</c:v>
                  </c:pt>
                  <c:pt idx="32">
                    <c:v>2025</c:v>
                  </c:pt>
                  <c:pt idx="44">
                    <c:v>2026</c:v>
                  </c:pt>
                </c:lvl>
              </c:multiLvlStrCache>
            </c:multiLvlStrRef>
          </c:cat>
          <c:val>
            <c:numRef>
              <c:f>Sheet12!$E$5:$E$57</c:f>
              <c:numCache>
                <c:formatCode>General</c:formatCode>
                <c:ptCount val="47"/>
                <c:pt idx="0">
                  <c:v>1</c:v>
                </c:pt>
                <c:pt idx="1">
                  <c:v>7</c:v>
                </c:pt>
                <c:pt idx="2">
                  <c:v>28</c:v>
                </c:pt>
                <c:pt idx="3">
                  <c:v>45</c:v>
                </c:pt>
                <c:pt idx="4">
                  <c:v>56</c:v>
                </c:pt>
                <c:pt idx="5">
                  <c:v>16</c:v>
                </c:pt>
                <c:pt idx="6">
                  <c:v>11</c:v>
                </c:pt>
                <c:pt idx="7">
                  <c:v>12</c:v>
                </c:pt>
                <c:pt idx="8">
                  <c:v>29</c:v>
                </c:pt>
                <c:pt idx="9">
                  <c:v>54</c:v>
                </c:pt>
                <c:pt idx="10">
                  <c:v>33</c:v>
                </c:pt>
                <c:pt idx="11">
                  <c:v>32</c:v>
                </c:pt>
                <c:pt idx="12">
                  <c:v>19</c:v>
                </c:pt>
                <c:pt idx="13">
                  <c:v>13</c:v>
                </c:pt>
                <c:pt idx="14">
                  <c:v>14</c:v>
                </c:pt>
                <c:pt idx="15">
                  <c:v>9</c:v>
                </c:pt>
                <c:pt idx="16">
                  <c:v>4</c:v>
                </c:pt>
                <c:pt idx="17">
                  <c:v>16</c:v>
                </c:pt>
                <c:pt idx="18">
                  <c:v>31</c:v>
                </c:pt>
                <c:pt idx="19">
                  <c:v>25</c:v>
                </c:pt>
                <c:pt idx="20">
                  <c:v>12</c:v>
                </c:pt>
                <c:pt idx="21">
                  <c:v>13</c:v>
                </c:pt>
                <c:pt idx="22">
                  <c:v>6</c:v>
                </c:pt>
                <c:pt idx="23">
                  <c:v>2</c:v>
                </c:pt>
                <c:pt idx="24">
                  <c:v>3</c:v>
                </c:pt>
                <c:pt idx="25">
                  <c:v>4</c:v>
                </c:pt>
                <c:pt idx="26">
                  <c:v>2</c:v>
                </c:pt>
                <c:pt idx="29">
                  <c:v>5</c:v>
                </c:pt>
                <c:pt idx="30">
                  <c:v>24</c:v>
                </c:pt>
                <c:pt idx="31">
                  <c:v>42</c:v>
                </c:pt>
                <c:pt idx="32">
                  <c:v>39</c:v>
                </c:pt>
                <c:pt idx="33">
                  <c:v>38</c:v>
                </c:pt>
                <c:pt idx="34">
                  <c:v>23</c:v>
                </c:pt>
                <c:pt idx="35">
                  <c:v>6</c:v>
                </c:pt>
                <c:pt idx="36">
                  <c:v>3</c:v>
                </c:pt>
                <c:pt idx="37">
                  <c:v>2</c:v>
                </c:pt>
                <c:pt idx="38">
                  <c:v>1</c:v>
                </c:pt>
                <c:pt idx="39">
                  <c:v>2</c:v>
                </c:pt>
                <c:pt idx="40">
                  <c:v>6</c:v>
                </c:pt>
                <c:pt idx="41">
                  <c:v>26</c:v>
                </c:pt>
                <c:pt idx="42">
                  <c:v>28</c:v>
                </c:pt>
                <c:pt idx="43">
                  <c:v>37</c:v>
                </c:pt>
                <c:pt idx="44">
                  <c:v>31</c:v>
                </c:pt>
                <c:pt idx="45">
                  <c:v>16</c:v>
                </c:pt>
                <c:pt idx="46">
                  <c:v>13</c:v>
                </c:pt>
              </c:numCache>
            </c:numRef>
          </c:val>
          <c:extLst>
            <c:ext xmlns:c16="http://schemas.microsoft.com/office/drawing/2014/chart" uri="{C3380CC4-5D6E-409C-BE32-E72D297353CC}">
              <c16:uniqueId val="{00000003-B38C-472C-A7EB-F88B5979B592}"/>
            </c:ext>
          </c:extLst>
        </c:ser>
        <c:ser>
          <c:idx val="4"/>
          <c:order val="4"/>
          <c:tx>
            <c:strRef>
              <c:f>Sheet12!$F$3:$F$4</c:f>
              <c:strCache>
                <c:ptCount val="1"/>
                <c:pt idx="0">
                  <c:v>WOAH Poultry</c:v>
                </c:pt>
              </c:strCache>
            </c:strRef>
          </c:tx>
          <c:spPr>
            <a:solidFill>
              <a:srgbClr val="FFC000"/>
            </a:solidFill>
            <a:ln>
              <a:noFill/>
            </a:ln>
            <a:effectLst/>
          </c:spPr>
          <c:invertIfNegative val="0"/>
          <c:cat>
            <c:multiLvlStrRef>
              <c:f>Sheet12!$A$5:$A$57</c:f>
              <c:multiLvlStrCache>
                <c:ptCount val="47"/>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Oct</c:v>
                  </c:pt>
                  <c:pt idx="18">
                    <c:v>Nov</c:v>
                  </c:pt>
                  <c:pt idx="19">
                    <c:v>Dec</c:v>
                  </c:pt>
                  <c:pt idx="20">
                    <c:v>Jan</c:v>
                  </c:pt>
                  <c:pt idx="21">
                    <c:v>Feb</c:v>
                  </c:pt>
                  <c:pt idx="22">
                    <c:v>Mar</c:v>
                  </c:pt>
                  <c:pt idx="23">
                    <c:v>Apr</c:v>
                  </c:pt>
                  <c:pt idx="24">
                    <c:v>May</c:v>
                  </c:pt>
                  <c:pt idx="25">
                    <c:v>Jun</c:v>
                  </c:pt>
                  <c:pt idx="26">
                    <c:v>Jul</c:v>
                  </c:pt>
                  <c:pt idx="27">
                    <c:v>Aug</c:v>
                  </c:pt>
                  <c:pt idx="28">
                    <c:v>Sep</c:v>
                  </c:pt>
                  <c:pt idx="29">
                    <c:v>Oct</c:v>
                  </c:pt>
                  <c:pt idx="30">
                    <c:v>Nov</c:v>
                  </c:pt>
                  <c:pt idx="31">
                    <c:v>Dec</c:v>
                  </c:pt>
                  <c:pt idx="32">
                    <c:v>Jan</c:v>
                  </c:pt>
                  <c:pt idx="33">
                    <c:v>Feb</c:v>
                  </c:pt>
                  <c:pt idx="34">
                    <c:v>Mar</c:v>
                  </c:pt>
                  <c:pt idx="35">
                    <c:v>Apr</c:v>
                  </c:pt>
                  <c:pt idx="36">
                    <c:v>May</c:v>
                  </c:pt>
                  <c:pt idx="37">
                    <c:v>Jun</c:v>
                  </c:pt>
                  <c:pt idx="38">
                    <c:v>Jul</c:v>
                  </c:pt>
                  <c:pt idx="39">
                    <c:v>Aug</c:v>
                  </c:pt>
                  <c:pt idx="40">
                    <c:v>Sep</c:v>
                  </c:pt>
                  <c:pt idx="41">
                    <c:v>Oct</c:v>
                  </c:pt>
                  <c:pt idx="42">
                    <c:v>Nov</c:v>
                  </c:pt>
                  <c:pt idx="43">
                    <c:v>Dec</c:v>
                  </c:pt>
                  <c:pt idx="44">
                    <c:v>Jan</c:v>
                  </c:pt>
                  <c:pt idx="45">
                    <c:v>Feb</c:v>
                  </c:pt>
                  <c:pt idx="46">
                    <c:v>Mar</c:v>
                  </c:pt>
                </c:lvl>
                <c:lvl>
                  <c:pt idx="0">
                    <c:v>2022</c:v>
                  </c:pt>
                  <c:pt idx="12">
                    <c:v>2023</c:v>
                  </c:pt>
                  <c:pt idx="20">
                    <c:v>2024</c:v>
                  </c:pt>
                  <c:pt idx="32">
                    <c:v>2025</c:v>
                  </c:pt>
                  <c:pt idx="44">
                    <c:v>2026</c:v>
                  </c:pt>
                </c:lvl>
              </c:multiLvlStrCache>
            </c:multiLvlStrRef>
          </c:cat>
          <c:val>
            <c:numRef>
              <c:f>Sheet12!$F$5:$F$57</c:f>
              <c:numCache>
                <c:formatCode>General</c:formatCode>
                <c:ptCount val="47"/>
                <c:pt idx="2">
                  <c:v>7</c:v>
                </c:pt>
                <c:pt idx="3">
                  <c:v>15</c:v>
                </c:pt>
                <c:pt idx="4">
                  <c:v>15</c:v>
                </c:pt>
                <c:pt idx="5">
                  <c:v>3</c:v>
                </c:pt>
                <c:pt idx="6">
                  <c:v>6</c:v>
                </c:pt>
                <c:pt idx="7">
                  <c:v>1</c:v>
                </c:pt>
                <c:pt idx="8">
                  <c:v>8</c:v>
                </c:pt>
                <c:pt idx="9">
                  <c:v>14</c:v>
                </c:pt>
                <c:pt idx="10">
                  <c:v>9</c:v>
                </c:pt>
                <c:pt idx="11">
                  <c:v>5</c:v>
                </c:pt>
                <c:pt idx="12">
                  <c:v>3</c:v>
                </c:pt>
                <c:pt idx="13">
                  <c:v>9</c:v>
                </c:pt>
                <c:pt idx="14">
                  <c:v>19</c:v>
                </c:pt>
                <c:pt idx="15">
                  <c:v>2</c:v>
                </c:pt>
                <c:pt idx="17">
                  <c:v>3</c:v>
                </c:pt>
                <c:pt idx="18">
                  <c:v>11</c:v>
                </c:pt>
                <c:pt idx="19">
                  <c:v>7</c:v>
                </c:pt>
                <c:pt idx="20">
                  <c:v>1</c:v>
                </c:pt>
                <c:pt idx="22">
                  <c:v>1</c:v>
                </c:pt>
                <c:pt idx="23">
                  <c:v>1</c:v>
                </c:pt>
                <c:pt idx="24">
                  <c:v>2</c:v>
                </c:pt>
                <c:pt idx="27">
                  <c:v>1</c:v>
                </c:pt>
                <c:pt idx="28">
                  <c:v>1</c:v>
                </c:pt>
                <c:pt idx="29">
                  <c:v>1</c:v>
                </c:pt>
                <c:pt idx="30">
                  <c:v>3</c:v>
                </c:pt>
                <c:pt idx="31">
                  <c:v>10</c:v>
                </c:pt>
                <c:pt idx="32">
                  <c:v>6</c:v>
                </c:pt>
                <c:pt idx="33">
                  <c:v>7</c:v>
                </c:pt>
                <c:pt idx="34">
                  <c:v>3</c:v>
                </c:pt>
                <c:pt idx="35">
                  <c:v>3</c:v>
                </c:pt>
                <c:pt idx="36">
                  <c:v>2</c:v>
                </c:pt>
                <c:pt idx="40">
                  <c:v>2</c:v>
                </c:pt>
                <c:pt idx="41">
                  <c:v>11</c:v>
                </c:pt>
                <c:pt idx="42">
                  <c:v>25</c:v>
                </c:pt>
                <c:pt idx="43">
                  <c:v>16</c:v>
                </c:pt>
                <c:pt idx="44">
                  <c:v>9</c:v>
                </c:pt>
                <c:pt idx="45">
                  <c:v>9</c:v>
                </c:pt>
                <c:pt idx="46">
                  <c:v>10</c:v>
                </c:pt>
              </c:numCache>
            </c:numRef>
          </c:val>
          <c:extLst>
            <c:ext xmlns:c16="http://schemas.microsoft.com/office/drawing/2014/chart" uri="{C3380CC4-5D6E-409C-BE32-E72D297353CC}">
              <c16:uniqueId val="{00000004-B38C-472C-A7EB-F88B5979B592}"/>
            </c:ext>
          </c:extLst>
        </c:ser>
        <c:dLbls>
          <c:showLegendKey val="0"/>
          <c:showVal val="0"/>
          <c:showCatName val="0"/>
          <c:showSerName val="0"/>
          <c:showPercent val="0"/>
          <c:showBubbleSize val="0"/>
        </c:dLbls>
        <c:gapWidth val="150"/>
        <c:overlap val="100"/>
        <c:axId val="1268624079"/>
        <c:axId val="1268627919"/>
      </c:barChart>
      <c:catAx>
        <c:axId val="126862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68627919"/>
        <c:crosses val="autoZero"/>
        <c:auto val="1"/>
        <c:lblAlgn val="ctr"/>
        <c:lblOffset val="100"/>
        <c:noMultiLvlLbl val="0"/>
      </c:catAx>
      <c:valAx>
        <c:axId val="12686279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862407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The United States has had a truly awful time in 2025, with more cases of HPAI than any other single country, </a:t>
            </a:r>
          </a:p>
          <a:p>
            <a:r>
              <a:rPr lang="en-CA" baseline="0" dirty="0"/>
              <a:t>In the first quarter of 2026, the numbers have only had a slight dip and are now on the upswing with the spring migration.  </a:t>
            </a:r>
          </a:p>
          <a:p>
            <a:r>
              <a:rPr lang="en-CA" baseline="0" dirty="0"/>
              <a:t>Infected domestic premises are found in every flyway. </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12</a:t>
            </a:fld>
            <a:endParaRPr lang="en-US"/>
          </a:p>
        </p:txBody>
      </p:sp>
    </p:spTree>
    <p:extLst>
      <p:ext uri="{BB962C8B-B14F-4D97-AF65-F5344CB8AC3E}">
        <p14:creationId xmlns:p14="http://schemas.microsoft.com/office/powerpoint/2010/main" val="2844397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Ongoing cases in wild birds in the United States, along with the relatively high number of farmed cases in Q1 2026 do not bode well for Canada during the spring migration.</a:t>
            </a:r>
          </a:p>
          <a:p>
            <a:r>
              <a:rPr lang="en-US" baseline="0" dirty="0"/>
              <a:t>There have been ongoing detections of HPAI in wild birds in the US throughout the winter with multiple mass mortality events in wild birds being reported. </a:t>
            </a:r>
          </a:p>
          <a:p>
            <a:endParaRPr lang="en-US" baseline="0" dirty="0"/>
          </a:p>
          <a:p>
            <a:endParaRPr lang="en-US" baseline="0" dirty="0"/>
          </a:p>
          <a:p>
            <a:endParaRPr lang="en-US"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13</a:t>
            </a:fld>
            <a:endParaRPr lang="en-US"/>
          </a:p>
        </p:txBody>
      </p:sp>
    </p:spTree>
    <p:extLst>
      <p:ext uri="{BB962C8B-B14F-4D97-AF65-F5344CB8AC3E}">
        <p14:creationId xmlns:p14="http://schemas.microsoft.com/office/powerpoint/2010/main" val="3199188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14</a:t>
            </a:fld>
            <a:endParaRPr lang="en-US"/>
          </a:p>
        </p:txBody>
      </p:sp>
    </p:spTree>
    <p:extLst>
      <p:ext uri="{BB962C8B-B14F-4D97-AF65-F5344CB8AC3E}">
        <p14:creationId xmlns:p14="http://schemas.microsoft.com/office/powerpoint/2010/main" val="576267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dominant genotype in the US in both wild and farmed birds is D1.1 in yellow with a few other minor variants. The diversity of viral genotypes seen in the first couple of years post introduction has really declined with a single genotype becoming dominant since it’s emergence in the fall of 2024.  It is still undergoing a lot of mutation, but less reassortment has been detected since D1.1 emerged.</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15</a:t>
            </a:fld>
            <a:endParaRPr lang="en-US"/>
          </a:p>
        </p:txBody>
      </p:sp>
    </p:spTree>
    <p:extLst>
      <p:ext uri="{BB962C8B-B14F-4D97-AF65-F5344CB8AC3E}">
        <p14:creationId xmlns:p14="http://schemas.microsoft.com/office/powerpoint/2010/main" val="3553459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fall of 2025 was the worst for wild birds in European history.</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17</a:t>
            </a:fld>
            <a:endParaRPr lang="en-US"/>
          </a:p>
        </p:txBody>
      </p:sp>
    </p:spTree>
    <p:extLst>
      <p:ext uri="{BB962C8B-B14F-4D97-AF65-F5344CB8AC3E}">
        <p14:creationId xmlns:p14="http://schemas.microsoft.com/office/powerpoint/2010/main" val="3586275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Fall of 2025 and into the winter of 2026 has been awful in Europe.</a:t>
            </a:r>
          </a:p>
          <a:p>
            <a:endParaRPr lang="en-CA" dirty="0"/>
          </a:p>
          <a:p>
            <a:r>
              <a:rPr lang="en-CA" dirty="0"/>
              <a:t>The dominant genotype is DI.2.1, and it has impacted waterfowl and cranes at a very high level.  Given the intense infection pressure, the number of domestic cases in Europe is not as bad as it could have been. 90% of the cases in domestic poultry are due to primary introductions rather than farm to farm spread. </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18</a:t>
            </a:fld>
            <a:endParaRPr lang="en-US"/>
          </a:p>
        </p:txBody>
      </p:sp>
    </p:spTree>
    <p:extLst>
      <p:ext uri="{BB962C8B-B14F-4D97-AF65-F5344CB8AC3E}">
        <p14:creationId xmlns:p14="http://schemas.microsoft.com/office/powerpoint/2010/main" val="3215119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19</a:t>
            </a:fld>
            <a:endParaRPr lang="en-US"/>
          </a:p>
        </p:txBody>
      </p:sp>
    </p:spTree>
    <p:extLst>
      <p:ext uri="{BB962C8B-B14F-4D97-AF65-F5344CB8AC3E}">
        <p14:creationId xmlns:p14="http://schemas.microsoft.com/office/powerpoint/2010/main" val="1801716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Jumping to human infections with H5N1</a:t>
            </a:r>
          </a:p>
          <a:p>
            <a:endParaRPr lang="en-CA" dirty="0"/>
          </a:p>
          <a:p>
            <a:r>
              <a:rPr lang="en-CA" dirty="0"/>
              <a:t>We can expect sporadic severe cases in Humans and these international cases are tragic but not surprizing. </a:t>
            </a:r>
          </a:p>
          <a:p>
            <a:endParaRPr lang="en-CA" dirty="0"/>
          </a:p>
          <a:p>
            <a:r>
              <a:rPr lang="en-CA" dirty="0"/>
              <a:t>To date cases in 2026 have been in Bangladesh (1) and Cambodia (2)</a:t>
            </a:r>
          </a:p>
          <a:p>
            <a:endParaRPr lang="en-CA" dirty="0"/>
          </a:p>
          <a:p>
            <a:r>
              <a:rPr lang="en-CA" dirty="0"/>
              <a:t>No indication of human to human transmission in any cases so far.</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20</a:t>
            </a:fld>
            <a:endParaRPr lang="en-US"/>
          </a:p>
        </p:txBody>
      </p:sp>
    </p:spTree>
    <p:extLst>
      <p:ext uri="{BB962C8B-B14F-4D97-AF65-F5344CB8AC3E}">
        <p14:creationId xmlns:p14="http://schemas.microsoft.com/office/powerpoint/2010/main" val="434991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21</a:t>
            </a:fld>
            <a:endParaRPr lang="en-US"/>
          </a:p>
        </p:txBody>
      </p:sp>
    </p:spTree>
    <p:extLst>
      <p:ext uri="{BB962C8B-B14F-4D97-AF65-F5344CB8AC3E}">
        <p14:creationId xmlns:p14="http://schemas.microsoft.com/office/powerpoint/2010/main" val="395811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1" i="0" kern="1200" dirty="0">
                <a:solidFill>
                  <a:schemeClr val="tx1"/>
                </a:solidFill>
                <a:effectLst/>
                <a:latin typeface="+mn-lt"/>
                <a:ea typeface="+mn-ea"/>
                <a:cs typeface="+mn-cs"/>
              </a:rPr>
              <a:t>CEZD Ping Summary – Newcastle Disease </a:t>
            </a:r>
            <a:r>
              <a:rPr lang="en-CA" sz="1200" b="0" i="0" kern="1200" dirty="0">
                <a:solidFill>
                  <a:schemeClr val="tx1"/>
                </a:solidFill>
                <a:effectLst/>
                <a:latin typeface="+mn-lt"/>
                <a:ea typeface="+mn-ea"/>
                <a:cs typeface="+mn-cs"/>
              </a:rPr>
              <a:t> </a:t>
            </a:r>
          </a:p>
          <a:p>
            <a:pPr rtl="0" fontAlgn="base"/>
            <a:r>
              <a:rPr lang="en-CA" sz="1200" b="0" i="0" kern="1200" dirty="0">
                <a:solidFill>
                  <a:schemeClr val="tx1"/>
                </a:solidFill>
                <a:effectLst/>
                <a:latin typeface="+mn-lt"/>
                <a:ea typeface="+mn-ea"/>
                <a:cs typeface="+mn-cs"/>
              </a:rPr>
              <a:t> </a:t>
            </a:r>
          </a:p>
          <a:p>
            <a:pPr rtl="0" fontAlgn="base"/>
            <a:r>
              <a:rPr lang="en-CA" sz="1200" b="1" i="0" kern="1200" dirty="0">
                <a:solidFill>
                  <a:schemeClr val="tx1"/>
                </a:solidFill>
                <a:effectLst/>
                <a:latin typeface="+mn-lt"/>
                <a:ea typeface="+mn-ea"/>
                <a:cs typeface="+mn-cs"/>
              </a:rPr>
              <a:t>Situation description:</a:t>
            </a:r>
            <a:r>
              <a:rPr lang="en-CA" sz="1200" b="0" i="0" kern="1200" dirty="0">
                <a:solidFill>
                  <a:schemeClr val="tx1"/>
                </a:solidFill>
                <a:effectLst/>
                <a:latin typeface="+mn-lt"/>
                <a:ea typeface="+mn-ea"/>
                <a:cs typeface="+mn-cs"/>
              </a:rPr>
              <a:t> Over the past year, ND activity has risen sharply in Europe. Poland continues to report the greatest number of outbreaks across commercial and non-commercial flocks. Additional detections occurred throughout 2025 in Spain, Slovakia, Bulgaria, and North Macedonia, particularly in small or backyard flocks. Most recently, in February 2026, both Lithuania and Germany reported new outbreaks. Lithuania confirmed its first ND outbreak in geese on a small farm near Vilnius, while Germany reported two outbreaks - one in turkeys in Brandenburg near the Polish border and another in laying hens in Bayern. Sequencing of the Brandenburg virus identified genotype VII.1.1, closely related to strains circulating in Poland. Several other outbreaks have involved vaccinated flocks, raising concerns about biosecurity lapses, vaccine mismatch or failure, or the emergence of more transmissible strains. </a:t>
            </a:r>
          </a:p>
          <a:p>
            <a:pPr rtl="0" fontAlgn="base"/>
            <a:endParaRPr lang="en-CA" sz="1200" b="1" i="0" kern="1200" dirty="0">
              <a:solidFill>
                <a:schemeClr val="tx1"/>
              </a:solidFill>
              <a:effectLst/>
              <a:latin typeface="+mn-lt"/>
              <a:ea typeface="+mn-ea"/>
              <a:cs typeface="+mn-cs"/>
            </a:endParaRPr>
          </a:p>
          <a:p>
            <a:pPr rtl="0" fontAlgn="base"/>
            <a:r>
              <a:rPr lang="en-CA" sz="1200" b="1" i="0" kern="1200" dirty="0">
                <a:solidFill>
                  <a:schemeClr val="tx1"/>
                </a:solidFill>
                <a:effectLst/>
                <a:latin typeface="+mn-lt"/>
                <a:ea typeface="+mn-ea"/>
                <a:cs typeface="+mn-cs"/>
              </a:rPr>
              <a:t>Question:</a:t>
            </a:r>
            <a:r>
              <a:rPr lang="en-CA" sz="1200" b="0" i="0" kern="1200" dirty="0">
                <a:solidFill>
                  <a:schemeClr val="tx1"/>
                </a:solidFill>
                <a:effectLst/>
                <a:latin typeface="+mn-lt"/>
                <a:ea typeface="+mn-ea"/>
                <a:cs typeface="+mn-cs"/>
              </a:rPr>
              <a:t> Given the recent rise in ND reports across Europe and the re-emergence of virulent ND in Canada last year, how relevant is this trend to Canada? </a:t>
            </a:r>
          </a:p>
          <a:p>
            <a:pPr rtl="0" fontAlgn="base"/>
            <a:r>
              <a:rPr lang="en-CA" sz="1200" b="0" i="0" kern="1200" dirty="0">
                <a:solidFill>
                  <a:schemeClr val="tx1"/>
                </a:solidFill>
                <a:effectLst/>
                <a:latin typeface="+mn-lt"/>
                <a:ea typeface="+mn-ea"/>
                <a:cs typeface="+mn-cs"/>
              </a:rPr>
              <a:t>In the comments sections, let us know your thoughts as to what factors might be driving the increase (e.g., wild bird movements, biosecurity breaches, viral evolution, vaccine performance, or enhanced detection due to HPAI related surveillance)? </a:t>
            </a:r>
          </a:p>
          <a:p>
            <a:pPr rtl="0" fontAlgn="base"/>
            <a:r>
              <a:rPr lang="en-CA" sz="1200" b="1" i="0" kern="1200" dirty="0">
                <a:solidFill>
                  <a:schemeClr val="tx1"/>
                </a:solidFill>
                <a:effectLst/>
                <a:latin typeface="+mn-lt"/>
                <a:ea typeface="+mn-ea"/>
                <a:cs typeface="+mn-cs"/>
              </a:rPr>
              <a:t>Distributed:</a:t>
            </a:r>
            <a:r>
              <a:rPr lang="en-CA" sz="1200" b="0" i="0" kern="1200" dirty="0">
                <a:solidFill>
                  <a:schemeClr val="tx1"/>
                </a:solidFill>
                <a:effectLst/>
                <a:latin typeface="+mn-lt"/>
                <a:ea typeface="+mn-ea"/>
                <a:cs typeface="+mn-cs"/>
              </a:rPr>
              <a:t> March 2, 2026 </a:t>
            </a:r>
          </a:p>
          <a:p>
            <a:pPr rtl="0" fontAlgn="base"/>
            <a:r>
              <a:rPr lang="en-CA" sz="1200" b="1" i="0" kern="1200" dirty="0">
                <a:solidFill>
                  <a:schemeClr val="tx1"/>
                </a:solidFill>
                <a:effectLst/>
                <a:latin typeface="+mn-lt"/>
                <a:ea typeface="+mn-ea"/>
                <a:cs typeface="+mn-cs"/>
              </a:rPr>
              <a:t>Results: </a:t>
            </a:r>
            <a:r>
              <a:rPr lang="en-CA" sz="1200" b="0" i="0" kern="1200" dirty="0">
                <a:solidFill>
                  <a:schemeClr val="tx1"/>
                </a:solidFill>
                <a:effectLst/>
                <a:latin typeface="+mn-lt"/>
                <a:ea typeface="+mn-ea"/>
                <a:cs typeface="+mn-cs"/>
              </a:rPr>
              <a:t> </a:t>
            </a:r>
          </a:p>
          <a:p>
            <a:pPr rtl="0" fontAlgn="base"/>
            <a:r>
              <a:rPr lang="en-CA" sz="1200" b="0" i="0" kern="1200" dirty="0">
                <a:solidFill>
                  <a:schemeClr val="tx1"/>
                </a:solidFill>
                <a:effectLst/>
                <a:latin typeface="+mn-lt"/>
                <a:ea typeface="+mn-ea"/>
                <a:cs typeface="+mn-cs"/>
              </a:rPr>
              <a:t>Number of responses = 24 Average Rating: 2.96 = 3.0 </a:t>
            </a:r>
          </a:p>
          <a:p>
            <a:pPr rtl="0" fontAlgn="base"/>
            <a:r>
              <a:rPr lang="en-CA" sz="1200" b="0" i="0" kern="1200" dirty="0">
                <a:solidFill>
                  <a:schemeClr val="tx1"/>
                </a:solidFill>
                <a:effectLst/>
                <a:latin typeface="+mn-lt"/>
                <a:ea typeface="+mn-ea"/>
                <a:cs typeface="+mn-cs"/>
              </a:rPr>
              <a:t>Overall sentiment clustered towards ‘Relevant’. However, the respondents generally viewed the signal as important for situational awareness rather than an indication of immediate risk to Canada. </a:t>
            </a:r>
          </a:p>
          <a:p>
            <a:pPr rtl="0" fontAlgn="base"/>
            <a:r>
              <a:rPr lang="en-CA" sz="1200" b="0" i="0" kern="1200" dirty="0">
                <a:solidFill>
                  <a:schemeClr val="tx1"/>
                </a:solidFill>
                <a:effectLst/>
                <a:latin typeface="+mn-lt"/>
                <a:ea typeface="+mn-ea"/>
                <a:cs typeface="+mn-cs"/>
              </a:rPr>
              <a:t> </a:t>
            </a:r>
          </a:p>
          <a:p>
            <a:pPr rtl="0" fontAlgn="base"/>
            <a:r>
              <a:rPr lang="en-CA" sz="1200" b="1" i="0" kern="1200" dirty="0">
                <a:solidFill>
                  <a:schemeClr val="tx1"/>
                </a:solidFill>
                <a:effectLst/>
                <a:latin typeface="+mn-lt"/>
                <a:ea typeface="+mn-ea"/>
                <a:cs typeface="+mn-cs"/>
              </a:rPr>
              <a:t>Key Themes from Responses</a:t>
            </a:r>
            <a:r>
              <a:rPr lang="en-CA" sz="1200" b="0" i="0" kern="1200" dirty="0">
                <a:solidFill>
                  <a:schemeClr val="tx1"/>
                </a:solidFill>
                <a:effectLst/>
                <a:latin typeface="+mn-lt"/>
                <a:ea typeface="+mn-ea"/>
                <a:cs typeface="+mn-cs"/>
              </a:rPr>
              <a:t> </a:t>
            </a:r>
          </a:p>
          <a:p>
            <a:pPr rtl="0" fontAlgn="base"/>
            <a:r>
              <a:rPr lang="en-CA" sz="1200" b="0" i="0" kern="1200" dirty="0">
                <a:solidFill>
                  <a:schemeClr val="tx1"/>
                </a:solidFill>
                <a:effectLst/>
                <a:latin typeface="+mn-lt"/>
                <a:ea typeface="+mn-ea"/>
                <a:cs typeface="+mn-cs"/>
              </a:rPr>
              <a:t>Increasing outbreaks in vaccinated and commercial flocks were a major concern. </a:t>
            </a:r>
          </a:p>
          <a:p>
            <a:pPr rtl="0" fontAlgn="base"/>
            <a:r>
              <a:rPr lang="en-CA" sz="1200" b="0" i="0" kern="1200" dirty="0">
                <a:solidFill>
                  <a:schemeClr val="tx1"/>
                </a:solidFill>
                <a:effectLst/>
                <a:latin typeface="+mn-lt"/>
                <a:ea typeface="+mn-ea"/>
                <a:cs typeface="+mn-cs"/>
              </a:rPr>
              <a:t>Outbreaks in countries with strict vaccination programs (e.g., Germany) raised questions about vaccine performance, biosecurity implementation, and the possible emergence of more virulent or transmissible NDV strains. </a:t>
            </a:r>
          </a:p>
          <a:p>
            <a:pPr rtl="0" fontAlgn="base"/>
            <a:r>
              <a:rPr lang="en-CA" sz="1200" b="0" i="0" kern="1200" dirty="0">
                <a:solidFill>
                  <a:schemeClr val="tx1"/>
                </a:solidFill>
                <a:effectLst/>
                <a:latin typeface="+mn-lt"/>
                <a:ea typeface="+mn-ea"/>
                <a:cs typeface="+mn-cs"/>
              </a:rPr>
              <a:t>Biosecurity gaps were identified as a key driver of risk. </a:t>
            </a:r>
          </a:p>
          <a:p>
            <a:pPr rtl="0" fontAlgn="base"/>
            <a:r>
              <a:rPr lang="en-CA" sz="1200" b="0" i="0" kern="1200" dirty="0">
                <a:solidFill>
                  <a:schemeClr val="tx1"/>
                </a:solidFill>
                <a:effectLst/>
                <a:latin typeface="+mn-lt"/>
                <a:ea typeface="+mn-ea"/>
                <a:cs typeface="+mn-cs"/>
              </a:rPr>
              <a:t>Most respondents emphasized that detections in vaccinated flocks likely reflect lapses in biosecurity or human-mediated spread rather than true vaccine mismatch in most cases. </a:t>
            </a:r>
          </a:p>
          <a:p>
            <a:pPr rtl="0" fontAlgn="base"/>
            <a:r>
              <a:rPr lang="en-CA" sz="1200" b="0" i="0" kern="1200" dirty="0">
                <a:solidFill>
                  <a:schemeClr val="tx1"/>
                </a:solidFill>
                <a:effectLst/>
                <a:latin typeface="+mn-lt"/>
                <a:ea typeface="+mn-ea"/>
                <a:cs typeface="+mn-cs"/>
              </a:rPr>
              <a:t>Wildlife, pigeons, and backyard flocks were seen as persistent reservoirs. </a:t>
            </a:r>
          </a:p>
          <a:p>
            <a:pPr rtl="0" fontAlgn="base"/>
            <a:r>
              <a:rPr lang="en-CA" sz="1200" b="0" i="0" kern="1200" dirty="0">
                <a:solidFill>
                  <a:schemeClr val="tx1"/>
                </a:solidFill>
                <a:effectLst/>
                <a:latin typeface="+mn-lt"/>
                <a:ea typeface="+mn-ea"/>
                <a:cs typeface="+mn-cs"/>
              </a:rPr>
              <a:t>Pigeons and cormorants were frequently identified as bridge species, with backyard, fancy, and squab pigeon flocks representing higher-risk settings due to limited surveillance and inconsistent vaccination practices. </a:t>
            </a:r>
          </a:p>
          <a:p>
            <a:pPr rtl="0" fontAlgn="base"/>
            <a:r>
              <a:rPr lang="en-CA" sz="1200" b="0" i="0" kern="1200" dirty="0">
                <a:solidFill>
                  <a:schemeClr val="tx1"/>
                </a:solidFill>
                <a:effectLst/>
                <a:latin typeface="+mn-lt"/>
                <a:ea typeface="+mn-ea"/>
                <a:cs typeface="+mn-cs"/>
              </a:rPr>
              <a:t>Surveillance effects versus true increase were debated. </a:t>
            </a:r>
          </a:p>
          <a:p>
            <a:pPr rtl="0" fontAlgn="base"/>
            <a:r>
              <a:rPr lang="en-CA" sz="1200" b="0" i="0" kern="1200" dirty="0">
                <a:solidFill>
                  <a:schemeClr val="tx1"/>
                </a:solidFill>
                <a:effectLst/>
                <a:latin typeface="+mn-lt"/>
                <a:ea typeface="+mn-ea"/>
                <a:cs typeface="+mn-cs"/>
              </a:rPr>
              <a:t>Some respondents suggested the apparent rise in ND reflects enhanced surveillance during the HPAI era, while others noted that involvement of farmed flocks suggests a real increase beyond detection bias. </a:t>
            </a:r>
          </a:p>
          <a:p>
            <a:pPr rtl="0" fontAlgn="base"/>
            <a:r>
              <a:rPr lang="en-CA" sz="1200" b="0" i="0" kern="1200" dirty="0">
                <a:solidFill>
                  <a:schemeClr val="tx1"/>
                </a:solidFill>
                <a:effectLst/>
                <a:latin typeface="+mn-lt"/>
                <a:ea typeface="+mn-ea"/>
                <a:cs typeface="+mn-cs"/>
              </a:rPr>
              <a:t>Interaction with HPAI and system capacity pressures was highlighted. </a:t>
            </a:r>
          </a:p>
          <a:p>
            <a:pPr rtl="0" fontAlgn="base"/>
            <a:r>
              <a:rPr lang="en-CA" sz="1200" b="0" i="0" kern="1200" dirty="0">
                <a:solidFill>
                  <a:schemeClr val="tx1"/>
                </a:solidFill>
                <a:effectLst/>
                <a:latin typeface="+mn-lt"/>
                <a:ea typeface="+mn-ea"/>
                <a:cs typeface="+mn-cs"/>
              </a:rPr>
              <a:t>ND’s ability to mimic HPAI clinically and diagnostically was viewed as a complicating factor, particularly given ongoing strain on animal health resources responding to multiple concurrent disease events. </a:t>
            </a:r>
          </a:p>
          <a:p>
            <a:pPr rtl="0" fontAlgn="base"/>
            <a:r>
              <a:rPr lang="en-CA" sz="1200" b="1" i="0" kern="1200" dirty="0">
                <a:solidFill>
                  <a:schemeClr val="tx1"/>
                </a:solidFill>
                <a:effectLst/>
                <a:latin typeface="+mn-lt"/>
                <a:ea typeface="+mn-ea"/>
                <a:cs typeface="+mn-cs"/>
              </a:rPr>
              <a:t>Overall Interpretation</a:t>
            </a:r>
            <a:r>
              <a:rPr lang="en-CA" sz="1200" b="0" i="0" kern="1200" dirty="0">
                <a:solidFill>
                  <a:schemeClr val="tx1"/>
                </a:solidFill>
                <a:effectLst/>
                <a:latin typeface="+mn-lt"/>
                <a:ea typeface="+mn-ea"/>
                <a:cs typeface="+mn-cs"/>
              </a:rPr>
              <a:t> </a:t>
            </a:r>
          </a:p>
          <a:p>
            <a:pPr rtl="0" fontAlgn="base"/>
            <a:r>
              <a:rPr lang="en-CA" sz="1200" b="0" i="0" kern="1200" dirty="0">
                <a:solidFill>
                  <a:schemeClr val="tx1"/>
                </a:solidFill>
                <a:effectLst/>
                <a:latin typeface="+mn-lt"/>
                <a:ea typeface="+mn-ea"/>
                <a:cs typeface="+mn-cs"/>
              </a:rPr>
              <a:t>While the European ND outbreaks are unlikely to spread directly to Canada, respondents broadly viewed the signal as a meaningful warning. The consensus emphasized continued vigilance, strong biosecurity at key interfaces, targeted monitoring of high-risk populations, and readiness to differentiate ND from other avian diseases such as HPAI. </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23</a:t>
            </a:fld>
            <a:endParaRPr lang="en-US"/>
          </a:p>
        </p:txBody>
      </p:sp>
    </p:spTree>
    <p:extLst>
      <p:ext uri="{BB962C8B-B14F-4D97-AF65-F5344CB8AC3E}">
        <p14:creationId xmlns:p14="http://schemas.microsoft.com/office/powerpoint/2010/main" val="141699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For us after a catastrophic year in 2022, we had been on an annual decline in cases overall, but the fall of 2025 saw an increase once again in the total number of cases and over a greater geographic distribution than the previous wave. </a:t>
            </a:r>
          </a:p>
          <a:p>
            <a:endParaRPr lang="en-CA" baseline="0" dirty="0"/>
          </a:p>
          <a:p>
            <a:endParaRPr lang="en-CA" baseline="0" dirty="0"/>
          </a:p>
        </p:txBody>
      </p:sp>
      <p:sp>
        <p:nvSpPr>
          <p:cNvPr id="4" name="Slide Number Placeholder 3"/>
          <p:cNvSpPr>
            <a:spLocks noGrp="1"/>
          </p:cNvSpPr>
          <p:nvPr>
            <p:ph type="sldNum" sz="quarter" idx="10"/>
          </p:nvPr>
        </p:nvSpPr>
        <p:spPr/>
        <p:txBody>
          <a:bodyPr/>
          <a:lstStyle/>
          <a:p>
            <a:fld id="{9662094C-1496-489D-B497-1131CF2A6BE1}" type="slidenum">
              <a:rPr lang="en-CA" smtClean="0"/>
              <a:t>2</a:t>
            </a:fld>
            <a:endParaRPr lang="en-CA"/>
          </a:p>
        </p:txBody>
      </p:sp>
    </p:spTree>
    <p:extLst>
      <p:ext uri="{BB962C8B-B14F-4D97-AF65-F5344CB8AC3E}">
        <p14:creationId xmlns:p14="http://schemas.microsoft.com/office/powerpoint/2010/main" val="3910875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1" i="0" kern="1200" dirty="0">
                <a:solidFill>
                  <a:schemeClr val="tx1"/>
                </a:solidFill>
                <a:effectLst/>
                <a:latin typeface="+mn-lt"/>
                <a:ea typeface="+mn-ea"/>
                <a:cs typeface="+mn-cs"/>
              </a:rPr>
              <a:t>CEZD Ping Summary – Newcastle Disease </a:t>
            </a:r>
            <a:r>
              <a:rPr lang="en-CA" sz="1200" b="0" i="0" kern="1200" dirty="0">
                <a:solidFill>
                  <a:schemeClr val="tx1"/>
                </a:solidFill>
                <a:effectLst/>
                <a:latin typeface="+mn-lt"/>
                <a:ea typeface="+mn-ea"/>
                <a:cs typeface="+mn-cs"/>
              </a:rPr>
              <a:t> </a:t>
            </a:r>
          </a:p>
          <a:p>
            <a:pPr rtl="0" fontAlgn="base"/>
            <a:r>
              <a:rPr lang="en-CA" sz="1200" b="0" i="0" kern="1200" dirty="0">
                <a:solidFill>
                  <a:schemeClr val="tx1"/>
                </a:solidFill>
                <a:effectLst/>
                <a:latin typeface="+mn-lt"/>
                <a:ea typeface="+mn-ea"/>
                <a:cs typeface="+mn-cs"/>
              </a:rPr>
              <a:t> </a:t>
            </a:r>
          </a:p>
          <a:p>
            <a:pPr rtl="0" fontAlgn="base"/>
            <a:r>
              <a:rPr lang="en-CA" sz="1200" b="1" i="0" kern="1200" dirty="0">
                <a:solidFill>
                  <a:schemeClr val="tx1"/>
                </a:solidFill>
                <a:effectLst/>
                <a:latin typeface="+mn-lt"/>
                <a:ea typeface="+mn-ea"/>
                <a:cs typeface="+mn-cs"/>
              </a:rPr>
              <a:t>Situation description:</a:t>
            </a:r>
            <a:r>
              <a:rPr lang="en-CA" sz="1200" b="0" i="0" kern="1200" dirty="0">
                <a:solidFill>
                  <a:schemeClr val="tx1"/>
                </a:solidFill>
                <a:effectLst/>
                <a:latin typeface="+mn-lt"/>
                <a:ea typeface="+mn-ea"/>
                <a:cs typeface="+mn-cs"/>
              </a:rPr>
              <a:t> Over the past year, ND activity has risen sharply in Europe. Poland continues to report the greatest number of outbreaks across commercial and non-commercial flocks. Additional detections occurred throughout 2025 in Spain, Slovakia, Bulgaria, and North Macedonia, particularly in small or backyard flocks. Most recently, in February 2026, both Lithuania and Germany reported new outbreaks. Lithuania confirmed its first ND outbreak in geese on a small farm near Vilnius, while Germany reported two outbreaks - one in turkeys in Brandenburg near the Polish border and another in laying hens in Bayern. Sequencing of the Brandenburg virus identified genotype VII.1.1, closely related to strains circulating in Poland. Several other outbreaks have involved vaccinated flocks, raising concerns about biosecurity lapses, vaccine mismatch or failure, or the emergence of more transmissible strains. </a:t>
            </a:r>
          </a:p>
          <a:p>
            <a:pPr rtl="0" fontAlgn="base"/>
            <a:endParaRPr lang="en-CA" sz="1200" b="1" i="0" kern="1200" dirty="0">
              <a:solidFill>
                <a:schemeClr val="tx1"/>
              </a:solidFill>
              <a:effectLst/>
              <a:latin typeface="+mn-lt"/>
              <a:ea typeface="+mn-ea"/>
              <a:cs typeface="+mn-cs"/>
            </a:endParaRPr>
          </a:p>
          <a:p>
            <a:pPr rtl="0" fontAlgn="base"/>
            <a:r>
              <a:rPr lang="en-CA" sz="1200" b="1" i="0" kern="1200" dirty="0">
                <a:solidFill>
                  <a:schemeClr val="tx1"/>
                </a:solidFill>
                <a:effectLst/>
                <a:latin typeface="+mn-lt"/>
                <a:ea typeface="+mn-ea"/>
                <a:cs typeface="+mn-cs"/>
              </a:rPr>
              <a:t>Question:</a:t>
            </a:r>
            <a:r>
              <a:rPr lang="en-CA" sz="1200" b="0" i="0" kern="1200" dirty="0">
                <a:solidFill>
                  <a:schemeClr val="tx1"/>
                </a:solidFill>
                <a:effectLst/>
                <a:latin typeface="+mn-lt"/>
                <a:ea typeface="+mn-ea"/>
                <a:cs typeface="+mn-cs"/>
              </a:rPr>
              <a:t> Given the recent rise in ND reports across Europe and the re-emergence of virulent ND in Canada last year, how relevant is this trend to Canada? </a:t>
            </a:r>
          </a:p>
          <a:p>
            <a:pPr rtl="0" fontAlgn="base"/>
            <a:r>
              <a:rPr lang="en-CA" sz="1200" b="0" i="0" kern="1200" dirty="0">
                <a:solidFill>
                  <a:schemeClr val="tx1"/>
                </a:solidFill>
                <a:effectLst/>
                <a:latin typeface="+mn-lt"/>
                <a:ea typeface="+mn-ea"/>
                <a:cs typeface="+mn-cs"/>
              </a:rPr>
              <a:t>In the comments sections, let us know your thoughts as to what factors might be driving the increase (e.g., wild bird movements, biosecurity breaches, viral evolution, vaccine performance, or enhanced detection due to HPAI related surveillance)? </a:t>
            </a:r>
          </a:p>
          <a:p>
            <a:pPr rtl="0" fontAlgn="base"/>
            <a:r>
              <a:rPr lang="en-CA" sz="1200" b="1" i="0" kern="1200" dirty="0">
                <a:solidFill>
                  <a:schemeClr val="tx1"/>
                </a:solidFill>
                <a:effectLst/>
                <a:latin typeface="+mn-lt"/>
                <a:ea typeface="+mn-ea"/>
                <a:cs typeface="+mn-cs"/>
              </a:rPr>
              <a:t>Distributed:</a:t>
            </a:r>
            <a:r>
              <a:rPr lang="en-CA" sz="1200" b="0" i="0" kern="1200" dirty="0">
                <a:solidFill>
                  <a:schemeClr val="tx1"/>
                </a:solidFill>
                <a:effectLst/>
                <a:latin typeface="+mn-lt"/>
                <a:ea typeface="+mn-ea"/>
                <a:cs typeface="+mn-cs"/>
              </a:rPr>
              <a:t> March 2, 2026 </a:t>
            </a:r>
          </a:p>
          <a:p>
            <a:pPr rtl="0" fontAlgn="base"/>
            <a:r>
              <a:rPr lang="en-CA" sz="1200" b="1" i="0" kern="1200" dirty="0">
                <a:solidFill>
                  <a:schemeClr val="tx1"/>
                </a:solidFill>
                <a:effectLst/>
                <a:latin typeface="+mn-lt"/>
                <a:ea typeface="+mn-ea"/>
                <a:cs typeface="+mn-cs"/>
              </a:rPr>
              <a:t>Results: </a:t>
            </a:r>
            <a:r>
              <a:rPr lang="en-CA" sz="1200" b="0" i="0" kern="1200" dirty="0">
                <a:solidFill>
                  <a:schemeClr val="tx1"/>
                </a:solidFill>
                <a:effectLst/>
                <a:latin typeface="+mn-lt"/>
                <a:ea typeface="+mn-ea"/>
                <a:cs typeface="+mn-cs"/>
              </a:rPr>
              <a:t> </a:t>
            </a:r>
          </a:p>
          <a:p>
            <a:pPr rtl="0" fontAlgn="base"/>
            <a:r>
              <a:rPr lang="en-CA" sz="1200" b="0" i="0" kern="1200" dirty="0">
                <a:solidFill>
                  <a:schemeClr val="tx1"/>
                </a:solidFill>
                <a:effectLst/>
                <a:latin typeface="+mn-lt"/>
                <a:ea typeface="+mn-ea"/>
                <a:cs typeface="+mn-cs"/>
              </a:rPr>
              <a:t>Number of responses = 24 Average Rating: 2.96 = 3.0 </a:t>
            </a:r>
          </a:p>
          <a:p>
            <a:pPr rtl="0" fontAlgn="base"/>
            <a:r>
              <a:rPr lang="en-CA" sz="1200" b="0" i="0" kern="1200" dirty="0">
                <a:solidFill>
                  <a:schemeClr val="tx1"/>
                </a:solidFill>
                <a:effectLst/>
                <a:latin typeface="+mn-lt"/>
                <a:ea typeface="+mn-ea"/>
                <a:cs typeface="+mn-cs"/>
              </a:rPr>
              <a:t>Overall sentiment clustered towards ‘Relevant’. However, the respondents generally viewed the signal as important for situational awareness rather than an indication of immediate risk to Canada. </a:t>
            </a:r>
          </a:p>
          <a:p>
            <a:pPr rtl="0" fontAlgn="base"/>
            <a:r>
              <a:rPr lang="en-CA" sz="1200" b="0" i="0" kern="1200" dirty="0">
                <a:solidFill>
                  <a:schemeClr val="tx1"/>
                </a:solidFill>
                <a:effectLst/>
                <a:latin typeface="+mn-lt"/>
                <a:ea typeface="+mn-ea"/>
                <a:cs typeface="+mn-cs"/>
              </a:rPr>
              <a:t> </a:t>
            </a:r>
          </a:p>
          <a:p>
            <a:pPr rtl="0" fontAlgn="base"/>
            <a:r>
              <a:rPr lang="en-CA" sz="1200" b="1" i="0" kern="1200" dirty="0">
                <a:solidFill>
                  <a:schemeClr val="tx1"/>
                </a:solidFill>
                <a:effectLst/>
                <a:latin typeface="+mn-lt"/>
                <a:ea typeface="+mn-ea"/>
                <a:cs typeface="+mn-cs"/>
              </a:rPr>
              <a:t>Key Themes from Responses</a:t>
            </a:r>
            <a:r>
              <a:rPr lang="en-CA" sz="1200" b="0" i="0" kern="1200" dirty="0">
                <a:solidFill>
                  <a:schemeClr val="tx1"/>
                </a:solidFill>
                <a:effectLst/>
                <a:latin typeface="+mn-lt"/>
                <a:ea typeface="+mn-ea"/>
                <a:cs typeface="+mn-cs"/>
              </a:rPr>
              <a:t> </a:t>
            </a:r>
          </a:p>
          <a:p>
            <a:pPr rtl="0" fontAlgn="base"/>
            <a:r>
              <a:rPr lang="en-CA" sz="1200" b="0" i="0" kern="1200" dirty="0">
                <a:solidFill>
                  <a:schemeClr val="tx1"/>
                </a:solidFill>
                <a:effectLst/>
                <a:latin typeface="+mn-lt"/>
                <a:ea typeface="+mn-ea"/>
                <a:cs typeface="+mn-cs"/>
              </a:rPr>
              <a:t>Increasing outbreaks in vaccinated and commercial flocks were a major concern. </a:t>
            </a:r>
          </a:p>
          <a:p>
            <a:pPr rtl="0" fontAlgn="base"/>
            <a:r>
              <a:rPr lang="en-CA" sz="1200" b="0" i="0" kern="1200" dirty="0">
                <a:solidFill>
                  <a:schemeClr val="tx1"/>
                </a:solidFill>
                <a:effectLst/>
                <a:latin typeface="+mn-lt"/>
                <a:ea typeface="+mn-ea"/>
                <a:cs typeface="+mn-cs"/>
              </a:rPr>
              <a:t>Outbreaks in countries with strict vaccination programs (e.g., Germany) raised questions about vaccine performance, biosecurity implementation, and the possible emergence of more virulent or transmissible NDV strains. </a:t>
            </a:r>
          </a:p>
          <a:p>
            <a:pPr rtl="0" fontAlgn="base"/>
            <a:r>
              <a:rPr lang="en-CA" sz="1200" b="0" i="0" kern="1200" dirty="0">
                <a:solidFill>
                  <a:schemeClr val="tx1"/>
                </a:solidFill>
                <a:effectLst/>
                <a:latin typeface="+mn-lt"/>
                <a:ea typeface="+mn-ea"/>
                <a:cs typeface="+mn-cs"/>
              </a:rPr>
              <a:t>Biosecurity gaps were identified as a key driver of risk. </a:t>
            </a:r>
          </a:p>
          <a:p>
            <a:pPr rtl="0" fontAlgn="base"/>
            <a:r>
              <a:rPr lang="en-CA" sz="1200" b="0" i="0" kern="1200" dirty="0">
                <a:solidFill>
                  <a:schemeClr val="tx1"/>
                </a:solidFill>
                <a:effectLst/>
                <a:latin typeface="+mn-lt"/>
                <a:ea typeface="+mn-ea"/>
                <a:cs typeface="+mn-cs"/>
              </a:rPr>
              <a:t>Most respondents emphasized that detections in vaccinated flocks likely reflect lapses in biosecurity or human-mediated spread rather than true vaccine mismatch in most cases. </a:t>
            </a:r>
          </a:p>
          <a:p>
            <a:pPr rtl="0" fontAlgn="base"/>
            <a:r>
              <a:rPr lang="en-CA" sz="1200" b="0" i="0" kern="1200" dirty="0">
                <a:solidFill>
                  <a:schemeClr val="tx1"/>
                </a:solidFill>
                <a:effectLst/>
                <a:latin typeface="+mn-lt"/>
                <a:ea typeface="+mn-ea"/>
                <a:cs typeface="+mn-cs"/>
              </a:rPr>
              <a:t>Wildlife, pigeons, and backyard flocks were seen as persistent reservoirs. </a:t>
            </a:r>
          </a:p>
          <a:p>
            <a:pPr rtl="0" fontAlgn="base"/>
            <a:r>
              <a:rPr lang="en-CA" sz="1200" b="0" i="0" kern="1200" dirty="0">
                <a:solidFill>
                  <a:schemeClr val="tx1"/>
                </a:solidFill>
                <a:effectLst/>
                <a:latin typeface="+mn-lt"/>
                <a:ea typeface="+mn-ea"/>
                <a:cs typeface="+mn-cs"/>
              </a:rPr>
              <a:t>Pigeons and cormorants were frequently identified as bridge species, with backyard, fancy, and squab pigeon flocks representing higher-risk settings due to limited surveillance and inconsistent vaccination practices. </a:t>
            </a:r>
          </a:p>
          <a:p>
            <a:pPr rtl="0" fontAlgn="base"/>
            <a:r>
              <a:rPr lang="en-CA" sz="1200" b="0" i="0" kern="1200" dirty="0">
                <a:solidFill>
                  <a:schemeClr val="tx1"/>
                </a:solidFill>
                <a:effectLst/>
                <a:latin typeface="+mn-lt"/>
                <a:ea typeface="+mn-ea"/>
                <a:cs typeface="+mn-cs"/>
              </a:rPr>
              <a:t>Surveillance effects versus true increase were debated. </a:t>
            </a:r>
          </a:p>
          <a:p>
            <a:pPr rtl="0" fontAlgn="base"/>
            <a:r>
              <a:rPr lang="en-CA" sz="1200" b="0" i="0" kern="1200" dirty="0">
                <a:solidFill>
                  <a:schemeClr val="tx1"/>
                </a:solidFill>
                <a:effectLst/>
                <a:latin typeface="+mn-lt"/>
                <a:ea typeface="+mn-ea"/>
                <a:cs typeface="+mn-cs"/>
              </a:rPr>
              <a:t>Some respondents suggested the apparent rise in ND reflects enhanced surveillance during the HPAI era, while others noted that involvement of farmed flocks suggests a real increase beyond detection bias. </a:t>
            </a:r>
          </a:p>
          <a:p>
            <a:pPr rtl="0" fontAlgn="base"/>
            <a:r>
              <a:rPr lang="en-CA" sz="1200" b="0" i="0" kern="1200" dirty="0">
                <a:solidFill>
                  <a:schemeClr val="tx1"/>
                </a:solidFill>
                <a:effectLst/>
                <a:latin typeface="+mn-lt"/>
                <a:ea typeface="+mn-ea"/>
                <a:cs typeface="+mn-cs"/>
              </a:rPr>
              <a:t>Interaction with HPAI and system capacity pressures was highlighted. </a:t>
            </a:r>
          </a:p>
          <a:p>
            <a:pPr rtl="0" fontAlgn="base"/>
            <a:r>
              <a:rPr lang="en-CA" sz="1200" b="0" i="0" kern="1200" dirty="0">
                <a:solidFill>
                  <a:schemeClr val="tx1"/>
                </a:solidFill>
                <a:effectLst/>
                <a:latin typeface="+mn-lt"/>
                <a:ea typeface="+mn-ea"/>
                <a:cs typeface="+mn-cs"/>
              </a:rPr>
              <a:t>ND’s ability to mimic HPAI clinically and diagnostically was viewed as a complicating factor, particularly given ongoing strain on animal health resources responding to multiple concurrent disease events. </a:t>
            </a:r>
          </a:p>
          <a:p>
            <a:pPr rtl="0" fontAlgn="base"/>
            <a:r>
              <a:rPr lang="en-CA" sz="1200" b="1" i="0" kern="1200" dirty="0">
                <a:solidFill>
                  <a:schemeClr val="tx1"/>
                </a:solidFill>
                <a:effectLst/>
                <a:latin typeface="+mn-lt"/>
                <a:ea typeface="+mn-ea"/>
                <a:cs typeface="+mn-cs"/>
              </a:rPr>
              <a:t>Overall Interpretation</a:t>
            </a:r>
            <a:r>
              <a:rPr lang="en-CA" sz="1200" b="0" i="0" kern="1200" dirty="0">
                <a:solidFill>
                  <a:schemeClr val="tx1"/>
                </a:solidFill>
                <a:effectLst/>
                <a:latin typeface="+mn-lt"/>
                <a:ea typeface="+mn-ea"/>
                <a:cs typeface="+mn-cs"/>
              </a:rPr>
              <a:t> </a:t>
            </a:r>
          </a:p>
          <a:p>
            <a:pPr rtl="0" fontAlgn="base"/>
            <a:r>
              <a:rPr lang="en-CA" sz="1200" b="0" i="0" kern="1200" dirty="0">
                <a:solidFill>
                  <a:schemeClr val="tx1"/>
                </a:solidFill>
                <a:effectLst/>
                <a:latin typeface="+mn-lt"/>
                <a:ea typeface="+mn-ea"/>
                <a:cs typeface="+mn-cs"/>
              </a:rPr>
              <a:t>While the European ND outbreaks are unlikely to spread directly to Canada, respondents broadly viewed the signal as a meaningful warning. The consensus emphasized continued vigilance, strong biosecurity at key interfaces, targeted monitoring of high-risk populations, and readiness to differentiate ND from other avian diseases such as HPAI. </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24</a:t>
            </a:fld>
            <a:endParaRPr lang="en-US"/>
          </a:p>
        </p:txBody>
      </p:sp>
    </p:spTree>
    <p:extLst>
      <p:ext uri="{BB962C8B-B14F-4D97-AF65-F5344CB8AC3E}">
        <p14:creationId xmlns:p14="http://schemas.microsoft.com/office/powerpoint/2010/main" val="1092418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25</a:t>
            </a:fld>
            <a:endParaRPr lang="en-US"/>
          </a:p>
        </p:txBody>
      </p:sp>
    </p:spTree>
    <p:extLst>
      <p:ext uri="{BB962C8B-B14F-4D97-AF65-F5344CB8AC3E}">
        <p14:creationId xmlns:p14="http://schemas.microsoft.com/office/powerpoint/2010/main" val="4118851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26</a:t>
            </a:fld>
            <a:endParaRPr lang="en-US"/>
          </a:p>
        </p:txBody>
      </p:sp>
    </p:spTree>
    <p:extLst>
      <p:ext uri="{BB962C8B-B14F-4D97-AF65-F5344CB8AC3E}">
        <p14:creationId xmlns:p14="http://schemas.microsoft.com/office/powerpoint/2010/main" val="415904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lang="en-CA" dirty="0"/>
              <a:t>These next couple of slides originate directly from data collected by the partners in Canada’s Interagency Surveillance program for Avian Influenza Viruses in Wildlife.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wild bird detections in Canada were increased over the previous year in the face of a lower number of birds sampled, and at the end of this curve we are missing some data points as samples may not have been tested yet.</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5</a:t>
            </a:fld>
            <a:endParaRPr lang="en-US"/>
          </a:p>
        </p:txBody>
      </p:sp>
    </p:spTree>
    <p:extLst>
      <p:ext uri="{BB962C8B-B14F-4D97-AF65-F5344CB8AC3E}">
        <p14:creationId xmlns:p14="http://schemas.microsoft.com/office/powerpoint/2010/main" val="246440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lang="en-CA" dirty="0"/>
              <a:t>This is a chart of the number of samples taken, and number of positive HPAI detections using PCR testing for viral genomic material.</a:t>
            </a:r>
          </a:p>
          <a:p>
            <a:r>
              <a:rPr lang="en-CA" dirty="0"/>
              <a:t>Two things to note here, </a:t>
            </a:r>
          </a:p>
          <a:p>
            <a:r>
              <a:rPr lang="en-CA" dirty="0"/>
              <a:t>The first is that overall number of samples have gone down year over year, The second is that almost 80 percent of the samples taken are negative for HPAI genetic material.   This has not been changing year over year.</a:t>
            </a:r>
          </a:p>
          <a:p>
            <a:endParaRPr lang="en-CA"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you look at which wild bird species are positive for virus, the proportions of each population affected continue to remain pretty much the same year over year, but in 2025 the increased number of positive waterfowl is very clearly visible. </a:t>
            </a:r>
          </a:p>
          <a:p>
            <a:r>
              <a:rPr lang="en-CA" dirty="0"/>
              <a:t>Waterfowl are the most affected species year over year consistently, followed by Raptors. The diversity of species infected with H5N1 has been massive, Waterfowl remain the top concern, though the viral host range in wild birds has expanded substantially meaning there are more opportunities for infection.</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285246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we look at antibody levels, instead of looking for virus, we find a similar picture.</a:t>
            </a:r>
          </a:p>
          <a:p>
            <a:endParaRPr lang="en-CA" dirty="0"/>
          </a:p>
          <a:p>
            <a:r>
              <a:rPr lang="en-CA" dirty="0"/>
              <a:t>Antibody levels in wild birds are variable with each population but the proportions affected overall stay similar.</a:t>
            </a:r>
          </a:p>
          <a:p>
            <a:endParaRPr lang="en-CA" dirty="0"/>
          </a:p>
          <a:p>
            <a:r>
              <a:rPr lang="en-CA" dirty="0"/>
              <a:t>~65% (the largest grey portion of the pie) have no antibodies to influenza at all, 24% (the yellow portion) have antibodies to Nucleoprotein (which is a general indication of exposure to influenza) and about 11% show H5 antibodies.</a:t>
            </a:r>
          </a:p>
          <a:p>
            <a:endParaRPr lang="en-CA" dirty="0"/>
          </a:p>
          <a:p>
            <a:r>
              <a:rPr lang="en-CA" dirty="0"/>
              <a:t>All this tells us is that there is some level of immunity present in wild bird populations. </a:t>
            </a:r>
          </a:p>
          <a:p>
            <a:endParaRPr lang="en-CA" dirty="0"/>
          </a:p>
          <a:p>
            <a:r>
              <a:rPr lang="en-CA" dirty="0"/>
              <a:t>Any time there is a susceptible population and virus present there will be infected wild birds. </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8</a:t>
            </a:fld>
            <a:endParaRPr lang="en-US"/>
          </a:p>
        </p:txBody>
      </p:sp>
    </p:spTree>
    <p:extLst>
      <p:ext uri="{BB962C8B-B14F-4D97-AF65-F5344CB8AC3E}">
        <p14:creationId xmlns:p14="http://schemas.microsoft.com/office/powerpoint/2010/main" val="2476322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United States has not had a decline in cases over the last couple of years, with 2024/25 being elevated due to HPAI in Dairy Cattle spilling back to poultry, and 2025/26 continuing to increase largely due to the D1.1 strain of the virus.</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10</a:t>
            </a:fld>
            <a:endParaRPr lang="en-US"/>
          </a:p>
        </p:txBody>
      </p:sp>
    </p:spTree>
    <p:extLst>
      <p:ext uri="{BB962C8B-B14F-4D97-AF65-F5344CB8AC3E}">
        <p14:creationId xmlns:p14="http://schemas.microsoft.com/office/powerpoint/2010/main" val="2082406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is visible though is a change in the species affected in the fall of 2025 and winter of 2026. </a:t>
            </a:r>
          </a:p>
          <a:p>
            <a:endParaRPr lang="en-CA" dirty="0"/>
          </a:p>
          <a:p>
            <a:r>
              <a:rPr lang="en-CA" dirty="0"/>
              <a:t>This graph rolls up the various categories of birds into a higher level just based on the species being reared.  An increase in cases in Commercial Ducks is clearly visible in this graph, with a decrease in cases in commercial chickens. If we knew the genotypes of all of these outbreaks, it would b interesting to know if the large numbers of commercial chickens affected in 2024/25 were increased due to genotype B3.13. </a:t>
            </a:r>
          </a:p>
          <a:p>
            <a:endParaRPr lang="en-CA" dirty="0"/>
          </a:p>
          <a:p>
            <a:r>
              <a:rPr lang="en-CA" dirty="0"/>
              <a:t>The WOAH poultry and Non-poultry designations here largely refer to mixed backyard birds. </a:t>
            </a:r>
          </a:p>
          <a:p>
            <a:endParaRPr lang="en-CA" dirty="0"/>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11</a:t>
            </a:fld>
            <a:endParaRPr lang="en-US"/>
          </a:p>
        </p:txBody>
      </p:sp>
    </p:spTree>
    <p:extLst>
      <p:ext uri="{BB962C8B-B14F-4D97-AF65-F5344CB8AC3E}">
        <p14:creationId xmlns:p14="http://schemas.microsoft.com/office/powerpoint/2010/main" val="4138193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ED966C-7F33-B1B3-5B89-A645ABA47D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fr-FR"/>
          </a:p>
        </p:txBody>
      </p:sp>
      <p:sp>
        <p:nvSpPr>
          <p:cNvPr id="3" name="Espace réservé de la date 2">
            <a:extLst>
              <a:ext uri="{FF2B5EF4-FFF2-40B4-BE49-F238E27FC236}">
                <a16:creationId xmlns:a16="http://schemas.microsoft.com/office/drawing/2014/main" id="{D4824839-7860-701B-09E7-422C82AC5405}"/>
              </a:ext>
            </a:extLst>
          </p:cNvPr>
          <p:cNvSpPr>
            <a:spLocks noGrp="1"/>
          </p:cNvSpPr>
          <p:nvPr>
            <p:ph type="dt" sz="half" idx="10"/>
          </p:nvPr>
        </p:nvSpPr>
        <p:spPr/>
        <p:txBody>
          <a:bodyPr/>
          <a:lstStyle/>
          <a:p>
            <a:fld id="{58386FC9-D336-014D-ADE1-FCC117243F80}" type="datetimeFigureOut">
              <a:rPr lang="fr-FR" smtClean="0"/>
              <a:t>22/04/2026</a:t>
            </a:fld>
            <a:endParaRPr lang="fr-FR"/>
          </a:p>
        </p:txBody>
      </p:sp>
      <p:sp>
        <p:nvSpPr>
          <p:cNvPr id="4" name="Espace réservé du pied de page 3">
            <a:extLst>
              <a:ext uri="{FF2B5EF4-FFF2-40B4-BE49-F238E27FC236}">
                <a16:creationId xmlns:a16="http://schemas.microsoft.com/office/drawing/2014/main" id="{1659F502-46C8-0ACC-837D-6C6A29B145C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F54B9CD-E45B-1A01-C20B-C97572755E41}"/>
              </a:ext>
            </a:extLst>
          </p:cNvPr>
          <p:cNvSpPr>
            <a:spLocks noGrp="1"/>
          </p:cNvSpPr>
          <p:nvPr>
            <p:ph type="sldNum" sz="quarter" idx="12"/>
          </p:nvPr>
        </p:nvSpPr>
        <p:spPr/>
        <p:txBody>
          <a:bodyPr/>
          <a:lstStyle/>
          <a:p>
            <a:fld id="{0AA07859-DB5D-D448-8E88-B29B36C97534}" type="slidenum">
              <a:rPr lang="fr-FR" smtClean="0"/>
              <a:t>‹#›</a:t>
            </a:fld>
            <a:endParaRPr lang="fr-FR"/>
          </a:p>
        </p:txBody>
      </p:sp>
    </p:spTree>
    <p:extLst>
      <p:ext uri="{BB962C8B-B14F-4D97-AF65-F5344CB8AC3E}">
        <p14:creationId xmlns:p14="http://schemas.microsoft.com/office/powerpoint/2010/main" val="3994281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912478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FA6CA82-1B6F-6D21-1EE8-2F032B1BFF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dirty="0"/>
          </a:p>
        </p:txBody>
      </p:sp>
      <p:sp>
        <p:nvSpPr>
          <p:cNvPr id="3" name="Espace réservé du texte 2">
            <a:extLst>
              <a:ext uri="{FF2B5EF4-FFF2-40B4-BE49-F238E27FC236}">
                <a16:creationId xmlns:a16="http://schemas.microsoft.com/office/drawing/2014/main" id="{54EE0F94-802E-650C-C181-FE718D4D0F61}"/>
              </a:ext>
            </a:extLst>
          </p:cNvPr>
          <p:cNvSpPr>
            <a:spLocks noGrp="1"/>
          </p:cNvSpPr>
          <p:nvPr>
            <p:ph idx="1"/>
          </p:nvPr>
        </p:nvSpPr>
        <p:spPr>
          <a:xfrm>
            <a:off x="838200" y="1638250"/>
            <a:ext cx="10515600" cy="4351338"/>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355776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 id="2147484345" r:id="rId13"/>
    <p:sldLayoutId id="2147484346" r:id="rId14"/>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commercial-backyard-flock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the-sun.com/news/16055352/dead-geese-new-jersey-bird-flu/" TargetMode="External"/><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aphis.usda.gov/livestock-poultry-disease/avian/avian-influenza/hpai-detections/wild-birds" TargetMode="External"/><Relationship Id="rId5" Type="http://schemas.openxmlformats.org/officeDocument/2006/relationships/hyperlink" Target="https://www.usgs.gov/centers/nwhc/news/highly-pathogenic-avian-influenza-continues-affect-wild-birds-across-all-four-us" TargetMode="External"/><Relationship Id="rId4" Type="http://schemas.openxmlformats.org/officeDocument/2006/relationships/hyperlink" Target="https://www.cfpublic.org/environment/2026-02-26/101-vultures-found-dead-at-blue-spring-state-park-likely-from-bird-fl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birdcast.info/migration-tools/live-migration-maps/"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github.com/USDA-VS/GenoFLU/blob/main/docs/wild_bird_detections.p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www.efsa.europa.eu/en/topics/topic/avian-influenz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efsa.europa.eu/en/efsajournal/pub/10015"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andemicinsights.ucdavis.edu/h5-marine-outbreak"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onlinelibrary.wiley.com/doi/10.1111/irv.70159"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app.powerbi.com/view?r=eyJrIjoiMGZkNGRmZmQtNzg1My00ZmYxLTkzMTgtMWViNjg0MTBhYjRhIiwidCI6IjE4YjVhNWVkLTFkODYtNDFkMy05NGEwLWJjMjdkYWUzMmFiMiJ9"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bird-flu/php/surveillance/chart-epi-curve-ah5n1.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feedstuffs.com/nutrition-and-health/studying-hpai-in-the-air" TargetMode="External"/><Relationship Id="rId2" Type="http://schemas.openxmlformats.org/officeDocument/2006/relationships/hyperlink" Target="https://www.k-state.edu/news/articles/2026/03/insect-based-poultry-vaccine-delivery.html" TargetMode="External"/><Relationship Id="rId1" Type="http://schemas.openxmlformats.org/officeDocument/2006/relationships/slideLayout" Target="../slideLayouts/slideLayout3.xml"/><Relationship Id="rId4" Type="http://schemas.openxmlformats.org/officeDocument/2006/relationships/hyperlink" Target="https://www.nature.com/articles/s44328-025-00075-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cnphi-rcrsp.ca/qpp/answerPoll.xhtml?pollId=15748"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nature.com/articles/s41467-026-69094-9" TargetMode="External"/><Relationship Id="rId3" Type="http://schemas.openxmlformats.org/officeDocument/2006/relationships/hyperlink" Target="https://www.sciencedirect.com/science/article/pii/S147330992500773X?casa_token=-Xls3JODHX0AAAAA:_jF9ZaWNH5-yWu1LfynF-jiVsf6GjMzyfPE1Gh4Yu0PflICBNYL8A685wlVrNOF3pOfSAHnYdQ" TargetMode="External"/><Relationship Id="rId7" Type="http://schemas.openxmlformats.org/officeDocument/2006/relationships/hyperlink" Target="https://www.nature.com/articles/s41467-026-69344-w"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sciencedirect.com/science/article/pii/S0042682225003459?via%3Dihub" TargetMode="External"/><Relationship Id="rId5" Type="http://schemas.openxmlformats.org/officeDocument/2006/relationships/hyperlink" Target="https://link.springer.com/article/10.1007/s11262-026-02215-0" TargetMode="External"/><Relationship Id="rId4" Type="http://schemas.openxmlformats.org/officeDocument/2006/relationships/hyperlink" Target="https://www.woah.org/app/uploads/2025/10/hpai-report-75.pdf" TargetMode="External"/><Relationship Id="rId9" Type="http://schemas.openxmlformats.org/officeDocument/2006/relationships/hyperlink" Target="https://www.frontiersin.org/journals/cellular-and-infection-microbiology/articles/10.3389/fcimb.2026.1755375/ful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link.springer.com/article/10.1007/s00705-026-06579-4" TargetMode="External"/><Relationship Id="rId3" Type="http://schemas.openxmlformats.org/officeDocument/2006/relationships/hyperlink" Target="https://www.biorxiv.org/content/10.64898/2026.02.17.706283v1" TargetMode="External"/><Relationship Id="rId7" Type="http://schemas.openxmlformats.org/officeDocument/2006/relationships/hyperlink" Target="https://pubmed.ncbi.nlm.nih.gov/41685518/"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pmc.ncbi.nlm.nih.gov/articles/PMC12931157/" TargetMode="External"/><Relationship Id="rId5" Type="http://schemas.openxmlformats.org/officeDocument/2006/relationships/hyperlink" Target="https://www.nature.com/articles/s44328-025-00075-6" TargetMode="External"/><Relationship Id="rId4" Type="http://schemas.openxmlformats.org/officeDocument/2006/relationships/hyperlink" Target="https://weekly.chinacdc.cn/en/article/doi/10.46234/ccdcw2026.027" TargetMode="External"/><Relationship Id="rId9" Type="http://schemas.openxmlformats.org/officeDocument/2006/relationships/hyperlink" Target="https://www.nature.com/articles/s41467-026-70432-0"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efsa.onlinelibrary.wiley.com/doi/10.2903/sp.efsa.2026.EN-10003" TargetMode="External"/><Relationship Id="rId3" Type="http://schemas.openxmlformats.org/officeDocument/2006/relationships/hyperlink" Target="https://offlu.org/publications/2026_offlu-statement-iii/" TargetMode="External"/><Relationship Id="rId7" Type="http://schemas.openxmlformats.org/officeDocument/2006/relationships/hyperlink" Target="https://www.mdpi.com/1999-4915/18/3/337" TargetMode="External"/><Relationship Id="rId12" Type="http://schemas.openxmlformats.org/officeDocument/2006/relationships/hyperlink" Target="https://academic.oup.com/ve/article/12/1/veag005/8454627" TargetMode="External"/><Relationship Id="rId2" Type="http://schemas.openxmlformats.org/officeDocument/2006/relationships/hyperlink" Target="https://www.sciencedirect.com/science/article/pii/S0960077925017813" TargetMode="External"/><Relationship Id="rId1" Type="http://schemas.openxmlformats.org/officeDocument/2006/relationships/slideLayout" Target="../slideLayouts/slideLayout5.xml"/><Relationship Id="rId6" Type="http://schemas.openxmlformats.org/officeDocument/2006/relationships/hyperlink" Target="https://www.medrxiv.org/content/10.64898/2026.03.09.26347929v1" TargetMode="External"/><Relationship Id="rId11" Type="http://schemas.openxmlformats.org/officeDocument/2006/relationships/hyperlink" Target="https://www.sciencedirect.com/science/article/pii/S0264410X25012022?via%3Dihub" TargetMode="External"/><Relationship Id="rId5" Type="http://schemas.openxmlformats.org/officeDocument/2006/relationships/hyperlink" Target="https://www.paho.org/en/documents/epidemiological-update-avian-influenza-ah5n1-americas-region-11-march-2026" TargetMode="External"/><Relationship Id="rId10" Type="http://schemas.openxmlformats.org/officeDocument/2006/relationships/hyperlink" Target="https://www.nature.com/articles/s44360-026-00095-0" TargetMode="External"/><Relationship Id="rId4" Type="http://schemas.openxmlformats.org/officeDocument/2006/relationships/hyperlink" Target="https://www.gov.uk/government/publications/newcastle-disease-in-europe" TargetMode="External"/><Relationship Id="rId9" Type="http://schemas.openxmlformats.org/officeDocument/2006/relationships/hyperlink" Target="https://offlu.org/publications/beyond-poultry-rethinking-monitoring-and-control-of-hpai-h5nx-anticipating-spillover-risks-for-mammal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spection.canada.ca/en/animal-health/terrestrial-animals/diseases/reportable/avian-influenza/latest-bird-flu-situation/investigations-and-orders"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b642c24c-76ef-44e0-8fba-4c79326f45f0/?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Poultry Update</a:t>
            </a:r>
          </a:p>
          <a:p>
            <a:pPr eaLnBrk="1" hangingPunct="1"/>
            <a:r>
              <a:rPr lang="en-CA" altLang="en-US" dirty="0"/>
              <a:t>23 April 2026</a:t>
            </a: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917CD7-729D-E843-8498-8BFA07755855}"/>
              </a:ext>
            </a:extLst>
          </p:cNvPr>
          <p:cNvSpPr>
            <a:spLocks noGrp="1"/>
          </p:cNvSpPr>
          <p:nvPr>
            <p:ph type="sldNum" sz="quarter" idx="10"/>
          </p:nvPr>
        </p:nvSpPr>
        <p:spPr/>
        <p:txBody>
          <a:bodyPr/>
          <a:lstStyle/>
          <a:p>
            <a:pPr>
              <a:defRPr/>
            </a:pPr>
            <a:fld id="{68678C35-086D-4198-975D-7CAE096F9A66}" type="slidenum">
              <a:rPr lang="en-US" altLang="en-US" smtClean="0"/>
              <a:pPr>
                <a:defRPr/>
              </a:pPr>
              <a:t>10</a:t>
            </a:fld>
            <a:endParaRPr lang="en-US" altLang="en-US"/>
          </a:p>
        </p:txBody>
      </p:sp>
      <p:sp>
        <p:nvSpPr>
          <p:cNvPr id="2" name="Title 1">
            <a:extLst>
              <a:ext uri="{FF2B5EF4-FFF2-40B4-BE49-F238E27FC236}">
                <a16:creationId xmlns:a16="http://schemas.microsoft.com/office/drawing/2014/main" id="{7094EBDC-24C3-D5F2-58A1-0FA84682D42B}"/>
              </a:ext>
            </a:extLst>
          </p:cNvPr>
          <p:cNvSpPr>
            <a:spLocks noGrp="1"/>
          </p:cNvSpPr>
          <p:nvPr>
            <p:ph type="title" idx="4294967295"/>
          </p:nvPr>
        </p:nvSpPr>
        <p:spPr>
          <a:xfrm>
            <a:off x="1230457" y="319088"/>
            <a:ext cx="9303249" cy="795337"/>
          </a:xfrm>
        </p:spPr>
        <p:txBody>
          <a:bodyPr/>
          <a:lstStyle/>
          <a:p>
            <a:r>
              <a:rPr lang="en-CA" b="1" dirty="0">
                <a:latin typeface="+mn-lt"/>
              </a:rPr>
              <a:t>US Domestic Poultry Cases</a:t>
            </a:r>
          </a:p>
        </p:txBody>
      </p:sp>
      <p:sp>
        <p:nvSpPr>
          <p:cNvPr id="3" name="Rectangle 2">
            <a:extLst>
              <a:ext uri="{FF2B5EF4-FFF2-40B4-BE49-F238E27FC236}">
                <a16:creationId xmlns:a16="http://schemas.microsoft.com/office/drawing/2014/main" id="{39993030-F70C-E553-6A49-7FB4F932DC39}"/>
              </a:ext>
            </a:extLst>
          </p:cNvPr>
          <p:cNvSpPr/>
          <p:nvPr/>
        </p:nvSpPr>
        <p:spPr>
          <a:xfrm>
            <a:off x="353020" y="1114425"/>
            <a:ext cx="2448903" cy="474948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CB749867-B8DF-1F97-1577-F87E4ADBB873}"/>
              </a:ext>
            </a:extLst>
          </p:cNvPr>
          <p:cNvSpPr/>
          <p:nvPr/>
        </p:nvSpPr>
        <p:spPr>
          <a:xfrm>
            <a:off x="2801923" y="1114424"/>
            <a:ext cx="2448903" cy="4749479"/>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4ED70753-CB33-E72E-101E-787417D65417}"/>
              </a:ext>
            </a:extLst>
          </p:cNvPr>
          <p:cNvSpPr/>
          <p:nvPr/>
        </p:nvSpPr>
        <p:spPr>
          <a:xfrm>
            <a:off x="5250826" y="1114425"/>
            <a:ext cx="2525768" cy="4749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42EA5067-E979-6449-E286-D73F19F3C801}"/>
              </a:ext>
            </a:extLst>
          </p:cNvPr>
          <p:cNvSpPr/>
          <p:nvPr/>
        </p:nvSpPr>
        <p:spPr>
          <a:xfrm>
            <a:off x="7776594" y="1114425"/>
            <a:ext cx="2448903" cy="4749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5" name="Chart 4">
            <a:extLst>
              <a:ext uri="{FF2B5EF4-FFF2-40B4-BE49-F238E27FC236}">
                <a16:creationId xmlns:a16="http://schemas.microsoft.com/office/drawing/2014/main" id="{EA4BD50C-C723-5756-E613-C0950EC32628}"/>
              </a:ext>
            </a:extLst>
          </p:cNvPr>
          <p:cNvGraphicFramePr>
            <a:graphicFrameLocks/>
          </p:cNvGraphicFramePr>
          <p:nvPr/>
        </p:nvGraphicFramePr>
        <p:xfrm>
          <a:off x="-47626" y="1265634"/>
          <a:ext cx="12287252" cy="527327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385BC7E9-D72F-731A-7BBC-73A908C06810}"/>
              </a:ext>
            </a:extLst>
          </p:cNvPr>
          <p:cNvSpPr/>
          <p:nvPr/>
        </p:nvSpPr>
        <p:spPr>
          <a:xfrm>
            <a:off x="10225497" y="1114425"/>
            <a:ext cx="629857" cy="4749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4470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EAC55BF-5FC6-DF97-BA30-B369A0317215}"/>
              </a:ext>
            </a:extLst>
          </p:cNvPr>
          <p:cNvGraphicFramePr>
            <a:graphicFrameLocks/>
          </p:cNvGraphicFramePr>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740493B7-E41B-AF4E-BC9D-79F3F4666E78}"/>
              </a:ext>
            </a:extLst>
          </p:cNvPr>
          <p:cNvSpPr>
            <a:spLocks noGrp="1"/>
          </p:cNvSpPr>
          <p:nvPr>
            <p:ph type="title" idx="4294967295"/>
          </p:nvPr>
        </p:nvSpPr>
        <p:spPr>
          <a:xfrm>
            <a:off x="2156460" y="0"/>
            <a:ext cx="8359140" cy="1066800"/>
          </a:xfrm>
        </p:spPr>
        <p:txBody>
          <a:bodyPr/>
          <a:lstStyle/>
          <a:p>
            <a:r>
              <a:rPr lang="en-CA" b="1" dirty="0">
                <a:latin typeface="+mn-lt"/>
              </a:rPr>
              <a:t>Major Species Groups - US</a:t>
            </a:r>
          </a:p>
        </p:txBody>
      </p:sp>
    </p:spTree>
    <p:extLst>
      <p:ext uri="{BB962C8B-B14F-4D97-AF65-F5344CB8AC3E}">
        <p14:creationId xmlns:p14="http://schemas.microsoft.com/office/powerpoint/2010/main" val="83232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710"/>
            <a:ext cx="10515600" cy="1325563"/>
          </a:xfrm>
        </p:spPr>
        <p:txBody>
          <a:bodyPr/>
          <a:lstStyle/>
          <a:p>
            <a:pPr algn="ctr"/>
            <a:r>
              <a:rPr lang="en-CA" sz="2800" b="1" dirty="0">
                <a:solidFill>
                  <a:schemeClr val="tx1"/>
                </a:solidFill>
              </a:rPr>
              <a:t>United States – HPAI Domestic Bird Detections Last 30 days </a:t>
            </a:r>
            <a:br>
              <a:rPr lang="en-CA" sz="2800" b="1" dirty="0">
                <a:solidFill>
                  <a:schemeClr val="tx1"/>
                </a:solidFill>
              </a:rPr>
            </a:br>
            <a:r>
              <a:rPr lang="en-CA" sz="2800" b="1" dirty="0">
                <a:solidFill>
                  <a:schemeClr val="tx1"/>
                </a:solidFill>
              </a:rPr>
              <a:t>(updated April 16)</a:t>
            </a:r>
          </a:p>
        </p:txBody>
      </p:sp>
      <p:sp>
        <p:nvSpPr>
          <p:cNvPr id="7" name="Rectangle 6"/>
          <p:cNvSpPr/>
          <p:nvPr/>
        </p:nvSpPr>
        <p:spPr>
          <a:xfrm>
            <a:off x="1166137" y="5943600"/>
            <a:ext cx="9282012" cy="646331"/>
          </a:xfrm>
          <a:prstGeom prst="rect">
            <a:avLst/>
          </a:prstGeom>
          <a:solidFill>
            <a:schemeClr val="bg2"/>
          </a:solidFill>
        </p:spPr>
        <p:txBody>
          <a:bodyPr wrap="square">
            <a:spAutoFit/>
          </a:bodyPr>
          <a:lstStyle/>
          <a:p>
            <a:r>
              <a:rPr lang="en-US" dirty="0">
                <a:hlinkClick r:id="rId3"/>
              </a:rPr>
              <a:t>Confirmations of Highly Pathogenic Avian Influenza in Commercial and Backyard Flocks | Animal and Plant Health Inspection Service (usda.gov)</a:t>
            </a:r>
            <a:endParaRPr lang="en-CA" dirty="0"/>
          </a:p>
        </p:txBody>
      </p:sp>
      <p:pic>
        <p:nvPicPr>
          <p:cNvPr id="4" name="Picture 3">
            <a:extLst>
              <a:ext uri="{FF2B5EF4-FFF2-40B4-BE49-F238E27FC236}">
                <a16:creationId xmlns:a16="http://schemas.microsoft.com/office/drawing/2014/main" id="{CC50C3B7-EEBD-6A37-30E2-9288A1005E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1950" y="914400"/>
            <a:ext cx="9208100" cy="4940220"/>
          </a:xfrm>
          <a:prstGeom prst="rect">
            <a:avLst/>
          </a:prstGeom>
        </p:spPr>
      </p:pic>
    </p:spTree>
    <p:extLst>
      <p:ext uri="{BB962C8B-B14F-4D97-AF65-F5344CB8AC3E}">
        <p14:creationId xmlns:p14="http://schemas.microsoft.com/office/powerpoint/2010/main" val="824529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08" y="144415"/>
            <a:ext cx="10515600" cy="587471"/>
          </a:xfrm>
        </p:spPr>
        <p:txBody>
          <a:bodyPr>
            <a:normAutofit/>
          </a:bodyPr>
          <a:lstStyle/>
          <a:p>
            <a:r>
              <a:rPr lang="en-CA" sz="3600" dirty="0">
                <a:solidFill>
                  <a:schemeClr val="tx1"/>
                </a:solidFill>
              </a:rPr>
              <a:t>US Wild Bird HPAI Detections</a:t>
            </a:r>
          </a:p>
        </p:txBody>
      </p:sp>
      <p:sp>
        <p:nvSpPr>
          <p:cNvPr id="3" name="Text Placeholder 2">
            <a:extLst>
              <a:ext uri="{FF2B5EF4-FFF2-40B4-BE49-F238E27FC236}">
                <a16:creationId xmlns:a16="http://schemas.microsoft.com/office/drawing/2014/main" id="{551871DF-ED35-5B71-D7CA-A0EBFBAFDB1E}"/>
              </a:ext>
            </a:extLst>
          </p:cNvPr>
          <p:cNvSpPr>
            <a:spLocks noGrp="1"/>
          </p:cNvSpPr>
          <p:nvPr>
            <p:ph type="body" sz="quarter" idx="13"/>
          </p:nvPr>
        </p:nvSpPr>
        <p:spPr/>
        <p:txBody>
          <a:bodyPr/>
          <a:lstStyle/>
          <a:p>
            <a:endParaRPr lang="en-CA"/>
          </a:p>
        </p:txBody>
      </p:sp>
      <p:sp>
        <p:nvSpPr>
          <p:cNvPr id="7" name="TextBox 6"/>
          <p:cNvSpPr txBox="1"/>
          <p:nvPr/>
        </p:nvSpPr>
        <p:spPr>
          <a:xfrm>
            <a:off x="8645491" y="75233"/>
            <a:ext cx="3546509" cy="5693866"/>
          </a:xfrm>
          <a:prstGeom prst="rect">
            <a:avLst/>
          </a:prstGeom>
          <a:noFill/>
        </p:spPr>
        <p:txBody>
          <a:bodyPr wrap="square" rtlCol="0">
            <a:spAutoFit/>
          </a:bodyPr>
          <a:lstStyle/>
          <a:p>
            <a:pPr marL="342900" indent="-342900">
              <a:buFont typeface="Arial" panose="020B0604020202020204" pitchFamily="34" charset="0"/>
              <a:buChar char="•"/>
            </a:pPr>
            <a:r>
              <a:rPr lang="en-CA" sz="2400" dirty="0"/>
              <a:t>94 wild bird detections of HPAI </a:t>
            </a:r>
            <a:r>
              <a:rPr lang="en-US" sz="2400" dirty="0"/>
              <a:t>March 8 – April 7, 2026</a:t>
            </a:r>
          </a:p>
          <a:p>
            <a:pPr marL="342900" indent="-342900">
              <a:buFont typeface="Arial" panose="020B0604020202020204" pitchFamily="34" charset="0"/>
              <a:buChar char="•"/>
            </a:pPr>
            <a:r>
              <a:rPr lang="en-US" sz="2400" dirty="0"/>
              <a:t>Ongoing wild bird mortality events being reported (undiagnosed)</a:t>
            </a:r>
            <a:endParaRPr lang="en-CA" sz="1400" dirty="0">
              <a:hlinkClick r:id="" action="ppaction://noaction"/>
            </a:endParaRPr>
          </a:p>
          <a:p>
            <a:pPr marL="800100" lvl="1" indent="-342900">
              <a:buFont typeface="Arial" panose="020B0604020202020204" pitchFamily="34" charset="0"/>
              <a:buChar char="•"/>
            </a:pPr>
            <a:r>
              <a:rPr lang="en-CA" sz="1400" dirty="0">
                <a:hlinkClick r:id="" action="ppaction://noaction"/>
              </a:rPr>
              <a:t>Hundreds of geese dying around picturesque Hamptons pond -- fueling bird-flu outbreak worries</a:t>
            </a:r>
            <a:endParaRPr lang="en-CA" sz="1400" dirty="0"/>
          </a:p>
          <a:p>
            <a:pPr marL="800100" lvl="1" indent="-342900">
              <a:buFont typeface="Arial" panose="020B0604020202020204" pitchFamily="34" charset="0"/>
              <a:buChar char="•"/>
            </a:pPr>
            <a:r>
              <a:rPr lang="en-CA" sz="1400" dirty="0">
                <a:hlinkClick r:id="rId3"/>
              </a:rPr>
              <a:t>Why so many dead geese in New Jersey? Over 4,000 lifeless birds found in just a month</a:t>
            </a:r>
            <a:endParaRPr lang="en-CA" sz="1400" dirty="0"/>
          </a:p>
          <a:p>
            <a:pPr marL="800100" lvl="1" indent="-342900">
              <a:buFont typeface="Arial" panose="020B0604020202020204" pitchFamily="34" charset="0"/>
              <a:buChar char="•"/>
            </a:pPr>
            <a:r>
              <a:rPr lang="en-CA" sz="1400" dirty="0">
                <a:hlinkClick r:id="rId4"/>
              </a:rPr>
              <a:t>101 vultures found dead at Blue Spring State Park, likely from bird flu</a:t>
            </a:r>
            <a:endParaRPr lang="en-CA" sz="1400" dirty="0"/>
          </a:p>
          <a:p>
            <a:pPr lvl="1"/>
            <a:endParaRPr lang="en-CA" sz="1400" dirty="0"/>
          </a:p>
          <a:p>
            <a:pPr marL="342900" indent="-342900">
              <a:buFont typeface="Arial" panose="020B0604020202020204" pitchFamily="34" charset="0"/>
              <a:buChar char="•"/>
            </a:pPr>
            <a:r>
              <a:rPr lang="en-US" sz="2400" dirty="0"/>
              <a:t>Diagnosed </a:t>
            </a:r>
            <a:r>
              <a:rPr lang="en-CA" sz="1400" dirty="0">
                <a:hlinkClick r:id="rId5"/>
              </a:rPr>
              <a:t>Highly Pathogenic Avian Influenza Continues to Affect Wild Birds Across All Four U.S. Flyways | U.S. Geological Survey</a:t>
            </a:r>
            <a:endParaRPr lang="en-CA" sz="1400" dirty="0"/>
          </a:p>
          <a:p>
            <a:pPr marL="342900" indent="-342900">
              <a:buFont typeface="Arial" panose="020B0604020202020204" pitchFamily="34" charset="0"/>
              <a:buChar char="•"/>
            </a:pPr>
            <a:endParaRPr lang="en-US" sz="1400" dirty="0"/>
          </a:p>
        </p:txBody>
      </p:sp>
      <p:sp>
        <p:nvSpPr>
          <p:cNvPr id="9" name="Rectangle 8"/>
          <p:cNvSpPr/>
          <p:nvPr/>
        </p:nvSpPr>
        <p:spPr>
          <a:xfrm>
            <a:off x="838200" y="6308209"/>
            <a:ext cx="4446394" cy="369332"/>
          </a:xfrm>
          <a:prstGeom prst="rect">
            <a:avLst/>
          </a:prstGeom>
        </p:spPr>
        <p:txBody>
          <a:bodyPr wrap="square">
            <a:spAutoFit/>
          </a:bodyPr>
          <a:lstStyle/>
          <a:p>
            <a:r>
              <a:rPr lang="en-US" dirty="0">
                <a:hlinkClick r:id="rId6"/>
              </a:rPr>
              <a:t>HPAI Detections in Wild Birds (usda.gov)</a:t>
            </a:r>
            <a:endParaRPr lang="en-CA" dirty="0"/>
          </a:p>
        </p:txBody>
      </p:sp>
      <p:pic>
        <p:nvPicPr>
          <p:cNvPr id="4" name="Picture 3">
            <a:extLst>
              <a:ext uri="{FF2B5EF4-FFF2-40B4-BE49-F238E27FC236}">
                <a16:creationId xmlns:a16="http://schemas.microsoft.com/office/drawing/2014/main" id="{2EEA9356-B496-520C-129A-E14FF3891F8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952596"/>
            <a:ext cx="8413342" cy="5134903"/>
          </a:xfrm>
          <a:prstGeom prst="rect">
            <a:avLst/>
          </a:prstGeom>
        </p:spPr>
      </p:pic>
    </p:spTree>
    <p:extLst>
      <p:ext uri="{BB962C8B-B14F-4D97-AF65-F5344CB8AC3E}">
        <p14:creationId xmlns:p14="http://schemas.microsoft.com/office/powerpoint/2010/main" val="3844177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https://cac-powerpoint.officeapps.live.com/pods/GetClipboardImage.ashx?Id=b81cb0cd-b8bd-426c-8488-4e6551d60f7c&amp;DC=GCA1&amp;pkey=d5b88816-edda-4ca8-85de-9e812b691fcc&amp;wdwaccluster=GCA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4" descr="https://cac-powerpoint.officeapps.live.com/pods/GetClipboardImage.ashx?Id=5233e83e-bd93-40ec-bc3c-8a9b49972252&amp;DC=GCA1&amp;pkey=029faeeb-6d43-4bf9-be00-bdcc49b4bafa&amp;wdwaccluster=GCA1"/>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TextBox 3">
            <a:extLst>
              <a:ext uri="{FF2B5EF4-FFF2-40B4-BE49-F238E27FC236}">
                <a16:creationId xmlns:a16="http://schemas.microsoft.com/office/drawing/2014/main" id="{3C94582C-33F6-9A77-7ACD-811485F2B1F5}"/>
              </a:ext>
            </a:extLst>
          </p:cNvPr>
          <p:cNvSpPr txBox="1"/>
          <p:nvPr/>
        </p:nvSpPr>
        <p:spPr>
          <a:xfrm>
            <a:off x="7392573" y="566946"/>
            <a:ext cx="4234375" cy="1384995"/>
          </a:xfrm>
          <a:prstGeom prst="rect">
            <a:avLst/>
          </a:prstGeom>
          <a:noFill/>
        </p:spPr>
        <p:txBody>
          <a:bodyPr wrap="square" rtlCol="0">
            <a:spAutoFit/>
          </a:bodyPr>
          <a:lstStyle/>
          <a:p>
            <a:r>
              <a:rPr lang="en-CA" sz="2800" dirty="0"/>
              <a:t>Wild bird spring migration is well underway in all flyways in North America</a:t>
            </a:r>
          </a:p>
        </p:txBody>
      </p:sp>
      <p:pic>
        <p:nvPicPr>
          <p:cNvPr id="3" name="Picture 2">
            <a:extLst>
              <a:ext uri="{FF2B5EF4-FFF2-40B4-BE49-F238E27FC236}">
                <a16:creationId xmlns:a16="http://schemas.microsoft.com/office/drawing/2014/main" id="{3F1533C0-FF27-46CD-ADF5-A4B919D14252}"/>
              </a:ext>
            </a:extLst>
          </p:cNvPr>
          <p:cNvPicPr>
            <a:picLocks noChangeAspect="1"/>
          </p:cNvPicPr>
          <p:nvPr/>
        </p:nvPicPr>
        <p:blipFill>
          <a:blip r:embed="rId3"/>
          <a:stretch>
            <a:fillRect/>
          </a:stretch>
        </p:blipFill>
        <p:spPr>
          <a:xfrm>
            <a:off x="5210816" y="2947182"/>
            <a:ext cx="6981183" cy="3910818"/>
          </a:xfrm>
          <a:prstGeom prst="rect">
            <a:avLst/>
          </a:prstGeom>
        </p:spPr>
      </p:pic>
      <p:pic>
        <p:nvPicPr>
          <p:cNvPr id="7" name="Picture 6">
            <a:extLst>
              <a:ext uri="{FF2B5EF4-FFF2-40B4-BE49-F238E27FC236}">
                <a16:creationId xmlns:a16="http://schemas.microsoft.com/office/drawing/2014/main" id="{AB84511F-B315-41ED-870B-E53CC2F34E7C}"/>
              </a:ext>
            </a:extLst>
          </p:cNvPr>
          <p:cNvPicPr>
            <a:picLocks noChangeAspect="1"/>
          </p:cNvPicPr>
          <p:nvPr/>
        </p:nvPicPr>
        <p:blipFill>
          <a:blip r:embed="rId4"/>
          <a:stretch>
            <a:fillRect/>
          </a:stretch>
        </p:blipFill>
        <p:spPr>
          <a:xfrm>
            <a:off x="1" y="7938"/>
            <a:ext cx="6590714" cy="3711714"/>
          </a:xfrm>
          <a:prstGeom prst="rect">
            <a:avLst/>
          </a:prstGeom>
        </p:spPr>
      </p:pic>
      <p:sp>
        <p:nvSpPr>
          <p:cNvPr id="11" name="TextBox 10">
            <a:extLst>
              <a:ext uri="{FF2B5EF4-FFF2-40B4-BE49-F238E27FC236}">
                <a16:creationId xmlns:a16="http://schemas.microsoft.com/office/drawing/2014/main" id="{E06C662F-105C-E00B-D321-94F71F32349B}"/>
              </a:ext>
            </a:extLst>
          </p:cNvPr>
          <p:cNvSpPr txBox="1"/>
          <p:nvPr/>
        </p:nvSpPr>
        <p:spPr>
          <a:xfrm>
            <a:off x="444841" y="4103281"/>
            <a:ext cx="4155294" cy="1938992"/>
          </a:xfrm>
          <a:prstGeom prst="rect">
            <a:avLst/>
          </a:prstGeom>
          <a:noFill/>
        </p:spPr>
        <p:txBody>
          <a:bodyPr wrap="square">
            <a:spAutoFit/>
          </a:bodyPr>
          <a:lstStyle/>
          <a:p>
            <a:endParaRPr lang="en-CA" sz="2400" dirty="0"/>
          </a:p>
          <a:p>
            <a:r>
              <a:rPr lang="en-CA" sz="2400" dirty="0"/>
              <a:t>Expect D1.1 to still be dominant based on strains present in US</a:t>
            </a:r>
          </a:p>
          <a:p>
            <a:endParaRPr lang="en-CA" sz="2400" dirty="0"/>
          </a:p>
          <a:p>
            <a:r>
              <a:rPr lang="en-CA" sz="2400" dirty="0" err="1">
                <a:hlinkClick r:id="rId5"/>
              </a:rPr>
              <a:t>BirdCast</a:t>
            </a:r>
            <a:endParaRPr lang="en-CA" sz="2400" dirty="0"/>
          </a:p>
        </p:txBody>
      </p:sp>
    </p:spTree>
    <p:extLst>
      <p:ext uri="{BB962C8B-B14F-4D97-AF65-F5344CB8AC3E}">
        <p14:creationId xmlns:p14="http://schemas.microsoft.com/office/powerpoint/2010/main" val="2029579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colored lines&#10;&#10;AI-generated content may be incorrect.">
            <a:extLst>
              <a:ext uri="{FF2B5EF4-FFF2-40B4-BE49-F238E27FC236}">
                <a16:creationId xmlns:a16="http://schemas.microsoft.com/office/drawing/2014/main" id="{99C559AF-2A56-3A03-BE3A-355270D4975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66575" y="-11022"/>
            <a:ext cx="10525425" cy="6869022"/>
          </a:xfrm>
          <a:prstGeom prst="rect">
            <a:avLst/>
          </a:prstGeom>
        </p:spPr>
      </p:pic>
      <p:sp>
        <p:nvSpPr>
          <p:cNvPr id="4" name="Title 3">
            <a:extLst>
              <a:ext uri="{FF2B5EF4-FFF2-40B4-BE49-F238E27FC236}">
                <a16:creationId xmlns:a16="http://schemas.microsoft.com/office/drawing/2014/main" id="{8E26B1CF-61D0-D4A1-252E-F2850AA25C8B}"/>
              </a:ext>
            </a:extLst>
          </p:cNvPr>
          <p:cNvSpPr>
            <a:spLocks noGrp="1"/>
          </p:cNvSpPr>
          <p:nvPr>
            <p:ph type="title"/>
          </p:nvPr>
        </p:nvSpPr>
        <p:spPr>
          <a:xfrm>
            <a:off x="0" y="63285"/>
            <a:ext cx="12192000" cy="584776"/>
          </a:xfrm>
        </p:spPr>
        <p:txBody>
          <a:bodyPr>
            <a:normAutofit fontScale="90000"/>
          </a:bodyPr>
          <a:lstStyle/>
          <a:p>
            <a:r>
              <a:rPr lang="en-CA" dirty="0"/>
              <a:t>US Genotypes</a:t>
            </a:r>
          </a:p>
        </p:txBody>
      </p:sp>
      <p:sp>
        <p:nvSpPr>
          <p:cNvPr id="5" name="TextBox 4">
            <a:extLst>
              <a:ext uri="{FF2B5EF4-FFF2-40B4-BE49-F238E27FC236}">
                <a16:creationId xmlns:a16="http://schemas.microsoft.com/office/drawing/2014/main" id="{7BAE163D-1861-57D6-AAEA-51D8332CD91D}"/>
              </a:ext>
            </a:extLst>
          </p:cNvPr>
          <p:cNvSpPr txBox="1"/>
          <p:nvPr/>
        </p:nvSpPr>
        <p:spPr>
          <a:xfrm>
            <a:off x="8852718" y="433677"/>
            <a:ext cx="2716834" cy="584775"/>
          </a:xfrm>
          <a:prstGeom prst="rect">
            <a:avLst/>
          </a:prstGeom>
          <a:noFill/>
        </p:spPr>
        <p:txBody>
          <a:bodyPr wrap="none" rtlCol="0">
            <a:spAutoFit/>
          </a:bodyPr>
          <a:lstStyle/>
          <a:p>
            <a:r>
              <a:rPr lang="en-CA" sz="3200" b="1" dirty="0"/>
              <a:t>D1.1 dominant</a:t>
            </a:r>
          </a:p>
        </p:txBody>
      </p:sp>
      <p:sp>
        <p:nvSpPr>
          <p:cNvPr id="7" name="TextBox 6">
            <a:extLst>
              <a:ext uri="{FF2B5EF4-FFF2-40B4-BE49-F238E27FC236}">
                <a16:creationId xmlns:a16="http://schemas.microsoft.com/office/drawing/2014/main" id="{3C490188-702E-EA1C-E4ED-751F948E9024}"/>
              </a:ext>
            </a:extLst>
          </p:cNvPr>
          <p:cNvSpPr txBox="1"/>
          <p:nvPr/>
        </p:nvSpPr>
        <p:spPr>
          <a:xfrm>
            <a:off x="6463838" y="128403"/>
            <a:ext cx="6218808" cy="646331"/>
          </a:xfrm>
          <a:prstGeom prst="rect">
            <a:avLst/>
          </a:prstGeom>
          <a:noFill/>
        </p:spPr>
        <p:txBody>
          <a:bodyPr wrap="square">
            <a:spAutoFit/>
          </a:bodyPr>
          <a:lstStyle/>
          <a:p>
            <a:r>
              <a:rPr lang="en-CA" dirty="0" err="1">
                <a:hlinkClick r:id="rId4"/>
              </a:rPr>
              <a:t>GenoFLU</a:t>
            </a:r>
            <a:r>
              <a:rPr lang="en-CA" dirty="0">
                <a:hlinkClick r:id="rId4"/>
              </a:rPr>
              <a:t>/docs/wild_bird_detections.png at main · USDA-VS/</a:t>
            </a:r>
            <a:r>
              <a:rPr lang="en-CA" dirty="0" err="1">
                <a:hlinkClick r:id="rId4"/>
              </a:rPr>
              <a:t>GenoFLU</a:t>
            </a:r>
            <a:r>
              <a:rPr lang="en-CA" dirty="0">
                <a:hlinkClick r:id="rId4"/>
              </a:rPr>
              <a:t> · GitHub</a:t>
            </a:r>
            <a:endParaRPr lang="en-CA" dirty="0"/>
          </a:p>
        </p:txBody>
      </p:sp>
      <p:sp>
        <p:nvSpPr>
          <p:cNvPr id="2" name="TextBox 1">
            <a:extLst>
              <a:ext uri="{FF2B5EF4-FFF2-40B4-BE49-F238E27FC236}">
                <a16:creationId xmlns:a16="http://schemas.microsoft.com/office/drawing/2014/main" id="{AD014845-3F68-DED5-037D-BE3CA861223C}"/>
              </a:ext>
            </a:extLst>
          </p:cNvPr>
          <p:cNvSpPr txBox="1"/>
          <p:nvPr/>
        </p:nvSpPr>
        <p:spPr>
          <a:xfrm>
            <a:off x="3047977" y="648061"/>
            <a:ext cx="3073534" cy="584775"/>
          </a:xfrm>
          <a:prstGeom prst="rect">
            <a:avLst/>
          </a:prstGeom>
          <a:noFill/>
        </p:spPr>
        <p:txBody>
          <a:bodyPr wrap="none" rtlCol="0">
            <a:spAutoFit/>
          </a:bodyPr>
          <a:lstStyle/>
          <a:p>
            <a:r>
              <a:rPr lang="en-CA" sz="3200" b="1" dirty="0"/>
              <a:t>Greater Diversity</a:t>
            </a:r>
          </a:p>
        </p:txBody>
      </p:sp>
    </p:spTree>
    <p:extLst>
      <p:ext uri="{BB962C8B-B14F-4D97-AF65-F5344CB8AC3E}">
        <p14:creationId xmlns:p14="http://schemas.microsoft.com/office/powerpoint/2010/main" val="2475119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C3271-5A86-DF0F-25A7-14D6C22F7006}"/>
              </a:ext>
            </a:extLst>
          </p:cNvPr>
          <p:cNvSpPr>
            <a:spLocks noGrp="1"/>
          </p:cNvSpPr>
          <p:nvPr>
            <p:ph type="title"/>
          </p:nvPr>
        </p:nvSpPr>
        <p:spPr/>
        <p:txBody>
          <a:bodyPr/>
          <a:lstStyle/>
          <a:p>
            <a:r>
              <a:rPr lang="en-CA" dirty="0"/>
              <a:t>Europe</a:t>
            </a:r>
          </a:p>
        </p:txBody>
      </p:sp>
      <p:sp>
        <p:nvSpPr>
          <p:cNvPr id="5" name="Text Placeholder 4">
            <a:extLst>
              <a:ext uri="{FF2B5EF4-FFF2-40B4-BE49-F238E27FC236}">
                <a16:creationId xmlns:a16="http://schemas.microsoft.com/office/drawing/2014/main" id="{5104BE18-DA8C-81AD-0A53-F803B1EDFADC}"/>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288097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61023D-4613-B0AC-AF46-171FA21253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1853" y="403963"/>
            <a:ext cx="9276175" cy="5668774"/>
          </a:xfrm>
          <a:prstGeom prst="rect">
            <a:avLst/>
          </a:prstGeom>
        </p:spPr>
      </p:pic>
      <p:sp>
        <p:nvSpPr>
          <p:cNvPr id="5" name="TextBox 4">
            <a:extLst>
              <a:ext uri="{FF2B5EF4-FFF2-40B4-BE49-F238E27FC236}">
                <a16:creationId xmlns:a16="http://schemas.microsoft.com/office/drawing/2014/main" id="{1C12223A-71E0-06AE-66CB-0D48E52BF824}"/>
              </a:ext>
            </a:extLst>
          </p:cNvPr>
          <p:cNvSpPr txBox="1"/>
          <p:nvPr/>
        </p:nvSpPr>
        <p:spPr>
          <a:xfrm>
            <a:off x="7937919" y="6269371"/>
            <a:ext cx="6097656" cy="369332"/>
          </a:xfrm>
          <a:prstGeom prst="rect">
            <a:avLst/>
          </a:prstGeom>
          <a:noFill/>
        </p:spPr>
        <p:txBody>
          <a:bodyPr wrap="square">
            <a:spAutoFit/>
          </a:bodyPr>
          <a:lstStyle/>
          <a:p>
            <a:r>
              <a:rPr lang="en-CA" dirty="0">
                <a:hlinkClick r:id="rId4"/>
              </a:rPr>
              <a:t>Avian influenza | EFSA</a:t>
            </a:r>
            <a:endParaRPr lang="en-CA" dirty="0"/>
          </a:p>
        </p:txBody>
      </p:sp>
    </p:spTree>
    <p:extLst>
      <p:ext uri="{BB962C8B-B14F-4D97-AF65-F5344CB8AC3E}">
        <p14:creationId xmlns:p14="http://schemas.microsoft.com/office/powerpoint/2010/main" val="1765288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92F0D76-A8C1-54F1-4A89-B0259AA5EE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2066" y="-50742"/>
            <a:ext cx="9189291" cy="7010745"/>
          </a:xfrm>
          <a:prstGeom prst="rect">
            <a:avLst/>
          </a:prstGeom>
        </p:spPr>
      </p:pic>
      <p:sp>
        <p:nvSpPr>
          <p:cNvPr id="4" name="Slide Number Placeholder 3">
            <a:extLst>
              <a:ext uri="{FF2B5EF4-FFF2-40B4-BE49-F238E27FC236}">
                <a16:creationId xmlns:a16="http://schemas.microsoft.com/office/drawing/2014/main" id="{B7E1BDEB-6F13-1DFA-CB67-232F3BDFD000}"/>
              </a:ext>
            </a:extLst>
          </p:cNvPr>
          <p:cNvSpPr>
            <a:spLocks noGrp="1"/>
          </p:cNvSpPr>
          <p:nvPr>
            <p:ph type="sldNum" sz="quarter" idx="10"/>
          </p:nvPr>
        </p:nvSpPr>
        <p:spPr/>
        <p:txBody>
          <a:bodyPr/>
          <a:lstStyle/>
          <a:p>
            <a:pPr>
              <a:defRPr/>
            </a:pPr>
            <a:fld id="{68678C35-086D-4198-975D-7CAE096F9A66}" type="slidenum">
              <a:rPr lang="en-US" altLang="en-US" smtClean="0"/>
              <a:pPr>
                <a:defRPr/>
              </a:pPr>
              <a:t>18</a:t>
            </a:fld>
            <a:endParaRPr lang="en-US" altLang="en-US"/>
          </a:p>
        </p:txBody>
      </p:sp>
      <p:sp>
        <p:nvSpPr>
          <p:cNvPr id="2" name="Title 1">
            <a:extLst>
              <a:ext uri="{FF2B5EF4-FFF2-40B4-BE49-F238E27FC236}">
                <a16:creationId xmlns:a16="http://schemas.microsoft.com/office/drawing/2014/main" id="{7926B142-25CD-2331-5C37-312CE8F308E5}"/>
              </a:ext>
            </a:extLst>
          </p:cNvPr>
          <p:cNvSpPr>
            <a:spLocks noGrp="1"/>
          </p:cNvSpPr>
          <p:nvPr>
            <p:ph type="title" idx="4294967295"/>
          </p:nvPr>
        </p:nvSpPr>
        <p:spPr>
          <a:xfrm>
            <a:off x="0" y="1483083"/>
            <a:ext cx="2286245" cy="747142"/>
          </a:xfrm>
        </p:spPr>
        <p:txBody>
          <a:bodyPr>
            <a:noAutofit/>
          </a:bodyPr>
          <a:lstStyle/>
          <a:p>
            <a:r>
              <a:rPr lang="en-CA" sz="3600" b="1" dirty="0">
                <a:latin typeface="+mn-lt"/>
              </a:rPr>
              <a:t>European </a:t>
            </a:r>
            <a:br>
              <a:rPr lang="en-CA" sz="3600" b="1" dirty="0">
                <a:latin typeface="+mn-lt"/>
              </a:rPr>
            </a:br>
            <a:r>
              <a:rPr lang="en-CA" sz="3600" b="1" dirty="0">
                <a:latin typeface="+mn-lt"/>
              </a:rPr>
              <a:t>Union</a:t>
            </a:r>
          </a:p>
        </p:txBody>
      </p:sp>
      <p:sp>
        <p:nvSpPr>
          <p:cNvPr id="3" name="Rectangle 2">
            <a:extLst>
              <a:ext uri="{FF2B5EF4-FFF2-40B4-BE49-F238E27FC236}">
                <a16:creationId xmlns:a16="http://schemas.microsoft.com/office/drawing/2014/main" id="{4A3E66E2-904A-316A-110C-ADB8FA491228}"/>
              </a:ext>
            </a:extLst>
          </p:cNvPr>
          <p:cNvSpPr/>
          <p:nvPr/>
        </p:nvSpPr>
        <p:spPr>
          <a:xfrm>
            <a:off x="2589045" y="-50741"/>
            <a:ext cx="358341" cy="6238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91C67AEB-F061-B654-5573-CB7E6E179FEF}"/>
              </a:ext>
            </a:extLst>
          </p:cNvPr>
          <p:cNvSpPr txBox="1"/>
          <p:nvPr/>
        </p:nvSpPr>
        <p:spPr>
          <a:xfrm>
            <a:off x="2358174" y="1235671"/>
            <a:ext cx="652743" cy="369332"/>
          </a:xfrm>
          <a:prstGeom prst="rect">
            <a:avLst/>
          </a:prstGeom>
          <a:noFill/>
        </p:spPr>
        <p:txBody>
          <a:bodyPr wrap="none" rtlCol="0">
            <a:spAutoFit/>
          </a:bodyPr>
          <a:lstStyle/>
          <a:p>
            <a:r>
              <a:rPr lang="en-CA" dirty="0"/>
              <a:t>2020</a:t>
            </a:r>
          </a:p>
        </p:txBody>
      </p:sp>
      <p:sp>
        <p:nvSpPr>
          <p:cNvPr id="10" name="TextBox 9">
            <a:extLst>
              <a:ext uri="{FF2B5EF4-FFF2-40B4-BE49-F238E27FC236}">
                <a16:creationId xmlns:a16="http://schemas.microsoft.com/office/drawing/2014/main" id="{4DFB4488-414D-D3B0-8467-DD8569458756}"/>
              </a:ext>
            </a:extLst>
          </p:cNvPr>
          <p:cNvSpPr txBox="1"/>
          <p:nvPr/>
        </p:nvSpPr>
        <p:spPr>
          <a:xfrm>
            <a:off x="7823992" y="1235671"/>
            <a:ext cx="652743" cy="369332"/>
          </a:xfrm>
          <a:prstGeom prst="rect">
            <a:avLst/>
          </a:prstGeom>
          <a:noFill/>
        </p:spPr>
        <p:txBody>
          <a:bodyPr wrap="none" rtlCol="0">
            <a:spAutoFit/>
          </a:bodyPr>
          <a:lstStyle/>
          <a:p>
            <a:r>
              <a:rPr lang="en-CA" dirty="0"/>
              <a:t>2024</a:t>
            </a:r>
          </a:p>
        </p:txBody>
      </p:sp>
      <p:sp>
        <p:nvSpPr>
          <p:cNvPr id="11" name="TextBox 10">
            <a:extLst>
              <a:ext uri="{FF2B5EF4-FFF2-40B4-BE49-F238E27FC236}">
                <a16:creationId xmlns:a16="http://schemas.microsoft.com/office/drawing/2014/main" id="{6FAB804A-8548-A665-ACFF-0E90D5B1BEE8}"/>
              </a:ext>
            </a:extLst>
          </p:cNvPr>
          <p:cNvSpPr txBox="1"/>
          <p:nvPr/>
        </p:nvSpPr>
        <p:spPr>
          <a:xfrm>
            <a:off x="9106527" y="1235671"/>
            <a:ext cx="652743" cy="369332"/>
          </a:xfrm>
          <a:prstGeom prst="rect">
            <a:avLst/>
          </a:prstGeom>
          <a:noFill/>
        </p:spPr>
        <p:txBody>
          <a:bodyPr wrap="none" rtlCol="0">
            <a:spAutoFit/>
          </a:bodyPr>
          <a:lstStyle/>
          <a:p>
            <a:r>
              <a:rPr lang="en-CA" dirty="0"/>
              <a:t>2025</a:t>
            </a:r>
          </a:p>
        </p:txBody>
      </p:sp>
      <p:sp>
        <p:nvSpPr>
          <p:cNvPr id="14" name="Rectangle 13">
            <a:extLst>
              <a:ext uri="{FF2B5EF4-FFF2-40B4-BE49-F238E27FC236}">
                <a16:creationId xmlns:a16="http://schemas.microsoft.com/office/drawing/2014/main" id="{3D7F154D-4E75-0BA0-FBB2-E6C21A63E2F3}"/>
              </a:ext>
            </a:extLst>
          </p:cNvPr>
          <p:cNvSpPr/>
          <p:nvPr/>
        </p:nvSpPr>
        <p:spPr>
          <a:xfrm>
            <a:off x="2947386" y="-50741"/>
            <a:ext cx="1488640" cy="6238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AD53172A-ED5F-A211-4A35-9900FD75FC1E}"/>
              </a:ext>
            </a:extLst>
          </p:cNvPr>
          <p:cNvSpPr/>
          <p:nvPr/>
        </p:nvSpPr>
        <p:spPr>
          <a:xfrm>
            <a:off x="4453286" y="-50741"/>
            <a:ext cx="1488640" cy="6238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8E048360-4C3D-BE29-016E-BB8FD805FF76}"/>
              </a:ext>
            </a:extLst>
          </p:cNvPr>
          <p:cNvSpPr txBox="1"/>
          <p:nvPr/>
        </p:nvSpPr>
        <p:spPr>
          <a:xfrm>
            <a:off x="3338509" y="1235671"/>
            <a:ext cx="652743" cy="369332"/>
          </a:xfrm>
          <a:prstGeom prst="rect">
            <a:avLst/>
          </a:prstGeom>
          <a:noFill/>
        </p:spPr>
        <p:txBody>
          <a:bodyPr wrap="none" rtlCol="0">
            <a:spAutoFit/>
          </a:bodyPr>
          <a:lstStyle/>
          <a:p>
            <a:r>
              <a:rPr lang="en-CA" dirty="0"/>
              <a:t>2021</a:t>
            </a:r>
          </a:p>
        </p:txBody>
      </p:sp>
      <p:sp>
        <p:nvSpPr>
          <p:cNvPr id="17" name="TextBox 16">
            <a:extLst>
              <a:ext uri="{FF2B5EF4-FFF2-40B4-BE49-F238E27FC236}">
                <a16:creationId xmlns:a16="http://schemas.microsoft.com/office/drawing/2014/main" id="{F3C55C9C-AAD2-C055-7FA0-0EC487F3EE01}"/>
              </a:ext>
            </a:extLst>
          </p:cNvPr>
          <p:cNvSpPr txBox="1"/>
          <p:nvPr/>
        </p:nvSpPr>
        <p:spPr>
          <a:xfrm>
            <a:off x="4883004" y="1235671"/>
            <a:ext cx="652743" cy="369332"/>
          </a:xfrm>
          <a:prstGeom prst="rect">
            <a:avLst/>
          </a:prstGeom>
          <a:noFill/>
        </p:spPr>
        <p:txBody>
          <a:bodyPr wrap="none" rtlCol="0">
            <a:spAutoFit/>
          </a:bodyPr>
          <a:lstStyle/>
          <a:p>
            <a:r>
              <a:rPr lang="en-CA" dirty="0"/>
              <a:t>2022</a:t>
            </a:r>
          </a:p>
        </p:txBody>
      </p:sp>
      <p:sp>
        <p:nvSpPr>
          <p:cNvPr id="18" name="Rectangle 17">
            <a:extLst>
              <a:ext uri="{FF2B5EF4-FFF2-40B4-BE49-F238E27FC236}">
                <a16:creationId xmlns:a16="http://schemas.microsoft.com/office/drawing/2014/main" id="{E0464649-C233-AD17-3629-3EAE68A758A9}"/>
              </a:ext>
            </a:extLst>
          </p:cNvPr>
          <p:cNvSpPr/>
          <p:nvPr/>
        </p:nvSpPr>
        <p:spPr>
          <a:xfrm>
            <a:off x="5943946" y="-50741"/>
            <a:ext cx="1471847" cy="6238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a:extLst>
              <a:ext uri="{FF2B5EF4-FFF2-40B4-BE49-F238E27FC236}">
                <a16:creationId xmlns:a16="http://schemas.microsoft.com/office/drawing/2014/main" id="{830A217B-CC5C-3CA1-1A54-4F39BC364D66}"/>
              </a:ext>
            </a:extLst>
          </p:cNvPr>
          <p:cNvSpPr txBox="1"/>
          <p:nvPr/>
        </p:nvSpPr>
        <p:spPr>
          <a:xfrm>
            <a:off x="6292372" y="1238191"/>
            <a:ext cx="693420" cy="369332"/>
          </a:xfrm>
          <a:prstGeom prst="rect">
            <a:avLst/>
          </a:prstGeom>
          <a:noFill/>
        </p:spPr>
        <p:txBody>
          <a:bodyPr wrap="square">
            <a:spAutoFit/>
          </a:bodyPr>
          <a:lstStyle/>
          <a:p>
            <a:r>
              <a:rPr lang="en-CA" dirty="0"/>
              <a:t>2023</a:t>
            </a:r>
          </a:p>
        </p:txBody>
      </p:sp>
      <p:sp>
        <p:nvSpPr>
          <p:cNvPr id="23" name="Rectangle 22">
            <a:extLst>
              <a:ext uri="{FF2B5EF4-FFF2-40B4-BE49-F238E27FC236}">
                <a16:creationId xmlns:a16="http://schemas.microsoft.com/office/drawing/2014/main" id="{5B4D1BA5-496B-9059-5E65-6F011BD6E7AD}"/>
              </a:ext>
            </a:extLst>
          </p:cNvPr>
          <p:cNvSpPr/>
          <p:nvPr/>
        </p:nvSpPr>
        <p:spPr>
          <a:xfrm>
            <a:off x="7415793" y="-50741"/>
            <a:ext cx="1471847" cy="6238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1D01A172-A040-F699-0C3F-C6A4C158A8AB}"/>
              </a:ext>
            </a:extLst>
          </p:cNvPr>
          <p:cNvSpPr/>
          <p:nvPr/>
        </p:nvSpPr>
        <p:spPr>
          <a:xfrm>
            <a:off x="8895352" y="-50741"/>
            <a:ext cx="1471847" cy="6238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7CD7B031-EB6E-0816-741D-A31B15F65B35}"/>
              </a:ext>
            </a:extLst>
          </p:cNvPr>
          <p:cNvSpPr/>
          <p:nvPr/>
        </p:nvSpPr>
        <p:spPr>
          <a:xfrm>
            <a:off x="10358801" y="-50743"/>
            <a:ext cx="358341" cy="623847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a:extLst>
              <a:ext uri="{FF2B5EF4-FFF2-40B4-BE49-F238E27FC236}">
                <a16:creationId xmlns:a16="http://schemas.microsoft.com/office/drawing/2014/main" id="{7C7C33FB-5DC6-BFCA-7370-274A110C742A}"/>
              </a:ext>
            </a:extLst>
          </p:cNvPr>
          <p:cNvSpPr txBox="1"/>
          <p:nvPr/>
        </p:nvSpPr>
        <p:spPr>
          <a:xfrm>
            <a:off x="10490543" y="1232854"/>
            <a:ext cx="652743" cy="369332"/>
          </a:xfrm>
          <a:prstGeom prst="rect">
            <a:avLst/>
          </a:prstGeom>
          <a:noFill/>
        </p:spPr>
        <p:txBody>
          <a:bodyPr wrap="none" rtlCol="0">
            <a:spAutoFit/>
          </a:bodyPr>
          <a:lstStyle/>
          <a:p>
            <a:r>
              <a:rPr lang="en-CA" dirty="0"/>
              <a:t>2026</a:t>
            </a:r>
          </a:p>
        </p:txBody>
      </p:sp>
      <p:sp>
        <p:nvSpPr>
          <p:cNvPr id="28" name="TextBox 27">
            <a:extLst>
              <a:ext uri="{FF2B5EF4-FFF2-40B4-BE49-F238E27FC236}">
                <a16:creationId xmlns:a16="http://schemas.microsoft.com/office/drawing/2014/main" id="{65FAB366-D4B8-C265-7555-3BD69443AECF}"/>
              </a:ext>
            </a:extLst>
          </p:cNvPr>
          <p:cNvSpPr txBox="1"/>
          <p:nvPr/>
        </p:nvSpPr>
        <p:spPr>
          <a:xfrm>
            <a:off x="0" y="3993644"/>
            <a:ext cx="2058254" cy="923330"/>
          </a:xfrm>
          <a:prstGeom prst="rect">
            <a:avLst/>
          </a:prstGeom>
          <a:noFill/>
        </p:spPr>
        <p:txBody>
          <a:bodyPr wrap="square">
            <a:spAutoFit/>
          </a:bodyPr>
          <a:lstStyle/>
          <a:p>
            <a:r>
              <a:rPr lang="en-CA" dirty="0">
                <a:hlinkClick r:id="rId4"/>
              </a:rPr>
              <a:t>https://www.efsa.europa.eu/en/efsajournal/pub/10015</a:t>
            </a:r>
            <a:r>
              <a:rPr lang="en-CA" dirty="0"/>
              <a:t> </a:t>
            </a:r>
          </a:p>
        </p:txBody>
      </p:sp>
    </p:spTree>
    <p:extLst>
      <p:ext uri="{BB962C8B-B14F-4D97-AF65-F5344CB8AC3E}">
        <p14:creationId xmlns:p14="http://schemas.microsoft.com/office/powerpoint/2010/main" val="1613847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524A1-A129-CD28-201A-3ED45A12F9E5}"/>
              </a:ext>
            </a:extLst>
          </p:cNvPr>
          <p:cNvSpPr>
            <a:spLocks noGrp="1"/>
          </p:cNvSpPr>
          <p:nvPr>
            <p:ph type="title"/>
          </p:nvPr>
        </p:nvSpPr>
        <p:spPr>
          <a:xfrm>
            <a:off x="838200" y="365125"/>
            <a:ext cx="10515600" cy="936453"/>
          </a:xfrm>
        </p:spPr>
        <p:txBody>
          <a:bodyPr/>
          <a:lstStyle/>
          <a:p>
            <a:r>
              <a:rPr lang="en-CA" dirty="0"/>
              <a:t>Mammals </a:t>
            </a:r>
          </a:p>
        </p:txBody>
      </p:sp>
      <p:sp>
        <p:nvSpPr>
          <p:cNvPr id="3" name="Content Placeholder 2">
            <a:extLst>
              <a:ext uri="{FF2B5EF4-FFF2-40B4-BE49-F238E27FC236}">
                <a16:creationId xmlns:a16="http://schemas.microsoft.com/office/drawing/2014/main" id="{32A3557C-F5EB-1D39-2DD6-D3AA04C04222}"/>
              </a:ext>
            </a:extLst>
          </p:cNvPr>
          <p:cNvSpPr>
            <a:spLocks noGrp="1"/>
          </p:cNvSpPr>
          <p:nvPr>
            <p:ph sz="half" idx="1"/>
          </p:nvPr>
        </p:nvSpPr>
        <p:spPr>
          <a:xfrm>
            <a:off x="838200" y="1301578"/>
            <a:ext cx="5181600" cy="4875385"/>
          </a:xfrm>
        </p:spPr>
        <p:txBody>
          <a:bodyPr/>
          <a:lstStyle/>
          <a:p>
            <a:pPr marL="0" indent="0">
              <a:buNone/>
            </a:pPr>
            <a:r>
              <a:rPr lang="en-CA" dirty="0">
                <a:hlinkClick r:id="rId3"/>
              </a:rPr>
              <a:t>H5 Influenza A Outbreak in Marine Mammals | Institute for Pandemic Insights</a:t>
            </a:r>
            <a:endParaRPr lang="en-CA" dirty="0"/>
          </a:p>
        </p:txBody>
      </p:sp>
      <p:pic>
        <p:nvPicPr>
          <p:cNvPr id="9" name="Content Placeholder 8">
            <a:extLst>
              <a:ext uri="{FF2B5EF4-FFF2-40B4-BE49-F238E27FC236}">
                <a16:creationId xmlns:a16="http://schemas.microsoft.com/office/drawing/2014/main" id="{4483F588-8732-E1C2-1401-3CF4A918AB2A}"/>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838200" y="2731111"/>
            <a:ext cx="4716375" cy="3323699"/>
          </a:xfrm>
          <a:prstGeom prst="rect">
            <a:avLst/>
          </a:prstGeom>
        </p:spPr>
      </p:pic>
      <p:pic>
        <p:nvPicPr>
          <p:cNvPr id="5" name="Content Placeholder 11">
            <a:extLst>
              <a:ext uri="{FF2B5EF4-FFF2-40B4-BE49-F238E27FC236}">
                <a16:creationId xmlns:a16="http://schemas.microsoft.com/office/drawing/2014/main" id="{E52B3936-637C-BC38-6C9B-68DF2E7ABF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65284" y="0"/>
            <a:ext cx="4026716" cy="2731111"/>
          </a:xfrm>
          <a:prstGeom prst="rect">
            <a:avLst/>
          </a:prstGeom>
        </p:spPr>
      </p:pic>
      <p:sp>
        <p:nvSpPr>
          <p:cNvPr id="7" name="TextBox 6">
            <a:extLst>
              <a:ext uri="{FF2B5EF4-FFF2-40B4-BE49-F238E27FC236}">
                <a16:creationId xmlns:a16="http://schemas.microsoft.com/office/drawing/2014/main" id="{08DC91C9-3642-9422-EF12-316D57D35C2C}"/>
              </a:ext>
            </a:extLst>
          </p:cNvPr>
          <p:cNvSpPr txBox="1"/>
          <p:nvPr/>
        </p:nvSpPr>
        <p:spPr>
          <a:xfrm>
            <a:off x="9440563" y="2831213"/>
            <a:ext cx="2751437" cy="2031325"/>
          </a:xfrm>
          <a:prstGeom prst="rect">
            <a:avLst/>
          </a:prstGeom>
          <a:noFill/>
        </p:spPr>
        <p:txBody>
          <a:bodyPr wrap="square">
            <a:spAutoFit/>
          </a:bodyPr>
          <a:lstStyle/>
          <a:p>
            <a:r>
              <a:rPr lang="en-CA" sz="1800" dirty="0">
                <a:solidFill>
                  <a:srgbClr val="0070C0"/>
                </a:solidFill>
                <a:hlinkClick r:id="rId6">
                  <a:extLst>
                    <a:ext uri="{A12FA001-AC4F-418D-AE19-62706E023703}">
                      <ahyp:hlinkClr xmlns:ahyp="http://schemas.microsoft.com/office/drawing/2018/hyperlinkcolor" val="tx"/>
                    </a:ext>
                  </a:extLst>
                </a:hlinkClick>
              </a:rPr>
              <a:t>Update on H5N1 Panzootic: Infected Mammal Species Increase by Almost 50% in Just Over a Year - Plaza - 2025 - Influenza and Other Respiratory Viruses - Wiley Online Library</a:t>
            </a:r>
            <a:endParaRPr lang="en-CA" dirty="0">
              <a:solidFill>
                <a:srgbClr val="0070C0"/>
              </a:solidFill>
            </a:endParaRPr>
          </a:p>
        </p:txBody>
      </p:sp>
      <p:sp>
        <p:nvSpPr>
          <p:cNvPr id="10" name="TextBox 9">
            <a:extLst>
              <a:ext uri="{FF2B5EF4-FFF2-40B4-BE49-F238E27FC236}">
                <a16:creationId xmlns:a16="http://schemas.microsoft.com/office/drawing/2014/main" id="{6AB5B058-B912-8BA7-7F01-E09DFD55DB3F}"/>
              </a:ext>
            </a:extLst>
          </p:cNvPr>
          <p:cNvSpPr txBox="1"/>
          <p:nvPr/>
        </p:nvSpPr>
        <p:spPr>
          <a:xfrm>
            <a:off x="5750010" y="3039762"/>
            <a:ext cx="3501081" cy="2308324"/>
          </a:xfrm>
          <a:prstGeom prst="rect">
            <a:avLst/>
          </a:prstGeom>
          <a:noFill/>
        </p:spPr>
        <p:txBody>
          <a:bodyPr wrap="square" rtlCol="0">
            <a:spAutoFit/>
          </a:bodyPr>
          <a:lstStyle/>
          <a:p>
            <a:r>
              <a:rPr lang="en-CA" b="1" dirty="0"/>
              <a:t>San Mateo</a:t>
            </a:r>
          </a:p>
          <a:p>
            <a:pPr lvl="1"/>
            <a:r>
              <a:rPr lang="en-CA" dirty="0"/>
              <a:t>Northern Elephant Seal</a:t>
            </a:r>
          </a:p>
          <a:p>
            <a:pPr lvl="1"/>
            <a:r>
              <a:rPr lang="en-CA" dirty="0"/>
              <a:t>California Sea Lion</a:t>
            </a:r>
          </a:p>
          <a:p>
            <a:pPr lvl="1"/>
            <a:r>
              <a:rPr lang="en-CA" dirty="0"/>
              <a:t>Southern Sea Otter</a:t>
            </a:r>
          </a:p>
          <a:p>
            <a:r>
              <a:rPr lang="en-CA" b="1" dirty="0"/>
              <a:t>Santa Cruz</a:t>
            </a:r>
          </a:p>
          <a:p>
            <a:pPr lvl="1"/>
            <a:r>
              <a:rPr lang="en-CA" dirty="0"/>
              <a:t>Northern Elephant Seal</a:t>
            </a:r>
          </a:p>
          <a:p>
            <a:r>
              <a:rPr lang="en-CA" b="1" dirty="0"/>
              <a:t>San Luis Obispo</a:t>
            </a:r>
          </a:p>
          <a:p>
            <a:pPr lvl="1"/>
            <a:r>
              <a:rPr lang="en-CA" dirty="0"/>
              <a:t>California Sea Lion</a:t>
            </a:r>
          </a:p>
        </p:txBody>
      </p:sp>
    </p:spTree>
    <p:extLst>
      <p:ext uri="{BB962C8B-B14F-4D97-AF65-F5344CB8AC3E}">
        <p14:creationId xmlns:p14="http://schemas.microsoft.com/office/powerpoint/2010/main" val="320405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B83342-AD9B-44E7-06BC-474FCC62A3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6433"/>
            <a:ext cx="12249094" cy="6255872"/>
          </a:xfrm>
          <a:prstGeom prst="rect">
            <a:avLst/>
          </a:prstGeom>
        </p:spPr>
      </p:pic>
      <p:sp>
        <p:nvSpPr>
          <p:cNvPr id="4" name="Titre 1"/>
          <p:cNvSpPr>
            <a:spLocks noGrp="1"/>
          </p:cNvSpPr>
          <p:nvPr>
            <p:ph type="title"/>
          </p:nvPr>
        </p:nvSpPr>
        <p:spPr>
          <a:xfrm>
            <a:off x="0" y="-452060"/>
            <a:ext cx="10515600" cy="1157545"/>
          </a:xfrm>
          <a:noFill/>
        </p:spPr>
        <p:txBody>
          <a:bodyPr>
            <a:normAutofit/>
          </a:bodyPr>
          <a:lstStyle/>
          <a:p>
            <a:r>
              <a:rPr lang="en-CA" sz="1600" b="1" dirty="0">
                <a:solidFill>
                  <a:srgbClr val="05486C"/>
                </a:solidFill>
                <a:latin typeface="Arial" panose="020B0604020202020204" pitchFamily="34" charset="0"/>
                <a:cs typeface="Arial" panose="020B0604020202020204" pitchFamily="34" charset="0"/>
              </a:rPr>
              <a:t>HPAI in Domestic Birds in Canada</a:t>
            </a:r>
            <a:endParaRPr lang="en-CA" sz="1600" b="1" dirty="0">
              <a:solidFill>
                <a:schemeClr val="accent2"/>
              </a:solidFill>
            </a:endParaRPr>
          </a:p>
        </p:txBody>
      </p:sp>
      <p:sp>
        <p:nvSpPr>
          <p:cNvPr id="5" name="Rectangle 4"/>
          <p:cNvSpPr/>
          <p:nvPr/>
        </p:nvSpPr>
        <p:spPr>
          <a:xfrm>
            <a:off x="580103" y="6486332"/>
            <a:ext cx="4966258" cy="369332"/>
          </a:xfrm>
          <a:prstGeom prst="rect">
            <a:avLst/>
          </a:prstGeom>
        </p:spPr>
        <p:txBody>
          <a:bodyPr wrap="square">
            <a:spAutoFit/>
          </a:bodyPr>
          <a:lstStyle/>
          <a:p>
            <a:r>
              <a:rPr lang="en-US" b="1" dirty="0">
                <a:hlinkClick r:id="rId4">
                  <a:extLst>
                    <a:ext uri="{A12FA001-AC4F-418D-AE19-62706E023703}">
                      <ahyp:hlinkClr xmlns:ahyp="http://schemas.microsoft.com/office/drawing/2018/hyperlinkcolor" val="tx"/>
                    </a:ext>
                  </a:extLst>
                </a:hlinkClick>
              </a:rPr>
              <a:t>Microsoft Power BI</a:t>
            </a:r>
            <a:endParaRPr lang="en-CA" b="1" dirty="0"/>
          </a:p>
        </p:txBody>
      </p:sp>
      <p:sp>
        <p:nvSpPr>
          <p:cNvPr id="7" name="TextBox 6">
            <a:extLst>
              <a:ext uri="{FF2B5EF4-FFF2-40B4-BE49-F238E27FC236}">
                <a16:creationId xmlns:a16="http://schemas.microsoft.com/office/drawing/2014/main" id="{8EE31712-EB10-211F-4F4E-E13947CEB709}"/>
              </a:ext>
            </a:extLst>
          </p:cNvPr>
          <p:cNvSpPr txBox="1"/>
          <p:nvPr/>
        </p:nvSpPr>
        <p:spPr>
          <a:xfrm>
            <a:off x="2475557" y="6482669"/>
            <a:ext cx="2793265" cy="369332"/>
          </a:xfrm>
          <a:prstGeom prst="rect">
            <a:avLst/>
          </a:prstGeom>
          <a:noFill/>
        </p:spPr>
        <p:txBody>
          <a:bodyPr wrap="none" rtlCol="0">
            <a:spAutoFit/>
          </a:bodyPr>
          <a:lstStyle/>
          <a:p>
            <a:r>
              <a:rPr lang="en-CA" b="1" dirty="0"/>
              <a:t>Last updated April 09, 2026</a:t>
            </a:r>
          </a:p>
        </p:txBody>
      </p:sp>
      <p:sp>
        <p:nvSpPr>
          <p:cNvPr id="11" name="TextBox 10">
            <a:extLst>
              <a:ext uri="{FF2B5EF4-FFF2-40B4-BE49-F238E27FC236}">
                <a16:creationId xmlns:a16="http://schemas.microsoft.com/office/drawing/2014/main" id="{D4CA93B9-034A-B1D2-34BE-D1EED011AC7D}"/>
              </a:ext>
            </a:extLst>
          </p:cNvPr>
          <p:cNvSpPr txBox="1"/>
          <p:nvPr/>
        </p:nvSpPr>
        <p:spPr>
          <a:xfrm>
            <a:off x="9588205" y="2418056"/>
            <a:ext cx="619080" cy="369332"/>
          </a:xfrm>
          <a:prstGeom prst="rect">
            <a:avLst/>
          </a:prstGeom>
          <a:noFill/>
        </p:spPr>
        <p:txBody>
          <a:bodyPr wrap="none" rtlCol="0">
            <a:spAutoFit/>
          </a:bodyPr>
          <a:lstStyle/>
          <a:p>
            <a:r>
              <a:rPr lang="en-CA" dirty="0"/>
              <a:t>D1.1</a:t>
            </a:r>
          </a:p>
        </p:txBody>
      </p:sp>
      <p:sp>
        <p:nvSpPr>
          <p:cNvPr id="8" name="Rectangle 7">
            <a:extLst>
              <a:ext uri="{FF2B5EF4-FFF2-40B4-BE49-F238E27FC236}">
                <a16:creationId xmlns:a16="http://schemas.microsoft.com/office/drawing/2014/main" id="{F0EA3E0A-45B5-F945-53A4-F5317597EEF9}"/>
              </a:ext>
            </a:extLst>
          </p:cNvPr>
          <p:cNvSpPr/>
          <p:nvPr/>
        </p:nvSpPr>
        <p:spPr>
          <a:xfrm>
            <a:off x="574571" y="1071154"/>
            <a:ext cx="288617" cy="4927883"/>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910F3ED6-E6D9-30BC-1F58-246FC9DDBFE6}"/>
              </a:ext>
            </a:extLst>
          </p:cNvPr>
          <p:cNvSpPr txBox="1"/>
          <p:nvPr/>
        </p:nvSpPr>
        <p:spPr>
          <a:xfrm>
            <a:off x="66156" y="1906430"/>
            <a:ext cx="652743" cy="369332"/>
          </a:xfrm>
          <a:prstGeom prst="rect">
            <a:avLst/>
          </a:prstGeom>
          <a:noFill/>
        </p:spPr>
        <p:txBody>
          <a:bodyPr wrap="none" rtlCol="0">
            <a:spAutoFit/>
          </a:bodyPr>
          <a:lstStyle/>
          <a:p>
            <a:r>
              <a:rPr lang="en-CA" dirty="0"/>
              <a:t>2021</a:t>
            </a:r>
          </a:p>
        </p:txBody>
      </p:sp>
      <p:sp>
        <p:nvSpPr>
          <p:cNvPr id="13" name="Rectangle 12">
            <a:extLst>
              <a:ext uri="{FF2B5EF4-FFF2-40B4-BE49-F238E27FC236}">
                <a16:creationId xmlns:a16="http://schemas.microsoft.com/office/drawing/2014/main" id="{07C2180C-D9E9-3B7A-7350-38A3C1134082}"/>
              </a:ext>
            </a:extLst>
          </p:cNvPr>
          <p:cNvSpPr/>
          <p:nvPr/>
        </p:nvSpPr>
        <p:spPr>
          <a:xfrm>
            <a:off x="863189" y="1067491"/>
            <a:ext cx="2610232"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3609F5D0-7D5F-1A55-0778-1EF8DE62F1D4}"/>
              </a:ext>
            </a:extLst>
          </p:cNvPr>
          <p:cNvSpPr txBox="1"/>
          <p:nvPr/>
        </p:nvSpPr>
        <p:spPr>
          <a:xfrm>
            <a:off x="2144550" y="1956391"/>
            <a:ext cx="851130" cy="646331"/>
          </a:xfrm>
          <a:prstGeom prst="rect">
            <a:avLst/>
          </a:prstGeom>
          <a:noFill/>
        </p:spPr>
        <p:txBody>
          <a:bodyPr wrap="none" rtlCol="0">
            <a:spAutoFit/>
          </a:bodyPr>
          <a:lstStyle/>
          <a:p>
            <a:r>
              <a:rPr lang="en-CA" dirty="0"/>
              <a:t>2022</a:t>
            </a:r>
          </a:p>
          <a:p>
            <a:r>
              <a:rPr lang="en-CA" dirty="0"/>
              <a:t>246 IPs</a:t>
            </a:r>
          </a:p>
        </p:txBody>
      </p:sp>
      <p:sp>
        <p:nvSpPr>
          <p:cNvPr id="16" name="Rectangle 15">
            <a:extLst>
              <a:ext uri="{FF2B5EF4-FFF2-40B4-BE49-F238E27FC236}">
                <a16:creationId xmlns:a16="http://schemas.microsoft.com/office/drawing/2014/main" id="{D9DD9C68-734B-FF43-D19E-AA40B6C1E505}"/>
              </a:ext>
            </a:extLst>
          </p:cNvPr>
          <p:cNvSpPr/>
          <p:nvPr/>
        </p:nvSpPr>
        <p:spPr>
          <a:xfrm>
            <a:off x="3473422" y="1071154"/>
            <a:ext cx="2668962" cy="492788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2CC3815F-A023-7920-2DA9-AE0BE96005E6}"/>
              </a:ext>
            </a:extLst>
          </p:cNvPr>
          <p:cNvSpPr txBox="1"/>
          <p:nvPr/>
        </p:nvSpPr>
        <p:spPr>
          <a:xfrm>
            <a:off x="4604184" y="1956588"/>
            <a:ext cx="1096961" cy="646331"/>
          </a:xfrm>
          <a:prstGeom prst="rect">
            <a:avLst/>
          </a:prstGeom>
          <a:noFill/>
        </p:spPr>
        <p:txBody>
          <a:bodyPr wrap="square">
            <a:spAutoFit/>
          </a:bodyPr>
          <a:lstStyle/>
          <a:p>
            <a:r>
              <a:rPr lang="en-CA" dirty="0"/>
              <a:t>2023</a:t>
            </a:r>
          </a:p>
          <a:p>
            <a:r>
              <a:rPr lang="en-CA" dirty="0"/>
              <a:t>122 IPs</a:t>
            </a:r>
          </a:p>
        </p:txBody>
      </p:sp>
      <p:sp>
        <p:nvSpPr>
          <p:cNvPr id="19" name="Rectangle 18">
            <a:extLst>
              <a:ext uri="{FF2B5EF4-FFF2-40B4-BE49-F238E27FC236}">
                <a16:creationId xmlns:a16="http://schemas.microsoft.com/office/drawing/2014/main" id="{36E450D3-3855-2ED7-A672-EEB0A7593118}"/>
              </a:ext>
            </a:extLst>
          </p:cNvPr>
          <p:cNvSpPr/>
          <p:nvPr/>
        </p:nvSpPr>
        <p:spPr>
          <a:xfrm>
            <a:off x="6142384" y="1067489"/>
            <a:ext cx="2642172"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8EBAD753-EBC9-3EB0-F034-227C5EF4861A}"/>
              </a:ext>
            </a:extLst>
          </p:cNvPr>
          <p:cNvSpPr txBox="1"/>
          <p:nvPr/>
        </p:nvSpPr>
        <p:spPr>
          <a:xfrm>
            <a:off x="7632377" y="1966432"/>
            <a:ext cx="744608" cy="646331"/>
          </a:xfrm>
          <a:prstGeom prst="rect">
            <a:avLst/>
          </a:prstGeom>
          <a:noFill/>
        </p:spPr>
        <p:txBody>
          <a:bodyPr wrap="square">
            <a:spAutoFit/>
          </a:bodyPr>
          <a:lstStyle/>
          <a:p>
            <a:r>
              <a:rPr lang="en-CA" dirty="0"/>
              <a:t>2024</a:t>
            </a:r>
          </a:p>
          <a:p>
            <a:r>
              <a:rPr lang="en-CA" dirty="0"/>
              <a:t>76 IPs</a:t>
            </a:r>
          </a:p>
        </p:txBody>
      </p:sp>
      <p:sp>
        <p:nvSpPr>
          <p:cNvPr id="22" name="Rectangle 21">
            <a:extLst>
              <a:ext uri="{FF2B5EF4-FFF2-40B4-BE49-F238E27FC236}">
                <a16:creationId xmlns:a16="http://schemas.microsoft.com/office/drawing/2014/main" id="{444A0FA5-82AD-9BE4-3DE0-D38B822DC8D6}"/>
              </a:ext>
            </a:extLst>
          </p:cNvPr>
          <p:cNvSpPr/>
          <p:nvPr/>
        </p:nvSpPr>
        <p:spPr>
          <a:xfrm>
            <a:off x="8811346" y="1067488"/>
            <a:ext cx="2610232"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883A28C4-96AC-C2DF-EBC6-54735FB114EB}"/>
              </a:ext>
            </a:extLst>
          </p:cNvPr>
          <p:cNvSpPr txBox="1"/>
          <p:nvPr/>
        </p:nvSpPr>
        <p:spPr>
          <a:xfrm>
            <a:off x="9530245" y="1841088"/>
            <a:ext cx="1357659" cy="646331"/>
          </a:xfrm>
          <a:prstGeom prst="rect">
            <a:avLst/>
          </a:prstGeom>
          <a:noFill/>
        </p:spPr>
        <p:txBody>
          <a:bodyPr wrap="square">
            <a:spAutoFit/>
          </a:bodyPr>
          <a:lstStyle/>
          <a:p>
            <a:r>
              <a:rPr lang="en-CA" dirty="0"/>
              <a:t>2025</a:t>
            </a:r>
          </a:p>
          <a:p>
            <a:r>
              <a:rPr lang="en-CA" dirty="0"/>
              <a:t>121 IPs</a:t>
            </a:r>
          </a:p>
        </p:txBody>
      </p:sp>
      <p:sp>
        <p:nvSpPr>
          <p:cNvPr id="10" name="Rectangle 9">
            <a:extLst>
              <a:ext uri="{FF2B5EF4-FFF2-40B4-BE49-F238E27FC236}">
                <a16:creationId xmlns:a16="http://schemas.microsoft.com/office/drawing/2014/main" id="{6EF49E46-C0F6-DBF3-24C7-7B71FF64FAE6}"/>
              </a:ext>
            </a:extLst>
          </p:cNvPr>
          <p:cNvSpPr/>
          <p:nvPr/>
        </p:nvSpPr>
        <p:spPr>
          <a:xfrm>
            <a:off x="11421578" y="1067488"/>
            <a:ext cx="614132" cy="493154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27A30688-672D-7191-721B-6ACC507E7F69}"/>
              </a:ext>
            </a:extLst>
          </p:cNvPr>
          <p:cNvSpPr txBox="1"/>
          <p:nvPr/>
        </p:nvSpPr>
        <p:spPr>
          <a:xfrm>
            <a:off x="11409365" y="1906430"/>
            <a:ext cx="706899" cy="830997"/>
          </a:xfrm>
          <a:prstGeom prst="rect">
            <a:avLst/>
          </a:prstGeom>
          <a:noFill/>
        </p:spPr>
        <p:txBody>
          <a:bodyPr wrap="square">
            <a:spAutoFit/>
          </a:bodyPr>
          <a:lstStyle/>
          <a:p>
            <a:r>
              <a:rPr lang="en-CA" sz="1600" dirty="0"/>
              <a:t>2026</a:t>
            </a:r>
          </a:p>
          <a:p>
            <a:r>
              <a:rPr lang="en-CA" sz="1600" dirty="0"/>
              <a:t> 12 IPs</a:t>
            </a:r>
          </a:p>
        </p:txBody>
      </p:sp>
    </p:spTree>
    <p:extLst>
      <p:ext uri="{BB962C8B-B14F-4D97-AF65-F5344CB8AC3E}">
        <p14:creationId xmlns:p14="http://schemas.microsoft.com/office/powerpoint/2010/main" val="15582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7D5E-85EA-A984-B859-6F8281378AA3}"/>
              </a:ext>
            </a:extLst>
          </p:cNvPr>
          <p:cNvSpPr>
            <a:spLocks noGrp="1"/>
          </p:cNvSpPr>
          <p:nvPr>
            <p:ph type="title"/>
          </p:nvPr>
        </p:nvSpPr>
        <p:spPr>
          <a:xfrm>
            <a:off x="149466" y="51278"/>
            <a:ext cx="5385000" cy="1047916"/>
          </a:xfrm>
        </p:spPr>
        <p:txBody>
          <a:bodyPr>
            <a:normAutofit/>
          </a:bodyPr>
          <a:lstStyle/>
          <a:p>
            <a:r>
              <a:rPr lang="en-CA" sz="3600" dirty="0"/>
              <a:t>H5N1 cases in Humans</a:t>
            </a:r>
            <a:endParaRPr lang="en-CA" sz="3600" dirty="0">
              <a:solidFill>
                <a:schemeClr val="tx1"/>
              </a:solidFill>
            </a:endParaRPr>
          </a:p>
        </p:txBody>
      </p:sp>
      <p:sp>
        <p:nvSpPr>
          <p:cNvPr id="3" name="Content Placeholder 2">
            <a:extLst>
              <a:ext uri="{FF2B5EF4-FFF2-40B4-BE49-F238E27FC236}">
                <a16:creationId xmlns:a16="http://schemas.microsoft.com/office/drawing/2014/main" id="{95DF2A47-8C76-88DC-14CE-62E255CB3DC4}"/>
              </a:ext>
            </a:extLst>
          </p:cNvPr>
          <p:cNvSpPr>
            <a:spLocks noGrp="1"/>
          </p:cNvSpPr>
          <p:nvPr>
            <p:ph sz="half" idx="1"/>
          </p:nvPr>
        </p:nvSpPr>
        <p:spPr>
          <a:xfrm>
            <a:off x="149466" y="1245163"/>
            <a:ext cx="5449359" cy="4840592"/>
          </a:xfrm>
        </p:spPr>
        <p:txBody>
          <a:bodyPr>
            <a:normAutofit lnSpcReduction="10000"/>
          </a:bodyPr>
          <a:lstStyle/>
          <a:p>
            <a:endParaRPr lang="en-CA" dirty="0"/>
          </a:p>
        </p:txBody>
      </p:sp>
      <p:sp>
        <p:nvSpPr>
          <p:cNvPr id="6" name="Content Placeholder 5">
            <a:extLst>
              <a:ext uri="{FF2B5EF4-FFF2-40B4-BE49-F238E27FC236}">
                <a16:creationId xmlns:a16="http://schemas.microsoft.com/office/drawing/2014/main" id="{A4DB9AB1-F412-0B34-2E05-BA9438AA10F1}"/>
              </a:ext>
            </a:extLst>
          </p:cNvPr>
          <p:cNvSpPr>
            <a:spLocks noGrp="1"/>
          </p:cNvSpPr>
          <p:nvPr>
            <p:ph sz="half" idx="2"/>
          </p:nvPr>
        </p:nvSpPr>
        <p:spPr>
          <a:xfrm>
            <a:off x="6657535" y="542925"/>
            <a:ext cx="5181600" cy="5542829"/>
          </a:xfrm>
        </p:spPr>
        <p:txBody>
          <a:bodyPr>
            <a:normAutofit lnSpcReduction="10000"/>
          </a:bodyPr>
          <a:lstStyle/>
          <a:p>
            <a:r>
              <a:rPr lang="en-CA" dirty="0"/>
              <a:t>In 2025 Cambodia had the most cases of H5N1 2.3.2.1e in humans (18)</a:t>
            </a:r>
          </a:p>
          <a:p>
            <a:r>
              <a:rPr lang="en-CA" dirty="0"/>
              <a:t>Other countries reporting infection</a:t>
            </a:r>
          </a:p>
          <a:p>
            <a:pPr lvl="1"/>
            <a:r>
              <a:rPr lang="en-CA" dirty="0"/>
              <a:t>Bangladesh (4)</a:t>
            </a:r>
          </a:p>
          <a:p>
            <a:pPr lvl="1"/>
            <a:r>
              <a:rPr lang="en-CA" dirty="0"/>
              <a:t>China (1)</a:t>
            </a:r>
          </a:p>
          <a:p>
            <a:pPr lvl="1"/>
            <a:r>
              <a:rPr lang="en-CA" dirty="0"/>
              <a:t>India (2)</a:t>
            </a:r>
          </a:p>
          <a:p>
            <a:pPr lvl="1"/>
            <a:r>
              <a:rPr lang="en-CA" dirty="0"/>
              <a:t>UK (1)</a:t>
            </a:r>
          </a:p>
          <a:p>
            <a:pPr lvl="1"/>
            <a:r>
              <a:rPr lang="en-CA" dirty="0"/>
              <a:t>US (3)</a:t>
            </a:r>
          </a:p>
          <a:p>
            <a:pPr lvl="1"/>
            <a:r>
              <a:rPr lang="en-CA" dirty="0"/>
              <a:t>Vietnam (1)</a:t>
            </a:r>
          </a:p>
          <a:p>
            <a:r>
              <a:rPr lang="en-CA" dirty="0">
                <a:hlinkClick r:id="rId3"/>
              </a:rPr>
              <a:t>Global Human Cases with Influenza A(H5N1), 1997-2026 | Bird Flu | CDC</a:t>
            </a:r>
            <a:endParaRPr lang="en-CA" dirty="0"/>
          </a:p>
        </p:txBody>
      </p:sp>
      <p:pic>
        <p:nvPicPr>
          <p:cNvPr id="9" name="Picture 8">
            <a:extLst>
              <a:ext uri="{FF2B5EF4-FFF2-40B4-BE49-F238E27FC236}">
                <a16:creationId xmlns:a16="http://schemas.microsoft.com/office/drawing/2014/main" id="{7577B57D-004C-FB6F-5994-3A71B947E4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99730"/>
            <a:ext cx="6336851" cy="5758270"/>
          </a:xfrm>
          <a:prstGeom prst="rect">
            <a:avLst/>
          </a:prstGeom>
        </p:spPr>
      </p:pic>
      <p:pic>
        <p:nvPicPr>
          <p:cNvPr id="7" name="Picture 6" descr="A blue person silhouette on a black background&#10;&#10;Description automatically generated">
            <a:extLst>
              <a:ext uri="{FF2B5EF4-FFF2-40B4-BE49-F238E27FC236}">
                <a16:creationId xmlns:a16="http://schemas.microsoft.com/office/drawing/2014/main" id="{083CF42E-0EF9-A769-55FD-C7BD3497A1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1645" y="0"/>
            <a:ext cx="1405890" cy="1405890"/>
          </a:xfrm>
          <a:prstGeom prst="rect">
            <a:avLst/>
          </a:prstGeom>
        </p:spPr>
      </p:pic>
    </p:spTree>
    <p:extLst>
      <p:ext uri="{BB962C8B-B14F-4D97-AF65-F5344CB8AC3E}">
        <p14:creationId xmlns:p14="http://schemas.microsoft.com/office/powerpoint/2010/main" val="564309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643D-578B-8644-1B74-4AAA18280CBB}"/>
              </a:ext>
            </a:extLst>
          </p:cNvPr>
          <p:cNvSpPr>
            <a:spLocks noGrp="1"/>
          </p:cNvSpPr>
          <p:nvPr>
            <p:ph type="title"/>
          </p:nvPr>
        </p:nvSpPr>
        <p:spPr/>
        <p:txBody>
          <a:bodyPr>
            <a:normAutofit/>
          </a:bodyPr>
          <a:lstStyle/>
          <a:p>
            <a:r>
              <a:rPr lang="en-CA" sz="3200" dirty="0"/>
              <a:t>Other Recent Avian Influenza Cases in Humans</a:t>
            </a:r>
            <a:endParaRPr lang="en-CA" sz="3200" dirty="0">
              <a:solidFill>
                <a:schemeClr val="tx1"/>
              </a:solidFill>
            </a:endParaRPr>
          </a:p>
        </p:txBody>
      </p:sp>
      <p:sp>
        <p:nvSpPr>
          <p:cNvPr id="8" name="Text Placeholder 7">
            <a:extLst>
              <a:ext uri="{FF2B5EF4-FFF2-40B4-BE49-F238E27FC236}">
                <a16:creationId xmlns:a16="http://schemas.microsoft.com/office/drawing/2014/main" id="{6727B456-7BD8-A12D-EE65-255416E2B5B1}"/>
              </a:ext>
            </a:extLst>
          </p:cNvPr>
          <p:cNvSpPr>
            <a:spLocks noGrp="1"/>
          </p:cNvSpPr>
          <p:nvPr>
            <p:ph type="body" idx="1"/>
          </p:nvPr>
        </p:nvSpPr>
        <p:spPr>
          <a:xfrm>
            <a:off x="712032" y="1231901"/>
            <a:ext cx="5157787" cy="823912"/>
          </a:xfrm>
        </p:spPr>
        <p:txBody>
          <a:bodyPr/>
          <a:lstStyle/>
          <a:p>
            <a:r>
              <a:rPr lang="en-CA" dirty="0"/>
              <a:t>H9N2 - LPAI</a:t>
            </a:r>
          </a:p>
        </p:txBody>
      </p:sp>
      <p:sp>
        <p:nvSpPr>
          <p:cNvPr id="10" name="Content Placeholder 9">
            <a:extLst>
              <a:ext uri="{FF2B5EF4-FFF2-40B4-BE49-F238E27FC236}">
                <a16:creationId xmlns:a16="http://schemas.microsoft.com/office/drawing/2014/main" id="{96769DB3-1F4C-F7A2-8588-13418224B342}"/>
              </a:ext>
            </a:extLst>
          </p:cNvPr>
          <p:cNvSpPr>
            <a:spLocks noGrp="1"/>
          </p:cNvSpPr>
          <p:nvPr>
            <p:ph sz="half" idx="2"/>
          </p:nvPr>
        </p:nvSpPr>
        <p:spPr>
          <a:xfrm>
            <a:off x="712032" y="2055813"/>
            <a:ext cx="5307769" cy="3684588"/>
          </a:xfrm>
        </p:spPr>
        <p:txBody>
          <a:bodyPr>
            <a:normAutofit fontScale="92500"/>
          </a:bodyPr>
          <a:lstStyle/>
          <a:p>
            <a:r>
              <a:rPr lang="en-CA" dirty="0"/>
              <a:t>18 cases in 2025 (China)</a:t>
            </a:r>
          </a:p>
          <a:p>
            <a:pPr lvl="1"/>
            <a:r>
              <a:rPr lang="en-CA" dirty="0"/>
              <a:t>Sporadic poultry associated infections</a:t>
            </a:r>
          </a:p>
          <a:p>
            <a:pPr lvl="1"/>
            <a:r>
              <a:rPr lang="en-CA" dirty="0"/>
              <a:t>Mostly children with mild symptoms</a:t>
            </a:r>
          </a:p>
          <a:p>
            <a:r>
              <a:rPr lang="en-CA" dirty="0"/>
              <a:t>9 so far in 2026 (8 China, 1 Italy, travel associated)</a:t>
            </a:r>
          </a:p>
          <a:p>
            <a:pPr lvl="1"/>
            <a:r>
              <a:rPr lang="en-CA" dirty="0"/>
              <a:t>Mild/moderate illnesses</a:t>
            </a:r>
          </a:p>
          <a:p>
            <a:r>
              <a:rPr lang="en-CA" dirty="0"/>
              <a:t>195 cases worldwide since 1998, 2 deaths</a:t>
            </a:r>
          </a:p>
          <a:p>
            <a:pPr lvl="1"/>
            <a:endParaRPr lang="en-CA" dirty="0"/>
          </a:p>
          <a:p>
            <a:endParaRPr lang="en-CA" dirty="0"/>
          </a:p>
        </p:txBody>
      </p:sp>
      <p:sp>
        <p:nvSpPr>
          <p:cNvPr id="11" name="Text Placeholder 10">
            <a:extLst>
              <a:ext uri="{FF2B5EF4-FFF2-40B4-BE49-F238E27FC236}">
                <a16:creationId xmlns:a16="http://schemas.microsoft.com/office/drawing/2014/main" id="{C789488B-AFA3-AFAF-740C-F27CB775DD22}"/>
              </a:ext>
            </a:extLst>
          </p:cNvPr>
          <p:cNvSpPr>
            <a:spLocks noGrp="1"/>
          </p:cNvSpPr>
          <p:nvPr>
            <p:ph type="body" sz="quarter" idx="3"/>
          </p:nvPr>
        </p:nvSpPr>
        <p:spPr>
          <a:xfrm>
            <a:off x="6172200" y="1273970"/>
            <a:ext cx="5183188" cy="823912"/>
          </a:xfrm>
        </p:spPr>
        <p:txBody>
          <a:bodyPr/>
          <a:lstStyle/>
          <a:p>
            <a:r>
              <a:rPr lang="en-CA" dirty="0"/>
              <a:t>H5N5 2.3.4.4b - HPAI</a:t>
            </a:r>
          </a:p>
        </p:txBody>
      </p:sp>
      <p:sp>
        <p:nvSpPr>
          <p:cNvPr id="12" name="Content Placeholder 11">
            <a:extLst>
              <a:ext uri="{FF2B5EF4-FFF2-40B4-BE49-F238E27FC236}">
                <a16:creationId xmlns:a16="http://schemas.microsoft.com/office/drawing/2014/main" id="{A346A316-00F7-D315-5818-2A5B14555E52}"/>
              </a:ext>
            </a:extLst>
          </p:cNvPr>
          <p:cNvSpPr>
            <a:spLocks noGrp="1"/>
          </p:cNvSpPr>
          <p:nvPr>
            <p:ph sz="quarter" idx="4"/>
          </p:nvPr>
        </p:nvSpPr>
        <p:spPr>
          <a:xfrm>
            <a:off x="6172200" y="2097882"/>
            <a:ext cx="5715000" cy="3684588"/>
          </a:xfrm>
        </p:spPr>
        <p:txBody>
          <a:bodyPr>
            <a:normAutofit fontScale="92500"/>
          </a:bodyPr>
          <a:lstStyle/>
          <a:p>
            <a:r>
              <a:rPr lang="en-CA" dirty="0"/>
              <a:t>1 case in the United States November 2025</a:t>
            </a:r>
          </a:p>
          <a:p>
            <a:r>
              <a:rPr lang="en-CA" dirty="0"/>
              <a:t>Exposure to infected poultry</a:t>
            </a:r>
          </a:p>
          <a:p>
            <a:r>
              <a:rPr lang="en-CA" dirty="0"/>
              <a:t>Underlying medical conditions</a:t>
            </a:r>
          </a:p>
          <a:p>
            <a:r>
              <a:rPr lang="en-CA" dirty="0"/>
              <a:t>Passed away November 21</a:t>
            </a:r>
            <a:r>
              <a:rPr lang="en-CA" baseline="30000" dirty="0"/>
              <a:t>st</a:t>
            </a:r>
            <a:endParaRPr lang="en-CA" dirty="0"/>
          </a:p>
          <a:p>
            <a:endParaRPr lang="en-CA" dirty="0"/>
          </a:p>
          <a:p>
            <a:r>
              <a:rPr lang="en-CA" dirty="0"/>
              <a:t>1</a:t>
            </a:r>
            <a:r>
              <a:rPr lang="en-CA" baseline="30000" dirty="0"/>
              <a:t>st</a:t>
            </a:r>
            <a:r>
              <a:rPr lang="en-CA" dirty="0"/>
              <a:t> case reported globally of human illness from H5N5</a:t>
            </a:r>
          </a:p>
        </p:txBody>
      </p:sp>
      <p:pic>
        <p:nvPicPr>
          <p:cNvPr id="6" name="Picture 5" descr="A blue person silhouette on a black background&#10;&#10;Description automatically generated">
            <a:extLst>
              <a:ext uri="{FF2B5EF4-FFF2-40B4-BE49-F238E27FC236}">
                <a16:creationId xmlns:a16="http://schemas.microsoft.com/office/drawing/2014/main" id="{7C7B415C-A068-DCC2-77B7-1C0344844C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74078" y="0"/>
            <a:ext cx="1405890" cy="1405890"/>
          </a:xfrm>
          <a:prstGeom prst="rect">
            <a:avLst/>
          </a:prstGeom>
        </p:spPr>
      </p:pic>
    </p:spTree>
    <p:extLst>
      <p:ext uri="{BB962C8B-B14F-4D97-AF65-F5344CB8AC3E}">
        <p14:creationId xmlns:p14="http://schemas.microsoft.com/office/powerpoint/2010/main" val="666268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33B-160E-095B-03B4-164A0FFC583F}"/>
              </a:ext>
            </a:extLst>
          </p:cNvPr>
          <p:cNvSpPr>
            <a:spLocks noGrp="1"/>
          </p:cNvSpPr>
          <p:nvPr>
            <p:ph type="title"/>
          </p:nvPr>
        </p:nvSpPr>
        <p:spPr/>
        <p:txBody>
          <a:bodyPr/>
          <a:lstStyle/>
          <a:p>
            <a:r>
              <a:rPr lang="en-CA" sz="3200" dirty="0"/>
              <a:t>Innovative Paths Forward in HPAI management</a:t>
            </a:r>
            <a:br>
              <a:rPr lang="en-CA" dirty="0">
                <a:solidFill>
                  <a:srgbClr val="7030A0"/>
                </a:solidFill>
              </a:rPr>
            </a:br>
            <a:endParaRPr lang="en-CA" dirty="0"/>
          </a:p>
        </p:txBody>
      </p:sp>
      <p:sp>
        <p:nvSpPr>
          <p:cNvPr id="3" name="Content Placeholder 2">
            <a:extLst>
              <a:ext uri="{FF2B5EF4-FFF2-40B4-BE49-F238E27FC236}">
                <a16:creationId xmlns:a16="http://schemas.microsoft.com/office/drawing/2014/main" id="{5C841990-D179-1539-68D9-5F1C134DC77A}"/>
              </a:ext>
            </a:extLst>
          </p:cNvPr>
          <p:cNvSpPr>
            <a:spLocks noGrp="1"/>
          </p:cNvSpPr>
          <p:nvPr>
            <p:ph sz="half" idx="1"/>
          </p:nvPr>
        </p:nvSpPr>
        <p:spPr>
          <a:xfrm>
            <a:off x="838200" y="1454150"/>
            <a:ext cx="5181600" cy="4351338"/>
          </a:xfrm>
        </p:spPr>
        <p:txBody>
          <a:bodyPr/>
          <a:lstStyle/>
          <a:p>
            <a:r>
              <a:rPr lang="en-CA" dirty="0">
                <a:hlinkClick r:id="rId2"/>
              </a:rPr>
              <a:t>Protecting the nation's poultry supply | K-State Today | Kansas State University</a:t>
            </a:r>
            <a:endParaRPr lang="en-CA" dirty="0"/>
          </a:p>
          <a:p>
            <a:pPr lvl="1"/>
            <a:r>
              <a:rPr lang="en-CA" dirty="0"/>
              <a:t>Research to get a vaccine against HPAI into mealworms</a:t>
            </a:r>
          </a:p>
          <a:p>
            <a:r>
              <a:rPr lang="en-CA" dirty="0">
                <a:hlinkClick r:id="rId3"/>
              </a:rPr>
              <a:t>Studying HPAI in the air</a:t>
            </a:r>
            <a:endParaRPr lang="en-CA" dirty="0"/>
          </a:p>
          <a:p>
            <a:pPr lvl="1"/>
            <a:r>
              <a:rPr lang="en-CA" dirty="0"/>
              <a:t>Non-thermal plasma for inactivating HPAI</a:t>
            </a:r>
          </a:p>
          <a:p>
            <a:pPr lvl="1"/>
            <a:r>
              <a:rPr lang="en-CA" dirty="0"/>
              <a:t>Study how long the virus remains infectious in the air and whether non-thermal plasma technology can reduce its infectivity</a:t>
            </a:r>
          </a:p>
        </p:txBody>
      </p:sp>
      <p:sp>
        <p:nvSpPr>
          <p:cNvPr id="4" name="Content Placeholder 3">
            <a:extLst>
              <a:ext uri="{FF2B5EF4-FFF2-40B4-BE49-F238E27FC236}">
                <a16:creationId xmlns:a16="http://schemas.microsoft.com/office/drawing/2014/main" id="{97AE0503-391A-57B5-6FE7-5933B68CF53B}"/>
              </a:ext>
            </a:extLst>
          </p:cNvPr>
          <p:cNvSpPr>
            <a:spLocks noGrp="1"/>
          </p:cNvSpPr>
          <p:nvPr>
            <p:ph sz="half" idx="2"/>
          </p:nvPr>
        </p:nvSpPr>
        <p:spPr>
          <a:xfrm>
            <a:off x="6172202" y="1454150"/>
            <a:ext cx="5181600" cy="4351338"/>
          </a:xfrm>
        </p:spPr>
        <p:txBody>
          <a:bodyPr/>
          <a:lstStyle/>
          <a:p>
            <a:r>
              <a:rPr lang="en-CA" dirty="0">
                <a:solidFill>
                  <a:srgbClr val="0070C0"/>
                </a:solidFill>
                <a:hlinkClick r:id="rId4">
                  <a:extLst>
                    <a:ext uri="{A12FA001-AC4F-418D-AE19-62706E023703}">
                      <ahyp:hlinkClr xmlns:ahyp="http://schemas.microsoft.com/office/drawing/2018/hyperlinkcolor" val="tx"/>
                    </a:ext>
                  </a:extLst>
                </a:hlinkClick>
              </a:rPr>
              <a:t>Multimodal sensing technologies for HPAI </a:t>
            </a:r>
            <a:r>
              <a:rPr lang="en-CA" dirty="0" err="1">
                <a:solidFill>
                  <a:srgbClr val="0070C0"/>
                </a:solidFill>
                <a:hlinkClick r:id="rId4">
                  <a:extLst>
                    <a:ext uri="{A12FA001-AC4F-418D-AE19-62706E023703}">
                      <ahyp:hlinkClr xmlns:ahyp="http://schemas.microsoft.com/office/drawing/2018/hyperlinkcolor" val="tx"/>
                    </a:ext>
                  </a:extLst>
                </a:hlinkClick>
              </a:rPr>
              <a:t>biosurveillance</a:t>
            </a:r>
            <a:r>
              <a:rPr lang="en-CA" dirty="0">
                <a:solidFill>
                  <a:srgbClr val="0070C0"/>
                </a:solidFill>
                <a:hlinkClick r:id="rId4">
                  <a:extLst>
                    <a:ext uri="{A12FA001-AC4F-418D-AE19-62706E023703}">
                      <ahyp:hlinkClr xmlns:ahyp="http://schemas.microsoft.com/office/drawing/2018/hyperlinkcolor" val="tx"/>
                    </a:ext>
                  </a:extLst>
                </a:hlinkClick>
              </a:rPr>
              <a:t> in poultry production systems | </a:t>
            </a:r>
            <a:r>
              <a:rPr lang="en-CA" dirty="0" err="1">
                <a:solidFill>
                  <a:srgbClr val="0070C0"/>
                </a:solidFill>
                <a:hlinkClick r:id="rId4">
                  <a:extLst>
                    <a:ext uri="{A12FA001-AC4F-418D-AE19-62706E023703}">
                      <ahyp:hlinkClr xmlns:ahyp="http://schemas.microsoft.com/office/drawing/2018/hyperlinkcolor" val="tx"/>
                    </a:ext>
                  </a:extLst>
                </a:hlinkClick>
              </a:rPr>
              <a:t>npj</a:t>
            </a:r>
            <a:r>
              <a:rPr lang="en-CA" dirty="0">
                <a:solidFill>
                  <a:srgbClr val="0070C0"/>
                </a:solidFill>
                <a:hlinkClick r:id="rId4">
                  <a:extLst>
                    <a:ext uri="{A12FA001-AC4F-418D-AE19-62706E023703}">
                      <ahyp:hlinkClr xmlns:ahyp="http://schemas.microsoft.com/office/drawing/2018/hyperlinkcolor" val="tx"/>
                    </a:ext>
                  </a:extLst>
                </a:hlinkClick>
              </a:rPr>
              <a:t> Biosensing</a:t>
            </a:r>
            <a:endParaRPr lang="en-CA" dirty="0">
              <a:solidFill>
                <a:srgbClr val="0070C0"/>
              </a:solidFill>
            </a:endParaRPr>
          </a:p>
          <a:p>
            <a:pPr lvl="1"/>
            <a:r>
              <a:rPr lang="en-CA" dirty="0"/>
              <a:t>Look at molecular, physiological and biological signals for earlier detection of HPAI</a:t>
            </a:r>
          </a:p>
          <a:p>
            <a:pPr lvl="2"/>
            <a:r>
              <a:rPr lang="en-CA" dirty="0"/>
              <a:t>Detection of viral RNA or antigens</a:t>
            </a:r>
          </a:p>
          <a:p>
            <a:pPr lvl="2"/>
            <a:r>
              <a:rPr lang="en-CA" dirty="0"/>
              <a:t>Thermal imaging for fever</a:t>
            </a:r>
          </a:p>
          <a:p>
            <a:pPr lvl="2"/>
            <a:r>
              <a:rPr lang="en-CA" dirty="0"/>
              <a:t>Acoustic surveillance for respiratory anomalies and changes in vocalization</a:t>
            </a:r>
          </a:p>
          <a:p>
            <a:pPr lvl="2"/>
            <a:endParaRPr lang="en-CA" dirty="0"/>
          </a:p>
          <a:p>
            <a:pPr lvl="1"/>
            <a:endParaRPr lang="en-CA" dirty="0"/>
          </a:p>
        </p:txBody>
      </p:sp>
    </p:spTree>
    <p:extLst>
      <p:ext uri="{BB962C8B-B14F-4D97-AF65-F5344CB8AC3E}">
        <p14:creationId xmlns:p14="http://schemas.microsoft.com/office/powerpoint/2010/main" val="281106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088F-19C5-06A6-1BFF-8147230E356E}"/>
              </a:ext>
            </a:extLst>
          </p:cNvPr>
          <p:cNvSpPr>
            <a:spLocks noGrp="1"/>
          </p:cNvSpPr>
          <p:nvPr>
            <p:ph type="title"/>
          </p:nvPr>
        </p:nvSpPr>
        <p:spPr>
          <a:xfrm>
            <a:off x="838200" y="1"/>
            <a:ext cx="10515600" cy="1024986"/>
          </a:xfrm>
        </p:spPr>
        <p:txBody>
          <a:bodyPr/>
          <a:lstStyle/>
          <a:p>
            <a:r>
              <a:rPr lang="en-CA" dirty="0"/>
              <a:t>Newcastle Disease</a:t>
            </a:r>
          </a:p>
        </p:txBody>
      </p:sp>
      <p:sp>
        <p:nvSpPr>
          <p:cNvPr id="3" name="Content Placeholder 2">
            <a:extLst>
              <a:ext uri="{FF2B5EF4-FFF2-40B4-BE49-F238E27FC236}">
                <a16:creationId xmlns:a16="http://schemas.microsoft.com/office/drawing/2014/main" id="{979B85A5-D0D7-F56E-CBFD-7E32725CFF1A}"/>
              </a:ext>
            </a:extLst>
          </p:cNvPr>
          <p:cNvSpPr>
            <a:spLocks noGrp="1"/>
          </p:cNvSpPr>
          <p:nvPr>
            <p:ph sz="half" idx="1"/>
          </p:nvPr>
        </p:nvSpPr>
        <p:spPr>
          <a:xfrm>
            <a:off x="152400" y="1046978"/>
            <a:ext cx="4621968" cy="5521602"/>
          </a:xfrm>
        </p:spPr>
        <p:txBody>
          <a:bodyPr/>
          <a:lstStyle/>
          <a:p>
            <a:pPr marL="0" indent="0">
              <a:buNone/>
            </a:pPr>
            <a:r>
              <a:rPr lang="en-CA" dirty="0"/>
              <a:t>Ongoing cases in Europe</a:t>
            </a:r>
          </a:p>
          <a:p>
            <a:r>
              <a:rPr lang="en-CA" dirty="0"/>
              <a:t>Since January </a:t>
            </a:r>
          </a:p>
          <a:p>
            <a:pPr lvl="1"/>
            <a:r>
              <a:rPr lang="en-CA" sz="2000" dirty="0"/>
              <a:t>Poland </a:t>
            </a:r>
          </a:p>
          <a:p>
            <a:pPr lvl="1"/>
            <a:r>
              <a:rPr lang="en-CA" sz="2000" dirty="0"/>
              <a:t>Germany </a:t>
            </a:r>
          </a:p>
          <a:p>
            <a:pPr lvl="1"/>
            <a:r>
              <a:rPr lang="en-CA" sz="2000" dirty="0"/>
              <a:t>Spain</a:t>
            </a:r>
          </a:p>
          <a:p>
            <a:pPr lvl="1"/>
            <a:r>
              <a:rPr lang="en-CA" sz="2000" dirty="0"/>
              <a:t>Lithuania</a:t>
            </a:r>
          </a:p>
          <a:p>
            <a:r>
              <a:rPr lang="en-CA" dirty="0"/>
              <a:t>In 2025</a:t>
            </a:r>
          </a:p>
          <a:p>
            <a:pPr lvl="1"/>
            <a:r>
              <a:rPr lang="en-CA" sz="2000" dirty="0"/>
              <a:t>Poland </a:t>
            </a:r>
          </a:p>
          <a:p>
            <a:pPr lvl="1"/>
            <a:r>
              <a:rPr lang="en-CA" sz="2000" dirty="0"/>
              <a:t>Spain</a:t>
            </a:r>
          </a:p>
          <a:p>
            <a:pPr lvl="1"/>
            <a:r>
              <a:rPr lang="en-CA" sz="2000" dirty="0"/>
              <a:t>Slovenia</a:t>
            </a:r>
          </a:p>
          <a:p>
            <a:pPr lvl="1"/>
            <a:r>
              <a:rPr lang="en-CA" sz="2000" dirty="0"/>
              <a:t>Slovakia</a:t>
            </a:r>
          </a:p>
          <a:p>
            <a:pPr lvl="1"/>
            <a:r>
              <a:rPr lang="en-CA" sz="2000" dirty="0"/>
              <a:t>Malta </a:t>
            </a:r>
          </a:p>
          <a:p>
            <a:pPr lvl="1"/>
            <a:r>
              <a:rPr lang="en-CA" sz="2000" dirty="0"/>
              <a:t>Bulgaria</a:t>
            </a:r>
          </a:p>
          <a:p>
            <a:pPr lvl="1"/>
            <a:r>
              <a:rPr lang="en-CA" sz="2000" dirty="0"/>
              <a:t>North Macedonia</a:t>
            </a:r>
          </a:p>
          <a:p>
            <a:pPr marL="0" indent="0">
              <a:buNone/>
            </a:pPr>
            <a:r>
              <a:rPr lang="en-CA" dirty="0"/>
              <a:t> </a:t>
            </a:r>
          </a:p>
        </p:txBody>
      </p:sp>
      <p:pic>
        <p:nvPicPr>
          <p:cNvPr id="9" name="Picture 8">
            <a:extLst>
              <a:ext uri="{FF2B5EF4-FFF2-40B4-BE49-F238E27FC236}">
                <a16:creationId xmlns:a16="http://schemas.microsoft.com/office/drawing/2014/main" id="{2397C01B-6ED1-E0CB-1B85-93AF3199534A}"/>
              </a:ext>
            </a:extLst>
          </p:cNvPr>
          <p:cNvPicPr>
            <a:picLocks noChangeAspect="1"/>
          </p:cNvPicPr>
          <p:nvPr/>
        </p:nvPicPr>
        <p:blipFill>
          <a:blip r:embed="rId3"/>
          <a:stretch>
            <a:fillRect/>
          </a:stretch>
        </p:blipFill>
        <p:spPr>
          <a:xfrm>
            <a:off x="4014646" y="1046978"/>
            <a:ext cx="8177354" cy="48316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5202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1EA4-EBE3-247B-D8E7-6A0684A1FA61}"/>
              </a:ext>
            </a:extLst>
          </p:cNvPr>
          <p:cNvSpPr>
            <a:spLocks noGrp="1"/>
          </p:cNvSpPr>
          <p:nvPr>
            <p:ph type="title"/>
          </p:nvPr>
        </p:nvSpPr>
        <p:spPr>
          <a:xfrm>
            <a:off x="0" y="18255"/>
            <a:ext cx="5831058" cy="734367"/>
          </a:xfrm>
        </p:spPr>
        <p:txBody>
          <a:bodyPr/>
          <a:lstStyle/>
          <a:p>
            <a:r>
              <a:rPr lang="en-CA" dirty="0"/>
              <a:t>Newcastle Disease Ping</a:t>
            </a:r>
          </a:p>
        </p:txBody>
      </p:sp>
      <p:sp>
        <p:nvSpPr>
          <p:cNvPr id="4" name="Content Placeholder 3">
            <a:extLst>
              <a:ext uri="{FF2B5EF4-FFF2-40B4-BE49-F238E27FC236}">
                <a16:creationId xmlns:a16="http://schemas.microsoft.com/office/drawing/2014/main" id="{FABEAD34-D278-2B34-73FF-432DD6DA5C98}"/>
              </a:ext>
            </a:extLst>
          </p:cNvPr>
          <p:cNvSpPr>
            <a:spLocks noGrp="1"/>
          </p:cNvSpPr>
          <p:nvPr>
            <p:ph sz="half" idx="2"/>
          </p:nvPr>
        </p:nvSpPr>
        <p:spPr>
          <a:xfrm>
            <a:off x="6306428" y="752622"/>
            <a:ext cx="5775368" cy="4351338"/>
          </a:xfrm>
        </p:spPr>
        <p:txBody>
          <a:bodyPr/>
          <a:lstStyle/>
          <a:p>
            <a:r>
              <a:rPr lang="en-CA" dirty="0"/>
              <a:t>Increased outbreaks in vaccinated and commercial flocks</a:t>
            </a:r>
          </a:p>
          <a:p>
            <a:r>
              <a:rPr lang="en-CA" dirty="0"/>
              <a:t>Concerns with: </a:t>
            </a:r>
          </a:p>
          <a:p>
            <a:pPr lvl="1"/>
            <a:r>
              <a:rPr lang="en-CA" dirty="0"/>
              <a:t>vaccine performance</a:t>
            </a:r>
          </a:p>
          <a:p>
            <a:pPr lvl="1"/>
            <a:r>
              <a:rPr lang="en-CA" dirty="0"/>
              <a:t>biosecurity implementation</a:t>
            </a:r>
          </a:p>
          <a:p>
            <a:pPr lvl="1"/>
            <a:r>
              <a:rPr lang="en-CA" dirty="0"/>
              <a:t>emergence of more virulent strains</a:t>
            </a:r>
          </a:p>
          <a:p>
            <a:r>
              <a:rPr lang="en-CA" dirty="0"/>
              <a:t>Persistent reservoirs in pigeons and cormorants</a:t>
            </a:r>
          </a:p>
          <a:p>
            <a:r>
              <a:rPr lang="en-CA" dirty="0"/>
              <a:t>Potential detection bias due to increased testing due to HPAI</a:t>
            </a:r>
          </a:p>
          <a:p>
            <a:r>
              <a:rPr lang="en-CA" dirty="0"/>
              <a:t>System capacity pressures due to concurrent outbreaks</a:t>
            </a:r>
          </a:p>
        </p:txBody>
      </p:sp>
      <p:pic>
        <p:nvPicPr>
          <p:cNvPr id="2050" name="Picture 2" descr="A graph of a bar&#10;&#10;AI-generated content may be incorrect.">
            <a:extLst>
              <a:ext uri="{FF2B5EF4-FFF2-40B4-BE49-F238E27FC236}">
                <a16:creationId xmlns:a16="http://schemas.microsoft.com/office/drawing/2014/main" id="{E84BE5A1-058C-91D4-B77E-535A08A5B96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50295" y="2057609"/>
            <a:ext cx="5635278" cy="2298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9D8C98-35AE-CE7E-634D-857250E9D84A}"/>
              </a:ext>
            </a:extLst>
          </p:cNvPr>
          <p:cNvSpPr txBox="1"/>
          <p:nvPr/>
        </p:nvSpPr>
        <p:spPr>
          <a:xfrm>
            <a:off x="626076" y="4642295"/>
            <a:ext cx="4351128" cy="461665"/>
          </a:xfrm>
          <a:prstGeom prst="rect">
            <a:avLst/>
          </a:prstGeom>
          <a:noFill/>
        </p:spPr>
        <p:txBody>
          <a:bodyPr wrap="none" rtlCol="0">
            <a:spAutoFit/>
          </a:bodyPr>
          <a:lstStyle/>
          <a:p>
            <a:r>
              <a:rPr lang="en-CA" sz="2400" dirty="0"/>
              <a:t>24 responses, average rating 2.96</a:t>
            </a:r>
          </a:p>
        </p:txBody>
      </p:sp>
      <p:sp>
        <p:nvSpPr>
          <p:cNvPr id="9" name="TextBox 8">
            <a:extLst>
              <a:ext uri="{FF2B5EF4-FFF2-40B4-BE49-F238E27FC236}">
                <a16:creationId xmlns:a16="http://schemas.microsoft.com/office/drawing/2014/main" id="{59D5BB54-7B1B-3DF4-4DA2-5FFBBB93D99E}"/>
              </a:ext>
            </a:extLst>
          </p:cNvPr>
          <p:cNvSpPr txBox="1"/>
          <p:nvPr/>
        </p:nvSpPr>
        <p:spPr>
          <a:xfrm>
            <a:off x="88508" y="5643713"/>
            <a:ext cx="6217920" cy="923330"/>
          </a:xfrm>
          <a:prstGeom prst="rect">
            <a:avLst/>
          </a:prstGeom>
          <a:noFill/>
        </p:spPr>
        <p:txBody>
          <a:bodyPr wrap="square">
            <a:spAutoFit/>
          </a:bodyPr>
          <a:lstStyle/>
          <a:p>
            <a:pPr marL="285750" indent="-285750">
              <a:buFont typeface="Arial" panose="020B0604020202020204" pitchFamily="34" charset="0"/>
              <a:buChar char="•"/>
            </a:pPr>
            <a:r>
              <a:rPr lang="en-CA" dirty="0">
                <a:latin typeface="+mn-lt"/>
              </a:rPr>
              <a:t>R</a:t>
            </a:r>
            <a:r>
              <a:rPr lang="en-CA" sz="1800" b="0" i="0" kern="1200" dirty="0">
                <a:solidFill>
                  <a:schemeClr val="tx1"/>
                </a:solidFill>
                <a:effectLst/>
                <a:latin typeface="+mn-lt"/>
                <a:ea typeface="+mn-ea"/>
                <a:cs typeface="+mn-cs"/>
              </a:rPr>
              <a:t>espondents generally viewed the signal as important for situational awareness rather than an indication of immediate risk to Canada. </a:t>
            </a:r>
            <a:endParaRPr lang="en-CA" dirty="0"/>
          </a:p>
        </p:txBody>
      </p:sp>
      <p:sp>
        <p:nvSpPr>
          <p:cNvPr id="6" name="TextBox 5">
            <a:extLst>
              <a:ext uri="{FF2B5EF4-FFF2-40B4-BE49-F238E27FC236}">
                <a16:creationId xmlns:a16="http://schemas.microsoft.com/office/drawing/2014/main" id="{EE6732A7-B85A-04DE-DCB8-D830BB9ECCFF}"/>
              </a:ext>
            </a:extLst>
          </p:cNvPr>
          <p:cNvSpPr txBox="1"/>
          <p:nvPr/>
        </p:nvSpPr>
        <p:spPr>
          <a:xfrm>
            <a:off x="86296" y="837832"/>
            <a:ext cx="6220132" cy="369332"/>
          </a:xfrm>
          <a:prstGeom prst="rect">
            <a:avLst/>
          </a:prstGeom>
          <a:noFill/>
        </p:spPr>
        <p:txBody>
          <a:bodyPr wrap="square">
            <a:spAutoFit/>
          </a:bodyPr>
          <a:lstStyle/>
          <a:p>
            <a:r>
              <a:rPr lang="en-CA" dirty="0">
                <a:hlinkClick r:id="rId4"/>
              </a:rPr>
              <a:t>Ping</a:t>
            </a:r>
            <a:endParaRPr lang="en-CA" dirty="0"/>
          </a:p>
        </p:txBody>
      </p:sp>
    </p:spTree>
    <p:extLst>
      <p:ext uri="{BB962C8B-B14F-4D97-AF65-F5344CB8AC3E}">
        <p14:creationId xmlns:p14="http://schemas.microsoft.com/office/powerpoint/2010/main" val="1652102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254653"/>
            <a:ext cx="10515600" cy="531159"/>
          </a:xfrm>
        </p:spPr>
        <p:txBody>
          <a:bodyPr/>
          <a:lstStyle/>
          <a:p>
            <a:r>
              <a:rPr lang="en-CA" sz="3600" dirty="0"/>
              <a:t>Scientific Findings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838200" y="959370"/>
            <a:ext cx="10515600" cy="5112818"/>
          </a:xfrm>
        </p:spPr>
        <p:txBody>
          <a:bodyPr/>
          <a:lstStyle/>
          <a:p>
            <a:r>
              <a:rPr lang="en-CA" sz="2400" dirty="0">
                <a:hlinkClick r:id="rId3"/>
              </a:rPr>
              <a:t>Management of critical illness in an adolescent caused by highly pathogenic avian influenza A(H5N1) virus infection in British Columbia, Canada </a:t>
            </a:r>
            <a:r>
              <a:rPr lang="en-CA" sz="2400" dirty="0">
                <a:hlinkClick r:id="rId4">
                  <a:extLst>
                    <a:ext uri="{A12FA001-AC4F-418D-AE19-62706E023703}">
                      <ahyp:hlinkClr xmlns:ahyp="http://schemas.microsoft.com/office/drawing/2018/hyperlinkcolor" val="tx"/>
                    </a:ext>
                  </a:extLst>
                </a:hlinkClick>
              </a:rPr>
              <a:t>–</a:t>
            </a:r>
            <a:r>
              <a:rPr lang="en-CA" sz="2400" dirty="0">
                <a:hlinkClick r:id="rId3"/>
              </a:rPr>
              <a:t> ScienceDirect</a:t>
            </a:r>
            <a:endParaRPr lang="en-CA" sz="2400" dirty="0"/>
          </a:p>
          <a:p>
            <a:r>
              <a:rPr lang="en-CA" sz="2400" dirty="0">
                <a:hlinkClick r:id="rId5"/>
              </a:rPr>
              <a:t>H4N6 avian influenza virus in Iran: first isolation and molecular insights | Virus Genes | Springer Nature Link</a:t>
            </a:r>
            <a:endParaRPr lang="en-CA" sz="2400" dirty="0"/>
          </a:p>
          <a:p>
            <a:r>
              <a:rPr lang="en-CA" sz="2400" dirty="0">
                <a:hlinkClick r:id="rId6"/>
              </a:rPr>
              <a:t>Viral protein mutations enabling mammalian adaptation in Avian Influenza A viruses: Strategies for zoonotic risk mitigation and future perspectives </a:t>
            </a:r>
            <a:r>
              <a:rPr lang="en-CA" sz="2400" dirty="0">
                <a:hlinkClick r:id="rId4">
                  <a:extLst>
                    <a:ext uri="{A12FA001-AC4F-418D-AE19-62706E023703}">
                      <ahyp:hlinkClr xmlns:ahyp="http://schemas.microsoft.com/office/drawing/2018/hyperlinkcolor" val="tx"/>
                    </a:ext>
                  </a:extLst>
                </a:hlinkClick>
              </a:rPr>
              <a:t>–</a:t>
            </a:r>
            <a:r>
              <a:rPr lang="en-CA" sz="2400" dirty="0">
                <a:hlinkClick r:id="rId6"/>
              </a:rPr>
              <a:t> ScienceDirect</a:t>
            </a:r>
            <a:endParaRPr lang="en-CA" sz="2400" dirty="0"/>
          </a:p>
          <a:p>
            <a:r>
              <a:rPr lang="en-CA" sz="2400" dirty="0">
                <a:hlinkClick r:id="rId7"/>
              </a:rPr>
              <a:t>Assessing HPAI-H5 transmission risk across wild bird migratory flyways in the United States | Nature Communications</a:t>
            </a:r>
            <a:endParaRPr lang="en-CA" sz="2400" dirty="0"/>
          </a:p>
          <a:p>
            <a:r>
              <a:rPr lang="en-CA" sz="2400" dirty="0">
                <a:hlinkClick r:id="rId8"/>
              </a:rPr>
              <a:t>Vaccination against H5 HP avian influenza virus leads to persistent immune response in wild king penguins | Nature Communications</a:t>
            </a:r>
            <a:endParaRPr lang="en-CA" sz="2400" dirty="0"/>
          </a:p>
          <a:p>
            <a:r>
              <a:rPr lang="en-CA" sz="2400" dirty="0">
                <a:hlinkClick r:id="rId9"/>
              </a:rPr>
              <a:t>Frontiers | Early detection and genetic characterization of clade 2.3.4.4b H5N1 and H5N9 highly pathogenic avian influenza viruses at the onset of fall migration in wild birds during </a:t>
            </a:r>
            <a:r>
              <a:rPr lang="en-CA" sz="2400" dirty="0" err="1">
                <a:hlinkClick r:id="rId9"/>
              </a:rPr>
              <a:t>october</a:t>
            </a:r>
            <a:r>
              <a:rPr lang="en-CA" sz="2400" dirty="0">
                <a:hlinkClick r:id="rId9"/>
              </a:rPr>
              <a:t> 2025 in South Korea</a:t>
            </a:r>
            <a:endParaRPr lang="en-US" sz="2400" dirty="0">
              <a:solidFill>
                <a:srgbClr val="FF0000"/>
              </a:solidFill>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222149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95249"/>
            <a:ext cx="10515600" cy="933450"/>
          </a:xfrm>
        </p:spPr>
        <p:txBody>
          <a:bodyPr/>
          <a:lstStyle/>
          <a:p>
            <a:r>
              <a:rPr lang="en-CA" sz="3600" dirty="0"/>
              <a:t>Scientific Findings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838200" y="670181"/>
            <a:ext cx="10515600" cy="5517637"/>
          </a:xfrm>
        </p:spPr>
        <p:txBody>
          <a:bodyPr/>
          <a:lstStyle/>
          <a:p>
            <a:r>
              <a:rPr lang="en-CA" sz="2000" dirty="0">
                <a:hlinkClick r:id="rId3"/>
              </a:rPr>
              <a:t>Multiple Introductions of Highly Pathogenic Avian Influenza Viruses into the High Arctic: Svalbard and Jan Mayen, 2022–2025 | </a:t>
            </a:r>
            <a:r>
              <a:rPr lang="en-CA" sz="2000" dirty="0" err="1">
                <a:hlinkClick r:id="rId3"/>
              </a:rPr>
              <a:t>bioRxiv</a:t>
            </a:r>
            <a:endParaRPr lang="en-CA" sz="2000" dirty="0"/>
          </a:p>
          <a:p>
            <a:r>
              <a:rPr lang="en-CA" sz="2000" dirty="0">
                <a:hlinkClick r:id="rId4"/>
              </a:rPr>
              <a:t>Current Status of Clade 2.3.4.4b H5N1 Highly Pathogenic Avian Influenza Virus Transmission in Mammals</a:t>
            </a:r>
            <a:r>
              <a:rPr lang="en-CA" sz="2000" dirty="0"/>
              <a:t> </a:t>
            </a:r>
          </a:p>
          <a:p>
            <a:r>
              <a:rPr lang="en-CA" sz="2000" dirty="0">
                <a:hlinkClick r:id="rId5"/>
              </a:rPr>
              <a:t>Multimodal sensing technologies for HPAI </a:t>
            </a:r>
            <a:r>
              <a:rPr lang="en-CA" sz="2000" dirty="0" err="1">
                <a:hlinkClick r:id="rId5"/>
              </a:rPr>
              <a:t>biosurveillance</a:t>
            </a:r>
            <a:r>
              <a:rPr lang="en-CA" sz="2000" dirty="0">
                <a:hlinkClick r:id="rId5"/>
              </a:rPr>
              <a:t> in poultry production systems | </a:t>
            </a:r>
            <a:r>
              <a:rPr lang="en-CA" sz="2000" dirty="0" err="1">
                <a:hlinkClick r:id="rId5"/>
              </a:rPr>
              <a:t>npj</a:t>
            </a:r>
            <a:r>
              <a:rPr lang="en-CA" sz="2000" dirty="0">
                <a:hlinkClick r:id="rId5"/>
              </a:rPr>
              <a:t> Biosensing</a:t>
            </a:r>
            <a:endParaRPr lang="en-CA" sz="2000" dirty="0"/>
          </a:p>
          <a:p>
            <a:r>
              <a:rPr lang="en-CA" sz="2000" dirty="0">
                <a:hlinkClick r:id="rId6"/>
              </a:rPr>
              <a:t>Emergence and Genetic Characteristics of H5N1, H5N6, and H5N3 Clade 2.3.4.4b High Pathogenicity Avian Influenza Viruses in South Korea During the 2023–2024 and 2024–2025 Winter Seasons – PMC</a:t>
            </a:r>
            <a:endParaRPr lang="en-CA" sz="2000" dirty="0"/>
          </a:p>
          <a:p>
            <a:r>
              <a:rPr lang="en-CA" sz="2000" dirty="0">
                <a:hlinkClick r:id="rId7"/>
              </a:rPr>
              <a:t>Fly larvae as an alternative sample for the detection of highly pathogenic avian influenza A(H5N1) virus – PubMed</a:t>
            </a:r>
            <a:endParaRPr lang="en-CA" sz="2000" dirty="0"/>
          </a:p>
          <a:p>
            <a:r>
              <a:rPr lang="en-CA" sz="2000" dirty="0">
                <a:hlinkClick r:id="rId8"/>
              </a:rPr>
              <a:t>Evolution and spread of H8Nx avian influenza viruses from wild birds in East Asia, 2019-2024 | Archives of Virology | Springer Nature Link</a:t>
            </a:r>
            <a:endParaRPr lang="en-CA" sz="2000" dirty="0"/>
          </a:p>
          <a:p>
            <a:r>
              <a:rPr lang="en-CA" sz="2000" dirty="0">
                <a:hlinkClick r:id="rId9"/>
              </a:rPr>
              <a:t>Mapping global avian influenza risk patterns through waterbird activity entropy | Nature Communications</a:t>
            </a:r>
            <a:endParaRPr lang="en-US" sz="2000" dirty="0">
              <a:solidFill>
                <a:srgbClr val="FF0000"/>
              </a:solidFill>
            </a:endParaRPr>
          </a:p>
        </p:txBody>
      </p:sp>
    </p:spTree>
    <p:extLst>
      <p:ext uri="{BB962C8B-B14F-4D97-AF65-F5344CB8AC3E}">
        <p14:creationId xmlns:p14="http://schemas.microsoft.com/office/powerpoint/2010/main" val="2831163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3C34-71EC-3400-A44E-EBB6E016E7E2}"/>
              </a:ext>
            </a:extLst>
          </p:cNvPr>
          <p:cNvSpPr>
            <a:spLocks noGrp="1"/>
          </p:cNvSpPr>
          <p:nvPr>
            <p:ph type="title"/>
          </p:nvPr>
        </p:nvSpPr>
        <p:spPr>
          <a:xfrm>
            <a:off x="838200" y="52467"/>
            <a:ext cx="10515600" cy="637082"/>
          </a:xfrm>
        </p:spPr>
        <p:txBody>
          <a:bodyPr/>
          <a:lstStyle/>
          <a:p>
            <a:r>
              <a:rPr lang="en-CA" dirty="0"/>
              <a:t>Scientific Findings</a:t>
            </a:r>
          </a:p>
        </p:txBody>
      </p:sp>
      <p:sp>
        <p:nvSpPr>
          <p:cNvPr id="3" name="Text Placeholder 2">
            <a:extLst>
              <a:ext uri="{FF2B5EF4-FFF2-40B4-BE49-F238E27FC236}">
                <a16:creationId xmlns:a16="http://schemas.microsoft.com/office/drawing/2014/main" id="{2E779E09-51F0-C425-3644-3CBF48EC12CD}"/>
              </a:ext>
            </a:extLst>
          </p:cNvPr>
          <p:cNvSpPr>
            <a:spLocks noGrp="1"/>
          </p:cNvSpPr>
          <p:nvPr>
            <p:ph type="body" sz="quarter" idx="13"/>
          </p:nvPr>
        </p:nvSpPr>
        <p:spPr>
          <a:xfrm>
            <a:off x="838200" y="842536"/>
            <a:ext cx="10515600" cy="4014788"/>
          </a:xfrm>
        </p:spPr>
        <p:txBody>
          <a:bodyPr/>
          <a:lstStyle/>
          <a:p>
            <a:r>
              <a:rPr lang="en-CA" sz="1800" dirty="0">
                <a:hlinkClick r:id="rId2"/>
              </a:rPr>
              <a:t>Farm-level transmission dynamics and risk assessment of H5 Avian Influenza – ScienceDirect</a:t>
            </a:r>
            <a:endParaRPr lang="en-CA" sz="1800" dirty="0"/>
          </a:p>
          <a:p>
            <a:r>
              <a:rPr lang="en-CA" sz="1800" dirty="0">
                <a:hlinkClick r:id="rId3"/>
              </a:rPr>
              <a:t>Global overview of the spread and impact of H5 clade 2.3.4.4b HPAI virus in wildlife, 2020-2024 – </a:t>
            </a:r>
            <a:r>
              <a:rPr lang="en-CA" sz="1800" dirty="0" err="1">
                <a:hlinkClick r:id="rId3"/>
              </a:rPr>
              <a:t>offlu</a:t>
            </a:r>
            <a:endParaRPr lang="en-CA" sz="1800" dirty="0"/>
          </a:p>
          <a:p>
            <a:r>
              <a:rPr lang="en-CA" sz="1800" dirty="0">
                <a:hlinkClick r:id="rId4"/>
              </a:rPr>
              <a:t>Newcastle disease in Europe - GOV.UK</a:t>
            </a:r>
            <a:endParaRPr lang="en-CA" sz="1800" dirty="0"/>
          </a:p>
          <a:p>
            <a:r>
              <a:rPr lang="en-CA" sz="1800" dirty="0">
                <a:hlinkClick r:id="rId5"/>
              </a:rPr>
              <a:t>Epidemiological Update - Avian Influenza A(H5N1) in the Americas Region - 11 March 2026 - PAHO/WHO | Pan American Health Organization</a:t>
            </a:r>
            <a:endParaRPr lang="en-CA" sz="1800" dirty="0"/>
          </a:p>
          <a:p>
            <a:r>
              <a:rPr lang="en-CA" sz="1800" dirty="0">
                <a:hlinkClick r:id="rId6"/>
              </a:rPr>
              <a:t>A newly emergent N1 neuraminidase associated with clade 2.3.4.4b highly pathogenic avian influenza A(H5) viruses in North America | </a:t>
            </a:r>
            <a:r>
              <a:rPr lang="en-CA" sz="1800" dirty="0" err="1">
                <a:hlinkClick r:id="rId6"/>
              </a:rPr>
              <a:t>medRxiv</a:t>
            </a:r>
            <a:endParaRPr lang="en-CA" sz="1800" dirty="0"/>
          </a:p>
          <a:p>
            <a:r>
              <a:rPr lang="en-CA" sz="1800" dirty="0">
                <a:hlinkClick r:id="rId7"/>
              </a:rPr>
              <a:t>Novel Reassortant H5N2 Highly Pathogenic Avian Influenza Viruses from Backyard Poultry in Mexico | MDPI</a:t>
            </a:r>
            <a:endParaRPr lang="en-CA" sz="1800" dirty="0"/>
          </a:p>
          <a:p>
            <a:r>
              <a:rPr lang="en-CA" sz="1800" dirty="0">
                <a:hlinkClick r:id="rId8"/>
              </a:rPr>
              <a:t>Risk communication on avian flu biosecurity: social research, audience segmentation, and communication strategy for an EU awareness‐raising campaign - - 2026 - EFSA Supporting Publications - Wiley Online Library</a:t>
            </a:r>
            <a:endParaRPr lang="en-CA" sz="1800" dirty="0"/>
          </a:p>
          <a:p>
            <a:r>
              <a:rPr lang="en-CA" sz="1800" dirty="0">
                <a:hlinkClick r:id="rId9"/>
              </a:rPr>
              <a:t>Beyond poultry: Rethinking monitoring and control of HPAI H5Nx anticipating spillover risks for mammals – </a:t>
            </a:r>
            <a:r>
              <a:rPr lang="en-CA" sz="1800" dirty="0" err="1">
                <a:hlinkClick r:id="rId9"/>
              </a:rPr>
              <a:t>offlu</a:t>
            </a:r>
            <a:endParaRPr lang="en-CA" sz="1800" dirty="0"/>
          </a:p>
          <a:p>
            <a:r>
              <a:rPr lang="en-CA" sz="1800" dirty="0">
                <a:hlinkClick r:id="rId10"/>
              </a:rPr>
              <a:t>Containment scenarios for post-spillover transmission chains of avian influenza H5N1 from poultry to humans | Nature Health</a:t>
            </a:r>
            <a:endParaRPr lang="en-CA" sz="1800" dirty="0"/>
          </a:p>
          <a:p>
            <a:r>
              <a:rPr lang="en-CA" sz="1800" dirty="0">
                <a:hlinkClick r:id="rId11"/>
              </a:rPr>
              <a:t>To what extent may the duck population be protected after vaccination against highly pathogenic avian influenza? Contributions from a modelling approach and French field data – ScienceDirect</a:t>
            </a:r>
            <a:endParaRPr lang="en-CA" sz="1800" dirty="0"/>
          </a:p>
          <a:p>
            <a:r>
              <a:rPr lang="en-CA" sz="1800" dirty="0">
                <a:hlinkClick r:id="rId12"/>
              </a:rPr>
              <a:t>Introduction and inter-species transmission dynamics of high pathogenicity avian influenza H5N1 viruses in Japan 2021–25 | Virus Evolution | Oxford Academic</a:t>
            </a:r>
            <a:endParaRPr lang="en-CA" sz="1800" dirty="0">
              <a:solidFill>
                <a:srgbClr val="FF0000"/>
              </a:solidFill>
            </a:endParaRPr>
          </a:p>
        </p:txBody>
      </p:sp>
    </p:spTree>
    <p:extLst>
      <p:ext uri="{BB962C8B-B14F-4D97-AF65-F5344CB8AC3E}">
        <p14:creationId xmlns:p14="http://schemas.microsoft.com/office/powerpoint/2010/main" val="221232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E184-28B2-09B5-C3F2-A3AB76023B60}"/>
              </a:ext>
            </a:extLst>
          </p:cNvPr>
          <p:cNvSpPr>
            <a:spLocks noGrp="1"/>
          </p:cNvSpPr>
          <p:nvPr>
            <p:ph type="title"/>
          </p:nvPr>
        </p:nvSpPr>
        <p:spPr>
          <a:xfrm>
            <a:off x="838200" y="365125"/>
            <a:ext cx="4765646" cy="1325563"/>
          </a:xfrm>
        </p:spPr>
        <p:txBody>
          <a:bodyPr/>
          <a:lstStyle/>
          <a:p>
            <a:r>
              <a:rPr lang="en-CA" sz="3200" b="1" dirty="0">
                <a:latin typeface="+mn-lt"/>
              </a:rPr>
              <a:t>Domestic Cases</a:t>
            </a:r>
          </a:p>
        </p:txBody>
      </p:sp>
      <p:pic>
        <p:nvPicPr>
          <p:cNvPr id="4" name="Picture 3">
            <a:extLst>
              <a:ext uri="{FF2B5EF4-FFF2-40B4-BE49-F238E27FC236}">
                <a16:creationId xmlns:a16="http://schemas.microsoft.com/office/drawing/2014/main" id="{5A8B6E86-FC0A-F9D6-26C4-3EF97EFEE4E1}"/>
              </a:ext>
            </a:extLst>
          </p:cNvPr>
          <p:cNvPicPr>
            <a:picLocks noChangeAspect="1"/>
          </p:cNvPicPr>
          <p:nvPr/>
        </p:nvPicPr>
        <p:blipFill>
          <a:blip r:embed="rId2"/>
          <a:stretch>
            <a:fillRect/>
          </a:stretch>
        </p:blipFill>
        <p:spPr>
          <a:xfrm>
            <a:off x="6096000" y="80747"/>
            <a:ext cx="5505490" cy="6524673"/>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39A1CB4-93AF-A21B-F5A5-6453E23368E6}"/>
              </a:ext>
            </a:extLst>
          </p:cNvPr>
          <p:cNvSpPr txBox="1"/>
          <p:nvPr/>
        </p:nvSpPr>
        <p:spPr>
          <a:xfrm>
            <a:off x="235278" y="1637015"/>
            <a:ext cx="4974672" cy="3046988"/>
          </a:xfrm>
          <a:prstGeom prst="rect">
            <a:avLst/>
          </a:prstGeom>
          <a:noFill/>
        </p:spPr>
        <p:txBody>
          <a:bodyPr wrap="square" rtlCol="0">
            <a:spAutoFit/>
          </a:bodyPr>
          <a:lstStyle/>
          <a:p>
            <a:pPr marL="285750" indent="-285750">
              <a:buFont typeface="Arial" panose="020B0604020202020204" pitchFamily="34" charset="0"/>
              <a:buChar char="•"/>
            </a:pPr>
            <a:r>
              <a:rPr lang="en-CA" sz="2400" dirty="0"/>
              <a:t>12 cases since January 1</a:t>
            </a:r>
            <a:r>
              <a:rPr lang="en-CA" sz="2400" baseline="30000" dirty="0"/>
              <a:t>st</a:t>
            </a:r>
            <a:r>
              <a:rPr lang="en-CA" sz="2400" dirty="0"/>
              <a:t> </a:t>
            </a:r>
          </a:p>
          <a:p>
            <a:pPr marL="285750" indent="-285750">
              <a:buFont typeface="Arial" panose="020B0604020202020204" pitchFamily="34" charset="0"/>
              <a:buChar char="•"/>
            </a:pPr>
            <a:r>
              <a:rPr lang="en-CA" sz="2400" dirty="0"/>
              <a:t>Most recent cases in April in Saskatchewan</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hlinkClick r:id="rId3"/>
              </a:rPr>
              <a:t>Investigations and orders of avian influenza in domestic birds by province - inspection.canada.ca</a:t>
            </a:r>
            <a:endParaRPr lang="en-CA" sz="2400" dirty="0"/>
          </a:p>
        </p:txBody>
      </p:sp>
    </p:spTree>
    <p:extLst>
      <p:ext uri="{BB962C8B-B14F-4D97-AF65-F5344CB8AC3E}">
        <p14:creationId xmlns:p14="http://schemas.microsoft.com/office/powerpoint/2010/main" val="247784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image. Please refer to the notes on this slide for details">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Surveillance Partners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E52C2-48BD-93E9-44AE-2EE2279E1907}"/>
              </a:ext>
            </a:extLst>
          </p:cNvPr>
          <p:cNvSpPr>
            <a:spLocks noGrp="1"/>
          </p:cNvSpPr>
          <p:nvPr>
            <p:ph type="title"/>
          </p:nvPr>
        </p:nvSpPr>
        <p:spPr>
          <a:xfrm>
            <a:off x="764381" y="0"/>
            <a:ext cx="10515600" cy="657546"/>
          </a:xfrm>
        </p:spPr>
        <p:txBody>
          <a:bodyPr/>
          <a:lstStyle/>
          <a:p>
            <a:r>
              <a:rPr lang="en-CA" sz="3600" b="1" dirty="0">
                <a:latin typeface="+mn-lt"/>
              </a:rPr>
              <a:t>HPAI in Wild Birds in Canada</a:t>
            </a:r>
          </a:p>
        </p:txBody>
      </p:sp>
      <p:sp>
        <p:nvSpPr>
          <p:cNvPr id="5" name="TextBox 4">
            <a:extLst>
              <a:ext uri="{FF2B5EF4-FFF2-40B4-BE49-F238E27FC236}">
                <a16:creationId xmlns:a16="http://schemas.microsoft.com/office/drawing/2014/main" id="{B88D31F4-54C9-EA3D-277F-767F024ED079}"/>
              </a:ext>
            </a:extLst>
          </p:cNvPr>
          <p:cNvSpPr txBox="1"/>
          <p:nvPr/>
        </p:nvSpPr>
        <p:spPr>
          <a:xfrm>
            <a:off x="9198306" y="179528"/>
            <a:ext cx="4964986" cy="369332"/>
          </a:xfrm>
          <a:prstGeom prst="rect">
            <a:avLst/>
          </a:prstGeom>
          <a:noFill/>
        </p:spPr>
        <p:txBody>
          <a:bodyPr wrap="square">
            <a:spAutoFit/>
          </a:bodyPr>
          <a:lstStyle/>
          <a:p>
            <a:r>
              <a:rPr lang="en-CA" dirty="0">
                <a:hlinkClick r:id="rId3"/>
              </a:rPr>
              <a:t>CWHC Wild Bird Dashboard</a:t>
            </a:r>
            <a:endParaRPr lang="en-CA" dirty="0"/>
          </a:p>
        </p:txBody>
      </p:sp>
      <p:sp>
        <p:nvSpPr>
          <p:cNvPr id="6" name="Rectangle 5">
            <a:extLst>
              <a:ext uri="{FF2B5EF4-FFF2-40B4-BE49-F238E27FC236}">
                <a16:creationId xmlns:a16="http://schemas.microsoft.com/office/drawing/2014/main" id="{ADBB5B6D-9E04-A861-80C2-A0523F00D0D5}"/>
              </a:ext>
            </a:extLst>
          </p:cNvPr>
          <p:cNvSpPr/>
          <p:nvPr/>
        </p:nvSpPr>
        <p:spPr>
          <a:xfrm>
            <a:off x="693508" y="657546"/>
            <a:ext cx="417513" cy="5219272"/>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2FA2A61F-B00D-7FED-92DD-15B6E83C8688}"/>
              </a:ext>
            </a:extLst>
          </p:cNvPr>
          <p:cNvSpPr/>
          <p:nvPr/>
        </p:nvSpPr>
        <p:spPr>
          <a:xfrm>
            <a:off x="1111021" y="657546"/>
            <a:ext cx="2584679" cy="5219272"/>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5EEA1F8C-D7D0-B050-EA2B-DD68D3601DD8}"/>
              </a:ext>
            </a:extLst>
          </p:cNvPr>
          <p:cNvSpPr/>
          <p:nvPr/>
        </p:nvSpPr>
        <p:spPr>
          <a:xfrm>
            <a:off x="3695700" y="657546"/>
            <a:ext cx="2575561" cy="5219272"/>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ADA6C871-F898-4862-96C2-80EBA0A43DF6}"/>
              </a:ext>
            </a:extLst>
          </p:cNvPr>
          <p:cNvSpPr/>
          <p:nvPr/>
        </p:nvSpPr>
        <p:spPr>
          <a:xfrm>
            <a:off x="6271260" y="657546"/>
            <a:ext cx="2101465" cy="5219272"/>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7621F48A-1326-49B2-0334-30D8BFDB93A3}"/>
              </a:ext>
            </a:extLst>
          </p:cNvPr>
          <p:cNvSpPr/>
          <p:nvPr/>
        </p:nvSpPr>
        <p:spPr>
          <a:xfrm>
            <a:off x="8372725" y="657546"/>
            <a:ext cx="2630556" cy="5219272"/>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3" name="Chart 2">
            <a:extLst>
              <a:ext uri="{FF2B5EF4-FFF2-40B4-BE49-F238E27FC236}">
                <a16:creationId xmlns:a16="http://schemas.microsoft.com/office/drawing/2014/main" id="{7ECEF491-6E55-746C-969C-539BB620E0BF}"/>
              </a:ext>
            </a:extLst>
          </p:cNvPr>
          <p:cNvGraphicFramePr>
            <a:graphicFrameLocks/>
          </p:cNvGraphicFramePr>
          <p:nvPr/>
        </p:nvGraphicFramePr>
        <p:xfrm>
          <a:off x="380999" y="1993499"/>
          <a:ext cx="11780521" cy="45863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7601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Virus Surveillance: Summary Tables/Figures</a:t>
            </a:r>
          </a:p>
        </p:txBody>
      </p:sp>
      <p:sp>
        <p:nvSpPr>
          <p:cNvPr id="2" name="Text Placeholder 1">
            <a:extLst>
              <a:ext uri="{FF2B5EF4-FFF2-40B4-BE49-F238E27FC236}">
                <a16:creationId xmlns:a16="http://schemas.microsoft.com/office/drawing/2014/main" id="{8996D045-807C-DC20-8192-3A8B4051CF69}"/>
              </a:ext>
            </a:extLst>
          </p:cNvPr>
          <p:cNvSpPr>
            <a:spLocks noGrp="1"/>
          </p:cNvSpPr>
          <p:nvPr>
            <p:ph type="body" sz="quarter" idx="13"/>
          </p:nvPr>
        </p:nvSpPr>
        <p:spPr/>
        <p:txBody>
          <a:bodyPr/>
          <a:lstStyle/>
          <a:p>
            <a:endParaRPr lang="en-CA" dirty="0"/>
          </a:p>
        </p:txBody>
      </p:sp>
      <p:pic>
        <p:nvPicPr>
          <p:cNvPr id="6" name="Picture 5">
            <a:extLst>
              <a:ext uri="{FF2B5EF4-FFF2-40B4-BE49-F238E27FC236}">
                <a16:creationId xmlns:a16="http://schemas.microsoft.com/office/drawing/2014/main" id="{2F238704-CA24-A79C-0EB3-C7E2346F66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4097"/>
            <a:ext cx="12170841" cy="64661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D917-8F0A-AD7D-7D7D-F949BC01FBBE}"/>
              </a:ext>
            </a:extLst>
          </p:cNvPr>
          <p:cNvSpPr>
            <a:spLocks noGrp="1"/>
          </p:cNvSpPr>
          <p:nvPr>
            <p:ph type="title"/>
          </p:nvPr>
        </p:nvSpPr>
        <p:spPr>
          <a:xfrm>
            <a:off x="838200" y="136525"/>
            <a:ext cx="10515600" cy="956779"/>
          </a:xfrm>
        </p:spPr>
        <p:txBody>
          <a:bodyPr/>
          <a:lstStyle/>
          <a:p>
            <a:r>
              <a:rPr lang="en-CA" dirty="0"/>
              <a:t>HPAI in Canadian Wild Birds</a:t>
            </a:r>
          </a:p>
        </p:txBody>
      </p:sp>
      <p:sp>
        <p:nvSpPr>
          <p:cNvPr id="4" name="Slide Number Placeholder 3">
            <a:extLst>
              <a:ext uri="{FF2B5EF4-FFF2-40B4-BE49-F238E27FC236}">
                <a16:creationId xmlns:a16="http://schemas.microsoft.com/office/drawing/2014/main" id="{1DDACB9D-BD4C-A1D5-C617-04B947AA2D4E}"/>
              </a:ext>
            </a:extLst>
          </p:cNvPr>
          <p:cNvSpPr>
            <a:spLocks noGrp="1"/>
          </p:cNvSpPr>
          <p:nvPr>
            <p:ph type="sldNum" sz="quarter" idx="14"/>
          </p:nvPr>
        </p:nvSpPr>
        <p:spPr/>
        <p:txBody>
          <a:bodyPr/>
          <a:lstStyle/>
          <a:p>
            <a:pPr>
              <a:defRPr/>
            </a:pPr>
            <a:fld id="{68678C35-086D-4198-975D-7CAE096F9A66}" type="slidenum">
              <a:rPr lang="en-US" altLang="en-US" smtClean="0"/>
              <a:pPr>
                <a:defRPr/>
              </a:pPr>
              <a:t>7</a:t>
            </a:fld>
            <a:endParaRPr lang="en-US" altLang="en-US"/>
          </a:p>
        </p:txBody>
      </p:sp>
      <p:sp>
        <p:nvSpPr>
          <p:cNvPr id="7" name="TextBox 6">
            <a:extLst>
              <a:ext uri="{FF2B5EF4-FFF2-40B4-BE49-F238E27FC236}">
                <a16:creationId xmlns:a16="http://schemas.microsoft.com/office/drawing/2014/main" id="{F6711056-BA62-AF1A-4951-B344A808AADF}"/>
              </a:ext>
            </a:extLst>
          </p:cNvPr>
          <p:cNvSpPr txBox="1"/>
          <p:nvPr/>
        </p:nvSpPr>
        <p:spPr>
          <a:xfrm>
            <a:off x="984040" y="6171684"/>
            <a:ext cx="9346095" cy="369332"/>
          </a:xfrm>
          <a:prstGeom prst="rect">
            <a:avLst/>
          </a:prstGeom>
          <a:noFill/>
        </p:spPr>
        <p:txBody>
          <a:bodyPr wrap="square">
            <a:spAutoFit/>
          </a:bodyPr>
          <a:lstStyle/>
          <a:p>
            <a:r>
              <a:rPr lang="en-CA" dirty="0">
                <a:hlinkClick r:id="rId3"/>
              </a:rPr>
              <a:t>CWHC Wild Bird Dashboard</a:t>
            </a:r>
            <a:endParaRPr lang="en-CA" dirty="0"/>
          </a:p>
        </p:txBody>
      </p:sp>
      <p:graphicFrame>
        <p:nvGraphicFramePr>
          <p:cNvPr id="3" name="Chart 2">
            <a:extLst>
              <a:ext uri="{FF2B5EF4-FFF2-40B4-BE49-F238E27FC236}">
                <a16:creationId xmlns:a16="http://schemas.microsoft.com/office/drawing/2014/main" id="{014BBF49-5E6F-247E-B500-A985BBA772EF}"/>
              </a:ext>
            </a:extLst>
          </p:cNvPr>
          <p:cNvGraphicFramePr>
            <a:graphicFrameLocks/>
          </p:cNvGraphicFramePr>
          <p:nvPr/>
        </p:nvGraphicFramePr>
        <p:xfrm>
          <a:off x="1162975" y="1277971"/>
          <a:ext cx="9561250" cy="45013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8952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E689-A61A-C13B-2915-4B68F60BB712}"/>
              </a:ext>
            </a:extLst>
          </p:cNvPr>
          <p:cNvSpPr>
            <a:spLocks noGrp="1"/>
          </p:cNvSpPr>
          <p:nvPr>
            <p:ph type="title"/>
          </p:nvPr>
        </p:nvSpPr>
        <p:spPr>
          <a:xfrm>
            <a:off x="838200" y="0"/>
            <a:ext cx="10515600" cy="940037"/>
          </a:xfrm>
        </p:spPr>
        <p:txBody>
          <a:bodyPr anchor="ctr">
            <a:normAutofit/>
          </a:bodyPr>
          <a:lstStyle/>
          <a:p>
            <a:r>
              <a:rPr lang="en-CA" b="1" dirty="0">
                <a:solidFill>
                  <a:schemeClr val="tx1"/>
                </a:solidFill>
              </a:rPr>
              <a:t>Wild Bird Serology</a:t>
            </a:r>
          </a:p>
        </p:txBody>
      </p:sp>
      <p:pic>
        <p:nvPicPr>
          <p:cNvPr id="4" name="Picture 3">
            <a:extLst>
              <a:ext uri="{FF2B5EF4-FFF2-40B4-BE49-F238E27FC236}">
                <a16:creationId xmlns:a16="http://schemas.microsoft.com/office/drawing/2014/main" id="{FC1A9D91-CA51-63B3-CBF8-BE77627132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537" y="733172"/>
            <a:ext cx="10812263" cy="5982786"/>
          </a:xfrm>
          <a:prstGeom prst="rect">
            <a:avLst/>
          </a:prstGeom>
        </p:spPr>
      </p:pic>
    </p:spTree>
    <p:extLst>
      <p:ext uri="{BB962C8B-B14F-4D97-AF65-F5344CB8AC3E}">
        <p14:creationId xmlns:p14="http://schemas.microsoft.com/office/powerpoint/2010/main" val="1610280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A4011D-F5EA-AF11-8531-984A64563BA1}"/>
              </a:ext>
            </a:extLst>
          </p:cNvPr>
          <p:cNvSpPr>
            <a:spLocks noGrp="1"/>
          </p:cNvSpPr>
          <p:nvPr>
            <p:ph type="title"/>
          </p:nvPr>
        </p:nvSpPr>
        <p:spPr/>
        <p:txBody>
          <a:bodyPr/>
          <a:lstStyle/>
          <a:p>
            <a:r>
              <a:rPr lang="en-CA" dirty="0"/>
              <a:t>United States</a:t>
            </a:r>
          </a:p>
        </p:txBody>
      </p:sp>
      <p:sp>
        <p:nvSpPr>
          <p:cNvPr id="2" name="Text Placeholder 1">
            <a:extLst>
              <a:ext uri="{FF2B5EF4-FFF2-40B4-BE49-F238E27FC236}">
                <a16:creationId xmlns:a16="http://schemas.microsoft.com/office/drawing/2014/main" id="{9E8E39E6-3E41-5A46-354C-45CCBE3FF4E8}"/>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405392681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89a99309f50619cd2cb2bd943af489cc">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284bab10ff48d553330a69ccda6115c4"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8F0494-E066-41AE-9CB0-171EB7C6B318}"/>
</file>

<file path=customXml/itemProps2.xml><?xml version="1.0" encoding="utf-8"?>
<ds:datastoreItem xmlns:ds="http://schemas.openxmlformats.org/officeDocument/2006/customXml" ds:itemID="{CFA9DCAA-11C4-4CCA-80DA-8CFEDE444D93}"/>
</file>

<file path=customXml/itemProps3.xml><?xml version="1.0" encoding="utf-8"?>
<ds:datastoreItem xmlns:ds="http://schemas.openxmlformats.org/officeDocument/2006/customXml" ds:itemID="{958AF239-F4BD-4B74-BA80-D21C3CFBB9C3}"/>
</file>

<file path=docProps/app.xml><?xml version="1.0" encoding="utf-8"?>
<Properties xmlns="http://schemas.openxmlformats.org/officeDocument/2006/extended-properties" xmlns:vt="http://schemas.openxmlformats.org/officeDocument/2006/docPropsVTypes">
  <Template/>
  <TotalTime>26784</TotalTime>
  <Words>3305</Words>
  <Application>Microsoft Office PowerPoint</Application>
  <PresentationFormat>Widescreen</PresentationFormat>
  <Paragraphs>282</Paragraphs>
  <Slides>27</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2_Office Theme</vt:lpstr>
      <vt:lpstr>Community for Emerging and Zoonotic Diseases Identifying emerging risks through collective intelligence</vt:lpstr>
      <vt:lpstr>HPAI in Domestic Birds in Canada</vt:lpstr>
      <vt:lpstr>Domestic Cases</vt:lpstr>
      <vt:lpstr>Surveillance Partners</vt:lpstr>
      <vt:lpstr>HPAI in Wild Birds in Canada</vt:lpstr>
      <vt:lpstr>Virus Surveillance: Summary Tables/Figures</vt:lpstr>
      <vt:lpstr>HPAI in Canadian Wild Birds</vt:lpstr>
      <vt:lpstr>Wild Bird Serology</vt:lpstr>
      <vt:lpstr>United States</vt:lpstr>
      <vt:lpstr>US Domestic Poultry Cases</vt:lpstr>
      <vt:lpstr>Major Species Groups - US</vt:lpstr>
      <vt:lpstr>United States – HPAI Domestic Bird Detections Last 30 days  (updated April 16)</vt:lpstr>
      <vt:lpstr>US Wild Bird HPAI Detections</vt:lpstr>
      <vt:lpstr>PowerPoint Presentation</vt:lpstr>
      <vt:lpstr>US Genotypes</vt:lpstr>
      <vt:lpstr>Europe</vt:lpstr>
      <vt:lpstr>PowerPoint Presentation</vt:lpstr>
      <vt:lpstr>European  Union</vt:lpstr>
      <vt:lpstr>Mammals </vt:lpstr>
      <vt:lpstr>H5N1 cases in Humans</vt:lpstr>
      <vt:lpstr>Other Recent Avian Influenza Cases in Humans</vt:lpstr>
      <vt:lpstr>Innovative Paths Forward in HPAI management </vt:lpstr>
      <vt:lpstr>Newcastle Disease</vt:lpstr>
      <vt:lpstr>Newcastle Disease Ping</vt:lpstr>
      <vt:lpstr>Scientific Findings</vt:lpstr>
      <vt:lpstr>Scientific Findings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612</cp:revision>
  <dcterms:created xsi:type="dcterms:W3CDTF">2020-02-07T23:34:08Z</dcterms:created>
  <dcterms:modified xsi:type="dcterms:W3CDTF">2026-04-22T18:50:19Z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ies>
</file>