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6"/>
  </p:notesMasterIdLst>
  <p:sldIdLst>
    <p:sldId id="256" r:id="rId2"/>
    <p:sldId id="276" r:id="rId3"/>
    <p:sldId id="293" r:id="rId4"/>
    <p:sldId id="285" r:id="rId5"/>
    <p:sldId id="286" r:id="rId6"/>
    <p:sldId id="287" r:id="rId7"/>
    <p:sldId id="288" r:id="rId8"/>
    <p:sldId id="289" r:id="rId9"/>
    <p:sldId id="294" r:id="rId10"/>
    <p:sldId id="290" r:id="rId11"/>
    <p:sldId id="291" r:id="rId12"/>
    <p:sldId id="296" r:id="rId13"/>
    <p:sldId id="292" r:id="rId14"/>
    <p:sldId id="295"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sborn, Andrea" initials="OA" lastIdx="8" clrIdx="0">
    <p:extLst>
      <p:ext uri="{19B8F6BF-5375-455C-9EA6-DF929625EA0E}">
        <p15:presenceInfo xmlns:p15="http://schemas.microsoft.com/office/powerpoint/2012/main" userId="S-1-5-21-409781135-2326927470-69082124-100004" providerId="AD"/>
      </p:ext>
    </p:extLst>
  </p:cmAuthor>
  <p:cmAuthor id="2" name="Zana Dukadzinac" initials="ZD" lastIdx="1" clrIdx="1">
    <p:extLst>
      <p:ext uri="{19B8F6BF-5375-455C-9EA6-DF929625EA0E}">
        <p15:presenceInfo xmlns:p15="http://schemas.microsoft.com/office/powerpoint/2012/main" userId="S-1-5-21-409781135-2326927470-69082124-14329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124" autoAdjust="0"/>
    <p:restoredTop sz="84158" autoAdjust="0"/>
  </p:normalViewPr>
  <p:slideViewPr>
    <p:cSldViewPr snapToGrid="0">
      <p:cViewPr varScale="1">
        <p:scale>
          <a:sx n="69" d="100"/>
          <a:sy n="69" d="100"/>
        </p:scale>
        <p:origin x="128"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oleObject" Target="file:///C:\Users\DukadzinacZ\AppData\Roaming\OpenText\DM\Temp\CFIA_ACIA-%2319011121-v1-CEZD_Survey_Results_2023.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n-CA" b="1">
                <a:solidFill>
                  <a:schemeClr val="tx1"/>
                </a:solidFill>
              </a:rPr>
              <a:t>Areas</a:t>
            </a:r>
            <a:r>
              <a:rPr lang="en-CA" b="1" baseline="0">
                <a:solidFill>
                  <a:schemeClr val="tx1"/>
                </a:solidFill>
              </a:rPr>
              <a:t> of CEZD Assistance</a:t>
            </a:r>
            <a:endParaRPr lang="en-CA" b="1">
              <a:solidFill>
                <a:schemeClr val="tx1"/>
              </a:solidFill>
            </a:endParaRPr>
          </a:p>
        </c:rich>
      </c:tx>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'Survey Results'!$A$89</c:f>
              <c:strCache>
                <c:ptCount val="1"/>
                <c:pt idx="0">
                  <c:v>Disease Awareness</c:v>
                </c:pt>
              </c:strCache>
            </c:strRef>
          </c:tx>
          <c:spPr>
            <a:solidFill>
              <a:schemeClr val="accent1"/>
            </a:solidFill>
            <a:ln>
              <a:noFill/>
            </a:ln>
            <a:effectLst/>
          </c:spPr>
          <c:invertIfNegative val="0"/>
          <c:val>
            <c:numRef>
              <c:f>'Survey Results'!$B$89</c:f>
              <c:numCache>
                <c:formatCode>General</c:formatCode>
                <c:ptCount val="1"/>
                <c:pt idx="0">
                  <c:v>39</c:v>
                </c:pt>
              </c:numCache>
            </c:numRef>
          </c:val>
          <c:extLst>
            <c:ext xmlns:c16="http://schemas.microsoft.com/office/drawing/2014/chart" uri="{C3380CC4-5D6E-409C-BE32-E72D297353CC}">
              <c16:uniqueId val="{00000000-3197-4481-B90E-9F09517185E2}"/>
            </c:ext>
          </c:extLst>
        </c:ser>
        <c:ser>
          <c:idx val="1"/>
          <c:order val="1"/>
          <c:tx>
            <c:strRef>
              <c:f>'Survey Results'!$A$90</c:f>
              <c:strCache>
                <c:ptCount val="1"/>
                <c:pt idx="0">
                  <c:v>Disease Preparedness</c:v>
                </c:pt>
              </c:strCache>
            </c:strRef>
          </c:tx>
          <c:spPr>
            <a:solidFill>
              <a:schemeClr val="accent2"/>
            </a:solidFill>
            <a:ln>
              <a:noFill/>
            </a:ln>
            <a:effectLst/>
          </c:spPr>
          <c:invertIfNegative val="0"/>
          <c:val>
            <c:numRef>
              <c:f>'Survey Results'!$B$90</c:f>
              <c:numCache>
                <c:formatCode>General</c:formatCode>
                <c:ptCount val="1"/>
                <c:pt idx="0">
                  <c:v>17</c:v>
                </c:pt>
              </c:numCache>
            </c:numRef>
          </c:val>
          <c:extLst>
            <c:ext xmlns:c16="http://schemas.microsoft.com/office/drawing/2014/chart" uri="{C3380CC4-5D6E-409C-BE32-E72D297353CC}">
              <c16:uniqueId val="{00000001-3197-4481-B90E-9F09517185E2}"/>
            </c:ext>
          </c:extLst>
        </c:ser>
        <c:ser>
          <c:idx val="2"/>
          <c:order val="2"/>
          <c:tx>
            <c:strRef>
              <c:f>'Survey Results'!$A$91</c:f>
              <c:strCache>
                <c:ptCount val="1"/>
                <c:pt idx="0">
                  <c:v>Disease Response</c:v>
                </c:pt>
              </c:strCache>
            </c:strRef>
          </c:tx>
          <c:spPr>
            <a:solidFill>
              <a:schemeClr val="accent3"/>
            </a:solidFill>
            <a:ln>
              <a:noFill/>
            </a:ln>
            <a:effectLst/>
          </c:spPr>
          <c:invertIfNegative val="0"/>
          <c:val>
            <c:numRef>
              <c:f>'Survey Results'!$B$91</c:f>
              <c:numCache>
                <c:formatCode>General</c:formatCode>
                <c:ptCount val="1"/>
                <c:pt idx="0">
                  <c:v>14</c:v>
                </c:pt>
              </c:numCache>
            </c:numRef>
          </c:val>
          <c:extLst>
            <c:ext xmlns:c16="http://schemas.microsoft.com/office/drawing/2014/chart" uri="{C3380CC4-5D6E-409C-BE32-E72D297353CC}">
              <c16:uniqueId val="{00000002-3197-4481-B90E-9F09517185E2}"/>
            </c:ext>
          </c:extLst>
        </c:ser>
        <c:dLbls>
          <c:showLegendKey val="0"/>
          <c:showVal val="0"/>
          <c:showCatName val="0"/>
          <c:showSerName val="0"/>
          <c:showPercent val="0"/>
          <c:showBubbleSize val="0"/>
        </c:dLbls>
        <c:gapWidth val="219"/>
        <c:overlap val="-27"/>
        <c:axId val="627506072"/>
        <c:axId val="627506400"/>
      </c:barChart>
      <c:catAx>
        <c:axId val="627506072"/>
        <c:scaling>
          <c:orientation val="minMax"/>
        </c:scaling>
        <c:delete val="1"/>
        <c:axPos val="b"/>
        <c:numFmt formatCode="General" sourceLinked="1"/>
        <c:majorTickMark val="none"/>
        <c:minorTickMark val="none"/>
        <c:tickLblPos val="nextTo"/>
        <c:crossAx val="627506400"/>
        <c:crosses val="autoZero"/>
        <c:auto val="1"/>
        <c:lblAlgn val="ctr"/>
        <c:lblOffset val="100"/>
        <c:noMultiLvlLbl val="0"/>
      </c:catAx>
      <c:valAx>
        <c:axId val="6275064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62750607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bg1"/>
    </a:solidFill>
    <a:ln w="19050">
      <a:solidFill>
        <a:schemeClr val="tx1"/>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F37450-37FE-407B-836B-3B9A8027C1E1}" type="datetimeFigureOut">
              <a:rPr lang="en-US" smtClean="0"/>
              <a:t>2023-03-24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FB6564-B9C5-4BEE-A019-13E96C68B1A5}" type="slidenum">
              <a:rPr lang="en-US" smtClean="0"/>
              <a:t>‹#›</a:t>
            </a:fld>
            <a:endParaRPr lang="en-US"/>
          </a:p>
        </p:txBody>
      </p:sp>
    </p:spTree>
    <p:extLst>
      <p:ext uri="{BB962C8B-B14F-4D97-AF65-F5344CB8AC3E}">
        <p14:creationId xmlns:p14="http://schemas.microsoft.com/office/powerpoint/2010/main" val="25886159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FB6564-B9C5-4BEE-A019-13E96C68B1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07167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includes a large, concentrated and dynamic population of infected animals (the feedlot)</a:t>
            </a:r>
            <a:r>
              <a:rPr lang="en-US" baseline="0" dirty="0" smtClean="0"/>
              <a:t> </a:t>
            </a:r>
          </a:p>
          <a:p>
            <a:r>
              <a:rPr lang="en-US" dirty="0" smtClean="0"/>
              <a:t>there is a spatial cluster of Confirmed Properties within a 5 km radius from the feedlot, most of</a:t>
            </a:r>
          </a:p>
          <a:p>
            <a:r>
              <a:rPr lang="en-US" dirty="0" smtClean="0"/>
              <a:t>which have paddocks within 1.5 km of the feedlot.</a:t>
            </a:r>
          </a:p>
          <a:p>
            <a:endParaRPr lang="en-CA" dirty="0"/>
          </a:p>
        </p:txBody>
      </p:sp>
      <p:sp>
        <p:nvSpPr>
          <p:cNvPr id="4" name="Slide Number Placeholder 3"/>
          <p:cNvSpPr>
            <a:spLocks noGrp="1"/>
          </p:cNvSpPr>
          <p:nvPr>
            <p:ph type="sldNum" sz="quarter" idx="10"/>
          </p:nvPr>
        </p:nvSpPr>
        <p:spPr/>
        <p:txBody>
          <a:bodyPr/>
          <a:lstStyle/>
          <a:p>
            <a:fld id="{BFFB6564-B9C5-4BEE-A019-13E96C68B1A5}" type="slidenum">
              <a:rPr lang="en-US" smtClean="0"/>
              <a:t>11</a:t>
            </a:fld>
            <a:endParaRPr lang="en-US"/>
          </a:p>
        </p:txBody>
      </p:sp>
    </p:spTree>
    <p:extLst>
      <p:ext uri="{BB962C8B-B14F-4D97-AF65-F5344CB8AC3E}">
        <p14:creationId xmlns:p14="http://schemas.microsoft.com/office/powerpoint/2010/main" val="15433952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In the case of FMDV, it has been calculated that at a relative humidity of 60% and a wind velocity of 10 m/s, the virus could travel over 100 km.</a:t>
            </a:r>
            <a:endParaRPr lang="en-CA" dirty="0"/>
          </a:p>
        </p:txBody>
      </p:sp>
      <p:sp>
        <p:nvSpPr>
          <p:cNvPr id="4" name="Slide Number Placeholder 3"/>
          <p:cNvSpPr>
            <a:spLocks noGrp="1"/>
          </p:cNvSpPr>
          <p:nvPr>
            <p:ph type="sldNum" sz="quarter" idx="10"/>
          </p:nvPr>
        </p:nvSpPr>
        <p:spPr/>
        <p:txBody>
          <a:bodyPr/>
          <a:lstStyle/>
          <a:p>
            <a:fld id="{BFFB6564-B9C5-4BEE-A019-13E96C68B1A5}" type="slidenum">
              <a:rPr lang="en-US" smtClean="0"/>
              <a:t>13</a:t>
            </a:fld>
            <a:endParaRPr lang="en-US"/>
          </a:p>
        </p:txBody>
      </p:sp>
    </p:spTree>
    <p:extLst>
      <p:ext uri="{BB962C8B-B14F-4D97-AF65-F5344CB8AC3E}">
        <p14:creationId xmlns:p14="http://schemas.microsoft.com/office/powerpoint/2010/main" val="4396447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BFFB6564-B9C5-4BEE-A019-13E96C68B1A5}" type="slidenum">
              <a:rPr lang="en-US" smtClean="0"/>
              <a:t>14</a:t>
            </a:fld>
            <a:endParaRPr lang="en-US"/>
          </a:p>
        </p:txBody>
      </p:sp>
    </p:spTree>
    <p:extLst>
      <p:ext uri="{BB962C8B-B14F-4D97-AF65-F5344CB8AC3E}">
        <p14:creationId xmlns:p14="http://schemas.microsoft.com/office/powerpoint/2010/main" val="25578241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12D95F2-14CB-4FFA-BD9E-1E3B8C4BA5BC}" type="slidenum">
              <a:rPr lang="en-CA" altLang="en-US" smtClean="0">
                <a:solidFill>
                  <a:srgbClr val="000000"/>
                </a:solidFill>
              </a:rPr>
              <a:pPr fontAlgn="base">
                <a:spcBef>
                  <a:spcPct val="0"/>
                </a:spcBef>
                <a:spcAft>
                  <a:spcPct val="0"/>
                </a:spcAft>
              </a:pPr>
              <a:t>2</a:t>
            </a:fld>
            <a:endParaRPr lang="en-CA" altLang="en-US" smtClean="0">
              <a:solidFill>
                <a:srgbClr val="000000"/>
              </a:solidFill>
            </a:endParaRPr>
          </a:p>
        </p:txBody>
      </p:sp>
    </p:spTree>
    <p:extLst>
      <p:ext uri="{BB962C8B-B14F-4D97-AF65-F5344CB8AC3E}">
        <p14:creationId xmlns:p14="http://schemas.microsoft.com/office/powerpoint/2010/main" val="2007376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All respondents indicated CEZD provided them with information that assisted them in their current position. </a:t>
            </a:r>
          </a:p>
          <a:p>
            <a:pPr eaLnBrk="1" hangingPunct="1">
              <a:spcBef>
                <a:spcPct val="0"/>
              </a:spcBef>
            </a:pPr>
            <a:r>
              <a:rPr lang="en-US" altLang="en-US" dirty="0" smtClean="0"/>
              <a:t>Areas of assistance – awareness, but we are seeing growth with</a:t>
            </a:r>
            <a:r>
              <a:rPr lang="en-US" altLang="en-US" baseline="0" dirty="0" smtClean="0"/>
              <a:t> respect to preparedness and response</a:t>
            </a:r>
            <a:r>
              <a:rPr lang="en-US" altLang="en-US" dirty="0" smtClean="0"/>
              <a:t> </a:t>
            </a:r>
          </a:p>
          <a:p>
            <a:pPr eaLnBrk="1" hangingPunct="1">
              <a:spcBef>
                <a:spcPct val="0"/>
              </a:spcBef>
            </a:pPr>
            <a:endParaRPr lang="en-US" altLang="en-US" dirty="0" smtClean="0"/>
          </a:p>
          <a:p>
            <a:pPr eaLnBrk="1" hangingPunct="1">
              <a:spcBef>
                <a:spcPct val="0"/>
              </a:spcBef>
            </a:pPr>
            <a:r>
              <a:rPr lang="en-US" altLang="en-US" dirty="0" smtClean="0"/>
              <a:t>Priorities</a:t>
            </a:r>
            <a:r>
              <a:rPr lang="en-US" altLang="en-US" baseline="0" dirty="0" smtClean="0"/>
              <a:t> question got a lot of great feedback, grouped it into a few categories (collaboration, reporting, presentations/webinars and a few others).</a:t>
            </a:r>
          </a:p>
          <a:p>
            <a:pPr eaLnBrk="1" hangingPunct="1">
              <a:spcBef>
                <a:spcPct val="0"/>
              </a:spcBef>
            </a:pPr>
            <a:r>
              <a:rPr lang="en-US" altLang="en-US" baseline="0" dirty="0" smtClean="0"/>
              <a:t>Collaboration- continued One health partnerships, different sector groups, GPHIN, link with researchers/activities outside of Canada, provincial municipal emergency management programs</a:t>
            </a:r>
          </a:p>
          <a:p>
            <a:pPr eaLnBrk="1" hangingPunct="1">
              <a:spcBef>
                <a:spcPct val="0"/>
              </a:spcBef>
            </a:pPr>
            <a:r>
              <a:rPr lang="en-US" altLang="en-US" baseline="0" dirty="0" smtClean="0"/>
              <a:t>Reporting- decrease time lag in reporting events (potential daily reporting), include summary of disease trends</a:t>
            </a:r>
          </a:p>
          <a:p>
            <a:pPr eaLnBrk="1" hangingPunct="1">
              <a:spcBef>
                <a:spcPct val="0"/>
              </a:spcBef>
            </a:pPr>
            <a:r>
              <a:rPr lang="en-US" altLang="en-US" baseline="0" dirty="0" smtClean="0"/>
              <a:t>Presentations/webinars – more online sessions with quest speakers, share info on continuing education events, more blog posts or conference presentations to reach other sectors</a:t>
            </a:r>
          </a:p>
          <a:p>
            <a:pPr eaLnBrk="1" hangingPunct="1">
              <a:spcBef>
                <a:spcPct val="0"/>
              </a:spcBef>
            </a:pPr>
            <a:endParaRPr lang="en-US" altLang="en-US" baseline="0" dirty="0" smtClean="0"/>
          </a:p>
          <a:p>
            <a:pPr eaLnBrk="1" hangingPunct="1">
              <a:spcBef>
                <a:spcPct val="0"/>
              </a:spcBef>
            </a:pPr>
            <a:r>
              <a:rPr lang="en-US" altLang="en-US" baseline="0" dirty="0" smtClean="0"/>
              <a:t>A few interesting ideas: </a:t>
            </a:r>
          </a:p>
          <a:p>
            <a:pPr eaLnBrk="1" hangingPunct="1">
              <a:spcBef>
                <a:spcPct val="0"/>
              </a:spcBef>
            </a:pPr>
            <a:r>
              <a:rPr lang="en-US" altLang="en-US" baseline="0" dirty="0" smtClean="0"/>
              <a:t>Develop priority list of emerging diseases for Canada</a:t>
            </a:r>
          </a:p>
          <a:p>
            <a:pPr eaLnBrk="1" hangingPunct="1">
              <a:spcBef>
                <a:spcPct val="0"/>
              </a:spcBef>
            </a:pPr>
            <a:r>
              <a:rPr lang="en-US" altLang="en-US" baseline="0" dirty="0" smtClean="0"/>
              <a:t>Provide updates on world research on ED, best practices in prevention/control</a:t>
            </a:r>
          </a:p>
          <a:p>
            <a:pPr eaLnBrk="1" hangingPunct="1">
              <a:spcBef>
                <a:spcPct val="0"/>
              </a:spcBef>
            </a:pPr>
            <a:r>
              <a:rPr lang="en-US" altLang="en-US" baseline="0" dirty="0" smtClean="0"/>
              <a:t>Connecting media with appropriate experts from community on relevant issues to increase knowledge translation to public</a:t>
            </a:r>
          </a:p>
          <a:p>
            <a:pPr eaLnBrk="1" hangingPunct="1">
              <a:spcBef>
                <a:spcPct val="0"/>
              </a:spcBef>
            </a:pPr>
            <a:endParaRPr lang="en-US" altLang="en-US" baseline="0" dirty="0" smtClean="0"/>
          </a:p>
          <a:p>
            <a:pPr eaLnBrk="1" hangingPunct="1">
              <a:spcBef>
                <a:spcPct val="0"/>
              </a:spcBef>
            </a:pPr>
            <a:r>
              <a:rPr lang="en-US" altLang="en-US" baseline="0" dirty="0" smtClean="0"/>
              <a:t> So lots of great feedback so far and if you’d like to give us your ideas on what to focus on going forward and you haven’t completed it yet, please do so within the next week.</a:t>
            </a:r>
            <a:endParaRPr lang="en-US" altLang="en-US" dirty="0" smtClean="0"/>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12D95F2-14CB-4FFA-BD9E-1E3B8C4BA5BC}" type="slidenum">
              <a:rPr lang="en-CA" altLang="en-US" smtClean="0">
                <a:solidFill>
                  <a:srgbClr val="000000"/>
                </a:solidFill>
              </a:rPr>
              <a:pPr fontAlgn="base">
                <a:spcBef>
                  <a:spcPct val="0"/>
                </a:spcBef>
                <a:spcAft>
                  <a:spcPct val="0"/>
                </a:spcAft>
              </a:pPr>
              <a:t>3</a:t>
            </a:fld>
            <a:endParaRPr lang="en-CA" altLang="en-US" smtClean="0">
              <a:solidFill>
                <a:srgbClr val="000000"/>
              </a:solidFill>
            </a:endParaRPr>
          </a:p>
        </p:txBody>
      </p:sp>
    </p:spTree>
    <p:extLst>
      <p:ext uri="{BB962C8B-B14F-4D97-AF65-F5344CB8AC3E}">
        <p14:creationId xmlns:p14="http://schemas.microsoft.com/office/powerpoint/2010/main" val="31082613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Huge range of responses, in fact, the most diverse ping response we’ve ever seen.</a:t>
            </a:r>
          </a:p>
          <a:p>
            <a:endParaRPr lang="en-US" dirty="0" smtClean="0"/>
          </a:p>
        </p:txBody>
      </p:sp>
      <p:sp>
        <p:nvSpPr>
          <p:cNvPr id="4" name="Slide Number Placeholder 3"/>
          <p:cNvSpPr>
            <a:spLocks noGrp="1"/>
          </p:cNvSpPr>
          <p:nvPr>
            <p:ph type="sldNum" sz="quarter" idx="10"/>
          </p:nvPr>
        </p:nvSpPr>
        <p:spPr/>
        <p:txBody>
          <a:bodyPr/>
          <a:lstStyle/>
          <a:p>
            <a:fld id="{BFFB6564-B9C5-4BEE-A019-13E96C68B1A5}" type="slidenum">
              <a:rPr lang="en-US" smtClean="0"/>
              <a:t>4</a:t>
            </a:fld>
            <a:endParaRPr lang="en-US"/>
          </a:p>
        </p:txBody>
      </p:sp>
    </p:spTree>
    <p:extLst>
      <p:ext uri="{BB962C8B-B14F-4D97-AF65-F5344CB8AC3E}">
        <p14:creationId xmlns:p14="http://schemas.microsoft.com/office/powerpoint/2010/main" val="1960652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BFFB6564-B9C5-4BEE-A019-13E96C68B1A5}" type="slidenum">
              <a:rPr lang="en-US" smtClean="0"/>
              <a:t>5</a:t>
            </a:fld>
            <a:endParaRPr lang="en-US"/>
          </a:p>
        </p:txBody>
      </p:sp>
    </p:spTree>
    <p:extLst>
      <p:ext uri="{BB962C8B-B14F-4D97-AF65-F5344CB8AC3E}">
        <p14:creationId xmlns:p14="http://schemas.microsoft.com/office/powerpoint/2010/main" val="22602590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In its larvae stage, the small hive beetle burrows into beehives and consumes brood, pollen and honey, which can significantly damage the hive's population and affect honey production.</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"It puts a yeast right through the hive and all the maggots grow, and they slime it all out," he said.</a:t>
            </a:r>
          </a:p>
          <a:p>
            <a:endParaRPr lang="en-CA" dirty="0"/>
          </a:p>
        </p:txBody>
      </p:sp>
      <p:sp>
        <p:nvSpPr>
          <p:cNvPr id="4" name="Slide Number Placeholder 3"/>
          <p:cNvSpPr>
            <a:spLocks noGrp="1"/>
          </p:cNvSpPr>
          <p:nvPr>
            <p:ph type="sldNum" sz="quarter" idx="10"/>
          </p:nvPr>
        </p:nvSpPr>
        <p:spPr/>
        <p:txBody>
          <a:bodyPr/>
          <a:lstStyle/>
          <a:p>
            <a:fld id="{BFFB6564-B9C5-4BEE-A019-13E96C68B1A5}" type="slidenum">
              <a:rPr lang="en-US" smtClean="0"/>
              <a:t>6</a:t>
            </a:fld>
            <a:endParaRPr lang="en-US"/>
          </a:p>
        </p:txBody>
      </p:sp>
    </p:spTree>
    <p:extLst>
      <p:ext uri="{BB962C8B-B14F-4D97-AF65-F5344CB8AC3E}">
        <p14:creationId xmlns:p14="http://schemas.microsoft.com/office/powerpoint/2010/main" val="344021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BFFB6564-B9C5-4BEE-A019-13E96C68B1A5}" type="slidenum">
              <a:rPr lang="en-US" smtClean="0"/>
              <a:t>7</a:t>
            </a:fld>
            <a:endParaRPr lang="en-US"/>
          </a:p>
        </p:txBody>
      </p:sp>
    </p:spTree>
    <p:extLst>
      <p:ext uri="{BB962C8B-B14F-4D97-AF65-F5344CB8AC3E}">
        <p14:creationId xmlns:p14="http://schemas.microsoft.com/office/powerpoint/2010/main" val="37919063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CA" dirty="0" smtClean="0"/>
              <a:t>Controlled Area October 2022</a:t>
            </a:r>
          </a:p>
          <a:p>
            <a:endParaRPr lang="en-CA" dirty="0" smtClean="0"/>
          </a:p>
          <a:p>
            <a:r>
              <a:rPr lang="en-CA" dirty="0" smtClean="0"/>
              <a:t>Red = ‘high risk’ 8 infected properties – grazed within 1.5 km of the feedlot</a:t>
            </a:r>
          </a:p>
          <a:p>
            <a:endParaRPr lang="en-CA" dirty="0" smtClean="0"/>
          </a:p>
          <a:p>
            <a:r>
              <a:rPr lang="en-CA" dirty="0" smtClean="0"/>
              <a:t>Yellow = ‘at risk’ 2 infected properties</a:t>
            </a:r>
          </a:p>
          <a:p>
            <a:endParaRPr lang="en-CA" dirty="0" smtClean="0"/>
          </a:p>
          <a:p>
            <a:r>
              <a:rPr lang="en-CA" dirty="0" smtClean="0"/>
              <a:t>Cluster</a:t>
            </a:r>
            <a:r>
              <a:rPr lang="en-CA" baseline="0" dirty="0" smtClean="0"/>
              <a:t> cannot be explained by the distribution of the susceptible species</a:t>
            </a:r>
          </a:p>
          <a:p>
            <a:endParaRPr lang="en-CA" baseline="0" dirty="0" smtClean="0"/>
          </a:p>
        </p:txBody>
      </p:sp>
      <p:sp>
        <p:nvSpPr>
          <p:cNvPr id="4" name="Slide Number Placeholder 3"/>
          <p:cNvSpPr>
            <a:spLocks noGrp="1"/>
          </p:cNvSpPr>
          <p:nvPr>
            <p:ph type="sldNum" sz="quarter" idx="10"/>
          </p:nvPr>
        </p:nvSpPr>
        <p:spPr/>
        <p:txBody>
          <a:bodyPr/>
          <a:lstStyle/>
          <a:p>
            <a:fld id="{BFFB6564-B9C5-4BEE-A019-13E96C68B1A5}" type="slidenum">
              <a:rPr lang="en-US" smtClean="0"/>
              <a:t>8</a:t>
            </a:fld>
            <a:endParaRPr lang="en-US"/>
          </a:p>
        </p:txBody>
      </p:sp>
    </p:spTree>
    <p:extLst>
      <p:ext uri="{BB962C8B-B14F-4D97-AF65-F5344CB8AC3E}">
        <p14:creationId xmlns:p14="http://schemas.microsoft.com/office/powerpoint/2010/main" val="18175009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BFFB6564-B9C5-4BEE-A019-13E96C68B1A5}" type="slidenum">
              <a:rPr lang="en-US" smtClean="0"/>
              <a:t>10</a:t>
            </a:fld>
            <a:endParaRPr lang="en-US"/>
          </a:p>
        </p:txBody>
      </p:sp>
    </p:spTree>
    <p:extLst>
      <p:ext uri="{BB962C8B-B14F-4D97-AF65-F5344CB8AC3E}">
        <p14:creationId xmlns:p14="http://schemas.microsoft.com/office/powerpoint/2010/main" val="35086273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1093788"/>
            <a:ext cx="9144000" cy="1677987"/>
          </a:xfrm>
        </p:spPr>
        <p:txBody>
          <a:bodyPr anchor="b">
            <a:normAutofit/>
          </a:bodyPr>
          <a:lstStyle>
            <a:lvl1pPr algn="r">
              <a:defRPr sz="4400" b="1">
                <a:solidFill>
                  <a:schemeClr val="bg1"/>
                </a:solidFill>
                <a:latin typeface="+mn-lt"/>
              </a:defRPr>
            </a:lvl1pPr>
          </a:lstStyle>
          <a:p>
            <a:r>
              <a:rPr lang="en-US" dirty="0"/>
              <a:t>Click to edit Master title style</a:t>
            </a:r>
          </a:p>
        </p:txBody>
      </p:sp>
      <p:sp>
        <p:nvSpPr>
          <p:cNvPr id="3" name="Subtitle 2"/>
          <p:cNvSpPr>
            <a:spLocks noGrp="1"/>
          </p:cNvSpPr>
          <p:nvPr>
            <p:ph type="subTitle" idx="1"/>
          </p:nvPr>
        </p:nvSpPr>
        <p:spPr>
          <a:xfrm>
            <a:off x="3048000" y="3101976"/>
            <a:ext cx="9144000" cy="1655762"/>
          </a:xfrm>
        </p:spPr>
        <p:txBody>
          <a:bodyPr/>
          <a:lstStyle>
            <a:lvl1pPr marL="0" indent="0" algn="r">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8690378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mn-lt"/>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C4E7A136-B623-44AA-A653-F7B0DDAA2C31}" type="slidenum">
              <a:rPr lang="en-US" smtClean="0"/>
              <a:t>‹#›</a:t>
            </a:fld>
            <a:endParaRPr lang="en-US"/>
          </a:p>
        </p:txBody>
      </p:sp>
    </p:spTree>
    <p:extLst>
      <p:ext uri="{BB962C8B-B14F-4D97-AF65-F5344CB8AC3E}">
        <p14:creationId xmlns:p14="http://schemas.microsoft.com/office/powerpoint/2010/main" val="19997600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lvl1pPr>
              <a:defRPr b="1">
                <a:latin typeface="+mn-lt"/>
              </a:defRPr>
            </a:lvl1pPr>
          </a:lstStyle>
          <a:p>
            <a:r>
              <a:rPr lang="en-US" dirty="0"/>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C4E7A136-B623-44AA-A653-F7B0DDAA2C31}" type="slidenum">
              <a:rPr lang="en-US" smtClean="0"/>
              <a:t>‹#›</a:t>
            </a:fld>
            <a:endParaRPr lang="en-US"/>
          </a:p>
        </p:txBody>
      </p:sp>
    </p:spTree>
    <p:extLst>
      <p:ext uri="{BB962C8B-B14F-4D97-AF65-F5344CB8AC3E}">
        <p14:creationId xmlns:p14="http://schemas.microsoft.com/office/powerpoint/2010/main" val="2587604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738"/>
            <a:ext cx="10515600" cy="2852737"/>
          </a:xfrm>
        </p:spPr>
        <p:txBody>
          <a:bodyPr anchor="b"/>
          <a:lstStyle>
            <a:lvl1pPr algn="r">
              <a:defRPr sz="6000">
                <a:latin typeface="+mn-lt"/>
              </a:defRPr>
            </a:lvl1pPr>
          </a:lstStyle>
          <a:p>
            <a:r>
              <a:rPr lang="en-US" dirty="0"/>
              <a:t>Click to edit Master title style</a:t>
            </a:r>
          </a:p>
        </p:txBody>
      </p:sp>
      <p:sp>
        <p:nvSpPr>
          <p:cNvPr id="3" name="Text Placeholder 2"/>
          <p:cNvSpPr>
            <a:spLocks noGrp="1"/>
          </p:cNvSpPr>
          <p:nvPr>
            <p:ph type="body" idx="1"/>
          </p:nvPr>
        </p:nvSpPr>
        <p:spPr>
          <a:xfrm>
            <a:off x="831849" y="4589479"/>
            <a:ext cx="10515600" cy="1500187"/>
          </a:xfrm>
        </p:spPr>
        <p:txBody>
          <a:bodyPr/>
          <a:lstStyle>
            <a:lvl1pPr marL="0" indent="0" algn="r">
              <a:buNone/>
              <a:defRPr sz="2400" b="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22000387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mn-lt"/>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C4E7A136-B623-44AA-A653-F7B0DDAA2C31}" type="slidenum">
              <a:rPr lang="en-US" smtClean="0"/>
              <a:t>‹#›</a:t>
            </a:fld>
            <a:endParaRPr lang="en-US"/>
          </a:p>
        </p:txBody>
      </p:sp>
    </p:spTree>
    <p:extLst>
      <p:ext uri="{BB962C8B-B14F-4D97-AF65-F5344CB8AC3E}">
        <p14:creationId xmlns:p14="http://schemas.microsoft.com/office/powerpoint/2010/main" val="799514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lvl1pPr>
              <a:defRPr b="1">
                <a:latin typeface="+mn-lt"/>
              </a:defRPr>
            </a:lvl1pPr>
          </a:lstStyle>
          <a:p>
            <a:r>
              <a:rPr lang="en-US" dirty="0"/>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C4E7A136-B623-44AA-A653-F7B0DDAA2C31}" type="slidenum">
              <a:rPr lang="en-US" smtClean="0"/>
              <a:t>‹#›</a:t>
            </a:fld>
            <a:endParaRPr lang="en-US"/>
          </a:p>
        </p:txBody>
      </p:sp>
    </p:spTree>
    <p:extLst>
      <p:ext uri="{BB962C8B-B14F-4D97-AF65-F5344CB8AC3E}">
        <p14:creationId xmlns:p14="http://schemas.microsoft.com/office/powerpoint/2010/main" val="2280973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mn-lt"/>
              </a:defRPr>
            </a:lvl1pPr>
          </a:lstStyle>
          <a:p>
            <a:r>
              <a:rPr lang="en-US" dirty="0"/>
              <a:t>Click to edit Master title style</a:t>
            </a:r>
          </a:p>
        </p:txBody>
      </p:sp>
      <p:sp>
        <p:nvSpPr>
          <p:cNvPr id="5" name="Slide Number Placeholder 4"/>
          <p:cNvSpPr>
            <a:spLocks noGrp="1"/>
          </p:cNvSpPr>
          <p:nvPr>
            <p:ph type="sldNum" sz="quarter" idx="12"/>
          </p:nvPr>
        </p:nvSpPr>
        <p:spPr/>
        <p:txBody>
          <a:bodyPr/>
          <a:lstStyle/>
          <a:p>
            <a:fld id="{C4E7A136-B623-44AA-A653-F7B0DDAA2C31}" type="slidenum">
              <a:rPr lang="en-US" smtClean="0"/>
              <a:t>‹#›</a:t>
            </a:fld>
            <a:endParaRPr lang="en-US"/>
          </a:p>
        </p:txBody>
      </p:sp>
      <p:sp>
        <p:nvSpPr>
          <p:cNvPr id="7" name="Text Placeholder 6"/>
          <p:cNvSpPr>
            <a:spLocks noGrp="1"/>
          </p:cNvSpPr>
          <p:nvPr>
            <p:ph type="body" sz="quarter" idx="13"/>
          </p:nvPr>
        </p:nvSpPr>
        <p:spPr>
          <a:xfrm>
            <a:off x="838200" y="2057400"/>
            <a:ext cx="10515600" cy="40147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709996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mn-lt"/>
              </a:defRPr>
            </a:lvl1pPr>
          </a:lstStyle>
          <a:p>
            <a:r>
              <a:rPr lang="en-US" dirty="0"/>
              <a:t>Click to edit Master title style</a:t>
            </a:r>
          </a:p>
        </p:txBody>
      </p:sp>
      <p:sp>
        <p:nvSpPr>
          <p:cNvPr id="5" name="Slide Number Placeholder 4"/>
          <p:cNvSpPr>
            <a:spLocks noGrp="1"/>
          </p:cNvSpPr>
          <p:nvPr>
            <p:ph type="sldNum" sz="quarter" idx="12"/>
          </p:nvPr>
        </p:nvSpPr>
        <p:spPr/>
        <p:txBody>
          <a:bodyPr/>
          <a:lstStyle/>
          <a:p>
            <a:fld id="{C4E7A136-B623-44AA-A653-F7B0DDAA2C31}" type="slidenum">
              <a:rPr lang="en-US" smtClean="0"/>
              <a:t>‹#›</a:t>
            </a:fld>
            <a:endParaRPr lang="en-US"/>
          </a:p>
        </p:txBody>
      </p:sp>
      <p:sp>
        <p:nvSpPr>
          <p:cNvPr id="7" name="Text Placeholder 6"/>
          <p:cNvSpPr>
            <a:spLocks noGrp="1"/>
          </p:cNvSpPr>
          <p:nvPr>
            <p:ph type="body" sz="quarter" idx="13"/>
          </p:nvPr>
        </p:nvSpPr>
        <p:spPr>
          <a:xfrm>
            <a:off x="838200" y="2057400"/>
            <a:ext cx="4919663" cy="40147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Picture Placeholder 3"/>
          <p:cNvSpPr>
            <a:spLocks noGrp="1"/>
          </p:cNvSpPr>
          <p:nvPr>
            <p:ph type="pic" sz="quarter" idx="14"/>
          </p:nvPr>
        </p:nvSpPr>
        <p:spPr>
          <a:xfrm>
            <a:off x="6172200" y="2057400"/>
            <a:ext cx="5181600" cy="4000500"/>
          </a:xfrm>
        </p:spPr>
        <p:txBody>
          <a:bodyPr/>
          <a:lstStyle/>
          <a:p>
            <a:endParaRPr lang="en-US"/>
          </a:p>
        </p:txBody>
      </p:sp>
    </p:spTree>
    <p:extLst>
      <p:ext uri="{BB962C8B-B14F-4D97-AF65-F5344CB8AC3E}">
        <p14:creationId xmlns:p14="http://schemas.microsoft.com/office/powerpoint/2010/main" val="2801012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4E7A136-B623-44AA-A653-F7B0DDAA2C31}" type="slidenum">
              <a:rPr lang="en-US" smtClean="0"/>
              <a:t>‹#›</a:t>
            </a:fld>
            <a:endParaRPr lang="en-US"/>
          </a:p>
        </p:txBody>
      </p:sp>
    </p:spTree>
    <p:extLst>
      <p:ext uri="{BB962C8B-B14F-4D97-AF65-F5344CB8AC3E}">
        <p14:creationId xmlns:p14="http://schemas.microsoft.com/office/powerpoint/2010/main" val="36507703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1">
                <a:latin typeface="+mn-lt"/>
              </a:defRPr>
            </a:lvl1pPr>
          </a:lstStyle>
          <a:p>
            <a:r>
              <a:rPr lang="en-US" dirty="0"/>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Slide Number Placeholder 6"/>
          <p:cNvSpPr>
            <a:spLocks noGrp="1"/>
          </p:cNvSpPr>
          <p:nvPr>
            <p:ph type="sldNum" sz="quarter" idx="12"/>
          </p:nvPr>
        </p:nvSpPr>
        <p:spPr/>
        <p:txBody>
          <a:bodyPr/>
          <a:lstStyle/>
          <a:p>
            <a:fld id="{C4E7A136-B623-44AA-A653-F7B0DDAA2C31}" type="slidenum">
              <a:rPr lang="en-US" smtClean="0"/>
              <a:t>‹#›</a:t>
            </a:fld>
            <a:endParaRPr lang="en-US"/>
          </a:p>
        </p:txBody>
      </p:sp>
    </p:spTree>
    <p:extLst>
      <p:ext uri="{BB962C8B-B14F-4D97-AF65-F5344CB8AC3E}">
        <p14:creationId xmlns:p14="http://schemas.microsoft.com/office/powerpoint/2010/main" val="25705029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1">
                <a:latin typeface="+mn-lt"/>
              </a:defRPr>
            </a:lvl1pPr>
          </a:lstStyle>
          <a:p>
            <a:r>
              <a:rPr lang="en-US" dirty="0"/>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p:cNvSpPr>
            <a:spLocks noGrp="1"/>
          </p:cNvSpPr>
          <p:nvPr>
            <p:ph type="sldNum" sz="quarter" idx="12"/>
          </p:nvPr>
        </p:nvSpPr>
        <p:spPr/>
        <p:txBody>
          <a:bodyPr/>
          <a:lstStyle/>
          <a:p>
            <a:fld id="{C4E7A136-B623-44AA-A653-F7B0DDAA2C31}" type="slidenum">
              <a:rPr lang="en-US" smtClean="0"/>
              <a:t>‹#›</a:t>
            </a:fld>
            <a:endParaRPr lang="en-US"/>
          </a:p>
        </p:txBody>
      </p:sp>
    </p:spTree>
    <p:extLst>
      <p:ext uri="{BB962C8B-B14F-4D97-AF65-F5344CB8AC3E}">
        <p14:creationId xmlns:p14="http://schemas.microsoft.com/office/powerpoint/2010/main" val="6321413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6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E8AE4A-7446-4FA8-A03C-9A4736657142}" type="datetime1">
              <a:rPr lang="en-US" smtClean="0"/>
              <a:t>2023-03-24</a:t>
            </a:fld>
            <a:endParaRPr lang="en-US"/>
          </a:p>
        </p:txBody>
      </p:sp>
      <p:sp>
        <p:nvSpPr>
          <p:cNvPr id="5" name="Footer Placeholder 4"/>
          <p:cNvSpPr>
            <a:spLocks noGrp="1"/>
          </p:cNvSpPr>
          <p:nvPr>
            <p:ph type="ftr" sz="quarter" idx="3"/>
          </p:nvPr>
        </p:nvSpPr>
        <p:spPr>
          <a:xfrm>
            <a:off x="4038600" y="635636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6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E7A136-B623-44AA-A653-F7B0DDAA2C31}" type="slidenum">
              <a:rPr lang="en-US" smtClean="0"/>
              <a:t>‹#›</a:t>
            </a:fld>
            <a:endParaRPr lang="en-US"/>
          </a:p>
        </p:txBody>
      </p:sp>
    </p:spTree>
    <p:extLst>
      <p:ext uri="{BB962C8B-B14F-4D97-AF65-F5344CB8AC3E}">
        <p14:creationId xmlns:p14="http://schemas.microsoft.com/office/powerpoint/2010/main" val="94636825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83" r:id="rId6"/>
    <p:sldLayoutId id="2147483678" r:id="rId7"/>
    <p:sldLayoutId id="2147483679" r:id="rId8"/>
    <p:sldLayoutId id="2147483680" r:id="rId9"/>
    <p:sldLayoutId id="2147483681" r:id="rId10"/>
    <p:sldLayoutId id="2147483682"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ezd.ca/"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hyperlink" Target="https://www.nature.com/articles/s41598-019-47788-z" TargetMode="Externa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hyperlink" Target="https://www.mdpi.com/1999-4915/14/5/1009"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hyperlink" Target="https://www.vetres.org/articles/vetres/full_html/2009/04/v09268/v09268.html"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chart" Target="../charts/char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www.abc.net.au/news/2023-03-09/small-hive-beetle-detected-tasmania-exclusion-zone/102072846"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https://www.researchgate.net/figure/Possible-pathways-of-M-bovis-transmission-Dashed-lines-signify-between-herd_fig4_330158455" TargetMode="External"/><Relationship Id="rId2" Type="http://schemas.openxmlformats.org/officeDocument/2006/relationships/image" Target="../media/image13.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noAutofit/>
          </a:bodyPr>
          <a:lstStyle/>
          <a:p>
            <a:pPr algn="r"/>
            <a:r>
              <a:rPr lang="fr-FR" sz="2800" b="1" dirty="0" err="1" smtClean="0">
                <a:solidFill>
                  <a:schemeClr val="bg1"/>
                </a:solidFill>
                <a:latin typeface="+mn-lt"/>
              </a:rPr>
              <a:t>Community</a:t>
            </a:r>
            <a:r>
              <a:rPr lang="fr-FR" sz="2800" b="1" dirty="0" smtClean="0">
                <a:solidFill>
                  <a:schemeClr val="bg1"/>
                </a:solidFill>
                <a:latin typeface="+mn-lt"/>
              </a:rPr>
              <a:t> for </a:t>
            </a:r>
            <a:r>
              <a:rPr lang="fr-FR" sz="2800" b="1" dirty="0" err="1" smtClean="0">
                <a:solidFill>
                  <a:schemeClr val="bg1"/>
                </a:solidFill>
                <a:latin typeface="+mn-lt"/>
              </a:rPr>
              <a:t>Emerging</a:t>
            </a:r>
            <a:r>
              <a:rPr lang="fr-FR" sz="2800" b="1" dirty="0" smtClean="0">
                <a:solidFill>
                  <a:schemeClr val="bg1"/>
                </a:solidFill>
                <a:latin typeface="+mn-lt"/>
              </a:rPr>
              <a:t> and </a:t>
            </a:r>
            <a:r>
              <a:rPr lang="fr-FR" sz="2800" b="1" dirty="0" err="1" smtClean="0">
                <a:solidFill>
                  <a:schemeClr val="bg1"/>
                </a:solidFill>
                <a:latin typeface="+mn-lt"/>
              </a:rPr>
              <a:t>Zoonotic</a:t>
            </a:r>
            <a:r>
              <a:rPr lang="fr-FR" sz="2800" b="1" dirty="0" smtClean="0">
                <a:solidFill>
                  <a:schemeClr val="bg1"/>
                </a:solidFill>
                <a:latin typeface="+mn-lt"/>
              </a:rPr>
              <a:t> </a:t>
            </a:r>
            <a:r>
              <a:rPr lang="fr-FR" sz="2800" b="1" dirty="0" err="1" smtClean="0">
                <a:solidFill>
                  <a:schemeClr val="bg1"/>
                </a:solidFill>
                <a:latin typeface="+mn-lt"/>
              </a:rPr>
              <a:t>Diseases</a:t>
            </a:r>
            <a:r>
              <a:rPr lang="fr-FR" sz="2800" b="1" dirty="0" smtClean="0">
                <a:solidFill>
                  <a:schemeClr val="bg1"/>
                </a:solidFill>
                <a:latin typeface="+mn-lt"/>
              </a:rPr>
              <a:t/>
            </a:r>
            <a:br>
              <a:rPr lang="fr-FR" sz="2800" b="1" dirty="0" smtClean="0">
                <a:solidFill>
                  <a:schemeClr val="bg1"/>
                </a:solidFill>
                <a:latin typeface="+mn-lt"/>
              </a:rPr>
            </a:br>
            <a:r>
              <a:rPr lang="fr-FR" sz="2000" b="1" i="1" dirty="0" err="1" smtClean="0">
                <a:solidFill>
                  <a:schemeClr val="bg1"/>
                </a:solidFill>
                <a:latin typeface="+mn-lt"/>
              </a:rPr>
              <a:t>Identifying</a:t>
            </a:r>
            <a:r>
              <a:rPr lang="fr-FR" sz="2000" b="1" i="1" dirty="0" smtClean="0">
                <a:solidFill>
                  <a:schemeClr val="bg1"/>
                </a:solidFill>
                <a:latin typeface="+mn-lt"/>
              </a:rPr>
              <a:t> </a:t>
            </a:r>
            <a:r>
              <a:rPr lang="fr-FR" sz="2000" b="1" i="1" dirty="0" err="1" smtClean="0">
                <a:solidFill>
                  <a:schemeClr val="bg1"/>
                </a:solidFill>
                <a:latin typeface="+mn-lt"/>
              </a:rPr>
              <a:t>emerging</a:t>
            </a:r>
            <a:r>
              <a:rPr lang="fr-FR" sz="2000" b="1" i="1" dirty="0" smtClean="0">
                <a:solidFill>
                  <a:schemeClr val="bg1"/>
                </a:solidFill>
                <a:latin typeface="+mn-lt"/>
              </a:rPr>
              <a:t> </a:t>
            </a:r>
            <a:r>
              <a:rPr lang="fr-FR" sz="2000" b="1" i="1" dirty="0" err="1" smtClean="0">
                <a:solidFill>
                  <a:schemeClr val="bg1"/>
                </a:solidFill>
                <a:latin typeface="+mn-lt"/>
              </a:rPr>
              <a:t>risks</a:t>
            </a:r>
            <a:r>
              <a:rPr lang="fr-FR" sz="2000" b="1" i="1" dirty="0" smtClean="0">
                <a:solidFill>
                  <a:schemeClr val="bg1"/>
                </a:solidFill>
                <a:latin typeface="+mn-lt"/>
              </a:rPr>
              <a:t> </a:t>
            </a:r>
            <a:r>
              <a:rPr lang="fr-FR" sz="2000" b="1" i="1" dirty="0" err="1" smtClean="0">
                <a:solidFill>
                  <a:schemeClr val="bg1"/>
                </a:solidFill>
                <a:latin typeface="+mn-lt"/>
              </a:rPr>
              <a:t>through</a:t>
            </a:r>
            <a:r>
              <a:rPr lang="fr-FR" sz="2000" b="1" i="1" dirty="0" smtClean="0">
                <a:solidFill>
                  <a:schemeClr val="bg1"/>
                </a:solidFill>
                <a:latin typeface="+mn-lt"/>
              </a:rPr>
              <a:t> collective intelligence</a:t>
            </a:r>
            <a:endParaRPr lang="en-CA" sz="2000" b="1" i="1" dirty="0">
              <a:solidFill>
                <a:schemeClr val="bg1"/>
              </a:solidFill>
            </a:endParaRPr>
          </a:p>
        </p:txBody>
      </p:sp>
      <p:sp>
        <p:nvSpPr>
          <p:cNvPr id="2" name="Subtitle 1"/>
          <p:cNvSpPr>
            <a:spLocks noGrp="1"/>
          </p:cNvSpPr>
          <p:nvPr>
            <p:ph type="subTitle" idx="1"/>
          </p:nvPr>
        </p:nvSpPr>
        <p:spPr/>
        <p:txBody>
          <a:bodyPr>
            <a:normAutofit/>
          </a:bodyPr>
          <a:lstStyle/>
          <a:p>
            <a:pPr algn="r"/>
            <a:r>
              <a:rPr lang="en-CA" b="1" dirty="0" smtClean="0">
                <a:solidFill>
                  <a:schemeClr val="bg1"/>
                </a:solidFill>
              </a:rPr>
              <a:t>Monthly Community Meeting</a:t>
            </a:r>
          </a:p>
          <a:p>
            <a:pPr algn="r"/>
            <a:r>
              <a:rPr lang="en-CA" dirty="0" smtClean="0"/>
              <a:t>March 23, 2023</a:t>
            </a:r>
            <a:endParaRPr lang="en-CA" b="1" dirty="0" smtClean="0">
              <a:solidFill>
                <a:schemeClr val="bg1"/>
              </a:solidFill>
            </a:endParaRPr>
          </a:p>
          <a:p>
            <a:pPr algn="r"/>
            <a:endParaRPr lang="en-US" b="1" dirty="0">
              <a:solidFill>
                <a:schemeClr val="bg1"/>
              </a:solidFill>
            </a:endParaRPr>
          </a:p>
        </p:txBody>
      </p:sp>
      <p:sp>
        <p:nvSpPr>
          <p:cNvPr id="4" name="Slide Number Placeholder 3"/>
          <p:cNvSpPr>
            <a:spLocks noGrp="1"/>
          </p:cNvSpPr>
          <p:nvPr>
            <p:ph type="sldNum" sz="quarter" idx="4294967295"/>
          </p:nvPr>
        </p:nvSpPr>
        <p:spPr>
          <a:xfrm>
            <a:off x="94488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E7A136-B623-44AA-A653-F7B0DDAA2C3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extBox 4"/>
          <p:cNvSpPr txBox="1"/>
          <p:nvPr/>
        </p:nvSpPr>
        <p:spPr>
          <a:xfrm>
            <a:off x="9380333" y="5750265"/>
            <a:ext cx="281166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600" b="1" i="0" u="none" strike="noStrike" kern="1200" cap="none" spc="0" normalizeH="0" baseline="0" noProof="0" dirty="0" smtClean="0">
                <a:ln>
                  <a:noFill/>
                </a:ln>
                <a:solidFill>
                  <a:prstClr val="white"/>
                </a:solidFill>
                <a:effectLst/>
                <a:uLnTx/>
                <a:uFillTx/>
                <a:latin typeface="Calibri" panose="020F0502020204030204"/>
                <a:ea typeface="+mn-ea"/>
                <a:cs typeface="+mn-cs"/>
                <a:hlinkClick r:id="rId3"/>
              </a:rPr>
              <a:t>www.cezd.ca</a:t>
            </a:r>
            <a:r>
              <a:rPr kumimoji="0" lang="en-CA" sz="3600" b="0" i="0" u="none" strike="noStrike" kern="1200" cap="none" spc="0" normalizeH="0" baseline="0" noProof="0" dirty="0" smtClean="0">
                <a:ln>
                  <a:noFill/>
                </a:ln>
                <a:solidFill>
                  <a:prstClr val="white"/>
                </a:solidFill>
                <a:effectLst/>
                <a:uLnTx/>
                <a:uFillTx/>
                <a:latin typeface="Calibri" panose="020F0502020204030204"/>
                <a:ea typeface="+mn-ea"/>
                <a:cs typeface="+mn-cs"/>
              </a:rPr>
              <a:t> </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7787713"/>
      </p:ext>
    </p:extLst>
  </p:cSld>
  <p:clrMapOvr>
    <a:masterClrMapping/>
  </p:clrMapOvr>
  <mc:AlternateContent xmlns:mc="http://schemas.openxmlformats.org/markup-compatibility/2006" xmlns:p14="http://schemas.microsoft.com/office/powerpoint/2010/main">
    <mc:Choice Requires="p14">
      <p:transition spd="slow" p14:dur="2000" advTm="26445"/>
    </mc:Choice>
    <mc:Fallback xmlns="">
      <p:transition spd="slow" advTm="26445"/>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9800" y="365126"/>
            <a:ext cx="5334000" cy="1325563"/>
          </a:xfrm>
        </p:spPr>
        <p:txBody>
          <a:bodyPr/>
          <a:lstStyle/>
          <a:p>
            <a:r>
              <a:rPr lang="en-CA" dirty="0" smtClean="0"/>
              <a:t>Molecular epidemiology</a:t>
            </a:r>
            <a:endParaRPr lang="en-CA" dirty="0"/>
          </a:p>
        </p:txBody>
      </p:sp>
      <p:pic>
        <p:nvPicPr>
          <p:cNvPr id="6" name="Content Placeholder 5"/>
          <p:cNvPicPr>
            <a:picLocks noGrp="1" noChangeAspect="1"/>
          </p:cNvPicPr>
          <p:nvPr>
            <p:ph sz="half" idx="1"/>
          </p:nvPr>
        </p:nvPicPr>
        <p:blipFill>
          <a:blip r:embed="rId3"/>
          <a:stretch>
            <a:fillRect/>
          </a:stretch>
        </p:blipFill>
        <p:spPr>
          <a:xfrm>
            <a:off x="212713" y="958467"/>
            <a:ext cx="5745534" cy="5119637"/>
          </a:xfrm>
          <a:prstGeom prst="rect">
            <a:avLst/>
          </a:prstGeom>
        </p:spPr>
      </p:pic>
      <p:sp>
        <p:nvSpPr>
          <p:cNvPr id="4" name="Content Placeholder 3"/>
          <p:cNvSpPr>
            <a:spLocks noGrp="1"/>
          </p:cNvSpPr>
          <p:nvPr>
            <p:ph sz="half" idx="2"/>
          </p:nvPr>
        </p:nvSpPr>
        <p:spPr/>
        <p:txBody>
          <a:bodyPr>
            <a:normAutofit/>
          </a:bodyPr>
          <a:lstStyle/>
          <a:p>
            <a:r>
              <a:rPr lang="en-CA" dirty="0" smtClean="0"/>
              <a:t>Data incomplete, WGS on 18 samples</a:t>
            </a:r>
          </a:p>
          <a:p>
            <a:r>
              <a:rPr lang="en-CA" dirty="0" smtClean="0"/>
              <a:t>Feedlot appears be source of infection for 3 farms in high risk area, and 1 in the at risk area</a:t>
            </a:r>
          </a:p>
          <a:p>
            <a:r>
              <a:rPr lang="en-CA" dirty="0" smtClean="0"/>
              <a:t>4 farms in high risk area have multiple sources of infection</a:t>
            </a:r>
          </a:p>
          <a:p>
            <a:r>
              <a:rPr lang="en-CA" dirty="0" smtClean="0"/>
              <a:t>Connections between farms within the high risk area and outside are evident</a:t>
            </a:r>
            <a:endParaRPr lang="en-CA" dirty="0"/>
          </a:p>
        </p:txBody>
      </p:sp>
      <p:sp>
        <p:nvSpPr>
          <p:cNvPr id="5" name="Slide Number Placeholder 4"/>
          <p:cNvSpPr>
            <a:spLocks noGrp="1"/>
          </p:cNvSpPr>
          <p:nvPr>
            <p:ph type="sldNum" sz="quarter" idx="12"/>
          </p:nvPr>
        </p:nvSpPr>
        <p:spPr/>
        <p:txBody>
          <a:bodyPr/>
          <a:lstStyle/>
          <a:p>
            <a:fld id="{C4E7A136-B623-44AA-A653-F7B0DDAA2C31}" type="slidenum">
              <a:rPr lang="en-US" smtClean="0"/>
              <a:t>10</a:t>
            </a:fld>
            <a:endParaRPr lang="en-US" dirty="0"/>
          </a:p>
        </p:txBody>
      </p:sp>
    </p:spTree>
    <p:extLst>
      <p:ext uri="{BB962C8B-B14F-4D97-AF65-F5344CB8AC3E}">
        <p14:creationId xmlns:p14="http://schemas.microsoft.com/office/powerpoint/2010/main" val="38375071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Conclusions</a:t>
            </a:r>
            <a:endParaRPr lang="en-CA" dirty="0"/>
          </a:p>
        </p:txBody>
      </p:sp>
      <p:sp>
        <p:nvSpPr>
          <p:cNvPr id="3" name="Content Placeholder 2"/>
          <p:cNvSpPr>
            <a:spLocks noGrp="1"/>
          </p:cNvSpPr>
          <p:nvPr>
            <p:ph sz="half" idx="1"/>
          </p:nvPr>
        </p:nvSpPr>
        <p:spPr/>
        <p:txBody>
          <a:bodyPr>
            <a:normAutofit fontScale="77500" lnSpcReduction="20000"/>
          </a:bodyPr>
          <a:lstStyle/>
          <a:p>
            <a:r>
              <a:rPr lang="en-US" b="1" dirty="0"/>
              <a:t>Hypothesis </a:t>
            </a:r>
            <a:r>
              <a:rPr lang="en-US" dirty="0"/>
              <a:t>– the sustained high level of infection among cattle at the feedlot has created an unusually high level of shedding of </a:t>
            </a:r>
            <a:r>
              <a:rPr lang="en-US" i="1" dirty="0"/>
              <a:t>M. </a:t>
            </a:r>
            <a:r>
              <a:rPr lang="en-US" i="1" dirty="0" err="1"/>
              <a:t>bovis</a:t>
            </a:r>
            <a:r>
              <a:rPr lang="en-US" i="1" dirty="0"/>
              <a:t> </a:t>
            </a:r>
            <a:r>
              <a:rPr lang="en-US" dirty="0"/>
              <a:t>and resulted in airborne transmission to other farms</a:t>
            </a:r>
          </a:p>
          <a:p>
            <a:pPr marL="0" indent="0">
              <a:buNone/>
            </a:pPr>
            <a:endParaRPr lang="en-US" dirty="0" smtClean="0"/>
          </a:p>
          <a:p>
            <a:pPr marL="0" indent="0">
              <a:buNone/>
            </a:pPr>
            <a:r>
              <a:rPr lang="en-US" b="1" dirty="0" smtClean="0"/>
              <a:t>Despite:</a:t>
            </a:r>
            <a:endParaRPr lang="en-US" b="1" dirty="0"/>
          </a:p>
          <a:p>
            <a:r>
              <a:rPr lang="en-US" dirty="0"/>
              <a:t>No </a:t>
            </a:r>
            <a:r>
              <a:rPr lang="en-US" dirty="0" smtClean="0"/>
              <a:t>published </a:t>
            </a:r>
            <a:r>
              <a:rPr lang="en-US" dirty="0"/>
              <a:t>reports on airborne transmission of </a:t>
            </a:r>
            <a:r>
              <a:rPr lang="en-US" i="1" dirty="0"/>
              <a:t>M. </a:t>
            </a:r>
            <a:r>
              <a:rPr lang="en-US" i="1" dirty="0" err="1" smtClean="0"/>
              <a:t>bovis</a:t>
            </a:r>
            <a:endParaRPr lang="en-US" i="1" dirty="0" smtClean="0"/>
          </a:p>
          <a:p>
            <a:pPr marL="0" indent="0">
              <a:buNone/>
            </a:pPr>
            <a:endParaRPr lang="en-US" dirty="0"/>
          </a:p>
          <a:p>
            <a:r>
              <a:rPr lang="en-US" dirty="0"/>
              <a:t>Pathogen is fragile in the environment</a:t>
            </a:r>
          </a:p>
          <a:p>
            <a:endParaRPr lang="en-US" dirty="0"/>
          </a:p>
          <a:p>
            <a:r>
              <a:rPr lang="en-US" dirty="0"/>
              <a:t>Molecular epi demonstrates probable linkages between properties</a:t>
            </a:r>
          </a:p>
          <a:p>
            <a:pPr marL="0" indent="0">
              <a:buNone/>
            </a:pPr>
            <a:endParaRPr lang="en-CA" dirty="0"/>
          </a:p>
        </p:txBody>
      </p:sp>
      <p:sp>
        <p:nvSpPr>
          <p:cNvPr id="4" name="Content Placeholder 3"/>
          <p:cNvSpPr>
            <a:spLocks noGrp="1"/>
          </p:cNvSpPr>
          <p:nvPr>
            <p:ph sz="half" idx="2"/>
          </p:nvPr>
        </p:nvSpPr>
        <p:spPr>
          <a:xfrm>
            <a:off x="6385560" y="1690689"/>
            <a:ext cx="5181600" cy="4351338"/>
          </a:xfrm>
        </p:spPr>
        <p:txBody>
          <a:bodyPr>
            <a:normAutofit fontScale="77500" lnSpcReduction="20000"/>
          </a:bodyPr>
          <a:lstStyle/>
          <a:p>
            <a:pPr marL="0" indent="0">
              <a:buNone/>
            </a:pPr>
            <a:r>
              <a:rPr lang="en-CA" sz="3600" dirty="0" smtClean="0"/>
              <a:t>Questions</a:t>
            </a:r>
          </a:p>
          <a:p>
            <a:pPr marL="0" indent="0">
              <a:buNone/>
            </a:pPr>
            <a:endParaRPr lang="en-CA" sz="3600" dirty="0"/>
          </a:p>
          <a:p>
            <a:r>
              <a:rPr lang="en-US" dirty="0" smtClean="0"/>
              <a:t>In Canada, have we seen evidence of airborne transmission of M. </a:t>
            </a:r>
            <a:r>
              <a:rPr lang="en-US" dirty="0" err="1" smtClean="0"/>
              <a:t>bovis</a:t>
            </a:r>
            <a:r>
              <a:rPr lang="en-US" dirty="0" smtClean="0"/>
              <a:t>?</a:t>
            </a:r>
          </a:p>
          <a:p>
            <a:endParaRPr lang="en-US" dirty="0"/>
          </a:p>
          <a:p>
            <a:r>
              <a:rPr lang="en-US" dirty="0" smtClean="0"/>
              <a:t>What about other agents? Situations?</a:t>
            </a:r>
          </a:p>
          <a:p>
            <a:endParaRPr lang="en-US" dirty="0"/>
          </a:p>
          <a:p>
            <a:r>
              <a:rPr lang="en-US" dirty="0" smtClean="0"/>
              <a:t>How to incorporate into prevention/preparedness</a:t>
            </a:r>
          </a:p>
          <a:p>
            <a:endParaRPr lang="en-US" dirty="0" smtClean="0"/>
          </a:p>
          <a:p>
            <a:endParaRPr lang="en-US" dirty="0" smtClean="0"/>
          </a:p>
        </p:txBody>
      </p:sp>
      <p:sp>
        <p:nvSpPr>
          <p:cNvPr id="5" name="Slide Number Placeholder 4"/>
          <p:cNvSpPr>
            <a:spLocks noGrp="1"/>
          </p:cNvSpPr>
          <p:nvPr>
            <p:ph type="sldNum" sz="quarter" idx="12"/>
          </p:nvPr>
        </p:nvSpPr>
        <p:spPr/>
        <p:txBody>
          <a:bodyPr/>
          <a:lstStyle/>
          <a:p>
            <a:fld id="{C4E7A136-B623-44AA-A653-F7B0DDAA2C31}" type="slidenum">
              <a:rPr lang="en-US" smtClean="0"/>
              <a:t>11</a:t>
            </a:fld>
            <a:endParaRPr lang="en-US"/>
          </a:p>
        </p:txBody>
      </p:sp>
      <p:sp>
        <p:nvSpPr>
          <p:cNvPr id="8" name="TextBox 7"/>
          <p:cNvSpPr txBox="1"/>
          <p:nvPr/>
        </p:nvSpPr>
        <p:spPr>
          <a:xfrm>
            <a:off x="5110480" y="243840"/>
            <a:ext cx="6949441" cy="923330"/>
          </a:xfrm>
          <a:prstGeom prst="rect">
            <a:avLst/>
          </a:prstGeom>
          <a:noFill/>
        </p:spPr>
        <p:txBody>
          <a:bodyPr wrap="square" rtlCol="0">
            <a:spAutoFit/>
          </a:bodyPr>
          <a:lstStyle/>
          <a:p>
            <a:r>
              <a:rPr lang="en-US" dirty="0"/>
              <a:t>“The review has not determined the transmission routes occurring in </a:t>
            </a:r>
            <a:r>
              <a:rPr lang="en-US" dirty="0" err="1"/>
              <a:t>Wakanui</a:t>
            </a:r>
            <a:r>
              <a:rPr lang="en-US" dirty="0"/>
              <a:t> with any certainty, and it is possible we may never be able to categorically say what the transmission route is”</a:t>
            </a:r>
            <a:endParaRPr lang="en-CA" dirty="0"/>
          </a:p>
        </p:txBody>
      </p:sp>
    </p:spTree>
    <p:extLst>
      <p:ext uri="{BB962C8B-B14F-4D97-AF65-F5344CB8AC3E}">
        <p14:creationId xmlns:p14="http://schemas.microsoft.com/office/powerpoint/2010/main" val="21156106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800" dirty="0">
                <a:hlinkClick r:id="rId2"/>
              </a:rPr>
              <a:t>Airborne transmission may have played a role in the spread of 2015 highly pathogenic avian influenza outbreaks in the United States | Scientific Reports (nature.com)</a:t>
            </a:r>
            <a:endParaRPr lang="en-CA" sz="2800" dirty="0"/>
          </a:p>
        </p:txBody>
      </p:sp>
      <p:sp>
        <p:nvSpPr>
          <p:cNvPr id="5" name="Content Placeholder 4"/>
          <p:cNvSpPr>
            <a:spLocks noGrp="1"/>
          </p:cNvSpPr>
          <p:nvPr>
            <p:ph sz="half" idx="1"/>
          </p:nvPr>
        </p:nvSpPr>
        <p:spPr/>
        <p:txBody>
          <a:bodyPr>
            <a:normAutofit fontScale="92500" lnSpcReduction="10000"/>
          </a:bodyPr>
          <a:lstStyle/>
          <a:p>
            <a:r>
              <a:rPr lang="en-CA" dirty="0" smtClean="0"/>
              <a:t>Abnormal bird mortality started near air intake vents</a:t>
            </a:r>
          </a:p>
          <a:p>
            <a:r>
              <a:rPr lang="en-US" dirty="0"/>
              <a:t>M</a:t>
            </a:r>
            <a:r>
              <a:rPr lang="en-US" dirty="0" smtClean="0"/>
              <a:t>ajority </a:t>
            </a:r>
            <a:r>
              <a:rPr lang="en-US" dirty="0"/>
              <a:t>of the positive cases in Iowa might have received airborne virus, carried by fine particulate </a:t>
            </a:r>
            <a:r>
              <a:rPr lang="en-US" dirty="0" smtClean="0"/>
              <a:t>matter</a:t>
            </a:r>
            <a:endParaRPr lang="en-US" dirty="0"/>
          </a:p>
          <a:p>
            <a:r>
              <a:rPr lang="en-US" dirty="0" smtClean="0"/>
              <a:t>The </a:t>
            </a:r>
            <a:r>
              <a:rPr lang="en-US" dirty="0"/>
              <a:t>modeled airborne virus concentrations </a:t>
            </a:r>
            <a:r>
              <a:rPr lang="en-US" dirty="0" smtClean="0"/>
              <a:t>never </a:t>
            </a:r>
            <a:r>
              <a:rPr lang="en-US" dirty="0"/>
              <a:t>exceeded the minimal infective doses for </a:t>
            </a:r>
            <a:r>
              <a:rPr lang="en-US" dirty="0" smtClean="0"/>
              <a:t>poultry</a:t>
            </a:r>
          </a:p>
          <a:p>
            <a:r>
              <a:rPr lang="en-US" dirty="0"/>
              <a:t>T</a:t>
            </a:r>
            <a:r>
              <a:rPr lang="en-US" dirty="0" smtClean="0"/>
              <a:t>he </a:t>
            </a:r>
            <a:r>
              <a:rPr lang="en-US" dirty="0"/>
              <a:t>continuous exposure might have increased airborne infection risks.</a:t>
            </a:r>
            <a:endParaRPr lang="en-CA" dirty="0"/>
          </a:p>
        </p:txBody>
      </p:sp>
      <p:sp>
        <p:nvSpPr>
          <p:cNvPr id="6" name="Content Placeholder 5"/>
          <p:cNvSpPr>
            <a:spLocks noGrp="1"/>
          </p:cNvSpPr>
          <p:nvPr>
            <p:ph sz="half" idx="2"/>
          </p:nvPr>
        </p:nvSpPr>
        <p:spPr/>
        <p:txBody>
          <a:bodyPr>
            <a:normAutofit fontScale="92500" lnSpcReduction="10000"/>
          </a:bodyPr>
          <a:lstStyle/>
          <a:p>
            <a:r>
              <a:rPr lang="en-CA" dirty="0" smtClean="0"/>
              <a:t>Virus not expected to survive more than 1 day</a:t>
            </a:r>
          </a:p>
          <a:p>
            <a:endParaRPr lang="en-CA" dirty="0"/>
          </a:p>
          <a:p>
            <a:r>
              <a:rPr lang="en-CA" dirty="0" smtClean="0"/>
              <a:t>In 2015 farms in US farms were not immediately depopulated</a:t>
            </a:r>
          </a:p>
          <a:p>
            <a:endParaRPr lang="en-CA" dirty="0"/>
          </a:p>
        </p:txBody>
      </p:sp>
      <p:sp>
        <p:nvSpPr>
          <p:cNvPr id="2" name="Slide Number Placeholder 1"/>
          <p:cNvSpPr>
            <a:spLocks noGrp="1"/>
          </p:cNvSpPr>
          <p:nvPr>
            <p:ph type="sldNum" sz="quarter" idx="12"/>
          </p:nvPr>
        </p:nvSpPr>
        <p:spPr/>
        <p:txBody>
          <a:bodyPr/>
          <a:lstStyle/>
          <a:p>
            <a:fld id="{C4E7A136-B623-44AA-A653-F7B0DDAA2C31}" type="slidenum">
              <a:rPr lang="en-US" smtClean="0"/>
              <a:t>12</a:t>
            </a:fld>
            <a:endParaRPr lang="en-US"/>
          </a:p>
        </p:txBody>
      </p:sp>
    </p:spTree>
    <p:extLst>
      <p:ext uri="{BB962C8B-B14F-4D97-AF65-F5344CB8AC3E}">
        <p14:creationId xmlns:p14="http://schemas.microsoft.com/office/powerpoint/2010/main" val="37676548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C4E7A136-B623-44AA-A653-F7B0DDAA2C31}" type="slidenum">
              <a:rPr lang="en-US" smtClean="0"/>
              <a:t>13</a:t>
            </a:fld>
            <a:endParaRPr lang="en-US"/>
          </a:p>
        </p:txBody>
      </p:sp>
      <p:pic>
        <p:nvPicPr>
          <p:cNvPr id="8" name="Picture 7"/>
          <p:cNvPicPr>
            <a:picLocks noChangeAspect="1"/>
          </p:cNvPicPr>
          <p:nvPr/>
        </p:nvPicPr>
        <p:blipFill>
          <a:blip r:embed="rId3"/>
          <a:stretch>
            <a:fillRect/>
          </a:stretch>
        </p:blipFill>
        <p:spPr>
          <a:xfrm>
            <a:off x="1134738" y="1166356"/>
            <a:ext cx="9990828" cy="5555135"/>
          </a:xfrm>
          <a:prstGeom prst="rect">
            <a:avLst/>
          </a:prstGeom>
        </p:spPr>
      </p:pic>
      <p:sp>
        <p:nvSpPr>
          <p:cNvPr id="9" name="Rectangle 8"/>
          <p:cNvSpPr/>
          <p:nvPr/>
        </p:nvSpPr>
        <p:spPr>
          <a:xfrm>
            <a:off x="392934" y="183514"/>
            <a:ext cx="10403595" cy="954107"/>
          </a:xfrm>
          <a:prstGeom prst="rect">
            <a:avLst/>
          </a:prstGeom>
        </p:spPr>
        <p:txBody>
          <a:bodyPr wrap="square">
            <a:spAutoFit/>
          </a:bodyPr>
          <a:lstStyle/>
          <a:p>
            <a:r>
              <a:rPr lang="en-US" sz="2800" dirty="0" smtClean="0">
                <a:hlinkClick r:id="rId4"/>
              </a:rPr>
              <a:t>Viruses </a:t>
            </a:r>
            <a:r>
              <a:rPr lang="en-US" sz="2800" dirty="0">
                <a:hlinkClick r:id="rId4"/>
              </a:rPr>
              <a:t>| Free Full-Text | Airborne Transmission of Foot-and-Mouth Disease Virus: A Review of Past and Present Perspectives (mdpi.com)</a:t>
            </a:r>
            <a:endParaRPr lang="en-CA" sz="2800" dirty="0"/>
          </a:p>
        </p:txBody>
      </p:sp>
    </p:spTree>
    <p:extLst>
      <p:ext uri="{BB962C8B-B14F-4D97-AF65-F5344CB8AC3E}">
        <p14:creationId xmlns:p14="http://schemas.microsoft.com/office/powerpoint/2010/main" val="11789214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E7A136-B623-44AA-A653-F7B0DDAA2C31}" type="slidenum">
              <a:rPr lang="en-US" smtClean="0"/>
              <a:t>14</a:t>
            </a:fld>
            <a:endParaRPr lang="en-US"/>
          </a:p>
        </p:txBody>
      </p:sp>
      <p:pic>
        <p:nvPicPr>
          <p:cNvPr id="3" name="Picture 2"/>
          <p:cNvPicPr>
            <a:picLocks noChangeAspect="1"/>
          </p:cNvPicPr>
          <p:nvPr/>
        </p:nvPicPr>
        <p:blipFill>
          <a:blip r:embed="rId3"/>
          <a:stretch>
            <a:fillRect/>
          </a:stretch>
        </p:blipFill>
        <p:spPr>
          <a:xfrm>
            <a:off x="6244256" y="1635761"/>
            <a:ext cx="4732687" cy="4257040"/>
          </a:xfrm>
          <a:prstGeom prst="rect">
            <a:avLst/>
          </a:prstGeom>
        </p:spPr>
      </p:pic>
      <p:sp>
        <p:nvSpPr>
          <p:cNvPr id="4" name="TextBox 3"/>
          <p:cNvSpPr txBox="1"/>
          <p:nvPr/>
        </p:nvSpPr>
        <p:spPr>
          <a:xfrm>
            <a:off x="421640" y="203200"/>
            <a:ext cx="10932160" cy="1200329"/>
          </a:xfrm>
          <a:prstGeom prst="rect">
            <a:avLst/>
          </a:prstGeom>
          <a:noFill/>
        </p:spPr>
        <p:txBody>
          <a:bodyPr wrap="square" rtlCol="0">
            <a:spAutoFit/>
          </a:bodyPr>
          <a:lstStyle/>
          <a:p>
            <a:r>
              <a:rPr lang="en-US" sz="2400" dirty="0">
                <a:hlinkClick r:id="rId4"/>
              </a:rPr>
              <a:t>Evidence of long distance airborne transport of porcine reproductive and respiratory syndrome virus and Mycoplasma </a:t>
            </a:r>
            <a:r>
              <a:rPr lang="en-US" sz="2400" dirty="0" err="1">
                <a:hlinkClick r:id="rId4"/>
              </a:rPr>
              <a:t>hyopneumoniae</a:t>
            </a:r>
            <a:r>
              <a:rPr lang="en-US" sz="2400" dirty="0">
                <a:hlinkClick r:id="rId4"/>
              </a:rPr>
              <a:t> | Veterinary Research, a journal on Animal Infection (vetres.org)</a:t>
            </a:r>
            <a:endParaRPr lang="en-CA" sz="2400" dirty="0"/>
          </a:p>
        </p:txBody>
      </p:sp>
      <p:pic>
        <p:nvPicPr>
          <p:cNvPr id="5" name="Picture 4"/>
          <p:cNvPicPr>
            <a:picLocks noChangeAspect="1"/>
          </p:cNvPicPr>
          <p:nvPr/>
        </p:nvPicPr>
        <p:blipFill>
          <a:blip r:embed="rId5"/>
          <a:stretch>
            <a:fillRect/>
          </a:stretch>
        </p:blipFill>
        <p:spPr>
          <a:xfrm>
            <a:off x="1046306" y="1635761"/>
            <a:ext cx="4735838" cy="4257040"/>
          </a:xfrm>
          <a:prstGeom prst="rect">
            <a:avLst/>
          </a:prstGeom>
        </p:spPr>
      </p:pic>
      <p:sp>
        <p:nvSpPr>
          <p:cNvPr id="7" name="TextBox 6"/>
          <p:cNvSpPr txBox="1"/>
          <p:nvPr/>
        </p:nvSpPr>
        <p:spPr>
          <a:xfrm>
            <a:off x="2611120" y="6032253"/>
            <a:ext cx="1185133" cy="369332"/>
          </a:xfrm>
          <a:prstGeom prst="rect">
            <a:avLst/>
          </a:prstGeom>
          <a:noFill/>
        </p:spPr>
        <p:txBody>
          <a:bodyPr wrap="none" rtlCol="0">
            <a:spAutoFit/>
          </a:bodyPr>
          <a:lstStyle/>
          <a:p>
            <a:r>
              <a:rPr lang="en-CA" i="1" dirty="0" smtClean="0"/>
              <a:t>PRRS Virus</a:t>
            </a:r>
            <a:endParaRPr lang="en-CA" i="1" dirty="0"/>
          </a:p>
        </p:txBody>
      </p:sp>
      <p:sp>
        <p:nvSpPr>
          <p:cNvPr id="8" name="TextBox 7"/>
          <p:cNvSpPr txBox="1"/>
          <p:nvPr/>
        </p:nvSpPr>
        <p:spPr>
          <a:xfrm>
            <a:off x="7192101" y="6125033"/>
            <a:ext cx="2836995" cy="369332"/>
          </a:xfrm>
          <a:prstGeom prst="rect">
            <a:avLst/>
          </a:prstGeom>
          <a:noFill/>
        </p:spPr>
        <p:txBody>
          <a:bodyPr wrap="none" rtlCol="0">
            <a:spAutoFit/>
          </a:bodyPr>
          <a:lstStyle/>
          <a:p>
            <a:r>
              <a:rPr lang="en-CA" i="1" dirty="0" smtClean="0"/>
              <a:t>Mycoplasma hyopneumonia</a:t>
            </a:r>
            <a:endParaRPr lang="en-CA" i="1" dirty="0"/>
          </a:p>
        </p:txBody>
      </p:sp>
      <p:sp>
        <p:nvSpPr>
          <p:cNvPr id="9" name="TextBox 8"/>
          <p:cNvSpPr txBox="1"/>
          <p:nvPr/>
        </p:nvSpPr>
        <p:spPr>
          <a:xfrm>
            <a:off x="3381588" y="6488668"/>
            <a:ext cx="4971617" cy="369332"/>
          </a:xfrm>
          <a:prstGeom prst="rect">
            <a:avLst/>
          </a:prstGeom>
          <a:noFill/>
        </p:spPr>
        <p:txBody>
          <a:bodyPr wrap="none" rtlCol="0">
            <a:spAutoFit/>
          </a:bodyPr>
          <a:lstStyle/>
          <a:p>
            <a:r>
              <a:rPr lang="en-CA" dirty="0" smtClean="0"/>
              <a:t>N.B. Viable organism recovery, not animal infection</a:t>
            </a:r>
            <a:endParaRPr lang="en-CA" dirty="0"/>
          </a:p>
        </p:txBody>
      </p:sp>
    </p:spTree>
    <p:extLst>
      <p:ext uri="{BB962C8B-B14F-4D97-AF65-F5344CB8AC3E}">
        <p14:creationId xmlns:p14="http://schemas.microsoft.com/office/powerpoint/2010/main" val="29470268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77787"/>
            <a:ext cx="10515600" cy="871337"/>
          </a:xfrm>
        </p:spPr>
        <p:txBody>
          <a:bodyPr rtlCol="0">
            <a:normAutofit/>
          </a:bodyPr>
          <a:lstStyle/>
          <a:p>
            <a:pPr algn="ctr" eaLnBrk="1" fontAlgn="auto" hangingPunct="1">
              <a:spcAft>
                <a:spcPts val="0"/>
              </a:spcAft>
              <a:defRPr/>
            </a:pPr>
            <a:r>
              <a:rPr lang="en-CA" dirty="0" smtClean="0"/>
              <a:t>Agenda</a:t>
            </a:r>
            <a:endParaRPr lang="en-US" dirty="0"/>
          </a:p>
        </p:txBody>
      </p:sp>
      <p:sp>
        <p:nvSpPr>
          <p:cNvPr id="20483" name="Slide Number Placeholder 3"/>
          <p:cNvSpPr>
            <a:spLocks noGrp="1"/>
          </p:cNvSpPr>
          <p:nvPr>
            <p:ph type="sldNum" sz="quarter"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62907118-C97B-438A-93F4-C86DD1A5EC61}" type="slidenum">
              <a:rPr lang="en-US" altLang="en-US" sz="1200" smtClean="0">
                <a:solidFill>
                  <a:srgbClr val="898989"/>
                </a:solidFill>
              </a:rPr>
              <a:pPr fontAlgn="base">
                <a:lnSpc>
                  <a:spcPct val="100000"/>
                </a:lnSpc>
                <a:spcBef>
                  <a:spcPct val="0"/>
                </a:spcBef>
                <a:spcAft>
                  <a:spcPct val="0"/>
                </a:spcAft>
                <a:buFontTx/>
                <a:buNone/>
              </a:pPr>
              <a:t>2</a:t>
            </a:fld>
            <a:endParaRPr lang="en-US" altLang="en-US" sz="1200" smtClean="0">
              <a:solidFill>
                <a:srgbClr val="898989"/>
              </a:solidFill>
            </a:endParaRPr>
          </a:p>
        </p:txBody>
      </p:sp>
      <p:sp>
        <p:nvSpPr>
          <p:cNvPr id="20484" name="Content Placeholder 2"/>
          <p:cNvSpPr txBox="1">
            <a:spLocks/>
          </p:cNvSpPr>
          <p:nvPr/>
        </p:nvSpPr>
        <p:spPr bwMode="auto">
          <a:xfrm>
            <a:off x="1445578" y="1095153"/>
            <a:ext cx="9796482" cy="5145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r>
              <a:rPr lang="en-US" altLang="en-US" sz="2800" dirty="0" smtClean="0"/>
              <a:t>Roll call / Additions to Agenda</a:t>
            </a:r>
            <a:endParaRPr lang="en-US" altLang="en-US" dirty="0" smtClean="0"/>
          </a:p>
          <a:p>
            <a:r>
              <a:rPr lang="en-US" altLang="en-US" dirty="0" smtClean="0"/>
              <a:t>Updates</a:t>
            </a:r>
          </a:p>
          <a:p>
            <a:pPr lvl="1"/>
            <a:r>
              <a:rPr lang="en-US" altLang="en-US" dirty="0" err="1" smtClean="0"/>
              <a:t>Getah</a:t>
            </a:r>
            <a:r>
              <a:rPr lang="en-US" altLang="en-US" smtClean="0"/>
              <a:t> Virus </a:t>
            </a:r>
            <a:endParaRPr lang="en-US" altLang="en-US" dirty="0" smtClean="0"/>
          </a:p>
          <a:p>
            <a:pPr lvl="1"/>
            <a:r>
              <a:rPr lang="en-US" altLang="en-US" dirty="0" smtClean="0"/>
              <a:t>Discipline specific reports posted to website</a:t>
            </a:r>
          </a:p>
          <a:p>
            <a:pPr lvl="1"/>
            <a:r>
              <a:rPr lang="en-US" altLang="en-US" dirty="0" smtClean="0"/>
              <a:t>Annual Survey</a:t>
            </a:r>
          </a:p>
          <a:p>
            <a:pPr marL="0" indent="0">
              <a:buNone/>
            </a:pPr>
            <a:endParaRPr lang="en-US" altLang="en-US" dirty="0" smtClean="0"/>
          </a:p>
          <a:p>
            <a:r>
              <a:rPr lang="en-US" altLang="en-US" dirty="0" smtClean="0"/>
              <a:t>Emerging Agents discussion</a:t>
            </a:r>
          </a:p>
          <a:p>
            <a:pPr lvl="1"/>
            <a:r>
              <a:rPr lang="en-US" altLang="en-US" dirty="0" err="1" smtClean="0"/>
              <a:t>Plasticosis</a:t>
            </a:r>
            <a:r>
              <a:rPr lang="en-US" altLang="en-US" dirty="0" smtClean="0"/>
              <a:t> + Small Hive Beetle</a:t>
            </a:r>
          </a:p>
          <a:p>
            <a:pPr marL="457200" lvl="1" indent="0">
              <a:buNone/>
            </a:pPr>
            <a:endParaRPr lang="en-US" altLang="en-US" dirty="0" smtClean="0"/>
          </a:p>
          <a:p>
            <a:r>
              <a:rPr lang="en-US" altLang="en-US" dirty="0" smtClean="0"/>
              <a:t>Transmission of pathogens over long distances</a:t>
            </a:r>
          </a:p>
          <a:p>
            <a:pPr lvl="1"/>
            <a:r>
              <a:rPr lang="en-US" altLang="en-US" dirty="0" smtClean="0"/>
              <a:t>Example of </a:t>
            </a:r>
            <a:r>
              <a:rPr lang="en-US" altLang="en-US" i="1" dirty="0" smtClean="0"/>
              <a:t>M. </a:t>
            </a:r>
            <a:r>
              <a:rPr lang="en-US" altLang="en-US" i="1" dirty="0" err="1" smtClean="0"/>
              <a:t>bovis</a:t>
            </a:r>
            <a:r>
              <a:rPr lang="en-US" altLang="en-US" i="1" dirty="0" smtClean="0"/>
              <a:t> </a:t>
            </a:r>
            <a:r>
              <a:rPr lang="en-US" altLang="en-US" dirty="0" smtClean="0"/>
              <a:t>in New Zealand</a:t>
            </a:r>
          </a:p>
        </p:txBody>
      </p:sp>
    </p:spTree>
    <p:extLst>
      <p:ext uri="{BB962C8B-B14F-4D97-AF65-F5344CB8AC3E}">
        <p14:creationId xmlns:p14="http://schemas.microsoft.com/office/powerpoint/2010/main" val="3802029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77787"/>
            <a:ext cx="10515600" cy="871337"/>
          </a:xfrm>
        </p:spPr>
        <p:txBody>
          <a:bodyPr rtlCol="0">
            <a:normAutofit/>
          </a:bodyPr>
          <a:lstStyle/>
          <a:p>
            <a:pPr algn="ctr" eaLnBrk="1" fontAlgn="auto" hangingPunct="1">
              <a:spcAft>
                <a:spcPts val="0"/>
              </a:spcAft>
              <a:defRPr/>
            </a:pPr>
            <a:r>
              <a:rPr lang="en-CA" dirty="0" smtClean="0"/>
              <a:t>Annual Survey</a:t>
            </a:r>
            <a:endParaRPr lang="en-US" dirty="0"/>
          </a:p>
        </p:txBody>
      </p:sp>
      <p:sp>
        <p:nvSpPr>
          <p:cNvPr id="20483" name="Slide Number Placeholder 3"/>
          <p:cNvSpPr>
            <a:spLocks noGrp="1"/>
          </p:cNvSpPr>
          <p:nvPr>
            <p:ph type="sldNum" sz="quarter"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62907118-C97B-438A-93F4-C86DD1A5EC61}" type="slidenum">
              <a:rPr lang="en-US" altLang="en-US" sz="1200" smtClean="0">
                <a:solidFill>
                  <a:srgbClr val="898989"/>
                </a:solidFill>
              </a:rPr>
              <a:pPr fontAlgn="base">
                <a:lnSpc>
                  <a:spcPct val="100000"/>
                </a:lnSpc>
                <a:spcBef>
                  <a:spcPct val="0"/>
                </a:spcBef>
                <a:spcAft>
                  <a:spcPct val="0"/>
                </a:spcAft>
                <a:buFontTx/>
                <a:buNone/>
              </a:pPr>
              <a:t>3</a:t>
            </a:fld>
            <a:endParaRPr lang="en-US" altLang="en-US" sz="1200" smtClean="0">
              <a:solidFill>
                <a:srgbClr val="898989"/>
              </a:solidFill>
            </a:endParaRPr>
          </a:p>
        </p:txBody>
      </p:sp>
      <p:sp>
        <p:nvSpPr>
          <p:cNvPr id="20484" name="Content Placeholder 2"/>
          <p:cNvSpPr txBox="1">
            <a:spLocks/>
          </p:cNvSpPr>
          <p:nvPr/>
        </p:nvSpPr>
        <p:spPr bwMode="auto">
          <a:xfrm>
            <a:off x="1456039" y="1235999"/>
            <a:ext cx="4868561" cy="4690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r>
              <a:rPr lang="en-US" altLang="en-US" sz="2800" dirty="0" smtClean="0"/>
              <a:t>Expires March 31</a:t>
            </a:r>
            <a:r>
              <a:rPr lang="en-US" altLang="en-US" sz="2800" baseline="30000" dirty="0" smtClean="0"/>
              <a:t>st</a:t>
            </a:r>
            <a:endParaRPr lang="en-US" altLang="en-US" sz="2800" dirty="0" smtClean="0"/>
          </a:p>
          <a:p>
            <a:r>
              <a:rPr lang="en-US" altLang="en-US" dirty="0" smtClean="0"/>
              <a:t>As of March 22 N = 41</a:t>
            </a:r>
          </a:p>
          <a:p>
            <a:r>
              <a:rPr lang="en-US" altLang="en-US" dirty="0" smtClean="0"/>
              <a:t>Great feedback on CEZD value, focus, and priorities</a:t>
            </a:r>
          </a:p>
          <a:p>
            <a:r>
              <a:rPr lang="en-US" altLang="en-US" dirty="0" smtClean="0"/>
              <a:t>Priorities:</a:t>
            </a:r>
          </a:p>
          <a:p>
            <a:pPr lvl="1"/>
            <a:r>
              <a:rPr lang="en-US" altLang="en-US" dirty="0" smtClean="0"/>
              <a:t>Collaboration</a:t>
            </a:r>
          </a:p>
          <a:p>
            <a:pPr lvl="1"/>
            <a:r>
              <a:rPr lang="en-US" altLang="en-US" dirty="0" smtClean="0"/>
              <a:t>Reporting</a:t>
            </a:r>
          </a:p>
          <a:p>
            <a:pPr lvl="1"/>
            <a:r>
              <a:rPr lang="en-US" altLang="en-US" dirty="0" smtClean="0"/>
              <a:t>Presentation/Webinars</a:t>
            </a:r>
          </a:p>
          <a:p>
            <a:endParaRPr lang="en-US" altLang="en-US" dirty="0"/>
          </a:p>
          <a:p>
            <a:endParaRPr lang="en-US" altLang="en-US" dirty="0" smtClean="0"/>
          </a:p>
          <a:p>
            <a:pPr marL="457200" lvl="1" indent="0">
              <a:buNone/>
            </a:pPr>
            <a:endParaRPr lang="en-US" altLang="en-US" dirty="0" smtClean="0"/>
          </a:p>
        </p:txBody>
      </p:sp>
      <p:pic>
        <p:nvPicPr>
          <p:cNvPr id="2" name="Picture 1"/>
          <p:cNvPicPr>
            <a:picLocks noChangeAspect="1"/>
          </p:cNvPicPr>
          <p:nvPr/>
        </p:nvPicPr>
        <p:blipFill>
          <a:blip r:embed="rId3"/>
          <a:stretch>
            <a:fillRect/>
          </a:stretch>
        </p:blipFill>
        <p:spPr>
          <a:xfrm>
            <a:off x="8201803" y="1132430"/>
            <a:ext cx="3560794" cy="4011745"/>
          </a:xfrm>
          <a:prstGeom prst="rect">
            <a:avLst/>
          </a:prstGeom>
          <a:ln>
            <a:solidFill>
              <a:schemeClr val="tx1"/>
            </a:solidFill>
          </a:ln>
        </p:spPr>
      </p:pic>
      <p:graphicFrame>
        <p:nvGraphicFramePr>
          <p:cNvPr id="7" name="Chart 6"/>
          <p:cNvGraphicFramePr>
            <a:graphicFrameLocks/>
          </p:cNvGraphicFramePr>
          <p:nvPr>
            <p:extLst>
              <p:ext uri="{D42A27DB-BD31-4B8C-83A1-F6EECF244321}">
                <p14:modId xmlns:p14="http://schemas.microsoft.com/office/powerpoint/2010/main" val="2060046793"/>
              </p:ext>
            </p:extLst>
          </p:nvPr>
        </p:nvGraphicFramePr>
        <p:xfrm>
          <a:off x="6324600" y="3581376"/>
          <a:ext cx="4572000" cy="2743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85179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33744" y="145088"/>
            <a:ext cx="10515600" cy="1325563"/>
          </a:xfrm>
        </p:spPr>
        <p:txBody>
          <a:bodyPr/>
          <a:lstStyle/>
          <a:p>
            <a:r>
              <a:rPr lang="en-CA" dirty="0" smtClean="0"/>
              <a:t>Emerging Agents – Plasticosis Ping</a:t>
            </a:r>
            <a:endParaRPr lang="en-CA" dirty="0"/>
          </a:p>
        </p:txBody>
      </p:sp>
      <p:pic>
        <p:nvPicPr>
          <p:cNvPr id="9" name="Content Placeholder 8"/>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522911" y="1332942"/>
            <a:ext cx="9517866" cy="4433664"/>
          </a:xfrm>
        </p:spPr>
      </p:pic>
      <p:sp>
        <p:nvSpPr>
          <p:cNvPr id="3" name="Slide Number Placeholder 2"/>
          <p:cNvSpPr>
            <a:spLocks noGrp="1"/>
          </p:cNvSpPr>
          <p:nvPr>
            <p:ph type="sldNum" sz="quarter" idx="12"/>
          </p:nvPr>
        </p:nvSpPr>
        <p:spPr/>
        <p:txBody>
          <a:bodyPr/>
          <a:lstStyle/>
          <a:p>
            <a:fld id="{C4E7A136-B623-44AA-A653-F7B0DDAA2C31}" type="slidenum">
              <a:rPr lang="en-US" smtClean="0"/>
              <a:t>4</a:t>
            </a:fld>
            <a:endParaRPr lang="en-US"/>
          </a:p>
        </p:txBody>
      </p:sp>
      <p:pic>
        <p:nvPicPr>
          <p:cNvPr id="8" name="Content Placeholder 7"/>
          <p:cNvPicPr>
            <a:picLocks noGrp="1" noChangeAspect="1"/>
          </p:cNvPicPr>
          <p:nvPr>
            <p:ph sz="half" idx="2"/>
          </p:nvPr>
        </p:nvPicPr>
        <p:blipFill>
          <a:blip r:embed="rId4"/>
          <a:stretch>
            <a:fillRect/>
          </a:stretch>
        </p:blipFill>
        <p:spPr>
          <a:xfrm>
            <a:off x="8333510" y="4701466"/>
            <a:ext cx="3643088" cy="2130280"/>
          </a:xfrm>
          <a:prstGeom prst="rect">
            <a:avLst/>
          </a:prstGeom>
        </p:spPr>
      </p:pic>
    </p:spTree>
    <p:extLst>
      <p:ext uri="{BB962C8B-B14F-4D97-AF65-F5344CB8AC3E}">
        <p14:creationId xmlns:p14="http://schemas.microsoft.com/office/powerpoint/2010/main" val="24388969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Emerging Agents </a:t>
            </a:r>
            <a:endParaRPr lang="en-CA" dirty="0"/>
          </a:p>
        </p:txBody>
      </p:sp>
      <p:sp>
        <p:nvSpPr>
          <p:cNvPr id="5" name="Content Placeholder 4"/>
          <p:cNvSpPr>
            <a:spLocks noGrp="1"/>
          </p:cNvSpPr>
          <p:nvPr>
            <p:ph sz="half" idx="1"/>
          </p:nvPr>
        </p:nvSpPr>
        <p:spPr/>
        <p:txBody>
          <a:bodyPr>
            <a:normAutofit lnSpcReduction="10000"/>
          </a:bodyPr>
          <a:lstStyle/>
          <a:p>
            <a:r>
              <a:rPr lang="en-CA" dirty="0"/>
              <a:t>Can we consider ‘plasticosis’ or plastic pollution to be an “emerging agent</a:t>
            </a:r>
            <a:r>
              <a:rPr lang="en-CA" dirty="0" smtClean="0"/>
              <a:t>”?</a:t>
            </a:r>
          </a:p>
          <a:p>
            <a:pPr marL="0" indent="0">
              <a:buNone/>
            </a:pPr>
            <a:endParaRPr lang="en-CA" dirty="0"/>
          </a:p>
          <a:p>
            <a:r>
              <a:rPr lang="en-CA" dirty="0"/>
              <a:t>Does the community want to see signals like this?</a:t>
            </a:r>
          </a:p>
          <a:p>
            <a:pPr lvl="1"/>
            <a:r>
              <a:rPr lang="en-CA" dirty="0" smtClean="0"/>
              <a:t>Hazards that are physical, chemical or radioactive</a:t>
            </a:r>
          </a:p>
          <a:p>
            <a:pPr lvl="1"/>
            <a:r>
              <a:rPr lang="en-CA" dirty="0"/>
              <a:t>e</a:t>
            </a:r>
            <a:r>
              <a:rPr lang="en-CA" dirty="0" smtClean="0"/>
              <a:t>.g. </a:t>
            </a:r>
            <a:r>
              <a:rPr lang="en-CA" dirty="0" err="1" smtClean="0"/>
              <a:t>Imidacloprid</a:t>
            </a:r>
            <a:r>
              <a:rPr lang="en-CA" dirty="0" smtClean="0"/>
              <a:t>/</a:t>
            </a:r>
            <a:r>
              <a:rPr lang="en-CA" dirty="0" err="1" smtClean="0"/>
              <a:t>Fipronil</a:t>
            </a:r>
            <a:r>
              <a:rPr lang="en-CA" dirty="0" smtClean="0"/>
              <a:t> used in agriculture and on companion animals can kill insects (ecosystem impacts)</a:t>
            </a:r>
          </a:p>
        </p:txBody>
      </p:sp>
      <p:pic>
        <p:nvPicPr>
          <p:cNvPr id="10" name="Content Placeholder 9"/>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436360" y="1417025"/>
            <a:ext cx="5181600" cy="4071257"/>
          </a:xfrm>
        </p:spPr>
      </p:pic>
      <p:sp>
        <p:nvSpPr>
          <p:cNvPr id="3" name="Slide Number Placeholder 2"/>
          <p:cNvSpPr>
            <a:spLocks noGrp="1"/>
          </p:cNvSpPr>
          <p:nvPr>
            <p:ph type="sldNum" sz="quarter" idx="12"/>
          </p:nvPr>
        </p:nvSpPr>
        <p:spPr/>
        <p:txBody>
          <a:bodyPr/>
          <a:lstStyle/>
          <a:p>
            <a:fld id="{C4E7A136-B623-44AA-A653-F7B0DDAA2C31}" type="slidenum">
              <a:rPr lang="en-US" smtClean="0"/>
              <a:t>5</a:t>
            </a:fld>
            <a:endParaRPr lang="en-US"/>
          </a:p>
        </p:txBody>
      </p:sp>
    </p:spTree>
    <p:extLst>
      <p:ext uri="{BB962C8B-B14F-4D97-AF65-F5344CB8AC3E}">
        <p14:creationId xmlns:p14="http://schemas.microsoft.com/office/powerpoint/2010/main" val="13221252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2367"/>
            <a:ext cx="10515600" cy="1325563"/>
          </a:xfrm>
        </p:spPr>
        <p:txBody>
          <a:bodyPr>
            <a:normAutofit/>
          </a:bodyPr>
          <a:lstStyle/>
          <a:p>
            <a:r>
              <a:rPr lang="en-US" sz="3200" dirty="0">
                <a:hlinkClick r:id="rId3"/>
              </a:rPr>
              <a:t>Small hive beetle detected in Devonport beehive threatens $12.8m Tasmanian honey industry - ABC News</a:t>
            </a:r>
            <a:endParaRPr lang="en-CA" sz="3200" dirty="0"/>
          </a:p>
        </p:txBody>
      </p:sp>
      <p:sp>
        <p:nvSpPr>
          <p:cNvPr id="3" name="Content Placeholder 2"/>
          <p:cNvSpPr>
            <a:spLocks noGrp="1"/>
          </p:cNvSpPr>
          <p:nvPr>
            <p:ph sz="half" idx="1"/>
          </p:nvPr>
        </p:nvSpPr>
        <p:spPr>
          <a:xfrm>
            <a:off x="838200" y="1576138"/>
            <a:ext cx="5181600" cy="5281862"/>
          </a:xfrm>
        </p:spPr>
        <p:txBody>
          <a:bodyPr>
            <a:normAutofit fontScale="92500" lnSpcReduction="20000"/>
          </a:bodyPr>
          <a:lstStyle/>
          <a:p>
            <a:r>
              <a:rPr lang="en-CA" dirty="0" smtClean="0"/>
              <a:t>We haven’t engaged with pests and diseases of bees in any significant way</a:t>
            </a:r>
          </a:p>
          <a:p>
            <a:r>
              <a:rPr lang="en-CA" dirty="0" smtClean="0"/>
              <a:t>A few key diseases in the HC dictionary</a:t>
            </a:r>
          </a:p>
          <a:p>
            <a:pPr lvl="1"/>
            <a:r>
              <a:rPr lang="en-CA" dirty="0" err="1" smtClean="0"/>
              <a:t>Acarapisosis</a:t>
            </a:r>
            <a:r>
              <a:rPr lang="en-CA" dirty="0" smtClean="0"/>
              <a:t> of honey bees</a:t>
            </a:r>
          </a:p>
          <a:p>
            <a:pPr lvl="1"/>
            <a:r>
              <a:rPr lang="en-CA" dirty="0" smtClean="0"/>
              <a:t>American foulbrood</a:t>
            </a:r>
          </a:p>
          <a:p>
            <a:pPr lvl="1"/>
            <a:r>
              <a:rPr lang="en-CA" dirty="0" smtClean="0"/>
              <a:t>European foulbrood</a:t>
            </a:r>
          </a:p>
          <a:p>
            <a:pPr lvl="1"/>
            <a:r>
              <a:rPr lang="en-CA" dirty="0" err="1" smtClean="0"/>
              <a:t>Nosemosis</a:t>
            </a:r>
            <a:endParaRPr lang="en-CA" dirty="0" smtClean="0"/>
          </a:p>
          <a:p>
            <a:pPr lvl="1"/>
            <a:r>
              <a:rPr lang="en-CA" dirty="0" smtClean="0"/>
              <a:t>Small Hive Beetle</a:t>
            </a:r>
          </a:p>
          <a:p>
            <a:pPr lvl="1"/>
            <a:r>
              <a:rPr lang="en-CA" dirty="0" err="1" smtClean="0"/>
              <a:t>Tropilaelaps</a:t>
            </a:r>
            <a:r>
              <a:rPr lang="en-CA" dirty="0" smtClean="0"/>
              <a:t> infestation</a:t>
            </a:r>
          </a:p>
          <a:p>
            <a:pPr lvl="1"/>
            <a:r>
              <a:rPr lang="en-CA" dirty="0" smtClean="0"/>
              <a:t>Varroosis of honey bees</a:t>
            </a:r>
          </a:p>
          <a:p>
            <a:pPr lvl="1"/>
            <a:endParaRPr lang="en-CA" dirty="0"/>
          </a:p>
          <a:p>
            <a:r>
              <a:rPr lang="en-CA" dirty="0" smtClean="0"/>
              <a:t>We’ll need to look into the best sources for information if community wants more of these signals</a:t>
            </a:r>
          </a:p>
        </p:txBody>
      </p:sp>
      <p:pic>
        <p:nvPicPr>
          <p:cNvPr id="6" name="Content Placeholder 5"/>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172200" y="2187734"/>
            <a:ext cx="5181600" cy="3627120"/>
          </a:xfrm>
        </p:spPr>
      </p:pic>
      <p:sp>
        <p:nvSpPr>
          <p:cNvPr id="5" name="Slide Number Placeholder 4"/>
          <p:cNvSpPr>
            <a:spLocks noGrp="1"/>
          </p:cNvSpPr>
          <p:nvPr>
            <p:ph type="sldNum" sz="quarter" idx="12"/>
          </p:nvPr>
        </p:nvSpPr>
        <p:spPr/>
        <p:txBody>
          <a:bodyPr/>
          <a:lstStyle/>
          <a:p>
            <a:fld id="{C4E7A136-B623-44AA-A653-F7B0DDAA2C31}" type="slidenum">
              <a:rPr lang="en-US" smtClean="0"/>
              <a:t>6</a:t>
            </a:fld>
            <a:endParaRPr lang="en-US" dirty="0"/>
          </a:p>
        </p:txBody>
      </p:sp>
      <p:pic>
        <p:nvPicPr>
          <p:cNvPr id="4" name="Picture 3"/>
          <p:cNvPicPr>
            <a:picLocks noChangeAspect="1"/>
          </p:cNvPicPr>
          <p:nvPr/>
        </p:nvPicPr>
        <p:blipFill>
          <a:blip r:embed="rId5"/>
          <a:stretch>
            <a:fillRect/>
          </a:stretch>
        </p:blipFill>
        <p:spPr>
          <a:xfrm>
            <a:off x="6284325" y="2103052"/>
            <a:ext cx="5694725" cy="3796483"/>
          </a:xfrm>
          <a:prstGeom prst="rect">
            <a:avLst/>
          </a:prstGeom>
        </p:spPr>
      </p:pic>
    </p:spTree>
    <p:extLst>
      <p:ext uri="{BB962C8B-B14F-4D97-AF65-F5344CB8AC3E}">
        <p14:creationId xmlns:p14="http://schemas.microsoft.com/office/powerpoint/2010/main" val="3287799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3703" y="0"/>
            <a:ext cx="10515600" cy="1325563"/>
          </a:xfrm>
        </p:spPr>
        <p:txBody>
          <a:bodyPr/>
          <a:lstStyle/>
          <a:p>
            <a:pPr algn="ctr"/>
            <a:r>
              <a:rPr lang="en-CA" dirty="0" smtClean="0"/>
              <a:t>Pathogen Transmission over long distances</a:t>
            </a:r>
            <a:br>
              <a:rPr lang="en-CA" dirty="0" smtClean="0"/>
            </a:br>
            <a:r>
              <a:rPr lang="en-CA" dirty="0" smtClean="0"/>
              <a:t>What do we know?</a:t>
            </a:r>
            <a:endParaRPr lang="en-CA" dirty="0"/>
          </a:p>
        </p:txBody>
      </p:sp>
      <p:sp>
        <p:nvSpPr>
          <p:cNvPr id="3" name="Content Placeholder 2"/>
          <p:cNvSpPr>
            <a:spLocks noGrp="1"/>
          </p:cNvSpPr>
          <p:nvPr>
            <p:ph sz="half" idx="1"/>
          </p:nvPr>
        </p:nvSpPr>
        <p:spPr>
          <a:xfrm>
            <a:off x="95249" y="1597024"/>
            <a:ext cx="5380133" cy="4924959"/>
          </a:xfrm>
        </p:spPr>
        <p:txBody>
          <a:bodyPr>
            <a:normAutofit fontScale="92500"/>
          </a:bodyPr>
          <a:lstStyle/>
          <a:p>
            <a:r>
              <a:rPr lang="en-CA" i="1" dirty="0" smtClean="0"/>
              <a:t>Mycoplasma bovis </a:t>
            </a:r>
            <a:r>
              <a:rPr lang="en-CA" dirty="0" smtClean="0"/>
              <a:t>in New Zealand</a:t>
            </a:r>
          </a:p>
          <a:p>
            <a:r>
              <a:rPr lang="en-CA" dirty="0" smtClean="0"/>
              <a:t>Independent review conducted when it appeared disease transmission occurred with control measures in place</a:t>
            </a:r>
          </a:p>
          <a:p>
            <a:r>
              <a:rPr lang="en-CA" dirty="0" smtClean="0"/>
              <a:t>Vast majority of </a:t>
            </a:r>
            <a:r>
              <a:rPr lang="en-CA" i="1" dirty="0" smtClean="0"/>
              <a:t>M. bovis </a:t>
            </a:r>
            <a:r>
              <a:rPr lang="en-CA" dirty="0" smtClean="0"/>
              <a:t>cases were due to close contact between infectious and susceptible cattle</a:t>
            </a:r>
            <a:endParaRPr lang="en-CA" dirty="0"/>
          </a:p>
          <a:p>
            <a:r>
              <a:rPr lang="en-CA" dirty="0" smtClean="0"/>
              <a:t>The study describes an anomaly in normal disease spread pattern</a:t>
            </a:r>
          </a:p>
          <a:p>
            <a:r>
              <a:rPr lang="en-CA" dirty="0" smtClean="0"/>
              <a:t>News items say up to 5km spread via airborne route</a:t>
            </a:r>
          </a:p>
        </p:txBody>
      </p:sp>
      <p:sp>
        <p:nvSpPr>
          <p:cNvPr id="5" name="Slide Number Placeholder 4"/>
          <p:cNvSpPr>
            <a:spLocks noGrp="1"/>
          </p:cNvSpPr>
          <p:nvPr>
            <p:ph type="sldNum" sz="quarter" idx="12"/>
          </p:nvPr>
        </p:nvSpPr>
        <p:spPr/>
        <p:txBody>
          <a:bodyPr/>
          <a:lstStyle/>
          <a:p>
            <a:fld id="{C4E7A136-B623-44AA-A653-F7B0DDAA2C31}" type="slidenum">
              <a:rPr lang="en-US" smtClean="0"/>
              <a:t>7</a:t>
            </a:fld>
            <a:endParaRPr lang="en-US"/>
          </a:p>
        </p:txBody>
      </p:sp>
      <p:pic>
        <p:nvPicPr>
          <p:cNvPr id="13" name="Picture 12"/>
          <p:cNvPicPr>
            <a:picLocks noChangeAspect="1"/>
          </p:cNvPicPr>
          <p:nvPr/>
        </p:nvPicPr>
        <p:blipFill>
          <a:blip r:embed="rId3"/>
          <a:stretch>
            <a:fillRect/>
          </a:stretch>
        </p:blipFill>
        <p:spPr>
          <a:xfrm>
            <a:off x="6096000" y="1692593"/>
            <a:ext cx="5353303" cy="4447552"/>
          </a:xfrm>
          <a:prstGeom prst="rect">
            <a:avLst/>
          </a:prstGeom>
        </p:spPr>
      </p:pic>
      <p:pic>
        <p:nvPicPr>
          <p:cNvPr id="12" name="Content Placeholder 11"/>
          <p:cNvPicPr>
            <a:picLocks noGrp="1" noChangeAspect="1"/>
          </p:cNvPicPr>
          <p:nvPr>
            <p:ph sz="half" idx="2"/>
          </p:nvPr>
        </p:nvPicPr>
        <p:blipFill>
          <a:blip r:embed="rId4"/>
          <a:stretch>
            <a:fillRect/>
          </a:stretch>
        </p:blipFill>
        <p:spPr>
          <a:xfrm>
            <a:off x="6083496" y="1699078"/>
            <a:ext cx="6108504" cy="4434581"/>
          </a:xfrm>
          <a:prstGeom prst="rect">
            <a:avLst/>
          </a:prstGeom>
        </p:spPr>
      </p:pic>
      <p:pic>
        <p:nvPicPr>
          <p:cNvPr id="14" name="Picture 13"/>
          <p:cNvPicPr>
            <a:picLocks noChangeAspect="1"/>
          </p:cNvPicPr>
          <p:nvPr/>
        </p:nvPicPr>
        <p:blipFill>
          <a:blip r:embed="rId5"/>
          <a:stretch>
            <a:fillRect/>
          </a:stretch>
        </p:blipFill>
        <p:spPr>
          <a:xfrm>
            <a:off x="5940846" y="1597024"/>
            <a:ext cx="6251154" cy="5238793"/>
          </a:xfrm>
          <a:prstGeom prst="rect">
            <a:avLst/>
          </a:prstGeom>
        </p:spPr>
      </p:pic>
    </p:spTree>
    <p:extLst>
      <p:ext uri="{BB962C8B-B14F-4D97-AF65-F5344CB8AC3E}">
        <p14:creationId xmlns:p14="http://schemas.microsoft.com/office/powerpoint/2010/main" val="3015104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42279" y="365126"/>
            <a:ext cx="4549377" cy="6356365"/>
          </a:xfrm>
        </p:spPr>
        <p:txBody>
          <a:bodyPr>
            <a:normAutofit fontScale="92500"/>
          </a:bodyPr>
          <a:lstStyle/>
          <a:p>
            <a:r>
              <a:rPr lang="en-CA" dirty="0" smtClean="0"/>
              <a:t>Mid 2022 Feedlot </a:t>
            </a:r>
            <a:r>
              <a:rPr lang="en-CA" dirty="0"/>
              <a:t>was the last premises with </a:t>
            </a:r>
            <a:r>
              <a:rPr lang="en-CA" dirty="0" smtClean="0"/>
              <a:t>M. </a:t>
            </a:r>
            <a:r>
              <a:rPr lang="en-CA" dirty="0"/>
              <a:t>bovis when other properties in the area started to test </a:t>
            </a:r>
            <a:r>
              <a:rPr lang="en-CA" dirty="0" smtClean="0"/>
              <a:t>positive</a:t>
            </a:r>
          </a:p>
          <a:p>
            <a:pPr marL="0" indent="0">
              <a:buNone/>
            </a:pPr>
            <a:endParaRPr lang="en-CA" dirty="0" smtClean="0"/>
          </a:p>
          <a:p>
            <a:pPr marL="0" indent="0">
              <a:buNone/>
            </a:pPr>
            <a:r>
              <a:rPr lang="en-CA" b="1" dirty="0" smtClean="0"/>
              <a:t>Since Sept 2022</a:t>
            </a:r>
          </a:p>
          <a:p>
            <a:r>
              <a:rPr lang="en-CA" dirty="0" smtClean="0"/>
              <a:t>100% of the cases in the CAN have an unknown source of infection</a:t>
            </a:r>
          </a:p>
          <a:p>
            <a:r>
              <a:rPr lang="en-CA" dirty="0" smtClean="0"/>
              <a:t>68% in the larger Canterbury area are unknown source</a:t>
            </a:r>
          </a:p>
          <a:p>
            <a:pPr marL="0" indent="0">
              <a:buNone/>
            </a:pPr>
            <a:endParaRPr lang="en-CA" dirty="0" smtClean="0"/>
          </a:p>
          <a:p>
            <a:r>
              <a:rPr lang="en-CA" dirty="0"/>
              <a:t>Controlled Area Notice (CAN) implemented October 2022 – removed March 17 2023</a:t>
            </a:r>
          </a:p>
          <a:p>
            <a:endParaRPr lang="en-CA" dirty="0"/>
          </a:p>
        </p:txBody>
      </p:sp>
      <p:sp>
        <p:nvSpPr>
          <p:cNvPr id="5" name="Slide Number Placeholder 4"/>
          <p:cNvSpPr>
            <a:spLocks noGrp="1"/>
          </p:cNvSpPr>
          <p:nvPr>
            <p:ph type="sldNum" sz="quarter" idx="12"/>
          </p:nvPr>
        </p:nvSpPr>
        <p:spPr/>
        <p:txBody>
          <a:bodyPr/>
          <a:lstStyle/>
          <a:p>
            <a:fld id="{C4E7A136-B623-44AA-A653-F7B0DDAA2C31}" type="slidenum">
              <a:rPr lang="en-US" smtClean="0"/>
              <a:t>8</a:t>
            </a:fld>
            <a:endParaRPr lang="en-US"/>
          </a:p>
        </p:txBody>
      </p:sp>
      <p:pic>
        <p:nvPicPr>
          <p:cNvPr id="8" name="Content Placeholder 9"/>
          <p:cNvPicPr>
            <a:picLocks noGrp="1" noChangeAspect="1"/>
          </p:cNvPicPr>
          <p:nvPr>
            <p:ph sz="half" idx="2"/>
          </p:nvPr>
        </p:nvPicPr>
        <p:blipFill>
          <a:blip r:embed="rId3"/>
          <a:stretch>
            <a:fillRect/>
          </a:stretch>
        </p:blipFill>
        <p:spPr>
          <a:xfrm>
            <a:off x="4791656" y="1415301"/>
            <a:ext cx="7400344" cy="4941065"/>
          </a:xfrm>
          <a:prstGeom prst="rect">
            <a:avLst/>
          </a:prstGeom>
        </p:spPr>
      </p:pic>
    </p:spTree>
    <p:extLst>
      <p:ext uri="{BB962C8B-B14F-4D97-AF65-F5344CB8AC3E}">
        <p14:creationId xmlns:p14="http://schemas.microsoft.com/office/powerpoint/2010/main" val="39589142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Exposure pathways examined</a:t>
            </a:r>
            <a:endParaRPr lang="en-CA" dirty="0"/>
          </a:p>
        </p:txBody>
      </p:sp>
      <p:sp>
        <p:nvSpPr>
          <p:cNvPr id="3" name="Content Placeholder 2"/>
          <p:cNvSpPr>
            <a:spLocks noGrp="1"/>
          </p:cNvSpPr>
          <p:nvPr>
            <p:ph sz="half" idx="1"/>
          </p:nvPr>
        </p:nvSpPr>
        <p:spPr>
          <a:xfrm>
            <a:off x="378917" y="1560057"/>
            <a:ext cx="5181600" cy="4351338"/>
          </a:xfrm>
        </p:spPr>
        <p:txBody>
          <a:bodyPr>
            <a:normAutofit fontScale="85000" lnSpcReduction="10000"/>
          </a:bodyPr>
          <a:lstStyle/>
          <a:p>
            <a:pPr marL="0" indent="0">
              <a:buNone/>
            </a:pPr>
            <a:r>
              <a:rPr lang="en-US" dirty="0"/>
              <a:t>1. Close contact (cattle-to-cattle)</a:t>
            </a:r>
          </a:p>
          <a:p>
            <a:pPr marL="0" indent="0">
              <a:buNone/>
            </a:pPr>
            <a:r>
              <a:rPr lang="en-US" dirty="0"/>
              <a:t>2. Ingestion of infected milk or colostrum</a:t>
            </a:r>
          </a:p>
          <a:p>
            <a:pPr marL="0" indent="0">
              <a:buNone/>
            </a:pPr>
            <a:r>
              <a:rPr lang="en-US" dirty="0"/>
              <a:t>3. Artificial insemination and embryo transfer</a:t>
            </a:r>
          </a:p>
          <a:p>
            <a:pPr marL="0" indent="0">
              <a:buNone/>
            </a:pPr>
            <a:r>
              <a:rPr lang="en-US" dirty="0"/>
              <a:t>4. Airborne transmission</a:t>
            </a:r>
          </a:p>
          <a:p>
            <a:pPr marL="0" indent="0">
              <a:buNone/>
            </a:pPr>
            <a:r>
              <a:rPr lang="en-US" dirty="0"/>
              <a:t>5. Fomites (trucks, equipment, etc.)</a:t>
            </a:r>
          </a:p>
          <a:p>
            <a:pPr marL="0" indent="0">
              <a:buNone/>
            </a:pPr>
            <a:r>
              <a:rPr lang="en-US" dirty="0"/>
              <a:t>6. Birds, insects and feral animal vectors</a:t>
            </a:r>
          </a:p>
          <a:p>
            <a:pPr marL="0" indent="0">
              <a:buNone/>
            </a:pPr>
            <a:r>
              <a:rPr lang="en-US" dirty="0"/>
              <a:t>7. Sheep and deer</a:t>
            </a:r>
          </a:p>
          <a:p>
            <a:pPr marL="0" indent="0">
              <a:buNone/>
            </a:pPr>
            <a:r>
              <a:rPr lang="en-US" dirty="0"/>
              <a:t>8. Manure or effluent</a:t>
            </a:r>
          </a:p>
          <a:p>
            <a:pPr marL="0" indent="0">
              <a:buNone/>
            </a:pPr>
            <a:r>
              <a:rPr lang="en-US" dirty="0"/>
              <a:t>9. Groundwater contamination</a:t>
            </a:r>
            <a:endParaRPr lang="en-CA" dirty="0"/>
          </a:p>
          <a:p>
            <a:endParaRPr lang="en-CA" dirty="0"/>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778795" y="1932196"/>
            <a:ext cx="5917330" cy="3341551"/>
          </a:xfrm>
        </p:spPr>
      </p:pic>
      <p:sp>
        <p:nvSpPr>
          <p:cNvPr id="5" name="Slide Number Placeholder 4"/>
          <p:cNvSpPr>
            <a:spLocks noGrp="1"/>
          </p:cNvSpPr>
          <p:nvPr>
            <p:ph type="sldNum" sz="quarter" idx="12"/>
          </p:nvPr>
        </p:nvSpPr>
        <p:spPr/>
        <p:txBody>
          <a:bodyPr/>
          <a:lstStyle/>
          <a:p>
            <a:fld id="{C4E7A136-B623-44AA-A653-F7B0DDAA2C31}" type="slidenum">
              <a:rPr lang="en-US" smtClean="0"/>
              <a:t>9</a:t>
            </a:fld>
            <a:endParaRPr lang="en-US"/>
          </a:p>
        </p:txBody>
      </p:sp>
      <p:sp>
        <p:nvSpPr>
          <p:cNvPr id="7" name="TextBox 6"/>
          <p:cNvSpPr txBox="1"/>
          <p:nvPr/>
        </p:nvSpPr>
        <p:spPr>
          <a:xfrm>
            <a:off x="6241312" y="5762847"/>
            <a:ext cx="4340740" cy="646331"/>
          </a:xfrm>
          <a:prstGeom prst="rect">
            <a:avLst/>
          </a:prstGeom>
          <a:noFill/>
        </p:spPr>
        <p:txBody>
          <a:bodyPr wrap="none" rtlCol="0">
            <a:spAutoFit/>
          </a:bodyPr>
          <a:lstStyle/>
          <a:p>
            <a:r>
              <a:rPr lang="en-CA" dirty="0">
                <a:hlinkClick r:id="rId3"/>
              </a:rPr>
              <a:t>PhD thesis Dr Linde </a:t>
            </a:r>
            <a:r>
              <a:rPr lang="en-CA" dirty="0" err="1" smtClean="0">
                <a:hlinkClick r:id="rId3"/>
              </a:rPr>
              <a:t>Gille</a:t>
            </a:r>
            <a:r>
              <a:rPr lang="en-CA" dirty="0" smtClean="0">
                <a:hlinkClick r:id="rId3"/>
              </a:rPr>
              <a:t> – Ghent University</a:t>
            </a:r>
            <a:endParaRPr lang="en-CA" dirty="0">
              <a:hlinkClick r:id="rId3"/>
            </a:endParaRPr>
          </a:p>
          <a:p>
            <a:r>
              <a:rPr lang="en-CA" dirty="0" smtClean="0">
                <a:hlinkClick r:id="rId3"/>
              </a:rPr>
              <a:t>Routes of transmission of </a:t>
            </a:r>
            <a:r>
              <a:rPr lang="en-CA" i="1" dirty="0" smtClean="0">
                <a:hlinkClick r:id="rId3"/>
              </a:rPr>
              <a:t>Mycoplasma </a:t>
            </a:r>
            <a:r>
              <a:rPr lang="en-CA" i="1" dirty="0" err="1" smtClean="0">
                <a:hlinkClick r:id="rId3"/>
              </a:rPr>
              <a:t>bovis</a:t>
            </a:r>
            <a:endParaRPr lang="en-CA" i="1" dirty="0"/>
          </a:p>
        </p:txBody>
      </p:sp>
    </p:spTree>
    <p:extLst>
      <p:ext uri="{BB962C8B-B14F-4D97-AF65-F5344CB8AC3E}">
        <p14:creationId xmlns:p14="http://schemas.microsoft.com/office/powerpoint/2010/main" val="1977448759"/>
      </p:ext>
    </p:extLst>
  </p:cSld>
  <p:clrMapOvr>
    <a:masterClrMapping/>
  </p:clrMapOvr>
  <p:timing>
    <p:tnLst>
      <p:par>
        <p:cTn id="1" dur="indefinite" restart="never" nodeType="tmRoot"/>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15049</TotalTime>
  <Words>1187</Words>
  <Application>Microsoft Office PowerPoint</Application>
  <PresentationFormat>Widescreen</PresentationFormat>
  <Paragraphs>160</Paragraphs>
  <Slides>14</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Calibri Light</vt:lpstr>
      <vt:lpstr>2_Office Theme</vt:lpstr>
      <vt:lpstr>Community for Emerging and Zoonotic Diseases Identifying emerging risks through collective intelligence</vt:lpstr>
      <vt:lpstr>Agenda</vt:lpstr>
      <vt:lpstr>Annual Survey</vt:lpstr>
      <vt:lpstr>Emerging Agents – Plasticosis Ping</vt:lpstr>
      <vt:lpstr>Emerging Agents </vt:lpstr>
      <vt:lpstr>Small hive beetle detected in Devonport beehive threatens $12.8m Tasmanian honey industry - ABC News</vt:lpstr>
      <vt:lpstr>Pathogen Transmission over long distances What do we know?</vt:lpstr>
      <vt:lpstr>PowerPoint Presentation</vt:lpstr>
      <vt:lpstr>Exposure pathways examined</vt:lpstr>
      <vt:lpstr>Molecular epidemiology</vt:lpstr>
      <vt:lpstr>Conclusions</vt:lpstr>
      <vt:lpstr>Airborne transmission may have played a role in the spread of 2015 highly pathogenic avian influenza outbreaks in the United States | Scientific Reports (nature.com)</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CEZD Provincial Engagement Meetings</dc:title>
  <dc:creator>Osborn, Andrea</dc:creator>
  <cp:lastModifiedBy>Osborn, Andrea (CFIA/ACIA)</cp:lastModifiedBy>
  <cp:revision>191</cp:revision>
  <dcterms:created xsi:type="dcterms:W3CDTF">2020-02-07T23:34:08Z</dcterms:created>
  <dcterms:modified xsi:type="dcterms:W3CDTF">2023-03-24T20:23:01Z</dcterms:modified>
</cp:coreProperties>
</file>