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21"/>
  </p:notesMasterIdLst>
  <p:sldIdLst>
    <p:sldId id="256" r:id="rId5"/>
    <p:sldId id="262" r:id="rId6"/>
    <p:sldId id="466" r:id="rId7"/>
    <p:sldId id="474" r:id="rId8"/>
    <p:sldId id="371" r:id="rId9"/>
    <p:sldId id="468" r:id="rId10"/>
    <p:sldId id="324" r:id="rId11"/>
    <p:sldId id="382" r:id="rId12"/>
    <p:sldId id="467" r:id="rId13"/>
    <p:sldId id="473" r:id="rId14"/>
    <p:sldId id="472" r:id="rId15"/>
    <p:sldId id="381" r:id="rId16"/>
    <p:sldId id="471" r:id="rId17"/>
    <p:sldId id="343" r:id="rId18"/>
    <p:sldId id="469" r:id="rId19"/>
    <p:sldId id="470" r:id="rId2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Osbor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3709"/>
    <a:srgbClr val="A50021"/>
    <a:srgbClr val="990033"/>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583" autoAdjust="0"/>
    <p:restoredTop sz="89040" autoAdjust="0"/>
  </p:normalViewPr>
  <p:slideViewPr>
    <p:cSldViewPr snapToGrid="0">
      <p:cViewPr varScale="1">
        <p:scale>
          <a:sx n="57" d="100"/>
          <a:sy n="57" d="100"/>
        </p:scale>
        <p:origin x="68" y="34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[CFIA_ACIA-#22135249-v1-2024_Group_Notifications_to_CEZD.XLSX]Sheet1!PivotTable1</c:name>
    <c:fmtId val="-1"/>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Sheet1!$B$3:$B$4</c:f>
              <c:strCache>
                <c:ptCount val="1"/>
                <c:pt idx="0">
                  <c:v>Disease Notification</c:v>
                </c:pt>
              </c:strCache>
            </c:strRef>
          </c:tx>
          <c:spPr>
            <a:ln w="28575" cap="rnd">
              <a:solidFill>
                <a:schemeClr val="accent1"/>
              </a:solidFill>
              <a:round/>
            </a:ln>
            <a:effectLst/>
          </c:spPr>
          <c:marker>
            <c:symbol val="none"/>
          </c:marker>
          <c:cat>
            <c:strRef>
              <c:f>Sheet1!$A$5:$A$14</c:f>
              <c:strCache>
                <c:ptCount val="9"/>
                <c:pt idx="0">
                  <c:v>2016</c:v>
                </c:pt>
                <c:pt idx="1">
                  <c:v>2017</c:v>
                </c:pt>
                <c:pt idx="2">
                  <c:v>2018</c:v>
                </c:pt>
                <c:pt idx="3">
                  <c:v>2019</c:v>
                </c:pt>
                <c:pt idx="4">
                  <c:v>2020</c:v>
                </c:pt>
                <c:pt idx="5">
                  <c:v>2021</c:v>
                </c:pt>
                <c:pt idx="6">
                  <c:v>2022</c:v>
                </c:pt>
                <c:pt idx="7">
                  <c:v>2023</c:v>
                </c:pt>
                <c:pt idx="8">
                  <c:v>2024</c:v>
                </c:pt>
              </c:strCache>
            </c:strRef>
          </c:cat>
          <c:val>
            <c:numRef>
              <c:f>Sheet1!$B$5:$B$14</c:f>
              <c:numCache>
                <c:formatCode>General</c:formatCode>
                <c:ptCount val="9"/>
                <c:pt idx="2">
                  <c:v>4</c:v>
                </c:pt>
                <c:pt idx="3">
                  <c:v>8</c:v>
                </c:pt>
                <c:pt idx="4">
                  <c:v>1</c:v>
                </c:pt>
                <c:pt idx="5">
                  <c:v>12</c:v>
                </c:pt>
                <c:pt idx="6">
                  <c:v>47</c:v>
                </c:pt>
                <c:pt idx="7">
                  <c:v>17</c:v>
                </c:pt>
                <c:pt idx="8">
                  <c:v>30</c:v>
                </c:pt>
              </c:numCache>
            </c:numRef>
          </c:val>
          <c:smooth val="0"/>
          <c:extLst>
            <c:ext xmlns:c16="http://schemas.microsoft.com/office/drawing/2014/chart" uri="{C3380CC4-5D6E-409C-BE32-E72D297353CC}">
              <c16:uniqueId val="{00000000-E874-4DE6-8FBF-44657B150DEE}"/>
            </c:ext>
          </c:extLst>
        </c:ser>
        <c:ser>
          <c:idx val="1"/>
          <c:order val="1"/>
          <c:tx>
            <c:strRef>
              <c:f>Sheet1!$C$3:$C$4</c:f>
              <c:strCache>
                <c:ptCount val="1"/>
                <c:pt idx="0">
                  <c:v>Ping</c:v>
                </c:pt>
              </c:strCache>
            </c:strRef>
          </c:tx>
          <c:spPr>
            <a:ln w="28575" cap="rnd">
              <a:solidFill>
                <a:schemeClr val="accent2"/>
              </a:solidFill>
              <a:round/>
            </a:ln>
            <a:effectLst/>
          </c:spPr>
          <c:marker>
            <c:symbol val="none"/>
          </c:marker>
          <c:cat>
            <c:strRef>
              <c:f>Sheet1!$A$5:$A$14</c:f>
              <c:strCache>
                <c:ptCount val="9"/>
                <c:pt idx="0">
                  <c:v>2016</c:v>
                </c:pt>
                <c:pt idx="1">
                  <c:v>2017</c:v>
                </c:pt>
                <c:pt idx="2">
                  <c:v>2018</c:v>
                </c:pt>
                <c:pt idx="3">
                  <c:v>2019</c:v>
                </c:pt>
                <c:pt idx="4">
                  <c:v>2020</c:v>
                </c:pt>
                <c:pt idx="5">
                  <c:v>2021</c:v>
                </c:pt>
                <c:pt idx="6">
                  <c:v>2022</c:v>
                </c:pt>
                <c:pt idx="7">
                  <c:v>2023</c:v>
                </c:pt>
                <c:pt idx="8">
                  <c:v>2024</c:v>
                </c:pt>
              </c:strCache>
            </c:strRef>
          </c:cat>
          <c:val>
            <c:numRef>
              <c:f>Sheet1!$C$5:$C$14</c:f>
              <c:numCache>
                <c:formatCode>General</c:formatCode>
                <c:ptCount val="9"/>
                <c:pt idx="0">
                  <c:v>14</c:v>
                </c:pt>
                <c:pt idx="1">
                  <c:v>55</c:v>
                </c:pt>
                <c:pt idx="2">
                  <c:v>46</c:v>
                </c:pt>
                <c:pt idx="3">
                  <c:v>38</c:v>
                </c:pt>
                <c:pt idx="4">
                  <c:v>24</c:v>
                </c:pt>
                <c:pt idx="5">
                  <c:v>28</c:v>
                </c:pt>
                <c:pt idx="6">
                  <c:v>24</c:v>
                </c:pt>
                <c:pt idx="7">
                  <c:v>9</c:v>
                </c:pt>
                <c:pt idx="8">
                  <c:v>6</c:v>
                </c:pt>
              </c:numCache>
            </c:numRef>
          </c:val>
          <c:smooth val="0"/>
          <c:extLst>
            <c:ext xmlns:c16="http://schemas.microsoft.com/office/drawing/2014/chart" uri="{C3380CC4-5D6E-409C-BE32-E72D297353CC}">
              <c16:uniqueId val="{00000001-E874-4DE6-8FBF-44657B150DEE}"/>
            </c:ext>
          </c:extLst>
        </c:ser>
        <c:dLbls>
          <c:showLegendKey val="0"/>
          <c:showVal val="0"/>
          <c:showCatName val="0"/>
          <c:showSerName val="0"/>
          <c:showPercent val="0"/>
          <c:showBubbleSize val="0"/>
        </c:dLbls>
        <c:smooth val="0"/>
        <c:axId val="487880784"/>
        <c:axId val="487881264"/>
      </c:lineChart>
      <c:catAx>
        <c:axId val="48788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87881264"/>
        <c:crosses val="autoZero"/>
        <c:auto val="1"/>
        <c:lblAlgn val="ctr"/>
        <c:lblOffset val="100"/>
        <c:noMultiLvlLbl val="0"/>
      </c:catAx>
      <c:valAx>
        <c:axId val="487881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880784"/>
        <c:crosses val="autoZero"/>
        <c:crossBetween val="between"/>
      </c:valAx>
      <c:spPr>
        <a:noFill/>
        <a:ln>
          <a:noFill/>
        </a:ln>
        <a:effectLst/>
      </c:spPr>
    </c:plotArea>
    <c:legend>
      <c:legendPos val="r"/>
      <c:layout>
        <c:manualLayout>
          <c:xMode val="edge"/>
          <c:yMode val="edge"/>
          <c:x val="0.75981018143404822"/>
          <c:y val="0.35373591225764434"/>
          <c:w val="0.24018981856595176"/>
          <c:h val="0.2925281754847113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715687-93D0-A337-119E-7846655F62C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a:extLst>
              <a:ext uri="{FF2B5EF4-FFF2-40B4-BE49-F238E27FC236}">
                <a16:creationId xmlns:a16="http://schemas.microsoft.com/office/drawing/2014/main" id="{F5F634E3-158F-A67D-7404-2D3B390D04B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E95CA9D-8633-48D0-86B4-4632AD7DD986}" type="datetimeFigureOut">
              <a:rPr lang="en-CA"/>
              <a:pPr>
                <a:defRPr/>
              </a:pPr>
              <a:t>2025-01-23</a:t>
            </a:fld>
            <a:endParaRPr lang="en-CA"/>
          </a:p>
        </p:txBody>
      </p:sp>
      <p:sp>
        <p:nvSpPr>
          <p:cNvPr id="4" name="Slide Image Placeholder 3">
            <a:extLst>
              <a:ext uri="{FF2B5EF4-FFF2-40B4-BE49-F238E27FC236}">
                <a16:creationId xmlns:a16="http://schemas.microsoft.com/office/drawing/2014/main" id="{6165B934-B012-1ECB-88E3-5F7C1F90155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D25CCD68-6BFA-A69B-3AFD-AE781CEC8BD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1066714E-C456-F610-A858-92459CCA2A2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a:extLst>
              <a:ext uri="{FF2B5EF4-FFF2-40B4-BE49-F238E27FC236}">
                <a16:creationId xmlns:a16="http://schemas.microsoft.com/office/drawing/2014/main" id="{1F8F3EC1-2C30-3381-1FDB-565796208C4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949091E-3788-4561-AD23-D8B6D497A1AF}"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ah.org/en/what-we-do/standards/codes-and-manuals/terrestrial-code-online-access/index.php?id=169&amp;L=1&amp;htmfile=glossaire.htm#terme_zone_region" TargetMode="External"/><Relationship Id="rId7" Type="http://schemas.openxmlformats.org/officeDocument/2006/relationships/hyperlink" Target="https://www.woah.org/en/what-we-do/standards/codes-and-manuals/terrestrial-code-online-access/index.php?id=169&amp;L=1&amp;htmfile=glossaire.htm#terme_statut_zoosanitai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woah.org/en/what-we-do/standards/codes-and-manuals/terrestrial-code-online-access/index.php?id=169&amp;L=1&amp;htmfile=glossaire.htm#terme_zone_indemne" TargetMode="External"/><Relationship Id="rId5" Type="http://schemas.openxmlformats.org/officeDocument/2006/relationships/hyperlink" Target="https://www.woah.org/en/what-we-do/standards/codes-and-manuals/terrestrial-code-online-access/index.php?id=169&amp;L=1&amp;htmfile=glossaire.htm#terme_mesure_sanitaire" TargetMode="External"/><Relationship Id="rId4" Type="http://schemas.openxmlformats.org/officeDocument/2006/relationships/hyperlink" Target="https://www.woah.org/en/what-we-do/standards/codes-and-manuals/terrestrial-code-online-access/index.php?id=169&amp;L=1&amp;htmfile=glossaire.htm#terme_securite_biologiqu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DB116EE-B712-6BAC-550D-23C66BA1AE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A440B12-2E91-9F08-5A04-C4EFED533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460" name="Slide Number Placeholder 3">
            <a:extLst>
              <a:ext uri="{FF2B5EF4-FFF2-40B4-BE49-F238E27FC236}">
                <a16:creationId xmlns:a16="http://schemas.microsoft.com/office/drawing/2014/main" id="{5A2F144D-F831-DD81-6868-154F8EEC57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F4A63AD-A522-496C-BD44-33AD5859A5F2}"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pPr>
                <a:defRPr/>
              </a:pPr>
              <a:t>13</a:t>
            </a:fld>
            <a:endParaRPr lang="en-CA" altLang="en-US"/>
          </a:p>
        </p:txBody>
      </p:sp>
    </p:spTree>
    <p:extLst>
      <p:ext uri="{BB962C8B-B14F-4D97-AF65-F5344CB8AC3E}">
        <p14:creationId xmlns:p14="http://schemas.microsoft.com/office/powerpoint/2010/main" val="189231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1AE6998-F4A5-93C8-5345-ED0041281B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EA6379B0-BD6F-B953-E8D6-9D623F65CF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A few other countries have reported outbreaks of FMD over the past few months: Palestine, Israel, Algeria, Libya, China, Indonesia South Africa</a:t>
            </a:r>
          </a:p>
          <a:p>
            <a:endParaRPr lang="en-CA" altLang="en-US" dirty="0">
              <a:latin typeface="Poppins-Regular"/>
            </a:endParaRPr>
          </a:p>
        </p:txBody>
      </p:sp>
      <p:sp>
        <p:nvSpPr>
          <p:cNvPr id="21508" name="Slide Number Placeholder 3">
            <a:extLst>
              <a:ext uri="{FF2B5EF4-FFF2-40B4-BE49-F238E27FC236}">
                <a16:creationId xmlns:a16="http://schemas.microsoft.com/office/drawing/2014/main" id="{913FB00F-3536-C27B-648F-8CA2E75BCF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9A20CB-63FD-4A60-BDB4-672589B52E37}" type="slidenum">
              <a:rPr lang="en-US" altLang="en-US" smtClean="0"/>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pPr>
                <a:defRPr/>
              </a:pPr>
              <a:t>16</a:t>
            </a:fld>
            <a:endParaRPr lang="en-CA" altLang="en-US"/>
          </a:p>
        </p:txBody>
      </p:sp>
    </p:spTree>
    <p:extLst>
      <p:ext uri="{BB962C8B-B14F-4D97-AF65-F5344CB8AC3E}">
        <p14:creationId xmlns:p14="http://schemas.microsoft.com/office/powerpoint/2010/main" val="205802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5899ACC-A9BA-5CFC-EE3C-F482357758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5F037A6-349E-EDFE-E1B6-B6566AB82B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1508" name="Slide Number Placeholder 3">
            <a:extLst>
              <a:ext uri="{FF2B5EF4-FFF2-40B4-BE49-F238E27FC236}">
                <a16:creationId xmlns:a16="http://schemas.microsoft.com/office/drawing/2014/main" id="{90871F46-AA10-B3EB-7C8C-D213DD748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C6CA0F-F6D6-48CB-8A5A-5B58EE393D00}" type="slidenum">
              <a:rPr lang="en-CA" altLang="en-US" smtClean="0"/>
              <a:pPr/>
              <a:t>2</a:t>
            </a:fld>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pPr>
                <a:defRPr/>
              </a:pPr>
              <a:t>4</a:t>
            </a:fld>
            <a:endParaRPr lang="en-CA" altLang="en-US"/>
          </a:p>
        </p:txBody>
      </p:sp>
    </p:spTree>
    <p:extLst>
      <p:ext uri="{BB962C8B-B14F-4D97-AF65-F5344CB8AC3E}">
        <p14:creationId xmlns:p14="http://schemas.microsoft.com/office/powerpoint/2010/main" val="260869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4E8EAA8-A78B-FB1E-CCD4-8398C81AAA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DE69375-58F2-3F44-1439-B5FD1F0089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a:extLst>
              <a:ext uri="{FF2B5EF4-FFF2-40B4-BE49-F238E27FC236}">
                <a16:creationId xmlns:a16="http://schemas.microsoft.com/office/drawing/2014/main" id="{58639963-BAE1-E5D4-76B5-03BCCA1E2D76}"/>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2FCD52-1B53-42FA-89DD-FD1BEE33B2CC}" type="slidenum">
              <a:rPr lang="en-CA" altLang="en-US"/>
              <a:pPr/>
              <a:t>7</a:t>
            </a:fld>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333333"/>
                </a:solidFill>
                <a:latin typeface="Lato" panose="020F0502020204030203" pitchFamily="34" charset="0"/>
              </a:rPr>
              <a:t>Germany reported an outbreak of FMD in water buffalo in </a:t>
            </a:r>
            <a:r>
              <a:rPr lang="en-CA" altLang="en-US" dirty="0" err="1">
                <a:solidFill>
                  <a:srgbClr val="333333"/>
                </a:solidFill>
                <a:latin typeface="Lato" panose="020F0502020204030203" pitchFamily="34" charset="0"/>
              </a:rPr>
              <a:t>Honow</a:t>
            </a:r>
            <a:r>
              <a:rPr lang="en-CA" altLang="en-US" dirty="0">
                <a:solidFill>
                  <a:srgbClr val="333333"/>
                </a:solidFill>
                <a:latin typeface="Lato" panose="020F0502020204030203" pitchFamily="34" charset="0"/>
              </a:rPr>
              <a:t>, outskirts of Berlin,  on Friday (Jan 10</a:t>
            </a:r>
            <a:r>
              <a:rPr lang="en-CA" altLang="en-US" baseline="30000" dirty="0">
                <a:solidFill>
                  <a:srgbClr val="333333"/>
                </a:solidFill>
                <a:latin typeface="Lato" panose="020F0502020204030203" pitchFamily="34" charset="0"/>
              </a:rPr>
              <a:t>th</a:t>
            </a:r>
            <a:r>
              <a:rPr lang="en-CA" altLang="en-US" dirty="0">
                <a:solidFill>
                  <a:srgbClr val="333333"/>
                </a:solidFill>
                <a:latin typeface="Lato" panose="020F0502020204030203" pitchFamily="34" charset="0"/>
              </a:rPr>
              <a:t>). </a:t>
            </a:r>
          </a:p>
          <a:p>
            <a:endParaRPr lang="en-CA" altLang="en-US" dirty="0">
              <a:solidFill>
                <a:srgbClr val="333333"/>
              </a:solidFill>
              <a:latin typeface="Lato" panose="020F0502020204030203" pitchFamily="34" charset="0"/>
            </a:endParaRPr>
          </a:p>
          <a:p>
            <a:r>
              <a:rPr lang="en-CA" altLang="en-US" dirty="0">
                <a:solidFill>
                  <a:srgbClr val="333333"/>
                </a:solidFill>
                <a:latin typeface="Lato" panose="020F0502020204030203" pitchFamily="34" charset="0"/>
              </a:rPr>
              <a:t>This is the first report of FMD in the country since 1988 (which occurred in lower saxony). And the last outbreak in Europe was reported in Bulgaria in 2011. FMD remains endemic in Turkey, the Middle East, Africa, parts of Asia and South America.</a:t>
            </a:r>
          </a:p>
          <a:p>
            <a:endParaRPr lang="en-CA" altLang="en-US" dirty="0">
              <a:solidFill>
                <a:srgbClr val="333333"/>
              </a:solidFill>
              <a:latin typeface="Lato" panose="020F0502020204030203" pitchFamily="34" charset="0"/>
            </a:endParaRPr>
          </a:p>
          <a:p>
            <a:r>
              <a:rPr lang="en-CA" altLang="en-US" dirty="0">
                <a:solidFill>
                  <a:srgbClr val="333333"/>
                </a:solidFill>
                <a:latin typeface="Lato" panose="020F0502020204030203" pitchFamily="34" charset="0"/>
              </a:rPr>
              <a:t>In this event - three water buffalo in </a:t>
            </a:r>
            <a:r>
              <a:rPr lang="en-CA" altLang="en-US" dirty="0" err="1">
                <a:solidFill>
                  <a:srgbClr val="333333"/>
                </a:solidFill>
                <a:latin typeface="Lato" panose="020F0502020204030203" pitchFamily="34" charset="0"/>
              </a:rPr>
              <a:t>Honow</a:t>
            </a:r>
            <a:r>
              <a:rPr lang="en-CA" altLang="en-US" dirty="0">
                <a:solidFill>
                  <a:srgbClr val="333333"/>
                </a:solidFill>
                <a:latin typeface="Lato" panose="020F0502020204030203" pitchFamily="34" charset="0"/>
              </a:rPr>
              <a:t> have died and the entire herd (remaining 11 buffalo) were culled as a precautionary measure.  You can see on the map on the top right where this is in Germany.</a:t>
            </a:r>
          </a:p>
          <a:p>
            <a:endParaRPr lang="en-CA" altLang="en-US" b="1" dirty="0">
              <a:solidFill>
                <a:srgbClr val="333333"/>
              </a:solidFill>
              <a:latin typeface="Lato" panose="020F0502020204030203" pitchFamily="34" charset="0"/>
            </a:endParaRPr>
          </a:p>
          <a:p>
            <a:r>
              <a:rPr lang="en-CA" altLang="en-US" b="1" dirty="0">
                <a:solidFill>
                  <a:srgbClr val="333333"/>
                </a:solidFill>
                <a:latin typeface="Lato" panose="020F0502020204030203" pitchFamily="34" charset="0"/>
              </a:rPr>
              <a:t>The serotype has been identified as O – which is c</a:t>
            </a:r>
            <a:r>
              <a:rPr lang="en-CA" altLang="en-US" dirty="0">
                <a:solidFill>
                  <a:srgbClr val="212529"/>
                </a:solidFill>
                <a:latin typeface="Lato" panose="020F0502020204030203" pitchFamily="34" charset="0"/>
              </a:rPr>
              <a:t>losely related </a:t>
            </a:r>
            <a:r>
              <a:rPr lang="en-CA" altLang="en-US" dirty="0"/>
              <a:t>FMD</a:t>
            </a:r>
            <a:r>
              <a:rPr lang="en-CA" altLang="en-US" dirty="0">
                <a:solidFill>
                  <a:srgbClr val="212529"/>
                </a:solidFill>
                <a:latin typeface="Lato" panose="020F0502020204030203" pitchFamily="34" charset="0"/>
              </a:rPr>
              <a:t> viruses are found in the Middle East and Asia, </a:t>
            </a:r>
            <a:r>
              <a:rPr lang="en-US" altLang="en-US" dirty="0">
                <a:solidFill>
                  <a:srgbClr val="212529"/>
                </a:solidFill>
                <a:latin typeface="Lato" panose="020F0502020204030203" pitchFamily="34" charset="0"/>
              </a:rPr>
              <a:t>- You can see from the bottom right image the different pools for FMD worldwide and serotype O is present in all of them except for pool 6 which is in southern Africa. But the closest in proximity to Europe would be those circulating in the middle east (pool 3)</a:t>
            </a:r>
          </a:p>
          <a:p>
            <a:endParaRPr lang="en-US" altLang="en-US" dirty="0">
              <a:solidFill>
                <a:srgbClr val="212529"/>
              </a:solidFill>
              <a:latin typeface="Lato" panose="020F0502020204030203" pitchFamily="34" charset="0"/>
            </a:endParaRPr>
          </a:p>
          <a:p>
            <a:r>
              <a:rPr lang="en-US" altLang="en-US" dirty="0">
                <a:solidFill>
                  <a:srgbClr val="212529"/>
                </a:solidFill>
                <a:latin typeface="Lato" panose="020F0502020204030203" pitchFamily="34" charset="0"/>
              </a:rPr>
              <a:t>The sequence is closest to strains from </a:t>
            </a:r>
            <a:r>
              <a:rPr lang="en-US" altLang="en-US" dirty="0" err="1">
                <a:solidFill>
                  <a:srgbClr val="212529"/>
                </a:solidFill>
                <a:latin typeface="Lato" panose="020F0502020204030203" pitchFamily="34" charset="0"/>
              </a:rPr>
              <a:t>Turkiye</a:t>
            </a:r>
            <a:r>
              <a:rPr lang="en-US" altLang="en-US" dirty="0">
                <a:solidFill>
                  <a:srgbClr val="212529"/>
                </a:solidFill>
                <a:latin typeface="Lato" panose="020F0502020204030203" pitchFamily="34" charset="0"/>
              </a:rPr>
              <a:t> in December 2024 https://food.ec.europa.eu/animals/animal-diseases/diseases-and-control-measures/foot-and-mouth-disease_en but has also been found in India, Nepal and Iran</a:t>
            </a:r>
          </a:p>
          <a:p>
            <a:endParaRPr lang="en-CA" altLang="en-US" dirty="0">
              <a:solidFill>
                <a:srgbClr val="212529"/>
              </a:solidFill>
              <a:latin typeface="Lato" panose="020F0502020204030203" pitchFamily="34" charset="0"/>
            </a:endParaRPr>
          </a:p>
          <a:p>
            <a:r>
              <a:rPr lang="en-CA" altLang="en-US" dirty="0">
                <a:solidFill>
                  <a:srgbClr val="212529"/>
                </a:solidFill>
                <a:latin typeface="Lato" panose="020F0502020204030203" pitchFamily="34" charset="0"/>
              </a:rPr>
              <a:t>The exact origin and route of entry is still unknown, and it is i</a:t>
            </a:r>
            <a:r>
              <a:rPr lang="en-CA" altLang="en-US" dirty="0">
                <a:solidFill>
                  <a:srgbClr val="333333"/>
                </a:solidFill>
                <a:latin typeface="Helvetica Neue"/>
              </a:rPr>
              <a:t>nteresting that it was detected in water buffalo and its listed as a backyard farm</a:t>
            </a:r>
            <a:endParaRPr lang="en-CA" altLang="en-US" dirty="0">
              <a:solidFill>
                <a:srgbClr val="212529"/>
              </a:solidFill>
              <a:latin typeface="Lato" panose="020F0502020204030203" pitchFamily="34" charset="0"/>
            </a:endParaRPr>
          </a:p>
          <a:p>
            <a:endParaRPr lang="en-CA" altLang="en-US" dirty="0">
              <a:solidFill>
                <a:srgbClr val="212529"/>
              </a:solidFill>
              <a:latin typeface="Lato" panose="020F0502020204030203" pitchFamily="34" charset="0"/>
            </a:endParaRPr>
          </a:p>
          <a:p>
            <a:r>
              <a:rPr lang="en-CA" altLang="en-US" dirty="0">
                <a:solidFill>
                  <a:srgbClr val="333333"/>
                </a:solidFill>
                <a:latin typeface="Helvetica Neue"/>
              </a:rPr>
              <a:t>But it also shows that the risk of introduction of this virus into a susceptible population can happen anytime.</a:t>
            </a:r>
          </a:p>
          <a:p>
            <a:endParaRPr lang="en-CA" altLang="en-US" dirty="0">
              <a:solidFill>
                <a:srgbClr val="212529"/>
              </a:solidFill>
              <a:latin typeface="Lato" panose="020F0502020204030203" pitchFamily="34" charset="0"/>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Immediate transportation ban (5 days) in Brandenburg</a:t>
            </a:r>
          </a:p>
          <a:p>
            <a:r>
              <a:rPr lang="en-CA" altLang="en-US" dirty="0"/>
              <a:t>- all susceptible livestock within a 1km radius would be culled as a precaution and this includes a pigs farm with ~ 200 pigs in Ahrensfelde, near where the outbreak was detected.</a:t>
            </a:r>
          </a:p>
          <a:p>
            <a:endParaRPr lang="en-CA" altLang="en-US" dirty="0"/>
          </a:p>
          <a:p>
            <a:r>
              <a:rPr lang="en-CA" altLang="en-US" dirty="0"/>
              <a:t>-  Additionally, 55 sheep and goats and 3 cattle from a farm in OderSpree are to be slaughtered on 13 January as the farm had obtained hay from the farm in </a:t>
            </a:r>
            <a:r>
              <a:rPr lang="en-CA" altLang="en-US" dirty="0" err="1"/>
              <a:t>Hönow</a:t>
            </a:r>
            <a:r>
              <a:rPr lang="en-CA" altLang="en-US" dirty="0"/>
              <a:t> where the outbreak occurred but none of the animals have shown signs of infection.  The sampling of all establishments within the 10km Restriction Zone (RZ) is ongoing, but so far results have been negative. There is also a hunting ban in place in the restriction zone and berlins two zoo’s have closed.</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Netherlands have implemented a national ban on the movement of veal calves (unless they are going to slaughter) and a ban on visitors to veal farms because there have been more than 3,600 calves transported from Brandenburg to the Netherlands since 1 December. These calves are located on more than 125 veal calf farms spread across the Netherlands.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Re-testing of samples which  tested negative for bluetongue for FMD as bluetongue can be a differential diagnosis for FMD</a:t>
            </a:r>
            <a:endParaRPr lang="en-CA" altLang="en-US" dirty="0">
              <a:solidFill>
                <a:srgbClr val="333333"/>
              </a:solidFill>
              <a:latin typeface="Helvetica Neue"/>
            </a:endParaRPr>
          </a:p>
          <a:p>
            <a:endParaRPr lang="en-CA" altLang="en-US" dirty="0">
              <a:latin typeface="Poppins-Regular"/>
            </a:endParaRPr>
          </a:p>
          <a:p>
            <a:r>
              <a:rPr lang="en-US" b="0" i="0" dirty="0">
                <a:solidFill>
                  <a:srgbClr val="27282A"/>
                </a:solidFill>
                <a:effectLst/>
                <a:latin typeface="Soehne"/>
              </a:rPr>
              <a:t>Protection Zone: means a </a:t>
            </a:r>
            <a:r>
              <a:rPr lang="en-US" b="0" i="1" u="sng" dirty="0">
                <a:solidFill>
                  <a:srgbClr val="27282A"/>
                </a:solidFill>
                <a:effectLst/>
                <a:latin typeface="Soehne"/>
                <a:hlinkClick r:id="rId3"/>
              </a:rPr>
              <a:t>zone</a:t>
            </a:r>
            <a:r>
              <a:rPr lang="en-US" b="0" i="0" dirty="0">
                <a:solidFill>
                  <a:srgbClr val="27282A"/>
                </a:solidFill>
                <a:effectLst/>
                <a:latin typeface="Soehne"/>
              </a:rPr>
              <a:t> where specific </a:t>
            </a:r>
            <a:r>
              <a:rPr lang="en-US" b="0" i="1" u="sng" dirty="0">
                <a:solidFill>
                  <a:srgbClr val="27282A"/>
                </a:solidFill>
                <a:effectLst/>
                <a:latin typeface="Soehne"/>
                <a:hlinkClick r:id="rId4"/>
              </a:rPr>
              <a:t>biosecurity</a:t>
            </a:r>
            <a:r>
              <a:rPr lang="en-US" b="0" i="0" dirty="0">
                <a:solidFill>
                  <a:srgbClr val="27282A"/>
                </a:solidFill>
                <a:effectLst/>
                <a:latin typeface="Soehne"/>
              </a:rPr>
              <a:t> and </a:t>
            </a:r>
            <a:r>
              <a:rPr lang="en-US" b="0" i="1" u="sng" dirty="0">
                <a:solidFill>
                  <a:srgbClr val="27282A"/>
                </a:solidFill>
                <a:effectLst/>
                <a:latin typeface="Soehne"/>
                <a:hlinkClick r:id="rId5"/>
              </a:rPr>
              <a:t>sanitary measures</a:t>
            </a:r>
            <a:r>
              <a:rPr lang="en-US" b="0" i="0" dirty="0">
                <a:solidFill>
                  <a:srgbClr val="27282A"/>
                </a:solidFill>
                <a:effectLst/>
                <a:latin typeface="Soehne"/>
              </a:rPr>
              <a:t> are implemented to prevent the entry of a pathogenic agent into a free country or </a:t>
            </a:r>
            <a:r>
              <a:rPr lang="en-US" b="0" i="1" u="sng" dirty="0">
                <a:solidFill>
                  <a:srgbClr val="27282A"/>
                </a:solidFill>
                <a:effectLst/>
                <a:latin typeface="Soehne"/>
                <a:hlinkClick r:id="rId6"/>
              </a:rPr>
              <a:t>zone</a:t>
            </a:r>
            <a:r>
              <a:rPr lang="en-US" b="0" i="0" dirty="0">
                <a:solidFill>
                  <a:srgbClr val="27282A"/>
                </a:solidFill>
                <a:effectLst/>
                <a:latin typeface="Soehne"/>
              </a:rPr>
              <a:t> from a </a:t>
            </a:r>
            <a:r>
              <a:rPr lang="en-US" b="0" i="0" dirty="0" err="1">
                <a:solidFill>
                  <a:srgbClr val="27282A"/>
                </a:solidFill>
                <a:effectLst/>
                <a:latin typeface="Soehne"/>
              </a:rPr>
              <a:t>neighbouring</a:t>
            </a:r>
            <a:r>
              <a:rPr lang="en-US" b="0" i="0" dirty="0">
                <a:solidFill>
                  <a:srgbClr val="27282A"/>
                </a:solidFill>
                <a:effectLst/>
                <a:latin typeface="Soehne"/>
              </a:rPr>
              <a:t> country or </a:t>
            </a:r>
            <a:r>
              <a:rPr lang="en-US" b="0" i="1" u="sng" dirty="0">
                <a:solidFill>
                  <a:srgbClr val="27282A"/>
                </a:solidFill>
                <a:effectLst/>
                <a:latin typeface="Soehne"/>
                <a:hlinkClick r:id="rId3"/>
              </a:rPr>
              <a:t>zone</a:t>
            </a:r>
            <a:r>
              <a:rPr lang="en-US" b="0" i="0" dirty="0">
                <a:solidFill>
                  <a:srgbClr val="27282A"/>
                </a:solidFill>
                <a:effectLst/>
                <a:latin typeface="Soehne"/>
              </a:rPr>
              <a:t> of a different </a:t>
            </a:r>
            <a:r>
              <a:rPr lang="en-US" b="0" i="1" u="sng" dirty="0">
                <a:solidFill>
                  <a:srgbClr val="27282A"/>
                </a:solidFill>
                <a:effectLst/>
                <a:latin typeface="Soehne"/>
                <a:hlinkClick r:id="rId7"/>
              </a:rPr>
              <a:t>animal health status</a:t>
            </a:r>
            <a:r>
              <a:rPr lang="en-US" b="0" i="0" dirty="0">
                <a:solidFill>
                  <a:srgbClr val="27282A"/>
                </a:solidFill>
                <a:effectLst/>
                <a:latin typeface="Soehne"/>
              </a:rPr>
              <a:t>.</a:t>
            </a:r>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9</a:t>
            </a:fld>
            <a:endParaRPr lang="en-US" altLang="en-US"/>
          </a:p>
        </p:txBody>
      </p:sp>
    </p:spTree>
    <p:extLst>
      <p:ext uri="{BB962C8B-B14F-4D97-AF65-F5344CB8AC3E}">
        <p14:creationId xmlns:p14="http://schemas.microsoft.com/office/powerpoint/2010/main" val="372216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altLang="en-US" dirty="0"/>
              <a:t>55 sheep and goats and 3 cattle from a farm in </a:t>
            </a:r>
            <a:r>
              <a:rPr lang="en-CA" altLang="en-US" dirty="0" err="1"/>
              <a:t>OderSpree</a:t>
            </a:r>
            <a:r>
              <a:rPr lang="en-CA" altLang="en-US" dirty="0"/>
              <a:t> (Yellow marker) were slaughtered on 13 January as the farm had obtained hay from the farm in </a:t>
            </a:r>
            <a:r>
              <a:rPr lang="en-CA" altLang="en-US" dirty="0" err="1"/>
              <a:t>Hönow</a:t>
            </a:r>
            <a:r>
              <a:rPr lang="en-CA" altLang="en-US" dirty="0"/>
              <a:t> where the outbreak occurred but none of the animals have shown signs of infection and have since tested negative.</a:t>
            </a:r>
            <a:endParaRPr lang="en-CA" altLang="en-US" b="1" dirty="0">
              <a:solidFill>
                <a:srgbClr val="212529"/>
              </a:solidFill>
              <a:latin typeface="Lato" panose="020F0502020204030203" pitchFamily="34" charset="0"/>
            </a:endParaRPr>
          </a:p>
          <a:p>
            <a:r>
              <a:rPr lang="en-CA" altLang="en-US" dirty="0"/>
              <a:t>- Goats in </a:t>
            </a:r>
            <a:r>
              <a:rPr lang="en-CA" altLang="en-US" dirty="0" err="1"/>
              <a:t>Barnim</a:t>
            </a:r>
            <a:r>
              <a:rPr lang="en-CA" altLang="en-US" dirty="0"/>
              <a:t> (the purple marker on the map) had clinical signs but were PCR and antibody negative</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10</a:t>
            </a:fld>
            <a:endParaRPr lang="en-US" altLang="en-US"/>
          </a:p>
        </p:txBody>
      </p:sp>
    </p:spTree>
    <p:extLst>
      <p:ext uri="{BB962C8B-B14F-4D97-AF65-F5344CB8AC3E}">
        <p14:creationId xmlns:p14="http://schemas.microsoft.com/office/powerpoint/2010/main" val="175485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b="1" dirty="0">
              <a:solidFill>
                <a:srgbClr val="333333"/>
              </a:solidFill>
              <a:latin typeface="Lato" panose="020F0502020204030203" pitchFamily="34" charset="0"/>
            </a:endParaRPr>
          </a:p>
          <a:p>
            <a:r>
              <a:rPr lang="en-CA" altLang="en-US" dirty="0"/>
              <a:t>There is also a hunting ban in place in the restriction zone and berlins two zoo’s have closed.</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Netherlands have implemented a national ban on the movement of veal calves (unless they are going to slaughter) and a ban on visitors to veal farms because there have been more than 3,600 calves transported from Brandenburg to the Netherlands since 1 December. These calves are located on more than 125 veal calf farms spread across the Netherlands.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Re-testing of samples which  tested negative for bluetongue for FMD as bluetongue can be a differential diagnosis for FMD</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11</a:t>
            </a:fld>
            <a:endParaRPr lang="en-US" altLang="en-US"/>
          </a:p>
        </p:txBody>
      </p:sp>
    </p:spTree>
    <p:extLst>
      <p:ext uri="{BB962C8B-B14F-4D97-AF65-F5344CB8AC3E}">
        <p14:creationId xmlns:p14="http://schemas.microsoft.com/office/powerpoint/2010/main" val="249720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324F69-9499-3920-FCA0-88B19CF203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09F1744-5AFA-1D9B-A98E-77B94102C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latin typeface="Poppins-Regular"/>
              </a:rPr>
              <a:t>Sent out a ping to the CEZD community early Friday morning and to date we’ve had 32 responses. With an average rating of very relevant. </a:t>
            </a:r>
          </a:p>
        </p:txBody>
      </p:sp>
      <p:sp>
        <p:nvSpPr>
          <p:cNvPr id="19460" name="Slide Number Placeholder 3">
            <a:extLst>
              <a:ext uri="{FF2B5EF4-FFF2-40B4-BE49-F238E27FC236}">
                <a16:creationId xmlns:a16="http://schemas.microsoft.com/office/drawing/2014/main" id="{E06336E3-2CD2-0554-1F94-FEEF066498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112AE49-5587-43D7-A1FD-D0D276CD3C78}" type="slidenum">
              <a:rPr lang="en-US" altLang="en-US" smtClean="0"/>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C2177-4729-AF64-E953-6F6E8E4516D2}"/>
              </a:ext>
            </a:extLst>
          </p:cNvPr>
          <p:cNvSpPr>
            <a:spLocks noGrp="1"/>
          </p:cNvSpPr>
          <p:nvPr>
            <p:ph type="dt" sz="half" idx="10"/>
          </p:nvPr>
        </p:nvSpPr>
        <p:spPr/>
        <p:txBody>
          <a:bodyPr/>
          <a:lstStyle>
            <a:lvl1pPr>
              <a:defRPr/>
            </a:lvl1pPr>
          </a:lstStyle>
          <a:p>
            <a:pPr>
              <a:defRPr/>
            </a:pPr>
            <a:fld id="{98BA3F82-3663-4C47-91E6-4DD42679F2E6}" type="datetime1">
              <a:rPr lang="en-US"/>
              <a:pPr>
                <a:defRPr/>
              </a:pPr>
              <a:t>2025-01-23</a:t>
            </a:fld>
            <a:endParaRPr lang="en-US"/>
          </a:p>
        </p:txBody>
      </p:sp>
      <p:sp>
        <p:nvSpPr>
          <p:cNvPr id="5" name="Footer Placeholder 4">
            <a:extLst>
              <a:ext uri="{FF2B5EF4-FFF2-40B4-BE49-F238E27FC236}">
                <a16:creationId xmlns:a16="http://schemas.microsoft.com/office/drawing/2014/main" id="{3FE09025-9DCC-1A31-9C2D-B90C659F35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F2024E-0965-04AF-C001-DE3DC2991888}"/>
              </a:ext>
            </a:extLst>
          </p:cNvPr>
          <p:cNvSpPr>
            <a:spLocks noGrp="1"/>
          </p:cNvSpPr>
          <p:nvPr>
            <p:ph type="sldNum" sz="quarter" idx="12"/>
          </p:nvPr>
        </p:nvSpPr>
        <p:spPr/>
        <p:txBody>
          <a:bodyPr/>
          <a:lstStyle>
            <a:lvl1pPr>
              <a:defRPr/>
            </a:lvl1pPr>
          </a:lstStyle>
          <a:p>
            <a:pPr>
              <a:defRPr/>
            </a:pPr>
            <a:fld id="{26BFAF98-4DA8-476E-BE52-B6EE440A760C}" type="slidenum">
              <a:rPr lang="en-US" altLang="en-US"/>
              <a:pPr>
                <a:defRPr/>
              </a:pPr>
              <a:t>‹#›</a:t>
            </a:fld>
            <a:endParaRPr lang="en-US" altLang="en-US"/>
          </a:p>
        </p:txBody>
      </p:sp>
    </p:spTree>
    <p:extLst>
      <p:ext uri="{BB962C8B-B14F-4D97-AF65-F5344CB8AC3E}">
        <p14:creationId xmlns:p14="http://schemas.microsoft.com/office/powerpoint/2010/main" val="320548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A20CD-94CF-2A8A-D83F-05FE6CE44179}"/>
              </a:ext>
            </a:extLst>
          </p:cNvPr>
          <p:cNvSpPr>
            <a:spLocks noGrp="1"/>
          </p:cNvSpPr>
          <p:nvPr>
            <p:ph type="dt" sz="half" idx="10"/>
          </p:nvPr>
        </p:nvSpPr>
        <p:spPr/>
        <p:txBody>
          <a:bodyPr/>
          <a:lstStyle>
            <a:lvl1pPr>
              <a:defRPr/>
            </a:lvl1pPr>
          </a:lstStyle>
          <a:p>
            <a:pPr>
              <a:defRPr/>
            </a:pPr>
            <a:fld id="{312A192E-0A5D-4B16-B704-D9282342DEB2}" type="datetime1">
              <a:rPr lang="en-US"/>
              <a:pPr>
                <a:defRPr/>
              </a:pPr>
              <a:t>2025-01-23</a:t>
            </a:fld>
            <a:endParaRPr lang="en-US"/>
          </a:p>
        </p:txBody>
      </p:sp>
      <p:sp>
        <p:nvSpPr>
          <p:cNvPr id="5" name="Footer Placeholder 4">
            <a:extLst>
              <a:ext uri="{FF2B5EF4-FFF2-40B4-BE49-F238E27FC236}">
                <a16:creationId xmlns:a16="http://schemas.microsoft.com/office/drawing/2014/main" id="{88DD210F-C850-56D3-8DBD-1A76F75372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0B598E-3260-BB03-04D3-9DD528E0072A}"/>
              </a:ext>
            </a:extLst>
          </p:cNvPr>
          <p:cNvSpPr>
            <a:spLocks noGrp="1"/>
          </p:cNvSpPr>
          <p:nvPr>
            <p:ph type="sldNum" sz="quarter" idx="12"/>
          </p:nvPr>
        </p:nvSpPr>
        <p:spPr/>
        <p:txBody>
          <a:bodyPr/>
          <a:lstStyle>
            <a:lvl1pPr>
              <a:defRPr/>
            </a:lvl1pPr>
          </a:lstStyle>
          <a:p>
            <a:pPr>
              <a:defRPr/>
            </a:pPr>
            <a:fld id="{9F185004-E429-4333-AFD3-38B0A7D7B1F1}" type="slidenum">
              <a:rPr lang="en-US" altLang="en-US"/>
              <a:pPr>
                <a:defRPr/>
              </a:pPr>
              <a:t>‹#›</a:t>
            </a:fld>
            <a:endParaRPr lang="en-US" altLang="en-US"/>
          </a:p>
        </p:txBody>
      </p:sp>
    </p:spTree>
    <p:extLst>
      <p:ext uri="{BB962C8B-B14F-4D97-AF65-F5344CB8AC3E}">
        <p14:creationId xmlns:p14="http://schemas.microsoft.com/office/powerpoint/2010/main" val="138789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596B9-342E-FE40-CFE6-F4A9CAF92546}"/>
              </a:ext>
            </a:extLst>
          </p:cNvPr>
          <p:cNvSpPr>
            <a:spLocks noGrp="1"/>
          </p:cNvSpPr>
          <p:nvPr>
            <p:ph type="dt" sz="half" idx="10"/>
          </p:nvPr>
        </p:nvSpPr>
        <p:spPr/>
        <p:txBody>
          <a:bodyPr/>
          <a:lstStyle>
            <a:lvl1pPr>
              <a:defRPr/>
            </a:lvl1pPr>
          </a:lstStyle>
          <a:p>
            <a:pPr>
              <a:defRPr/>
            </a:pPr>
            <a:fld id="{B76B3371-7685-4130-9503-DB962C72C709}" type="datetime1">
              <a:rPr lang="en-US"/>
              <a:pPr>
                <a:defRPr/>
              </a:pPr>
              <a:t>2025-01-23</a:t>
            </a:fld>
            <a:endParaRPr lang="en-US"/>
          </a:p>
        </p:txBody>
      </p:sp>
      <p:sp>
        <p:nvSpPr>
          <p:cNvPr id="5" name="Footer Placeholder 4">
            <a:extLst>
              <a:ext uri="{FF2B5EF4-FFF2-40B4-BE49-F238E27FC236}">
                <a16:creationId xmlns:a16="http://schemas.microsoft.com/office/drawing/2014/main" id="{9D966881-B8B1-A179-7D90-7A383BA88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5E4101-DDC2-8C0B-AFA4-1EFDE3839A13}"/>
              </a:ext>
            </a:extLst>
          </p:cNvPr>
          <p:cNvSpPr>
            <a:spLocks noGrp="1"/>
          </p:cNvSpPr>
          <p:nvPr>
            <p:ph type="sldNum" sz="quarter" idx="12"/>
          </p:nvPr>
        </p:nvSpPr>
        <p:spPr/>
        <p:txBody>
          <a:bodyPr/>
          <a:lstStyle>
            <a:lvl1pPr>
              <a:defRPr/>
            </a:lvl1pPr>
          </a:lstStyle>
          <a:p>
            <a:pPr>
              <a:defRPr/>
            </a:pPr>
            <a:fld id="{FA2845B9-265D-4253-AD72-18798D043F23}" type="slidenum">
              <a:rPr lang="en-US" altLang="en-US"/>
              <a:pPr>
                <a:defRPr/>
              </a:pPr>
              <a:t>‹#›</a:t>
            </a:fld>
            <a:endParaRPr lang="en-US" altLang="en-US"/>
          </a:p>
        </p:txBody>
      </p:sp>
    </p:spTree>
    <p:extLst>
      <p:ext uri="{BB962C8B-B14F-4D97-AF65-F5344CB8AC3E}">
        <p14:creationId xmlns:p14="http://schemas.microsoft.com/office/powerpoint/2010/main" val="673311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29D5FFE-ADAC-0B2A-CF4D-5BFF990CDF68}"/>
              </a:ext>
            </a:extLst>
          </p:cNvPr>
          <p:cNvSpPr>
            <a:spLocks noGrp="1"/>
          </p:cNvSpPr>
          <p:nvPr>
            <p:ph type="sldNum" sz="quarter" idx="14"/>
          </p:nvPr>
        </p:nvSpPr>
        <p:spPr/>
        <p:txBody>
          <a:bodyPr/>
          <a:lstStyle>
            <a:lvl1pPr>
              <a:defRPr/>
            </a:lvl1pPr>
          </a:lstStyle>
          <a:p>
            <a:pPr>
              <a:defRPr/>
            </a:pPr>
            <a:fld id="{68678C35-086D-4198-975D-7CAE096F9A66}" type="slidenum">
              <a:rPr lang="en-US" altLang="en-US"/>
              <a:pPr>
                <a:defRPr/>
              </a:pPr>
              <a:t>‹#›</a:t>
            </a:fld>
            <a:endParaRPr lang="en-US" altLang="en-US"/>
          </a:p>
        </p:txBody>
      </p:sp>
    </p:spTree>
    <p:extLst>
      <p:ext uri="{BB962C8B-B14F-4D97-AF65-F5344CB8AC3E}">
        <p14:creationId xmlns:p14="http://schemas.microsoft.com/office/powerpoint/2010/main" val="3350032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D72696-DE0C-32DE-422F-A83FD0836FBB}"/>
              </a:ext>
            </a:extLst>
          </p:cNvPr>
          <p:cNvSpPr>
            <a:spLocks noChangeArrowheads="1"/>
          </p:cNvSpPr>
          <p:nvPr/>
        </p:nvSpPr>
        <p:spPr bwMode="auto">
          <a:xfrm>
            <a:off x="519113" y="304800"/>
            <a:ext cx="10352087" cy="604838"/>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ts val="2000"/>
              </a:lnSpc>
              <a:defRPr/>
            </a:pPr>
            <a:r>
              <a:rPr lang="en-CA" altLang="en-US" sz="3200" baseline="30000">
                <a:solidFill>
                  <a:srgbClr val="1F497D"/>
                </a:solidFill>
                <a:cs typeface="Arial" charset="0"/>
              </a:rPr>
              <a:t>Centre for Emerging and Zoonotic Disease </a:t>
            </a:r>
          </a:p>
          <a:p>
            <a:pPr eaLnBrk="1" hangingPunct="1">
              <a:lnSpc>
                <a:spcPts val="2000"/>
              </a:lnSpc>
              <a:defRPr/>
            </a:pPr>
            <a:r>
              <a:rPr lang="en-CA" altLang="en-US" sz="3200" baseline="30000">
                <a:solidFill>
                  <a:srgbClr val="1F497D"/>
                </a:solidFill>
                <a:cs typeface="Arial" charset="0"/>
              </a:rPr>
              <a:t> </a:t>
            </a:r>
            <a:r>
              <a:rPr lang="en-CA" altLang="en-US" sz="3200">
                <a:solidFill>
                  <a:srgbClr val="1F497D"/>
                </a:solidFill>
                <a:cs typeface="Arial" charset="0"/>
              </a:rPr>
              <a:t>  </a:t>
            </a:r>
            <a:r>
              <a:rPr lang="en-CA" altLang="en-US" sz="3200" baseline="30000">
                <a:solidFill>
                  <a:srgbClr val="1F497D"/>
                </a:solidFill>
                <a:cs typeface="Arial" charset="0"/>
              </a:rPr>
              <a:t>Integrated Intelligence and Response [CEZD-IIR]</a:t>
            </a:r>
          </a:p>
        </p:txBody>
      </p:sp>
      <p:sp>
        <p:nvSpPr>
          <p:cNvPr id="3" name="Rectangle 2">
            <a:extLst>
              <a:ext uri="{FF2B5EF4-FFF2-40B4-BE49-F238E27FC236}">
                <a16:creationId xmlns:a16="http://schemas.microsoft.com/office/drawing/2014/main" id="{B5AFB908-4B73-1D1E-E021-CA95B9477023}"/>
              </a:ext>
            </a:extLst>
          </p:cNvPr>
          <p:cNvSpPr>
            <a:spLocks noChangeArrowheads="1"/>
          </p:cNvSpPr>
          <p:nvPr/>
        </p:nvSpPr>
        <p:spPr bwMode="auto">
          <a:xfrm>
            <a:off x="1430338" y="6429375"/>
            <a:ext cx="10452100" cy="276225"/>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CA" altLang="en-US" b="1" baseline="30000">
                <a:solidFill>
                  <a:srgbClr val="C00000"/>
                </a:solidFill>
                <a:cs typeface="Arial" charset="0"/>
              </a:rPr>
              <a:t>CEZD-IIR - </a:t>
            </a:r>
            <a:r>
              <a:rPr lang="en-CA" altLang="en-US" b="1" i="1" baseline="30000">
                <a:solidFill>
                  <a:prstClr val="black"/>
                </a:solidFill>
                <a:cs typeface="Arial" charset="0"/>
              </a:rPr>
              <a:t>Fostering multi-disciplinary perspectives to generate anticipatory intelligence for relevant communities</a:t>
            </a:r>
          </a:p>
        </p:txBody>
      </p:sp>
      <p:cxnSp>
        <p:nvCxnSpPr>
          <p:cNvPr id="4" name="Straight Connector 3">
            <a:extLst>
              <a:ext uri="{FF2B5EF4-FFF2-40B4-BE49-F238E27FC236}">
                <a16:creationId xmlns:a16="http://schemas.microsoft.com/office/drawing/2014/main" id="{73025027-2AD7-5F53-269E-6F1EC43542D8}"/>
              </a:ext>
            </a:extLst>
          </p:cNvPr>
          <p:cNvCxnSpPr/>
          <p:nvPr/>
        </p:nvCxnSpPr>
        <p:spPr>
          <a:xfrm>
            <a:off x="1219200" y="762000"/>
            <a:ext cx="8940800" cy="0"/>
          </a:xfrm>
          <a:prstGeom prst="line">
            <a:avLst/>
          </a:prstGeom>
          <a:ln w="3175">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A7A1A67-D891-8E72-B101-81EEC3A06CFA}"/>
              </a:ext>
            </a:extLst>
          </p:cNvPr>
          <p:cNvSpPr>
            <a:spLocks noChangeArrowheads="1"/>
          </p:cNvSpPr>
          <p:nvPr userDrawn="1"/>
        </p:nvSpPr>
        <p:spPr bwMode="auto">
          <a:xfrm>
            <a:off x="519113" y="304800"/>
            <a:ext cx="10352087" cy="604838"/>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ts val="2000"/>
              </a:lnSpc>
              <a:defRPr/>
            </a:pPr>
            <a:r>
              <a:rPr lang="en-CA" altLang="en-US" sz="3200" baseline="30000">
                <a:solidFill>
                  <a:srgbClr val="1F497D"/>
                </a:solidFill>
                <a:cs typeface="Arial" charset="0"/>
              </a:rPr>
              <a:t>Centre for Emerging and Zoonotic Disease </a:t>
            </a:r>
          </a:p>
          <a:p>
            <a:pPr eaLnBrk="1" hangingPunct="1">
              <a:lnSpc>
                <a:spcPts val="2000"/>
              </a:lnSpc>
              <a:defRPr/>
            </a:pPr>
            <a:r>
              <a:rPr lang="en-CA" altLang="en-US" sz="3200" baseline="30000">
                <a:solidFill>
                  <a:srgbClr val="1F497D"/>
                </a:solidFill>
                <a:cs typeface="Arial" charset="0"/>
              </a:rPr>
              <a:t> </a:t>
            </a:r>
            <a:r>
              <a:rPr lang="en-CA" altLang="en-US" sz="3200">
                <a:solidFill>
                  <a:srgbClr val="1F497D"/>
                </a:solidFill>
                <a:cs typeface="Arial" charset="0"/>
              </a:rPr>
              <a:t>  </a:t>
            </a:r>
            <a:r>
              <a:rPr lang="en-CA" altLang="en-US" sz="3200" baseline="30000">
                <a:solidFill>
                  <a:srgbClr val="1F497D"/>
                </a:solidFill>
                <a:cs typeface="Arial" charset="0"/>
              </a:rPr>
              <a:t>Integrated Intelligence and Response [CEZD-IIR]</a:t>
            </a:r>
          </a:p>
        </p:txBody>
      </p:sp>
      <p:sp>
        <p:nvSpPr>
          <p:cNvPr id="6" name="Rectangle 5">
            <a:extLst>
              <a:ext uri="{FF2B5EF4-FFF2-40B4-BE49-F238E27FC236}">
                <a16:creationId xmlns:a16="http://schemas.microsoft.com/office/drawing/2014/main" id="{545B8707-28E3-77DD-27DC-A990E345453F}"/>
              </a:ext>
            </a:extLst>
          </p:cNvPr>
          <p:cNvSpPr>
            <a:spLocks noChangeArrowheads="1"/>
          </p:cNvSpPr>
          <p:nvPr userDrawn="1"/>
        </p:nvSpPr>
        <p:spPr bwMode="auto">
          <a:xfrm>
            <a:off x="1430338" y="6429375"/>
            <a:ext cx="10452100" cy="276225"/>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CA" altLang="en-US" b="1" baseline="30000">
                <a:solidFill>
                  <a:srgbClr val="C00000"/>
                </a:solidFill>
                <a:cs typeface="Arial" charset="0"/>
              </a:rPr>
              <a:t>CEZD-IIR - </a:t>
            </a:r>
            <a:r>
              <a:rPr lang="en-CA" altLang="en-US" b="1" i="1" baseline="30000">
                <a:solidFill>
                  <a:prstClr val="black"/>
                </a:solidFill>
                <a:cs typeface="Arial" charset="0"/>
              </a:rPr>
              <a:t>Fostering multi-disciplinary perspectives to generate anticipatory intelligence for relevant communities</a:t>
            </a:r>
          </a:p>
        </p:txBody>
      </p:sp>
      <p:cxnSp>
        <p:nvCxnSpPr>
          <p:cNvPr id="7" name="Straight Connector 6">
            <a:extLst>
              <a:ext uri="{FF2B5EF4-FFF2-40B4-BE49-F238E27FC236}">
                <a16:creationId xmlns:a16="http://schemas.microsoft.com/office/drawing/2014/main" id="{E5E7ED2B-3C7F-76BD-4901-122A42EE8450}"/>
              </a:ext>
            </a:extLst>
          </p:cNvPr>
          <p:cNvCxnSpPr/>
          <p:nvPr userDrawn="1"/>
        </p:nvCxnSpPr>
        <p:spPr>
          <a:xfrm>
            <a:off x="1219200" y="762000"/>
            <a:ext cx="8940800" cy="0"/>
          </a:xfrm>
          <a:prstGeom prst="line">
            <a:avLst/>
          </a:prstGeom>
          <a:ln w="3175">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35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5A1C8-5EA2-E2DF-9E39-F74560722960}"/>
              </a:ext>
            </a:extLst>
          </p:cNvPr>
          <p:cNvSpPr>
            <a:spLocks noGrp="1"/>
          </p:cNvSpPr>
          <p:nvPr>
            <p:ph type="dt" sz="half" idx="10"/>
          </p:nvPr>
        </p:nvSpPr>
        <p:spPr/>
        <p:txBody>
          <a:bodyPr/>
          <a:lstStyle>
            <a:lvl1pPr eaLnBrk="0" hangingPunct="0">
              <a:defRPr/>
            </a:lvl1pPr>
          </a:lstStyle>
          <a:p>
            <a:pPr>
              <a:defRPr/>
            </a:pPr>
            <a:fld id="{E78D9214-1079-41F3-90E5-D7FDDCEBEFE0}" type="datetime1">
              <a:rPr lang="en-US"/>
              <a:pPr>
                <a:defRPr/>
              </a:pPr>
              <a:t>2025-01-23</a:t>
            </a:fld>
            <a:endParaRPr lang="en-US" dirty="0"/>
          </a:p>
        </p:txBody>
      </p:sp>
      <p:sp>
        <p:nvSpPr>
          <p:cNvPr id="5" name="Footer Placeholder 4">
            <a:extLst>
              <a:ext uri="{FF2B5EF4-FFF2-40B4-BE49-F238E27FC236}">
                <a16:creationId xmlns:a16="http://schemas.microsoft.com/office/drawing/2014/main" id="{9C1DCCBB-1904-2AF4-8B09-094AC8E4CE30}"/>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24F6AE9-5075-1AE1-9269-1342499EBE44}"/>
              </a:ext>
            </a:extLst>
          </p:cNvPr>
          <p:cNvSpPr>
            <a:spLocks noGrp="1"/>
          </p:cNvSpPr>
          <p:nvPr>
            <p:ph type="sldNum" sz="quarter" idx="12"/>
          </p:nvPr>
        </p:nvSpPr>
        <p:spPr/>
        <p:txBody>
          <a:bodyPr/>
          <a:lstStyle>
            <a:lvl1pPr eaLnBrk="0" hangingPunct="0">
              <a:defRPr/>
            </a:lvl1pPr>
          </a:lstStyle>
          <a:p>
            <a:pPr>
              <a:defRPr/>
            </a:pPr>
            <a:fld id="{D9A29694-4117-4BE4-BA9D-D2ACFFE8EDBD}" type="slidenum">
              <a:rPr lang="en-US" altLang="en-US"/>
              <a:pPr>
                <a:defRPr/>
              </a:pPr>
              <a:t>‹#›</a:t>
            </a:fld>
            <a:endParaRPr lang="en-US" altLang="en-US"/>
          </a:p>
        </p:txBody>
      </p:sp>
    </p:spTree>
    <p:extLst>
      <p:ext uri="{BB962C8B-B14F-4D97-AF65-F5344CB8AC3E}">
        <p14:creationId xmlns:p14="http://schemas.microsoft.com/office/powerpoint/2010/main" val="1924754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6" indent="0">
              <a:buNone/>
              <a:defRPr sz="1400">
                <a:solidFill>
                  <a:schemeClr val="tx1">
                    <a:tint val="75000"/>
                  </a:schemeClr>
                </a:solidFill>
              </a:defRPr>
            </a:lvl7pPr>
            <a:lvl8pPr marL="3200068" indent="0">
              <a:buNone/>
              <a:defRPr sz="1400">
                <a:solidFill>
                  <a:schemeClr val="tx1">
                    <a:tint val="75000"/>
                  </a:schemeClr>
                </a:solidFill>
              </a:defRPr>
            </a:lvl8pPr>
            <a:lvl9pPr marL="365722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857F4F-A9EA-2FEA-5420-CAD3997909C7}"/>
              </a:ext>
            </a:extLst>
          </p:cNvPr>
          <p:cNvSpPr>
            <a:spLocks noGrp="1"/>
          </p:cNvSpPr>
          <p:nvPr>
            <p:ph type="dt" sz="half" idx="10"/>
          </p:nvPr>
        </p:nvSpPr>
        <p:spPr/>
        <p:txBody>
          <a:bodyPr/>
          <a:lstStyle>
            <a:lvl1pPr eaLnBrk="0" hangingPunct="0">
              <a:defRPr/>
            </a:lvl1pPr>
          </a:lstStyle>
          <a:p>
            <a:pPr>
              <a:defRPr/>
            </a:pPr>
            <a:fld id="{D4DE1D77-6C9E-42C4-AE22-5C45D42AFC52}" type="datetime1">
              <a:rPr lang="en-US"/>
              <a:pPr>
                <a:defRPr/>
              </a:pPr>
              <a:t>2025-01-23</a:t>
            </a:fld>
            <a:endParaRPr lang="en-US" dirty="0"/>
          </a:p>
        </p:txBody>
      </p:sp>
      <p:sp>
        <p:nvSpPr>
          <p:cNvPr id="5" name="Footer Placeholder 4">
            <a:extLst>
              <a:ext uri="{FF2B5EF4-FFF2-40B4-BE49-F238E27FC236}">
                <a16:creationId xmlns:a16="http://schemas.microsoft.com/office/drawing/2014/main" id="{99EC15AE-30B9-F568-7E4A-13D4F5F2779C}"/>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09620CB-CE41-AB36-0F85-738A0B10C287}"/>
              </a:ext>
            </a:extLst>
          </p:cNvPr>
          <p:cNvSpPr>
            <a:spLocks noGrp="1"/>
          </p:cNvSpPr>
          <p:nvPr>
            <p:ph type="sldNum" sz="quarter" idx="12"/>
          </p:nvPr>
        </p:nvSpPr>
        <p:spPr/>
        <p:txBody>
          <a:bodyPr/>
          <a:lstStyle>
            <a:lvl1pPr eaLnBrk="0" hangingPunct="0">
              <a:defRPr/>
            </a:lvl1pPr>
          </a:lstStyle>
          <a:p>
            <a:pPr>
              <a:defRPr/>
            </a:pPr>
            <a:fld id="{0D7F1F9D-41F9-4287-A587-BA33D53BB492}" type="slidenum">
              <a:rPr lang="en-US" altLang="en-US"/>
              <a:pPr>
                <a:defRPr/>
              </a:pPr>
              <a:t>‹#›</a:t>
            </a:fld>
            <a:endParaRPr lang="en-US" altLang="en-US"/>
          </a:p>
        </p:txBody>
      </p:sp>
    </p:spTree>
    <p:extLst>
      <p:ext uri="{BB962C8B-B14F-4D97-AF65-F5344CB8AC3E}">
        <p14:creationId xmlns:p14="http://schemas.microsoft.com/office/powerpoint/2010/main" val="225143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4306989-24E5-C25A-7593-9EEC2C847E33}"/>
              </a:ext>
            </a:extLst>
          </p:cNvPr>
          <p:cNvSpPr>
            <a:spLocks noGrp="1"/>
          </p:cNvSpPr>
          <p:nvPr>
            <p:ph type="dt" sz="half" idx="10"/>
          </p:nvPr>
        </p:nvSpPr>
        <p:spPr/>
        <p:txBody>
          <a:bodyPr/>
          <a:lstStyle>
            <a:lvl1pPr eaLnBrk="0" hangingPunct="0">
              <a:defRPr/>
            </a:lvl1pPr>
          </a:lstStyle>
          <a:p>
            <a:pPr>
              <a:defRPr/>
            </a:pPr>
            <a:fld id="{2AA86C5C-4B2C-4219-A04C-89B6262FF62B}" type="datetime1">
              <a:rPr lang="en-US"/>
              <a:pPr>
                <a:defRPr/>
              </a:pPr>
              <a:t>2025-01-23</a:t>
            </a:fld>
            <a:endParaRPr lang="en-US" dirty="0"/>
          </a:p>
        </p:txBody>
      </p:sp>
      <p:sp>
        <p:nvSpPr>
          <p:cNvPr id="6" name="Footer Placeholder 4">
            <a:extLst>
              <a:ext uri="{FF2B5EF4-FFF2-40B4-BE49-F238E27FC236}">
                <a16:creationId xmlns:a16="http://schemas.microsoft.com/office/drawing/2014/main" id="{F4104D85-5ACA-DBDE-D77C-3900CCB4D587}"/>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F32D0D91-E9FB-7EE0-0EF8-0222D1288DD9}"/>
              </a:ext>
            </a:extLst>
          </p:cNvPr>
          <p:cNvSpPr>
            <a:spLocks noGrp="1"/>
          </p:cNvSpPr>
          <p:nvPr>
            <p:ph type="sldNum" sz="quarter" idx="12"/>
          </p:nvPr>
        </p:nvSpPr>
        <p:spPr/>
        <p:txBody>
          <a:bodyPr/>
          <a:lstStyle>
            <a:lvl1pPr eaLnBrk="0" hangingPunct="0">
              <a:defRPr/>
            </a:lvl1pPr>
          </a:lstStyle>
          <a:p>
            <a:pPr>
              <a:defRPr/>
            </a:pPr>
            <a:fld id="{20547883-1449-4B5C-9BC9-3264198436D2}" type="slidenum">
              <a:rPr lang="en-US" altLang="en-US"/>
              <a:pPr>
                <a:defRPr/>
              </a:pPr>
              <a:t>‹#›</a:t>
            </a:fld>
            <a:endParaRPr lang="en-US" altLang="en-US"/>
          </a:p>
        </p:txBody>
      </p:sp>
    </p:spTree>
    <p:extLst>
      <p:ext uri="{BB962C8B-B14F-4D97-AF65-F5344CB8AC3E}">
        <p14:creationId xmlns:p14="http://schemas.microsoft.com/office/powerpoint/2010/main" val="204568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1"/>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6" indent="0">
              <a:buNone/>
              <a:defRPr sz="1600" b="1"/>
            </a:lvl7pPr>
            <a:lvl8pPr marL="3200068" indent="0">
              <a:buNone/>
              <a:defRPr sz="1600" b="1"/>
            </a:lvl8pPr>
            <a:lvl9pPr marL="365722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5"/>
            <a:ext cx="5389033" cy="639761"/>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6" indent="0">
              <a:buNone/>
              <a:defRPr sz="1600" b="1"/>
            </a:lvl7pPr>
            <a:lvl8pPr marL="3200068" indent="0">
              <a:buNone/>
              <a:defRPr sz="1600" b="1"/>
            </a:lvl8pPr>
            <a:lvl9pPr marL="36572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237A9F-5B00-B35F-2F50-1E28B1C6EB5B}"/>
              </a:ext>
            </a:extLst>
          </p:cNvPr>
          <p:cNvSpPr>
            <a:spLocks noGrp="1"/>
          </p:cNvSpPr>
          <p:nvPr>
            <p:ph type="dt" sz="half" idx="10"/>
          </p:nvPr>
        </p:nvSpPr>
        <p:spPr/>
        <p:txBody>
          <a:bodyPr/>
          <a:lstStyle>
            <a:lvl1pPr eaLnBrk="0" hangingPunct="0">
              <a:defRPr/>
            </a:lvl1pPr>
          </a:lstStyle>
          <a:p>
            <a:pPr>
              <a:defRPr/>
            </a:pPr>
            <a:fld id="{F50E0437-12C9-49ED-8BAF-E455282E2CB0}" type="datetime1">
              <a:rPr lang="en-US"/>
              <a:pPr>
                <a:defRPr/>
              </a:pPr>
              <a:t>2025-01-23</a:t>
            </a:fld>
            <a:endParaRPr lang="en-US" dirty="0"/>
          </a:p>
        </p:txBody>
      </p:sp>
      <p:sp>
        <p:nvSpPr>
          <p:cNvPr id="8" name="Footer Placeholder 4">
            <a:extLst>
              <a:ext uri="{FF2B5EF4-FFF2-40B4-BE49-F238E27FC236}">
                <a16:creationId xmlns:a16="http://schemas.microsoft.com/office/drawing/2014/main" id="{B7E04365-52E4-E761-F769-811286B25899}"/>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F0BE861F-C492-790A-0B8F-16788D057F7B}"/>
              </a:ext>
            </a:extLst>
          </p:cNvPr>
          <p:cNvSpPr>
            <a:spLocks noGrp="1"/>
          </p:cNvSpPr>
          <p:nvPr>
            <p:ph type="sldNum" sz="quarter" idx="12"/>
          </p:nvPr>
        </p:nvSpPr>
        <p:spPr/>
        <p:txBody>
          <a:bodyPr/>
          <a:lstStyle>
            <a:lvl1pPr eaLnBrk="0" hangingPunct="0">
              <a:defRPr/>
            </a:lvl1pPr>
          </a:lstStyle>
          <a:p>
            <a:pPr>
              <a:defRPr/>
            </a:pPr>
            <a:fld id="{399270F5-B4F0-43F6-B641-3F85838A9374}" type="slidenum">
              <a:rPr lang="en-US" altLang="en-US"/>
              <a:pPr>
                <a:defRPr/>
              </a:pPr>
              <a:t>‹#›</a:t>
            </a:fld>
            <a:endParaRPr lang="en-US" altLang="en-US"/>
          </a:p>
        </p:txBody>
      </p:sp>
    </p:spTree>
    <p:extLst>
      <p:ext uri="{BB962C8B-B14F-4D97-AF65-F5344CB8AC3E}">
        <p14:creationId xmlns:p14="http://schemas.microsoft.com/office/powerpoint/2010/main" val="130893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6966CCB-C81B-A3B2-B95A-09085365411D}"/>
              </a:ext>
            </a:extLst>
          </p:cNvPr>
          <p:cNvSpPr>
            <a:spLocks noGrp="1"/>
          </p:cNvSpPr>
          <p:nvPr>
            <p:ph type="dt" sz="half" idx="10"/>
          </p:nvPr>
        </p:nvSpPr>
        <p:spPr/>
        <p:txBody>
          <a:bodyPr/>
          <a:lstStyle>
            <a:lvl1pPr eaLnBrk="0" hangingPunct="0">
              <a:defRPr/>
            </a:lvl1pPr>
          </a:lstStyle>
          <a:p>
            <a:pPr>
              <a:defRPr/>
            </a:pPr>
            <a:fld id="{8FC0C145-B784-495A-B5E9-B972C8F6A510}" type="datetime1">
              <a:rPr lang="en-US"/>
              <a:pPr>
                <a:defRPr/>
              </a:pPr>
              <a:t>2025-01-23</a:t>
            </a:fld>
            <a:endParaRPr lang="en-US" dirty="0"/>
          </a:p>
        </p:txBody>
      </p:sp>
      <p:sp>
        <p:nvSpPr>
          <p:cNvPr id="4" name="Footer Placeholder 4">
            <a:extLst>
              <a:ext uri="{FF2B5EF4-FFF2-40B4-BE49-F238E27FC236}">
                <a16:creationId xmlns:a16="http://schemas.microsoft.com/office/drawing/2014/main" id="{AA7A16F8-0DA6-DD49-946D-C2F0C875208A}"/>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5F3F6095-B9C0-ADE2-3682-0EE11A06C890}"/>
              </a:ext>
            </a:extLst>
          </p:cNvPr>
          <p:cNvSpPr>
            <a:spLocks noGrp="1"/>
          </p:cNvSpPr>
          <p:nvPr>
            <p:ph type="sldNum" sz="quarter" idx="12"/>
          </p:nvPr>
        </p:nvSpPr>
        <p:spPr/>
        <p:txBody>
          <a:bodyPr/>
          <a:lstStyle>
            <a:lvl1pPr eaLnBrk="0" hangingPunct="0">
              <a:defRPr/>
            </a:lvl1pPr>
          </a:lstStyle>
          <a:p>
            <a:pPr>
              <a:defRPr/>
            </a:pPr>
            <a:fld id="{8777FA38-E4F5-4FE6-A307-1B12F20B2E05}" type="slidenum">
              <a:rPr lang="en-US" altLang="en-US"/>
              <a:pPr>
                <a:defRPr/>
              </a:pPr>
              <a:t>‹#›</a:t>
            </a:fld>
            <a:endParaRPr lang="en-US" altLang="en-US"/>
          </a:p>
        </p:txBody>
      </p:sp>
    </p:spTree>
    <p:extLst>
      <p:ext uri="{BB962C8B-B14F-4D97-AF65-F5344CB8AC3E}">
        <p14:creationId xmlns:p14="http://schemas.microsoft.com/office/powerpoint/2010/main" val="58419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8FF8D3-2A20-3D19-9FCE-3A6A48B55BCE}"/>
              </a:ext>
            </a:extLst>
          </p:cNvPr>
          <p:cNvSpPr>
            <a:spLocks noGrp="1"/>
          </p:cNvSpPr>
          <p:nvPr>
            <p:ph type="dt" sz="half" idx="10"/>
          </p:nvPr>
        </p:nvSpPr>
        <p:spPr/>
        <p:txBody>
          <a:bodyPr/>
          <a:lstStyle>
            <a:lvl1pPr eaLnBrk="0" hangingPunct="0">
              <a:defRPr/>
            </a:lvl1pPr>
          </a:lstStyle>
          <a:p>
            <a:pPr>
              <a:defRPr/>
            </a:pPr>
            <a:fld id="{C7BBA67D-F756-474B-9A94-9792B4B26F66}" type="datetime1">
              <a:rPr lang="en-US"/>
              <a:pPr>
                <a:defRPr/>
              </a:pPr>
              <a:t>2025-01-23</a:t>
            </a:fld>
            <a:endParaRPr lang="en-US" dirty="0"/>
          </a:p>
        </p:txBody>
      </p:sp>
      <p:sp>
        <p:nvSpPr>
          <p:cNvPr id="3" name="Footer Placeholder 4">
            <a:extLst>
              <a:ext uri="{FF2B5EF4-FFF2-40B4-BE49-F238E27FC236}">
                <a16:creationId xmlns:a16="http://schemas.microsoft.com/office/drawing/2014/main" id="{D11BDDB3-ED36-B20E-20FE-EDD1B42B003B}"/>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AFBF9696-7032-00CF-F192-BEFDF060C269}"/>
              </a:ext>
            </a:extLst>
          </p:cNvPr>
          <p:cNvSpPr>
            <a:spLocks noGrp="1"/>
          </p:cNvSpPr>
          <p:nvPr>
            <p:ph type="sldNum" sz="quarter" idx="12"/>
          </p:nvPr>
        </p:nvSpPr>
        <p:spPr/>
        <p:txBody>
          <a:bodyPr/>
          <a:lstStyle>
            <a:lvl1pPr eaLnBrk="0" hangingPunct="0">
              <a:defRPr/>
            </a:lvl1pPr>
          </a:lstStyle>
          <a:p>
            <a:pPr>
              <a:defRPr/>
            </a:pPr>
            <a:fld id="{9AB3AC46-C0F0-4F1E-BC27-86C3766AAC22}" type="slidenum">
              <a:rPr lang="en-US" altLang="en-US"/>
              <a:pPr>
                <a:defRPr/>
              </a:pPr>
              <a:t>‹#›</a:t>
            </a:fld>
            <a:endParaRPr lang="en-US" altLang="en-US"/>
          </a:p>
        </p:txBody>
      </p:sp>
    </p:spTree>
    <p:extLst>
      <p:ext uri="{BB962C8B-B14F-4D97-AF65-F5344CB8AC3E}">
        <p14:creationId xmlns:p14="http://schemas.microsoft.com/office/powerpoint/2010/main" val="382826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D67B291-D0B4-DEB4-9828-9951B9F18B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B695324-F908-9B27-406B-FB845D9FE3BD}"/>
              </a:ext>
            </a:extLst>
          </p:cNvPr>
          <p:cNvSpPr>
            <a:spLocks noGrp="1"/>
          </p:cNvSpPr>
          <p:nvPr>
            <p:ph type="dt" sz="half" idx="10"/>
          </p:nvPr>
        </p:nvSpPr>
        <p:spPr/>
        <p:txBody>
          <a:bodyPr/>
          <a:lstStyle>
            <a:lvl1pPr>
              <a:defRPr/>
            </a:lvl1pPr>
          </a:lstStyle>
          <a:p>
            <a:pPr>
              <a:defRPr/>
            </a:pPr>
            <a:fld id="{25D6F8AF-1558-4F3C-8838-2664D64326CA}" type="datetime1">
              <a:rPr lang="en-US"/>
              <a:pPr>
                <a:defRPr/>
              </a:pPr>
              <a:t>2025-01-23</a:t>
            </a:fld>
            <a:endParaRPr lang="en-US"/>
          </a:p>
        </p:txBody>
      </p:sp>
      <p:sp>
        <p:nvSpPr>
          <p:cNvPr id="6" name="Footer Placeholder 4">
            <a:extLst>
              <a:ext uri="{FF2B5EF4-FFF2-40B4-BE49-F238E27FC236}">
                <a16:creationId xmlns:a16="http://schemas.microsoft.com/office/drawing/2014/main" id="{DA559618-992A-AD4E-AC63-81360CC878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D43534-E0F1-7004-ABCB-3A3CAE7A7190}"/>
              </a:ext>
            </a:extLst>
          </p:cNvPr>
          <p:cNvSpPr>
            <a:spLocks noGrp="1"/>
          </p:cNvSpPr>
          <p:nvPr>
            <p:ph type="sldNum" sz="quarter" idx="12"/>
          </p:nvPr>
        </p:nvSpPr>
        <p:spPr/>
        <p:txBody>
          <a:bodyPr/>
          <a:lstStyle>
            <a:lvl1pPr>
              <a:defRPr/>
            </a:lvl1pPr>
          </a:lstStyle>
          <a:p>
            <a:pPr>
              <a:defRPr/>
            </a:pPr>
            <a:fld id="{EA01DF64-20BF-4DF5-9243-15EDF3B2E4F0}" type="slidenum">
              <a:rPr lang="en-US" altLang="en-US"/>
              <a:pPr>
                <a:defRPr/>
              </a:pPr>
              <a:t>‹#›</a:t>
            </a:fld>
            <a:endParaRPr lang="en-US" altLang="en-US"/>
          </a:p>
        </p:txBody>
      </p:sp>
    </p:spTree>
    <p:extLst>
      <p:ext uri="{BB962C8B-B14F-4D97-AF65-F5344CB8AC3E}">
        <p14:creationId xmlns:p14="http://schemas.microsoft.com/office/powerpoint/2010/main" val="64496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53"/>
            <a:ext cx="6815668" cy="58531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AE51218-B7E0-2ADE-0C25-8ACF8C240BD1}"/>
              </a:ext>
            </a:extLst>
          </p:cNvPr>
          <p:cNvSpPr>
            <a:spLocks noGrp="1"/>
          </p:cNvSpPr>
          <p:nvPr>
            <p:ph type="dt" sz="half" idx="10"/>
          </p:nvPr>
        </p:nvSpPr>
        <p:spPr/>
        <p:txBody>
          <a:bodyPr/>
          <a:lstStyle>
            <a:lvl1pPr eaLnBrk="0" hangingPunct="0">
              <a:defRPr/>
            </a:lvl1pPr>
          </a:lstStyle>
          <a:p>
            <a:pPr>
              <a:defRPr/>
            </a:pPr>
            <a:fld id="{EDB2623C-5B31-4CE4-9EAB-D8DAA60E86A9}" type="datetime1">
              <a:rPr lang="en-US"/>
              <a:pPr>
                <a:defRPr/>
              </a:pPr>
              <a:t>2025-01-23</a:t>
            </a:fld>
            <a:endParaRPr lang="en-US" dirty="0"/>
          </a:p>
        </p:txBody>
      </p:sp>
      <p:sp>
        <p:nvSpPr>
          <p:cNvPr id="6" name="Footer Placeholder 4">
            <a:extLst>
              <a:ext uri="{FF2B5EF4-FFF2-40B4-BE49-F238E27FC236}">
                <a16:creationId xmlns:a16="http://schemas.microsoft.com/office/drawing/2014/main" id="{CF71AA94-4C43-96CE-70EB-3F3ABA0606A5}"/>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402BD961-E328-AB6A-372B-B231AF314488}"/>
              </a:ext>
            </a:extLst>
          </p:cNvPr>
          <p:cNvSpPr>
            <a:spLocks noGrp="1"/>
          </p:cNvSpPr>
          <p:nvPr>
            <p:ph type="sldNum" sz="quarter" idx="12"/>
          </p:nvPr>
        </p:nvSpPr>
        <p:spPr/>
        <p:txBody>
          <a:bodyPr/>
          <a:lstStyle>
            <a:lvl1pPr eaLnBrk="0" hangingPunct="0">
              <a:defRPr/>
            </a:lvl1pPr>
          </a:lstStyle>
          <a:p>
            <a:pPr>
              <a:defRPr/>
            </a:pPr>
            <a:fld id="{ED61EDEC-03C3-4337-AE69-C703616466FF}" type="slidenum">
              <a:rPr lang="en-US" altLang="en-US"/>
              <a:pPr>
                <a:defRPr/>
              </a:pPr>
              <a:t>‹#›</a:t>
            </a:fld>
            <a:endParaRPr lang="en-US" altLang="en-US"/>
          </a:p>
        </p:txBody>
      </p:sp>
    </p:spTree>
    <p:extLst>
      <p:ext uri="{BB962C8B-B14F-4D97-AF65-F5344CB8AC3E}">
        <p14:creationId xmlns:p14="http://schemas.microsoft.com/office/powerpoint/2010/main" val="2603158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6" indent="0">
              <a:buNone/>
              <a:defRPr sz="2000"/>
            </a:lvl7pPr>
            <a:lvl8pPr marL="3200068" indent="0">
              <a:buNone/>
              <a:defRPr sz="2000"/>
            </a:lvl8pPr>
            <a:lvl9pPr marL="3657221"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2C99E5-75F5-4EEB-E151-3AA4541159EA}"/>
              </a:ext>
            </a:extLst>
          </p:cNvPr>
          <p:cNvSpPr>
            <a:spLocks noGrp="1"/>
          </p:cNvSpPr>
          <p:nvPr>
            <p:ph type="dt" sz="half" idx="10"/>
          </p:nvPr>
        </p:nvSpPr>
        <p:spPr/>
        <p:txBody>
          <a:bodyPr/>
          <a:lstStyle>
            <a:lvl1pPr eaLnBrk="0" hangingPunct="0">
              <a:defRPr/>
            </a:lvl1pPr>
          </a:lstStyle>
          <a:p>
            <a:pPr>
              <a:defRPr/>
            </a:pPr>
            <a:fld id="{A4593B70-D7E7-4B63-A75F-6D1CB75C9A6E}" type="datetime1">
              <a:rPr lang="en-US"/>
              <a:pPr>
                <a:defRPr/>
              </a:pPr>
              <a:t>2025-01-23</a:t>
            </a:fld>
            <a:endParaRPr lang="en-US" dirty="0"/>
          </a:p>
        </p:txBody>
      </p:sp>
      <p:sp>
        <p:nvSpPr>
          <p:cNvPr id="6" name="Footer Placeholder 4">
            <a:extLst>
              <a:ext uri="{FF2B5EF4-FFF2-40B4-BE49-F238E27FC236}">
                <a16:creationId xmlns:a16="http://schemas.microsoft.com/office/drawing/2014/main" id="{3E22FFAE-B4B9-AFF6-5FDC-42E6B2CD55B7}"/>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12159FB6-8CAD-1B0F-B571-96A5B476D54C}"/>
              </a:ext>
            </a:extLst>
          </p:cNvPr>
          <p:cNvSpPr>
            <a:spLocks noGrp="1"/>
          </p:cNvSpPr>
          <p:nvPr>
            <p:ph type="sldNum" sz="quarter" idx="12"/>
          </p:nvPr>
        </p:nvSpPr>
        <p:spPr/>
        <p:txBody>
          <a:bodyPr/>
          <a:lstStyle>
            <a:lvl1pPr eaLnBrk="0" hangingPunct="0">
              <a:defRPr/>
            </a:lvl1pPr>
          </a:lstStyle>
          <a:p>
            <a:pPr>
              <a:defRPr/>
            </a:pPr>
            <a:fld id="{0130953D-9FAF-4606-A35C-DBD1286A667D}" type="slidenum">
              <a:rPr lang="en-US" altLang="en-US"/>
              <a:pPr>
                <a:defRPr/>
              </a:pPr>
              <a:t>‹#›</a:t>
            </a:fld>
            <a:endParaRPr lang="en-US" altLang="en-US"/>
          </a:p>
        </p:txBody>
      </p:sp>
    </p:spTree>
    <p:extLst>
      <p:ext uri="{BB962C8B-B14F-4D97-AF65-F5344CB8AC3E}">
        <p14:creationId xmlns:p14="http://schemas.microsoft.com/office/powerpoint/2010/main" val="890935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3AC95-A401-E33B-3351-D8E5B666F3F4}"/>
              </a:ext>
            </a:extLst>
          </p:cNvPr>
          <p:cNvSpPr>
            <a:spLocks noGrp="1"/>
          </p:cNvSpPr>
          <p:nvPr>
            <p:ph type="dt" sz="half" idx="10"/>
          </p:nvPr>
        </p:nvSpPr>
        <p:spPr/>
        <p:txBody>
          <a:bodyPr/>
          <a:lstStyle>
            <a:lvl1pPr eaLnBrk="0" hangingPunct="0">
              <a:defRPr/>
            </a:lvl1pPr>
          </a:lstStyle>
          <a:p>
            <a:pPr>
              <a:defRPr/>
            </a:pPr>
            <a:fld id="{697585D1-434E-4DEC-BEFE-02359082C928}" type="datetime1">
              <a:rPr lang="en-US"/>
              <a:pPr>
                <a:defRPr/>
              </a:pPr>
              <a:t>2025-01-23</a:t>
            </a:fld>
            <a:endParaRPr lang="en-US" dirty="0"/>
          </a:p>
        </p:txBody>
      </p:sp>
      <p:sp>
        <p:nvSpPr>
          <p:cNvPr id="5" name="Footer Placeholder 4">
            <a:extLst>
              <a:ext uri="{FF2B5EF4-FFF2-40B4-BE49-F238E27FC236}">
                <a16:creationId xmlns:a16="http://schemas.microsoft.com/office/drawing/2014/main" id="{B62C8108-44A3-9130-2E01-1C55FFD06B1B}"/>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1B44C10C-FEA1-6A55-C429-B8616C85792C}"/>
              </a:ext>
            </a:extLst>
          </p:cNvPr>
          <p:cNvSpPr>
            <a:spLocks noGrp="1"/>
          </p:cNvSpPr>
          <p:nvPr>
            <p:ph type="sldNum" sz="quarter" idx="12"/>
          </p:nvPr>
        </p:nvSpPr>
        <p:spPr/>
        <p:txBody>
          <a:bodyPr/>
          <a:lstStyle>
            <a:lvl1pPr eaLnBrk="0" hangingPunct="0">
              <a:defRPr/>
            </a:lvl1pPr>
          </a:lstStyle>
          <a:p>
            <a:pPr>
              <a:defRPr/>
            </a:pPr>
            <a:fld id="{BB16CEC5-944B-4E82-88B6-BACEA1F99657}" type="slidenum">
              <a:rPr lang="en-US" altLang="en-US"/>
              <a:pPr>
                <a:defRPr/>
              </a:pPr>
              <a:t>‹#›</a:t>
            </a:fld>
            <a:endParaRPr lang="en-US" altLang="en-US"/>
          </a:p>
        </p:txBody>
      </p:sp>
    </p:spTree>
    <p:extLst>
      <p:ext uri="{BB962C8B-B14F-4D97-AF65-F5344CB8AC3E}">
        <p14:creationId xmlns:p14="http://schemas.microsoft.com/office/powerpoint/2010/main" val="2215625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3"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D41C0-A487-42F1-86EE-D46C72AC7299}"/>
              </a:ext>
            </a:extLst>
          </p:cNvPr>
          <p:cNvSpPr>
            <a:spLocks noGrp="1"/>
          </p:cNvSpPr>
          <p:nvPr>
            <p:ph type="dt" sz="half" idx="10"/>
          </p:nvPr>
        </p:nvSpPr>
        <p:spPr/>
        <p:txBody>
          <a:bodyPr/>
          <a:lstStyle>
            <a:lvl1pPr eaLnBrk="0" hangingPunct="0">
              <a:defRPr/>
            </a:lvl1pPr>
          </a:lstStyle>
          <a:p>
            <a:pPr>
              <a:defRPr/>
            </a:pPr>
            <a:fld id="{A51CF1F8-F3FF-4081-AB34-785C30850CDA}" type="datetime1">
              <a:rPr lang="en-US"/>
              <a:pPr>
                <a:defRPr/>
              </a:pPr>
              <a:t>2025-01-23</a:t>
            </a:fld>
            <a:endParaRPr lang="en-US" dirty="0"/>
          </a:p>
        </p:txBody>
      </p:sp>
      <p:sp>
        <p:nvSpPr>
          <p:cNvPr id="5" name="Footer Placeholder 4">
            <a:extLst>
              <a:ext uri="{FF2B5EF4-FFF2-40B4-BE49-F238E27FC236}">
                <a16:creationId xmlns:a16="http://schemas.microsoft.com/office/drawing/2014/main" id="{097E0D79-D99B-E54B-BB3B-CFAA1726F0B3}"/>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BAFF2A85-9D7F-49CF-839D-87F48DE82F25}"/>
              </a:ext>
            </a:extLst>
          </p:cNvPr>
          <p:cNvSpPr>
            <a:spLocks noGrp="1"/>
          </p:cNvSpPr>
          <p:nvPr>
            <p:ph type="sldNum" sz="quarter" idx="12"/>
          </p:nvPr>
        </p:nvSpPr>
        <p:spPr/>
        <p:txBody>
          <a:bodyPr/>
          <a:lstStyle>
            <a:lvl1pPr eaLnBrk="0" hangingPunct="0">
              <a:defRPr/>
            </a:lvl1pPr>
          </a:lstStyle>
          <a:p>
            <a:pPr>
              <a:defRPr/>
            </a:pPr>
            <a:fld id="{4A0A52D6-6C47-4470-B7BC-490AFF44069B}" type="slidenum">
              <a:rPr lang="en-US" altLang="en-US"/>
              <a:pPr>
                <a:defRPr/>
              </a:pPr>
              <a:t>‹#›</a:t>
            </a:fld>
            <a:endParaRPr lang="en-US" altLang="en-US"/>
          </a:p>
        </p:txBody>
      </p:sp>
    </p:spTree>
    <p:extLst>
      <p:ext uri="{BB962C8B-B14F-4D97-AF65-F5344CB8AC3E}">
        <p14:creationId xmlns:p14="http://schemas.microsoft.com/office/powerpoint/2010/main" val="3325187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9AF65-515A-82B2-C098-862029791262}"/>
              </a:ext>
            </a:extLst>
          </p:cNvPr>
          <p:cNvSpPr>
            <a:spLocks noChangeArrowheads="1"/>
          </p:cNvSpPr>
          <p:nvPr userDrawn="1"/>
        </p:nvSpPr>
        <p:spPr bwMode="auto">
          <a:xfrm>
            <a:off x="519113" y="304800"/>
            <a:ext cx="10352087" cy="604838"/>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ts val="2000"/>
              </a:lnSpc>
              <a:defRPr/>
            </a:pPr>
            <a:r>
              <a:rPr lang="en-CA" altLang="en-US" sz="3200" baseline="30000">
                <a:solidFill>
                  <a:srgbClr val="1F497D"/>
                </a:solidFill>
                <a:cs typeface="Arial" charset="0"/>
              </a:rPr>
              <a:t>Centre for Emerging and Zoonotic Disease </a:t>
            </a:r>
          </a:p>
          <a:p>
            <a:pPr eaLnBrk="1" hangingPunct="1">
              <a:lnSpc>
                <a:spcPts val="2000"/>
              </a:lnSpc>
              <a:defRPr/>
            </a:pPr>
            <a:r>
              <a:rPr lang="en-CA" altLang="en-US" sz="3200" baseline="30000">
                <a:solidFill>
                  <a:srgbClr val="1F497D"/>
                </a:solidFill>
                <a:cs typeface="Arial" charset="0"/>
              </a:rPr>
              <a:t> </a:t>
            </a:r>
            <a:r>
              <a:rPr lang="en-CA" altLang="en-US" sz="3200">
                <a:solidFill>
                  <a:srgbClr val="1F497D"/>
                </a:solidFill>
                <a:cs typeface="Arial" charset="0"/>
              </a:rPr>
              <a:t>  </a:t>
            </a:r>
            <a:r>
              <a:rPr lang="en-CA" altLang="en-US" sz="3200" baseline="30000">
                <a:solidFill>
                  <a:srgbClr val="1F497D"/>
                </a:solidFill>
                <a:cs typeface="Arial" charset="0"/>
              </a:rPr>
              <a:t>Integrated Intelligence and Response [CEZD-IIR]</a:t>
            </a:r>
          </a:p>
        </p:txBody>
      </p:sp>
      <p:sp>
        <p:nvSpPr>
          <p:cNvPr id="3" name="Rectangle 2">
            <a:extLst>
              <a:ext uri="{FF2B5EF4-FFF2-40B4-BE49-F238E27FC236}">
                <a16:creationId xmlns:a16="http://schemas.microsoft.com/office/drawing/2014/main" id="{1108D73F-24EF-45F8-F401-42F857109EEB}"/>
              </a:ext>
            </a:extLst>
          </p:cNvPr>
          <p:cNvSpPr>
            <a:spLocks noChangeArrowheads="1"/>
          </p:cNvSpPr>
          <p:nvPr userDrawn="1"/>
        </p:nvSpPr>
        <p:spPr bwMode="auto">
          <a:xfrm>
            <a:off x="914400" y="6430963"/>
            <a:ext cx="10858500" cy="369887"/>
          </a:xfrm>
          <a:prstGeom prst="rect">
            <a:avLst/>
          </a:prstGeom>
          <a:noFill/>
          <a:ln>
            <a:noFill/>
          </a:ln>
        </p:spPr>
        <p:txBody>
          <a:bodyPr lIns="91431" tIns="45715" rIns="91431"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CA" altLang="en-US" b="1" baseline="30000">
                <a:solidFill>
                  <a:srgbClr val="C00000"/>
                </a:solidFill>
                <a:cs typeface="Arial" charset="0"/>
              </a:rPr>
              <a:t>Vision - </a:t>
            </a:r>
            <a:r>
              <a:rPr lang="en-CA" altLang="en-US" b="1" i="1" baseline="30000">
                <a:solidFill>
                  <a:prstClr val="black"/>
                </a:solidFill>
                <a:cs typeface="Arial" charset="0"/>
              </a:rPr>
              <a:t>Fostering multi-disciplinary perspectives to generate anticipatory intelligence for</a:t>
            </a:r>
            <a:r>
              <a:rPr lang="en-CA" altLang="en-US" b="1" i="1">
                <a:solidFill>
                  <a:prstClr val="black"/>
                </a:solidFill>
                <a:cs typeface="Arial" charset="0"/>
              </a:rPr>
              <a:t> </a:t>
            </a:r>
            <a:r>
              <a:rPr lang="en-CA" altLang="en-US" b="1" i="1" baseline="30000">
                <a:solidFill>
                  <a:prstClr val="black"/>
                </a:solidFill>
                <a:cs typeface="Arial" charset="0"/>
              </a:rPr>
              <a:t>emerging and zoonotic diseases.</a:t>
            </a:r>
          </a:p>
        </p:txBody>
      </p:sp>
      <p:cxnSp>
        <p:nvCxnSpPr>
          <p:cNvPr id="4" name="Straight Connector 3">
            <a:extLst>
              <a:ext uri="{FF2B5EF4-FFF2-40B4-BE49-F238E27FC236}">
                <a16:creationId xmlns:a16="http://schemas.microsoft.com/office/drawing/2014/main" id="{206FDD3F-0A2F-A661-A1E8-7DD50617E777}"/>
              </a:ext>
            </a:extLst>
          </p:cNvPr>
          <p:cNvCxnSpPr/>
          <p:nvPr userDrawn="1"/>
        </p:nvCxnSpPr>
        <p:spPr>
          <a:xfrm>
            <a:off x="1219200" y="762000"/>
            <a:ext cx="8940800" cy="0"/>
          </a:xfrm>
          <a:prstGeom prst="line">
            <a:avLst/>
          </a:prstGeom>
          <a:ln w="3175">
            <a:solidFill>
              <a:srgbClr val="C00000"/>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1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B86121-97CB-547C-6BD2-471F7F6E7770}"/>
              </a:ext>
            </a:extLst>
          </p:cNvPr>
          <p:cNvSpPr>
            <a:spLocks noGrp="1"/>
          </p:cNvSpPr>
          <p:nvPr>
            <p:ph type="dt" sz="half" idx="10"/>
          </p:nvPr>
        </p:nvSpPr>
        <p:spPr/>
        <p:txBody>
          <a:bodyPr/>
          <a:lstStyle>
            <a:lvl1pPr>
              <a:defRPr/>
            </a:lvl1pPr>
          </a:lstStyle>
          <a:p>
            <a:pPr>
              <a:defRPr/>
            </a:pPr>
            <a:fld id="{76979A77-2AD3-4C02-B97F-ABA02CC61B22}" type="datetime1">
              <a:rPr lang="en-US"/>
              <a:pPr>
                <a:defRPr/>
              </a:pPr>
              <a:t>2025-01-23</a:t>
            </a:fld>
            <a:endParaRPr lang="en-US"/>
          </a:p>
        </p:txBody>
      </p:sp>
      <p:sp>
        <p:nvSpPr>
          <p:cNvPr id="5" name="Footer Placeholder 4">
            <a:extLst>
              <a:ext uri="{FF2B5EF4-FFF2-40B4-BE49-F238E27FC236}">
                <a16:creationId xmlns:a16="http://schemas.microsoft.com/office/drawing/2014/main" id="{FAA4A65E-DD07-3930-19C6-942451081C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A7683E-5E67-2FA1-3BEA-BE54D4A5A2C6}"/>
              </a:ext>
            </a:extLst>
          </p:cNvPr>
          <p:cNvSpPr>
            <a:spLocks noGrp="1"/>
          </p:cNvSpPr>
          <p:nvPr>
            <p:ph type="sldNum" sz="quarter" idx="12"/>
          </p:nvPr>
        </p:nvSpPr>
        <p:spPr/>
        <p:txBody>
          <a:bodyPr/>
          <a:lstStyle>
            <a:lvl1pPr>
              <a:defRPr/>
            </a:lvl1pPr>
          </a:lstStyle>
          <a:p>
            <a:pPr>
              <a:defRPr/>
            </a:pPr>
            <a:fld id="{6D526DE0-D07E-4817-8808-BED4DFDAA16F}" type="slidenum">
              <a:rPr lang="en-US" altLang="en-US"/>
              <a:pPr>
                <a:defRPr/>
              </a:pPr>
              <a:t>‹#›</a:t>
            </a:fld>
            <a:endParaRPr lang="en-US" altLang="en-US"/>
          </a:p>
        </p:txBody>
      </p:sp>
    </p:spTree>
    <p:extLst>
      <p:ext uri="{BB962C8B-B14F-4D97-AF65-F5344CB8AC3E}">
        <p14:creationId xmlns:p14="http://schemas.microsoft.com/office/powerpoint/2010/main" val="34110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BDB7C1-9F80-BF36-255B-9D8679908F68}"/>
              </a:ext>
            </a:extLst>
          </p:cNvPr>
          <p:cNvSpPr>
            <a:spLocks noGrp="1"/>
          </p:cNvSpPr>
          <p:nvPr>
            <p:ph type="dt" sz="half" idx="10"/>
          </p:nvPr>
        </p:nvSpPr>
        <p:spPr/>
        <p:txBody>
          <a:bodyPr/>
          <a:lstStyle>
            <a:lvl1pPr>
              <a:defRPr/>
            </a:lvl1pPr>
          </a:lstStyle>
          <a:p>
            <a:pPr>
              <a:defRPr/>
            </a:pPr>
            <a:fld id="{34E1EF2B-B1F0-4C3F-80D2-8BC7D4AA3BB2}" type="datetime1">
              <a:rPr lang="en-US"/>
              <a:pPr>
                <a:defRPr/>
              </a:pPr>
              <a:t>2025-01-23</a:t>
            </a:fld>
            <a:endParaRPr lang="en-US"/>
          </a:p>
        </p:txBody>
      </p:sp>
      <p:sp>
        <p:nvSpPr>
          <p:cNvPr id="6" name="Footer Placeholder 4">
            <a:extLst>
              <a:ext uri="{FF2B5EF4-FFF2-40B4-BE49-F238E27FC236}">
                <a16:creationId xmlns:a16="http://schemas.microsoft.com/office/drawing/2014/main" id="{6DA80E15-D49B-6B69-475F-57F522598C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050924-9671-71FD-1DAE-995033F5FA5E}"/>
              </a:ext>
            </a:extLst>
          </p:cNvPr>
          <p:cNvSpPr>
            <a:spLocks noGrp="1"/>
          </p:cNvSpPr>
          <p:nvPr>
            <p:ph type="sldNum" sz="quarter" idx="12"/>
          </p:nvPr>
        </p:nvSpPr>
        <p:spPr/>
        <p:txBody>
          <a:bodyPr/>
          <a:lstStyle>
            <a:lvl1pPr>
              <a:defRPr/>
            </a:lvl1pPr>
          </a:lstStyle>
          <a:p>
            <a:pPr>
              <a:defRPr/>
            </a:pPr>
            <a:fld id="{54A00ECE-29A3-44B0-A1C7-83C8589793EE}" type="slidenum">
              <a:rPr lang="en-US" altLang="en-US"/>
              <a:pPr>
                <a:defRPr/>
              </a:pPr>
              <a:t>‹#›</a:t>
            </a:fld>
            <a:endParaRPr lang="en-US" altLang="en-US"/>
          </a:p>
        </p:txBody>
      </p:sp>
    </p:spTree>
    <p:extLst>
      <p:ext uri="{BB962C8B-B14F-4D97-AF65-F5344CB8AC3E}">
        <p14:creationId xmlns:p14="http://schemas.microsoft.com/office/powerpoint/2010/main" val="294845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D72A3A-AA1F-964A-C3CE-C9A747825664}"/>
              </a:ext>
            </a:extLst>
          </p:cNvPr>
          <p:cNvSpPr>
            <a:spLocks noGrp="1"/>
          </p:cNvSpPr>
          <p:nvPr>
            <p:ph type="dt" sz="half" idx="10"/>
          </p:nvPr>
        </p:nvSpPr>
        <p:spPr/>
        <p:txBody>
          <a:bodyPr/>
          <a:lstStyle>
            <a:lvl1pPr>
              <a:defRPr/>
            </a:lvl1pPr>
          </a:lstStyle>
          <a:p>
            <a:pPr>
              <a:defRPr/>
            </a:pPr>
            <a:fld id="{1336F0F7-C438-4D42-ACF0-4C0851F96D11}" type="datetime1">
              <a:rPr lang="en-US"/>
              <a:pPr>
                <a:defRPr/>
              </a:pPr>
              <a:t>2025-01-23</a:t>
            </a:fld>
            <a:endParaRPr lang="en-US"/>
          </a:p>
        </p:txBody>
      </p:sp>
      <p:sp>
        <p:nvSpPr>
          <p:cNvPr id="8" name="Footer Placeholder 4">
            <a:extLst>
              <a:ext uri="{FF2B5EF4-FFF2-40B4-BE49-F238E27FC236}">
                <a16:creationId xmlns:a16="http://schemas.microsoft.com/office/drawing/2014/main" id="{A0B4E8A0-DFF6-7BAD-41D6-BAB01917262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15A9F7B-9F47-8EBB-23F0-E980506D25D2}"/>
              </a:ext>
            </a:extLst>
          </p:cNvPr>
          <p:cNvSpPr>
            <a:spLocks noGrp="1"/>
          </p:cNvSpPr>
          <p:nvPr>
            <p:ph type="sldNum" sz="quarter" idx="12"/>
          </p:nvPr>
        </p:nvSpPr>
        <p:spPr/>
        <p:txBody>
          <a:bodyPr/>
          <a:lstStyle>
            <a:lvl1pPr>
              <a:defRPr/>
            </a:lvl1pPr>
          </a:lstStyle>
          <a:p>
            <a:pPr>
              <a:defRPr/>
            </a:pPr>
            <a:fld id="{CB7092A2-4C53-4A13-96DD-5082C9B4C9D4}" type="slidenum">
              <a:rPr lang="en-US" altLang="en-US"/>
              <a:pPr>
                <a:defRPr/>
              </a:pPr>
              <a:t>‹#›</a:t>
            </a:fld>
            <a:endParaRPr lang="en-US" altLang="en-US"/>
          </a:p>
        </p:txBody>
      </p:sp>
    </p:spTree>
    <p:extLst>
      <p:ext uri="{BB962C8B-B14F-4D97-AF65-F5344CB8AC3E}">
        <p14:creationId xmlns:p14="http://schemas.microsoft.com/office/powerpoint/2010/main" val="23520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2DA2E11-4B4C-1313-FC5B-7E10B34F0D45}"/>
              </a:ext>
            </a:extLst>
          </p:cNvPr>
          <p:cNvSpPr>
            <a:spLocks noGrp="1"/>
          </p:cNvSpPr>
          <p:nvPr>
            <p:ph type="dt" sz="half" idx="10"/>
          </p:nvPr>
        </p:nvSpPr>
        <p:spPr/>
        <p:txBody>
          <a:bodyPr/>
          <a:lstStyle>
            <a:lvl1pPr>
              <a:defRPr/>
            </a:lvl1pPr>
          </a:lstStyle>
          <a:p>
            <a:pPr>
              <a:defRPr/>
            </a:pPr>
            <a:fld id="{D3CD6D9E-138B-4317-AE0D-D9D3EB1DB8AF}" type="datetime1">
              <a:rPr lang="en-US"/>
              <a:pPr>
                <a:defRPr/>
              </a:pPr>
              <a:t>2025-01-23</a:t>
            </a:fld>
            <a:endParaRPr lang="en-US"/>
          </a:p>
        </p:txBody>
      </p:sp>
      <p:sp>
        <p:nvSpPr>
          <p:cNvPr id="4" name="Footer Placeholder 4">
            <a:extLst>
              <a:ext uri="{FF2B5EF4-FFF2-40B4-BE49-F238E27FC236}">
                <a16:creationId xmlns:a16="http://schemas.microsoft.com/office/drawing/2014/main" id="{737BDA03-C1F8-5C69-9F0F-3204A0F6B57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AABB8E5-63E5-4F89-6480-11C2273DCBD0}"/>
              </a:ext>
            </a:extLst>
          </p:cNvPr>
          <p:cNvSpPr>
            <a:spLocks noGrp="1"/>
          </p:cNvSpPr>
          <p:nvPr>
            <p:ph type="sldNum" sz="quarter" idx="12"/>
          </p:nvPr>
        </p:nvSpPr>
        <p:spPr/>
        <p:txBody>
          <a:bodyPr/>
          <a:lstStyle>
            <a:lvl1pPr>
              <a:defRPr/>
            </a:lvl1pPr>
          </a:lstStyle>
          <a:p>
            <a:pPr>
              <a:defRPr/>
            </a:pPr>
            <a:fld id="{08D8CA0A-6679-4C4E-8C23-90E7049F3182}" type="slidenum">
              <a:rPr lang="en-US" altLang="en-US"/>
              <a:pPr>
                <a:defRPr/>
              </a:pPr>
              <a:t>‹#›</a:t>
            </a:fld>
            <a:endParaRPr lang="en-US" altLang="en-US"/>
          </a:p>
        </p:txBody>
      </p:sp>
    </p:spTree>
    <p:extLst>
      <p:ext uri="{BB962C8B-B14F-4D97-AF65-F5344CB8AC3E}">
        <p14:creationId xmlns:p14="http://schemas.microsoft.com/office/powerpoint/2010/main" val="301629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F31231-3DC5-AD8C-E43B-524817670B70}"/>
              </a:ext>
            </a:extLst>
          </p:cNvPr>
          <p:cNvSpPr>
            <a:spLocks noGrp="1"/>
          </p:cNvSpPr>
          <p:nvPr>
            <p:ph type="dt" sz="half" idx="10"/>
          </p:nvPr>
        </p:nvSpPr>
        <p:spPr/>
        <p:txBody>
          <a:bodyPr/>
          <a:lstStyle>
            <a:lvl1pPr>
              <a:defRPr/>
            </a:lvl1pPr>
          </a:lstStyle>
          <a:p>
            <a:pPr>
              <a:defRPr/>
            </a:pPr>
            <a:fld id="{3402668F-C870-4B3E-A600-56E31E33EF49}" type="datetime1">
              <a:rPr lang="en-US"/>
              <a:pPr>
                <a:defRPr/>
              </a:pPr>
              <a:t>2025-01-23</a:t>
            </a:fld>
            <a:endParaRPr lang="en-US"/>
          </a:p>
        </p:txBody>
      </p:sp>
      <p:sp>
        <p:nvSpPr>
          <p:cNvPr id="3" name="Footer Placeholder 4">
            <a:extLst>
              <a:ext uri="{FF2B5EF4-FFF2-40B4-BE49-F238E27FC236}">
                <a16:creationId xmlns:a16="http://schemas.microsoft.com/office/drawing/2014/main" id="{AC597FAC-5E51-27AA-5540-9728207292B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0ED98B2-1289-2992-63F6-91F5BA4CD54A}"/>
              </a:ext>
            </a:extLst>
          </p:cNvPr>
          <p:cNvSpPr>
            <a:spLocks noGrp="1"/>
          </p:cNvSpPr>
          <p:nvPr>
            <p:ph type="sldNum" sz="quarter" idx="12"/>
          </p:nvPr>
        </p:nvSpPr>
        <p:spPr/>
        <p:txBody>
          <a:bodyPr/>
          <a:lstStyle>
            <a:lvl1pPr>
              <a:defRPr/>
            </a:lvl1pPr>
          </a:lstStyle>
          <a:p>
            <a:pPr>
              <a:defRPr/>
            </a:pPr>
            <a:fld id="{60CDBEE1-21F4-468E-B3A8-FE3C7B9B3142}" type="slidenum">
              <a:rPr lang="en-US" altLang="en-US"/>
              <a:pPr>
                <a:defRPr/>
              </a:pPr>
              <a:t>‹#›</a:t>
            </a:fld>
            <a:endParaRPr lang="en-US" altLang="en-US"/>
          </a:p>
        </p:txBody>
      </p:sp>
    </p:spTree>
    <p:extLst>
      <p:ext uri="{BB962C8B-B14F-4D97-AF65-F5344CB8AC3E}">
        <p14:creationId xmlns:p14="http://schemas.microsoft.com/office/powerpoint/2010/main" val="58311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3EBC410-2D1A-1361-4889-57DCDBD98CB3}"/>
              </a:ext>
            </a:extLst>
          </p:cNvPr>
          <p:cNvSpPr>
            <a:spLocks noGrp="1"/>
          </p:cNvSpPr>
          <p:nvPr>
            <p:ph type="dt" sz="half" idx="10"/>
          </p:nvPr>
        </p:nvSpPr>
        <p:spPr/>
        <p:txBody>
          <a:bodyPr/>
          <a:lstStyle>
            <a:lvl1pPr>
              <a:defRPr/>
            </a:lvl1pPr>
          </a:lstStyle>
          <a:p>
            <a:pPr>
              <a:defRPr/>
            </a:pPr>
            <a:fld id="{89E53A1B-C0AC-4043-9B98-032376230E54}" type="datetime1">
              <a:rPr lang="en-US"/>
              <a:pPr>
                <a:defRPr/>
              </a:pPr>
              <a:t>2025-01-23</a:t>
            </a:fld>
            <a:endParaRPr lang="en-US"/>
          </a:p>
        </p:txBody>
      </p:sp>
      <p:sp>
        <p:nvSpPr>
          <p:cNvPr id="6" name="Footer Placeholder 4">
            <a:extLst>
              <a:ext uri="{FF2B5EF4-FFF2-40B4-BE49-F238E27FC236}">
                <a16:creationId xmlns:a16="http://schemas.microsoft.com/office/drawing/2014/main" id="{0EC94F37-72EA-FC7A-0E83-DFCCCD4E78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4B2D1D-5DEA-211C-F1A9-A46582A63063}"/>
              </a:ext>
            </a:extLst>
          </p:cNvPr>
          <p:cNvSpPr>
            <a:spLocks noGrp="1"/>
          </p:cNvSpPr>
          <p:nvPr>
            <p:ph type="sldNum" sz="quarter" idx="12"/>
          </p:nvPr>
        </p:nvSpPr>
        <p:spPr/>
        <p:txBody>
          <a:bodyPr/>
          <a:lstStyle>
            <a:lvl1pPr>
              <a:defRPr/>
            </a:lvl1pPr>
          </a:lstStyle>
          <a:p>
            <a:pPr>
              <a:defRPr/>
            </a:pPr>
            <a:fld id="{58C0A2AA-3788-41AE-8040-12FC27B51CA0}" type="slidenum">
              <a:rPr lang="en-US" altLang="en-US"/>
              <a:pPr>
                <a:defRPr/>
              </a:pPr>
              <a:t>‹#›</a:t>
            </a:fld>
            <a:endParaRPr lang="en-US" altLang="en-US"/>
          </a:p>
        </p:txBody>
      </p:sp>
    </p:spTree>
    <p:extLst>
      <p:ext uri="{BB962C8B-B14F-4D97-AF65-F5344CB8AC3E}">
        <p14:creationId xmlns:p14="http://schemas.microsoft.com/office/powerpoint/2010/main" val="125892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6BF64B1-3D1D-2CAA-CDCA-AA6C2617DD27}"/>
              </a:ext>
            </a:extLst>
          </p:cNvPr>
          <p:cNvSpPr>
            <a:spLocks noGrp="1"/>
          </p:cNvSpPr>
          <p:nvPr>
            <p:ph type="dt" sz="half" idx="10"/>
          </p:nvPr>
        </p:nvSpPr>
        <p:spPr/>
        <p:txBody>
          <a:bodyPr/>
          <a:lstStyle>
            <a:lvl1pPr>
              <a:defRPr/>
            </a:lvl1pPr>
          </a:lstStyle>
          <a:p>
            <a:pPr>
              <a:defRPr/>
            </a:pPr>
            <a:fld id="{323A8F09-5419-45FD-8D95-5ABEFE04B355}" type="datetime1">
              <a:rPr lang="en-US"/>
              <a:pPr>
                <a:defRPr/>
              </a:pPr>
              <a:t>2025-01-23</a:t>
            </a:fld>
            <a:endParaRPr lang="en-US"/>
          </a:p>
        </p:txBody>
      </p:sp>
      <p:sp>
        <p:nvSpPr>
          <p:cNvPr id="6" name="Footer Placeholder 4">
            <a:extLst>
              <a:ext uri="{FF2B5EF4-FFF2-40B4-BE49-F238E27FC236}">
                <a16:creationId xmlns:a16="http://schemas.microsoft.com/office/drawing/2014/main" id="{B712BD47-033A-80E2-83D3-6B9105A0A9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4DB212-FAA9-6161-3614-369E0A299588}"/>
              </a:ext>
            </a:extLst>
          </p:cNvPr>
          <p:cNvSpPr>
            <a:spLocks noGrp="1"/>
          </p:cNvSpPr>
          <p:nvPr>
            <p:ph type="sldNum" sz="quarter" idx="12"/>
          </p:nvPr>
        </p:nvSpPr>
        <p:spPr/>
        <p:txBody>
          <a:bodyPr/>
          <a:lstStyle>
            <a:lvl1pPr>
              <a:defRPr/>
            </a:lvl1pPr>
          </a:lstStyle>
          <a:p>
            <a:pPr>
              <a:defRPr/>
            </a:pPr>
            <a:fld id="{5D87F9BB-2B5B-40B4-A6E7-CB5F814AB740}" type="slidenum">
              <a:rPr lang="en-US" altLang="en-US"/>
              <a:pPr>
                <a:defRPr/>
              </a:pPr>
              <a:t>‹#›</a:t>
            </a:fld>
            <a:endParaRPr lang="en-US" altLang="en-US"/>
          </a:p>
        </p:txBody>
      </p:sp>
    </p:spTree>
    <p:extLst>
      <p:ext uri="{BB962C8B-B14F-4D97-AF65-F5344CB8AC3E}">
        <p14:creationId xmlns:p14="http://schemas.microsoft.com/office/powerpoint/2010/main" val="333556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CC7206F-AB48-1605-B807-AE513BBE584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0E40BF2-802B-054C-5998-D44D36BCCAE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93F206-219D-57E6-497B-2B45C2012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2DF0E03-0E65-4D71-AEF4-8A256AB919DE}" type="datetime1">
              <a:rPr lang="en-US"/>
              <a:pPr>
                <a:defRPr/>
              </a:pPr>
              <a:t>2025-01-23</a:t>
            </a:fld>
            <a:endParaRPr lang="en-US"/>
          </a:p>
        </p:txBody>
      </p:sp>
      <p:sp>
        <p:nvSpPr>
          <p:cNvPr id="5" name="Footer Placeholder 4">
            <a:extLst>
              <a:ext uri="{FF2B5EF4-FFF2-40B4-BE49-F238E27FC236}">
                <a16:creationId xmlns:a16="http://schemas.microsoft.com/office/drawing/2014/main" id="{D0BAFE3B-1F06-DD82-22B2-C3D74276A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EDF5DFA-F2F9-ED99-474B-2DD35E3D850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3DAA11F-7C57-474F-AE76-9E5326C9B9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10" r:id="rId1"/>
    <p:sldLayoutId id="2147486120" r:id="rId2"/>
    <p:sldLayoutId id="2147486111" r:id="rId3"/>
    <p:sldLayoutId id="2147486112" r:id="rId4"/>
    <p:sldLayoutId id="2147486113" r:id="rId5"/>
    <p:sldLayoutId id="2147486114" r:id="rId6"/>
    <p:sldLayoutId id="2147486115" r:id="rId7"/>
    <p:sldLayoutId id="2147486116" r:id="rId8"/>
    <p:sldLayoutId id="2147486117" r:id="rId9"/>
    <p:sldLayoutId id="2147486118" r:id="rId10"/>
    <p:sldLayoutId id="2147486119" r:id="rId11"/>
    <p:sldLayoutId id="2147486121"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E50EDE4-A6D7-2BFA-AA2B-6CE69912046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DA2419FA-67BB-5E90-9B83-87CBE7087503}"/>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F907D8D-7759-DFD2-1730-E0AD159B1704}"/>
              </a:ext>
            </a:extLst>
          </p:cNvPr>
          <p:cNvSpPr>
            <a:spLocks noGrp="1"/>
          </p:cNvSpPr>
          <p:nvPr>
            <p:ph type="dt" sz="half" idx="2"/>
          </p:nvPr>
        </p:nvSpPr>
        <p:spPr>
          <a:xfrm>
            <a:off x="609600" y="6356350"/>
            <a:ext cx="2844800" cy="365125"/>
          </a:xfrm>
          <a:prstGeom prst="rect">
            <a:avLst/>
          </a:prstGeom>
        </p:spPr>
        <p:txBody>
          <a:bodyPr vert="horz" lIns="91431" tIns="45715" rIns="91431" bIns="45715"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10F59FF-C15C-4A1A-AB3B-3A24ED7DA7F8}" type="datetime1">
              <a:rPr lang="en-US"/>
              <a:pPr>
                <a:defRPr/>
              </a:pPr>
              <a:t>2025-01-23</a:t>
            </a:fld>
            <a:endParaRPr lang="en-US" dirty="0"/>
          </a:p>
        </p:txBody>
      </p:sp>
      <p:sp>
        <p:nvSpPr>
          <p:cNvPr id="5" name="Footer Placeholder 4">
            <a:extLst>
              <a:ext uri="{FF2B5EF4-FFF2-40B4-BE49-F238E27FC236}">
                <a16:creationId xmlns:a16="http://schemas.microsoft.com/office/drawing/2014/main" id="{F86449ED-CD84-F9B1-B2B9-1B7AD98E9DE0}"/>
              </a:ext>
            </a:extLst>
          </p:cNvPr>
          <p:cNvSpPr>
            <a:spLocks noGrp="1"/>
          </p:cNvSpPr>
          <p:nvPr>
            <p:ph type="ftr" sz="quarter" idx="3"/>
          </p:nvPr>
        </p:nvSpPr>
        <p:spPr>
          <a:xfrm>
            <a:off x="4165600" y="6356350"/>
            <a:ext cx="3860800" cy="365125"/>
          </a:xfrm>
          <a:prstGeom prst="rect">
            <a:avLst/>
          </a:prstGeom>
        </p:spPr>
        <p:txBody>
          <a:bodyPr vert="horz" lIns="91431" tIns="45715" rIns="91431" bIns="45715"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5DBB9A0-9C55-18D2-A9E8-E1D69260F06F}"/>
              </a:ext>
            </a:extLst>
          </p:cNvPr>
          <p:cNvSpPr>
            <a:spLocks noGrp="1"/>
          </p:cNvSpPr>
          <p:nvPr>
            <p:ph type="sldNum" sz="quarter" idx="4"/>
          </p:nvPr>
        </p:nvSpPr>
        <p:spPr>
          <a:xfrm>
            <a:off x="8737600" y="6356350"/>
            <a:ext cx="2844800" cy="365125"/>
          </a:xfrm>
          <a:prstGeom prst="rect">
            <a:avLst/>
          </a:prstGeom>
        </p:spPr>
        <p:txBody>
          <a:bodyPr vert="horz" wrap="square" lIns="91431" tIns="45715" rIns="91431" bIns="45715" numCol="1" anchor="ctr" anchorCtr="0" compatLnSpc="1">
            <a:prstTxWarp prst="textNoShape">
              <a:avLst/>
            </a:prstTxWarp>
          </a:bodyPr>
          <a:lstStyle>
            <a:lvl1pPr algn="r" eaLnBrk="1" hangingPunct="1">
              <a:defRPr sz="1200">
                <a:solidFill>
                  <a:srgbClr val="898989"/>
                </a:solidFill>
              </a:defRPr>
            </a:lvl1pPr>
          </a:lstStyle>
          <a:p>
            <a:pPr>
              <a:defRPr/>
            </a:pPr>
            <a:fld id="{D96EAE7C-F831-45A5-9A2B-09CBE7833F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 id="2147486132" r:id="rId11"/>
    <p:sldLayoutId id="214748613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39"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6"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1"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ezd.ca/"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ahis.woah.org/#/in-review/6177?fromPage=event-dashboard-url" TargetMode="External"/><Relationship Id="rId5" Type="http://schemas.openxmlformats.org/officeDocument/2006/relationships/image" Target="../media/image15.png"/><Relationship Id="rId4" Type="http://schemas.openxmlformats.org/officeDocument/2006/relationships/hyperlink" Target="https://www.fli.de/en/news/animal-disease-situation/foot-and-mouth-diseas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nphi-rcrsp.ca/qpp/answerPoll.xhtml?pollId=15025"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pmc.ncbi.nlm.nih.gov/articles/PMC1255693/" TargetMode="External"/><Relationship Id="rId4" Type="http://schemas.openxmlformats.org/officeDocument/2006/relationships/hyperlink" Target="https://animalhealthcanada.ca/news/2025/01/cfia-update-new-restrictions-due-to-foot-and-mouth-disease-in-german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soerakarta.id/berita/161854487/penyakit-mulut-dan-kuku-mewabah-di-wonogiri-bupati-jekek-pimpin-penyemprotan-dan-tutup-pasar-ternak-seminggu" TargetMode="External"/><Relationship Id="rId3" Type="http://schemas.openxmlformats.org/officeDocument/2006/relationships/hyperlink" Target="https://wahis.woah.org/#/in-review/6024" TargetMode="External"/><Relationship Id="rId7" Type="http://schemas.openxmlformats.org/officeDocument/2006/relationships/hyperlink" Target="https://wahis.woah.org/#/in-review/6114"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ahis.woah.org/#/in-review/5499" TargetMode="External"/><Relationship Id="rId5" Type="http://schemas.openxmlformats.org/officeDocument/2006/relationships/hyperlink" Target="https://lapatrienews.dz/prevention-contre-la-fievre-aphteuse-fermeture-temporaire-des-marches-aux-bestiaux-dans-plusieurs-wilayas/" TargetMode="External"/><Relationship Id="rId10" Type="http://schemas.openxmlformats.org/officeDocument/2006/relationships/image" Target="../media/image18.png"/><Relationship Id="rId4" Type="http://schemas.openxmlformats.org/officeDocument/2006/relationships/hyperlink" Target="https://wahis.woah.org/#/in-review/6176" TargetMode="External"/><Relationship Id="rId9" Type="http://schemas.openxmlformats.org/officeDocument/2006/relationships/hyperlink" Target="http://empres-i.fao.org/eipws3g/2/obd?idOutbreak=390644&amp;rss=t"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rbb24.de/wirtschaft/beitrag/2025/01/brandenburg-maul-und-klauenseuche-mks-beratungen-tier-bueffel-virus-erkrankung.html"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mdpi.com/1999-4915/16/7/1129"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s://www.fli.de/en/news/animal-disease-situation/foot-and-mouth-disease/" TargetMode="External"/><Relationship Id="rId3" Type="http://schemas.openxmlformats.org/officeDocument/2006/relationships/hyperlink" Target="https://wahis.woah.org/#/in-review/6177" TargetMode="External"/><Relationship Id="rId7" Type="http://schemas.openxmlformats.org/officeDocument/2006/relationships/hyperlink" Target="https://food.ec.europa.eu/animals/animal-diseases/diseases-and-control-measures/foot-and-mouth-disease_en"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swinehealth.org/shic-update-on-recent-detection-of-fmdv-serotype-o-in-germany/" TargetMode="External"/><Relationship Id="rId11" Type="http://schemas.openxmlformats.org/officeDocument/2006/relationships/image" Target="../media/image14.png"/><Relationship Id="rId5" Type="http://schemas.openxmlformats.org/officeDocument/2006/relationships/hyperlink" Target="https://www.rbb24.de/panorama/beitrag/2025/01/brandenburg-laesst-impfstoff-gegen-mks-herstellen-friedrich-loef.html" TargetMode="External"/><Relationship Id="rId10" Type="http://schemas.openxmlformats.org/officeDocument/2006/relationships/hyperlink" Target="https://www.merckvetmanual.com/infectious-diseases/foot-and-mouth-disease/foot-and-mouth-disease-in-animals" TargetMode="External"/><Relationship Id="rId4" Type="http://schemas.openxmlformats.org/officeDocument/2006/relationships/hyperlink" Target="https://www.fli.de/en/news/short-messages/short-message/fmd-outbreak-in-brandenburg-serotype-o-detected/" TargetMode="Externa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apnews.com/article/germany-foot-mouth-disease-outbreak-0a0e72a149e2ca5e32f66b005ca7c396"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assets.publishing.service.gov.uk/media/6786782cf041702a11ca0f65/FMD_in_Germany_Preliminary_Outbreak_Assessment.pdf" TargetMode="External"/><Relationship Id="rId5" Type="http://schemas.openxmlformats.org/officeDocument/2006/relationships/image" Target="../media/image15.png"/><Relationship Id="rId4" Type="http://schemas.openxmlformats.org/officeDocument/2006/relationships/hyperlink" Target="https://www.woah.org/en/what-we-do/standards/codes-and-manuals/terrestrial-code-online-access/?id=169&amp;L=1&amp;htmfile=glossaire.htm#terme_zone_tamp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 picture containing dark&#10;&#10;Description automatically generated">
            <a:extLst>
              <a:ext uri="{FF2B5EF4-FFF2-40B4-BE49-F238E27FC236}">
                <a16:creationId xmlns:a16="http://schemas.microsoft.com/office/drawing/2014/main" id="{2F6E47CD-D9A5-1650-814B-C6DF5A6AE3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A0E18245-0767-1B18-5E2E-A64E3EED1E92}"/>
              </a:ext>
            </a:extLst>
          </p:cNvPr>
          <p:cNvSpPr>
            <a:spLocks noGrp="1"/>
          </p:cNvSpPr>
          <p:nvPr>
            <p:ph type="ctrTitle"/>
          </p:nvPr>
        </p:nvSpPr>
        <p:spPr>
          <a:xfrm>
            <a:off x="0" y="1011238"/>
            <a:ext cx="12192000" cy="1498600"/>
          </a:xfrm>
        </p:spPr>
        <p:txBody>
          <a:bodyPr rtlCol="0">
            <a:noAutofit/>
          </a:bodyPr>
          <a:lstStyle/>
          <a:p>
            <a:pPr algn="r" eaLnBrk="1" fontAlgn="auto" hangingPunct="1">
              <a:spcAft>
                <a:spcPts val="0"/>
              </a:spcAft>
              <a:defRPr/>
            </a:pPr>
            <a:r>
              <a:rPr lang="fr-FR" sz="3600" b="1" dirty="0">
                <a:solidFill>
                  <a:schemeClr val="bg1"/>
                </a:solidFill>
                <a:latin typeface="+mn-lt"/>
              </a:rPr>
              <a:t>Community for Emerging and Zoonotic Diseases</a:t>
            </a:r>
            <a:br>
              <a:rPr lang="fr-FR" sz="3600" b="1" dirty="0">
                <a:solidFill>
                  <a:schemeClr val="bg1"/>
                </a:solidFill>
                <a:latin typeface="+mn-lt"/>
              </a:rPr>
            </a:br>
            <a:r>
              <a:rPr lang="fr-FR" sz="2800" b="1" i="1" dirty="0">
                <a:solidFill>
                  <a:schemeClr val="bg1"/>
                </a:solidFill>
                <a:latin typeface="+mn-lt"/>
              </a:rPr>
              <a:t>Monthly Community Meeting</a:t>
            </a:r>
            <a:endParaRPr lang="en-CA" sz="2800" b="1" i="1" dirty="0">
              <a:solidFill>
                <a:schemeClr val="bg1"/>
              </a:solidFill>
            </a:endParaRPr>
          </a:p>
        </p:txBody>
      </p:sp>
      <p:sp>
        <p:nvSpPr>
          <p:cNvPr id="18436" name="Subtitle 1">
            <a:extLst>
              <a:ext uri="{FF2B5EF4-FFF2-40B4-BE49-F238E27FC236}">
                <a16:creationId xmlns:a16="http://schemas.microsoft.com/office/drawing/2014/main" id="{523F2B1F-0332-DB4D-88BE-DF884F2827E4}"/>
              </a:ext>
            </a:extLst>
          </p:cNvPr>
          <p:cNvSpPr>
            <a:spLocks noGrp="1"/>
          </p:cNvSpPr>
          <p:nvPr>
            <p:ph type="subTitle" idx="1"/>
          </p:nvPr>
        </p:nvSpPr>
        <p:spPr>
          <a:xfrm>
            <a:off x="5500688" y="4075113"/>
            <a:ext cx="6591300" cy="1430337"/>
          </a:xfrm>
        </p:spPr>
        <p:txBody>
          <a:bodyPr/>
          <a:lstStyle/>
          <a:p>
            <a:pPr algn="r" eaLnBrk="1" hangingPunct="1"/>
            <a:r>
              <a:rPr lang="en-CA" altLang="en-US" b="1" dirty="0">
                <a:solidFill>
                  <a:schemeClr val="bg1"/>
                </a:solidFill>
              </a:rPr>
              <a:t>23 January 2025</a:t>
            </a:r>
          </a:p>
          <a:p>
            <a:pPr algn="r" eaLnBrk="1" hangingPunct="1"/>
            <a:endParaRPr lang="en-US" altLang="en-US" b="1" dirty="0">
              <a:solidFill>
                <a:schemeClr val="bg1"/>
              </a:solidFill>
            </a:endParaRPr>
          </a:p>
        </p:txBody>
      </p:sp>
      <p:sp>
        <p:nvSpPr>
          <p:cNvPr id="18437" name="Slide Number Placeholder 3">
            <a:extLst>
              <a:ext uri="{FF2B5EF4-FFF2-40B4-BE49-F238E27FC236}">
                <a16:creationId xmlns:a16="http://schemas.microsoft.com/office/drawing/2014/main" id="{A229C41F-849D-943D-9745-67FA47E7B27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F6F55B3-055D-4F56-92A8-3DDF16F7CD0A}" type="slidenum">
              <a:rPr lang="en-US" altLang="en-US" sz="1200" smtClean="0">
                <a:solidFill>
                  <a:srgbClr val="898989"/>
                </a:solidFill>
              </a:rPr>
              <a:pPr>
                <a:lnSpc>
                  <a:spcPct val="100000"/>
                </a:lnSpc>
                <a:spcBef>
                  <a:spcPct val="0"/>
                </a:spcBef>
                <a:buFontTx/>
                <a:buNone/>
              </a:pPr>
              <a:t>1</a:t>
            </a:fld>
            <a:endParaRPr lang="en-US" altLang="en-US" sz="1200">
              <a:solidFill>
                <a:srgbClr val="898989"/>
              </a:solidFill>
            </a:endParaRPr>
          </a:p>
        </p:txBody>
      </p:sp>
      <p:sp>
        <p:nvSpPr>
          <p:cNvPr id="18438" name="TextBox 4">
            <a:extLst>
              <a:ext uri="{FF2B5EF4-FFF2-40B4-BE49-F238E27FC236}">
                <a16:creationId xmlns:a16="http://schemas.microsoft.com/office/drawing/2014/main" id="{93572AE2-D602-68F9-A555-8F5A6AC251FF}"/>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chemeClr val="bg1"/>
                </a:solidFill>
                <a:hlinkClick r:id="rId4"/>
              </a:rPr>
              <a:t>www.cezd.ca</a:t>
            </a:r>
            <a:r>
              <a:rPr lang="en-CA" altLang="en-US" sz="3600">
                <a:solidFill>
                  <a:schemeClr val="bg1"/>
                </a:solidFill>
              </a:rPr>
              <a:t> </a:t>
            </a:r>
            <a:endParaRPr lang="en-US" altLang="en-US" sz="3600">
              <a:solidFill>
                <a:schemeClr val="bg1"/>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Response to date</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38546" y="5967657"/>
            <a:ext cx="10270357" cy="4004590"/>
          </a:xfrm>
        </p:spPr>
        <p:txBody>
          <a:bodyPr/>
          <a:lstStyle/>
          <a:p>
            <a:pPr marL="457200" lvl="1" indent="0">
              <a:buNone/>
            </a:pPr>
            <a:r>
              <a:rPr lang="en-US" altLang="en-US" b="1" dirty="0">
                <a:hlinkClick r:id="rId3"/>
              </a:rPr>
              <a:t>DEFRA FMD Outbreak Assessment</a:t>
            </a: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96500" y="1079983"/>
            <a:ext cx="5899500" cy="4139595"/>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800" dirty="0"/>
              <a:t>55 sheep and goats and 3 cattle from a farm outside the 10 km radius slaughtered as they had purchased hay from the index site</a:t>
            </a:r>
          </a:p>
          <a:p>
            <a:pPr marL="1657350" lvl="3" indent="-285750">
              <a:spcBef>
                <a:spcPts val="600"/>
              </a:spcBef>
              <a:buFont typeface="Arial" panose="020B0604020202020204" pitchFamily="34" charset="0"/>
              <a:buChar char="•"/>
              <a:defRPr/>
            </a:pPr>
            <a:r>
              <a:rPr lang="en-CA" sz="2000" dirty="0"/>
              <a:t>all clinically normal and tested negative</a:t>
            </a:r>
            <a:endParaRPr lang="en-CA" sz="2800" dirty="0"/>
          </a:p>
          <a:p>
            <a:pPr marL="457200" indent="-457200">
              <a:spcBef>
                <a:spcPts val="600"/>
              </a:spcBef>
              <a:buFont typeface="Arial" panose="020B0604020202020204" pitchFamily="34" charset="0"/>
              <a:buChar char="•"/>
            </a:pPr>
            <a:r>
              <a:rPr lang="en-US" altLang="en-US" sz="2800" dirty="0"/>
              <a:t>Goats (Barnim) with clinical signs tested negative on PCR and serology</a:t>
            </a:r>
          </a:p>
          <a:p>
            <a:pPr marL="1200150" lvl="2" indent="-285750">
              <a:spcBef>
                <a:spcPts val="600"/>
              </a:spcBef>
              <a:buFont typeface="Arial" panose="020B0604020202020204" pitchFamily="34" charset="0"/>
              <a:buChar char="•"/>
              <a:defRPr/>
            </a:pPr>
            <a:r>
              <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Foot and Mouth Disease | Friedrich-Loeffler-</a:t>
            </a:r>
            <a:r>
              <a:rPr lang="en-US" sz="2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Institut</a:t>
            </a:r>
            <a:endPar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stretch>
            <a:fillRect/>
          </a:stretch>
        </p:blipFill>
        <p:spPr>
          <a:xfrm>
            <a:off x="5957912" y="1195199"/>
            <a:ext cx="6430873" cy="4887225"/>
          </a:xfrm>
          <a:prstGeom prst="rect">
            <a:avLst/>
          </a:prstGeom>
        </p:spPr>
      </p:pic>
      <p:sp>
        <p:nvSpPr>
          <p:cNvPr id="5" name="TextBox 4">
            <a:extLst>
              <a:ext uri="{FF2B5EF4-FFF2-40B4-BE49-F238E27FC236}">
                <a16:creationId xmlns:a16="http://schemas.microsoft.com/office/drawing/2014/main" id="{8F38D04A-F828-E34E-80A8-0AEE5E4CDC60}"/>
              </a:ext>
            </a:extLst>
          </p:cNvPr>
          <p:cNvSpPr txBox="1"/>
          <p:nvPr/>
        </p:nvSpPr>
        <p:spPr>
          <a:xfrm>
            <a:off x="300015" y="5492016"/>
            <a:ext cx="6196082" cy="461665"/>
          </a:xfrm>
          <a:prstGeom prst="rect">
            <a:avLst/>
          </a:prstGeom>
          <a:noFill/>
        </p:spPr>
        <p:txBody>
          <a:bodyPr wrap="square">
            <a:spAutoFit/>
          </a:bodyPr>
          <a:lstStyle/>
          <a:p>
            <a:r>
              <a:rPr lang="en-US" sz="2400" b="1" dirty="0">
                <a:hlinkClick r:id="rId6"/>
              </a:rPr>
              <a:t>WAHIS</a:t>
            </a:r>
            <a:endParaRPr lang="en-CA" sz="2400" b="1" dirty="0"/>
          </a:p>
        </p:txBody>
      </p:sp>
    </p:spTree>
    <p:extLst>
      <p:ext uri="{BB962C8B-B14F-4D97-AF65-F5344CB8AC3E}">
        <p14:creationId xmlns:p14="http://schemas.microsoft.com/office/powerpoint/2010/main" val="2713689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0"/>
            <a:ext cx="10515600" cy="969817"/>
          </a:xfrm>
        </p:spPr>
        <p:txBody>
          <a:bodyPr/>
          <a:lstStyle/>
          <a:p>
            <a:pPr>
              <a:defRPr/>
            </a:pPr>
            <a:r>
              <a:rPr lang="en-US" altLang="en-US" sz="3600" b="1" dirty="0"/>
              <a:t>Response to date</a:t>
            </a:r>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260367" y="973984"/>
            <a:ext cx="7498179" cy="4401205"/>
          </a:xfrm>
          <a:prstGeom prst="rect">
            <a:avLst/>
          </a:prstGeom>
          <a:noFill/>
        </p:spPr>
        <p:txBody>
          <a:bodyPr wrap="square">
            <a:spAutoFit/>
          </a:bodyPr>
          <a:lstStyle/>
          <a:p>
            <a:pPr marL="742950" lvl="1" indent="-285750">
              <a:buFont typeface="Arial" panose="020B0604020202020204" pitchFamily="34" charset="0"/>
              <a:buChar char="•"/>
              <a:defRPr/>
            </a:pPr>
            <a:r>
              <a:rPr lang="en-CA" sz="2800" dirty="0"/>
              <a:t>Hunting ban put in place in the 10 km zone</a:t>
            </a:r>
          </a:p>
          <a:p>
            <a:pPr marL="742950" lvl="1" indent="-285750">
              <a:buFont typeface="Arial" panose="020B0604020202020204" pitchFamily="34" charset="0"/>
              <a:buChar char="•"/>
              <a:defRPr/>
            </a:pPr>
            <a:r>
              <a:rPr lang="en-CA" sz="2800" dirty="0"/>
              <a:t>Berlins zoos closed</a:t>
            </a:r>
          </a:p>
          <a:p>
            <a:pPr marL="1200150" lvl="2" indent="-285750">
              <a:buFont typeface="Arial" panose="020B0604020202020204" pitchFamily="34" charset="0"/>
              <a:buChar char="•"/>
              <a:defRPr/>
            </a:pPr>
            <a:r>
              <a:rPr lang="en-CA" sz="2800" dirty="0"/>
              <a:t>Tested susceptible species</a:t>
            </a:r>
          </a:p>
          <a:p>
            <a:pPr marL="742950" lvl="1" indent="-285750">
              <a:buFont typeface="Arial" panose="020B0604020202020204" pitchFamily="34" charset="0"/>
              <a:buChar char="•"/>
              <a:defRPr/>
            </a:pPr>
            <a:r>
              <a:rPr lang="en-CA" sz="2800" dirty="0"/>
              <a:t>Netherlands ban on veal calves from Brandenburg</a:t>
            </a:r>
          </a:p>
          <a:p>
            <a:pPr marL="742950" lvl="1" indent="-285750">
              <a:buFont typeface="Arial" panose="020B0604020202020204" pitchFamily="34" charset="0"/>
              <a:buChar char="•"/>
              <a:defRPr/>
            </a:pPr>
            <a:r>
              <a:rPr lang="en-CA" sz="2800" dirty="0"/>
              <a:t>&gt;3,600 imported from Brandenburg  since December 1) to ~120 farms – all tested</a:t>
            </a:r>
          </a:p>
          <a:p>
            <a:pPr marL="742950" lvl="1" indent="-285750">
              <a:buFont typeface="Arial" panose="020B0604020202020204" pitchFamily="34" charset="0"/>
              <a:buChar char="•"/>
              <a:defRPr/>
            </a:pPr>
            <a:r>
              <a:rPr lang="en-CA" sz="2800" dirty="0"/>
              <a:t>Netherlands retesting samples tested for bluetongue, to date all negative</a:t>
            </a:r>
          </a:p>
          <a:p>
            <a:pPr marL="742950" lvl="1" indent="-285750">
              <a:buFont typeface="Arial" panose="020B0604020202020204" pitchFamily="34" charset="0"/>
              <a:buChar char="•"/>
              <a:defRPr/>
            </a:pPr>
            <a:endParaRPr lang="en-CA" sz="2800" dirty="0">
              <a:latin typeface="+mn-lt"/>
            </a:endParaRPr>
          </a:p>
        </p:txBody>
      </p:sp>
      <p:sp>
        <p:nvSpPr>
          <p:cNvPr id="8" name="TextBox 7">
            <a:extLst>
              <a:ext uri="{FF2B5EF4-FFF2-40B4-BE49-F238E27FC236}">
                <a16:creationId xmlns:a16="http://schemas.microsoft.com/office/drawing/2014/main" id="{81D78035-40D7-8373-5BF2-3B8D6A4A1FE8}"/>
              </a:ext>
            </a:extLst>
          </p:cNvPr>
          <p:cNvSpPr txBox="1"/>
          <p:nvPr/>
        </p:nvSpPr>
        <p:spPr>
          <a:xfrm>
            <a:off x="260367" y="5884016"/>
            <a:ext cx="6833160" cy="369332"/>
          </a:xfrm>
          <a:prstGeom prst="rect">
            <a:avLst/>
          </a:prstGeom>
          <a:noFill/>
        </p:spPr>
        <p:txBody>
          <a:bodyPr wrap="square">
            <a:spAutoFit/>
          </a:bodyPr>
          <a:lstStyle/>
          <a:p>
            <a:r>
              <a:rPr lang="en-US" altLang="en-US" sz="1800" dirty="0">
                <a:hlinkClick r:id="rId3"/>
              </a:rPr>
              <a:t>DEFRA FMD Outbreak Assessment</a:t>
            </a:r>
            <a:r>
              <a:rPr lang="en-US" altLang="en-US" sz="1800" dirty="0"/>
              <a:t> – Risk to UK considered Medium</a:t>
            </a:r>
            <a:endParaRPr lang="en-CA" dirty="0"/>
          </a:p>
        </p:txBody>
      </p:sp>
    </p:spTree>
    <p:extLst>
      <p:ext uri="{BB962C8B-B14F-4D97-AF65-F5344CB8AC3E}">
        <p14:creationId xmlns:p14="http://schemas.microsoft.com/office/powerpoint/2010/main" val="20492504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E6656B-B066-0612-A41C-A0FA35C711CC}"/>
              </a:ext>
            </a:extLst>
          </p:cNvPr>
          <p:cNvSpPr>
            <a:spLocks noGrp="1"/>
          </p:cNvSpPr>
          <p:nvPr>
            <p:ph type="title"/>
          </p:nvPr>
        </p:nvSpPr>
        <p:spPr>
          <a:xfrm>
            <a:off x="838200" y="-6350"/>
            <a:ext cx="10515600" cy="684444"/>
          </a:xfrm>
        </p:spPr>
        <p:txBody>
          <a:bodyPr/>
          <a:lstStyle/>
          <a:p>
            <a:pPr>
              <a:defRPr/>
            </a:pPr>
            <a:r>
              <a:rPr lang="en-US" sz="3200" dirty="0"/>
              <a:t>Foot and Mouth Disease in Germany</a:t>
            </a:r>
            <a:endParaRPr lang="en-CA" sz="3200" dirty="0"/>
          </a:p>
        </p:txBody>
      </p:sp>
      <p:sp>
        <p:nvSpPr>
          <p:cNvPr id="18435" name="Rectangle 2">
            <a:extLst>
              <a:ext uri="{FF2B5EF4-FFF2-40B4-BE49-F238E27FC236}">
                <a16:creationId xmlns:a16="http://schemas.microsoft.com/office/drawing/2014/main" id="{3001CD5B-B164-4109-83D8-12D60640A6D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8436" name="Rectangle 7">
            <a:extLst>
              <a:ext uri="{FF2B5EF4-FFF2-40B4-BE49-F238E27FC236}">
                <a16:creationId xmlns:a16="http://schemas.microsoft.com/office/drawing/2014/main" id="{FE78ABA4-80A1-AA02-E76D-8883A53E9EC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8437" name="Rectangle 8">
            <a:extLst>
              <a:ext uri="{FF2B5EF4-FFF2-40B4-BE49-F238E27FC236}">
                <a16:creationId xmlns:a16="http://schemas.microsoft.com/office/drawing/2014/main" id="{2D86D33C-413C-5D3D-A103-C8B062186DB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D7CE3024-9CBE-7561-3D2C-3B973606B6F4}"/>
              </a:ext>
            </a:extLst>
          </p:cNvPr>
          <p:cNvSpPr txBox="1"/>
          <p:nvPr/>
        </p:nvSpPr>
        <p:spPr>
          <a:xfrm>
            <a:off x="381000" y="966788"/>
            <a:ext cx="6132816" cy="5078313"/>
          </a:xfrm>
          <a:prstGeom prst="rect">
            <a:avLst/>
          </a:prstGeom>
          <a:noFill/>
        </p:spPr>
        <p:txBody>
          <a:bodyPr wrap="square">
            <a:spAutoFit/>
          </a:bodyPr>
          <a:lstStyle/>
          <a:p>
            <a:pPr marL="285750" indent="-285750">
              <a:buFont typeface="Arial" panose="020B0604020202020204" pitchFamily="34" charset="0"/>
              <a:buChar char="•"/>
              <a:defRPr/>
            </a:pPr>
            <a:r>
              <a:rPr lang="en-US" altLang="en-US" sz="2800" dirty="0"/>
              <a:t>CEZD </a:t>
            </a:r>
            <a:r>
              <a:rPr lang="en-US" altLang="en-US" sz="2800" dirty="0">
                <a:hlinkClick r:id="rId3"/>
              </a:rPr>
              <a:t>Ping Results</a:t>
            </a:r>
            <a:endParaRPr lang="en-US" altLang="en-US" sz="2800" dirty="0"/>
          </a:p>
          <a:p>
            <a:pPr marL="285750" indent="-285750">
              <a:buFont typeface="Arial" panose="020B0604020202020204" pitchFamily="34" charset="0"/>
              <a:buChar char="•"/>
              <a:defRPr/>
            </a:pPr>
            <a:endParaRPr lang="en-US" altLang="en-US" sz="2800" dirty="0"/>
          </a:p>
          <a:p>
            <a:pPr marL="285750" indent="-285750">
              <a:buFont typeface="Arial" panose="020B0604020202020204" pitchFamily="34" charset="0"/>
              <a:buChar char="•"/>
              <a:defRPr/>
            </a:pPr>
            <a:r>
              <a:rPr lang="en-US" altLang="en-US" sz="2800" dirty="0"/>
              <a:t>CFIA has issued </a:t>
            </a:r>
            <a:r>
              <a:rPr lang="en-US" altLang="en-US" sz="2800" dirty="0">
                <a:hlinkClick r:id="rId4"/>
              </a:rPr>
              <a:t>import restrictions</a:t>
            </a:r>
            <a:r>
              <a:rPr lang="en-US" altLang="en-US" sz="2800" dirty="0"/>
              <a:t> for commodities/products from Germany (required to maintain our free status)</a:t>
            </a:r>
          </a:p>
          <a:p>
            <a:pPr lvl="1">
              <a:defRPr/>
            </a:pPr>
            <a:endParaRPr lang="en-US" altLang="en-US" sz="2800" dirty="0"/>
          </a:p>
          <a:p>
            <a:pPr marL="285750" indent="-285750">
              <a:buFont typeface="Arial" panose="020B0604020202020204" pitchFamily="34" charset="0"/>
              <a:buChar char="•"/>
              <a:defRPr/>
            </a:pPr>
            <a:r>
              <a:rPr lang="en-US" altLang="en-US" sz="2800" dirty="0"/>
              <a:t>Canada – FMD last reported in 1951 in Saskatchewan</a:t>
            </a:r>
          </a:p>
          <a:p>
            <a:pPr marL="742950" lvl="1" indent="-285750">
              <a:buFont typeface="Arial" panose="020B0604020202020204" pitchFamily="34" charset="0"/>
              <a:buChar char="•"/>
              <a:defRPr/>
            </a:pPr>
            <a:r>
              <a:rPr lang="en-CA" sz="2000" dirty="0">
                <a:latin typeface="+mn-lt"/>
              </a:rPr>
              <a:t>Introduction thought to have been by an immigrant through his clothes as well as by sausage</a:t>
            </a:r>
          </a:p>
          <a:p>
            <a:pPr marL="742950" lvl="1" indent="-285750">
              <a:buFont typeface="Arial" panose="020B0604020202020204" pitchFamily="34" charset="0"/>
              <a:buChar char="•"/>
              <a:defRPr/>
            </a:pPr>
            <a:r>
              <a:rPr lang="en-CA" sz="2000" dirty="0">
                <a:latin typeface="+mn-lt"/>
                <a:hlinkClick r:id="rId5"/>
              </a:rPr>
              <a:t>The epidemic of foot-and-mouth disease in Saskatchewan, Canada, 1951-1952 - PMC</a:t>
            </a:r>
            <a:endParaRPr lang="en-CA" sz="2000" dirty="0">
              <a:latin typeface="+mn-lt"/>
            </a:endParaRPr>
          </a:p>
        </p:txBody>
      </p:sp>
      <p:pic>
        <p:nvPicPr>
          <p:cNvPr id="18439" name="Picture 4">
            <a:extLst>
              <a:ext uri="{FF2B5EF4-FFF2-40B4-BE49-F238E27FC236}">
                <a16:creationId xmlns:a16="http://schemas.microsoft.com/office/drawing/2014/main" id="{84960AAA-B903-52A3-048B-719E1903F9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36656" y="1690688"/>
            <a:ext cx="5269594" cy="336419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C045E4-1208-1119-97AB-C7EC5F15C5B8}"/>
              </a:ext>
            </a:extLst>
          </p:cNvPr>
          <p:cNvSpPr>
            <a:spLocks noGrp="1"/>
          </p:cNvSpPr>
          <p:nvPr>
            <p:ph type="sldNum" sz="quarter" idx="12"/>
          </p:nvPr>
        </p:nvSpPr>
        <p:spPr/>
        <p:txBody>
          <a:bodyPr/>
          <a:lstStyle/>
          <a:p>
            <a:pPr>
              <a:defRPr/>
            </a:pPr>
            <a:fld id="{68678C35-086D-4198-975D-7CAE096F9A66}" type="slidenum">
              <a:rPr lang="en-US" altLang="en-US" smtClean="0"/>
              <a:pPr>
                <a:defRPr/>
              </a:pPr>
              <a:t>13</a:t>
            </a:fld>
            <a:endParaRPr lang="en-US" altLang="en-US"/>
          </a:p>
        </p:txBody>
      </p:sp>
      <p:pic>
        <p:nvPicPr>
          <p:cNvPr id="2049" name="Picture 1">
            <a:extLst>
              <a:ext uri="{FF2B5EF4-FFF2-40B4-BE49-F238E27FC236}">
                <a16:creationId xmlns:a16="http://schemas.microsoft.com/office/drawing/2014/main" id="{C744D269-90D9-6A7A-278E-2387EF130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27" y="443283"/>
            <a:ext cx="10214546" cy="61462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6D1391-EF9A-73DA-94FC-E15C8513738B}"/>
              </a:ext>
            </a:extLst>
          </p:cNvPr>
          <p:cNvSpPr/>
          <p:nvPr/>
        </p:nvSpPr>
        <p:spPr>
          <a:xfrm>
            <a:off x="5346700" y="2506895"/>
            <a:ext cx="1003300" cy="3106506"/>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3CD40F36-A6CC-C3DE-957C-0D840E12BFE7}"/>
              </a:ext>
            </a:extLst>
          </p:cNvPr>
          <p:cNvSpPr/>
          <p:nvPr/>
        </p:nvSpPr>
        <p:spPr>
          <a:xfrm>
            <a:off x="8305604" y="2506894"/>
            <a:ext cx="602090" cy="3106506"/>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ext Box 4">
            <a:extLst>
              <a:ext uri="{FF2B5EF4-FFF2-40B4-BE49-F238E27FC236}">
                <a16:creationId xmlns:a16="http://schemas.microsoft.com/office/drawing/2014/main" id="{53E3B5EF-7D6B-F3C1-D8D1-BF074B03E7D6}"/>
              </a:ext>
            </a:extLst>
          </p:cNvPr>
          <p:cNvSpPr txBox="1">
            <a:spLocks noChangeArrowheads="1"/>
          </p:cNvSpPr>
          <p:nvPr/>
        </p:nvSpPr>
        <p:spPr bwMode="auto">
          <a:xfrm>
            <a:off x="7241523" y="1428859"/>
            <a:ext cx="1090907" cy="3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Indonesia</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8" name="Text Box 3">
            <a:extLst>
              <a:ext uri="{FF2B5EF4-FFF2-40B4-BE49-F238E27FC236}">
                <a16:creationId xmlns:a16="http://schemas.microsoft.com/office/drawing/2014/main" id="{80B62D3D-2362-D7BB-26B6-556272BFB9A4}"/>
              </a:ext>
            </a:extLst>
          </p:cNvPr>
          <p:cNvSpPr txBox="1">
            <a:spLocks noChangeArrowheads="1"/>
          </p:cNvSpPr>
          <p:nvPr/>
        </p:nvSpPr>
        <p:spPr bwMode="auto">
          <a:xfrm>
            <a:off x="5470693" y="1920425"/>
            <a:ext cx="1123868" cy="45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COVID</a:t>
            </a: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5FBAF8BE-C377-A913-B714-CD995558F47F}"/>
              </a:ext>
            </a:extLst>
          </p:cNvPr>
          <p:cNvSpPr/>
          <p:nvPr/>
        </p:nvSpPr>
        <p:spPr>
          <a:xfrm>
            <a:off x="7356297" y="2506894"/>
            <a:ext cx="801384" cy="3113783"/>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5">
            <a:extLst>
              <a:ext uri="{FF2B5EF4-FFF2-40B4-BE49-F238E27FC236}">
                <a16:creationId xmlns:a16="http://schemas.microsoft.com/office/drawing/2014/main" id="{E26BF38F-DFA3-4AAF-B52E-AB7A717DA296}"/>
              </a:ext>
            </a:extLst>
          </p:cNvPr>
          <p:cNvSpPr txBox="1">
            <a:spLocks noChangeArrowheads="1"/>
          </p:cNvSpPr>
          <p:nvPr/>
        </p:nvSpPr>
        <p:spPr bwMode="auto">
          <a:xfrm>
            <a:off x="8239659" y="1920425"/>
            <a:ext cx="1526641" cy="2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Middle East</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11" name="Arrow: Down 10">
            <a:extLst>
              <a:ext uri="{FF2B5EF4-FFF2-40B4-BE49-F238E27FC236}">
                <a16:creationId xmlns:a16="http://schemas.microsoft.com/office/drawing/2014/main" id="{CEA74BE4-EDA2-3CED-AC8E-AE2FAE3D0E1A}"/>
              </a:ext>
            </a:extLst>
          </p:cNvPr>
          <p:cNvSpPr/>
          <p:nvPr/>
        </p:nvSpPr>
        <p:spPr>
          <a:xfrm>
            <a:off x="10410290" y="237539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7">
            <a:extLst>
              <a:ext uri="{FF2B5EF4-FFF2-40B4-BE49-F238E27FC236}">
                <a16:creationId xmlns:a16="http://schemas.microsoft.com/office/drawing/2014/main" id="{43A63419-D5BA-110B-15AC-5EA36C12416E}"/>
              </a:ext>
            </a:extLst>
          </p:cNvPr>
          <p:cNvSpPr txBox="1">
            <a:spLocks noChangeArrowheads="1"/>
          </p:cNvSpPr>
          <p:nvPr/>
        </p:nvSpPr>
        <p:spPr bwMode="auto">
          <a:xfrm>
            <a:off x="10017731" y="2017480"/>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Germany</a:t>
            </a:r>
            <a:r>
              <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2FC55FCC-02BF-9816-45A7-1208E40B5B2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4" name="Rectangle 11">
            <a:extLst>
              <a:ext uri="{FF2B5EF4-FFF2-40B4-BE49-F238E27FC236}">
                <a16:creationId xmlns:a16="http://schemas.microsoft.com/office/drawing/2014/main" id="{B8B00689-52E1-F4E9-176D-074749721C5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5" name="Rectangle 12">
            <a:extLst>
              <a:ext uri="{FF2B5EF4-FFF2-40B4-BE49-F238E27FC236}">
                <a16:creationId xmlns:a16="http://schemas.microsoft.com/office/drawing/2014/main" id="{6515138E-2795-0C16-ABC5-6624D9F63500}"/>
              </a:ext>
            </a:extLst>
          </p:cNvPr>
          <p:cNvSpPr>
            <a:spLocks noChangeArrowheads="1"/>
          </p:cNvSpPr>
          <p:nvPr/>
        </p:nvSpPr>
        <p:spPr bwMode="auto">
          <a:xfrm>
            <a:off x="0" y="4025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4098236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BE830-7148-1A4F-08BA-3BD040A841A2}"/>
              </a:ext>
            </a:extLst>
          </p:cNvPr>
          <p:cNvSpPr>
            <a:spLocks noGrp="1"/>
          </p:cNvSpPr>
          <p:nvPr>
            <p:ph type="title"/>
          </p:nvPr>
        </p:nvSpPr>
        <p:spPr/>
        <p:txBody>
          <a:bodyPr/>
          <a:lstStyle/>
          <a:p>
            <a:pPr>
              <a:defRPr/>
            </a:pPr>
            <a:r>
              <a:rPr lang="en-US" sz="3200" dirty="0"/>
              <a:t>Foot and Mouth Disease</a:t>
            </a:r>
            <a:endParaRPr lang="en-CA" sz="3200" dirty="0"/>
          </a:p>
        </p:txBody>
      </p:sp>
      <p:sp>
        <p:nvSpPr>
          <p:cNvPr id="32771" name="Content Placeholder 9">
            <a:extLst>
              <a:ext uri="{FF2B5EF4-FFF2-40B4-BE49-F238E27FC236}">
                <a16:creationId xmlns:a16="http://schemas.microsoft.com/office/drawing/2014/main" id="{FAAE1489-5AC9-7862-1A48-30D0668A667C}"/>
              </a:ext>
            </a:extLst>
          </p:cNvPr>
          <p:cNvSpPr>
            <a:spLocks noGrp="1"/>
          </p:cNvSpPr>
          <p:nvPr>
            <p:ph type="body" sz="quarter" idx="13"/>
          </p:nvPr>
        </p:nvSpPr>
        <p:spPr>
          <a:xfrm>
            <a:off x="838200" y="1486131"/>
            <a:ext cx="10515600" cy="4014788"/>
          </a:xfrm>
        </p:spPr>
        <p:txBody>
          <a:bodyPr/>
          <a:lstStyle/>
          <a:p>
            <a:pPr>
              <a:defRPr/>
            </a:pPr>
            <a:r>
              <a:rPr lang="en-US" altLang="en-US" dirty="0"/>
              <a:t>Other countries reporting FMD outbreaks: </a:t>
            </a:r>
            <a:r>
              <a:rPr lang="en-US" altLang="en-US" dirty="0">
                <a:hlinkClick r:id="rId3"/>
              </a:rPr>
              <a:t>Palestine</a:t>
            </a:r>
            <a:r>
              <a:rPr lang="en-US" altLang="en-US" dirty="0"/>
              <a:t>(O), </a:t>
            </a:r>
            <a:r>
              <a:rPr lang="en-US" altLang="en-US" dirty="0">
                <a:hlinkClick r:id="rId4"/>
              </a:rPr>
              <a:t>Israel</a:t>
            </a:r>
            <a:r>
              <a:rPr lang="en-US" altLang="en-US" dirty="0"/>
              <a:t>,  </a:t>
            </a:r>
            <a:r>
              <a:rPr lang="en-US" altLang="en-US" dirty="0">
                <a:hlinkClick r:id="rId5"/>
              </a:rPr>
              <a:t>Algeria</a:t>
            </a:r>
            <a:r>
              <a:rPr lang="en-US" altLang="en-US" dirty="0"/>
              <a:t> (SAT-2), </a:t>
            </a:r>
            <a:r>
              <a:rPr lang="en-US" altLang="en-US" dirty="0">
                <a:hlinkClick r:id="rId6"/>
              </a:rPr>
              <a:t>Libya</a:t>
            </a:r>
            <a:r>
              <a:rPr lang="en-US" altLang="en-US" dirty="0"/>
              <a:t>(O), </a:t>
            </a:r>
            <a:r>
              <a:rPr lang="en-US" altLang="en-US" dirty="0">
                <a:hlinkClick r:id="rId7"/>
              </a:rPr>
              <a:t>China</a:t>
            </a:r>
            <a:r>
              <a:rPr lang="en-US" altLang="en-US" dirty="0"/>
              <a:t>(O), </a:t>
            </a:r>
            <a:r>
              <a:rPr lang="en-US" altLang="en-US" dirty="0">
                <a:hlinkClick r:id="rId8"/>
              </a:rPr>
              <a:t>Indonesia</a:t>
            </a:r>
            <a:r>
              <a:rPr lang="en-US" altLang="en-US" dirty="0"/>
              <a:t>, </a:t>
            </a:r>
            <a:r>
              <a:rPr lang="en-US" altLang="en-US" dirty="0">
                <a:hlinkClick r:id="rId9"/>
              </a:rPr>
              <a:t>South Africa </a:t>
            </a:r>
            <a:r>
              <a:rPr lang="en-US" altLang="en-US" dirty="0"/>
              <a:t>(SAT – 2)</a:t>
            </a:r>
            <a:endParaRPr lang="en-CA" sz="2000" dirty="0">
              <a:solidFill>
                <a:srgbClr val="1F1F1F"/>
              </a:solidFill>
              <a:latin typeface="ElsevierGulliver"/>
            </a:endParaRPr>
          </a:p>
          <a:p>
            <a:pPr marL="0" indent="0">
              <a:buFont typeface="Arial" panose="020B0604020202020204" pitchFamily="34" charset="0"/>
              <a:buNone/>
              <a:defRPr/>
            </a:pPr>
            <a:endParaRPr lang="en-CA" sz="2000" dirty="0">
              <a:solidFill>
                <a:srgbClr val="1F1F1F"/>
              </a:solidFill>
              <a:latin typeface="ElsevierGulliver"/>
            </a:endParaRPr>
          </a:p>
          <a:p>
            <a:pPr>
              <a:defRPr/>
            </a:pPr>
            <a:endParaRPr lang="en-US" altLang="en-US" dirty="0"/>
          </a:p>
        </p:txBody>
      </p:sp>
      <p:sp>
        <p:nvSpPr>
          <p:cNvPr id="20484" name="Rectangle 2">
            <a:extLst>
              <a:ext uri="{FF2B5EF4-FFF2-40B4-BE49-F238E27FC236}">
                <a16:creationId xmlns:a16="http://schemas.microsoft.com/office/drawing/2014/main" id="{12E78CEC-5206-5641-4BBA-BD7B1F8D402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0485" name="Rectangle 7">
            <a:extLst>
              <a:ext uri="{FF2B5EF4-FFF2-40B4-BE49-F238E27FC236}">
                <a16:creationId xmlns:a16="http://schemas.microsoft.com/office/drawing/2014/main" id="{DF6D85D6-5D0B-7EE4-562E-2EDAE26520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0486" name="Rectangle 8">
            <a:extLst>
              <a:ext uri="{FF2B5EF4-FFF2-40B4-BE49-F238E27FC236}">
                <a16:creationId xmlns:a16="http://schemas.microsoft.com/office/drawing/2014/main" id="{14196EC1-2EF2-8E82-CAE5-BC50C6C6463E}"/>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0487" name="TextBox 6">
            <a:extLst>
              <a:ext uri="{FF2B5EF4-FFF2-40B4-BE49-F238E27FC236}">
                <a16:creationId xmlns:a16="http://schemas.microsoft.com/office/drawing/2014/main" id="{D345459E-E0D5-DDFE-567D-01F0BA3A47B6}"/>
              </a:ext>
            </a:extLst>
          </p:cNvPr>
          <p:cNvSpPr txBox="1">
            <a:spLocks noChangeArrowheads="1"/>
          </p:cNvSpPr>
          <p:nvPr/>
        </p:nvSpPr>
        <p:spPr bwMode="auto">
          <a:xfrm>
            <a:off x="461963" y="5510213"/>
            <a:ext cx="3916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400" b="1" dirty="0"/>
              <a:t>KIWI FMD Signals June 2016 - January 2025</a:t>
            </a:r>
          </a:p>
        </p:txBody>
      </p:sp>
      <p:pic>
        <p:nvPicPr>
          <p:cNvPr id="20488" name="Picture 2">
            <a:extLst>
              <a:ext uri="{FF2B5EF4-FFF2-40B4-BE49-F238E27FC236}">
                <a16:creationId xmlns:a16="http://schemas.microsoft.com/office/drawing/2014/main" id="{069B7E56-1543-06C3-C09B-422C977D69F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5944" y="2627313"/>
            <a:ext cx="11060112" cy="29337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3E813B-640C-D380-C143-2ACE19333AC1}"/>
              </a:ext>
            </a:extLst>
          </p:cNvPr>
          <p:cNvSpPr/>
          <p:nvPr/>
        </p:nvSpPr>
        <p:spPr>
          <a:xfrm>
            <a:off x="5422900" y="3568700"/>
            <a:ext cx="1524000" cy="13890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490" name="TextBox 2">
            <a:extLst>
              <a:ext uri="{FF2B5EF4-FFF2-40B4-BE49-F238E27FC236}">
                <a16:creationId xmlns:a16="http://schemas.microsoft.com/office/drawing/2014/main" id="{A5AB25DB-DD50-FFF8-02AF-807A4D5AF58F}"/>
              </a:ext>
            </a:extLst>
          </p:cNvPr>
          <p:cNvSpPr txBox="1">
            <a:spLocks noChangeArrowheads="1"/>
          </p:cNvSpPr>
          <p:nvPr/>
        </p:nvSpPr>
        <p:spPr bwMode="auto">
          <a:xfrm>
            <a:off x="5768975" y="3563938"/>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t>COVID</a:t>
            </a:r>
          </a:p>
        </p:txBody>
      </p:sp>
      <p:sp>
        <p:nvSpPr>
          <p:cNvPr id="7" name="Rectangle 6">
            <a:extLst>
              <a:ext uri="{FF2B5EF4-FFF2-40B4-BE49-F238E27FC236}">
                <a16:creationId xmlns:a16="http://schemas.microsoft.com/office/drawing/2014/main" id="{42E9C036-6B7A-CE6F-9A00-AC14B5E04FB6}"/>
              </a:ext>
            </a:extLst>
          </p:cNvPr>
          <p:cNvSpPr/>
          <p:nvPr/>
        </p:nvSpPr>
        <p:spPr>
          <a:xfrm>
            <a:off x="7775575" y="2695575"/>
            <a:ext cx="1100138" cy="22891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a:extLst>
              <a:ext uri="{FF2B5EF4-FFF2-40B4-BE49-F238E27FC236}">
                <a16:creationId xmlns:a16="http://schemas.microsoft.com/office/drawing/2014/main" id="{04475BE5-B96B-DCE6-E966-E506B8BA4E33}"/>
              </a:ext>
            </a:extLst>
          </p:cNvPr>
          <p:cNvSpPr/>
          <p:nvPr/>
        </p:nvSpPr>
        <p:spPr>
          <a:xfrm>
            <a:off x="8991600" y="2703513"/>
            <a:ext cx="735013" cy="22891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493" name="TextBox 8">
            <a:extLst>
              <a:ext uri="{FF2B5EF4-FFF2-40B4-BE49-F238E27FC236}">
                <a16:creationId xmlns:a16="http://schemas.microsoft.com/office/drawing/2014/main" id="{5FB6BF98-980B-8934-8DD6-A34FE4024F4D}"/>
              </a:ext>
            </a:extLst>
          </p:cNvPr>
          <p:cNvSpPr txBox="1">
            <a:spLocks noChangeArrowheads="1"/>
          </p:cNvSpPr>
          <p:nvPr/>
        </p:nvSpPr>
        <p:spPr bwMode="auto">
          <a:xfrm>
            <a:off x="7739063" y="2674938"/>
            <a:ext cx="1155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CA" altLang="en-US"/>
              <a:t>FMD Indonesia</a:t>
            </a:r>
          </a:p>
        </p:txBody>
      </p:sp>
      <p:sp>
        <p:nvSpPr>
          <p:cNvPr id="20494" name="TextBox 9">
            <a:extLst>
              <a:ext uri="{FF2B5EF4-FFF2-40B4-BE49-F238E27FC236}">
                <a16:creationId xmlns:a16="http://schemas.microsoft.com/office/drawing/2014/main" id="{50C11380-4EA9-D086-EA95-1A88F92E9668}"/>
              </a:ext>
            </a:extLst>
          </p:cNvPr>
          <p:cNvSpPr txBox="1">
            <a:spLocks noChangeArrowheads="1"/>
          </p:cNvSpPr>
          <p:nvPr/>
        </p:nvSpPr>
        <p:spPr bwMode="auto">
          <a:xfrm>
            <a:off x="8875713" y="2627313"/>
            <a:ext cx="1030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CA" altLang="en-US"/>
              <a:t>SAT – 2 Middle East</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97FF-4F18-3EFC-56AF-E1141FC40DC6}"/>
              </a:ext>
            </a:extLst>
          </p:cNvPr>
          <p:cNvSpPr>
            <a:spLocks noGrp="1"/>
          </p:cNvSpPr>
          <p:nvPr>
            <p:ph type="title"/>
          </p:nvPr>
        </p:nvSpPr>
        <p:spPr/>
        <p:txBody>
          <a:bodyPr/>
          <a:lstStyle/>
          <a:p>
            <a:r>
              <a:rPr lang="en-US" dirty="0">
                <a:hlinkClick r:id="rId2"/>
              </a:rPr>
              <a:t>Foot-and-mouth disease: ban on animal transport extended by 48 hours | rbb24</a:t>
            </a:r>
            <a:endParaRPr lang="en-CA" dirty="0"/>
          </a:p>
        </p:txBody>
      </p:sp>
      <p:sp>
        <p:nvSpPr>
          <p:cNvPr id="7" name="Text Placeholder 6">
            <a:extLst>
              <a:ext uri="{FF2B5EF4-FFF2-40B4-BE49-F238E27FC236}">
                <a16:creationId xmlns:a16="http://schemas.microsoft.com/office/drawing/2014/main" id="{C6898A7F-43B7-6019-C82F-F3177D9D476E}"/>
              </a:ext>
            </a:extLst>
          </p:cNvPr>
          <p:cNvSpPr>
            <a:spLocks noGrp="1"/>
          </p:cNvSpPr>
          <p:nvPr>
            <p:ph type="body" sz="quarter" idx="13"/>
          </p:nvPr>
        </p:nvSpPr>
        <p:spPr>
          <a:xfrm>
            <a:off x="838200" y="2057400"/>
            <a:ext cx="5257800" cy="4014788"/>
          </a:xfrm>
        </p:spPr>
        <p:txBody>
          <a:bodyPr/>
          <a:lstStyle/>
          <a:p>
            <a:r>
              <a:rPr lang="en-CA" dirty="0"/>
              <a:t>Transportation ban </a:t>
            </a:r>
          </a:p>
          <a:p>
            <a:r>
              <a:rPr lang="en-CA" dirty="0"/>
              <a:t>All animals in 1 km radius culled (negative)</a:t>
            </a:r>
          </a:p>
          <a:p>
            <a:r>
              <a:rPr lang="en-CA" dirty="0"/>
              <a:t>All animals in 10 km radius sampled (negative)</a:t>
            </a:r>
          </a:p>
          <a:p>
            <a:r>
              <a:rPr lang="en-CA" dirty="0"/>
              <a:t>Animals outside the 10km radius, at a farm that had obtained hay from the farm with water buffalo, were culled and sampled (negative)</a:t>
            </a:r>
          </a:p>
        </p:txBody>
      </p:sp>
      <p:sp>
        <p:nvSpPr>
          <p:cNvPr id="4" name="Slide Number Placeholder 3">
            <a:extLst>
              <a:ext uri="{FF2B5EF4-FFF2-40B4-BE49-F238E27FC236}">
                <a16:creationId xmlns:a16="http://schemas.microsoft.com/office/drawing/2014/main" id="{1DEFD949-92EC-1BEB-516F-ED61B4AF7FE4}"/>
              </a:ext>
            </a:extLst>
          </p:cNvPr>
          <p:cNvSpPr>
            <a:spLocks noGrp="1"/>
          </p:cNvSpPr>
          <p:nvPr>
            <p:ph type="sldNum" sz="quarter" idx="14"/>
          </p:nvPr>
        </p:nvSpPr>
        <p:spPr/>
        <p:txBody>
          <a:bodyPr/>
          <a:lstStyle/>
          <a:p>
            <a:pPr>
              <a:defRPr/>
            </a:pPr>
            <a:fld id="{68678C35-086D-4198-975D-7CAE096F9A66}" type="slidenum">
              <a:rPr lang="en-US" altLang="en-US" smtClean="0"/>
              <a:pPr>
                <a:defRPr/>
              </a:pPr>
              <a:t>15</a:t>
            </a:fld>
            <a:endParaRPr lang="en-US" altLang="en-US"/>
          </a:p>
        </p:txBody>
      </p:sp>
      <p:sp>
        <p:nvSpPr>
          <p:cNvPr id="8" name="Text Placeholder 6">
            <a:extLst>
              <a:ext uri="{FF2B5EF4-FFF2-40B4-BE49-F238E27FC236}">
                <a16:creationId xmlns:a16="http://schemas.microsoft.com/office/drawing/2014/main" id="{9235FAAA-4D1A-60DC-03FB-AE675A09FA99}"/>
              </a:ext>
            </a:extLst>
          </p:cNvPr>
          <p:cNvSpPr txBox="1">
            <a:spLocks/>
          </p:cNvSpPr>
          <p:nvPr/>
        </p:nvSpPr>
        <p:spPr bwMode="auto">
          <a:xfrm>
            <a:off x="6096000" y="2016125"/>
            <a:ext cx="52578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Berlin Zoo and petting farms temporarily closed</a:t>
            </a:r>
          </a:p>
          <a:p>
            <a:r>
              <a:rPr lang="en-CA" dirty="0"/>
              <a:t>Employees from affected areas were “released” </a:t>
            </a:r>
          </a:p>
          <a:p>
            <a:r>
              <a:rPr lang="en-CA" dirty="0"/>
              <a:t>All deliveries from affected areas stopped</a:t>
            </a:r>
          </a:p>
          <a:p>
            <a:r>
              <a:rPr lang="en-CA" dirty="0"/>
              <a:t>Susceptible species in the zoo tested</a:t>
            </a:r>
          </a:p>
          <a:p>
            <a:r>
              <a:rPr lang="en-CA" dirty="0"/>
              <a:t>Transport of Bison to Caucasus for release stopped</a:t>
            </a:r>
          </a:p>
        </p:txBody>
      </p:sp>
    </p:spTree>
    <p:extLst>
      <p:ext uri="{BB962C8B-B14F-4D97-AF65-F5344CB8AC3E}">
        <p14:creationId xmlns:p14="http://schemas.microsoft.com/office/powerpoint/2010/main" val="275600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06F0-BEB9-0FF9-8C96-363FA56D4C3E}"/>
              </a:ext>
            </a:extLst>
          </p:cNvPr>
          <p:cNvSpPr>
            <a:spLocks noGrp="1"/>
          </p:cNvSpPr>
          <p:nvPr>
            <p:ph type="title"/>
          </p:nvPr>
        </p:nvSpPr>
        <p:spPr/>
        <p:txBody>
          <a:bodyPr/>
          <a:lstStyle/>
          <a:p>
            <a:r>
              <a:rPr lang="en-CA" dirty="0"/>
              <a:t>To Ping or not to Ping?</a:t>
            </a:r>
          </a:p>
        </p:txBody>
      </p:sp>
      <p:sp>
        <p:nvSpPr>
          <p:cNvPr id="3" name="Text Placeholder 2">
            <a:extLst>
              <a:ext uri="{FF2B5EF4-FFF2-40B4-BE49-F238E27FC236}">
                <a16:creationId xmlns:a16="http://schemas.microsoft.com/office/drawing/2014/main" id="{B07BEE96-6BA7-4E50-B4D3-A74ADDDC7977}"/>
              </a:ext>
            </a:extLst>
          </p:cNvPr>
          <p:cNvSpPr>
            <a:spLocks noGrp="1"/>
          </p:cNvSpPr>
          <p:nvPr>
            <p:ph type="body" sz="quarter" idx="13"/>
          </p:nvPr>
        </p:nvSpPr>
        <p:spPr>
          <a:xfrm>
            <a:off x="7161088" y="760289"/>
            <a:ext cx="4192712" cy="5311900"/>
          </a:xfrm>
        </p:spPr>
        <p:txBody>
          <a:bodyPr/>
          <a:lstStyle/>
          <a:p>
            <a:r>
              <a:rPr lang="en-CA" dirty="0"/>
              <a:t>Pings have declined and Group Notifications increased</a:t>
            </a:r>
          </a:p>
          <a:p>
            <a:r>
              <a:rPr lang="en-CA" dirty="0"/>
              <a:t>Trigger for a ping was variable ratings (doesn’t happen much now)</a:t>
            </a:r>
          </a:p>
          <a:p>
            <a:r>
              <a:rPr lang="en-CA" dirty="0"/>
              <a:t>Items core team need community feedback on</a:t>
            </a:r>
          </a:p>
          <a:p>
            <a:r>
              <a:rPr lang="en-CA" dirty="0"/>
              <a:t>What is community preference? To ping or not to ping?</a:t>
            </a:r>
          </a:p>
        </p:txBody>
      </p:sp>
      <p:sp>
        <p:nvSpPr>
          <p:cNvPr id="4" name="Slide Number Placeholder 3">
            <a:extLst>
              <a:ext uri="{FF2B5EF4-FFF2-40B4-BE49-F238E27FC236}">
                <a16:creationId xmlns:a16="http://schemas.microsoft.com/office/drawing/2014/main" id="{B8510835-0F43-43DC-4D81-755CAA111993}"/>
              </a:ext>
            </a:extLst>
          </p:cNvPr>
          <p:cNvSpPr>
            <a:spLocks noGrp="1"/>
          </p:cNvSpPr>
          <p:nvPr>
            <p:ph type="sldNum" sz="quarter" idx="14"/>
          </p:nvPr>
        </p:nvSpPr>
        <p:spPr/>
        <p:txBody>
          <a:bodyPr/>
          <a:lstStyle/>
          <a:p>
            <a:pPr>
              <a:defRPr/>
            </a:pPr>
            <a:fld id="{68678C35-086D-4198-975D-7CAE096F9A66}" type="slidenum">
              <a:rPr lang="en-US" altLang="en-US" smtClean="0"/>
              <a:pPr>
                <a:defRPr/>
              </a:pPr>
              <a:t>16</a:t>
            </a:fld>
            <a:endParaRPr lang="en-US" altLang="en-US"/>
          </a:p>
        </p:txBody>
      </p:sp>
      <p:graphicFrame>
        <p:nvGraphicFramePr>
          <p:cNvPr id="5" name="Chart 4">
            <a:extLst>
              <a:ext uri="{FF2B5EF4-FFF2-40B4-BE49-F238E27FC236}">
                <a16:creationId xmlns:a16="http://schemas.microsoft.com/office/drawing/2014/main" id="{96030562-3EAB-81C7-7755-42593C5E9F58}"/>
              </a:ext>
            </a:extLst>
          </p:cNvPr>
          <p:cNvGraphicFramePr/>
          <p:nvPr>
            <p:extLst>
              <p:ext uri="{D42A27DB-BD31-4B8C-83A1-F6EECF244321}">
                <p14:modId xmlns:p14="http://schemas.microsoft.com/office/powerpoint/2010/main" val="1233732419"/>
              </p:ext>
            </p:extLst>
          </p:nvPr>
        </p:nvGraphicFramePr>
        <p:xfrm>
          <a:off x="418672" y="1471773"/>
          <a:ext cx="6594297" cy="4298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52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C287-067C-5F15-2D41-C63C884D6B0A}"/>
              </a:ext>
            </a:extLst>
          </p:cNvPr>
          <p:cNvSpPr>
            <a:spLocks noGrp="1"/>
          </p:cNvSpPr>
          <p:nvPr>
            <p:ph type="title"/>
          </p:nvPr>
        </p:nvSpPr>
        <p:spPr/>
        <p:txBody>
          <a:bodyPr/>
          <a:lstStyle/>
          <a:p>
            <a:pPr>
              <a:defRPr/>
            </a:pPr>
            <a:r>
              <a:rPr lang="en-CA" dirty="0"/>
              <a:t>Agenda</a:t>
            </a:r>
          </a:p>
        </p:txBody>
      </p:sp>
      <p:sp>
        <p:nvSpPr>
          <p:cNvPr id="20483" name="Text Placeholder 2">
            <a:extLst>
              <a:ext uri="{FF2B5EF4-FFF2-40B4-BE49-F238E27FC236}">
                <a16:creationId xmlns:a16="http://schemas.microsoft.com/office/drawing/2014/main" id="{C8A9CBDC-F1B9-BD8B-9FA8-3BD0BD57A6E9}"/>
              </a:ext>
            </a:extLst>
          </p:cNvPr>
          <p:cNvSpPr>
            <a:spLocks noGrp="1"/>
          </p:cNvSpPr>
          <p:nvPr>
            <p:ph type="body" sz="quarter" idx="13"/>
          </p:nvPr>
        </p:nvSpPr>
        <p:spPr>
          <a:xfrm>
            <a:off x="318503" y="1489754"/>
            <a:ext cx="10799261" cy="4197368"/>
          </a:xfrm>
        </p:spPr>
        <p:txBody>
          <a:bodyPr/>
          <a:lstStyle/>
          <a:p>
            <a:pPr marL="457200" indent="-457200">
              <a:buFont typeface="+mj-lt"/>
              <a:buAutoNum type="arabicPeriod"/>
            </a:pPr>
            <a:r>
              <a:rPr lang="en-CA" altLang="en-US" sz="2400" dirty="0"/>
              <a:t>Welcome and Updates (2 mins)</a:t>
            </a:r>
          </a:p>
          <a:p>
            <a:pPr marL="514350" indent="-514350">
              <a:buAutoNum type="arabicPeriod"/>
            </a:pPr>
            <a:r>
              <a:rPr lang="en-CA" altLang="en-US" sz="2400" dirty="0"/>
              <a:t>H5N1 in US Dairy Update – Dr </a:t>
            </a:r>
            <a:r>
              <a:rPr lang="en-CA" altLang="en-US" sz="2400" i="1" dirty="0"/>
              <a:t>Murray Gillies </a:t>
            </a:r>
            <a:r>
              <a:rPr lang="en-CA" altLang="en-US" sz="2400" dirty="0"/>
              <a:t>(~20+ minutes)</a:t>
            </a:r>
          </a:p>
          <a:p>
            <a:pPr marL="514350" indent="-514350">
              <a:buAutoNum type="arabicPeriod"/>
            </a:pPr>
            <a:r>
              <a:rPr lang="en-US" altLang="en-US" sz="2400" dirty="0"/>
              <a:t>Development of programming to mitigate HPAI hotspot spillover risks in Lower Middle-Income Countries (</a:t>
            </a:r>
            <a:r>
              <a:rPr lang="en-US" altLang="en-US" sz="2400" i="1" dirty="0"/>
              <a:t>Dr Brian Bedard</a:t>
            </a:r>
            <a:r>
              <a:rPr lang="en-US" altLang="en-US" sz="2400" dirty="0"/>
              <a:t>) (~10-15 minutes) </a:t>
            </a:r>
          </a:p>
          <a:p>
            <a:pPr marL="514350" indent="-514350">
              <a:buAutoNum type="arabicPeriod"/>
            </a:pPr>
            <a:r>
              <a:rPr lang="en-CA" altLang="en-US" sz="2400" dirty="0"/>
              <a:t>Signals of Interest</a:t>
            </a:r>
          </a:p>
          <a:p>
            <a:pPr lvl="1"/>
            <a:r>
              <a:rPr lang="en-CA" altLang="en-US" sz="2000" dirty="0"/>
              <a:t>FMD in Germany</a:t>
            </a:r>
          </a:p>
          <a:p>
            <a:pPr marL="0" indent="0">
              <a:buNone/>
            </a:pPr>
            <a:r>
              <a:rPr lang="en-CA" altLang="en-US" sz="2400" dirty="0"/>
              <a:t>4.    To Ping or Not to Ping</a:t>
            </a:r>
          </a:p>
        </p:txBody>
      </p:sp>
      <p:sp>
        <p:nvSpPr>
          <p:cNvPr id="20484" name="Slide Number Placeholder 3">
            <a:extLst>
              <a:ext uri="{FF2B5EF4-FFF2-40B4-BE49-F238E27FC236}">
                <a16:creationId xmlns:a16="http://schemas.microsoft.com/office/drawing/2014/main" id="{9873EC65-E861-6BF6-A654-AAB37EB1C91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7478847-90F5-4C1C-BC72-7733EE7B39DE}" type="slidenum">
              <a:rPr lang="en-US" altLang="en-US" sz="1200" smtClean="0">
                <a:solidFill>
                  <a:srgbClr val="898989"/>
                </a:solidFill>
              </a:rPr>
              <a:pPr>
                <a:lnSpc>
                  <a:spcPct val="100000"/>
                </a:lnSpc>
                <a:spcBef>
                  <a:spcPct val="0"/>
                </a:spcBef>
                <a:buFontTx/>
                <a:buNone/>
              </a:pPr>
              <a:t>2</a:t>
            </a:fld>
            <a:endParaRPr lang="en-US" altLang="en-US" sz="1200">
              <a:solidFill>
                <a:srgbClr val="898989"/>
              </a:solidFill>
            </a:endParaRPr>
          </a:p>
        </p:txBody>
      </p:sp>
      <p:sp>
        <p:nvSpPr>
          <p:cNvPr id="20485" name="Rectangle 6">
            <a:extLst>
              <a:ext uri="{FF2B5EF4-FFF2-40B4-BE49-F238E27FC236}">
                <a16:creationId xmlns:a16="http://schemas.microsoft.com/office/drawing/2014/main" id="{CADF32F0-5171-64DF-5BA5-17522D05D946}"/>
              </a:ext>
            </a:extLst>
          </p:cNvPr>
          <p:cNvSpPr>
            <a:spLocks noChangeArrowheads="1"/>
          </p:cNvSpPr>
          <p:nvPr/>
        </p:nvSpPr>
        <p:spPr bwMode="auto">
          <a:xfrm>
            <a:off x="0" y="103188"/>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86" name="Rectangle 7">
            <a:extLst>
              <a:ext uri="{FF2B5EF4-FFF2-40B4-BE49-F238E27FC236}">
                <a16:creationId xmlns:a16="http://schemas.microsoft.com/office/drawing/2014/main" id="{73518E02-2125-C34B-16F5-2595840C1720}"/>
              </a:ext>
            </a:extLst>
          </p:cNvPr>
          <p:cNvSpPr>
            <a:spLocks noChangeArrowheads="1"/>
          </p:cNvSpPr>
          <p:nvPr/>
        </p:nvSpPr>
        <p:spPr bwMode="auto">
          <a:xfrm>
            <a:off x="420688" y="130175"/>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87" name="Rectangle 8">
            <a:extLst>
              <a:ext uri="{FF2B5EF4-FFF2-40B4-BE49-F238E27FC236}">
                <a16:creationId xmlns:a16="http://schemas.microsoft.com/office/drawing/2014/main" id="{1A4B7249-9111-9374-0F33-B3C2F71BFA42}"/>
              </a:ext>
            </a:extLst>
          </p:cNvPr>
          <p:cNvSpPr>
            <a:spLocks noChangeArrowheads="1"/>
          </p:cNvSpPr>
          <p:nvPr/>
        </p:nvSpPr>
        <p:spPr bwMode="auto">
          <a:xfrm>
            <a:off x="-1471613" y="768350"/>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E05-24F7-58F4-F174-11ED41CCB617}"/>
              </a:ext>
            </a:extLst>
          </p:cNvPr>
          <p:cNvSpPr>
            <a:spLocks noGrp="1"/>
          </p:cNvSpPr>
          <p:nvPr>
            <p:ph type="title"/>
          </p:nvPr>
        </p:nvSpPr>
        <p:spPr/>
        <p:txBody>
          <a:bodyPr/>
          <a:lstStyle/>
          <a:p>
            <a:r>
              <a:rPr lang="en-CA" dirty="0"/>
              <a:t>Updates</a:t>
            </a:r>
          </a:p>
        </p:txBody>
      </p:sp>
      <p:sp>
        <p:nvSpPr>
          <p:cNvPr id="9" name="Text Placeholder 8">
            <a:extLst>
              <a:ext uri="{FF2B5EF4-FFF2-40B4-BE49-F238E27FC236}">
                <a16:creationId xmlns:a16="http://schemas.microsoft.com/office/drawing/2014/main" id="{A1BCEBEA-7FD2-4612-7462-961C72167C2B}"/>
              </a:ext>
            </a:extLst>
          </p:cNvPr>
          <p:cNvSpPr>
            <a:spLocks noGrp="1"/>
          </p:cNvSpPr>
          <p:nvPr>
            <p:ph type="body" sz="quarter" idx="13"/>
          </p:nvPr>
        </p:nvSpPr>
        <p:spPr>
          <a:xfrm>
            <a:off x="258336" y="1477465"/>
            <a:ext cx="4380571" cy="1711784"/>
          </a:xfrm>
        </p:spPr>
        <p:txBody>
          <a:bodyPr/>
          <a:lstStyle/>
          <a:p>
            <a:r>
              <a:rPr lang="en-CA" dirty="0"/>
              <a:t>One Health Prioritization rankings ongoing slowly</a:t>
            </a:r>
          </a:p>
          <a:p>
            <a:pPr lvl="1"/>
            <a:r>
              <a:rPr lang="en-CA" dirty="0"/>
              <a:t>32 are ranked</a:t>
            </a:r>
          </a:p>
        </p:txBody>
      </p:sp>
      <p:sp>
        <p:nvSpPr>
          <p:cNvPr id="4" name="Slide Number Placeholder 3">
            <a:extLst>
              <a:ext uri="{FF2B5EF4-FFF2-40B4-BE49-F238E27FC236}">
                <a16:creationId xmlns:a16="http://schemas.microsoft.com/office/drawing/2014/main" id="{84BEA18C-3CA0-4FD1-9249-04B3A6B18645}"/>
              </a:ext>
            </a:extLst>
          </p:cNvPr>
          <p:cNvSpPr>
            <a:spLocks noGrp="1"/>
          </p:cNvSpPr>
          <p:nvPr>
            <p:ph type="sldNum" sz="quarter" idx="14"/>
          </p:nvPr>
        </p:nvSpPr>
        <p:spPr/>
        <p:txBody>
          <a:bodyPr/>
          <a:lstStyle/>
          <a:p>
            <a:pPr>
              <a:defRPr/>
            </a:pPr>
            <a:fld id="{68678C35-086D-4198-975D-7CAE096F9A66}" type="slidenum">
              <a:rPr lang="en-US" altLang="en-US" smtClean="0"/>
              <a:pPr>
                <a:defRPr/>
              </a:pPr>
              <a:t>3</a:t>
            </a:fld>
            <a:endParaRPr lang="en-US" altLang="en-US"/>
          </a:p>
        </p:txBody>
      </p:sp>
      <p:sp>
        <p:nvSpPr>
          <p:cNvPr id="5" name="Text Placeholder 2">
            <a:extLst>
              <a:ext uri="{FF2B5EF4-FFF2-40B4-BE49-F238E27FC236}">
                <a16:creationId xmlns:a16="http://schemas.microsoft.com/office/drawing/2014/main" id="{336A04E7-34CF-C29F-CCDB-91DFEF010CD2}"/>
              </a:ext>
            </a:extLst>
          </p:cNvPr>
          <p:cNvSpPr txBox="1">
            <a:spLocks/>
          </p:cNvSpPr>
          <p:nvPr/>
        </p:nvSpPr>
        <p:spPr bwMode="auto">
          <a:xfrm>
            <a:off x="5981700" y="1826172"/>
            <a:ext cx="52578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graphicFrame>
        <p:nvGraphicFramePr>
          <p:cNvPr id="7" name="Table 6">
            <a:extLst>
              <a:ext uri="{FF2B5EF4-FFF2-40B4-BE49-F238E27FC236}">
                <a16:creationId xmlns:a16="http://schemas.microsoft.com/office/drawing/2014/main" id="{57B94B73-76B3-1BD8-6865-6575C47E38E7}"/>
              </a:ext>
            </a:extLst>
          </p:cNvPr>
          <p:cNvGraphicFramePr>
            <a:graphicFrameLocks noGrp="1"/>
          </p:cNvGraphicFramePr>
          <p:nvPr>
            <p:extLst>
              <p:ext uri="{D42A27DB-BD31-4B8C-83A1-F6EECF244321}">
                <p14:modId xmlns:p14="http://schemas.microsoft.com/office/powerpoint/2010/main" val="2434335839"/>
              </p:ext>
            </p:extLst>
          </p:nvPr>
        </p:nvGraphicFramePr>
        <p:xfrm>
          <a:off x="4638907" y="899308"/>
          <a:ext cx="7294757" cy="5059384"/>
        </p:xfrm>
        <a:graphic>
          <a:graphicData uri="http://schemas.openxmlformats.org/drawingml/2006/table">
            <a:tbl>
              <a:tblPr>
                <a:tableStyleId>{69CF1AB2-1976-4502-BF36-3FF5EA218861}</a:tableStyleId>
              </a:tblPr>
              <a:tblGrid>
                <a:gridCol w="3780264">
                  <a:extLst>
                    <a:ext uri="{9D8B030D-6E8A-4147-A177-3AD203B41FA5}">
                      <a16:colId xmlns:a16="http://schemas.microsoft.com/office/drawing/2014/main" val="2407788751"/>
                    </a:ext>
                  </a:extLst>
                </a:gridCol>
                <a:gridCol w="3514493">
                  <a:extLst>
                    <a:ext uri="{9D8B030D-6E8A-4147-A177-3AD203B41FA5}">
                      <a16:colId xmlns:a16="http://schemas.microsoft.com/office/drawing/2014/main" val="3169171990"/>
                    </a:ext>
                  </a:extLst>
                </a:gridCol>
              </a:tblGrid>
              <a:tr h="332397">
                <a:tc>
                  <a:txBody>
                    <a:bodyPr/>
                    <a:lstStyle/>
                    <a:p>
                      <a:pPr algn="l" fontAlgn="b"/>
                      <a:r>
                        <a:rPr lang="en-US" sz="1800" u="none" strike="noStrike" dirty="0">
                          <a:effectLst/>
                        </a:rPr>
                        <a:t>African swine fever</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Contagious equine metritis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694583392"/>
                  </a:ext>
                </a:extLst>
              </a:tr>
              <a:tr h="332397">
                <a:tc>
                  <a:txBody>
                    <a:bodyPr/>
                    <a:lstStyle/>
                    <a:p>
                      <a:pPr algn="l" fontAlgn="b"/>
                      <a:r>
                        <a:rPr lang="en-US" sz="1800" u="none" strike="noStrike">
                          <a:effectLst/>
                        </a:rPr>
                        <a:t>Anaplasma marginale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Equine infectious anaemia</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887988664"/>
                  </a:ext>
                </a:extLst>
              </a:tr>
              <a:tr h="163423">
                <a:tc>
                  <a:txBody>
                    <a:bodyPr/>
                    <a:lstStyle/>
                    <a:p>
                      <a:pPr algn="l" fontAlgn="b"/>
                      <a:r>
                        <a:rPr lang="en-US" sz="1800" u="none" strike="noStrike">
                          <a:effectLst/>
                        </a:rPr>
                        <a:t>Anaplasma phagocytophilum</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Foot and mouth disease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536789943"/>
                  </a:ext>
                </a:extLst>
              </a:tr>
              <a:tr h="311685">
                <a:tc>
                  <a:txBody>
                    <a:bodyPr/>
                    <a:lstStyle/>
                    <a:p>
                      <a:pPr algn="l" fontAlgn="b"/>
                      <a:r>
                        <a:rPr lang="en-US" sz="1800" u="none" strike="noStrike">
                          <a:effectLst/>
                        </a:rPr>
                        <a:t>Anthrax</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Glanders</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907853032"/>
                  </a:ext>
                </a:extLst>
              </a:tr>
              <a:tr h="311685">
                <a:tc>
                  <a:txBody>
                    <a:bodyPr/>
                    <a:lstStyle/>
                    <a:p>
                      <a:pPr algn="l" fontAlgn="b"/>
                      <a:r>
                        <a:rPr lang="en-US" sz="1800" u="none" strike="noStrike" dirty="0">
                          <a:effectLst/>
                        </a:rPr>
                        <a:t>Aujesky's disease</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Highly pathogenic avian influenza</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932182342"/>
                  </a:ext>
                </a:extLst>
              </a:tr>
              <a:tr h="332397">
                <a:tc>
                  <a:txBody>
                    <a:bodyPr/>
                    <a:lstStyle/>
                    <a:p>
                      <a:pPr algn="l" fontAlgn="b"/>
                      <a:r>
                        <a:rPr lang="en-US" sz="1800" u="none" strike="noStrike" dirty="0" err="1">
                          <a:effectLst/>
                        </a:rPr>
                        <a:t>Baylisascariasis</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Lumpy skin disease</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418023653"/>
                  </a:ext>
                </a:extLst>
              </a:tr>
              <a:tr h="332397">
                <a:tc>
                  <a:txBody>
                    <a:bodyPr/>
                    <a:lstStyle/>
                    <a:p>
                      <a:pPr algn="l" fontAlgn="b"/>
                      <a:r>
                        <a:rPr lang="en-US" sz="1800" u="none" strike="noStrike">
                          <a:effectLst/>
                        </a:rPr>
                        <a:t>Bluetongue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Peste des petits ruminants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06462999"/>
                  </a:ext>
                </a:extLst>
              </a:tr>
              <a:tr h="332397">
                <a:tc>
                  <a:txBody>
                    <a:bodyPr/>
                    <a:lstStyle/>
                    <a:p>
                      <a:pPr algn="l" fontAlgn="b"/>
                      <a:r>
                        <a:rPr lang="en-US" sz="1800" u="none" strike="noStrike">
                          <a:effectLst/>
                        </a:rPr>
                        <a:t>Bovine Cysticercosis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Porcine cysticercosis</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722278523"/>
                  </a:ext>
                </a:extLst>
              </a:tr>
              <a:tr h="311685">
                <a:tc>
                  <a:txBody>
                    <a:bodyPr/>
                    <a:lstStyle/>
                    <a:p>
                      <a:pPr algn="l" fontAlgn="b"/>
                      <a:r>
                        <a:rPr lang="en-US" sz="1800" u="none" strike="noStrike" dirty="0">
                          <a:effectLst/>
                        </a:rPr>
                        <a:t>Bovine spongiform encephalopathy</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Rabbit Hemorrhagic Disease Virus</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939136270"/>
                  </a:ext>
                </a:extLst>
              </a:tr>
              <a:tr h="332397">
                <a:tc>
                  <a:txBody>
                    <a:bodyPr/>
                    <a:lstStyle/>
                    <a:p>
                      <a:pPr algn="l" fontAlgn="b"/>
                      <a:r>
                        <a:rPr lang="en-US" sz="1800" u="none" strike="noStrike">
                          <a:effectLst/>
                        </a:rPr>
                        <a:t>Bovine tuberculosis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Rabies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111167792"/>
                  </a:ext>
                </a:extLst>
              </a:tr>
              <a:tr h="311685">
                <a:tc>
                  <a:txBody>
                    <a:bodyPr/>
                    <a:lstStyle/>
                    <a:p>
                      <a:pPr algn="l" fontAlgn="b"/>
                      <a:r>
                        <a:rPr lang="en-US" sz="1800" u="none" strike="noStrike">
                          <a:effectLst/>
                        </a:rPr>
                        <a:t>Brucella abortus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Schmallenberg virus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3683778620"/>
                  </a:ext>
                </a:extLst>
              </a:tr>
              <a:tr h="332397">
                <a:tc>
                  <a:txBody>
                    <a:bodyPr/>
                    <a:lstStyle/>
                    <a:p>
                      <a:pPr algn="l" fontAlgn="b"/>
                      <a:r>
                        <a:rPr lang="en-US" sz="1800" u="none" strike="noStrike">
                          <a:effectLst/>
                        </a:rPr>
                        <a:t>Brucella melitensis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Seneca Valley Virus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825917260"/>
                  </a:ext>
                </a:extLst>
              </a:tr>
              <a:tr h="311685">
                <a:tc>
                  <a:txBody>
                    <a:bodyPr/>
                    <a:lstStyle/>
                    <a:p>
                      <a:pPr algn="l" fontAlgn="b"/>
                      <a:r>
                        <a:rPr lang="en-US" sz="1800" u="none" strike="noStrike">
                          <a:effectLst/>
                        </a:rPr>
                        <a:t>Brucella suis</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Swine Influenza</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15978288"/>
                  </a:ext>
                </a:extLst>
              </a:tr>
              <a:tr h="332397">
                <a:tc>
                  <a:txBody>
                    <a:bodyPr/>
                    <a:lstStyle/>
                    <a:p>
                      <a:pPr algn="l" fontAlgn="b"/>
                      <a:r>
                        <a:rPr lang="en-US" sz="1800" u="none" strike="noStrike">
                          <a:effectLst/>
                        </a:rPr>
                        <a:t>Chronic wasting disease</a:t>
                      </a:r>
                      <a:endParaRPr lang="en-US" sz="1800" b="0" i="0" u="none" strike="noStrike">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Trichinosis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4039769714"/>
                  </a:ext>
                </a:extLst>
              </a:tr>
              <a:tr h="286505">
                <a:tc>
                  <a:txBody>
                    <a:bodyPr/>
                    <a:lstStyle/>
                    <a:p>
                      <a:pPr algn="l" fontAlgn="b"/>
                      <a:r>
                        <a:rPr lang="en-US" sz="1800" u="none" strike="noStrike" dirty="0">
                          <a:effectLst/>
                        </a:rPr>
                        <a:t>Classical swine fever</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a:effectLst/>
                        </a:rPr>
                        <a:t>Vesicular stomatitis viruses</a:t>
                      </a:r>
                      <a:endParaRPr lang="en-US" sz="1800" b="0" i="0" u="none" strike="noStrike">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793834444"/>
                  </a:ext>
                </a:extLst>
              </a:tr>
              <a:tr h="194726">
                <a:tc>
                  <a:txBody>
                    <a:bodyPr/>
                    <a:lstStyle/>
                    <a:p>
                      <a:pPr algn="l" fontAlgn="b"/>
                      <a:r>
                        <a:rPr lang="en-US" sz="1800" u="none" strike="noStrike" dirty="0">
                          <a:effectLst/>
                        </a:rPr>
                        <a:t>Contagious bovine pleuropneumonia</a:t>
                      </a:r>
                      <a:endParaRPr lang="en-US" sz="1800" b="0" i="0" u="none" strike="noStrike" dirty="0">
                        <a:solidFill>
                          <a:srgbClr val="000000"/>
                        </a:solidFill>
                        <a:effectLst/>
                        <a:latin typeface="Calibri" panose="020F0502020204030204" pitchFamily="34" charset="0"/>
                      </a:endParaRPr>
                    </a:p>
                  </a:txBody>
                  <a:tcPr marL="3319" marR="3319" marT="3319" marB="0" anchor="b"/>
                </a:tc>
                <a:tc>
                  <a:txBody>
                    <a:bodyPr/>
                    <a:lstStyle/>
                    <a:p>
                      <a:pPr algn="l" fontAlgn="b"/>
                      <a:r>
                        <a:rPr lang="en-US" sz="1800" u="none" strike="noStrike" dirty="0">
                          <a:effectLst/>
                        </a:rPr>
                        <a:t>White nose syndrome</a:t>
                      </a:r>
                      <a:endParaRPr lang="en-US" sz="1800" b="0" i="0" u="none" strike="noStrike" dirty="0">
                        <a:solidFill>
                          <a:srgbClr val="000000"/>
                        </a:solidFill>
                        <a:effectLst/>
                        <a:latin typeface="Calibri" panose="020F0502020204030204" pitchFamily="34" charset="0"/>
                      </a:endParaRPr>
                    </a:p>
                  </a:txBody>
                  <a:tcPr marL="3319" marR="3319" marT="3319" marB="0" anchor="b"/>
                </a:tc>
                <a:extLst>
                  <a:ext uri="{0D108BD9-81ED-4DB2-BD59-A6C34878D82A}">
                    <a16:rowId xmlns:a16="http://schemas.microsoft.com/office/drawing/2014/main" val="211433660"/>
                  </a:ext>
                </a:extLst>
              </a:tr>
            </a:tbl>
          </a:graphicData>
        </a:graphic>
      </p:graphicFrame>
    </p:spTree>
    <p:extLst>
      <p:ext uri="{BB962C8B-B14F-4D97-AF65-F5344CB8AC3E}">
        <p14:creationId xmlns:p14="http://schemas.microsoft.com/office/powerpoint/2010/main" val="346807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E623-B6BC-B804-5172-2A3525DED8BD}"/>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0B7AEAEE-AF25-2629-707F-3F01494514CC}"/>
              </a:ext>
            </a:extLst>
          </p:cNvPr>
          <p:cNvSpPr>
            <a:spLocks noGrp="1"/>
          </p:cNvSpPr>
          <p:nvPr>
            <p:ph type="body" sz="quarter" idx="13"/>
          </p:nvPr>
        </p:nvSpPr>
        <p:spPr/>
        <p:txBody>
          <a:bodyPr/>
          <a:lstStyle/>
          <a:p>
            <a:endParaRPr lang="en-CA" dirty="0"/>
          </a:p>
        </p:txBody>
      </p:sp>
      <p:sp>
        <p:nvSpPr>
          <p:cNvPr id="4" name="Slide Number Placeholder 3">
            <a:extLst>
              <a:ext uri="{FF2B5EF4-FFF2-40B4-BE49-F238E27FC236}">
                <a16:creationId xmlns:a16="http://schemas.microsoft.com/office/drawing/2014/main" id="{8EF7EC20-9E84-0377-45A5-743EECF65EB9}"/>
              </a:ext>
            </a:extLst>
          </p:cNvPr>
          <p:cNvSpPr>
            <a:spLocks noGrp="1"/>
          </p:cNvSpPr>
          <p:nvPr>
            <p:ph type="sldNum" sz="quarter" idx="14"/>
          </p:nvPr>
        </p:nvSpPr>
        <p:spPr/>
        <p:txBody>
          <a:bodyPr/>
          <a:lstStyle/>
          <a:p>
            <a:pPr>
              <a:defRPr/>
            </a:pPr>
            <a:fld id="{68678C35-086D-4198-975D-7CAE096F9A66}" type="slidenum">
              <a:rPr lang="en-US" altLang="en-US" smtClean="0"/>
              <a:pPr>
                <a:defRPr/>
              </a:pPr>
              <a:t>4</a:t>
            </a:fld>
            <a:endParaRPr lang="en-US" altLang="en-US"/>
          </a:p>
        </p:txBody>
      </p:sp>
      <p:pic>
        <p:nvPicPr>
          <p:cNvPr id="6" name="Picture 5">
            <a:extLst>
              <a:ext uri="{FF2B5EF4-FFF2-40B4-BE49-F238E27FC236}">
                <a16:creationId xmlns:a16="http://schemas.microsoft.com/office/drawing/2014/main" id="{E207325A-FF82-440B-4E1A-9B2D7360628C}"/>
              </a:ext>
            </a:extLst>
          </p:cNvPr>
          <p:cNvPicPr>
            <a:picLocks noChangeAspect="1"/>
          </p:cNvPicPr>
          <p:nvPr/>
        </p:nvPicPr>
        <p:blipFill>
          <a:blip r:embed="rId3"/>
          <a:stretch>
            <a:fillRect/>
          </a:stretch>
        </p:blipFill>
        <p:spPr>
          <a:xfrm>
            <a:off x="1" y="-260790"/>
            <a:ext cx="12191999" cy="3902955"/>
          </a:xfrm>
          <a:prstGeom prst="rect">
            <a:avLst/>
          </a:prstGeom>
        </p:spPr>
      </p:pic>
      <p:pic>
        <p:nvPicPr>
          <p:cNvPr id="8" name="Picture 7">
            <a:extLst>
              <a:ext uri="{FF2B5EF4-FFF2-40B4-BE49-F238E27FC236}">
                <a16:creationId xmlns:a16="http://schemas.microsoft.com/office/drawing/2014/main" id="{3FDD95CD-FAD3-7551-497E-7B650997888E}"/>
              </a:ext>
            </a:extLst>
          </p:cNvPr>
          <p:cNvPicPr>
            <a:picLocks noChangeAspect="1"/>
          </p:cNvPicPr>
          <p:nvPr/>
        </p:nvPicPr>
        <p:blipFill>
          <a:blip r:embed="rId4"/>
          <a:stretch>
            <a:fillRect/>
          </a:stretch>
        </p:blipFill>
        <p:spPr>
          <a:xfrm>
            <a:off x="-35171" y="3191049"/>
            <a:ext cx="12262342" cy="3902955"/>
          </a:xfrm>
          <a:prstGeom prst="rect">
            <a:avLst/>
          </a:prstGeom>
        </p:spPr>
      </p:pic>
    </p:spTree>
    <p:extLst>
      <p:ext uri="{BB962C8B-B14F-4D97-AF65-F5344CB8AC3E}">
        <p14:creationId xmlns:p14="http://schemas.microsoft.com/office/powerpoint/2010/main" val="323937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654485-947A-A285-FFCB-2EFE634A2925}"/>
              </a:ext>
            </a:extLst>
          </p:cNvPr>
          <p:cNvSpPr>
            <a:spLocks noGrp="1"/>
          </p:cNvSpPr>
          <p:nvPr>
            <p:ph type="sldNum" sz="quarter" idx="12"/>
          </p:nvPr>
        </p:nvSpPr>
        <p:spPr/>
        <p:txBody>
          <a:bodyPr/>
          <a:lstStyle/>
          <a:p>
            <a:pPr>
              <a:defRPr/>
            </a:pPr>
            <a:fld id="{60CDBEE1-21F4-468E-B3A8-FE3C7B9B3142}" type="slidenum">
              <a:rPr lang="en-US" altLang="en-US" smtClean="0"/>
              <a:pPr>
                <a:defRPr/>
              </a:pPr>
              <a:t>5</a:t>
            </a:fld>
            <a:endParaRPr lang="en-US" altLang="en-US"/>
          </a:p>
        </p:txBody>
      </p:sp>
      <p:pic>
        <p:nvPicPr>
          <p:cNvPr id="3" name="Picture 9" descr="Background pattern&#10;&#10;Description automatically generated with low confidence">
            <a:extLst>
              <a:ext uri="{FF2B5EF4-FFF2-40B4-BE49-F238E27FC236}">
                <a16:creationId xmlns:a16="http://schemas.microsoft.com/office/drawing/2014/main" id="{6FB8BB80-9AAC-566D-EDB5-1FAA2FAB43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4775"/>
            <a:ext cx="12644404"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arallelogram 10">
            <a:extLst>
              <a:ext uri="{FF2B5EF4-FFF2-40B4-BE49-F238E27FC236}">
                <a16:creationId xmlns:a16="http://schemas.microsoft.com/office/drawing/2014/main" id="{FCA77A43-5B3E-A009-2390-FC6B923444DF}"/>
              </a:ext>
            </a:extLst>
          </p:cNvPr>
          <p:cNvSpPr/>
          <p:nvPr/>
        </p:nvSpPr>
        <p:spPr>
          <a:xfrm flipH="1">
            <a:off x="-104775" y="-104775"/>
            <a:ext cx="12096750" cy="7058025"/>
          </a:xfrm>
          <a:custGeom>
            <a:avLst/>
            <a:gdLst>
              <a:gd name="connsiteX0" fmla="*/ 0 w 10954871"/>
              <a:gd name="connsiteY0" fmla="*/ 6862473 h 6862473"/>
              <a:gd name="connsiteX1" fmla="*/ 1715618 w 10954871"/>
              <a:gd name="connsiteY1" fmla="*/ 0 h 6862473"/>
              <a:gd name="connsiteX2" fmla="*/ 10954871 w 10954871"/>
              <a:gd name="connsiteY2" fmla="*/ 0 h 6862473"/>
              <a:gd name="connsiteX3" fmla="*/ 9239253 w 10954871"/>
              <a:gd name="connsiteY3" fmla="*/ 6862473 h 6862473"/>
              <a:gd name="connsiteX4" fmla="*/ 0 w 10954871"/>
              <a:gd name="connsiteY4" fmla="*/ 6862473 h 6862473"/>
              <a:gd name="connsiteX0" fmla="*/ 0 w 9239253"/>
              <a:gd name="connsiteY0" fmla="*/ 6862473 h 6862473"/>
              <a:gd name="connsiteX1" fmla="*/ 1715618 w 9239253"/>
              <a:gd name="connsiteY1" fmla="*/ 0 h 6862473"/>
              <a:gd name="connsiteX2" fmla="*/ 7808715 w 9239253"/>
              <a:gd name="connsiteY2" fmla="*/ 945397 h 6862473"/>
              <a:gd name="connsiteX3" fmla="*/ 9239253 w 9239253"/>
              <a:gd name="connsiteY3" fmla="*/ 6862473 h 6862473"/>
              <a:gd name="connsiteX4" fmla="*/ 0 w 9239253"/>
              <a:gd name="connsiteY4" fmla="*/ 6862473 h 6862473"/>
              <a:gd name="connsiteX0" fmla="*/ 0 w 9239253"/>
              <a:gd name="connsiteY0" fmla="*/ 6862473 h 6862473"/>
              <a:gd name="connsiteX1" fmla="*/ 1715618 w 9239253"/>
              <a:gd name="connsiteY1" fmla="*/ 0 h 6862473"/>
              <a:gd name="connsiteX2" fmla="*/ 9203562 w 9239253"/>
              <a:gd name="connsiteY2" fmla="*/ 61993 h 6862473"/>
              <a:gd name="connsiteX3" fmla="*/ 9239253 w 9239253"/>
              <a:gd name="connsiteY3" fmla="*/ 6862473 h 6862473"/>
              <a:gd name="connsiteX4" fmla="*/ 0 w 9239253"/>
              <a:gd name="connsiteY4" fmla="*/ 6862473 h 6862473"/>
              <a:gd name="connsiteX0" fmla="*/ 0 w 9203562"/>
              <a:gd name="connsiteY0" fmla="*/ 6862473 h 6862473"/>
              <a:gd name="connsiteX1" fmla="*/ 1715618 w 9203562"/>
              <a:gd name="connsiteY1" fmla="*/ 0 h 6862473"/>
              <a:gd name="connsiteX2" fmla="*/ 9203562 w 9203562"/>
              <a:gd name="connsiteY2" fmla="*/ 61993 h 6862473"/>
              <a:gd name="connsiteX3" fmla="*/ 9177260 w 9203562"/>
              <a:gd name="connsiteY3" fmla="*/ 6815979 h 6862473"/>
              <a:gd name="connsiteX4" fmla="*/ 0 w 9203562"/>
              <a:gd name="connsiteY4" fmla="*/ 6862473 h 6862473"/>
              <a:gd name="connsiteX0" fmla="*/ 0 w 9203562"/>
              <a:gd name="connsiteY0" fmla="*/ 6800480 h 6800480"/>
              <a:gd name="connsiteX1" fmla="*/ 1653625 w 9203562"/>
              <a:gd name="connsiteY1" fmla="*/ 74505 h 6800480"/>
              <a:gd name="connsiteX2" fmla="*/ 9203562 w 9203562"/>
              <a:gd name="connsiteY2" fmla="*/ 0 h 6800480"/>
              <a:gd name="connsiteX3" fmla="*/ 9177260 w 9203562"/>
              <a:gd name="connsiteY3" fmla="*/ 6753986 h 6800480"/>
              <a:gd name="connsiteX4" fmla="*/ 0 w 9203562"/>
              <a:gd name="connsiteY4" fmla="*/ 6800480 h 6800480"/>
              <a:gd name="connsiteX0" fmla="*/ 0 w 9203562"/>
              <a:gd name="connsiteY0" fmla="*/ 6800480 h 6800480"/>
              <a:gd name="connsiteX1" fmla="*/ 1586718 w 9203562"/>
              <a:gd name="connsiteY1" fmla="*/ 84949 h 6800480"/>
              <a:gd name="connsiteX2" fmla="*/ 9203562 w 9203562"/>
              <a:gd name="connsiteY2" fmla="*/ 0 h 6800480"/>
              <a:gd name="connsiteX3" fmla="*/ 9177260 w 9203562"/>
              <a:gd name="connsiteY3" fmla="*/ 6753986 h 6800480"/>
              <a:gd name="connsiteX4" fmla="*/ 0 w 9203562"/>
              <a:gd name="connsiteY4" fmla="*/ 6800480 h 6800480"/>
              <a:gd name="connsiteX0" fmla="*/ 0 w 9178655"/>
              <a:gd name="connsiteY0" fmla="*/ 6715531 h 6715531"/>
              <a:gd name="connsiteX1" fmla="*/ 1586718 w 9178655"/>
              <a:gd name="connsiteY1" fmla="*/ 0 h 6715531"/>
              <a:gd name="connsiteX2" fmla="*/ 9178655 w 9178655"/>
              <a:gd name="connsiteY2" fmla="*/ 2351 h 6715531"/>
              <a:gd name="connsiteX3" fmla="*/ 9177260 w 9178655"/>
              <a:gd name="connsiteY3" fmla="*/ 6669037 h 6715531"/>
              <a:gd name="connsiteX4" fmla="*/ 0 w 9178655"/>
              <a:gd name="connsiteY4" fmla="*/ 6715531 h 6715531"/>
              <a:gd name="connsiteX0" fmla="*/ 0 w 9178655"/>
              <a:gd name="connsiteY0" fmla="*/ 6715531 h 6715531"/>
              <a:gd name="connsiteX1" fmla="*/ 1586718 w 9178655"/>
              <a:gd name="connsiteY1" fmla="*/ 0 h 6715531"/>
              <a:gd name="connsiteX2" fmla="*/ 9178655 w 9178655"/>
              <a:gd name="connsiteY2" fmla="*/ 2351 h 6715531"/>
              <a:gd name="connsiteX3" fmla="*/ 9177260 w 9178655"/>
              <a:gd name="connsiteY3" fmla="*/ 6690863 h 6715531"/>
              <a:gd name="connsiteX4" fmla="*/ 0 w 9178655"/>
              <a:gd name="connsiteY4" fmla="*/ 6715531 h 6715531"/>
              <a:gd name="connsiteX0" fmla="*/ 0 w 9228470"/>
              <a:gd name="connsiteY0" fmla="*/ 6737355 h 6737355"/>
              <a:gd name="connsiteX1" fmla="*/ 1636533 w 9228470"/>
              <a:gd name="connsiteY1" fmla="*/ 0 h 6737355"/>
              <a:gd name="connsiteX2" fmla="*/ 9228470 w 9228470"/>
              <a:gd name="connsiteY2" fmla="*/ 2351 h 6737355"/>
              <a:gd name="connsiteX3" fmla="*/ 9227075 w 9228470"/>
              <a:gd name="connsiteY3" fmla="*/ 6690863 h 6737355"/>
              <a:gd name="connsiteX4" fmla="*/ 0 w 9228470"/>
              <a:gd name="connsiteY4" fmla="*/ 6737355 h 6737355"/>
              <a:gd name="connsiteX0" fmla="*/ 0 w 9178655"/>
              <a:gd name="connsiteY0" fmla="*/ 6682793 h 6690863"/>
              <a:gd name="connsiteX1" fmla="*/ 1586718 w 9178655"/>
              <a:gd name="connsiteY1" fmla="*/ 0 h 6690863"/>
              <a:gd name="connsiteX2" fmla="*/ 9178655 w 9178655"/>
              <a:gd name="connsiteY2" fmla="*/ 2351 h 6690863"/>
              <a:gd name="connsiteX3" fmla="*/ 9177260 w 9178655"/>
              <a:gd name="connsiteY3" fmla="*/ 6690863 h 6690863"/>
              <a:gd name="connsiteX4" fmla="*/ 0 w 9178655"/>
              <a:gd name="connsiteY4" fmla="*/ 6682793 h 6690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655" h="6690863">
                <a:moveTo>
                  <a:pt x="0" y="6682793"/>
                </a:moveTo>
                <a:lnTo>
                  <a:pt x="1586718" y="0"/>
                </a:lnTo>
                <a:lnTo>
                  <a:pt x="9178655" y="2351"/>
                </a:lnTo>
                <a:lnTo>
                  <a:pt x="9177260" y="6690863"/>
                </a:lnTo>
                <a:lnTo>
                  <a:pt x="0" y="6682793"/>
                </a:lnTo>
                <a:close/>
              </a:path>
            </a:pathLst>
          </a:custGeom>
          <a:solidFill>
            <a:srgbClr val="0028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a:extLst>
              <a:ext uri="{FF2B5EF4-FFF2-40B4-BE49-F238E27FC236}">
                <a16:creationId xmlns:a16="http://schemas.microsoft.com/office/drawing/2014/main" id="{78929743-C3B7-6A42-D230-29CDEB5EAC77}"/>
              </a:ext>
            </a:extLst>
          </p:cNvPr>
          <p:cNvSpPr txBox="1">
            <a:spLocks/>
          </p:cNvSpPr>
          <p:nvPr/>
        </p:nvSpPr>
        <p:spPr>
          <a:xfrm>
            <a:off x="577850" y="765175"/>
            <a:ext cx="8420100" cy="2387600"/>
          </a:xfrm>
          <a:prstGeom prst="rect">
            <a:avLst/>
          </a:prstGeom>
        </p:spPr>
        <p:txBody>
          <a:bodyPr>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54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High Path Avian Influenza - Bovine update </a:t>
            </a:r>
            <a:br>
              <a:rPr lang="en-US" sz="54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24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January 23</a:t>
            </a:r>
            <a:r>
              <a:rPr lang="en-US" sz="2400"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2025</a:t>
            </a:r>
            <a:br>
              <a:rPr lang="en-US" sz="4800" b="1" dirty="0">
                <a:solidFill>
                  <a:srgbClr val="42CBD6"/>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endParaRPr lang="en-US" sz="4800"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6" name="Picture 2" descr="CAHSS- logo">
            <a:extLst>
              <a:ext uri="{FF2B5EF4-FFF2-40B4-BE49-F238E27FC236}">
                <a16:creationId xmlns:a16="http://schemas.microsoft.com/office/drawing/2014/main" id="{1E52B61E-F2D5-0885-2676-1819E95DE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97" y="84138"/>
            <a:ext cx="3035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Animal Health Canada">
            <a:extLst>
              <a:ext uri="{FF2B5EF4-FFF2-40B4-BE49-F238E27FC236}">
                <a16:creationId xmlns:a16="http://schemas.microsoft.com/office/drawing/2014/main" id="{168FD293-4ED8-5811-6888-70A0E45E4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50" y="66675"/>
            <a:ext cx="30353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ows eating from trough">
            <a:extLst>
              <a:ext uri="{FF2B5EF4-FFF2-40B4-BE49-F238E27FC236}">
                <a16:creationId xmlns:a16="http://schemas.microsoft.com/office/drawing/2014/main" id="{1B9187A6-8013-C6F4-1CDF-D3CAB973E352}"/>
              </a:ext>
            </a:extLst>
          </p:cNvPr>
          <p:cNvPicPr>
            <a:picLocks noChangeAspect="1"/>
          </p:cNvPicPr>
          <p:nvPr/>
        </p:nvPicPr>
        <p:blipFill>
          <a:blip r:embed="rId5">
            <a:extLst>
              <a:ext uri="{28A0092B-C50C-407E-A947-70E740481C1C}">
                <a14:useLocalDpi xmlns:a14="http://schemas.microsoft.com/office/drawing/2010/main" val="0"/>
              </a:ext>
            </a:extLst>
          </a:blip>
          <a:srcRect r="2" b="8887"/>
          <a:stretch>
            <a:fillRect/>
          </a:stretch>
        </p:blipFill>
        <p:spPr bwMode="auto">
          <a:xfrm>
            <a:off x="598488" y="2506663"/>
            <a:ext cx="453866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BEADFE81-4317-C89B-379E-6D1CC9018111}"/>
              </a:ext>
            </a:extLst>
          </p:cNvPr>
          <p:cNvSpPr txBox="1">
            <a:spLocks/>
          </p:cNvSpPr>
          <p:nvPr/>
        </p:nvSpPr>
        <p:spPr>
          <a:xfrm>
            <a:off x="577850" y="5359400"/>
            <a:ext cx="8734425" cy="1655763"/>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Dr. Murray Gillies</a:t>
            </a:r>
            <a:br>
              <a:rPr lang="en-US"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br>
            <a: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Coordinator</a:t>
            </a:r>
            <a:b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br>
            <a: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Canadian Animal Health Surveillance System (CAHSS)</a:t>
            </a:r>
            <a:b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br>
            <a:r>
              <a:rPr lang="en-US" sz="20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AABP District 12 Director</a:t>
            </a:r>
          </a:p>
        </p:txBody>
      </p:sp>
    </p:spTree>
    <p:extLst>
      <p:ext uri="{BB962C8B-B14F-4D97-AF65-F5344CB8AC3E}">
        <p14:creationId xmlns:p14="http://schemas.microsoft.com/office/powerpoint/2010/main" val="2435945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9D2B4-E043-A32B-3A8B-1056BCD339DA}"/>
              </a:ext>
            </a:extLst>
          </p:cNvPr>
          <p:cNvSpPr>
            <a:spLocks noGrp="1"/>
          </p:cNvSpPr>
          <p:nvPr>
            <p:ph type="title"/>
          </p:nvPr>
        </p:nvSpPr>
        <p:spPr>
          <a:xfrm>
            <a:off x="838200" y="365125"/>
            <a:ext cx="4968873" cy="4162270"/>
          </a:xfrm>
        </p:spPr>
        <p:txBody>
          <a:bodyPr/>
          <a:lstStyle/>
          <a:p>
            <a:r>
              <a:rPr lang="en-CA" dirty="0"/>
              <a:t>HPAI spillover hotspots in LMIC </a:t>
            </a:r>
            <a:br>
              <a:rPr lang="en-CA" dirty="0"/>
            </a:br>
            <a:br>
              <a:rPr lang="en-CA" dirty="0"/>
            </a:br>
            <a:r>
              <a:rPr lang="en-CA" dirty="0"/>
              <a:t>Dr Brian Bedard</a:t>
            </a:r>
          </a:p>
        </p:txBody>
      </p:sp>
      <p:pic>
        <p:nvPicPr>
          <p:cNvPr id="7" name="Picture 6">
            <a:hlinkClick r:id="rId2"/>
            <a:extLst>
              <a:ext uri="{FF2B5EF4-FFF2-40B4-BE49-F238E27FC236}">
                <a16:creationId xmlns:a16="http://schemas.microsoft.com/office/drawing/2014/main" id="{F6D13481-2945-4E93-6606-09EE2760FFD9}"/>
              </a:ext>
            </a:extLst>
          </p:cNvPr>
          <p:cNvPicPr>
            <a:picLocks noChangeAspect="1"/>
          </p:cNvPicPr>
          <p:nvPr/>
        </p:nvPicPr>
        <p:blipFill>
          <a:blip r:embed="rId3"/>
          <a:stretch>
            <a:fillRect/>
          </a:stretch>
        </p:blipFill>
        <p:spPr>
          <a:xfrm>
            <a:off x="5562299" y="1078834"/>
            <a:ext cx="5657687" cy="5718748"/>
          </a:xfrm>
          <a:prstGeom prst="rect">
            <a:avLst/>
          </a:prstGeom>
        </p:spPr>
      </p:pic>
      <p:sp>
        <p:nvSpPr>
          <p:cNvPr id="4" name="Text Placeholder 3">
            <a:extLst>
              <a:ext uri="{FF2B5EF4-FFF2-40B4-BE49-F238E27FC236}">
                <a16:creationId xmlns:a16="http://schemas.microsoft.com/office/drawing/2014/main" id="{AE2C4739-3A90-EE69-5BF0-590DBBE4F855}"/>
              </a:ext>
            </a:extLst>
          </p:cNvPr>
          <p:cNvSpPr>
            <a:spLocks noGrp="1"/>
          </p:cNvSpPr>
          <p:nvPr>
            <p:ph type="body" sz="quarter" idx="13"/>
          </p:nvPr>
        </p:nvSpPr>
        <p:spPr>
          <a:xfrm>
            <a:off x="7586548" y="272476"/>
            <a:ext cx="4605452" cy="365126"/>
          </a:xfrm>
        </p:spPr>
        <p:txBody>
          <a:bodyPr/>
          <a:lstStyle/>
          <a:p>
            <a:r>
              <a:rPr lang="en-US" sz="1800" dirty="0">
                <a:hlinkClick r:id="rId2"/>
              </a:rPr>
              <a:t>Exploring Potential Intermediates in the Cross-Species Transmission of Influenza A Virus to Humans</a:t>
            </a:r>
            <a:endParaRPr lang="en-CA" sz="1800" dirty="0"/>
          </a:p>
        </p:txBody>
      </p:sp>
      <p:sp>
        <p:nvSpPr>
          <p:cNvPr id="2" name="Slide Number Placeholder 1">
            <a:extLst>
              <a:ext uri="{FF2B5EF4-FFF2-40B4-BE49-F238E27FC236}">
                <a16:creationId xmlns:a16="http://schemas.microsoft.com/office/drawing/2014/main" id="{AB07DE87-76F9-A3E2-E353-67F79E76E7D4}"/>
              </a:ext>
            </a:extLst>
          </p:cNvPr>
          <p:cNvSpPr>
            <a:spLocks noGrp="1"/>
          </p:cNvSpPr>
          <p:nvPr>
            <p:ph type="sldNum" sz="quarter" idx="14"/>
          </p:nvPr>
        </p:nvSpPr>
        <p:spPr/>
        <p:txBody>
          <a:bodyPr/>
          <a:lstStyle/>
          <a:p>
            <a:pPr>
              <a:defRPr/>
            </a:pPr>
            <a:fld id="{60CDBEE1-21F4-468E-B3A8-FE3C7B9B3142}" type="slidenum">
              <a:rPr lang="en-US" altLang="en-US" smtClean="0"/>
              <a:pPr>
                <a:defRPr/>
              </a:pPr>
              <a:t>6</a:t>
            </a:fld>
            <a:endParaRPr lang="en-US" altLang="en-US"/>
          </a:p>
        </p:txBody>
      </p:sp>
    </p:spTree>
    <p:extLst>
      <p:ext uri="{BB962C8B-B14F-4D97-AF65-F5344CB8AC3E}">
        <p14:creationId xmlns:p14="http://schemas.microsoft.com/office/powerpoint/2010/main" val="414043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08BD-AF2B-D225-2503-3108487CE97D}"/>
              </a:ext>
            </a:extLst>
          </p:cNvPr>
          <p:cNvSpPr>
            <a:spLocks noGrp="1"/>
          </p:cNvSpPr>
          <p:nvPr>
            <p:ph type="title"/>
          </p:nvPr>
        </p:nvSpPr>
        <p:spPr/>
        <p:txBody>
          <a:bodyPr/>
          <a:lstStyle/>
          <a:p>
            <a:pPr>
              <a:defRPr/>
            </a:pPr>
            <a:endParaRPr lang="en-CA"/>
          </a:p>
        </p:txBody>
      </p:sp>
      <p:sp>
        <p:nvSpPr>
          <p:cNvPr id="32771" name="Text Placeholder 2">
            <a:extLst>
              <a:ext uri="{FF2B5EF4-FFF2-40B4-BE49-F238E27FC236}">
                <a16:creationId xmlns:a16="http://schemas.microsoft.com/office/drawing/2014/main" id="{16C91036-C3D8-F734-DFBC-475D59059743}"/>
              </a:ext>
            </a:extLst>
          </p:cNvPr>
          <p:cNvSpPr>
            <a:spLocks noGrp="1"/>
          </p:cNvSpPr>
          <p:nvPr>
            <p:ph type="body" sz="quarter" idx="13"/>
          </p:nvPr>
        </p:nvSpPr>
        <p:spPr/>
        <p:txBody>
          <a:bodyPr/>
          <a:lstStyle/>
          <a:p>
            <a:endParaRPr lang="en-CA" altLang="en-US"/>
          </a:p>
        </p:txBody>
      </p:sp>
      <p:sp>
        <p:nvSpPr>
          <p:cNvPr id="4" name="Slide Number Placeholder 3">
            <a:extLst>
              <a:ext uri="{FF2B5EF4-FFF2-40B4-BE49-F238E27FC236}">
                <a16:creationId xmlns:a16="http://schemas.microsoft.com/office/drawing/2014/main" id="{8D952706-1F2E-9CD4-EE6F-2DBC1BA66C09}"/>
              </a:ext>
            </a:extLst>
          </p:cNvPr>
          <p:cNvSpPr>
            <a:spLocks noGrp="1"/>
          </p:cNvSpPr>
          <p:nvPr>
            <p:ph type="sldNum" sz="quarter" idx="14"/>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ACAEFB-9711-46B5-8F99-256941B5974E}" type="slidenum">
              <a:rPr lang="en-US" altLang="en-US">
                <a:solidFill>
                  <a:srgbClr val="898989"/>
                </a:solidFill>
              </a:rPr>
              <a:pPr/>
              <a:t>7</a:t>
            </a:fld>
            <a:endParaRPr lang="en-US" altLang="en-US">
              <a:solidFill>
                <a:srgbClr val="898989"/>
              </a:solidFill>
            </a:endParaRPr>
          </a:p>
        </p:txBody>
      </p:sp>
      <p:pic>
        <p:nvPicPr>
          <p:cNvPr id="32773" name="Picture 4">
            <a:extLst>
              <a:ext uri="{FF2B5EF4-FFF2-40B4-BE49-F238E27FC236}">
                <a16:creationId xmlns:a16="http://schemas.microsoft.com/office/drawing/2014/main" id="{CF5D71A8-32F4-6E84-D1FB-E7A3C20C88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2">
            <a:extLst>
              <a:ext uri="{FF2B5EF4-FFF2-40B4-BE49-F238E27FC236}">
                <a16:creationId xmlns:a16="http://schemas.microsoft.com/office/drawing/2014/main" id="{7087F1B0-F9B9-6239-20F5-D17021B9B160}"/>
              </a:ext>
            </a:extLst>
          </p:cNvPr>
          <p:cNvSpPr txBox="1">
            <a:spLocks noChangeArrowheads="1"/>
          </p:cNvSpPr>
          <p:nvPr/>
        </p:nvSpPr>
        <p:spPr bwMode="auto">
          <a:xfrm>
            <a:off x="1238250" y="365125"/>
            <a:ext cx="3975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4000" b="1">
                <a:solidFill>
                  <a:schemeClr val="bg1"/>
                </a:solidFill>
              </a:rPr>
              <a:t>Signals of Interest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70257"/>
            <a:ext cx="10515600" cy="409376"/>
          </a:xfrm>
        </p:spPr>
        <p:txBody>
          <a:bodyPr/>
          <a:lstStyle/>
          <a:p>
            <a:pPr>
              <a:defRPr/>
            </a:pPr>
            <a:r>
              <a:rPr lang="en-US" sz="3200" dirty="0"/>
              <a:t>Foot and Mouth Disease in Germany</a:t>
            </a:r>
            <a:endParaRPr lang="en-CA" sz="3200"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69697" y="579633"/>
            <a:ext cx="6106419" cy="5169603"/>
          </a:xfrm>
        </p:spPr>
        <p:txBody>
          <a:bodyPr/>
          <a:lstStyle/>
          <a:p>
            <a:pPr>
              <a:spcBef>
                <a:spcPts val="600"/>
              </a:spcBef>
            </a:pPr>
            <a:r>
              <a:rPr lang="en-US" altLang="en-US" b="1" dirty="0">
                <a:hlinkClick r:id="rId3"/>
              </a:rPr>
              <a:t>Germany</a:t>
            </a:r>
            <a:r>
              <a:rPr lang="en-US" altLang="en-US" dirty="0"/>
              <a:t> has reported a case of FMD in water buffalo in Brandenburg (Jan 10)</a:t>
            </a:r>
          </a:p>
          <a:p>
            <a:pPr lvl="1">
              <a:spcBef>
                <a:spcPts val="600"/>
              </a:spcBef>
            </a:pPr>
            <a:r>
              <a:rPr lang="en-US" altLang="en-US" dirty="0"/>
              <a:t>First occurrence since 1988 </a:t>
            </a:r>
          </a:p>
          <a:p>
            <a:pPr lvl="1">
              <a:spcBef>
                <a:spcPts val="600"/>
              </a:spcBef>
            </a:pPr>
            <a:r>
              <a:rPr lang="en-US" altLang="en-US" dirty="0"/>
              <a:t>Three buffalo have died and the rest of the herd (11) have been culled</a:t>
            </a:r>
          </a:p>
          <a:p>
            <a:pPr lvl="1">
              <a:spcBef>
                <a:spcPts val="600"/>
              </a:spcBef>
            </a:pPr>
            <a:r>
              <a:rPr lang="en-US" altLang="en-US" dirty="0"/>
              <a:t>Identified as </a:t>
            </a:r>
            <a:r>
              <a:rPr lang="en-US" altLang="en-US" b="1" dirty="0">
                <a:hlinkClick r:id="rId4"/>
              </a:rPr>
              <a:t>serotype O </a:t>
            </a:r>
            <a:r>
              <a:rPr lang="en-US" altLang="en-US" dirty="0"/>
              <a:t>– vaccines available in German FMD antigen bank</a:t>
            </a:r>
          </a:p>
          <a:p>
            <a:pPr lvl="1">
              <a:spcBef>
                <a:spcPts val="600"/>
              </a:spcBef>
            </a:pPr>
            <a:r>
              <a:rPr lang="en-US" altLang="en-US" dirty="0">
                <a:hlinkClick r:id="rId5"/>
              </a:rPr>
              <a:t>Vaccine will be made</a:t>
            </a:r>
            <a:r>
              <a:rPr lang="en-US" altLang="en-US" dirty="0"/>
              <a:t>, uncertain if used</a:t>
            </a:r>
          </a:p>
          <a:p>
            <a:pPr lvl="1">
              <a:spcBef>
                <a:spcPts val="600"/>
              </a:spcBef>
            </a:pPr>
            <a:r>
              <a:rPr lang="en-US" altLang="en-US" dirty="0"/>
              <a:t>Source of infection is still unknown</a:t>
            </a:r>
          </a:p>
          <a:p>
            <a:pPr lvl="1">
              <a:spcBef>
                <a:spcPts val="600"/>
              </a:spcBef>
            </a:pPr>
            <a:r>
              <a:rPr lang="en-US" altLang="en-US" dirty="0"/>
              <a:t>Backyard farm “organic”, </a:t>
            </a:r>
            <a:r>
              <a:rPr lang="en-US" altLang="en-US" dirty="0">
                <a:hlinkClick r:id="rId6"/>
              </a:rPr>
              <a:t>feed hay from own fields</a:t>
            </a:r>
            <a:endParaRPr lang="en-US" altLang="en-US" dirty="0"/>
          </a:p>
          <a:p>
            <a:pPr lvl="1">
              <a:spcBef>
                <a:spcPts val="600"/>
              </a:spcBef>
            </a:pPr>
            <a:r>
              <a:rPr lang="en-US" altLang="en-US" dirty="0"/>
              <a:t>No trade within epidemiologically significant period</a:t>
            </a:r>
          </a:p>
          <a:p>
            <a:pPr marL="457200" lvl="1" indent="0">
              <a:buNone/>
            </a:pPr>
            <a:r>
              <a:rPr lang="en-US" dirty="0">
                <a:hlinkClick r:id="rId7"/>
              </a:rPr>
              <a:t>Foot-and-mouth disease - European Commission</a:t>
            </a:r>
            <a:endParaRPr lang="en-US" altLang="en-US" dirty="0"/>
          </a:p>
          <a:p>
            <a:pPr marL="0" indent="0">
              <a:buNone/>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endParaRPr>
          </a:p>
          <a:p>
            <a:pPr marL="0" indent="0">
              <a:buNone/>
            </a:pP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2" name="Picture 4">
            <a:extLst>
              <a:ext uri="{FF2B5EF4-FFF2-40B4-BE49-F238E27FC236}">
                <a16:creationId xmlns:a16="http://schemas.microsoft.com/office/drawing/2014/main" id="{6C50C5F0-6904-ABF4-F77C-78E78B4177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76116" y="3884415"/>
            <a:ext cx="5915884" cy="28100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6EF8D92B-ED51-9FA6-249D-59C77FAAB827}"/>
              </a:ext>
            </a:extLst>
          </p:cNvPr>
          <p:cNvSpPr txBox="1">
            <a:spLocks noChangeArrowheads="1"/>
          </p:cNvSpPr>
          <p:nvPr/>
        </p:nvSpPr>
        <p:spPr bwMode="auto">
          <a:xfrm>
            <a:off x="8229600" y="6376987"/>
            <a:ext cx="4816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dirty="0">
                <a:ea typeface="Calibri" panose="020F0502020204030204" pitchFamily="34" charset="0"/>
                <a:cs typeface="Times New Roman" panose="02020603050405020304" pitchFamily="18" charset="0"/>
                <a:hlinkClick r:id="rId10"/>
              </a:rPr>
              <a:t>Global Distribution of FMD – Merck Veterinary Manual</a:t>
            </a:r>
            <a:endParaRPr lang="en-CA" altLang="en-US" sz="1200" b="1" dirty="0">
              <a:ea typeface="Calibri" panose="020F0502020204030204" pitchFamily="34" charset="0"/>
              <a:cs typeface="Times New Roman" panose="02020603050405020304" pitchFamily="18" charset="0"/>
            </a:endParaRPr>
          </a:p>
          <a:p>
            <a:pPr>
              <a:lnSpc>
                <a:spcPct val="100000"/>
              </a:lnSpc>
              <a:spcBef>
                <a:spcPct val="0"/>
              </a:spcBef>
              <a:buFontTx/>
              <a:buNone/>
            </a:pPr>
            <a:endParaRPr lang="en-CA" altLang="en-US" sz="1200" b="1"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32B8F29-BC6E-52C7-B432-623CB2C9E5CA}"/>
              </a:ext>
            </a:extLst>
          </p:cNvPr>
          <p:cNvPicPr>
            <a:picLocks noChangeAspect="1"/>
          </p:cNvPicPr>
          <p:nvPr/>
        </p:nvPicPr>
        <p:blipFill>
          <a:blip r:embed="rId11"/>
          <a:stretch>
            <a:fillRect/>
          </a:stretch>
        </p:blipFill>
        <p:spPr>
          <a:xfrm>
            <a:off x="7292898" y="622431"/>
            <a:ext cx="4899102" cy="3219186"/>
          </a:xfrm>
          <a:prstGeom prst="rect">
            <a:avLst/>
          </a:prstGeom>
          <a:ln>
            <a:solidFill>
              <a:schemeClr val="tx1"/>
            </a:solidFill>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Response to date</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p:txBody>
          <a:bodyPr/>
          <a:lstStyle/>
          <a:p>
            <a:pPr lvl="1"/>
            <a:endParaRPr lang="en-US" altLang="en-US" dirty="0"/>
          </a:p>
          <a:p>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96500" y="873045"/>
            <a:ext cx="6804801" cy="6109365"/>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800" dirty="0"/>
              <a:t>Immediate </a:t>
            </a:r>
            <a:r>
              <a:rPr lang="en-CA" sz="2800" dirty="0">
                <a:hlinkClick r:id="rId3"/>
              </a:rPr>
              <a:t>transportation ban </a:t>
            </a:r>
            <a:r>
              <a:rPr lang="en-CA" sz="2800" dirty="0"/>
              <a:t>(5 days)</a:t>
            </a:r>
          </a:p>
          <a:p>
            <a:pPr marL="742950" lvl="1" indent="-285750">
              <a:spcBef>
                <a:spcPts val="600"/>
              </a:spcBef>
              <a:buFont typeface="Arial" panose="020B0604020202020204" pitchFamily="34" charset="0"/>
              <a:buChar char="•"/>
              <a:defRPr/>
            </a:pPr>
            <a:r>
              <a:rPr lang="en-CA" sz="2800" dirty="0"/>
              <a:t>All susceptible livestock within a 1km radius culled </a:t>
            </a:r>
          </a:p>
          <a:p>
            <a:pPr marL="1657350" lvl="3" indent="-285750">
              <a:spcBef>
                <a:spcPts val="600"/>
              </a:spcBef>
              <a:buFont typeface="Arial" panose="020B0604020202020204" pitchFamily="34" charset="0"/>
              <a:buChar char="•"/>
              <a:defRPr/>
            </a:pPr>
            <a:r>
              <a:rPr lang="en-CA" sz="2800" dirty="0"/>
              <a:t> ~200 pigs in Ahrensfelde culled, all tested negative</a:t>
            </a:r>
          </a:p>
          <a:p>
            <a:pPr marL="742950" lvl="1" indent="-285750">
              <a:spcBef>
                <a:spcPts val="600"/>
              </a:spcBef>
              <a:buFont typeface="Arial" panose="020B0604020202020204" pitchFamily="34" charset="0"/>
              <a:buChar char="•"/>
              <a:defRPr/>
            </a:pPr>
            <a:r>
              <a:rPr lang="en-CA" sz="2800" dirty="0"/>
              <a:t>3km </a:t>
            </a:r>
            <a:r>
              <a:rPr lang="en-CA" sz="2800" dirty="0">
                <a:hlinkClick r:id="rId4"/>
              </a:rPr>
              <a:t>protection zone</a:t>
            </a:r>
            <a:endParaRPr lang="en-CA" sz="2800" dirty="0"/>
          </a:p>
          <a:p>
            <a:pPr marL="742950" lvl="1" indent="-285750">
              <a:spcBef>
                <a:spcPts val="600"/>
              </a:spcBef>
              <a:buFont typeface="Arial" panose="020B0604020202020204" pitchFamily="34" charset="0"/>
              <a:buChar char="•"/>
              <a:defRPr/>
            </a:pPr>
            <a:r>
              <a:rPr lang="en-CA" sz="2800" dirty="0"/>
              <a:t>10km surveillance zone</a:t>
            </a:r>
          </a:p>
          <a:p>
            <a:pPr marL="742950" lvl="1" indent="-285750">
              <a:spcBef>
                <a:spcPts val="600"/>
              </a:spcBef>
              <a:buFont typeface="Arial" panose="020B0604020202020204" pitchFamily="34" charset="0"/>
              <a:buChar char="•"/>
              <a:defRPr/>
            </a:pPr>
            <a:r>
              <a:rPr lang="en-CA" sz="2800" dirty="0"/>
              <a:t>Sampling of all establishments within the 10 km Zone is ongoing, so far results have been negative</a:t>
            </a:r>
          </a:p>
          <a:p>
            <a:pPr marL="1200150" lvl="2" indent="-285750">
              <a:spcBef>
                <a:spcPts val="600"/>
              </a:spcBef>
              <a:buFont typeface="Arial" panose="020B0604020202020204" pitchFamily="34" charset="0"/>
              <a:buChar char="•"/>
              <a:defRPr/>
            </a:pPr>
            <a:r>
              <a:rPr lang="en-CA" sz="2800" dirty="0"/>
              <a:t>All clinically normal</a:t>
            </a:r>
          </a:p>
          <a:p>
            <a:pPr marL="742950" lvl="1" indent="-285750">
              <a:spcBef>
                <a:spcPts val="600"/>
              </a:spcBef>
              <a:buFont typeface="Arial" panose="020B0604020202020204" pitchFamily="34" charset="0"/>
              <a:buChar char="•"/>
              <a:defRPr/>
            </a:pPr>
            <a:endParaRPr lang="en-CA" sz="2800" dirty="0"/>
          </a:p>
          <a:p>
            <a:pPr marL="742950" lvl="1" indent="-285750">
              <a:buFont typeface="Arial" panose="020B0604020202020204" pitchFamily="34" charset="0"/>
              <a:buChar char="•"/>
              <a:defRPr/>
            </a:pPr>
            <a:endParaRPr lang="en-CA" sz="2000" dirty="0">
              <a:latin typeface="+mn-lt"/>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stretch>
            <a:fillRect/>
          </a:stretch>
        </p:blipFill>
        <p:spPr>
          <a:xfrm>
            <a:off x="6842646" y="1325682"/>
            <a:ext cx="5510814" cy="4188014"/>
          </a:xfrm>
          <a:prstGeom prst="rect">
            <a:avLst/>
          </a:prstGeom>
        </p:spPr>
      </p:pic>
      <p:sp>
        <p:nvSpPr>
          <p:cNvPr id="5" name="TextBox 4">
            <a:extLst>
              <a:ext uri="{FF2B5EF4-FFF2-40B4-BE49-F238E27FC236}">
                <a16:creationId xmlns:a16="http://schemas.microsoft.com/office/drawing/2014/main" id="{C94010FB-9887-31E3-E763-C4BFE87D5D54}"/>
              </a:ext>
            </a:extLst>
          </p:cNvPr>
          <p:cNvSpPr txBox="1"/>
          <p:nvPr/>
        </p:nvSpPr>
        <p:spPr>
          <a:xfrm>
            <a:off x="121712" y="6252925"/>
            <a:ext cx="6175612" cy="369332"/>
          </a:xfrm>
          <a:prstGeom prst="rect">
            <a:avLst/>
          </a:prstGeom>
          <a:noFill/>
        </p:spPr>
        <p:txBody>
          <a:bodyPr wrap="square">
            <a:spAutoFit/>
          </a:bodyPr>
          <a:lstStyle/>
          <a:p>
            <a:r>
              <a:rPr lang="en-US" altLang="en-US" sz="1800" b="1" dirty="0">
                <a:hlinkClick r:id="rId6"/>
              </a:rPr>
              <a:t>DEFRA FMD Outbreak Assessment</a:t>
            </a:r>
            <a:endParaRPr lang="en-CA" dirty="0"/>
          </a:p>
        </p:txBody>
      </p:sp>
    </p:spTree>
    <p:extLst>
      <p:ext uri="{BB962C8B-B14F-4D97-AF65-F5344CB8AC3E}">
        <p14:creationId xmlns:p14="http://schemas.microsoft.com/office/powerpoint/2010/main" val="2456009739"/>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Z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8E3E8D7C047C48A0BA44A7873C7DC3" ma:contentTypeVersion="14" ma:contentTypeDescription="Create a new document." ma:contentTypeScope="" ma:versionID="24ba28c550eb4318b0d34ff7d3a36df0">
  <xsd:schema xmlns:xsd="http://www.w3.org/2001/XMLSchema" xmlns:xs="http://www.w3.org/2001/XMLSchema" xmlns:p="http://schemas.microsoft.com/office/2006/metadata/properties" xmlns:ns2="287fcbc9-9f89-44d8-9333-8d3d70aed93c" xmlns:ns3="755d5f89-bc81-4592-9211-0dfc2f0e352d" targetNamespace="http://schemas.microsoft.com/office/2006/metadata/properties" ma:root="true" ma:fieldsID="91a5c7c4b4c26cf6f29c16fafadcc725" ns2:_="" ns3:_="">
    <xsd:import namespace="287fcbc9-9f89-44d8-9333-8d3d70aed93c"/>
    <xsd:import namespace="755d5f89-bc81-4592-9211-0dfc2f0e35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fcbc9-9f89-44d8-9333-8d3d70aed9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c272d96-1133-4787-9d95-5d8ca748e03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5d5f89-bc81-4592-9211-0dfc2f0e352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ec62b8-1550-4a4f-acc0-2f6fc2c8684d}" ma:internalName="TaxCatchAll" ma:showField="CatchAllData" ma:web="755d5f89-bc81-4592-9211-0dfc2f0e35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737B1B-647E-429D-964C-D17B296B9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7fcbc9-9f89-44d8-9333-8d3d70aed93c"/>
    <ds:schemaRef ds:uri="755d5f89-bc81-4592-9211-0dfc2f0e3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7FF1D1-CAF9-438D-A249-472DC68339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20458</TotalTime>
  <Words>1560</Words>
  <Application>Microsoft Office PowerPoint</Application>
  <PresentationFormat>Widescreen</PresentationFormat>
  <Paragraphs>177</Paragraphs>
  <Slides>16</Slides>
  <Notes>12</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ElsevierGulliver</vt:lpstr>
      <vt:lpstr>Helvetica Neue</vt:lpstr>
      <vt:lpstr>Lato</vt:lpstr>
      <vt:lpstr>Poppins-Regular</vt:lpstr>
      <vt:lpstr>Soehne</vt:lpstr>
      <vt:lpstr>Office Theme</vt:lpstr>
      <vt:lpstr>CEZD</vt:lpstr>
      <vt:lpstr>Community for Emerging and Zoonotic Diseases Monthly Community Meeting</vt:lpstr>
      <vt:lpstr>Agenda</vt:lpstr>
      <vt:lpstr>Updates</vt:lpstr>
      <vt:lpstr>PowerPoint Presentation</vt:lpstr>
      <vt:lpstr>PowerPoint Presentation</vt:lpstr>
      <vt:lpstr>HPAI spillover hotspots in LMIC   Dr Brian Bedard</vt:lpstr>
      <vt:lpstr>PowerPoint Presentation</vt:lpstr>
      <vt:lpstr>Foot and Mouth Disease in Germany</vt:lpstr>
      <vt:lpstr>Response to date </vt:lpstr>
      <vt:lpstr>Response to date </vt:lpstr>
      <vt:lpstr>Response to date</vt:lpstr>
      <vt:lpstr>Foot and Mouth Disease in Germany</vt:lpstr>
      <vt:lpstr>PowerPoint Presentation</vt:lpstr>
      <vt:lpstr>Foot and Mouth Disease</vt:lpstr>
      <vt:lpstr>Foot-and-mouth disease: ban on animal transport extended by 48 hours | rbb24</vt:lpstr>
      <vt:lpstr>To Ping or not to Ping?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Ellis</dc:creator>
  <cp:lastModifiedBy>Osborn, Andrea (CFIA/ACIA)</cp:lastModifiedBy>
  <cp:revision>667</cp:revision>
  <dcterms:created xsi:type="dcterms:W3CDTF">2016-10-26T18:45:40Z</dcterms:created>
  <dcterms:modified xsi:type="dcterms:W3CDTF">2025-01-23T17:35:15Z</dcterms:modified>
</cp:coreProperties>
</file>