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575" r:id="rId6"/>
    <p:sldId id="558" r:id="rId7"/>
    <p:sldId id="574" r:id="rId8"/>
    <p:sldId id="557" r:id="rId9"/>
    <p:sldId id="576" r:id="rId10"/>
    <p:sldId id="512" r:id="rId11"/>
    <p:sldId id="577" r:id="rId12"/>
    <p:sldId id="386"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F2D32-EC32-2BD4-C25D-77EF5BC8ECEC}" v="8" dt="2026-01-20T13:10:41.877"/>
    <p1510:client id="{9A79ED2E-DDF5-4EC0-9D99-210D9E544CAB}" v="59" dt="2026-01-19T19:09:17.523"/>
    <p1510:client id="{E867278D-94A2-4226-9259-1AC41662B598}" v="7" dt="2026-01-19T19:15:33.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982" autoAdjust="0"/>
    <p:restoredTop sz="83714" autoAdjust="0"/>
  </p:normalViewPr>
  <p:slideViewPr>
    <p:cSldViewPr snapToGrid="0">
      <p:cViewPr varScale="1">
        <p:scale>
          <a:sx n="51" d="100"/>
          <a:sy n="51" d="100"/>
        </p:scale>
        <p:origin x="42" y="6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9A79ED2E-DDF5-4EC0-9D99-210D9E544CAB}"/>
    <pc:docChg chg="undo custSel addSld delSld modSld">
      <pc:chgData name="Osborn, Andrea (CFIA/ACIA)" userId="016df1cd-5d71-41bc-8fec-8f09298258d4" providerId="ADAL" clId="{9A79ED2E-DDF5-4EC0-9D99-210D9E544CAB}" dt="2026-01-19T19:09:30.319" v="1168" actId="1076"/>
      <pc:docMkLst>
        <pc:docMk/>
      </pc:docMkLst>
      <pc:sldChg chg="modSp mod">
        <pc:chgData name="Osborn, Andrea (CFIA/ACIA)" userId="016df1cd-5d71-41bc-8fec-8f09298258d4" providerId="ADAL" clId="{9A79ED2E-DDF5-4EC0-9D99-210D9E544CAB}" dt="2026-01-15T17:35:43.720" v="19" actId="20577"/>
        <pc:sldMkLst>
          <pc:docMk/>
          <pc:sldMk cId="2216345456" sldId="256"/>
        </pc:sldMkLst>
        <pc:spChg chg="mod">
          <ac:chgData name="Osborn, Andrea (CFIA/ACIA)" userId="016df1cd-5d71-41bc-8fec-8f09298258d4" providerId="ADAL" clId="{9A79ED2E-DDF5-4EC0-9D99-210D9E544CAB}" dt="2026-01-15T17:35:43.720" v="19" actId="20577"/>
          <ac:spMkLst>
            <pc:docMk/>
            <pc:sldMk cId="2216345456" sldId="256"/>
            <ac:spMk id="14339" creationId="{00000000-0000-0000-0000-000000000000}"/>
          </ac:spMkLst>
        </pc:spChg>
      </pc:sldChg>
      <pc:sldChg chg="modSp mod">
        <pc:chgData name="Osborn, Andrea (CFIA/ACIA)" userId="016df1cd-5d71-41bc-8fec-8f09298258d4" providerId="ADAL" clId="{9A79ED2E-DDF5-4EC0-9D99-210D9E544CAB}" dt="2026-01-19T18:33:04.964" v="770" actId="14100"/>
        <pc:sldMkLst>
          <pc:docMk/>
          <pc:sldMk cId="833623760" sldId="386"/>
        </pc:sldMkLst>
        <pc:spChg chg="mod">
          <ac:chgData name="Osborn, Andrea (CFIA/ACIA)" userId="016df1cd-5d71-41bc-8fec-8f09298258d4" providerId="ADAL" clId="{9A79ED2E-DDF5-4EC0-9D99-210D9E544CAB}" dt="2026-01-19T18:33:04.964" v="770" actId="14100"/>
          <ac:spMkLst>
            <pc:docMk/>
            <pc:sldMk cId="833623760" sldId="386"/>
            <ac:spMk id="2" creationId="{FECFEF98-ABF9-CB29-9405-D1CE34B88D4E}"/>
          </ac:spMkLst>
        </pc:spChg>
        <pc:spChg chg="mod">
          <ac:chgData name="Osborn, Andrea (CFIA/ACIA)" userId="016df1cd-5d71-41bc-8fec-8f09298258d4" providerId="ADAL" clId="{9A79ED2E-DDF5-4EC0-9D99-210D9E544CAB}" dt="2026-01-19T18:33:01.799" v="769" actId="1076"/>
          <ac:spMkLst>
            <pc:docMk/>
            <pc:sldMk cId="833623760" sldId="386"/>
            <ac:spMk id="3" creationId="{5DB1F3C5-0699-21E3-542A-A11E8A69B82D}"/>
          </ac:spMkLst>
        </pc:spChg>
      </pc:sldChg>
      <pc:sldChg chg="addSp delSp modSp mod modClrScheme chgLayout">
        <pc:chgData name="Osborn, Andrea (CFIA/ACIA)" userId="016df1cd-5d71-41bc-8fec-8f09298258d4" providerId="ADAL" clId="{9A79ED2E-DDF5-4EC0-9D99-210D9E544CAB}" dt="2026-01-15T20:59:23.475" v="669" actId="478"/>
        <pc:sldMkLst>
          <pc:docMk/>
          <pc:sldMk cId="1812498540" sldId="512"/>
        </pc:sldMkLst>
        <pc:spChg chg="mod ord">
          <ac:chgData name="Osborn, Andrea (CFIA/ACIA)" userId="016df1cd-5d71-41bc-8fec-8f09298258d4" providerId="ADAL" clId="{9A79ED2E-DDF5-4EC0-9D99-210D9E544CAB}" dt="2026-01-15T20:59:18.037" v="668" actId="1076"/>
          <ac:spMkLst>
            <pc:docMk/>
            <pc:sldMk cId="1812498540" sldId="512"/>
            <ac:spMk id="2" creationId="{125408BA-5681-A5ED-CD96-B2F08ED16239}"/>
          </ac:spMkLst>
        </pc:spChg>
        <pc:spChg chg="mod ord">
          <ac:chgData name="Osborn, Andrea (CFIA/ACIA)" userId="016df1cd-5d71-41bc-8fec-8f09298258d4" providerId="ADAL" clId="{9A79ED2E-DDF5-4EC0-9D99-210D9E544CAB}" dt="2026-01-15T20:58:33.728" v="663" actId="700"/>
          <ac:spMkLst>
            <pc:docMk/>
            <pc:sldMk cId="1812498540" sldId="512"/>
            <ac:spMk id="5" creationId="{48B2F547-218F-0DCA-0A4C-822839F1D29D}"/>
          </ac:spMkLst>
        </pc:spChg>
        <pc:spChg chg="mod">
          <ac:chgData name="Osborn, Andrea (CFIA/ACIA)" userId="016df1cd-5d71-41bc-8fec-8f09298258d4" providerId="ADAL" clId="{9A79ED2E-DDF5-4EC0-9D99-210D9E544CAB}" dt="2026-01-15T20:58:41.788" v="665" actId="1076"/>
          <ac:spMkLst>
            <pc:docMk/>
            <pc:sldMk cId="1812498540" sldId="512"/>
            <ac:spMk id="9" creationId="{0FFAF87E-D5A5-652F-C2AB-D10F54C23940}"/>
          </ac:spMkLst>
        </pc:spChg>
        <pc:picChg chg="add mod ord">
          <ac:chgData name="Osborn, Andrea (CFIA/ACIA)" userId="016df1cd-5d71-41bc-8fec-8f09298258d4" providerId="ADAL" clId="{9A79ED2E-DDF5-4EC0-9D99-210D9E544CAB}" dt="2026-01-15T20:59:12.928" v="667" actId="167"/>
          <ac:picMkLst>
            <pc:docMk/>
            <pc:sldMk cId="1812498540" sldId="512"/>
            <ac:picMk id="10" creationId="{20507EF7-FF3F-569B-C16D-5E0B58E8A760}"/>
          </ac:picMkLst>
        </pc:picChg>
      </pc:sldChg>
      <pc:sldChg chg="addSp delSp modSp add mod">
        <pc:chgData name="Osborn, Andrea (CFIA/ACIA)" userId="016df1cd-5d71-41bc-8fec-8f09298258d4" providerId="ADAL" clId="{9A79ED2E-DDF5-4EC0-9D99-210D9E544CAB}" dt="2026-01-19T18:26:29.968" v="765" actId="14100"/>
        <pc:sldMkLst>
          <pc:docMk/>
          <pc:sldMk cId="3120121032" sldId="557"/>
        </pc:sldMkLst>
        <pc:spChg chg="mod">
          <ac:chgData name="Osborn, Andrea (CFIA/ACIA)" userId="016df1cd-5d71-41bc-8fec-8f09298258d4" providerId="ADAL" clId="{9A79ED2E-DDF5-4EC0-9D99-210D9E544CAB}" dt="2026-01-15T18:02:10.658" v="350" actId="1076"/>
          <ac:spMkLst>
            <pc:docMk/>
            <pc:sldMk cId="3120121032" sldId="557"/>
            <ac:spMk id="2" creationId="{61CB4169-202A-E2EA-1680-BD5319A96B33}"/>
          </ac:spMkLst>
        </pc:spChg>
        <pc:spChg chg="mod">
          <ac:chgData name="Osborn, Andrea (CFIA/ACIA)" userId="016df1cd-5d71-41bc-8fec-8f09298258d4" providerId="ADAL" clId="{9A79ED2E-DDF5-4EC0-9D99-210D9E544CAB}" dt="2026-01-19T18:26:29.968" v="765" actId="14100"/>
          <ac:spMkLst>
            <pc:docMk/>
            <pc:sldMk cId="3120121032" sldId="557"/>
            <ac:spMk id="7" creationId="{91C41E8C-D43D-0995-5F02-49277A40E927}"/>
          </ac:spMkLst>
        </pc:spChg>
        <pc:picChg chg="add mod">
          <ac:chgData name="Osborn, Andrea (CFIA/ACIA)" userId="016df1cd-5d71-41bc-8fec-8f09298258d4" providerId="ADAL" clId="{9A79ED2E-DDF5-4EC0-9D99-210D9E544CAB}" dt="2026-01-15T18:02:03.370" v="347" actId="1076"/>
          <ac:picMkLst>
            <pc:docMk/>
            <pc:sldMk cId="3120121032" sldId="557"/>
            <ac:picMk id="5" creationId="{AA41A653-502B-E55D-62E1-622FBF9EB6C9}"/>
          </ac:picMkLst>
        </pc:picChg>
      </pc:sldChg>
      <pc:sldChg chg="add">
        <pc:chgData name="Osborn, Andrea (CFIA/ACIA)" userId="016df1cd-5d71-41bc-8fec-8f09298258d4" providerId="ADAL" clId="{9A79ED2E-DDF5-4EC0-9D99-210D9E544CAB}" dt="2026-01-15T17:40:32.204" v="23"/>
        <pc:sldMkLst>
          <pc:docMk/>
          <pc:sldMk cId="3949686541" sldId="558"/>
        </pc:sldMkLst>
      </pc:sldChg>
      <pc:sldChg chg="addSp modSp add mod">
        <pc:chgData name="Osborn, Andrea (CFIA/ACIA)" userId="016df1cd-5d71-41bc-8fec-8f09298258d4" providerId="ADAL" clId="{9A79ED2E-DDF5-4EC0-9D99-210D9E544CAB}" dt="2026-01-19T19:08:08.114" v="1161" actId="1076"/>
        <pc:sldMkLst>
          <pc:docMk/>
          <pc:sldMk cId="2690762273" sldId="574"/>
        </pc:sldMkLst>
        <pc:spChg chg="mod">
          <ac:chgData name="Osborn, Andrea (CFIA/ACIA)" userId="016df1cd-5d71-41bc-8fec-8f09298258d4" providerId="ADAL" clId="{9A79ED2E-DDF5-4EC0-9D99-210D9E544CAB}" dt="2026-01-19T19:08:08.114" v="1161" actId="1076"/>
          <ac:spMkLst>
            <pc:docMk/>
            <pc:sldMk cId="2690762273" sldId="574"/>
            <ac:spMk id="2" creationId="{D0E3D35D-6B3F-2741-9ACD-9DEEE6DFB756}"/>
          </ac:spMkLst>
        </pc:spChg>
        <pc:spChg chg="add mod">
          <ac:chgData name="Osborn, Andrea (CFIA/ACIA)" userId="016df1cd-5d71-41bc-8fec-8f09298258d4" providerId="ADAL" clId="{9A79ED2E-DDF5-4EC0-9D99-210D9E544CAB}" dt="2026-01-19T19:07:18.635" v="1129" actId="1076"/>
          <ac:spMkLst>
            <pc:docMk/>
            <pc:sldMk cId="2690762273" sldId="574"/>
            <ac:spMk id="5" creationId="{E95884D3-F9BA-F3BB-D7FD-A30A3076C771}"/>
          </ac:spMkLst>
        </pc:spChg>
        <pc:spChg chg="mod">
          <ac:chgData name="Osborn, Andrea (CFIA/ACIA)" userId="016df1cd-5d71-41bc-8fec-8f09298258d4" providerId="ADAL" clId="{9A79ED2E-DDF5-4EC0-9D99-210D9E544CAB}" dt="2026-01-19T19:08:04.501" v="1160" actId="1076"/>
          <ac:spMkLst>
            <pc:docMk/>
            <pc:sldMk cId="2690762273" sldId="574"/>
            <ac:spMk id="24579" creationId="{5B18BBCE-525F-386A-8D1E-02C20D67DCA5}"/>
          </ac:spMkLst>
        </pc:spChg>
      </pc:sldChg>
      <pc:sldChg chg="modSp add mod modNotesTx">
        <pc:chgData name="Osborn, Andrea (CFIA/ACIA)" userId="016df1cd-5d71-41bc-8fec-8f09298258d4" providerId="ADAL" clId="{9A79ED2E-DDF5-4EC0-9D99-210D9E544CAB}" dt="2026-01-19T18:24:40.528" v="764" actId="20577"/>
        <pc:sldMkLst>
          <pc:docMk/>
          <pc:sldMk cId="1826875891" sldId="575"/>
        </pc:sldMkLst>
        <pc:spChg chg="mod">
          <ac:chgData name="Osborn, Andrea (CFIA/ACIA)" userId="016df1cd-5d71-41bc-8fec-8f09298258d4" providerId="ADAL" clId="{9A79ED2E-DDF5-4EC0-9D99-210D9E544CAB}" dt="2026-01-19T18:24:40.528" v="764" actId="20577"/>
          <ac:spMkLst>
            <pc:docMk/>
            <pc:sldMk cId="1826875891" sldId="575"/>
            <ac:spMk id="5" creationId="{04040C6D-32D5-B98E-FC53-5132FEE8EF5A}"/>
          </ac:spMkLst>
        </pc:spChg>
      </pc:sldChg>
      <pc:sldChg chg="addSp delSp modSp new mod">
        <pc:chgData name="Osborn, Andrea (CFIA/ACIA)" userId="016df1cd-5d71-41bc-8fec-8f09298258d4" providerId="ADAL" clId="{9A79ED2E-DDF5-4EC0-9D99-210D9E544CAB}" dt="2026-01-19T18:26:37.304" v="766" actId="1076"/>
        <pc:sldMkLst>
          <pc:docMk/>
          <pc:sldMk cId="1700292583" sldId="576"/>
        </pc:sldMkLst>
        <pc:spChg chg="mod">
          <ac:chgData name="Osborn, Andrea (CFIA/ACIA)" userId="016df1cd-5d71-41bc-8fec-8f09298258d4" providerId="ADAL" clId="{9A79ED2E-DDF5-4EC0-9D99-210D9E544CAB}" dt="2026-01-15T19:16:05.719" v="559" actId="255"/>
          <ac:spMkLst>
            <pc:docMk/>
            <pc:sldMk cId="1700292583" sldId="576"/>
            <ac:spMk id="2" creationId="{2095741B-31D0-FB6B-BF31-722AB3F6CA90}"/>
          </ac:spMkLst>
        </pc:spChg>
        <pc:spChg chg="mod">
          <ac:chgData name="Osborn, Andrea (CFIA/ACIA)" userId="016df1cd-5d71-41bc-8fec-8f09298258d4" providerId="ADAL" clId="{9A79ED2E-DDF5-4EC0-9D99-210D9E544CAB}" dt="2026-01-15T20:34:01.211" v="652"/>
          <ac:spMkLst>
            <pc:docMk/>
            <pc:sldMk cId="1700292583" sldId="576"/>
            <ac:spMk id="3" creationId="{52FC9852-6378-F75B-A3F1-3A52A2B69EF5}"/>
          </ac:spMkLst>
        </pc:spChg>
        <pc:spChg chg="add mod">
          <ac:chgData name="Osborn, Andrea (CFIA/ACIA)" userId="016df1cd-5d71-41bc-8fec-8f09298258d4" providerId="ADAL" clId="{9A79ED2E-DDF5-4EC0-9D99-210D9E544CAB}" dt="2026-01-15T20:29:12.070" v="641" actId="478"/>
          <ac:spMkLst>
            <pc:docMk/>
            <pc:sldMk cId="1700292583" sldId="576"/>
            <ac:spMk id="6" creationId="{742FA230-E5E4-D511-A6EB-7297A9E4CFA8}"/>
          </ac:spMkLst>
        </pc:spChg>
        <pc:spChg chg="add mod">
          <ac:chgData name="Osborn, Andrea (CFIA/ACIA)" userId="016df1cd-5d71-41bc-8fec-8f09298258d4" providerId="ADAL" clId="{9A79ED2E-DDF5-4EC0-9D99-210D9E544CAB}" dt="2026-01-15T20:34:15.557" v="655" actId="14100"/>
          <ac:spMkLst>
            <pc:docMk/>
            <pc:sldMk cId="1700292583" sldId="576"/>
            <ac:spMk id="10" creationId="{D27E5CFB-A3E3-DCBC-DEA3-C1C9FF209EA7}"/>
          </ac:spMkLst>
        </pc:spChg>
        <pc:picChg chg="add mod">
          <ac:chgData name="Osborn, Andrea (CFIA/ACIA)" userId="016df1cd-5d71-41bc-8fec-8f09298258d4" providerId="ADAL" clId="{9A79ED2E-DDF5-4EC0-9D99-210D9E544CAB}" dt="2026-01-19T18:26:37.304" v="766" actId="1076"/>
          <ac:picMkLst>
            <pc:docMk/>
            <pc:sldMk cId="1700292583" sldId="576"/>
            <ac:picMk id="1028" creationId="{D864F74F-BE75-E754-88F7-848FE21E8E92}"/>
          </ac:picMkLst>
        </pc:picChg>
      </pc:sldChg>
      <pc:sldChg chg="addSp delSp modSp new mod modClrScheme chgLayout">
        <pc:chgData name="Osborn, Andrea (CFIA/ACIA)" userId="016df1cd-5d71-41bc-8fec-8f09298258d4" providerId="ADAL" clId="{9A79ED2E-DDF5-4EC0-9D99-210D9E544CAB}" dt="2026-01-19T19:09:30.319" v="1168" actId="1076"/>
        <pc:sldMkLst>
          <pc:docMk/>
          <pc:sldMk cId="1967770350" sldId="577"/>
        </pc:sldMkLst>
        <pc:spChg chg="mod ord">
          <ac:chgData name="Osborn, Andrea (CFIA/ACIA)" userId="016df1cd-5d71-41bc-8fec-8f09298258d4" providerId="ADAL" clId="{9A79ED2E-DDF5-4EC0-9D99-210D9E544CAB}" dt="2026-01-19T19:04:04.214" v="1097" actId="14100"/>
          <ac:spMkLst>
            <pc:docMk/>
            <pc:sldMk cId="1967770350" sldId="577"/>
            <ac:spMk id="2" creationId="{4943B230-9A8D-F362-4169-9E4BBF08A982}"/>
          </ac:spMkLst>
        </pc:spChg>
        <pc:spChg chg="del mod ord">
          <ac:chgData name="Osborn, Andrea (CFIA/ACIA)" userId="016df1cd-5d71-41bc-8fec-8f09298258d4" providerId="ADAL" clId="{9A79ED2E-DDF5-4EC0-9D99-210D9E544CAB}" dt="2026-01-19T18:45:14.589" v="787" actId="700"/>
          <ac:spMkLst>
            <pc:docMk/>
            <pc:sldMk cId="1967770350" sldId="577"/>
            <ac:spMk id="3" creationId="{191EB1B6-321F-9845-7C21-9BA1E3FA0D9E}"/>
          </ac:spMkLst>
        </pc:spChg>
        <pc:spChg chg="mod ord">
          <ac:chgData name="Osborn, Andrea (CFIA/ACIA)" userId="016df1cd-5d71-41bc-8fec-8f09298258d4" providerId="ADAL" clId="{9A79ED2E-DDF5-4EC0-9D99-210D9E544CAB}" dt="2026-01-19T18:45:14.589" v="787" actId="700"/>
          <ac:spMkLst>
            <pc:docMk/>
            <pc:sldMk cId="1967770350" sldId="577"/>
            <ac:spMk id="4" creationId="{EB9D4307-F2D9-4F99-C467-EE9C3C3A8BFB}"/>
          </ac:spMkLst>
        </pc:spChg>
        <pc:spChg chg="add mod ord">
          <ac:chgData name="Osborn, Andrea (CFIA/ACIA)" userId="016df1cd-5d71-41bc-8fec-8f09298258d4" providerId="ADAL" clId="{9A79ED2E-DDF5-4EC0-9D99-210D9E544CAB}" dt="2026-01-19T19:04:23.986" v="1127" actId="20577"/>
          <ac:spMkLst>
            <pc:docMk/>
            <pc:sldMk cId="1967770350" sldId="577"/>
            <ac:spMk id="5" creationId="{77CC47A0-4103-B4D4-D8EF-1D66BEE016BE}"/>
          </ac:spMkLst>
        </pc:spChg>
        <pc:spChg chg="add del mod ord">
          <ac:chgData name="Osborn, Andrea (CFIA/ACIA)" userId="016df1cd-5d71-41bc-8fec-8f09298258d4" providerId="ADAL" clId="{9A79ED2E-DDF5-4EC0-9D99-210D9E544CAB}" dt="2026-01-19T19:00:08.121" v="1042"/>
          <ac:spMkLst>
            <pc:docMk/>
            <pc:sldMk cId="1967770350" sldId="577"/>
            <ac:spMk id="6" creationId="{E3C16AAB-1166-5535-ED68-FCCE33E0C0FA}"/>
          </ac:spMkLst>
        </pc:spChg>
        <pc:spChg chg="add mod">
          <ac:chgData name="Osborn, Andrea (CFIA/ACIA)" userId="016df1cd-5d71-41bc-8fec-8f09298258d4" providerId="ADAL" clId="{9A79ED2E-DDF5-4EC0-9D99-210D9E544CAB}" dt="2026-01-19T19:09:30.319" v="1168" actId="1076"/>
          <ac:spMkLst>
            <pc:docMk/>
            <pc:sldMk cId="1967770350" sldId="577"/>
            <ac:spMk id="10" creationId="{AE39BEE0-FAEB-F573-E9D1-9EE123FC2FCD}"/>
          </ac:spMkLst>
        </pc:spChg>
        <pc:picChg chg="add mod">
          <ac:chgData name="Osborn, Andrea (CFIA/ACIA)" userId="016df1cd-5d71-41bc-8fec-8f09298258d4" providerId="ADAL" clId="{9A79ED2E-DDF5-4EC0-9D99-210D9E544CAB}" dt="2026-01-19T19:09:17.523" v="1166" actId="167"/>
          <ac:picMkLst>
            <pc:docMk/>
            <pc:sldMk cId="1967770350" sldId="577"/>
            <ac:picMk id="7" creationId="{A21AB9BA-24F6-EFBC-1B50-838D500E15F1}"/>
          </ac:picMkLst>
        </pc:picChg>
        <pc:picChg chg="add del mod">
          <ac:chgData name="Osborn, Andrea (CFIA/ACIA)" userId="016df1cd-5d71-41bc-8fec-8f09298258d4" providerId="ADAL" clId="{9A79ED2E-DDF5-4EC0-9D99-210D9E544CAB}" dt="2026-01-19T19:00:27.428" v="1047" actId="478"/>
          <ac:picMkLst>
            <pc:docMk/>
            <pc:sldMk cId="1967770350" sldId="577"/>
            <ac:picMk id="8" creationId="{E146FEFD-AB97-2E30-C1A9-439840CBE7B8}"/>
          </ac:picMkLst>
        </pc:picChg>
        <pc:picChg chg="add mod ord">
          <ac:chgData name="Osborn, Andrea (CFIA/ACIA)" userId="016df1cd-5d71-41bc-8fec-8f09298258d4" providerId="ADAL" clId="{9A79ED2E-DDF5-4EC0-9D99-210D9E544CAB}" dt="2026-01-19T19:09:11.558" v="1165" actId="167"/>
          <ac:picMkLst>
            <pc:docMk/>
            <pc:sldMk cId="1967770350" sldId="577"/>
            <ac:picMk id="11" creationId="{37DFA20A-3A1D-E3E4-3CCA-D3DAFD047633}"/>
          </ac:picMkLst>
        </pc:picChg>
      </pc:sldChg>
    </pc:docChg>
  </pc:docChgLst>
  <pc:docChgLst>
    <pc:chgData name="Osborn, Andrea (CFIA/ACIA)" userId="016df1cd-5d71-41bc-8fec-8f09298258d4" providerId="ADAL" clId="{E867278D-94A2-4226-9259-1AC41662B598}"/>
    <pc:docChg chg="undo custSel modSld">
      <pc:chgData name="Osborn, Andrea (CFIA/ACIA)" userId="016df1cd-5d71-41bc-8fec-8f09298258d4" providerId="ADAL" clId="{E867278D-94A2-4226-9259-1AC41662B598}" dt="2026-01-19T19:18:39.885" v="155" actId="20577"/>
      <pc:docMkLst>
        <pc:docMk/>
      </pc:docMkLst>
      <pc:sldChg chg="modSp mod">
        <pc:chgData name="Osborn, Andrea (CFIA/ACIA)" userId="016df1cd-5d71-41bc-8fec-8f09298258d4" providerId="ADAL" clId="{E867278D-94A2-4226-9259-1AC41662B598}" dt="2026-01-19T19:13:06.373" v="16" actId="20577"/>
        <pc:sldMkLst>
          <pc:docMk/>
          <pc:sldMk cId="2216345456" sldId="256"/>
        </pc:sldMkLst>
        <pc:spChg chg="mod">
          <ac:chgData name="Osborn, Andrea (CFIA/ACIA)" userId="016df1cd-5d71-41bc-8fec-8f09298258d4" providerId="ADAL" clId="{E867278D-94A2-4226-9259-1AC41662B598}" dt="2026-01-19T19:12:51.231" v="3" actId="20577"/>
          <ac:spMkLst>
            <pc:docMk/>
            <pc:sldMk cId="2216345456" sldId="256"/>
            <ac:spMk id="9" creationId="{00000000-0000-0000-0000-000000000000}"/>
          </ac:spMkLst>
        </pc:spChg>
        <pc:spChg chg="mod">
          <ac:chgData name="Osborn, Andrea (CFIA/ACIA)" userId="016df1cd-5d71-41bc-8fec-8f09298258d4" providerId="ADAL" clId="{E867278D-94A2-4226-9259-1AC41662B598}" dt="2026-01-19T19:13:06.373" v="16" actId="20577"/>
          <ac:spMkLst>
            <pc:docMk/>
            <pc:sldMk cId="2216345456" sldId="256"/>
            <ac:spMk id="14339" creationId="{00000000-0000-0000-0000-000000000000}"/>
          </ac:spMkLst>
        </pc:spChg>
      </pc:sldChg>
      <pc:sldChg chg="modSp mod">
        <pc:chgData name="Osborn, Andrea (CFIA/ACIA)" userId="016df1cd-5d71-41bc-8fec-8f09298258d4" providerId="ADAL" clId="{E867278D-94A2-4226-9259-1AC41662B598}" dt="2026-01-19T19:18:39.885" v="155" actId="20577"/>
        <pc:sldMkLst>
          <pc:docMk/>
          <pc:sldMk cId="1812498540" sldId="512"/>
        </pc:sldMkLst>
        <pc:spChg chg="mod">
          <ac:chgData name="Osborn, Andrea (CFIA/ACIA)" userId="016df1cd-5d71-41bc-8fec-8f09298258d4" providerId="ADAL" clId="{E867278D-94A2-4226-9259-1AC41662B598}" dt="2026-01-19T19:18:39.885" v="155" actId="20577"/>
          <ac:spMkLst>
            <pc:docMk/>
            <pc:sldMk cId="1812498540" sldId="512"/>
            <ac:spMk id="2" creationId="{125408BA-5681-A5ED-CD96-B2F08ED16239}"/>
          </ac:spMkLst>
        </pc:spChg>
      </pc:sldChg>
      <pc:sldChg chg="modSp mod">
        <pc:chgData name="Osborn, Andrea (CFIA/ACIA)" userId="016df1cd-5d71-41bc-8fec-8f09298258d4" providerId="ADAL" clId="{E867278D-94A2-4226-9259-1AC41662B598}" dt="2026-01-19T19:14:58.477" v="135" actId="1076"/>
        <pc:sldMkLst>
          <pc:docMk/>
          <pc:sldMk cId="3949686541" sldId="558"/>
        </pc:sldMkLst>
        <pc:spChg chg="mod">
          <ac:chgData name="Osborn, Andrea (CFIA/ACIA)" userId="016df1cd-5d71-41bc-8fec-8f09298258d4" providerId="ADAL" clId="{E867278D-94A2-4226-9259-1AC41662B598}" dt="2026-01-19T19:14:39.550" v="130" actId="14100"/>
          <ac:spMkLst>
            <pc:docMk/>
            <pc:sldMk cId="3949686541" sldId="558"/>
            <ac:spMk id="2" creationId="{F68862D6-E4F9-8AF3-C1E2-53E4C2049ACE}"/>
          </ac:spMkLst>
        </pc:spChg>
        <pc:spChg chg="mod">
          <ac:chgData name="Osborn, Andrea (CFIA/ACIA)" userId="016df1cd-5d71-41bc-8fec-8f09298258d4" providerId="ADAL" clId="{E867278D-94A2-4226-9259-1AC41662B598}" dt="2026-01-19T19:14:51.412" v="131" actId="1076"/>
          <ac:spMkLst>
            <pc:docMk/>
            <pc:sldMk cId="3949686541" sldId="558"/>
            <ac:spMk id="8" creationId="{84577227-5906-DCBB-3014-510A55C13CC6}"/>
          </ac:spMkLst>
        </pc:spChg>
        <pc:picChg chg="mod">
          <ac:chgData name="Osborn, Andrea (CFIA/ACIA)" userId="016df1cd-5d71-41bc-8fec-8f09298258d4" providerId="ADAL" clId="{E867278D-94A2-4226-9259-1AC41662B598}" dt="2026-01-19T19:14:55.162" v="133" actId="1076"/>
          <ac:picMkLst>
            <pc:docMk/>
            <pc:sldMk cId="3949686541" sldId="558"/>
            <ac:picMk id="12" creationId="{D968E7E4-9364-A90D-0B2C-979C22F65D8B}"/>
          </ac:picMkLst>
        </pc:picChg>
        <pc:picChg chg="mod">
          <ac:chgData name="Osborn, Andrea (CFIA/ACIA)" userId="016df1cd-5d71-41bc-8fec-8f09298258d4" providerId="ADAL" clId="{E867278D-94A2-4226-9259-1AC41662B598}" dt="2026-01-19T19:14:58.477" v="135" actId="1076"/>
          <ac:picMkLst>
            <pc:docMk/>
            <pc:sldMk cId="3949686541" sldId="558"/>
            <ac:picMk id="13" creationId="{B3C96C14-5884-BFC8-FA72-6EB77DAC8838}"/>
          </ac:picMkLst>
        </pc:picChg>
      </pc:sldChg>
      <pc:sldChg chg="modSp mod">
        <pc:chgData name="Osborn, Andrea (CFIA/ACIA)" userId="016df1cd-5d71-41bc-8fec-8f09298258d4" providerId="ADAL" clId="{E867278D-94A2-4226-9259-1AC41662B598}" dt="2026-01-19T19:15:42.938" v="144" actId="1076"/>
        <pc:sldMkLst>
          <pc:docMk/>
          <pc:sldMk cId="2690762273" sldId="574"/>
        </pc:sldMkLst>
        <pc:spChg chg="mod">
          <ac:chgData name="Osborn, Andrea (CFIA/ACIA)" userId="016df1cd-5d71-41bc-8fec-8f09298258d4" providerId="ADAL" clId="{E867278D-94A2-4226-9259-1AC41662B598}" dt="2026-01-19T19:15:05.490" v="136" actId="14100"/>
          <ac:spMkLst>
            <pc:docMk/>
            <pc:sldMk cId="2690762273" sldId="574"/>
            <ac:spMk id="2" creationId="{D0E3D35D-6B3F-2741-9ACD-9DEEE6DFB756}"/>
          </ac:spMkLst>
        </pc:spChg>
        <pc:spChg chg="mod">
          <ac:chgData name="Osborn, Andrea (CFIA/ACIA)" userId="016df1cd-5d71-41bc-8fec-8f09298258d4" providerId="ADAL" clId="{E867278D-94A2-4226-9259-1AC41662B598}" dt="2026-01-19T19:15:42.938" v="144" actId="1076"/>
          <ac:spMkLst>
            <pc:docMk/>
            <pc:sldMk cId="2690762273" sldId="574"/>
            <ac:spMk id="5" creationId="{E95884D3-F9BA-F3BB-D7FD-A30A3076C771}"/>
          </ac:spMkLst>
        </pc:spChg>
        <pc:spChg chg="mod">
          <ac:chgData name="Osborn, Andrea (CFIA/ACIA)" userId="016df1cd-5d71-41bc-8fec-8f09298258d4" providerId="ADAL" clId="{E867278D-94A2-4226-9259-1AC41662B598}" dt="2026-01-19T19:15:27.754" v="139" actId="1076"/>
          <ac:spMkLst>
            <pc:docMk/>
            <pc:sldMk cId="2690762273" sldId="574"/>
            <ac:spMk id="6" creationId="{716F7D4A-F50E-FC96-B321-0239E202809E}"/>
          </ac:spMkLst>
        </pc:spChg>
        <pc:spChg chg="mod">
          <ac:chgData name="Osborn, Andrea (CFIA/ACIA)" userId="016df1cd-5d71-41bc-8fec-8f09298258d4" providerId="ADAL" clId="{E867278D-94A2-4226-9259-1AC41662B598}" dt="2026-01-19T19:15:39.097" v="143" actId="20577"/>
          <ac:spMkLst>
            <pc:docMk/>
            <pc:sldMk cId="2690762273" sldId="574"/>
            <ac:spMk id="24579" creationId="{5B18BBCE-525F-386A-8D1E-02C20D67DCA5}"/>
          </ac:spMkLst>
        </pc:spChg>
        <pc:spChg chg="mod">
          <ac:chgData name="Osborn, Andrea (CFIA/ACIA)" userId="016df1cd-5d71-41bc-8fec-8f09298258d4" providerId="ADAL" clId="{E867278D-94A2-4226-9259-1AC41662B598}" dt="2026-01-19T19:15:33.101" v="141" actId="1076"/>
          <ac:spMkLst>
            <pc:docMk/>
            <pc:sldMk cId="2690762273" sldId="574"/>
            <ac:spMk id="24583" creationId="{E1B58F6C-CC0B-A721-3DA7-E61F0C56758E}"/>
          </ac:spMkLst>
        </pc:spChg>
        <pc:picChg chg="mod">
          <ac:chgData name="Osborn, Andrea (CFIA/ACIA)" userId="016df1cd-5d71-41bc-8fec-8f09298258d4" providerId="ADAL" clId="{E867278D-94A2-4226-9259-1AC41662B598}" dt="2026-01-19T19:15:19.307" v="138" actId="1076"/>
          <ac:picMkLst>
            <pc:docMk/>
            <pc:sldMk cId="2690762273" sldId="574"/>
            <ac:picMk id="4" creationId="{68CAB3B2-CEFC-2F92-CE11-DB7604F01E29}"/>
          </ac:picMkLst>
        </pc:picChg>
        <pc:picChg chg="mod">
          <ac:chgData name="Osborn, Andrea (CFIA/ACIA)" userId="016df1cd-5d71-41bc-8fec-8f09298258d4" providerId="ADAL" clId="{E867278D-94A2-4226-9259-1AC41662B598}" dt="2026-01-19T19:15:29.924" v="140" actId="1076"/>
          <ac:picMkLst>
            <pc:docMk/>
            <pc:sldMk cId="2690762273" sldId="574"/>
            <ac:picMk id="9" creationId="{B06DD8E2-8CCB-DB9C-5D25-17BB0D6C991A}"/>
          </ac:picMkLst>
        </pc:picChg>
      </pc:sldChg>
      <pc:sldChg chg="modSp mod">
        <pc:chgData name="Osborn, Andrea (CFIA/ACIA)" userId="016df1cd-5d71-41bc-8fec-8f09298258d4" providerId="ADAL" clId="{E867278D-94A2-4226-9259-1AC41662B598}" dt="2026-01-19T19:13:58.978" v="71" actId="1076"/>
        <pc:sldMkLst>
          <pc:docMk/>
          <pc:sldMk cId="1826875891" sldId="575"/>
        </pc:sldMkLst>
        <pc:spChg chg="mod">
          <ac:chgData name="Osborn, Andrea (CFIA/ACIA)" userId="016df1cd-5d71-41bc-8fec-8f09298258d4" providerId="ADAL" clId="{E867278D-94A2-4226-9259-1AC41662B598}" dt="2026-01-19T19:13:46.449" v="69" actId="20577"/>
          <ac:spMkLst>
            <pc:docMk/>
            <pc:sldMk cId="1826875891" sldId="575"/>
            <ac:spMk id="2" creationId="{2DABD831-BB82-664F-26F0-C6AF5B67BA88}"/>
          </ac:spMkLst>
        </pc:spChg>
        <pc:spChg chg="mod">
          <ac:chgData name="Osborn, Andrea (CFIA/ACIA)" userId="016df1cd-5d71-41bc-8fec-8f09298258d4" providerId="ADAL" clId="{E867278D-94A2-4226-9259-1AC41662B598}" dt="2026-01-19T19:13:58.978" v="71" actId="1076"/>
          <ac:spMkLst>
            <pc:docMk/>
            <pc:sldMk cId="1826875891" sldId="575"/>
            <ac:spMk id="5" creationId="{04040C6D-32D5-B98E-FC53-5132FEE8EF5A}"/>
          </ac:spMkLst>
        </pc:spChg>
      </pc:sldChg>
      <pc:sldChg chg="modSp mod">
        <pc:chgData name="Osborn, Andrea (CFIA/ACIA)" userId="016df1cd-5d71-41bc-8fec-8f09298258d4" providerId="ADAL" clId="{E867278D-94A2-4226-9259-1AC41662B598}" dt="2026-01-19T19:16:30.342" v="145" actId="14100"/>
        <pc:sldMkLst>
          <pc:docMk/>
          <pc:sldMk cId="1700292583" sldId="576"/>
        </pc:sldMkLst>
        <pc:spChg chg="mod">
          <ac:chgData name="Osborn, Andrea (CFIA/ACIA)" userId="016df1cd-5d71-41bc-8fec-8f09298258d4" providerId="ADAL" clId="{E867278D-94A2-4226-9259-1AC41662B598}" dt="2026-01-19T19:16:30.342" v="145" actId="14100"/>
          <ac:spMkLst>
            <pc:docMk/>
            <pc:sldMk cId="1700292583" sldId="576"/>
            <ac:spMk id="10" creationId="{D27E5CFB-A3E3-DCBC-DEA3-C1C9FF209EA7}"/>
          </ac:spMkLst>
        </pc:spChg>
      </pc:sldChg>
    </pc:docChg>
  </pc:docChgLst>
  <pc:docChgLst>
    <pc:chgData name="Murray Gillies" userId="S::mgillies@animalhealthcanada.ca::1cd6b1ce-44ca-4ba9-a610-e2ff726d2f20" providerId="AD" clId="Web-{471F2D32-EC32-2BD4-C25D-77EF5BC8ECEC}"/>
    <pc:docChg chg="modSld">
      <pc:chgData name="Murray Gillies" userId="S::mgillies@animalhealthcanada.ca::1cd6b1ce-44ca-4ba9-a610-e2ff726d2f20" providerId="AD" clId="Web-{471F2D32-EC32-2BD4-C25D-77EF5BC8ECEC}" dt="2026-01-20T13:10:39.439" v="6" actId="20577"/>
      <pc:docMkLst>
        <pc:docMk/>
      </pc:docMkLst>
      <pc:sldChg chg="modNotes">
        <pc:chgData name="Murray Gillies" userId="S::mgillies@animalhealthcanada.ca::1cd6b1ce-44ca-4ba9-a610-e2ff726d2f20" providerId="AD" clId="Web-{471F2D32-EC32-2BD4-C25D-77EF5BC8ECEC}" dt="2026-01-20T13:08:07.919" v="0"/>
        <pc:sldMkLst>
          <pc:docMk/>
          <pc:sldMk cId="3120121032" sldId="557"/>
        </pc:sldMkLst>
      </pc:sldChg>
      <pc:sldChg chg="modSp">
        <pc:chgData name="Murray Gillies" userId="S::mgillies@animalhealthcanada.ca::1cd6b1ce-44ca-4ba9-a610-e2ff726d2f20" providerId="AD" clId="Web-{471F2D32-EC32-2BD4-C25D-77EF5BC8ECEC}" dt="2026-01-20T13:09:20.624" v="2" actId="1076"/>
        <pc:sldMkLst>
          <pc:docMk/>
          <pc:sldMk cId="2690762273" sldId="574"/>
        </pc:sldMkLst>
        <pc:spChg chg="mod">
          <ac:chgData name="Murray Gillies" userId="S::mgillies@animalhealthcanada.ca::1cd6b1ce-44ca-4ba9-a610-e2ff726d2f20" providerId="AD" clId="Web-{471F2D32-EC32-2BD4-C25D-77EF5BC8ECEC}" dt="2026-01-20T13:09:20.624" v="2" actId="1076"/>
          <ac:spMkLst>
            <pc:docMk/>
            <pc:sldMk cId="2690762273" sldId="574"/>
            <ac:spMk id="24583" creationId="{E1B58F6C-CC0B-A721-3DA7-E61F0C56758E}"/>
          </ac:spMkLst>
        </pc:spChg>
      </pc:sldChg>
      <pc:sldChg chg="modSp">
        <pc:chgData name="Murray Gillies" userId="S::mgillies@animalhealthcanada.ca::1cd6b1ce-44ca-4ba9-a610-e2ff726d2f20" providerId="AD" clId="Web-{471F2D32-EC32-2BD4-C25D-77EF5BC8ECEC}" dt="2026-01-20T13:10:39.439" v="6" actId="20577"/>
        <pc:sldMkLst>
          <pc:docMk/>
          <pc:sldMk cId="1967770350" sldId="577"/>
        </pc:sldMkLst>
        <pc:spChg chg="mod">
          <ac:chgData name="Murray Gillies" userId="S::mgillies@animalhealthcanada.ca::1cd6b1ce-44ca-4ba9-a610-e2ff726d2f20" providerId="AD" clId="Web-{471F2D32-EC32-2BD4-C25D-77EF5BC8ECEC}" dt="2026-01-20T13:10:39.439" v="6" actId="20577"/>
          <ac:spMkLst>
            <pc:docMk/>
            <pc:sldMk cId="1967770350" sldId="577"/>
            <ac:spMk id="2" creationId="{4943B230-9A8D-F362-4169-9E4BBF08A9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rderreport.com/news/environment/1st-case-of-new-world-screwworm-found-in-this-mexican-border-sta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aphis.usda.gov/livestock-poultry-disease/cattle/ticks/cattle-fever" TargetMode="External"/><Relationship Id="rId5" Type="http://schemas.openxmlformats.org/officeDocument/2006/relationships/hyperlink" Target="https://www.aphis.usda.gov/livestock-poultry-disease/stop-screwworm" TargetMode="External"/><Relationship Id="rId4" Type="http://schemas.openxmlformats.org/officeDocument/2006/relationships/hyperlink" Target="https://www.fda.gov/animal-veterinary/resources-you/conditional-approval-explained-resource-veterinaria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Mexique a signalé son premier cas de NWS à </a:t>
            </a:r>
            <a:r>
              <a:rPr lang="en-CA" dirty="0">
                <a:hlinkClick r:id="rId3"/>
              </a:rPr>
              <a:t>Tamaulipas</a:t>
            </a:r>
            <a:r>
              <a:rPr lang="en-CA" dirty="0"/>
              <a:t>, chez un veau âgé de 6 jours (aucune indication qu'il ait été importé d'une autre région). Un autre cas a également été signalé à </a:t>
            </a:r>
            <a:r>
              <a:rPr lang="en-CA" dirty="0" err="1"/>
              <a:t>Altimira </a:t>
            </a:r>
            <a:r>
              <a:rPr lang="en-CA" dirty="0"/>
              <a:t>chez un cheval, ce qui pourrait signifier que la mouche a atteint la région.</a:t>
            </a:r>
            <a:endParaRPr lang="en-US" dirty="0"/>
          </a:p>
          <a:p>
            <a:endParaRPr lang="en-CA" dirty="0"/>
          </a:p>
          <a:p>
            <a:r>
              <a:rPr lang="en-CA" dirty="0"/>
              <a:t>C'est également dans cette région qu'a été inaugurée la nouvelle installation de dispersion de mouches stériles (à Tampico, au Mexique), qui vise à augmenter la portée et le nombre de mouches stériles libérées et à renforcer la capacité à repousser le ravageur vers le sud.</a:t>
            </a:r>
            <a:endParaRPr lang="en-US" dirty="0">
              <a:ea typeface="Calibri"/>
              <a:cs typeface="Calibri"/>
            </a:endParaRPr>
          </a:p>
          <a:p>
            <a:endParaRPr lang="en-CA" dirty="0"/>
          </a:p>
          <a:p>
            <a:r>
              <a:rPr lang="en-CA" dirty="0"/>
              <a:t>Le Mexique a signalé un troisième cas d'infestation par le NWS à Nuevo Leon, là encore chez un bovin importé d'une région touchée du sud (Veracruz).</a:t>
            </a:r>
            <a:endParaRPr lang="en-CA" dirty="0">
              <a:ea typeface="Calibri" panose="020F0502020204030204"/>
              <a:cs typeface="Calibri" panose="020F0502020204030204"/>
            </a:endParaRPr>
          </a:p>
          <a:p>
            <a:endParaRPr lang="en-CA" dirty="0"/>
          </a:p>
          <a:p>
            <a:r>
              <a:rPr lang="en-CA" dirty="0"/>
              <a:t>Le tableau de bord du Mexique fait état de 625 cas actifs et de 13 766 cas cumulés chez les animaux. Un rapport récent mentionne également l'impact sur les animaux de compagnie, avec environ 1 602 cas signalés chez les chiens et 32 cas chez les chats. </a:t>
            </a:r>
          </a:p>
          <a:p>
            <a:endParaRPr lang="en-CA" dirty="0">
              <a:ea typeface="Calibri"/>
              <a:cs typeface="Calibri"/>
            </a:endParaRPr>
          </a:p>
          <a:p>
            <a:r>
              <a:rPr lang="en-CA" dirty="0">
                <a:ea typeface="Calibri"/>
                <a:cs typeface="Calibri"/>
              </a:rPr>
              <a:t>Il sera très important que les vétérinaires canadiens en soient conscients dans le cas d'animaux arrivant par le biais de refuges ou de compagnons de voyage.</a:t>
            </a:r>
            <a:endParaRPr lang="en-CA" dirty="0"/>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pPr>
              <a:defRPr/>
            </a:pPr>
            <a:fld id="{E4F56EEE-78B0-4BAA-A8D3-D12602D40C66}" type="slidenum">
              <a:rPr lang="en-US" altLang="en-US" smtClean="0"/>
              <a:t>2</a:t>
            </a:fld>
            <a:endParaRPr lang="en-US" altLang="en-US"/>
          </a:p>
        </p:txBody>
      </p:sp>
    </p:spTree>
    <p:extLst>
      <p:ext uri="{BB962C8B-B14F-4D97-AF65-F5344CB8AC3E}">
        <p14:creationId xmlns:p14="http://schemas.microsoft.com/office/powerpoint/2010/main" val="29483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Washington, D.C., 17 décembre 2025</a:t>
            </a:r>
            <a:r>
              <a:rPr lang="en-CA" sz="1200" b="0" i="0" kern="1200" dirty="0">
                <a:solidFill>
                  <a:schemeClr val="tx1"/>
                </a:solidFill>
                <a:effectLst/>
                <a:latin typeface="+mn-lt"/>
                <a:ea typeface="+mn-ea"/>
                <a:cs typeface="+mn-cs"/>
              </a:rPr>
              <a:t>— Aujourd'hui, la Food and Drug Administration américaine a approuvé sous condition les comprimés à croquer </a:t>
            </a:r>
            <a:r>
              <a:rPr lang="en-CA" sz="1200" b="0" i="0" kern="1200" dirty="0" err="1">
                <a:solidFill>
                  <a:schemeClr val="tx1"/>
                </a:solidFill>
                <a:effectLst/>
                <a:latin typeface="+mn-lt"/>
                <a:ea typeface="+mn-ea"/>
                <a:cs typeface="+mn-cs"/>
              </a:rPr>
              <a:t>Credelio </a:t>
            </a:r>
            <a:r>
              <a:rPr lang="en-CA" sz="1200" b="0" i="0" kern="1200" dirty="0">
                <a:solidFill>
                  <a:schemeClr val="tx1"/>
                </a:solidFill>
                <a:effectLst/>
                <a:latin typeface="+mn-lt"/>
                <a:ea typeface="+mn-ea"/>
                <a:cs typeface="+mn-cs"/>
              </a:rPr>
              <a:t>Quattro-CA1 (</a:t>
            </a:r>
            <a:r>
              <a:rPr lang="en-CA" sz="1200" b="0" i="0" kern="1200" dirty="0" err="1">
                <a:solidFill>
                  <a:schemeClr val="tx1"/>
                </a:solidFill>
                <a:effectLst/>
                <a:latin typeface="+mn-lt"/>
                <a:ea typeface="+mn-ea"/>
                <a:cs typeface="+mn-cs"/>
              </a:rPr>
              <a:t>lotilaner</a:t>
            </a:r>
            <a:r>
              <a:rPr lang="en-CA" sz="1200" b="0" i="0" kern="1200" dirty="0">
                <a:solidFill>
                  <a:schemeClr val="tx1"/>
                </a:solidFill>
                <a:effectLst/>
                <a:latin typeface="+mn-lt"/>
                <a:ea typeface="+mn-ea"/>
                <a:cs typeface="+mn-cs"/>
              </a:rPr>
              <a:t>, moxidectine, praziquantel, pyrantel) pour le traitement des infestations causées par les larves de la lucilie du Nouveau</a:t>
            </a:r>
            <a:r>
              <a:rPr lang="en-CA" sz="1200" b="0" i="0" kern="1200" dirty="0">
                <a:solidFill>
                  <a:schemeClr val="tx1"/>
                </a:solidFill>
                <a:effectLst/>
                <a:latin typeface="+mn-lt"/>
                <a:ea typeface="+mn-ea"/>
                <a:cs typeface="+mn-cs"/>
                <a:hlinkClick r:id="rId3" tooltip="New World Screwworm"/>
              </a:rPr>
              <a:t> Monde </a:t>
            </a:r>
            <a:r>
              <a:rPr lang="en-CA" sz="1200" b="0" i="0" kern="1200" dirty="0">
                <a:solidFill>
                  <a:schemeClr val="tx1"/>
                </a:solidFill>
                <a:effectLst/>
                <a:latin typeface="+mn-lt"/>
                <a:ea typeface="+mn-ea"/>
                <a:cs typeface="+mn-cs"/>
              </a:rPr>
              <a:t>(myiase) chez les chiens et les chiots âgés d'au moins huit semaines et pesant au moins 1,5 kg.</a:t>
            </a:r>
          </a:p>
          <a:p>
            <a:endParaRPr lang="en-CA" sz="1200" b="0" i="0" kern="1200" dirty="0">
              <a:solidFill>
                <a:schemeClr val="tx1"/>
              </a:solidFill>
              <a:effectLst/>
              <a:latin typeface="+mn-lt"/>
              <a:ea typeface="+mn-ea"/>
              <a:cs typeface="+mn-cs"/>
            </a:endParaRPr>
          </a:p>
          <a:p>
            <a:r>
              <a:rPr lang="en-CA" sz="1200" b="1" i="0" kern="1200" dirty="0">
                <a:solidFill>
                  <a:schemeClr val="tx1"/>
                </a:solidFill>
                <a:effectLst/>
                <a:latin typeface="+mn-lt"/>
                <a:ea typeface="+mn-ea"/>
                <a:cs typeface="+mn-cs"/>
              </a:rPr>
              <a:t>Washington, D.C., 4 décembre 2025</a:t>
            </a:r>
            <a:r>
              <a:rPr lang="en-CA" sz="1200" b="0" i="0" kern="1200" dirty="0">
                <a:solidFill>
                  <a:schemeClr val="tx1"/>
                </a:solidFill>
                <a:effectLst/>
                <a:latin typeface="+mn-lt"/>
                <a:ea typeface="+mn-ea"/>
                <a:cs typeface="+mn-cs"/>
              </a:rPr>
              <a:t>— Aujourd'hui, la Food and Drug Administration américaine a approuvé </a:t>
            </a:r>
            <a:r>
              <a:rPr lang="en-CA" sz="1200" b="0" i="0" u="sng" kern="1200" dirty="0">
                <a:solidFill>
                  <a:schemeClr val="tx1"/>
                </a:solidFill>
                <a:effectLst/>
                <a:latin typeface="+mn-lt"/>
                <a:ea typeface="+mn-ea"/>
                <a:cs typeface="+mn-cs"/>
                <a:hlinkClick r:id="rId4"/>
              </a:rPr>
              <a:t>sous condition </a:t>
            </a:r>
            <a:r>
              <a:rPr lang="en-CA" sz="1200" b="0" i="0" kern="1200" dirty="0">
                <a:solidFill>
                  <a:schemeClr val="tx1"/>
                </a:solidFill>
                <a:effectLst/>
                <a:latin typeface="+mn-lt"/>
                <a:ea typeface="+mn-ea"/>
                <a:cs typeface="+mn-cs"/>
              </a:rPr>
              <a:t>la solution topique </a:t>
            </a:r>
            <a:r>
              <a:rPr lang="en-CA" sz="1200" b="0" i="0" kern="1200" dirty="0" err="1">
                <a:solidFill>
                  <a:schemeClr val="tx1"/>
                </a:solidFill>
                <a:effectLst/>
                <a:latin typeface="+mn-lt"/>
                <a:ea typeface="+mn-ea"/>
                <a:cs typeface="+mn-cs"/>
              </a:rPr>
              <a:t>Exzolt </a:t>
            </a:r>
            <a:r>
              <a:rPr lang="en-CA" sz="1200" b="0" i="0" kern="1200" dirty="0">
                <a:solidFill>
                  <a:schemeClr val="tx1"/>
                </a:solidFill>
                <a:effectLst/>
                <a:latin typeface="+mn-lt"/>
                <a:ea typeface="+mn-ea"/>
                <a:cs typeface="+mn-cs"/>
              </a:rPr>
              <a:t>Cattle-CA1 (fluralaner) pour la prévention et le traitement des infestations par les larves de</a:t>
            </a:r>
            <a:r>
              <a:rPr lang="en-CA" sz="1200" b="0" i="0" kern="1200" dirty="0">
                <a:solidFill>
                  <a:schemeClr val="tx1"/>
                </a:solidFill>
                <a:effectLst/>
                <a:latin typeface="+mn-lt"/>
                <a:ea typeface="+mn-ea"/>
                <a:cs typeface="+mn-cs"/>
                <a:hlinkClick r:id="rId5" tooltip="Stop Screwworm"/>
              </a:rPr>
              <a:t> la lucilie du Nouveau Monde </a:t>
            </a:r>
            <a:r>
              <a:rPr lang="en-CA" sz="1200" b="0" i="0" kern="1200" dirty="0">
                <a:solidFill>
                  <a:schemeClr val="tx1"/>
                </a:solidFill>
                <a:effectLst/>
                <a:latin typeface="+mn-lt"/>
                <a:ea typeface="+mn-ea"/>
                <a:cs typeface="+mn-cs"/>
              </a:rPr>
              <a:t>(NWS), ainsi que pour le traitement et le contrôle de </a:t>
            </a:r>
            <a:r>
              <a:rPr lang="en-CA" sz="1200" b="0" i="0" kern="1200" dirty="0">
                <a:solidFill>
                  <a:schemeClr val="tx1"/>
                </a:solidFill>
                <a:effectLst/>
                <a:latin typeface="+mn-lt"/>
                <a:ea typeface="+mn-ea"/>
                <a:cs typeface="+mn-cs"/>
                <a:hlinkClick r:id="rId6" tooltip="Cattle Fever Ticks"/>
              </a:rPr>
              <a:t>la tique de la fièvre bovine </a:t>
            </a:r>
            <a:r>
              <a:rPr lang="en-CA" sz="1200" b="0" i="0" kern="1200" dirty="0">
                <a:solidFill>
                  <a:schemeClr val="tx1"/>
                </a:solidFill>
                <a:effectLst/>
                <a:latin typeface="+mn-lt"/>
                <a:ea typeface="+mn-ea"/>
                <a:cs typeface="+mn-cs"/>
              </a:rPr>
              <a:t>chez les bovins de boucherie âgés de 2 mois et plus et les génisses de remplacement âgées de moins de 20 mois.</a:t>
            </a:r>
            <a:endParaRPr lang="en-CA" dirty="0"/>
          </a:p>
        </p:txBody>
      </p:sp>
      <p:sp>
        <p:nvSpPr>
          <p:cNvPr id="4" name="Slide Number Placeholder 3"/>
          <p:cNvSpPr>
            <a:spLocks noGrp="1"/>
          </p:cNvSpPr>
          <p:nvPr>
            <p:ph type="sldNum" sz="quarter" idx="5"/>
          </p:nvPr>
        </p:nvSpPr>
        <p:spPr/>
        <p:txBody>
          <a:bodyPr/>
          <a:lstStyle/>
          <a:p>
            <a:pPr>
              <a:defRPr/>
            </a:pPr>
            <a:fld id="{E4F56EEE-78B0-4BAA-A8D3-D12602D40C66}" type="slidenum">
              <a:rPr lang="en-US" altLang="en-US" smtClean="0"/>
              <a:t>3</a:t>
            </a:fld>
            <a:endParaRPr lang="en-US" altLang="en-US"/>
          </a:p>
        </p:txBody>
      </p:sp>
    </p:spTree>
    <p:extLst>
      <p:ext uri="{BB962C8B-B14F-4D97-AF65-F5344CB8AC3E}">
        <p14:creationId xmlns:p14="http://schemas.microsoft.com/office/powerpoint/2010/main" val="3702911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954D-BC7A-D41E-3E76-5126C0B4A949}"/>
            </a:ext>
          </a:extLst>
        </p:cNvPr>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3B6AA2C-902E-D32C-CD67-A9BD6099D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85882EF-C5CC-DF57-8F3E-AA6405870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5604" name="Slide Number Placeholder 3">
            <a:extLst>
              <a:ext uri="{FF2B5EF4-FFF2-40B4-BE49-F238E27FC236}">
                <a16:creationId xmlns:a16="http://schemas.microsoft.com/office/drawing/2014/main" id="{EE72844B-3007-0CDB-F042-0DCA86D4DA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E9953A-31F7-4EA1-8FD1-AD60B5BC714F}" type="slidenum">
              <a:rPr lang="en-US" altLang="en-US" smtClean="0"/>
              <a:t>4</a:t>
            </a:fld>
            <a:endParaRPr lang="en-US" altLang="en-US"/>
          </a:p>
        </p:txBody>
      </p:sp>
    </p:spTree>
    <p:extLst>
      <p:ext uri="{BB962C8B-B14F-4D97-AF65-F5344CB8AC3E}">
        <p14:creationId xmlns:p14="http://schemas.microsoft.com/office/powerpoint/2010/main" val="274067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La dernière incursion dans le sud des États-Unis a eu lieu en Arizona avec le virus de la souche New Jersey.</a:t>
            </a:r>
          </a:p>
          <a:p>
            <a:endParaRPr lang="en-CA" sz="1200" dirty="0"/>
          </a:p>
          <a:p>
            <a:r>
              <a:rPr lang="en-CA" sz="1200" dirty="0"/>
              <a:t>Aucun mouvement de bétail n'ayant été signalé récemment en lien avec le cas index, on soupçonne que les mouvements de vecteurs à travers la frontière soient à l'origine des cas.</a:t>
            </a:r>
          </a:p>
          <a:p>
            <a:endParaRPr lang="en-CA" sz="1200" dirty="0"/>
          </a:p>
          <a:p>
            <a:r>
              <a:rPr lang="en-CA" sz="1200" dirty="0"/>
              <a:t>Les épidémies survenues en Californie, au Nevada et au Texas en 2023 et 2024 seraient également dues aux mouvements de vecteurs à travers la frontière avec le Mexique, sans aucun mouvement d'animaux associé. </a:t>
            </a:r>
          </a:p>
          <a:p>
            <a:endParaRPr lang="en-CA" sz="1200" dirty="0"/>
          </a:p>
          <a:p>
            <a:r>
              <a:rPr lang="en-CA" sz="1200" dirty="0"/>
              <a:t>Compte tenu des effets du changement climatique, il ne serait pas surprenant de voir des incursions plus fréquentes de stomatite vésiculeuse dans le sud des États-Unis. </a:t>
            </a:r>
          </a:p>
        </p:txBody>
      </p:sp>
      <p:sp>
        <p:nvSpPr>
          <p:cNvPr id="4" name="Slide Number Placeholder 3"/>
          <p:cNvSpPr>
            <a:spLocks noGrp="1"/>
          </p:cNvSpPr>
          <p:nvPr>
            <p:ph type="sldNum" sz="quarter" idx="5"/>
          </p:nvPr>
        </p:nvSpPr>
        <p:spPr/>
        <p:txBody>
          <a:bodyPr/>
          <a:lstStyle/>
          <a:p>
            <a:pPr>
              <a:defRPr/>
            </a:pPr>
            <a:fld id="{5DF3478F-8C7D-4D57-99AC-F08844FF7A3D}" type="slidenum">
              <a:rPr lang="en-US" smtClean="0"/>
              <a:t>5</a:t>
            </a:fld>
            <a:endParaRPr lang="en-US"/>
          </a:p>
        </p:txBody>
      </p:sp>
    </p:spTree>
    <p:extLst>
      <p:ext uri="{BB962C8B-B14F-4D97-AF65-F5344CB8AC3E}">
        <p14:creationId xmlns:p14="http://schemas.microsoft.com/office/powerpoint/2010/main" val="243494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353770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1/20/2026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livestock-poultry-disease/stop-screwworm/current-statu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app.powerbi.com/view?r=eyJrIjoiMjkzMzAzMzUtZmRlNi00ZTMzLTk1NDEtNjkzZTEwNzZjZGFlIiwidCI6ImM1OWRjNTZhLTkzZWMtNGIwNy1iNzFkLTQzYzg0NDkyNTcxOCIsImMiOjR9" TargetMode="External"/><Relationship Id="rId4" Type="http://schemas.openxmlformats.org/officeDocument/2006/relationships/hyperlink" Target="https://www.borderreport.com/news/environment/1st-case-of-new-world-screwworm-found-in-this-mexican-border-stat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da.gov/news-events/press-announcements/fda-conditionally-approves-topical-drug-cattle-new-world-screwworm-and-cattle-fever-tick" TargetMode="External"/><Relationship Id="rId3" Type="http://schemas.openxmlformats.org/officeDocument/2006/relationships/image" Target="../media/image5.png"/><Relationship Id="rId7" Type="http://schemas.openxmlformats.org/officeDocument/2006/relationships/hyperlink" Target="https://www.fda.gov/animal-veterinary/cvm-updates/fda-conditionally-approves-drug-treat-new-world-screwworm-dog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elancolabels.com/us/credelio-nws-factsheet" TargetMode="External"/><Relationship Id="rId11" Type="http://schemas.openxmlformats.org/officeDocument/2006/relationships/image" Target="../media/image7.png"/><Relationship Id="rId5" Type="http://schemas.openxmlformats.org/officeDocument/2006/relationships/hyperlink" Target="https://www.elanco.com/us/newsroom/press-releases/credelio-quattro-for-new-world-screwworm" TargetMode="External"/><Relationship Id="rId10" Type="http://schemas.openxmlformats.org/officeDocument/2006/relationships/hyperlink" Target="https://link.springer.com/article/10.1186/s13071-023-05661-z" TargetMode="External"/><Relationship Id="rId4" Type="http://schemas.openxmlformats.org/officeDocument/2006/relationships/image" Target="../media/image6.png"/><Relationship Id="rId9" Type="http://schemas.openxmlformats.org/officeDocument/2006/relationships/hyperlink" Target="https://www.fda.gov/news-events/press-announcements/fda-conditionally-approves-first-drug-prevention-and-treatment-new-world-screwworm-infestation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agriculture.ks.gov/Home/Components/News/News/585/" TargetMode="External"/><Relationship Id="rId7" Type="http://schemas.openxmlformats.org/officeDocument/2006/relationships/hyperlink" Target="https://tickapp.tamu.edu/invasive-ticks/asian-longhorned-tick-situation-repor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academic.oup.com/jme/article/58/6/2514/6312693" TargetMode="External"/><Relationship Id="rId5" Type="http://schemas.openxmlformats.org/officeDocument/2006/relationships/hyperlink" Target="https://scijournals.onlinelibrary.wiley.com/doi/10.1002/ps.7631" TargetMode="External"/><Relationship Id="rId10" Type="http://schemas.openxmlformats.org/officeDocument/2006/relationships/hyperlink" Target="https://www.cahss.ca/about/events/webinar-asian-longhorned-tick-and-bovine-theileriosis" TargetMode="External"/><Relationship Id="rId4" Type="http://schemas.openxmlformats.org/officeDocument/2006/relationships/hyperlink" Target="https://pubmed.ncbi.nlm.nih.gov/41432772/"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cattle/vesicular-stomatiti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equinediseasecc.org/news/article/Equine-Herpesvirus-Myeloencephalopathy-(EHM)-Outbreak" TargetMode="External"/><Relationship Id="rId2" Type="http://schemas.openxmlformats.org/officeDocument/2006/relationships/hyperlink" Target="https://www.avma.org/news/60-equine-herpesvirus-cases-confirmed-multistate-outbreak" TargetMode="External"/><Relationship Id="rId1" Type="http://schemas.openxmlformats.org/officeDocument/2006/relationships/slideLayout" Target="../slideLayouts/slideLayout3.xml"/><Relationship Id="rId5" Type="http://schemas.openxmlformats.org/officeDocument/2006/relationships/hyperlink" Target="https://www.theenvironmentalblog.org/2025/11/horse-virus-outbreak/"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app.powerbi.com/view?r=eyJrIjoiOGFiMTAwYjAtZDkzZC00ZmZhLTk4ZTgtNGJjYmNjZjU3MmE4IiwidCI6IjE4YjVhNWVkLTFkODYtNDFkMy05NGEwLWJjMjdkYWUzMmFiMiJ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merckvetmanual.com/respiratory-system/respiratory-diseases-of-horses/strangles-in-horses#Treatment_v3294035" TargetMode="External"/><Relationship Id="rId3" Type="http://schemas.openxmlformats.org/officeDocument/2006/relationships/image" Target="../media/image13.jpg"/><Relationship Id="rId7" Type="http://schemas.openxmlformats.org/officeDocument/2006/relationships/hyperlink" Target="https://www.oahn.ca/resources/ontario-equine-disease-alerts/" TargetMode="External"/><Relationship Id="rId2" Type="http://schemas.openxmlformats.org/officeDocument/2006/relationships/hyperlink" Target="https://www.merckvetmanual.com/multimedia/image/metastatic-bastard-strangles-quarter-horse" TargetMode="External"/><Relationship Id="rId1" Type="http://schemas.openxmlformats.org/officeDocument/2006/relationships/slideLayout" Target="../slideLayouts/slideLayout3.xml"/><Relationship Id="rId6" Type="http://schemas.openxmlformats.org/officeDocument/2006/relationships/hyperlink" Target="https://globalnews.ca/news/11613688/strangles-highly-contagious-bacterial-disease-threatens-okanagan-horses/" TargetMode="External"/><Relationship Id="rId5" Type="http://schemas.openxmlformats.org/officeDocument/2006/relationships/image" Target="../media/image14.jpg"/><Relationship Id="rId4" Type="http://schemas.openxmlformats.org/officeDocument/2006/relationships/hyperlink" Target="https://www.merckvetmanual.com/multimedia/image/ruptured-submandibular-abscesses-hor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ature.com/articles/s41467-025-64446-3" TargetMode="External"/><Relationship Id="rId2" Type="http://schemas.openxmlformats.org/officeDocument/2006/relationships/hyperlink" Target="https://www.sciencedirect.com/science/article/pii/S1877959X25001153" TargetMode="External"/><Relationship Id="rId1" Type="http://schemas.openxmlformats.org/officeDocument/2006/relationships/slideLayout" Target="../slideLayouts/slideLayout5.xml"/><Relationship Id="rId4" Type="http://schemas.openxmlformats.org/officeDocument/2006/relationships/hyperlink" Target="https://beva.onlinelibrary.wiley.com/doi/full/10.1111/evj.701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équin</a:t>
            </a:r>
            <a:r>
              <a:rPr lang="en-CA" altLang="en-US" dirty="0"/>
              <a:t> SCSSA</a:t>
            </a:r>
          </a:p>
          <a:p>
            <a:pPr eaLnBrk="1" hangingPunct="1"/>
            <a:r>
              <a:rPr lang="en-CA" altLang="en-US" dirty="0"/>
              <a:t>20 janvier 2026</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D831-BB82-664F-26F0-C6AF5B67BA88}"/>
              </a:ext>
            </a:extLst>
          </p:cNvPr>
          <p:cNvSpPr>
            <a:spLocks noGrp="1"/>
          </p:cNvSpPr>
          <p:nvPr>
            <p:ph type="title"/>
          </p:nvPr>
        </p:nvSpPr>
        <p:spPr>
          <a:xfrm>
            <a:off x="132644" y="1"/>
            <a:ext cx="10515600" cy="1175656"/>
          </a:xfrm>
        </p:spPr>
        <p:txBody>
          <a:bodyPr/>
          <a:lstStyle/>
          <a:p>
            <a:r>
              <a:rPr lang="en-CA" dirty="0" err="1">
                <a:hlinkClick r:id="rId3"/>
              </a:rPr>
              <a:t>Myiase</a:t>
            </a:r>
            <a:r>
              <a:rPr lang="en-CA" dirty="0">
                <a:hlinkClick r:id="rId3"/>
              </a:rPr>
              <a:t> du Nouveau Monde </a:t>
            </a:r>
            <a:endParaRPr lang="en-CA" dirty="0"/>
          </a:p>
        </p:txBody>
      </p:sp>
      <p:sp>
        <p:nvSpPr>
          <p:cNvPr id="5" name="Content Placeholder 4">
            <a:extLst>
              <a:ext uri="{FF2B5EF4-FFF2-40B4-BE49-F238E27FC236}">
                <a16:creationId xmlns:a16="http://schemas.microsoft.com/office/drawing/2014/main" id="{04040C6D-32D5-B98E-FC53-5132FEE8EF5A}"/>
              </a:ext>
            </a:extLst>
          </p:cNvPr>
          <p:cNvSpPr>
            <a:spLocks noGrp="1"/>
          </p:cNvSpPr>
          <p:nvPr>
            <p:ph sz="half" idx="1"/>
          </p:nvPr>
        </p:nvSpPr>
        <p:spPr>
          <a:xfrm>
            <a:off x="94187" y="982080"/>
            <a:ext cx="8070388" cy="5176307"/>
          </a:xfrm>
        </p:spPr>
        <p:txBody>
          <a:bodyPr/>
          <a:lstStyle/>
          <a:p>
            <a:pPr>
              <a:lnSpc>
                <a:spcPct val="100000"/>
              </a:lnSpc>
              <a:spcBef>
                <a:spcPct val="0"/>
              </a:spcBef>
            </a:pPr>
            <a:r>
              <a:rPr lang="en-CA" sz="2400" dirty="0"/>
              <a:t>Le Mexique a signalé 13 cas de NWS à </a:t>
            </a:r>
            <a:r>
              <a:rPr lang="en-CA" sz="2400" dirty="0">
                <a:hlinkClick r:id="rId4"/>
              </a:rPr>
              <a:t>Tamaulipas </a:t>
            </a:r>
            <a:r>
              <a:rPr lang="en-CA" sz="2400" dirty="0"/>
              <a:t>(à la frontière avec les États-Unis), dont plusieurs cas chez des chevaux</a:t>
            </a:r>
          </a:p>
          <a:p>
            <a:pPr>
              <a:lnSpc>
                <a:spcPct val="100000"/>
              </a:lnSpc>
              <a:spcBef>
                <a:spcPct val="0"/>
              </a:spcBef>
            </a:pPr>
            <a:r>
              <a:rPr lang="en-CA" sz="2400" dirty="0"/>
              <a:t>3 cas de NWS à Nuevo Leon (à la frontière avec les États-Unis) chez un bovin importé de Veracruz,</a:t>
            </a:r>
            <a:r>
              <a:rPr lang="en-CA" sz="2400" dirty="0">
                <a:ea typeface="Calibri"/>
                <a:cs typeface="Calibri"/>
              </a:rPr>
              <a:t> 1 cas d'</a:t>
            </a:r>
            <a:r>
              <a:rPr lang="en-CA" sz="2400" baseline="30000" dirty="0">
                <a:ea typeface="Calibri"/>
                <a:cs typeface="Calibri"/>
              </a:rPr>
              <a:t>st</a:t>
            </a:r>
            <a:r>
              <a:rPr lang="en-CA" sz="2400" dirty="0">
                <a:ea typeface="Calibri"/>
                <a:cs typeface="Calibri"/>
              </a:rPr>
              <a:t> e à Michoacán  </a:t>
            </a:r>
          </a:p>
          <a:p>
            <a:r>
              <a:rPr lang="en-CA" sz="2400" dirty="0"/>
              <a:t>Augmentation continue du nombre de cas chez les animaux et les humains </a:t>
            </a:r>
          </a:p>
          <a:p>
            <a:r>
              <a:rPr lang="en-CA" sz="2400" dirty="0">
                <a:solidFill>
                  <a:srgbClr val="0563C1"/>
                </a:solidFill>
                <a:hlinkClick r:id="" action="ppaction://noaction">
                  <a:extLst>
                    <a:ext uri="{A12FA001-AC4F-418D-AE19-62706E023703}">
                      <ahyp:hlinkClr xmlns:ahyp="http://schemas.microsoft.com/office/drawing/2018/hyperlinkcolor" val="tx"/>
                    </a:ext>
                  </a:extLst>
                </a:hlinkClick>
              </a:rPr>
              <a:t>Une stratégie de gestion alternative </a:t>
            </a:r>
            <a:r>
              <a:rPr lang="en-CA" sz="2400" dirty="0"/>
              <a:t>est testée dans le Yucatan afin de réduire le nombre total de mouches avant la libération de mouches stériles</a:t>
            </a:r>
          </a:p>
          <a:p>
            <a:r>
              <a:rPr lang="en-CA" sz="2400" i="1" dirty="0"/>
              <a:t>« Pour que les mouches stériles soient efficaces, il doit y en avoir 10 pour chaque mouche fertile </a:t>
            </a:r>
            <a:r>
              <a:rPr lang="en-CA" sz="2400" dirty="0"/>
              <a:t>».</a:t>
            </a:r>
          </a:p>
          <a:p>
            <a:r>
              <a:rPr lang="en-US" sz="2400" dirty="0">
                <a:ea typeface="+mn-lt"/>
                <a:cs typeface="+mn-lt"/>
                <a:hlinkClick r:id="rId5"/>
              </a:rPr>
              <a:t>Le tableau de bord interactif</a:t>
            </a:r>
            <a:r>
              <a:rPr lang="en-US" sz="2400" dirty="0">
                <a:ea typeface="+mn-lt"/>
                <a:cs typeface="+mn-lt"/>
              </a:rPr>
              <a:t> du Mexique affiche 782 cas actifs de NWS chez les animaux (14 102 au total) au 19 janvier</a:t>
            </a:r>
          </a:p>
          <a:p>
            <a:r>
              <a:rPr lang="en-US" sz="2400" dirty="0">
                <a:ea typeface="+mn-lt"/>
                <a:cs typeface="+mn-lt"/>
              </a:rPr>
              <a:t>Au total, 695 cas ont été recensés chez les chevaux à ce jour</a:t>
            </a:r>
          </a:p>
        </p:txBody>
      </p:sp>
      <p:pic>
        <p:nvPicPr>
          <p:cNvPr id="8" name="Content Placeholder 7">
            <a:hlinkClick r:id="rId5"/>
            <a:extLst>
              <a:ext uri="{FF2B5EF4-FFF2-40B4-BE49-F238E27FC236}">
                <a16:creationId xmlns:a16="http://schemas.microsoft.com/office/drawing/2014/main" id="{64C80E70-5956-7998-8231-86CFFE805E05}"/>
              </a:ext>
            </a:extLst>
          </p:cNvPr>
          <p:cNvPicPr>
            <a:picLocks noGrp="1" noChangeAspect="1"/>
          </p:cNvPicPr>
          <p:nvPr>
            <p:ph sz="half" idx="2"/>
          </p:nvPr>
        </p:nvPicPr>
        <p:blipFill>
          <a:blip r:embed="rId6"/>
          <a:stretch>
            <a:fillRect/>
          </a:stretch>
        </p:blipFill>
        <p:spPr>
          <a:xfrm>
            <a:off x="8079200" y="0"/>
            <a:ext cx="4128337" cy="3480247"/>
          </a:xfrm>
        </p:spPr>
      </p:pic>
      <p:sp>
        <p:nvSpPr>
          <p:cNvPr id="4" name="Slide Number Placeholder 3">
            <a:extLst>
              <a:ext uri="{FF2B5EF4-FFF2-40B4-BE49-F238E27FC236}">
                <a16:creationId xmlns:a16="http://schemas.microsoft.com/office/drawing/2014/main" id="{0EFD3554-7F50-46A1-B3BB-F255A5846F44}"/>
              </a:ext>
            </a:extLst>
          </p:cNvPr>
          <p:cNvSpPr>
            <a:spLocks noGrp="1"/>
          </p:cNvSpPr>
          <p:nvPr>
            <p:ph type="sldNum" sz="quarter" idx="10"/>
          </p:nvPr>
        </p:nvSpPr>
        <p:spPr/>
        <p:txBody>
          <a:bodyPr/>
          <a:lstStyle/>
          <a:p>
            <a:pPr>
              <a:defRPr/>
            </a:pPr>
            <a:fld id="{590668F6-C837-436A-91CA-1BA1567FCE7A}" type="slidenum">
              <a:rPr lang="en-US" altLang="en-US" smtClean="0"/>
              <a:t>2</a:t>
            </a:fld>
            <a:endParaRPr lang="en-US" altLang="en-US"/>
          </a:p>
        </p:txBody>
      </p:sp>
      <p:pic>
        <p:nvPicPr>
          <p:cNvPr id="12" name="Picture 11">
            <a:extLst>
              <a:ext uri="{FF2B5EF4-FFF2-40B4-BE49-F238E27FC236}">
                <a16:creationId xmlns:a16="http://schemas.microsoft.com/office/drawing/2014/main" id="{CF2FA92B-3159-746C-A366-98D9423ED603}"/>
              </a:ext>
            </a:extLst>
          </p:cNvPr>
          <p:cNvPicPr>
            <a:picLocks noChangeAspect="1"/>
          </p:cNvPicPr>
          <p:nvPr/>
        </p:nvPicPr>
        <p:blipFill>
          <a:blip r:embed="rId7"/>
          <a:stretch>
            <a:fillRect/>
          </a:stretch>
        </p:blipFill>
        <p:spPr>
          <a:xfrm>
            <a:off x="8083738" y="3377753"/>
            <a:ext cx="4108262" cy="3480247"/>
          </a:xfrm>
          <a:prstGeom prst="rect">
            <a:avLst/>
          </a:prstGeom>
        </p:spPr>
      </p:pic>
    </p:spTree>
    <p:extLst>
      <p:ext uri="{BB962C8B-B14F-4D97-AF65-F5344CB8AC3E}">
        <p14:creationId xmlns:p14="http://schemas.microsoft.com/office/powerpoint/2010/main" val="182687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C96C14-5884-BFC8-FA72-6EB77DAC8838}"/>
              </a:ext>
            </a:extLst>
          </p:cNvPr>
          <p:cNvPicPr>
            <a:picLocks noChangeAspect="1"/>
          </p:cNvPicPr>
          <p:nvPr/>
        </p:nvPicPr>
        <p:blipFill>
          <a:blip r:embed="rId3"/>
          <a:stretch>
            <a:fillRect/>
          </a:stretch>
        </p:blipFill>
        <p:spPr>
          <a:xfrm>
            <a:off x="6222700" y="4731871"/>
            <a:ext cx="3081867" cy="2054578"/>
          </a:xfrm>
          <a:prstGeom prst="rect">
            <a:avLst/>
          </a:prstGeom>
        </p:spPr>
      </p:pic>
      <p:pic>
        <p:nvPicPr>
          <p:cNvPr id="12" name="Picture 11">
            <a:extLst>
              <a:ext uri="{FF2B5EF4-FFF2-40B4-BE49-F238E27FC236}">
                <a16:creationId xmlns:a16="http://schemas.microsoft.com/office/drawing/2014/main" id="{D968E7E4-9364-A90D-0B2C-979C22F65D8B}"/>
              </a:ext>
            </a:extLst>
          </p:cNvPr>
          <p:cNvPicPr>
            <a:picLocks noChangeAspect="1"/>
          </p:cNvPicPr>
          <p:nvPr/>
        </p:nvPicPr>
        <p:blipFill>
          <a:blip r:embed="rId4"/>
          <a:stretch>
            <a:fillRect/>
          </a:stretch>
        </p:blipFill>
        <p:spPr>
          <a:xfrm>
            <a:off x="2298609" y="4609793"/>
            <a:ext cx="3579801" cy="1986790"/>
          </a:xfrm>
          <a:prstGeom prst="rect">
            <a:avLst/>
          </a:prstGeom>
        </p:spPr>
      </p:pic>
      <p:sp>
        <p:nvSpPr>
          <p:cNvPr id="2" name="Title 1">
            <a:extLst>
              <a:ext uri="{FF2B5EF4-FFF2-40B4-BE49-F238E27FC236}">
                <a16:creationId xmlns:a16="http://schemas.microsoft.com/office/drawing/2014/main" id="{F68862D6-E4F9-8AF3-C1E2-53E4C2049ACE}"/>
              </a:ext>
            </a:extLst>
          </p:cNvPr>
          <p:cNvSpPr>
            <a:spLocks noGrp="1"/>
          </p:cNvSpPr>
          <p:nvPr>
            <p:ph type="title"/>
          </p:nvPr>
        </p:nvSpPr>
        <p:spPr>
          <a:xfrm>
            <a:off x="223477" y="75049"/>
            <a:ext cx="4565339" cy="1325563"/>
          </a:xfrm>
        </p:spPr>
        <p:txBody>
          <a:bodyPr/>
          <a:lstStyle/>
          <a:p>
            <a:r>
              <a:rPr lang="en-CA" dirty="0" err="1"/>
              <a:t>Myiase</a:t>
            </a:r>
            <a:r>
              <a:rPr lang="en-CA" dirty="0"/>
              <a:t> du nouveau  monde</a:t>
            </a:r>
          </a:p>
        </p:txBody>
      </p:sp>
      <p:sp>
        <p:nvSpPr>
          <p:cNvPr id="4" name="Content Placeholder 3">
            <a:extLst>
              <a:ext uri="{FF2B5EF4-FFF2-40B4-BE49-F238E27FC236}">
                <a16:creationId xmlns:a16="http://schemas.microsoft.com/office/drawing/2014/main" id="{60CE865D-2501-908B-2905-F6A51C3F6E3C}"/>
              </a:ext>
            </a:extLst>
          </p:cNvPr>
          <p:cNvSpPr>
            <a:spLocks noGrp="1"/>
          </p:cNvSpPr>
          <p:nvPr>
            <p:ph sz="half" idx="2"/>
          </p:nvPr>
        </p:nvSpPr>
        <p:spPr>
          <a:xfrm>
            <a:off x="5332719" y="75049"/>
            <a:ext cx="6928437" cy="2051081"/>
          </a:xfrm>
        </p:spPr>
        <p:txBody>
          <a:bodyPr/>
          <a:lstStyle/>
          <a:p>
            <a:r>
              <a:rPr lang="en-CA" b="1" dirty="0"/>
              <a:t>Autorisations d'utilisation d'urgence aux États-Unis</a:t>
            </a:r>
          </a:p>
          <a:p>
            <a:pPr lvl="1"/>
            <a:r>
              <a:rPr lang="en-CA" dirty="0" err="1">
                <a:hlinkClick r:id="rId5"/>
              </a:rPr>
              <a:t>Credelio </a:t>
            </a:r>
            <a:r>
              <a:rPr lang="en-CA" dirty="0">
                <a:hlinkClick r:id="rId5"/>
              </a:rPr>
              <a:t>Cat</a:t>
            </a:r>
            <a:endParaRPr lang="en-CA" dirty="0"/>
          </a:p>
          <a:p>
            <a:pPr lvl="1"/>
            <a:r>
              <a:rPr lang="en-CA" dirty="0" err="1">
                <a:hlinkClick r:id="rId6"/>
              </a:rPr>
              <a:t>Credelio </a:t>
            </a:r>
            <a:r>
              <a:rPr lang="en-CA" dirty="0">
                <a:hlinkClick r:id="rId6"/>
              </a:rPr>
              <a:t>Dog</a:t>
            </a:r>
            <a:endParaRPr lang="en-CA" dirty="0"/>
          </a:p>
        </p:txBody>
      </p:sp>
      <p:sp>
        <p:nvSpPr>
          <p:cNvPr id="5" name="Slide Number Placeholder 4">
            <a:extLst>
              <a:ext uri="{FF2B5EF4-FFF2-40B4-BE49-F238E27FC236}">
                <a16:creationId xmlns:a16="http://schemas.microsoft.com/office/drawing/2014/main" id="{106C5F9F-08B0-86B5-4432-A89CF3ED3663}"/>
              </a:ext>
            </a:extLst>
          </p:cNvPr>
          <p:cNvSpPr>
            <a:spLocks noGrp="1"/>
          </p:cNvSpPr>
          <p:nvPr>
            <p:ph type="sldNum" sz="quarter" idx="10"/>
          </p:nvPr>
        </p:nvSpPr>
        <p:spPr/>
        <p:txBody>
          <a:bodyPr/>
          <a:lstStyle/>
          <a:p>
            <a:pPr>
              <a:defRPr/>
            </a:pPr>
            <a:fld id="{589C40C2-7A94-424C-9771-F39272A79DD9}" type="slidenum">
              <a:rPr lang="en-US" altLang="en-US" smtClean="0"/>
              <a:t>3</a:t>
            </a:fld>
            <a:endParaRPr lang="en-US" altLang="en-US"/>
          </a:p>
        </p:txBody>
      </p:sp>
      <p:sp>
        <p:nvSpPr>
          <p:cNvPr id="8" name="Content Placeholder 7">
            <a:extLst>
              <a:ext uri="{FF2B5EF4-FFF2-40B4-BE49-F238E27FC236}">
                <a16:creationId xmlns:a16="http://schemas.microsoft.com/office/drawing/2014/main" id="{84577227-5906-DCBB-3014-510A55C13CC6}"/>
              </a:ext>
            </a:extLst>
          </p:cNvPr>
          <p:cNvSpPr>
            <a:spLocks noGrp="1"/>
          </p:cNvSpPr>
          <p:nvPr>
            <p:ph sz="half" idx="1"/>
          </p:nvPr>
        </p:nvSpPr>
        <p:spPr>
          <a:xfrm>
            <a:off x="101370" y="1649737"/>
            <a:ext cx="9165481" cy="3224007"/>
          </a:xfrm>
        </p:spPr>
        <p:txBody>
          <a:bodyPr/>
          <a:lstStyle/>
          <a:p>
            <a:r>
              <a:rPr lang="en-CA" b="1" dirty="0"/>
              <a:t>Traitements approuvés sous conditions par la FDA américaine</a:t>
            </a:r>
          </a:p>
          <a:p>
            <a:pPr lvl="1"/>
            <a:r>
              <a:rPr lang="en-CA" dirty="0" err="1">
                <a:hlinkClick r:id="rId7"/>
              </a:rPr>
              <a:t>Credelio </a:t>
            </a:r>
            <a:r>
              <a:rPr lang="en-CA" dirty="0">
                <a:hlinkClick r:id="rId7"/>
              </a:rPr>
              <a:t>Quattro-CA1 </a:t>
            </a:r>
            <a:r>
              <a:rPr lang="en-CA" dirty="0"/>
              <a:t>(Elanco) comprimés à croquer pour chiens</a:t>
            </a:r>
          </a:p>
          <a:p>
            <a:pPr lvl="1"/>
            <a:r>
              <a:rPr lang="en-CA" dirty="0" err="1">
                <a:hlinkClick r:id="rId8"/>
              </a:rPr>
              <a:t>Exzolt </a:t>
            </a:r>
            <a:r>
              <a:rPr lang="en-CA" dirty="0">
                <a:hlinkClick r:id="rId8"/>
              </a:rPr>
              <a:t>Cattle-CA1 </a:t>
            </a:r>
            <a:r>
              <a:rPr lang="en-CA" dirty="0"/>
              <a:t> (Merck) solution topique à base de fluralaner pour bovins de boucherie (&gt; 2 mois) et génisses de remplacement (&lt; 20 mois)</a:t>
            </a:r>
          </a:p>
          <a:p>
            <a:pPr lvl="1"/>
            <a:r>
              <a:rPr lang="en-CA" dirty="0">
                <a:hlinkClick r:id="rId9"/>
              </a:rPr>
              <a:t>Dectomax-CA1 </a:t>
            </a:r>
            <a:r>
              <a:rPr lang="en-CA" dirty="0"/>
              <a:t>(Zoetis) injectable pour bovins, délai d'attente de 35 jours pour les bovins, ne pas utiliser chez les bovins laitiers âgés de plus de 20 mois</a:t>
            </a:r>
          </a:p>
        </p:txBody>
      </p:sp>
      <p:sp>
        <p:nvSpPr>
          <p:cNvPr id="10" name="TextBox 9">
            <a:extLst>
              <a:ext uri="{FF2B5EF4-FFF2-40B4-BE49-F238E27FC236}">
                <a16:creationId xmlns:a16="http://schemas.microsoft.com/office/drawing/2014/main" id="{ECE37D8F-B960-DDB3-A1C2-D37CB129B71A}"/>
              </a:ext>
            </a:extLst>
          </p:cNvPr>
          <p:cNvSpPr txBox="1"/>
          <p:nvPr/>
        </p:nvSpPr>
        <p:spPr>
          <a:xfrm>
            <a:off x="7891502" y="472129"/>
            <a:ext cx="4587368" cy="1200329"/>
          </a:xfrm>
          <a:prstGeom prst="rect">
            <a:avLst/>
          </a:prstGeom>
          <a:noFill/>
        </p:spPr>
        <p:txBody>
          <a:bodyPr wrap="square">
            <a:spAutoFit/>
          </a:bodyPr>
          <a:lstStyle/>
          <a:p>
            <a:r>
              <a:rPr lang="en-CA" dirty="0">
                <a:hlinkClick r:id="rId10"/>
              </a:rPr>
              <a:t>Efficacité du </a:t>
            </a:r>
            <a:r>
              <a:rPr lang="en-CA" dirty="0" err="1">
                <a:hlinkClick r:id="rId10"/>
              </a:rPr>
              <a:t>lotilaner </a:t>
            </a:r>
            <a:r>
              <a:rPr lang="en-CA" dirty="0">
                <a:hlinkClick r:id="rId10"/>
              </a:rPr>
              <a:t>contre la myiase causée par </a:t>
            </a:r>
            <a:r>
              <a:rPr lang="en-CA" dirty="0" err="1">
                <a:hlinkClick r:id="rId10"/>
              </a:rPr>
              <a:t>Cochliomyia hominivorax </a:t>
            </a:r>
            <a:r>
              <a:rPr lang="en-CA" dirty="0">
                <a:hlinkClick r:id="rId10"/>
              </a:rPr>
              <a:t>(Diptera : Calliphoridae) chez les chiens naturellement infestés | Parasites &amp; Vectors</a:t>
            </a:r>
            <a:endParaRPr lang="en-CA" dirty="0"/>
          </a:p>
        </p:txBody>
      </p:sp>
      <p:pic>
        <p:nvPicPr>
          <p:cNvPr id="1026" name="Picture 2" descr="Credelio Quattro For Dogs 50.1 - 100 lbs 1 Month">
            <a:extLst>
              <a:ext uri="{FF2B5EF4-FFF2-40B4-BE49-F238E27FC236}">
                <a16:creationId xmlns:a16="http://schemas.microsoft.com/office/drawing/2014/main" id="{D91E35DB-0EB4-480D-BEF6-4DAAB95848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28274" y="2054460"/>
            <a:ext cx="2049233" cy="474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D30C-691D-C3B3-624F-A2D76018D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3D35D-6B3F-2741-9ACD-9DEEE6DFB756}"/>
              </a:ext>
            </a:extLst>
          </p:cNvPr>
          <p:cNvSpPr>
            <a:spLocks noGrp="1"/>
          </p:cNvSpPr>
          <p:nvPr>
            <p:ph type="title"/>
          </p:nvPr>
        </p:nvSpPr>
        <p:spPr>
          <a:xfrm>
            <a:off x="219869" y="-311085"/>
            <a:ext cx="9942225" cy="1325562"/>
          </a:xfrm>
        </p:spPr>
        <p:txBody>
          <a:bodyPr/>
          <a:lstStyle/>
          <a:p>
            <a:pPr>
              <a:defRPr/>
            </a:pPr>
            <a:r>
              <a:rPr lang="en-US" sz="3200" dirty="0"/>
              <a:t>La tique asiatique à longues cornes aux États-Unis</a:t>
            </a:r>
            <a:endParaRPr lang="en-CA" sz="3200" dirty="0"/>
          </a:p>
        </p:txBody>
      </p:sp>
      <p:sp>
        <p:nvSpPr>
          <p:cNvPr id="24579" name="Text Placeholder 2">
            <a:extLst>
              <a:ext uri="{FF2B5EF4-FFF2-40B4-BE49-F238E27FC236}">
                <a16:creationId xmlns:a16="http://schemas.microsoft.com/office/drawing/2014/main" id="{5B18BBCE-525F-386A-8D1E-02C20D67DCA5}"/>
              </a:ext>
            </a:extLst>
          </p:cNvPr>
          <p:cNvSpPr>
            <a:spLocks noGrp="1"/>
          </p:cNvSpPr>
          <p:nvPr>
            <p:ph type="body" sz="quarter" idx="13"/>
          </p:nvPr>
        </p:nvSpPr>
        <p:spPr>
          <a:xfrm>
            <a:off x="219869" y="788027"/>
            <a:ext cx="6661943" cy="2515169"/>
          </a:xfrm>
        </p:spPr>
        <p:txBody>
          <a:bodyPr/>
          <a:lstStyle/>
          <a:p>
            <a:r>
              <a:rPr lang="en-CA" sz="2400" dirty="0"/>
              <a:t>Depuis la dernière réunion, </a:t>
            </a:r>
            <a:r>
              <a:rPr lang="en-CA" sz="2400" dirty="0">
                <a:hlinkClick r:id="rId3"/>
              </a:rPr>
              <a:t>le Kansas </a:t>
            </a:r>
            <a:r>
              <a:rPr lang="en-CA" sz="2400" dirty="0"/>
              <a:t>a signalé sa première détection en octobre 2025.</a:t>
            </a:r>
            <a:endParaRPr lang="en-CA" sz="2400" dirty="0">
              <a:ea typeface="Calibri"/>
              <a:cs typeface="Calibri"/>
            </a:endParaRPr>
          </a:p>
          <a:p>
            <a:pPr lvl="1">
              <a:buFont typeface="Courier New" panose="020B0604020202020204" pitchFamily="34" charset="0"/>
              <a:buChar char="o"/>
            </a:pPr>
            <a:r>
              <a:rPr lang="en-CA" dirty="0">
                <a:ea typeface="Calibri"/>
                <a:cs typeface="Calibri"/>
              </a:rPr>
              <a:t>Découverte sur un chien dans le comté de Franklin </a:t>
            </a:r>
          </a:p>
          <a:p>
            <a:r>
              <a:rPr lang="en-CA" sz="2400" dirty="0"/>
              <a:t>25 États + Washington D.C. </a:t>
            </a:r>
            <a:r>
              <a:rPr lang="en-CA" sz="2400" dirty="0" err="1"/>
              <a:t>désormais</a:t>
            </a:r>
            <a:r>
              <a:rPr lang="en-CA" sz="2400" dirty="0"/>
              <a:t> </a:t>
            </a:r>
            <a:r>
              <a:rPr lang="en-CA" sz="2400" dirty="0" err="1"/>
              <a:t>touchés</a:t>
            </a:r>
            <a:endParaRPr lang="en-CA" sz="2400" dirty="0"/>
          </a:p>
          <a:p>
            <a:r>
              <a:rPr lang="en-CA" sz="2400" dirty="0">
                <a:hlinkClick r:id="rId4"/>
              </a:rPr>
              <a:t>Apparition de populations </a:t>
            </a:r>
            <a:r>
              <a:rPr lang="en-CA" sz="2400" i="1" dirty="0" err="1">
                <a:hlinkClick r:id="rId4"/>
              </a:rPr>
              <a:t>de Haemaphysalis </a:t>
            </a:r>
            <a:r>
              <a:rPr lang="en-CA" sz="2400" i="1" dirty="0">
                <a:hlinkClick r:id="rId4"/>
              </a:rPr>
              <a:t>longicornis </a:t>
            </a:r>
            <a:r>
              <a:rPr lang="en-CA" sz="2400" dirty="0">
                <a:hlinkClick r:id="rId4"/>
              </a:rPr>
              <a:t>multirésistantes en Chine </a:t>
            </a:r>
            <a:r>
              <a:rPr lang="en-CA" sz="2400" dirty="0">
                <a:hlinkClick r:id="rId5"/>
              </a:rPr>
              <a:t>– </a:t>
            </a:r>
            <a:r>
              <a:rPr lang="en-CA" sz="2400" dirty="0">
                <a:hlinkClick r:id="rId4"/>
              </a:rPr>
              <a:t>PubMed</a:t>
            </a:r>
            <a:endParaRPr lang="en-CA" sz="2400" dirty="0">
              <a:ea typeface="Calibri" panose="020F0502020204030204"/>
              <a:cs typeface="Calibri" panose="020F0502020204030204"/>
            </a:endParaRPr>
          </a:p>
          <a:p>
            <a:r>
              <a:rPr lang="en-CA" sz="2400" dirty="0">
                <a:ea typeface="Calibri" panose="020F0502020204030204"/>
                <a:cs typeface="Calibri" panose="020F0502020204030204"/>
              </a:rPr>
              <a:t>Les études disponibles à ce jour en Amérique du Nord n'indiquent aucune résistance à ce jour</a:t>
            </a:r>
          </a:p>
          <a:p>
            <a:pPr lvl="1"/>
            <a:r>
              <a:rPr lang="en-CA" sz="1400" dirty="0">
                <a:solidFill>
                  <a:srgbClr val="0563C1"/>
                </a:solidFill>
                <a:hlinkClick r:id="rId5">
                  <a:extLst>
                    <a:ext uri="{A12FA001-AC4F-418D-AE19-62706E023703}">
                      <ahyp:hlinkClr xmlns:ahyp="http://schemas.microsoft.com/office/drawing/2018/hyperlinkcolor" val="tx"/>
                    </a:ext>
                  </a:extLst>
                </a:hlinkClick>
              </a:rPr>
              <a:t>Sensibilité de base de </a:t>
            </a:r>
            <a:r>
              <a:rPr lang="en-CA" sz="1400" i="1" dirty="0" err="1">
                <a:solidFill>
                  <a:srgbClr val="0563C1"/>
                </a:solidFill>
                <a:hlinkClick r:id="rId5">
                  <a:extLst>
                    <a:ext uri="{A12FA001-AC4F-418D-AE19-62706E023703}">
                      <ahyp:hlinkClr xmlns:ahyp="http://schemas.microsoft.com/office/drawing/2018/hyperlinkcolor" val="tx"/>
                    </a:ext>
                  </a:extLst>
                </a:hlinkClick>
              </a:rPr>
              <a:t>Haemaphysalis </a:t>
            </a:r>
            <a:r>
              <a:rPr lang="en-CA" sz="1400" i="1" dirty="0">
                <a:solidFill>
                  <a:srgbClr val="0563C1"/>
                </a:solidFill>
                <a:hlinkClick r:id="rId5">
                  <a:extLst>
                    <a:ext uri="{A12FA001-AC4F-418D-AE19-62706E023703}">
                      <ahyp:hlinkClr xmlns:ahyp="http://schemas.microsoft.com/office/drawing/2018/hyperlinkcolor" val="tx"/>
                    </a:ext>
                  </a:extLst>
                </a:hlinkClick>
              </a:rPr>
              <a:t>longicornis </a:t>
            </a:r>
            <a:r>
              <a:rPr lang="en-CA" sz="1400" dirty="0">
                <a:solidFill>
                  <a:srgbClr val="0563C1"/>
                </a:solidFill>
                <a:hlinkClick r:id="rId5">
                  <a:extLst>
                    <a:ext uri="{A12FA001-AC4F-418D-AE19-62706E023703}">
                      <ahyp:hlinkClr xmlns:ahyp="http://schemas.microsoft.com/office/drawing/2018/hyperlinkcolor" val="tx"/>
                    </a:ext>
                  </a:extLst>
                </a:hlinkClick>
              </a:rPr>
              <a:t>aux acaricides organophosphorés, carbamates et pyréthroïdes - Bickerton -</a:t>
            </a:r>
            <a:r>
              <a:rPr lang="en-CA" sz="1400" dirty="0">
                <a:hlinkClick r:id="rId5">
                  <a:extLst>
                    <a:ext uri="{A12FA001-AC4F-418D-AE19-62706E023703}">
                      <ahyp:hlinkClr xmlns:ahyp="http://schemas.microsoft.com/office/drawing/2018/hyperlinkcolor" val="tx"/>
                    </a:ext>
                  </a:extLst>
                </a:hlinkClick>
              </a:rPr>
              <a:t> 2023 </a:t>
            </a:r>
            <a:r>
              <a:rPr lang="en-CA" sz="1400" dirty="0">
                <a:solidFill>
                  <a:srgbClr val="0563C1"/>
                </a:solidFill>
                <a:hlinkClick r:id="rId5">
                  <a:extLst>
                    <a:ext uri="{A12FA001-AC4F-418D-AE19-62706E023703}">
                      <ahyp:hlinkClr xmlns:ahyp="http://schemas.microsoft.com/office/drawing/2018/hyperlinkcolor" val="tx"/>
                    </a:ext>
                  </a:extLst>
                </a:hlinkClick>
              </a:rPr>
              <a:t>- Pest Management Science - Wiley Online Library</a:t>
            </a:r>
            <a:endParaRPr lang="en-CA" sz="1400" dirty="0">
              <a:ea typeface="+mn-lt"/>
              <a:cs typeface="+mn-lt"/>
            </a:endParaRPr>
          </a:p>
          <a:p>
            <a:pPr lvl="1"/>
            <a:r>
              <a:rPr lang="en-CA" sz="1400" dirty="0">
                <a:ea typeface="Calibri"/>
                <a:cs typeface="Calibri"/>
                <a:hlinkClick r:id="rId6"/>
              </a:rPr>
              <a:t>Les acaricides en spray et en solution pour application topique ont tué les nymphes </a:t>
            </a:r>
            <a:r>
              <a:rPr lang="en-CA" sz="1400" dirty="0" err="1">
                <a:ea typeface="Calibri"/>
                <a:cs typeface="Calibri"/>
                <a:hlinkClick r:id="rId6"/>
              </a:rPr>
              <a:t>d'Haemaphysalis </a:t>
            </a:r>
            <a:r>
              <a:rPr lang="en-CA" sz="1400" dirty="0">
                <a:ea typeface="Calibri"/>
                <a:cs typeface="Calibri"/>
                <a:hlinkClick r:id="rId6"/>
              </a:rPr>
              <a:t>longicornis (Acari : Ixodidae) collectées sur le terrain dans le Tennessee (États-Unis) lors d'essais biologiques en laboratoire</a:t>
            </a:r>
            <a:r>
              <a:rPr lang="en-CA" sz="1400" dirty="0">
                <a:ea typeface="Calibri"/>
                <a:cs typeface="Calibri"/>
              </a:rPr>
              <a:t> 2021</a:t>
            </a:r>
          </a:p>
        </p:txBody>
      </p:sp>
      <p:sp>
        <p:nvSpPr>
          <p:cNvPr id="24580" name="Rectangle 2">
            <a:extLst>
              <a:ext uri="{FF2B5EF4-FFF2-40B4-BE49-F238E27FC236}">
                <a16:creationId xmlns:a16="http://schemas.microsoft.com/office/drawing/2014/main" id="{E93E72E6-BE9D-8526-BA61-C343AD2CF34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3" name="TextBox 3">
            <a:extLst>
              <a:ext uri="{FF2B5EF4-FFF2-40B4-BE49-F238E27FC236}">
                <a16:creationId xmlns:a16="http://schemas.microsoft.com/office/drawing/2014/main" id="{E1B58F6C-CC0B-A721-3DA7-E61F0C56758E}"/>
              </a:ext>
            </a:extLst>
          </p:cNvPr>
          <p:cNvSpPr txBox="1">
            <a:spLocks noChangeArrowheads="1"/>
          </p:cNvSpPr>
          <p:nvPr/>
        </p:nvSpPr>
        <p:spPr bwMode="auto">
          <a:xfrm>
            <a:off x="6319011" y="6185537"/>
            <a:ext cx="609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sz="1800" dirty="0">
                <a:hlinkClick r:id="rId7"/>
              </a:rPr>
              <a:t>Rapport sur la situation de la tique </a:t>
            </a:r>
            <a:r>
              <a:rPr lang="en-CA" sz="1800" dirty="0" err="1">
                <a:hlinkClick r:id="rId7"/>
              </a:rPr>
              <a:t>à longues cornes</a:t>
            </a:r>
            <a:r>
              <a:rPr lang="en-CA" sz="1800" dirty="0">
                <a:hlinkClick r:id="rId7"/>
              </a:rPr>
              <a:t> asiatique - The Tick App</a:t>
            </a:r>
            <a:endParaRPr lang="en-CA" altLang="en-US" sz="1800" dirty="0"/>
          </a:p>
        </p:txBody>
      </p:sp>
      <p:pic>
        <p:nvPicPr>
          <p:cNvPr id="4" name="Picture 3">
            <a:extLst>
              <a:ext uri="{FF2B5EF4-FFF2-40B4-BE49-F238E27FC236}">
                <a16:creationId xmlns:a16="http://schemas.microsoft.com/office/drawing/2014/main" id="{68CAB3B2-CEFC-2F92-CE11-DB7604F01E29}"/>
              </a:ext>
            </a:extLst>
          </p:cNvPr>
          <p:cNvPicPr>
            <a:picLocks noChangeAspect="1"/>
          </p:cNvPicPr>
          <p:nvPr/>
        </p:nvPicPr>
        <p:blipFill>
          <a:blip r:embed="rId8"/>
          <a:stretch>
            <a:fillRect/>
          </a:stretch>
        </p:blipFill>
        <p:spPr>
          <a:xfrm>
            <a:off x="7217951" y="496083"/>
            <a:ext cx="4494047" cy="2867275"/>
          </a:xfrm>
          <a:prstGeom prst="rect">
            <a:avLst/>
          </a:prstGeom>
        </p:spPr>
      </p:pic>
      <p:sp>
        <p:nvSpPr>
          <p:cNvPr id="6" name="Oval 5">
            <a:extLst>
              <a:ext uri="{FF2B5EF4-FFF2-40B4-BE49-F238E27FC236}">
                <a16:creationId xmlns:a16="http://schemas.microsoft.com/office/drawing/2014/main" id="{716F7D4A-F50E-FC96-B321-0239E202809E}"/>
              </a:ext>
            </a:extLst>
          </p:cNvPr>
          <p:cNvSpPr/>
          <p:nvPr/>
        </p:nvSpPr>
        <p:spPr>
          <a:xfrm>
            <a:off x="7737421" y="1622863"/>
            <a:ext cx="182879" cy="1987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06DD8E2-8CCB-DB9C-5D25-17BB0D6C991A}"/>
              </a:ext>
            </a:extLst>
          </p:cNvPr>
          <p:cNvPicPr>
            <a:picLocks noChangeAspect="1"/>
          </p:cNvPicPr>
          <p:nvPr/>
        </p:nvPicPr>
        <p:blipFill>
          <a:blip r:embed="rId9"/>
          <a:stretch>
            <a:fillRect/>
          </a:stretch>
        </p:blipFill>
        <p:spPr>
          <a:xfrm>
            <a:off x="6647637" y="3494643"/>
            <a:ext cx="5428641" cy="2683442"/>
          </a:xfrm>
          <a:prstGeom prst="rect">
            <a:avLst/>
          </a:prstGeom>
          <a:ln w="28575">
            <a:solidFill>
              <a:schemeClr val="tx1"/>
            </a:solidFill>
          </a:ln>
        </p:spPr>
      </p:pic>
      <p:sp>
        <p:nvSpPr>
          <p:cNvPr id="5" name="TextBox 4">
            <a:extLst>
              <a:ext uri="{FF2B5EF4-FFF2-40B4-BE49-F238E27FC236}">
                <a16:creationId xmlns:a16="http://schemas.microsoft.com/office/drawing/2014/main" id="{E95884D3-F9BA-F3BB-D7FD-A30A3076C771}"/>
              </a:ext>
            </a:extLst>
          </p:cNvPr>
          <p:cNvSpPr txBox="1"/>
          <p:nvPr/>
        </p:nvSpPr>
        <p:spPr>
          <a:xfrm>
            <a:off x="219869" y="5723201"/>
            <a:ext cx="6537488" cy="646331"/>
          </a:xfrm>
          <a:prstGeom prst="rect">
            <a:avLst/>
          </a:prstGeom>
          <a:noFill/>
        </p:spPr>
        <p:txBody>
          <a:bodyPr wrap="square">
            <a:spAutoFit/>
          </a:bodyPr>
          <a:lstStyle/>
          <a:p>
            <a:r>
              <a:rPr lang="en-CA" dirty="0">
                <a:hlinkClick r:id="rId10"/>
              </a:rPr>
              <a:t>Événements - Webinaire : La tique asiatique </a:t>
            </a:r>
            <a:r>
              <a:rPr lang="en-CA" dirty="0" err="1">
                <a:hlinkClick r:id="rId10"/>
              </a:rPr>
              <a:t>à longues cornes </a:t>
            </a:r>
            <a:r>
              <a:rPr lang="en-CA" dirty="0">
                <a:hlinkClick r:id="rId10"/>
              </a:rPr>
              <a:t>et la thylériose bovine : comment les vétérinaires canadiens peuvent se préparer à ces menaces imminentes</a:t>
            </a:r>
            <a:endParaRPr lang="en-CA" dirty="0"/>
          </a:p>
        </p:txBody>
      </p:sp>
    </p:spTree>
    <p:extLst>
      <p:ext uri="{BB962C8B-B14F-4D97-AF65-F5344CB8AC3E}">
        <p14:creationId xmlns:p14="http://schemas.microsoft.com/office/powerpoint/2010/main" val="269076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4169-202A-E2EA-1680-BD5319A96B33}"/>
              </a:ext>
            </a:extLst>
          </p:cNvPr>
          <p:cNvSpPr>
            <a:spLocks noGrp="1"/>
          </p:cNvSpPr>
          <p:nvPr>
            <p:ph type="title"/>
          </p:nvPr>
        </p:nvSpPr>
        <p:spPr>
          <a:xfrm>
            <a:off x="4271210" y="136525"/>
            <a:ext cx="7920790" cy="1325563"/>
          </a:xfrm>
        </p:spPr>
        <p:txBody>
          <a:bodyPr/>
          <a:lstStyle/>
          <a:p>
            <a:r>
              <a:rPr lang="en-CA" dirty="0">
                <a:hlinkClick r:id="rId3"/>
              </a:rPr>
              <a:t>Stomatite vésiculeuse en Arizona</a:t>
            </a:r>
            <a:endParaRPr lang="en-CA" dirty="0"/>
          </a:p>
        </p:txBody>
      </p:sp>
      <p:sp>
        <p:nvSpPr>
          <p:cNvPr id="7" name="Content Placeholder 6">
            <a:extLst>
              <a:ext uri="{FF2B5EF4-FFF2-40B4-BE49-F238E27FC236}">
                <a16:creationId xmlns:a16="http://schemas.microsoft.com/office/drawing/2014/main" id="{91C41E8C-D43D-0995-5F02-49277A40E927}"/>
              </a:ext>
            </a:extLst>
          </p:cNvPr>
          <p:cNvSpPr>
            <a:spLocks noGrp="1"/>
          </p:cNvSpPr>
          <p:nvPr>
            <p:ph sz="half" idx="2"/>
          </p:nvPr>
        </p:nvSpPr>
        <p:spPr>
          <a:xfrm>
            <a:off x="4367463" y="1472974"/>
            <a:ext cx="7057919" cy="4736238"/>
          </a:xfrm>
        </p:spPr>
        <p:txBody>
          <a:bodyPr/>
          <a:lstStyle/>
          <a:p>
            <a:r>
              <a:rPr lang="en-CA" sz="2400" dirty="0"/>
              <a:t>La dernière incursion remonte à octobre 2025 en Arizona.</a:t>
            </a:r>
          </a:p>
          <a:p>
            <a:r>
              <a:rPr lang="en-CA" sz="2400" dirty="0"/>
              <a:t>Virus de la souche du New Jersey</a:t>
            </a:r>
          </a:p>
          <a:p>
            <a:r>
              <a:rPr lang="en-CA" sz="2400" dirty="0"/>
              <a:t>8 exploitations touchées dans 5 comtés, dont un cas chez un cheval sauvage</a:t>
            </a:r>
          </a:p>
          <a:p>
            <a:r>
              <a:rPr lang="en-CA" sz="2400" dirty="0"/>
              <a:t>Aucun mouvement récent de bétail vers les locaux indexés</a:t>
            </a:r>
          </a:p>
          <a:p>
            <a:r>
              <a:rPr lang="en-CA" sz="2400" dirty="0"/>
              <a:t>On soupçonne que les mouvements de vecteurs à travers la frontière sont à l'origine des épidémies</a:t>
            </a:r>
          </a:p>
          <a:p>
            <a:r>
              <a:rPr lang="en-CA" sz="2400" dirty="0"/>
              <a:t>Les épidémies de 2023/24 en Californie, au Nevada et au Texas seraient également dues aux mouvements de vecteurs à travers la frontière avec le Mexique</a:t>
            </a:r>
          </a:p>
        </p:txBody>
      </p:sp>
      <p:sp>
        <p:nvSpPr>
          <p:cNvPr id="4" name="Slide Number Placeholder 3">
            <a:extLst>
              <a:ext uri="{FF2B5EF4-FFF2-40B4-BE49-F238E27FC236}">
                <a16:creationId xmlns:a16="http://schemas.microsoft.com/office/drawing/2014/main" id="{6145F553-FAA8-1268-348A-65E5F402E0C7}"/>
              </a:ext>
            </a:extLst>
          </p:cNvPr>
          <p:cNvSpPr>
            <a:spLocks noGrp="1"/>
          </p:cNvSpPr>
          <p:nvPr>
            <p:ph type="sldNum" sz="quarter" idx="10"/>
          </p:nvPr>
        </p:nvSpPr>
        <p:spPr/>
        <p:txBody>
          <a:bodyPr/>
          <a:lstStyle/>
          <a:p>
            <a:pPr>
              <a:defRPr/>
            </a:pPr>
            <a:fld id="{5B05E030-1A05-4CCB-9E91-EBB6202E2294}" type="slidenum">
              <a:rPr lang="fr-FR" smtClean="0"/>
              <a:t>5</a:t>
            </a:fld>
            <a:endParaRPr lang="fr-FR"/>
          </a:p>
        </p:txBody>
      </p:sp>
      <p:pic>
        <p:nvPicPr>
          <p:cNvPr id="5" name="Picture 4">
            <a:extLst>
              <a:ext uri="{FF2B5EF4-FFF2-40B4-BE49-F238E27FC236}">
                <a16:creationId xmlns:a16="http://schemas.microsoft.com/office/drawing/2014/main" id="{AA41A653-502B-E55D-62E1-622FBF9EB6C9}"/>
              </a:ext>
            </a:extLst>
          </p:cNvPr>
          <p:cNvPicPr>
            <a:picLocks noChangeAspect="1"/>
          </p:cNvPicPr>
          <p:nvPr/>
        </p:nvPicPr>
        <p:blipFill>
          <a:blip r:embed="rId4"/>
          <a:stretch>
            <a:fillRect/>
          </a:stretch>
        </p:blipFill>
        <p:spPr>
          <a:xfrm>
            <a:off x="17418" y="101552"/>
            <a:ext cx="4076730" cy="6619923"/>
          </a:xfrm>
          <a:prstGeom prst="rect">
            <a:avLst/>
          </a:prstGeom>
        </p:spPr>
      </p:pic>
    </p:spTree>
    <p:extLst>
      <p:ext uri="{BB962C8B-B14F-4D97-AF65-F5344CB8AC3E}">
        <p14:creationId xmlns:p14="http://schemas.microsoft.com/office/powerpoint/2010/main" val="3120121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741B-31D0-FB6B-BF31-722AB3F6CA90}"/>
              </a:ext>
            </a:extLst>
          </p:cNvPr>
          <p:cNvSpPr>
            <a:spLocks noGrp="1"/>
          </p:cNvSpPr>
          <p:nvPr>
            <p:ph type="title"/>
          </p:nvPr>
        </p:nvSpPr>
        <p:spPr/>
        <p:txBody>
          <a:bodyPr/>
          <a:lstStyle/>
          <a:p>
            <a:r>
              <a:rPr lang="en-CA" sz="2800" dirty="0">
                <a:hlinkClick r:id="rId2"/>
              </a:rPr>
              <a:t>60 cas d'herpèsvirus équin confirmés dans le cadre d'une épidémie touchant plusieurs États | Association américaine des médecins vétérinaires</a:t>
            </a:r>
            <a:endParaRPr lang="en-CA" sz="2800" dirty="0"/>
          </a:p>
        </p:txBody>
      </p:sp>
      <p:sp>
        <p:nvSpPr>
          <p:cNvPr id="3" name="Content Placeholder 2">
            <a:extLst>
              <a:ext uri="{FF2B5EF4-FFF2-40B4-BE49-F238E27FC236}">
                <a16:creationId xmlns:a16="http://schemas.microsoft.com/office/drawing/2014/main" id="{52FC9852-6378-F75B-A3F1-3A52A2B69EF5}"/>
              </a:ext>
            </a:extLst>
          </p:cNvPr>
          <p:cNvSpPr>
            <a:spLocks noGrp="1"/>
          </p:cNvSpPr>
          <p:nvPr>
            <p:ph sz="half" idx="1"/>
          </p:nvPr>
        </p:nvSpPr>
        <p:spPr>
          <a:xfrm>
            <a:off x="838200" y="1825625"/>
            <a:ext cx="4373071" cy="4351338"/>
          </a:xfrm>
        </p:spPr>
        <p:txBody>
          <a:bodyPr/>
          <a:lstStyle/>
          <a:p>
            <a:r>
              <a:rPr lang="en-CA" dirty="0"/>
              <a:t>Événement déclencheur Waco, Texas, Association professionnelle de rodéo féminin et course de barils d'élite, du 5 au 9 novembre 2025</a:t>
            </a:r>
          </a:p>
          <a:p>
            <a:r>
              <a:rPr lang="en-CA" dirty="0"/>
              <a:t>Dernières informations résumées par </a:t>
            </a:r>
            <a:r>
              <a:rPr lang="en-CA" dirty="0">
                <a:hlinkClick r:id="rId3"/>
              </a:rPr>
              <a:t>l'EDCC</a:t>
            </a:r>
            <a:r>
              <a:rPr lang="en-CA" dirty="0"/>
              <a:t> 60 cas dans 8 États</a:t>
            </a:r>
          </a:p>
          <a:p>
            <a:endParaRPr lang="en-CA" dirty="0"/>
          </a:p>
        </p:txBody>
      </p:sp>
      <p:sp>
        <p:nvSpPr>
          <p:cNvPr id="5" name="Slide Number Placeholder 4">
            <a:extLst>
              <a:ext uri="{FF2B5EF4-FFF2-40B4-BE49-F238E27FC236}">
                <a16:creationId xmlns:a16="http://schemas.microsoft.com/office/drawing/2014/main" id="{F45C4DB7-B920-0463-CA98-F1F3951B2D1D}"/>
              </a:ext>
            </a:extLst>
          </p:cNvPr>
          <p:cNvSpPr>
            <a:spLocks noGrp="1"/>
          </p:cNvSpPr>
          <p:nvPr>
            <p:ph type="sldNum" sz="quarter" idx="10"/>
          </p:nvPr>
        </p:nvSpPr>
        <p:spPr/>
        <p:txBody>
          <a:bodyPr/>
          <a:lstStyle/>
          <a:p>
            <a:pPr>
              <a:defRPr/>
            </a:pPr>
            <a:fld id="{222C2B47-41F2-42A5-AA41-34CCD9669551}" type="slidenum">
              <a:rPr lang="en-US" smtClean="0"/>
              <a:t>6</a:t>
            </a:fld>
            <a:endParaRPr lang="en-US"/>
          </a:p>
        </p:txBody>
      </p:sp>
      <p:sp>
        <p:nvSpPr>
          <p:cNvPr id="6" name="Content Placeholder 5">
            <a:extLst>
              <a:ext uri="{FF2B5EF4-FFF2-40B4-BE49-F238E27FC236}">
                <a16:creationId xmlns:a16="http://schemas.microsoft.com/office/drawing/2014/main" id="{742FA230-E5E4-D511-A6EB-7297A9E4CFA8}"/>
              </a:ext>
            </a:extLst>
          </p:cNvPr>
          <p:cNvSpPr>
            <a:spLocks noGrp="1"/>
          </p:cNvSpPr>
          <p:nvPr>
            <p:ph sz="half" idx="2"/>
          </p:nvPr>
        </p:nvSpPr>
        <p:spPr/>
        <p:txBody>
          <a:bodyPr/>
          <a:lstStyle/>
          <a:p>
            <a:endParaRPr lang="en-CA"/>
          </a:p>
        </p:txBody>
      </p:sp>
      <p:pic>
        <p:nvPicPr>
          <p:cNvPr id="1028" name="Picture 4" descr="Diagram showing how Equine Herpesvirus (EHV) spreads through nose-to-nose contact, respiratory droplets, shared equipment, and human-to-horse mechanical transmission inside barns.">
            <a:extLst>
              <a:ext uri="{FF2B5EF4-FFF2-40B4-BE49-F238E27FC236}">
                <a16:creationId xmlns:a16="http://schemas.microsoft.com/office/drawing/2014/main" id="{D864F74F-BE75-E754-88F7-848FE21E8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184" y="1573510"/>
            <a:ext cx="6485816" cy="4321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27E5CFB-A3E3-DCBC-DEA3-C1C9FF209EA7}"/>
              </a:ext>
            </a:extLst>
          </p:cNvPr>
          <p:cNvSpPr txBox="1"/>
          <p:nvPr/>
        </p:nvSpPr>
        <p:spPr>
          <a:xfrm>
            <a:off x="5486400" y="5894685"/>
            <a:ext cx="6317132" cy="923330"/>
          </a:xfrm>
          <a:prstGeom prst="rect">
            <a:avLst/>
          </a:prstGeom>
          <a:noFill/>
        </p:spPr>
        <p:txBody>
          <a:bodyPr wrap="square">
            <a:spAutoFit/>
          </a:bodyPr>
          <a:lstStyle/>
          <a:p>
            <a:r>
              <a:rPr lang="en-CA" dirty="0">
                <a:hlinkClick r:id="rId5"/>
              </a:rPr>
              <a:t>Épidémie virale chez les chevaux dans plusieurs États : aperçu de la propagation du virus EHV-1 en 2025 et mesures à prendre par les propriétaires - The Environmental Blog</a:t>
            </a:r>
            <a:endParaRPr lang="en-CA" dirty="0"/>
          </a:p>
        </p:txBody>
      </p:sp>
    </p:spTree>
    <p:extLst>
      <p:ext uri="{BB962C8B-B14F-4D97-AF65-F5344CB8AC3E}">
        <p14:creationId xmlns:p14="http://schemas.microsoft.com/office/powerpoint/2010/main" val="170029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507EF7-FF3F-569B-C16D-5E0B58E8A760}"/>
              </a:ext>
            </a:extLst>
          </p:cNvPr>
          <p:cNvPicPr>
            <a:picLocks noChangeAspect="1"/>
          </p:cNvPicPr>
          <p:nvPr/>
        </p:nvPicPr>
        <p:blipFill>
          <a:blip r:embed="rId3"/>
          <a:stretch>
            <a:fillRect/>
          </a:stretch>
        </p:blipFill>
        <p:spPr>
          <a:xfrm>
            <a:off x="0" y="691995"/>
            <a:ext cx="12192000" cy="5846917"/>
          </a:xfrm>
          <a:prstGeom prst="rect">
            <a:avLst/>
          </a:prstGeom>
        </p:spPr>
      </p:pic>
      <p:sp>
        <p:nvSpPr>
          <p:cNvPr id="2" name="Title 1">
            <a:extLst>
              <a:ext uri="{FF2B5EF4-FFF2-40B4-BE49-F238E27FC236}">
                <a16:creationId xmlns:a16="http://schemas.microsoft.com/office/drawing/2014/main" id="{125408BA-5681-A5ED-CD96-B2F08ED16239}"/>
              </a:ext>
            </a:extLst>
          </p:cNvPr>
          <p:cNvSpPr>
            <a:spLocks noGrp="1"/>
          </p:cNvSpPr>
          <p:nvPr>
            <p:ph type="title"/>
          </p:nvPr>
        </p:nvSpPr>
        <p:spPr>
          <a:xfrm>
            <a:off x="2589727" y="-294081"/>
            <a:ext cx="10515600" cy="1325563"/>
          </a:xfrm>
        </p:spPr>
        <p:txBody>
          <a:bodyPr/>
          <a:lstStyle/>
          <a:p>
            <a:r>
              <a:rPr lang="en-CA" dirty="0"/>
              <a:t>VNO, EEE et AIE 2025</a:t>
            </a:r>
          </a:p>
        </p:txBody>
      </p:sp>
      <p:sp>
        <p:nvSpPr>
          <p:cNvPr id="5" name="Slide Number Placeholder 4">
            <a:extLst>
              <a:ext uri="{FF2B5EF4-FFF2-40B4-BE49-F238E27FC236}">
                <a16:creationId xmlns:a16="http://schemas.microsoft.com/office/drawing/2014/main" id="{48B2F547-218F-0DCA-0A4C-822839F1D29D}"/>
              </a:ext>
            </a:extLst>
          </p:cNvPr>
          <p:cNvSpPr>
            <a:spLocks noGrp="1"/>
          </p:cNvSpPr>
          <p:nvPr>
            <p:ph type="sldNum" sz="quarter" idx="14"/>
          </p:nvPr>
        </p:nvSpPr>
        <p:spPr/>
        <p:txBody>
          <a:bodyPr/>
          <a:lstStyle/>
          <a:p>
            <a:pPr>
              <a:defRPr/>
            </a:pPr>
            <a:fld id="{222C2B47-41F2-42A5-AA41-34CCD9669551}" type="slidenum">
              <a:rPr lang="en-US" smtClean="0"/>
              <a:t>7</a:t>
            </a:fld>
            <a:endParaRPr lang="en-US"/>
          </a:p>
        </p:txBody>
      </p:sp>
      <p:sp>
        <p:nvSpPr>
          <p:cNvPr id="9" name="TextBox 8">
            <a:extLst>
              <a:ext uri="{FF2B5EF4-FFF2-40B4-BE49-F238E27FC236}">
                <a16:creationId xmlns:a16="http://schemas.microsoft.com/office/drawing/2014/main" id="{0FFAF87E-D5A5-652F-C2AB-D10F54C23940}"/>
              </a:ext>
            </a:extLst>
          </p:cNvPr>
          <p:cNvSpPr txBox="1"/>
          <p:nvPr/>
        </p:nvSpPr>
        <p:spPr>
          <a:xfrm>
            <a:off x="122483" y="6492874"/>
            <a:ext cx="6097248" cy="369332"/>
          </a:xfrm>
          <a:prstGeom prst="rect">
            <a:avLst/>
          </a:prstGeom>
          <a:noFill/>
        </p:spPr>
        <p:txBody>
          <a:bodyPr wrap="square">
            <a:spAutoFit/>
          </a:bodyPr>
          <a:lstStyle/>
          <a:p>
            <a:r>
              <a:rPr lang="en-CA" dirty="0">
                <a:hlinkClick r:id="rId4"/>
              </a:rPr>
              <a:t>Tableau de bord équin CAHSS </a:t>
            </a:r>
            <a:endParaRPr lang="en-CA" dirty="0"/>
          </a:p>
        </p:txBody>
      </p:sp>
    </p:spTree>
    <p:extLst>
      <p:ext uri="{BB962C8B-B14F-4D97-AF65-F5344CB8AC3E}">
        <p14:creationId xmlns:p14="http://schemas.microsoft.com/office/powerpoint/2010/main" val="181249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https://edge.sitecorecloud.io/mmanual-ssq1ci05/media/veterinary/images/metastatic-bastard-strangles-quarterhorse-lascola-sized.jpg?thn=0&amp;sc_lang=en">
            <a:hlinkClick r:id="rId2"/>
            <a:extLst>
              <a:ext uri="{FF2B5EF4-FFF2-40B4-BE49-F238E27FC236}">
                <a16:creationId xmlns:a16="http://schemas.microsoft.com/office/drawing/2014/main" id="{A21AB9BA-24F6-EFBC-1B50-838D500E15F1}"/>
              </a:ext>
            </a:extLst>
          </p:cNvPr>
          <p:cNvPicPr>
            <a:picLocks noGrp="1" noChangeAspect="1"/>
          </p:cNvPicPr>
          <p:nvPr>
            <p:ph sz="half" idx="2"/>
          </p:nvPr>
        </p:nvPicPr>
        <p:blipFill>
          <a:blip r:embed="rId3"/>
          <a:stretch>
            <a:fillRect/>
          </a:stretch>
        </p:blipFill>
        <p:spPr>
          <a:xfrm>
            <a:off x="8521831" y="0"/>
            <a:ext cx="3670169" cy="4893559"/>
          </a:xfrm>
          <a:prstGeom prst="rect">
            <a:avLst/>
          </a:prstGeom>
        </p:spPr>
      </p:pic>
      <p:pic>
        <p:nvPicPr>
          <p:cNvPr id="11" name="Image 1" descr="https://edge.sitecorecloud.io/mmanual-ssq1ci05/media/veterinary/images/ruptured-submandibular-abscess-horse-reshs906-sized.jpg?thn=0&amp;sc_lang=en">
            <a:hlinkClick r:id="rId4"/>
            <a:extLst>
              <a:ext uri="{FF2B5EF4-FFF2-40B4-BE49-F238E27FC236}">
                <a16:creationId xmlns:a16="http://schemas.microsoft.com/office/drawing/2014/main" id="{37DFA20A-3A1D-E3E4-3CCA-D3DAFD047633}"/>
              </a:ext>
            </a:extLst>
          </p:cNvPr>
          <p:cNvPicPr>
            <a:picLocks noChangeAspect="1"/>
          </p:cNvPicPr>
          <p:nvPr/>
        </p:nvPicPr>
        <p:blipFill>
          <a:blip r:embed="rId5"/>
          <a:stretch>
            <a:fillRect/>
          </a:stretch>
        </p:blipFill>
        <p:spPr>
          <a:xfrm>
            <a:off x="7522590" y="3752616"/>
            <a:ext cx="4669410" cy="3105384"/>
          </a:xfrm>
          <a:prstGeom prst="rect">
            <a:avLst/>
          </a:prstGeom>
        </p:spPr>
      </p:pic>
      <p:sp>
        <p:nvSpPr>
          <p:cNvPr id="2" name="Title 1">
            <a:extLst>
              <a:ext uri="{FF2B5EF4-FFF2-40B4-BE49-F238E27FC236}">
                <a16:creationId xmlns:a16="http://schemas.microsoft.com/office/drawing/2014/main" id="{4943B230-9A8D-F362-4169-9E4BBF08A982}"/>
              </a:ext>
            </a:extLst>
          </p:cNvPr>
          <p:cNvSpPr>
            <a:spLocks noGrp="1"/>
          </p:cNvSpPr>
          <p:nvPr>
            <p:ph type="title"/>
          </p:nvPr>
        </p:nvSpPr>
        <p:spPr>
          <a:xfrm>
            <a:off x="838200" y="365125"/>
            <a:ext cx="10515600" cy="502141"/>
          </a:xfrm>
        </p:spPr>
        <p:txBody>
          <a:bodyPr/>
          <a:lstStyle/>
          <a:p>
            <a:r>
              <a:rPr lang="en-CA" dirty="0">
                <a:ea typeface="Calibri"/>
                <a:cs typeface="Calibri"/>
              </a:rPr>
              <a:t>La </a:t>
            </a:r>
            <a:r>
              <a:rPr lang="en-CA" dirty="0" err="1">
                <a:ea typeface="Calibri"/>
                <a:cs typeface="Calibri"/>
              </a:rPr>
              <a:t>Gourme</a:t>
            </a:r>
          </a:p>
        </p:txBody>
      </p:sp>
      <p:sp>
        <p:nvSpPr>
          <p:cNvPr id="5" name="Content Placeholder 4">
            <a:extLst>
              <a:ext uri="{FF2B5EF4-FFF2-40B4-BE49-F238E27FC236}">
                <a16:creationId xmlns:a16="http://schemas.microsoft.com/office/drawing/2014/main" id="{77CC47A0-4103-B4D4-D8EF-1D66BEE016BE}"/>
              </a:ext>
            </a:extLst>
          </p:cNvPr>
          <p:cNvSpPr>
            <a:spLocks noGrp="1"/>
          </p:cNvSpPr>
          <p:nvPr>
            <p:ph sz="half" idx="1"/>
          </p:nvPr>
        </p:nvSpPr>
        <p:spPr>
          <a:xfrm>
            <a:off x="838199" y="1366887"/>
            <a:ext cx="7495095" cy="4810076"/>
          </a:xfrm>
        </p:spPr>
        <p:txBody>
          <a:bodyPr/>
          <a:lstStyle/>
          <a:p>
            <a:r>
              <a:rPr lang="en-CA" dirty="0"/>
              <a:t>Augmentation du nombre de cas signalés fin 2025 et début 2026</a:t>
            </a:r>
          </a:p>
          <a:p>
            <a:pPr marL="0" indent="0">
              <a:buNone/>
            </a:pPr>
            <a:r>
              <a:rPr lang="en-CA" dirty="0"/>
              <a:t>Janvier 2026</a:t>
            </a:r>
          </a:p>
          <a:p>
            <a:pPr lvl="1"/>
            <a:r>
              <a:rPr lang="en-CA" sz="2800" dirty="0"/>
              <a:t>Colombie-Britannique</a:t>
            </a:r>
          </a:p>
          <a:p>
            <a:pPr lvl="2"/>
            <a:r>
              <a:rPr lang="en-CA" sz="2800" dirty="0">
                <a:hlinkClick r:id="rId6"/>
              </a:rPr>
              <a:t>Kelowna</a:t>
            </a:r>
            <a:endParaRPr lang="en-CA" sz="2800" dirty="0"/>
          </a:p>
          <a:p>
            <a:pPr lvl="1"/>
            <a:r>
              <a:rPr lang="en-CA" sz="2800" dirty="0"/>
              <a:t>Ontario </a:t>
            </a:r>
            <a:r>
              <a:rPr lang="en-CA" sz="2800" dirty="0">
                <a:hlinkClick r:id="rId7"/>
              </a:rPr>
              <a:t>Alertes OMAFA</a:t>
            </a:r>
            <a:endParaRPr lang="en-CA" sz="2800" dirty="0"/>
          </a:p>
          <a:p>
            <a:pPr lvl="2"/>
            <a:r>
              <a:rPr lang="en-CA" sz="2800" dirty="0"/>
              <a:t>Comté de Grey</a:t>
            </a:r>
          </a:p>
          <a:p>
            <a:pPr lvl="2"/>
            <a:r>
              <a:rPr lang="en-CA" sz="2800" dirty="0"/>
              <a:t>Comté d'Elgin</a:t>
            </a:r>
          </a:p>
          <a:p>
            <a:pPr lvl="2"/>
            <a:r>
              <a:rPr lang="en-CA" sz="2800" dirty="0"/>
              <a:t>Municipalité de Durham</a:t>
            </a:r>
          </a:p>
          <a:p>
            <a:pPr lvl="2"/>
            <a:r>
              <a:rPr lang="en-CA" sz="2800" dirty="0"/>
              <a:t>Comté de Middlesex</a:t>
            </a:r>
          </a:p>
          <a:p>
            <a:pPr lvl="2"/>
            <a:endParaRPr lang="en-CA" dirty="0"/>
          </a:p>
        </p:txBody>
      </p:sp>
      <p:sp>
        <p:nvSpPr>
          <p:cNvPr id="4" name="Slide Number Placeholder 3">
            <a:extLst>
              <a:ext uri="{FF2B5EF4-FFF2-40B4-BE49-F238E27FC236}">
                <a16:creationId xmlns:a16="http://schemas.microsoft.com/office/drawing/2014/main" id="{EB9D4307-F2D9-4F99-C467-EE9C3C3A8BFB}"/>
              </a:ext>
            </a:extLst>
          </p:cNvPr>
          <p:cNvSpPr>
            <a:spLocks noGrp="1"/>
          </p:cNvSpPr>
          <p:nvPr>
            <p:ph type="sldNum" sz="quarter" idx="10"/>
          </p:nvPr>
        </p:nvSpPr>
        <p:spPr/>
        <p:txBody>
          <a:bodyPr/>
          <a:lstStyle/>
          <a:p>
            <a:pPr>
              <a:defRPr/>
            </a:pPr>
            <a:fld id="{A5F12CC5-A507-4028-B3C9-257C8E707382}" type="slidenum">
              <a:rPr lang="en-US" smtClean="0"/>
              <a:t>8</a:t>
            </a:fld>
            <a:endParaRPr lang="en-US"/>
          </a:p>
        </p:txBody>
      </p:sp>
      <p:sp>
        <p:nvSpPr>
          <p:cNvPr id="10" name="TextBox 9">
            <a:extLst>
              <a:ext uri="{FF2B5EF4-FFF2-40B4-BE49-F238E27FC236}">
                <a16:creationId xmlns:a16="http://schemas.microsoft.com/office/drawing/2014/main" id="{AE39BEE0-FAEB-F573-E9D1-9EE123FC2FCD}"/>
              </a:ext>
            </a:extLst>
          </p:cNvPr>
          <p:cNvSpPr txBox="1"/>
          <p:nvPr/>
        </p:nvSpPr>
        <p:spPr>
          <a:xfrm>
            <a:off x="8738647" y="3833711"/>
            <a:ext cx="3540550" cy="646331"/>
          </a:xfrm>
          <a:prstGeom prst="rect">
            <a:avLst/>
          </a:prstGeom>
          <a:noFill/>
        </p:spPr>
        <p:txBody>
          <a:bodyPr wrap="square">
            <a:spAutoFit/>
          </a:bodyPr>
          <a:lstStyle/>
          <a:p>
            <a:r>
              <a:rPr lang="en-CA" dirty="0">
                <a:highlight>
                  <a:srgbClr val="C0C0C0"/>
                </a:highlight>
                <a:hlinkClick r:id="rId8"/>
              </a:rPr>
              <a:t>Étranglement chez les chevaux - Système respiratoire - Manuel vétérinaire Merck</a:t>
            </a:r>
            <a:endParaRPr lang="en-CA" dirty="0">
              <a:highlight>
                <a:srgbClr val="C0C0C0"/>
              </a:highlight>
            </a:endParaRPr>
          </a:p>
        </p:txBody>
      </p:sp>
    </p:spTree>
    <p:extLst>
      <p:ext uri="{BB962C8B-B14F-4D97-AF65-F5344CB8AC3E}">
        <p14:creationId xmlns:p14="http://schemas.microsoft.com/office/powerpoint/2010/main" val="196777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a:xfrm>
            <a:off x="838200" y="365126"/>
            <a:ext cx="10515600" cy="794372"/>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a:xfrm>
            <a:off x="838200" y="1529499"/>
            <a:ext cx="10515600" cy="4014788"/>
          </a:xfrm>
        </p:spPr>
        <p:txBody>
          <a:bodyPr/>
          <a:lstStyle/>
          <a:p>
            <a:r>
              <a:rPr lang="en-CA" dirty="0">
                <a:hlinkClick r:id="rId2"/>
              </a:rPr>
              <a:t>Divers petits mammifères hôtes sont impliqués dans le cycle de transmission de </a:t>
            </a:r>
            <a:r>
              <a:rPr lang="en-CA" dirty="0" err="1">
                <a:hlinkClick r:id="rId2"/>
              </a:rPr>
              <a:t>l'Anaplasma phagocytophilum </a:t>
            </a:r>
            <a:r>
              <a:rPr lang="en-CA" dirty="0">
                <a:hlinkClick r:id="rId2"/>
              </a:rPr>
              <a:t>zoonotique dans le sud-est du Canada – ScienceDirect</a:t>
            </a:r>
            <a:endParaRPr lang="en-US" sz="2800" dirty="0"/>
          </a:p>
          <a:p>
            <a:r>
              <a:rPr lang="en-CA" dirty="0">
                <a:hlinkClick r:id="rId3"/>
              </a:rPr>
              <a:t>Modèles d'invasion mondiale et dynamique des moustiques vecteurs de maladies | Nature Communications</a:t>
            </a:r>
            <a:endParaRPr lang="en-CA" dirty="0"/>
          </a:p>
          <a:p>
            <a:r>
              <a:rPr lang="en-CA" dirty="0">
                <a:hlinkClick r:id="rId4"/>
              </a:rPr>
              <a:t>Hôtes intermédiaires : densité de chevaux domestiques et risque de propagation du virus Hendra dans un paysage en mutation - </a:t>
            </a:r>
            <a:r>
              <a:rPr lang="en-CA" dirty="0" err="1">
                <a:hlinkClick r:id="rId4"/>
              </a:rPr>
              <a:t>Linnegar </a:t>
            </a:r>
            <a:r>
              <a:rPr lang="en-CA" dirty="0">
                <a:hlinkClick r:id="rId4"/>
              </a:rPr>
              <a:t>- Equine Veterinary Journal - Wiley Online Library</a:t>
            </a:r>
            <a:endParaRPr lang="en-US" sz="2800" dirty="0"/>
          </a:p>
          <a:p>
            <a:endParaRPr lang="en-US" sz="2800"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t>9</a:t>
            </a:fld>
            <a:endParaRPr lang="en-US"/>
          </a:p>
        </p:txBody>
      </p:sp>
    </p:spTree>
    <p:extLst>
      <p:ext uri="{BB962C8B-B14F-4D97-AF65-F5344CB8AC3E}">
        <p14:creationId xmlns:p14="http://schemas.microsoft.com/office/powerpoint/2010/main" val="83362376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89a99309f50619cd2cb2bd943af489cc">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284bab10ff48d553330a69ccda6115c4"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259137-60DF-4817-97FA-B58F4400A798}">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71598440-C234-48FB-8643-E2DFEFB35972}">
  <ds:schemaRefs>
    <ds:schemaRef ds:uri="http://schemas.microsoft.com/sharepoint/v3/contenttype/forms"/>
  </ds:schemaRefs>
</ds:datastoreItem>
</file>

<file path=customXml/itemProps3.xml><?xml version="1.0" encoding="utf-8"?>
<ds:datastoreItem xmlns:ds="http://schemas.openxmlformats.org/officeDocument/2006/customXml" ds:itemID="{76D9ACA7-3A08-44B1-942D-C655B299E1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24607</TotalTime>
  <Words>1256</Words>
  <Application>Microsoft Office PowerPoint</Application>
  <PresentationFormat>Widescreen</PresentationFormat>
  <Paragraphs>93</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2_Office Theme</vt:lpstr>
      <vt:lpstr>Communauté des maladies émergentes et zoonotiques Identifier les risques émergents grâce à l'intelligence collective</vt:lpstr>
      <vt:lpstr>Myiase du Nouveau Monde </vt:lpstr>
      <vt:lpstr>Myiase du nouveau  monde</vt:lpstr>
      <vt:lpstr>La tique asiatique à longues cornes aux États-Unis</vt:lpstr>
      <vt:lpstr>Stomatite vésiculeuse en Arizona</vt:lpstr>
      <vt:lpstr>60 cas d'herpèsvirus équin confirmés dans le cadre d'une épidémie touchant plusieurs États | Association américaine des médecins vétérinaires</vt:lpstr>
      <vt:lpstr>VNO, EEE et AIE 2025</vt:lpstr>
      <vt:lpstr>La Gourme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docId:9BA35BC396814F7F6E3E730D6E1756D7</cp:keywords>
  <cp:lastModifiedBy>Osborn, Andrea (CFIA/ACIA)</cp:lastModifiedBy>
  <cp:revision>572</cp:revision>
  <dcterms:created xsi:type="dcterms:W3CDTF">2020-02-07T23:34:08Z</dcterms:created>
  <dcterms:modified xsi:type="dcterms:W3CDTF">2026-01-20T13:10:47Z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