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514" r:id="rId6"/>
    <p:sldId id="586" r:id="rId7"/>
    <p:sldId id="587" r:id="rId8"/>
    <p:sldId id="557" r:id="rId9"/>
    <p:sldId id="588" r:id="rId10"/>
    <p:sldId id="591" r:id="rId11"/>
    <p:sldId id="592" r:id="rId12"/>
    <p:sldId id="590" r:id="rId13"/>
    <p:sldId id="576" r:id="rId14"/>
    <p:sldId id="386"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C809D-C680-DBA2-6F31-604BDBEB6E9F}" v="1" dt="2026-04-28T12:34:44.547"/>
    <p1510:client id="{E72F3A3B-E8DA-408D-8999-6BF5783B63A5}" v="14" dt="2026-04-27T19:18:06.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62" autoAdjust="0"/>
    <p:restoredTop sz="61142" autoAdjust="0"/>
  </p:normalViewPr>
  <p:slideViewPr>
    <p:cSldViewPr snapToGrid="0">
      <p:cViewPr varScale="1">
        <p:scale>
          <a:sx n="57" d="100"/>
          <a:sy n="57" d="100"/>
        </p:scale>
        <p:origin x="603"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689FFCF3-C41B-465D-9CE1-BDE4E972FD80}"/>
    <pc:docChg chg="undo custSel addSld delSld modSld sldOrd">
      <pc:chgData name="Osborn, Andrea (CFIA/ACIA)" userId="016df1cd-5d71-41bc-8fec-8f09298258d4" providerId="ADAL" clId="{689FFCF3-C41B-465D-9CE1-BDE4E972FD80}" dt="2026-04-27T19:20:15.867" v="3602" actId="20577"/>
      <pc:docMkLst>
        <pc:docMk/>
      </pc:docMkLst>
      <pc:sldChg chg="modSp mod">
        <pc:chgData name="Osborn, Andrea (CFIA/ACIA)" userId="016df1cd-5d71-41bc-8fec-8f09298258d4" providerId="ADAL" clId="{689FFCF3-C41B-465D-9CE1-BDE4E972FD80}" dt="2026-04-27T19:20:15.867" v="3602" actId="20577"/>
        <pc:sldMkLst>
          <pc:docMk/>
          <pc:sldMk cId="2216345456" sldId="256"/>
        </pc:sldMkLst>
        <pc:spChg chg="mod">
          <ac:chgData name="Osborn, Andrea (CFIA/ACIA)" userId="016df1cd-5d71-41bc-8fec-8f09298258d4" providerId="ADAL" clId="{689FFCF3-C41B-465D-9CE1-BDE4E972FD80}" dt="2026-04-27T19:18:33.172" v="3597" actId="20577"/>
          <ac:spMkLst>
            <pc:docMk/>
            <pc:sldMk cId="2216345456" sldId="256"/>
            <ac:spMk id="9" creationId="{00000000-0000-0000-0000-000000000000}"/>
          </ac:spMkLst>
        </pc:spChg>
        <pc:spChg chg="mod">
          <ac:chgData name="Osborn, Andrea (CFIA/ACIA)" userId="016df1cd-5d71-41bc-8fec-8f09298258d4" providerId="ADAL" clId="{689FFCF3-C41B-465D-9CE1-BDE4E972FD80}" dt="2026-04-27T19:20:15.867" v="3602" actId="20577"/>
          <ac:spMkLst>
            <pc:docMk/>
            <pc:sldMk cId="2216345456" sldId="256"/>
            <ac:spMk id="14339" creationId="{00000000-0000-0000-0000-000000000000}"/>
          </ac:spMkLst>
        </pc:spChg>
      </pc:sldChg>
      <pc:sldChg chg="modSp mod">
        <pc:chgData name="Osborn, Andrea (CFIA/ACIA)" userId="016df1cd-5d71-41bc-8fec-8f09298258d4" providerId="ADAL" clId="{689FFCF3-C41B-465D-9CE1-BDE4E972FD80}" dt="2026-04-27T19:18:06.066" v="3591" actId="1076"/>
        <pc:sldMkLst>
          <pc:docMk/>
          <pc:sldMk cId="833623760" sldId="386"/>
        </pc:sldMkLst>
        <pc:spChg chg="mod">
          <ac:chgData name="Osborn, Andrea (CFIA/ACIA)" userId="016df1cd-5d71-41bc-8fec-8f09298258d4" providerId="ADAL" clId="{689FFCF3-C41B-465D-9CE1-BDE4E972FD80}" dt="2026-04-16T22:42:56.485" v="1077" actId="14100"/>
          <ac:spMkLst>
            <pc:docMk/>
            <pc:sldMk cId="833623760" sldId="386"/>
            <ac:spMk id="2" creationId="{FECFEF98-ABF9-CB29-9405-D1CE34B88D4E}"/>
          </ac:spMkLst>
        </pc:spChg>
        <pc:spChg chg="mod">
          <ac:chgData name="Osborn, Andrea (CFIA/ACIA)" userId="016df1cd-5d71-41bc-8fec-8f09298258d4" providerId="ADAL" clId="{689FFCF3-C41B-465D-9CE1-BDE4E972FD80}" dt="2026-04-27T19:18:06.066" v="3591" actId="1076"/>
          <ac:spMkLst>
            <pc:docMk/>
            <pc:sldMk cId="833623760" sldId="386"/>
            <ac:spMk id="3" creationId="{5DB1F3C5-0699-21E3-542A-A11E8A69B82D}"/>
          </ac:spMkLst>
        </pc:spChg>
      </pc:sldChg>
      <pc:sldChg chg="modSp add mod modNotesTx">
        <pc:chgData name="Osborn, Andrea (CFIA/ACIA)" userId="016df1cd-5d71-41bc-8fec-8f09298258d4" providerId="ADAL" clId="{689FFCF3-C41B-465D-9CE1-BDE4E972FD80}" dt="2026-04-27T19:15:15.025" v="3551" actId="1076"/>
        <pc:sldMkLst>
          <pc:docMk/>
          <pc:sldMk cId="0" sldId="514"/>
        </pc:sldMkLst>
        <pc:spChg chg="mod">
          <ac:chgData name="Osborn, Andrea (CFIA/ACIA)" userId="016df1cd-5d71-41bc-8fec-8f09298258d4" providerId="ADAL" clId="{689FFCF3-C41B-465D-9CE1-BDE4E972FD80}" dt="2026-04-27T19:14:57.210" v="3547" actId="255"/>
          <ac:spMkLst>
            <pc:docMk/>
            <pc:sldMk cId="0" sldId="514"/>
            <ac:spMk id="2" creationId="{927B6F6E-9B62-B951-1646-698BA1B0548B}"/>
          </ac:spMkLst>
        </pc:spChg>
        <pc:spChg chg="mod">
          <ac:chgData name="Osborn, Andrea (CFIA/ACIA)" userId="016df1cd-5d71-41bc-8fec-8f09298258d4" providerId="ADAL" clId="{689FFCF3-C41B-465D-9CE1-BDE4E972FD80}" dt="2026-04-27T19:15:15.025" v="3551" actId="1076"/>
          <ac:spMkLst>
            <pc:docMk/>
            <pc:sldMk cId="0" sldId="514"/>
            <ac:spMk id="3" creationId="{BCE18370-00D0-235A-4A74-605D45E2530E}"/>
          </ac:spMkLst>
        </pc:spChg>
      </pc:sldChg>
      <pc:sldChg chg="addSp delSp modSp mod">
        <pc:chgData name="Osborn, Andrea (CFIA/ACIA)" userId="016df1cd-5d71-41bc-8fec-8f09298258d4" providerId="ADAL" clId="{689FFCF3-C41B-465D-9CE1-BDE4E972FD80}" dt="2026-04-27T19:17:00.767" v="3578" actId="255"/>
        <pc:sldMkLst>
          <pc:docMk/>
          <pc:sldMk cId="3120121032" sldId="557"/>
        </pc:sldMkLst>
        <pc:spChg chg="mod">
          <ac:chgData name="Osborn, Andrea (CFIA/ACIA)" userId="016df1cd-5d71-41bc-8fec-8f09298258d4" providerId="ADAL" clId="{689FFCF3-C41B-465D-9CE1-BDE4E972FD80}" dt="2026-04-16T21:54:51.558" v="682" actId="14100"/>
          <ac:spMkLst>
            <pc:docMk/>
            <pc:sldMk cId="3120121032" sldId="557"/>
            <ac:spMk id="2" creationId="{61CB4169-202A-E2EA-1680-BD5319A96B33}"/>
          </ac:spMkLst>
        </pc:spChg>
        <pc:spChg chg="mod">
          <ac:chgData name="Osborn, Andrea (CFIA/ACIA)" userId="016df1cd-5d71-41bc-8fec-8f09298258d4" providerId="ADAL" clId="{689FFCF3-C41B-465D-9CE1-BDE4E972FD80}" dt="2026-04-27T19:17:00.767" v="3578" actId="255"/>
          <ac:spMkLst>
            <pc:docMk/>
            <pc:sldMk cId="3120121032" sldId="557"/>
            <ac:spMk id="7" creationId="{91C41E8C-D43D-0995-5F02-49277A40E927}"/>
          </ac:spMkLst>
        </pc:spChg>
        <pc:picChg chg="add mod">
          <ac:chgData name="Osborn, Andrea (CFIA/ACIA)" userId="016df1cd-5d71-41bc-8fec-8f09298258d4" providerId="ADAL" clId="{689FFCF3-C41B-465D-9CE1-BDE4E972FD80}" dt="2026-04-16T22:02:24.811" v="1022" actId="14100"/>
          <ac:picMkLst>
            <pc:docMk/>
            <pc:sldMk cId="3120121032" sldId="557"/>
            <ac:picMk id="9" creationId="{FF485715-F4A6-42A3-73B2-E762FE9EDD29}"/>
          </ac:picMkLst>
        </pc:picChg>
      </pc:sldChg>
      <pc:sldChg chg="addSp delSp modSp mod ord modShow modNotesTx">
        <pc:chgData name="Osborn, Andrea (CFIA/ACIA)" userId="016df1cd-5d71-41bc-8fec-8f09298258d4" providerId="ADAL" clId="{689FFCF3-C41B-465D-9CE1-BDE4E972FD80}" dt="2026-04-20T20:23:31.827" v="3528" actId="207"/>
        <pc:sldMkLst>
          <pc:docMk/>
          <pc:sldMk cId="1700292583" sldId="576"/>
        </pc:sldMkLst>
        <pc:spChg chg="mod">
          <ac:chgData name="Osborn, Andrea (CFIA/ACIA)" userId="016df1cd-5d71-41bc-8fec-8f09298258d4" providerId="ADAL" clId="{689FFCF3-C41B-465D-9CE1-BDE4E972FD80}" dt="2026-04-20T20:23:31.827" v="3528" actId="207"/>
          <ac:spMkLst>
            <pc:docMk/>
            <pc:sldMk cId="1700292583" sldId="576"/>
            <ac:spMk id="2" creationId="{2095741B-31D0-FB6B-BF31-722AB3F6CA90}"/>
          </ac:spMkLst>
        </pc:spChg>
        <pc:picChg chg="add mod">
          <ac:chgData name="Osborn, Andrea (CFIA/ACIA)" userId="016df1cd-5d71-41bc-8fec-8f09298258d4" providerId="ADAL" clId="{689FFCF3-C41B-465D-9CE1-BDE4E972FD80}" dt="2026-04-17T22:08:11.224" v="3486" actId="1076"/>
          <ac:picMkLst>
            <pc:docMk/>
            <pc:sldMk cId="1700292583" sldId="576"/>
            <ac:picMk id="7" creationId="{5A5D3D47-92C5-485D-5AA6-2C3166CEEBD5}"/>
          </ac:picMkLst>
        </pc:picChg>
      </pc:sldChg>
      <pc:sldChg chg="addSp modSp add mod modNotesTx">
        <pc:chgData name="Osborn, Andrea (CFIA/ACIA)" userId="016df1cd-5d71-41bc-8fec-8f09298258d4" providerId="ADAL" clId="{689FFCF3-C41B-465D-9CE1-BDE4E972FD80}" dt="2026-04-27T19:16:44.919" v="3576" actId="1076"/>
        <pc:sldMkLst>
          <pc:docMk/>
          <pc:sldMk cId="831736893" sldId="586"/>
        </pc:sldMkLst>
        <pc:spChg chg="add mod">
          <ac:chgData name="Osborn, Andrea (CFIA/ACIA)" userId="016df1cd-5d71-41bc-8fec-8f09298258d4" providerId="ADAL" clId="{689FFCF3-C41B-465D-9CE1-BDE4E972FD80}" dt="2026-04-27T19:16:44.919" v="3576" actId="1076"/>
          <ac:spMkLst>
            <pc:docMk/>
            <pc:sldMk cId="831736893" sldId="586"/>
            <ac:spMk id="3" creationId="{4FC6924D-CED3-395C-E9C7-40B23EF4DF48}"/>
          </ac:spMkLst>
        </pc:spChg>
        <pc:spChg chg="mod">
          <ac:chgData name="Osborn, Andrea (CFIA/ACIA)" userId="016df1cd-5d71-41bc-8fec-8f09298258d4" providerId="ADAL" clId="{689FFCF3-C41B-465D-9CE1-BDE4E972FD80}" dt="2026-04-27T19:15:34.991" v="3561" actId="20577"/>
          <ac:spMkLst>
            <pc:docMk/>
            <pc:sldMk cId="831736893" sldId="586"/>
            <ac:spMk id="4" creationId="{D90299C8-30B8-39A7-CD09-CDEBBB241085}"/>
          </ac:spMkLst>
        </pc:spChg>
        <pc:spChg chg="mod">
          <ac:chgData name="Osborn, Andrea (CFIA/ACIA)" userId="016df1cd-5d71-41bc-8fec-8f09298258d4" providerId="ADAL" clId="{689FFCF3-C41B-465D-9CE1-BDE4E972FD80}" dt="2026-04-27T19:15:53.090" v="3564" actId="255"/>
          <ac:spMkLst>
            <pc:docMk/>
            <pc:sldMk cId="831736893" sldId="586"/>
            <ac:spMk id="7" creationId="{C8554EE4-2F9F-A09C-0100-1892783B847B}"/>
          </ac:spMkLst>
        </pc:spChg>
        <pc:spChg chg="mod">
          <ac:chgData name="Osborn, Andrea (CFIA/ACIA)" userId="016df1cd-5d71-41bc-8fec-8f09298258d4" providerId="ADAL" clId="{689FFCF3-C41B-465D-9CE1-BDE4E972FD80}" dt="2026-04-27T19:16:39.350" v="3574" actId="1076"/>
          <ac:spMkLst>
            <pc:docMk/>
            <pc:sldMk cId="831736893" sldId="586"/>
            <ac:spMk id="11" creationId="{1ECAA0A6-EC2A-6AC8-62D0-3400FDE07426}"/>
          </ac:spMkLst>
        </pc:spChg>
        <pc:spChg chg="mod">
          <ac:chgData name="Osborn, Andrea (CFIA/ACIA)" userId="016df1cd-5d71-41bc-8fec-8f09298258d4" providerId="ADAL" clId="{689FFCF3-C41B-465D-9CE1-BDE4E972FD80}" dt="2026-04-27T19:16:42.292" v="3575" actId="1076"/>
          <ac:spMkLst>
            <pc:docMk/>
            <pc:sldMk cId="831736893" sldId="586"/>
            <ac:spMk id="17" creationId="{162C1691-825E-1550-612E-8F3800E52005}"/>
          </ac:spMkLst>
        </pc:spChg>
        <pc:picChg chg="mod">
          <ac:chgData name="Osborn, Andrea (CFIA/ACIA)" userId="016df1cd-5d71-41bc-8fec-8f09298258d4" providerId="ADAL" clId="{689FFCF3-C41B-465D-9CE1-BDE4E972FD80}" dt="2026-04-16T21:30:20.093" v="95" actId="1076"/>
          <ac:picMkLst>
            <pc:docMk/>
            <pc:sldMk cId="831736893" sldId="586"/>
            <ac:picMk id="13" creationId="{E07EC0B4-BAC6-EADF-543A-0EE4246DA0DB}"/>
          </ac:picMkLst>
        </pc:picChg>
        <pc:picChg chg="mod">
          <ac:chgData name="Osborn, Andrea (CFIA/ACIA)" userId="016df1cd-5d71-41bc-8fec-8f09298258d4" providerId="ADAL" clId="{689FFCF3-C41B-465D-9CE1-BDE4E972FD80}" dt="2026-04-16T21:30:25.264" v="97" actId="14100"/>
          <ac:picMkLst>
            <pc:docMk/>
            <pc:sldMk cId="831736893" sldId="586"/>
            <ac:picMk id="15" creationId="{A2794CD0-2290-C3DD-A4EB-8376AAC8AF23}"/>
          </ac:picMkLst>
        </pc:picChg>
        <pc:picChg chg="mod">
          <ac:chgData name="Osborn, Andrea (CFIA/ACIA)" userId="016df1cd-5d71-41bc-8fec-8f09298258d4" providerId="ADAL" clId="{689FFCF3-C41B-465D-9CE1-BDE4E972FD80}" dt="2026-04-16T21:30:33.575" v="100" actId="1076"/>
          <ac:picMkLst>
            <pc:docMk/>
            <pc:sldMk cId="831736893" sldId="586"/>
            <ac:picMk id="19" creationId="{990067FA-2F08-3DBC-5A9A-7B3669534896}"/>
          </ac:picMkLst>
        </pc:picChg>
      </pc:sldChg>
      <pc:sldChg chg="add">
        <pc:chgData name="Osborn, Andrea (CFIA/ACIA)" userId="016df1cd-5d71-41bc-8fec-8f09298258d4" providerId="ADAL" clId="{689FFCF3-C41B-465D-9CE1-BDE4E972FD80}" dt="2026-04-16T21:49:11.627" v="571"/>
        <pc:sldMkLst>
          <pc:docMk/>
          <pc:sldMk cId="437623930" sldId="587"/>
        </pc:sldMkLst>
      </pc:sldChg>
      <pc:sldChg chg="addSp delSp modSp new mod modNotesTx">
        <pc:chgData name="Osborn, Andrea (CFIA/ACIA)" userId="016df1cd-5d71-41bc-8fec-8f09298258d4" providerId="ADAL" clId="{689FFCF3-C41B-465D-9CE1-BDE4E972FD80}" dt="2026-04-17T20:30:38.182" v="1645" actId="20577"/>
        <pc:sldMkLst>
          <pc:docMk/>
          <pc:sldMk cId="3883543857" sldId="588"/>
        </pc:sldMkLst>
        <pc:spChg chg="mod">
          <ac:chgData name="Osborn, Andrea (CFIA/ACIA)" userId="016df1cd-5d71-41bc-8fec-8f09298258d4" providerId="ADAL" clId="{689FFCF3-C41B-465D-9CE1-BDE4E972FD80}" dt="2026-04-17T20:21:06.124" v="1528" actId="14100"/>
          <ac:spMkLst>
            <pc:docMk/>
            <pc:sldMk cId="3883543857" sldId="588"/>
            <ac:spMk id="2" creationId="{DFE107DF-0535-733C-B90C-E0076607DAA7}"/>
          </ac:spMkLst>
        </pc:spChg>
        <pc:spChg chg="mod">
          <ac:chgData name="Osborn, Andrea (CFIA/ACIA)" userId="016df1cd-5d71-41bc-8fec-8f09298258d4" providerId="ADAL" clId="{689FFCF3-C41B-465D-9CE1-BDE4E972FD80}" dt="2026-04-17T20:30:38.182" v="1645" actId="20577"/>
          <ac:spMkLst>
            <pc:docMk/>
            <pc:sldMk cId="3883543857" sldId="588"/>
            <ac:spMk id="3" creationId="{AD339801-DC39-CC05-7ACC-B283149CB22D}"/>
          </ac:spMkLst>
        </pc:spChg>
        <pc:spChg chg="add mod">
          <ac:chgData name="Osborn, Andrea (CFIA/ACIA)" userId="016df1cd-5d71-41bc-8fec-8f09298258d4" providerId="ADAL" clId="{689FFCF3-C41B-465D-9CE1-BDE4E972FD80}" dt="2026-04-17T20:21:18.013" v="1531" actId="1076"/>
          <ac:spMkLst>
            <pc:docMk/>
            <pc:sldMk cId="3883543857" sldId="588"/>
            <ac:spMk id="9" creationId="{8484970E-5520-7C7F-3691-C10637A26876}"/>
          </ac:spMkLst>
        </pc:spChg>
        <pc:picChg chg="add mod">
          <ac:chgData name="Osborn, Andrea (CFIA/ACIA)" userId="016df1cd-5d71-41bc-8fec-8f09298258d4" providerId="ADAL" clId="{689FFCF3-C41B-465D-9CE1-BDE4E972FD80}" dt="2026-04-17T20:21:13.614" v="1530" actId="1076"/>
          <ac:picMkLst>
            <pc:docMk/>
            <pc:sldMk cId="3883543857" sldId="588"/>
            <ac:picMk id="7" creationId="{656BD197-6014-8189-447F-5E1F65661514}"/>
          </ac:picMkLst>
        </pc:picChg>
      </pc:sldChg>
      <pc:sldChg chg="addSp delSp modSp new mod ord modClrScheme chgLayout">
        <pc:chgData name="Osborn, Andrea (CFIA/ACIA)" userId="016df1cd-5d71-41bc-8fec-8f09298258d4" providerId="ADAL" clId="{689FFCF3-C41B-465D-9CE1-BDE4E972FD80}" dt="2026-04-27T19:17:48.639" v="3589" actId="20577"/>
        <pc:sldMkLst>
          <pc:docMk/>
          <pc:sldMk cId="2952535338" sldId="590"/>
        </pc:sldMkLst>
        <pc:spChg chg="mod ord">
          <ac:chgData name="Osborn, Andrea (CFIA/ACIA)" userId="016df1cd-5d71-41bc-8fec-8f09298258d4" providerId="ADAL" clId="{689FFCF3-C41B-465D-9CE1-BDE4E972FD80}" dt="2026-04-17T21:11:15.744" v="2798" actId="255"/>
          <ac:spMkLst>
            <pc:docMk/>
            <pc:sldMk cId="2952535338" sldId="590"/>
            <ac:spMk id="2" creationId="{0220F621-42C5-4991-88D6-E308054A633B}"/>
          </ac:spMkLst>
        </pc:spChg>
        <pc:spChg chg="mod ord">
          <ac:chgData name="Osborn, Andrea (CFIA/ACIA)" userId="016df1cd-5d71-41bc-8fec-8f09298258d4" providerId="ADAL" clId="{689FFCF3-C41B-465D-9CE1-BDE4E972FD80}" dt="2026-04-17T21:10:02.752" v="2703" actId="700"/>
          <ac:spMkLst>
            <pc:docMk/>
            <pc:sldMk cId="2952535338" sldId="590"/>
            <ac:spMk id="4" creationId="{078E7A43-3F46-FB60-3F3E-87E8C8E60FF8}"/>
          </ac:spMkLst>
        </pc:spChg>
        <pc:spChg chg="add mod ord">
          <ac:chgData name="Osborn, Andrea (CFIA/ACIA)" userId="016df1cd-5d71-41bc-8fec-8f09298258d4" providerId="ADAL" clId="{689FFCF3-C41B-465D-9CE1-BDE4E972FD80}" dt="2026-04-27T19:17:48.639" v="3589" actId="20577"/>
          <ac:spMkLst>
            <pc:docMk/>
            <pc:sldMk cId="2952535338" sldId="590"/>
            <ac:spMk id="5" creationId="{76DDD43E-B18F-4184-EC75-D9BEAACD7397}"/>
          </ac:spMkLst>
        </pc:spChg>
        <pc:spChg chg="add mod">
          <ac:chgData name="Osborn, Andrea (CFIA/ACIA)" userId="016df1cd-5d71-41bc-8fec-8f09298258d4" providerId="ADAL" clId="{689FFCF3-C41B-465D-9CE1-BDE4E972FD80}" dt="2026-04-17T21:13:57.652" v="2808" actId="1076"/>
          <ac:spMkLst>
            <pc:docMk/>
            <pc:sldMk cId="2952535338" sldId="590"/>
            <ac:spMk id="12" creationId="{5DFA7130-7932-63C6-3F4A-0B1D87C79182}"/>
          </ac:spMkLst>
        </pc:spChg>
        <pc:spChg chg="add mod">
          <ac:chgData name="Osborn, Andrea (CFIA/ACIA)" userId="016df1cd-5d71-41bc-8fec-8f09298258d4" providerId="ADAL" clId="{689FFCF3-C41B-465D-9CE1-BDE4E972FD80}" dt="2026-04-17T21:14:39.056" v="2850" actId="1076"/>
          <ac:spMkLst>
            <pc:docMk/>
            <pc:sldMk cId="2952535338" sldId="590"/>
            <ac:spMk id="14" creationId="{5CD2BC81-3648-196A-B740-52F1CFBAA41C}"/>
          </ac:spMkLst>
        </pc:spChg>
        <pc:picChg chg="add mod ord">
          <ac:chgData name="Osborn, Andrea (CFIA/ACIA)" userId="016df1cd-5d71-41bc-8fec-8f09298258d4" providerId="ADAL" clId="{689FFCF3-C41B-465D-9CE1-BDE4E972FD80}" dt="2026-04-17T21:13:23.409" v="2804" actId="167"/>
          <ac:picMkLst>
            <pc:docMk/>
            <pc:sldMk cId="2952535338" sldId="590"/>
            <ac:picMk id="8" creationId="{77FAC561-EF64-5192-797C-E152EDAB1A6E}"/>
          </ac:picMkLst>
        </pc:picChg>
        <pc:picChg chg="add mod ord modCrop">
          <ac:chgData name="Osborn, Andrea (CFIA/ACIA)" userId="016df1cd-5d71-41bc-8fec-8f09298258d4" providerId="ADAL" clId="{689FFCF3-C41B-465D-9CE1-BDE4E972FD80}" dt="2026-04-17T21:13:33.123" v="2806" actId="732"/>
          <ac:picMkLst>
            <pc:docMk/>
            <pc:sldMk cId="2952535338" sldId="590"/>
            <ac:picMk id="10" creationId="{1736E3C4-6B8C-70BF-C988-6499AEE491F1}"/>
          </ac:picMkLst>
        </pc:picChg>
      </pc:sldChg>
      <pc:sldChg chg="addSp delSp modSp new mod modClrScheme chgLayout modNotesTx">
        <pc:chgData name="Osborn, Andrea (CFIA/ACIA)" userId="016df1cd-5d71-41bc-8fec-8f09298258d4" providerId="ADAL" clId="{689FFCF3-C41B-465D-9CE1-BDE4E972FD80}" dt="2026-04-27T19:17:18.794" v="3580" actId="1076"/>
        <pc:sldMkLst>
          <pc:docMk/>
          <pc:sldMk cId="943848196" sldId="591"/>
        </pc:sldMkLst>
        <pc:spChg chg="mod ord">
          <ac:chgData name="Osborn, Andrea (CFIA/ACIA)" userId="016df1cd-5d71-41bc-8fec-8f09298258d4" providerId="ADAL" clId="{689FFCF3-C41B-465D-9CE1-BDE4E972FD80}" dt="2026-04-17T20:25:51.998" v="1535" actId="700"/>
          <ac:spMkLst>
            <pc:docMk/>
            <pc:sldMk cId="943848196" sldId="591"/>
            <ac:spMk id="5" creationId="{D97F4654-E965-3247-B33E-A8F9D5AC451B}"/>
          </ac:spMkLst>
        </pc:spChg>
        <pc:spChg chg="add mod ord">
          <ac:chgData name="Osborn, Andrea (CFIA/ACIA)" userId="016df1cd-5d71-41bc-8fec-8f09298258d4" providerId="ADAL" clId="{689FFCF3-C41B-465D-9CE1-BDE4E972FD80}" dt="2026-04-17T20:47:18.250" v="2207" actId="20577"/>
          <ac:spMkLst>
            <pc:docMk/>
            <pc:sldMk cId="943848196" sldId="591"/>
            <ac:spMk id="9" creationId="{41BD0EFE-418D-B53E-B6F8-D45D29D32857}"/>
          </ac:spMkLst>
        </pc:spChg>
        <pc:spChg chg="add mod ord">
          <ac:chgData name="Osborn, Andrea (CFIA/ACIA)" userId="016df1cd-5d71-41bc-8fec-8f09298258d4" providerId="ADAL" clId="{689FFCF3-C41B-465D-9CE1-BDE4E972FD80}" dt="2026-04-17T20:47:25.131" v="2209" actId="1076"/>
          <ac:spMkLst>
            <pc:docMk/>
            <pc:sldMk cId="943848196" sldId="591"/>
            <ac:spMk id="10" creationId="{070D08A9-0FF0-52CA-3EF1-7B48DE804C1E}"/>
          </ac:spMkLst>
        </pc:spChg>
        <pc:spChg chg="add mod ord">
          <ac:chgData name="Osborn, Andrea (CFIA/ACIA)" userId="016df1cd-5d71-41bc-8fec-8f09298258d4" providerId="ADAL" clId="{689FFCF3-C41B-465D-9CE1-BDE4E972FD80}" dt="2026-04-27T19:17:18.794" v="3580" actId="1076"/>
          <ac:spMkLst>
            <pc:docMk/>
            <pc:sldMk cId="943848196" sldId="591"/>
            <ac:spMk id="11" creationId="{7A0B2F2E-E621-EB6B-3DE7-D8FD7CA55BD1}"/>
          </ac:spMkLst>
        </pc:spChg>
        <pc:spChg chg="add mod ord">
          <ac:chgData name="Osborn, Andrea (CFIA/ACIA)" userId="016df1cd-5d71-41bc-8fec-8f09298258d4" providerId="ADAL" clId="{689FFCF3-C41B-465D-9CE1-BDE4E972FD80}" dt="2026-04-17T20:39:46.715" v="2082" actId="20577"/>
          <ac:spMkLst>
            <pc:docMk/>
            <pc:sldMk cId="943848196" sldId="591"/>
            <ac:spMk id="12" creationId="{D45171FE-13E1-1BE5-8E6B-62FC379F286D}"/>
          </ac:spMkLst>
        </pc:spChg>
        <pc:picChg chg="add mod">
          <ac:chgData name="Osborn, Andrea (CFIA/ACIA)" userId="016df1cd-5d71-41bc-8fec-8f09298258d4" providerId="ADAL" clId="{689FFCF3-C41B-465D-9CE1-BDE4E972FD80}" dt="2026-04-17T20:39:54.123" v="2085" actId="14100"/>
          <ac:picMkLst>
            <pc:docMk/>
            <pc:sldMk cId="943848196" sldId="591"/>
            <ac:picMk id="1026" creationId="{604C4502-E2A3-E9F9-A06B-FFC9D5380128}"/>
          </ac:picMkLst>
        </pc:picChg>
      </pc:sldChg>
      <pc:sldChg chg="addSp delSp modSp add mod modClrScheme chgLayout modNotesTx">
        <pc:chgData name="Osborn, Andrea (CFIA/ACIA)" userId="016df1cd-5d71-41bc-8fec-8f09298258d4" providerId="ADAL" clId="{689FFCF3-C41B-465D-9CE1-BDE4E972FD80}" dt="2026-04-27T19:17:29.765" v="3581" actId="255"/>
        <pc:sldMkLst>
          <pc:docMk/>
          <pc:sldMk cId="3818018021" sldId="592"/>
        </pc:sldMkLst>
        <pc:spChg chg="mod ord">
          <ac:chgData name="Osborn, Andrea (CFIA/ACIA)" userId="016df1cd-5d71-41bc-8fec-8f09298258d4" providerId="ADAL" clId="{689FFCF3-C41B-465D-9CE1-BDE4E972FD80}" dt="2026-04-17T20:46:59.955" v="2167" actId="700"/>
          <ac:spMkLst>
            <pc:docMk/>
            <pc:sldMk cId="3818018021" sldId="592"/>
            <ac:spMk id="5" creationId="{30D3F4C5-68FF-F48D-8DA2-58A2C8C7B69B}"/>
          </ac:spMkLst>
        </pc:spChg>
        <pc:spChg chg="mod ord">
          <ac:chgData name="Osborn, Andrea (CFIA/ACIA)" userId="016df1cd-5d71-41bc-8fec-8f09298258d4" providerId="ADAL" clId="{689FFCF3-C41B-465D-9CE1-BDE4E972FD80}" dt="2026-04-17T20:50:02.661" v="2361" actId="14100"/>
          <ac:spMkLst>
            <pc:docMk/>
            <pc:sldMk cId="3818018021" sldId="592"/>
            <ac:spMk id="9" creationId="{F6CB4B71-C24F-D065-EC3E-7254B28010CC}"/>
          </ac:spMkLst>
        </pc:spChg>
        <pc:spChg chg="mod ord">
          <ac:chgData name="Osborn, Andrea (CFIA/ACIA)" userId="016df1cd-5d71-41bc-8fec-8f09298258d4" providerId="ADAL" clId="{689FFCF3-C41B-465D-9CE1-BDE4E972FD80}" dt="2026-04-27T19:17:29.765" v="3581" actId="255"/>
          <ac:spMkLst>
            <pc:docMk/>
            <pc:sldMk cId="3818018021" sldId="592"/>
            <ac:spMk id="10" creationId="{C1BFAA09-2971-1473-CF50-71D2D3D32748}"/>
          </ac:spMkLst>
        </pc:spChg>
        <pc:spChg chg="add mod">
          <ac:chgData name="Osborn, Andrea (CFIA/ACIA)" userId="016df1cd-5d71-41bc-8fec-8f09298258d4" providerId="ADAL" clId="{689FFCF3-C41B-465D-9CE1-BDE4E972FD80}" dt="2026-04-17T20:56:22.616" v="2416" actId="255"/>
          <ac:spMkLst>
            <pc:docMk/>
            <pc:sldMk cId="3818018021" sldId="592"/>
            <ac:spMk id="14" creationId="{0F957A58-03F8-C19B-2159-8997E9369B45}"/>
          </ac:spMkLst>
        </pc:spChg>
        <pc:picChg chg="add mod">
          <ac:chgData name="Osborn, Andrea (CFIA/ACIA)" userId="016df1cd-5d71-41bc-8fec-8f09298258d4" providerId="ADAL" clId="{689FFCF3-C41B-465D-9CE1-BDE4E972FD80}" dt="2026-04-17T20:55:23.955" v="2409" actId="14100"/>
          <ac:picMkLst>
            <pc:docMk/>
            <pc:sldMk cId="3818018021" sldId="592"/>
            <ac:picMk id="16" creationId="{A7CE1C6E-B910-77C6-0B9A-39F75B1B3726}"/>
          </ac:picMkLst>
        </pc:picChg>
      </pc:sldChg>
    </pc:docChg>
  </pc:docChgLst>
  <pc:docChgLst>
    <pc:chgData name="Murray Gillies" userId="S::mgillies@animalhealthcanada.ca::1cd6b1ce-44ca-4ba9-a610-e2ff726d2f20" providerId="AD" clId="Web-{3CEC809D-C680-DBA2-6F31-604BDBEB6E9F}"/>
    <pc:docChg chg="modSld">
      <pc:chgData name="Murray Gillies" userId="S::mgillies@animalhealthcanada.ca::1cd6b1ce-44ca-4ba9-a610-e2ff726d2f20" providerId="AD" clId="Web-{3CEC809D-C680-DBA2-6F31-604BDBEB6E9F}" dt="2026-04-28T12:34:44.547" v="0"/>
      <pc:docMkLst>
        <pc:docMk/>
      </pc:docMkLst>
      <pc:sldChg chg="modSp modNotes">
        <pc:chgData name="Murray Gillies" userId="S::mgillies@animalhealthcanada.ca::1cd6b1ce-44ca-4ba9-a610-e2ff726d2f20" providerId="AD" clId="Web-{3CEC809D-C680-DBA2-6F31-604BDBEB6E9F}" dt="2026-04-28T12:34:44.547" v="0"/>
        <pc:sldMkLst>
          <pc:docMk/>
          <pc:sldMk cId="3120121032" sldId="557"/>
        </pc:sldMkLst>
        <pc:spChg chg="mod">
          <ac:chgData name="Murray Gillies" userId="S::mgillies@animalhealthcanada.ca::1cd6b1ce-44ca-4ba9-a610-e2ff726d2f20" providerId="AD" clId="Web-{3CEC809D-C680-DBA2-6F31-604BDBEB6E9F}" dt="2026-04-28T12:34:44.547" v="0"/>
          <ac:spMkLst>
            <pc:docMk/>
            <pc:sldMk cId="3120121032" sldId="557"/>
            <ac:spMk id="7" creationId="{91C41E8C-D43D-0995-5F02-49277A40E927}"/>
          </ac:spMkLst>
        </pc:spChg>
      </pc:sldChg>
      <pc:sldChg chg="modSp">
        <pc:chgData name="Murray Gillies" userId="S::mgillies@animalhealthcanada.ca::1cd6b1ce-44ca-4ba9-a610-e2ff726d2f20" providerId="AD" clId="Web-{3CEC809D-C680-DBA2-6F31-604BDBEB6E9F}" dt="2026-04-28T12:34:44.547" v="0"/>
        <pc:sldMkLst>
          <pc:docMk/>
          <pc:sldMk cId="2952535338" sldId="590"/>
        </pc:sldMkLst>
        <pc:spChg chg="mod">
          <ac:chgData name="Murray Gillies" userId="S::mgillies@animalhealthcanada.ca::1cd6b1ce-44ca-4ba9-a610-e2ff726d2f20" providerId="AD" clId="Web-{3CEC809D-C680-DBA2-6F31-604BDBEB6E9F}" dt="2026-04-28T12:34:44.547" v="0"/>
          <ac:spMkLst>
            <pc:docMk/>
            <pc:sldMk cId="2952535338" sldId="590"/>
            <ac:spMk id="12" creationId="{5DFA7130-7932-63C6-3F4A-0B1D87C79182}"/>
          </ac:spMkLst>
        </pc:spChg>
      </pc:sldChg>
      <pc:sldChg chg="modSp">
        <pc:chgData name="Murray Gillies" userId="S::mgillies@animalhealthcanada.ca::1cd6b1ce-44ca-4ba9-a610-e2ff726d2f20" providerId="AD" clId="Web-{3CEC809D-C680-DBA2-6F31-604BDBEB6E9F}" dt="2026-04-28T12:34:44.547" v="0"/>
        <pc:sldMkLst>
          <pc:docMk/>
          <pc:sldMk cId="3818018021" sldId="592"/>
        </pc:sldMkLst>
        <pc:spChg chg="mod">
          <ac:chgData name="Murray Gillies" userId="S::mgillies@animalhealthcanada.ca::1cd6b1ce-44ca-4ba9-a610-e2ff726d2f20" providerId="AD" clId="Web-{3CEC809D-C680-DBA2-6F31-604BDBEB6E9F}" dt="2026-04-28T12:34:44.547" v="0"/>
          <ac:spMkLst>
            <pc:docMk/>
            <pc:sldMk cId="3818018021" sldId="592"/>
            <ac:spMk id="10" creationId="{C1BFAA09-2971-1473-CF50-71D2D3D327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10FD3-8247-0922-F560-7FF48660A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6E559-1BBE-692B-29CA-14C823CA1BA8}"/>
              </a:ext>
            </a:extLst>
          </p:cNvPr>
          <p:cNvSpPr txBox="1">
            <a:spLocks noGrp="1"/>
          </p:cNvSpPr>
          <p:nvPr>
            <p:ph type="body" sz="quarter" idx="1"/>
          </p:nvPr>
        </p:nvSpPr>
        <p:spPr/>
        <p:txBody>
          <a:bodyPr/>
          <a:lstStyle/>
          <a:p>
            <a:pPr lvl="0"/>
            <a:endParaRPr lang="en-CA" dirty="0"/>
          </a:p>
          <a:p>
            <a:pPr lvl="0"/>
            <a:r>
              <a:rPr lang="en-CA" dirty="0"/>
              <a:t>Les cas de NWS continuent de se propager vers le nord et l'ouest au Mexique ; au cours de cette période, des cas ont été signalés pour la première fois dans les États de Michoacán, </a:t>
            </a:r>
            <a:r>
              <a:rPr lang="en-CA" sz="1200" b="0" i="0" u="none" strike="noStrike" kern="1200" baseline="0" dirty="0">
                <a:solidFill>
                  <a:schemeClr val="tx1"/>
                </a:solidFill>
                <a:latin typeface="+mn-lt"/>
                <a:ea typeface="+mn-ea"/>
                <a:cs typeface="+mn-cs"/>
              </a:rPr>
              <a:t>Colima, Guanajuato et Tlaxcala.</a:t>
            </a:r>
          </a:p>
          <a:p>
            <a:pPr lvl="0"/>
            <a:endParaRPr lang="en-CA" sz="1200" b="0" i="0" u="none" strike="noStrike" kern="1200" baseline="0" dirty="0">
              <a:solidFill>
                <a:schemeClr val="tx1"/>
              </a:solidFill>
              <a:latin typeface="+mn-lt"/>
              <a:ea typeface="+mn-ea"/>
              <a:cs typeface="+mn-cs"/>
            </a:endParaRPr>
          </a:p>
          <a:p>
            <a:pPr lvl="0"/>
            <a:r>
              <a:rPr lang="en-CA" sz="1200" b="0" i="0" u="none" strike="noStrike" kern="1200" baseline="0" dirty="0">
                <a:solidFill>
                  <a:schemeClr val="tx1"/>
                </a:solidFill>
                <a:latin typeface="+mn-lt"/>
                <a:ea typeface="+mn-ea"/>
                <a:cs typeface="+mn-cs"/>
              </a:rPr>
              <a:t>À ce jour, 1 043 chevaux ont été signalés comme infestés, contre 695 lors de notre dernière réunion.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a:solidFill>
                  <a:schemeClr val="tx1"/>
                </a:solidFill>
                <a:latin typeface="+mn-lt"/>
                <a:ea typeface="+mn-ea"/>
                <a:cs typeface="+mn-cs"/>
              </a:rPr>
              <a:t>La présence de cerfs élaphes au Yucatan renforce les inquiétudes quant à son impact sur la faune sauvage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L'USDA étend la dissémination de mouches stériles vers le nord afin d'inclure des zones du sud du Texas, le long de sa frontière commune avec l'État de Tamaulipas, au Mexique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L'USDA a également signalé qu'un cheval récemment importé d'Argentine s'est révélé infesté par le NWS lors de sa présentation dans un centre de quarantaine à l'importation en Floride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La frontière entre les États-Unis et le Mexique reste fermée, mais des discussions ont récemment eu lieu concernant une stratégie de réouverture. Parallèlement, les États-Unis ont publié leur nouveau guide d'intervention.</a:t>
            </a:r>
          </a:p>
          <a:p>
            <a:endParaRPr lang="en-CA" sz="1200" b="0" i="0" u="none" strike="noStrike" kern="1200" baseline="0" dirty="0">
              <a:solidFill>
                <a:schemeClr val="tx1"/>
              </a:solidFill>
              <a:latin typeface="+mn-lt"/>
              <a:ea typeface="+mn-ea"/>
              <a:cs typeface="+mn-cs"/>
            </a:endParaRPr>
          </a:p>
          <a:p>
            <a:r>
              <a:rPr lang="en-CA" sz="1200" kern="1200" dirty="0">
                <a:solidFill>
                  <a:schemeClr val="tx1"/>
                </a:solidFill>
                <a:effectLst/>
                <a:latin typeface="+mn-lt"/>
                <a:ea typeface="+mn-ea"/>
                <a:cs typeface="+mn-cs"/>
              </a:rPr>
              <a:t>Poudre irisée permettant de les différencier des mouches sauvages dans les pièges. Pièges de l'USDA APHIS : observer la dispersion des mouches et vérifier la présence éventuelle de mouches sauvages. Pièges au Nouveau-Mexique, en Arizona, en Californie et au Texas</a:t>
            </a:r>
            <a:endParaRPr lang="en-CA" sz="1200" b="0" i="0" u="none" strike="noStrike" kern="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BB70D55C-D1AC-F103-6CDB-06AE36A60C9D}"/>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57DA9E-6CC7-4F59-84DD-C3471016B002}" type="slidenum">
              <a:t>2</a:t>
            </a:fld>
            <a:endParaRPr lang="en-US"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1C589-B654-F826-28E8-887316DED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64820-6F27-B2BF-0873-F6281658E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578F0-B886-5426-3800-24D52D2C1554}"/>
              </a:ext>
            </a:extLst>
          </p:cNvPr>
          <p:cNvSpPr txBox="1">
            <a:spLocks noGrp="1"/>
          </p:cNvSpPr>
          <p:nvPr>
            <p:ph type="body" sz="quarter" idx="1"/>
          </p:nvPr>
        </p:nvSpPr>
        <p:spPr/>
        <p:txBody>
          <a:bodyPr/>
          <a:lstStyle/>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Aux États-Unis, la FDA a délivré une autorisation d'utilisation d'urgence pour la solution injectable Ivomec (ivermectine) contre le syndrome de l'abattage précoce (NWS) </a:t>
            </a:r>
            <a:r>
              <a:rPr lang="en-CA" sz="1200" b="0" i="0" kern="1200" dirty="0">
                <a:solidFill>
                  <a:schemeClr val="tx1"/>
                </a:solidFill>
                <a:effectLst/>
                <a:latin typeface="+mn-lt"/>
                <a:ea typeface="+mn-ea"/>
                <a:cs typeface="+mn-cs"/>
              </a:rPr>
              <a:t>chez les bovins, lorsqu'elle est administrée dans les 24 heures suivant la naissance, au moment de la castration ou en cas d'apparition d'une plaie, et que les avantages connus et potentiels du produit l'emportent sur ses risques connus et potentiels. </a:t>
            </a:r>
            <a:r>
              <a:rPr lang="en-CA" sz="1200" b="1" i="0" u="none" strike="noStrike" kern="1200" baseline="0" dirty="0">
                <a:solidFill>
                  <a:schemeClr val="tx1"/>
                </a:solidFill>
                <a:latin typeface="+mn-lt"/>
                <a:ea typeface="+mn-ea"/>
                <a:cs typeface="+mn-cs"/>
              </a:rPr>
              <a:t>Sont exclus de cette autorisation les vaches laitières produisant du lait destiné à la consommation humaine et les veaux destinés à la production de viande de veau</a:t>
            </a:r>
            <a:r>
              <a:rPr lang="en-CA" sz="1200" b="1" i="0" kern="12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 Le délai d'attente avant l'abattage pour les bovins est de 35 jours.</a:t>
            </a:r>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La FDA a délivré deux autorisations d'utilisation d'urgence pour des médicaments destinés à traiter le syndrome de la mouche de la tête chez les animaux de compagnie : l'une pour les comprimés à croquer NexGard (afoxolaner) pour le traitement du syndrome de la mouche de la tête chez les chiens, et la seconde pour NexGard COMBO (solution topique à base</a:t>
            </a:r>
            <a:r>
              <a:rPr lang="en-CA" sz="1200" b="0" i="0" u="none" strike="noStrike" kern="1200" baseline="0" dirty="0" err="1">
                <a:solidFill>
                  <a:schemeClr val="tx1"/>
                </a:solidFill>
                <a:latin typeface="+mn-lt"/>
                <a:ea typeface="+mn-ea"/>
                <a:cs typeface="+mn-cs"/>
              </a:rPr>
              <a:t> d'esafoxolaner</a:t>
            </a:r>
            <a:r>
              <a:rPr lang="en-CA" sz="1200" b="0" i="0" u="none" strike="noStrike" kern="1200" baseline="0" dirty="0">
                <a:solidFill>
                  <a:schemeClr val="tx1"/>
                </a:solidFill>
                <a:latin typeface="+mn-lt"/>
                <a:ea typeface="+mn-ea"/>
                <a:cs typeface="+mn-cs"/>
              </a:rPr>
              <a:t>, d'éprinomectine et de praziquantel) pour le traitement de la myiase due au syndrome de la mouche de la tête chez les chats. </a:t>
            </a:r>
          </a:p>
          <a:p>
            <a:r>
              <a:rPr lang="en-CA" sz="1200" b="0" i="0" u="none" strike="noStrike" kern="1200" baseline="0" dirty="0">
                <a:solidFill>
                  <a:schemeClr val="tx1"/>
                </a:solidFill>
                <a:latin typeface="+mn-lt"/>
                <a:ea typeface="+mn-ea"/>
                <a:cs typeface="+mn-cs"/>
              </a:rPr>
              <a:t>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La FDA a délivré une autorisation d'utilisation d'urgence pour le spray antiseptique pour plaies F10 avec insecticide (solution topique à base de chlorure de benzalkonium, de polyhexanide et de cyperméthrine) pour la prévention et le traitement des infestations par le NWS. </a:t>
            </a:r>
            <a:r>
              <a:rPr lang="en-CA" sz="1200" b="0" i="0" kern="1200" dirty="0">
                <a:solidFill>
                  <a:schemeClr val="tx1"/>
                </a:solidFill>
                <a:effectLst/>
                <a:latin typeface="+mn-lt"/>
                <a:ea typeface="+mn-ea"/>
                <a:cs typeface="+mn-cs"/>
              </a:rPr>
              <a:t>prévention et le traitement de la myiase causée par le NWS chez les bovins, les chevaux, les espèces mineures d'ongulés (par exemple, les moutons, les chèvres, les cerfs), les rapaces et autres oiseaux sauvages, les oiseaux de compagnie, ainsi que les mammifères sauvages, exotiques et de zoo en captivité, et les avantages connus et potentiels du produit l'emportent sur ses risques connus et potentiels. Le spray antiseptique pour plaies F10 avec insecticide ne doit pas être utilisé chez les chiens et les chats domestiques.</a:t>
            </a:r>
            <a:endParaRPr lang="en-CA" sz="1200" b="0" i="0" u="none" strike="noStrike" kern="1200" baseline="0" dirty="0">
              <a:solidFill>
                <a:schemeClr val="tx1"/>
              </a:solidFill>
              <a:latin typeface="+mn-lt"/>
              <a:ea typeface="+mn-ea"/>
              <a:cs typeface="+mn-cs"/>
            </a:endParaRPr>
          </a:p>
          <a:p>
            <a:pPr lvl="0"/>
            <a:endParaRPr lang="en-CA" b="1" dirty="0"/>
          </a:p>
        </p:txBody>
      </p:sp>
      <p:sp>
        <p:nvSpPr>
          <p:cNvPr id="4" name="Slide Number Placeholder 3">
            <a:extLst>
              <a:ext uri="{FF2B5EF4-FFF2-40B4-BE49-F238E27FC236}">
                <a16:creationId xmlns:a16="http://schemas.microsoft.com/office/drawing/2014/main" id="{268B826A-9858-EC58-7B8A-D3BA7E7834D8}"/>
              </a:ext>
            </a:extLst>
          </p:cNvPr>
          <p:cNvSpPr txBox="1"/>
          <p:nvPr/>
        </p:nvSpPr>
        <p:spPr>
          <a:xfrm>
            <a:off x="3976689" y="8839203"/>
            <a:ext cx="3041651" cy="466728"/>
          </a:xfrm>
          <a:prstGeom prst="rect">
            <a:avLst/>
          </a:prstGeom>
          <a:noFill/>
          <a:ln cap="flat">
            <a:noFill/>
          </a:ln>
        </p:spPr>
        <p:txBody>
          <a:bodyPr vert="horz" wrap="square" lIns="93287" tIns="46643" rIns="93287" bIns="4664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5B4968-2C7F-42C6-8B5A-66F8264C3095}" type="slidenum">
              <a:t>3</a:t>
            </a:fld>
            <a:endParaRPr lang="en-US" sz="1200" b="0" i="0" u="none" strike="noStrike" kern="1200" cap="none" spc="0" baseline="0">
              <a:solidFill>
                <a:srgbClr val="000000"/>
              </a:solidFill>
              <a:uFillTx/>
              <a:latin typeface="Calibri" pitchFamily="34"/>
            </a:endParaRPr>
          </a:p>
        </p:txBody>
      </p:sp>
    </p:spTree>
    <p:extLst>
      <p:ext uri="{BB962C8B-B14F-4D97-AF65-F5344CB8AC3E}">
        <p14:creationId xmlns:p14="http://schemas.microsoft.com/office/powerpoint/2010/main" val="318786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954D-BC7A-D41E-3E76-5126C0B4A949}"/>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3B6AA2C-902E-D32C-CD67-A9BD6099D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85882EF-C5CC-DF57-8F3E-AA6405870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Chiens et chats </a:t>
            </a:r>
          </a:p>
        </p:txBody>
      </p:sp>
      <p:sp>
        <p:nvSpPr>
          <p:cNvPr id="25604" name="Slide Number Placeholder 3">
            <a:extLst>
              <a:ext uri="{FF2B5EF4-FFF2-40B4-BE49-F238E27FC236}">
                <a16:creationId xmlns:a16="http://schemas.microsoft.com/office/drawing/2014/main" id="{EE72844B-3007-0CDB-F042-0DCA86D4DA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t>4</a:t>
            </a:fld>
            <a:endParaRPr lang="en-US" altLang="en-US"/>
          </a:p>
        </p:txBody>
      </p:sp>
    </p:spTree>
    <p:extLst>
      <p:ext uri="{BB962C8B-B14F-4D97-AF65-F5344CB8AC3E}">
        <p14:creationId xmlns:p14="http://schemas.microsoft.com/office/powerpoint/2010/main" val="274067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La dernière apparition dans le sud des États-Unis a eu lieu en Arizona, avec la souche du virus du New Jersey</a:t>
            </a:r>
          </a:p>
          <a:p>
            <a:endParaRPr lang="en-CA" sz="1200" dirty="0"/>
          </a:p>
          <a:p>
            <a:r>
              <a:rPr lang="en-CA" sz="1200" dirty="0"/>
              <a:t>Aucun mouvement de bétail lié au cas index n'ayant été signalé récemment, on soupçonne que les mouvements de vecteurs à travers la frontière soient à l'origine des cas.</a:t>
            </a:r>
          </a:p>
          <a:p>
            <a:endParaRPr lang="en-CA" sz="1200" dirty="0"/>
          </a:p>
          <a:p>
            <a:r>
              <a:rPr lang="en-CA" sz="1200" dirty="0"/>
              <a:t>On pense également que les cas apparus en Californie, au Nevada et au Texas en 2023 et 2024 trouvent leur origine dans les mouvements de vecteurs à travers la frontière avec le Mexique, sans aucun mouvement d'animaux associé. </a:t>
            </a:r>
          </a:p>
          <a:p>
            <a:endParaRPr lang="en-CA" sz="1200" dirty="0"/>
          </a:p>
          <a:p>
            <a:r>
              <a:rPr lang="en-CA" sz="1200" dirty="0"/>
              <a:t>Compte tenu des effets du changement climatique, il ne serait pas surprenant d'assister à des incursions plus fréquentes de la stomatite vésiculeuse dans le sud des États-Unis. </a:t>
            </a:r>
          </a:p>
        </p:txBody>
      </p:sp>
      <p:sp>
        <p:nvSpPr>
          <p:cNvPr id="4" name="Slide Number Placeholder 3"/>
          <p:cNvSpPr>
            <a:spLocks noGrp="1"/>
          </p:cNvSpPr>
          <p:nvPr>
            <p:ph type="sldNum" sz="quarter" idx="5"/>
          </p:nvPr>
        </p:nvSpPr>
        <p:spPr/>
        <p:txBody>
          <a:bodyPr/>
          <a:lstStyle/>
          <a:p>
            <a:pPr>
              <a:defRPr/>
            </a:pPr>
            <a:fld id="{5DF3478F-8C7D-4D57-99AC-F08844FF7A3D}" type="slidenum">
              <a:rPr lang="en-US" smtClean="0"/>
              <a:t>5</a:t>
            </a:fld>
            <a:endParaRPr lang="en-US"/>
          </a:p>
        </p:txBody>
      </p:sp>
    </p:spTree>
    <p:extLst>
      <p:ext uri="{BB962C8B-B14F-4D97-AF65-F5344CB8AC3E}">
        <p14:creationId xmlns:p14="http://schemas.microsoft.com/office/powerpoint/2010/main" val="243494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Le 24 février 2026, le SVA a signalé que le virus </a:t>
            </a:r>
            <a:r>
              <a:rPr lang="en-CA" sz="1200" b="0" i="0" kern="1200" dirty="0" err="1">
                <a:solidFill>
                  <a:schemeClr val="tx1"/>
                </a:solidFill>
                <a:effectLst/>
                <a:latin typeface="+mn-lt"/>
                <a:ea typeface="+mn-ea"/>
                <a:cs typeface="+mn-cs"/>
              </a:rPr>
              <a:t>du parapox</a:t>
            </a:r>
            <a:r>
              <a:rPr lang="en-CA" sz="1200" b="0" i="0" kern="1200" dirty="0">
                <a:solidFill>
                  <a:schemeClr val="tx1"/>
                </a:solidFill>
                <a:effectLst/>
                <a:latin typeface="+mn-lt"/>
                <a:ea typeface="+mn-ea"/>
                <a:cs typeface="+mn-cs"/>
              </a:rPr>
              <a:t> équin avait été détecté pour la première fois en Suède, avec des cas confirmés chez un cheval de sang chaud dans le comté de Jönköping (août 2025) et chez un cheval de course standard dans le comté </a:t>
            </a:r>
            <a:r>
              <a:rPr lang="en-CA" sz="1200" b="0" i="0" kern="1200" dirty="0" err="1">
                <a:solidFill>
                  <a:schemeClr val="tx1"/>
                </a:solidFill>
                <a:effectLst/>
                <a:latin typeface="+mn-lt"/>
                <a:ea typeface="+mn-ea"/>
                <a:cs typeface="+mn-cs"/>
              </a:rPr>
              <a:t>de Norrbotten </a:t>
            </a:r>
            <a:r>
              <a:rPr lang="en-CA" sz="1200" b="0" i="0" kern="1200" dirty="0">
                <a:solidFill>
                  <a:schemeClr val="tx1"/>
                </a:solidFill>
                <a:effectLst/>
                <a:latin typeface="+mn-lt"/>
                <a:ea typeface="+mn-ea"/>
                <a:cs typeface="+mn-cs"/>
              </a:rPr>
              <a:t>(décembre 2025). L'analyse ADN réalisée par l'Institut vétérinaire suédois (SVA) confirme que la souche est identique à celle apparue en Finlande en 2021. Les signes cliniques du virus </a:t>
            </a:r>
            <a:r>
              <a:rPr lang="en-CA" sz="1200" b="0" i="0" kern="1200" dirty="0" err="1">
                <a:solidFill>
                  <a:schemeClr val="tx1"/>
                </a:solidFill>
                <a:effectLst/>
                <a:latin typeface="+mn-lt"/>
                <a:ea typeface="+mn-ea"/>
                <a:cs typeface="+mn-cs"/>
              </a:rPr>
              <a:t>du parapox </a:t>
            </a:r>
            <a:r>
              <a:rPr lang="en-CA" sz="1200" b="0" i="0" kern="1200" dirty="0">
                <a:solidFill>
                  <a:schemeClr val="tx1"/>
                </a:solidFill>
                <a:effectLst/>
                <a:latin typeface="+mn-lt"/>
                <a:ea typeface="+mn-ea"/>
                <a:cs typeface="+mn-cs"/>
              </a:rPr>
              <a:t>comprennent : de petites vésicules qui éclatent pour former des ulcères ronds. Le SVA a analysé 80 échantillons antérieurs provenant de chevaux présentant des problèmes cutanés, qui se sont tous révélés négatifs. Il a été noté qu'il s'agit d'une nouvelle infection qui n'a probablement pas encore établi une présence significative en Suède. Il convient également de noter que la maladie est zoonotique.</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354599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Déjà détecté en Finlande en 2013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Chez l'homme aux États-Unis </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1104924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88E0A-6AD0-241C-4CEF-1BD47F950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BB304-D900-9611-F13D-5E8C7D533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DA089-889A-0F9D-2E11-B3187E78784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u="none" strike="noStrike" kern="1200" baseline="0" dirty="0">
                <a:solidFill>
                  <a:schemeClr val="tx1"/>
                </a:solidFill>
                <a:latin typeface="+mn-lt"/>
                <a:ea typeface="+mn-ea"/>
                <a:cs typeface="+mn-cs"/>
              </a:rPr>
              <a:t>Cette étude comporte deux volets : 266 échantillons archivés provenant de l'Autorité finlandaise de sécurité alimentaire pour l'étude rétrospective, et 26 chevaux issus de 11 écuries pendant l'épidémie de décembre 2021 à mars 2022. </a:t>
            </a:r>
            <a:endParaRPr lang="en-CA" dirty="0"/>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Cette première étude sérologique sur </a:t>
            </a:r>
            <a:r>
              <a:rPr lang="en-CA" sz="1200" b="0" i="0" u="none" strike="noStrike" kern="1200" baseline="0" dirty="0" err="1">
                <a:solidFill>
                  <a:schemeClr val="tx1"/>
                </a:solidFill>
                <a:latin typeface="+mn-lt"/>
                <a:ea typeface="+mn-ea"/>
                <a:cs typeface="+mn-cs"/>
              </a:rPr>
              <a:t>l'EqPPV </a:t>
            </a:r>
            <a:r>
              <a:rPr lang="en-CA" sz="1200" b="0" i="0" u="none" strike="noStrike" kern="1200" baseline="0" dirty="0">
                <a:solidFill>
                  <a:schemeClr val="tx1"/>
                </a:solidFill>
                <a:latin typeface="+mn-lt"/>
                <a:ea typeface="+mn-ea"/>
                <a:cs typeface="+mn-cs"/>
              </a:rPr>
              <a:t>montre que le virus provoque une réponse immunitaire rapide qui peut être détectée par IFA pendant au moins un an. Elle montre également que le virus circule en Finlande depuis au moins 2012 et corrobore les rapports selon lesquels </a:t>
            </a:r>
            <a:r>
              <a:rPr lang="en-CA" sz="1200" b="0" i="0" u="none" strike="noStrike" kern="1200" baseline="0" dirty="0" err="1">
                <a:solidFill>
                  <a:schemeClr val="tx1"/>
                </a:solidFill>
                <a:latin typeface="+mn-lt"/>
                <a:ea typeface="+mn-ea"/>
                <a:cs typeface="+mn-cs"/>
              </a:rPr>
              <a:t>l'EqPPV </a:t>
            </a:r>
            <a:r>
              <a:rPr lang="en-CA" sz="1200" b="0" i="0" u="none" strike="noStrike" kern="1200" baseline="0" dirty="0">
                <a:solidFill>
                  <a:schemeClr val="tx1"/>
                </a:solidFill>
                <a:latin typeface="+mn-lt"/>
                <a:ea typeface="+mn-ea"/>
                <a:cs typeface="+mn-cs"/>
              </a:rPr>
              <a:t>peut provoquer des épidémies récurrentes. À l'avenir, il sera nécessaire de procéder au dépistage d'échantillons plus nombreux afin de confirmer le lien entre </a:t>
            </a:r>
            <a:r>
              <a:rPr lang="en-CA" sz="1200" b="0" i="0" u="none" strike="noStrike" kern="1200" baseline="0" dirty="0" err="1">
                <a:solidFill>
                  <a:schemeClr val="tx1"/>
                </a:solidFill>
                <a:latin typeface="+mn-lt"/>
                <a:ea typeface="+mn-ea"/>
                <a:cs typeface="+mn-cs"/>
              </a:rPr>
              <a:t>l'EqPPV </a:t>
            </a:r>
            <a:r>
              <a:rPr lang="en-CA" sz="1200" b="0" i="0" u="none" strike="noStrike" kern="1200" baseline="0" dirty="0">
                <a:solidFill>
                  <a:schemeClr val="tx1"/>
                </a:solidFill>
                <a:latin typeface="+mn-lt"/>
                <a:ea typeface="+mn-ea"/>
                <a:cs typeface="+mn-cs"/>
              </a:rPr>
              <a:t>et les épidémies antérieures, ainsi que de comprendre la répartition mondiale du virus. </a:t>
            </a:r>
          </a:p>
          <a:p>
            <a:endParaRPr lang="en-CA" sz="1200" b="0" i="0" u="none" strike="noStrike" kern="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A5F1E6F-B7D7-F122-FF6B-210653DB33FE}"/>
              </a:ext>
            </a:extLst>
          </p:cNvPr>
          <p:cNvSpPr>
            <a:spLocks noGrp="1"/>
          </p:cNvSpPr>
          <p:nvPr>
            <p:ph type="sldNum" sz="quarter" idx="5"/>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126524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 dernière fois, nous avons abordé les cas d'herpès équin liés à l'épidémie qui a touché plusieurs États américains et qui était associée à la Women’s Professional Rodeo Association de Waco, au Texas, ainsi qu’à l’Elite Barrel Race en novembre 2025. La tendance du risque lié à l’EHV présente un schéma périodique. Que se passe-t-il dans la réalité ?</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1622445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de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principaux</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4/28/2026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vma.org/news/60-equine-herpesvirus-cases-confirmed-multistate-outbrea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www.frontiersin.org/journals/cellular-and-infection-microbiology/articles/10.3389/fcimb.2026.1787655/full" TargetMode="External"/><Relationship Id="rId7" Type="http://schemas.openxmlformats.org/officeDocument/2006/relationships/hyperlink" Target="https://www.eurosurveillance.org/content/10.2807/1560-7917.ES.2026.31.4.2600049#html_fulltext" TargetMode="External"/><Relationship Id="rId2" Type="http://schemas.openxmlformats.org/officeDocument/2006/relationships/hyperlink" Target="https://www.nejm.org/doi/full/10.1056/NEJMc2514269?query=infectious-disease" TargetMode="External"/><Relationship Id="rId1" Type="http://schemas.openxmlformats.org/officeDocument/2006/relationships/slideLayout" Target="../slideLayouts/slideLayout5.xml"/><Relationship Id="rId6" Type="http://schemas.openxmlformats.org/officeDocument/2006/relationships/hyperlink" Target="https://www.nature.com/articles/s41598-026-37422-0" TargetMode="External"/><Relationship Id="rId5" Type="http://schemas.openxmlformats.org/officeDocument/2006/relationships/hyperlink" Target="https://www.sciencedirect.com/science/article/pii/S1877959X25001153" TargetMode="External"/><Relationship Id="rId4" Type="http://schemas.openxmlformats.org/officeDocument/2006/relationships/hyperlink" Target="https://link.springer.com/article/10.1007/s00705-026-06574-9"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nationalhogfarmer.com/livestock-management/usda-announces-completion-of-sterile-fly-dispersal-facility-in-texas" TargetMode="External"/><Relationship Id="rId3" Type="http://schemas.openxmlformats.org/officeDocument/2006/relationships/image" Target="../media/image3.png"/><Relationship Id="rId7" Type="http://schemas.openxmlformats.org/officeDocument/2006/relationships/hyperlink" Target="https://www.swissinfo.ch/spa/honduras-confirma-primera-muerte-de-un-humano-en-2026-provocada-por-el-gusano-barrenador/9107639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infobae.com/mexico/2026/02/05/gusano-barrenador-infesta-a-ciervos-rojos-en-yucatan/" TargetMode="External"/><Relationship Id="rId11" Type="http://schemas.openxmlformats.org/officeDocument/2006/relationships/image" Target="../media/image4.png"/><Relationship Id="rId5" Type="http://schemas.openxmlformats.org/officeDocument/2006/relationships/hyperlink" Target="https://app.powerbi.com/view?r=eyJrIjoiMjkzMzAzMzUtZmRlNi00ZTMzLTk1NDEtNjkzZTEwNzZjZGFlIiwidCI6ImM1OWRjNTZhLTkzZWMtNGIwNy1iNzFkLTQzYzg0NDkyNTcxOCIsImMiOjR9" TargetMode="External"/><Relationship Id="rId10" Type="http://schemas.openxmlformats.org/officeDocument/2006/relationships/hyperlink" Target="https://www.tpr.org/news/2026-02-13/how-glow-in-the-dark-sterile-flies-are-being-used-to-combat-new-world-screwworm" TargetMode="External"/><Relationship Id="rId4" Type="http://schemas.openxmlformats.org/officeDocument/2006/relationships/hyperlink" Target="https://www.aphis.usda.gov/livestock-poultry-disease/stop-screwworm" TargetMode="External"/><Relationship Id="rId9" Type="http://schemas.openxmlformats.org/officeDocument/2006/relationships/hyperlink" Target="https://www.aphis.usda.gov/animal-emergencies/nw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da.gov/animal-veterinary/cvm-updates/fda-conditionally-approves-drug-treat-new-world-screwworm-dogs" TargetMode="External"/><Relationship Id="rId7" Type="http://schemas.openxmlformats.org/officeDocument/2006/relationships/hyperlink" Target="https://www.fda.gov/animal-veterinary/cvm-updates/fda-issues-emergency-use-authorizations-drugs-treat-new-world-screwworm-dogs-and-ca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fda.gov/animal-veterinary/cvm-updates/fda-issues-emergency-use-authorization-over-counter-injectable-drug-prevent-new-world-screwworm" TargetMode="External"/><Relationship Id="rId11" Type="http://schemas.openxmlformats.org/officeDocument/2006/relationships/image" Target="../media/image7.png"/><Relationship Id="rId5" Type="http://schemas.openxmlformats.org/officeDocument/2006/relationships/hyperlink" Target="https://www.fda.gov/news-events/press-announcements/fda-conditionally-approves-first-drug-prevention-and-treatment-new-world-screwworm-infestations" TargetMode="External"/><Relationship Id="rId10" Type="http://schemas.openxmlformats.org/officeDocument/2006/relationships/hyperlink" Target="https://www.fda.gov/animal-veterinary/cvm-updates/fda-issues-emergency-use-authorization-topical-spray-prevent-and-treat-new-world-screwworm-multiple" TargetMode="External"/><Relationship Id="rId4" Type="http://schemas.openxmlformats.org/officeDocument/2006/relationships/hyperlink" Target="https://www.fda.gov/news-events/press-announcements/fda-conditionally-approves-topical-drug-cattle-new-world-screwworm-and-cattle-fever-tick"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vectorvbdwatch.tennessee.edu/longhorned_tick_and_theileria/" TargetMode="External"/><Relationship Id="rId5" Type="http://schemas.openxmlformats.org/officeDocument/2006/relationships/image" Target="../media/image9.png"/><Relationship Id="rId4" Type="http://schemas.openxmlformats.org/officeDocument/2006/relationships/hyperlink" Target="https://tickapp.tamu.edu/invasive-ticks/asian-longhorned-tick-situation-repor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cattle/vesicular-stomatiti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equinesurveillance.org/jdata/icc/iccnotification/?refid=1005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nc.cdc.gov/eid/article/22/7/15-1636-f1"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hyperlink" Target="https://www.microbiologyresearch.org/content/journal/jgv/10.1099/jgv.0.00194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gif"/><Relationship Id="rId4" Type="http://schemas.openxmlformats.org/officeDocument/2006/relationships/hyperlink" Target="https://academic.oup.com/cid/article/60/2/195/289572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nk.springer.com/article/10.1186/s12917-026-05314-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hyperlink" Target="https://app.powerbi.com/view?r=eyJrIjoiOGFiMTAwYjAtZDkzZC00ZmZhLTk4ZTgtNGJjYmNjZjU3MmE4IiwidCI6IjE4YjVhNWVkLTFkODYtNDFkMy05NGEwLWJjMjdkYWUzMmFiMiJ9" TargetMode="External"/><Relationship Id="rId4" Type="http://schemas.openxmlformats.org/officeDocument/2006/relationships/hyperlink" Target="https://www.equinediseasecc.org/ale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a:t>
            </a:r>
            <a:r>
              <a:rPr lang="en-CA" altLang="en-US" dirty="0" err="1"/>
              <a:t>équin</a:t>
            </a:r>
            <a:r>
              <a:rPr lang="en-CA" altLang="en-US"/>
              <a:t> du </a:t>
            </a:r>
            <a:r>
              <a:rPr lang="en-CA" altLang="en-US" dirty="0"/>
              <a:t>SCSSA</a:t>
            </a:r>
          </a:p>
          <a:p>
            <a:pPr eaLnBrk="1" hangingPunct="1"/>
            <a:r>
              <a:rPr lang="en-CA" altLang="en-US" dirty="0"/>
              <a:t>21 avril 2026</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741B-31D0-FB6B-BF31-722AB3F6CA90}"/>
              </a:ext>
            </a:extLst>
          </p:cNvPr>
          <p:cNvSpPr>
            <a:spLocks noGrp="1"/>
          </p:cNvSpPr>
          <p:nvPr>
            <p:ph type="title"/>
          </p:nvPr>
        </p:nvSpPr>
        <p:spPr>
          <a:xfrm>
            <a:off x="0" y="1"/>
            <a:ext cx="12192000" cy="712098"/>
          </a:xfrm>
        </p:spPr>
        <p:txBody>
          <a:bodyPr/>
          <a:lstStyle/>
          <a:p>
            <a:r>
              <a:rPr lang="en-CA" sz="2800" dirty="0">
                <a:solidFill>
                  <a:srgbClr val="0070C0"/>
                </a:solidFill>
                <a:hlinkClick r:id="rId3">
                  <a:extLst>
                    <a:ext uri="{A12FA001-AC4F-418D-AE19-62706E023703}">
                      <ahyp:hlinkClr xmlns:ahyp="http://schemas.microsoft.com/office/drawing/2018/hyperlinkcolor" val="tx"/>
                    </a:ext>
                  </a:extLst>
                </a:hlinkClick>
              </a:rPr>
              <a:t>60 cas d'herpèsvirus équin confirmés dans le cadre d'une épidémie touchant plusieurs États | Association américaine de médecine vétérinaire</a:t>
            </a:r>
            <a:endParaRPr lang="en-CA" sz="2800" dirty="0">
              <a:solidFill>
                <a:srgbClr val="0070C0"/>
              </a:solidFill>
            </a:endParaRPr>
          </a:p>
        </p:txBody>
      </p:sp>
      <p:sp>
        <p:nvSpPr>
          <p:cNvPr id="5" name="Slide Number Placeholder 4">
            <a:extLst>
              <a:ext uri="{FF2B5EF4-FFF2-40B4-BE49-F238E27FC236}">
                <a16:creationId xmlns:a16="http://schemas.microsoft.com/office/drawing/2014/main" id="{F45C4DB7-B920-0463-CA98-F1F3951B2D1D}"/>
              </a:ext>
            </a:extLst>
          </p:cNvPr>
          <p:cNvSpPr>
            <a:spLocks noGrp="1"/>
          </p:cNvSpPr>
          <p:nvPr>
            <p:ph type="sldNum" sz="quarter" idx="10"/>
          </p:nvPr>
        </p:nvSpPr>
        <p:spPr/>
        <p:txBody>
          <a:bodyPr/>
          <a:lstStyle/>
          <a:p>
            <a:pPr>
              <a:defRPr/>
            </a:pPr>
            <a:fld id="{222C2B47-41F2-42A5-AA41-34CCD9669551}" type="slidenum">
              <a:rPr lang="en-US" smtClean="0"/>
              <a:t>10</a:t>
            </a:fld>
            <a:endParaRPr lang="en-US"/>
          </a:p>
        </p:txBody>
      </p:sp>
      <p:pic>
        <p:nvPicPr>
          <p:cNvPr id="7" name="Picture 6">
            <a:extLst>
              <a:ext uri="{FF2B5EF4-FFF2-40B4-BE49-F238E27FC236}">
                <a16:creationId xmlns:a16="http://schemas.microsoft.com/office/drawing/2014/main" id="{5A5D3D47-92C5-485D-5AA6-2C3166CEEBD5}"/>
              </a:ext>
            </a:extLst>
          </p:cNvPr>
          <p:cNvPicPr>
            <a:picLocks noChangeAspect="1"/>
          </p:cNvPicPr>
          <p:nvPr/>
        </p:nvPicPr>
        <p:blipFill>
          <a:blip r:embed="rId4"/>
          <a:stretch>
            <a:fillRect/>
          </a:stretch>
        </p:blipFill>
        <p:spPr>
          <a:xfrm>
            <a:off x="838200" y="808120"/>
            <a:ext cx="9983584" cy="5913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029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EF98-ABF9-CB29-9405-D1CE34B88D4E}"/>
              </a:ext>
            </a:extLst>
          </p:cNvPr>
          <p:cNvSpPr>
            <a:spLocks noGrp="1"/>
          </p:cNvSpPr>
          <p:nvPr>
            <p:ph type="title"/>
          </p:nvPr>
        </p:nvSpPr>
        <p:spPr>
          <a:xfrm>
            <a:off x="838200" y="0"/>
            <a:ext cx="10515600" cy="713509"/>
          </a:xfrm>
        </p:spPr>
        <p:txBody>
          <a:bodyPr/>
          <a:lstStyle/>
          <a:p>
            <a:r>
              <a:rPr lang="en-CA" dirty="0"/>
              <a:t>Résultats scientifiques</a:t>
            </a:r>
          </a:p>
        </p:txBody>
      </p:sp>
      <p:sp>
        <p:nvSpPr>
          <p:cNvPr id="3" name="Content Placeholder 2">
            <a:extLst>
              <a:ext uri="{FF2B5EF4-FFF2-40B4-BE49-F238E27FC236}">
                <a16:creationId xmlns:a16="http://schemas.microsoft.com/office/drawing/2014/main" id="{5DB1F3C5-0699-21E3-542A-A11E8A69B82D}"/>
              </a:ext>
            </a:extLst>
          </p:cNvPr>
          <p:cNvSpPr>
            <a:spLocks noGrp="1"/>
          </p:cNvSpPr>
          <p:nvPr>
            <p:ph type="body" sz="quarter" idx="13"/>
          </p:nvPr>
        </p:nvSpPr>
        <p:spPr>
          <a:xfrm>
            <a:off x="838200" y="1245674"/>
            <a:ext cx="10515600" cy="4366651"/>
          </a:xfrm>
        </p:spPr>
        <p:txBody>
          <a:bodyPr/>
          <a:lstStyle/>
          <a:p>
            <a:r>
              <a:rPr lang="en-CA" sz="2400" dirty="0">
                <a:hlinkClick r:id="rId2"/>
              </a:rPr>
              <a:t>Transmission probable du virus de l'encéphalite japonaise par transplantation d'organes | New England Journal of Medicine</a:t>
            </a:r>
            <a:endParaRPr lang="en-CA" sz="2400" dirty="0"/>
          </a:p>
          <a:p>
            <a:r>
              <a:rPr lang="en-CA" sz="2400" dirty="0">
                <a:hlinkClick r:id="rId3"/>
              </a:rPr>
              <a:t>Frontiers | L'isolement et la caractérisation du virus de l'encéphalite japonaise de génotype I chez le porc fournissent des preuves de la présence du virus dans les sécrétions nasales et de la co-circulation des génotypes du virus de l'encéphalite japonaise (JEV) dans l'Assam, en Inde</a:t>
            </a:r>
            <a:endParaRPr lang="en-CA" sz="2400" dirty="0"/>
          </a:p>
          <a:p>
            <a:r>
              <a:rPr lang="en-CA" sz="2400" dirty="0">
                <a:hlinkClick r:id="rId4"/>
              </a:rPr>
              <a:t>Circulation persistante du virus Rocio au Brésil : un premier cas d'infection chez un cheval souligne la nécessité de renforcer la surveillance des arbovirus | Archives of Virology | Springer Nature Link</a:t>
            </a:r>
            <a:endParaRPr lang="en-CA" sz="2400" dirty="0">
              <a:solidFill>
                <a:srgbClr val="0563C1"/>
              </a:solidFill>
              <a:hlinkClick r:id="rId5">
                <a:extLst>
                  <a:ext uri="{A12FA001-AC4F-418D-AE19-62706E023703}">
                    <ahyp:hlinkClr xmlns:ahyp="http://schemas.microsoft.com/office/drawing/2018/hyperlinkcolor" val="tx"/>
                  </a:ext>
                </a:extLst>
              </a:hlinkClick>
            </a:endParaRPr>
          </a:p>
          <a:p>
            <a:r>
              <a:rPr lang="en-CA" sz="2400" dirty="0">
                <a:hlinkClick r:id="rId6"/>
              </a:rPr>
              <a:t>Surveillance au niveau des comtés de la tique américaine du chien (Dermacentor variabilis) et des espèces de Rickettsia dans le Kentucky | Scientific Reports</a:t>
            </a:r>
            <a:endParaRPr lang="en-CA" sz="2400" dirty="0"/>
          </a:p>
          <a:p>
            <a:r>
              <a:rPr lang="en-CA" sz="2400" dirty="0">
                <a:hlinkClick r:id="rId7"/>
              </a:rPr>
              <a:t>Eurosurveillance | Première détection du virus du Nil occidental en Belgique grâce à la surveillance des oiseaux sauvages, Belgique, 2025</a:t>
            </a:r>
            <a:endParaRPr lang="en-CA" sz="2400" dirty="0">
              <a:solidFill>
                <a:srgbClr val="0563C1"/>
              </a:solidFill>
              <a:hlinkClick r:id="rId5">
                <a:extLst>
                  <a:ext uri="{A12FA001-AC4F-418D-AE19-62706E023703}">
                    <ahyp:hlinkClr xmlns:ahyp="http://schemas.microsoft.com/office/drawing/2018/hyperlinkcolor" val="tx"/>
                  </a:ext>
                </a:extLst>
              </a:hlinkClick>
            </a:endParaRPr>
          </a:p>
          <a:p>
            <a:endParaRPr lang="en-US" sz="2400" dirty="0"/>
          </a:p>
        </p:txBody>
      </p:sp>
      <p:sp>
        <p:nvSpPr>
          <p:cNvPr id="5" name="Slide Number Placeholder 4">
            <a:extLst>
              <a:ext uri="{FF2B5EF4-FFF2-40B4-BE49-F238E27FC236}">
                <a16:creationId xmlns:a16="http://schemas.microsoft.com/office/drawing/2014/main" id="{15DA5860-51E1-8B11-479C-8E48CBF09285}"/>
              </a:ext>
            </a:extLst>
          </p:cNvPr>
          <p:cNvSpPr>
            <a:spLocks noGrp="1"/>
          </p:cNvSpPr>
          <p:nvPr>
            <p:ph type="sldNum" sz="quarter" idx="14"/>
          </p:nvPr>
        </p:nvSpPr>
        <p:spPr/>
        <p:txBody>
          <a:bodyPr/>
          <a:lstStyle/>
          <a:p>
            <a:pPr>
              <a:defRPr/>
            </a:pPr>
            <a:fld id="{222C2B47-41F2-42A5-AA41-34CCD9669551}" type="slidenum">
              <a:rPr lang="en-US" smtClean="0"/>
              <a:t>11</a:t>
            </a:fld>
            <a:endParaRPr lang="en-US"/>
          </a:p>
        </p:txBody>
      </p:sp>
    </p:spTree>
    <p:extLst>
      <p:ext uri="{BB962C8B-B14F-4D97-AF65-F5344CB8AC3E}">
        <p14:creationId xmlns:p14="http://schemas.microsoft.com/office/powerpoint/2010/main" val="83362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F8A6B9-AB3E-C068-8BB9-11C247187221}"/>
              </a:ext>
            </a:extLst>
          </p:cNvPr>
          <p:cNvPicPr>
            <a:picLocks noChangeAspect="1"/>
          </p:cNvPicPr>
          <p:nvPr/>
        </p:nvPicPr>
        <p:blipFill>
          <a:blip r:embed="rId3"/>
          <a:stretch>
            <a:fillRect/>
          </a:stretch>
        </p:blipFill>
        <p:spPr>
          <a:xfrm>
            <a:off x="6928419" y="3296376"/>
            <a:ext cx="5263581" cy="3561624"/>
          </a:xfrm>
          <a:prstGeom prst="rect">
            <a:avLst/>
          </a:prstGeom>
        </p:spPr>
      </p:pic>
      <p:sp>
        <p:nvSpPr>
          <p:cNvPr id="2" name="Title 1">
            <a:extLst>
              <a:ext uri="{FF2B5EF4-FFF2-40B4-BE49-F238E27FC236}">
                <a16:creationId xmlns:a16="http://schemas.microsoft.com/office/drawing/2014/main" id="{927B6F6E-9B62-B951-1646-698BA1B0548B}"/>
              </a:ext>
            </a:extLst>
          </p:cNvPr>
          <p:cNvSpPr txBox="1">
            <a:spLocks noGrp="1"/>
          </p:cNvSpPr>
          <p:nvPr>
            <p:ph type="title"/>
          </p:nvPr>
        </p:nvSpPr>
        <p:spPr>
          <a:xfrm>
            <a:off x="132642" y="1"/>
            <a:ext cx="10515600" cy="720436"/>
          </a:xfrm>
        </p:spPr>
        <p:txBody>
          <a:bodyPr/>
          <a:lstStyle/>
          <a:p>
            <a:pPr lvl="0"/>
            <a:r>
              <a:rPr lang="en-CA" sz="4000" dirty="0">
                <a:solidFill>
                  <a:srgbClr val="0070C0"/>
                </a:solidFill>
                <a:hlinkClick r:id="rId4">
                  <a:extLst>
                    <a:ext uri="{A12FA001-AC4F-418D-AE19-62706E023703}">
                      <ahyp:hlinkClr xmlns:ahyp="http://schemas.microsoft.com/office/drawing/2018/hyperlinkcolor" val="tx"/>
                    </a:ext>
                  </a:extLst>
                </a:hlinkClick>
              </a:rPr>
              <a:t>La </a:t>
            </a:r>
            <a:r>
              <a:rPr lang="en-CA" sz="4000" dirty="0" err="1">
                <a:solidFill>
                  <a:srgbClr val="0070C0"/>
                </a:solidFill>
                <a:hlinkClick r:id="rId4">
                  <a:extLst>
                    <a:ext uri="{A12FA001-AC4F-418D-AE19-62706E023703}">
                      <ahyp:hlinkClr xmlns:ahyp="http://schemas.microsoft.com/office/drawing/2018/hyperlinkcolor" val="tx"/>
                    </a:ext>
                  </a:extLst>
                </a:hlinkClick>
              </a:rPr>
              <a:t>Myiase</a:t>
            </a:r>
            <a:r>
              <a:rPr lang="en-CA" sz="4000" dirty="0">
                <a:solidFill>
                  <a:srgbClr val="0070C0"/>
                </a:solidFill>
                <a:hlinkClick r:id="rId4">
                  <a:extLst>
                    <a:ext uri="{A12FA001-AC4F-418D-AE19-62706E023703}">
                      <ahyp:hlinkClr xmlns:ahyp="http://schemas.microsoft.com/office/drawing/2018/hyperlinkcolor" val="tx"/>
                    </a:ext>
                  </a:extLst>
                </a:hlinkClick>
              </a:rPr>
              <a:t> du Nouveau Monde</a:t>
            </a:r>
            <a:endParaRPr lang="en-CA" sz="4000" dirty="0">
              <a:solidFill>
                <a:srgbClr val="0070C0"/>
              </a:solidFill>
            </a:endParaRPr>
          </a:p>
        </p:txBody>
      </p:sp>
      <p:sp>
        <p:nvSpPr>
          <p:cNvPr id="3" name="Content Placeholder 4">
            <a:extLst>
              <a:ext uri="{FF2B5EF4-FFF2-40B4-BE49-F238E27FC236}">
                <a16:creationId xmlns:a16="http://schemas.microsoft.com/office/drawing/2014/main" id="{BCE18370-00D0-235A-4A74-605D45E2530E}"/>
              </a:ext>
            </a:extLst>
          </p:cNvPr>
          <p:cNvSpPr txBox="1">
            <a:spLocks noGrp="1"/>
          </p:cNvSpPr>
          <p:nvPr>
            <p:ph idx="1"/>
          </p:nvPr>
        </p:nvSpPr>
        <p:spPr>
          <a:xfrm>
            <a:off x="132642" y="625702"/>
            <a:ext cx="6699576" cy="6232297"/>
          </a:xfrm>
        </p:spPr>
        <p:txBody>
          <a:bodyPr/>
          <a:lstStyle/>
          <a:p>
            <a:pPr lvl="0"/>
            <a:r>
              <a:rPr lang="en-US" sz="1600" dirty="0">
                <a:solidFill>
                  <a:srgbClr val="0070C0"/>
                </a:solidFill>
                <a:ea typeface="Calibri"/>
                <a:cs typeface="Calibri"/>
                <a:hlinkClick r:id="rId5">
                  <a:extLst>
                    <a:ext uri="{A12FA001-AC4F-418D-AE19-62706E023703}">
                      <ahyp:hlinkClr xmlns:ahyp="http://schemas.microsoft.com/office/drawing/2018/hyperlinkcolor" val="tx"/>
                    </a:ext>
                  </a:extLst>
                </a:hlinkClick>
              </a:rPr>
              <a:t>Le tableau de bord interactif</a:t>
            </a:r>
            <a:r>
              <a:rPr lang="en-US" sz="1600" dirty="0">
                <a:ea typeface="Calibri"/>
                <a:cs typeface="Calibri"/>
              </a:rPr>
              <a:t> du Mexique recense 1 310 cas actifs de ver de la viande chez les animaux (21 131 au total) (20 avril 2026)</a:t>
            </a:r>
          </a:p>
          <a:p>
            <a:pPr lvl="0"/>
            <a:r>
              <a:rPr lang="en-US" sz="1600" dirty="0">
                <a:ea typeface="Calibri"/>
                <a:cs typeface="Calibri"/>
              </a:rPr>
              <a:t>La vermine du Nouveau Monde continue de se propager vers le nord-ouest à travers le pays ; des cas récents chez des chiens à Nuevo León montrent qu'elle est devenue endémique près de la frontière américaine</a:t>
            </a:r>
          </a:p>
          <a:p>
            <a:pPr lvl="0"/>
            <a:r>
              <a:rPr lang="en-US" sz="1600" dirty="0">
                <a:ea typeface="Calibri"/>
                <a:cs typeface="Calibri"/>
              </a:rPr>
              <a:t>Mexique – 1 043 cas chez les chevaux à ce jour (~5 %) 73 actifs</a:t>
            </a:r>
          </a:p>
          <a:p>
            <a:pPr lvl="0"/>
            <a:r>
              <a:rPr lang="en-US" sz="1600" dirty="0">
                <a:ea typeface="Calibri"/>
                <a:cs typeface="Calibri"/>
              </a:rPr>
              <a:t>Des cas ont également été signalés chez des animaux sauvages (</a:t>
            </a:r>
            <a:r>
              <a:rPr lang="en-US" sz="1600" dirty="0">
                <a:ea typeface="Calibri"/>
                <a:cs typeface="Calibri"/>
                <a:hlinkClick r:id="rId6"/>
              </a:rPr>
              <a:t>cerf élaphe</a:t>
            </a:r>
            <a:r>
              <a:rPr lang="en-US" sz="1600" dirty="0">
                <a:ea typeface="Calibri"/>
                <a:cs typeface="Calibri"/>
              </a:rPr>
              <a:t>, singe hurleur)</a:t>
            </a:r>
          </a:p>
          <a:p>
            <a:pPr lvl="0"/>
            <a:r>
              <a:rPr lang="en-US" sz="1600" dirty="0"/>
              <a:t>Le nombre de cas humains au Mexique s'élève désormais à 204 (principalement au Chiapas)</a:t>
            </a:r>
          </a:p>
          <a:p>
            <a:pPr lvl="0"/>
            <a:r>
              <a:rPr lang="en-US" sz="1600" dirty="0">
                <a:hlinkClick r:id="rId7"/>
              </a:rPr>
              <a:t>Le Honduras </a:t>
            </a:r>
            <a:r>
              <a:rPr lang="en-US" sz="1600" dirty="0"/>
              <a:t>a signalé 76 cas humains de NWS pour 2026 </a:t>
            </a:r>
          </a:p>
          <a:p>
            <a:pPr lvl="0"/>
            <a:r>
              <a:rPr lang="en-US" sz="1600" dirty="0"/>
              <a:t>États-Unis – La Floride a signalé un cas de NWS chez un cheval importé d'Argentine</a:t>
            </a:r>
          </a:p>
          <a:p>
            <a:pPr lvl="0"/>
            <a:r>
              <a:rPr lang="en-US" sz="1600" dirty="0"/>
              <a:t>Février – Achèvement d’une installation de dissémination de mouches stériles au </a:t>
            </a:r>
            <a:r>
              <a:rPr lang="en-US" sz="1600" dirty="0">
                <a:hlinkClick r:id="rId8"/>
              </a:rPr>
              <a:t>Texas</a:t>
            </a:r>
            <a:r>
              <a:rPr lang="en-US" sz="1600" dirty="0"/>
              <a:t>, la dissémination s’est déplacée vers le nord</a:t>
            </a:r>
          </a:p>
          <a:p>
            <a:pPr lvl="0"/>
            <a:r>
              <a:rPr lang="en-US" sz="1600" dirty="0"/>
              <a:t>La frontière entre les États-Unis et le Mexique reste fermée – discussions récentes concernant une « stratégie de réouverture » limitée</a:t>
            </a:r>
          </a:p>
          <a:p>
            <a:pPr lvl="0"/>
            <a:r>
              <a:rPr lang="en-US" sz="1600" dirty="0"/>
              <a:t>L'USDA a publié un nouveau guide d'intervention </a:t>
            </a:r>
            <a:r>
              <a:rPr lang="en-CA" sz="1600" dirty="0">
                <a:hlinkClick r:id="rId9"/>
              </a:rPr>
              <a:t>d'urgence contre la NWS | Service d'inspection sanitaire des animaux et des végétaux</a:t>
            </a:r>
            <a:endParaRPr lang="en-CA" sz="1600" dirty="0"/>
          </a:p>
          <a:p>
            <a:pPr lvl="0"/>
            <a:r>
              <a:rPr lang="en-CA" sz="1600" dirty="0">
                <a:hlinkClick r:id="rId10"/>
              </a:rPr>
              <a:t>Comment des mouches stériles phosphorescentes sont utilisées pour lutter contre la mouche du vis du Nouveau Monde | TPR</a:t>
            </a:r>
            <a:endParaRPr lang="en-US" sz="1600" dirty="0"/>
          </a:p>
        </p:txBody>
      </p:sp>
      <p:sp>
        <p:nvSpPr>
          <p:cNvPr id="5" name="Slide Number Placeholder 3">
            <a:extLst>
              <a:ext uri="{FF2B5EF4-FFF2-40B4-BE49-F238E27FC236}">
                <a16:creationId xmlns:a16="http://schemas.microsoft.com/office/drawing/2014/main" id="{034B620E-9522-ADC8-7FF8-65848EB893B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791080-2F6E-4F23-A132-60978EA6C5F6}" type="slidenum">
              <a:rPr/>
              <a:t>2</a:t>
            </a:fld>
            <a:endParaRPr lang="en-US" sz="1200" b="0" i="0" u="none" strike="noStrike" kern="1200" cap="none" spc="0" baseline="0">
              <a:solidFill>
                <a:srgbClr val="898989"/>
              </a:solidFill>
              <a:uFillTx/>
              <a:latin typeface="Calibri" pitchFamily="34"/>
            </a:endParaRPr>
          </a:p>
        </p:txBody>
      </p:sp>
      <p:pic>
        <p:nvPicPr>
          <p:cNvPr id="6" name="Picture 5">
            <a:extLst>
              <a:ext uri="{FF2B5EF4-FFF2-40B4-BE49-F238E27FC236}">
                <a16:creationId xmlns:a16="http://schemas.microsoft.com/office/drawing/2014/main" id="{0360374D-6ADA-45A0-A549-F0C33E7FA6CD}"/>
              </a:ext>
            </a:extLst>
          </p:cNvPr>
          <p:cNvPicPr>
            <a:picLocks noChangeAspect="1"/>
          </p:cNvPicPr>
          <p:nvPr/>
        </p:nvPicPr>
        <p:blipFill>
          <a:blip r:embed="rId11"/>
          <a:stretch>
            <a:fillRect/>
          </a:stretch>
        </p:blipFill>
        <p:spPr>
          <a:xfrm>
            <a:off x="6928419" y="0"/>
            <a:ext cx="5263581" cy="3429000"/>
          </a:xfrm>
          <a:prstGeom prst="rect">
            <a:avLst/>
          </a:prstGeom>
        </p:spPr>
      </p:pic>
      <p:sp>
        <p:nvSpPr>
          <p:cNvPr id="7" name="TextBox 6">
            <a:extLst>
              <a:ext uri="{FF2B5EF4-FFF2-40B4-BE49-F238E27FC236}">
                <a16:creationId xmlns:a16="http://schemas.microsoft.com/office/drawing/2014/main" id="{072F1579-0C23-0926-0AEF-D21281F3F5DC}"/>
              </a:ext>
            </a:extLst>
          </p:cNvPr>
          <p:cNvSpPr txBox="1"/>
          <p:nvPr/>
        </p:nvSpPr>
        <p:spPr>
          <a:xfrm>
            <a:off x="7097212" y="2942303"/>
            <a:ext cx="1344599" cy="369332"/>
          </a:xfrm>
          <a:prstGeom prst="rect">
            <a:avLst/>
          </a:prstGeom>
          <a:solidFill>
            <a:schemeClr val="bg2"/>
          </a:solidFill>
        </p:spPr>
        <p:txBody>
          <a:bodyPr wrap="none" rtlCol="0">
            <a:spAutoFit/>
          </a:bodyPr>
          <a:lstStyle/>
          <a:p>
            <a:r>
              <a:rPr lang="en-CA" dirty="0"/>
              <a:t>Cas actifs</a:t>
            </a:r>
          </a:p>
        </p:txBody>
      </p:sp>
      <p:sp>
        <p:nvSpPr>
          <p:cNvPr id="12" name="TextBox 11">
            <a:extLst>
              <a:ext uri="{FF2B5EF4-FFF2-40B4-BE49-F238E27FC236}">
                <a16:creationId xmlns:a16="http://schemas.microsoft.com/office/drawing/2014/main" id="{6892DB4E-BF00-EFF8-AE76-30E85BAD633D}"/>
              </a:ext>
            </a:extLst>
          </p:cNvPr>
          <p:cNvSpPr txBox="1"/>
          <p:nvPr/>
        </p:nvSpPr>
        <p:spPr>
          <a:xfrm>
            <a:off x="7097211" y="6352148"/>
            <a:ext cx="1996252" cy="369332"/>
          </a:xfrm>
          <a:prstGeom prst="rect">
            <a:avLst/>
          </a:prstGeom>
          <a:solidFill>
            <a:schemeClr val="bg2"/>
          </a:solidFill>
        </p:spPr>
        <p:txBody>
          <a:bodyPr wrap="none" rtlCol="0">
            <a:spAutoFit/>
          </a:bodyPr>
          <a:lstStyle/>
          <a:p>
            <a:r>
              <a:rPr lang="en-CA" dirty="0"/>
              <a:t>Cas cumulés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69CEB-E9CC-D00C-29A3-A7AEF73D617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90299C8-30B8-39A7-CD09-CDEBBB241085}"/>
              </a:ext>
            </a:extLst>
          </p:cNvPr>
          <p:cNvSpPr txBox="1">
            <a:spLocks noGrp="1"/>
          </p:cNvSpPr>
          <p:nvPr>
            <p:ph type="title"/>
          </p:nvPr>
        </p:nvSpPr>
        <p:spPr>
          <a:xfrm>
            <a:off x="223479" y="75044"/>
            <a:ext cx="3933584" cy="1325559"/>
          </a:xfrm>
        </p:spPr>
        <p:txBody>
          <a:bodyPr/>
          <a:lstStyle/>
          <a:p>
            <a:pPr lvl="0"/>
            <a:r>
              <a:rPr lang="en-CA" sz="4000" dirty="0"/>
              <a:t>La </a:t>
            </a:r>
            <a:r>
              <a:rPr lang="en-CA" sz="4000" dirty="0" err="1"/>
              <a:t>Myiase</a:t>
            </a:r>
            <a:r>
              <a:rPr lang="en-CA" sz="4000" dirty="0"/>
              <a:t> du Nouveau Monde</a:t>
            </a:r>
          </a:p>
        </p:txBody>
      </p:sp>
      <p:sp>
        <p:nvSpPr>
          <p:cNvPr id="6" name="Slide Number Placeholder 4">
            <a:extLst>
              <a:ext uri="{FF2B5EF4-FFF2-40B4-BE49-F238E27FC236}">
                <a16:creationId xmlns:a16="http://schemas.microsoft.com/office/drawing/2014/main" id="{C65546F3-5ECD-717E-B76D-A5AF0F30CA1E}"/>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AE46BD-6D88-4349-AA5B-D5BF2A09BC96}" type="slidenum">
              <a:rPr/>
              <a:t>3</a:t>
            </a:fld>
            <a:endParaRPr lang="en-US" sz="1200" b="0" i="0" u="none" strike="noStrike" kern="1200" cap="none" spc="0" baseline="0">
              <a:solidFill>
                <a:srgbClr val="898989"/>
              </a:solidFill>
              <a:uFillTx/>
              <a:latin typeface="Calibri" pitchFamily="34"/>
            </a:endParaRPr>
          </a:p>
        </p:txBody>
      </p:sp>
      <p:sp>
        <p:nvSpPr>
          <p:cNvPr id="7" name="Content Placeholder 7">
            <a:extLst>
              <a:ext uri="{FF2B5EF4-FFF2-40B4-BE49-F238E27FC236}">
                <a16:creationId xmlns:a16="http://schemas.microsoft.com/office/drawing/2014/main" id="{C8554EE4-2F9F-A09C-0100-1892783B847B}"/>
              </a:ext>
            </a:extLst>
          </p:cNvPr>
          <p:cNvSpPr txBox="1">
            <a:spLocks noGrp="1"/>
          </p:cNvSpPr>
          <p:nvPr>
            <p:ph idx="2"/>
          </p:nvPr>
        </p:nvSpPr>
        <p:spPr>
          <a:xfrm>
            <a:off x="4026715" y="-55215"/>
            <a:ext cx="8377645" cy="2059539"/>
          </a:xfrm>
        </p:spPr>
        <p:txBody>
          <a:bodyPr/>
          <a:lstStyle/>
          <a:p>
            <a:pPr marL="0" lvl="0" indent="0">
              <a:buNone/>
            </a:pPr>
            <a:r>
              <a:rPr lang="en-CA" b="1" dirty="0"/>
              <a:t>Précédemment - Traitements approuvés sous condition par la FDA</a:t>
            </a:r>
          </a:p>
          <a:p>
            <a:pPr lvl="1"/>
            <a:r>
              <a:rPr lang="en-CA" sz="2000" dirty="0" err="1">
                <a:solidFill>
                  <a:srgbClr val="0070C0"/>
                </a:solidFill>
                <a:hlinkClick r:id="rId3">
                  <a:extLst>
                    <a:ext uri="{A12FA001-AC4F-418D-AE19-62706E023703}">
                      <ahyp:hlinkClr xmlns:ahyp="http://schemas.microsoft.com/office/drawing/2018/hyperlinkcolor" val="tx"/>
                    </a:ext>
                  </a:extLst>
                </a:hlinkClick>
              </a:rPr>
              <a:t>Credelio </a:t>
            </a:r>
            <a:r>
              <a:rPr lang="en-CA" sz="2000" dirty="0">
                <a:solidFill>
                  <a:srgbClr val="0070C0"/>
                </a:solidFill>
                <a:hlinkClick r:id="rId3">
                  <a:extLst>
                    <a:ext uri="{A12FA001-AC4F-418D-AE19-62706E023703}">
                      <ahyp:hlinkClr xmlns:ahyp="http://schemas.microsoft.com/office/drawing/2018/hyperlinkcolor" val="tx"/>
                    </a:ext>
                  </a:extLst>
                </a:hlinkClick>
              </a:rPr>
              <a:t>Quattro-CA1 </a:t>
            </a:r>
            <a:r>
              <a:rPr lang="en-CA" sz="2000" dirty="0"/>
              <a:t>(Elanco) comprimés à croquer pour chiens</a:t>
            </a:r>
          </a:p>
          <a:p>
            <a:pPr lvl="1"/>
            <a:r>
              <a:rPr lang="en-CA" sz="2000" dirty="0" err="1">
                <a:solidFill>
                  <a:srgbClr val="0070C0"/>
                </a:solidFill>
                <a:hlinkClick r:id="rId4">
                  <a:extLst>
                    <a:ext uri="{A12FA001-AC4F-418D-AE19-62706E023703}">
                      <ahyp:hlinkClr xmlns:ahyp="http://schemas.microsoft.com/office/drawing/2018/hyperlinkcolor" val="tx"/>
                    </a:ext>
                  </a:extLst>
                </a:hlinkClick>
              </a:rPr>
              <a:t>Exzolt </a:t>
            </a:r>
            <a:r>
              <a:rPr lang="en-CA" sz="2000" dirty="0">
                <a:solidFill>
                  <a:srgbClr val="0070C0"/>
                </a:solidFill>
                <a:hlinkClick r:id="rId4">
                  <a:extLst>
                    <a:ext uri="{A12FA001-AC4F-418D-AE19-62706E023703}">
                      <ahyp:hlinkClr xmlns:ahyp="http://schemas.microsoft.com/office/drawing/2018/hyperlinkcolor" val="tx"/>
                    </a:ext>
                  </a:extLst>
                </a:hlinkClick>
              </a:rPr>
              <a:t>Cattle-CA1 </a:t>
            </a:r>
            <a:r>
              <a:rPr lang="en-CA" sz="2000" dirty="0"/>
              <a:t>(Merck) : solution topique à base de fluralanère pour les bovins de boucherie </a:t>
            </a:r>
          </a:p>
          <a:p>
            <a:pPr lvl="1"/>
            <a:r>
              <a:rPr lang="en-CA" sz="2000" dirty="0">
                <a:solidFill>
                  <a:srgbClr val="0070C0"/>
                </a:solidFill>
                <a:hlinkClick r:id="rId5">
                  <a:extLst>
                    <a:ext uri="{A12FA001-AC4F-418D-AE19-62706E023703}">
                      <ahyp:hlinkClr xmlns:ahyp="http://schemas.microsoft.com/office/drawing/2018/hyperlinkcolor" val="tx"/>
                    </a:ext>
                  </a:extLst>
                </a:hlinkClick>
              </a:rPr>
              <a:t>Dectomax-CA1 </a:t>
            </a:r>
            <a:r>
              <a:rPr lang="en-CA" sz="2000" dirty="0"/>
              <a:t>(Zoetis) injectable pour bovins</a:t>
            </a:r>
          </a:p>
        </p:txBody>
      </p:sp>
      <p:sp>
        <p:nvSpPr>
          <p:cNvPr id="11" name="Content Placeholder 7">
            <a:extLst>
              <a:ext uri="{FF2B5EF4-FFF2-40B4-BE49-F238E27FC236}">
                <a16:creationId xmlns:a16="http://schemas.microsoft.com/office/drawing/2014/main" id="{1ECAA0A6-EC2A-6AC8-62D0-3400FDE07426}"/>
              </a:ext>
            </a:extLst>
          </p:cNvPr>
          <p:cNvSpPr txBox="1">
            <a:spLocks/>
          </p:cNvSpPr>
          <p:nvPr/>
        </p:nvSpPr>
        <p:spPr bwMode="auto">
          <a:xfrm>
            <a:off x="533787" y="2121756"/>
            <a:ext cx="9531353" cy="21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CA" b="1" dirty="0"/>
              <a:t>Récemment - Autorisations d'utilisation d'urgence de la FDA</a:t>
            </a:r>
          </a:p>
          <a:p>
            <a:r>
              <a:rPr lang="en-CA" sz="2000" dirty="0">
                <a:hlinkClick r:id="rId6"/>
              </a:rPr>
              <a:t>Ivomec </a:t>
            </a:r>
            <a:r>
              <a:rPr lang="en-CA" sz="2000" dirty="0"/>
              <a:t>(10 mg/mL d'ivermectine), solution injectable pour bovins (à l'exception des vaches laitières)</a:t>
            </a:r>
          </a:p>
          <a:p>
            <a:r>
              <a:rPr lang="en-CA" sz="2000" dirty="0">
                <a:hlinkClick r:id="rId7"/>
              </a:rPr>
              <a:t>NexGard </a:t>
            </a:r>
            <a:r>
              <a:rPr lang="en-CA" sz="2000" dirty="0"/>
              <a:t>(afoxolaner) comprimés à croquer pour le traitement du syndrome de la tique du chien (NWS) chez les chiens et NexGard COMBO (solution topique à base </a:t>
            </a:r>
            <a:r>
              <a:rPr lang="en-CA" sz="2000" dirty="0" err="1"/>
              <a:t>d'esafoxolaner</a:t>
            </a:r>
            <a:r>
              <a:rPr lang="en-CA" sz="2000" dirty="0"/>
              <a:t>, d'éprinomectine et de praziquantel) pour le NWS chez les chats</a:t>
            </a:r>
          </a:p>
        </p:txBody>
      </p:sp>
      <p:pic>
        <p:nvPicPr>
          <p:cNvPr id="13" name="Picture 12">
            <a:extLst>
              <a:ext uri="{FF2B5EF4-FFF2-40B4-BE49-F238E27FC236}">
                <a16:creationId xmlns:a16="http://schemas.microsoft.com/office/drawing/2014/main" id="{E07EC0B4-BAC6-EADF-543A-0EE4246DA0DB}"/>
              </a:ext>
            </a:extLst>
          </p:cNvPr>
          <p:cNvPicPr>
            <a:picLocks noChangeAspect="1"/>
          </p:cNvPicPr>
          <p:nvPr/>
        </p:nvPicPr>
        <p:blipFill>
          <a:blip r:embed="rId8"/>
          <a:stretch>
            <a:fillRect/>
          </a:stretch>
        </p:blipFill>
        <p:spPr>
          <a:xfrm>
            <a:off x="10507669" y="1271772"/>
            <a:ext cx="1454163" cy="2213704"/>
          </a:xfrm>
          <a:prstGeom prst="rect">
            <a:avLst/>
          </a:prstGeom>
        </p:spPr>
      </p:pic>
      <p:pic>
        <p:nvPicPr>
          <p:cNvPr id="15" name="Picture 14">
            <a:extLst>
              <a:ext uri="{FF2B5EF4-FFF2-40B4-BE49-F238E27FC236}">
                <a16:creationId xmlns:a16="http://schemas.microsoft.com/office/drawing/2014/main" id="{A2794CD0-2290-C3DD-A4EB-8376AAC8AF23}"/>
              </a:ext>
            </a:extLst>
          </p:cNvPr>
          <p:cNvPicPr>
            <a:picLocks noChangeAspect="1"/>
          </p:cNvPicPr>
          <p:nvPr/>
        </p:nvPicPr>
        <p:blipFill>
          <a:blip r:embed="rId9"/>
          <a:stretch>
            <a:fillRect/>
          </a:stretch>
        </p:blipFill>
        <p:spPr>
          <a:xfrm>
            <a:off x="10737836" y="3562550"/>
            <a:ext cx="1454163" cy="1279761"/>
          </a:xfrm>
          <a:prstGeom prst="rect">
            <a:avLst/>
          </a:prstGeom>
        </p:spPr>
      </p:pic>
      <p:sp>
        <p:nvSpPr>
          <p:cNvPr id="17" name="TextBox 16">
            <a:extLst>
              <a:ext uri="{FF2B5EF4-FFF2-40B4-BE49-F238E27FC236}">
                <a16:creationId xmlns:a16="http://schemas.microsoft.com/office/drawing/2014/main" id="{162C1691-825E-1550-612E-8F3800E52005}"/>
              </a:ext>
            </a:extLst>
          </p:cNvPr>
          <p:cNvSpPr txBox="1"/>
          <p:nvPr/>
        </p:nvSpPr>
        <p:spPr>
          <a:xfrm>
            <a:off x="533787" y="4169923"/>
            <a:ext cx="9781406" cy="1015663"/>
          </a:xfrm>
          <a:prstGeom prst="rect">
            <a:avLst/>
          </a:prstGeom>
          <a:noFill/>
        </p:spPr>
        <p:txBody>
          <a:bodyPr wrap="square">
            <a:spAutoFit/>
          </a:bodyPr>
          <a:lstStyle/>
          <a:p>
            <a:pPr marL="285750" indent="-285750">
              <a:buFont typeface="Arial" panose="020B0604020202020204" pitchFamily="34" charset="0"/>
              <a:buChar char="•"/>
            </a:pPr>
            <a:r>
              <a:rPr lang="en-CA" sz="2000" dirty="0">
                <a:solidFill>
                  <a:srgbClr val="C00000"/>
                </a:solidFill>
                <a:hlinkClick r:id="rId10">
                  <a:extLst>
                    <a:ext uri="{A12FA001-AC4F-418D-AE19-62706E023703}">
                      <ahyp:hlinkClr xmlns:ahyp="http://schemas.microsoft.com/office/drawing/2018/hyperlinkcolor" val="tx"/>
                    </a:ext>
                  </a:extLst>
                </a:hlinkClick>
              </a:rPr>
              <a:t>F10 Spray antiseptique pour plaies </a:t>
            </a:r>
            <a:r>
              <a:rPr lang="en-CA" sz="2000" dirty="0"/>
              <a:t>avec insecticide (solution topique à base de chlorure de benzalkonium, de polyhexanide et de cyperméthrine) pour la prévention et le traitement du syndrome de la tique du chien</a:t>
            </a:r>
          </a:p>
        </p:txBody>
      </p:sp>
      <p:pic>
        <p:nvPicPr>
          <p:cNvPr id="19" name="Picture 18">
            <a:extLst>
              <a:ext uri="{FF2B5EF4-FFF2-40B4-BE49-F238E27FC236}">
                <a16:creationId xmlns:a16="http://schemas.microsoft.com/office/drawing/2014/main" id="{990067FA-2F08-3DBC-5A9A-7B3669534896}"/>
              </a:ext>
            </a:extLst>
          </p:cNvPr>
          <p:cNvPicPr>
            <a:picLocks noChangeAspect="1"/>
          </p:cNvPicPr>
          <p:nvPr/>
        </p:nvPicPr>
        <p:blipFill>
          <a:blip r:embed="rId11"/>
          <a:stretch>
            <a:fillRect/>
          </a:stretch>
        </p:blipFill>
        <p:spPr>
          <a:xfrm>
            <a:off x="10831128" y="5139528"/>
            <a:ext cx="1267577" cy="1399387"/>
          </a:xfrm>
          <a:prstGeom prst="rect">
            <a:avLst/>
          </a:prstGeom>
        </p:spPr>
      </p:pic>
      <p:sp>
        <p:nvSpPr>
          <p:cNvPr id="3" name="TextBox 2">
            <a:extLst>
              <a:ext uri="{FF2B5EF4-FFF2-40B4-BE49-F238E27FC236}">
                <a16:creationId xmlns:a16="http://schemas.microsoft.com/office/drawing/2014/main" id="{4FC6924D-CED3-395C-E9C7-40B23EF4DF48}"/>
              </a:ext>
            </a:extLst>
          </p:cNvPr>
          <p:cNvSpPr txBox="1"/>
          <p:nvPr/>
        </p:nvSpPr>
        <p:spPr>
          <a:xfrm>
            <a:off x="4365399" y="5185586"/>
            <a:ext cx="5949794" cy="1477328"/>
          </a:xfrm>
          <a:prstGeom prst="rect">
            <a:avLst/>
          </a:prstGeom>
          <a:noFill/>
        </p:spPr>
        <p:txBody>
          <a:bodyPr wrap="square">
            <a:spAutoFit/>
          </a:bodyPr>
          <a:lstStyle/>
          <a:p>
            <a:r>
              <a:rPr lang="en-CA" b="1" u="sng" dirty="0"/>
              <a:t>Discussion lors de la réunion sur les animaux de compagnie </a:t>
            </a:r>
            <a:r>
              <a:rPr lang="en-CA" dirty="0"/>
              <a:t>:</a:t>
            </a:r>
          </a:p>
          <a:p>
            <a:r>
              <a:rPr lang="en-CA" i="1" dirty="0"/>
              <a:t>« Le traitement repose principalement sur l'élimination des asticots »</a:t>
            </a:r>
          </a:p>
          <a:p>
            <a:r>
              <a:rPr lang="en-CA" i="1" dirty="0"/>
              <a:t>« Aucun médicament approuvé au Canada pour le syndrome de la plaie du chat »</a:t>
            </a:r>
          </a:p>
        </p:txBody>
      </p:sp>
    </p:spTree>
    <p:extLst>
      <p:ext uri="{BB962C8B-B14F-4D97-AF65-F5344CB8AC3E}">
        <p14:creationId xmlns:p14="http://schemas.microsoft.com/office/powerpoint/2010/main" val="83173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D30C-691D-C3B3-624F-A2D76018D84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30AA078-C454-B013-BE0B-8965BE850811}"/>
              </a:ext>
            </a:extLst>
          </p:cNvPr>
          <p:cNvPicPr>
            <a:picLocks noChangeAspect="1"/>
          </p:cNvPicPr>
          <p:nvPr/>
        </p:nvPicPr>
        <p:blipFill>
          <a:blip r:embed="rId3"/>
          <a:stretch>
            <a:fillRect/>
          </a:stretch>
        </p:blipFill>
        <p:spPr>
          <a:xfrm>
            <a:off x="7124238" y="0"/>
            <a:ext cx="4847892" cy="5792286"/>
          </a:xfrm>
          <a:prstGeom prst="rect">
            <a:avLst/>
          </a:prstGeom>
        </p:spPr>
      </p:pic>
      <p:sp>
        <p:nvSpPr>
          <p:cNvPr id="2" name="Title 1">
            <a:extLst>
              <a:ext uri="{FF2B5EF4-FFF2-40B4-BE49-F238E27FC236}">
                <a16:creationId xmlns:a16="http://schemas.microsoft.com/office/drawing/2014/main" id="{D0E3D35D-6B3F-2741-9ACD-9DEEE6DFB756}"/>
              </a:ext>
            </a:extLst>
          </p:cNvPr>
          <p:cNvSpPr>
            <a:spLocks noGrp="1"/>
          </p:cNvSpPr>
          <p:nvPr>
            <p:ph type="title"/>
          </p:nvPr>
        </p:nvSpPr>
        <p:spPr>
          <a:xfrm>
            <a:off x="219870" y="0"/>
            <a:ext cx="6352664" cy="1325562"/>
          </a:xfrm>
        </p:spPr>
        <p:txBody>
          <a:bodyPr/>
          <a:lstStyle/>
          <a:p>
            <a:pPr>
              <a:defRPr/>
            </a:pPr>
            <a:r>
              <a:rPr lang="en-US" sz="3200" dirty="0"/>
              <a:t>La tique asiatique à longues cornes aux États-Unis</a:t>
            </a:r>
            <a:endParaRPr lang="en-CA" sz="3200" dirty="0"/>
          </a:p>
        </p:txBody>
      </p:sp>
      <p:sp>
        <p:nvSpPr>
          <p:cNvPr id="24579" name="Text Placeholder 2">
            <a:extLst>
              <a:ext uri="{FF2B5EF4-FFF2-40B4-BE49-F238E27FC236}">
                <a16:creationId xmlns:a16="http://schemas.microsoft.com/office/drawing/2014/main" id="{5B18BBCE-525F-386A-8D1E-02C20D67DCA5}"/>
              </a:ext>
            </a:extLst>
          </p:cNvPr>
          <p:cNvSpPr>
            <a:spLocks noGrp="1"/>
          </p:cNvSpPr>
          <p:nvPr>
            <p:ph type="body" sz="quarter" idx="13"/>
          </p:nvPr>
        </p:nvSpPr>
        <p:spPr>
          <a:xfrm>
            <a:off x="149270" y="997969"/>
            <a:ext cx="5984988" cy="1676807"/>
          </a:xfrm>
        </p:spPr>
        <p:txBody>
          <a:bodyPr/>
          <a:lstStyle/>
          <a:p>
            <a:r>
              <a:rPr lang="en-CA" sz="2400" dirty="0"/>
              <a:t>Depuis la dernière réunion du CAHSS, un État supplémentaire (le New Hampshire) a signalé une détection en juin 2025</a:t>
            </a:r>
            <a:endParaRPr lang="en-CA" sz="2400" dirty="0">
              <a:ea typeface="Calibri"/>
              <a:cs typeface="Calibri"/>
            </a:endParaRPr>
          </a:p>
          <a:p>
            <a:r>
              <a:rPr lang="en-CA" sz="2400" dirty="0"/>
              <a:t>26 États + Washington D.C. touchés</a:t>
            </a:r>
          </a:p>
          <a:p>
            <a:endParaRPr lang="en-CA" sz="2400" dirty="0"/>
          </a:p>
        </p:txBody>
      </p:sp>
      <p:sp>
        <p:nvSpPr>
          <p:cNvPr id="24580" name="Rectangle 2">
            <a:extLst>
              <a:ext uri="{FF2B5EF4-FFF2-40B4-BE49-F238E27FC236}">
                <a16:creationId xmlns:a16="http://schemas.microsoft.com/office/drawing/2014/main" id="{E93E72E6-BE9D-8526-BA61-C343AD2CF345}"/>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3" name="TextBox 3">
            <a:extLst>
              <a:ext uri="{FF2B5EF4-FFF2-40B4-BE49-F238E27FC236}">
                <a16:creationId xmlns:a16="http://schemas.microsoft.com/office/drawing/2014/main" id="{E1B58F6C-CC0B-A721-3DA7-E61F0C56758E}"/>
              </a:ext>
            </a:extLst>
          </p:cNvPr>
          <p:cNvSpPr txBox="1">
            <a:spLocks noChangeArrowheads="1"/>
          </p:cNvSpPr>
          <p:nvPr/>
        </p:nvSpPr>
        <p:spPr bwMode="auto">
          <a:xfrm>
            <a:off x="9262188" y="3225979"/>
            <a:ext cx="24910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sz="1800" dirty="0">
                <a:hlinkClick r:id="rId4"/>
              </a:rPr>
              <a:t>Rapport sur la situation de la tique asiatique </a:t>
            </a:r>
            <a:r>
              <a:rPr lang="en-CA" sz="1800" dirty="0" err="1">
                <a:hlinkClick r:id="rId4"/>
              </a:rPr>
              <a:t>à longues cornes </a:t>
            </a:r>
            <a:r>
              <a:rPr lang="en-CA" sz="1800" dirty="0">
                <a:hlinkClick r:id="rId4"/>
              </a:rPr>
              <a:t>– The Tick App</a:t>
            </a:r>
            <a:endParaRPr lang="en-CA" altLang="en-US" sz="1800" dirty="0"/>
          </a:p>
        </p:txBody>
      </p:sp>
      <p:pic>
        <p:nvPicPr>
          <p:cNvPr id="5" name="Picture 4">
            <a:extLst>
              <a:ext uri="{FF2B5EF4-FFF2-40B4-BE49-F238E27FC236}">
                <a16:creationId xmlns:a16="http://schemas.microsoft.com/office/drawing/2014/main" id="{AE119900-7DB0-98BA-B691-9A047AD345B5}"/>
              </a:ext>
            </a:extLst>
          </p:cNvPr>
          <p:cNvPicPr>
            <a:picLocks noChangeAspect="1"/>
          </p:cNvPicPr>
          <p:nvPr/>
        </p:nvPicPr>
        <p:blipFill>
          <a:blip r:embed="rId5"/>
          <a:stretch>
            <a:fillRect/>
          </a:stretch>
        </p:blipFill>
        <p:spPr>
          <a:xfrm>
            <a:off x="-2904" y="2783101"/>
            <a:ext cx="4973010" cy="4074899"/>
          </a:xfrm>
          <a:prstGeom prst="rect">
            <a:avLst/>
          </a:prstGeom>
        </p:spPr>
      </p:pic>
      <p:sp>
        <p:nvSpPr>
          <p:cNvPr id="8" name="TextBox 7">
            <a:extLst>
              <a:ext uri="{FF2B5EF4-FFF2-40B4-BE49-F238E27FC236}">
                <a16:creationId xmlns:a16="http://schemas.microsoft.com/office/drawing/2014/main" id="{F2D31027-1F45-30A5-A8E4-10DA15B94246}"/>
              </a:ext>
            </a:extLst>
          </p:cNvPr>
          <p:cNvSpPr txBox="1"/>
          <p:nvPr/>
        </p:nvSpPr>
        <p:spPr>
          <a:xfrm>
            <a:off x="5144277" y="5501980"/>
            <a:ext cx="2357535" cy="1077218"/>
          </a:xfrm>
          <a:prstGeom prst="rect">
            <a:avLst/>
          </a:prstGeom>
          <a:noFill/>
        </p:spPr>
        <p:txBody>
          <a:bodyPr wrap="square">
            <a:spAutoFit/>
          </a:bodyPr>
          <a:lstStyle/>
          <a:p>
            <a:r>
              <a:rPr lang="en-CA" sz="1600" i="1" dirty="0" err="1">
                <a:hlinkClick r:id="rId6"/>
              </a:rPr>
              <a:t>Haemaphysalis </a:t>
            </a:r>
            <a:r>
              <a:rPr lang="en-CA" sz="1600" i="1" dirty="0">
                <a:hlinkClick r:id="rId6"/>
              </a:rPr>
              <a:t>longicornis </a:t>
            </a:r>
            <a:r>
              <a:rPr lang="en-CA" sz="1600" dirty="0">
                <a:hlinkClick r:id="rId6"/>
              </a:rPr>
              <a:t>et </a:t>
            </a:r>
            <a:r>
              <a:rPr lang="en-CA" sz="1600" dirty="0" err="1">
                <a:hlinkClick r:id="rId6"/>
              </a:rPr>
              <a:t>Theileria </a:t>
            </a:r>
            <a:r>
              <a:rPr lang="en-CA" sz="1600" dirty="0">
                <a:hlinkClick r:id="rId6"/>
              </a:rPr>
              <a:t>| Vecteurs exotiques et envahissants et maladies à transmission vectorielle</a:t>
            </a:r>
            <a:endParaRPr lang="en-CA" sz="1600" dirty="0"/>
          </a:p>
        </p:txBody>
      </p:sp>
    </p:spTree>
    <p:extLst>
      <p:ext uri="{BB962C8B-B14F-4D97-AF65-F5344CB8AC3E}">
        <p14:creationId xmlns:p14="http://schemas.microsoft.com/office/powerpoint/2010/main" val="43762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4169-202A-E2EA-1680-BD5319A96B33}"/>
              </a:ext>
            </a:extLst>
          </p:cNvPr>
          <p:cNvSpPr>
            <a:spLocks noGrp="1"/>
          </p:cNvSpPr>
          <p:nvPr>
            <p:ph type="title"/>
          </p:nvPr>
        </p:nvSpPr>
        <p:spPr>
          <a:xfrm>
            <a:off x="4271210" y="136525"/>
            <a:ext cx="7920790" cy="512263"/>
          </a:xfrm>
        </p:spPr>
        <p:txBody>
          <a:bodyPr/>
          <a:lstStyle/>
          <a:p>
            <a:r>
              <a:rPr lang="en-CA" dirty="0">
                <a:hlinkClick r:id="rId3"/>
              </a:rPr>
              <a:t>Stomatite vésiculeuse en Arizona</a:t>
            </a:r>
            <a:endParaRPr lang="en-CA" dirty="0"/>
          </a:p>
        </p:txBody>
      </p:sp>
      <p:sp>
        <p:nvSpPr>
          <p:cNvPr id="7" name="Content Placeholder 6">
            <a:extLst>
              <a:ext uri="{FF2B5EF4-FFF2-40B4-BE49-F238E27FC236}">
                <a16:creationId xmlns:a16="http://schemas.microsoft.com/office/drawing/2014/main" id="{91C41E8C-D43D-0995-5F02-49277A40E927}"/>
              </a:ext>
            </a:extLst>
          </p:cNvPr>
          <p:cNvSpPr>
            <a:spLocks noGrp="1"/>
          </p:cNvSpPr>
          <p:nvPr>
            <p:ph sz="half" idx="2"/>
          </p:nvPr>
        </p:nvSpPr>
        <p:spPr>
          <a:xfrm>
            <a:off x="4367463" y="849745"/>
            <a:ext cx="7057919" cy="5359467"/>
          </a:xfrm>
        </p:spPr>
        <p:txBody>
          <a:bodyPr/>
          <a:lstStyle/>
          <a:p>
            <a:r>
              <a:rPr lang="en-CA" sz="2200" dirty="0"/>
              <a:t>La dernière apparition remonte à octobre 2025 en Arizona</a:t>
            </a:r>
          </a:p>
          <a:p>
            <a:r>
              <a:rPr lang="en-CA" sz="2200" dirty="0"/>
              <a:t>Souche du virus du New Jersey</a:t>
            </a:r>
          </a:p>
          <a:p>
            <a:r>
              <a:rPr lang="en-CA" sz="2200" dirty="0"/>
              <a:t>15 exploitations touchées dans 6 comtés, dont un cas chez un cheval sauvage. Les 2 cas les plus récents ont été recensés dans le comté de Yavapai.</a:t>
            </a:r>
          </a:p>
          <a:p>
            <a:r>
              <a:rPr lang="en-CA" sz="2200" dirty="0"/>
              <a:t>13 exploitations ont été levées de quarantaine</a:t>
            </a:r>
          </a:p>
          <a:p>
            <a:r>
              <a:rPr lang="en-CA" sz="2200" dirty="0"/>
              <a:t>Aucun mouvement récent de bétail vers les exploitations index</a:t>
            </a:r>
          </a:p>
          <a:p>
            <a:r>
              <a:rPr lang="en-CA" sz="2200" dirty="0"/>
              <a:t>On soupçonne que les mouvements de vecteurs à travers la frontière sont à l'origine des cas</a:t>
            </a:r>
          </a:p>
          <a:p>
            <a:r>
              <a:rPr lang="en-CA" sz="2200" dirty="0"/>
              <a:t>Les cas de 2023/24 en Californie, au Nevada et au Texas seraient également dus à des mouvements de vecteurs à travers la frontière avec le Mexique</a:t>
            </a:r>
          </a:p>
          <a:p>
            <a:r>
              <a:rPr lang="en-CA" sz="2200" dirty="0"/>
              <a:t>Les Canadiens voyageant avec leurs chevaux doivent être informés des restrictions à l'importation</a:t>
            </a:r>
          </a:p>
        </p:txBody>
      </p:sp>
      <p:sp>
        <p:nvSpPr>
          <p:cNvPr id="4" name="Slide Number Placeholder 3">
            <a:extLst>
              <a:ext uri="{FF2B5EF4-FFF2-40B4-BE49-F238E27FC236}">
                <a16:creationId xmlns:a16="http://schemas.microsoft.com/office/drawing/2014/main" id="{6145F553-FAA8-1268-348A-65E5F402E0C7}"/>
              </a:ext>
            </a:extLst>
          </p:cNvPr>
          <p:cNvSpPr>
            <a:spLocks noGrp="1"/>
          </p:cNvSpPr>
          <p:nvPr>
            <p:ph type="sldNum" sz="quarter" idx="10"/>
          </p:nvPr>
        </p:nvSpPr>
        <p:spPr/>
        <p:txBody>
          <a:bodyPr/>
          <a:lstStyle/>
          <a:p>
            <a:pPr>
              <a:defRPr/>
            </a:pPr>
            <a:fld id="{5B05E030-1A05-4CCB-9E91-EBB6202E2294}" type="slidenum">
              <a:rPr lang="fr-FR" smtClean="0"/>
              <a:t>5</a:t>
            </a:fld>
            <a:endParaRPr lang="fr-FR" dirty="0"/>
          </a:p>
        </p:txBody>
      </p:sp>
      <p:pic>
        <p:nvPicPr>
          <p:cNvPr id="9" name="Picture 8">
            <a:extLst>
              <a:ext uri="{FF2B5EF4-FFF2-40B4-BE49-F238E27FC236}">
                <a16:creationId xmlns:a16="http://schemas.microsoft.com/office/drawing/2014/main" id="{FF485715-F4A6-42A3-73B2-E762FE9EDD29}"/>
              </a:ext>
            </a:extLst>
          </p:cNvPr>
          <p:cNvPicPr>
            <a:picLocks noChangeAspect="1"/>
          </p:cNvPicPr>
          <p:nvPr/>
        </p:nvPicPr>
        <p:blipFill>
          <a:blip r:embed="rId4"/>
          <a:stretch>
            <a:fillRect/>
          </a:stretch>
        </p:blipFill>
        <p:spPr>
          <a:xfrm>
            <a:off x="0" y="23764"/>
            <a:ext cx="4271210" cy="6762750"/>
          </a:xfrm>
          <a:prstGeom prst="rect">
            <a:avLst/>
          </a:prstGeom>
        </p:spPr>
      </p:pic>
    </p:spTree>
    <p:extLst>
      <p:ext uri="{BB962C8B-B14F-4D97-AF65-F5344CB8AC3E}">
        <p14:creationId xmlns:p14="http://schemas.microsoft.com/office/powerpoint/2010/main" val="312012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107DF-0535-733C-B90C-E0076607DAA7}"/>
              </a:ext>
            </a:extLst>
          </p:cNvPr>
          <p:cNvSpPr>
            <a:spLocks noGrp="1"/>
          </p:cNvSpPr>
          <p:nvPr>
            <p:ph type="title"/>
          </p:nvPr>
        </p:nvSpPr>
        <p:spPr>
          <a:xfrm>
            <a:off x="838200" y="0"/>
            <a:ext cx="10515600" cy="1145136"/>
          </a:xfrm>
        </p:spPr>
        <p:txBody>
          <a:bodyPr/>
          <a:lstStyle/>
          <a:p>
            <a:r>
              <a:rPr lang="en-CA" dirty="0">
                <a:hlinkClick r:id="rId3"/>
              </a:rPr>
              <a:t>Le virus </a:t>
            </a:r>
            <a:r>
              <a:rPr lang="en-CA" dirty="0" err="1">
                <a:hlinkClick r:id="rId3"/>
              </a:rPr>
              <a:t>du parapox</a:t>
            </a:r>
            <a:r>
              <a:rPr lang="en-CA" dirty="0">
                <a:hlinkClick r:id="rId3"/>
              </a:rPr>
              <a:t> équin en Suède</a:t>
            </a:r>
            <a:endParaRPr lang="en-CA" dirty="0"/>
          </a:p>
        </p:txBody>
      </p:sp>
      <p:sp>
        <p:nvSpPr>
          <p:cNvPr id="3" name="Content Placeholder 2">
            <a:extLst>
              <a:ext uri="{FF2B5EF4-FFF2-40B4-BE49-F238E27FC236}">
                <a16:creationId xmlns:a16="http://schemas.microsoft.com/office/drawing/2014/main" id="{AD339801-DC39-CC05-7ACC-B283149CB22D}"/>
              </a:ext>
            </a:extLst>
          </p:cNvPr>
          <p:cNvSpPr>
            <a:spLocks noGrp="1"/>
          </p:cNvSpPr>
          <p:nvPr>
            <p:ph sz="half" idx="1"/>
          </p:nvPr>
        </p:nvSpPr>
        <p:spPr>
          <a:xfrm>
            <a:off x="325452" y="1219200"/>
            <a:ext cx="5181600" cy="4889397"/>
          </a:xfrm>
        </p:spPr>
        <p:txBody>
          <a:bodyPr/>
          <a:lstStyle/>
          <a:p>
            <a:r>
              <a:rPr lang="en-CA" dirty="0"/>
              <a:t>Premières détections en Suède</a:t>
            </a:r>
          </a:p>
          <a:p>
            <a:pPr lvl="1"/>
            <a:r>
              <a:rPr lang="en-CA" dirty="0"/>
              <a:t>Août 2025 Cheval à sang chaud</a:t>
            </a:r>
          </a:p>
          <a:p>
            <a:pPr lvl="1"/>
            <a:r>
              <a:rPr lang="en-CA" dirty="0"/>
              <a:t>Décembre 2025 Standardbred</a:t>
            </a:r>
          </a:p>
          <a:p>
            <a:r>
              <a:rPr lang="en-CA" dirty="0"/>
              <a:t>Même souche que celle apparue en Finlande en 2021-2022</a:t>
            </a:r>
          </a:p>
          <a:p>
            <a:r>
              <a:rPr lang="en-CA" dirty="0"/>
              <a:t>Dermatite du paturon : de petites cloques se rompent pour former des ulcères</a:t>
            </a:r>
          </a:p>
          <a:p>
            <a:r>
              <a:rPr lang="en-CA" dirty="0"/>
              <a:t>Des tests rétrospectifs effectués sur 80 chevaux présentant des lésions cutanées similaires n'ont révélé aucun autre cas</a:t>
            </a:r>
          </a:p>
          <a:p>
            <a:endParaRPr lang="en-CA" dirty="0"/>
          </a:p>
          <a:p>
            <a:endParaRPr lang="en-CA" dirty="0"/>
          </a:p>
          <a:p>
            <a:endParaRPr lang="en-CA" dirty="0"/>
          </a:p>
          <a:p>
            <a:endParaRPr lang="en-CA" dirty="0"/>
          </a:p>
        </p:txBody>
      </p:sp>
      <p:pic>
        <p:nvPicPr>
          <p:cNvPr id="7" name="Content Placeholder 6" descr="A close-up of a human tissue&#10;&#10;AI-generated content may be incorrect.">
            <a:extLst>
              <a:ext uri="{FF2B5EF4-FFF2-40B4-BE49-F238E27FC236}">
                <a16:creationId xmlns:a16="http://schemas.microsoft.com/office/drawing/2014/main" id="{656BD197-6014-8189-447F-5E1F6566151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16989" y="1622322"/>
            <a:ext cx="6173358" cy="2922056"/>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E6E50C14-C761-5FDB-DA17-64CF3B43C260}"/>
              </a:ext>
            </a:extLst>
          </p:cNvPr>
          <p:cNvSpPr>
            <a:spLocks noGrp="1"/>
          </p:cNvSpPr>
          <p:nvPr>
            <p:ph type="sldNum" sz="quarter" idx="10"/>
          </p:nvPr>
        </p:nvSpPr>
        <p:spPr/>
        <p:txBody>
          <a:bodyPr/>
          <a:lstStyle/>
          <a:p>
            <a:pPr>
              <a:defRPr/>
            </a:pPr>
            <a:fld id="{222C2B47-41F2-42A5-AA41-34CCD9669551}" type="slidenum">
              <a:rPr lang="en-US" smtClean="0"/>
              <a:t>6</a:t>
            </a:fld>
            <a:endParaRPr lang="en-US"/>
          </a:p>
        </p:txBody>
      </p:sp>
      <p:sp>
        <p:nvSpPr>
          <p:cNvPr id="9" name="TextBox 8">
            <a:extLst>
              <a:ext uri="{FF2B5EF4-FFF2-40B4-BE49-F238E27FC236}">
                <a16:creationId xmlns:a16="http://schemas.microsoft.com/office/drawing/2014/main" id="{8484970E-5520-7C7F-3691-C10637A26876}"/>
              </a:ext>
            </a:extLst>
          </p:cNvPr>
          <p:cNvSpPr txBox="1"/>
          <p:nvPr/>
        </p:nvSpPr>
        <p:spPr>
          <a:xfrm>
            <a:off x="6266915" y="4774013"/>
            <a:ext cx="5181601" cy="923330"/>
          </a:xfrm>
          <a:prstGeom prst="rect">
            <a:avLst/>
          </a:prstGeom>
          <a:noFill/>
        </p:spPr>
        <p:txBody>
          <a:bodyPr wrap="square">
            <a:spAutoFit/>
          </a:bodyPr>
          <a:lstStyle/>
          <a:p>
            <a:r>
              <a:rPr lang="en-CA" dirty="0">
                <a:hlinkClick r:id="rId5"/>
              </a:rPr>
              <a:t>Figure 1 - Infection par </a:t>
            </a:r>
            <a:r>
              <a:rPr lang="en-CA" dirty="0" err="1">
                <a:hlinkClick r:id="rId5"/>
              </a:rPr>
              <a:t>un</a:t>
            </a:r>
            <a:r>
              <a:rPr lang="en-CA" dirty="0">
                <a:hlinkClick r:id="rId5"/>
              </a:rPr>
              <a:t> nouveau </a:t>
            </a:r>
            <a:r>
              <a:rPr lang="en-CA" dirty="0" err="1">
                <a:hlinkClick r:id="rId5"/>
              </a:rPr>
              <a:t>parapoxvirus </a:t>
            </a:r>
            <a:r>
              <a:rPr lang="en-CA" dirty="0">
                <a:hlinkClick r:id="rId5"/>
              </a:rPr>
              <a:t>chez le cheval, Finlande, 2013 - Volume 22, Numéro 7 — Juillet 2016 - Revue Emerging Infectious Diseases - CDC</a:t>
            </a:r>
            <a:endParaRPr lang="en-CA" dirty="0"/>
          </a:p>
        </p:txBody>
      </p:sp>
    </p:spTree>
    <p:extLst>
      <p:ext uri="{BB962C8B-B14F-4D97-AF65-F5344CB8AC3E}">
        <p14:creationId xmlns:p14="http://schemas.microsoft.com/office/powerpoint/2010/main" val="388354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1BD0EFE-418D-B53E-B6F8-D45D29D32857}"/>
              </a:ext>
            </a:extLst>
          </p:cNvPr>
          <p:cNvSpPr>
            <a:spLocks noGrp="1"/>
          </p:cNvSpPr>
          <p:nvPr>
            <p:ph type="title"/>
          </p:nvPr>
        </p:nvSpPr>
        <p:spPr>
          <a:xfrm>
            <a:off x="839788" y="0"/>
            <a:ext cx="10515600" cy="1052945"/>
          </a:xfrm>
        </p:spPr>
        <p:txBody>
          <a:bodyPr/>
          <a:lstStyle/>
          <a:p>
            <a:r>
              <a:rPr lang="en-CA" dirty="0" err="1"/>
              <a:t>Parapox</a:t>
            </a:r>
            <a:r>
              <a:rPr lang="en-CA" dirty="0"/>
              <a:t> équin en Finlande 2021-2022</a:t>
            </a:r>
          </a:p>
        </p:txBody>
      </p:sp>
      <p:sp>
        <p:nvSpPr>
          <p:cNvPr id="10" name="Text Placeholder 9">
            <a:extLst>
              <a:ext uri="{FF2B5EF4-FFF2-40B4-BE49-F238E27FC236}">
                <a16:creationId xmlns:a16="http://schemas.microsoft.com/office/drawing/2014/main" id="{070D08A9-0FF0-52CA-3EF1-7B48DE804C1E}"/>
              </a:ext>
            </a:extLst>
          </p:cNvPr>
          <p:cNvSpPr>
            <a:spLocks noGrp="1"/>
          </p:cNvSpPr>
          <p:nvPr>
            <p:ph type="body" idx="1"/>
          </p:nvPr>
        </p:nvSpPr>
        <p:spPr>
          <a:xfrm>
            <a:off x="220438" y="1052945"/>
            <a:ext cx="5647830" cy="823912"/>
          </a:xfrm>
        </p:spPr>
        <p:txBody>
          <a:bodyPr/>
          <a:lstStyle/>
          <a:p>
            <a:r>
              <a:rPr lang="en-CA" dirty="0">
                <a:hlinkClick r:id="rId3"/>
              </a:rPr>
              <a:t>Épidémie de dermatite équine associée au </a:t>
            </a:r>
            <a:r>
              <a:rPr lang="en-CA" dirty="0" err="1">
                <a:hlinkClick r:id="rId3"/>
              </a:rPr>
              <a:t>parapoxvirus </a:t>
            </a:r>
            <a:r>
              <a:rPr lang="en-CA" dirty="0">
                <a:hlinkClick r:id="rId3"/>
              </a:rPr>
              <a:t>| Société de microbiologie</a:t>
            </a:r>
            <a:endParaRPr lang="en-CA" dirty="0"/>
          </a:p>
        </p:txBody>
      </p:sp>
      <p:sp>
        <p:nvSpPr>
          <p:cNvPr id="11" name="Content Placeholder 10">
            <a:extLst>
              <a:ext uri="{FF2B5EF4-FFF2-40B4-BE49-F238E27FC236}">
                <a16:creationId xmlns:a16="http://schemas.microsoft.com/office/drawing/2014/main" id="{7A0B2F2E-E621-EB6B-3DE7-D8FD7CA55BD1}"/>
              </a:ext>
            </a:extLst>
          </p:cNvPr>
          <p:cNvSpPr>
            <a:spLocks noGrp="1"/>
          </p:cNvSpPr>
          <p:nvPr>
            <p:ph sz="half" idx="2"/>
          </p:nvPr>
        </p:nvSpPr>
        <p:spPr>
          <a:xfrm>
            <a:off x="39838" y="2268943"/>
            <a:ext cx="5828430" cy="3684588"/>
          </a:xfrm>
        </p:spPr>
        <p:txBody>
          <a:bodyPr/>
          <a:lstStyle/>
          <a:p>
            <a:r>
              <a:rPr lang="en-CA" sz="2400" dirty="0"/>
              <a:t>Épidémie à grande échelle de dermatite suppurative et ulcéreuse du paturon chez les chevaux de course en Finlande 2021-22</a:t>
            </a:r>
          </a:p>
          <a:p>
            <a:r>
              <a:rPr lang="en-CA" sz="2400" dirty="0"/>
              <a:t>Un tiers des chevaux des écuries touchées ont développé des lésions cutanées graves</a:t>
            </a:r>
          </a:p>
          <a:p>
            <a:r>
              <a:rPr lang="en-CA" sz="2400" dirty="0"/>
              <a:t>Des lésions cutanées ont parfois été signalées chez l'homme</a:t>
            </a:r>
          </a:p>
          <a:p>
            <a:r>
              <a:rPr lang="en-CA" sz="2400" dirty="0"/>
              <a:t>Participation à des courses hippiques avant l'apparition de la maladie</a:t>
            </a:r>
          </a:p>
          <a:p>
            <a:r>
              <a:rPr lang="en-CA" sz="2400" dirty="0">
                <a:hlinkClick r:id="rId4"/>
              </a:rPr>
              <a:t>Zoonotique</a:t>
            </a:r>
            <a:endParaRPr lang="en-CA" sz="2400" dirty="0"/>
          </a:p>
          <a:p>
            <a:pPr marL="0" indent="0">
              <a:buNone/>
            </a:pPr>
            <a:endParaRPr lang="en-CA" sz="2400" dirty="0"/>
          </a:p>
        </p:txBody>
      </p:sp>
      <p:sp>
        <p:nvSpPr>
          <p:cNvPr id="12" name="Text Placeholder 11">
            <a:extLst>
              <a:ext uri="{FF2B5EF4-FFF2-40B4-BE49-F238E27FC236}">
                <a16:creationId xmlns:a16="http://schemas.microsoft.com/office/drawing/2014/main" id="{D45171FE-13E1-1BE5-8E6B-62FC379F286D}"/>
              </a:ext>
            </a:extLst>
          </p:cNvPr>
          <p:cNvSpPr>
            <a:spLocks noGrp="1"/>
          </p:cNvSpPr>
          <p:nvPr>
            <p:ph type="body" sz="quarter" idx="3"/>
          </p:nvPr>
        </p:nvSpPr>
        <p:spPr/>
        <p:txBody>
          <a:bodyPr/>
          <a:lstStyle/>
          <a:p>
            <a:endParaRPr lang="en-CA" dirty="0"/>
          </a:p>
        </p:txBody>
      </p:sp>
      <p:sp>
        <p:nvSpPr>
          <p:cNvPr id="5" name="Slide Number Placeholder 4">
            <a:extLst>
              <a:ext uri="{FF2B5EF4-FFF2-40B4-BE49-F238E27FC236}">
                <a16:creationId xmlns:a16="http://schemas.microsoft.com/office/drawing/2014/main" id="{D97F4654-E965-3247-B33E-A8F9D5AC451B}"/>
              </a:ext>
            </a:extLst>
          </p:cNvPr>
          <p:cNvSpPr>
            <a:spLocks noGrp="1"/>
          </p:cNvSpPr>
          <p:nvPr>
            <p:ph type="sldNum" sz="quarter" idx="10"/>
          </p:nvPr>
        </p:nvSpPr>
        <p:spPr/>
        <p:txBody>
          <a:bodyPr/>
          <a:lstStyle/>
          <a:p>
            <a:pPr>
              <a:defRPr/>
            </a:pPr>
            <a:fld id="{222C2B47-41F2-42A5-AA41-34CCD9669551}" type="slidenum">
              <a:rPr lang="en-US" smtClean="0"/>
              <a:t>7</a:t>
            </a:fld>
            <a:endParaRPr lang="en-US"/>
          </a:p>
        </p:txBody>
      </p:sp>
      <p:pic>
        <p:nvPicPr>
          <p:cNvPr id="1026" name="Picture 2">
            <a:extLst>
              <a:ext uri="{FF2B5EF4-FFF2-40B4-BE49-F238E27FC236}">
                <a16:creationId xmlns:a16="http://schemas.microsoft.com/office/drawing/2014/main" id="{604C4502-E2A3-E9F9-A06B-FFC9D5380128}"/>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143132" y="1110023"/>
            <a:ext cx="5828431" cy="507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4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B67B2-8E26-51D5-B17A-8A561C516C3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6CB4B71-C24F-D065-EC3E-7254B28010CC}"/>
              </a:ext>
            </a:extLst>
          </p:cNvPr>
          <p:cNvSpPr>
            <a:spLocks noGrp="1"/>
          </p:cNvSpPr>
          <p:nvPr>
            <p:ph type="title"/>
          </p:nvPr>
        </p:nvSpPr>
        <p:spPr>
          <a:xfrm>
            <a:off x="838200" y="365126"/>
            <a:ext cx="10515600" cy="653184"/>
          </a:xfrm>
        </p:spPr>
        <p:txBody>
          <a:bodyPr/>
          <a:lstStyle/>
          <a:p>
            <a:r>
              <a:rPr lang="en-CA" dirty="0" err="1"/>
              <a:t>Le parapox</a:t>
            </a:r>
            <a:r>
              <a:rPr lang="en-CA" dirty="0"/>
              <a:t> équin est-il en train d'apparaître ou de réapparaître ?</a:t>
            </a:r>
          </a:p>
        </p:txBody>
      </p:sp>
      <p:sp>
        <p:nvSpPr>
          <p:cNvPr id="10" name="Text Placeholder 9">
            <a:extLst>
              <a:ext uri="{FF2B5EF4-FFF2-40B4-BE49-F238E27FC236}">
                <a16:creationId xmlns:a16="http://schemas.microsoft.com/office/drawing/2014/main" id="{C1BFAA09-2971-1473-CF50-71D2D3D32748}"/>
              </a:ext>
            </a:extLst>
          </p:cNvPr>
          <p:cNvSpPr>
            <a:spLocks noGrp="1"/>
          </p:cNvSpPr>
          <p:nvPr>
            <p:ph type="body" sz="quarter" idx="13"/>
          </p:nvPr>
        </p:nvSpPr>
        <p:spPr>
          <a:xfrm>
            <a:off x="304732" y="2590545"/>
            <a:ext cx="5133109" cy="3666238"/>
          </a:xfrm>
        </p:spPr>
        <p:txBody>
          <a:bodyPr/>
          <a:lstStyle/>
          <a:p>
            <a:r>
              <a:rPr lang="en-CA" sz="2400" dirty="0"/>
              <a:t>Des rapports de terrain provenant de Finlande suggèrent que des cas pourraient s'être déclarés en 2015 et 2019</a:t>
            </a:r>
          </a:p>
          <a:p>
            <a:r>
              <a:rPr lang="en-CA" sz="2400" dirty="0"/>
              <a:t>Étude sérologique rétrospective</a:t>
            </a:r>
          </a:p>
          <a:p>
            <a:r>
              <a:rPr lang="en-CA" sz="2400" dirty="0"/>
              <a:t>Les résultats suggèrent que </a:t>
            </a:r>
            <a:r>
              <a:rPr lang="en-CA" sz="2400" dirty="0" err="1"/>
              <a:t>l'EqPPV </a:t>
            </a:r>
            <a:r>
              <a:rPr lang="en-CA" sz="2400" dirty="0"/>
              <a:t>est un agent pathogène en réémergence susceptible de provoquer de grandes épidémies</a:t>
            </a:r>
          </a:p>
        </p:txBody>
      </p:sp>
      <p:sp>
        <p:nvSpPr>
          <p:cNvPr id="5" name="Slide Number Placeholder 4">
            <a:extLst>
              <a:ext uri="{FF2B5EF4-FFF2-40B4-BE49-F238E27FC236}">
                <a16:creationId xmlns:a16="http://schemas.microsoft.com/office/drawing/2014/main" id="{30D3F4C5-68FF-F48D-8DA2-58A2C8C7B69B}"/>
              </a:ext>
            </a:extLst>
          </p:cNvPr>
          <p:cNvSpPr>
            <a:spLocks noGrp="1"/>
          </p:cNvSpPr>
          <p:nvPr>
            <p:ph type="sldNum" sz="quarter" idx="14"/>
          </p:nvPr>
        </p:nvSpPr>
        <p:spPr/>
        <p:txBody>
          <a:bodyPr/>
          <a:lstStyle/>
          <a:p>
            <a:pPr>
              <a:defRPr/>
            </a:pPr>
            <a:fld id="{222C2B47-41F2-42A5-AA41-34CCD9669551}" type="slidenum">
              <a:rPr lang="en-US" smtClean="0"/>
              <a:t>8</a:t>
            </a:fld>
            <a:endParaRPr lang="en-US"/>
          </a:p>
        </p:txBody>
      </p:sp>
      <p:sp>
        <p:nvSpPr>
          <p:cNvPr id="14" name="TextBox 13">
            <a:extLst>
              <a:ext uri="{FF2B5EF4-FFF2-40B4-BE49-F238E27FC236}">
                <a16:creationId xmlns:a16="http://schemas.microsoft.com/office/drawing/2014/main" id="{0F957A58-03F8-C19B-2159-8997E9369B45}"/>
              </a:ext>
            </a:extLst>
          </p:cNvPr>
          <p:cNvSpPr txBox="1"/>
          <p:nvPr/>
        </p:nvSpPr>
        <p:spPr>
          <a:xfrm>
            <a:off x="304732" y="1142708"/>
            <a:ext cx="4599710" cy="1323439"/>
          </a:xfrm>
          <a:prstGeom prst="rect">
            <a:avLst/>
          </a:prstGeom>
          <a:noFill/>
        </p:spPr>
        <p:txBody>
          <a:bodyPr wrap="square">
            <a:spAutoFit/>
          </a:bodyPr>
          <a:lstStyle/>
          <a:p>
            <a:r>
              <a:rPr lang="en-CA" sz="2000" dirty="0">
                <a:hlinkClick r:id="rId3"/>
              </a:rPr>
              <a:t>Les réponses immunitaires au </a:t>
            </a:r>
            <a:r>
              <a:rPr lang="en-CA" sz="2000" dirty="0" err="1">
                <a:hlinkClick r:id="rId3"/>
              </a:rPr>
              <a:t>parapoxvirus</a:t>
            </a:r>
            <a:r>
              <a:rPr lang="en-CA" sz="2000" dirty="0">
                <a:hlinkClick r:id="rId3"/>
              </a:rPr>
              <a:t> équin révèlent un schéma de réémergence | BMC Veterinary Research | Springer Nature Lien</a:t>
            </a:r>
            <a:endParaRPr lang="en-CA" sz="2000" dirty="0"/>
          </a:p>
        </p:txBody>
      </p:sp>
      <p:pic>
        <p:nvPicPr>
          <p:cNvPr id="16" name="Picture 15">
            <a:extLst>
              <a:ext uri="{FF2B5EF4-FFF2-40B4-BE49-F238E27FC236}">
                <a16:creationId xmlns:a16="http://schemas.microsoft.com/office/drawing/2014/main" id="{A7CE1C6E-B910-77C6-0B9A-39F75B1B3726}"/>
              </a:ext>
            </a:extLst>
          </p:cNvPr>
          <p:cNvPicPr>
            <a:picLocks noChangeAspect="1"/>
          </p:cNvPicPr>
          <p:nvPr/>
        </p:nvPicPr>
        <p:blipFill>
          <a:blip r:embed="rId4"/>
          <a:stretch>
            <a:fillRect/>
          </a:stretch>
        </p:blipFill>
        <p:spPr>
          <a:xfrm>
            <a:off x="5569527" y="992109"/>
            <a:ext cx="6622473" cy="5729365"/>
          </a:xfrm>
          <a:prstGeom prst="rect">
            <a:avLst/>
          </a:prstGeom>
        </p:spPr>
      </p:pic>
    </p:spTree>
    <p:extLst>
      <p:ext uri="{BB962C8B-B14F-4D97-AF65-F5344CB8AC3E}">
        <p14:creationId xmlns:p14="http://schemas.microsoft.com/office/powerpoint/2010/main" val="3818018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7FAC561-EF64-5192-797C-E152EDAB1A6E}"/>
              </a:ext>
            </a:extLst>
          </p:cNvPr>
          <p:cNvPicPr>
            <a:picLocks noGrp="1" noChangeAspect="1"/>
          </p:cNvPicPr>
          <p:nvPr>
            <p:ph sz="half" idx="2"/>
          </p:nvPr>
        </p:nvPicPr>
        <p:blipFill rotWithShape="1">
          <a:blip r:embed="rId2"/>
          <a:srcRect l="2105" t="5471"/>
          <a:stretch>
            <a:fillRect/>
          </a:stretch>
        </p:blipFill>
        <p:spPr bwMode="auto">
          <a:xfrm>
            <a:off x="6289964" y="0"/>
            <a:ext cx="5902036" cy="383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736E3C4-6B8C-70BF-C988-6499AEE491F1}"/>
              </a:ext>
            </a:extLst>
          </p:cNvPr>
          <p:cNvPicPr>
            <a:picLocks noChangeAspect="1"/>
          </p:cNvPicPr>
          <p:nvPr/>
        </p:nvPicPr>
        <p:blipFill>
          <a:blip r:embed="rId3"/>
          <a:srcRect t="8440"/>
          <a:stretch>
            <a:fillRect/>
          </a:stretch>
        </p:blipFill>
        <p:spPr>
          <a:xfrm>
            <a:off x="6212544" y="3251200"/>
            <a:ext cx="5979456" cy="3606800"/>
          </a:xfrm>
          <a:prstGeom prst="rect">
            <a:avLst/>
          </a:prstGeom>
        </p:spPr>
      </p:pic>
      <p:sp>
        <p:nvSpPr>
          <p:cNvPr id="2" name="Title 1">
            <a:extLst>
              <a:ext uri="{FF2B5EF4-FFF2-40B4-BE49-F238E27FC236}">
                <a16:creationId xmlns:a16="http://schemas.microsoft.com/office/drawing/2014/main" id="{0220F621-42C5-4991-88D6-E308054A633B}"/>
              </a:ext>
            </a:extLst>
          </p:cNvPr>
          <p:cNvSpPr>
            <a:spLocks noGrp="1"/>
          </p:cNvSpPr>
          <p:nvPr>
            <p:ph type="title"/>
          </p:nvPr>
        </p:nvSpPr>
        <p:spPr>
          <a:xfrm>
            <a:off x="0" y="0"/>
            <a:ext cx="5377873" cy="1325563"/>
          </a:xfrm>
        </p:spPr>
        <p:txBody>
          <a:bodyPr/>
          <a:lstStyle/>
          <a:p>
            <a:r>
              <a:rPr lang="en-CA" sz="3600" dirty="0"/>
              <a:t>Anémie infectieuse équine</a:t>
            </a:r>
          </a:p>
        </p:txBody>
      </p:sp>
      <p:sp>
        <p:nvSpPr>
          <p:cNvPr id="5" name="Content Placeholder 4">
            <a:extLst>
              <a:ext uri="{FF2B5EF4-FFF2-40B4-BE49-F238E27FC236}">
                <a16:creationId xmlns:a16="http://schemas.microsoft.com/office/drawing/2014/main" id="{76DDD43E-B18F-4184-EC75-D9BEAACD7397}"/>
              </a:ext>
            </a:extLst>
          </p:cNvPr>
          <p:cNvSpPr>
            <a:spLocks noGrp="1"/>
          </p:cNvSpPr>
          <p:nvPr>
            <p:ph sz="half" idx="1"/>
          </p:nvPr>
        </p:nvSpPr>
        <p:spPr>
          <a:xfrm>
            <a:off x="186116" y="1253330"/>
            <a:ext cx="5909884" cy="4726683"/>
          </a:xfrm>
        </p:spPr>
        <p:txBody>
          <a:bodyPr/>
          <a:lstStyle/>
          <a:p>
            <a:r>
              <a:rPr lang="en-CA" dirty="0"/>
              <a:t>Depuis le 1er janvier 2026, tous les cas canadiens ont été recensés en Alberta (36 cas, 6 exploitations)</a:t>
            </a:r>
          </a:p>
          <a:p>
            <a:r>
              <a:rPr lang="en-CA" dirty="0"/>
              <a:t>Cas aux États-Unis </a:t>
            </a:r>
          </a:p>
          <a:p>
            <a:pPr lvl="1"/>
            <a:r>
              <a:rPr lang="en-CA" dirty="0"/>
              <a:t>Californie (7 exploitations, 22 cas confirmés)</a:t>
            </a:r>
          </a:p>
          <a:p>
            <a:pPr lvl="1"/>
            <a:r>
              <a:rPr lang="en-CA" dirty="0"/>
              <a:t>Texas (7 établissements, 9 cas confirmés)</a:t>
            </a:r>
          </a:p>
          <a:p>
            <a:pPr lvl="1"/>
            <a:r>
              <a:rPr lang="en-CA" dirty="0"/>
              <a:t>Nevada (2 exploitations, 2 cas confirmés)</a:t>
            </a:r>
          </a:p>
          <a:p>
            <a:pPr lvl="1"/>
            <a:r>
              <a:rPr lang="en-CA" dirty="0"/>
              <a:t>Colorado (3 établissements, 8 cas confirmés)</a:t>
            </a:r>
          </a:p>
          <a:p>
            <a:pPr lvl="1"/>
            <a:endParaRPr lang="en-CA" dirty="0"/>
          </a:p>
        </p:txBody>
      </p:sp>
      <p:sp>
        <p:nvSpPr>
          <p:cNvPr id="4" name="Slide Number Placeholder 3">
            <a:extLst>
              <a:ext uri="{FF2B5EF4-FFF2-40B4-BE49-F238E27FC236}">
                <a16:creationId xmlns:a16="http://schemas.microsoft.com/office/drawing/2014/main" id="{078E7A43-3F46-FB60-3F3E-87E8C8E60FF8}"/>
              </a:ext>
            </a:extLst>
          </p:cNvPr>
          <p:cNvSpPr>
            <a:spLocks noGrp="1"/>
          </p:cNvSpPr>
          <p:nvPr>
            <p:ph type="sldNum" sz="quarter" idx="10"/>
          </p:nvPr>
        </p:nvSpPr>
        <p:spPr/>
        <p:txBody>
          <a:bodyPr/>
          <a:lstStyle/>
          <a:p>
            <a:pPr>
              <a:defRPr/>
            </a:pPr>
            <a:fld id="{A5F12CC5-A507-4028-B3C9-257C8E707382}" type="slidenum">
              <a:rPr lang="en-US" smtClean="0"/>
              <a:t>9</a:t>
            </a:fld>
            <a:endParaRPr lang="en-US"/>
          </a:p>
        </p:txBody>
      </p:sp>
      <p:sp>
        <p:nvSpPr>
          <p:cNvPr id="12" name="TextBox 11">
            <a:extLst>
              <a:ext uri="{FF2B5EF4-FFF2-40B4-BE49-F238E27FC236}">
                <a16:creationId xmlns:a16="http://schemas.microsoft.com/office/drawing/2014/main" id="{5DFA7130-7932-63C6-3F4A-0B1D87C79182}"/>
              </a:ext>
            </a:extLst>
          </p:cNvPr>
          <p:cNvSpPr txBox="1"/>
          <p:nvPr/>
        </p:nvSpPr>
        <p:spPr>
          <a:xfrm>
            <a:off x="6647975" y="6420406"/>
            <a:ext cx="6188362" cy="369332"/>
          </a:xfrm>
          <a:prstGeom prst="rect">
            <a:avLst/>
          </a:prstGeom>
          <a:noFill/>
        </p:spPr>
        <p:txBody>
          <a:bodyPr wrap="square">
            <a:spAutoFit/>
          </a:bodyPr>
          <a:lstStyle/>
          <a:p>
            <a:r>
              <a:rPr lang="en-CA" dirty="0">
                <a:hlinkClick r:id="rId4"/>
              </a:rPr>
              <a:t>cas | Centre de communication sur les maladies équines</a:t>
            </a:r>
            <a:endParaRPr lang="en-CA" dirty="0"/>
          </a:p>
        </p:txBody>
      </p:sp>
      <p:sp>
        <p:nvSpPr>
          <p:cNvPr id="14" name="TextBox 13">
            <a:extLst>
              <a:ext uri="{FF2B5EF4-FFF2-40B4-BE49-F238E27FC236}">
                <a16:creationId xmlns:a16="http://schemas.microsoft.com/office/drawing/2014/main" id="{5CD2BC81-3648-196A-B740-52F1CFBAA41C}"/>
              </a:ext>
            </a:extLst>
          </p:cNvPr>
          <p:cNvSpPr txBox="1"/>
          <p:nvPr/>
        </p:nvSpPr>
        <p:spPr>
          <a:xfrm>
            <a:off x="9850030" y="38596"/>
            <a:ext cx="2069538" cy="369332"/>
          </a:xfrm>
          <a:prstGeom prst="rect">
            <a:avLst/>
          </a:prstGeom>
          <a:noFill/>
        </p:spPr>
        <p:txBody>
          <a:bodyPr wrap="square">
            <a:spAutoFit/>
          </a:bodyPr>
          <a:lstStyle/>
          <a:p>
            <a:r>
              <a:rPr lang="en-CA" dirty="0">
                <a:hlinkClick r:id="rId5"/>
              </a:rPr>
              <a:t>Tableau de bord sur les équidés </a:t>
            </a:r>
            <a:endParaRPr lang="en-CA" dirty="0"/>
          </a:p>
        </p:txBody>
      </p:sp>
    </p:spTree>
    <p:extLst>
      <p:ext uri="{BB962C8B-B14F-4D97-AF65-F5344CB8AC3E}">
        <p14:creationId xmlns:p14="http://schemas.microsoft.com/office/powerpoint/2010/main" val="295253533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89a99309f50619cd2cb2bd943af489cc">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284bab10ff48d553330a69ccda6115c4"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D36E6-A958-450C-BAF9-5100EDBDE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F95A7E-5814-4321-B71B-8EE3B34A5EFF}">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3.xml><?xml version="1.0" encoding="utf-8"?>
<ds:datastoreItem xmlns:ds="http://schemas.openxmlformats.org/officeDocument/2006/customXml" ds:itemID="{2061F735-13EC-4C54-AFD7-8527370F04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25049</TotalTime>
  <Words>2181</Words>
  <Application>Microsoft Office PowerPoint</Application>
  <PresentationFormat>Widescreen</PresentationFormat>
  <Paragraphs>138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2_Office Theme</vt:lpstr>
      <vt:lpstr>Communauté des maladies émergentes et zoonotiques Identifier les risques émergents grâce à l'intelligence collective</vt:lpstr>
      <vt:lpstr>La Myiase du Nouveau Monde</vt:lpstr>
      <vt:lpstr>La Myiase du Nouveau Monde</vt:lpstr>
      <vt:lpstr>La tique asiatique à longues cornes aux États-Unis</vt:lpstr>
      <vt:lpstr>Stomatite vésiculeuse en Arizona</vt:lpstr>
      <vt:lpstr>Le virus du parapox équin en Suède</vt:lpstr>
      <vt:lpstr>Parapox équin en Finlande 2021-2022</vt:lpstr>
      <vt:lpstr>Le parapox équin est-il en train d'apparaître ou de réapparaître ?</vt:lpstr>
      <vt:lpstr>Anémie infectieuse équine</vt:lpstr>
      <vt:lpstr>60 cas d'herpèsvirus équin confirmés dans le cadre d'une épidémie touchant plusieurs États | Association américaine de médecine vétérinaire</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docId:445B61D4A2A6A73DD323887994CE1EC0</cp:keywords>
  <cp:lastModifiedBy>Osborn, Andrea (CFIA/ACIA)</cp:lastModifiedBy>
  <cp:revision>567</cp:revision>
  <dcterms:created xsi:type="dcterms:W3CDTF">2020-02-07T23:34:08Z</dcterms:created>
  <dcterms:modified xsi:type="dcterms:W3CDTF">2026-04-28T12:34:44Z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