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56" r:id="rId5"/>
    <p:sldId id="436" r:id="rId6"/>
    <p:sldId id="725" r:id="rId7"/>
    <p:sldId id="265" r:id="rId8"/>
    <p:sldId id="368" r:id="rId9"/>
    <p:sldId id="380" r:id="rId10"/>
    <p:sldId id="696" r:id="rId11"/>
    <p:sldId id="428" r:id="rId12"/>
    <p:sldId id="516" r:id="rId13"/>
    <p:sldId id="517" r:id="rId14"/>
    <p:sldId id="518" r:id="rId15"/>
    <p:sldId id="520" r:id="rId16"/>
    <p:sldId id="521" r:id="rId17"/>
    <p:sldId id="698" r:id="rId18"/>
    <p:sldId id="700" r:id="rId19"/>
    <p:sldId id="701" r:id="rId20"/>
    <p:sldId id="702" r:id="rId21"/>
    <p:sldId id="704" r:id="rId22"/>
    <p:sldId id="728" r:id="rId23"/>
    <p:sldId id="415" r:id="rId24"/>
    <p:sldId id="433" r:id="rId25"/>
    <p:sldId id="434" r:id="rId26"/>
    <p:sldId id="727"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8" autoAdjust="0"/>
    <p:restoredTop sz="65748" autoAdjust="0"/>
  </p:normalViewPr>
  <p:slideViewPr>
    <p:cSldViewPr snapToGrid="0">
      <p:cViewPr varScale="1">
        <p:scale>
          <a:sx n="40" d="100"/>
          <a:sy n="40" d="100"/>
        </p:scale>
        <p:origin x="1108" y="4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1cd6b1ce-44ca-4ba9-a610-e2ff726d2f20" providerId="ADAL" clId="{BFEE193D-7912-475D-9D12-C35F0A568EA7}"/>
    <pc:docChg chg="modSld">
      <pc:chgData name="Murray Gillies" userId="1cd6b1ce-44ca-4ba9-a610-e2ff726d2f20" providerId="ADAL" clId="{BFEE193D-7912-475D-9D12-C35F0A568EA7}" dt="2025-10-24T14:39:46.403" v="22" actId="1076"/>
      <pc:docMkLst>
        <pc:docMk/>
      </pc:docMkLst>
      <pc:sldChg chg="modSp mod">
        <pc:chgData name="Murray Gillies" userId="1cd6b1ce-44ca-4ba9-a610-e2ff726d2f20" providerId="ADAL" clId="{BFEE193D-7912-475D-9D12-C35F0A568EA7}" dt="2025-10-24T14:39:36.514" v="21" actId="20577"/>
        <pc:sldMkLst>
          <pc:docMk/>
          <pc:sldMk cId="92036841" sldId="516"/>
        </pc:sldMkLst>
        <pc:spChg chg="mod">
          <ac:chgData name="Murray Gillies" userId="1cd6b1ce-44ca-4ba9-a610-e2ff726d2f20" providerId="ADAL" clId="{BFEE193D-7912-475D-9D12-C35F0A568EA7}" dt="2025-10-24T14:39:36.514" v="21" actId="20577"/>
          <ac:spMkLst>
            <pc:docMk/>
            <pc:sldMk cId="92036841" sldId="516"/>
            <ac:spMk id="3" creationId="{3D2F666A-3029-ED38-27F1-BBFFEAFBE4B6}"/>
          </ac:spMkLst>
        </pc:spChg>
      </pc:sldChg>
      <pc:sldChg chg="modSp mod">
        <pc:chgData name="Murray Gillies" userId="1cd6b1ce-44ca-4ba9-a610-e2ff726d2f20" providerId="ADAL" clId="{BFEE193D-7912-475D-9D12-C35F0A568EA7}" dt="2025-10-24T14:39:46.403" v="22" actId="1076"/>
        <pc:sldMkLst>
          <pc:docMk/>
          <pc:sldMk cId="1409924110" sldId="518"/>
        </pc:sldMkLst>
        <pc:spChg chg="mod">
          <ac:chgData name="Murray Gillies" userId="1cd6b1ce-44ca-4ba9-a610-e2ff726d2f20" providerId="ADAL" clId="{BFEE193D-7912-475D-9D12-C35F0A568EA7}" dt="2025-10-24T14:39:46.403" v="22" actId="1076"/>
          <ac:spMkLst>
            <pc:docMk/>
            <pc:sldMk cId="1409924110" sldId="518"/>
            <ac:spMk id="36" creationId="{85EF3C04-F43C-F6DD-5942-25A6885C5B40}"/>
          </ac:spMkLst>
        </pc:spChg>
      </pc:sldChg>
    </pc:docChg>
  </pc:docChgLst>
  <pc:docChgLst>
    <pc:chgData name="Osborn, Andrea (CFIA/ACIA)" userId="016df1cd-5d71-41bc-8fec-8f09298258d4" providerId="ADAL" clId="{73012325-AEB9-48D1-BD49-622BAF315EB6}"/>
    <pc:docChg chg="undo custSel addSld delSld modSld">
      <pc:chgData name="Osborn, Andrea (CFIA/ACIA)" userId="016df1cd-5d71-41bc-8fec-8f09298258d4" providerId="ADAL" clId="{73012325-AEB9-48D1-BD49-622BAF315EB6}" dt="2025-10-22T22:05:46.787" v="1482" actId="14100"/>
      <pc:docMkLst>
        <pc:docMk/>
      </pc:docMkLst>
      <pc:sldChg chg="modSp mod modTransition">
        <pc:chgData name="Osborn, Andrea (CFIA/ACIA)" userId="016df1cd-5d71-41bc-8fec-8f09298258d4" providerId="ADAL" clId="{73012325-AEB9-48D1-BD49-622BAF315EB6}" dt="2025-10-22T21:43:56.116" v="824"/>
        <pc:sldMkLst>
          <pc:docMk/>
          <pc:sldMk cId="2862453356" sldId="256"/>
        </pc:sldMkLst>
        <pc:spChg chg="mod">
          <ac:chgData name="Osborn, Andrea (CFIA/ACIA)" userId="016df1cd-5d71-41bc-8fec-8f09298258d4" providerId="ADAL" clId="{73012325-AEB9-48D1-BD49-622BAF315EB6}" dt="2025-10-22T20:10:11.986" v="240" actId="20577"/>
          <ac:spMkLst>
            <pc:docMk/>
            <pc:sldMk cId="2862453356" sldId="256"/>
            <ac:spMk id="14339" creationId="{00000000-0000-0000-0000-000000000000}"/>
          </ac:spMkLst>
        </pc:spChg>
      </pc:sldChg>
      <pc:sldChg chg="addSp delSp modSp mod modTransition">
        <pc:chgData name="Osborn, Andrea (CFIA/ACIA)" userId="016df1cd-5d71-41bc-8fec-8f09298258d4" providerId="ADAL" clId="{73012325-AEB9-48D1-BD49-622BAF315EB6}" dt="2025-10-22T21:43:56.116" v="824"/>
        <pc:sldMkLst>
          <pc:docMk/>
          <pc:sldMk cId="1611031339" sldId="265"/>
        </pc:sldMkLst>
        <pc:spChg chg="mod">
          <ac:chgData name="Osborn, Andrea (CFIA/ACIA)" userId="016df1cd-5d71-41bc-8fec-8f09298258d4" providerId="ADAL" clId="{73012325-AEB9-48D1-BD49-622BAF315EB6}" dt="2025-10-22T20:26:28.173" v="250" actId="1076"/>
          <ac:spMkLst>
            <pc:docMk/>
            <pc:sldMk cId="1611031339" sldId="265"/>
            <ac:spMk id="2" creationId="{00000000-0000-0000-0000-000000000000}"/>
          </ac:spMkLst>
        </pc:spChg>
        <pc:spChg chg="mod">
          <ac:chgData name="Osborn, Andrea (CFIA/ACIA)" userId="016df1cd-5d71-41bc-8fec-8f09298258d4" providerId="ADAL" clId="{73012325-AEB9-48D1-BD49-622BAF315EB6}" dt="2025-10-22T20:26:34.682" v="251" actId="1076"/>
          <ac:spMkLst>
            <pc:docMk/>
            <pc:sldMk cId="1611031339" sldId="265"/>
            <ac:spMk id="7" creationId="{00000000-0000-0000-0000-000000000000}"/>
          </ac:spMkLst>
        </pc:spChg>
        <pc:spChg chg="mod">
          <ac:chgData name="Osborn, Andrea (CFIA/ACIA)" userId="016df1cd-5d71-41bc-8fec-8f09298258d4" providerId="ADAL" clId="{73012325-AEB9-48D1-BD49-622BAF315EB6}" dt="2025-10-22T20:27:01.548" v="287" actId="20577"/>
          <ac:spMkLst>
            <pc:docMk/>
            <pc:sldMk cId="1611031339" sldId="265"/>
            <ac:spMk id="8" creationId="{00000000-0000-0000-0000-000000000000}"/>
          </ac:spMkLst>
        </pc:spChg>
        <pc:spChg chg="mod">
          <ac:chgData name="Osborn, Andrea (CFIA/ACIA)" userId="016df1cd-5d71-41bc-8fec-8f09298258d4" providerId="ADAL" clId="{73012325-AEB9-48D1-BD49-622BAF315EB6}" dt="2025-10-22T20:27:06.651" v="288" actId="14100"/>
          <ac:spMkLst>
            <pc:docMk/>
            <pc:sldMk cId="1611031339" sldId="265"/>
            <ac:spMk id="11" creationId="{00000000-0000-0000-0000-000000000000}"/>
          </ac:spMkLst>
        </pc:spChg>
        <pc:picChg chg="add mod">
          <ac:chgData name="Osborn, Andrea (CFIA/ACIA)" userId="016df1cd-5d71-41bc-8fec-8f09298258d4" providerId="ADAL" clId="{73012325-AEB9-48D1-BD49-622BAF315EB6}" dt="2025-10-22T20:26:52.487" v="283" actId="14100"/>
          <ac:picMkLst>
            <pc:docMk/>
            <pc:sldMk cId="1611031339" sldId="265"/>
            <ac:picMk id="6" creationId="{DE6BA70D-571C-BC2F-AE65-9701F8E7D7F8}"/>
          </ac:picMkLst>
        </pc:picChg>
        <pc:picChg chg="add mod">
          <ac:chgData name="Osborn, Andrea (CFIA/ACIA)" userId="016df1cd-5d71-41bc-8fec-8f09298258d4" providerId="ADAL" clId="{73012325-AEB9-48D1-BD49-622BAF315EB6}" dt="2025-10-22T20:26:49.174" v="282" actId="1076"/>
          <ac:picMkLst>
            <pc:docMk/>
            <pc:sldMk cId="1611031339" sldId="265"/>
            <ac:picMk id="10" creationId="{976A4210-7074-4619-EEA8-DDB9C414A631}"/>
          </ac:picMkLst>
        </pc:picChg>
      </pc:sldChg>
      <pc:sldChg chg="addSp delSp modSp mod modTransition">
        <pc:chgData name="Osborn, Andrea (CFIA/ACIA)" userId="016df1cd-5d71-41bc-8fec-8f09298258d4" providerId="ADAL" clId="{73012325-AEB9-48D1-BD49-622BAF315EB6}" dt="2025-10-22T21:43:56.116" v="824"/>
        <pc:sldMkLst>
          <pc:docMk/>
          <pc:sldMk cId="1739207933" sldId="368"/>
        </pc:sldMkLst>
        <pc:spChg chg="mod">
          <ac:chgData name="Osborn, Andrea (CFIA/ACIA)" userId="016df1cd-5d71-41bc-8fec-8f09298258d4" providerId="ADAL" clId="{73012325-AEB9-48D1-BD49-622BAF315EB6}" dt="2025-10-22T20:03:57.714" v="172" actId="20577"/>
          <ac:spMkLst>
            <pc:docMk/>
            <pc:sldMk cId="1739207933" sldId="368"/>
            <ac:spMk id="3" creationId="{00000000-0000-0000-0000-000000000000}"/>
          </ac:spMkLst>
        </pc:spChg>
        <pc:grpChg chg="add mod">
          <ac:chgData name="Osborn, Andrea (CFIA/ACIA)" userId="016df1cd-5d71-41bc-8fec-8f09298258d4" providerId="ADAL" clId="{73012325-AEB9-48D1-BD49-622BAF315EB6}" dt="2025-10-22T20:04:59.806" v="182" actId="14100"/>
          <ac:grpSpMkLst>
            <pc:docMk/>
            <pc:sldMk cId="1739207933" sldId="368"/>
            <ac:grpSpMk id="12" creationId="{B84CADAB-C507-50A2-BDA6-19996D4AFCD8}"/>
          </ac:grpSpMkLst>
        </pc:grpChg>
        <pc:picChg chg="add mod">
          <ac:chgData name="Osborn, Andrea (CFIA/ACIA)" userId="016df1cd-5d71-41bc-8fec-8f09298258d4" providerId="ADAL" clId="{73012325-AEB9-48D1-BD49-622BAF315EB6}" dt="2025-10-22T20:05:09.207" v="183" actId="208"/>
          <ac:picMkLst>
            <pc:docMk/>
            <pc:sldMk cId="1739207933" sldId="368"/>
            <ac:picMk id="5" creationId="{DBCC1EF8-5374-4A6E-688F-C3C62498AF00}"/>
          </ac:picMkLst>
        </pc:picChg>
        <pc:picChg chg="add mod ord">
          <ac:chgData name="Osborn, Andrea (CFIA/ACIA)" userId="016df1cd-5d71-41bc-8fec-8f09298258d4" providerId="ADAL" clId="{73012325-AEB9-48D1-BD49-622BAF315EB6}" dt="2025-10-22T20:05:09.207" v="183" actId="208"/>
          <ac:picMkLst>
            <pc:docMk/>
            <pc:sldMk cId="1739207933" sldId="368"/>
            <ac:picMk id="11" creationId="{0A6885C3-6018-22AF-ACD6-2430300D3744}"/>
          </ac:picMkLst>
        </pc:picChg>
      </pc:sldChg>
      <pc:sldChg chg="del">
        <pc:chgData name="Osborn, Andrea (CFIA/ACIA)" userId="016df1cd-5d71-41bc-8fec-8f09298258d4" providerId="ADAL" clId="{73012325-AEB9-48D1-BD49-622BAF315EB6}" dt="2025-10-22T19:56:17.996" v="151" actId="47"/>
        <pc:sldMkLst>
          <pc:docMk/>
          <pc:sldMk cId="2744705841" sldId="377"/>
        </pc:sldMkLst>
      </pc:sldChg>
      <pc:sldChg chg="del">
        <pc:chgData name="Osborn, Andrea (CFIA/ACIA)" userId="016df1cd-5d71-41bc-8fec-8f09298258d4" providerId="ADAL" clId="{73012325-AEB9-48D1-BD49-622BAF315EB6}" dt="2025-10-22T20:09:07.069" v="225" actId="47"/>
        <pc:sldMkLst>
          <pc:docMk/>
          <pc:sldMk cId="1867224062" sldId="379"/>
        </pc:sldMkLst>
      </pc:sldChg>
      <pc:sldChg chg="addSp delSp modSp mod modTransition">
        <pc:chgData name="Osborn, Andrea (CFIA/ACIA)" userId="016df1cd-5d71-41bc-8fec-8f09298258d4" providerId="ADAL" clId="{73012325-AEB9-48D1-BD49-622BAF315EB6}" dt="2025-10-22T21:43:56.116" v="824"/>
        <pc:sldMkLst>
          <pc:docMk/>
          <pc:sldMk cId="999002280" sldId="380"/>
        </pc:sldMkLst>
        <pc:spChg chg="mod">
          <ac:chgData name="Osborn, Andrea (CFIA/ACIA)" userId="016df1cd-5d71-41bc-8fec-8f09298258d4" providerId="ADAL" clId="{73012325-AEB9-48D1-BD49-622BAF315EB6}" dt="2025-10-22T20:07:00.973" v="222" actId="20577"/>
          <ac:spMkLst>
            <pc:docMk/>
            <pc:sldMk cId="999002280" sldId="380"/>
            <ac:spMk id="2" creationId="{00000000-0000-0000-0000-000000000000}"/>
          </ac:spMkLst>
        </pc:spChg>
        <pc:spChg chg="add mod">
          <ac:chgData name="Osborn, Andrea (CFIA/ACIA)" userId="016df1cd-5d71-41bc-8fec-8f09298258d4" providerId="ADAL" clId="{73012325-AEB9-48D1-BD49-622BAF315EB6}" dt="2025-10-22T20:06:06.353" v="184" actId="478"/>
          <ac:spMkLst>
            <pc:docMk/>
            <pc:sldMk cId="999002280" sldId="380"/>
            <ac:spMk id="3" creationId="{FF2EC58D-51EA-F17F-C43F-0BC5257078AC}"/>
          </ac:spMkLst>
        </pc:spChg>
        <pc:spChg chg="mod">
          <ac:chgData name="Osborn, Andrea (CFIA/ACIA)" userId="016df1cd-5d71-41bc-8fec-8f09298258d4" providerId="ADAL" clId="{73012325-AEB9-48D1-BD49-622BAF315EB6}" dt="2025-10-22T20:06:40.017" v="194" actId="1076"/>
          <ac:spMkLst>
            <pc:docMk/>
            <pc:sldMk cId="999002280" sldId="380"/>
            <ac:spMk id="7" creationId="{00000000-0000-0000-0000-000000000000}"/>
          </ac:spMkLst>
        </pc:spChg>
        <pc:spChg chg="mod">
          <ac:chgData name="Osborn, Andrea (CFIA/ACIA)" userId="016df1cd-5d71-41bc-8fec-8f09298258d4" providerId="ADAL" clId="{73012325-AEB9-48D1-BD49-622BAF315EB6}" dt="2025-10-22T20:06:43.259" v="195" actId="1076"/>
          <ac:spMkLst>
            <pc:docMk/>
            <pc:sldMk cId="999002280" sldId="380"/>
            <ac:spMk id="9" creationId="{00000000-0000-0000-0000-000000000000}"/>
          </ac:spMkLst>
        </pc:spChg>
        <pc:picChg chg="add mod">
          <ac:chgData name="Osborn, Andrea (CFIA/ACIA)" userId="016df1cd-5d71-41bc-8fec-8f09298258d4" providerId="ADAL" clId="{73012325-AEB9-48D1-BD49-622BAF315EB6}" dt="2025-10-22T20:07:05.938" v="223" actId="1076"/>
          <ac:picMkLst>
            <pc:docMk/>
            <pc:sldMk cId="999002280" sldId="380"/>
            <ac:picMk id="1026" creationId="{5A4BD218-0D3D-A936-0044-0A21B7FB0625}"/>
          </ac:picMkLst>
        </pc:picChg>
      </pc:sldChg>
      <pc:sldChg chg="del">
        <pc:chgData name="Osborn, Andrea (CFIA/ACIA)" userId="016df1cd-5d71-41bc-8fec-8f09298258d4" providerId="ADAL" clId="{73012325-AEB9-48D1-BD49-622BAF315EB6}" dt="2025-10-22T18:22:11.710" v="2" actId="47"/>
        <pc:sldMkLst>
          <pc:docMk/>
          <pc:sldMk cId="155822488" sldId="389"/>
        </pc:sldMkLst>
      </pc:sldChg>
      <pc:sldChg chg="del">
        <pc:chgData name="Osborn, Andrea (CFIA/ACIA)" userId="016df1cd-5d71-41bc-8fec-8f09298258d4" providerId="ADAL" clId="{73012325-AEB9-48D1-BD49-622BAF315EB6}" dt="2025-10-22T20:29:28.036" v="290" actId="47"/>
        <pc:sldMkLst>
          <pc:docMk/>
          <pc:sldMk cId="2652739059" sldId="407"/>
        </pc:sldMkLst>
      </pc:sldChg>
      <pc:sldChg chg="del">
        <pc:chgData name="Osborn, Andrea (CFIA/ACIA)" userId="016df1cd-5d71-41bc-8fec-8f09298258d4" providerId="ADAL" clId="{73012325-AEB9-48D1-BD49-622BAF315EB6}" dt="2025-10-22T18:22:30.856" v="3" actId="47"/>
        <pc:sldMkLst>
          <pc:docMk/>
          <pc:sldMk cId="3519291582" sldId="411"/>
        </pc:sldMkLst>
      </pc:sldChg>
      <pc:sldChg chg="modSp mod modTransition">
        <pc:chgData name="Osborn, Andrea (CFIA/ACIA)" userId="016df1cd-5d71-41bc-8fec-8f09298258d4" providerId="ADAL" clId="{73012325-AEB9-48D1-BD49-622BAF315EB6}" dt="2025-10-22T21:43:56.116" v="824"/>
        <pc:sldMkLst>
          <pc:docMk/>
          <pc:sldMk cId="2222149877" sldId="415"/>
        </pc:sldMkLst>
        <pc:spChg chg="mod">
          <ac:chgData name="Osborn, Andrea (CFIA/ACIA)" userId="016df1cd-5d71-41bc-8fec-8f09298258d4" providerId="ADAL" clId="{73012325-AEB9-48D1-BD49-622BAF315EB6}" dt="2025-10-22T21:09:45.043" v="726" actId="20577"/>
          <ac:spMkLst>
            <pc:docMk/>
            <pc:sldMk cId="2222149877" sldId="415"/>
            <ac:spMk id="5" creationId="{112CD206-9185-7B39-8E47-BDA4CED907F2}"/>
          </ac:spMkLst>
        </pc:spChg>
      </pc:sldChg>
      <pc:sldChg chg="add del">
        <pc:chgData name="Osborn, Andrea (CFIA/ACIA)" userId="016df1cd-5d71-41bc-8fec-8f09298258d4" providerId="ADAL" clId="{73012325-AEB9-48D1-BD49-622BAF315EB6}" dt="2025-10-22T20:30:34.319" v="296" actId="47"/>
        <pc:sldMkLst>
          <pc:docMk/>
          <pc:sldMk cId="666268977" sldId="418"/>
        </pc:sldMkLst>
      </pc:sldChg>
      <pc:sldChg chg="addSp delSp modSp add del mod modTransition modAnim modNotesTx">
        <pc:chgData name="Osborn, Andrea (CFIA/ACIA)" userId="016df1cd-5d71-41bc-8fec-8f09298258d4" providerId="ADAL" clId="{73012325-AEB9-48D1-BD49-622BAF315EB6}" dt="2025-10-22T21:52:14.855" v="852" actId="1076"/>
        <pc:sldMkLst>
          <pc:docMk/>
          <pc:sldMk cId="564309563" sldId="428"/>
        </pc:sldMkLst>
        <pc:spChg chg="mod">
          <ac:chgData name="Osborn, Andrea (CFIA/ACIA)" userId="016df1cd-5d71-41bc-8fec-8f09298258d4" providerId="ADAL" clId="{73012325-AEB9-48D1-BD49-622BAF315EB6}" dt="2025-10-22T20:30:01.393" v="295" actId="27636"/>
          <ac:spMkLst>
            <pc:docMk/>
            <pc:sldMk cId="564309563" sldId="428"/>
            <ac:spMk id="2" creationId="{2E9D7D5E-85EA-A984-B859-6F8281378AA3}"/>
          </ac:spMkLst>
        </pc:spChg>
        <pc:spChg chg="add mod">
          <ac:chgData name="Osborn, Andrea (CFIA/ACIA)" userId="016df1cd-5d71-41bc-8fec-8f09298258d4" providerId="ADAL" clId="{73012325-AEB9-48D1-BD49-622BAF315EB6}" dt="2025-10-22T21:52:14.855" v="852" actId="1076"/>
          <ac:spMkLst>
            <pc:docMk/>
            <pc:sldMk cId="564309563" sldId="428"/>
            <ac:spMk id="4" creationId="{3D7B740A-0C8D-BA6B-7569-46BA66E30E8E}"/>
          </ac:spMkLst>
        </pc:spChg>
        <pc:picChg chg="add mod">
          <ac:chgData name="Osborn, Andrea (CFIA/ACIA)" userId="016df1cd-5d71-41bc-8fec-8f09298258d4" providerId="ADAL" clId="{73012325-AEB9-48D1-BD49-622BAF315EB6}" dt="2025-10-22T20:38:14.271" v="333" actId="14100"/>
          <ac:picMkLst>
            <pc:docMk/>
            <pc:sldMk cId="564309563" sldId="428"/>
            <ac:picMk id="8" creationId="{26A23E63-9B98-2849-9085-D3CA1E429108}"/>
          </ac:picMkLst>
        </pc:picChg>
      </pc:sldChg>
      <pc:sldChg chg="del">
        <pc:chgData name="Osborn, Andrea (CFIA/ACIA)" userId="016df1cd-5d71-41bc-8fec-8f09298258d4" providerId="ADAL" clId="{73012325-AEB9-48D1-BD49-622BAF315EB6}" dt="2025-10-22T20:29:32.155" v="291" actId="47"/>
        <pc:sldMkLst>
          <pc:docMk/>
          <pc:sldMk cId="2840717087" sldId="429"/>
        </pc:sldMkLst>
      </pc:sldChg>
      <pc:sldChg chg="del">
        <pc:chgData name="Osborn, Andrea (CFIA/ACIA)" userId="016df1cd-5d71-41bc-8fec-8f09298258d4" providerId="ADAL" clId="{73012325-AEB9-48D1-BD49-622BAF315EB6}" dt="2025-10-22T18:21:33.564" v="0" actId="47"/>
        <pc:sldMkLst>
          <pc:docMk/>
          <pc:sldMk cId="4214350539" sldId="432"/>
        </pc:sldMkLst>
      </pc:sldChg>
      <pc:sldChg chg="modSp mod modTransition chgLayout">
        <pc:chgData name="Osborn, Andrea (CFIA/ACIA)" userId="016df1cd-5d71-41bc-8fec-8f09298258d4" providerId="ADAL" clId="{73012325-AEB9-48D1-BD49-622BAF315EB6}" dt="2025-10-22T21:43:56.116" v="824"/>
        <pc:sldMkLst>
          <pc:docMk/>
          <pc:sldMk cId="2831163124" sldId="433"/>
        </pc:sldMkLst>
        <pc:spChg chg="mod ord">
          <ac:chgData name="Osborn, Andrea (CFIA/ACIA)" userId="016df1cd-5d71-41bc-8fec-8f09298258d4" providerId="ADAL" clId="{73012325-AEB9-48D1-BD49-622BAF315EB6}" dt="2025-10-22T21:14:32.816" v="737" actId="14100"/>
          <ac:spMkLst>
            <pc:docMk/>
            <pc:sldMk cId="2831163124" sldId="433"/>
            <ac:spMk id="2" creationId="{8AE63FE9-1056-4A84-48D5-C4595508B977}"/>
          </ac:spMkLst>
        </pc:spChg>
        <pc:spChg chg="mod ord">
          <ac:chgData name="Osborn, Andrea (CFIA/ACIA)" userId="016df1cd-5d71-41bc-8fec-8f09298258d4" providerId="ADAL" clId="{73012325-AEB9-48D1-BD49-622BAF315EB6}" dt="2025-10-22T21:35:51.985" v="821" actId="255"/>
          <ac:spMkLst>
            <pc:docMk/>
            <pc:sldMk cId="2831163124" sldId="433"/>
            <ac:spMk id="5" creationId="{112CD206-9185-7B39-8E47-BDA4CED907F2}"/>
          </ac:spMkLst>
        </pc:spChg>
      </pc:sldChg>
      <pc:sldChg chg="modSp mod modTransition chgLayout">
        <pc:chgData name="Osborn, Andrea (CFIA/ACIA)" userId="016df1cd-5d71-41bc-8fec-8f09298258d4" providerId="ADAL" clId="{73012325-AEB9-48D1-BD49-622BAF315EB6}" dt="2025-10-22T21:50:52.123" v="835"/>
        <pc:sldMkLst>
          <pc:docMk/>
          <pc:sldMk cId="253676059" sldId="434"/>
        </pc:sldMkLst>
        <pc:spChg chg="mod ord">
          <ac:chgData name="Osborn, Andrea (CFIA/ACIA)" userId="016df1cd-5d71-41bc-8fec-8f09298258d4" providerId="ADAL" clId="{73012325-AEB9-48D1-BD49-622BAF315EB6}" dt="2025-10-22T21:19:34.028" v="755" actId="14100"/>
          <ac:spMkLst>
            <pc:docMk/>
            <pc:sldMk cId="253676059" sldId="434"/>
            <ac:spMk id="2" creationId="{8AE63FE9-1056-4A84-48D5-C4595508B977}"/>
          </ac:spMkLst>
        </pc:spChg>
        <pc:spChg chg="mod ord">
          <ac:chgData name="Osborn, Andrea (CFIA/ACIA)" userId="016df1cd-5d71-41bc-8fec-8f09298258d4" providerId="ADAL" clId="{73012325-AEB9-48D1-BD49-622BAF315EB6}" dt="2025-10-22T21:50:52.123" v="835"/>
          <ac:spMkLst>
            <pc:docMk/>
            <pc:sldMk cId="253676059" sldId="434"/>
            <ac:spMk id="5" creationId="{112CD206-9185-7B39-8E47-BDA4CED907F2}"/>
          </ac:spMkLst>
        </pc:spChg>
      </pc:sldChg>
      <pc:sldChg chg="del">
        <pc:chgData name="Osborn, Andrea (CFIA/ACIA)" userId="016df1cd-5d71-41bc-8fec-8f09298258d4" providerId="ADAL" clId="{73012325-AEB9-48D1-BD49-622BAF315EB6}" dt="2025-10-22T20:09:56.226" v="227" actId="47"/>
        <pc:sldMkLst>
          <pc:docMk/>
          <pc:sldMk cId="1826178460" sldId="435"/>
        </pc:sldMkLst>
      </pc:sldChg>
      <pc:sldChg chg="add modTransition">
        <pc:chgData name="Osborn, Andrea (CFIA/ACIA)" userId="016df1cd-5d71-41bc-8fec-8f09298258d4" providerId="ADAL" clId="{73012325-AEB9-48D1-BD49-622BAF315EB6}" dt="2025-10-22T21:43:56.116" v="824"/>
        <pc:sldMkLst>
          <pc:docMk/>
          <pc:sldMk cId="3370757153" sldId="436"/>
        </pc:sldMkLst>
      </pc:sldChg>
      <pc:sldChg chg="delSp add modTransition modAnim">
        <pc:chgData name="Osborn, Andrea (CFIA/ACIA)" userId="016df1cd-5d71-41bc-8fec-8f09298258d4" providerId="ADAL" clId="{73012325-AEB9-48D1-BD49-622BAF315EB6}" dt="2025-10-22T21:43:56.116" v="824"/>
        <pc:sldMkLst>
          <pc:docMk/>
          <pc:sldMk cId="92036841" sldId="516"/>
        </pc:sldMkLst>
      </pc:sldChg>
      <pc:sldChg chg="delSp add modTransition modAnim">
        <pc:chgData name="Osborn, Andrea (CFIA/ACIA)" userId="016df1cd-5d71-41bc-8fec-8f09298258d4" providerId="ADAL" clId="{73012325-AEB9-48D1-BD49-622BAF315EB6}" dt="2025-10-22T21:43:56.116" v="824"/>
        <pc:sldMkLst>
          <pc:docMk/>
          <pc:sldMk cId="2457319452" sldId="517"/>
        </pc:sldMkLst>
      </pc:sldChg>
      <pc:sldChg chg="delSp modSp add mod modTransition modAnim">
        <pc:chgData name="Osborn, Andrea (CFIA/ACIA)" userId="016df1cd-5d71-41bc-8fec-8f09298258d4" providerId="ADAL" clId="{73012325-AEB9-48D1-BD49-622BAF315EB6}" dt="2025-10-22T21:52:51.090" v="863" actId="20577"/>
        <pc:sldMkLst>
          <pc:docMk/>
          <pc:sldMk cId="1409924110" sldId="518"/>
        </pc:sldMkLst>
        <pc:spChg chg="mod">
          <ac:chgData name="Osborn, Andrea (CFIA/ACIA)" userId="016df1cd-5d71-41bc-8fec-8f09298258d4" providerId="ADAL" clId="{73012325-AEB9-48D1-BD49-622BAF315EB6}" dt="2025-10-22T21:52:51.090" v="863" actId="20577"/>
          <ac:spMkLst>
            <pc:docMk/>
            <pc:sldMk cId="1409924110" sldId="518"/>
            <ac:spMk id="2" creationId="{F994F639-8476-681A-2D0D-3976029B4776}"/>
          </ac:spMkLst>
        </pc:spChg>
      </pc:sldChg>
      <pc:sldChg chg="delSp add modTransition modAnim">
        <pc:chgData name="Osborn, Andrea (CFIA/ACIA)" userId="016df1cd-5d71-41bc-8fec-8f09298258d4" providerId="ADAL" clId="{73012325-AEB9-48D1-BD49-622BAF315EB6}" dt="2025-10-22T21:43:56.116" v="824"/>
        <pc:sldMkLst>
          <pc:docMk/>
          <pc:sldMk cId="653624590" sldId="520"/>
        </pc:sldMkLst>
      </pc:sldChg>
      <pc:sldChg chg="delSp modSp add mod modTransition modAnim">
        <pc:chgData name="Osborn, Andrea (CFIA/ACIA)" userId="016df1cd-5d71-41bc-8fec-8f09298258d4" providerId="ADAL" clId="{73012325-AEB9-48D1-BD49-622BAF315EB6}" dt="2025-10-22T21:54:23.221" v="914" actId="20577"/>
        <pc:sldMkLst>
          <pc:docMk/>
          <pc:sldMk cId="2002199908" sldId="521"/>
        </pc:sldMkLst>
        <pc:spChg chg="mod">
          <ac:chgData name="Osborn, Andrea (CFIA/ACIA)" userId="016df1cd-5d71-41bc-8fec-8f09298258d4" providerId="ADAL" clId="{73012325-AEB9-48D1-BD49-622BAF315EB6}" dt="2025-10-22T21:54:23.221" v="914" actId="20577"/>
          <ac:spMkLst>
            <pc:docMk/>
            <pc:sldMk cId="2002199908" sldId="521"/>
            <ac:spMk id="2" creationId="{11AE1071-EFA7-AC74-4E6A-51F8756DB290}"/>
          </ac:spMkLst>
        </pc:spChg>
      </pc:sldChg>
      <pc:sldChg chg="delSp add modTransition modAnim">
        <pc:chgData name="Osborn, Andrea (CFIA/ACIA)" userId="016df1cd-5d71-41bc-8fec-8f09298258d4" providerId="ADAL" clId="{73012325-AEB9-48D1-BD49-622BAF315EB6}" dt="2025-10-22T21:43:56.116" v="824"/>
        <pc:sldMkLst>
          <pc:docMk/>
          <pc:sldMk cId="4070633938" sldId="696"/>
        </pc:sldMkLst>
      </pc:sldChg>
      <pc:sldChg chg="delSp modSp add mod modTransition modClrScheme modAnim chgLayout">
        <pc:chgData name="Osborn, Andrea (CFIA/ACIA)" userId="016df1cd-5d71-41bc-8fec-8f09298258d4" providerId="ADAL" clId="{73012325-AEB9-48D1-BD49-622BAF315EB6}" dt="2025-10-22T21:55:11.727" v="915" actId="700"/>
        <pc:sldMkLst>
          <pc:docMk/>
          <pc:sldMk cId="1266977999" sldId="698"/>
        </pc:sldMkLst>
        <pc:spChg chg="mod ord">
          <ac:chgData name="Osborn, Andrea (CFIA/ACIA)" userId="016df1cd-5d71-41bc-8fec-8f09298258d4" providerId="ADAL" clId="{73012325-AEB9-48D1-BD49-622BAF315EB6}" dt="2025-10-22T21:55:11.727" v="915" actId="700"/>
          <ac:spMkLst>
            <pc:docMk/>
            <pc:sldMk cId="1266977999" sldId="698"/>
            <ac:spMk id="2" creationId="{52CBADD9-FC97-1AEA-6B97-902D9C91B365}"/>
          </ac:spMkLst>
        </pc:spChg>
        <pc:spChg chg="mod ord">
          <ac:chgData name="Osborn, Andrea (CFIA/ACIA)" userId="016df1cd-5d71-41bc-8fec-8f09298258d4" providerId="ADAL" clId="{73012325-AEB9-48D1-BD49-622BAF315EB6}" dt="2025-10-22T21:55:11.727" v="915" actId="700"/>
          <ac:spMkLst>
            <pc:docMk/>
            <pc:sldMk cId="1266977999" sldId="698"/>
            <ac:spMk id="3" creationId="{CEF268CB-09CC-3F7C-E18B-C050F522F9BA}"/>
          </ac:spMkLst>
        </pc:spChg>
      </pc:sldChg>
      <pc:sldChg chg="delSp add modTransition modAnim">
        <pc:chgData name="Osborn, Andrea (CFIA/ACIA)" userId="016df1cd-5d71-41bc-8fec-8f09298258d4" providerId="ADAL" clId="{73012325-AEB9-48D1-BD49-622BAF315EB6}" dt="2025-10-22T21:43:56.116" v="824"/>
        <pc:sldMkLst>
          <pc:docMk/>
          <pc:sldMk cId="1689980507" sldId="700"/>
        </pc:sldMkLst>
      </pc:sldChg>
      <pc:sldChg chg="delSp modSp add mod modTransition modAnim">
        <pc:chgData name="Osborn, Andrea (CFIA/ACIA)" userId="016df1cd-5d71-41bc-8fec-8f09298258d4" providerId="ADAL" clId="{73012325-AEB9-48D1-BD49-622BAF315EB6}" dt="2025-10-22T21:56:06.774" v="917" actId="2711"/>
        <pc:sldMkLst>
          <pc:docMk/>
          <pc:sldMk cId="3811535386" sldId="701"/>
        </pc:sldMkLst>
        <pc:spChg chg="mod">
          <ac:chgData name="Osborn, Andrea (CFIA/ACIA)" userId="016df1cd-5d71-41bc-8fec-8f09298258d4" providerId="ADAL" clId="{73012325-AEB9-48D1-BD49-622BAF315EB6}" dt="2025-10-22T21:56:06.774" v="917" actId="2711"/>
          <ac:spMkLst>
            <pc:docMk/>
            <pc:sldMk cId="3811535386" sldId="701"/>
            <ac:spMk id="2" creationId="{7C626563-5F99-8F56-8214-37BA44338C3F}"/>
          </ac:spMkLst>
        </pc:spChg>
      </pc:sldChg>
      <pc:sldChg chg="delSp modSp add mod modTransition modAnim">
        <pc:chgData name="Osborn, Andrea (CFIA/ACIA)" userId="016df1cd-5d71-41bc-8fec-8f09298258d4" providerId="ADAL" clId="{73012325-AEB9-48D1-BD49-622BAF315EB6}" dt="2025-10-22T21:56:45.752" v="919" actId="2711"/>
        <pc:sldMkLst>
          <pc:docMk/>
          <pc:sldMk cId="358872952" sldId="702"/>
        </pc:sldMkLst>
        <pc:spChg chg="mod">
          <ac:chgData name="Osborn, Andrea (CFIA/ACIA)" userId="016df1cd-5d71-41bc-8fec-8f09298258d4" providerId="ADAL" clId="{73012325-AEB9-48D1-BD49-622BAF315EB6}" dt="2025-10-22T21:56:45.752" v="919" actId="2711"/>
          <ac:spMkLst>
            <pc:docMk/>
            <pc:sldMk cId="358872952" sldId="702"/>
            <ac:spMk id="2" creationId="{314109C7-8814-D1D7-76AA-C813FAEC06A0}"/>
          </ac:spMkLst>
        </pc:spChg>
      </pc:sldChg>
      <pc:sldChg chg="delSp add modTransition modAnim">
        <pc:chgData name="Osborn, Andrea (CFIA/ACIA)" userId="016df1cd-5d71-41bc-8fec-8f09298258d4" providerId="ADAL" clId="{73012325-AEB9-48D1-BD49-622BAF315EB6}" dt="2025-10-22T21:43:56.116" v="824"/>
        <pc:sldMkLst>
          <pc:docMk/>
          <pc:sldMk cId="2309021373" sldId="704"/>
        </pc:sldMkLst>
      </pc:sldChg>
      <pc:sldChg chg="delSp add mod modTransition modAnim modShow">
        <pc:chgData name="Osborn, Andrea (CFIA/ACIA)" userId="016df1cd-5d71-41bc-8fec-8f09298258d4" providerId="ADAL" clId="{73012325-AEB9-48D1-BD49-622BAF315EB6}" dt="2025-10-22T21:46:18.088" v="825" actId="729"/>
        <pc:sldMkLst>
          <pc:docMk/>
          <pc:sldMk cId="2558221563" sldId="705"/>
        </pc:sldMkLst>
      </pc:sldChg>
      <pc:sldChg chg="delSp add mod modTransition modAnim modShow">
        <pc:chgData name="Osborn, Andrea (CFIA/ACIA)" userId="016df1cd-5d71-41bc-8fec-8f09298258d4" providerId="ADAL" clId="{73012325-AEB9-48D1-BD49-622BAF315EB6}" dt="2025-10-22T21:46:20.510" v="826" actId="729"/>
        <pc:sldMkLst>
          <pc:docMk/>
          <pc:sldMk cId="2066826051" sldId="706"/>
        </pc:sldMkLst>
      </pc:sldChg>
      <pc:sldChg chg="addSp delSp modSp add mod modTransition modClrScheme chgLayout modNotesTx">
        <pc:chgData name="Osborn, Andrea (CFIA/ACIA)" userId="016df1cd-5d71-41bc-8fec-8f09298258d4" providerId="ADAL" clId="{73012325-AEB9-48D1-BD49-622BAF315EB6}" dt="2025-10-22T21:43:56.116" v="824"/>
        <pc:sldMkLst>
          <pc:docMk/>
          <pc:sldMk cId="2844538735" sldId="725"/>
        </pc:sldMkLst>
        <pc:spChg chg="mod ord">
          <ac:chgData name="Osborn, Andrea (CFIA/ACIA)" userId="016df1cd-5d71-41bc-8fec-8f09298258d4" providerId="ADAL" clId="{73012325-AEB9-48D1-BD49-622BAF315EB6}" dt="2025-10-22T18:23:27.914" v="9" actId="255"/>
          <ac:spMkLst>
            <pc:docMk/>
            <pc:sldMk cId="2844538735" sldId="725"/>
            <ac:spMk id="5" creationId="{61334691-A727-E2FA-6712-0135BE204661}"/>
          </ac:spMkLst>
        </pc:spChg>
        <pc:graphicFrameChg chg="mod">
          <ac:chgData name="Osborn, Andrea (CFIA/ACIA)" userId="016df1cd-5d71-41bc-8fec-8f09298258d4" providerId="ADAL" clId="{73012325-AEB9-48D1-BD49-622BAF315EB6}" dt="2025-10-22T18:23:20.793" v="8" actId="1076"/>
          <ac:graphicFrameMkLst>
            <pc:docMk/>
            <pc:sldMk cId="2844538735" sldId="725"/>
            <ac:graphicFrameMk id="3" creationId="{8AADE815-D59F-B06E-3191-EB2B9EF725C2}"/>
          </ac:graphicFrameMkLst>
        </pc:graphicFrameChg>
      </pc:sldChg>
      <pc:sldChg chg="addSp delSp new del mod modClrScheme chgLayout">
        <pc:chgData name="Osborn, Andrea (CFIA/ACIA)" userId="016df1cd-5d71-41bc-8fec-8f09298258d4" providerId="ADAL" clId="{73012325-AEB9-48D1-BD49-622BAF315EB6}" dt="2025-10-22T20:49:05.412" v="561" actId="47"/>
        <pc:sldMkLst>
          <pc:docMk/>
          <pc:sldMk cId="1877046375" sldId="726"/>
        </pc:sldMkLst>
      </pc:sldChg>
      <pc:sldChg chg="delSp modSp add del modTransition modAnim">
        <pc:chgData name="Osborn, Andrea (CFIA/ACIA)" userId="016df1cd-5d71-41bc-8fec-8f09298258d4" providerId="ADAL" clId="{73012325-AEB9-48D1-BD49-622BAF315EB6}" dt="2025-10-22T20:32:05.478" v="301" actId="47"/>
        <pc:sldMkLst>
          <pc:docMk/>
          <pc:sldMk cId="1884379988" sldId="726"/>
        </pc:sldMkLst>
      </pc:sldChg>
      <pc:sldChg chg="modSp new del mod modTransition">
        <pc:chgData name="Osborn, Andrea (CFIA/ACIA)" userId="016df1cd-5d71-41bc-8fec-8f09298258d4" providerId="ADAL" clId="{73012325-AEB9-48D1-BD49-622BAF315EB6}" dt="2025-10-22T21:57:35.947" v="920" actId="47"/>
        <pc:sldMkLst>
          <pc:docMk/>
          <pc:sldMk cId="3013455777" sldId="726"/>
        </pc:sldMkLst>
      </pc:sldChg>
      <pc:sldChg chg="modSp new mod modTransition">
        <pc:chgData name="Osborn, Andrea (CFIA/ACIA)" userId="016df1cd-5d71-41bc-8fec-8f09298258d4" providerId="ADAL" clId="{73012325-AEB9-48D1-BD49-622BAF315EB6}" dt="2025-10-22T21:46:37.297" v="828"/>
        <pc:sldMkLst>
          <pc:docMk/>
          <pc:sldMk cId="3484898045" sldId="727"/>
        </pc:sldMkLst>
        <pc:spChg chg="mod">
          <ac:chgData name="Osborn, Andrea (CFIA/ACIA)" userId="016df1cd-5d71-41bc-8fec-8f09298258d4" providerId="ADAL" clId="{73012325-AEB9-48D1-BD49-622BAF315EB6}" dt="2025-10-22T21:25:18.155" v="794" actId="14100"/>
          <ac:spMkLst>
            <pc:docMk/>
            <pc:sldMk cId="3484898045" sldId="727"/>
            <ac:spMk id="2" creationId="{6E402A6A-82FC-3875-7BC1-C29205480DB5}"/>
          </ac:spMkLst>
        </pc:spChg>
        <pc:spChg chg="mod">
          <ac:chgData name="Osborn, Andrea (CFIA/ACIA)" userId="016df1cd-5d71-41bc-8fec-8f09298258d4" providerId="ADAL" clId="{73012325-AEB9-48D1-BD49-622BAF315EB6}" dt="2025-10-22T21:46:37.297" v="828"/>
          <ac:spMkLst>
            <pc:docMk/>
            <pc:sldMk cId="3484898045" sldId="727"/>
            <ac:spMk id="3" creationId="{E8B4FE70-EA7C-E5A9-72FD-AD778F5AC64D}"/>
          </ac:spMkLst>
        </pc:spChg>
      </pc:sldChg>
      <pc:sldChg chg="modSp new mod modTransition">
        <pc:chgData name="Osborn, Andrea (CFIA/ACIA)" userId="016df1cd-5d71-41bc-8fec-8f09298258d4" providerId="ADAL" clId="{73012325-AEB9-48D1-BD49-622BAF315EB6}" dt="2025-10-22T22:05:46.787" v="1482" actId="14100"/>
        <pc:sldMkLst>
          <pc:docMk/>
          <pc:sldMk cId="875840582" sldId="728"/>
        </pc:sldMkLst>
        <pc:spChg chg="mod">
          <ac:chgData name="Osborn, Andrea (CFIA/ACIA)" userId="016df1cd-5d71-41bc-8fec-8f09298258d4" providerId="ADAL" clId="{73012325-AEB9-48D1-BD49-622BAF315EB6}" dt="2025-10-22T22:05:41.648" v="1480" actId="14100"/>
          <ac:spMkLst>
            <pc:docMk/>
            <pc:sldMk cId="875840582" sldId="728"/>
            <ac:spMk id="2" creationId="{C909CE1A-983C-7D3A-9FB9-8A75FB5E97D4}"/>
          </ac:spMkLst>
        </pc:spChg>
        <pc:spChg chg="mod">
          <ac:chgData name="Osborn, Andrea (CFIA/ACIA)" userId="016df1cd-5d71-41bc-8fec-8f09298258d4" providerId="ADAL" clId="{73012325-AEB9-48D1-BD49-622BAF315EB6}" dt="2025-10-22T22:05:44.244" v="1481" actId="14100"/>
          <ac:spMkLst>
            <pc:docMk/>
            <pc:sldMk cId="875840582" sldId="728"/>
            <ac:spMk id="3" creationId="{792FA9CE-08DD-E004-9D39-8DBA0F07895B}"/>
          </ac:spMkLst>
        </pc:spChg>
        <pc:spChg chg="mod">
          <ac:chgData name="Osborn, Andrea (CFIA/ACIA)" userId="016df1cd-5d71-41bc-8fec-8f09298258d4" providerId="ADAL" clId="{73012325-AEB9-48D1-BD49-622BAF315EB6}" dt="2025-10-22T22:05:46.787" v="1482" actId="14100"/>
          <ac:spMkLst>
            <pc:docMk/>
            <pc:sldMk cId="875840582" sldId="728"/>
            <ac:spMk id="4" creationId="{AEEACAEE-A0B8-1763-C940-F275701FC3F3}"/>
          </ac:spMkLst>
        </pc:spChg>
      </pc:sldChg>
      <pc:sldMasterChg chg="delSldLayout">
        <pc:chgData name="Osborn, Andrea (CFIA/ACIA)" userId="016df1cd-5d71-41bc-8fec-8f09298258d4" providerId="ADAL" clId="{73012325-AEB9-48D1-BD49-622BAF315EB6}" dt="2025-10-22T18:22:30.856" v="3" actId="47"/>
        <pc:sldMasterMkLst>
          <pc:docMk/>
          <pc:sldMasterMk cId="0" sldId="2147483672"/>
        </pc:sldMasterMkLst>
        <pc:sldLayoutChg chg="del">
          <pc:chgData name="Osborn, Andrea (CFIA/ACIA)" userId="016df1cd-5d71-41bc-8fec-8f09298258d4" providerId="ADAL" clId="{73012325-AEB9-48D1-BD49-622BAF315EB6}" dt="2025-10-22T18:22:30.856" v="3" actId="47"/>
          <pc:sldLayoutMkLst>
            <pc:docMk/>
            <pc:sldMasterMk cId="0" sldId="2147483672"/>
            <pc:sldLayoutMk cId="2491537512" sldId="214748434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5/CAIRE%20CARN%20Webinar/HPAI_in_Canada-public_data%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[HPAI_in_Canada-public_data (1).XLSX]Affected species by Province!PivotTable1</c:name>
    <c:fmtId val="23"/>
  </c:pivotSource>
  <c:chart>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2"/>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5"/>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6"/>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5"/>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6"/>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7"/>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8"/>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9"/>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7"/>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8"/>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9"/>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4"/>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s>
    <c:plotArea>
      <c:layout/>
      <c:barChart>
        <c:barDir val="col"/>
        <c:grouping val="stacked"/>
        <c:varyColors val="0"/>
        <c:ser>
          <c:idx val="0"/>
          <c:order val="0"/>
          <c:tx>
            <c:strRef>
              <c:f>'Affected species by Province'!$B$3:$B$4</c:f>
              <c:strCache>
                <c:ptCount val="1"/>
                <c:pt idx="0">
                  <c:v>Poulet</c:v>
                </c:pt>
              </c:strCache>
            </c:strRef>
          </c:tx>
          <c:spPr>
            <a:solidFill>
              <a:srgbClr val="7030A0"/>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Province'!$B$5:$B$17</c:f>
              <c:numCache>
                <c:formatCode>General</c:formatCode>
                <c:ptCount val="6"/>
                <c:pt idx="0">
                  <c:v>1</c:v>
                </c:pt>
                <c:pt idx="1">
                  <c:v>1</c:v>
                </c:pt>
                <c:pt idx="2">
                  <c:v>1</c:v>
                </c:pt>
                <c:pt idx="4">
                  <c:v>1</c:v>
                </c:pt>
                <c:pt idx="5">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77A3-4A49-A732-CA1612B3582B}"/>
            </c:ext>
          </c:extLst>
        </c:ser>
        <c:ser>
          <c:idx val="1"/>
          <c:order val="1"/>
          <c:tx>
            <c:strRef>
              <c:f>'Affected species by Province'!$C$3:$C$4</c:f>
              <c:strCache>
                <c:ptCount val="1"/>
                <c:pt idx="0">
                  <c:v>Poulet, canard, oie</c:v>
                </c:pt>
              </c:strCache>
            </c:strRef>
          </c:tx>
          <c:spPr>
            <a:solidFill>
              <a:srgbClr val="00B050"/>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Province'!$C$5:$C$17</c:f>
              <c:numCache>
                <c:formatCode>General</c:formatCode>
                <c:ptCount val="6"/>
                <c:pt idx="1">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77A3-4A49-A732-CA1612B3582B}"/>
            </c:ext>
          </c:extLst>
        </c:ser>
        <c:ser>
          <c:idx val="2"/>
          <c:order val="2"/>
          <c:tx>
            <c:strRef>
              <c:f>'Affected species by Province'!$D$3:$D$4</c:f>
              <c:strCache>
                <c:ptCount val="1"/>
                <c:pt idx="0">
                  <c:v>Poulet, dinde</c:v>
                </c:pt>
              </c:strCache>
            </c:strRef>
          </c:tx>
          <c:spPr>
            <a:solidFill>
              <a:schemeClr val="accent1"/>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Province'!$D$5:$D$17</c:f>
              <c:numCache>
                <c:formatCode>General</c:formatCode>
                <c:ptCount val="6"/>
                <c:pt idx="0">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77A3-4A49-A732-CA1612B3582B}"/>
            </c:ext>
          </c:extLst>
        </c:ser>
        <c:ser>
          <c:idx val="3"/>
          <c:order val="3"/>
          <c:tx>
            <c:strRef>
              <c:f>'Affected species by Province'!$E$3:$E$4</c:f>
              <c:strCache>
                <c:ptCount val="1"/>
                <c:pt idx="0">
                  <c:v>Duck</c:v>
                </c:pt>
              </c:strCache>
            </c:strRef>
          </c:tx>
          <c:spPr>
            <a:solidFill>
              <a:schemeClr val="accent4">
                <a:lumMod val="75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Province'!$E$5:$E$17</c:f>
              <c:numCache>
                <c:formatCode>General</c:formatCode>
                <c:ptCount val="6"/>
                <c:pt idx="0">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77A3-4A49-A732-CA1612B3582B}"/>
            </c:ext>
          </c:extLst>
        </c:ser>
        <c:ser>
          <c:idx val="4"/>
          <c:order val="4"/>
          <c:tx>
            <c:strRef>
              <c:f>'Affected species by Province'!$F$3:$F$4</c:f>
              <c:strCache>
                <c:ptCount val="1"/>
                <c:pt idx="0">
                  <c:v>Canard, dinde</c:v>
                </c:pt>
              </c:strCache>
            </c:strRef>
          </c:tx>
          <c:spPr>
            <a:solidFill>
              <a:schemeClr val="accent5">
                <a:lumMod val="40000"/>
                <a:lumOff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Province'!$F$5:$F$17</c:f>
              <c:numCache>
                <c:formatCode>General</c:formatCode>
                <c:ptCount val="6"/>
                <c:pt idx="1">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77A3-4A49-A732-CA1612B3582B}"/>
            </c:ext>
          </c:extLst>
        </c:ser>
        <c:ser>
          <c:idx val="5"/>
          <c:order val="5"/>
          <c:tx>
            <c:strRef>
              <c:f>'Affected species by Province'!$G$3:$G$4</c:f>
              <c:strCache>
                <c:ptCount val="1"/>
                <c:pt idx="0">
                  <c:v>Petits exploitants/jardins potagers</c:v>
                </c:pt>
              </c:strCache>
            </c:strRef>
          </c:tx>
          <c:spPr>
            <a:solidFill>
              <a:schemeClr val="accent6">
                <a:lumMod val="60000"/>
                <a:lumOff val="4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Province'!$G$5:$G$17</c:f>
              <c:numCache>
                <c:formatCode>General</c:formatCode>
                <c:ptCount val="6"/>
                <c:pt idx="0">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77A3-4A49-A732-CA1612B3582B}"/>
            </c:ext>
          </c:extLst>
        </c:ser>
        <c:ser>
          <c:idx val="6"/>
          <c:order val="6"/>
          <c:tx>
            <c:strRef>
              <c:f>'Affected species by Province'!$H$3:$H$4</c:f>
              <c:strCache>
                <c:ptCount val="1"/>
                <c:pt idx="0">
                  <c:v>Turquie</c:v>
                </c:pt>
              </c:strCache>
            </c:strRef>
          </c:tx>
          <c:spPr>
            <a:solidFill>
              <a:schemeClr val="accent1">
                <a:lumMod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Province'!$H$5:$H$17</c:f>
              <c:numCache>
                <c:formatCode>General</c:formatCode>
                <c:ptCount val="6"/>
                <c:pt idx="0">
                  <c:v>2</c:v>
                </c:pt>
                <c:pt idx="2">
                  <c:v>1</c:v>
                </c:pt>
                <c:pt idx="3">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77A3-4A49-A732-CA1612B3582B}"/>
            </c:ext>
          </c:extLst>
        </c:ser>
        <c:ser>
          <c:idx val="7"/>
          <c:order val="7"/>
          <c:tx>
            <c:strRef>
              <c:f>'Affected species by Province'!$I$3:$I$4</c:f>
              <c:strCache>
                <c:ptCount val="1"/>
                <c:pt idx="0">
                  <c:v>Dinde, poulet, oie</c:v>
                </c:pt>
              </c:strCache>
            </c:strRef>
          </c:tx>
          <c:spPr>
            <a:solidFill>
              <a:schemeClr val="accent2">
                <a:lumMod val="60000"/>
              </a:schemeClr>
            </a:solidFill>
            <a:ln w="19050">
              <a:solidFill>
                <a:schemeClr val="lt1"/>
              </a:solidFill>
            </a:ln>
            <a:effectLst/>
          </c:spPr>
          <c:invertIfNegative val="0"/>
          <c:cat>
            <c:multiLvlStrRef>
              <c:f>'Affected species by Province'!$A$5:$A$17</c:f>
              <c:multiLvlStrCache>
                <c:ptCount val="6"/>
                <c:lvl>
                  <c:pt idx="0">
                    <c:v>2025</c:v>
                  </c:pt>
                  <c:pt idx="1">
                    <c:v>2025</c:v>
                  </c:pt>
                  <c:pt idx="2">
                    <c:v>2025</c:v>
                  </c:pt>
                  <c:pt idx="3">
                    <c:v>2025</c:v>
                  </c:pt>
                  <c:pt idx="4">
                    <c:v>2025</c:v>
                  </c:pt>
                  <c:pt idx="5">
                    <c:v>2025</c:v>
                  </c:pt>
                </c:lvl>
                <c:lvl>
                  <c:pt idx="0">
                    <c:v>Alberta</c:v>
                  </c:pt>
                  <c:pt idx="1">
                    <c:v>Québec</c:v>
                  </c:pt>
                  <c:pt idx="2">
                    <c:v>Manitoba</c:v>
                  </c:pt>
                  <c:pt idx="3">
                    <c:v>Ontario</c:v>
                  </c:pt>
                  <c:pt idx="4">
                    <c:v>Saskatchewan</c:v>
                  </c:pt>
                  <c:pt idx="5">
                    <c:v>Colombie-Britannique</c:v>
                  </c:pt>
                </c:lvl>
              </c:multiLvlStrCache>
            </c:multiLvlStrRef>
          </c:cat>
          <c:val>
            <c:numRef>
              <c:f>'Affected species by Province'!$I$5:$I$17</c:f>
              <c:numCache>
                <c:formatCode>General</c:formatCode>
                <c:ptCount val="6"/>
                <c:pt idx="0">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77A3-4A49-A732-CA1612B3582B}"/>
            </c:ext>
          </c:extLst>
        </c:ser>
        <c:dLbls>
          <c:showLegendKey val="0"/>
          <c:showVal val="0"/>
          <c:showCatName val="0"/>
          <c:showSerName val="0"/>
          <c:showPercent val="0"/>
          <c:showBubbleSize val="0"/>
        </c:dLbls>
        <c:gapWidth val="150"/>
        <c:overlap val="100"/>
        <c:axId val="659478143"/>
        <c:axId val="659454623"/>
      </c:barChart>
      <c:catAx>
        <c:axId val="659478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59454623"/>
        <c:crosses val="autoZero"/>
        <c:auto val="1"/>
        <c:lblAlgn val="ctr"/>
        <c:lblOffset val="100"/>
        <c:noMultiLvlLbl val="0"/>
      </c:catAx>
      <c:valAx>
        <c:axId val="659454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4781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E9256-CF59-4B91-A91A-48FD39F19380}"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CA"/>
        </a:p>
      </dgm:t>
    </dgm:pt>
    <dgm:pt modelId="{50C4431B-0D96-4F7E-A818-4F10D586901B}">
      <dgm:prSet phldrT="[Text]"/>
      <dgm:spPr/>
      <dgm:t>
        <a:bodyPr/>
        <a:lstStyle/>
        <a:p>
          <a:r>
            <a:rPr lang="en-CA" dirty="0"/>
            <a:t>Poussins d'un jour vaccinés contre l'IAHP</a:t>
          </a:r>
        </a:p>
        <a:p>
          <a:r>
            <a:rPr lang="en-CA" dirty="0"/>
            <a:t>+ </a:t>
          </a:r>
        </a:p>
        <a:p>
          <a:r>
            <a:rPr lang="en-CA" dirty="0"/>
            <a:t>Contrôle</a:t>
          </a:r>
        </a:p>
      </dgm:t>
    </dgm:pt>
    <dgm:pt modelId="{6453EF3B-8716-4820-B47C-2EC64DDBF459}" type="parTrans" cxnId="{BA125390-5A82-436C-A9CB-5FCDD212A7B2}">
      <dgm:prSet/>
      <dgm:spPr/>
      <dgm:t>
        <a:bodyPr/>
        <a:lstStyle/>
        <a:p>
          <a:endParaRPr lang="en-CA"/>
        </a:p>
      </dgm:t>
    </dgm:pt>
    <dgm:pt modelId="{B6496608-82E3-4221-B087-38E3EF5D4C98}" type="sibTrans" cxnId="{BA125390-5A82-436C-A9CB-5FCDD212A7B2}">
      <dgm:prSet/>
      <dgm:spPr/>
      <dgm:t>
        <a:bodyPr/>
        <a:lstStyle/>
        <a:p>
          <a:endParaRPr lang="en-CA"/>
        </a:p>
      </dgm:t>
    </dgm:pt>
    <dgm:pt modelId="{CA388C37-897F-420F-BCE2-032617FB2DB8}">
      <dgm:prSet phldrT="[Text]"/>
      <dgm:spPr/>
      <dgm:t>
        <a:bodyPr/>
        <a:lstStyle/>
        <a:p>
          <a:r>
            <a:rPr lang="en-CA" dirty="0"/>
            <a:t>7 semaines transportés au laboratoire</a:t>
          </a:r>
        </a:p>
        <a:p>
          <a:r>
            <a:rPr lang="en-CA" dirty="0"/>
            <a:t>Prélèvements sanguins + prélèvements par écouvillonnage</a:t>
          </a:r>
        </a:p>
      </dgm:t>
    </dgm:pt>
    <dgm:pt modelId="{E29295C2-B1C9-4E0D-98A9-24736319F98A}" type="parTrans" cxnId="{91F9B7EC-2BE8-4FF1-A5B1-1B6B1AF42F42}">
      <dgm:prSet/>
      <dgm:spPr/>
      <dgm:t>
        <a:bodyPr/>
        <a:lstStyle/>
        <a:p>
          <a:endParaRPr lang="en-CA"/>
        </a:p>
      </dgm:t>
    </dgm:pt>
    <dgm:pt modelId="{66E08FE5-AE16-4ADB-9CE0-26F85651C884}" type="sibTrans" cxnId="{91F9B7EC-2BE8-4FF1-A5B1-1B6B1AF42F42}">
      <dgm:prSet/>
      <dgm:spPr/>
      <dgm:t>
        <a:bodyPr/>
        <a:lstStyle/>
        <a:p>
          <a:endParaRPr lang="en-CA"/>
        </a:p>
      </dgm:t>
    </dgm:pt>
    <dgm:pt modelId="{E20281B1-F8AB-4279-81FB-29B02F1B3C67}">
      <dgm:prSet phldrT="[Text]"/>
      <dgm:spPr/>
      <dgm:t>
        <a:bodyPr/>
        <a:lstStyle/>
        <a:p>
          <a:r>
            <a:rPr lang="en-CA" dirty="0"/>
            <a:t>8 semaines 2 groupes vaccinés et 2 groupes témoins exposés au virus</a:t>
          </a:r>
        </a:p>
      </dgm:t>
    </dgm:pt>
    <dgm:pt modelId="{4F69149C-1056-443B-826C-15188DA5B864}" type="parTrans" cxnId="{0639ED91-DDDE-4E99-92E0-573D1E484064}">
      <dgm:prSet/>
      <dgm:spPr/>
      <dgm:t>
        <a:bodyPr/>
        <a:lstStyle/>
        <a:p>
          <a:endParaRPr lang="en-CA"/>
        </a:p>
      </dgm:t>
    </dgm:pt>
    <dgm:pt modelId="{D5F00E8D-861D-49E3-A1B9-50E51D94D529}" type="sibTrans" cxnId="{0639ED91-DDDE-4E99-92E0-573D1E484064}">
      <dgm:prSet/>
      <dgm:spPr/>
      <dgm:t>
        <a:bodyPr/>
        <a:lstStyle/>
        <a:p>
          <a:endParaRPr lang="en-CA"/>
        </a:p>
      </dgm:t>
    </dgm:pt>
    <dgm:pt modelId="{E3E8311C-3CCF-420C-B6BA-D0957EECEE98}">
      <dgm:prSet phldrT="[Text]"/>
      <dgm:spPr/>
      <dgm:t>
        <a:bodyPr/>
        <a:lstStyle/>
        <a:p>
          <a:r>
            <a:rPr lang="en-CA" dirty="0"/>
            <a:t>Prélèvements de routine pendant 21 jours</a:t>
          </a:r>
        </a:p>
      </dgm:t>
    </dgm:pt>
    <dgm:pt modelId="{A9E23AF0-A00F-45A8-A6EB-A13DC44FFA6A}" type="parTrans" cxnId="{4970EC0B-4DEC-410E-8469-9AEE9F32C6D8}">
      <dgm:prSet/>
      <dgm:spPr/>
      <dgm:t>
        <a:bodyPr/>
        <a:lstStyle/>
        <a:p>
          <a:endParaRPr lang="en-CA"/>
        </a:p>
      </dgm:t>
    </dgm:pt>
    <dgm:pt modelId="{2AFD8CD1-C65B-4BEF-B0CD-5FE44EA3D81D}" type="sibTrans" cxnId="{4970EC0B-4DEC-410E-8469-9AEE9F32C6D8}">
      <dgm:prSet/>
      <dgm:spPr/>
      <dgm:t>
        <a:bodyPr/>
        <a:lstStyle/>
        <a:p>
          <a:endParaRPr lang="en-CA"/>
        </a:p>
      </dgm:t>
    </dgm:pt>
    <dgm:pt modelId="{21292844-3259-44A7-B144-56A53DDEAA83}">
      <dgm:prSet phldrT="[Text]"/>
      <dgm:spPr/>
      <dgm:t>
        <a:bodyPr/>
        <a:lstStyle/>
        <a:p>
          <a:r>
            <a:rPr lang="en-CA" dirty="0"/>
            <a:t>Poulettes non vaccinées ajoutées aux oiseaux exposés 24 heures après l'exposition</a:t>
          </a:r>
        </a:p>
      </dgm:t>
    </dgm:pt>
    <dgm:pt modelId="{481B9F27-CD84-4EFD-BB59-62C480B25B4C}" type="parTrans" cxnId="{BE5AF4DD-7274-4F90-9D06-9FEAC199A3EC}">
      <dgm:prSet/>
      <dgm:spPr/>
      <dgm:t>
        <a:bodyPr/>
        <a:lstStyle/>
        <a:p>
          <a:endParaRPr lang="en-CA"/>
        </a:p>
      </dgm:t>
    </dgm:pt>
    <dgm:pt modelId="{49B047F4-7E35-4FCA-84CF-D8DD9D46394B}" type="sibTrans" cxnId="{BE5AF4DD-7274-4F90-9D06-9FEAC199A3EC}">
      <dgm:prSet/>
      <dgm:spPr/>
      <dgm:t>
        <a:bodyPr/>
        <a:lstStyle/>
        <a:p>
          <a:endParaRPr lang="en-CA"/>
        </a:p>
      </dgm:t>
    </dgm:pt>
    <dgm:pt modelId="{91E47306-E6DC-483E-8FAB-70A3CBE6A991}" type="pres">
      <dgm:prSet presAssocID="{58AE9256-CF59-4B91-A91A-48FD39F19380}" presName="Name0" presStyleCnt="0">
        <dgm:presLayoutVars>
          <dgm:chMax val="11"/>
          <dgm:chPref val="11"/>
          <dgm:dir/>
          <dgm:resizeHandles/>
        </dgm:presLayoutVars>
      </dgm:prSet>
      <dgm:spPr/>
    </dgm:pt>
    <dgm:pt modelId="{B64C7249-CC7B-40A9-939C-1AF9CD87BD99}" type="pres">
      <dgm:prSet presAssocID="{E3E8311C-3CCF-420C-B6BA-D0957EECEE98}" presName="Accent5" presStyleCnt="0"/>
      <dgm:spPr/>
    </dgm:pt>
    <dgm:pt modelId="{D7910454-4737-4B7B-BB47-B57B81D79748}" type="pres">
      <dgm:prSet presAssocID="{E3E8311C-3CCF-420C-B6BA-D0957EECEE98}" presName="Accent" presStyleLbl="node1" presStyleIdx="0" presStyleCnt="5"/>
      <dgm:spPr/>
    </dgm:pt>
    <dgm:pt modelId="{15B8E1EF-FD75-4BE1-AB23-8EE02D730B19}" type="pres">
      <dgm:prSet presAssocID="{E3E8311C-3CCF-420C-B6BA-D0957EECEE98}" presName="ParentBackground5" presStyleCnt="0"/>
      <dgm:spPr/>
    </dgm:pt>
    <dgm:pt modelId="{91FD4042-0234-4619-AD9D-08F21EDDFFF4}" type="pres">
      <dgm:prSet presAssocID="{E3E8311C-3CCF-420C-B6BA-D0957EECEE98}" presName="ParentBackground" presStyleLbl="fgAcc1" presStyleIdx="0" presStyleCnt="5"/>
      <dgm:spPr/>
    </dgm:pt>
    <dgm:pt modelId="{A1575F80-767B-43C6-B57A-313C8CDCE75C}" type="pres">
      <dgm:prSet presAssocID="{E3E8311C-3CCF-420C-B6BA-D0957EECEE98}" presName="Parent5" presStyleLbl="revTx" presStyleIdx="0" presStyleCnt="0">
        <dgm:presLayoutVars>
          <dgm:chMax val="1"/>
          <dgm:chPref val="1"/>
          <dgm:bulletEnabled val="1"/>
        </dgm:presLayoutVars>
      </dgm:prSet>
      <dgm:spPr/>
    </dgm:pt>
    <dgm:pt modelId="{7930B3F6-BC37-457F-B36C-59C9289C370F}" type="pres">
      <dgm:prSet presAssocID="{21292844-3259-44A7-B144-56A53DDEAA83}" presName="Accent4" presStyleCnt="0"/>
      <dgm:spPr/>
    </dgm:pt>
    <dgm:pt modelId="{9793878A-36DB-4F75-A13F-C70F7FFBC24A}" type="pres">
      <dgm:prSet presAssocID="{21292844-3259-44A7-B144-56A53DDEAA83}" presName="Accent" presStyleLbl="node1" presStyleIdx="1" presStyleCnt="5"/>
      <dgm:spPr/>
    </dgm:pt>
    <dgm:pt modelId="{EF34CFFC-A8E3-4E11-8014-6A1D020F77A7}" type="pres">
      <dgm:prSet presAssocID="{21292844-3259-44A7-B144-56A53DDEAA83}" presName="ParentBackground4" presStyleCnt="0"/>
      <dgm:spPr/>
    </dgm:pt>
    <dgm:pt modelId="{DC91DC60-4D16-43F2-90D2-892DDD2371A0}" type="pres">
      <dgm:prSet presAssocID="{21292844-3259-44A7-B144-56A53DDEAA83}" presName="ParentBackground" presStyleLbl="fgAcc1" presStyleIdx="1" presStyleCnt="5"/>
      <dgm:spPr/>
    </dgm:pt>
    <dgm:pt modelId="{3FD92A05-BF9D-4A5E-B999-C0AA783AFD83}" type="pres">
      <dgm:prSet presAssocID="{21292844-3259-44A7-B144-56A53DDEAA83}" presName="Parent4" presStyleLbl="revTx" presStyleIdx="0" presStyleCnt="0">
        <dgm:presLayoutVars>
          <dgm:chMax val="1"/>
          <dgm:chPref val="1"/>
          <dgm:bulletEnabled val="1"/>
        </dgm:presLayoutVars>
      </dgm:prSet>
      <dgm:spPr/>
    </dgm:pt>
    <dgm:pt modelId="{F05E7C87-4B8A-4F17-98C0-94D4B3A09B6E}" type="pres">
      <dgm:prSet presAssocID="{E20281B1-F8AB-4279-81FB-29B02F1B3C67}" presName="Accent3" presStyleCnt="0"/>
      <dgm:spPr/>
    </dgm:pt>
    <dgm:pt modelId="{B30EF013-0914-4711-AB32-369F841F20E6}" type="pres">
      <dgm:prSet presAssocID="{E20281B1-F8AB-4279-81FB-29B02F1B3C67}" presName="Accent" presStyleLbl="node1" presStyleIdx="2" presStyleCnt="5"/>
      <dgm:spPr/>
    </dgm:pt>
    <dgm:pt modelId="{382D2013-A62E-4D10-B4C8-9AB203992B2B}" type="pres">
      <dgm:prSet presAssocID="{E20281B1-F8AB-4279-81FB-29B02F1B3C67}" presName="ParentBackground3" presStyleCnt="0"/>
      <dgm:spPr/>
    </dgm:pt>
    <dgm:pt modelId="{E712139A-D31B-45FD-8CF9-69C943F3EB0A}" type="pres">
      <dgm:prSet presAssocID="{E20281B1-F8AB-4279-81FB-29B02F1B3C67}" presName="ParentBackground" presStyleLbl="fgAcc1" presStyleIdx="2" presStyleCnt="5"/>
      <dgm:spPr/>
    </dgm:pt>
    <dgm:pt modelId="{DD6D2D96-6770-480F-BEF9-762822F1A12A}" type="pres">
      <dgm:prSet presAssocID="{E20281B1-F8AB-4279-81FB-29B02F1B3C67}" presName="Parent3" presStyleLbl="revTx" presStyleIdx="0" presStyleCnt="0">
        <dgm:presLayoutVars>
          <dgm:chMax val="1"/>
          <dgm:chPref val="1"/>
          <dgm:bulletEnabled val="1"/>
        </dgm:presLayoutVars>
      </dgm:prSet>
      <dgm:spPr/>
    </dgm:pt>
    <dgm:pt modelId="{F26B0AAF-EC27-44D5-A979-A4474DB04E7D}" type="pres">
      <dgm:prSet presAssocID="{CA388C37-897F-420F-BCE2-032617FB2DB8}" presName="Accent2" presStyleCnt="0"/>
      <dgm:spPr/>
    </dgm:pt>
    <dgm:pt modelId="{0CE98F1B-ED74-4461-BE50-520665E1D13A}" type="pres">
      <dgm:prSet presAssocID="{CA388C37-897F-420F-BCE2-032617FB2DB8}" presName="Accent" presStyleLbl="node1" presStyleIdx="3" presStyleCnt="5"/>
      <dgm:spPr/>
    </dgm:pt>
    <dgm:pt modelId="{D2A54A90-5FDE-4931-B880-0C7008667755}" type="pres">
      <dgm:prSet presAssocID="{CA388C37-897F-420F-BCE2-032617FB2DB8}" presName="ParentBackground2" presStyleCnt="0"/>
      <dgm:spPr/>
    </dgm:pt>
    <dgm:pt modelId="{515D7499-0B30-4E74-99DB-A503C2C6E4CB}" type="pres">
      <dgm:prSet presAssocID="{CA388C37-897F-420F-BCE2-032617FB2DB8}" presName="ParentBackground" presStyleLbl="fgAcc1" presStyleIdx="3" presStyleCnt="5"/>
      <dgm:spPr/>
    </dgm:pt>
    <dgm:pt modelId="{F60A1855-5256-4B5F-96C8-F6943D090C67}" type="pres">
      <dgm:prSet presAssocID="{CA388C37-897F-420F-BCE2-032617FB2DB8}" presName="Parent2" presStyleLbl="revTx" presStyleIdx="0" presStyleCnt="0">
        <dgm:presLayoutVars>
          <dgm:chMax val="1"/>
          <dgm:chPref val="1"/>
          <dgm:bulletEnabled val="1"/>
        </dgm:presLayoutVars>
      </dgm:prSet>
      <dgm:spPr/>
    </dgm:pt>
    <dgm:pt modelId="{936B979E-EC0C-429F-BA6C-9589AEE1371E}" type="pres">
      <dgm:prSet presAssocID="{50C4431B-0D96-4F7E-A818-4F10D586901B}" presName="Accent1" presStyleCnt="0"/>
      <dgm:spPr/>
    </dgm:pt>
    <dgm:pt modelId="{B83706BD-4BF4-4142-B7CA-8E2F44316E02}" type="pres">
      <dgm:prSet presAssocID="{50C4431B-0D96-4F7E-A818-4F10D586901B}" presName="Accent" presStyleLbl="node1" presStyleIdx="4" presStyleCnt="5"/>
      <dgm:spPr/>
    </dgm:pt>
    <dgm:pt modelId="{3CC42401-6D68-4488-9199-19DE831ECA47}" type="pres">
      <dgm:prSet presAssocID="{50C4431B-0D96-4F7E-A818-4F10D586901B}" presName="ParentBackground1" presStyleCnt="0"/>
      <dgm:spPr/>
    </dgm:pt>
    <dgm:pt modelId="{E5EACE24-B633-43D4-8822-C3A4F9F9138B}" type="pres">
      <dgm:prSet presAssocID="{50C4431B-0D96-4F7E-A818-4F10D586901B}" presName="ParentBackground" presStyleLbl="fgAcc1" presStyleIdx="4" presStyleCnt="5"/>
      <dgm:spPr/>
    </dgm:pt>
    <dgm:pt modelId="{F66BDBD6-7F02-48C3-B35C-74A5108BA218}" type="pres">
      <dgm:prSet presAssocID="{50C4431B-0D96-4F7E-A818-4F10D586901B}" presName="Parent1" presStyleLbl="revTx" presStyleIdx="0" presStyleCnt="0">
        <dgm:presLayoutVars>
          <dgm:chMax val="1"/>
          <dgm:chPref val="1"/>
          <dgm:bulletEnabled val="1"/>
        </dgm:presLayoutVars>
      </dgm:prSet>
      <dgm:spPr/>
    </dgm:pt>
  </dgm:ptLst>
  <dgm:cxnLst>
    <dgm:cxn modelId="{4970EC0B-4DEC-410E-8469-9AEE9F32C6D8}" srcId="{58AE9256-CF59-4B91-A91A-48FD39F19380}" destId="{E3E8311C-3CCF-420C-B6BA-D0957EECEE98}" srcOrd="4" destOrd="0" parTransId="{A9E23AF0-A00F-45A8-A6EB-A13DC44FFA6A}" sibTransId="{2AFD8CD1-C65B-4BEF-B0CD-5FE44EA3D81D}"/>
    <dgm:cxn modelId="{AF35CD66-087F-4B39-AA3B-1C3E7C1597C4}" type="presOf" srcId="{CA388C37-897F-420F-BCE2-032617FB2DB8}" destId="{F60A1855-5256-4B5F-96C8-F6943D090C67}" srcOrd="1" destOrd="0" presId="urn:microsoft.com/office/officeart/2011/layout/CircleProcess"/>
    <dgm:cxn modelId="{2891A982-AAB6-4625-8F25-42893D127AC2}" type="presOf" srcId="{E20281B1-F8AB-4279-81FB-29B02F1B3C67}" destId="{E712139A-D31B-45FD-8CF9-69C943F3EB0A}" srcOrd="0" destOrd="0" presId="urn:microsoft.com/office/officeart/2011/layout/CircleProcess"/>
    <dgm:cxn modelId="{BAC2EF88-6D6A-49F2-9AD7-9763E46C2307}" type="presOf" srcId="{E3E8311C-3CCF-420C-B6BA-D0957EECEE98}" destId="{A1575F80-767B-43C6-B57A-313C8CDCE75C}" srcOrd="1" destOrd="0" presId="urn:microsoft.com/office/officeart/2011/layout/CircleProcess"/>
    <dgm:cxn modelId="{BA125390-5A82-436C-A9CB-5FCDD212A7B2}" srcId="{58AE9256-CF59-4B91-A91A-48FD39F19380}" destId="{50C4431B-0D96-4F7E-A818-4F10D586901B}" srcOrd="0" destOrd="0" parTransId="{6453EF3B-8716-4820-B47C-2EC64DDBF459}" sibTransId="{B6496608-82E3-4221-B087-38E3EF5D4C98}"/>
    <dgm:cxn modelId="{0639ED91-DDDE-4E99-92E0-573D1E484064}" srcId="{58AE9256-CF59-4B91-A91A-48FD39F19380}" destId="{E20281B1-F8AB-4279-81FB-29B02F1B3C67}" srcOrd="2" destOrd="0" parTransId="{4F69149C-1056-443B-826C-15188DA5B864}" sibTransId="{D5F00E8D-861D-49E3-A1B9-50E51D94D529}"/>
    <dgm:cxn modelId="{38220296-22A1-4EA4-AED6-1DE63634BD4B}" type="presOf" srcId="{21292844-3259-44A7-B144-56A53DDEAA83}" destId="{DC91DC60-4D16-43F2-90D2-892DDD2371A0}" srcOrd="0" destOrd="0" presId="urn:microsoft.com/office/officeart/2011/layout/CircleProcess"/>
    <dgm:cxn modelId="{B745279A-9A46-49E3-95DF-B9252E35B378}" type="presOf" srcId="{E3E8311C-3CCF-420C-B6BA-D0957EECEE98}" destId="{91FD4042-0234-4619-AD9D-08F21EDDFFF4}" srcOrd="0" destOrd="0" presId="urn:microsoft.com/office/officeart/2011/layout/CircleProcess"/>
    <dgm:cxn modelId="{51C08A9B-958C-4213-A6DB-FC885BFE36F7}" type="presOf" srcId="{CA388C37-897F-420F-BCE2-032617FB2DB8}" destId="{515D7499-0B30-4E74-99DB-A503C2C6E4CB}" srcOrd="0" destOrd="0" presId="urn:microsoft.com/office/officeart/2011/layout/CircleProcess"/>
    <dgm:cxn modelId="{AFA221AA-8AAD-4C11-ACBA-A896F62D57B8}" type="presOf" srcId="{E20281B1-F8AB-4279-81FB-29B02F1B3C67}" destId="{DD6D2D96-6770-480F-BEF9-762822F1A12A}" srcOrd="1" destOrd="0" presId="urn:microsoft.com/office/officeart/2011/layout/CircleProcess"/>
    <dgm:cxn modelId="{2FD6D8B1-3B1A-4B7C-B9A0-0BB104500F4B}" type="presOf" srcId="{50C4431B-0D96-4F7E-A818-4F10D586901B}" destId="{F66BDBD6-7F02-48C3-B35C-74A5108BA218}" srcOrd="1" destOrd="0" presId="urn:microsoft.com/office/officeart/2011/layout/CircleProcess"/>
    <dgm:cxn modelId="{F9F5ECB4-2B9C-43DE-BA57-810DC84EC442}" type="presOf" srcId="{21292844-3259-44A7-B144-56A53DDEAA83}" destId="{3FD92A05-BF9D-4A5E-B999-C0AA783AFD83}" srcOrd="1" destOrd="0" presId="urn:microsoft.com/office/officeart/2011/layout/CircleProcess"/>
    <dgm:cxn modelId="{34FC45CD-21A5-4859-BD1B-D54EDB8C677B}" type="presOf" srcId="{50C4431B-0D96-4F7E-A818-4F10D586901B}" destId="{E5EACE24-B633-43D4-8822-C3A4F9F9138B}" srcOrd="0" destOrd="0" presId="urn:microsoft.com/office/officeart/2011/layout/CircleProcess"/>
    <dgm:cxn modelId="{9BEB2FD1-CC54-4EA4-AE00-E430FF90519B}" type="presOf" srcId="{58AE9256-CF59-4B91-A91A-48FD39F19380}" destId="{91E47306-E6DC-483E-8FAB-70A3CBE6A991}" srcOrd="0" destOrd="0" presId="urn:microsoft.com/office/officeart/2011/layout/CircleProcess"/>
    <dgm:cxn modelId="{BE5AF4DD-7274-4F90-9D06-9FEAC199A3EC}" srcId="{58AE9256-CF59-4B91-A91A-48FD39F19380}" destId="{21292844-3259-44A7-B144-56A53DDEAA83}" srcOrd="3" destOrd="0" parTransId="{481B9F27-CD84-4EFD-BB59-62C480B25B4C}" sibTransId="{49B047F4-7E35-4FCA-84CF-D8DD9D46394B}"/>
    <dgm:cxn modelId="{91F9B7EC-2BE8-4FF1-A5B1-1B6B1AF42F42}" srcId="{58AE9256-CF59-4B91-A91A-48FD39F19380}" destId="{CA388C37-897F-420F-BCE2-032617FB2DB8}" srcOrd="1" destOrd="0" parTransId="{E29295C2-B1C9-4E0D-98A9-24736319F98A}" sibTransId="{66E08FE5-AE16-4ADB-9CE0-26F85651C884}"/>
    <dgm:cxn modelId="{28171A7B-D595-4EBF-AC06-9B2A5A77AF81}" type="presParOf" srcId="{91E47306-E6DC-483E-8FAB-70A3CBE6A991}" destId="{B64C7249-CC7B-40A9-939C-1AF9CD87BD99}" srcOrd="0" destOrd="0" presId="urn:microsoft.com/office/officeart/2011/layout/CircleProcess"/>
    <dgm:cxn modelId="{B77B8E30-52BB-44B4-BA92-3D95DD7ECAE8}" type="presParOf" srcId="{B64C7249-CC7B-40A9-939C-1AF9CD87BD99}" destId="{D7910454-4737-4B7B-BB47-B57B81D79748}" srcOrd="0" destOrd="0" presId="urn:microsoft.com/office/officeart/2011/layout/CircleProcess"/>
    <dgm:cxn modelId="{74871368-B565-4F72-8AEC-E4AF6DBA89EF}" type="presParOf" srcId="{91E47306-E6DC-483E-8FAB-70A3CBE6A991}" destId="{15B8E1EF-FD75-4BE1-AB23-8EE02D730B19}" srcOrd="1" destOrd="0" presId="urn:microsoft.com/office/officeart/2011/layout/CircleProcess"/>
    <dgm:cxn modelId="{3BC2A4F0-CE81-4E56-99B5-DBBDD22E58AC}" type="presParOf" srcId="{15B8E1EF-FD75-4BE1-AB23-8EE02D730B19}" destId="{91FD4042-0234-4619-AD9D-08F21EDDFFF4}" srcOrd="0" destOrd="0" presId="urn:microsoft.com/office/officeart/2011/layout/CircleProcess"/>
    <dgm:cxn modelId="{A0366268-D5B8-4CD9-9884-72804B1DEB38}" type="presParOf" srcId="{91E47306-E6DC-483E-8FAB-70A3CBE6A991}" destId="{A1575F80-767B-43C6-B57A-313C8CDCE75C}" srcOrd="2" destOrd="0" presId="urn:microsoft.com/office/officeart/2011/layout/CircleProcess"/>
    <dgm:cxn modelId="{1ED9C914-8E2E-44C2-B2C9-E8918913B140}" type="presParOf" srcId="{91E47306-E6DC-483E-8FAB-70A3CBE6A991}" destId="{7930B3F6-BC37-457F-B36C-59C9289C370F}" srcOrd="3" destOrd="0" presId="urn:microsoft.com/office/officeart/2011/layout/CircleProcess"/>
    <dgm:cxn modelId="{FB5C517E-F8F3-457A-8EB1-16178CC983DD}" type="presParOf" srcId="{7930B3F6-BC37-457F-B36C-59C9289C370F}" destId="{9793878A-36DB-4F75-A13F-C70F7FFBC24A}" srcOrd="0" destOrd="0" presId="urn:microsoft.com/office/officeart/2011/layout/CircleProcess"/>
    <dgm:cxn modelId="{A35AA661-8848-4335-87BD-35A66E68502A}" type="presParOf" srcId="{91E47306-E6DC-483E-8FAB-70A3CBE6A991}" destId="{EF34CFFC-A8E3-4E11-8014-6A1D020F77A7}" srcOrd="4" destOrd="0" presId="urn:microsoft.com/office/officeart/2011/layout/CircleProcess"/>
    <dgm:cxn modelId="{BEC43533-6D04-4C64-9490-77903BE9A559}" type="presParOf" srcId="{EF34CFFC-A8E3-4E11-8014-6A1D020F77A7}" destId="{DC91DC60-4D16-43F2-90D2-892DDD2371A0}" srcOrd="0" destOrd="0" presId="urn:microsoft.com/office/officeart/2011/layout/CircleProcess"/>
    <dgm:cxn modelId="{D185996A-9DB3-459D-8044-CC9F76E5A15F}" type="presParOf" srcId="{91E47306-E6DC-483E-8FAB-70A3CBE6A991}" destId="{3FD92A05-BF9D-4A5E-B999-C0AA783AFD83}" srcOrd="5" destOrd="0" presId="urn:microsoft.com/office/officeart/2011/layout/CircleProcess"/>
    <dgm:cxn modelId="{5BD48282-7A8F-4255-B70B-21A7AB180B15}" type="presParOf" srcId="{91E47306-E6DC-483E-8FAB-70A3CBE6A991}" destId="{F05E7C87-4B8A-4F17-98C0-94D4B3A09B6E}" srcOrd="6" destOrd="0" presId="urn:microsoft.com/office/officeart/2011/layout/CircleProcess"/>
    <dgm:cxn modelId="{C47D9D78-EE48-4967-A67F-B5A841498B34}" type="presParOf" srcId="{F05E7C87-4B8A-4F17-98C0-94D4B3A09B6E}" destId="{B30EF013-0914-4711-AB32-369F841F20E6}" srcOrd="0" destOrd="0" presId="urn:microsoft.com/office/officeart/2011/layout/CircleProcess"/>
    <dgm:cxn modelId="{BA731423-5F0E-47D1-B8F4-08851CFFCA16}" type="presParOf" srcId="{91E47306-E6DC-483E-8FAB-70A3CBE6A991}" destId="{382D2013-A62E-4D10-B4C8-9AB203992B2B}" srcOrd="7" destOrd="0" presId="urn:microsoft.com/office/officeart/2011/layout/CircleProcess"/>
    <dgm:cxn modelId="{1B2EF7CC-96C6-4DC9-A4E1-F9C85B390028}" type="presParOf" srcId="{382D2013-A62E-4D10-B4C8-9AB203992B2B}" destId="{E712139A-D31B-45FD-8CF9-69C943F3EB0A}" srcOrd="0" destOrd="0" presId="urn:microsoft.com/office/officeart/2011/layout/CircleProcess"/>
    <dgm:cxn modelId="{5B9C59C1-0598-49E0-B208-7D2C20EFA794}" type="presParOf" srcId="{91E47306-E6DC-483E-8FAB-70A3CBE6A991}" destId="{DD6D2D96-6770-480F-BEF9-762822F1A12A}" srcOrd="8" destOrd="0" presId="urn:microsoft.com/office/officeart/2011/layout/CircleProcess"/>
    <dgm:cxn modelId="{5B80E3BA-3B7A-42CB-ADEC-09144F04AB1C}" type="presParOf" srcId="{91E47306-E6DC-483E-8FAB-70A3CBE6A991}" destId="{F26B0AAF-EC27-44D5-A979-A4474DB04E7D}" srcOrd="9" destOrd="0" presId="urn:microsoft.com/office/officeart/2011/layout/CircleProcess"/>
    <dgm:cxn modelId="{E40B3E13-1F03-4479-97DF-7C4BD2F7D150}" type="presParOf" srcId="{F26B0AAF-EC27-44D5-A979-A4474DB04E7D}" destId="{0CE98F1B-ED74-4461-BE50-520665E1D13A}" srcOrd="0" destOrd="0" presId="urn:microsoft.com/office/officeart/2011/layout/CircleProcess"/>
    <dgm:cxn modelId="{90708DF6-ACC0-480E-82A5-B86270BFD833}" type="presParOf" srcId="{91E47306-E6DC-483E-8FAB-70A3CBE6A991}" destId="{D2A54A90-5FDE-4931-B880-0C7008667755}" srcOrd="10" destOrd="0" presId="urn:microsoft.com/office/officeart/2011/layout/CircleProcess"/>
    <dgm:cxn modelId="{25761E05-B99F-4469-B44D-6997496D54B3}" type="presParOf" srcId="{D2A54A90-5FDE-4931-B880-0C7008667755}" destId="{515D7499-0B30-4E74-99DB-A503C2C6E4CB}" srcOrd="0" destOrd="0" presId="urn:microsoft.com/office/officeart/2011/layout/CircleProcess"/>
    <dgm:cxn modelId="{8FB95D59-BA28-4EA2-A933-8289563ED7DD}" type="presParOf" srcId="{91E47306-E6DC-483E-8FAB-70A3CBE6A991}" destId="{F60A1855-5256-4B5F-96C8-F6943D090C67}" srcOrd="11" destOrd="0" presId="urn:microsoft.com/office/officeart/2011/layout/CircleProcess"/>
    <dgm:cxn modelId="{F94E2288-784B-4178-A47B-23A77F1D3830}" type="presParOf" srcId="{91E47306-E6DC-483E-8FAB-70A3CBE6A991}" destId="{936B979E-EC0C-429F-BA6C-9589AEE1371E}" srcOrd="12" destOrd="0" presId="urn:microsoft.com/office/officeart/2011/layout/CircleProcess"/>
    <dgm:cxn modelId="{20EF0001-F1C2-437D-8E17-F6EFDE257733}" type="presParOf" srcId="{936B979E-EC0C-429F-BA6C-9589AEE1371E}" destId="{B83706BD-4BF4-4142-B7CA-8E2F44316E02}" srcOrd="0" destOrd="0" presId="urn:microsoft.com/office/officeart/2011/layout/CircleProcess"/>
    <dgm:cxn modelId="{8C64FDCB-CAB1-456E-8527-1C815BD2F6CD}" type="presParOf" srcId="{91E47306-E6DC-483E-8FAB-70A3CBE6A991}" destId="{3CC42401-6D68-4488-9199-19DE831ECA47}" srcOrd="13" destOrd="0" presId="urn:microsoft.com/office/officeart/2011/layout/CircleProcess"/>
    <dgm:cxn modelId="{D2C37C9C-30A3-410B-A61D-7955214E786D}" type="presParOf" srcId="{3CC42401-6D68-4488-9199-19DE831ECA47}" destId="{E5EACE24-B633-43D4-8822-C3A4F9F9138B}" srcOrd="0" destOrd="0" presId="urn:microsoft.com/office/officeart/2011/layout/CircleProcess"/>
    <dgm:cxn modelId="{A1BBC7C0-D5BF-403E-AB64-D542E829C8D3}" type="presParOf" srcId="{91E47306-E6DC-483E-8FAB-70A3CBE6A991}" destId="{F66BDBD6-7F02-48C3-B35C-74A5108BA218}"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E9256-CF59-4B91-A91A-48FD39F19380}"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CA"/>
        </a:p>
      </dgm:t>
    </dgm:pt>
    <dgm:pt modelId="{50C4431B-0D96-4F7E-A818-4F10D586901B}">
      <dgm:prSet phldrT="[Text]"/>
      <dgm:spPr/>
      <dgm:t>
        <a:bodyPr/>
        <a:lstStyle/>
        <a:p>
          <a:r>
            <a:rPr lang="en-CA" dirty="0"/>
            <a:t>Poussins d'un jour vaccinés contre l'IAHP </a:t>
          </a:r>
        </a:p>
        <a:p>
          <a:r>
            <a:rPr lang="en-CA" dirty="0"/>
            <a:t>Témoin</a:t>
          </a:r>
        </a:p>
      </dgm:t>
    </dgm:pt>
    <dgm:pt modelId="{6453EF3B-8716-4820-B47C-2EC64DDBF459}" type="parTrans" cxnId="{BA125390-5A82-436C-A9CB-5FCDD212A7B2}">
      <dgm:prSet/>
      <dgm:spPr/>
      <dgm:t>
        <a:bodyPr/>
        <a:lstStyle/>
        <a:p>
          <a:endParaRPr lang="en-CA"/>
        </a:p>
      </dgm:t>
    </dgm:pt>
    <dgm:pt modelId="{B6496608-82E3-4221-B087-38E3EF5D4C98}" type="sibTrans" cxnId="{BA125390-5A82-436C-A9CB-5FCDD212A7B2}">
      <dgm:prSet/>
      <dgm:spPr/>
      <dgm:t>
        <a:bodyPr/>
        <a:lstStyle/>
        <a:p>
          <a:endParaRPr lang="en-CA"/>
        </a:p>
      </dgm:t>
    </dgm:pt>
    <dgm:pt modelId="{CA388C37-897F-420F-BCE2-032617FB2DB8}">
      <dgm:prSet phldrT="[Text]"/>
      <dgm:spPr/>
      <dgm:t>
        <a:bodyPr/>
        <a:lstStyle/>
        <a:p>
          <a:r>
            <a:rPr lang="en-CA" dirty="0"/>
            <a:t>23 semaines transportés au laboratoire</a:t>
          </a:r>
        </a:p>
        <a:p>
          <a:r>
            <a:rPr lang="en-CA" dirty="0"/>
            <a:t>Prélèvements sanguins + prélèvements par écouvillonnage</a:t>
          </a:r>
        </a:p>
      </dgm:t>
    </dgm:pt>
    <dgm:pt modelId="{E29295C2-B1C9-4E0D-98A9-24736319F98A}" type="parTrans" cxnId="{91F9B7EC-2BE8-4FF1-A5B1-1B6B1AF42F42}">
      <dgm:prSet/>
      <dgm:spPr/>
      <dgm:t>
        <a:bodyPr/>
        <a:lstStyle/>
        <a:p>
          <a:endParaRPr lang="en-CA"/>
        </a:p>
      </dgm:t>
    </dgm:pt>
    <dgm:pt modelId="{66E08FE5-AE16-4ADB-9CE0-26F85651C884}" type="sibTrans" cxnId="{91F9B7EC-2BE8-4FF1-A5B1-1B6B1AF42F42}">
      <dgm:prSet/>
      <dgm:spPr/>
      <dgm:t>
        <a:bodyPr/>
        <a:lstStyle/>
        <a:p>
          <a:endParaRPr lang="en-CA"/>
        </a:p>
      </dgm:t>
    </dgm:pt>
    <dgm:pt modelId="{E20281B1-F8AB-4279-81FB-29B02F1B3C67}">
      <dgm:prSet phldrT="[Text]"/>
      <dgm:spPr/>
      <dgm:t>
        <a:bodyPr/>
        <a:lstStyle/>
        <a:p>
          <a:r>
            <a:rPr lang="en-CA" dirty="0"/>
            <a:t>24 semaines 2 groupes vaccinés et 2 groupes témoins exposés au virus</a:t>
          </a:r>
        </a:p>
      </dgm:t>
    </dgm:pt>
    <dgm:pt modelId="{4F69149C-1056-443B-826C-15188DA5B864}" type="parTrans" cxnId="{0639ED91-DDDE-4E99-92E0-573D1E484064}">
      <dgm:prSet/>
      <dgm:spPr/>
      <dgm:t>
        <a:bodyPr/>
        <a:lstStyle/>
        <a:p>
          <a:endParaRPr lang="en-CA"/>
        </a:p>
      </dgm:t>
    </dgm:pt>
    <dgm:pt modelId="{D5F00E8D-861D-49E3-A1B9-50E51D94D529}" type="sibTrans" cxnId="{0639ED91-DDDE-4E99-92E0-573D1E484064}">
      <dgm:prSet/>
      <dgm:spPr/>
      <dgm:t>
        <a:bodyPr/>
        <a:lstStyle/>
        <a:p>
          <a:endParaRPr lang="en-CA"/>
        </a:p>
      </dgm:t>
    </dgm:pt>
    <dgm:pt modelId="{E3E8311C-3CCF-420C-B6BA-D0957EECEE98}">
      <dgm:prSet phldrT="[Text]"/>
      <dgm:spPr/>
      <dgm:t>
        <a:bodyPr/>
        <a:lstStyle/>
        <a:p>
          <a:r>
            <a:rPr lang="en-CA" dirty="0"/>
            <a:t>Prélèvements de routine pendant 21 jours</a:t>
          </a:r>
        </a:p>
      </dgm:t>
    </dgm:pt>
    <dgm:pt modelId="{A9E23AF0-A00F-45A8-A6EB-A13DC44FFA6A}" type="parTrans" cxnId="{4970EC0B-4DEC-410E-8469-9AEE9F32C6D8}">
      <dgm:prSet/>
      <dgm:spPr/>
      <dgm:t>
        <a:bodyPr/>
        <a:lstStyle/>
        <a:p>
          <a:endParaRPr lang="en-CA"/>
        </a:p>
      </dgm:t>
    </dgm:pt>
    <dgm:pt modelId="{2AFD8CD1-C65B-4BEF-B0CD-5FE44EA3D81D}" type="sibTrans" cxnId="{4970EC0B-4DEC-410E-8469-9AEE9F32C6D8}">
      <dgm:prSet/>
      <dgm:spPr/>
      <dgm:t>
        <a:bodyPr/>
        <a:lstStyle/>
        <a:p>
          <a:endParaRPr lang="en-CA"/>
        </a:p>
      </dgm:t>
    </dgm:pt>
    <dgm:pt modelId="{21292844-3259-44A7-B144-56A53DDEAA83}">
      <dgm:prSet phldrT="[Text]"/>
      <dgm:spPr/>
      <dgm:t>
        <a:bodyPr/>
        <a:lstStyle/>
        <a:p>
          <a:r>
            <a:rPr lang="en-CA" dirty="0"/>
            <a:t>Poulettes non vaccinées ajoutées aux oiseaux exposés 24 heures après l'exposition</a:t>
          </a:r>
        </a:p>
      </dgm:t>
    </dgm:pt>
    <dgm:pt modelId="{481B9F27-CD84-4EFD-BB59-62C480B25B4C}" type="parTrans" cxnId="{BE5AF4DD-7274-4F90-9D06-9FEAC199A3EC}">
      <dgm:prSet/>
      <dgm:spPr/>
      <dgm:t>
        <a:bodyPr/>
        <a:lstStyle/>
        <a:p>
          <a:endParaRPr lang="en-CA"/>
        </a:p>
      </dgm:t>
    </dgm:pt>
    <dgm:pt modelId="{49B047F4-7E35-4FCA-84CF-D8DD9D46394B}" type="sibTrans" cxnId="{BE5AF4DD-7274-4F90-9D06-9FEAC199A3EC}">
      <dgm:prSet/>
      <dgm:spPr/>
      <dgm:t>
        <a:bodyPr/>
        <a:lstStyle/>
        <a:p>
          <a:endParaRPr lang="en-CA"/>
        </a:p>
      </dgm:t>
    </dgm:pt>
    <dgm:pt modelId="{40C56985-95C8-4E00-B475-5DC74C70D71E}">
      <dgm:prSet phldrT="[Text]"/>
      <dgm:spPr/>
      <dgm:t>
        <a:bodyPr/>
        <a:lstStyle/>
        <a:p>
          <a:r>
            <a:rPr lang="en-CA" dirty="0"/>
            <a:t>19 semaines : la moitié des oiseaux transportés vers un établissement de production de poules pondeuses</a:t>
          </a:r>
        </a:p>
      </dgm:t>
    </dgm:pt>
    <dgm:pt modelId="{39680BED-D267-4055-85B1-66022A7A37B0}" type="parTrans" cxnId="{A9E88DC2-59EB-4352-9D04-695E29E1B7CF}">
      <dgm:prSet/>
      <dgm:spPr/>
      <dgm:t>
        <a:bodyPr/>
        <a:lstStyle/>
        <a:p>
          <a:endParaRPr lang="en-CA"/>
        </a:p>
      </dgm:t>
    </dgm:pt>
    <dgm:pt modelId="{1F316470-A88E-45EE-92A1-670FA2028F0A}" type="sibTrans" cxnId="{A9E88DC2-59EB-4352-9D04-695E29E1B7CF}">
      <dgm:prSet/>
      <dgm:spPr/>
      <dgm:t>
        <a:bodyPr/>
        <a:lstStyle/>
        <a:p>
          <a:endParaRPr lang="en-CA"/>
        </a:p>
      </dgm:t>
    </dgm:pt>
    <dgm:pt modelId="{91E47306-E6DC-483E-8FAB-70A3CBE6A991}" type="pres">
      <dgm:prSet presAssocID="{58AE9256-CF59-4B91-A91A-48FD39F19380}" presName="Name0" presStyleCnt="0">
        <dgm:presLayoutVars>
          <dgm:chMax val="11"/>
          <dgm:chPref val="11"/>
          <dgm:dir/>
          <dgm:resizeHandles/>
        </dgm:presLayoutVars>
      </dgm:prSet>
      <dgm:spPr/>
    </dgm:pt>
    <dgm:pt modelId="{C9A74749-EBB8-4CE9-8A2D-63AB0425445C}" type="pres">
      <dgm:prSet presAssocID="{E3E8311C-3CCF-420C-B6BA-D0957EECEE98}" presName="Accent6" presStyleCnt="0"/>
      <dgm:spPr/>
    </dgm:pt>
    <dgm:pt modelId="{D7910454-4737-4B7B-BB47-B57B81D79748}" type="pres">
      <dgm:prSet presAssocID="{E3E8311C-3CCF-420C-B6BA-D0957EECEE98}" presName="Accent" presStyleLbl="node1" presStyleIdx="0" presStyleCnt="6"/>
      <dgm:spPr/>
    </dgm:pt>
    <dgm:pt modelId="{439933F3-576B-45C8-8C89-5518A46773C6}" type="pres">
      <dgm:prSet presAssocID="{E3E8311C-3CCF-420C-B6BA-D0957EECEE98}" presName="ParentBackground6" presStyleCnt="0"/>
      <dgm:spPr/>
    </dgm:pt>
    <dgm:pt modelId="{91FD4042-0234-4619-AD9D-08F21EDDFFF4}" type="pres">
      <dgm:prSet presAssocID="{E3E8311C-3CCF-420C-B6BA-D0957EECEE98}" presName="ParentBackground" presStyleLbl="fgAcc1" presStyleIdx="0" presStyleCnt="6"/>
      <dgm:spPr/>
    </dgm:pt>
    <dgm:pt modelId="{06F15E5A-194D-415E-89F1-D006FBBBE83D}" type="pres">
      <dgm:prSet presAssocID="{E3E8311C-3CCF-420C-B6BA-D0957EECEE98}" presName="Parent6" presStyleLbl="revTx" presStyleIdx="0" presStyleCnt="0">
        <dgm:presLayoutVars>
          <dgm:chMax val="1"/>
          <dgm:chPref val="1"/>
          <dgm:bulletEnabled val="1"/>
        </dgm:presLayoutVars>
      </dgm:prSet>
      <dgm:spPr/>
    </dgm:pt>
    <dgm:pt modelId="{9A8F60E9-A396-4A1C-9477-6A2518794703}" type="pres">
      <dgm:prSet presAssocID="{21292844-3259-44A7-B144-56A53DDEAA83}" presName="Accent5" presStyleCnt="0"/>
      <dgm:spPr/>
    </dgm:pt>
    <dgm:pt modelId="{9793878A-36DB-4F75-A13F-C70F7FFBC24A}" type="pres">
      <dgm:prSet presAssocID="{21292844-3259-44A7-B144-56A53DDEAA83}" presName="Accent" presStyleLbl="node1" presStyleIdx="1" presStyleCnt="6"/>
      <dgm:spPr/>
    </dgm:pt>
    <dgm:pt modelId="{471BCD18-554A-4413-AD22-F73E57B46805}" type="pres">
      <dgm:prSet presAssocID="{21292844-3259-44A7-B144-56A53DDEAA83}" presName="ParentBackground5" presStyleCnt="0"/>
      <dgm:spPr/>
    </dgm:pt>
    <dgm:pt modelId="{DC91DC60-4D16-43F2-90D2-892DDD2371A0}" type="pres">
      <dgm:prSet presAssocID="{21292844-3259-44A7-B144-56A53DDEAA83}" presName="ParentBackground" presStyleLbl="fgAcc1" presStyleIdx="1" presStyleCnt="6"/>
      <dgm:spPr/>
    </dgm:pt>
    <dgm:pt modelId="{8772D3D6-69A1-48CC-B06D-0F3B4CFE5A91}" type="pres">
      <dgm:prSet presAssocID="{21292844-3259-44A7-B144-56A53DDEAA83}" presName="Parent5" presStyleLbl="revTx" presStyleIdx="0" presStyleCnt="0">
        <dgm:presLayoutVars>
          <dgm:chMax val="1"/>
          <dgm:chPref val="1"/>
          <dgm:bulletEnabled val="1"/>
        </dgm:presLayoutVars>
      </dgm:prSet>
      <dgm:spPr/>
    </dgm:pt>
    <dgm:pt modelId="{B3B69437-B5D3-4D89-921D-8FD0F5B25D38}" type="pres">
      <dgm:prSet presAssocID="{E20281B1-F8AB-4279-81FB-29B02F1B3C67}" presName="Accent4" presStyleCnt="0"/>
      <dgm:spPr/>
    </dgm:pt>
    <dgm:pt modelId="{B30EF013-0914-4711-AB32-369F841F20E6}" type="pres">
      <dgm:prSet presAssocID="{E20281B1-F8AB-4279-81FB-29B02F1B3C67}" presName="Accent" presStyleLbl="node1" presStyleIdx="2" presStyleCnt="6"/>
      <dgm:spPr/>
    </dgm:pt>
    <dgm:pt modelId="{0866B2F7-B38D-411E-BA73-F8E51AB7EF2E}" type="pres">
      <dgm:prSet presAssocID="{E20281B1-F8AB-4279-81FB-29B02F1B3C67}" presName="ParentBackground4" presStyleCnt="0"/>
      <dgm:spPr/>
    </dgm:pt>
    <dgm:pt modelId="{E712139A-D31B-45FD-8CF9-69C943F3EB0A}" type="pres">
      <dgm:prSet presAssocID="{E20281B1-F8AB-4279-81FB-29B02F1B3C67}" presName="ParentBackground" presStyleLbl="fgAcc1" presStyleIdx="2" presStyleCnt="6"/>
      <dgm:spPr/>
    </dgm:pt>
    <dgm:pt modelId="{BBA891BD-EA6B-4856-A0E3-9B8A557B7F2C}" type="pres">
      <dgm:prSet presAssocID="{E20281B1-F8AB-4279-81FB-29B02F1B3C67}" presName="Parent4" presStyleLbl="revTx" presStyleIdx="0" presStyleCnt="0">
        <dgm:presLayoutVars>
          <dgm:chMax val="1"/>
          <dgm:chPref val="1"/>
          <dgm:bulletEnabled val="1"/>
        </dgm:presLayoutVars>
      </dgm:prSet>
      <dgm:spPr/>
    </dgm:pt>
    <dgm:pt modelId="{61CBC339-C8FE-4F78-8071-E3F8320DC386}" type="pres">
      <dgm:prSet presAssocID="{CA388C37-897F-420F-BCE2-032617FB2DB8}" presName="Accent3" presStyleCnt="0"/>
      <dgm:spPr/>
    </dgm:pt>
    <dgm:pt modelId="{0CE98F1B-ED74-4461-BE50-520665E1D13A}" type="pres">
      <dgm:prSet presAssocID="{CA388C37-897F-420F-BCE2-032617FB2DB8}" presName="Accent" presStyleLbl="node1" presStyleIdx="3" presStyleCnt="6"/>
      <dgm:spPr/>
    </dgm:pt>
    <dgm:pt modelId="{2E49F14F-4F6E-40C0-8E40-18B08B76A564}" type="pres">
      <dgm:prSet presAssocID="{CA388C37-897F-420F-BCE2-032617FB2DB8}" presName="ParentBackground3" presStyleCnt="0"/>
      <dgm:spPr/>
    </dgm:pt>
    <dgm:pt modelId="{515D7499-0B30-4E74-99DB-A503C2C6E4CB}" type="pres">
      <dgm:prSet presAssocID="{CA388C37-897F-420F-BCE2-032617FB2DB8}" presName="ParentBackground" presStyleLbl="fgAcc1" presStyleIdx="3" presStyleCnt="6"/>
      <dgm:spPr/>
    </dgm:pt>
    <dgm:pt modelId="{0956E205-6AEF-45BE-AC34-5A9F29C9CB23}" type="pres">
      <dgm:prSet presAssocID="{CA388C37-897F-420F-BCE2-032617FB2DB8}" presName="Parent3" presStyleLbl="revTx" presStyleIdx="0" presStyleCnt="0">
        <dgm:presLayoutVars>
          <dgm:chMax val="1"/>
          <dgm:chPref val="1"/>
          <dgm:bulletEnabled val="1"/>
        </dgm:presLayoutVars>
      </dgm:prSet>
      <dgm:spPr/>
    </dgm:pt>
    <dgm:pt modelId="{3DC95252-4455-4968-A8A1-016F588907A6}" type="pres">
      <dgm:prSet presAssocID="{40C56985-95C8-4E00-B475-5DC74C70D71E}" presName="Accent2" presStyleCnt="0"/>
      <dgm:spPr/>
    </dgm:pt>
    <dgm:pt modelId="{A892ECE6-68A1-44AC-BC73-904CD70A9CB6}" type="pres">
      <dgm:prSet presAssocID="{40C56985-95C8-4E00-B475-5DC74C70D71E}" presName="Accent" presStyleLbl="node1" presStyleIdx="4" presStyleCnt="6"/>
      <dgm:spPr/>
    </dgm:pt>
    <dgm:pt modelId="{89279067-3419-411F-AA7C-3DDC06AA2189}" type="pres">
      <dgm:prSet presAssocID="{40C56985-95C8-4E00-B475-5DC74C70D71E}" presName="ParentBackground2" presStyleCnt="0"/>
      <dgm:spPr/>
    </dgm:pt>
    <dgm:pt modelId="{7B233F46-F941-4469-B670-339EE6B71152}" type="pres">
      <dgm:prSet presAssocID="{40C56985-95C8-4E00-B475-5DC74C70D71E}" presName="ParentBackground" presStyleLbl="fgAcc1" presStyleIdx="4" presStyleCnt="6"/>
      <dgm:spPr/>
    </dgm:pt>
    <dgm:pt modelId="{4DB36681-A203-4E4C-9BD1-620FB563F1DA}" type="pres">
      <dgm:prSet presAssocID="{40C56985-95C8-4E00-B475-5DC74C70D71E}" presName="Parent2" presStyleLbl="revTx" presStyleIdx="0" presStyleCnt="0">
        <dgm:presLayoutVars>
          <dgm:chMax val="1"/>
          <dgm:chPref val="1"/>
          <dgm:bulletEnabled val="1"/>
        </dgm:presLayoutVars>
      </dgm:prSet>
      <dgm:spPr/>
    </dgm:pt>
    <dgm:pt modelId="{936B979E-EC0C-429F-BA6C-9589AEE1371E}" type="pres">
      <dgm:prSet presAssocID="{50C4431B-0D96-4F7E-A818-4F10D586901B}" presName="Accent1" presStyleCnt="0"/>
      <dgm:spPr/>
    </dgm:pt>
    <dgm:pt modelId="{B83706BD-4BF4-4142-B7CA-8E2F44316E02}" type="pres">
      <dgm:prSet presAssocID="{50C4431B-0D96-4F7E-A818-4F10D586901B}" presName="Accent" presStyleLbl="node1" presStyleIdx="5" presStyleCnt="6"/>
      <dgm:spPr/>
    </dgm:pt>
    <dgm:pt modelId="{3CC42401-6D68-4488-9199-19DE831ECA47}" type="pres">
      <dgm:prSet presAssocID="{50C4431B-0D96-4F7E-A818-4F10D586901B}" presName="ParentBackground1" presStyleCnt="0"/>
      <dgm:spPr/>
    </dgm:pt>
    <dgm:pt modelId="{E5EACE24-B633-43D4-8822-C3A4F9F9138B}" type="pres">
      <dgm:prSet presAssocID="{50C4431B-0D96-4F7E-A818-4F10D586901B}" presName="ParentBackground" presStyleLbl="fgAcc1" presStyleIdx="5" presStyleCnt="6"/>
      <dgm:spPr/>
    </dgm:pt>
    <dgm:pt modelId="{F66BDBD6-7F02-48C3-B35C-74A5108BA218}" type="pres">
      <dgm:prSet presAssocID="{50C4431B-0D96-4F7E-A818-4F10D586901B}" presName="Parent1" presStyleLbl="revTx" presStyleIdx="0" presStyleCnt="0">
        <dgm:presLayoutVars>
          <dgm:chMax val="1"/>
          <dgm:chPref val="1"/>
          <dgm:bulletEnabled val="1"/>
        </dgm:presLayoutVars>
      </dgm:prSet>
      <dgm:spPr/>
    </dgm:pt>
  </dgm:ptLst>
  <dgm:cxnLst>
    <dgm:cxn modelId="{4970EC0B-4DEC-410E-8469-9AEE9F32C6D8}" srcId="{58AE9256-CF59-4B91-A91A-48FD39F19380}" destId="{E3E8311C-3CCF-420C-B6BA-D0957EECEE98}" srcOrd="5" destOrd="0" parTransId="{A9E23AF0-A00F-45A8-A6EB-A13DC44FFA6A}" sibTransId="{2AFD8CD1-C65B-4BEF-B0CD-5FE44EA3D81D}"/>
    <dgm:cxn modelId="{FC91E90F-7D44-46BF-B076-D7F5FDEE003B}" type="presOf" srcId="{E3E8311C-3CCF-420C-B6BA-D0957EECEE98}" destId="{06F15E5A-194D-415E-89F1-D006FBBBE83D}" srcOrd="1" destOrd="0" presId="urn:microsoft.com/office/officeart/2011/layout/CircleProcess"/>
    <dgm:cxn modelId="{161BDC3C-0FB2-46C7-9E42-0D2CC06094E3}" type="presOf" srcId="{40C56985-95C8-4E00-B475-5DC74C70D71E}" destId="{4DB36681-A203-4E4C-9BD1-620FB563F1DA}" srcOrd="1" destOrd="0" presId="urn:microsoft.com/office/officeart/2011/layout/CircleProcess"/>
    <dgm:cxn modelId="{4C39734E-4532-436A-AD9A-317C88101D80}" type="presOf" srcId="{CA388C37-897F-420F-BCE2-032617FB2DB8}" destId="{515D7499-0B30-4E74-99DB-A503C2C6E4CB}" srcOrd="0" destOrd="0" presId="urn:microsoft.com/office/officeart/2011/layout/CircleProcess"/>
    <dgm:cxn modelId="{BA125390-5A82-436C-A9CB-5FCDD212A7B2}" srcId="{58AE9256-CF59-4B91-A91A-48FD39F19380}" destId="{50C4431B-0D96-4F7E-A818-4F10D586901B}" srcOrd="0" destOrd="0" parTransId="{6453EF3B-8716-4820-B47C-2EC64DDBF459}" sibTransId="{B6496608-82E3-4221-B087-38E3EF5D4C98}"/>
    <dgm:cxn modelId="{0639ED91-DDDE-4E99-92E0-573D1E484064}" srcId="{58AE9256-CF59-4B91-A91A-48FD39F19380}" destId="{E20281B1-F8AB-4279-81FB-29B02F1B3C67}" srcOrd="3" destOrd="0" parTransId="{4F69149C-1056-443B-826C-15188DA5B864}" sibTransId="{D5F00E8D-861D-49E3-A1B9-50E51D94D529}"/>
    <dgm:cxn modelId="{BB6B6096-8199-4284-ACD7-512840CFDA40}" type="presOf" srcId="{E20281B1-F8AB-4279-81FB-29B02F1B3C67}" destId="{BBA891BD-EA6B-4856-A0E3-9B8A557B7F2C}" srcOrd="1" destOrd="0" presId="urn:microsoft.com/office/officeart/2011/layout/CircleProcess"/>
    <dgm:cxn modelId="{685D1BAA-5365-4EE8-9612-9C54C42E9493}" type="presOf" srcId="{CA388C37-897F-420F-BCE2-032617FB2DB8}" destId="{0956E205-6AEF-45BE-AC34-5A9F29C9CB23}" srcOrd="1" destOrd="0" presId="urn:microsoft.com/office/officeart/2011/layout/CircleProcess"/>
    <dgm:cxn modelId="{2FD6D8B1-3B1A-4B7C-B9A0-0BB104500F4B}" type="presOf" srcId="{50C4431B-0D96-4F7E-A818-4F10D586901B}" destId="{F66BDBD6-7F02-48C3-B35C-74A5108BA218}" srcOrd="1" destOrd="0" presId="urn:microsoft.com/office/officeart/2011/layout/CircleProcess"/>
    <dgm:cxn modelId="{1DA8EEB5-61FB-4960-87E1-C312298A39C3}" type="presOf" srcId="{E20281B1-F8AB-4279-81FB-29B02F1B3C67}" destId="{E712139A-D31B-45FD-8CF9-69C943F3EB0A}" srcOrd="0" destOrd="0" presId="urn:microsoft.com/office/officeart/2011/layout/CircleProcess"/>
    <dgm:cxn modelId="{FCD6ECBA-9F7D-4BA2-B944-3CDFB0B47EAD}" type="presOf" srcId="{21292844-3259-44A7-B144-56A53DDEAA83}" destId="{DC91DC60-4D16-43F2-90D2-892DDD2371A0}" srcOrd="0" destOrd="0" presId="urn:microsoft.com/office/officeart/2011/layout/CircleProcess"/>
    <dgm:cxn modelId="{A9E88DC2-59EB-4352-9D04-695E29E1B7CF}" srcId="{58AE9256-CF59-4B91-A91A-48FD39F19380}" destId="{40C56985-95C8-4E00-B475-5DC74C70D71E}" srcOrd="1" destOrd="0" parTransId="{39680BED-D267-4055-85B1-66022A7A37B0}" sibTransId="{1F316470-A88E-45EE-92A1-670FA2028F0A}"/>
    <dgm:cxn modelId="{34FC45CD-21A5-4859-BD1B-D54EDB8C677B}" type="presOf" srcId="{50C4431B-0D96-4F7E-A818-4F10D586901B}" destId="{E5EACE24-B633-43D4-8822-C3A4F9F9138B}" srcOrd="0" destOrd="0" presId="urn:microsoft.com/office/officeart/2011/layout/CircleProcess"/>
    <dgm:cxn modelId="{9BEB2FD1-CC54-4EA4-AE00-E430FF90519B}" type="presOf" srcId="{58AE9256-CF59-4B91-A91A-48FD39F19380}" destId="{91E47306-E6DC-483E-8FAB-70A3CBE6A991}" srcOrd="0" destOrd="0" presId="urn:microsoft.com/office/officeart/2011/layout/CircleProcess"/>
    <dgm:cxn modelId="{BE5AF4DD-7274-4F90-9D06-9FEAC199A3EC}" srcId="{58AE9256-CF59-4B91-A91A-48FD39F19380}" destId="{21292844-3259-44A7-B144-56A53DDEAA83}" srcOrd="4" destOrd="0" parTransId="{481B9F27-CD84-4EFD-BB59-62C480B25B4C}" sibTransId="{49B047F4-7E35-4FCA-84CF-D8DD9D46394B}"/>
    <dgm:cxn modelId="{05AFF9E6-649C-4A0C-AA8B-3D735D33AB97}" type="presOf" srcId="{40C56985-95C8-4E00-B475-5DC74C70D71E}" destId="{7B233F46-F941-4469-B670-339EE6B71152}" srcOrd="0" destOrd="0" presId="urn:microsoft.com/office/officeart/2011/layout/CircleProcess"/>
    <dgm:cxn modelId="{91F9B7EC-2BE8-4FF1-A5B1-1B6B1AF42F42}" srcId="{58AE9256-CF59-4B91-A91A-48FD39F19380}" destId="{CA388C37-897F-420F-BCE2-032617FB2DB8}" srcOrd="2" destOrd="0" parTransId="{E29295C2-B1C9-4E0D-98A9-24736319F98A}" sibTransId="{66E08FE5-AE16-4ADB-9CE0-26F85651C884}"/>
    <dgm:cxn modelId="{2D69E6F7-88E5-472C-AFE8-72A94FB04E4D}" type="presOf" srcId="{E3E8311C-3CCF-420C-B6BA-D0957EECEE98}" destId="{91FD4042-0234-4619-AD9D-08F21EDDFFF4}" srcOrd="0" destOrd="0" presId="urn:microsoft.com/office/officeart/2011/layout/CircleProcess"/>
    <dgm:cxn modelId="{EA54ADF8-242F-49B9-A1CA-1993C7CA9077}" type="presOf" srcId="{21292844-3259-44A7-B144-56A53DDEAA83}" destId="{8772D3D6-69A1-48CC-B06D-0F3B4CFE5A91}" srcOrd="1" destOrd="0" presId="urn:microsoft.com/office/officeart/2011/layout/CircleProcess"/>
    <dgm:cxn modelId="{847D2770-BE52-4EDE-A4DF-5B497203CE3E}" type="presParOf" srcId="{91E47306-E6DC-483E-8FAB-70A3CBE6A991}" destId="{C9A74749-EBB8-4CE9-8A2D-63AB0425445C}" srcOrd="0" destOrd="0" presId="urn:microsoft.com/office/officeart/2011/layout/CircleProcess"/>
    <dgm:cxn modelId="{47C2FA53-C33F-46AF-9736-E3653C1921BD}" type="presParOf" srcId="{C9A74749-EBB8-4CE9-8A2D-63AB0425445C}" destId="{D7910454-4737-4B7B-BB47-B57B81D79748}" srcOrd="0" destOrd="0" presId="urn:microsoft.com/office/officeart/2011/layout/CircleProcess"/>
    <dgm:cxn modelId="{F1A86498-768B-437B-A1BE-9DD0183A9A7E}" type="presParOf" srcId="{91E47306-E6DC-483E-8FAB-70A3CBE6A991}" destId="{439933F3-576B-45C8-8C89-5518A46773C6}" srcOrd="1" destOrd="0" presId="urn:microsoft.com/office/officeart/2011/layout/CircleProcess"/>
    <dgm:cxn modelId="{AB445D49-A4AE-4CFF-9895-026C3232469A}" type="presParOf" srcId="{439933F3-576B-45C8-8C89-5518A46773C6}" destId="{91FD4042-0234-4619-AD9D-08F21EDDFFF4}" srcOrd="0" destOrd="0" presId="urn:microsoft.com/office/officeart/2011/layout/CircleProcess"/>
    <dgm:cxn modelId="{BD0B197E-A0F5-4BDB-B067-5674A0055CBC}" type="presParOf" srcId="{91E47306-E6DC-483E-8FAB-70A3CBE6A991}" destId="{06F15E5A-194D-415E-89F1-D006FBBBE83D}" srcOrd="2" destOrd="0" presId="urn:microsoft.com/office/officeart/2011/layout/CircleProcess"/>
    <dgm:cxn modelId="{4D091A4E-CAD4-4EDA-8619-3DAA5AB836C3}" type="presParOf" srcId="{91E47306-E6DC-483E-8FAB-70A3CBE6A991}" destId="{9A8F60E9-A396-4A1C-9477-6A2518794703}" srcOrd="3" destOrd="0" presId="urn:microsoft.com/office/officeart/2011/layout/CircleProcess"/>
    <dgm:cxn modelId="{3EE20860-07F2-4FFD-A39E-A5D215BE74C6}" type="presParOf" srcId="{9A8F60E9-A396-4A1C-9477-6A2518794703}" destId="{9793878A-36DB-4F75-A13F-C70F7FFBC24A}" srcOrd="0" destOrd="0" presId="urn:microsoft.com/office/officeart/2011/layout/CircleProcess"/>
    <dgm:cxn modelId="{3D356A98-2DAE-49F3-AC3E-29290C13319D}" type="presParOf" srcId="{91E47306-E6DC-483E-8FAB-70A3CBE6A991}" destId="{471BCD18-554A-4413-AD22-F73E57B46805}" srcOrd="4" destOrd="0" presId="urn:microsoft.com/office/officeart/2011/layout/CircleProcess"/>
    <dgm:cxn modelId="{B3A1CA76-8ED5-4A6E-8833-8015A706B195}" type="presParOf" srcId="{471BCD18-554A-4413-AD22-F73E57B46805}" destId="{DC91DC60-4D16-43F2-90D2-892DDD2371A0}" srcOrd="0" destOrd="0" presId="urn:microsoft.com/office/officeart/2011/layout/CircleProcess"/>
    <dgm:cxn modelId="{A38EF8C4-293B-47D2-92C3-1ED3502A175F}" type="presParOf" srcId="{91E47306-E6DC-483E-8FAB-70A3CBE6A991}" destId="{8772D3D6-69A1-48CC-B06D-0F3B4CFE5A91}" srcOrd="5" destOrd="0" presId="urn:microsoft.com/office/officeart/2011/layout/CircleProcess"/>
    <dgm:cxn modelId="{D672123D-267E-4A0F-9A9E-5D669C4D7B2A}" type="presParOf" srcId="{91E47306-E6DC-483E-8FAB-70A3CBE6A991}" destId="{B3B69437-B5D3-4D89-921D-8FD0F5B25D38}" srcOrd="6" destOrd="0" presId="urn:microsoft.com/office/officeart/2011/layout/CircleProcess"/>
    <dgm:cxn modelId="{42786E2F-65F7-4EBD-9CA5-1FFCDD78C748}" type="presParOf" srcId="{B3B69437-B5D3-4D89-921D-8FD0F5B25D38}" destId="{B30EF013-0914-4711-AB32-369F841F20E6}" srcOrd="0" destOrd="0" presId="urn:microsoft.com/office/officeart/2011/layout/CircleProcess"/>
    <dgm:cxn modelId="{74F62C33-6EE9-4440-8992-5FC5F0CF89E1}" type="presParOf" srcId="{91E47306-E6DC-483E-8FAB-70A3CBE6A991}" destId="{0866B2F7-B38D-411E-BA73-F8E51AB7EF2E}" srcOrd="7" destOrd="0" presId="urn:microsoft.com/office/officeart/2011/layout/CircleProcess"/>
    <dgm:cxn modelId="{EF97A508-9A2D-4FB0-AE1A-043E6896CACB}" type="presParOf" srcId="{0866B2F7-B38D-411E-BA73-F8E51AB7EF2E}" destId="{E712139A-D31B-45FD-8CF9-69C943F3EB0A}" srcOrd="0" destOrd="0" presId="urn:microsoft.com/office/officeart/2011/layout/CircleProcess"/>
    <dgm:cxn modelId="{8EC356EA-ECF5-4B35-897F-AA8E834F8ABF}" type="presParOf" srcId="{91E47306-E6DC-483E-8FAB-70A3CBE6A991}" destId="{BBA891BD-EA6B-4856-A0E3-9B8A557B7F2C}" srcOrd="8" destOrd="0" presId="urn:microsoft.com/office/officeart/2011/layout/CircleProcess"/>
    <dgm:cxn modelId="{7A24F50C-8AD2-4B03-9EBB-6CD7E3E48B4A}" type="presParOf" srcId="{91E47306-E6DC-483E-8FAB-70A3CBE6A991}" destId="{61CBC339-C8FE-4F78-8071-E3F8320DC386}" srcOrd="9" destOrd="0" presId="urn:microsoft.com/office/officeart/2011/layout/CircleProcess"/>
    <dgm:cxn modelId="{A4DD975C-9188-43BE-B496-2640A875C048}" type="presParOf" srcId="{61CBC339-C8FE-4F78-8071-E3F8320DC386}" destId="{0CE98F1B-ED74-4461-BE50-520665E1D13A}" srcOrd="0" destOrd="0" presId="urn:microsoft.com/office/officeart/2011/layout/CircleProcess"/>
    <dgm:cxn modelId="{B98CF956-3812-46B0-A010-87614F71D16E}" type="presParOf" srcId="{91E47306-E6DC-483E-8FAB-70A3CBE6A991}" destId="{2E49F14F-4F6E-40C0-8E40-18B08B76A564}" srcOrd="10" destOrd="0" presId="urn:microsoft.com/office/officeart/2011/layout/CircleProcess"/>
    <dgm:cxn modelId="{D49548D7-0E98-4F39-9398-D9C77206C425}" type="presParOf" srcId="{2E49F14F-4F6E-40C0-8E40-18B08B76A564}" destId="{515D7499-0B30-4E74-99DB-A503C2C6E4CB}" srcOrd="0" destOrd="0" presId="urn:microsoft.com/office/officeart/2011/layout/CircleProcess"/>
    <dgm:cxn modelId="{D6AB6157-7953-4E1D-B616-76252056DC0E}" type="presParOf" srcId="{91E47306-E6DC-483E-8FAB-70A3CBE6A991}" destId="{0956E205-6AEF-45BE-AC34-5A9F29C9CB23}" srcOrd="11" destOrd="0" presId="urn:microsoft.com/office/officeart/2011/layout/CircleProcess"/>
    <dgm:cxn modelId="{B75625DE-53CC-4736-813D-7E8A60CB294C}" type="presParOf" srcId="{91E47306-E6DC-483E-8FAB-70A3CBE6A991}" destId="{3DC95252-4455-4968-A8A1-016F588907A6}" srcOrd="12" destOrd="0" presId="urn:microsoft.com/office/officeart/2011/layout/CircleProcess"/>
    <dgm:cxn modelId="{3FB3E9EF-2985-4E52-A1EE-AEC316F9FAC9}" type="presParOf" srcId="{3DC95252-4455-4968-A8A1-016F588907A6}" destId="{A892ECE6-68A1-44AC-BC73-904CD70A9CB6}" srcOrd="0" destOrd="0" presId="urn:microsoft.com/office/officeart/2011/layout/CircleProcess"/>
    <dgm:cxn modelId="{208877E1-0210-4D5F-96EA-252CA51C756A}" type="presParOf" srcId="{91E47306-E6DC-483E-8FAB-70A3CBE6A991}" destId="{89279067-3419-411F-AA7C-3DDC06AA2189}" srcOrd="13" destOrd="0" presId="urn:microsoft.com/office/officeart/2011/layout/CircleProcess"/>
    <dgm:cxn modelId="{1926237B-8938-4916-A9CA-A06887160536}" type="presParOf" srcId="{89279067-3419-411F-AA7C-3DDC06AA2189}" destId="{7B233F46-F941-4469-B670-339EE6B71152}" srcOrd="0" destOrd="0" presId="urn:microsoft.com/office/officeart/2011/layout/CircleProcess"/>
    <dgm:cxn modelId="{CC481A05-6489-40AE-BEBE-57DB1FB8E471}" type="presParOf" srcId="{91E47306-E6DC-483E-8FAB-70A3CBE6A991}" destId="{4DB36681-A203-4E4C-9BD1-620FB563F1DA}" srcOrd="14" destOrd="0" presId="urn:microsoft.com/office/officeart/2011/layout/CircleProcess"/>
    <dgm:cxn modelId="{F94E2288-784B-4178-A47B-23A77F1D3830}" type="presParOf" srcId="{91E47306-E6DC-483E-8FAB-70A3CBE6A991}" destId="{936B979E-EC0C-429F-BA6C-9589AEE1371E}" srcOrd="15" destOrd="0" presId="urn:microsoft.com/office/officeart/2011/layout/CircleProcess"/>
    <dgm:cxn modelId="{20EF0001-F1C2-437D-8E17-F6EFDE257733}" type="presParOf" srcId="{936B979E-EC0C-429F-BA6C-9589AEE1371E}" destId="{B83706BD-4BF4-4142-B7CA-8E2F44316E02}" srcOrd="0" destOrd="0" presId="urn:microsoft.com/office/officeart/2011/layout/CircleProcess"/>
    <dgm:cxn modelId="{8C64FDCB-CAB1-456E-8527-1C815BD2F6CD}" type="presParOf" srcId="{91E47306-E6DC-483E-8FAB-70A3CBE6A991}" destId="{3CC42401-6D68-4488-9199-19DE831ECA47}" srcOrd="16" destOrd="0" presId="urn:microsoft.com/office/officeart/2011/layout/CircleProcess"/>
    <dgm:cxn modelId="{D2C37C9C-30A3-410B-A61D-7955214E786D}" type="presParOf" srcId="{3CC42401-6D68-4488-9199-19DE831ECA47}" destId="{E5EACE24-B633-43D4-8822-C3A4F9F9138B}" srcOrd="0" destOrd="0" presId="urn:microsoft.com/office/officeart/2011/layout/CircleProcess"/>
    <dgm:cxn modelId="{A1BBC7C0-D5BF-403E-AB64-D542E829C8D3}" type="presParOf" srcId="{91E47306-E6DC-483E-8FAB-70A3CBE6A991}" destId="{F66BDBD6-7F02-48C3-B35C-74A5108BA218}"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0454-4737-4B7B-BB47-B57B81D79748}">
      <dsp:nvSpPr>
        <dsp:cNvPr id="0" name=""/>
        <dsp:cNvSpPr/>
      </dsp:nvSpPr>
      <dsp:spPr>
        <a:xfrm>
          <a:off x="9846821" y="1946562"/>
          <a:ext cx="2245235" cy="224560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D4042-0234-4619-AD9D-08F21EDDFFF4}">
      <dsp:nvSpPr>
        <dsp:cNvPr id="0" name=""/>
        <dsp:cNvSpPr/>
      </dsp:nvSpPr>
      <dsp:spPr>
        <a:xfrm>
          <a:off x="9920905"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Prélèvements de routine pendant 21 jours</a:t>
          </a:r>
        </a:p>
      </dsp:txBody>
      <dsp:txXfrm>
        <a:off x="10220827" y="2320894"/>
        <a:ext cx="1497221" cy="1496937"/>
      </dsp:txXfrm>
    </dsp:sp>
    <dsp:sp modelId="{9793878A-36DB-4F75-A13F-C70F7FFBC24A}">
      <dsp:nvSpPr>
        <dsp:cNvPr id="0" name=""/>
        <dsp:cNvSpPr/>
      </dsp:nvSpPr>
      <dsp:spPr>
        <a:xfrm rot="2700000">
          <a:off x="7525241" y="1946678"/>
          <a:ext cx="2244975" cy="2244975"/>
        </a:xfrm>
        <a:prstGeom prst="teardrop">
          <a:avLst>
            <a:gd name="adj" fmla="val 10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1DC60-4D16-43F2-90D2-892DDD2371A0}">
      <dsp:nvSpPr>
        <dsp:cNvPr id="0" name=""/>
        <dsp:cNvSpPr/>
      </dsp:nvSpPr>
      <dsp:spPr>
        <a:xfrm>
          <a:off x="7601586"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Poulettes non vaccinées ajoutées aux oiseaux exposés 24 heures après l'exposition</a:t>
          </a:r>
        </a:p>
      </dsp:txBody>
      <dsp:txXfrm>
        <a:off x="7900313" y="2320894"/>
        <a:ext cx="1497221" cy="1496937"/>
      </dsp:txXfrm>
    </dsp:sp>
    <dsp:sp modelId="{B30EF013-0914-4711-AB32-369F841F20E6}">
      <dsp:nvSpPr>
        <dsp:cNvPr id="0" name=""/>
        <dsp:cNvSpPr/>
      </dsp:nvSpPr>
      <dsp:spPr>
        <a:xfrm rot="2700000">
          <a:off x="5205922" y="1946678"/>
          <a:ext cx="2244975" cy="2244975"/>
        </a:xfrm>
        <a:prstGeom prst="teardrop">
          <a:avLst>
            <a:gd name="adj" fmla="val 1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2139A-D31B-45FD-8CF9-69C943F3EB0A}">
      <dsp:nvSpPr>
        <dsp:cNvPr id="0" name=""/>
        <dsp:cNvSpPr/>
      </dsp:nvSpPr>
      <dsp:spPr>
        <a:xfrm>
          <a:off x="5281071"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8 semaines 2 groupes vaccinés et 2 groupes témoins exposés au virus</a:t>
          </a:r>
        </a:p>
      </dsp:txBody>
      <dsp:txXfrm>
        <a:off x="5579799" y="2320894"/>
        <a:ext cx="1497221" cy="1496937"/>
      </dsp:txXfrm>
    </dsp:sp>
    <dsp:sp modelId="{0CE98F1B-ED74-4461-BE50-520665E1D13A}">
      <dsp:nvSpPr>
        <dsp:cNvPr id="0" name=""/>
        <dsp:cNvSpPr/>
      </dsp:nvSpPr>
      <dsp:spPr>
        <a:xfrm rot="2700000">
          <a:off x="2885407" y="1946678"/>
          <a:ext cx="2244975" cy="2244975"/>
        </a:xfrm>
        <a:prstGeom prst="teardrop">
          <a:avLst>
            <a:gd name="adj" fmla="val 10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D7499-0B30-4E74-99DB-A503C2C6E4CB}">
      <dsp:nvSpPr>
        <dsp:cNvPr id="0" name=""/>
        <dsp:cNvSpPr/>
      </dsp:nvSpPr>
      <dsp:spPr>
        <a:xfrm>
          <a:off x="2960557"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7 semaines transportés au laboratoire</a:t>
          </a:r>
        </a:p>
        <a:p>
          <a:pPr marL="0" lvl="0" indent="0" algn="ctr" defTabSz="622300">
            <a:lnSpc>
              <a:spcPct val="90000"/>
            </a:lnSpc>
            <a:spcBef>
              <a:spcPct val="0"/>
            </a:spcBef>
            <a:spcAft>
              <a:spcPct val="35000"/>
            </a:spcAft>
            <a:buNone/>
          </a:pPr>
          <a:r>
            <a:rPr lang="en-CA" sz="1400" kern="1200" dirty="0"/>
            <a:t>Prélèvements sanguins + prélèvements par écouvillonnage</a:t>
          </a:r>
        </a:p>
      </dsp:txBody>
      <dsp:txXfrm>
        <a:off x="3260479" y="2320894"/>
        <a:ext cx="1497221" cy="1496937"/>
      </dsp:txXfrm>
    </dsp:sp>
    <dsp:sp modelId="{B83706BD-4BF4-4142-B7CA-8E2F44316E02}">
      <dsp:nvSpPr>
        <dsp:cNvPr id="0" name=""/>
        <dsp:cNvSpPr/>
      </dsp:nvSpPr>
      <dsp:spPr>
        <a:xfrm rot="2700000">
          <a:off x="564893" y="1946678"/>
          <a:ext cx="2244975" cy="2244975"/>
        </a:xfrm>
        <a:prstGeom prst="teardrop">
          <a:avLst>
            <a:gd name="adj" fmla="val 1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CE24-B633-43D4-8822-C3A4F9F9138B}">
      <dsp:nvSpPr>
        <dsp:cNvPr id="0" name=""/>
        <dsp:cNvSpPr/>
      </dsp:nvSpPr>
      <dsp:spPr>
        <a:xfrm>
          <a:off x="640042" y="2021428"/>
          <a:ext cx="2095871" cy="2095869"/>
        </a:xfrm>
        <a:prstGeom prst="ellipse">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Poussins d'un jour vaccinés contre l'IAHP</a:t>
          </a:r>
        </a:p>
        <a:p>
          <a:pPr marL="0" lvl="0" indent="0" algn="ctr" defTabSz="622300">
            <a:lnSpc>
              <a:spcPct val="90000"/>
            </a:lnSpc>
            <a:spcBef>
              <a:spcPct val="0"/>
            </a:spcBef>
            <a:spcAft>
              <a:spcPct val="35000"/>
            </a:spcAft>
            <a:buNone/>
          </a:pPr>
          <a:r>
            <a:rPr lang="en-CA" sz="1400" kern="1200" dirty="0"/>
            <a:t>+ </a:t>
          </a:r>
        </a:p>
        <a:p>
          <a:pPr marL="0" lvl="0" indent="0" algn="ctr" defTabSz="622300">
            <a:lnSpc>
              <a:spcPct val="90000"/>
            </a:lnSpc>
            <a:spcBef>
              <a:spcPct val="0"/>
            </a:spcBef>
            <a:spcAft>
              <a:spcPct val="35000"/>
            </a:spcAft>
            <a:buNone/>
          </a:pPr>
          <a:r>
            <a:rPr lang="en-CA" sz="1400" kern="1200" dirty="0"/>
            <a:t>Contrôle</a:t>
          </a:r>
        </a:p>
      </dsp:txBody>
      <dsp:txXfrm>
        <a:off x="939965" y="2320894"/>
        <a:ext cx="1497221" cy="149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0454-4737-4B7B-BB47-B57B81D79748}">
      <dsp:nvSpPr>
        <dsp:cNvPr id="0" name=""/>
        <dsp:cNvSpPr/>
      </dsp:nvSpPr>
      <dsp:spPr>
        <a:xfrm>
          <a:off x="10210961" y="2128367"/>
          <a:ext cx="1882286" cy="18819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D4042-0234-4619-AD9D-08F21EDDFFF4}">
      <dsp:nvSpPr>
        <dsp:cNvPr id="0" name=""/>
        <dsp:cNvSpPr/>
      </dsp:nvSpPr>
      <dsp:spPr>
        <a:xfrm>
          <a:off x="10274341"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Prélèvements de routine pendant 21 jours</a:t>
          </a:r>
        </a:p>
      </dsp:txBody>
      <dsp:txXfrm>
        <a:off x="10525472" y="2442076"/>
        <a:ext cx="1254459" cy="1254509"/>
      </dsp:txXfrm>
    </dsp:sp>
    <dsp:sp modelId="{9793878A-36DB-4F75-A13F-C70F7FFBC24A}">
      <dsp:nvSpPr>
        <dsp:cNvPr id="0" name=""/>
        <dsp:cNvSpPr/>
      </dsp:nvSpPr>
      <dsp:spPr>
        <a:xfrm rot="2700000">
          <a:off x="8266622" y="2128155"/>
          <a:ext cx="1882021" cy="1882021"/>
        </a:xfrm>
        <a:prstGeom prst="teardrop">
          <a:avLst>
            <a:gd name="adj" fmla="val 10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1DC60-4D16-43F2-90D2-892DDD2371A0}">
      <dsp:nvSpPr>
        <dsp:cNvPr id="0" name=""/>
        <dsp:cNvSpPr/>
      </dsp:nvSpPr>
      <dsp:spPr>
        <a:xfrm>
          <a:off x="8329870"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Poulettes non vaccinées ajoutées aux oiseaux exposés 24 heures après l'exposition</a:t>
          </a:r>
        </a:p>
      </dsp:txBody>
      <dsp:txXfrm>
        <a:off x="8581001" y="2442076"/>
        <a:ext cx="1254459" cy="1254509"/>
      </dsp:txXfrm>
    </dsp:sp>
    <dsp:sp modelId="{B30EF013-0914-4711-AB32-369F841F20E6}">
      <dsp:nvSpPr>
        <dsp:cNvPr id="0" name=""/>
        <dsp:cNvSpPr/>
      </dsp:nvSpPr>
      <dsp:spPr>
        <a:xfrm rot="2700000">
          <a:off x="6322150" y="2128155"/>
          <a:ext cx="1882021" cy="1882021"/>
        </a:xfrm>
        <a:prstGeom prst="teardrop">
          <a:avLst>
            <a:gd name="adj" fmla="val 10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2139A-D31B-45FD-8CF9-69C943F3EB0A}">
      <dsp:nvSpPr>
        <dsp:cNvPr id="0" name=""/>
        <dsp:cNvSpPr/>
      </dsp:nvSpPr>
      <dsp:spPr>
        <a:xfrm>
          <a:off x="6385398"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24 semaines 2 groupes vaccinés et 2 groupes témoins exposés au virus</a:t>
          </a:r>
        </a:p>
      </dsp:txBody>
      <dsp:txXfrm>
        <a:off x="6636529" y="2442076"/>
        <a:ext cx="1254459" cy="1254509"/>
      </dsp:txXfrm>
    </dsp:sp>
    <dsp:sp modelId="{0CE98F1B-ED74-4461-BE50-520665E1D13A}">
      <dsp:nvSpPr>
        <dsp:cNvPr id="0" name=""/>
        <dsp:cNvSpPr/>
      </dsp:nvSpPr>
      <dsp:spPr>
        <a:xfrm rot="2700000">
          <a:off x="4377678" y="2128155"/>
          <a:ext cx="1882021" cy="1882021"/>
        </a:xfrm>
        <a:prstGeom prst="teardrop">
          <a:avLst>
            <a:gd name="adj" fmla="val 10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D7499-0B30-4E74-99DB-A503C2C6E4CB}">
      <dsp:nvSpPr>
        <dsp:cNvPr id="0" name=""/>
        <dsp:cNvSpPr/>
      </dsp:nvSpPr>
      <dsp:spPr>
        <a:xfrm>
          <a:off x="4440926"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23 semaines transportés au laboratoire</a:t>
          </a:r>
        </a:p>
        <a:p>
          <a:pPr marL="0" lvl="0" indent="0" algn="ctr" defTabSz="488950">
            <a:lnSpc>
              <a:spcPct val="90000"/>
            </a:lnSpc>
            <a:spcBef>
              <a:spcPct val="0"/>
            </a:spcBef>
            <a:spcAft>
              <a:spcPct val="35000"/>
            </a:spcAft>
            <a:buNone/>
          </a:pPr>
          <a:r>
            <a:rPr lang="en-CA" sz="1100" kern="1200" dirty="0"/>
            <a:t>Prélèvements sanguins + prélèvements par écouvillonnage</a:t>
          </a:r>
        </a:p>
      </dsp:txBody>
      <dsp:txXfrm>
        <a:off x="4690862" y="2442076"/>
        <a:ext cx="1254459" cy="1254509"/>
      </dsp:txXfrm>
    </dsp:sp>
    <dsp:sp modelId="{A892ECE6-68A1-44AC-BC73-904CD70A9CB6}">
      <dsp:nvSpPr>
        <dsp:cNvPr id="0" name=""/>
        <dsp:cNvSpPr/>
      </dsp:nvSpPr>
      <dsp:spPr>
        <a:xfrm rot="2700000">
          <a:off x="2433207" y="2128155"/>
          <a:ext cx="1882021" cy="1882021"/>
        </a:xfrm>
        <a:prstGeom prst="teardrop">
          <a:avLst>
            <a:gd name="adj" fmla="val 10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33F46-F941-4469-B670-339EE6B71152}">
      <dsp:nvSpPr>
        <dsp:cNvPr id="0" name=""/>
        <dsp:cNvSpPr/>
      </dsp:nvSpPr>
      <dsp:spPr>
        <a:xfrm>
          <a:off x="2496455"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19 semaines : la moitié des oiseaux transportés vers un établissement de production de poules pondeuses</a:t>
          </a:r>
        </a:p>
      </dsp:txBody>
      <dsp:txXfrm>
        <a:off x="2746390" y="2442076"/>
        <a:ext cx="1254459" cy="1254509"/>
      </dsp:txXfrm>
    </dsp:sp>
    <dsp:sp modelId="{B83706BD-4BF4-4142-B7CA-8E2F44316E02}">
      <dsp:nvSpPr>
        <dsp:cNvPr id="0" name=""/>
        <dsp:cNvSpPr/>
      </dsp:nvSpPr>
      <dsp:spPr>
        <a:xfrm rot="2700000">
          <a:off x="488735" y="2128155"/>
          <a:ext cx="1882021" cy="1882021"/>
        </a:xfrm>
        <a:prstGeom prst="teardrop">
          <a:avLst>
            <a:gd name="adj" fmla="val 1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CE24-B633-43D4-8822-C3A4F9F9138B}">
      <dsp:nvSpPr>
        <dsp:cNvPr id="0" name=""/>
        <dsp:cNvSpPr/>
      </dsp:nvSpPr>
      <dsp:spPr>
        <a:xfrm>
          <a:off x="550787" y="2191109"/>
          <a:ext cx="1756721" cy="1756445"/>
        </a:xfrm>
        <a:prstGeom prst="ellipse">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Poussins d'un jour vaccinés contre l'IAHP </a:t>
          </a:r>
        </a:p>
        <a:p>
          <a:pPr marL="0" lvl="0" indent="0" algn="ctr" defTabSz="488950">
            <a:lnSpc>
              <a:spcPct val="90000"/>
            </a:lnSpc>
            <a:spcBef>
              <a:spcPct val="0"/>
            </a:spcBef>
            <a:spcAft>
              <a:spcPct val="35000"/>
            </a:spcAft>
            <a:buNone/>
          </a:pPr>
          <a:r>
            <a:rPr lang="en-CA" sz="1100" kern="1200" dirty="0"/>
            <a:t>Témoin</a:t>
          </a:r>
        </a:p>
      </dsp:txBody>
      <dsp:txXfrm>
        <a:off x="801918" y="2442076"/>
        <a:ext cx="1254459" cy="125450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 cours de la première phase de l'étude, les oiseaux vaccinés et les oiseaux témoins ont été transportés au laboratoire après avoir passé 7 semaines dans des conditions de croissance commerciales normales. </a:t>
            </a:r>
          </a:p>
          <a:p>
            <a:endParaRPr lang="en-CA" dirty="0"/>
          </a:p>
          <a:p>
            <a:r>
              <a:rPr lang="en-CA" dirty="0"/>
              <a:t>Ils ont été laissés en acclimatation pendant une semaine, puis ont subi des tests de dépistage du virus et de réponse immunitaire avant d'être exposés au virus.</a:t>
            </a:r>
          </a:p>
          <a:p>
            <a:r>
              <a:rPr lang="en-CA" dirty="0"/>
              <a:t>À l'âge de 8 semaines, les oiseaux vaccinés contre la grippe aviaire hautement pathogène et les oiseaux témoins ont été exposés au virus et, 24 heures plus tard, les oiseaux naïfs ont été placés en cohabitation avec les oiseaux exposés.</a:t>
            </a:r>
          </a:p>
          <a:p>
            <a:endParaRPr lang="en-CA" dirty="0"/>
          </a:p>
          <a:p>
            <a:r>
              <a:rPr lang="en-CA" dirty="0"/>
              <a:t>Les animaux ont fait l'objet d'un échantillonnage de routine pendant 21 jours afin de surveiller la progression de la maladie et la réponse immunitaire.</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402120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Après avoir été exposés au virus à l'âge de 8 semaines, aucun des oiseaux vaccinés contre l'IAHP n'a été infecté de manière systémique et aucun des oiseaux cohabitant avec eux n'a été infecté. Deux des oiseaux vaccinés contre l'IAHP ont excrété le virus pendant 2 à 4 jours par leurs voies respiratoires supérieures, mais il n'y a pas eu d'excrétion par le cloaque ni de réponse immunitaire.</a:t>
            </a:r>
          </a:p>
          <a:p>
            <a:endParaRPr lang="en-CA" dirty="0"/>
          </a:p>
          <a:p>
            <a:r>
              <a:rPr lang="en-CA" dirty="0"/>
              <a:t>Parmi les oiseaux témoins, 90 % des oiseaux exposés et 70 % des oiseaux cohabitants ont été infectés par le virus et ont excrété le virus par voie respiratoire et intestinale.</a:t>
            </a:r>
          </a:p>
          <a:p>
            <a:r>
              <a:rPr lang="en-CA" dirty="0"/>
              <a:t>Ainsi, pour l'essai à l'âge de 8 semaines, les auteurs ont conclu que le vaccin protégeait contre les signes cliniques et la transmission au sein du troupeau.</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7752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 cours de la phase 2, un processus similaire a été mis en œuvre, à l'exception du fait que les oiseaux ont été transférés au laboratoire à l'âge de 23 semaines et que l'étude de provocation a débuté à 24 semaines. Cet âge a été choisi car c'est à peu près le moment où les poules pondeuses devraient atteindre leur pic de production et où leur réponse immunitaire peut être altérée par ce stress physiologique.</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362485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Lorsqu'ils ont été exposés au virus 24 semaines après la vaccination, 80 % des oiseaux vaccinés contre l'IAHP ont été infectés, tout comme 80 % des oiseaux hébergés avec eux. Un taux de mortalité de 10 % a été observé chez les oiseaux vaccinés, qui ont produit des anticorps en réponse à l'exposition et dont les lymphocytes T ont été activés. </a:t>
            </a:r>
          </a:p>
          <a:p>
            <a:endParaRPr lang="en-CA" dirty="0"/>
          </a:p>
          <a:p>
            <a:r>
              <a:rPr lang="en-CA" dirty="0"/>
              <a:t>100 % des oiseaux témoins et 100 % des oiseaux hébergés avec eux ont été infectés et 100 % sont morts. Tous les oiseaux ont excrété le virus par voie respiratoire et intestinale. </a:t>
            </a:r>
          </a:p>
          <a:p>
            <a:endParaRPr lang="en-CA" dirty="0"/>
          </a:p>
          <a:p>
            <a:r>
              <a:rPr lang="en-CA" dirty="0"/>
              <a:t>Les oiseaux vaccinés ont excrété beaucoup moins de virus que les oiseaux non vaccinés, ce qui a permis de réduire considérablement la transmission au sein du troupeau.</a:t>
            </a:r>
          </a:p>
          <a:p>
            <a:endParaRPr lang="en-CA" dirty="0"/>
          </a:p>
          <a:p>
            <a:r>
              <a:rPr lang="en-CA" dirty="0"/>
              <a:t>Les auteurs concluent qu'à 24 semaines, un seul vaccin contre l'IAHP diminue la mortalité et les signes cliniques et réduit considérablement les taux de transmission au sein du troupeau.</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373345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Pour les dindes, un essai mené par l'USDA semble prometteur en matière de protection contre l'IAHP.</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L'objectif de l'étude était d'évaluer l'efficacité d'une dose unique de vaccin inactivé, administrée à différents âges, contre l'infection par le virus H5N1 2.3.4.4.b, chez des dindes blanches à poitrine large âgées de 10 semaines.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 vaccin utilisé était un virus H5N9 inactivé, la partie N9 étant utilisée pour déterminer si les oiseaux vaccinés peuvent être différenciés des oiseaux infectés.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14</a:t>
            </a:fld>
            <a:endParaRPr lang="en-US"/>
          </a:p>
        </p:txBody>
      </p:sp>
    </p:spTree>
    <p:extLst>
      <p:ext uri="{BB962C8B-B14F-4D97-AF65-F5344CB8AC3E}">
        <p14:creationId xmlns:p14="http://schemas.microsoft.com/office/powerpoint/2010/main" val="17016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animaux testés ont été acquis à la naissance et n'ont reçu aucun vaccin de routine de la part du couvoir.</a:t>
            </a:r>
          </a:p>
          <a:p>
            <a:endParaRPr lang="en-CA" dirty="0"/>
          </a:p>
          <a:p>
            <a:r>
              <a:rPr lang="en-CA" dirty="0"/>
              <a:t>À l'âge de 3 semaines, ils ont été répartis en 4 groupes de 10 oiseaux. </a:t>
            </a:r>
          </a:p>
          <a:p>
            <a:endParaRPr lang="en-CA" dirty="0"/>
          </a:p>
          <a:p>
            <a:r>
              <a:rPr lang="en-CA" dirty="0"/>
              <a:t>Un groupe de 10 a reçu un vaccin factice à l'âge de 3 semaines</a:t>
            </a:r>
          </a:p>
          <a:p>
            <a:r>
              <a:rPr lang="en-CA" dirty="0"/>
              <a:t>Un deuxième groupe de 10 a reçu le vaccin </a:t>
            </a:r>
            <a:r>
              <a:rPr lang="en-CA" dirty="0" err="1"/>
              <a:t>hpai </a:t>
            </a:r>
            <a:r>
              <a:rPr lang="en-CA" dirty="0"/>
              <a:t>à l'âge de 3 semaines</a:t>
            </a:r>
          </a:p>
          <a:p>
            <a:r>
              <a:rPr lang="en-CA" dirty="0"/>
              <a:t>Le troisième groupe a été vacciné </a:t>
            </a:r>
            <a:r>
              <a:rPr lang="en-CA" dirty="0" err="1"/>
              <a:t>contre le hpai </a:t>
            </a:r>
            <a:r>
              <a:rPr lang="en-CA" dirty="0"/>
              <a:t>à l'âge de 7 semaines et le dernier groupe a été vacciné à l'âge de 9 semaines.</a:t>
            </a:r>
          </a:p>
          <a:p>
            <a:endParaRPr lang="en-CA" dirty="0"/>
          </a:p>
          <a:p>
            <a:r>
              <a:rPr lang="en-CA" dirty="0"/>
              <a:t>Tous les oiseaux vaccinés ont reçu 0,5 ml de vaccin par voie sous-cutanée à la nuque</a:t>
            </a:r>
          </a:p>
          <a:p>
            <a:endParaRPr lang="en-CA" dirty="0"/>
          </a:p>
          <a:p>
            <a:r>
              <a:rPr lang="en-CA" dirty="0"/>
              <a:t>Du sérum a été prélevé pour évaluer la réponse immunitaire avant la vaccination et avant l'exposition.</a:t>
            </a:r>
          </a:p>
          <a:p>
            <a:endParaRPr lang="en-CA" dirty="0"/>
          </a:p>
          <a:p>
            <a:r>
              <a:rPr lang="en-CA" dirty="0"/>
              <a:t>Les oiseaux ont été exposés au virus à l'âge de 10 semaines et ont été surveillés pendant les 14 jours suivants afin de détecter tout signe clinique, toute excrétion virale et toute réponse immunitaire.</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15</a:t>
            </a:fld>
            <a:endParaRPr lang="en-US"/>
          </a:p>
        </p:txBody>
      </p:sp>
    </p:spTree>
    <p:extLst>
      <p:ext uri="{BB962C8B-B14F-4D97-AF65-F5344CB8AC3E}">
        <p14:creationId xmlns:p14="http://schemas.microsoft.com/office/powerpoint/2010/main" val="196571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100 % des oiseaux vaccinés avec un placebo sont morts de la grippe aviaire hautement pathogène et ont présenté des signes cliniques de la maladie.</a:t>
            </a:r>
          </a:p>
          <a:p>
            <a:endParaRPr lang="en-CA" dirty="0"/>
          </a:p>
          <a:p>
            <a:r>
              <a:rPr lang="en-CA" dirty="0"/>
              <a:t>100 % des oiseaux vaccinés ont survécu, et seuls deux oiseaux du groupe vacciné à l'âge de 9 semaines ont présenté des signes cliniques. L'un présentait un léger gonflement autour des yeux et le second était léthargique.</a:t>
            </a:r>
          </a:p>
          <a:p>
            <a:endParaRPr lang="en-CA" dirty="0"/>
          </a:p>
          <a:p>
            <a:r>
              <a:rPr lang="en-CA" dirty="0"/>
              <a:t>Les auteurs concluent que le vaccin offre une protection contre la morbidité et la mortalité lorsque les oiseaux ont été vaccinés à l'âge de 3 et 7 semaines, mais qu'il ne protège contre la mortalité que lorsqu'il est administré à l'âge de 9 semaines. L'intervalle d'une semaine entre la vaccination et l'exposition au virus ne permet pas le développement d'une réponse immunitaire suffisante.</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16</a:t>
            </a:fld>
            <a:endParaRPr lang="en-US"/>
          </a:p>
        </p:txBody>
      </p:sp>
    </p:spTree>
    <p:extLst>
      <p:ext uri="{BB962C8B-B14F-4D97-AF65-F5344CB8AC3E}">
        <p14:creationId xmlns:p14="http://schemas.microsoft.com/office/powerpoint/2010/main" val="196821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E04F-C96A-D907-BC57-91C45C46F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96260-5FB9-F6B6-4EC2-0755E1C47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AFB1D-F708-140D-0177-11639A0F70BC}"/>
              </a:ext>
            </a:extLst>
          </p:cNvPr>
          <p:cNvSpPr>
            <a:spLocks noGrp="1"/>
          </p:cNvSpPr>
          <p:nvPr>
            <p:ph type="body" idx="1"/>
          </p:nvPr>
        </p:nvSpPr>
        <p:spPr/>
        <p:txBody>
          <a:bodyPr/>
          <a:lstStyle/>
          <a:p>
            <a:r>
              <a:rPr lang="en-CA" dirty="0"/>
              <a:t>Toutes les dindes ont excrété le virus à un moment donné au cours de l'étude.</a:t>
            </a:r>
          </a:p>
          <a:p>
            <a:endParaRPr lang="en-CA" dirty="0"/>
          </a:p>
          <a:p>
            <a:r>
              <a:rPr lang="en-CA" dirty="0"/>
              <a:t>Dans le groupe vacciné par simulation, 100 % des oiseaux ont excrété le virus par voie oropharyngée et cloacale, et en quantité nettement supérieure à celle observée dans les groupes vaccinés.</a:t>
            </a:r>
          </a:p>
          <a:p>
            <a:endParaRPr lang="en-CA" dirty="0"/>
          </a:p>
          <a:p>
            <a:r>
              <a:rPr lang="en-CA" dirty="0"/>
              <a:t>Chez tous les oiseaux vaccinés, le virus a été excrété par voie oropharyngée et cloacale, mais un nombre plus faible d'oiseaux ont excrété le virus lorsqu'ils avaient eu suffisamment de temps pour développer une réponse immunitaire avant l'exposition.</a:t>
            </a:r>
          </a:p>
          <a:p>
            <a:endParaRPr lang="en-CA" dirty="0"/>
          </a:p>
          <a:p>
            <a:r>
              <a:rPr lang="en-CA" dirty="0"/>
              <a:t>La quantité de virus excrétée était significativement plus importante chez les oiseaux qui n'avaient pas eu suffisamment de temps pour développer une réponse immunitaire.</a:t>
            </a:r>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807D098B-80BC-B724-0258-7F79043DB41D}"/>
              </a:ext>
            </a:extLst>
          </p:cNvPr>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246975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7110-34DA-A1D9-88E0-3519F8359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70041-E67B-6442-C854-99E3F761D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C3BB0-9DFB-7AC2-77BE-94E6AED6A15B}"/>
              </a:ext>
            </a:extLst>
          </p:cNvPr>
          <p:cNvSpPr>
            <a:spLocks noGrp="1"/>
          </p:cNvSpPr>
          <p:nvPr>
            <p:ph type="body" idx="1"/>
          </p:nvPr>
        </p:nvSpPr>
        <p:spPr/>
        <p:txBody>
          <a:bodyPr/>
          <a:lstStyle/>
          <a:p>
            <a:r>
              <a:rPr lang="en-CA" dirty="0"/>
              <a:t>Aucune des dindes ne présentait d'anticorps contre la grippe avant la vaccination.</a:t>
            </a:r>
          </a:p>
          <a:p>
            <a:endParaRPr lang="en-CA" dirty="0"/>
          </a:p>
          <a:p>
            <a:r>
              <a:rPr lang="en-CA" dirty="0"/>
              <a:t>La sérologie à partir de l'âge de 10 semaines (après la vaccination mais avant l'exposition au virus) montre la meilleure réponse chez les dindes vaccinées à l'âge de 3 semaines, avec 100 % de séropositivité contre l'HA et la N.</a:t>
            </a:r>
          </a:p>
          <a:p>
            <a:endParaRPr lang="en-CA" dirty="0"/>
          </a:p>
          <a:p>
            <a:r>
              <a:rPr lang="en-CA" dirty="0"/>
              <a:t>Les dindes vaccinées à l'âge de 7 semaines n'ont montré qu'une séroconversion de 30 % contre l'hémagglutinine et une séroconversion de 100 % contre la neuraminidase. </a:t>
            </a:r>
          </a:p>
          <a:p>
            <a:endParaRPr lang="en-CA" dirty="0"/>
          </a:p>
          <a:p>
            <a:r>
              <a:rPr lang="en-CA" dirty="0"/>
              <a:t>En revanche, celles vaccinées à l'âge de 9 semaines n'ont montré aucun signe de séroconversion.</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494012CB-EED8-20AE-5985-EB8C8E388AEE}"/>
              </a:ext>
            </a:extLst>
          </p:cNvPr>
          <p:cNvSpPr>
            <a:spLocks noGrp="1"/>
          </p:cNvSpPr>
          <p:nvPr>
            <p:ph type="sldNum" sz="quarter" idx="5"/>
          </p:nvPr>
        </p:nvSpPr>
        <p:spPr/>
        <p:txBody>
          <a:bodyPr/>
          <a:lstStyle/>
          <a:p>
            <a:pPr>
              <a:defRPr/>
            </a:pPr>
            <a:fld id="{ACF894DF-86D1-411C-9BC2-D3E9C3EA92A3}" type="slidenum">
              <a:rPr lang="en-US" smtClean="0"/>
              <a:t>18</a:t>
            </a:fld>
            <a:endParaRPr lang="en-US"/>
          </a:p>
        </p:txBody>
      </p:sp>
    </p:spTree>
    <p:extLst>
      <p:ext uri="{BB962C8B-B14F-4D97-AF65-F5344CB8AC3E}">
        <p14:creationId xmlns:p14="http://schemas.microsoft.com/office/powerpoint/2010/main" val="100046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20</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Voici notre courbe épidémique pour l'IAHP dans les élevages de volailles au Canada. Vous pouvez clairement constater que ces dernières années ont été très chargées. Cependant, le nombre total d'exploitations infectées a en fait diminué d'année en année dans toutes les provinces, à l'exception de la Colombie-Britannique, où le nombre de cas est resté stable à un niveau élevé à l'automne.</a:t>
            </a:r>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21</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22</a:t>
            </a:fld>
            <a:endParaRPr lang="en-US"/>
          </a:p>
        </p:txBody>
      </p:sp>
    </p:spTree>
    <p:extLst>
      <p:ext uri="{BB962C8B-B14F-4D97-AF65-F5344CB8AC3E}">
        <p14:creationId xmlns:p14="http://schemas.microsoft.com/office/powerpoint/2010/main" val="40377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Lorsque l'on examine les espèces touchées dans les fermes au cours des deux derniers mois, on constate que si certaines fermes n'élèvent qu'une seule espèce, comme des dindes, des canards ou des poulets, beaucoup d'entre elles élèvent plusieurs espèces.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30224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Tout comme le Canada, l'Europe a connu une saison 2024-2025 bien pire que celle de 2023-2024.</a:t>
            </a:r>
          </a:p>
          <a:p>
            <a:endParaRPr lang="en-CA" dirty="0"/>
          </a:p>
          <a:p>
            <a:r>
              <a:rPr lang="en-CA" dirty="0"/>
              <a:t>Au cours de la saison précédente 2023-2024 , la diversité génétique des souches virales circulant en Europe était beaucoup plus grande, alors qu'en 2024-2025, 90 % des cas chez les volailles sont de génotype </a:t>
            </a:r>
            <a:r>
              <a:rPr lang="en-CA" dirty="0" err="1"/>
              <a:t>DI.x</a:t>
            </a:r>
            <a:r>
              <a:rPr lang="en-CA" dirty="0"/>
              <a:t>.  </a:t>
            </a:r>
          </a:p>
          <a:p>
            <a:endParaRPr lang="en-CA" dirty="0"/>
          </a:p>
          <a:p>
            <a:r>
              <a:rPr lang="en-CA" dirty="0"/>
              <a:t>À l'heure actuelle, les cas commencent à augmenter en Europe, et nous devons surveiller le fait que, du côté des oiseaux sauvages, le nombre d'oiseaux marins nicheurs en colonie, indiqué en vert dans le graphique en bas à droite, a augmenté, et c'est parmi ces populations que l'on pense que le virus H5N1 s'est propagé en Amérique du Nord en 2021.</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Passage à des infections humaines par le virus H5N1</a:t>
            </a:r>
          </a:p>
          <a:p>
            <a:endParaRPr lang="en-CA" dirty="0"/>
          </a:p>
          <a:p>
            <a:r>
              <a:rPr lang="en-CA" dirty="0"/>
              <a:t>Nous pouvons nous attendre à des cas graves sporadiques chez l'homme, et ces cas internationaux sont tragiques mais pas surprenants. </a:t>
            </a:r>
          </a:p>
          <a:p>
            <a:endParaRPr lang="en-CA" dirty="0"/>
          </a:p>
          <a:p>
            <a:r>
              <a:rPr lang="en-CA" dirty="0"/>
              <a:t>Depuis 1997, environ 1 000 cas de H5N1 chez l'homme ont été signalés, avec 471 décès depuis 2003.</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46660-E706-A13B-859C-F922CCF39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9EA47-D643-7316-FC7A-BF8961F0B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46385-4355-F84E-EE51-43B18BC27F0E}"/>
              </a:ext>
            </a:extLst>
          </p:cNvPr>
          <p:cNvSpPr>
            <a:spLocks noGrp="1"/>
          </p:cNvSpPr>
          <p:nvPr>
            <p:ph type="body" idx="1"/>
          </p:nvPr>
        </p:nvSpPr>
        <p:spPr/>
        <p:txBody>
          <a:bodyPr/>
          <a:lstStyle/>
          <a:p>
            <a:r>
              <a:rPr lang="en-CA" dirty="0"/>
              <a:t>Les Pays-Bas ont mis en place une étude sur la vaccination en quatre phases, dont les deux premières sont déjà terminées.</a:t>
            </a:r>
          </a:p>
          <a:p>
            <a:endParaRPr lang="en-CA" dirty="0"/>
          </a:p>
          <a:p>
            <a:r>
              <a:rPr lang="en-CA" dirty="0"/>
              <a:t>L'objectif de cet essai est de déterminer si la vaccination des poules pondeuses, dans des conditions réelles, protège à long terme contre l'infection par le virus HPAI et si elle réduit la transmission au sein d'un troupeau.</a:t>
            </a:r>
          </a:p>
          <a:p>
            <a:endParaRPr lang="en-CA" dirty="0"/>
          </a:p>
          <a:p>
            <a:r>
              <a:rPr lang="en-CA" dirty="0"/>
              <a:t>Les oiseaux participant à l'essai ont été vaccinés une fois avec une souche du virus de Marek de Turquie modifiée pour transporter l'antigène H5, en plus des vaccins de routine habituels administrés dans la production commerciale. Les oiseaux témoins n'ont reçu que leurs vaccins de routine.</a:t>
            </a:r>
          </a:p>
          <a:p>
            <a:endParaRPr lang="en-CA" dirty="0"/>
          </a:p>
          <a:p>
            <a:r>
              <a:rPr lang="en-CA" dirty="0"/>
              <a:t>Les poules pondeuses ont été vaccinées une fois à l'âge d'un jour, soit près de 2 400 vaccinées et 4 600 oiseaux témoins qui n'ont reçu que leurs vaccins de routine.</a:t>
            </a:r>
          </a:p>
          <a:p>
            <a:endParaRPr lang="en-CA" dirty="0"/>
          </a:p>
          <a:p>
            <a:r>
              <a:rPr lang="en-CA" dirty="0"/>
              <a:t>Les oiseaux ont été élevés dans des conditions normales jusqu'à leur transfert au laboratoire pour l'essai.</a:t>
            </a:r>
          </a:p>
        </p:txBody>
      </p:sp>
      <p:sp>
        <p:nvSpPr>
          <p:cNvPr id="4" name="Slide Number Placeholder 3">
            <a:extLst>
              <a:ext uri="{FF2B5EF4-FFF2-40B4-BE49-F238E27FC236}">
                <a16:creationId xmlns:a16="http://schemas.microsoft.com/office/drawing/2014/main" id="{24A5BBD3-26EC-6555-468B-EE6F9911881D}"/>
              </a:ext>
            </a:extLst>
          </p:cNvPr>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266011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24/10/2025</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069FA-A77D-CFEC-22A9-02D9C5D495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u contenu 2">
            <a:extLst>
              <a:ext uri="{FF2B5EF4-FFF2-40B4-BE49-F238E27FC236}">
                <a16:creationId xmlns:a16="http://schemas.microsoft.com/office/drawing/2014/main" id="{5315F817-3D47-E746-E290-9035F33057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a:extLst>
              <a:ext uri="{FF2B5EF4-FFF2-40B4-BE49-F238E27FC236}">
                <a16:creationId xmlns:a16="http://schemas.microsoft.com/office/drawing/2014/main" id="{2F47FAC6-CEA3-F09D-2602-DD894F2CE7B1}"/>
              </a:ext>
            </a:extLst>
          </p:cNvPr>
          <p:cNvSpPr>
            <a:spLocks noGrp="1"/>
          </p:cNvSpPr>
          <p:nvPr>
            <p:ph type="dt" sz="half" idx="10"/>
          </p:nvPr>
        </p:nvSpPr>
        <p:spPr/>
        <p:txBody>
          <a:bodyPr/>
          <a:lstStyle/>
          <a:p>
            <a:fld id="{58386FC9-D336-014D-ADE1-FCC117243F80}" type="datetimeFigureOut">
              <a:rPr lang="fr-FR" smtClean="0"/>
              <a:t>24/10/2025</a:t>
            </a:fld>
            <a:endParaRPr lang="fr-FR"/>
          </a:p>
        </p:txBody>
      </p:sp>
      <p:sp>
        <p:nvSpPr>
          <p:cNvPr id="5" name="Espace réservé du pied de page 4">
            <a:extLst>
              <a:ext uri="{FF2B5EF4-FFF2-40B4-BE49-F238E27FC236}">
                <a16:creationId xmlns:a16="http://schemas.microsoft.com/office/drawing/2014/main" id="{90A4EC74-DFA2-A963-480B-B09CE5620A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BBC8AF-C6FF-BF5B-ADE2-9E13881FF01B}"/>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18102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5.sv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hyperlink" Target="https://bioone.org/journals/avian-diseases/volume-69/issue-3/aviandiseases-D-25-00055/The-Efficacy-of-Inactivated-Vaccine-Against-H5-Clade-2344b-Highly/10.1637/aviandiseases-D-25-00055.ful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hyperlink" Target="https://www.sciencedirect.com/science/article/pii/S0032579125006224"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oah.org/app/uploads/2025/10/hpai-report-75.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tandfonline.com/doi/full/10.2147/VMRR.S539444"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gov.uk/government/publications/vaccination-of-poultry-against-highly-pathogenic-avian-influenza/vaccination-of-poultry-against-highly-pathogenic-avian-influenza-hpai-joint-industry-and-cross-government-vaccination-taskforce" TargetMode="External"/><Relationship Id="rId3" Type="http://schemas.openxmlformats.org/officeDocument/2006/relationships/hyperlink" Target="https://www.nature.com/articles/s41598-025-13003-5" TargetMode="External"/><Relationship Id="rId7" Type="http://schemas.openxmlformats.org/officeDocument/2006/relationships/hyperlink" Target="https://www.mdpi.com/2306-7381/12/8/704"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cdn.who.int/media/docs/default-source/influenza/human-animal-interface-risk-assessments/fao-woah-who-joint-h5-assessment-july-2025.pdf?sfvrsn=fe76b74e_1&amp;download=true" TargetMode="External"/><Relationship Id="rId5" Type="http://schemas.openxmlformats.org/officeDocument/2006/relationships/hyperlink" Target="https://journals.plos.org/plosone/article?id=10.1371/journal.pone.0328149" TargetMode="External"/><Relationship Id="rId4" Type="http://schemas.openxmlformats.org/officeDocument/2006/relationships/hyperlink" Target="https://www.biorxiv.org/content/10.1101/2025.07.31.666798v1" TargetMode="External"/><Relationship Id="rId9" Type="http://schemas.openxmlformats.org/officeDocument/2006/relationships/hyperlink" Target="https://www.medrxiv.org/content/10.1101/2025.07.22.25331905v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mc.ncbi.nlm.nih.gov/articles/PMC12397219/" TargetMode="External"/><Relationship Id="rId3" Type="http://schemas.openxmlformats.org/officeDocument/2006/relationships/hyperlink" Target="https://avmajournals.avma.org/view/journals/javma/263/11/javma.25.06.0388.xml" TargetMode="External"/><Relationship Id="rId7" Type="http://schemas.openxmlformats.org/officeDocument/2006/relationships/hyperlink" Target="https://www.sciencedirect.com/science/article/pii/S2590136225001032"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biorxiv.org/content/10.1101/2025.08.20.670882v1" TargetMode="External"/><Relationship Id="rId5" Type="http://schemas.openxmlformats.org/officeDocument/2006/relationships/hyperlink" Target="https://journals.asm.org/doi/10.1128/spectrum.00948-25" TargetMode="External"/><Relationship Id="rId10" Type="http://schemas.openxmlformats.org/officeDocument/2006/relationships/hyperlink" Target="https://www.sciencedirect.com/science/article/pii/S0168170225001121" TargetMode="External"/><Relationship Id="rId4" Type="http://schemas.openxmlformats.org/officeDocument/2006/relationships/hyperlink" Target="https://www.frontiersin.org/journals/cellular-and-infection-microbiology/articles/10.3389/fcimb.2025.1625665/full" TargetMode="External"/><Relationship Id="rId9" Type="http://schemas.openxmlformats.org/officeDocument/2006/relationships/hyperlink" Target="https://www.microbiologyresearch.org/content/journal/jgv/10.1099/jgv.0.00215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science.org/doi/10.1126/sciadv.ady1208" TargetMode="External"/><Relationship Id="rId3" Type="http://schemas.openxmlformats.org/officeDocument/2006/relationships/hyperlink" Target="https://journals.plos.org/plosbiology/article?id=10.1371/journal.pbio.3003352" TargetMode="External"/><Relationship Id="rId7" Type="http://schemas.openxmlformats.org/officeDocument/2006/relationships/hyperlink" Target="https://www.ecdc.europa.eu/en/publications-data/avian-influenza-overview-june-september-2025" TargetMode="External"/><Relationship Id="rId2" Type="http://schemas.openxmlformats.org/officeDocument/2006/relationships/hyperlink" Target="https://www.sciencedirect.com/science/article/pii/S0042682225002156?via%3Dihub" TargetMode="External"/><Relationship Id="rId1" Type="http://schemas.openxmlformats.org/officeDocument/2006/relationships/slideLayout" Target="../slideLayouts/slideLayout5.xml"/><Relationship Id="rId6" Type="http://schemas.openxmlformats.org/officeDocument/2006/relationships/hyperlink" Target="https://www.sciencedirect.com/science/article/pii/S2352771425002083?via%3Dihub" TargetMode="External"/><Relationship Id="rId5" Type="http://schemas.openxmlformats.org/officeDocument/2006/relationships/hyperlink" Target="https://onlinelibrary.wiley.com/doi/10.1111/irv.70159" TargetMode="External"/><Relationship Id="rId4" Type="http://schemas.openxmlformats.org/officeDocument/2006/relationships/hyperlink" Target="https://www.biorxiv.org/content/10.1101/2025.09.08.674895v1" TargetMode="External"/><Relationship Id="rId9" Type="http://schemas.openxmlformats.org/officeDocument/2006/relationships/hyperlink" Target="https://www.gov.uk/government/publications/vaccination-of-poultry-against-highly-pathogenic-avian-influenza/vaccination-of-poultry-against-highly-pathogenic-avian-influenza-hpai-joint-industry-and-cross-government-vaccination-taskforce"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SCSSA Mise à jour sur la volaille</a:t>
            </a:r>
          </a:p>
          <a:p>
            <a:pPr eaLnBrk="1" hangingPunct="1"/>
            <a:r>
              <a:rPr lang="en-CA" altLang="en-US" dirty="0"/>
              <a:t>23 octobre 2025</a:t>
            </a:r>
          </a:p>
        </p:txBody>
      </p:sp>
      <p:sp>
        <p:nvSpPr>
          <p:cNvPr id="14341" name="TextBox 4"/>
          <p:cNvSpPr txBox="1">
            <a:spLocks noChangeArrowheads="1"/>
          </p:cNvSpPr>
          <p:nvPr/>
        </p:nvSpPr>
        <p:spPr bwMode="auto">
          <a:xfrm>
            <a:off x="9380538" y="5749925"/>
            <a:ext cx="2909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rgbClr val="FFFFFF"/>
                </a:solidFill>
                <a:hlinkClick r:id="rId3"/>
              </a:rPr>
              <a:t>www.cezd.</a:t>
            </a:r>
            <a:r>
              <a:rPr lang="en-CA" altLang="en-US" sz="3600" dirty="0">
                <a:solidFill>
                  <a:srgbClr val="FFFFFF"/>
                </a:solidFill>
                <a:hlinkClick r:id="rId3"/>
              </a:rPr>
              <a:t>ca</a:t>
            </a:r>
            <a:r>
              <a:rPr lang="en-CA" altLang="en-US" sz="3600" dirty="0">
                <a:solidFill>
                  <a:srgbClr val="FFFFFF"/>
                </a:solidFill>
              </a:rPr>
              <a:t>  </a:t>
            </a:r>
            <a:endParaRPr lang="en-US" altLang="en-US" sz="3600" dirty="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2F37F70-E975-B592-6F9D-9A873BFAF140}"/>
              </a:ext>
            </a:extLst>
          </p:cNvPr>
          <p:cNvGraphicFramePr/>
          <p:nvPr/>
        </p:nvGraphicFramePr>
        <p:xfrm>
          <a:off x="0" y="-1633818"/>
          <a:ext cx="12192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icken with solid fill">
            <a:extLst>
              <a:ext uri="{FF2B5EF4-FFF2-40B4-BE49-F238E27FC236}">
                <a16:creationId xmlns:a16="http://schemas.microsoft.com/office/drawing/2014/main" id="{EF50C51A-F79F-74FB-1159-C7DE120177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088" y="2514600"/>
            <a:ext cx="914400" cy="914400"/>
          </a:xfrm>
          <a:prstGeom prst="rect">
            <a:avLst/>
          </a:prstGeom>
        </p:spPr>
      </p:pic>
      <p:pic>
        <p:nvPicPr>
          <p:cNvPr id="9" name="Graphic 8" descr="Chicken outline">
            <a:extLst>
              <a:ext uri="{FF2B5EF4-FFF2-40B4-BE49-F238E27FC236}">
                <a16:creationId xmlns:a16="http://schemas.microsoft.com/office/drawing/2014/main" id="{150D63CD-6B30-FF9C-65D5-CB54B6CE42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1488" y="2514600"/>
            <a:ext cx="914400" cy="914400"/>
          </a:xfrm>
          <a:prstGeom prst="rect">
            <a:avLst/>
          </a:prstGeom>
        </p:spPr>
      </p:pic>
      <p:pic>
        <p:nvPicPr>
          <p:cNvPr id="11" name="Graphic 10" descr="Chicken with solid fill">
            <a:extLst>
              <a:ext uri="{FF2B5EF4-FFF2-40B4-BE49-F238E27FC236}">
                <a16:creationId xmlns:a16="http://schemas.microsoft.com/office/drawing/2014/main" id="{F8248F1D-4226-F04D-7A83-DB7626EF5B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5271" y="2501153"/>
            <a:ext cx="914400" cy="914400"/>
          </a:xfrm>
          <a:prstGeom prst="rect">
            <a:avLst/>
          </a:prstGeom>
        </p:spPr>
      </p:pic>
      <p:pic>
        <p:nvPicPr>
          <p:cNvPr id="12" name="Graphic 11" descr="Chicken outline">
            <a:extLst>
              <a:ext uri="{FF2B5EF4-FFF2-40B4-BE49-F238E27FC236}">
                <a16:creationId xmlns:a16="http://schemas.microsoft.com/office/drawing/2014/main" id="{05BB4FC4-4DEE-1DBC-1277-80CB7C9740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32039" y="2514600"/>
            <a:ext cx="914400" cy="914400"/>
          </a:xfrm>
          <a:prstGeom prst="rect">
            <a:avLst/>
          </a:prstGeom>
        </p:spPr>
      </p:pic>
      <p:cxnSp>
        <p:nvCxnSpPr>
          <p:cNvPr id="14" name="Straight Connector 13">
            <a:extLst>
              <a:ext uri="{FF2B5EF4-FFF2-40B4-BE49-F238E27FC236}">
                <a16:creationId xmlns:a16="http://schemas.microsoft.com/office/drawing/2014/main" id="{44B7ED91-5AAC-532F-2607-464E162BB4E4}"/>
              </a:ext>
            </a:extLst>
          </p:cNvPr>
          <p:cNvCxnSpPr/>
          <p:nvPr/>
        </p:nvCxnSpPr>
        <p:spPr>
          <a:xfrm>
            <a:off x="1303008" y="256838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58F439-1D98-5AAD-01C3-F7F83497A697}"/>
              </a:ext>
            </a:extLst>
          </p:cNvPr>
          <p:cNvCxnSpPr/>
          <p:nvPr/>
        </p:nvCxnSpPr>
        <p:spPr>
          <a:xfrm>
            <a:off x="3932039" y="256838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6" name="Graphic 15" descr="Chicken with solid fill">
            <a:extLst>
              <a:ext uri="{FF2B5EF4-FFF2-40B4-BE49-F238E27FC236}">
                <a16:creationId xmlns:a16="http://schemas.microsoft.com/office/drawing/2014/main" id="{362D4566-C762-8061-69A5-FCD629FC53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56465" y="3389948"/>
            <a:ext cx="914400" cy="914400"/>
          </a:xfrm>
          <a:prstGeom prst="rect">
            <a:avLst/>
          </a:prstGeom>
        </p:spPr>
      </p:pic>
      <p:pic>
        <p:nvPicPr>
          <p:cNvPr id="17" name="Graphic 16" descr="Chicken with solid fill">
            <a:extLst>
              <a:ext uri="{FF2B5EF4-FFF2-40B4-BE49-F238E27FC236}">
                <a16:creationId xmlns:a16="http://schemas.microsoft.com/office/drawing/2014/main" id="{4FAA6309-E156-6B3D-D9DB-BAD5F995AB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8345" y="2568388"/>
            <a:ext cx="914400" cy="914400"/>
          </a:xfrm>
          <a:prstGeom prst="rect">
            <a:avLst/>
          </a:prstGeom>
        </p:spPr>
      </p:pic>
      <p:pic>
        <p:nvPicPr>
          <p:cNvPr id="18" name="Graphic 17" descr="Chicken outline">
            <a:extLst>
              <a:ext uri="{FF2B5EF4-FFF2-40B4-BE49-F238E27FC236}">
                <a16:creationId xmlns:a16="http://schemas.microsoft.com/office/drawing/2014/main" id="{C5317A34-61B7-C243-B0C1-F02C5152F4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8345" y="4244650"/>
            <a:ext cx="914400" cy="914400"/>
          </a:xfrm>
          <a:prstGeom prst="rect">
            <a:avLst/>
          </a:prstGeom>
        </p:spPr>
      </p:pic>
      <p:pic>
        <p:nvPicPr>
          <p:cNvPr id="19" name="Graphic 18" descr="Chicken outline">
            <a:extLst>
              <a:ext uri="{FF2B5EF4-FFF2-40B4-BE49-F238E27FC236}">
                <a16:creationId xmlns:a16="http://schemas.microsoft.com/office/drawing/2014/main" id="{80416D0B-6FE1-E617-9D5C-82EF30FC3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772" y="4910593"/>
            <a:ext cx="914400" cy="914400"/>
          </a:xfrm>
          <a:prstGeom prst="rect">
            <a:avLst/>
          </a:prstGeom>
        </p:spPr>
      </p:pic>
      <p:pic>
        <p:nvPicPr>
          <p:cNvPr id="20" name="Graphic 19" descr="Chicken outline">
            <a:extLst>
              <a:ext uri="{FF2B5EF4-FFF2-40B4-BE49-F238E27FC236}">
                <a16:creationId xmlns:a16="http://schemas.microsoft.com/office/drawing/2014/main" id="{B175A659-ABCC-D8E1-EB09-BEA8FB9D65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8345" y="5002556"/>
            <a:ext cx="914400" cy="914400"/>
          </a:xfrm>
          <a:prstGeom prst="rect">
            <a:avLst/>
          </a:prstGeom>
        </p:spPr>
      </p:pic>
      <p:sp>
        <p:nvSpPr>
          <p:cNvPr id="21" name="TextBox 20">
            <a:extLst>
              <a:ext uri="{FF2B5EF4-FFF2-40B4-BE49-F238E27FC236}">
                <a16:creationId xmlns:a16="http://schemas.microsoft.com/office/drawing/2014/main" id="{BFDBED43-299A-0ECF-5212-8930418B7EB9}"/>
              </a:ext>
            </a:extLst>
          </p:cNvPr>
          <p:cNvSpPr txBox="1"/>
          <p:nvPr/>
        </p:nvSpPr>
        <p:spPr>
          <a:xfrm>
            <a:off x="5031285" y="2942217"/>
            <a:ext cx="1064715" cy="646331"/>
          </a:xfrm>
          <a:prstGeom prst="rect">
            <a:avLst/>
          </a:prstGeom>
          <a:noFill/>
        </p:spPr>
        <p:txBody>
          <a:bodyPr wrap="none" rtlCol="0">
            <a:spAutoFit/>
          </a:bodyPr>
          <a:lstStyle/>
          <a:p>
            <a:r>
              <a:rPr lang="en-CA" dirty="0"/>
              <a:t>A – HPAI </a:t>
            </a:r>
          </a:p>
          <a:p>
            <a:pPr algn="ctr"/>
            <a:r>
              <a:rPr lang="en-CA" dirty="0"/>
              <a:t>vacciner</a:t>
            </a:r>
          </a:p>
        </p:txBody>
      </p:sp>
      <p:sp>
        <p:nvSpPr>
          <p:cNvPr id="22" name="TextBox 21">
            <a:extLst>
              <a:ext uri="{FF2B5EF4-FFF2-40B4-BE49-F238E27FC236}">
                <a16:creationId xmlns:a16="http://schemas.microsoft.com/office/drawing/2014/main" id="{02F1E539-505D-462D-0D80-2FC661892F3E}"/>
              </a:ext>
            </a:extLst>
          </p:cNvPr>
          <p:cNvSpPr txBox="1"/>
          <p:nvPr/>
        </p:nvSpPr>
        <p:spPr>
          <a:xfrm>
            <a:off x="5022958" y="3723366"/>
            <a:ext cx="1064715" cy="646331"/>
          </a:xfrm>
          <a:prstGeom prst="rect">
            <a:avLst/>
          </a:prstGeom>
          <a:noFill/>
        </p:spPr>
        <p:txBody>
          <a:bodyPr wrap="none" rtlCol="0">
            <a:spAutoFit/>
          </a:bodyPr>
          <a:lstStyle/>
          <a:p>
            <a:r>
              <a:rPr lang="en-CA" dirty="0"/>
              <a:t>B – HPAI</a:t>
            </a:r>
          </a:p>
          <a:p>
            <a:pPr algn="ctr"/>
            <a:r>
              <a:rPr lang="en-CA" dirty="0"/>
              <a:t>vacciner</a:t>
            </a:r>
          </a:p>
        </p:txBody>
      </p:sp>
      <p:sp>
        <p:nvSpPr>
          <p:cNvPr id="23" name="TextBox 22">
            <a:extLst>
              <a:ext uri="{FF2B5EF4-FFF2-40B4-BE49-F238E27FC236}">
                <a16:creationId xmlns:a16="http://schemas.microsoft.com/office/drawing/2014/main" id="{A7663753-3A75-3B55-336E-435C4792A6EA}"/>
              </a:ext>
            </a:extLst>
          </p:cNvPr>
          <p:cNvSpPr txBox="1"/>
          <p:nvPr/>
        </p:nvSpPr>
        <p:spPr>
          <a:xfrm>
            <a:off x="313958" y="3319135"/>
            <a:ext cx="1082540" cy="646331"/>
          </a:xfrm>
          <a:prstGeom prst="rect">
            <a:avLst/>
          </a:prstGeom>
          <a:noFill/>
        </p:spPr>
        <p:txBody>
          <a:bodyPr wrap="none" rtlCol="0">
            <a:spAutoFit/>
          </a:bodyPr>
          <a:lstStyle/>
          <a:p>
            <a:pPr algn="ctr"/>
            <a:r>
              <a:rPr lang="en-CA" dirty="0"/>
              <a:t>HPAI </a:t>
            </a:r>
          </a:p>
          <a:p>
            <a:pPr algn="ctr"/>
            <a:r>
              <a:rPr lang="en-CA" dirty="0"/>
              <a:t>Vacciner</a:t>
            </a:r>
          </a:p>
        </p:txBody>
      </p:sp>
      <p:sp>
        <p:nvSpPr>
          <p:cNvPr id="24" name="TextBox 23">
            <a:extLst>
              <a:ext uri="{FF2B5EF4-FFF2-40B4-BE49-F238E27FC236}">
                <a16:creationId xmlns:a16="http://schemas.microsoft.com/office/drawing/2014/main" id="{BE1C045A-25CC-1C8A-35B8-586B50BD54F9}"/>
              </a:ext>
            </a:extLst>
          </p:cNvPr>
          <p:cNvSpPr txBox="1"/>
          <p:nvPr/>
        </p:nvSpPr>
        <p:spPr>
          <a:xfrm>
            <a:off x="1312428" y="3457635"/>
            <a:ext cx="877741" cy="369332"/>
          </a:xfrm>
          <a:prstGeom prst="rect">
            <a:avLst/>
          </a:prstGeom>
          <a:noFill/>
        </p:spPr>
        <p:txBody>
          <a:bodyPr wrap="none" rtlCol="0">
            <a:spAutoFit/>
          </a:bodyPr>
          <a:lstStyle/>
          <a:p>
            <a:r>
              <a:rPr lang="en-CA" dirty="0"/>
              <a:t>Contrôler</a:t>
            </a:r>
          </a:p>
        </p:txBody>
      </p:sp>
      <p:sp>
        <p:nvSpPr>
          <p:cNvPr id="25" name="TextBox 24">
            <a:extLst>
              <a:ext uri="{FF2B5EF4-FFF2-40B4-BE49-F238E27FC236}">
                <a16:creationId xmlns:a16="http://schemas.microsoft.com/office/drawing/2014/main" id="{5B438C9F-E50B-D58E-1FE7-0B4764963DD5}"/>
              </a:ext>
            </a:extLst>
          </p:cNvPr>
          <p:cNvSpPr txBox="1"/>
          <p:nvPr/>
        </p:nvSpPr>
        <p:spPr>
          <a:xfrm>
            <a:off x="4668535" y="4562524"/>
            <a:ext cx="1232004" cy="369332"/>
          </a:xfrm>
          <a:prstGeom prst="rect">
            <a:avLst/>
          </a:prstGeom>
          <a:noFill/>
        </p:spPr>
        <p:txBody>
          <a:bodyPr wrap="none" rtlCol="0">
            <a:spAutoFit/>
          </a:bodyPr>
          <a:lstStyle/>
          <a:p>
            <a:r>
              <a:rPr lang="en-CA" dirty="0"/>
              <a:t>A – Contrôle</a:t>
            </a:r>
          </a:p>
        </p:txBody>
      </p:sp>
      <p:sp>
        <p:nvSpPr>
          <p:cNvPr id="26" name="TextBox 25">
            <a:extLst>
              <a:ext uri="{FF2B5EF4-FFF2-40B4-BE49-F238E27FC236}">
                <a16:creationId xmlns:a16="http://schemas.microsoft.com/office/drawing/2014/main" id="{BFDAE160-0CDC-5A88-CCAF-1E9B10EF24BF}"/>
              </a:ext>
            </a:extLst>
          </p:cNvPr>
          <p:cNvSpPr txBox="1"/>
          <p:nvPr/>
        </p:nvSpPr>
        <p:spPr>
          <a:xfrm>
            <a:off x="4669458" y="5300450"/>
            <a:ext cx="1223989" cy="369332"/>
          </a:xfrm>
          <a:prstGeom prst="rect">
            <a:avLst/>
          </a:prstGeom>
          <a:noFill/>
        </p:spPr>
        <p:txBody>
          <a:bodyPr wrap="none" rtlCol="0">
            <a:spAutoFit/>
          </a:bodyPr>
          <a:lstStyle/>
          <a:p>
            <a:r>
              <a:rPr lang="en-CA" dirty="0"/>
              <a:t>B – Contrôle</a:t>
            </a:r>
          </a:p>
        </p:txBody>
      </p:sp>
      <p:pic>
        <p:nvPicPr>
          <p:cNvPr id="27" name="Graphic 26" descr="Chicken outline">
            <a:extLst>
              <a:ext uri="{FF2B5EF4-FFF2-40B4-BE49-F238E27FC236}">
                <a16:creationId xmlns:a16="http://schemas.microsoft.com/office/drawing/2014/main" id="{01D11EF0-FE65-0A39-8991-423432C9A2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87202" y="4088156"/>
            <a:ext cx="914400" cy="914400"/>
          </a:xfrm>
          <a:prstGeom prst="rect">
            <a:avLst/>
          </a:prstGeom>
        </p:spPr>
      </p:pic>
      <p:pic>
        <p:nvPicPr>
          <p:cNvPr id="28" name="Graphic 27" descr="Chicken outline">
            <a:extLst>
              <a:ext uri="{FF2B5EF4-FFF2-40B4-BE49-F238E27FC236}">
                <a16:creationId xmlns:a16="http://schemas.microsoft.com/office/drawing/2014/main" id="{72351C78-4610-2DD2-DEDE-F7983A1EB9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772" y="3259754"/>
            <a:ext cx="914400" cy="914400"/>
          </a:xfrm>
          <a:prstGeom prst="rect">
            <a:avLst/>
          </a:prstGeom>
        </p:spPr>
      </p:pic>
      <p:pic>
        <p:nvPicPr>
          <p:cNvPr id="29" name="Graphic 28" descr="Chicken outline">
            <a:extLst>
              <a:ext uri="{FF2B5EF4-FFF2-40B4-BE49-F238E27FC236}">
                <a16:creationId xmlns:a16="http://schemas.microsoft.com/office/drawing/2014/main" id="{605AEA29-FD5B-77FB-2487-40FEC17462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9832" y="2568388"/>
            <a:ext cx="914400" cy="914400"/>
          </a:xfrm>
          <a:prstGeom prst="rect">
            <a:avLst/>
          </a:prstGeom>
        </p:spPr>
      </p:pic>
      <p:sp>
        <p:nvSpPr>
          <p:cNvPr id="30" name="TextBox 29">
            <a:extLst>
              <a:ext uri="{FF2B5EF4-FFF2-40B4-BE49-F238E27FC236}">
                <a16:creationId xmlns:a16="http://schemas.microsoft.com/office/drawing/2014/main" id="{B08182F2-12B7-4118-8DCA-1899B2B897B5}"/>
              </a:ext>
            </a:extLst>
          </p:cNvPr>
          <p:cNvSpPr txBox="1"/>
          <p:nvPr/>
        </p:nvSpPr>
        <p:spPr>
          <a:xfrm>
            <a:off x="9890559" y="3039600"/>
            <a:ext cx="2189014" cy="923330"/>
          </a:xfrm>
          <a:prstGeom prst="rect">
            <a:avLst/>
          </a:prstGeom>
          <a:noFill/>
        </p:spPr>
        <p:txBody>
          <a:bodyPr wrap="square" rtlCol="0">
            <a:spAutoFit/>
          </a:bodyPr>
          <a:lstStyle/>
          <a:p>
            <a:pPr marL="285750" indent="-285750">
              <a:buFont typeface="Arial" panose="020B0604020202020204" pitchFamily="34" charset="0"/>
              <a:buChar char="•"/>
            </a:pPr>
            <a:r>
              <a:rPr lang="en-CA" dirty="0"/>
              <a:t>Prélèvements pour le virus</a:t>
            </a:r>
          </a:p>
          <a:p>
            <a:pPr marL="285750" indent="-285750">
              <a:buFont typeface="Arial" panose="020B0604020202020204" pitchFamily="34" charset="0"/>
              <a:buChar char="•"/>
            </a:pPr>
            <a:r>
              <a:rPr lang="en-CA" dirty="0"/>
              <a:t>Échantillons sanguins pour l'immunologie</a:t>
            </a:r>
          </a:p>
        </p:txBody>
      </p:sp>
      <p:sp>
        <p:nvSpPr>
          <p:cNvPr id="31" name="TextBox 30">
            <a:extLst>
              <a:ext uri="{FF2B5EF4-FFF2-40B4-BE49-F238E27FC236}">
                <a16:creationId xmlns:a16="http://schemas.microsoft.com/office/drawing/2014/main" id="{10036377-3200-6542-0001-84409CBADBB5}"/>
              </a:ext>
            </a:extLst>
          </p:cNvPr>
          <p:cNvSpPr txBox="1"/>
          <p:nvPr/>
        </p:nvSpPr>
        <p:spPr>
          <a:xfrm>
            <a:off x="218947" y="4635213"/>
            <a:ext cx="4114156" cy="830997"/>
          </a:xfrm>
          <a:prstGeom prst="rect">
            <a:avLst/>
          </a:prstGeom>
          <a:noFill/>
        </p:spPr>
        <p:txBody>
          <a:bodyPr wrap="square" rtlCol="0">
            <a:spAutoFit/>
          </a:bodyPr>
          <a:lstStyle/>
          <a:p>
            <a:r>
              <a:rPr lang="en-CA" sz="2400" dirty="0"/>
              <a:t>Phase 1 : Challenge</a:t>
            </a:r>
            <a:r>
              <a:rPr lang="en-CA" sz="2400" b="1" dirty="0"/>
              <a:t> 8 semaines </a:t>
            </a:r>
            <a:r>
              <a:rPr lang="en-CA" sz="2400" dirty="0"/>
              <a:t>après la vaccination</a:t>
            </a:r>
          </a:p>
        </p:txBody>
      </p:sp>
      <p:pic>
        <p:nvPicPr>
          <p:cNvPr id="6" name="Picture 5" descr="A group of blue virus shapes&#10;&#10;AI-generated content may be incorrect.">
            <a:extLst>
              <a:ext uri="{FF2B5EF4-FFF2-40B4-BE49-F238E27FC236}">
                <a16:creationId xmlns:a16="http://schemas.microsoft.com/office/drawing/2014/main" id="{BA1DBAAC-8B3A-9400-8C11-5810C70FAE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3985" y="1816468"/>
            <a:ext cx="699359" cy="699359"/>
          </a:xfrm>
          <a:prstGeom prst="rect">
            <a:avLst/>
          </a:prstGeom>
        </p:spPr>
      </p:pic>
    </p:spTree>
    <p:extLst>
      <p:ext uri="{BB962C8B-B14F-4D97-AF65-F5344CB8AC3E}">
        <p14:creationId xmlns:p14="http://schemas.microsoft.com/office/powerpoint/2010/main" val="245731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F639-8476-681A-2D0D-3976029B4776}"/>
              </a:ext>
            </a:extLst>
          </p:cNvPr>
          <p:cNvSpPr>
            <a:spLocks noGrp="1"/>
          </p:cNvSpPr>
          <p:nvPr>
            <p:ph type="title"/>
          </p:nvPr>
        </p:nvSpPr>
        <p:spPr>
          <a:xfrm>
            <a:off x="838200" y="365125"/>
            <a:ext cx="10515600" cy="196347"/>
          </a:xfrm>
        </p:spPr>
        <p:txBody>
          <a:bodyPr>
            <a:normAutofit fontScale="90000"/>
          </a:bodyPr>
          <a:lstStyle/>
          <a:p>
            <a:r>
              <a:rPr lang="en-CA" dirty="0"/>
              <a:t>Résultats – 8 semaines</a:t>
            </a:r>
          </a:p>
        </p:txBody>
      </p:sp>
      <p:pic>
        <p:nvPicPr>
          <p:cNvPr id="4" name="Graphic 3" descr="Chicken with solid fill">
            <a:extLst>
              <a:ext uri="{FF2B5EF4-FFF2-40B4-BE49-F238E27FC236}">
                <a16:creationId xmlns:a16="http://schemas.microsoft.com/office/drawing/2014/main" id="{E3D4F2B4-7F80-90F1-3095-FACB1767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185" y="2440714"/>
            <a:ext cx="914400" cy="914400"/>
          </a:xfrm>
          <a:prstGeom prst="rect">
            <a:avLst/>
          </a:prstGeom>
        </p:spPr>
      </p:pic>
      <p:pic>
        <p:nvPicPr>
          <p:cNvPr id="5" name="Graphic 4" descr="Chicken with solid fill">
            <a:extLst>
              <a:ext uri="{FF2B5EF4-FFF2-40B4-BE49-F238E27FC236}">
                <a16:creationId xmlns:a16="http://schemas.microsoft.com/office/drawing/2014/main" id="{EBA37D1B-81A5-AA94-9133-D6A2A52CE6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3065" y="1619154"/>
            <a:ext cx="914400" cy="914400"/>
          </a:xfrm>
          <a:prstGeom prst="rect">
            <a:avLst/>
          </a:prstGeom>
        </p:spPr>
      </p:pic>
      <p:pic>
        <p:nvPicPr>
          <p:cNvPr id="6" name="Graphic 5" descr="Chicken outline">
            <a:extLst>
              <a:ext uri="{FF2B5EF4-FFF2-40B4-BE49-F238E27FC236}">
                <a16:creationId xmlns:a16="http://schemas.microsoft.com/office/drawing/2014/main" id="{016EB1DC-C4C5-0953-AFAE-C99198133C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3065" y="3295416"/>
            <a:ext cx="914400" cy="914400"/>
          </a:xfrm>
          <a:prstGeom prst="rect">
            <a:avLst/>
          </a:prstGeom>
        </p:spPr>
      </p:pic>
      <p:sp>
        <p:nvSpPr>
          <p:cNvPr id="7" name="TextBox 6">
            <a:extLst>
              <a:ext uri="{FF2B5EF4-FFF2-40B4-BE49-F238E27FC236}">
                <a16:creationId xmlns:a16="http://schemas.microsoft.com/office/drawing/2014/main" id="{9AC5EF09-B2B5-A82C-D2EE-51F0ED044F0F}"/>
              </a:ext>
            </a:extLst>
          </p:cNvPr>
          <p:cNvSpPr txBox="1"/>
          <p:nvPr/>
        </p:nvSpPr>
        <p:spPr>
          <a:xfrm>
            <a:off x="484936" y="1860453"/>
            <a:ext cx="1204369" cy="646331"/>
          </a:xfrm>
          <a:prstGeom prst="rect">
            <a:avLst/>
          </a:prstGeom>
          <a:noFill/>
        </p:spPr>
        <p:txBody>
          <a:bodyPr wrap="none" rtlCol="0">
            <a:spAutoFit/>
          </a:bodyPr>
          <a:lstStyle/>
          <a:p>
            <a:r>
              <a:rPr lang="en-CA" dirty="0"/>
              <a:t>A – HPAI</a:t>
            </a:r>
          </a:p>
          <a:p>
            <a:r>
              <a:rPr lang="en-CA" dirty="0"/>
              <a:t>Vaccinés</a:t>
            </a:r>
          </a:p>
        </p:txBody>
      </p:sp>
      <p:sp>
        <p:nvSpPr>
          <p:cNvPr id="8" name="TextBox 7">
            <a:extLst>
              <a:ext uri="{FF2B5EF4-FFF2-40B4-BE49-F238E27FC236}">
                <a16:creationId xmlns:a16="http://schemas.microsoft.com/office/drawing/2014/main" id="{46CE33E0-DE3E-1651-CECE-E23CAD811591}"/>
              </a:ext>
            </a:extLst>
          </p:cNvPr>
          <p:cNvSpPr txBox="1"/>
          <p:nvPr/>
        </p:nvSpPr>
        <p:spPr>
          <a:xfrm>
            <a:off x="480652" y="2604162"/>
            <a:ext cx="1204369" cy="646331"/>
          </a:xfrm>
          <a:prstGeom prst="rect">
            <a:avLst/>
          </a:prstGeom>
          <a:noFill/>
        </p:spPr>
        <p:txBody>
          <a:bodyPr wrap="none" rtlCol="0">
            <a:spAutoFit/>
          </a:bodyPr>
          <a:lstStyle/>
          <a:p>
            <a:r>
              <a:rPr lang="en-CA" dirty="0"/>
              <a:t>B – HPAI</a:t>
            </a:r>
          </a:p>
          <a:p>
            <a:r>
              <a:rPr lang="en-CA" dirty="0"/>
              <a:t>Vaccinés</a:t>
            </a:r>
          </a:p>
        </p:txBody>
      </p:sp>
      <p:sp>
        <p:nvSpPr>
          <p:cNvPr id="9" name="TextBox 8">
            <a:extLst>
              <a:ext uri="{FF2B5EF4-FFF2-40B4-BE49-F238E27FC236}">
                <a16:creationId xmlns:a16="http://schemas.microsoft.com/office/drawing/2014/main" id="{95FC3ED2-0A53-A7F2-2B0F-290FD575A6AE}"/>
              </a:ext>
            </a:extLst>
          </p:cNvPr>
          <p:cNvSpPr txBox="1"/>
          <p:nvPr/>
        </p:nvSpPr>
        <p:spPr>
          <a:xfrm>
            <a:off x="523255" y="3613290"/>
            <a:ext cx="1232004" cy="369332"/>
          </a:xfrm>
          <a:prstGeom prst="rect">
            <a:avLst/>
          </a:prstGeom>
          <a:noFill/>
        </p:spPr>
        <p:txBody>
          <a:bodyPr wrap="none" rtlCol="0">
            <a:spAutoFit/>
          </a:bodyPr>
          <a:lstStyle/>
          <a:p>
            <a:r>
              <a:rPr lang="en-CA" dirty="0"/>
              <a:t>A – Contrôle</a:t>
            </a:r>
          </a:p>
        </p:txBody>
      </p:sp>
      <p:sp>
        <p:nvSpPr>
          <p:cNvPr id="10" name="TextBox 9">
            <a:extLst>
              <a:ext uri="{FF2B5EF4-FFF2-40B4-BE49-F238E27FC236}">
                <a16:creationId xmlns:a16="http://schemas.microsoft.com/office/drawing/2014/main" id="{F8FF6176-5D6A-C242-32B8-6E97EFA0BF3E}"/>
              </a:ext>
            </a:extLst>
          </p:cNvPr>
          <p:cNvSpPr txBox="1"/>
          <p:nvPr/>
        </p:nvSpPr>
        <p:spPr>
          <a:xfrm>
            <a:off x="524178" y="4351216"/>
            <a:ext cx="1223989" cy="369332"/>
          </a:xfrm>
          <a:prstGeom prst="rect">
            <a:avLst/>
          </a:prstGeom>
          <a:noFill/>
        </p:spPr>
        <p:txBody>
          <a:bodyPr wrap="none" rtlCol="0">
            <a:spAutoFit/>
          </a:bodyPr>
          <a:lstStyle/>
          <a:p>
            <a:r>
              <a:rPr lang="en-CA" dirty="0"/>
              <a:t>B – Contrôle</a:t>
            </a:r>
          </a:p>
        </p:txBody>
      </p:sp>
      <p:pic>
        <p:nvPicPr>
          <p:cNvPr id="11" name="Graphic 10" descr="Chicken outline">
            <a:extLst>
              <a:ext uri="{FF2B5EF4-FFF2-40B4-BE49-F238E27FC236}">
                <a16:creationId xmlns:a16="http://schemas.microsoft.com/office/drawing/2014/main" id="{659A7073-1F11-B5A1-4D16-708DAAE101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9978" y="4078682"/>
            <a:ext cx="914400" cy="914400"/>
          </a:xfrm>
          <a:prstGeom prst="rect">
            <a:avLst/>
          </a:prstGeom>
        </p:spPr>
      </p:pic>
      <p:sp>
        <p:nvSpPr>
          <p:cNvPr id="12" name="TextBox 11">
            <a:extLst>
              <a:ext uri="{FF2B5EF4-FFF2-40B4-BE49-F238E27FC236}">
                <a16:creationId xmlns:a16="http://schemas.microsoft.com/office/drawing/2014/main" id="{8B0E40BB-73D6-25D3-B577-8CC886966854}"/>
              </a:ext>
            </a:extLst>
          </p:cNvPr>
          <p:cNvSpPr txBox="1"/>
          <p:nvPr/>
        </p:nvSpPr>
        <p:spPr>
          <a:xfrm>
            <a:off x="2872459" y="1927455"/>
            <a:ext cx="1324402" cy="369332"/>
          </a:xfrm>
          <a:prstGeom prst="rect">
            <a:avLst/>
          </a:prstGeom>
          <a:noFill/>
        </p:spPr>
        <p:txBody>
          <a:bodyPr wrap="none" rtlCol="0">
            <a:spAutoFit/>
          </a:bodyPr>
          <a:lstStyle/>
          <a:p>
            <a:r>
              <a:rPr lang="en-CA" b="1" dirty="0">
                <a:solidFill>
                  <a:srgbClr val="FF0000"/>
                </a:solidFill>
              </a:rPr>
              <a:t>0/5 </a:t>
            </a:r>
            <a:r>
              <a:rPr lang="en-CA" dirty="0"/>
              <a:t>infectés</a:t>
            </a:r>
          </a:p>
        </p:txBody>
      </p:sp>
      <p:sp>
        <p:nvSpPr>
          <p:cNvPr id="13" name="TextBox 12">
            <a:extLst>
              <a:ext uri="{FF2B5EF4-FFF2-40B4-BE49-F238E27FC236}">
                <a16:creationId xmlns:a16="http://schemas.microsoft.com/office/drawing/2014/main" id="{7BE2F968-D109-EF6B-5DCB-3608959E6F1F}"/>
              </a:ext>
            </a:extLst>
          </p:cNvPr>
          <p:cNvSpPr txBox="1"/>
          <p:nvPr/>
        </p:nvSpPr>
        <p:spPr>
          <a:xfrm>
            <a:off x="2872459" y="2713248"/>
            <a:ext cx="1324402" cy="369332"/>
          </a:xfrm>
          <a:prstGeom prst="rect">
            <a:avLst/>
          </a:prstGeom>
          <a:noFill/>
        </p:spPr>
        <p:txBody>
          <a:bodyPr wrap="none" rtlCol="0">
            <a:spAutoFit/>
          </a:bodyPr>
          <a:lstStyle/>
          <a:p>
            <a:r>
              <a:rPr lang="en-CA" b="1" dirty="0">
                <a:solidFill>
                  <a:srgbClr val="FF0000"/>
                </a:solidFill>
              </a:rPr>
              <a:t>0/5 </a:t>
            </a:r>
            <a:r>
              <a:rPr lang="en-CA" dirty="0"/>
              <a:t>infectés</a:t>
            </a:r>
          </a:p>
        </p:txBody>
      </p:sp>
      <p:sp>
        <p:nvSpPr>
          <p:cNvPr id="14" name="TextBox 13">
            <a:extLst>
              <a:ext uri="{FF2B5EF4-FFF2-40B4-BE49-F238E27FC236}">
                <a16:creationId xmlns:a16="http://schemas.microsoft.com/office/drawing/2014/main" id="{05937F5C-82F0-F13E-57F8-349647184EE5}"/>
              </a:ext>
            </a:extLst>
          </p:cNvPr>
          <p:cNvSpPr txBox="1"/>
          <p:nvPr/>
        </p:nvSpPr>
        <p:spPr>
          <a:xfrm>
            <a:off x="2872459" y="3567950"/>
            <a:ext cx="1324402" cy="369332"/>
          </a:xfrm>
          <a:prstGeom prst="rect">
            <a:avLst/>
          </a:prstGeom>
          <a:noFill/>
        </p:spPr>
        <p:txBody>
          <a:bodyPr wrap="none" rtlCol="0">
            <a:spAutoFit/>
          </a:bodyPr>
          <a:lstStyle/>
          <a:p>
            <a:r>
              <a:rPr lang="en-CA" b="1" dirty="0">
                <a:solidFill>
                  <a:srgbClr val="FF0000"/>
                </a:solidFill>
              </a:rPr>
              <a:t>4/5 </a:t>
            </a:r>
            <a:r>
              <a:rPr lang="en-CA" dirty="0"/>
              <a:t>infectés</a:t>
            </a:r>
          </a:p>
        </p:txBody>
      </p:sp>
      <p:sp>
        <p:nvSpPr>
          <p:cNvPr id="15" name="TextBox 14">
            <a:extLst>
              <a:ext uri="{FF2B5EF4-FFF2-40B4-BE49-F238E27FC236}">
                <a16:creationId xmlns:a16="http://schemas.microsoft.com/office/drawing/2014/main" id="{74E909A8-5B50-018F-6B4D-9CB0B17C2E2B}"/>
              </a:ext>
            </a:extLst>
          </p:cNvPr>
          <p:cNvSpPr txBox="1"/>
          <p:nvPr/>
        </p:nvSpPr>
        <p:spPr>
          <a:xfrm>
            <a:off x="2872459" y="4351216"/>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pic>
        <p:nvPicPr>
          <p:cNvPr id="16" name="Graphic 15" descr="Chicken outline">
            <a:extLst>
              <a:ext uri="{FF2B5EF4-FFF2-40B4-BE49-F238E27FC236}">
                <a16:creationId xmlns:a16="http://schemas.microsoft.com/office/drawing/2014/main" id="{09AF47F1-1AC1-75FC-F2F2-EA4BE82AFA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4032893"/>
            <a:ext cx="914400" cy="914400"/>
          </a:xfrm>
          <a:prstGeom prst="rect">
            <a:avLst/>
          </a:prstGeom>
        </p:spPr>
      </p:pic>
      <p:pic>
        <p:nvPicPr>
          <p:cNvPr id="17" name="Graphic 16" descr="Chicken outline">
            <a:extLst>
              <a:ext uri="{FF2B5EF4-FFF2-40B4-BE49-F238E27FC236}">
                <a16:creationId xmlns:a16="http://schemas.microsoft.com/office/drawing/2014/main" id="{02AEA922-B95A-4B12-24D9-41A4996FB3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6119" y="3210456"/>
            <a:ext cx="914400" cy="914400"/>
          </a:xfrm>
          <a:prstGeom prst="rect">
            <a:avLst/>
          </a:prstGeom>
        </p:spPr>
      </p:pic>
      <p:pic>
        <p:nvPicPr>
          <p:cNvPr id="18" name="Graphic 17" descr="Chicken outline">
            <a:extLst>
              <a:ext uri="{FF2B5EF4-FFF2-40B4-BE49-F238E27FC236}">
                <a16:creationId xmlns:a16="http://schemas.microsoft.com/office/drawing/2014/main" id="{56F8932F-1D74-AA94-FBBF-E212A8D92F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2382054"/>
            <a:ext cx="914400" cy="914400"/>
          </a:xfrm>
          <a:prstGeom prst="rect">
            <a:avLst/>
          </a:prstGeom>
        </p:spPr>
      </p:pic>
      <p:pic>
        <p:nvPicPr>
          <p:cNvPr id="19" name="Graphic 18" descr="Chicken outline">
            <a:extLst>
              <a:ext uri="{FF2B5EF4-FFF2-40B4-BE49-F238E27FC236}">
                <a16:creationId xmlns:a16="http://schemas.microsoft.com/office/drawing/2014/main" id="{C354052C-12DD-9573-F00F-2046C1826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749" y="1690688"/>
            <a:ext cx="914400" cy="914400"/>
          </a:xfrm>
          <a:prstGeom prst="rect">
            <a:avLst/>
          </a:prstGeom>
        </p:spPr>
      </p:pic>
      <p:sp>
        <p:nvSpPr>
          <p:cNvPr id="20" name="TextBox 19">
            <a:extLst>
              <a:ext uri="{FF2B5EF4-FFF2-40B4-BE49-F238E27FC236}">
                <a16:creationId xmlns:a16="http://schemas.microsoft.com/office/drawing/2014/main" id="{3B44D647-DB15-589A-8B36-98557B17188D}"/>
              </a:ext>
            </a:extLst>
          </p:cNvPr>
          <p:cNvSpPr txBox="1"/>
          <p:nvPr/>
        </p:nvSpPr>
        <p:spPr>
          <a:xfrm>
            <a:off x="4912726" y="952024"/>
            <a:ext cx="1859805" cy="400110"/>
          </a:xfrm>
          <a:prstGeom prst="rect">
            <a:avLst/>
          </a:prstGeom>
          <a:noFill/>
        </p:spPr>
        <p:txBody>
          <a:bodyPr wrap="none" rtlCol="0">
            <a:spAutoFit/>
          </a:bodyPr>
          <a:lstStyle/>
          <a:p>
            <a:r>
              <a:rPr lang="en-CA" sz="2000" b="1" dirty="0"/>
              <a:t>Oiseaux en contact</a:t>
            </a:r>
          </a:p>
        </p:txBody>
      </p:sp>
      <p:sp>
        <p:nvSpPr>
          <p:cNvPr id="25" name="TextBox 24">
            <a:extLst>
              <a:ext uri="{FF2B5EF4-FFF2-40B4-BE49-F238E27FC236}">
                <a16:creationId xmlns:a16="http://schemas.microsoft.com/office/drawing/2014/main" id="{4293CDD6-4F70-1622-6B70-9574FC7190D1}"/>
              </a:ext>
            </a:extLst>
          </p:cNvPr>
          <p:cNvSpPr txBox="1"/>
          <p:nvPr/>
        </p:nvSpPr>
        <p:spPr>
          <a:xfrm>
            <a:off x="975961" y="966597"/>
            <a:ext cx="2562433" cy="400110"/>
          </a:xfrm>
          <a:prstGeom prst="rect">
            <a:avLst/>
          </a:prstGeom>
          <a:noFill/>
        </p:spPr>
        <p:txBody>
          <a:bodyPr wrap="none" rtlCol="0">
            <a:spAutoFit/>
          </a:bodyPr>
          <a:lstStyle/>
          <a:p>
            <a:r>
              <a:rPr lang="en-CA" sz="2000" b="1" dirty="0"/>
              <a:t>Oiseaux exposés au virus</a:t>
            </a:r>
          </a:p>
        </p:txBody>
      </p:sp>
      <p:sp>
        <p:nvSpPr>
          <p:cNvPr id="26" name="TextBox 25">
            <a:extLst>
              <a:ext uri="{FF2B5EF4-FFF2-40B4-BE49-F238E27FC236}">
                <a16:creationId xmlns:a16="http://schemas.microsoft.com/office/drawing/2014/main" id="{D1F68B63-1F80-DE35-8F5F-9DFF9A2F51CF}"/>
              </a:ext>
            </a:extLst>
          </p:cNvPr>
          <p:cNvSpPr txBox="1"/>
          <p:nvPr/>
        </p:nvSpPr>
        <p:spPr>
          <a:xfrm>
            <a:off x="6632836" y="1877704"/>
            <a:ext cx="1324402" cy="369332"/>
          </a:xfrm>
          <a:prstGeom prst="rect">
            <a:avLst/>
          </a:prstGeom>
          <a:noFill/>
        </p:spPr>
        <p:txBody>
          <a:bodyPr wrap="none" rtlCol="0">
            <a:spAutoFit/>
          </a:bodyPr>
          <a:lstStyle/>
          <a:p>
            <a:r>
              <a:rPr lang="en-CA" b="1" dirty="0">
                <a:solidFill>
                  <a:srgbClr val="FF0000"/>
                </a:solidFill>
              </a:rPr>
              <a:t>0/5 </a:t>
            </a:r>
            <a:r>
              <a:rPr lang="en-CA" dirty="0"/>
              <a:t>infectés</a:t>
            </a:r>
          </a:p>
        </p:txBody>
      </p:sp>
      <p:sp>
        <p:nvSpPr>
          <p:cNvPr id="27" name="TextBox 26">
            <a:extLst>
              <a:ext uri="{FF2B5EF4-FFF2-40B4-BE49-F238E27FC236}">
                <a16:creationId xmlns:a16="http://schemas.microsoft.com/office/drawing/2014/main" id="{035CFE33-CF9A-896C-CB5F-A16E8CF6BC00}"/>
              </a:ext>
            </a:extLst>
          </p:cNvPr>
          <p:cNvSpPr txBox="1"/>
          <p:nvPr/>
        </p:nvSpPr>
        <p:spPr>
          <a:xfrm>
            <a:off x="6654716" y="2654588"/>
            <a:ext cx="1324402" cy="369332"/>
          </a:xfrm>
          <a:prstGeom prst="rect">
            <a:avLst/>
          </a:prstGeom>
          <a:noFill/>
        </p:spPr>
        <p:txBody>
          <a:bodyPr wrap="none" rtlCol="0">
            <a:spAutoFit/>
          </a:bodyPr>
          <a:lstStyle/>
          <a:p>
            <a:r>
              <a:rPr lang="en-CA" b="1" dirty="0">
                <a:solidFill>
                  <a:srgbClr val="FF0000"/>
                </a:solidFill>
              </a:rPr>
              <a:t>0/5 </a:t>
            </a:r>
            <a:r>
              <a:rPr lang="en-CA" dirty="0"/>
              <a:t>infectés</a:t>
            </a:r>
          </a:p>
        </p:txBody>
      </p:sp>
      <p:sp>
        <p:nvSpPr>
          <p:cNvPr id="28" name="Arrow: Right 27">
            <a:extLst>
              <a:ext uri="{FF2B5EF4-FFF2-40B4-BE49-F238E27FC236}">
                <a16:creationId xmlns:a16="http://schemas.microsoft.com/office/drawing/2014/main" id="{658318CC-E7AE-338A-6835-5BB219933837}"/>
              </a:ext>
            </a:extLst>
          </p:cNvPr>
          <p:cNvSpPr/>
          <p:nvPr/>
        </p:nvSpPr>
        <p:spPr>
          <a:xfrm>
            <a:off x="4371703" y="2062370"/>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Right 28">
            <a:extLst>
              <a:ext uri="{FF2B5EF4-FFF2-40B4-BE49-F238E27FC236}">
                <a16:creationId xmlns:a16="http://schemas.microsoft.com/office/drawing/2014/main" id="{E09AD814-A2DE-9D18-CA44-F034089FDF8C}"/>
              </a:ext>
            </a:extLst>
          </p:cNvPr>
          <p:cNvSpPr/>
          <p:nvPr/>
        </p:nvSpPr>
        <p:spPr>
          <a:xfrm>
            <a:off x="4349823" y="2839254"/>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38149C25-FFB1-0DDD-6833-E5C2A3DD27B5}"/>
              </a:ext>
            </a:extLst>
          </p:cNvPr>
          <p:cNvSpPr/>
          <p:nvPr/>
        </p:nvSpPr>
        <p:spPr>
          <a:xfrm>
            <a:off x="4371703" y="3667656"/>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2765A781-B760-C7AD-09A4-EC323D76CDD6}"/>
              </a:ext>
            </a:extLst>
          </p:cNvPr>
          <p:cNvSpPr/>
          <p:nvPr/>
        </p:nvSpPr>
        <p:spPr>
          <a:xfrm>
            <a:off x="4327193" y="4446362"/>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962F75C0-B23B-C617-0BAF-4DAA652AEDB9}"/>
              </a:ext>
            </a:extLst>
          </p:cNvPr>
          <p:cNvSpPr txBox="1"/>
          <p:nvPr/>
        </p:nvSpPr>
        <p:spPr>
          <a:xfrm>
            <a:off x="6632836" y="3472000"/>
            <a:ext cx="1324402" cy="369332"/>
          </a:xfrm>
          <a:prstGeom prst="rect">
            <a:avLst/>
          </a:prstGeom>
          <a:noFill/>
        </p:spPr>
        <p:txBody>
          <a:bodyPr wrap="none" rtlCol="0">
            <a:spAutoFit/>
          </a:bodyPr>
          <a:lstStyle/>
          <a:p>
            <a:r>
              <a:rPr lang="en-CA" b="1" dirty="0">
                <a:solidFill>
                  <a:srgbClr val="FF0000"/>
                </a:solidFill>
              </a:rPr>
              <a:t>2/5 </a:t>
            </a:r>
            <a:r>
              <a:rPr lang="en-CA" dirty="0"/>
              <a:t>infectés</a:t>
            </a:r>
          </a:p>
        </p:txBody>
      </p:sp>
      <p:sp>
        <p:nvSpPr>
          <p:cNvPr id="33" name="TextBox 32">
            <a:extLst>
              <a:ext uri="{FF2B5EF4-FFF2-40B4-BE49-F238E27FC236}">
                <a16:creationId xmlns:a16="http://schemas.microsoft.com/office/drawing/2014/main" id="{91915E7F-5726-F13A-BA0E-829EEB47F6E6}"/>
              </a:ext>
            </a:extLst>
          </p:cNvPr>
          <p:cNvSpPr txBox="1"/>
          <p:nvPr/>
        </p:nvSpPr>
        <p:spPr>
          <a:xfrm>
            <a:off x="6632836" y="4227117"/>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sp>
        <p:nvSpPr>
          <p:cNvPr id="34" name="TextBox 33">
            <a:extLst>
              <a:ext uri="{FF2B5EF4-FFF2-40B4-BE49-F238E27FC236}">
                <a16:creationId xmlns:a16="http://schemas.microsoft.com/office/drawing/2014/main" id="{3A8C3FFB-EA83-CB50-B346-B26519391DD8}"/>
              </a:ext>
            </a:extLst>
          </p:cNvPr>
          <p:cNvSpPr txBox="1"/>
          <p:nvPr/>
        </p:nvSpPr>
        <p:spPr>
          <a:xfrm>
            <a:off x="9356234" y="201623"/>
            <a:ext cx="948721" cy="400110"/>
          </a:xfrm>
          <a:prstGeom prst="rect">
            <a:avLst/>
          </a:prstGeom>
          <a:noFill/>
        </p:spPr>
        <p:txBody>
          <a:bodyPr wrap="none" rtlCol="0">
            <a:spAutoFit/>
          </a:bodyPr>
          <a:lstStyle/>
          <a:p>
            <a:r>
              <a:rPr lang="en-CA" sz="2000" b="1" dirty="0"/>
              <a:t>Résultats</a:t>
            </a:r>
          </a:p>
        </p:txBody>
      </p:sp>
      <p:sp>
        <p:nvSpPr>
          <p:cNvPr id="35" name="TextBox 34">
            <a:extLst>
              <a:ext uri="{FF2B5EF4-FFF2-40B4-BE49-F238E27FC236}">
                <a16:creationId xmlns:a16="http://schemas.microsoft.com/office/drawing/2014/main" id="{26CD0A9B-9083-BDB6-056A-ACA458EEC2A6}"/>
              </a:ext>
            </a:extLst>
          </p:cNvPr>
          <p:cNvSpPr txBox="1"/>
          <p:nvPr/>
        </p:nvSpPr>
        <p:spPr>
          <a:xfrm>
            <a:off x="8823664" y="830264"/>
            <a:ext cx="3270541" cy="2308324"/>
          </a:xfrm>
          <a:prstGeom prst="rect">
            <a:avLst/>
          </a:prstGeom>
          <a:noFill/>
        </p:spPr>
        <p:txBody>
          <a:bodyPr wrap="square" rtlCol="0">
            <a:spAutoFit/>
          </a:bodyPr>
          <a:lstStyle/>
          <a:p>
            <a:r>
              <a:rPr lang="en-CA" dirty="0"/>
              <a:t>Aucune infection chez les oiseaux vaccinés, aucune transmission des oiseaux inoculés aux oiseaux naïfs en contact</a:t>
            </a:r>
          </a:p>
          <a:p>
            <a:endParaRPr lang="en-CA" dirty="0"/>
          </a:p>
          <a:p>
            <a:r>
              <a:rPr lang="en-CA" dirty="0"/>
              <a:t>2 oiseaux du groupe A ont excrété le virus pendant 2 à 4 jours par les choanes (pas d'infection systémique), pas d'excrétion par le cloaque</a:t>
            </a:r>
          </a:p>
        </p:txBody>
      </p:sp>
      <p:sp>
        <p:nvSpPr>
          <p:cNvPr id="36" name="TextBox 35">
            <a:extLst>
              <a:ext uri="{FF2B5EF4-FFF2-40B4-BE49-F238E27FC236}">
                <a16:creationId xmlns:a16="http://schemas.microsoft.com/office/drawing/2014/main" id="{85EF3C04-F43C-F6DD-5942-25A6885C5B40}"/>
              </a:ext>
            </a:extLst>
          </p:cNvPr>
          <p:cNvSpPr txBox="1"/>
          <p:nvPr/>
        </p:nvSpPr>
        <p:spPr>
          <a:xfrm>
            <a:off x="8821053" y="3862753"/>
            <a:ext cx="2973179" cy="1200329"/>
          </a:xfrm>
          <a:prstGeom prst="rect">
            <a:avLst/>
          </a:prstGeom>
          <a:noFill/>
        </p:spPr>
        <p:txBody>
          <a:bodyPr wrap="square" rtlCol="0">
            <a:spAutoFit/>
          </a:bodyPr>
          <a:lstStyle/>
          <a:p>
            <a:r>
              <a:rPr lang="en-CA" dirty="0"/>
              <a:t>Infection et transmission aux oiseaux en contact R&gt;1</a:t>
            </a:r>
          </a:p>
          <a:p>
            <a:r>
              <a:rPr lang="en-CA" dirty="0"/>
              <a:t>Excrétion virale via les choanes et le cloaque</a:t>
            </a:r>
          </a:p>
        </p:txBody>
      </p:sp>
      <p:sp>
        <p:nvSpPr>
          <p:cNvPr id="37" name="TextBox 36">
            <a:extLst>
              <a:ext uri="{FF2B5EF4-FFF2-40B4-BE49-F238E27FC236}">
                <a16:creationId xmlns:a16="http://schemas.microsoft.com/office/drawing/2014/main" id="{4FAFE37A-4C2B-90B2-6E68-E1FA5D6A9224}"/>
              </a:ext>
            </a:extLst>
          </p:cNvPr>
          <p:cNvSpPr txBox="1"/>
          <p:nvPr/>
        </p:nvSpPr>
        <p:spPr>
          <a:xfrm>
            <a:off x="863299" y="5495136"/>
            <a:ext cx="10490501" cy="400110"/>
          </a:xfrm>
          <a:prstGeom prst="rect">
            <a:avLst/>
          </a:prstGeom>
          <a:noFill/>
        </p:spPr>
        <p:txBody>
          <a:bodyPr wrap="none" rtlCol="0">
            <a:spAutoFit/>
          </a:bodyPr>
          <a:lstStyle/>
          <a:p>
            <a:r>
              <a:rPr lang="en-CA" sz="2000" b="1" dirty="0"/>
              <a:t>Phase 1 – 8 semaines après la vaccination, le vaccin protège contre les signes cliniques et la transmission</a:t>
            </a:r>
          </a:p>
        </p:txBody>
      </p:sp>
    </p:spTree>
    <p:extLst>
      <p:ext uri="{BB962C8B-B14F-4D97-AF65-F5344CB8AC3E}">
        <p14:creationId xmlns:p14="http://schemas.microsoft.com/office/powerpoint/2010/main" val="140992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D8A0-3072-7484-21B5-5D2C304A79F6}"/>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4186362-E8F0-E72E-7036-D10F53038DBC}"/>
              </a:ext>
            </a:extLst>
          </p:cNvPr>
          <p:cNvGraphicFramePr/>
          <p:nvPr/>
        </p:nvGraphicFramePr>
        <p:xfrm>
          <a:off x="-340536" y="-1688140"/>
          <a:ext cx="12192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icken with solid fill">
            <a:extLst>
              <a:ext uri="{FF2B5EF4-FFF2-40B4-BE49-F238E27FC236}">
                <a16:creationId xmlns:a16="http://schemas.microsoft.com/office/drawing/2014/main" id="{3CB52F1F-8E9E-9541-A36E-EAC1EF6BB4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8165" y="2429583"/>
            <a:ext cx="914400" cy="914400"/>
          </a:xfrm>
          <a:prstGeom prst="rect">
            <a:avLst/>
          </a:prstGeom>
        </p:spPr>
      </p:pic>
      <p:pic>
        <p:nvPicPr>
          <p:cNvPr id="9" name="Graphic 8" descr="Chicken outline">
            <a:extLst>
              <a:ext uri="{FF2B5EF4-FFF2-40B4-BE49-F238E27FC236}">
                <a16:creationId xmlns:a16="http://schemas.microsoft.com/office/drawing/2014/main" id="{F2E357AD-9CC7-36E9-B847-C01F21B610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32565" y="2429583"/>
            <a:ext cx="914400" cy="914400"/>
          </a:xfrm>
          <a:prstGeom prst="rect">
            <a:avLst/>
          </a:prstGeom>
        </p:spPr>
      </p:pic>
      <p:pic>
        <p:nvPicPr>
          <p:cNvPr id="11" name="Graphic 10" descr="Chicken with solid fill">
            <a:extLst>
              <a:ext uri="{FF2B5EF4-FFF2-40B4-BE49-F238E27FC236}">
                <a16:creationId xmlns:a16="http://schemas.microsoft.com/office/drawing/2014/main" id="{4FE5272E-92CE-ED4E-903F-B7505749F4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613" y="2429583"/>
            <a:ext cx="914400" cy="914400"/>
          </a:xfrm>
          <a:prstGeom prst="rect">
            <a:avLst/>
          </a:prstGeom>
        </p:spPr>
      </p:pic>
      <p:pic>
        <p:nvPicPr>
          <p:cNvPr id="12" name="Graphic 11" descr="Chicken outline">
            <a:extLst>
              <a:ext uri="{FF2B5EF4-FFF2-40B4-BE49-F238E27FC236}">
                <a16:creationId xmlns:a16="http://schemas.microsoft.com/office/drawing/2014/main" id="{5FD1B197-F530-F72F-B9F9-D5C020065F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21381" y="2443030"/>
            <a:ext cx="914400" cy="914400"/>
          </a:xfrm>
          <a:prstGeom prst="rect">
            <a:avLst/>
          </a:prstGeom>
        </p:spPr>
      </p:pic>
      <p:cxnSp>
        <p:nvCxnSpPr>
          <p:cNvPr id="14" name="Straight Connector 13">
            <a:extLst>
              <a:ext uri="{FF2B5EF4-FFF2-40B4-BE49-F238E27FC236}">
                <a16:creationId xmlns:a16="http://schemas.microsoft.com/office/drawing/2014/main" id="{977992DE-227C-16D8-B0AE-01FC8EACAA5A}"/>
              </a:ext>
            </a:extLst>
          </p:cNvPr>
          <p:cNvCxnSpPr>
            <a:cxnSpLocks/>
          </p:cNvCxnSpPr>
          <p:nvPr/>
        </p:nvCxnSpPr>
        <p:spPr>
          <a:xfrm>
            <a:off x="2034085" y="2483371"/>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BFEF96-F76A-B153-C7AF-BBC990F0319B}"/>
              </a:ext>
            </a:extLst>
          </p:cNvPr>
          <p:cNvCxnSpPr>
            <a:cxnSpLocks/>
          </p:cNvCxnSpPr>
          <p:nvPr/>
        </p:nvCxnSpPr>
        <p:spPr>
          <a:xfrm>
            <a:off x="5021381" y="2496818"/>
            <a:ext cx="0" cy="779929"/>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6" name="Graphic 15" descr="Chicken with solid fill">
            <a:extLst>
              <a:ext uri="{FF2B5EF4-FFF2-40B4-BE49-F238E27FC236}">
                <a16:creationId xmlns:a16="http://schemas.microsoft.com/office/drawing/2014/main" id="{9BEAE06B-6854-D0B9-CF54-9CABC15461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61641" y="3348317"/>
            <a:ext cx="914400" cy="914400"/>
          </a:xfrm>
          <a:prstGeom prst="rect">
            <a:avLst/>
          </a:prstGeom>
        </p:spPr>
      </p:pic>
      <p:pic>
        <p:nvPicPr>
          <p:cNvPr id="17" name="Graphic 16" descr="Chicken with solid fill">
            <a:extLst>
              <a:ext uri="{FF2B5EF4-FFF2-40B4-BE49-F238E27FC236}">
                <a16:creationId xmlns:a16="http://schemas.microsoft.com/office/drawing/2014/main" id="{ACE83D5F-1E3B-26FA-7E41-70005EFDE6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3521" y="2526757"/>
            <a:ext cx="914400" cy="914400"/>
          </a:xfrm>
          <a:prstGeom prst="rect">
            <a:avLst/>
          </a:prstGeom>
        </p:spPr>
      </p:pic>
      <p:pic>
        <p:nvPicPr>
          <p:cNvPr id="18" name="Graphic 17" descr="Chicken outline">
            <a:extLst>
              <a:ext uri="{FF2B5EF4-FFF2-40B4-BE49-F238E27FC236}">
                <a16:creationId xmlns:a16="http://schemas.microsoft.com/office/drawing/2014/main" id="{E9CFECBE-A370-DA3F-6B87-E45CA47A16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83521" y="4203019"/>
            <a:ext cx="914400" cy="914400"/>
          </a:xfrm>
          <a:prstGeom prst="rect">
            <a:avLst/>
          </a:prstGeom>
        </p:spPr>
      </p:pic>
      <p:pic>
        <p:nvPicPr>
          <p:cNvPr id="19" name="Graphic 18" descr="Chicken outline">
            <a:extLst>
              <a:ext uri="{FF2B5EF4-FFF2-40B4-BE49-F238E27FC236}">
                <a16:creationId xmlns:a16="http://schemas.microsoft.com/office/drawing/2014/main" id="{93AB9847-8540-F6A1-79BE-2AF520BB42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27807" y="4917163"/>
            <a:ext cx="914400" cy="914400"/>
          </a:xfrm>
          <a:prstGeom prst="rect">
            <a:avLst/>
          </a:prstGeom>
        </p:spPr>
      </p:pic>
      <p:pic>
        <p:nvPicPr>
          <p:cNvPr id="20" name="Graphic 19" descr="Chicken outline">
            <a:extLst>
              <a:ext uri="{FF2B5EF4-FFF2-40B4-BE49-F238E27FC236}">
                <a16:creationId xmlns:a16="http://schemas.microsoft.com/office/drawing/2014/main" id="{248E7393-D7ED-D718-78C5-9A7A2F90EF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83521" y="4960925"/>
            <a:ext cx="914400" cy="914400"/>
          </a:xfrm>
          <a:prstGeom prst="rect">
            <a:avLst/>
          </a:prstGeom>
        </p:spPr>
      </p:pic>
      <p:sp>
        <p:nvSpPr>
          <p:cNvPr id="21" name="TextBox 20">
            <a:extLst>
              <a:ext uri="{FF2B5EF4-FFF2-40B4-BE49-F238E27FC236}">
                <a16:creationId xmlns:a16="http://schemas.microsoft.com/office/drawing/2014/main" id="{B9F2B7E9-DAD5-05EC-29AD-08BB7831591E}"/>
              </a:ext>
            </a:extLst>
          </p:cNvPr>
          <p:cNvSpPr txBox="1"/>
          <p:nvPr/>
        </p:nvSpPr>
        <p:spPr>
          <a:xfrm>
            <a:off x="6377280" y="2758462"/>
            <a:ext cx="1082540" cy="646331"/>
          </a:xfrm>
          <a:prstGeom prst="rect">
            <a:avLst/>
          </a:prstGeom>
          <a:noFill/>
        </p:spPr>
        <p:txBody>
          <a:bodyPr wrap="none" rtlCol="0">
            <a:spAutoFit/>
          </a:bodyPr>
          <a:lstStyle/>
          <a:p>
            <a:r>
              <a:rPr lang="en-CA" dirty="0"/>
              <a:t>A – HPAI</a:t>
            </a:r>
          </a:p>
          <a:p>
            <a:r>
              <a:rPr lang="en-CA" dirty="0"/>
              <a:t>Vacciner</a:t>
            </a:r>
          </a:p>
        </p:txBody>
      </p:sp>
      <p:sp>
        <p:nvSpPr>
          <p:cNvPr id="22" name="TextBox 21">
            <a:extLst>
              <a:ext uri="{FF2B5EF4-FFF2-40B4-BE49-F238E27FC236}">
                <a16:creationId xmlns:a16="http://schemas.microsoft.com/office/drawing/2014/main" id="{142C8773-7251-3B1C-6123-2ABB8556EDFF}"/>
              </a:ext>
            </a:extLst>
          </p:cNvPr>
          <p:cNvSpPr txBox="1"/>
          <p:nvPr/>
        </p:nvSpPr>
        <p:spPr>
          <a:xfrm>
            <a:off x="6384239" y="3600967"/>
            <a:ext cx="1082540" cy="646331"/>
          </a:xfrm>
          <a:prstGeom prst="rect">
            <a:avLst/>
          </a:prstGeom>
          <a:noFill/>
        </p:spPr>
        <p:txBody>
          <a:bodyPr wrap="none" rtlCol="0">
            <a:spAutoFit/>
          </a:bodyPr>
          <a:lstStyle/>
          <a:p>
            <a:r>
              <a:rPr lang="en-CA" dirty="0"/>
              <a:t>B – HPAI </a:t>
            </a:r>
          </a:p>
          <a:p>
            <a:r>
              <a:rPr lang="en-CA" dirty="0"/>
              <a:t>Vacciner</a:t>
            </a:r>
          </a:p>
        </p:txBody>
      </p:sp>
      <p:sp>
        <p:nvSpPr>
          <p:cNvPr id="23" name="TextBox 22">
            <a:extLst>
              <a:ext uri="{FF2B5EF4-FFF2-40B4-BE49-F238E27FC236}">
                <a16:creationId xmlns:a16="http://schemas.microsoft.com/office/drawing/2014/main" id="{59792B21-75B9-0AD3-E9DE-AA519C64297C}"/>
              </a:ext>
            </a:extLst>
          </p:cNvPr>
          <p:cNvSpPr txBox="1"/>
          <p:nvPr/>
        </p:nvSpPr>
        <p:spPr>
          <a:xfrm>
            <a:off x="950025" y="3360002"/>
            <a:ext cx="1082540" cy="646331"/>
          </a:xfrm>
          <a:prstGeom prst="rect">
            <a:avLst/>
          </a:prstGeom>
          <a:noFill/>
        </p:spPr>
        <p:txBody>
          <a:bodyPr wrap="none" rtlCol="0">
            <a:spAutoFit/>
          </a:bodyPr>
          <a:lstStyle/>
          <a:p>
            <a:r>
              <a:rPr lang="en-CA" dirty="0"/>
              <a:t>HPAI </a:t>
            </a:r>
          </a:p>
          <a:p>
            <a:r>
              <a:rPr lang="en-CA" dirty="0"/>
              <a:t>Vacciner</a:t>
            </a:r>
          </a:p>
        </p:txBody>
      </p:sp>
      <p:sp>
        <p:nvSpPr>
          <p:cNvPr id="24" name="TextBox 23">
            <a:extLst>
              <a:ext uri="{FF2B5EF4-FFF2-40B4-BE49-F238E27FC236}">
                <a16:creationId xmlns:a16="http://schemas.microsoft.com/office/drawing/2014/main" id="{19E2EFBF-C800-CFE2-4619-B37E1370EECB}"/>
              </a:ext>
            </a:extLst>
          </p:cNvPr>
          <p:cNvSpPr txBox="1"/>
          <p:nvPr/>
        </p:nvSpPr>
        <p:spPr>
          <a:xfrm>
            <a:off x="1939866" y="3360002"/>
            <a:ext cx="1527982" cy="369332"/>
          </a:xfrm>
          <a:prstGeom prst="rect">
            <a:avLst/>
          </a:prstGeom>
          <a:noFill/>
        </p:spPr>
        <p:txBody>
          <a:bodyPr wrap="square" rtlCol="0">
            <a:spAutoFit/>
          </a:bodyPr>
          <a:lstStyle/>
          <a:p>
            <a:r>
              <a:rPr lang="en-CA" dirty="0"/>
              <a:t>Contrôler</a:t>
            </a:r>
          </a:p>
        </p:txBody>
      </p:sp>
      <p:sp>
        <p:nvSpPr>
          <p:cNvPr id="25" name="TextBox 24">
            <a:extLst>
              <a:ext uri="{FF2B5EF4-FFF2-40B4-BE49-F238E27FC236}">
                <a16:creationId xmlns:a16="http://schemas.microsoft.com/office/drawing/2014/main" id="{E9304822-EB1A-8975-5C53-1AAEC9F46421}"/>
              </a:ext>
            </a:extLst>
          </p:cNvPr>
          <p:cNvSpPr txBox="1"/>
          <p:nvPr/>
        </p:nvSpPr>
        <p:spPr>
          <a:xfrm>
            <a:off x="5973711" y="4520893"/>
            <a:ext cx="1232004" cy="369332"/>
          </a:xfrm>
          <a:prstGeom prst="rect">
            <a:avLst/>
          </a:prstGeom>
          <a:noFill/>
        </p:spPr>
        <p:txBody>
          <a:bodyPr wrap="none" rtlCol="0">
            <a:spAutoFit/>
          </a:bodyPr>
          <a:lstStyle/>
          <a:p>
            <a:r>
              <a:rPr lang="en-CA" dirty="0"/>
              <a:t>A – Contrôle</a:t>
            </a:r>
          </a:p>
        </p:txBody>
      </p:sp>
      <p:sp>
        <p:nvSpPr>
          <p:cNvPr id="26" name="TextBox 25">
            <a:extLst>
              <a:ext uri="{FF2B5EF4-FFF2-40B4-BE49-F238E27FC236}">
                <a16:creationId xmlns:a16="http://schemas.microsoft.com/office/drawing/2014/main" id="{8F8EF213-1EE5-8BCF-E254-0CA712861A69}"/>
              </a:ext>
            </a:extLst>
          </p:cNvPr>
          <p:cNvSpPr txBox="1"/>
          <p:nvPr/>
        </p:nvSpPr>
        <p:spPr>
          <a:xfrm>
            <a:off x="5974634" y="5258819"/>
            <a:ext cx="1223989" cy="369332"/>
          </a:xfrm>
          <a:prstGeom prst="rect">
            <a:avLst/>
          </a:prstGeom>
          <a:noFill/>
        </p:spPr>
        <p:txBody>
          <a:bodyPr wrap="none" rtlCol="0">
            <a:spAutoFit/>
          </a:bodyPr>
          <a:lstStyle/>
          <a:p>
            <a:r>
              <a:rPr lang="en-CA" dirty="0"/>
              <a:t>B – Contrôle</a:t>
            </a:r>
          </a:p>
        </p:txBody>
      </p:sp>
      <p:pic>
        <p:nvPicPr>
          <p:cNvPr id="27" name="Graphic 26" descr="Chicken outline">
            <a:extLst>
              <a:ext uri="{FF2B5EF4-FFF2-40B4-BE49-F238E27FC236}">
                <a16:creationId xmlns:a16="http://schemas.microsoft.com/office/drawing/2014/main" id="{E3659B6B-7616-29F8-6B47-537563B439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4237" y="4094726"/>
            <a:ext cx="914400" cy="914400"/>
          </a:xfrm>
          <a:prstGeom prst="rect">
            <a:avLst/>
          </a:prstGeom>
        </p:spPr>
      </p:pic>
      <p:pic>
        <p:nvPicPr>
          <p:cNvPr id="28" name="Graphic 27" descr="Chicken outline">
            <a:extLst>
              <a:ext uri="{FF2B5EF4-FFF2-40B4-BE49-F238E27FC236}">
                <a16:creationId xmlns:a16="http://schemas.microsoft.com/office/drawing/2014/main" id="{793605FD-64BF-B64B-ABB2-5E7C11488D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27807" y="3266324"/>
            <a:ext cx="914400" cy="914400"/>
          </a:xfrm>
          <a:prstGeom prst="rect">
            <a:avLst/>
          </a:prstGeom>
        </p:spPr>
      </p:pic>
      <p:pic>
        <p:nvPicPr>
          <p:cNvPr id="29" name="Graphic 28" descr="Chicken outline">
            <a:extLst>
              <a:ext uri="{FF2B5EF4-FFF2-40B4-BE49-F238E27FC236}">
                <a16:creationId xmlns:a16="http://schemas.microsoft.com/office/drawing/2014/main" id="{6BA6C8A0-C12D-DF73-38E5-D561A8585E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16867" y="2574958"/>
            <a:ext cx="914400" cy="914400"/>
          </a:xfrm>
          <a:prstGeom prst="rect">
            <a:avLst/>
          </a:prstGeom>
        </p:spPr>
      </p:pic>
      <p:sp>
        <p:nvSpPr>
          <p:cNvPr id="30" name="TextBox 29">
            <a:extLst>
              <a:ext uri="{FF2B5EF4-FFF2-40B4-BE49-F238E27FC236}">
                <a16:creationId xmlns:a16="http://schemas.microsoft.com/office/drawing/2014/main" id="{A1328799-485A-A771-11AC-43CA5DE05FC4}"/>
              </a:ext>
            </a:extLst>
          </p:cNvPr>
          <p:cNvSpPr txBox="1"/>
          <p:nvPr/>
        </p:nvSpPr>
        <p:spPr>
          <a:xfrm>
            <a:off x="10214104" y="3030222"/>
            <a:ext cx="1738361" cy="923330"/>
          </a:xfrm>
          <a:prstGeom prst="rect">
            <a:avLst/>
          </a:prstGeom>
          <a:noFill/>
        </p:spPr>
        <p:txBody>
          <a:bodyPr wrap="square" rtlCol="0">
            <a:spAutoFit/>
          </a:bodyPr>
          <a:lstStyle/>
          <a:p>
            <a:r>
              <a:rPr lang="en-CA" dirty="0"/>
              <a:t>Prélèvements pour le virus</a:t>
            </a:r>
          </a:p>
          <a:p>
            <a:r>
              <a:rPr lang="en-CA" dirty="0"/>
              <a:t>Échantillons sanguins pour sérologie</a:t>
            </a:r>
          </a:p>
        </p:txBody>
      </p:sp>
      <p:sp>
        <p:nvSpPr>
          <p:cNvPr id="6" name="TextBox 5">
            <a:extLst>
              <a:ext uri="{FF2B5EF4-FFF2-40B4-BE49-F238E27FC236}">
                <a16:creationId xmlns:a16="http://schemas.microsoft.com/office/drawing/2014/main" id="{333B94A5-A0CB-D39E-2EBC-13F5EB1B58C0}"/>
              </a:ext>
            </a:extLst>
          </p:cNvPr>
          <p:cNvSpPr txBox="1"/>
          <p:nvPr/>
        </p:nvSpPr>
        <p:spPr>
          <a:xfrm>
            <a:off x="295564" y="4705559"/>
            <a:ext cx="4304145" cy="830997"/>
          </a:xfrm>
          <a:prstGeom prst="rect">
            <a:avLst/>
          </a:prstGeom>
          <a:noFill/>
        </p:spPr>
        <p:txBody>
          <a:bodyPr wrap="square" rtlCol="0">
            <a:spAutoFit/>
          </a:bodyPr>
          <a:lstStyle/>
          <a:p>
            <a:r>
              <a:rPr lang="en-CA" sz="2400" dirty="0"/>
              <a:t>Phase 2 : Challenge</a:t>
            </a:r>
            <a:r>
              <a:rPr lang="en-CA" sz="2400" b="1" dirty="0"/>
              <a:t> 24 semaines </a:t>
            </a:r>
            <a:r>
              <a:rPr lang="en-CA" sz="2400" dirty="0"/>
              <a:t>après la vaccination</a:t>
            </a:r>
          </a:p>
        </p:txBody>
      </p:sp>
      <p:pic>
        <p:nvPicPr>
          <p:cNvPr id="2" name="Picture 1" descr="A group of blue virus shapes&#10;&#10;AI-generated content may be incorrect.">
            <a:extLst>
              <a:ext uri="{FF2B5EF4-FFF2-40B4-BE49-F238E27FC236}">
                <a16:creationId xmlns:a16="http://schemas.microsoft.com/office/drawing/2014/main" id="{569E8577-6857-9444-9911-3B6AFF9A9D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0637" y="1739009"/>
            <a:ext cx="414105" cy="414105"/>
          </a:xfrm>
          <a:prstGeom prst="rect">
            <a:avLst/>
          </a:prstGeom>
        </p:spPr>
      </p:pic>
    </p:spTree>
    <p:extLst>
      <p:ext uri="{BB962C8B-B14F-4D97-AF65-F5344CB8AC3E}">
        <p14:creationId xmlns:p14="http://schemas.microsoft.com/office/powerpoint/2010/main" val="65362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E922-39C3-765E-F2B4-E8576308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E1071-EFA7-AC74-4E6A-51F8756DB290}"/>
              </a:ext>
            </a:extLst>
          </p:cNvPr>
          <p:cNvSpPr>
            <a:spLocks noGrp="1"/>
          </p:cNvSpPr>
          <p:nvPr>
            <p:ph type="title"/>
          </p:nvPr>
        </p:nvSpPr>
        <p:spPr>
          <a:xfrm>
            <a:off x="838200" y="365125"/>
            <a:ext cx="10515600" cy="196347"/>
          </a:xfrm>
        </p:spPr>
        <p:txBody>
          <a:bodyPr>
            <a:normAutofit fontScale="90000"/>
          </a:bodyPr>
          <a:lstStyle/>
          <a:p>
            <a:r>
              <a:rPr lang="en-CA" dirty="0"/>
              <a:t>Résultats – 24 semaines après la vaccination</a:t>
            </a:r>
          </a:p>
        </p:txBody>
      </p:sp>
      <p:pic>
        <p:nvPicPr>
          <p:cNvPr id="4" name="Graphic 3" descr="Chicken with solid fill">
            <a:extLst>
              <a:ext uri="{FF2B5EF4-FFF2-40B4-BE49-F238E27FC236}">
                <a16:creationId xmlns:a16="http://schemas.microsoft.com/office/drawing/2014/main" id="{388F08FF-EF6E-5A49-1D6E-3CFFFAB4F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185" y="2440714"/>
            <a:ext cx="914400" cy="914400"/>
          </a:xfrm>
          <a:prstGeom prst="rect">
            <a:avLst/>
          </a:prstGeom>
        </p:spPr>
      </p:pic>
      <p:pic>
        <p:nvPicPr>
          <p:cNvPr id="5" name="Graphic 4" descr="Chicken with solid fill">
            <a:extLst>
              <a:ext uri="{FF2B5EF4-FFF2-40B4-BE49-F238E27FC236}">
                <a16:creationId xmlns:a16="http://schemas.microsoft.com/office/drawing/2014/main" id="{4EE573E3-1A29-3A7C-4BEA-752ADBEA5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3065" y="1619154"/>
            <a:ext cx="914400" cy="914400"/>
          </a:xfrm>
          <a:prstGeom prst="rect">
            <a:avLst/>
          </a:prstGeom>
        </p:spPr>
      </p:pic>
      <p:pic>
        <p:nvPicPr>
          <p:cNvPr id="6" name="Graphic 5" descr="Chicken outline">
            <a:extLst>
              <a:ext uri="{FF2B5EF4-FFF2-40B4-BE49-F238E27FC236}">
                <a16:creationId xmlns:a16="http://schemas.microsoft.com/office/drawing/2014/main" id="{17C5E149-8F43-7A6D-4128-8C374CBD65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3065" y="3295416"/>
            <a:ext cx="914400" cy="914400"/>
          </a:xfrm>
          <a:prstGeom prst="rect">
            <a:avLst/>
          </a:prstGeom>
        </p:spPr>
      </p:pic>
      <p:sp>
        <p:nvSpPr>
          <p:cNvPr id="7" name="TextBox 6">
            <a:extLst>
              <a:ext uri="{FF2B5EF4-FFF2-40B4-BE49-F238E27FC236}">
                <a16:creationId xmlns:a16="http://schemas.microsoft.com/office/drawing/2014/main" id="{C88D8D12-4335-8FA6-45C8-781F660DC369}"/>
              </a:ext>
            </a:extLst>
          </p:cNvPr>
          <p:cNvSpPr txBox="1"/>
          <p:nvPr/>
        </p:nvSpPr>
        <p:spPr>
          <a:xfrm>
            <a:off x="668373" y="1797885"/>
            <a:ext cx="1204369" cy="646331"/>
          </a:xfrm>
          <a:prstGeom prst="rect">
            <a:avLst/>
          </a:prstGeom>
          <a:noFill/>
        </p:spPr>
        <p:txBody>
          <a:bodyPr wrap="none" rtlCol="0">
            <a:spAutoFit/>
          </a:bodyPr>
          <a:lstStyle/>
          <a:p>
            <a:r>
              <a:rPr lang="en-CA" dirty="0"/>
              <a:t>A – HPAI</a:t>
            </a:r>
          </a:p>
          <a:p>
            <a:r>
              <a:rPr lang="en-CA" dirty="0"/>
              <a:t>Vacciné</a:t>
            </a:r>
          </a:p>
        </p:txBody>
      </p:sp>
      <p:sp>
        <p:nvSpPr>
          <p:cNvPr id="8" name="TextBox 7">
            <a:extLst>
              <a:ext uri="{FF2B5EF4-FFF2-40B4-BE49-F238E27FC236}">
                <a16:creationId xmlns:a16="http://schemas.microsoft.com/office/drawing/2014/main" id="{EB3D2223-263B-D24C-5F8F-5191FEC9F76A}"/>
              </a:ext>
            </a:extLst>
          </p:cNvPr>
          <p:cNvSpPr txBox="1"/>
          <p:nvPr/>
        </p:nvSpPr>
        <p:spPr>
          <a:xfrm>
            <a:off x="669298" y="2687922"/>
            <a:ext cx="1204369" cy="646331"/>
          </a:xfrm>
          <a:prstGeom prst="rect">
            <a:avLst/>
          </a:prstGeom>
          <a:noFill/>
        </p:spPr>
        <p:txBody>
          <a:bodyPr wrap="none" rtlCol="0">
            <a:spAutoFit/>
          </a:bodyPr>
          <a:lstStyle/>
          <a:p>
            <a:r>
              <a:rPr lang="en-CA" dirty="0"/>
              <a:t>B – HPAI</a:t>
            </a:r>
          </a:p>
          <a:p>
            <a:r>
              <a:rPr lang="en-CA" dirty="0"/>
              <a:t>Vaccinés</a:t>
            </a:r>
          </a:p>
        </p:txBody>
      </p:sp>
      <p:sp>
        <p:nvSpPr>
          <p:cNvPr id="9" name="TextBox 8">
            <a:extLst>
              <a:ext uri="{FF2B5EF4-FFF2-40B4-BE49-F238E27FC236}">
                <a16:creationId xmlns:a16="http://schemas.microsoft.com/office/drawing/2014/main" id="{D178773C-E719-2E9E-4B93-3B3B12C45225}"/>
              </a:ext>
            </a:extLst>
          </p:cNvPr>
          <p:cNvSpPr txBox="1"/>
          <p:nvPr/>
        </p:nvSpPr>
        <p:spPr>
          <a:xfrm>
            <a:off x="523255" y="3613290"/>
            <a:ext cx="1232004" cy="369332"/>
          </a:xfrm>
          <a:prstGeom prst="rect">
            <a:avLst/>
          </a:prstGeom>
          <a:noFill/>
        </p:spPr>
        <p:txBody>
          <a:bodyPr wrap="none" rtlCol="0">
            <a:spAutoFit/>
          </a:bodyPr>
          <a:lstStyle/>
          <a:p>
            <a:r>
              <a:rPr lang="en-CA" dirty="0"/>
              <a:t>A – Contrôle</a:t>
            </a:r>
          </a:p>
        </p:txBody>
      </p:sp>
      <p:sp>
        <p:nvSpPr>
          <p:cNvPr id="10" name="TextBox 9">
            <a:extLst>
              <a:ext uri="{FF2B5EF4-FFF2-40B4-BE49-F238E27FC236}">
                <a16:creationId xmlns:a16="http://schemas.microsoft.com/office/drawing/2014/main" id="{2E3A650F-BA41-58EE-1C45-8D58DE3C0803}"/>
              </a:ext>
            </a:extLst>
          </p:cNvPr>
          <p:cNvSpPr txBox="1"/>
          <p:nvPr/>
        </p:nvSpPr>
        <p:spPr>
          <a:xfrm>
            <a:off x="524178" y="4351216"/>
            <a:ext cx="1223989" cy="369332"/>
          </a:xfrm>
          <a:prstGeom prst="rect">
            <a:avLst/>
          </a:prstGeom>
          <a:noFill/>
        </p:spPr>
        <p:txBody>
          <a:bodyPr wrap="none" rtlCol="0">
            <a:spAutoFit/>
          </a:bodyPr>
          <a:lstStyle/>
          <a:p>
            <a:r>
              <a:rPr lang="en-CA" dirty="0"/>
              <a:t>B – Contrôle</a:t>
            </a:r>
          </a:p>
        </p:txBody>
      </p:sp>
      <p:pic>
        <p:nvPicPr>
          <p:cNvPr id="11" name="Graphic 10" descr="Chicken outline">
            <a:extLst>
              <a:ext uri="{FF2B5EF4-FFF2-40B4-BE49-F238E27FC236}">
                <a16:creationId xmlns:a16="http://schemas.microsoft.com/office/drawing/2014/main" id="{21BB788A-1485-4FB1-54EB-5EA6EE611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9978" y="4078682"/>
            <a:ext cx="914400" cy="914400"/>
          </a:xfrm>
          <a:prstGeom prst="rect">
            <a:avLst/>
          </a:prstGeom>
        </p:spPr>
      </p:pic>
      <p:sp>
        <p:nvSpPr>
          <p:cNvPr id="12" name="TextBox 11">
            <a:extLst>
              <a:ext uri="{FF2B5EF4-FFF2-40B4-BE49-F238E27FC236}">
                <a16:creationId xmlns:a16="http://schemas.microsoft.com/office/drawing/2014/main" id="{1AF43993-8441-DEE1-9406-364FA5138C18}"/>
              </a:ext>
            </a:extLst>
          </p:cNvPr>
          <p:cNvSpPr txBox="1"/>
          <p:nvPr/>
        </p:nvSpPr>
        <p:spPr>
          <a:xfrm>
            <a:off x="2872459" y="1927455"/>
            <a:ext cx="1324402" cy="369332"/>
          </a:xfrm>
          <a:prstGeom prst="rect">
            <a:avLst/>
          </a:prstGeom>
          <a:noFill/>
        </p:spPr>
        <p:txBody>
          <a:bodyPr wrap="none" rtlCol="0">
            <a:spAutoFit/>
          </a:bodyPr>
          <a:lstStyle/>
          <a:p>
            <a:r>
              <a:rPr lang="en-CA" b="1" dirty="0">
                <a:solidFill>
                  <a:srgbClr val="FF0000"/>
                </a:solidFill>
              </a:rPr>
              <a:t>4/5 </a:t>
            </a:r>
            <a:r>
              <a:rPr lang="en-CA" dirty="0"/>
              <a:t>infectés</a:t>
            </a:r>
          </a:p>
        </p:txBody>
      </p:sp>
      <p:sp>
        <p:nvSpPr>
          <p:cNvPr id="13" name="TextBox 12">
            <a:extLst>
              <a:ext uri="{FF2B5EF4-FFF2-40B4-BE49-F238E27FC236}">
                <a16:creationId xmlns:a16="http://schemas.microsoft.com/office/drawing/2014/main" id="{24B2C495-8717-1BDA-2007-3520612A1474}"/>
              </a:ext>
            </a:extLst>
          </p:cNvPr>
          <p:cNvSpPr txBox="1"/>
          <p:nvPr/>
        </p:nvSpPr>
        <p:spPr>
          <a:xfrm>
            <a:off x="2872459" y="2713248"/>
            <a:ext cx="1324402" cy="369332"/>
          </a:xfrm>
          <a:prstGeom prst="rect">
            <a:avLst/>
          </a:prstGeom>
          <a:noFill/>
        </p:spPr>
        <p:txBody>
          <a:bodyPr wrap="none" rtlCol="0">
            <a:spAutoFit/>
          </a:bodyPr>
          <a:lstStyle/>
          <a:p>
            <a:r>
              <a:rPr lang="en-CA" b="1" dirty="0">
                <a:solidFill>
                  <a:srgbClr val="FF0000"/>
                </a:solidFill>
              </a:rPr>
              <a:t>4/5 </a:t>
            </a:r>
            <a:r>
              <a:rPr lang="en-CA" dirty="0"/>
              <a:t>infectés</a:t>
            </a:r>
          </a:p>
        </p:txBody>
      </p:sp>
      <p:sp>
        <p:nvSpPr>
          <p:cNvPr id="14" name="TextBox 13">
            <a:extLst>
              <a:ext uri="{FF2B5EF4-FFF2-40B4-BE49-F238E27FC236}">
                <a16:creationId xmlns:a16="http://schemas.microsoft.com/office/drawing/2014/main" id="{C90C5AD1-C10A-905D-AD56-D949F4AD8DB0}"/>
              </a:ext>
            </a:extLst>
          </p:cNvPr>
          <p:cNvSpPr txBox="1"/>
          <p:nvPr/>
        </p:nvSpPr>
        <p:spPr>
          <a:xfrm>
            <a:off x="2872459" y="3567950"/>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sp>
        <p:nvSpPr>
          <p:cNvPr id="15" name="TextBox 14">
            <a:extLst>
              <a:ext uri="{FF2B5EF4-FFF2-40B4-BE49-F238E27FC236}">
                <a16:creationId xmlns:a16="http://schemas.microsoft.com/office/drawing/2014/main" id="{1896D6A4-9206-C11A-5847-893F3876FDE8}"/>
              </a:ext>
            </a:extLst>
          </p:cNvPr>
          <p:cNvSpPr txBox="1"/>
          <p:nvPr/>
        </p:nvSpPr>
        <p:spPr>
          <a:xfrm>
            <a:off x="2872459" y="4351216"/>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pic>
        <p:nvPicPr>
          <p:cNvPr id="16" name="Graphic 15" descr="Chicken outline">
            <a:extLst>
              <a:ext uri="{FF2B5EF4-FFF2-40B4-BE49-F238E27FC236}">
                <a16:creationId xmlns:a16="http://schemas.microsoft.com/office/drawing/2014/main" id="{4BC2D7F2-55EA-55B4-8E7E-FE73ED3A3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4032893"/>
            <a:ext cx="914400" cy="914400"/>
          </a:xfrm>
          <a:prstGeom prst="rect">
            <a:avLst/>
          </a:prstGeom>
        </p:spPr>
      </p:pic>
      <p:pic>
        <p:nvPicPr>
          <p:cNvPr id="17" name="Graphic 16" descr="Chicken outline">
            <a:extLst>
              <a:ext uri="{FF2B5EF4-FFF2-40B4-BE49-F238E27FC236}">
                <a16:creationId xmlns:a16="http://schemas.microsoft.com/office/drawing/2014/main" id="{BAF68DEF-EE62-DE71-0718-484D174DC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6119" y="3210456"/>
            <a:ext cx="914400" cy="914400"/>
          </a:xfrm>
          <a:prstGeom prst="rect">
            <a:avLst/>
          </a:prstGeom>
        </p:spPr>
      </p:pic>
      <p:pic>
        <p:nvPicPr>
          <p:cNvPr id="18" name="Graphic 17" descr="Chicken outline">
            <a:extLst>
              <a:ext uri="{FF2B5EF4-FFF2-40B4-BE49-F238E27FC236}">
                <a16:creationId xmlns:a16="http://schemas.microsoft.com/office/drawing/2014/main" id="{872024BE-1DEE-D490-D4D7-8B87B8093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9689" y="2382054"/>
            <a:ext cx="914400" cy="914400"/>
          </a:xfrm>
          <a:prstGeom prst="rect">
            <a:avLst/>
          </a:prstGeom>
        </p:spPr>
      </p:pic>
      <p:pic>
        <p:nvPicPr>
          <p:cNvPr id="19" name="Graphic 18" descr="Chicken outline">
            <a:extLst>
              <a:ext uri="{FF2B5EF4-FFF2-40B4-BE49-F238E27FC236}">
                <a16:creationId xmlns:a16="http://schemas.microsoft.com/office/drawing/2014/main" id="{FD50A609-3488-8C84-83E1-60D7AA63FB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749" y="1690688"/>
            <a:ext cx="914400" cy="914400"/>
          </a:xfrm>
          <a:prstGeom prst="rect">
            <a:avLst/>
          </a:prstGeom>
        </p:spPr>
      </p:pic>
      <p:sp>
        <p:nvSpPr>
          <p:cNvPr id="20" name="TextBox 19">
            <a:extLst>
              <a:ext uri="{FF2B5EF4-FFF2-40B4-BE49-F238E27FC236}">
                <a16:creationId xmlns:a16="http://schemas.microsoft.com/office/drawing/2014/main" id="{9A95684F-4885-659E-23DB-F3799DB21C34}"/>
              </a:ext>
            </a:extLst>
          </p:cNvPr>
          <p:cNvSpPr txBox="1"/>
          <p:nvPr/>
        </p:nvSpPr>
        <p:spPr>
          <a:xfrm>
            <a:off x="4912726" y="952024"/>
            <a:ext cx="1859805" cy="400110"/>
          </a:xfrm>
          <a:prstGeom prst="rect">
            <a:avLst/>
          </a:prstGeom>
          <a:noFill/>
        </p:spPr>
        <p:txBody>
          <a:bodyPr wrap="none" rtlCol="0">
            <a:spAutoFit/>
          </a:bodyPr>
          <a:lstStyle/>
          <a:p>
            <a:r>
              <a:rPr lang="en-CA" sz="2000" b="1" dirty="0"/>
              <a:t>Oiseaux en contact</a:t>
            </a:r>
          </a:p>
        </p:txBody>
      </p:sp>
      <p:sp>
        <p:nvSpPr>
          <p:cNvPr id="25" name="TextBox 24">
            <a:extLst>
              <a:ext uri="{FF2B5EF4-FFF2-40B4-BE49-F238E27FC236}">
                <a16:creationId xmlns:a16="http://schemas.microsoft.com/office/drawing/2014/main" id="{3C80EAFE-A638-3CCA-61A3-90141822EF07}"/>
              </a:ext>
            </a:extLst>
          </p:cNvPr>
          <p:cNvSpPr txBox="1"/>
          <p:nvPr/>
        </p:nvSpPr>
        <p:spPr>
          <a:xfrm>
            <a:off x="975961" y="966597"/>
            <a:ext cx="2562433" cy="400110"/>
          </a:xfrm>
          <a:prstGeom prst="rect">
            <a:avLst/>
          </a:prstGeom>
          <a:noFill/>
        </p:spPr>
        <p:txBody>
          <a:bodyPr wrap="none" rtlCol="0">
            <a:spAutoFit/>
          </a:bodyPr>
          <a:lstStyle/>
          <a:p>
            <a:r>
              <a:rPr lang="en-CA" sz="2000" b="1" dirty="0"/>
              <a:t>Oiseaux exposés au virus</a:t>
            </a:r>
          </a:p>
        </p:txBody>
      </p:sp>
      <p:sp>
        <p:nvSpPr>
          <p:cNvPr id="26" name="TextBox 25">
            <a:extLst>
              <a:ext uri="{FF2B5EF4-FFF2-40B4-BE49-F238E27FC236}">
                <a16:creationId xmlns:a16="http://schemas.microsoft.com/office/drawing/2014/main" id="{F02ACC42-F072-B54B-EFD9-9BE9932C1517}"/>
              </a:ext>
            </a:extLst>
          </p:cNvPr>
          <p:cNvSpPr txBox="1"/>
          <p:nvPr/>
        </p:nvSpPr>
        <p:spPr>
          <a:xfrm>
            <a:off x="6632836" y="1877704"/>
            <a:ext cx="1324402" cy="369332"/>
          </a:xfrm>
          <a:prstGeom prst="rect">
            <a:avLst/>
          </a:prstGeom>
          <a:noFill/>
        </p:spPr>
        <p:txBody>
          <a:bodyPr wrap="none" rtlCol="0">
            <a:spAutoFit/>
          </a:bodyPr>
          <a:lstStyle/>
          <a:p>
            <a:r>
              <a:rPr lang="en-CA" b="1" dirty="0">
                <a:solidFill>
                  <a:srgbClr val="FF0000"/>
                </a:solidFill>
              </a:rPr>
              <a:t>3/5 </a:t>
            </a:r>
            <a:r>
              <a:rPr lang="en-CA" dirty="0"/>
              <a:t>infectés</a:t>
            </a:r>
          </a:p>
        </p:txBody>
      </p:sp>
      <p:sp>
        <p:nvSpPr>
          <p:cNvPr id="27" name="TextBox 26">
            <a:extLst>
              <a:ext uri="{FF2B5EF4-FFF2-40B4-BE49-F238E27FC236}">
                <a16:creationId xmlns:a16="http://schemas.microsoft.com/office/drawing/2014/main" id="{9F2864BD-B618-FDF4-26A6-D9BD2E009642}"/>
              </a:ext>
            </a:extLst>
          </p:cNvPr>
          <p:cNvSpPr txBox="1"/>
          <p:nvPr/>
        </p:nvSpPr>
        <p:spPr>
          <a:xfrm>
            <a:off x="6654716" y="2654588"/>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sp>
        <p:nvSpPr>
          <p:cNvPr id="28" name="Arrow: Right 27">
            <a:extLst>
              <a:ext uri="{FF2B5EF4-FFF2-40B4-BE49-F238E27FC236}">
                <a16:creationId xmlns:a16="http://schemas.microsoft.com/office/drawing/2014/main" id="{7CA0A97C-F78F-486A-971D-9405127690C5}"/>
              </a:ext>
            </a:extLst>
          </p:cNvPr>
          <p:cNvSpPr/>
          <p:nvPr/>
        </p:nvSpPr>
        <p:spPr>
          <a:xfrm>
            <a:off x="4371703" y="2062370"/>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Right 28">
            <a:extLst>
              <a:ext uri="{FF2B5EF4-FFF2-40B4-BE49-F238E27FC236}">
                <a16:creationId xmlns:a16="http://schemas.microsoft.com/office/drawing/2014/main" id="{2E7D7C2C-6EB7-5575-7697-B383D5DB1300}"/>
              </a:ext>
            </a:extLst>
          </p:cNvPr>
          <p:cNvSpPr/>
          <p:nvPr/>
        </p:nvSpPr>
        <p:spPr>
          <a:xfrm>
            <a:off x="4349823" y="2839254"/>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E6702779-EF7E-8D28-152F-3164464D925D}"/>
              </a:ext>
            </a:extLst>
          </p:cNvPr>
          <p:cNvSpPr/>
          <p:nvPr/>
        </p:nvSpPr>
        <p:spPr>
          <a:xfrm>
            <a:off x="4371703" y="3667656"/>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2333706E-D8C2-93E3-0CB3-1C6A6C41D7A3}"/>
              </a:ext>
            </a:extLst>
          </p:cNvPr>
          <p:cNvSpPr/>
          <p:nvPr/>
        </p:nvSpPr>
        <p:spPr>
          <a:xfrm>
            <a:off x="4327193" y="4446362"/>
            <a:ext cx="938926" cy="184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06740EDC-74AD-2B31-845E-112433153898}"/>
              </a:ext>
            </a:extLst>
          </p:cNvPr>
          <p:cNvSpPr txBox="1"/>
          <p:nvPr/>
        </p:nvSpPr>
        <p:spPr>
          <a:xfrm>
            <a:off x="6632836" y="3428624"/>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sp>
        <p:nvSpPr>
          <p:cNvPr id="33" name="TextBox 32">
            <a:extLst>
              <a:ext uri="{FF2B5EF4-FFF2-40B4-BE49-F238E27FC236}">
                <a16:creationId xmlns:a16="http://schemas.microsoft.com/office/drawing/2014/main" id="{C5320003-B8B7-5AF6-D0B3-231C9EA80C2A}"/>
              </a:ext>
            </a:extLst>
          </p:cNvPr>
          <p:cNvSpPr txBox="1"/>
          <p:nvPr/>
        </p:nvSpPr>
        <p:spPr>
          <a:xfrm>
            <a:off x="6632836" y="4227117"/>
            <a:ext cx="1324402" cy="369332"/>
          </a:xfrm>
          <a:prstGeom prst="rect">
            <a:avLst/>
          </a:prstGeom>
          <a:noFill/>
        </p:spPr>
        <p:txBody>
          <a:bodyPr wrap="none" rtlCol="0">
            <a:spAutoFit/>
          </a:bodyPr>
          <a:lstStyle/>
          <a:p>
            <a:r>
              <a:rPr lang="en-CA" b="1" dirty="0">
                <a:solidFill>
                  <a:srgbClr val="FF0000"/>
                </a:solidFill>
              </a:rPr>
              <a:t>5/5 </a:t>
            </a:r>
            <a:r>
              <a:rPr lang="en-CA" dirty="0"/>
              <a:t>infectés</a:t>
            </a:r>
          </a:p>
        </p:txBody>
      </p:sp>
      <p:sp>
        <p:nvSpPr>
          <p:cNvPr id="34" name="TextBox 33">
            <a:extLst>
              <a:ext uri="{FF2B5EF4-FFF2-40B4-BE49-F238E27FC236}">
                <a16:creationId xmlns:a16="http://schemas.microsoft.com/office/drawing/2014/main" id="{E24ED8C4-D28A-54D4-DCED-2C34D4E7BF47}"/>
              </a:ext>
            </a:extLst>
          </p:cNvPr>
          <p:cNvSpPr txBox="1"/>
          <p:nvPr/>
        </p:nvSpPr>
        <p:spPr>
          <a:xfrm>
            <a:off x="9356234" y="911811"/>
            <a:ext cx="948721" cy="400110"/>
          </a:xfrm>
          <a:prstGeom prst="rect">
            <a:avLst/>
          </a:prstGeom>
          <a:noFill/>
        </p:spPr>
        <p:txBody>
          <a:bodyPr wrap="none" rtlCol="0">
            <a:spAutoFit/>
          </a:bodyPr>
          <a:lstStyle/>
          <a:p>
            <a:r>
              <a:rPr lang="en-CA" sz="2000" b="1" dirty="0"/>
              <a:t>Résultats</a:t>
            </a:r>
          </a:p>
        </p:txBody>
      </p:sp>
      <p:sp>
        <p:nvSpPr>
          <p:cNvPr id="35" name="TextBox 34">
            <a:extLst>
              <a:ext uri="{FF2B5EF4-FFF2-40B4-BE49-F238E27FC236}">
                <a16:creationId xmlns:a16="http://schemas.microsoft.com/office/drawing/2014/main" id="{530A1C07-3B02-15E1-0EB8-3225EFCA905B}"/>
              </a:ext>
            </a:extLst>
          </p:cNvPr>
          <p:cNvSpPr txBox="1"/>
          <p:nvPr/>
        </p:nvSpPr>
        <p:spPr>
          <a:xfrm>
            <a:off x="8317887" y="1478207"/>
            <a:ext cx="3922461" cy="1477328"/>
          </a:xfrm>
          <a:prstGeom prst="rect">
            <a:avLst/>
          </a:prstGeom>
          <a:noFill/>
        </p:spPr>
        <p:txBody>
          <a:bodyPr wrap="square" rtlCol="0">
            <a:spAutoFit/>
          </a:bodyPr>
          <a:lstStyle/>
          <a:p>
            <a:pPr marL="285750" indent="-285750">
              <a:buFont typeface="Arial" panose="020B0604020202020204" pitchFamily="34" charset="0"/>
              <a:buChar char="•"/>
            </a:pPr>
            <a:r>
              <a:rPr lang="en-CA" dirty="0"/>
              <a:t>10 % de mortalité</a:t>
            </a:r>
          </a:p>
          <a:p>
            <a:pPr marL="285750" indent="-285750">
              <a:buFont typeface="Arial" panose="020B0604020202020204" pitchFamily="34" charset="0"/>
              <a:buChar char="•"/>
            </a:pPr>
            <a:r>
              <a:rPr lang="en-CA" dirty="0"/>
              <a:t>Anticorps produits en réponse à l'infection</a:t>
            </a:r>
          </a:p>
          <a:p>
            <a:pPr marL="285750" indent="-285750">
              <a:buFont typeface="Arial" panose="020B0604020202020204" pitchFamily="34" charset="0"/>
              <a:buChar char="•"/>
            </a:pPr>
            <a:r>
              <a:rPr lang="en-CA" dirty="0"/>
              <a:t>Cellules T activées</a:t>
            </a:r>
          </a:p>
          <a:p>
            <a:pPr marL="285750" indent="-285750">
              <a:buFont typeface="Arial" panose="020B0604020202020204" pitchFamily="34" charset="0"/>
              <a:buChar char="•"/>
            </a:pPr>
            <a:r>
              <a:rPr lang="en-CA" dirty="0"/>
              <a:t>R &gt; 1 R = 1 (0,5-2,1) et R = 1,9 (0,5-5,2)</a:t>
            </a:r>
          </a:p>
        </p:txBody>
      </p:sp>
      <p:sp>
        <p:nvSpPr>
          <p:cNvPr id="36" name="TextBox 35">
            <a:extLst>
              <a:ext uri="{FF2B5EF4-FFF2-40B4-BE49-F238E27FC236}">
                <a16:creationId xmlns:a16="http://schemas.microsoft.com/office/drawing/2014/main" id="{901CF38C-A2EB-8F0A-D5BF-90EEC6349EC0}"/>
              </a:ext>
            </a:extLst>
          </p:cNvPr>
          <p:cNvSpPr txBox="1"/>
          <p:nvPr/>
        </p:nvSpPr>
        <p:spPr>
          <a:xfrm>
            <a:off x="8380621" y="3412858"/>
            <a:ext cx="2973179" cy="1200329"/>
          </a:xfrm>
          <a:prstGeom prst="rect">
            <a:avLst/>
          </a:prstGeom>
          <a:noFill/>
        </p:spPr>
        <p:txBody>
          <a:bodyPr wrap="square" rtlCol="0">
            <a:spAutoFit/>
          </a:bodyPr>
          <a:lstStyle/>
          <a:p>
            <a:pPr marL="285750" indent="-285750">
              <a:buFont typeface="Arial" panose="020B0604020202020204" pitchFamily="34" charset="0"/>
              <a:buChar char="•"/>
            </a:pPr>
            <a:r>
              <a:rPr lang="en-CA" dirty="0"/>
              <a:t>Mortalité de 100</a:t>
            </a:r>
          </a:p>
          <a:p>
            <a:pPr marL="285750" indent="-285750">
              <a:buFont typeface="Arial" panose="020B0604020202020204" pitchFamily="34" charset="0"/>
              <a:buChar char="•"/>
            </a:pPr>
            <a:r>
              <a:rPr lang="en-CA" dirty="0"/>
              <a:t>Tous les oiseaux excrètent le virus par les choanes et le cloaque</a:t>
            </a:r>
          </a:p>
          <a:p>
            <a:pPr marL="285750" indent="-285750">
              <a:buFont typeface="Arial" panose="020B0604020202020204" pitchFamily="34" charset="0"/>
              <a:buChar char="•"/>
            </a:pPr>
            <a:r>
              <a:rPr lang="en-CA" dirty="0"/>
              <a:t>Valeur R = 15,4 (6-33)</a:t>
            </a:r>
          </a:p>
        </p:txBody>
      </p:sp>
      <p:sp>
        <p:nvSpPr>
          <p:cNvPr id="37" name="TextBox 36">
            <a:extLst>
              <a:ext uri="{FF2B5EF4-FFF2-40B4-BE49-F238E27FC236}">
                <a16:creationId xmlns:a16="http://schemas.microsoft.com/office/drawing/2014/main" id="{946F016B-7BB0-9486-3429-A1491D2F97BE}"/>
              </a:ext>
            </a:extLst>
          </p:cNvPr>
          <p:cNvSpPr txBox="1"/>
          <p:nvPr/>
        </p:nvSpPr>
        <p:spPr>
          <a:xfrm>
            <a:off x="260768" y="5070387"/>
            <a:ext cx="11839501" cy="707886"/>
          </a:xfrm>
          <a:prstGeom prst="rect">
            <a:avLst/>
          </a:prstGeom>
          <a:noFill/>
        </p:spPr>
        <p:txBody>
          <a:bodyPr wrap="square" rtlCol="0">
            <a:spAutoFit/>
          </a:bodyPr>
          <a:lstStyle/>
          <a:p>
            <a:r>
              <a:rPr lang="en-CA" sz="2000" b="1" dirty="0"/>
              <a:t>Phase 2 – 24 semaines après la vaccination, le vaccin protège contre les signes cliniques et la mort, les poulets vaccinés excrètent nettement moins de virus que les poulets non vaccinés</a:t>
            </a:r>
          </a:p>
        </p:txBody>
      </p:sp>
    </p:spTree>
    <p:extLst>
      <p:ext uri="{BB962C8B-B14F-4D97-AF65-F5344CB8AC3E}">
        <p14:creationId xmlns:p14="http://schemas.microsoft.com/office/powerpoint/2010/main" val="200219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ADD9-FC97-1AEA-6B97-902D9C91B365}"/>
              </a:ext>
            </a:extLst>
          </p:cNvPr>
          <p:cNvSpPr>
            <a:spLocks noGrp="1"/>
          </p:cNvSpPr>
          <p:nvPr>
            <p:ph type="title"/>
          </p:nvPr>
        </p:nvSpPr>
        <p:spPr/>
        <p:txBody>
          <a:bodyPr>
            <a:noAutofit/>
          </a:bodyPr>
          <a:lstStyle/>
          <a:p>
            <a:r>
              <a:rPr lang="en-CA" sz="3200" dirty="0">
                <a:hlinkClick r:id="rId3"/>
              </a:rPr>
              <a:t>Efficacité du vaccin inactivé contre le virus de la grippe aviaire hautement pathogène H5 Clade 2.3.4.4b chez les dindes</a:t>
            </a:r>
            <a:endParaRPr lang="en-CA" sz="3200" dirty="0"/>
          </a:p>
        </p:txBody>
      </p:sp>
      <p:sp>
        <p:nvSpPr>
          <p:cNvPr id="3" name="Content Placeholder 2">
            <a:extLst>
              <a:ext uri="{FF2B5EF4-FFF2-40B4-BE49-F238E27FC236}">
                <a16:creationId xmlns:a16="http://schemas.microsoft.com/office/drawing/2014/main" id="{CEF268CB-09CC-3F7C-E18B-C050F522F9BA}"/>
              </a:ext>
            </a:extLst>
          </p:cNvPr>
          <p:cNvSpPr>
            <a:spLocks noGrp="1"/>
          </p:cNvSpPr>
          <p:nvPr>
            <p:ph type="body" sz="quarter" idx="13"/>
          </p:nvPr>
        </p:nvSpPr>
        <p:spPr/>
        <p:txBody>
          <a:bodyPr/>
          <a:lstStyle/>
          <a:p>
            <a:r>
              <a:rPr lang="en-CA" dirty="0"/>
              <a:t>Étude de l'USDA</a:t>
            </a:r>
          </a:p>
          <a:p>
            <a:r>
              <a:rPr lang="en-CA" dirty="0"/>
              <a:t>Objectif : évaluer l'efficacité d'une dose unique de vaccin inactivé, administrée à différents âges, contre l'infection par le virus H5N1 2.3.4.4.b chez des dindes blanches à poitrine large âgées de 10 semaines</a:t>
            </a:r>
          </a:p>
          <a:p>
            <a:r>
              <a:rPr lang="en-CA" dirty="0"/>
              <a:t>Le vaccin était un vaccin inactivé H5N9</a:t>
            </a:r>
          </a:p>
          <a:p>
            <a:r>
              <a:rPr lang="en-CA" dirty="0"/>
              <a:t>La partie N9 devrait permettre de différencier les oiseaux vaccinés de ceux infectés par le virus H5N1</a:t>
            </a:r>
          </a:p>
        </p:txBody>
      </p:sp>
    </p:spTree>
    <p:extLst>
      <p:ext uri="{BB962C8B-B14F-4D97-AF65-F5344CB8AC3E}">
        <p14:creationId xmlns:p14="http://schemas.microsoft.com/office/powerpoint/2010/main" val="126697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10510D-4318-CE1F-D2E2-6C18F3B972BD}"/>
              </a:ext>
            </a:extLst>
          </p:cNvPr>
          <p:cNvPicPr>
            <a:picLocks noGrp="1" noChangeAspect="1"/>
          </p:cNvPicPr>
          <p:nvPr>
            <p:ph idx="1"/>
          </p:nvPr>
        </p:nvPicPr>
        <p:blipFill>
          <a:blip r:embed="rId3"/>
          <a:stretch>
            <a:fillRect/>
          </a:stretch>
        </p:blipFill>
        <p:spPr>
          <a:xfrm>
            <a:off x="-140677" y="682466"/>
            <a:ext cx="12271896" cy="4916885"/>
          </a:xfrm>
        </p:spPr>
      </p:pic>
    </p:spTree>
    <p:extLst>
      <p:ext uri="{BB962C8B-B14F-4D97-AF65-F5344CB8AC3E}">
        <p14:creationId xmlns:p14="http://schemas.microsoft.com/office/powerpoint/2010/main" val="168998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6563-5F99-8F56-8214-37BA44338C3F}"/>
              </a:ext>
            </a:extLst>
          </p:cNvPr>
          <p:cNvSpPr>
            <a:spLocks noGrp="1"/>
          </p:cNvSpPr>
          <p:nvPr>
            <p:ph type="title"/>
          </p:nvPr>
        </p:nvSpPr>
        <p:spPr>
          <a:xfrm>
            <a:off x="838200" y="0"/>
            <a:ext cx="10515600" cy="992778"/>
          </a:xfrm>
        </p:spPr>
        <p:txBody>
          <a:bodyPr>
            <a:normAutofit/>
          </a:bodyPr>
          <a:lstStyle/>
          <a:p>
            <a:pPr algn="ctr"/>
            <a:r>
              <a:rPr lang="en-CA" b="1" dirty="0">
                <a:latin typeface="+mn-lt"/>
              </a:rPr>
              <a:t>Résultats – Signes cliniques et mortalité</a:t>
            </a:r>
          </a:p>
        </p:txBody>
      </p:sp>
      <p:pic>
        <p:nvPicPr>
          <p:cNvPr id="5" name="Content Placeholder 4" descr="A black and grey bird&#10;&#10;AI-generated content may be incorrect.">
            <a:extLst>
              <a:ext uri="{FF2B5EF4-FFF2-40B4-BE49-F238E27FC236}">
                <a16:creationId xmlns:a16="http://schemas.microsoft.com/office/drawing/2014/main" id="{A9A60015-9F0D-018B-96B2-5201D841E0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44" y="1601183"/>
            <a:ext cx="2097292" cy="2097292"/>
          </a:xfrm>
        </p:spPr>
      </p:pic>
      <p:sp>
        <p:nvSpPr>
          <p:cNvPr id="6" name="TextBox 5">
            <a:extLst>
              <a:ext uri="{FF2B5EF4-FFF2-40B4-BE49-F238E27FC236}">
                <a16:creationId xmlns:a16="http://schemas.microsoft.com/office/drawing/2014/main" id="{F05AC36A-5F9F-9509-8141-B1387121CF7D}"/>
              </a:ext>
            </a:extLst>
          </p:cNvPr>
          <p:cNvSpPr txBox="1"/>
          <p:nvPr/>
        </p:nvSpPr>
        <p:spPr>
          <a:xfrm>
            <a:off x="484577" y="852717"/>
            <a:ext cx="707245" cy="369332"/>
          </a:xfrm>
          <a:prstGeom prst="rect">
            <a:avLst/>
          </a:prstGeom>
          <a:noFill/>
        </p:spPr>
        <p:txBody>
          <a:bodyPr wrap="none" rtlCol="0">
            <a:spAutoFit/>
          </a:bodyPr>
          <a:lstStyle/>
          <a:p>
            <a:r>
              <a:rPr lang="en-CA" dirty="0"/>
              <a:t>Simulés</a:t>
            </a:r>
          </a:p>
        </p:txBody>
      </p:sp>
      <p:pic>
        <p:nvPicPr>
          <p:cNvPr id="8" name="Picture 7" descr="A blue bird with black background&#10;&#10;AI-generated content may be incorrect.">
            <a:extLst>
              <a:ext uri="{FF2B5EF4-FFF2-40B4-BE49-F238E27FC236}">
                <a16:creationId xmlns:a16="http://schemas.microsoft.com/office/drawing/2014/main" id="{4537EFED-75C7-C74D-BC77-EDD4C0600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9" y="1601183"/>
            <a:ext cx="2012869" cy="2012869"/>
          </a:xfrm>
          <a:prstGeom prst="rect">
            <a:avLst/>
          </a:prstGeom>
        </p:spPr>
      </p:pic>
      <p:sp>
        <p:nvSpPr>
          <p:cNvPr id="9" name="TextBox 8">
            <a:extLst>
              <a:ext uri="{FF2B5EF4-FFF2-40B4-BE49-F238E27FC236}">
                <a16:creationId xmlns:a16="http://schemas.microsoft.com/office/drawing/2014/main" id="{828D2339-CB7F-AB60-A4B1-6EF8D919D159}"/>
              </a:ext>
            </a:extLst>
          </p:cNvPr>
          <p:cNvSpPr txBox="1"/>
          <p:nvPr/>
        </p:nvSpPr>
        <p:spPr>
          <a:xfrm>
            <a:off x="3093874" y="852717"/>
            <a:ext cx="1372909" cy="646331"/>
          </a:xfrm>
          <a:prstGeom prst="rect">
            <a:avLst/>
          </a:prstGeom>
          <a:noFill/>
        </p:spPr>
        <p:txBody>
          <a:bodyPr wrap="square" rtlCol="0">
            <a:spAutoFit/>
          </a:bodyPr>
          <a:lstStyle/>
          <a:p>
            <a:r>
              <a:rPr lang="en-CA" dirty="0"/>
              <a:t>Vacciné</a:t>
            </a:r>
          </a:p>
          <a:p>
            <a:r>
              <a:rPr lang="en-CA" dirty="0"/>
              <a:t>3 semaines</a:t>
            </a:r>
          </a:p>
        </p:txBody>
      </p:sp>
      <p:pic>
        <p:nvPicPr>
          <p:cNvPr id="11" name="Picture 10" descr="A blue bird with black background&#10;&#10;AI-generated content may be incorrect.">
            <a:extLst>
              <a:ext uri="{FF2B5EF4-FFF2-40B4-BE49-F238E27FC236}">
                <a16:creationId xmlns:a16="http://schemas.microsoft.com/office/drawing/2014/main" id="{4FAF4759-5633-B44E-7756-6B36B043BE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1601183"/>
            <a:ext cx="2097292" cy="2097292"/>
          </a:xfrm>
          <a:prstGeom prst="rect">
            <a:avLst/>
          </a:prstGeom>
        </p:spPr>
      </p:pic>
      <p:sp>
        <p:nvSpPr>
          <p:cNvPr id="12" name="TextBox 11">
            <a:extLst>
              <a:ext uri="{FF2B5EF4-FFF2-40B4-BE49-F238E27FC236}">
                <a16:creationId xmlns:a16="http://schemas.microsoft.com/office/drawing/2014/main" id="{8DCAFA29-4CCC-7ACD-CDC9-EFE3ACEE0EBD}"/>
              </a:ext>
            </a:extLst>
          </p:cNvPr>
          <p:cNvSpPr txBox="1"/>
          <p:nvPr/>
        </p:nvSpPr>
        <p:spPr>
          <a:xfrm>
            <a:off x="6042409" y="801259"/>
            <a:ext cx="1204369" cy="646331"/>
          </a:xfrm>
          <a:prstGeom prst="rect">
            <a:avLst/>
          </a:prstGeom>
          <a:noFill/>
        </p:spPr>
        <p:txBody>
          <a:bodyPr wrap="none" rtlCol="0">
            <a:spAutoFit/>
          </a:bodyPr>
          <a:lstStyle/>
          <a:p>
            <a:r>
              <a:rPr lang="en-CA" dirty="0"/>
              <a:t>Vacciné</a:t>
            </a:r>
          </a:p>
          <a:p>
            <a:r>
              <a:rPr lang="en-CA" dirty="0"/>
              <a:t>7 semaines</a:t>
            </a:r>
          </a:p>
        </p:txBody>
      </p:sp>
      <p:pic>
        <p:nvPicPr>
          <p:cNvPr id="14" name="Picture 13" descr="A blue bird with black background&#10;&#10;AI-generated content may be incorrect.">
            <a:extLst>
              <a:ext uri="{FF2B5EF4-FFF2-40B4-BE49-F238E27FC236}">
                <a16:creationId xmlns:a16="http://schemas.microsoft.com/office/drawing/2014/main" id="{7CAA7992-591B-93FF-1D8B-4B5FD74AB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282" y="1554918"/>
            <a:ext cx="2012869" cy="2012869"/>
          </a:xfrm>
          <a:prstGeom prst="rect">
            <a:avLst/>
          </a:prstGeom>
        </p:spPr>
      </p:pic>
      <p:sp>
        <p:nvSpPr>
          <p:cNvPr id="15" name="TextBox 14">
            <a:extLst>
              <a:ext uri="{FF2B5EF4-FFF2-40B4-BE49-F238E27FC236}">
                <a16:creationId xmlns:a16="http://schemas.microsoft.com/office/drawing/2014/main" id="{6E4C19AB-686F-3910-274B-1A2520E508B3}"/>
              </a:ext>
            </a:extLst>
          </p:cNvPr>
          <p:cNvSpPr txBox="1"/>
          <p:nvPr/>
        </p:nvSpPr>
        <p:spPr>
          <a:xfrm>
            <a:off x="8480887" y="769964"/>
            <a:ext cx="1257267" cy="646331"/>
          </a:xfrm>
          <a:prstGeom prst="rect">
            <a:avLst/>
          </a:prstGeom>
          <a:noFill/>
        </p:spPr>
        <p:txBody>
          <a:bodyPr wrap="none" rtlCol="0">
            <a:spAutoFit/>
          </a:bodyPr>
          <a:lstStyle/>
          <a:p>
            <a:r>
              <a:rPr lang="en-CA" dirty="0"/>
              <a:t>Vacciné </a:t>
            </a:r>
          </a:p>
          <a:p>
            <a:r>
              <a:rPr lang="en-CA" dirty="0"/>
              <a:t>9 semaines</a:t>
            </a:r>
          </a:p>
        </p:txBody>
      </p:sp>
      <p:pic>
        <p:nvPicPr>
          <p:cNvPr id="16" name="Content Placeholder 4" descr="A black and grey bird&#10;&#10;AI-generated content may be incorrect.">
            <a:extLst>
              <a:ext uri="{FF2B5EF4-FFF2-40B4-BE49-F238E27FC236}">
                <a16:creationId xmlns:a16="http://schemas.microsoft.com/office/drawing/2014/main" id="{70C9EA8B-2CB1-11BE-0CE0-5D4474B6D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0447" y="4092657"/>
            <a:ext cx="2097292" cy="2097292"/>
          </a:xfrm>
          <a:prstGeom prst="rect">
            <a:avLst/>
          </a:prstGeom>
        </p:spPr>
      </p:pic>
      <p:sp>
        <p:nvSpPr>
          <p:cNvPr id="17" name="TextBox 16">
            <a:extLst>
              <a:ext uri="{FF2B5EF4-FFF2-40B4-BE49-F238E27FC236}">
                <a16:creationId xmlns:a16="http://schemas.microsoft.com/office/drawing/2014/main" id="{732D6732-F6E0-C9C5-9F09-EEA4129018F6}"/>
              </a:ext>
            </a:extLst>
          </p:cNvPr>
          <p:cNvSpPr txBox="1"/>
          <p:nvPr/>
        </p:nvSpPr>
        <p:spPr>
          <a:xfrm>
            <a:off x="94794" y="3567787"/>
            <a:ext cx="2098973" cy="646331"/>
          </a:xfrm>
          <a:prstGeom prst="rect">
            <a:avLst/>
          </a:prstGeom>
          <a:noFill/>
        </p:spPr>
        <p:txBody>
          <a:bodyPr wrap="none" rtlCol="0">
            <a:spAutoFit/>
          </a:bodyPr>
          <a:lstStyle/>
          <a:p>
            <a:r>
              <a:rPr lang="en-CA" dirty="0"/>
              <a:t>Mortalité à 100 %</a:t>
            </a:r>
          </a:p>
          <a:p>
            <a:r>
              <a:rPr lang="en-CA" dirty="0"/>
              <a:t>Signes cliniques de l'IAHP</a:t>
            </a:r>
          </a:p>
        </p:txBody>
      </p:sp>
      <p:pic>
        <p:nvPicPr>
          <p:cNvPr id="18" name="Picture 17" descr="A blue bird with black background&#10;&#10;AI-generated content may be incorrect.">
            <a:extLst>
              <a:ext uri="{FF2B5EF4-FFF2-40B4-BE49-F238E27FC236}">
                <a16:creationId xmlns:a16="http://schemas.microsoft.com/office/drawing/2014/main" id="{94A23BDB-07DE-05DD-DB5B-3983B6C4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8" y="4092657"/>
            <a:ext cx="2012869" cy="2012869"/>
          </a:xfrm>
          <a:prstGeom prst="rect">
            <a:avLst/>
          </a:prstGeom>
        </p:spPr>
      </p:pic>
      <p:pic>
        <p:nvPicPr>
          <p:cNvPr id="19" name="Picture 18" descr="A blue bird with black background&#10;&#10;AI-generated content may be incorrect.">
            <a:extLst>
              <a:ext uri="{FF2B5EF4-FFF2-40B4-BE49-F238E27FC236}">
                <a16:creationId xmlns:a16="http://schemas.microsoft.com/office/drawing/2014/main" id="{79E3ED1D-7C24-E946-3D05-14E08085C4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4008234"/>
            <a:ext cx="2097292" cy="2097292"/>
          </a:xfrm>
          <a:prstGeom prst="rect">
            <a:avLst/>
          </a:prstGeom>
        </p:spPr>
      </p:pic>
      <p:pic>
        <p:nvPicPr>
          <p:cNvPr id="20" name="Picture 19" descr="A blue bird with black background&#10;&#10;AI-generated content may be incorrect.">
            <a:extLst>
              <a:ext uri="{FF2B5EF4-FFF2-40B4-BE49-F238E27FC236}">
                <a16:creationId xmlns:a16="http://schemas.microsoft.com/office/drawing/2014/main" id="{DE0C069D-8AFA-C482-A663-1E39A7F17C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6400" y="4092657"/>
            <a:ext cx="2012869" cy="2012869"/>
          </a:xfrm>
          <a:prstGeom prst="rect">
            <a:avLst/>
          </a:prstGeom>
        </p:spPr>
      </p:pic>
      <p:sp>
        <p:nvSpPr>
          <p:cNvPr id="22" name="TextBox 21">
            <a:extLst>
              <a:ext uri="{FF2B5EF4-FFF2-40B4-BE49-F238E27FC236}">
                <a16:creationId xmlns:a16="http://schemas.microsoft.com/office/drawing/2014/main" id="{E172055C-21BD-34C0-6089-718B05482198}"/>
              </a:ext>
            </a:extLst>
          </p:cNvPr>
          <p:cNvSpPr txBox="1"/>
          <p:nvPr/>
        </p:nvSpPr>
        <p:spPr>
          <a:xfrm>
            <a:off x="2889739" y="3752453"/>
            <a:ext cx="1826778" cy="369332"/>
          </a:xfrm>
          <a:prstGeom prst="rect">
            <a:avLst/>
          </a:prstGeom>
          <a:noFill/>
        </p:spPr>
        <p:txBody>
          <a:bodyPr wrap="square">
            <a:spAutoFit/>
          </a:bodyPr>
          <a:lstStyle/>
          <a:p>
            <a:r>
              <a:rPr lang="en-CA" dirty="0"/>
              <a:t>Survie à 100</a:t>
            </a:r>
          </a:p>
        </p:txBody>
      </p:sp>
      <p:sp>
        <p:nvSpPr>
          <p:cNvPr id="23" name="TextBox 22">
            <a:extLst>
              <a:ext uri="{FF2B5EF4-FFF2-40B4-BE49-F238E27FC236}">
                <a16:creationId xmlns:a16="http://schemas.microsoft.com/office/drawing/2014/main" id="{0CCAA1FB-7EA7-A019-EE03-3FD48558862D}"/>
              </a:ext>
            </a:extLst>
          </p:cNvPr>
          <p:cNvSpPr txBox="1"/>
          <p:nvPr/>
        </p:nvSpPr>
        <p:spPr>
          <a:xfrm>
            <a:off x="5899739" y="3714404"/>
            <a:ext cx="1826778" cy="369332"/>
          </a:xfrm>
          <a:prstGeom prst="rect">
            <a:avLst/>
          </a:prstGeom>
          <a:noFill/>
        </p:spPr>
        <p:txBody>
          <a:bodyPr wrap="square">
            <a:spAutoFit/>
          </a:bodyPr>
          <a:lstStyle/>
          <a:p>
            <a:r>
              <a:rPr lang="en-CA" dirty="0"/>
              <a:t>Survie à 100</a:t>
            </a:r>
          </a:p>
        </p:txBody>
      </p:sp>
      <p:sp>
        <p:nvSpPr>
          <p:cNvPr id="24" name="TextBox 23">
            <a:extLst>
              <a:ext uri="{FF2B5EF4-FFF2-40B4-BE49-F238E27FC236}">
                <a16:creationId xmlns:a16="http://schemas.microsoft.com/office/drawing/2014/main" id="{296AF059-C80A-D665-6125-015F45586E07}"/>
              </a:ext>
            </a:extLst>
          </p:cNvPr>
          <p:cNvSpPr txBox="1"/>
          <p:nvPr/>
        </p:nvSpPr>
        <p:spPr>
          <a:xfrm>
            <a:off x="8418019" y="3723325"/>
            <a:ext cx="1826778" cy="369332"/>
          </a:xfrm>
          <a:prstGeom prst="rect">
            <a:avLst/>
          </a:prstGeom>
          <a:noFill/>
        </p:spPr>
        <p:txBody>
          <a:bodyPr wrap="square">
            <a:spAutoFit/>
          </a:bodyPr>
          <a:lstStyle/>
          <a:p>
            <a:r>
              <a:rPr lang="en-CA" dirty="0"/>
              <a:t>Survie à 100</a:t>
            </a:r>
          </a:p>
        </p:txBody>
      </p:sp>
      <p:pic>
        <p:nvPicPr>
          <p:cNvPr id="25" name="Picture 24" descr="A blue bird with black background&#10;&#10;AI-generated content may be incorrect.">
            <a:extLst>
              <a:ext uri="{FF2B5EF4-FFF2-40B4-BE49-F238E27FC236}">
                <a16:creationId xmlns:a16="http://schemas.microsoft.com/office/drawing/2014/main" id="{DBB6684D-0D6B-8DAA-FB57-0C87D78FE1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35611">
            <a:off x="10138467" y="4095574"/>
            <a:ext cx="915520" cy="915520"/>
          </a:xfrm>
          <a:prstGeom prst="rect">
            <a:avLst/>
          </a:prstGeom>
        </p:spPr>
      </p:pic>
      <p:pic>
        <p:nvPicPr>
          <p:cNvPr id="26" name="Picture 25" descr="A blue bird with black background&#10;&#10;AI-generated content may be incorrect.">
            <a:extLst>
              <a:ext uri="{FF2B5EF4-FFF2-40B4-BE49-F238E27FC236}">
                <a16:creationId xmlns:a16="http://schemas.microsoft.com/office/drawing/2014/main" id="{F4E89C00-EDC5-0E78-5AE9-E787D0FB69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00444">
            <a:off x="10252518" y="5199506"/>
            <a:ext cx="955216" cy="955216"/>
          </a:xfrm>
          <a:prstGeom prst="rect">
            <a:avLst/>
          </a:prstGeom>
        </p:spPr>
      </p:pic>
      <p:sp>
        <p:nvSpPr>
          <p:cNvPr id="27" name="TextBox 26">
            <a:extLst>
              <a:ext uri="{FF2B5EF4-FFF2-40B4-BE49-F238E27FC236}">
                <a16:creationId xmlns:a16="http://schemas.microsoft.com/office/drawing/2014/main" id="{632A840B-6C6F-670D-091D-2C7751E76B29}"/>
              </a:ext>
            </a:extLst>
          </p:cNvPr>
          <p:cNvSpPr txBox="1"/>
          <p:nvPr/>
        </p:nvSpPr>
        <p:spPr>
          <a:xfrm>
            <a:off x="10131075" y="3668262"/>
            <a:ext cx="1136153" cy="461665"/>
          </a:xfrm>
          <a:prstGeom prst="rect">
            <a:avLst/>
          </a:prstGeom>
          <a:noFill/>
        </p:spPr>
        <p:txBody>
          <a:bodyPr wrap="square" rtlCol="0">
            <a:spAutoFit/>
          </a:bodyPr>
          <a:lstStyle/>
          <a:p>
            <a:r>
              <a:rPr lang="en-CA" sz="1200" dirty="0"/>
              <a:t>Gonflement autour des yeux</a:t>
            </a:r>
          </a:p>
        </p:txBody>
      </p:sp>
      <p:sp>
        <p:nvSpPr>
          <p:cNvPr id="28" name="TextBox 27">
            <a:extLst>
              <a:ext uri="{FF2B5EF4-FFF2-40B4-BE49-F238E27FC236}">
                <a16:creationId xmlns:a16="http://schemas.microsoft.com/office/drawing/2014/main" id="{EA5CB5D7-AC16-827C-41FE-11617CAB7E99}"/>
              </a:ext>
            </a:extLst>
          </p:cNvPr>
          <p:cNvSpPr txBox="1"/>
          <p:nvPr/>
        </p:nvSpPr>
        <p:spPr>
          <a:xfrm>
            <a:off x="10235263" y="5044953"/>
            <a:ext cx="721929" cy="276999"/>
          </a:xfrm>
          <a:prstGeom prst="rect">
            <a:avLst/>
          </a:prstGeom>
          <a:noFill/>
        </p:spPr>
        <p:txBody>
          <a:bodyPr wrap="none" rtlCol="0">
            <a:spAutoFit/>
          </a:bodyPr>
          <a:lstStyle/>
          <a:p>
            <a:r>
              <a:rPr lang="en-CA" sz="1200" dirty="0"/>
              <a:t>Léthargie</a:t>
            </a:r>
          </a:p>
        </p:txBody>
      </p:sp>
      <p:sp>
        <p:nvSpPr>
          <p:cNvPr id="3" name="TextBox 2">
            <a:extLst>
              <a:ext uri="{FF2B5EF4-FFF2-40B4-BE49-F238E27FC236}">
                <a16:creationId xmlns:a16="http://schemas.microsoft.com/office/drawing/2014/main" id="{7A75B645-243F-C1C8-8D95-53092900087B}"/>
              </a:ext>
            </a:extLst>
          </p:cNvPr>
          <p:cNvSpPr txBox="1"/>
          <p:nvPr/>
        </p:nvSpPr>
        <p:spPr>
          <a:xfrm>
            <a:off x="10991134" y="3095269"/>
            <a:ext cx="1106072" cy="646331"/>
          </a:xfrm>
          <a:prstGeom prst="rect">
            <a:avLst/>
          </a:prstGeom>
          <a:noFill/>
        </p:spPr>
        <p:txBody>
          <a:bodyPr wrap="none" rtlCol="0">
            <a:spAutoFit/>
          </a:bodyPr>
          <a:lstStyle/>
          <a:p>
            <a:r>
              <a:rPr lang="en-CA" dirty="0"/>
              <a:t>Défi</a:t>
            </a:r>
          </a:p>
          <a:p>
            <a:r>
              <a:rPr lang="en-CA" dirty="0"/>
              <a:t>10 semaines</a:t>
            </a:r>
          </a:p>
        </p:txBody>
      </p:sp>
      <p:pic>
        <p:nvPicPr>
          <p:cNvPr id="7" name="Picture 6" descr="A group of blue virus shapes&#10;&#10;AI-generated content may be incorrect.">
            <a:extLst>
              <a:ext uri="{FF2B5EF4-FFF2-40B4-BE49-F238E27FC236}">
                <a16:creationId xmlns:a16="http://schemas.microsoft.com/office/drawing/2014/main" id="{683A0B0B-2ECE-27C1-4767-BAE2D03CAD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9534" y="2374117"/>
            <a:ext cx="829272" cy="829272"/>
          </a:xfrm>
          <a:prstGeom prst="rect">
            <a:avLst/>
          </a:prstGeom>
        </p:spPr>
      </p:pic>
    </p:spTree>
    <p:extLst>
      <p:ext uri="{BB962C8B-B14F-4D97-AF65-F5344CB8AC3E}">
        <p14:creationId xmlns:p14="http://schemas.microsoft.com/office/powerpoint/2010/main" val="381153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6DC6-6750-3017-9E61-F4E392E1A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09C7-8814-D1D7-76AA-C813FAEC06A0}"/>
              </a:ext>
            </a:extLst>
          </p:cNvPr>
          <p:cNvSpPr>
            <a:spLocks noGrp="1"/>
          </p:cNvSpPr>
          <p:nvPr>
            <p:ph type="title"/>
          </p:nvPr>
        </p:nvSpPr>
        <p:spPr>
          <a:xfrm>
            <a:off x="838200" y="0"/>
            <a:ext cx="10515600" cy="992778"/>
          </a:xfrm>
        </p:spPr>
        <p:txBody>
          <a:bodyPr>
            <a:normAutofit/>
          </a:bodyPr>
          <a:lstStyle/>
          <a:p>
            <a:pPr algn="ctr"/>
            <a:r>
              <a:rPr lang="en-CA" b="1" dirty="0">
                <a:latin typeface="+mn-lt"/>
              </a:rPr>
              <a:t>Résultats – Excrétion virale</a:t>
            </a:r>
          </a:p>
        </p:txBody>
      </p:sp>
      <p:pic>
        <p:nvPicPr>
          <p:cNvPr id="5" name="Content Placeholder 4" descr="A black and grey bird&#10;&#10;AI-generated content may be incorrect.">
            <a:extLst>
              <a:ext uri="{FF2B5EF4-FFF2-40B4-BE49-F238E27FC236}">
                <a16:creationId xmlns:a16="http://schemas.microsoft.com/office/drawing/2014/main" id="{73B10257-736D-7255-7AFD-FC366BCCD7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44" y="1601183"/>
            <a:ext cx="2097292" cy="2097292"/>
          </a:xfrm>
        </p:spPr>
      </p:pic>
      <p:sp>
        <p:nvSpPr>
          <p:cNvPr id="6" name="TextBox 5">
            <a:extLst>
              <a:ext uri="{FF2B5EF4-FFF2-40B4-BE49-F238E27FC236}">
                <a16:creationId xmlns:a16="http://schemas.microsoft.com/office/drawing/2014/main" id="{E4BB8FD4-79E3-6758-D9ED-51153F3ECE46}"/>
              </a:ext>
            </a:extLst>
          </p:cNvPr>
          <p:cNvSpPr txBox="1"/>
          <p:nvPr/>
        </p:nvSpPr>
        <p:spPr>
          <a:xfrm>
            <a:off x="484577" y="852717"/>
            <a:ext cx="707245" cy="369332"/>
          </a:xfrm>
          <a:prstGeom prst="rect">
            <a:avLst/>
          </a:prstGeom>
          <a:noFill/>
        </p:spPr>
        <p:txBody>
          <a:bodyPr wrap="none" rtlCol="0">
            <a:spAutoFit/>
          </a:bodyPr>
          <a:lstStyle/>
          <a:p>
            <a:r>
              <a:rPr lang="en-CA" dirty="0"/>
              <a:t>Simulacre</a:t>
            </a:r>
          </a:p>
        </p:txBody>
      </p:sp>
      <p:pic>
        <p:nvPicPr>
          <p:cNvPr id="8" name="Picture 7" descr="A blue bird with black background&#10;&#10;AI-generated content may be incorrect.">
            <a:extLst>
              <a:ext uri="{FF2B5EF4-FFF2-40B4-BE49-F238E27FC236}">
                <a16:creationId xmlns:a16="http://schemas.microsoft.com/office/drawing/2014/main" id="{E63471E4-BBA5-1165-A7EA-D70C2BB87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9" y="1601183"/>
            <a:ext cx="2012869" cy="2012869"/>
          </a:xfrm>
          <a:prstGeom prst="rect">
            <a:avLst/>
          </a:prstGeom>
        </p:spPr>
      </p:pic>
      <p:sp>
        <p:nvSpPr>
          <p:cNvPr id="9" name="TextBox 8">
            <a:extLst>
              <a:ext uri="{FF2B5EF4-FFF2-40B4-BE49-F238E27FC236}">
                <a16:creationId xmlns:a16="http://schemas.microsoft.com/office/drawing/2014/main" id="{DC1700C3-6593-F555-3457-014FDC46EECD}"/>
              </a:ext>
            </a:extLst>
          </p:cNvPr>
          <p:cNvSpPr txBox="1"/>
          <p:nvPr/>
        </p:nvSpPr>
        <p:spPr>
          <a:xfrm>
            <a:off x="3093874" y="852717"/>
            <a:ext cx="1372909" cy="646331"/>
          </a:xfrm>
          <a:prstGeom prst="rect">
            <a:avLst/>
          </a:prstGeom>
          <a:noFill/>
        </p:spPr>
        <p:txBody>
          <a:bodyPr wrap="square" rtlCol="0">
            <a:spAutoFit/>
          </a:bodyPr>
          <a:lstStyle/>
          <a:p>
            <a:r>
              <a:rPr lang="en-CA" dirty="0"/>
              <a:t>Vacciné</a:t>
            </a:r>
          </a:p>
          <a:p>
            <a:r>
              <a:rPr lang="en-CA" dirty="0"/>
              <a:t>3 semaines</a:t>
            </a:r>
          </a:p>
        </p:txBody>
      </p:sp>
      <p:pic>
        <p:nvPicPr>
          <p:cNvPr id="11" name="Picture 10" descr="A blue bird with black background&#10;&#10;AI-generated content may be incorrect.">
            <a:extLst>
              <a:ext uri="{FF2B5EF4-FFF2-40B4-BE49-F238E27FC236}">
                <a16:creationId xmlns:a16="http://schemas.microsoft.com/office/drawing/2014/main" id="{58A201BC-EC76-0039-B993-21D13E5AF5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225" y="1601183"/>
            <a:ext cx="2097292" cy="2097292"/>
          </a:xfrm>
          <a:prstGeom prst="rect">
            <a:avLst/>
          </a:prstGeom>
        </p:spPr>
      </p:pic>
      <p:sp>
        <p:nvSpPr>
          <p:cNvPr id="12" name="TextBox 11">
            <a:extLst>
              <a:ext uri="{FF2B5EF4-FFF2-40B4-BE49-F238E27FC236}">
                <a16:creationId xmlns:a16="http://schemas.microsoft.com/office/drawing/2014/main" id="{BC06EF08-026F-FC5F-9189-9BE8750AFDD4}"/>
              </a:ext>
            </a:extLst>
          </p:cNvPr>
          <p:cNvSpPr txBox="1"/>
          <p:nvPr/>
        </p:nvSpPr>
        <p:spPr>
          <a:xfrm>
            <a:off x="6042409" y="801259"/>
            <a:ext cx="1204369" cy="646331"/>
          </a:xfrm>
          <a:prstGeom prst="rect">
            <a:avLst/>
          </a:prstGeom>
          <a:noFill/>
        </p:spPr>
        <p:txBody>
          <a:bodyPr wrap="none" rtlCol="0">
            <a:spAutoFit/>
          </a:bodyPr>
          <a:lstStyle/>
          <a:p>
            <a:r>
              <a:rPr lang="en-CA" dirty="0"/>
              <a:t>Vacciné</a:t>
            </a:r>
          </a:p>
          <a:p>
            <a:r>
              <a:rPr lang="en-CA" dirty="0"/>
              <a:t>7 semaines</a:t>
            </a:r>
          </a:p>
        </p:txBody>
      </p:sp>
      <p:pic>
        <p:nvPicPr>
          <p:cNvPr id="14" name="Picture 13" descr="A blue bird with black background&#10;&#10;AI-generated content may be incorrect.">
            <a:extLst>
              <a:ext uri="{FF2B5EF4-FFF2-40B4-BE49-F238E27FC236}">
                <a16:creationId xmlns:a16="http://schemas.microsoft.com/office/drawing/2014/main" id="{EDC5DBBF-EB45-855C-E17A-2FD5057CDB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1030" y="1601183"/>
            <a:ext cx="2012869" cy="2012869"/>
          </a:xfrm>
          <a:prstGeom prst="rect">
            <a:avLst/>
          </a:prstGeom>
        </p:spPr>
      </p:pic>
      <p:sp>
        <p:nvSpPr>
          <p:cNvPr id="15" name="TextBox 14">
            <a:extLst>
              <a:ext uri="{FF2B5EF4-FFF2-40B4-BE49-F238E27FC236}">
                <a16:creationId xmlns:a16="http://schemas.microsoft.com/office/drawing/2014/main" id="{636DD88A-8286-AFAE-8459-4D12FC59ABF7}"/>
              </a:ext>
            </a:extLst>
          </p:cNvPr>
          <p:cNvSpPr txBox="1"/>
          <p:nvPr/>
        </p:nvSpPr>
        <p:spPr>
          <a:xfrm>
            <a:off x="9148830" y="723346"/>
            <a:ext cx="1257267" cy="646331"/>
          </a:xfrm>
          <a:prstGeom prst="rect">
            <a:avLst/>
          </a:prstGeom>
          <a:noFill/>
        </p:spPr>
        <p:txBody>
          <a:bodyPr wrap="none" rtlCol="0">
            <a:spAutoFit/>
          </a:bodyPr>
          <a:lstStyle/>
          <a:p>
            <a:r>
              <a:rPr lang="en-CA" dirty="0"/>
              <a:t>Vacciné </a:t>
            </a:r>
          </a:p>
          <a:p>
            <a:r>
              <a:rPr lang="en-CA" dirty="0"/>
              <a:t>9 semaines</a:t>
            </a:r>
          </a:p>
        </p:txBody>
      </p:sp>
      <p:sp>
        <p:nvSpPr>
          <p:cNvPr id="17" name="TextBox 16">
            <a:extLst>
              <a:ext uri="{FF2B5EF4-FFF2-40B4-BE49-F238E27FC236}">
                <a16:creationId xmlns:a16="http://schemas.microsoft.com/office/drawing/2014/main" id="{289E8BA9-1569-07C5-D01D-42BC8505ED33}"/>
              </a:ext>
            </a:extLst>
          </p:cNvPr>
          <p:cNvSpPr txBox="1"/>
          <p:nvPr/>
        </p:nvSpPr>
        <p:spPr>
          <a:xfrm>
            <a:off x="94795" y="3567787"/>
            <a:ext cx="1696146" cy="1046440"/>
          </a:xfrm>
          <a:prstGeom prst="rect">
            <a:avLst/>
          </a:prstGeom>
          <a:noFill/>
        </p:spPr>
        <p:txBody>
          <a:bodyPr wrap="square" rtlCol="0">
            <a:spAutoFit/>
          </a:bodyPr>
          <a:lstStyle/>
          <a:p>
            <a:r>
              <a:rPr lang="en-CA" sz="1600" dirty="0"/>
              <a:t>100 % de virus excrété</a:t>
            </a:r>
          </a:p>
          <a:p>
            <a:r>
              <a:rPr lang="en-CA" sz="1600" dirty="0"/>
              <a:t>Oropharyngé + Cloacal</a:t>
            </a:r>
          </a:p>
          <a:p>
            <a:endParaRPr lang="en-CA" sz="1400" dirty="0"/>
          </a:p>
        </p:txBody>
      </p:sp>
      <p:sp>
        <p:nvSpPr>
          <p:cNvPr id="22" name="TextBox 21">
            <a:extLst>
              <a:ext uri="{FF2B5EF4-FFF2-40B4-BE49-F238E27FC236}">
                <a16:creationId xmlns:a16="http://schemas.microsoft.com/office/drawing/2014/main" id="{AED13EA0-63E5-A166-8AEF-C86A384E453D}"/>
              </a:ext>
            </a:extLst>
          </p:cNvPr>
          <p:cNvSpPr txBox="1"/>
          <p:nvPr/>
        </p:nvSpPr>
        <p:spPr>
          <a:xfrm>
            <a:off x="2890561" y="3584887"/>
            <a:ext cx="2346569" cy="646331"/>
          </a:xfrm>
          <a:prstGeom prst="rect">
            <a:avLst/>
          </a:prstGeom>
          <a:noFill/>
        </p:spPr>
        <p:txBody>
          <a:bodyPr wrap="square">
            <a:spAutoFit/>
          </a:bodyPr>
          <a:lstStyle/>
          <a:p>
            <a:r>
              <a:rPr lang="en-CA" dirty="0"/>
              <a:t>Oropharyngé – 80 % </a:t>
            </a:r>
          </a:p>
          <a:p>
            <a:r>
              <a:rPr lang="en-CA" dirty="0"/>
              <a:t>Cloacal – 10 %</a:t>
            </a:r>
          </a:p>
        </p:txBody>
      </p:sp>
      <p:sp>
        <p:nvSpPr>
          <p:cNvPr id="23" name="TextBox 22">
            <a:extLst>
              <a:ext uri="{FF2B5EF4-FFF2-40B4-BE49-F238E27FC236}">
                <a16:creationId xmlns:a16="http://schemas.microsoft.com/office/drawing/2014/main" id="{48667A33-9E19-4B2A-40C0-86DEDC2D32BB}"/>
              </a:ext>
            </a:extLst>
          </p:cNvPr>
          <p:cNvSpPr txBox="1"/>
          <p:nvPr/>
        </p:nvSpPr>
        <p:spPr>
          <a:xfrm>
            <a:off x="5720234" y="3562068"/>
            <a:ext cx="2346569" cy="646331"/>
          </a:xfrm>
          <a:prstGeom prst="rect">
            <a:avLst/>
          </a:prstGeom>
          <a:noFill/>
        </p:spPr>
        <p:txBody>
          <a:bodyPr wrap="square">
            <a:spAutoFit/>
          </a:bodyPr>
          <a:lstStyle/>
          <a:p>
            <a:r>
              <a:rPr lang="en-CA" dirty="0"/>
              <a:t>Oropharyngé – 100 %</a:t>
            </a:r>
          </a:p>
          <a:p>
            <a:r>
              <a:rPr lang="en-CA" dirty="0"/>
              <a:t>Cloacal – 50 %</a:t>
            </a:r>
          </a:p>
        </p:txBody>
      </p:sp>
      <p:sp>
        <p:nvSpPr>
          <p:cNvPr id="24" name="TextBox 23">
            <a:extLst>
              <a:ext uri="{FF2B5EF4-FFF2-40B4-BE49-F238E27FC236}">
                <a16:creationId xmlns:a16="http://schemas.microsoft.com/office/drawing/2014/main" id="{F75F8C10-D39E-AE88-FA77-7AACC35B006A}"/>
              </a:ext>
            </a:extLst>
          </p:cNvPr>
          <p:cNvSpPr txBox="1"/>
          <p:nvPr/>
        </p:nvSpPr>
        <p:spPr>
          <a:xfrm>
            <a:off x="8731056" y="3535190"/>
            <a:ext cx="2622744" cy="646331"/>
          </a:xfrm>
          <a:prstGeom prst="rect">
            <a:avLst/>
          </a:prstGeom>
          <a:noFill/>
        </p:spPr>
        <p:txBody>
          <a:bodyPr wrap="square">
            <a:spAutoFit/>
          </a:bodyPr>
          <a:lstStyle/>
          <a:p>
            <a:r>
              <a:rPr lang="en-CA" dirty="0"/>
              <a:t>Oropharyngé – 100 %</a:t>
            </a:r>
          </a:p>
          <a:p>
            <a:r>
              <a:rPr lang="en-CA" dirty="0"/>
              <a:t>Cloacal – 60 %</a:t>
            </a:r>
          </a:p>
        </p:txBody>
      </p:sp>
      <p:sp>
        <p:nvSpPr>
          <p:cNvPr id="4" name="Left Brace 3">
            <a:extLst>
              <a:ext uri="{FF2B5EF4-FFF2-40B4-BE49-F238E27FC236}">
                <a16:creationId xmlns:a16="http://schemas.microsoft.com/office/drawing/2014/main" id="{F950C006-5E3E-2DD8-3780-B86823936E4B}"/>
              </a:ext>
            </a:extLst>
          </p:cNvPr>
          <p:cNvSpPr/>
          <p:nvPr/>
        </p:nvSpPr>
        <p:spPr>
          <a:xfrm rot="16200000">
            <a:off x="6793166" y="-174448"/>
            <a:ext cx="437322" cy="91400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TextBox 6">
            <a:extLst>
              <a:ext uri="{FF2B5EF4-FFF2-40B4-BE49-F238E27FC236}">
                <a16:creationId xmlns:a16="http://schemas.microsoft.com/office/drawing/2014/main" id="{3A455EBC-5E53-175E-D87B-FE5CEE7B514A}"/>
              </a:ext>
            </a:extLst>
          </p:cNvPr>
          <p:cNvSpPr txBox="1"/>
          <p:nvPr/>
        </p:nvSpPr>
        <p:spPr>
          <a:xfrm>
            <a:off x="3492897" y="4609403"/>
            <a:ext cx="7507063" cy="646331"/>
          </a:xfrm>
          <a:prstGeom prst="rect">
            <a:avLst/>
          </a:prstGeom>
          <a:noFill/>
        </p:spPr>
        <p:txBody>
          <a:bodyPr wrap="square" rtlCol="0">
            <a:spAutoFit/>
          </a:bodyPr>
          <a:lstStyle/>
          <a:p>
            <a:r>
              <a:rPr lang="en-CA" dirty="0"/>
              <a:t>Les oiseaux vaccinés ont excrété beaucoup moins de virus après l'infection par rapport aux oiseaux non vaccinés.</a:t>
            </a:r>
          </a:p>
        </p:txBody>
      </p:sp>
      <p:sp>
        <p:nvSpPr>
          <p:cNvPr id="10" name="Left Brace 9">
            <a:extLst>
              <a:ext uri="{FF2B5EF4-FFF2-40B4-BE49-F238E27FC236}">
                <a16:creationId xmlns:a16="http://schemas.microsoft.com/office/drawing/2014/main" id="{E3661031-80EC-AEB3-16EE-85A04CF879D4}"/>
              </a:ext>
            </a:extLst>
          </p:cNvPr>
          <p:cNvSpPr/>
          <p:nvPr/>
        </p:nvSpPr>
        <p:spPr>
          <a:xfrm rot="16200000">
            <a:off x="10071494" y="3751707"/>
            <a:ext cx="245497" cy="28507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a:extLst>
              <a:ext uri="{FF2B5EF4-FFF2-40B4-BE49-F238E27FC236}">
                <a16:creationId xmlns:a16="http://schemas.microsoft.com/office/drawing/2014/main" id="{4AAC6F15-7E42-C5B0-81A9-551B50AA7766}"/>
              </a:ext>
            </a:extLst>
          </p:cNvPr>
          <p:cNvSpPr txBox="1"/>
          <p:nvPr/>
        </p:nvSpPr>
        <p:spPr>
          <a:xfrm>
            <a:off x="7693156" y="5343380"/>
            <a:ext cx="4168613" cy="1200329"/>
          </a:xfrm>
          <a:prstGeom prst="rect">
            <a:avLst/>
          </a:prstGeom>
          <a:noFill/>
        </p:spPr>
        <p:txBody>
          <a:bodyPr wrap="square" rtlCol="0">
            <a:spAutoFit/>
          </a:bodyPr>
          <a:lstStyle/>
          <a:p>
            <a:r>
              <a:rPr lang="en-CA" dirty="0"/>
              <a:t>Excrètent beaucoup plus de virus au 7e jour après l'infection</a:t>
            </a:r>
          </a:p>
          <a:p>
            <a:r>
              <a:rPr lang="en-CA" dirty="0"/>
              <a:t>Par rapport aux oiseaux vaccinés depuis 3 semaines</a:t>
            </a:r>
          </a:p>
        </p:txBody>
      </p:sp>
      <p:sp>
        <p:nvSpPr>
          <p:cNvPr id="3" name="Left Brace 2">
            <a:extLst>
              <a:ext uri="{FF2B5EF4-FFF2-40B4-BE49-F238E27FC236}">
                <a16:creationId xmlns:a16="http://schemas.microsoft.com/office/drawing/2014/main" id="{2D01C699-756A-101A-54A7-0A4543E0A6B6}"/>
              </a:ext>
            </a:extLst>
          </p:cNvPr>
          <p:cNvSpPr/>
          <p:nvPr/>
        </p:nvSpPr>
        <p:spPr>
          <a:xfrm rot="16200000">
            <a:off x="801918" y="3524093"/>
            <a:ext cx="281898" cy="16961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6BAD3E38-0875-A921-4D49-850499EB28E2}"/>
              </a:ext>
            </a:extLst>
          </p:cNvPr>
          <p:cNvSpPr txBox="1"/>
          <p:nvPr/>
        </p:nvSpPr>
        <p:spPr>
          <a:xfrm>
            <a:off x="9287" y="4500638"/>
            <a:ext cx="2335561" cy="1200329"/>
          </a:xfrm>
          <a:prstGeom prst="rect">
            <a:avLst/>
          </a:prstGeom>
          <a:noFill/>
        </p:spPr>
        <p:txBody>
          <a:bodyPr wrap="square" rtlCol="0">
            <a:spAutoFit/>
          </a:bodyPr>
          <a:lstStyle/>
          <a:p>
            <a:r>
              <a:rPr lang="en-CA" dirty="0"/>
              <a:t>Ils excrètent beaucoup plus de virus</a:t>
            </a:r>
          </a:p>
          <a:p>
            <a:r>
              <a:rPr lang="en-CA" dirty="0"/>
              <a:t>virus que les oiseaux vaccinés</a:t>
            </a:r>
          </a:p>
        </p:txBody>
      </p:sp>
    </p:spTree>
    <p:extLst>
      <p:ext uri="{BB962C8B-B14F-4D97-AF65-F5344CB8AC3E}">
        <p14:creationId xmlns:p14="http://schemas.microsoft.com/office/powerpoint/2010/main" val="35887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F1B5-C1D5-DF18-31C5-73D80269D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79F84-29BE-E8BE-AC50-5E4DE609BD3C}"/>
              </a:ext>
            </a:extLst>
          </p:cNvPr>
          <p:cNvSpPr>
            <a:spLocks noGrp="1"/>
          </p:cNvSpPr>
          <p:nvPr>
            <p:ph type="title"/>
          </p:nvPr>
        </p:nvSpPr>
        <p:spPr>
          <a:xfrm>
            <a:off x="838200" y="141832"/>
            <a:ext cx="10515600" cy="992778"/>
          </a:xfrm>
        </p:spPr>
        <p:txBody>
          <a:bodyPr>
            <a:normAutofit/>
          </a:bodyPr>
          <a:lstStyle/>
          <a:p>
            <a:pPr algn="ctr"/>
            <a:r>
              <a:rPr lang="en-CA" b="1" dirty="0">
                <a:solidFill>
                  <a:schemeClr val="tx1"/>
                </a:solidFill>
                <a:latin typeface="+mn-lt"/>
              </a:rPr>
              <a:t>Résultats – Réponse immunitaire</a:t>
            </a:r>
          </a:p>
        </p:txBody>
      </p:sp>
      <p:pic>
        <p:nvPicPr>
          <p:cNvPr id="5" name="Content Placeholder 4" descr="A black and grey bird&#10;&#10;AI-generated content may be incorrect.">
            <a:extLst>
              <a:ext uri="{FF2B5EF4-FFF2-40B4-BE49-F238E27FC236}">
                <a16:creationId xmlns:a16="http://schemas.microsoft.com/office/drawing/2014/main" id="{413C2B83-D558-652B-2A1E-C16C699248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7986" y="2970470"/>
            <a:ext cx="823690" cy="823690"/>
          </a:xfrm>
        </p:spPr>
      </p:pic>
      <p:pic>
        <p:nvPicPr>
          <p:cNvPr id="8" name="Picture 7" descr="A blue bird with black background&#10;&#10;AI-generated content may be incorrect.">
            <a:extLst>
              <a:ext uri="{FF2B5EF4-FFF2-40B4-BE49-F238E27FC236}">
                <a16:creationId xmlns:a16="http://schemas.microsoft.com/office/drawing/2014/main" id="{B7E1F469-2F36-F8FB-BBDF-9644A25ED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731" y="3993439"/>
            <a:ext cx="692200" cy="692200"/>
          </a:xfrm>
          <a:prstGeom prst="rect">
            <a:avLst/>
          </a:prstGeom>
        </p:spPr>
      </p:pic>
      <p:pic>
        <p:nvPicPr>
          <p:cNvPr id="11" name="Picture 10" descr="A blue bird with black background&#10;&#10;AI-generated content may be incorrect.">
            <a:extLst>
              <a:ext uri="{FF2B5EF4-FFF2-40B4-BE49-F238E27FC236}">
                <a16:creationId xmlns:a16="http://schemas.microsoft.com/office/drawing/2014/main" id="{EDC127BB-6BBE-B883-33A0-3C6A99043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589" y="4886962"/>
            <a:ext cx="692200" cy="692200"/>
          </a:xfrm>
          <a:prstGeom prst="rect">
            <a:avLst/>
          </a:prstGeom>
        </p:spPr>
      </p:pic>
      <p:pic>
        <p:nvPicPr>
          <p:cNvPr id="14" name="Picture 13" descr="A blue bird with black background&#10;&#10;AI-generated content may be incorrect.">
            <a:extLst>
              <a:ext uri="{FF2B5EF4-FFF2-40B4-BE49-F238E27FC236}">
                <a16:creationId xmlns:a16="http://schemas.microsoft.com/office/drawing/2014/main" id="{569508B3-91FD-0B22-A091-106CE19F38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518" y="5844502"/>
            <a:ext cx="678342" cy="678342"/>
          </a:xfrm>
          <a:prstGeom prst="rect">
            <a:avLst/>
          </a:prstGeom>
        </p:spPr>
      </p:pic>
      <p:graphicFrame>
        <p:nvGraphicFramePr>
          <p:cNvPr id="3" name="Table 2">
            <a:extLst>
              <a:ext uri="{FF2B5EF4-FFF2-40B4-BE49-F238E27FC236}">
                <a16:creationId xmlns:a16="http://schemas.microsoft.com/office/drawing/2014/main" id="{F1AFA3EA-0F28-1BE0-9098-46BA0EE64C50}"/>
              </a:ext>
            </a:extLst>
          </p:cNvPr>
          <p:cNvGraphicFramePr>
            <a:graphicFrameLocks noGrp="1"/>
          </p:cNvGraphicFramePr>
          <p:nvPr>
            <p:extLst>
              <p:ext uri="{D42A27DB-BD31-4B8C-83A1-F6EECF244321}">
                <p14:modId xmlns:p14="http://schemas.microsoft.com/office/powerpoint/2010/main" val="916872920"/>
              </p:ext>
            </p:extLst>
          </p:nvPr>
        </p:nvGraphicFramePr>
        <p:xfrm>
          <a:off x="1872752" y="1610444"/>
          <a:ext cx="9201659" cy="4765990"/>
        </p:xfrm>
        <a:graphic>
          <a:graphicData uri="http://schemas.openxmlformats.org/drawingml/2006/table">
            <a:tbl>
              <a:tblPr>
                <a:tableStyleId>{5C22544A-7EE6-4342-B048-85BDC9FD1C3A}</a:tableStyleId>
              </a:tblPr>
              <a:tblGrid>
                <a:gridCol w="1931726">
                  <a:extLst>
                    <a:ext uri="{9D8B030D-6E8A-4147-A177-3AD203B41FA5}">
                      <a16:colId xmlns:a16="http://schemas.microsoft.com/office/drawing/2014/main" val="1899669523"/>
                    </a:ext>
                  </a:extLst>
                </a:gridCol>
                <a:gridCol w="2842788">
                  <a:extLst>
                    <a:ext uri="{9D8B030D-6E8A-4147-A177-3AD203B41FA5}">
                      <a16:colId xmlns:a16="http://schemas.microsoft.com/office/drawing/2014/main" val="171434663"/>
                    </a:ext>
                  </a:extLst>
                </a:gridCol>
                <a:gridCol w="2209046">
                  <a:extLst>
                    <a:ext uri="{9D8B030D-6E8A-4147-A177-3AD203B41FA5}">
                      <a16:colId xmlns:a16="http://schemas.microsoft.com/office/drawing/2014/main" val="2593646906"/>
                    </a:ext>
                  </a:extLst>
                </a:gridCol>
                <a:gridCol w="2218099">
                  <a:extLst>
                    <a:ext uri="{9D8B030D-6E8A-4147-A177-3AD203B41FA5}">
                      <a16:colId xmlns:a16="http://schemas.microsoft.com/office/drawing/2014/main" val="2632317013"/>
                    </a:ext>
                  </a:extLst>
                </a:gridCol>
              </a:tblGrid>
              <a:tr h="992098">
                <a:tc>
                  <a:txBody>
                    <a:bodyPr/>
                    <a:lstStyle/>
                    <a:p>
                      <a:pPr algn="l" fontAlgn="b"/>
                      <a:r>
                        <a:rPr lang="en-CA" sz="2000" b="0" i="0" u="none" strike="noStrike" dirty="0">
                          <a:solidFill>
                            <a:srgbClr val="000000"/>
                          </a:solidFill>
                          <a:effectLst/>
                          <a:latin typeface="Aptos Narrow" panose="020B0004020202020204" pitchFamily="34" charset="0"/>
                        </a:rPr>
                        <a:t>Groupe d'étude</a:t>
                      </a:r>
                    </a:p>
                  </a:txBody>
                  <a:tcPr marL="4763" marR="4763" marT="4763" marB="0" anchor="b"/>
                </a:tc>
                <a:tc>
                  <a:txBody>
                    <a:bodyPr/>
                    <a:lstStyle/>
                    <a:p>
                      <a:pPr algn="l" fontAlgn="b"/>
                      <a:r>
                        <a:rPr lang="en-CA" sz="2000" u="none" strike="noStrike" dirty="0">
                          <a:effectLst/>
                        </a:rPr>
                        <a:t>Avant la vaccination (3 semaines) toutes les méthodes de test</a:t>
                      </a:r>
                    </a:p>
                  </a:txBody>
                  <a:tcPr marL="4763" marR="4763" marT="4763" marB="0" anchor="b"/>
                </a:tc>
                <a:tc>
                  <a:txBody>
                    <a:bodyPr/>
                    <a:lstStyle/>
                    <a:p>
                      <a:pPr algn="l" fontAlgn="b"/>
                      <a:r>
                        <a:rPr lang="en-CA" sz="2000" u="none" strike="noStrike" dirty="0">
                          <a:effectLst/>
                        </a:rPr>
                        <a:t>Avant l'exposition </a:t>
                      </a:r>
                    </a:p>
                    <a:p>
                      <a:pPr algn="l" fontAlgn="b"/>
                      <a:r>
                        <a:rPr lang="en-CA" sz="2000" u="none" strike="noStrike" dirty="0">
                          <a:effectLst/>
                        </a:rPr>
                        <a:t>Anticorps (HA)</a:t>
                      </a:r>
                      <a:endParaRPr lang="en-CA" sz="20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CA" sz="2000" u="none" strike="noStrike" dirty="0">
                          <a:effectLst/>
                        </a:rPr>
                        <a:t>Avant provocation </a:t>
                      </a:r>
                    </a:p>
                    <a:p>
                      <a:pPr algn="l" fontAlgn="b"/>
                      <a:r>
                        <a:rPr lang="en-CA" sz="2000" u="none" strike="noStrike" dirty="0">
                          <a:effectLst/>
                        </a:rPr>
                        <a:t>Anticorps (N)</a:t>
                      </a:r>
                      <a:endParaRPr lang="en-CA" sz="20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893619465"/>
                  </a:ext>
                </a:extLst>
              </a:tr>
              <a:tr h="943473">
                <a:tc>
                  <a:txBody>
                    <a:bodyPr/>
                    <a:lstStyle/>
                    <a:p>
                      <a:pPr algn="l" fontAlgn="b"/>
                      <a:r>
                        <a:rPr lang="en-CA" sz="2800" u="none" strike="noStrike" dirty="0">
                          <a:effectLst/>
                        </a:rPr>
                        <a:t>Simulation</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4080049947"/>
                  </a:ext>
                </a:extLst>
              </a:tr>
              <a:tr h="943473">
                <a:tc>
                  <a:txBody>
                    <a:bodyPr/>
                    <a:lstStyle/>
                    <a:p>
                      <a:pPr algn="l" fontAlgn="b"/>
                      <a:r>
                        <a:rPr lang="en-CA" sz="2800" u="none" strike="noStrike" dirty="0">
                          <a:effectLst/>
                        </a:rPr>
                        <a:t>3 semaines</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100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100</a:t>
                      </a:r>
                      <a:endParaRPr lang="en-CA" sz="32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176808705"/>
                  </a:ext>
                </a:extLst>
              </a:tr>
              <a:tr h="943473">
                <a:tc>
                  <a:txBody>
                    <a:bodyPr/>
                    <a:lstStyle/>
                    <a:p>
                      <a:pPr algn="l" fontAlgn="b"/>
                      <a:r>
                        <a:rPr lang="en-CA" sz="2800" u="none" strike="noStrike" dirty="0">
                          <a:effectLst/>
                        </a:rPr>
                        <a:t>7 semaines</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30</a:t>
                      </a:r>
                      <a:endParaRPr lang="en-CA" sz="32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100</a:t>
                      </a:r>
                      <a:endParaRPr lang="en-CA" sz="32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539417578"/>
                  </a:ext>
                </a:extLst>
              </a:tr>
              <a:tr h="943473">
                <a:tc>
                  <a:txBody>
                    <a:bodyPr/>
                    <a:lstStyle/>
                    <a:p>
                      <a:pPr algn="l" fontAlgn="b"/>
                      <a:r>
                        <a:rPr lang="en-CA" sz="2800" u="none" strike="noStrike" dirty="0">
                          <a:effectLst/>
                        </a:rPr>
                        <a:t>9 semaines</a:t>
                      </a:r>
                      <a:endParaRPr lang="en-CA" sz="28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a:effectLst/>
                        </a:rPr>
                        <a:t>0</a:t>
                      </a:r>
                      <a:endParaRPr lang="en-CA" sz="32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CA" sz="3200" u="none" strike="noStrike" dirty="0">
                          <a:effectLst/>
                        </a:rPr>
                        <a:t>0</a:t>
                      </a:r>
                      <a:endParaRPr lang="en-CA" sz="32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835151836"/>
                  </a:ext>
                </a:extLst>
              </a:tr>
            </a:tbl>
          </a:graphicData>
        </a:graphic>
      </p:graphicFrame>
    </p:spTree>
    <p:extLst>
      <p:ext uri="{BB962C8B-B14F-4D97-AF65-F5344CB8AC3E}">
        <p14:creationId xmlns:p14="http://schemas.microsoft.com/office/powerpoint/2010/main" val="230902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CE1A-983C-7D3A-9FB9-8A75FB5E97D4}"/>
              </a:ext>
            </a:extLst>
          </p:cNvPr>
          <p:cNvSpPr>
            <a:spLocks noGrp="1"/>
          </p:cNvSpPr>
          <p:nvPr>
            <p:ph type="title"/>
          </p:nvPr>
        </p:nvSpPr>
        <p:spPr>
          <a:xfrm>
            <a:off x="838200" y="0"/>
            <a:ext cx="10515600" cy="1195058"/>
          </a:xfrm>
        </p:spPr>
        <p:txBody>
          <a:bodyPr/>
          <a:lstStyle/>
          <a:p>
            <a:r>
              <a:rPr lang="en-CA" sz="2800" dirty="0">
                <a:hlinkClick r:id="rId2"/>
              </a:rPr>
              <a:t>NOTE DE RECHERCHE : Étude de la sensibilité de différentes espèces de volailles à l'infection par le virus Cache Valley - ScienceDirect</a:t>
            </a:r>
            <a:endParaRPr lang="en-CA" sz="2800" dirty="0"/>
          </a:p>
        </p:txBody>
      </p:sp>
      <p:sp>
        <p:nvSpPr>
          <p:cNvPr id="3" name="Content Placeholder 2">
            <a:extLst>
              <a:ext uri="{FF2B5EF4-FFF2-40B4-BE49-F238E27FC236}">
                <a16:creationId xmlns:a16="http://schemas.microsoft.com/office/drawing/2014/main" id="{792FA9CE-08DD-E004-9D39-8DBA0F07895B}"/>
              </a:ext>
            </a:extLst>
          </p:cNvPr>
          <p:cNvSpPr>
            <a:spLocks noGrp="1"/>
          </p:cNvSpPr>
          <p:nvPr>
            <p:ph sz="half" idx="1"/>
          </p:nvPr>
        </p:nvSpPr>
        <p:spPr>
          <a:xfrm>
            <a:off x="162962" y="1530036"/>
            <a:ext cx="5856838" cy="4646927"/>
          </a:xfrm>
        </p:spPr>
        <p:txBody>
          <a:bodyPr/>
          <a:lstStyle/>
          <a:p>
            <a:r>
              <a:rPr lang="en-CA" dirty="0"/>
              <a:t>Le virus Cache Valley provoque des maladies chez les petits ruminants</a:t>
            </a:r>
          </a:p>
          <a:p>
            <a:r>
              <a:rPr lang="en-CA" dirty="0"/>
              <a:t>Le virus a été détecté chez des moustiques se nourrissant d'oiseaux</a:t>
            </a:r>
          </a:p>
          <a:p>
            <a:r>
              <a:rPr lang="en-CA" dirty="0"/>
              <a:t>Étudier la sensibilité in vivo des volailles au CVV</a:t>
            </a:r>
          </a:p>
          <a:p>
            <a:pPr lvl="1"/>
            <a:r>
              <a:rPr lang="en-CA" dirty="0"/>
              <a:t>Poussins âgés de 3 jours</a:t>
            </a:r>
          </a:p>
          <a:p>
            <a:pPr lvl="1"/>
            <a:r>
              <a:rPr lang="en-CA" dirty="0"/>
              <a:t>Canetons âgés de 3 jours</a:t>
            </a:r>
          </a:p>
          <a:p>
            <a:pPr lvl="1"/>
            <a:r>
              <a:rPr lang="en-CA" dirty="0"/>
              <a:t>Caille âgée de 14 jours</a:t>
            </a:r>
          </a:p>
          <a:p>
            <a:r>
              <a:rPr lang="en-CA" dirty="0"/>
              <a:t>In vitro dans des lignées cellulaires de poulets, de cailles et de canards</a:t>
            </a:r>
          </a:p>
          <a:p>
            <a:endParaRPr lang="en-CA" dirty="0"/>
          </a:p>
        </p:txBody>
      </p:sp>
      <p:sp>
        <p:nvSpPr>
          <p:cNvPr id="4" name="Content Placeholder 3">
            <a:extLst>
              <a:ext uri="{FF2B5EF4-FFF2-40B4-BE49-F238E27FC236}">
                <a16:creationId xmlns:a16="http://schemas.microsoft.com/office/drawing/2014/main" id="{AEEACAEE-A0B8-1763-C940-F275701FC3F3}"/>
              </a:ext>
            </a:extLst>
          </p:cNvPr>
          <p:cNvSpPr>
            <a:spLocks noGrp="1"/>
          </p:cNvSpPr>
          <p:nvPr>
            <p:ph sz="half" idx="2"/>
          </p:nvPr>
        </p:nvSpPr>
        <p:spPr>
          <a:xfrm>
            <a:off x="6172200" y="1530036"/>
            <a:ext cx="5181600" cy="4646927"/>
          </a:xfrm>
        </p:spPr>
        <p:txBody>
          <a:bodyPr/>
          <a:lstStyle/>
          <a:p>
            <a:r>
              <a:rPr lang="en-CA" dirty="0"/>
              <a:t>Le virus s'est répliqué très efficacement in vitro</a:t>
            </a:r>
          </a:p>
          <a:p>
            <a:r>
              <a:rPr lang="en-CA" dirty="0"/>
              <a:t>Chez les animaux vivants</a:t>
            </a:r>
          </a:p>
          <a:p>
            <a:pPr lvl="1"/>
            <a:r>
              <a:rPr lang="en-CA" dirty="0"/>
              <a:t>Aucun signe clinique de maladie</a:t>
            </a:r>
          </a:p>
          <a:p>
            <a:pPr lvl="1"/>
            <a:r>
              <a:rPr lang="en-CA" dirty="0"/>
              <a:t>Pas de virémie</a:t>
            </a:r>
          </a:p>
          <a:p>
            <a:pPr lvl="1"/>
            <a:r>
              <a:rPr lang="en-CA" dirty="0"/>
              <a:t>Pas de séroconversion</a:t>
            </a:r>
          </a:p>
          <a:p>
            <a:endParaRPr lang="en-CA" dirty="0"/>
          </a:p>
        </p:txBody>
      </p:sp>
    </p:spTree>
    <p:extLst>
      <p:ext uri="{BB962C8B-B14F-4D97-AF65-F5344CB8AC3E}">
        <p14:creationId xmlns:p14="http://schemas.microsoft.com/office/powerpoint/2010/main" val="87584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C35855-E794-1EAF-22BE-041DF8432D96}"/>
              </a:ext>
            </a:extLst>
          </p:cNvPr>
          <p:cNvPicPr>
            <a:picLocks noChangeAspect="1"/>
          </p:cNvPicPr>
          <p:nvPr/>
        </p:nvPicPr>
        <p:blipFill>
          <a:blip r:embed="rId3"/>
          <a:stretch>
            <a:fillRect/>
          </a:stretch>
        </p:blipFill>
        <p:spPr>
          <a:xfrm>
            <a:off x="-34308" y="259547"/>
            <a:ext cx="12125844" cy="6226785"/>
          </a:xfrm>
          <a:prstGeom prst="rect">
            <a:avLst/>
          </a:prstGeom>
        </p:spPr>
      </p:pic>
      <p:sp>
        <p:nvSpPr>
          <p:cNvPr id="4" name="Titre 1"/>
          <p:cNvSpPr>
            <a:spLocks noGrp="1"/>
          </p:cNvSpPr>
          <p:nvPr>
            <p:ph type="title" idx="4294967295"/>
          </p:nvPr>
        </p:nvSpPr>
        <p:spPr>
          <a:xfrm>
            <a:off x="0" y="-452438"/>
            <a:ext cx="10515600" cy="1157288"/>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HPAI chez les oiseaux domestiques au Canada</a:t>
            </a:r>
            <a:endParaRPr lang="en-CA" sz="1600" b="1" dirty="0">
              <a:solidFill>
                <a:schemeClr val="accent2"/>
              </a:solidFill>
            </a:endParaRPr>
          </a:p>
        </p:txBody>
      </p:sp>
      <p:sp>
        <p:nvSpPr>
          <p:cNvPr id="5" name="Rectangle 4"/>
          <p:cNvSpPr/>
          <p:nvPr/>
        </p:nvSpPr>
        <p:spPr>
          <a:xfrm>
            <a:off x="580103" y="6486332"/>
            <a:ext cx="2016129" cy="369332"/>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3110019" cy="369332"/>
          </a:xfrm>
          <a:prstGeom prst="rect">
            <a:avLst/>
          </a:prstGeom>
          <a:noFill/>
        </p:spPr>
        <p:txBody>
          <a:bodyPr wrap="none" rtlCol="0">
            <a:spAutoFit/>
          </a:bodyPr>
          <a:lstStyle/>
          <a:p>
            <a:r>
              <a:rPr lang="en-CA" b="1" dirty="0"/>
              <a:t>Dernière mise à jour le 14 octobre 2025</a:t>
            </a:r>
          </a:p>
        </p:txBody>
      </p:sp>
      <p:sp>
        <p:nvSpPr>
          <p:cNvPr id="11" name="TextBox 10">
            <a:extLst>
              <a:ext uri="{FF2B5EF4-FFF2-40B4-BE49-F238E27FC236}">
                <a16:creationId xmlns:a16="http://schemas.microsoft.com/office/drawing/2014/main" id="{D4CA93B9-034A-B1D2-34BE-D1EED011AC7D}"/>
              </a:ext>
            </a:extLst>
          </p:cNvPr>
          <p:cNvSpPr txBox="1"/>
          <p:nvPr/>
        </p:nvSpPr>
        <p:spPr>
          <a:xfrm>
            <a:off x="8692474" y="1417092"/>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679983" y="1071154"/>
            <a:ext cx="308733"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66156" y="19064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988717" y="1067491"/>
            <a:ext cx="282270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2144550" y="1956391"/>
            <a:ext cx="851130" cy="646331"/>
          </a:xfrm>
          <a:prstGeom prst="rect">
            <a:avLst/>
          </a:prstGeom>
          <a:noFill/>
        </p:spPr>
        <p:txBody>
          <a:bodyPr wrap="none" rtlCol="0">
            <a:spAutoFit/>
          </a:bodyPr>
          <a:lstStyle/>
          <a:p>
            <a:r>
              <a:rPr lang="en-CA" dirty="0"/>
              <a:t>2022</a:t>
            </a:r>
          </a:p>
          <a:p>
            <a:r>
              <a:rPr lang="en-CA" dirty="0"/>
              <a:t>246 IP</a:t>
            </a:r>
          </a:p>
        </p:txBody>
      </p:sp>
      <p:sp>
        <p:nvSpPr>
          <p:cNvPr id="16" name="Rectangle 15">
            <a:extLst>
              <a:ext uri="{FF2B5EF4-FFF2-40B4-BE49-F238E27FC236}">
                <a16:creationId xmlns:a16="http://schemas.microsoft.com/office/drawing/2014/main" id="{D9DD9C68-734B-FF43-D19E-AA40B6C1E505}"/>
              </a:ext>
            </a:extLst>
          </p:cNvPr>
          <p:cNvSpPr/>
          <p:nvPr/>
        </p:nvSpPr>
        <p:spPr>
          <a:xfrm>
            <a:off x="3811424" y="1071154"/>
            <a:ext cx="2679434"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604184" y="1956588"/>
            <a:ext cx="1096961" cy="646331"/>
          </a:xfrm>
          <a:prstGeom prst="rect">
            <a:avLst/>
          </a:prstGeom>
          <a:noFill/>
        </p:spPr>
        <p:txBody>
          <a:bodyPr wrap="square">
            <a:spAutoFit/>
          </a:bodyPr>
          <a:lstStyle/>
          <a:p>
            <a:r>
              <a:rPr lang="en-CA" dirty="0"/>
              <a:t>2023</a:t>
            </a:r>
          </a:p>
          <a:p>
            <a:r>
              <a:rPr lang="en-CA" dirty="0"/>
              <a:t>122 IP</a:t>
            </a:r>
          </a:p>
        </p:txBody>
      </p:sp>
      <p:sp>
        <p:nvSpPr>
          <p:cNvPr id="19" name="Rectangle 18">
            <a:extLst>
              <a:ext uri="{FF2B5EF4-FFF2-40B4-BE49-F238E27FC236}">
                <a16:creationId xmlns:a16="http://schemas.microsoft.com/office/drawing/2014/main" id="{36E450D3-3855-2ED7-A672-EEB0A7593118}"/>
              </a:ext>
            </a:extLst>
          </p:cNvPr>
          <p:cNvSpPr/>
          <p:nvPr/>
        </p:nvSpPr>
        <p:spPr>
          <a:xfrm>
            <a:off x="6490858" y="1067489"/>
            <a:ext cx="311786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7632377" y="1966432"/>
            <a:ext cx="744608" cy="646331"/>
          </a:xfrm>
          <a:prstGeom prst="rect">
            <a:avLst/>
          </a:prstGeom>
          <a:noFill/>
        </p:spPr>
        <p:txBody>
          <a:bodyPr wrap="square">
            <a:spAutoFit/>
          </a:bodyPr>
          <a:lstStyle/>
          <a:p>
            <a:r>
              <a:rPr lang="en-CA" dirty="0"/>
              <a:t>2024</a:t>
            </a:r>
          </a:p>
          <a:p>
            <a:r>
              <a:rPr lang="en-CA" dirty="0"/>
              <a:t>76 IP</a:t>
            </a:r>
          </a:p>
        </p:txBody>
      </p:sp>
      <p:sp>
        <p:nvSpPr>
          <p:cNvPr id="22" name="Rectangle 21">
            <a:extLst>
              <a:ext uri="{FF2B5EF4-FFF2-40B4-BE49-F238E27FC236}">
                <a16:creationId xmlns:a16="http://schemas.microsoft.com/office/drawing/2014/main" id="{444A0FA5-82AD-9BE4-3DE0-D38B822DC8D6}"/>
              </a:ext>
            </a:extLst>
          </p:cNvPr>
          <p:cNvSpPr/>
          <p:nvPr/>
        </p:nvSpPr>
        <p:spPr>
          <a:xfrm>
            <a:off x="9608723" y="1067488"/>
            <a:ext cx="2226226"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10496001" y="1976301"/>
            <a:ext cx="744608" cy="646331"/>
          </a:xfrm>
          <a:prstGeom prst="rect">
            <a:avLst/>
          </a:prstGeom>
          <a:noFill/>
        </p:spPr>
        <p:txBody>
          <a:bodyPr wrap="square">
            <a:spAutoFit/>
          </a:bodyPr>
          <a:lstStyle/>
          <a:p>
            <a:r>
              <a:rPr lang="en-CA" dirty="0"/>
              <a:t>2025</a:t>
            </a:r>
          </a:p>
          <a:p>
            <a:r>
              <a:rPr lang="en-CA" dirty="0"/>
              <a:t>33 IP</a:t>
            </a:r>
          </a:p>
        </p:txBody>
      </p:sp>
      <p:sp>
        <p:nvSpPr>
          <p:cNvPr id="2" name="TextBox 1">
            <a:extLst>
              <a:ext uri="{FF2B5EF4-FFF2-40B4-BE49-F238E27FC236}">
                <a16:creationId xmlns:a16="http://schemas.microsoft.com/office/drawing/2014/main" id="{AE04A1C0-F8BF-221E-5EE0-4B4495BE9F15}"/>
              </a:ext>
            </a:extLst>
          </p:cNvPr>
          <p:cNvSpPr txBox="1"/>
          <p:nvPr/>
        </p:nvSpPr>
        <p:spPr>
          <a:xfrm>
            <a:off x="10931069" y="4670003"/>
            <a:ext cx="619080" cy="369332"/>
          </a:xfrm>
          <a:prstGeom prst="rect">
            <a:avLst/>
          </a:prstGeom>
          <a:noFill/>
        </p:spPr>
        <p:txBody>
          <a:bodyPr wrap="none" rtlCol="0">
            <a:spAutoFit/>
          </a:bodyPr>
          <a:lstStyle/>
          <a:p>
            <a:r>
              <a:rPr lang="en-CA" dirty="0"/>
              <a:t>D1.1</a:t>
            </a:r>
          </a:p>
        </p:txBody>
      </p:sp>
    </p:spTree>
    <p:extLst>
      <p:ext uri="{BB962C8B-B14F-4D97-AF65-F5344CB8AC3E}">
        <p14:creationId xmlns:p14="http://schemas.microsoft.com/office/powerpoint/2010/main" val="337075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711843" y="115299"/>
            <a:ext cx="10515600" cy="6085475"/>
          </a:xfrm>
        </p:spPr>
        <p:txBody>
          <a:bodyPr/>
          <a:lstStyle/>
          <a:p>
            <a:endParaRPr lang="en-CA" sz="2400" dirty="0">
              <a:solidFill>
                <a:srgbClr val="FF0000"/>
              </a:solidFill>
              <a:hlinkClick r:id="rId3"/>
            </a:endParaRPr>
          </a:p>
          <a:p>
            <a:pPr marL="0" indent="0">
              <a:buNone/>
            </a:pPr>
            <a:r>
              <a:rPr lang="en-CA" sz="2400" dirty="0">
                <a:hlinkClick r:id="rId3"/>
              </a:rPr>
              <a:t>Points forts, défis et variations - aperçu des pratiques de biosécurité dans la production avicole suédoise à la suite des épidémies d'IAHP - ScienceDirect</a:t>
            </a:r>
            <a:endParaRPr lang="en-US" sz="2400" dirty="0">
              <a:hlinkClick r:id="rId3"/>
            </a:endParaRPr>
          </a:p>
          <a:p>
            <a:pPr marL="0" indent="0">
              <a:buNone/>
            </a:pPr>
            <a:r>
              <a:rPr lang="en-CA" sz="2400" dirty="0">
                <a:hlinkClick r:id="rId3"/>
              </a:rPr>
              <a:t>Vaccination et surveillance de l'influenza aviaire hautement pathogène chez les volailles - situation actuelle et perspectives - ScienceDirect</a:t>
            </a:r>
          </a:p>
          <a:p>
            <a:pPr marL="0" indent="0">
              <a:buNone/>
            </a:pPr>
            <a:r>
              <a:rPr lang="en-CA" sz="2400" dirty="0">
                <a:hlinkClick r:id="rId3"/>
              </a:rPr>
              <a:t>La transmission intensive chez les oiseaux sauvages migrateurs a entraîné une propagation géographique rapide et des contaminations répétées du virus H5N1 dans l'agriculture en Amérique du Nord | </a:t>
            </a:r>
            <a:r>
              <a:rPr lang="en-CA" sz="2400" dirty="0" err="1">
                <a:hlinkClick r:id="rId3"/>
              </a:rPr>
              <a:t>bioRxiv</a:t>
            </a:r>
            <a:endParaRPr lang="en-CA" sz="2400" dirty="0">
              <a:hlinkClick r:id="rId3"/>
            </a:endParaRPr>
          </a:p>
          <a:p>
            <a:pPr marL="0" indent="0">
              <a:buNone/>
            </a:pPr>
            <a:r>
              <a:rPr lang="en-CA" sz="2400" dirty="0">
                <a:hlinkClick r:id="rId3"/>
              </a:rPr>
              <a:t>Les changements paysagers augmentent le risque de diversification et d'émergence du virus de la grippe aviaire dans la voie migratoire Asie de l'Est-Australasie | PNAS</a:t>
            </a:r>
          </a:p>
          <a:p>
            <a:pPr marL="0" indent="0">
              <a:buNone/>
            </a:pPr>
            <a:r>
              <a:rPr lang="en-US" sz="2400" dirty="0">
                <a:hlinkClick r:id="rId3"/>
              </a:rPr>
              <a:t>Rapport de situation de l'OIE sur l'IAHP, septembre 2025</a:t>
            </a:r>
          </a:p>
          <a:p>
            <a:pPr marL="0" indent="0">
              <a:buNone/>
            </a:pPr>
            <a:r>
              <a:rPr lang="en-CA" sz="2400" dirty="0">
                <a:hlinkClick r:id="rId4"/>
              </a:rPr>
              <a:t>Article complet : Une biosécurité stricte et une segmentation épidémiologique permettent un abattage partiel lors d'une épidémie d'influenza aviaire hautement pathogène</a:t>
            </a:r>
            <a:endParaRPr lang="en-CA" sz="2400" dirty="0"/>
          </a:p>
          <a:p>
            <a:pPr marL="0" indent="0">
              <a:buNone/>
            </a:pPr>
            <a:r>
              <a:rPr lang="en-CA" sz="2400" dirty="0">
                <a:hlinkClick r:id="rId3"/>
              </a:rPr>
              <a:t>Mise à jour épidémiologique sur la grippe aviaire A(H5N1) dans la région des Amériques, 15 octobre 2025</a:t>
            </a:r>
            <a:endParaRPr lang="en-US" sz="2400" dirty="0">
              <a:hlinkClick r:id="rId3"/>
            </a:endParaRPr>
          </a:p>
          <a:p>
            <a:pPr marL="0" indent="0">
              <a:buNone/>
            </a:pPr>
            <a:endParaRPr lang="en-US" sz="2400" dirty="0">
              <a:solidFill>
                <a:srgbClr val="0070C0"/>
              </a:solidFill>
              <a:hlinkClick r:id="rId3"/>
            </a:endParaRPr>
          </a:p>
        </p:txBody>
      </p:sp>
    </p:spTree>
    <p:extLst>
      <p:ext uri="{BB962C8B-B14F-4D97-AF65-F5344CB8AC3E}">
        <p14:creationId xmlns:p14="http://schemas.microsoft.com/office/powerpoint/2010/main" val="222214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16781"/>
            <a:ext cx="10515600" cy="4014788"/>
          </a:xfrm>
        </p:spPr>
        <p:txBody>
          <a:bodyPr/>
          <a:lstStyle/>
          <a:p>
            <a:r>
              <a:rPr lang="en-CA" sz="2000" dirty="0">
                <a:hlinkClick r:id="rId3"/>
              </a:rPr>
              <a:t>Facteurs de risque d'épidémies d'influenza aviaire hautement pathogène au Japon pendant la saison 2022-2023 identifiés par modélisation additive de réseaux bayésiens | Scientific Reports</a:t>
            </a:r>
            <a:endParaRPr lang="en-CA" sz="2000" dirty="0"/>
          </a:p>
          <a:p>
            <a:r>
              <a:rPr lang="en-CA" sz="2000" dirty="0">
                <a:hlinkClick r:id="rId4"/>
              </a:rPr>
              <a:t>La surveillance des exploitations laitières californiennes révèle de multiples sources de transmission du virus H5N1 | </a:t>
            </a:r>
            <a:r>
              <a:rPr lang="en-CA" sz="2000" dirty="0" err="1">
                <a:hlinkClick r:id="rId4"/>
              </a:rPr>
              <a:t>bioRxiv</a:t>
            </a:r>
            <a:endParaRPr lang="en-CA" sz="2000" dirty="0"/>
          </a:p>
          <a:p>
            <a:r>
              <a:rPr lang="en-CA" sz="2000" dirty="0">
                <a:hlinkClick r:id="rId5"/>
              </a:rPr>
              <a:t>Impacts potentiels de l'infection par le virus hautement pathogène H5N1 de l'influenza aviaire sur l'écologie migratoire de l'oie des neiges (</a:t>
            </a:r>
            <a:r>
              <a:rPr lang="en-CA" sz="2000" dirty="0" err="1">
                <a:hlinkClick r:id="rId5"/>
              </a:rPr>
              <a:t>Anser </a:t>
            </a:r>
            <a:r>
              <a:rPr lang="en-CA" sz="2000" dirty="0">
                <a:hlinkClick r:id="rId5"/>
              </a:rPr>
              <a:t>caerulescens) | PLOS One</a:t>
            </a:r>
            <a:endParaRPr lang="en-CA" sz="2000" dirty="0"/>
          </a:p>
          <a:p>
            <a:r>
              <a:rPr lang="en-CA" sz="2000" dirty="0">
                <a:hlinkClick r:id="rId6"/>
              </a:rPr>
              <a:t>fao-woah-who-joint-h5-assessment-july-2025.pdf</a:t>
            </a:r>
            <a:endParaRPr lang="en-CA" sz="2000" dirty="0"/>
          </a:p>
          <a:p>
            <a:r>
              <a:rPr lang="en-CA" sz="2000" dirty="0">
                <a:hlinkClick r:id="rId7"/>
              </a:rPr>
              <a:t>Examen des schémas d'exposition au virus de la grippe aviaire et des risques chez les populations professionnelles</a:t>
            </a:r>
            <a:endParaRPr lang="en-CA" sz="2000" dirty="0"/>
          </a:p>
          <a:p>
            <a:r>
              <a:rPr lang="en-CA" sz="2000" dirty="0">
                <a:hlinkClick r:id="rId8"/>
              </a:rPr>
              <a:t>Vaccination des volailles contre l'influenza aviaire hautement pathogène (HPAI) : groupe de travail conjoint sur la vaccination entre l'industrie et les gouvernements - GOV.UK</a:t>
            </a:r>
            <a:endParaRPr lang="en-CA" sz="2000" dirty="0"/>
          </a:p>
          <a:p>
            <a:r>
              <a:rPr lang="en-CA" sz="2000" dirty="0">
                <a:hlinkClick r:id="rId9"/>
              </a:rPr>
              <a:t>Quantification du potentiel d'épidémie de H5N1 et de l'efficacité des mesures de contrôle dans les populations agricoles à haut risque | </a:t>
            </a:r>
            <a:r>
              <a:rPr lang="en-CA" sz="2000" dirty="0" err="1">
                <a:hlinkClick r:id="rId9"/>
              </a:rPr>
              <a:t>medRxiv</a:t>
            </a:r>
            <a:endParaRPr lang="en-US" sz="2000" dirty="0">
              <a:solidFill>
                <a:srgbClr val="0070C0"/>
              </a:solidFill>
            </a:endParaRPr>
          </a:p>
        </p:txBody>
      </p:sp>
    </p:spTree>
    <p:extLst>
      <p:ext uri="{BB962C8B-B14F-4D97-AF65-F5344CB8AC3E}">
        <p14:creationId xmlns:p14="http://schemas.microsoft.com/office/powerpoint/2010/main" val="283116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142875"/>
            <a:ext cx="10515600" cy="847725"/>
          </a:xfrm>
        </p:spPr>
        <p:txBody>
          <a:bodyPr/>
          <a:lstStyle/>
          <a:p>
            <a:r>
              <a:rPr lang="en-CA" sz="3600" dirty="0"/>
              <a:t>Conclusions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704850"/>
            <a:ext cx="10515600" cy="5367338"/>
          </a:xfrm>
        </p:spPr>
        <p:txBody>
          <a:bodyPr/>
          <a:lstStyle/>
          <a:p>
            <a:pPr marL="0" indent="0">
              <a:buNone/>
            </a:pPr>
            <a:r>
              <a:rPr lang="en-CA" sz="2000" dirty="0">
                <a:hlinkClick r:id="rId3"/>
              </a:rPr>
              <a:t>Les animaux de compagnie et la grippe aviaire hautement pathogène H5N1 : une source d'inquiétude ? dans : Journal of the American Veterinary Medical Association Volume 263 Numéro 11 (2025)</a:t>
            </a:r>
            <a:endParaRPr lang="en-CA" sz="2000" dirty="0"/>
          </a:p>
          <a:p>
            <a:pPr marL="0" indent="0">
              <a:buNone/>
            </a:pPr>
            <a:r>
              <a:rPr lang="en-CA" sz="2000" dirty="0">
                <a:hlinkClick r:id="rId4"/>
              </a:rPr>
              <a:t>Frontiers | Menaces émergentes du clade 2.3.4.4b du virus H5N1 : transmission interespèces, pathogenèse et risque pandémique</a:t>
            </a:r>
            <a:endParaRPr lang="en-CA" sz="2000" dirty="0"/>
          </a:p>
          <a:p>
            <a:pPr marL="0" indent="0">
              <a:buNone/>
            </a:pPr>
            <a:r>
              <a:rPr lang="en-CA" sz="2000" dirty="0">
                <a:hlinkClick r:id="rId5"/>
              </a:rPr>
              <a:t>Décodage des signatures adaptatives non humaines chez les mammifères du virus H5N1 2.3.4.4b afin d'évaluer son potentiel d'adaptation chez l'homme | Microbiology Spectrum</a:t>
            </a:r>
            <a:endParaRPr lang="en-CA" sz="2000" dirty="0"/>
          </a:p>
          <a:p>
            <a:pPr marL="0" indent="0">
              <a:buNone/>
            </a:pPr>
            <a:r>
              <a:rPr lang="en-CA" sz="2000" dirty="0">
                <a:hlinkClick r:id="rId6"/>
              </a:rPr>
              <a:t>Le réassortiment génétique et la diversification de la spécificité de l'hôte ont déterminé les trajectoires évolutives des lignées de la grippe panzootique H5N1 | </a:t>
            </a:r>
            <a:r>
              <a:rPr lang="en-CA" sz="2000" dirty="0" err="1">
                <a:hlinkClick r:id="rId6"/>
              </a:rPr>
              <a:t>bioRxiv</a:t>
            </a:r>
            <a:endParaRPr lang="en-CA" sz="2000" dirty="0"/>
          </a:p>
          <a:p>
            <a:pPr marL="0" indent="0">
              <a:buNone/>
            </a:pPr>
            <a:r>
              <a:rPr lang="en-CA" sz="2000" dirty="0">
                <a:hlinkClick r:id="rId7"/>
              </a:rPr>
              <a:t>Vaccination contre la grippe aviaire hautement pathogène H5N1 : </a:t>
            </a:r>
            <a:r>
              <a:rPr lang="en-CA" sz="2000" dirty="0" err="1">
                <a:hlinkClick r:id="rId7"/>
              </a:rPr>
              <a:t>réponse sérologique </a:t>
            </a:r>
            <a:r>
              <a:rPr lang="en-CA" sz="2000" dirty="0">
                <a:hlinkClick r:id="rId7"/>
              </a:rPr>
              <a:t>des volailles </a:t>
            </a:r>
            <a:r>
              <a:rPr lang="en-CA" sz="2000" dirty="0" err="1">
                <a:hlinkClick r:id="rId7"/>
              </a:rPr>
              <a:t>mexicaines </a:t>
            </a:r>
            <a:r>
              <a:rPr lang="en-CA" sz="2000" dirty="0">
                <a:hlinkClick r:id="rId7"/>
              </a:rPr>
              <a:t>entre 2022 et 2024 – ScienceDirect</a:t>
            </a:r>
            <a:endParaRPr lang="en-CA" sz="2000" dirty="0"/>
          </a:p>
          <a:p>
            <a:pPr marL="0" indent="0">
              <a:buNone/>
            </a:pPr>
            <a:r>
              <a:rPr lang="en-CA" sz="2000" dirty="0">
                <a:hlinkClick r:id="rId8"/>
              </a:rPr>
              <a:t>La densité et la proximité des élevages de volailles favorisent la propagation de la grippe aviaire hautement pathogène – PMC</a:t>
            </a:r>
            <a:endParaRPr lang="en-CA" sz="2000" dirty="0"/>
          </a:p>
          <a:p>
            <a:pPr marL="0" indent="0">
              <a:buNone/>
            </a:pPr>
            <a:r>
              <a:rPr lang="en-CA" sz="2000" dirty="0">
                <a:hlinkClick r:id="rId9"/>
              </a:rPr>
              <a:t>Étude des facteurs à l'origine des changements dans la dominance des sous-types au sein du clade 2.3.4.4b des virus de la grippe aviaire hautement pathogène H5Nx | Microbiology Society</a:t>
            </a:r>
            <a:endParaRPr lang="en-CA" sz="2000" dirty="0"/>
          </a:p>
          <a:p>
            <a:pPr marL="0" indent="0">
              <a:buNone/>
            </a:pPr>
            <a:r>
              <a:rPr lang="en-CA" sz="2000" dirty="0">
                <a:hlinkClick r:id="rId10"/>
              </a:rPr>
              <a:t>Identification des virus de la grippe H1N2 chez les dindes après transmission à partir des porcs et caractérisation in vitro - ScienceDirect</a:t>
            </a:r>
            <a:endParaRPr lang="en-US" sz="2000" dirty="0">
              <a:solidFill>
                <a:srgbClr val="0070C0"/>
              </a:solidFill>
            </a:endParaRPr>
          </a:p>
        </p:txBody>
      </p:sp>
    </p:spTree>
    <p:extLst>
      <p:ext uri="{BB962C8B-B14F-4D97-AF65-F5344CB8AC3E}">
        <p14:creationId xmlns:p14="http://schemas.microsoft.com/office/powerpoint/2010/main" val="25367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2A6A-82FC-3875-7BC1-C29205480DB5}"/>
              </a:ext>
            </a:extLst>
          </p:cNvPr>
          <p:cNvSpPr>
            <a:spLocks noGrp="1"/>
          </p:cNvSpPr>
          <p:nvPr>
            <p:ph type="title"/>
          </p:nvPr>
        </p:nvSpPr>
        <p:spPr>
          <a:xfrm>
            <a:off x="838200" y="-168275"/>
            <a:ext cx="10515600" cy="954087"/>
          </a:xfrm>
        </p:spPr>
        <p:txBody>
          <a:bodyPr/>
          <a:lstStyle/>
          <a:p>
            <a:r>
              <a:rPr lang="en-CA" dirty="0"/>
              <a:t>Résultats scientifiques</a:t>
            </a:r>
          </a:p>
        </p:txBody>
      </p:sp>
      <p:sp>
        <p:nvSpPr>
          <p:cNvPr id="3" name="Text Placeholder 2">
            <a:extLst>
              <a:ext uri="{FF2B5EF4-FFF2-40B4-BE49-F238E27FC236}">
                <a16:creationId xmlns:a16="http://schemas.microsoft.com/office/drawing/2014/main" id="{E8B4FE70-EA7C-E5A9-72FD-AD778F5AC64D}"/>
              </a:ext>
            </a:extLst>
          </p:cNvPr>
          <p:cNvSpPr>
            <a:spLocks noGrp="1"/>
          </p:cNvSpPr>
          <p:nvPr>
            <p:ph type="body" sz="quarter" idx="13"/>
          </p:nvPr>
        </p:nvSpPr>
        <p:spPr>
          <a:xfrm>
            <a:off x="838200" y="666750"/>
            <a:ext cx="10515600" cy="4014788"/>
          </a:xfrm>
        </p:spPr>
        <p:txBody>
          <a:bodyPr/>
          <a:lstStyle/>
          <a:p>
            <a:r>
              <a:rPr lang="en-CA" sz="2000" dirty="0">
                <a:hlinkClick r:id="rId2"/>
              </a:rPr>
              <a:t>Épidémies du virus hautement pathogène de la grippe aviaire A (H5N1) en Amérique du Sud entre 2022 et 2024 : examen complet d'une panzoïtique en cours – ScienceDirect</a:t>
            </a:r>
            <a:endParaRPr lang="en-CA" sz="2000" dirty="0"/>
          </a:p>
          <a:p>
            <a:r>
              <a:rPr lang="en-CA" sz="2000" dirty="0">
                <a:hlinkClick r:id="rId3"/>
              </a:rPr>
              <a:t>L'expansion virale après le transfert est l'un des principaux facteurs à l'origine des goulots d'étranglement dans la transmission du virus de la grippe A | PLOS Biology</a:t>
            </a:r>
            <a:endParaRPr lang="en-CA" sz="2000" dirty="0"/>
          </a:p>
          <a:p>
            <a:r>
              <a:rPr lang="en-CA" sz="2000" dirty="0">
                <a:hlinkClick r:id="rId4"/>
              </a:rPr>
              <a:t>Infection des ratites par le virus HPAIV H5N1 du clade 2.3.4.4b : implications potentielles pour le risque zoonotique | </a:t>
            </a:r>
            <a:r>
              <a:rPr lang="en-CA" sz="2000" dirty="0" err="1">
                <a:hlinkClick r:id="rId4"/>
              </a:rPr>
              <a:t>bioRxiv</a:t>
            </a:r>
            <a:endParaRPr lang="en-CA" sz="2000" dirty="0"/>
          </a:p>
          <a:p>
            <a:r>
              <a:rPr lang="en-CA" sz="2000" dirty="0">
                <a:hlinkClick r:id="rId5"/>
              </a:rPr>
              <a:t>Le point sur la panzootie H5N1 : le nombre d'espèces mammifères infectées a augmenté de près de 50 % en un peu plus d'un an - Plaza - 2025 - Influenza and Other Respiratory Viruses - Wiley Online Library</a:t>
            </a:r>
            <a:endParaRPr lang="en-CA" sz="2000" dirty="0"/>
          </a:p>
          <a:p>
            <a:r>
              <a:rPr lang="en-CA" sz="2000" dirty="0">
                <a:hlinkClick r:id="rId6"/>
              </a:rPr>
              <a:t>Propagation de la grippe aviaire chez les volailles : influences environnementales et mesures de biosécurité – ScienceDirect</a:t>
            </a:r>
            <a:endParaRPr lang="en-CA" sz="2000" dirty="0"/>
          </a:p>
          <a:p>
            <a:r>
              <a:rPr lang="en-CA" sz="2000" dirty="0">
                <a:hlinkClick r:id="rId7"/>
              </a:rPr>
              <a:t>ECDC Aperçu de la grippe aviaire juin-septembre 2025</a:t>
            </a:r>
            <a:endParaRPr lang="en-CA" sz="2000" dirty="0"/>
          </a:p>
          <a:p>
            <a:r>
              <a:rPr lang="en-CA" sz="2000" dirty="0">
                <a:hlinkClick r:id="rId8"/>
              </a:rPr>
              <a:t>Les protéines PB2 et NP du virus H5N1 nord-américain favorisent la réplication des cellules immunitaires et les infections systémiques | Science Advances</a:t>
            </a:r>
            <a:endParaRPr lang="en-CA" sz="2000" dirty="0"/>
          </a:p>
          <a:p>
            <a:r>
              <a:rPr lang="en-CA" sz="2000" dirty="0">
                <a:hlinkClick r:id="rId9"/>
              </a:rPr>
              <a:t>Vaccination des volailles contre la grippe aviaire hautement pathogène (HPAI) : groupe de travail conjoint sur la vaccination réunissant des représentants de l'industrie et des différents gouvernements - GOV.UK</a:t>
            </a:r>
            <a:endParaRPr lang="en-CA" sz="2000" dirty="0"/>
          </a:p>
          <a:p>
            <a:endParaRPr lang="en-CA" sz="2000" dirty="0"/>
          </a:p>
        </p:txBody>
      </p:sp>
    </p:spTree>
    <p:extLst>
      <p:ext uri="{BB962C8B-B14F-4D97-AF65-F5344CB8AC3E}">
        <p14:creationId xmlns:p14="http://schemas.microsoft.com/office/powerpoint/2010/main" val="348489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334691-A727-E2FA-6712-0135BE204661}"/>
              </a:ext>
            </a:extLst>
          </p:cNvPr>
          <p:cNvSpPr>
            <a:spLocks noGrp="1"/>
          </p:cNvSpPr>
          <p:nvPr>
            <p:ph type="title"/>
          </p:nvPr>
        </p:nvSpPr>
        <p:spPr/>
        <p:txBody>
          <a:bodyPr>
            <a:normAutofit/>
          </a:bodyPr>
          <a:lstStyle/>
          <a:p>
            <a:r>
              <a:rPr lang="en-CA" sz="3600" dirty="0"/>
              <a:t>Espèces présentes dans les fermes touchées (septembre-octobre 2025) </a:t>
            </a:r>
          </a:p>
        </p:txBody>
      </p:sp>
      <p:graphicFrame>
        <p:nvGraphicFramePr>
          <p:cNvPr id="3" name="Chart 2">
            <a:extLst>
              <a:ext uri="{FF2B5EF4-FFF2-40B4-BE49-F238E27FC236}">
                <a16:creationId xmlns:a16="http://schemas.microsoft.com/office/drawing/2014/main" id="{8AADE815-D59F-B06E-3191-EB2B9EF725C2}"/>
              </a:ext>
            </a:extLst>
          </p:cNvPr>
          <p:cNvGraphicFramePr>
            <a:graphicFrameLocks/>
          </p:cNvGraphicFramePr>
          <p:nvPr>
            <p:extLst>
              <p:ext uri="{D42A27DB-BD31-4B8C-83A1-F6EECF244321}">
                <p14:modId xmlns:p14="http://schemas.microsoft.com/office/powerpoint/2010/main" val="3462773150"/>
              </p:ext>
            </p:extLst>
          </p:nvPr>
        </p:nvGraphicFramePr>
        <p:xfrm>
          <a:off x="628649" y="2100772"/>
          <a:ext cx="10934702" cy="3483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53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23542" y="301640"/>
            <a:ext cx="6230257" cy="400110"/>
          </a:xfrm>
        </p:spPr>
        <p:txBody>
          <a:bodyPr/>
          <a:lstStyle/>
          <a:p>
            <a:pPr algn="ctr">
              <a:defRPr/>
            </a:pPr>
            <a:r>
              <a:rPr lang="en-CA" dirty="0"/>
              <a:t>Faune sauvage HPAI</a:t>
            </a:r>
            <a:endParaRPr lang="en-US" dirty="0"/>
          </a:p>
        </p:txBody>
      </p:sp>
      <p:sp>
        <p:nvSpPr>
          <p:cNvPr id="8" name="Content Placeholder 7"/>
          <p:cNvSpPr>
            <a:spLocks noGrp="1"/>
          </p:cNvSpPr>
          <p:nvPr>
            <p:ph sz="half" idx="2"/>
          </p:nvPr>
        </p:nvSpPr>
        <p:spPr>
          <a:xfrm>
            <a:off x="5280802" y="1344763"/>
            <a:ext cx="4665952" cy="3143031"/>
          </a:xfrm>
        </p:spPr>
        <p:txBody>
          <a:bodyPr/>
          <a:lstStyle/>
          <a:p>
            <a:pPr marL="0" indent="0">
              <a:buNone/>
            </a:pPr>
            <a:r>
              <a:rPr lang="en-CA" sz="2400" dirty="0"/>
              <a:t>Tout au long de l'année 2025 – 353 oiseaux sauvages et mammifères positifs à l'IAHP</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400" dirty="0"/>
              <a:t>Depuis la dernière réunion, 9 nouveaux cas positifs ont été signalés</a:t>
            </a:r>
          </a:p>
          <a:p>
            <a:pPr marL="0" indent="0">
              <a:buNone/>
            </a:pPr>
            <a:endParaRPr lang="en-CA" sz="2400" dirty="0"/>
          </a:p>
          <a:p>
            <a:pPr marL="457200" lvl="1" indent="0">
              <a:buNone/>
            </a:pPr>
            <a:endParaRPr lang="en-CA" sz="2000" dirty="0"/>
          </a:p>
        </p:txBody>
      </p:sp>
      <p:sp>
        <p:nvSpPr>
          <p:cNvPr id="2" name="TextBox 1"/>
          <p:cNvSpPr txBox="1"/>
          <p:nvPr/>
        </p:nvSpPr>
        <p:spPr>
          <a:xfrm>
            <a:off x="9859023" y="6436809"/>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9165771"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6" name="Picture 5">
            <a:extLst>
              <a:ext uri="{FF2B5EF4-FFF2-40B4-BE49-F238E27FC236}">
                <a16:creationId xmlns:a16="http://schemas.microsoft.com/office/drawing/2014/main" id="{DE6BA70D-571C-BC2F-AE65-9701F8E7D7F8}"/>
              </a:ext>
            </a:extLst>
          </p:cNvPr>
          <p:cNvPicPr>
            <a:picLocks noChangeAspect="1"/>
          </p:cNvPicPr>
          <p:nvPr/>
        </p:nvPicPr>
        <p:blipFill>
          <a:blip r:embed="rId5"/>
          <a:stretch>
            <a:fillRect/>
          </a:stretch>
        </p:blipFill>
        <p:spPr>
          <a:xfrm>
            <a:off x="-1" y="0"/>
            <a:ext cx="4924461" cy="3260130"/>
          </a:xfrm>
          <a:prstGeom prst="rect">
            <a:avLst/>
          </a:prstGeom>
        </p:spPr>
      </p:pic>
      <p:pic>
        <p:nvPicPr>
          <p:cNvPr id="10" name="Picture 9">
            <a:extLst>
              <a:ext uri="{FF2B5EF4-FFF2-40B4-BE49-F238E27FC236}">
                <a16:creationId xmlns:a16="http://schemas.microsoft.com/office/drawing/2014/main" id="{976A4210-7074-4619-EEA8-DDB9C414A631}"/>
              </a:ext>
            </a:extLst>
          </p:cNvPr>
          <p:cNvPicPr>
            <a:picLocks noChangeAspect="1"/>
          </p:cNvPicPr>
          <p:nvPr/>
        </p:nvPicPr>
        <p:blipFill>
          <a:blip r:embed="rId6"/>
          <a:stretch>
            <a:fillRect/>
          </a:stretch>
        </p:blipFill>
        <p:spPr>
          <a:xfrm>
            <a:off x="0" y="3646021"/>
            <a:ext cx="4924461" cy="3190898"/>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États-Unis – Détections de grippe aviaire hautement pathogène chez les oiseaux domestiques au cours des 30 derniers jours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34 élevages commerciaux</a:t>
            </a:r>
          </a:p>
          <a:p>
            <a:r>
              <a:rPr lang="fr-CA" dirty="0"/>
              <a:t>28 </a:t>
            </a:r>
            <a:r>
              <a:rPr lang="fr-CA" dirty="0" err="1"/>
              <a:t>élevages de basse-cour</a:t>
            </a:r>
            <a:endParaRPr lang="fr-CA" dirty="0"/>
          </a:p>
          <a:p>
            <a:r>
              <a:rPr lang="fr-CA" dirty="0"/>
              <a:t>6,46 millions </a:t>
            </a:r>
            <a:r>
              <a:rPr lang="fr-CA" dirty="0" err="1"/>
              <a:t>d'oiseaux</a:t>
            </a:r>
            <a:endParaRPr lang="fr-CA" dirty="0"/>
          </a:p>
        </p:txBody>
      </p:sp>
      <p:sp>
        <p:nvSpPr>
          <p:cNvPr id="7" name="Rectangle 6"/>
          <p:cNvSpPr/>
          <p:nvPr/>
        </p:nvSpPr>
        <p:spPr>
          <a:xfrm>
            <a:off x="340537" y="4470598"/>
            <a:ext cx="4841241" cy="1200329"/>
          </a:xfrm>
          <a:prstGeom prst="rect">
            <a:avLst/>
          </a:prstGeom>
        </p:spPr>
        <p:txBody>
          <a:bodyPr wrap="square">
            <a:spAutoFit/>
          </a:bodyPr>
          <a:lstStyle/>
          <a:p>
            <a:r>
              <a:rPr lang="en-US" dirty="0">
                <a:hlinkClick r:id="rId3"/>
              </a:rPr>
              <a:t>Confirmations de cas d'influenza aviaire hautement pathogène dans des élevages commerciaux et domestiques | Service d'inspection sanitaire des animaux et des végétaux (usda.gov)</a:t>
            </a:r>
            <a:endParaRPr lang="en-CA" dirty="0"/>
          </a:p>
        </p:txBody>
      </p:sp>
      <p:grpSp>
        <p:nvGrpSpPr>
          <p:cNvPr id="12" name="Group 11">
            <a:extLst>
              <a:ext uri="{FF2B5EF4-FFF2-40B4-BE49-F238E27FC236}">
                <a16:creationId xmlns:a16="http://schemas.microsoft.com/office/drawing/2014/main" id="{B84CADAB-C507-50A2-BDA6-19996D4AFCD8}"/>
              </a:ext>
            </a:extLst>
          </p:cNvPr>
          <p:cNvGrpSpPr/>
          <p:nvPr/>
        </p:nvGrpSpPr>
        <p:grpSpPr>
          <a:xfrm>
            <a:off x="7089075" y="69573"/>
            <a:ext cx="5102925" cy="6788427"/>
            <a:chOff x="7244742" y="-61056"/>
            <a:chExt cx="5042754" cy="6862923"/>
          </a:xfrm>
        </p:grpSpPr>
        <p:pic>
          <p:nvPicPr>
            <p:cNvPr id="11" name="Picture 10">
              <a:extLst>
                <a:ext uri="{FF2B5EF4-FFF2-40B4-BE49-F238E27FC236}">
                  <a16:creationId xmlns:a16="http://schemas.microsoft.com/office/drawing/2014/main" id="{0A6885C3-6018-22AF-ACD6-2430300D3744}"/>
                </a:ext>
              </a:extLst>
            </p:cNvPr>
            <p:cNvPicPr>
              <a:picLocks noChangeAspect="1"/>
            </p:cNvPicPr>
            <p:nvPr/>
          </p:nvPicPr>
          <p:blipFill>
            <a:blip r:embed="rId4"/>
            <a:stretch>
              <a:fillRect/>
            </a:stretch>
          </p:blipFill>
          <p:spPr>
            <a:xfrm>
              <a:off x="7249886" y="3149600"/>
              <a:ext cx="5037610" cy="3652267"/>
            </a:xfrm>
            <a:prstGeom prst="rect">
              <a:avLst/>
            </a:prstGeom>
            <a:ln>
              <a:solidFill>
                <a:schemeClr val="tx1"/>
              </a:solidFill>
            </a:ln>
          </p:spPr>
        </p:pic>
        <p:pic>
          <p:nvPicPr>
            <p:cNvPr id="5" name="Picture 4">
              <a:extLst>
                <a:ext uri="{FF2B5EF4-FFF2-40B4-BE49-F238E27FC236}">
                  <a16:creationId xmlns:a16="http://schemas.microsoft.com/office/drawing/2014/main" id="{DBCC1EF8-5374-4A6E-688F-C3C62498AF00}"/>
                </a:ext>
              </a:extLst>
            </p:cNvPr>
            <p:cNvPicPr>
              <a:picLocks noChangeAspect="1"/>
            </p:cNvPicPr>
            <p:nvPr/>
          </p:nvPicPr>
          <p:blipFill>
            <a:blip r:embed="rId5"/>
            <a:stretch>
              <a:fillRect/>
            </a:stretch>
          </p:blipFill>
          <p:spPr>
            <a:xfrm>
              <a:off x="7244742" y="-61056"/>
              <a:ext cx="5042754" cy="3191048"/>
            </a:xfrm>
            <a:prstGeom prst="rect">
              <a:avLst/>
            </a:prstGeom>
            <a:ln>
              <a:solidFill>
                <a:schemeClr val="tx1"/>
              </a:solidFill>
            </a:ln>
          </p:spPr>
        </p:pic>
      </p:grpSp>
    </p:spTree>
    <p:extLst>
      <p:ext uri="{BB962C8B-B14F-4D97-AF65-F5344CB8AC3E}">
        <p14:creationId xmlns:p14="http://schemas.microsoft.com/office/powerpoint/2010/main" val="17392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Détections de l'IAHP chez les oiseaux sauvages aux États-Unis, du 21 septembre au 21 octobre 2025</a:t>
            </a:r>
          </a:p>
        </p:txBody>
      </p:sp>
      <p:sp>
        <p:nvSpPr>
          <p:cNvPr id="7" name="TextBox 6"/>
          <p:cNvSpPr txBox="1"/>
          <p:nvPr/>
        </p:nvSpPr>
        <p:spPr>
          <a:xfrm>
            <a:off x="7376523" y="1754179"/>
            <a:ext cx="4327662" cy="1938992"/>
          </a:xfrm>
          <a:prstGeom prst="rect">
            <a:avLst/>
          </a:prstGeom>
          <a:noFill/>
        </p:spPr>
        <p:txBody>
          <a:bodyPr wrap="square" rtlCol="0">
            <a:spAutoFit/>
          </a:bodyPr>
          <a:lstStyle/>
          <a:p>
            <a:r>
              <a:rPr lang="en-CA" sz="2400" dirty="0"/>
              <a:t>364 cas de grippe aviaire hautement pathogène détectés chez des oiseaux sauvages au cours des 30 derniers jours</a:t>
            </a:r>
          </a:p>
          <a:p>
            <a:endParaRPr lang="en-CA" sz="2400" dirty="0"/>
          </a:p>
          <a:p>
            <a:r>
              <a:rPr lang="en-CA" sz="2400" dirty="0"/>
              <a:t>Génotypage incertain et nombre inconnu d'oiseaux testés</a:t>
            </a:r>
          </a:p>
        </p:txBody>
      </p:sp>
      <p:sp>
        <p:nvSpPr>
          <p:cNvPr id="9" name="Rectangle 8"/>
          <p:cNvSpPr/>
          <p:nvPr/>
        </p:nvSpPr>
        <p:spPr>
          <a:xfrm>
            <a:off x="6638881" y="4788228"/>
            <a:ext cx="3945375" cy="369332"/>
          </a:xfrm>
          <a:prstGeom prst="rect">
            <a:avLst/>
          </a:prstGeom>
        </p:spPr>
        <p:txBody>
          <a:bodyPr wrap="none">
            <a:spAutoFit/>
          </a:bodyPr>
          <a:lstStyle/>
          <a:p>
            <a:r>
              <a:rPr lang="en-US" dirty="0">
                <a:hlinkClick r:id="rId3"/>
              </a:rPr>
              <a:t>Détections de l'IAHP chez les oiseaux sauvages (usda.gov)</a:t>
            </a:r>
            <a:endParaRPr lang="en-CA" dirty="0"/>
          </a:p>
        </p:txBody>
      </p:sp>
      <p:sp>
        <p:nvSpPr>
          <p:cNvPr id="3" name="Content Placeholder 2">
            <a:extLst>
              <a:ext uri="{FF2B5EF4-FFF2-40B4-BE49-F238E27FC236}">
                <a16:creationId xmlns:a16="http://schemas.microsoft.com/office/drawing/2014/main" id="{FF2EC58D-51EA-F17F-C43F-0BC5257078AC}"/>
              </a:ext>
            </a:extLst>
          </p:cNvPr>
          <p:cNvSpPr>
            <a:spLocks noGrp="1"/>
          </p:cNvSpPr>
          <p:nvPr>
            <p:ph sz="half" idx="1"/>
          </p:nvPr>
        </p:nvSpPr>
        <p:spPr/>
        <p:txBody>
          <a:bodyPr/>
          <a:lstStyle/>
          <a:p>
            <a:endParaRPr lang="en-CA"/>
          </a:p>
        </p:txBody>
      </p:sp>
      <p:pic>
        <p:nvPicPr>
          <p:cNvPr id="1026" name="Picture 2">
            <a:extLst>
              <a:ext uri="{FF2B5EF4-FFF2-40B4-BE49-F238E27FC236}">
                <a16:creationId xmlns:a16="http://schemas.microsoft.com/office/drawing/2014/main" id="{5A4BD218-0D3D-A936-0044-0A21B7FB06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914" y="1825625"/>
            <a:ext cx="6270171" cy="380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92A64B-5FF3-1869-9EA9-A77EA0684BBB}"/>
              </a:ext>
            </a:extLst>
          </p:cNvPr>
          <p:cNvPicPr>
            <a:picLocks noChangeAspect="1"/>
          </p:cNvPicPr>
          <p:nvPr/>
        </p:nvPicPr>
        <p:blipFill>
          <a:blip r:embed="rId3"/>
          <a:stretch>
            <a:fillRect/>
          </a:stretch>
        </p:blipFill>
        <p:spPr>
          <a:xfrm>
            <a:off x="4188235" y="-4311"/>
            <a:ext cx="8003765" cy="6862311"/>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t>7</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68260"/>
            <a:ext cx="4164555" cy="747142"/>
          </a:xfrm>
        </p:spPr>
        <p:txBody>
          <a:bodyPr/>
          <a:lstStyle/>
          <a:p>
            <a:r>
              <a:rPr lang="en-CA" b="1" dirty="0">
                <a:latin typeface="+mn-lt"/>
              </a:rPr>
              <a:t>Union européenne</a:t>
            </a:r>
          </a:p>
        </p:txBody>
      </p:sp>
      <p:sp>
        <p:nvSpPr>
          <p:cNvPr id="7" name="TextBox 6">
            <a:extLst>
              <a:ext uri="{FF2B5EF4-FFF2-40B4-BE49-F238E27FC236}">
                <a16:creationId xmlns:a16="http://schemas.microsoft.com/office/drawing/2014/main" id="{1537583D-D01A-B97E-A678-813441707531}"/>
              </a:ext>
            </a:extLst>
          </p:cNvPr>
          <p:cNvSpPr txBox="1"/>
          <p:nvPr/>
        </p:nvSpPr>
        <p:spPr>
          <a:xfrm>
            <a:off x="75256" y="931307"/>
            <a:ext cx="4337089" cy="4401205"/>
          </a:xfrm>
          <a:prstGeom prst="rect">
            <a:avLst/>
          </a:prstGeom>
          <a:noFill/>
        </p:spPr>
        <p:txBody>
          <a:bodyPr wrap="square" rtlCol="0">
            <a:spAutoFit/>
          </a:bodyPr>
          <a:lstStyle/>
          <a:p>
            <a:r>
              <a:rPr lang="en-CA" sz="2000" dirty="0"/>
              <a:t>2024-25 pire que 2023-24</a:t>
            </a:r>
          </a:p>
          <a:p>
            <a:endParaRPr lang="en-CA" sz="2000" dirty="0"/>
          </a:p>
          <a:p>
            <a:r>
              <a:rPr lang="en-CA" sz="2000" dirty="0"/>
              <a:t>90 % des cas chez les volailles sont du génotype EA-2024-DI.x (différent de notre D1.x)</a:t>
            </a:r>
          </a:p>
          <a:p>
            <a:endParaRPr lang="en-CA" sz="2000" dirty="0"/>
          </a:p>
          <a:p>
            <a:r>
              <a:rPr lang="en-CA" sz="2000" dirty="0"/>
              <a:t>Diversité génétique moindre que l'année précédente</a:t>
            </a:r>
          </a:p>
          <a:p>
            <a:endParaRPr lang="en-CA" sz="2000" dirty="0">
              <a:solidFill>
                <a:srgbClr val="FF0000"/>
              </a:solidFill>
            </a:endParaRPr>
          </a:p>
          <a:p>
            <a:r>
              <a:rPr lang="en-CA" sz="2000" dirty="0"/>
              <a:t>Baisse des cas au printemps et en été, augmentation observée actuellement à l'automne</a:t>
            </a:r>
          </a:p>
          <a:p>
            <a:endParaRPr lang="en-CA" sz="2000" dirty="0"/>
          </a:p>
          <a:p>
            <a:r>
              <a:rPr lang="en-CA" sz="2000" dirty="0"/>
              <a:t>Augmentation du nombre d'oiseaux marins reproducteurs en colonie</a:t>
            </a:r>
          </a:p>
        </p:txBody>
      </p:sp>
      <p:sp>
        <p:nvSpPr>
          <p:cNvPr id="3" name="Rectangle 2">
            <a:extLst>
              <a:ext uri="{FF2B5EF4-FFF2-40B4-BE49-F238E27FC236}">
                <a16:creationId xmlns:a16="http://schemas.microsoft.com/office/drawing/2014/main" id="{4A3E66E2-904A-316A-110C-ADB8FA491228}"/>
              </a:ext>
            </a:extLst>
          </p:cNvPr>
          <p:cNvSpPr/>
          <p:nvPr/>
        </p:nvSpPr>
        <p:spPr>
          <a:xfrm>
            <a:off x="4688115" y="68262"/>
            <a:ext cx="102911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5740910" y="68261"/>
            <a:ext cx="3714817"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9479408" y="68260"/>
            <a:ext cx="2436822"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4887004" y="501202"/>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7700348" y="44183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0371447" y="441831"/>
            <a:ext cx="652743" cy="369332"/>
          </a:xfrm>
          <a:prstGeom prst="rect">
            <a:avLst/>
          </a:prstGeom>
          <a:noFill/>
        </p:spPr>
        <p:txBody>
          <a:bodyPr wrap="none" rtlCol="0">
            <a:spAutoFit/>
          </a:bodyPr>
          <a:lstStyle/>
          <a:p>
            <a:r>
              <a:rPr lang="en-CA" dirty="0"/>
              <a:t>2025</a:t>
            </a:r>
          </a:p>
        </p:txBody>
      </p:sp>
    </p:spTree>
    <p:extLst>
      <p:ext uri="{BB962C8B-B14F-4D97-AF65-F5344CB8AC3E}">
        <p14:creationId xmlns:p14="http://schemas.microsoft.com/office/powerpoint/2010/main" val="407063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838200" y="144781"/>
            <a:ext cx="10515600" cy="1047916"/>
          </a:xfrm>
        </p:spPr>
        <p:txBody>
          <a:bodyPr>
            <a:normAutofit fontScale="90000"/>
          </a:bodyPr>
          <a:lstStyle/>
          <a:p>
            <a:r>
              <a:rPr lang="en-CA" dirty="0"/>
              <a:t>Cas récents d'IAHP chez l'homme à l'échelle internationale</a:t>
            </a:r>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2342" y="92314"/>
            <a:ext cx="1405890" cy="1405890"/>
          </a:xfrm>
          <a:prstGeom prst="rect">
            <a:avLst/>
          </a:prstGeom>
        </p:spPr>
      </p:pic>
      <p:sp>
        <p:nvSpPr>
          <p:cNvPr id="4" name="Content Placeholder 3">
            <a:extLst>
              <a:ext uri="{FF2B5EF4-FFF2-40B4-BE49-F238E27FC236}">
                <a16:creationId xmlns:a16="http://schemas.microsoft.com/office/drawing/2014/main" id="{3D7B740A-0C8D-BA6B-7569-46BA66E30E8E}"/>
              </a:ext>
            </a:extLst>
          </p:cNvPr>
          <p:cNvSpPr>
            <a:spLocks noGrp="1"/>
          </p:cNvSpPr>
          <p:nvPr>
            <p:ph sz="half" idx="1"/>
          </p:nvPr>
        </p:nvSpPr>
        <p:spPr>
          <a:xfrm>
            <a:off x="63374" y="1753753"/>
            <a:ext cx="6096000" cy="4984266"/>
          </a:xfrm>
        </p:spPr>
        <p:txBody>
          <a:bodyPr/>
          <a:lstStyle/>
          <a:p>
            <a:r>
              <a:rPr lang="en-CA" dirty="0"/>
              <a:t>10 pays ont signalé des cas humains de H5N1 en 2025</a:t>
            </a:r>
          </a:p>
          <a:p>
            <a:r>
              <a:rPr lang="en-CA" dirty="0"/>
              <a:t>2.3.2.1e en Asie cas plus graves que 2.3.4.4b en Amérique du Nord</a:t>
            </a:r>
          </a:p>
          <a:p>
            <a:r>
              <a:rPr lang="en-CA" dirty="0"/>
              <a:t>Cas les plus récents</a:t>
            </a:r>
          </a:p>
          <a:p>
            <a:pPr lvl="1"/>
            <a:r>
              <a:rPr lang="en-CA" dirty="0"/>
              <a:t>23F au Mexique sans antécédents de contact avec des volailles</a:t>
            </a:r>
          </a:p>
          <a:p>
            <a:pPr lvl="2"/>
            <a:r>
              <a:rPr lang="en-CA" dirty="0"/>
              <a:t>Chien, volaille, pigeons également positifs pour le virus H5</a:t>
            </a:r>
          </a:p>
          <a:p>
            <a:pPr lvl="1"/>
            <a:r>
              <a:rPr lang="en-CA" dirty="0"/>
              <a:t>Enfant de 3 ans au Cambodge ayant été en contact avec des oiseaux malades</a:t>
            </a:r>
          </a:p>
        </p:txBody>
      </p:sp>
      <p:pic>
        <p:nvPicPr>
          <p:cNvPr id="8" name="Content Placeholder 7">
            <a:extLst>
              <a:ext uri="{FF2B5EF4-FFF2-40B4-BE49-F238E27FC236}">
                <a16:creationId xmlns:a16="http://schemas.microsoft.com/office/drawing/2014/main" id="{26A23E63-9B98-2849-9085-D3CA1E429108}"/>
              </a:ext>
            </a:extLst>
          </p:cNvPr>
          <p:cNvPicPr>
            <a:picLocks noGrp="1" noChangeAspect="1"/>
          </p:cNvPicPr>
          <p:nvPr>
            <p:ph sz="half" idx="2"/>
          </p:nvPr>
        </p:nvPicPr>
        <p:blipFill>
          <a:blip r:embed="rId4"/>
          <a:stretch>
            <a:fillRect/>
          </a:stretch>
        </p:blipFill>
        <p:spPr>
          <a:xfrm>
            <a:off x="6096001" y="1514922"/>
            <a:ext cx="6096000" cy="5343078"/>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970B-44F5-62B2-B7E1-F52AC90F5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E8241-CDA1-C47E-FE27-2DE42F4C413A}"/>
              </a:ext>
            </a:extLst>
          </p:cNvPr>
          <p:cNvSpPr>
            <a:spLocks noGrp="1"/>
          </p:cNvSpPr>
          <p:nvPr>
            <p:ph type="title"/>
          </p:nvPr>
        </p:nvSpPr>
        <p:spPr>
          <a:xfrm>
            <a:off x="838200" y="-229960"/>
            <a:ext cx="10515600" cy="910998"/>
          </a:xfrm>
        </p:spPr>
        <p:txBody>
          <a:bodyPr>
            <a:normAutofit fontScale="90000"/>
          </a:bodyPr>
          <a:lstStyle/>
          <a:p>
            <a:br>
              <a:rPr lang="en-CA" dirty="0"/>
            </a:br>
            <a:r>
              <a:rPr lang="en-CA" dirty="0"/>
              <a:t>Essai clinique sur un vaccin aux Pays-Bas</a:t>
            </a:r>
          </a:p>
        </p:txBody>
      </p:sp>
      <p:sp>
        <p:nvSpPr>
          <p:cNvPr id="4" name="Content Placeholder 3">
            <a:extLst>
              <a:ext uri="{FF2B5EF4-FFF2-40B4-BE49-F238E27FC236}">
                <a16:creationId xmlns:a16="http://schemas.microsoft.com/office/drawing/2014/main" id="{48E01814-385F-2C14-DA70-E22227CD5A00}"/>
              </a:ext>
            </a:extLst>
          </p:cNvPr>
          <p:cNvSpPr>
            <a:spLocks noGrp="1"/>
          </p:cNvSpPr>
          <p:nvPr>
            <p:ph sz="half" idx="1"/>
          </p:nvPr>
        </p:nvSpPr>
        <p:spPr>
          <a:xfrm>
            <a:off x="173183" y="1221365"/>
            <a:ext cx="5678976" cy="3742809"/>
          </a:xfrm>
        </p:spPr>
        <p:txBody>
          <a:bodyPr/>
          <a:lstStyle/>
          <a:p>
            <a:r>
              <a:rPr lang="en-CA" dirty="0"/>
              <a:t>Objectif : </a:t>
            </a:r>
          </a:p>
          <a:p>
            <a:pPr lvl="1"/>
            <a:r>
              <a:rPr lang="en-CA" dirty="0"/>
              <a:t>Déterminer si la vaccination dans des conditions réelles protège à long terme contre l'infection par le virus HPAI et réduit la transmission au sein du troupeau.</a:t>
            </a:r>
          </a:p>
          <a:p>
            <a:r>
              <a:rPr lang="en-CA" dirty="0"/>
              <a:t>Oiseaux vaccinés une fois avec une souche du virus de Marek de la dinde modifiée pour transporter l'antigène H5</a:t>
            </a:r>
          </a:p>
        </p:txBody>
      </p:sp>
      <p:sp>
        <p:nvSpPr>
          <p:cNvPr id="5" name="Content Placeholder 4">
            <a:extLst>
              <a:ext uri="{FF2B5EF4-FFF2-40B4-BE49-F238E27FC236}">
                <a16:creationId xmlns:a16="http://schemas.microsoft.com/office/drawing/2014/main" id="{08CAE12F-C16B-06AB-3EF0-7D384079C8AB}"/>
              </a:ext>
            </a:extLst>
          </p:cNvPr>
          <p:cNvSpPr>
            <a:spLocks noGrp="1"/>
          </p:cNvSpPr>
          <p:nvPr>
            <p:ph sz="half" idx="2"/>
          </p:nvPr>
        </p:nvSpPr>
        <p:spPr>
          <a:xfrm>
            <a:off x="6096000" y="1474254"/>
            <a:ext cx="5181600" cy="4351338"/>
          </a:xfrm>
        </p:spPr>
        <p:txBody>
          <a:bodyPr/>
          <a:lstStyle/>
          <a:p>
            <a:r>
              <a:rPr lang="en-CA" dirty="0"/>
              <a:t>Poules pondeuses vaccinées contre l'IAHP à l'âge d'un jour </a:t>
            </a:r>
          </a:p>
          <a:p>
            <a:pPr lvl="1"/>
            <a:r>
              <a:rPr lang="en-CA" dirty="0"/>
              <a:t>2399 vaccinations </a:t>
            </a:r>
          </a:p>
          <a:p>
            <a:pPr lvl="1"/>
            <a:r>
              <a:rPr lang="en-CA" dirty="0"/>
              <a:t>4665 non vaccinés</a:t>
            </a:r>
          </a:p>
          <a:p>
            <a:r>
              <a:rPr lang="en-CA" dirty="0"/>
              <a:t>Élevées dans des conditions normales jusqu'à leur transfert au laboratoire pour l'infection</a:t>
            </a:r>
          </a:p>
        </p:txBody>
      </p:sp>
      <p:sp>
        <p:nvSpPr>
          <p:cNvPr id="3" name="TextBox 2">
            <a:extLst>
              <a:ext uri="{FF2B5EF4-FFF2-40B4-BE49-F238E27FC236}">
                <a16:creationId xmlns:a16="http://schemas.microsoft.com/office/drawing/2014/main" id="{3D2F666A-3029-ED38-27F1-BBFFEAFBE4B6}"/>
              </a:ext>
            </a:extLst>
          </p:cNvPr>
          <p:cNvSpPr txBox="1"/>
          <p:nvPr/>
        </p:nvSpPr>
        <p:spPr>
          <a:xfrm>
            <a:off x="670560" y="5257800"/>
            <a:ext cx="10132774" cy="523220"/>
          </a:xfrm>
          <a:prstGeom prst="rect">
            <a:avLst/>
          </a:prstGeom>
          <a:noFill/>
        </p:spPr>
        <p:txBody>
          <a:bodyPr wrap="none" rtlCol="0">
            <a:spAutoFit/>
          </a:bodyPr>
          <a:lstStyle/>
          <a:p>
            <a:r>
              <a:rPr lang="en-CA" sz="2800" b="1" dirty="0"/>
              <a:t>Étude longitudinale – 4 phases dans le temps, 1</a:t>
            </a:r>
            <a:r>
              <a:rPr lang="en-CA" sz="2800" b="1" baseline="30000" dirty="0"/>
              <a:t>ere</a:t>
            </a:r>
            <a:r>
              <a:rPr lang="en-CA" sz="2800" b="1" dirty="0"/>
              <a:t> , 2</a:t>
            </a:r>
            <a:r>
              <a:rPr lang="en-CA" sz="2800" b="1" baseline="30000" dirty="0"/>
              <a:t>eme</a:t>
            </a:r>
            <a:r>
              <a:rPr lang="en-CA" sz="2800" b="1" dirty="0"/>
              <a:t>  complètes</a:t>
            </a:r>
          </a:p>
        </p:txBody>
      </p:sp>
    </p:spTree>
    <p:extLst>
      <p:ext uri="{BB962C8B-B14F-4D97-AF65-F5344CB8AC3E}">
        <p14:creationId xmlns:p14="http://schemas.microsoft.com/office/powerpoint/2010/main" val="920368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25574-30D4-4C96-9E5F-A679DE558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58D96-B662-4728-8BE9-90F647BF959C}">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5BE16FAB-FC1E-45E4-A997-8103415342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25771</TotalTime>
  <Words>3503</Words>
  <Application>Microsoft Office PowerPoint</Application>
  <PresentationFormat>Widescreen</PresentationFormat>
  <Paragraphs>381</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 Narrow</vt:lpstr>
      <vt:lpstr>Arial</vt:lpstr>
      <vt:lpstr>Calibri</vt:lpstr>
      <vt:lpstr>Calibri Light</vt:lpstr>
      <vt:lpstr>2_Office Theme</vt:lpstr>
      <vt:lpstr>Communauté des maladies émergentes et zoonotiques Identifier les risques émergents grâce à l'intelligence collective</vt:lpstr>
      <vt:lpstr>HPAI chez les oiseaux domestiques au Canada</vt:lpstr>
      <vt:lpstr>Espèces présentes dans les fermes touchées (septembre-octobre 2025) </vt:lpstr>
      <vt:lpstr>Faune sauvage HPAI</vt:lpstr>
      <vt:lpstr>États-Unis – Détections de grippe aviaire hautement pathogène chez les oiseaux domestiques au cours des 30 derniers jours</vt:lpstr>
      <vt:lpstr>Détections de l'IAHP chez les oiseaux sauvages aux États-Unis, du 21 septembre au 21 octobre 2025</vt:lpstr>
      <vt:lpstr>Union européenne</vt:lpstr>
      <vt:lpstr>Cas récents d'IAHP chez l'homme à l'échelle internationale</vt:lpstr>
      <vt:lpstr> Essai clinique sur un vaccin aux Pays-Bas</vt:lpstr>
      <vt:lpstr>PowerPoint Presentation</vt:lpstr>
      <vt:lpstr>Résultats – 8 semaines</vt:lpstr>
      <vt:lpstr>PowerPoint Presentation</vt:lpstr>
      <vt:lpstr>Résultats – 24 semaines après la vaccination</vt:lpstr>
      <vt:lpstr>Efficacité du vaccin inactivé contre le virus de la grippe aviaire hautement pathogène H5 Clade 2.3.4.4b chez les dindes</vt:lpstr>
      <vt:lpstr>PowerPoint Presentation</vt:lpstr>
      <vt:lpstr>Résultats – Signes cliniques et mortalité</vt:lpstr>
      <vt:lpstr>Résultats – Excrétion virale</vt:lpstr>
      <vt:lpstr>Résultats – Réponse immunitaire</vt:lpstr>
      <vt:lpstr>NOTE DE RECHERCHE : Étude de la sensibilité de différentes espèces de volailles à l'infection par le virus Cache Valley - ScienceDirect</vt:lpstr>
      <vt:lpstr>Résultats scientifiques</vt:lpstr>
      <vt:lpstr>Résultats scientifiques</vt:lpstr>
      <vt:lpstr>Conclusions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docId:AB65F9BBA2CB6CF888EE0C5BA206AC21</cp:keywords>
  <cp:lastModifiedBy>Murray Gillies</cp:lastModifiedBy>
  <cp:revision>613</cp:revision>
  <dcterms:created xsi:type="dcterms:W3CDTF">2020-02-07T23:34:08Z</dcterms:created>
  <dcterms:modified xsi:type="dcterms:W3CDTF">2025-10-24T14:39:49Z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