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sldIdLst>
    <p:sldId id="256" r:id="rId5"/>
    <p:sldId id="389" r:id="rId6"/>
    <p:sldId id="762" r:id="rId7"/>
    <p:sldId id="259" r:id="rId8"/>
    <p:sldId id="750" r:id="rId9"/>
    <p:sldId id="268" r:id="rId10"/>
    <p:sldId id="375" r:id="rId11"/>
    <p:sldId id="487" r:id="rId12"/>
    <p:sldId id="757" r:id="rId13"/>
    <p:sldId id="377" r:id="rId14"/>
    <p:sldId id="708" r:id="rId15"/>
    <p:sldId id="758" r:id="rId16"/>
    <p:sldId id="759" r:id="rId17"/>
    <p:sldId id="352" r:id="rId18"/>
    <p:sldId id="699" r:id="rId19"/>
    <p:sldId id="512" r:id="rId20"/>
    <p:sldId id="707" r:id="rId21"/>
    <p:sldId id="760" r:id="rId22"/>
    <p:sldId id="709" r:id="rId23"/>
    <p:sldId id="428" r:id="rId24"/>
    <p:sldId id="418" r:id="rId25"/>
    <p:sldId id="763" r:id="rId26"/>
    <p:sldId id="749" r:id="rId27"/>
    <p:sldId id="761" r:id="rId28"/>
    <p:sldId id="415" r:id="rId29"/>
    <p:sldId id="433" r:id="rId30"/>
    <p:sldId id="741"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4BFCF-590B-43BF-AA76-E334BAEAE2DF}" v="65" dt="2026-04-27T19:32:24.432"/>
    <p1510:client id="{6D0DB594-BBC6-4A0E-2348-EF6AF0CA36E4}" v="14" dt="2026-04-28T12:38:30.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88" autoAdjust="0"/>
    <p:restoredTop sz="95517" autoAdjust="0"/>
  </p:normalViewPr>
  <p:slideViewPr>
    <p:cSldViewPr snapToGrid="0">
      <p:cViewPr varScale="1">
        <p:scale>
          <a:sx n="59" d="100"/>
          <a:sy n="59" d="100"/>
        </p:scale>
        <p:origin x="27" y="8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Gillies" userId="S::mgillies@animalhealthcanada.ca::1cd6b1ce-44ca-4ba9-a610-e2ff726d2f20" providerId="AD" clId="Web-{6D0DB594-BBC6-4A0E-2348-EF6AF0CA36E4}"/>
    <pc:docChg chg="modSld">
      <pc:chgData name="Murray Gillies" userId="S::mgillies@animalhealthcanada.ca::1cd6b1ce-44ca-4ba9-a610-e2ff726d2f20" providerId="AD" clId="Web-{6D0DB594-BBC6-4A0E-2348-EF6AF0CA36E4}" dt="2026-04-28T12:38:28.223" v="8" actId="20577"/>
      <pc:docMkLst>
        <pc:docMk/>
      </pc:docMkLst>
      <pc:sldChg chg="modSp">
        <pc:chgData name="Murray Gillies" userId="S::mgillies@animalhealthcanada.ca::1cd6b1ce-44ca-4ba9-a610-e2ff726d2f20" providerId="AD" clId="Web-{6D0DB594-BBC6-4A0E-2348-EF6AF0CA36E4}" dt="2026-04-28T12:38:28.223" v="8" actId="20577"/>
        <pc:sldMkLst>
          <pc:docMk/>
          <pc:sldMk cId="666268977" sldId="418"/>
        </pc:sldMkLst>
        <pc:spChg chg="mod">
          <ac:chgData name="Murray Gillies" userId="S::mgillies@animalhealthcanada.ca::1cd6b1ce-44ca-4ba9-a610-e2ff726d2f20" providerId="AD" clId="Web-{6D0DB594-BBC6-4A0E-2348-EF6AF0CA36E4}" dt="2026-04-28T12:38:28.223" v="8" actId="20577"/>
          <ac:spMkLst>
            <pc:docMk/>
            <pc:sldMk cId="666268977" sldId="418"/>
            <ac:spMk id="12" creationId="{A346A316-00F7-D315-5818-2A5B14555E52}"/>
          </ac:spMkLst>
        </pc:spChg>
      </pc:sldChg>
      <pc:sldChg chg="modNotes">
        <pc:chgData name="Murray Gillies" userId="S::mgillies@animalhealthcanada.ca::1cd6b1ce-44ca-4ba9-a610-e2ff726d2f20" providerId="AD" clId="Web-{6D0DB594-BBC6-4A0E-2348-EF6AF0CA36E4}" dt="2026-04-28T12:36:53.926" v="0"/>
        <pc:sldMkLst>
          <pc:docMk/>
          <pc:sldMk cId="832321430" sldId="708"/>
        </pc:sldMkLst>
      </pc:sldChg>
      <pc:sldChg chg="modNotes">
        <pc:chgData name="Murray Gillies" userId="S::mgillies@animalhealthcanada.ca::1cd6b1ce-44ca-4ba9-a610-e2ff726d2f20" providerId="AD" clId="Web-{6D0DB594-BBC6-4A0E-2348-EF6AF0CA36E4}" dt="2026-04-28T12:36:53.926" v="0"/>
        <pc:sldMkLst>
          <pc:docMk/>
          <pc:sldMk cId="2085202850" sldId="749"/>
        </pc:sldMkLst>
      </pc:sldChg>
      <pc:sldChg chg="modSp modNotes">
        <pc:chgData name="Murray Gillies" userId="S::mgillies@animalhealthcanada.ca::1cd6b1ce-44ca-4ba9-a610-e2ff726d2f20" providerId="AD" clId="Web-{6D0DB594-BBC6-4A0E-2348-EF6AF0CA36E4}" dt="2026-04-28T12:36:53.926" v="0"/>
        <pc:sldMkLst>
          <pc:docMk/>
          <pc:sldMk cId="1652102583" sldId="761"/>
        </pc:sldMkLst>
        <pc:spChg chg="mod">
          <ac:chgData name="Murray Gillies" userId="S::mgillies@animalhealthcanada.ca::1cd6b1ce-44ca-4ba9-a610-e2ff726d2f20" providerId="AD" clId="Web-{6D0DB594-BBC6-4A0E-2348-EF6AF0CA36E4}" dt="2026-04-28T12:36:53.926" v="0"/>
          <ac:spMkLst>
            <pc:docMk/>
            <pc:sldMk cId="1652102583" sldId="761"/>
            <ac:spMk id="4" creationId="{FABEAD34-D278-2B34-73FF-432DD6DA5C98}"/>
          </ac:spMkLst>
        </pc:spChg>
      </pc:sldChg>
      <pc:sldChg chg="modSp">
        <pc:chgData name="Murray Gillies" userId="S::mgillies@animalhealthcanada.ca::1cd6b1ce-44ca-4ba9-a610-e2ff726d2f20" providerId="AD" clId="Web-{6D0DB594-BBC6-4A0E-2348-EF6AF0CA36E4}" dt="2026-04-28T12:37:10.223" v="2" actId="20577"/>
        <pc:sldMkLst>
          <pc:docMk/>
          <pc:sldMk cId="2477846258" sldId="762"/>
        </pc:sldMkLst>
        <pc:spChg chg="mod">
          <ac:chgData name="Murray Gillies" userId="S::mgillies@animalhealthcanada.ca::1cd6b1ce-44ca-4ba9-a610-e2ff726d2f20" providerId="AD" clId="Web-{6D0DB594-BBC6-4A0E-2348-EF6AF0CA36E4}" dt="2026-04-28T12:37:10.223" v="2" actId="20577"/>
          <ac:spMkLst>
            <pc:docMk/>
            <pc:sldMk cId="2477846258" sldId="762"/>
            <ac:spMk id="5" creationId="{539A1CB4-93AF-A21B-F5A5-6453E23368E6}"/>
          </ac:spMkLst>
        </pc:spChg>
      </pc:sldChg>
    </pc:docChg>
  </pc:docChgLst>
  <pc:docChgLst>
    <pc:chgData name="Osborn, Andrea (CFIA/ACIA)" userId="016df1cd-5d71-41bc-8fec-8f09298258d4" providerId="ADAL" clId="{689FFCF3-C41B-465D-9CE1-BDE4E972FD80}"/>
    <pc:docChg chg="undo custSel addSld delSld modSld sldOrd">
      <pc:chgData name="Osborn, Andrea (CFIA/ACIA)" userId="016df1cd-5d71-41bc-8fec-8f09298258d4" providerId="ADAL" clId="{689FFCF3-C41B-465D-9CE1-BDE4E972FD80}" dt="2026-04-27T19:32:24.432" v="2187" actId="255"/>
      <pc:docMkLst>
        <pc:docMk/>
      </pc:docMkLst>
      <pc:sldChg chg="modSp mod">
        <pc:chgData name="Osborn, Andrea (CFIA/ACIA)" userId="016df1cd-5d71-41bc-8fec-8f09298258d4" providerId="ADAL" clId="{689FFCF3-C41B-465D-9CE1-BDE4E972FD80}" dt="2026-04-27T19:20:32.953" v="2050"/>
        <pc:sldMkLst>
          <pc:docMk/>
          <pc:sldMk cId="2862453356" sldId="256"/>
        </pc:sldMkLst>
        <pc:spChg chg="mod">
          <ac:chgData name="Osborn, Andrea (CFIA/ACIA)" userId="016df1cd-5d71-41bc-8fec-8f09298258d4" providerId="ADAL" clId="{689FFCF3-C41B-465D-9CE1-BDE4E972FD80}" dt="2026-04-27T19:19:10.350" v="2012" actId="20577"/>
          <ac:spMkLst>
            <pc:docMk/>
            <pc:sldMk cId="2862453356" sldId="256"/>
            <ac:spMk id="9" creationId="{00000000-0000-0000-0000-000000000000}"/>
          </ac:spMkLst>
        </pc:spChg>
        <pc:spChg chg="mod">
          <ac:chgData name="Osborn, Andrea (CFIA/ACIA)" userId="016df1cd-5d71-41bc-8fec-8f09298258d4" providerId="ADAL" clId="{689FFCF3-C41B-465D-9CE1-BDE4E972FD80}" dt="2026-04-27T19:20:32.953" v="2050"/>
          <ac:spMkLst>
            <pc:docMk/>
            <pc:sldMk cId="2862453356" sldId="256"/>
            <ac:spMk id="14339" creationId="{00000000-0000-0000-0000-000000000000}"/>
          </ac:spMkLst>
        </pc:spChg>
      </pc:sldChg>
      <pc:sldChg chg="add">
        <pc:chgData name="Osborn, Andrea (CFIA/ACIA)" userId="016df1cd-5d71-41bc-8fec-8f09298258d4" providerId="ADAL" clId="{689FFCF3-C41B-465D-9CE1-BDE4E972FD80}" dt="2026-04-22T17:21:48.423" v="1933"/>
        <pc:sldMkLst>
          <pc:docMk/>
          <pc:sldMk cId="0" sldId="259"/>
        </pc:sldMkLst>
      </pc:sldChg>
      <pc:sldChg chg="add">
        <pc:chgData name="Osborn, Andrea (CFIA/ACIA)" userId="016df1cd-5d71-41bc-8fec-8f09298258d4" providerId="ADAL" clId="{689FFCF3-C41B-465D-9CE1-BDE4E972FD80}" dt="2026-04-20T20:51:27.016" v="15"/>
        <pc:sldMkLst>
          <pc:docMk/>
          <pc:sldMk cId="0" sldId="268"/>
        </pc:sldMkLst>
      </pc:sldChg>
      <pc:sldChg chg="addSp delSp modSp add del mod">
        <pc:chgData name="Osborn, Andrea (CFIA/ACIA)" userId="016df1cd-5d71-41bc-8fec-8f09298258d4" providerId="ADAL" clId="{689FFCF3-C41B-465D-9CE1-BDE4E972FD80}" dt="2026-04-20T22:34:31.653" v="1125" actId="1076"/>
        <pc:sldMkLst>
          <pc:docMk/>
          <pc:sldMk cId="2029579795" sldId="352"/>
        </pc:sldMkLst>
        <pc:spChg chg="mod">
          <ac:chgData name="Osborn, Andrea (CFIA/ACIA)" userId="016df1cd-5d71-41bc-8fec-8f09298258d4" providerId="ADAL" clId="{689FFCF3-C41B-465D-9CE1-BDE4E972FD80}" dt="2026-04-20T22:34:31.653" v="1125" actId="1076"/>
          <ac:spMkLst>
            <pc:docMk/>
            <pc:sldMk cId="2029579795" sldId="352"/>
            <ac:spMk id="4" creationId="{3C94582C-33F6-9A77-7ACD-811485F2B1F5}"/>
          </ac:spMkLst>
        </pc:spChg>
        <pc:spChg chg="add mod">
          <ac:chgData name="Osborn, Andrea (CFIA/ACIA)" userId="016df1cd-5d71-41bc-8fec-8f09298258d4" providerId="ADAL" clId="{689FFCF3-C41B-465D-9CE1-BDE4E972FD80}" dt="2026-04-20T22:34:29.213" v="1124" actId="1076"/>
          <ac:spMkLst>
            <pc:docMk/>
            <pc:sldMk cId="2029579795" sldId="352"/>
            <ac:spMk id="11" creationId="{E06C662F-105C-E00B-D321-94F71F32349B}"/>
          </ac:spMkLst>
        </pc:spChg>
        <pc:picChg chg="add mod">
          <ac:chgData name="Osborn, Andrea (CFIA/ACIA)" userId="016df1cd-5d71-41bc-8fec-8f09298258d4" providerId="ADAL" clId="{689FFCF3-C41B-465D-9CE1-BDE4E972FD80}" dt="2026-04-20T22:34:15.244" v="1120" actId="14100"/>
          <ac:picMkLst>
            <pc:docMk/>
            <pc:sldMk cId="2029579795" sldId="352"/>
            <ac:picMk id="3" creationId="{3F1533C0-FF27-46CD-ADF5-A4B919D14252}"/>
          </ac:picMkLst>
        </pc:picChg>
        <pc:picChg chg="add mod">
          <ac:chgData name="Osborn, Andrea (CFIA/ACIA)" userId="016df1cd-5d71-41bc-8fec-8f09298258d4" providerId="ADAL" clId="{689FFCF3-C41B-465D-9CE1-BDE4E972FD80}" dt="2026-04-20T22:34:11.889" v="1119" actId="14100"/>
          <ac:picMkLst>
            <pc:docMk/>
            <pc:sldMk cId="2029579795" sldId="352"/>
            <ac:picMk id="7" creationId="{AB84511F-B315-41ED-870B-E53CC2F34E7C}"/>
          </ac:picMkLst>
        </pc:picChg>
      </pc:sldChg>
      <pc:sldChg chg="modSp add mod">
        <pc:chgData name="Osborn, Andrea (CFIA/ACIA)" userId="016df1cd-5d71-41bc-8fec-8f09298258d4" providerId="ADAL" clId="{689FFCF3-C41B-465D-9CE1-BDE4E972FD80}" dt="2026-04-27T19:26:26.697" v="2112" actId="255"/>
        <pc:sldMkLst>
          <pc:docMk/>
          <pc:sldMk cId="2288952889" sldId="375"/>
        </pc:sldMkLst>
        <pc:spChg chg="mod">
          <ac:chgData name="Osborn, Andrea (CFIA/ACIA)" userId="016df1cd-5d71-41bc-8fec-8f09298258d4" providerId="ADAL" clId="{689FFCF3-C41B-465D-9CE1-BDE4E972FD80}" dt="2026-04-27T19:26:26.697" v="2112" actId="255"/>
          <ac:spMkLst>
            <pc:docMk/>
            <pc:sldMk cId="2288952889" sldId="375"/>
            <ac:spMk id="2" creationId="{2CACD917-8F0A-AD7D-7D7D-F949BC01FBBE}"/>
          </ac:spMkLst>
        </pc:spChg>
      </pc:sldChg>
      <pc:sldChg chg="modSp add del mod">
        <pc:chgData name="Osborn, Andrea (CFIA/ACIA)" userId="016df1cd-5d71-41bc-8fec-8f09298258d4" providerId="ADAL" clId="{689FFCF3-C41B-465D-9CE1-BDE4E972FD80}" dt="2026-04-27T19:29:05.963" v="2129" actId="14100"/>
        <pc:sldMkLst>
          <pc:docMk/>
          <pc:sldMk cId="2744705841" sldId="377"/>
        </pc:sldMkLst>
        <pc:spChg chg="mod">
          <ac:chgData name="Osborn, Andrea (CFIA/ACIA)" userId="016df1cd-5d71-41bc-8fec-8f09298258d4" providerId="ADAL" clId="{689FFCF3-C41B-465D-9CE1-BDE4E972FD80}" dt="2026-04-27T19:27:08.065" v="2116" actId="14100"/>
          <ac:spMkLst>
            <pc:docMk/>
            <pc:sldMk cId="2744705841" sldId="377"/>
            <ac:spMk id="3" creationId="{39993030-F70C-E553-6A49-7FB4F932DC39}"/>
          </ac:spMkLst>
        </pc:spChg>
        <pc:spChg chg="mod">
          <ac:chgData name="Osborn, Andrea (CFIA/ACIA)" userId="016df1cd-5d71-41bc-8fec-8f09298258d4" providerId="ADAL" clId="{689FFCF3-C41B-465D-9CE1-BDE4E972FD80}" dt="2026-04-27T19:27:22.176" v="2118" actId="14100"/>
          <ac:spMkLst>
            <pc:docMk/>
            <pc:sldMk cId="2744705841" sldId="377"/>
            <ac:spMk id="6" creationId="{CB749867-B8DF-1F97-1577-F87E4ADBB873}"/>
          </ac:spMkLst>
        </pc:spChg>
        <pc:spChg chg="mod">
          <ac:chgData name="Osborn, Andrea (CFIA/ACIA)" userId="016df1cd-5d71-41bc-8fec-8f09298258d4" providerId="ADAL" clId="{689FFCF3-C41B-465D-9CE1-BDE4E972FD80}" dt="2026-04-27T19:27:51.122" v="2120" actId="14100"/>
          <ac:spMkLst>
            <pc:docMk/>
            <pc:sldMk cId="2744705841" sldId="377"/>
            <ac:spMk id="7" creationId="{4ED70753-CB33-E72E-101E-787417D65417}"/>
          </ac:spMkLst>
        </pc:spChg>
        <pc:spChg chg="mod">
          <ac:chgData name="Osborn, Andrea (CFIA/ACIA)" userId="016df1cd-5d71-41bc-8fec-8f09298258d4" providerId="ADAL" clId="{689FFCF3-C41B-465D-9CE1-BDE4E972FD80}" dt="2026-04-27T19:28:01.706" v="2122" actId="14100"/>
          <ac:spMkLst>
            <pc:docMk/>
            <pc:sldMk cId="2744705841" sldId="377"/>
            <ac:spMk id="8" creationId="{42EA5067-E979-6449-E286-D73F19F3C801}"/>
          </ac:spMkLst>
        </pc:spChg>
        <pc:spChg chg="mod">
          <ac:chgData name="Osborn, Andrea (CFIA/ACIA)" userId="016df1cd-5d71-41bc-8fec-8f09298258d4" providerId="ADAL" clId="{689FFCF3-C41B-465D-9CE1-BDE4E972FD80}" dt="2026-04-27T19:28:09.782" v="2123" actId="14100"/>
          <ac:spMkLst>
            <pc:docMk/>
            <pc:sldMk cId="2744705841" sldId="377"/>
            <ac:spMk id="9" creationId="{385BC7E9-D72F-731A-7BBC-73A908C06810}"/>
          </ac:spMkLst>
        </pc:spChg>
        <pc:graphicFrameChg chg="mod">
          <ac:chgData name="Osborn, Andrea (CFIA/ACIA)" userId="016df1cd-5d71-41bc-8fec-8f09298258d4" providerId="ADAL" clId="{689FFCF3-C41B-465D-9CE1-BDE4E972FD80}" dt="2026-04-27T19:29:05.963" v="2129" actId="14100"/>
          <ac:graphicFrameMkLst>
            <pc:docMk/>
            <pc:sldMk cId="2744705841" sldId="377"/>
            <ac:graphicFrameMk id="5" creationId="{EA4BD50C-C723-5756-E613-C0950EC32628}"/>
          </ac:graphicFrameMkLst>
        </pc:graphicFrameChg>
      </pc:sldChg>
      <pc:sldChg chg="delSp modSp add mod">
        <pc:chgData name="Osborn, Andrea (CFIA/ACIA)" userId="016df1cd-5d71-41bc-8fec-8f09298258d4" providerId="ADAL" clId="{689FFCF3-C41B-465D-9CE1-BDE4E972FD80}" dt="2026-04-22T17:09:43.230" v="1932" actId="1076"/>
        <pc:sldMkLst>
          <pc:docMk/>
          <pc:sldMk cId="155822488" sldId="389"/>
        </pc:sldMkLst>
        <pc:spChg chg="mod">
          <ac:chgData name="Osborn, Andrea (CFIA/ACIA)" userId="016df1cd-5d71-41bc-8fec-8f09298258d4" providerId="ADAL" clId="{689FFCF3-C41B-465D-9CE1-BDE4E972FD80}" dt="2026-04-22T17:04:56.665" v="1926" actId="14100"/>
          <ac:spMkLst>
            <pc:docMk/>
            <pc:sldMk cId="155822488" sldId="389"/>
            <ac:spMk id="5" creationId="{00000000-0000-0000-0000-000000000000}"/>
          </ac:spMkLst>
        </pc:spChg>
        <pc:spChg chg="mod">
          <ac:chgData name="Osborn, Andrea (CFIA/ACIA)" userId="016df1cd-5d71-41bc-8fec-8f09298258d4" providerId="ADAL" clId="{689FFCF3-C41B-465D-9CE1-BDE4E972FD80}" dt="2026-04-22T17:04:59.318" v="1927" actId="207"/>
          <ac:spMkLst>
            <pc:docMk/>
            <pc:sldMk cId="155822488" sldId="389"/>
            <ac:spMk id="7" creationId="{8EE31712-EB10-211F-4F4E-E13947CEB709}"/>
          </ac:spMkLst>
        </pc:spChg>
        <pc:spChg chg="mod">
          <ac:chgData name="Osborn, Andrea (CFIA/ACIA)" userId="016df1cd-5d71-41bc-8fec-8f09298258d4" providerId="ADAL" clId="{689FFCF3-C41B-465D-9CE1-BDE4E972FD80}" dt="2026-04-22T17:09:43.230" v="1932" actId="1076"/>
          <ac:spMkLst>
            <pc:docMk/>
            <pc:sldMk cId="155822488" sldId="389"/>
            <ac:spMk id="17" creationId="{27A30688-672D-7191-721B-6ACC507E7F69}"/>
          </ac:spMkLst>
        </pc:spChg>
      </pc:sldChg>
      <pc:sldChg chg="modSp mod">
        <pc:chgData name="Osborn, Andrea (CFIA/ACIA)" userId="016df1cd-5d71-41bc-8fec-8f09298258d4" providerId="ADAL" clId="{689FFCF3-C41B-465D-9CE1-BDE4E972FD80}" dt="2026-04-27T19:32:08.258" v="2184" actId="255"/>
        <pc:sldMkLst>
          <pc:docMk/>
          <pc:sldMk cId="2222149877" sldId="415"/>
        </pc:sldMkLst>
        <pc:spChg chg="mod">
          <ac:chgData name="Osborn, Andrea (CFIA/ACIA)" userId="016df1cd-5d71-41bc-8fec-8f09298258d4" providerId="ADAL" clId="{689FFCF3-C41B-465D-9CE1-BDE4E972FD80}" dt="2026-04-27T19:32:08.258" v="2184" actId="255"/>
          <ac:spMkLst>
            <pc:docMk/>
            <pc:sldMk cId="2222149877" sldId="415"/>
            <ac:spMk id="5" creationId="{112CD206-9185-7B39-8E47-BDA4CED907F2}"/>
          </ac:spMkLst>
        </pc:spChg>
      </pc:sldChg>
      <pc:sldChg chg="modSp add mod">
        <pc:chgData name="Osborn, Andrea (CFIA/ACIA)" userId="016df1cd-5d71-41bc-8fec-8f09298258d4" providerId="ADAL" clId="{689FFCF3-C41B-465D-9CE1-BDE4E972FD80}" dt="2026-04-27T19:20:00.195" v="2045" actId="27636"/>
        <pc:sldMkLst>
          <pc:docMk/>
          <pc:sldMk cId="666268977" sldId="418"/>
        </pc:sldMkLst>
        <pc:spChg chg="mod">
          <ac:chgData name="Osborn, Andrea (CFIA/ACIA)" userId="016df1cd-5d71-41bc-8fec-8f09298258d4" providerId="ADAL" clId="{689FFCF3-C41B-465D-9CE1-BDE4E972FD80}" dt="2026-04-27T19:20:00.195" v="2045" actId="27636"/>
          <ac:spMkLst>
            <pc:docMk/>
            <pc:sldMk cId="666268977" sldId="418"/>
            <ac:spMk id="10" creationId="{96769DB3-1F4C-F7A2-8588-13418224B342}"/>
          </ac:spMkLst>
        </pc:spChg>
        <pc:spChg chg="mod">
          <ac:chgData name="Osborn, Andrea (CFIA/ACIA)" userId="016df1cd-5d71-41bc-8fec-8f09298258d4" providerId="ADAL" clId="{689FFCF3-C41B-465D-9CE1-BDE4E972FD80}" dt="2026-04-27T19:20:00.178" v="2044" actId="27636"/>
          <ac:spMkLst>
            <pc:docMk/>
            <pc:sldMk cId="666268977" sldId="418"/>
            <ac:spMk id="12" creationId="{A346A316-00F7-D315-5818-2A5B14555E52}"/>
          </ac:spMkLst>
        </pc:spChg>
      </pc:sldChg>
      <pc:sldChg chg="modSp add del mod">
        <pc:chgData name="Osborn, Andrea (CFIA/ACIA)" userId="016df1cd-5d71-41bc-8fec-8f09298258d4" providerId="ADAL" clId="{689FFCF3-C41B-465D-9CE1-BDE4E972FD80}" dt="2026-04-27T19:20:00.178" v="2043" actId="27636"/>
        <pc:sldMkLst>
          <pc:docMk/>
          <pc:sldMk cId="564309563" sldId="428"/>
        </pc:sldMkLst>
        <pc:spChg chg="mod">
          <ac:chgData name="Osborn, Andrea (CFIA/ACIA)" userId="016df1cd-5d71-41bc-8fec-8f09298258d4" providerId="ADAL" clId="{689FFCF3-C41B-465D-9CE1-BDE4E972FD80}" dt="2026-04-27T19:20:00.178" v="2043" actId="27636"/>
          <ac:spMkLst>
            <pc:docMk/>
            <pc:sldMk cId="564309563" sldId="428"/>
            <ac:spMk id="3" creationId="{95DF2A47-8C76-88DC-14CE-62E255CB3DC4}"/>
          </ac:spMkLst>
        </pc:spChg>
        <pc:spChg chg="mod">
          <ac:chgData name="Osborn, Andrea (CFIA/ACIA)" userId="016df1cd-5d71-41bc-8fec-8f09298258d4" providerId="ADAL" clId="{689FFCF3-C41B-465D-9CE1-BDE4E972FD80}" dt="2026-04-27T19:20:00.177" v="2042" actId="27636"/>
          <ac:spMkLst>
            <pc:docMk/>
            <pc:sldMk cId="564309563" sldId="428"/>
            <ac:spMk id="6" creationId="{A4DB9AB1-F412-0B34-2E05-BA9438AA10F1}"/>
          </ac:spMkLst>
        </pc:spChg>
      </pc:sldChg>
      <pc:sldChg chg="modSp mod">
        <pc:chgData name="Osborn, Andrea (CFIA/ACIA)" userId="016df1cd-5d71-41bc-8fec-8f09298258d4" providerId="ADAL" clId="{689FFCF3-C41B-465D-9CE1-BDE4E972FD80}" dt="2026-04-22T18:41:34.416" v="1958" actId="20577"/>
        <pc:sldMkLst>
          <pc:docMk/>
          <pc:sldMk cId="2831163124" sldId="433"/>
        </pc:sldMkLst>
        <pc:spChg chg="mod">
          <ac:chgData name="Osborn, Andrea (CFIA/ACIA)" userId="016df1cd-5d71-41bc-8fec-8f09298258d4" providerId="ADAL" clId="{689FFCF3-C41B-465D-9CE1-BDE4E972FD80}" dt="2026-04-22T18:41:34.416" v="1958" actId="20577"/>
          <ac:spMkLst>
            <pc:docMk/>
            <pc:sldMk cId="2831163124" sldId="433"/>
            <ac:spMk id="5" creationId="{112CD206-9185-7B39-8E47-BDA4CED907F2}"/>
          </ac:spMkLst>
        </pc:spChg>
      </pc:sldChg>
      <pc:sldChg chg="modSp add mod">
        <pc:chgData name="Osborn, Andrea (CFIA/ACIA)" userId="016df1cd-5d71-41bc-8fec-8f09298258d4" providerId="ADAL" clId="{689FFCF3-C41B-465D-9CE1-BDE4E972FD80}" dt="2026-04-27T19:26:35.899" v="2114" actId="255"/>
        <pc:sldMkLst>
          <pc:docMk/>
          <pc:sldMk cId="1610280076" sldId="487"/>
        </pc:sldMkLst>
        <pc:spChg chg="mod">
          <ac:chgData name="Osborn, Andrea (CFIA/ACIA)" userId="016df1cd-5d71-41bc-8fec-8f09298258d4" providerId="ADAL" clId="{689FFCF3-C41B-465D-9CE1-BDE4E972FD80}" dt="2026-04-27T19:26:35.899" v="2114" actId="255"/>
          <ac:spMkLst>
            <pc:docMk/>
            <pc:sldMk cId="1610280076" sldId="487"/>
            <ac:spMk id="2" creationId="{1AE7E689-A61A-C13B-2915-4B68F60BB712}"/>
          </ac:spMkLst>
        </pc:spChg>
      </pc:sldChg>
      <pc:sldChg chg="add">
        <pc:chgData name="Osborn, Andrea (CFIA/ACIA)" userId="016df1cd-5d71-41bc-8fec-8f09298258d4" providerId="ADAL" clId="{689FFCF3-C41B-465D-9CE1-BDE4E972FD80}" dt="2026-04-20T20:53:13.586" v="22"/>
        <pc:sldMkLst>
          <pc:docMk/>
          <pc:sldMk cId="3288097673" sldId="512"/>
        </pc:sldMkLst>
      </pc:sldChg>
      <pc:sldChg chg="add del modNotesTx">
        <pc:chgData name="Osborn, Andrea (CFIA/ACIA)" userId="016df1cd-5d71-41bc-8fec-8f09298258d4" providerId="ADAL" clId="{689FFCF3-C41B-465D-9CE1-BDE4E972FD80}" dt="2026-04-20T22:35:15.403" v="1275" actId="20577"/>
        <pc:sldMkLst>
          <pc:docMk/>
          <pc:sldMk cId="2475119529" sldId="699"/>
        </pc:sldMkLst>
      </pc:sldChg>
      <pc:sldChg chg="addSp delSp modSp add mod modClrScheme chgLayout">
        <pc:chgData name="Osborn, Andrea (CFIA/ACIA)" userId="016df1cd-5d71-41bc-8fec-8f09298258d4" providerId="ADAL" clId="{689FFCF3-C41B-465D-9CE1-BDE4E972FD80}" dt="2026-04-22T18:46:57.370" v="1980"/>
        <pc:sldMkLst>
          <pc:docMk/>
          <pc:sldMk cId="1765288415" sldId="707"/>
        </pc:sldMkLst>
        <pc:spChg chg="add mod">
          <ac:chgData name="Osborn, Andrea (CFIA/ACIA)" userId="016df1cd-5d71-41bc-8fec-8f09298258d4" providerId="ADAL" clId="{689FFCF3-C41B-465D-9CE1-BDE4E972FD80}" dt="2026-04-22T18:46:57.370" v="1980"/>
          <ac:spMkLst>
            <pc:docMk/>
            <pc:sldMk cId="1765288415" sldId="707"/>
            <ac:spMk id="5" creationId="{1C12223A-71E0-06AE-66CB-0D48E52BF824}"/>
          </ac:spMkLst>
        </pc:spChg>
        <pc:picChg chg="mod">
          <ac:chgData name="Osborn, Andrea (CFIA/ACIA)" userId="016df1cd-5d71-41bc-8fec-8f09298258d4" providerId="ADAL" clId="{689FFCF3-C41B-465D-9CE1-BDE4E972FD80}" dt="2026-04-22T18:46:30.942" v="1972" actId="1076"/>
          <ac:picMkLst>
            <pc:docMk/>
            <pc:sldMk cId="1765288415" sldId="707"/>
            <ac:picMk id="7" creationId="{1861023D-4613-B0AC-AF46-171FA2125307}"/>
          </ac:picMkLst>
        </pc:picChg>
      </pc:sldChg>
      <pc:sldChg chg="add del">
        <pc:chgData name="Osborn, Andrea (CFIA/ACIA)" userId="016df1cd-5d71-41bc-8fec-8f09298258d4" providerId="ADAL" clId="{689FFCF3-C41B-465D-9CE1-BDE4E972FD80}" dt="2026-04-20T20:52:07.918" v="19"/>
        <pc:sldMkLst>
          <pc:docMk/>
          <pc:sldMk cId="832321430" sldId="708"/>
        </pc:sldMkLst>
      </pc:sldChg>
      <pc:sldChg chg="add">
        <pc:chgData name="Osborn, Andrea (CFIA/ACIA)" userId="016df1cd-5d71-41bc-8fec-8f09298258d4" providerId="ADAL" clId="{689FFCF3-C41B-465D-9CE1-BDE4E972FD80}" dt="2026-04-20T21:00:37.068" v="30"/>
        <pc:sldMkLst>
          <pc:docMk/>
          <pc:sldMk cId="3204059467" sldId="709"/>
        </pc:sldMkLst>
      </pc:sldChg>
      <pc:sldChg chg="modSp mod">
        <pc:chgData name="Osborn, Andrea (CFIA/ACIA)" userId="016df1cd-5d71-41bc-8fec-8f09298258d4" providerId="ADAL" clId="{689FFCF3-C41B-465D-9CE1-BDE4E972FD80}" dt="2026-04-27T19:32:24.432" v="2187" actId="255"/>
        <pc:sldMkLst>
          <pc:docMk/>
          <pc:sldMk cId="2212327657" sldId="741"/>
        </pc:sldMkLst>
        <pc:spChg chg="mod">
          <ac:chgData name="Osborn, Andrea (CFIA/ACIA)" userId="016df1cd-5d71-41bc-8fec-8f09298258d4" providerId="ADAL" clId="{689FFCF3-C41B-465D-9CE1-BDE4E972FD80}" dt="2026-04-27T19:32:24.432" v="2187" actId="255"/>
          <ac:spMkLst>
            <pc:docMk/>
            <pc:sldMk cId="2212327657" sldId="741"/>
            <ac:spMk id="3" creationId="{2E779E09-51F0-C425-3644-3CBF48EC12CD}"/>
          </ac:spMkLst>
        </pc:spChg>
      </pc:sldChg>
      <pc:sldChg chg="addSp delSp modSp mod modShow modNotesTx">
        <pc:chgData name="Osborn, Andrea (CFIA/ACIA)" userId="016df1cd-5d71-41bc-8fec-8f09298258d4" providerId="ADAL" clId="{689FFCF3-C41B-465D-9CE1-BDE4E972FD80}" dt="2026-04-22T18:47:54.538" v="1984" actId="478"/>
        <pc:sldMkLst>
          <pc:docMk/>
          <pc:sldMk cId="2085202850" sldId="749"/>
        </pc:sldMkLst>
        <pc:spChg chg="mod">
          <ac:chgData name="Osborn, Andrea (CFIA/ACIA)" userId="016df1cd-5d71-41bc-8fec-8f09298258d4" providerId="ADAL" clId="{689FFCF3-C41B-465D-9CE1-BDE4E972FD80}" dt="2026-04-20T22:08:58.199" v="333" actId="14100"/>
          <ac:spMkLst>
            <pc:docMk/>
            <pc:sldMk cId="2085202850" sldId="749"/>
            <ac:spMk id="2" creationId="{F7E6088F-19C5-06A6-1BFF-8147230E356E}"/>
          </ac:spMkLst>
        </pc:spChg>
        <pc:spChg chg="mod">
          <ac:chgData name="Osborn, Andrea (CFIA/ACIA)" userId="016df1cd-5d71-41bc-8fec-8f09298258d4" providerId="ADAL" clId="{689FFCF3-C41B-465D-9CE1-BDE4E972FD80}" dt="2026-04-22T17:32:57.980" v="1938" actId="14100"/>
          <ac:spMkLst>
            <pc:docMk/>
            <pc:sldMk cId="2085202850" sldId="749"/>
            <ac:spMk id="3" creationId="{979B85A5-D0D7-F56E-CBFD-7E32725CFF1A}"/>
          </ac:spMkLst>
        </pc:spChg>
        <pc:picChg chg="add mod">
          <ac:chgData name="Osborn, Andrea (CFIA/ACIA)" userId="016df1cd-5d71-41bc-8fec-8f09298258d4" providerId="ADAL" clId="{689FFCF3-C41B-465D-9CE1-BDE4E972FD80}" dt="2026-04-22T18:47:51.739" v="1983" actId="1076"/>
          <ac:picMkLst>
            <pc:docMk/>
            <pc:sldMk cId="2085202850" sldId="749"/>
            <ac:picMk id="9" creationId="{2397C01B-6ED1-E0CB-1B85-93AF3199534A}"/>
          </ac:picMkLst>
        </pc:picChg>
      </pc:sldChg>
      <pc:sldChg chg="addSp modSp add mod">
        <pc:chgData name="Osborn, Andrea (CFIA/ACIA)" userId="016df1cd-5d71-41bc-8fec-8f09298258d4" providerId="ADAL" clId="{689FFCF3-C41B-465D-9CE1-BDE4E972FD80}" dt="2026-04-27T19:26:14.280" v="2111" actId="1076"/>
        <pc:sldMkLst>
          <pc:docMk/>
          <pc:sldMk cId="4076010964" sldId="750"/>
        </pc:sldMkLst>
        <pc:spChg chg="mod">
          <ac:chgData name="Osborn, Andrea (CFIA/ACIA)" userId="016df1cd-5d71-41bc-8fec-8f09298258d4" providerId="ADAL" clId="{689FFCF3-C41B-465D-9CE1-BDE4E972FD80}" dt="2026-04-27T19:20:53.805" v="2051" actId="255"/>
          <ac:spMkLst>
            <pc:docMk/>
            <pc:sldMk cId="4076010964" sldId="750"/>
            <ac:spMk id="2" creationId="{F71E52C2-48BD-93E9-44AE-2EE2279E1907}"/>
          </ac:spMkLst>
        </pc:spChg>
        <pc:spChg chg="add mod">
          <ac:chgData name="Osborn, Andrea (CFIA/ACIA)" userId="016df1cd-5d71-41bc-8fec-8f09298258d4" providerId="ADAL" clId="{689FFCF3-C41B-465D-9CE1-BDE4E972FD80}" dt="2026-04-27T19:22:58.003" v="2068" actId="1076"/>
          <ac:spMkLst>
            <pc:docMk/>
            <pc:sldMk cId="4076010964" sldId="750"/>
            <ac:spMk id="4" creationId="{41DC1BF2-6E52-5F6F-5499-AAC45A9BB3D2}"/>
          </ac:spMkLst>
        </pc:spChg>
        <pc:spChg chg="mod">
          <ac:chgData name="Osborn, Andrea (CFIA/ACIA)" userId="016df1cd-5d71-41bc-8fec-8f09298258d4" providerId="ADAL" clId="{689FFCF3-C41B-465D-9CE1-BDE4E972FD80}" dt="2026-04-27T19:20:57.563" v="2052" actId="1076"/>
          <ac:spMkLst>
            <pc:docMk/>
            <pc:sldMk cId="4076010964" sldId="750"/>
            <ac:spMk id="5" creationId="{B88D31F4-54C9-EA3D-277F-767F024ED079}"/>
          </ac:spMkLst>
        </pc:spChg>
        <pc:spChg chg="mod">
          <ac:chgData name="Osborn, Andrea (CFIA/ACIA)" userId="016df1cd-5d71-41bc-8fec-8f09298258d4" providerId="ADAL" clId="{689FFCF3-C41B-465D-9CE1-BDE4E972FD80}" dt="2026-04-27T19:22:18.663" v="2060" actId="14100"/>
          <ac:spMkLst>
            <pc:docMk/>
            <pc:sldMk cId="4076010964" sldId="750"/>
            <ac:spMk id="7" creationId="{2FA2A61F-B00D-7FED-92DD-15B6E83C8688}"/>
          </ac:spMkLst>
        </pc:spChg>
        <pc:spChg chg="mod">
          <ac:chgData name="Osborn, Andrea (CFIA/ACIA)" userId="016df1cd-5d71-41bc-8fec-8f09298258d4" providerId="ADAL" clId="{689FFCF3-C41B-465D-9CE1-BDE4E972FD80}" dt="2026-04-27T19:22:27.889" v="2062" actId="14100"/>
          <ac:spMkLst>
            <pc:docMk/>
            <pc:sldMk cId="4076010964" sldId="750"/>
            <ac:spMk id="8" creationId="{5EEA1F8C-D7D0-B050-EA2B-DD68D3601DD8}"/>
          </ac:spMkLst>
        </pc:spChg>
        <pc:spChg chg="mod">
          <ac:chgData name="Osborn, Andrea (CFIA/ACIA)" userId="016df1cd-5d71-41bc-8fec-8f09298258d4" providerId="ADAL" clId="{689FFCF3-C41B-465D-9CE1-BDE4E972FD80}" dt="2026-04-27T19:22:38.280" v="2064" actId="14100"/>
          <ac:spMkLst>
            <pc:docMk/>
            <pc:sldMk cId="4076010964" sldId="750"/>
            <ac:spMk id="9" creationId="{ADA6C871-F898-4862-96C2-80EBA0A43DF6}"/>
          </ac:spMkLst>
        </pc:spChg>
        <pc:spChg chg="add mod">
          <ac:chgData name="Osborn, Andrea (CFIA/ACIA)" userId="016df1cd-5d71-41bc-8fec-8f09298258d4" providerId="ADAL" clId="{689FFCF3-C41B-465D-9CE1-BDE4E972FD80}" dt="2026-04-27T19:26:14.280" v="2111" actId="1076"/>
          <ac:spMkLst>
            <pc:docMk/>
            <pc:sldMk cId="4076010964" sldId="750"/>
            <ac:spMk id="10" creationId="{5207C67F-2230-1982-D150-3CB4463B54C3}"/>
          </ac:spMkLst>
        </pc:spChg>
        <pc:spChg chg="mod">
          <ac:chgData name="Osborn, Andrea (CFIA/ACIA)" userId="016df1cd-5d71-41bc-8fec-8f09298258d4" providerId="ADAL" clId="{689FFCF3-C41B-465D-9CE1-BDE4E972FD80}" dt="2026-04-27T19:22:47.535" v="2065" actId="14100"/>
          <ac:spMkLst>
            <pc:docMk/>
            <pc:sldMk cId="4076010964" sldId="750"/>
            <ac:spMk id="12" creationId="{7621F48A-1326-49B2-0334-30D8BFDB93A3}"/>
          </ac:spMkLst>
        </pc:spChg>
        <pc:graphicFrameChg chg="mod">
          <ac:chgData name="Osborn, Andrea (CFIA/ACIA)" userId="016df1cd-5d71-41bc-8fec-8f09298258d4" providerId="ADAL" clId="{689FFCF3-C41B-465D-9CE1-BDE4E972FD80}" dt="2026-04-27T19:25:53.528" v="2108"/>
          <ac:graphicFrameMkLst>
            <pc:docMk/>
            <pc:sldMk cId="4076010964" sldId="750"/>
            <ac:graphicFrameMk id="3" creationId="{7ECEF491-6E55-746C-969C-539BB620E0BF}"/>
          </ac:graphicFrameMkLst>
        </pc:graphicFrameChg>
      </pc:sldChg>
      <pc:sldChg chg="addSp delSp modSp add del mod chgLayout">
        <pc:chgData name="Osborn, Andrea (CFIA/ACIA)" userId="016df1cd-5d71-41bc-8fec-8f09298258d4" providerId="ADAL" clId="{689FFCF3-C41B-465D-9CE1-BDE4E972FD80}" dt="2026-04-22T17:31:56.694" v="1934" actId="700"/>
        <pc:sldMkLst>
          <pc:docMk/>
          <pc:sldMk cId="4053926810" sldId="757"/>
        </pc:sldMkLst>
        <pc:spChg chg="add mod ord">
          <ac:chgData name="Osborn, Andrea (CFIA/ACIA)" userId="016df1cd-5d71-41bc-8fec-8f09298258d4" providerId="ADAL" clId="{689FFCF3-C41B-465D-9CE1-BDE4E972FD80}" dt="2026-04-22T17:31:56.694" v="1934" actId="700"/>
          <ac:spMkLst>
            <pc:docMk/>
            <pc:sldMk cId="4053926810" sldId="757"/>
            <ac:spMk id="2" creationId="{9E8E39E6-3E41-5A46-354C-45CCBE3FF4E8}"/>
          </ac:spMkLst>
        </pc:spChg>
        <pc:spChg chg="mod ord">
          <ac:chgData name="Osborn, Andrea (CFIA/ACIA)" userId="016df1cd-5d71-41bc-8fec-8f09298258d4" providerId="ADAL" clId="{689FFCF3-C41B-465D-9CE1-BDE4E972FD80}" dt="2026-04-22T17:31:56.694" v="1934" actId="700"/>
          <ac:spMkLst>
            <pc:docMk/>
            <pc:sldMk cId="4053926810" sldId="757"/>
            <ac:spMk id="4" creationId="{85A4011D-F5EA-AF11-8531-984A64563BA1}"/>
          </ac:spMkLst>
        </pc:spChg>
      </pc:sldChg>
      <pc:sldChg chg="addSp delSp modSp add mod modClrScheme chgLayout">
        <pc:chgData name="Osborn, Andrea (CFIA/ACIA)" userId="016df1cd-5d71-41bc-8fec-8f09298258d4" providerId="ADAL" clId="{689FFCF3-C41B-465D-9CE1-BDE4E972FD80}" dt="2026-04-27T19:29:15.266" v="2130" actId="255"/>
        <pc:sldMkLst>
          <pc:docMk/>
          <pc:sldMk cId="824529296" sldId="758"/>
        </pc:sldMkLst>
        <pc:spChg chg="mod ord">
          <ac:chgData name="Osborn, Andrea (CFIA/ACIA)" userId="016df1cd-5d71-41bc-8fec-8f09298258d4" providerId="ADAL" clId="{689FFCF3-C41B-465D-9CE1-BDE4E972FD80}" dt="2026-04-27T19:29:15.266" v="2130" actId="255"/>
          <ac:spMkLst>
            <pc:docMk/>
            <pc:sldMk cId="824529296" sldId="758"/>
            <ac:spMk id="2" creationId="{00000000-0000-0000-0000-000000000000}"/>
          </ac:spMkLst>
        </pc:spChg>
      </pc:sldChg>
      <pc:sldChg chg="addSp modSp add mod modClrScheme chgLayout">
        <pc:chgData name="Osborn, Andrea (CFIA/ACIA)" userId="016df1cd-5d71-41bc-8fec-8f09298258d4" providerId="ADAL" clId="{689FFCF3-C41B-465D-9CE1-BDE4E972FD80}" dt="2026-04-27T19:30:17.708" v="2161" actId="5793"/>
        <pc:sldMkLst>
          <pc:docMk/>
          <pc:sldMk cId="3844177940" sldId="759"/>
        </pc:sldMkLst>
        <pc:spChg chg="mod ord">
          <ac:chgData name="Osborn, Andrea (CFIA/ACIA)" userId="016df1cd-5d71-41bc-8fec-8f09298258d4" providerId="ADAL" clId="{689FFCF3-C41B-465D-9CE1-BDE4E972FD80}" dt="2026-04-27T19:20:00.147" v="2040" actId="27636"/>
          <ac:spMkLst>
            <pc:docMk/>
            <pc:sldMk cId="3844177940" sldId="759"/>
            <ac:spMk id="2" creationId="{00000000-0000-0000-0000-000000000000}"/>
          </ac:spMkLst>
        </pc:spChg>
        <pc:spChg chg="add mod ord">
          <ac:chgData name="Osborn, Andrea (CFIA/ACIA)" userId="016df1cd-5d71-41bc-8fec-8f09298258d4" providerId="ADAL" clId="{689FFCF3-C41B-465D-9CE1-BDE4E972FD80}" dt="2026-04-22T18:44:49.011" v="1962" actId="700"/>
          <ac:spMkLst>
            <pc:docMk/>
            <pc:sldMk cId="3844177940" sldId="759"/>
            <ac:spMk id="3" creationId="{551871DF-ED35-5B71-D7CA-A0EBFBAFDB1E}"/>
          </ac:spMkLst>
        </pc:spChg>
        <pc:spChg chg="mod">
          <ac:chgData name="Osborn, Andrea (CFIA/ACIA)" userId="016df1cd-5d71-41bc-8fec-8f09298258d4" providerId="ADAL" clId="{689FFCF3-C41B-465D-9CE1-BDE4E972FD80}" dt="2026-04-27T19:30:17.708" v="2161" actId="5793"/>
          <ac:spMkLst>
            <pc:docMk/>
            <pc:sldMk cId="3844177940" sldId="759"/>
            <ac:spMk id="7" creationId="{00000000-0000-0000-0000-000000000000}"/>
          </ac:spMkLst>
        </pc:spChg>
        <pc:spChg chg="mod">
          <ac:chgData name="Osborn, Andrea (CFIA/ACIA)" userId="016df1cd-5d71-41bc-8fec-8f09298258d4" providerId="ADAL" clId="{689FFCF3-C41B-465D-9CE1-BDE4E972FD80}" dt="2026-04-22T18:44:53.635" v="1964" actId="1076"/>
          <ac:spMkLst>
            <pc:docMk/>
            <pc:sldMk cId="3844177940" sldId="759"/>
            <ac:spMk id="9" creationId="{00000000-0000-0000-0000-000000000000}"/>
          </ac:spMkLst>
        </pc:spChg>
      </pc:sldChg>
      <pc:sldChg chg="modSp add mod">
        <pc:chgData name="Osborn, Andrea (CFIA/ACIA)" userId="016df1cd-5d71-41bc-8fec-8f09298258d4" providerId="ADAL" clId="{689FFCF3-C41B-465D-9CE1-BDE4E972FD80}" dt="2026-04-27T19:30:46.852" v="2170" actId="255"/>
        <pc:sldMkLst>
          <pc:docMk/>
          <pc:sldMk cId="1613847369" sldId="760"/>
        </pc:sldMkLst>
        <pc:spChg chg="mod">
          <ac:chgData name="Osborn, Andrea (CFIA/ACIA)" userId="016df1cd-5d71-41bc-8fec-8f09298258d4" providerId="ADAL" clId="{689FFCF3-C41B-465D-9CE1-BDE4E972FD80}" dt="2026-04-27T19:30:46.852" v="2170" actId="255"/>
          <ac:spMkLst>
            <pc:docMk/>
            <pc:sldMk cId="1613847369" sldId="760"/>
            <ac:spMk id="2" creationId="{7926B142-25CD-2331-5C37-312CE8F308E5}"/>
          </ac:spMkLst>
        </pc:spChg>
      </pc:sldChg>
      <pc:sldChg chg="addSp delSp modSp new mod">
        <pc:chgData name="Osborn, Andrea (CFIA/ACIA)" userId="016df1cd-5d71-41bc-8fec-8f09298258d4" providerId="ADAL" clId="{689FFCF3-C41B-465D-9CE1-BDE4E972FD80}" dt="2026-04-27T19:31:59.501" v="2183" actId="1076"/>
        <pc:sldMkLst>
          <pc:docMk/>
          <pc:sldMk cId="1652102583" sldId="761"/>
        </pc:sldMkLst>
        <pc:spChg chg="mod">
          <ac:chgData name="Osborn, Andrea (CFIA/ACIA)" userId="016df1cd-5d71-41bc-8fec-8f09298258d4" providerId="ADAL" clId="{689FFCF3-C41B-465D-9CE1-BDE4E972FD80}" dt="2026-04-27T19:31:59.501" v="2183" actId="1076"/>
          <ac:spMkLst>
            <pc:docMk/>
            <pc:sldMk cId="1652102583" sldId="761"/>
            <ac:spMk id="2" creationId="{08AC1EA4-EBE3-247B-D8E7-6A0684A1FA61}"/>
          </ac:spMkLst>
        </pc:spChg>
        <pc:spChg chg="mod">
          <ac:chgData name="Osborn, Andrea (CFIA/ACIA)" userId="016df1cd-5d71-41bc-8fec-8f09298258d4" providerId="ADAL" clId="{689FFCF3-C41B-465D-9CE1-BDE4E972FD80}" dt="2026-04-22T18:49:17.544" v="1990" actId="20577"/>
          <ac:spMkLst>
            <pc:docMk/>
            <pc:sldMk cId="1652102583" sldId="761"/>
            <ac:spMk id="4" creationId="{FABEAD34-D278-2B34-73FF-432DD6DA5C98}"/>
          </ac:spMkLst>
        </pc:spChg>
        <pc:spChg chg="add mod">
          <ac:chgData name="Osborn, Andrea (CFIA/ACIA)" userId="016df1cd-5d71-41bc-8fec-8f09298258d4" providerId="ADAL" clId="{689FFCF3-C41B-465D-9CE1-BDE4E972FD80}" dt="2026-04-20T22:23:45.710" v="902" actId="1076"/>
          <ac:spMkLst>
            <pc:docMk/>
            <pc:sldMk cId="1652102583" sldId="761"/>
            <ac:spMk id="5" creationId="{939D8C98-35AE-CE7E-634D-857250E9D84A}"/>
          </ac:spMkLst>
        </pc:spChg>
        <pc:spChg chg="add mod">
          <ac:chgData name="Osborn, Andrea (CFIA/ACIA)" userId="016df1cd-5d71-41bc-8fec-8f09298258d4" providerId="ADAL" clId="{689FFCF3-C41B-465D-9CE1-BDE4E972FD80}" dt="2026-04-22T18:48:53.973" v="1986" actId="1076"/>
          <ac:spMkLst>
            <pc:docMk/>
            <pc:sldMk cId="1652102583" sldId="761"/>
            <ac:spMk id="6" creationId="{EE6732A7-B85A-04DE-DCB8-D830BB9ECCFF}"/>
          </ac:spMkLst>
        </pc:spChg>
        <pc:spChg chg="add mod">
          <ac:chgData name="Osborn, Andrea (CFIA/ACIA)" userId="016df1cd-5d71-41bc-8fec-8f09298258d4" providerId="ADAL" clId="{689FFCF3-C41B-465D-9CE1-BDE4E972FD80}" dt="2026-04-20T22:24:11.658" v="908" actId="1076"/>
          <ac:spMkLst>
            <pc:docMk/>
            <pc:sldMk cId="1652102583" sldId="761"/>
            <ac:spMk id="9" creationId="{59D5BB54-7B1B-3DF4-4DA2-5FFBBB93D99E}"/>
          </ac:spMkLst>
        </pc:spChg>
        <pc:picChg chg="add mod">
          <ac:chgData name="Osborn, Andrea (CFIA/ACIA)" userId="016df1cd-5d71-41bc-8fec-8f09298258d4" providerId="ADAL" clId="{689FFCF3-C41B-465D-9CE1-BDE4E972FD80}" dt="2026-04-20T22:23:42.976" v="901" actId="1076"/>
          <ac:picMkLst>
            <pc:docMk/>
            <pc:sldMk cId="1652102583" sldId="761"/>
            <ac:picMk id="2050" creationId="{E84BE5A1-058C-91D4-B77E-535A08A5B969}"/>
          </ac:picMkLst>
        </pc:picChg>
      </pc:sldChg>
      <pc:sldChg chg="addSp modSp new mod">
        <pc:chgData name="Osborn, Andrea (CFIA/ACIA)" userId="016df1cd-5d71-41bc-8fec-8f09298258d4" providerId="ADAL" clId="{689FFCF3-C41B-465D-9CE1-BDE4E972FD80}" dt="2026-04-22T17:05:31.133" v="1929" actId="1076"/>
        <pc:sldMkLst>
          <pc:docMk/>
          <pc:sldMk cId="2477846258" sldId="762"/>
        </pc:sldMkLst>
        <pc:spChg chg="mod">
          <ac:chgData name="Osborn, Andrea (CFIA/ACIA)" userId="016df1cd-5d71-41bc-8fec-8f09298258d4" providerId="ADAL" clId="{689FFCF3-C41B-465D-9CE1-BDE4E972FD80}" dt="2026-04-20T22:28:31.577" v="1057" actId="20577"/>
          <ac:spMkLst>
            <pc:docMk/>
            <pc:sldMk cId="2477846258" sldId="762"/>
            <ac:spMk id="2" creationId="{538BE184-28B2-09B5-C3F2-A3AB76023B60}"/>
          </ac:spMkLst>
        </pc:spChg>
        <pc:spChg chg="add mod">
          <ac:chgData name="Osborn, Andrea (CFIA/ACIA)" userId="016df1cd-5d71-41bc-8fec-8f09298258d4" providerId="ADAL" clId="{689FFCF3-C41B-465D-9CE1-BDE4E972FD80}" dt="2026-04-20T22:28:58.439" v="1083" actId="1076"/>
          <ac:spMkLst>
            <pc:docMk/>
            <pc:sldMk cId="2477846258" sldId="762"/>
            <ac:spMk id="5" creationId="{539A1CB4-93AF-A21B-F5A5-6453E23368E6}"/>
          </ac:spMkLst>
        </pc:spChg>
        <pc:picChg chg="add mod">
          <ac:chgData name="Osborn, Andrea (CFIA/ACIA)" userId="016df1cd-5d71-41bc-8fec-8f09298258d4" providerId="ADAL" clId="{689FFCF3-C41B-465D-9CE1-BDE4E972FD80}" dt="2026-04-22T17:05:31.133" v="1929" actId="1076"/>
          <ac:picMkLst>
            <pc:docMk/>
            <pc:sldMk cId="2477846258" sldId="762"/>
            <ac:picMk id="4" creationId="{5A8B6E86-FC0A-F9D6-26C4-3EF97EFEE4E1}"/>
          </ac:picMkLst>
        </pc:picChg>
      </pc:sldChg>
      <pc:sldChg chg="modSp new mod ord">
        <pc:chgData name="Osborn, Andrea (CFIA/ACIA)" userId="016df1cd-5d71-41bc-8fec-8f09298258d4" providerId="ADAL" clId="{689FFCF3-C41B-465D-9CE1-BDE4E972FD80}" dt="2026-04-27T19:31:42.874" v="2179" actId="255"/>
        <pc:sldMkLst>
          <pc:docMk/>
          <pc:sldMk cId="281106340" sldId="763"/>
        </pc:sldMkLst>
        <pc:spChg chg="mod">
          <ac:chgData name="Osborn, Andrea (CFIA/ACIA)" userId="016df1cd-5d71-41bc-8fec-8f09298258d4" providerId="ADAL" clId="{689FFCF3-C41B-465D-9CE1-BDE4E972FD80}" dt="2026-04-20T23:25:37.161" v="1563" actId="20577"/>
          <ac:spMkLst>
            <pc:docMk/>
            <pc:sldMk cId="281106340" sldId="763"/>
            <ac:spMk id="2" creationId="{8F08433B-160E-095B-03B4-164A0FFC583F}"/>
          </ac:spMkLst>
        </pc:spChg>
        <pc:spChg chg="mod">
          <ac:chgData name="Osborn, Andrea (CFIA/ACIA)" userId="016df1cd-5d71-41bc-8fec-8f09298258d4" providerId="ADAL" clId="{689FFCF3-C41B-465D-9CE1-BDE4E972FD80}" dt="2026-04-27T19:31:42.874" v="2179" actId="255"/>
          <ac:spMkLst>
            <pc:docMk/>
            <pc:sldMk cId="281106340" sldId="763"/>
            <ac:spMk id="3" creationId="{5C841990-D179-1539-68D9-5F1C134DC77A}"/>
          </ac:spMkLst>
        </pc:spChg>
        <pc:spChg chg="mod">
          <ac:chgData name="Osborn, Andrea (CFIA/ACIA)" userId="016df1cd-5d71-41bc-8fec-8f09298258d4" providerId="ADAL" clId="{689FFCF3-C41B-465D-9CE1-BDE4E972FD80}" dt="2026-04-27T19:31:26.626" v="2177" actId="255"/>
          <ac:spMkLst>
            <pc:docMk/>
            <pc:sldMk cId="281106340" sldId="763"/>
            <ac:spMk id="4" creationId="{97AE0503-391A-57B5-6FE7-5933B68CF53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136gc-my.sharepoint.com/personal/andrea_osborn_inspection_gc_ca/Documents/Presentations%202026/HPAI_IAHP_Wildlife_Faune__file_fichie%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136gc-my.sharepoint.com/personal/andrea_osborn_inspection_gc_ca/Documents/Presentations%202026/HPAI_IAHP_Wildlife_Faune__file_fichie%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sborna\AppData\Roaming\OpenText\DM\Temp\CFIA_ACIA-%2322833708-v1-HPAI_US_Farm_Data_2025_05_28.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sborna\AppData\Roaming\OpenText\DM\Temp\CFIA_ACIA-%2322833708-v1-HPAI_US_Farm_Data_2025_05_2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[HPAI_IAHP_Wildlife_Faune__file_fichie (3).xlsx]2021 to 2026 by bird type!PivotTable3</c:name>
    <c:fmtId val="10"/>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s>
    <c:plotArea>
      <c:layout/>
      <c:barChart>
        <c:barDir val="col"/>
        <c:grouping val="stacked"/>
        <c:varyColors val="0"/>
        <c:ser>
          <c:idx val="0"/>
          <c:order val="0"/>
          <c:tx>
            <c:strRef>
              <c:f>'2021 to 2026 by bird type'!$B$3:$B$4</c:f>
              <c:strCache>
                <c:ptCount val="1"/>
                <c:pt idx="0">
                  <c:v>Corvid</c:v>
                </c:pt>
              </c:strCache>
            </c:strRef>
          </c:tx>
          <c:spPr>
            <a:solidFill>
              <a:srgbClr val="7030A0"/>
            </a:solidFill>
            <a:ln>
              <a:noFill/>
            </a:ln>
            <a:effectLst/>
          </c:spPr>
          <c:invertIfNegative val="0"/>
          <c:cat>
            <c:multiLvlStrRef>
              <c:f>'2021 to 2026 by bird type'!$A$5:$A$60</c:f>
              <c:multiLvlStrCache>
                <c:ptCount val="49"/>
                <c:lvl>
                  <c:pt idx="0">
                    <c:v>Nov</c:v>
                  </c:pt>
                  <c:pt idx="1">
                    <c:v>déc</c:v>
                  </c:pt>
                  <c:pt idx="2">
                    <c:v>janv.</c:v>
                  </c:pt>
                  <c:pt idx="3">
                    <c:v>Fév</c:v>
                  </c:pt>
                  <c:pt idx="4">
                    <c:v>mars</c:v>
                  </c:pt>
                  <c:pt idx="5">
                    <c:v>avril</c:v>
                  </c:pt>
                  <c:pt idx="6">
                    <c:v>mai</c:v>
                  </c:pt>
                  <c:pt idx="7">
                    <c:v>juin</c:v>
                  </c:pt>
                  <c:pt idx="8">
                    <c:v>juillet</c:v>
                  </c:pt>
                  <c:pt idx="9">
                    <c:v>août</c:v>
                  </c:pt>
                  <c:pt idx="10">
                    <c:v>sept.</c:v>
                  </c:pt>
                  <c:pt idx="11">
                    <c:v>oct</c:v>
                  </c:pt>
                  <c:pt idx="12">
                    <c:v>nov</c:v>
                  </c:pt>
                  <c:pt idx="13">
                    <c:v>déc</c:v>
                  </c:pt>
                  <c:pt idx="14">
                    <c:v>janv.</c:v>
                  </c:pt>
                  <c:pt idx="15">
                    <c:v>Fév</c:v>
                  </c:pt>
                  <c:pt idx="16">
                    <c:v>mars</c:v>
                  </c:pt>
                  <c:pt idx="17">
                    <c:v>avril</c:v>
                  </c:pt>
                  <c:pt idx="18">
                    <c:v>mai</c:v>
                  </c:pt>
                  <c:pt idx="19">
                    <c:v>juin</c:v>
                  </c:pt>
                  <c:pt idx="20">
                    <c:v>juillet</c:v>
                  </c:pt>
                  <c:pt idx="21">
                    <c:v>août</c:v>
                  </c:pt>
                  <c:pt idx="22">
                    <c:v>sept.</c:v>
                  </c:pt>
                  <c:pt idx="23">
                    <c:v>oct</c:v>
                  </c:pt>
                  <c:pt idx="24">
                    <c:v>nov</c:v>
                  </c:pt>
                  <c:pt idx="25">
                    <c:v>déc</c:v>
                  </c:pt>
                  <c:pt idx="26">
                    <c:v>janv.</c:v>
                  </c:pt>
                  <c:pt idx="27">
                    <c:v>Fév</c:v>
                  </c:pt>
                  <c:pt idx="28">
                    <c:v>mars</c:v>
                  </c:pt>
                  <c:pt idx="29">
                    <c:v>avril</c:v>
                  </c:pt>
                  <c:pt idx="30">
                    <c:v>mai</c:v>
                  </c:pt>
                  <c:pt idx="31">
                    <c:v>août</c:v>
                  </c:pt>
                  <c:pt idx="32">
                    <c:v>sept.</c:v>
                  </c:pt>
                  <c:pt idx="33">
                    <c:v>oct</c:v>
                  </c:pt>
                  <c:pt idx="34">
                    <c:v>nov.</c:v>
                  </c:pt>
                  <c:pt idx="35">
                    <c:v>déc.</c:v>
                  </c:pt>
                  <c:pt idx="36">
                    <c:v>janv.</c:v>
                  </c:pt>
                  <c:pt idx="37">
                    <c:v>Fév</c:v>
                  </c:pt>
                  <c:pt idx="38">
                    <c:v>mars</c:v>
                  </c:pt>
                  <c:pt idx="39">
                    <c:v>avril</c:v>
                  </c:pt>
                  <c:pt idx="40">
                    <c:v>mai</c:v>
                  </c:pt>
                  <c:pt idx="41">
                    <c:v>juin</c:v>
                  </c:pt>
                  <c:pt idx="42">
                    <c:v>juillet</c:v>
                  </c:pt>
                  <c:pt idx="43">
                    <c:v>août</c:v>
                  </c:pt>
                  <c:pt idx="44">
                    <c:v>sept.</c:v>
                  </c:pt>
                  <c:pt idx="45">
                    <c:v>oct</c:v>
                  </c:pt>
                  <c:pt idx="46">
                    <c:v>nov</c:v>
                  </c:pt>
                  <c:pt idx="47">
                    <c:v>déc</c:v>
                  </c:pt>
                  <c:pt idx="48">
                    <c:v>janv.</c:v>
                  </c:pt>
                </c:lvl>
                <c:lvl>
                  <c:pt idx="0">
                    <c:v>2021</c:v>
                  </c:pt>
                  <c:pt idx="2">
                    <c:v>2022</c:v>
                  </c:pt>
                  <c:pt idx="14">
                    <c:v>2023</c:v>
                  </c:pt>
                  <c:pt idx="26">
                    <c:v>2024</c:v>
                  </c:pt>
                  <c:pt idx="36">
                    <c:v>2025</c:v>
                  </c:pt>
                  <c:pt idx="48">
                    <c:v>2026</c:v>
                  </c:pt>
                </c:lvl>
              </c:multiLvlStrCache>
            </c:multiLvlStrRef>
          </c:cat>
          <c:val>
            <c:numRef>
              <c:f>'2021 to 2026 by bird type'!$B$5:$B$60</c:f>
              <c:numCache>
                <c:formatCode>General</c:formatCode>
                <c:ptCount val="49"/>
                <c:pt idx="2">
                  <c:v>1</c:v>
                </c:pt>
                <c:pt idx="3">
                  <c:v>11</c:v>
                </c:pt>
                <c:pt idx="4">
                  <c:v>23</c:v>
                </c:pt>
                <c:pt idx="5">
                  <c:v>53</c:v>
                </c:pt>
                <c:pt idx="6">
                  <c:v>63</c:v>
                </c:pt>
                <c:pt idx="7">
                  <c:v>9</c:v>
                </c:pt>
                <c:pt idx="8">
                  <c:v>1</c:v>
                </c:pt>
                <c:pt idx="9">
                  <c:v>1</c:v>
                </c:pt>
                <c:pt idx="10">
                  <c:v>7</c:v>
                </c:pt>
                <c:pt idx="11">
                  <c:v>6</c:v>
                </c:pt>
                <c:pt idx="12">
                  <c:v>10</c:v>
                </c:pt>
                <c:pt idx="13">
                  <c:v>17</c:v>
                </c:pt>
                <c:pt idx="14">
                  <c:v>15</c:v>
                </c:pt>
                <c:pt idx="15">
                  <c:v>7</c:v>
                </c:pt>
                <c:pt idx="16">
                  <c:v>17</c:v>
                </c:pt>
                <c:pt idx="17">
                  <c:v>13</c:v>
                </c:pt>
                <c:pt idx="18">
                  <c:v>1</c:v>
                </c:pt>
                <c:pt idx="20">
                  <c:v>1</c:v>
                </c:pt>
                <c:pt idx="22">
                  <c:v>1</c:v>
                </c:pt>
                <c:pt idx="24">
                  <c:v>15</c:v>
                </c:pt>
                <c:pt idx="25">
                  <c:v>2</c:v>
                </c:pt>
                <c:pt idx="26">
                  <c:v>9</c:v>
                </c:pt>
                <c:pt idx="27">
                  <c:v>13</c:v>
                </c:pt>
                <c:pt idx="28">
                  <c:v>5</c:v>
                </c:pt>
                <c:pt idx="29">
                  <c:v>5</c:v>
                </c:pt>
                <c:pt idx="34">
                  <c:v>2</c:v>
                </c:pt>
                <c:pt idx="35">
                  <c:v>4</c:v>
                </c:pt>
                <c:pt idx="36">
                  <c:v>2</c:v>
                </c:pt>
                <c:pt idx="37">
                  <c:v>4</c:v>
                </c:pt>
                <c:pt idx="38">
                  <c:v>6</c:v>
                </c:pt>
                <c:pt idx="39">
                  <c:v>4</c:v>
                </c:pt>
                <c:pt idx="43">
                  <c:v>1</c:v>
                </c:pt>
                <c:pt idx="44">
                  <c:v>5</c:v>
                </c:pt>
                <c:pt idx="45">
                  <c:v>9</c:v>
                </c:pt>
                <c:pt idx="46">
                  <c:v>8</c:v>
                </c:pt>
                <c:pt idx="47">
                  <c:v>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9A-43B2-915D-936FA289D8B6}"/>
            </c:ext>
          </c:extLst>
        </c:ser>
        <c:ser>
          <c:idx val="1"/>
          <c:order val="1"/>
          <c:tx>
            <c:strRef>
              <c:f>'2021 to 2026 by bird type'!$C$3:$C$4</c:f>
              <c:strCache>
                <c:ptCount val="1"/>
                <c:pt idx="0">
                  <c:v>Seabird</c:v>
                </c:pt>
              </c:strCache>
            </c:strRef>
          </c:tx>
          <c:spPr>
            <a:solidFill>
              <a:srgbClr val="FFC000"/>
            </a:solidFill>
            <a:ln>
              <a:noFill/>
            </a:ln>
            <a:effectLst/>
          </c:spPr>
          <c:invertIfNegative val="0"/>
          <c:cat>
            <c:multiLvlStrRef>
              <c:f>'2021 to 2026 by bird type'!$A$5:$A$60</c:f>
              <c:multiLvlStrCache>
                <c:ptCount val="49"/>
                <c:lvl>
                  <c:pt idx="0">
                    <c:v>Nov</c:v>
                  </c:pt>
                  <c:pt idx="1">
                    <c:v>déc</c:v>
                  </c:pt>
                  <c:pt idx="2">
                    <c:v>janv.</c:v>
                  </c:pt>
                  <c:pt idx="3">
                    <c:v>Fév</c:v>
                  </c:pt>
                  <c:pt idx="4">
                    <c:v>mars</c:v>
                  </c:pt>
                  <c:pt idx="5">
                    <c:v>avril</c:v>
                  </c:pt>
                  <c:pt idx="6">
                    <c:v>mai</c:v>
                  </c:pt>
                  <c:pt idx="7">
                    <c:v>juin</c:v>
                  </c:pt>
                  <c:pt idx="8">
                    <c:v>juillet</c:v>
                  </c:pt>
                  <c:pt idx="9">
                    <c:v>août</c:v>
                  </c:pt>
                  <c:pt idx="10">
                    <c:v>sept.</c:v>
                  </c:pt>
                  <c:pt idx="11">
                    <c:v>oct</c:v>
                  </c:pt>
                  <c:pt idx="12">
                    <c:v>nov</c:v>
                  </c:pt>
                  <c:pt idx="13">
                    <c:v>déc.</c:v>
                  </c:pt>
                  <c:pt idx="14">
                    <c:v>janv.</c:v>
                  </c:pt>
                  <c:pt idx="15">
                    <c:v>Fév</c:v>
                  </c:pt>
                  <c:pt idx="16">
                    <c:v>mars</c:v>
                  </c:pt>
                  <c:pt idx="17">
                    <c:v>avril</c:v>
                  </c:pt>
                  <c:pt idx="18">
                    <c:v>mai</c:v>
                  </c:pt>
                  <c:pt idx="19">
                    <c:v>juin</c:v>
                  </c:pt>
                  <c:pt idx="20">
                    <c:v>juillet</c:v>
                  </c:pt>
                  <c:pt idx="21">
                    <c:v>août</c:v>
                  </c:pt>
                  <c:pt idx="22">
                    <c:v>sept.</c:v>
                  </c:pt>
                  <c:pt idx="23">
                    <c:v>oct</c:v>
                  </c:pt>
                  <c:pt idx="24">
                    <c:v>nov</c:v>
                  </c:pt>
                  <c:pt idx="25">
                    <c:v>déc.</c:v>
                  </c:pt>
                  <c:pt idx="26">
                    <c:v>janv.</c:v>
                  </c:pt>
                  <c:pt idx="27">
                    <c:v>Fév</c:v>
                  </c:pt>
                  <c:pt idx="28">
                    <c:v>mars</c:v>
                  </c:pt>
                  <c:pt idx="29">
                    <c:v>avril</c:v>
                  </c:pt>
                  <c:pt idx="30">
                    <c:v>mai</c:v>
                  </c:pt>
                  <c:pt idx="31">
                    <c:v>août</c:v>
                  </c:pt>
                  <c:pt idx="32">
                    <c:v>sept.</c:v>
                  </c:pt>
                  <c:pt idx="33">
                    <c:v>oct</c:v>
                  </c:pt>
                  <c:pt idx="34">
                    <c:v>nov.</c:v>
                  </c:pt>
                  <c:pt idx="35">
                    <c:v>déc.</c:v>
                  </c:pt>
                  <c:pt idx="36">
                    <c:v>janv.</c:v>
                  </c:pt>
                  <c:pt idx="37">
                    <c:v>Fév</c:v>
                  </c:pt>
                  <c:pt idx="38">
                    <c:v>mars</c:v>
                  </c:pt>
                  <c:pt idx="39">
                    <c:v>avril</c:v>
                  </c:pt>
                  <c:pt idx="40">
                    <c:v>mai</c:v>
                  </c:pt>
                  <c:pt idx="41">
                    <c:v>juin</c:v>
                  </c:pt>
                  <c:pt idx="42">
                    <c:v>juillet</c:v>
                  </c:pt>
                  <c:pt idx="43">
                    <c:v>août</c:v>
                  </c:pt>
                  <c:pt idx="44">
                    <c:v>sept.</c:v>
                  </c:pt>
                  <c:pt idx="45">
                    <c:v>oct</c:v>
                  </c:pt>
                  <c:pt idx="46">
                    <c:v>nov</c:v>
                  </c:pt>
                  <c:pt idx="47">
                    <c:v>déc</c:v>
                  </c:pt>
                  <c:pt idx="48">
                    <c:v>janv.</c:v>
                  </c:pt>
                </c:lvl>
                <c:lvl>
                  <c:pt idx="0">
                    <c:v>2021</c:v>
                  </c:pt>
                  <c:pt idx="2">
                    <c:v>2022</c:v>
                  </c:pt>
                  <c:pt idx="14">
                    <c:v>2023</c:v>
                  </c:pt>
                  <c:pt idx="26">
                    <c:v>2024</c:v>
                  </c:pt>
                  <c:pt idx="36">
                    <c:v>2025</c:v>
                  </c:pt>
                  <c:pt idx="48">
                    <c:v>2026</c:v>
                  </c:pt>
                </c:lvl>
              </c:multiLvlStrCache>
            </c:multiLvlStrRef>
          </c:cat>
          <c:val>
            <c:numRef>
              <c:f>'2021 to 2026 by bird type'!$C$5:$C$60</c:f>
              <c:numCache>
                <c:formatCode>General</c:formatCode>
                <c:ptCount val="49"/>
                <c:pt idx="0">
                  <c:v>2</c:v>
                </c:pt>
                <c:pt idx="1">
                  <c:v>1</c:v>
                </c:pt>
                <c:pt idx="2">
                  <c:v>4</c:v>
                </c:pt>
                <c:pt idx="3">
                  <c:v>7</c:v>
                </c:pt>
                <c:pt idx="4">
                  <c:v>8</c:v>
                </c:pt>
                <c:pt idx="5">
                  <c:v>10</c:v>
                </c:pt>
                <c:pt idx="6">
                  <c:v>92</c:v>
                </c:pt>
                <c:pt idx="7">
                  <c:v>78</c:v>
                </c:pt>
                <c:pt idx="8">
                  <c:v>78</c:v>
                </c:pt>
                <c:pt idx="9">
                  <c:v>22</c:v>
                </c:pt>
                <c:pt idx="10">
                  <c:v>14</c:v>
                </c:pt>
                <c:pt idx="11">
                  <c:v>4</c:v>
                </c:pt>
                <c:pt idx="12">
                  <c:v>4</c:v>
                </c:pt>
                <c:pt idx="13">
                  <c:v>3</c:v>
                </c:pt>
                <c:pt idx="14">
                  <c:v>2</c:v>
                </c:pt>
                <c:pt idx="15">
                  <c:v>6</c:v>
                </c:pt>
                <c:pt idx="16">
                  <c:v>6</c:v>
                </c:pt>
                <c:pt idx="17">
                  <c:v>14</c:v>
                </c:pt>
                <c:pt idx="18">
                  <c:v>4</c:v>
                </c:pt>
                <c:pt idx="19">
                  <c:v>8</c:v>
                </c:pt>
                <c:pt idx="21">
                  <c:v>1</c:v>
                </c:pt>
                <c:pt idx="22">
                  <c:v>1</c:v>
                </c:pt>
                <c:pt idx="23">
                  <c:v>4</c:v>
                </c:pt>
                <c:pt idx="24">
                  <c:v>9</c:v>
                </c:pt>
                <c:pt idx="26">
                  <c:v>3</c:v>
                </c:pt>
                <c:pt idx="27">
                  <c:v>2</c:v>
                </c:pt>
                <c:pt idx="28">
                  <c:v>1</c:v>
                </c:pt>
                <c:pt idx="29">
                  <c:v>9</c:v>
                </c:pt>
                <c:pt idx="30">
                  <c:v>5</c:v>
                </c:pt>
                <c:pt idx="33">
                  <c:v>8</c:v>
                </c:pt>
                <c:pt idx="34">
                  <c:v>17</c:v>
                </c:pt>
                <c:pt idx="35">
                  <c:v>17</c:v>
                </c:pt>
                <c:pt idx="36">
                  <c:v>3</c:v>
                </c:pt>
                <c:pt idx="37">
                  <c:v>4</c:v>
                </c:pt>
                <c:pt idx="38">
                  <c:v>7</c:v>
                </c:pt>
                <c:pt idx="39">
                  <c:v>15</c:v>
                </c:pt>
                <c:pt idx="40">
                  <c:v>11</c:v>
                </c:pt>
                <c:pt idx="41">
                  <c:v>8</c:v>
                </c:pt>
                <c:pt idx="42">
                  <c:v>4</c:v>
                </c:pt>
                <c:pt idx="44">
                  <c:v>2</c:v>
                </c:pt>
                <c:pt idx="45">
                  <c:v>2</c:v>
                </c:pt>
                <c:pt idx="46">
                  <c:v>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9A-43B2-915D-936FA289D8B6}"/>
            </c:ext>
          </c:extLst>
        </c:ser>
        <c:ser>
          <c:idx val="2"/>
          <c:order val="2"/>
          <c:tx>
            <c:strRef>
              <c:f>'2021 to 2026 by bird type'!$D$3:$D$4</c:f>
              <c:strCache>
                <c:ptCount val="1"/>
                <c:pt idx="0">
                  <c:v>Raptor</c:v>
                </c:pt>
              </c:strCache>
            </c:strRef>
          </c:tx>
          <c:spPr>
            <a:solidFill>
              <a:srgbClr val="00B050"/>
            </a:solidFill>
            <a:ln>
              <a:noFill/>
            </a:ln>
            <a:effectLst/>
          </c:spPr>
          <c:invertIfNegative val="0"/>
          <c:cat>
            <c:multiLvlStrRef>
              <c:f>'2021 to 2026 by bird type'!$A$5:$A$60</c:f>
              <c:multiLvlStrCache>
                <c:ptCount val="49"/>
                <c:lvl>
                  <c:pt idx="0">
                    <c:v>Nov</c:v>
                  </c:pt>
                  <c:pt idx="1">
                    <c:v>déc</c:v>
                  </c:pt>
                  <c:pt idx="2">
                    <c:v>janv.</c:v>
                  </c:pt>
                  <c:pt idx="3">
                    <c:v>Fév</c:v>
                  </c:pt>
                  <c:pt idx="4">
                    <c:v>mars</c:v>
                  </c:pt>
                  <c:pt idx="5">
                    <c:v>avril</c:v>
                  </c:pt>
                  <c:pt idx="6">
                    <c:v>mai</c:v>
                  </c:pt>
                  <c:pt idx="7">
                    <c:v>juin</c:v>
                  </c:pt>
                  <c:pt idx="8">
                    <c:v>juillet</c:v>
                  </c:pt>
                  <c:pt idx="9">
                    <c:v>août</c:v>
                  </c:pt>
                  <c:pt idx="10">
                    <c:v>sept.</c:v>
                  </c:pt>
                  <c:pt idx="11">
                    <c:v>oct</c:v>
                  </c:pt>
                  <c:pt idx="12">
                    <c:v>nov</c:v>
                  </c:pt>
                  <c:pt idx="13">
                    <c:v>déc</c:v>
                  </c:pt>
                  <c:pt idx="14">
                    <c:v>janv.</c:v>
                  </c:pt>
                  <c:pt idx="15">
                    <c:v>Fév</c:v>
                  </c:pt>
                  <c:pt idx="16">
                    <c:v>mars</c:v>
                  </c:pt>
                  <c:pt idx="17">
                    <c:v>avril</c:v>
                  </c:pt>
                  <c:pt idx="18">
                    <c:v>mai</c:v>
                  </c:pt>
                  <c:pt idx="19">
                    <c:v>juin</c:v>
                  </c:pt>
                  <c:pt idx="20">
                    <c:v>juillet</c:v>
                  </c:pt>
                  <c:pt idx="21">
                    <c:v>août</c:v>
                  </c:pt>
                  <c:pt idx="22">
                    <c:v>sept.</c:v>
                  </c:pt>
                  <c:pt idx="23">
                    <c:v>oct</c:v>
                  </c:pt>
                  <c:pt idx="24">
                    <c:v>nov</c:v>
                  </c:pt>
                  <c:pt idx="25">
                    <c:v>déc</c:v>
                  </c:pt>
                  <c:pt idx="26">
                    <c:v>janv.</c:v>
                  </c:pt>
                  <c:pt idx="27">
                    <c:v>Fév</c:v>
                  </c:pt>
                  <c:pt idx="28">
                    <c:v>mars</c:v>
                  </c:pt>
                  <c:pt idx="29">
                    <c:v>avril</c:v>
                  </c:pt>
                  <c:pt idx="30">
                    <c:v>mai</c:v>
                  </c:pt>
                  <c:pt idx="31">
                    <c:v>août</c:v>
                  </c:pt>
                  <c:pt idx="32">
                    <c:v>sept.</c:v>
                  </c:pt>
                  <c:pt idx="33">
                    <c:v>oct</c:v>
                  </c:pt>
                  <c:pt idx="34">
                    <c:v>nov.</c:v>
                  </c:pt>
                  <c:pt idx="35">
                    <c:v>déc.</c:v>
                  </c:pt>
                  <c:pt idx="36">
                    <c:v>janv.</c:v>
                  </c:pt>
                  <c:pt idx="37">
                    <c:v>Fév</c:v>
                  </c:pt>
                  <c:pt idx="38">
                    <c:v>mars</c:v>
                  </c:pt>
                  <c:pt idx="39">
                    <c:v>avril</c:v>
                  </c:pt>
                  <c:pt idx="40">
                    <c:v>mai</c:v>
                  </c:pt>
                  <c:pt idx="41">
                    <c:v>juin</c:v>
                  </c:pt>
                  <c:pt idx="42">
                    <c:v>juillet</c:v>
                  </c:pt>
                  <c:pt idx="43">
                    <c:v>août</c:v>
                  </c:pt>
                  <c:pt idx="44">
                    <c:v>sept.</c:v>
                  </c:pt>
                  <c:pt idx="45">
                    <c:v>oct</c:v>
                  </c:pt>
                  <c:pt idx="46">
                    <c:v>nov</c:v>
                  </c:pt>
                  <c:pt idx="47">
                    <c:v>déc.</c:v>
                  </c:pt>
                  <c:pt idx="48">
                    <c:v>janv.</c:v>
                  </c:pt>
                </c:lvl>
                <c:lvl>
                  <c:pt idx="0">
                    <c:v>2021</c:v>
                  </c:pt>
                  <c:pt idx="2">
                    <c:v>2022</c:v>
                  </c:pt>
                  <c:pt idx="14">
                    <c:v>2023</c:v>
                  </c:pt>
                  <c:pt idx="26">
                    <c:v>2024</c:v>
                  </c:pt>
                  <c:pt idx="36">
                    <c:v>2025</c:v>
                  </c:pt>
                  <c:pt idx="48">
                    <c:v>2026</c:v>
                  </c:pt>
                </c:lvl>
              </c:multiLvlStrCache>
            </c:multiLvlStrRef>
          </c:cat>
          <c:val>
            <c:numRef>
              <c:f>'2021 to 2026 by bird type'!$D$5:$D$60</c:f>
              <c:numCache>
                <c:formatCode>General</c:formatCode>
                <c:ptCount val="49"/>
                <c:pt idx="1">
                  <c:v>1</c:v>
                </c:pt>
                <c:pt idx="2">
                  <c:v>2</c:v>
                </c:pt>
                <c:pt idx="3">
                  <c:v>7</c:v>
                </c:pt>
                <c:pt idx="4">
                  <c:v>15</c:v>
                </c:pt>
                <c:pt idx="5">
                  <c:v>134</c:v>
                </c:pt>
                <c:pt idx="6">
                  <c:v>123</c:v>
                </c:pt>
                <c:pt idx="7">
                  <c:v>21</c:v>
                </c:pt>
                <c:pt idx="8">
                  <c:v>5</c:v>
                </c:pt>
                <c:pt idx="9">
                  <c:v>6</c:v>
                </c:pt>
                <c:pt idx="10">
                  <c:v>14</c:v>
                </c:pt>
                <c:pt idx="11">
                  <c:v>23</c:v>
                </c:pt>
                <c:pt idx="12">
                  <c:v>15</c:v>
                </c:pt>
                <c:pt idx="13">
                  <c:v>21</c:v>
                </c:pt>
                <c:pt idx="14">
                  <c:v>9</c:v>
                </c:pt>
                <c:pt idx="15">
                  <c:v>11</c:v>
                </c:pt>
                <c:pt idx="16">
                  <c:v>8</c:v>
                </c:pt>
                <c:pt idx="17">
                  <c:v>19</c:v>
                </c:pt>
                <c:pt idx="18">
                  <c:v>8</c:v>
                </c:pt>
                <c:pt idx="19">
                  <c:v>1</c:v>
                </c:pt>
                <c:pt idx="20">
                  <c:v>4</c:v>
                </c:pt>
                <c:pt idx="22">
                  <c:v>2</c:v>
                </c:pt>
                <c:pt idx="23">
                  <c:v>9</c:v>
                </c:pt>
                <c:pt idx="24">
                  <c:v>15</c:v>
                </c:pt>
                <c:pt idx="25">
                  <c:v>10</c:v>
                </c:pt>
                <c:pt idx="26">
                  <c:v>7</c:v>
                </c:pt>
                <c:pt idx="27">
                  <c:v>10</c:v>
                </c:pt>
                <c:pt idx="28">
                  <c:v>7</c:v>
                </c:pt>
                <c:pt idx="29">
                  <c:v>6</c:v>
                </c:pt>
                <c:pt idx="32">
                  <c:v>1</c:v>
                </c:pt>
                <c:pt idx="33">
                  <c:v>8</c:v>
                </c:pt>
                <c:pt idx="34">
                  <c:v>15</c:v>
                </c:pt>
                <c:pt idx="35">
                  <c:v>11</c:v>
                </c:pt>
                <c:pt idx="36">
                  <c:v>24</c:v>
                </c:pt>
                <c:pt idx="37">
                  <c:v>11</c:v>
                </c:pt>
                <c:pt idx="38">
                  <c:v>12</c:v>
                </c:pt>
                <c:pt idx="39">
                  <c:v>16</c:v>
                </c:pt>
                <c:pt idx="40">
                  <c:v>6</c:v>
                </c:pt>
                <c:pt idx="41">
                  <c:v>1</c:v>
                </c:pt>
                <c:pt idx="44">
                  <c:v>19</c:v>
                </c:pt>
                <c:pt idx="45">
                  <c:v>9</c:v>
                </c:pt>
                <c:pt idx="46">
                  <c:v>11</c:v>
                </c:pt>
                <c:pt idx="47">
                  <c:v>8</c:v>
                </c:pt>
                <c:pt idx="48">
                  <c:v>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BF9A-43B2-915D-936FA289D8B6}"/>
            </c:ext>
          </c:extLst>
        </c:ser>
        <c:ser>
          <c:idx val="3"/>
          <c:order val="3"/>
          <c:tx>
            <c:strRef>
              <c:f>'2021 to 2026 by bird type'!$E$3:$E$4</c:f>
              <c:strCache>
                <c:ptCount val="1"/>
                <c:pt idx="0">
                  <c:v>Oiseaux aquatiques</c:v>
                </c:pt>
              </c:strCache>
            </c:strRef>
          </c:tx>
          <c:spPr>
            <a:solidFill>
              <a:srgbClr val="0070C0"/>
            </a:solidFill>
            <a:ln>
              <a:noFill/>
            </a:ln>
            <a:effectLst/>
          </c:spPr>
          <c:invertIfNegative val="0"/>
          <c:cat>
            <c:multiLvlStrRef>
              <c:f>'2021 to 2026 by bird type'!$A$5:$A$60</c:f>
              <c:multiLvlStrCache>
                <c:ptCount val="49"/>
                <c:lvl>
                  <c:pt idx="0">
                    <c:v>Nov</c:v>
                  </c:pt>
                  <c:pt idx="1">
                    <c:v>déc</c:v>
                  </c:pt>
                  <c:pt idx="2">
                    <c:v>Jan</c:v>
                  </c:pt>
                  <c:pt idx="3">
                    <c:v>Fév</c:v>
                  </c:pt>
                  <c:pt idx="4">
                    <c:v>mars</c:v>
                  </c:pt>
                  <c:pt idx="5">
                    <c:v>avril</c:v>
                  </c:pt>
                  <c:pt idx="6">
                    <c:v>mai</c:v>
                  </c:pt>
                  <c:pt idx="7">
                    <c:v>juin</c:v>
                  </c:pt>
                  <c:pt idx="8">
                    <c:v>juillet</c:v>
                  </c:pt>
                  <c:pt idx="9">
                    <c:v>août</c:v>
                  </c:pt>
                  <c:pt idx="10">
                    <c:v>sept.</c:v>
                  </c:pt>
                  <c:pt idx="11">
                    <c:v>oct</c:v>
                  </c:pt>
                  <c:pt idx="12">
                    <c:v>nov</c:v>
                  </c:pt>
                  <c:pt idx="13">
                    <c:v>déc</c:v>
                  </c:pt>
                  <c:pt idx="14">
                    <c:v>janv.</c:v>
                  </c:pt>
                  <c:pt idx="15">
                    <c:v>Fév</c:v>
                  </c:pt>
                  <c:pt idx="16">
                    <c:v>mars</c:v>
                  </c:pt>
                  <c:pt idx="17">
                    <c:v>avril</c:v>
                  </c:pt>
                  <c:pt idx="18">
                    <c:v>mai</c:v>
                  </c:pt>
                  <c:pt idx="19">
                    <c:v>juin</c:v>
                  </c:pt>
                  <c:pt idx="20">
                    <c:v>juillet</c:v>
                  </c:pt>
                  <c:pt idx="21">
                    <c:v>août</c:v>
                  </c:pt>
                  <c:pt idx="22">
                    <c:v>sept.</c:v>
                  </c:pt>
                  <c:pt idx="23">
                    <c:v>oct</c:v>
                  </c:pt>
                  <c:pt idx="24">
                    <c:v>nov</c:v>
                  </c:pt>
                  <c:pt idx="25">
                    <c:v>déc</c:v>
                  </c:pt>
                  <c:pt idx="26">
                    <c:v>janv.</c:v>
                  </c:pt>
                  <c:pt idx="27">
                    <c:v>Fév</c:v>
                  </c:pt>
                  <c:pt idx="28">
                    <c:v>mars</c:v>
                  </c:pt>
                  <c:pt idx="29">
                    <c:v>avril</c:v>
                  </c:pt>
                  <c:pt idx="30">
                    <c:v>mai</c:v>
                  </c:pt>
                  <c:pt idx="31">
                    <c:v>août</c:v>
                  </c:pt>
                  <c:pt idx="32">
                    <c:v>sept.</c:v>
                  </c:pt>
                  <c:pt idx="33">
                    <c:v>oct</c:v>
                  </c:pt>
                  <c:pt idx="34">
                    <c:v>nov.</c:v>
                  </c:pt>
                  <c:pt idx="35">
                    <c:v>déc.</c:v>
                  </c:pt>
                  <c:pt idx="36">
                    <c:v>janv.</c:v>
                  </c:pt>
                  <c:pt idx="37">
                    <c:v>Fév</c:v>
                  </c:pt>
                  <c:pt idx="38">
                    <c:v>mars</c:v>
                  </c:pt>
                  <c:pt idx="39">
                    <c:v>avril</c:v>
                  </c:pt>
                  <c:pt idx="40">
                    <c:v>mai</c:v>
                  </c:pt>
                  <c:pt idx="41">
                    <c:v>juin</c:v>
                  </c:pt>
                  <c:pt idx="42">
                    <c:v>juillet</c:v>
                  </c:pt>
                  <c:pt idx="43">
                    <c:v>août</c:v>
                  </c:pt>
                  <c:pt idx="44">
                    <c:v>sept.</c:v>
                  </c:pt>
                  <c:pt idx="45">
                    <c:v>oct</c:v>
                  </c:pt>
                  <c:pt idx="46">
                    <c:v>nov</c:v>
                  </c:pt>
                  <c:pt idx="47">
                    <c:v>déc.</c:v>
                  </c:pt>
                  <c:pt idx="48">
                    <c:v>janv.</c:v>
                  </c:pt>
                </c:lvl>
                <c:lvl>
                  <c:pt idx="0">
                    <c:v>2021</c:v>
                  </c:pt>
                  <c:pt idx="2">
                    <c:v>2022</c:v>
                  </c:pt>
                  <c:pt idx="14">
                    <c:v>2023</c:v>
                  </c:pt>
                  <c:pt idx="26">
                    <c:v>2024</c:v>
                  </c:pt>
                  <c:pt idx="36">
                    <c:v>2025</c:v>
                  </c:pt>
                  <c:pt idx="48">
                    <c:v>2026</c:v>
                  </c:pt>
                </c:lvl>
              </c:multiLvlStrCache>
            </c:multiLvlStrRef>
          </c:cat>
          <c:val>
            <c:numRef>
              <c:f>'2021 to 2026 by bird type'!$E$5:$E$60</c:f>
              <c:numCache>
                <c:formatCode>General</c:formatCode>
                <c:ptCount val="49"/>
                <c:pt idx="1">
                  <c:v>2</c:v>
                </c:pt>
                <c:pt idx="2">
                  <c:v>15</c:v>
                </c:pt>
                <c:pt idx="3">
                  <c:v>8</c:v>
                </c:pt>
                <c:pt idx="4">
                  <c:v>18</c:v>
                </c:pt>
                <c:pt idx="5">
                  <c:v>155</c:v>
                </c:pt>
                <c:pt idx="6">
                  <c:v>51</c:v>
                </c:pt>
                <c:pt idx="7">
                  <c:v>34</c:v>
                </c:pt>
                <c:pt idx="8">
                  <c:v>13</c:v>
                </c:pt>
                <c:pt idx="9">
                  <c:v>43</c:v>
                </c:pt>
                <c:pt idx="10">
                  <c:v>117</c:v>
                </c:pt>
                <c:pt idx="11">
                  <c:v>74</c:v>
                </c:pt>
                <c:pt idx="12">
                  <c:v>90</c:v>
                </c:pt>
                <c:pt idx="13">
                  <c:v>37</c:v>
                </c:pt>
                <c:pt idx="14">
                  <c:v>10</c:v>
                </c:pt>
                <c:pt idx="15">
                  <c:v>27</c:v>
                </c:pt>
                <c:pt idx="16">
                  <c:v>46</c:v>
                </c:pt>
                <c:pt idx="17">
                  <c:v>7</c:v>
                </c:pt>
                <c:pt idx="18">
                  <c:v>6</c:v>
                </c:pt>
                <c:pt idx="22">
                  <c:v>6</c:v>
                </c:pt>
                <c:pt idx="23">
                  <c:v>44</c:v>
                </c:pt>
                <c:pt idx="24">
                  <c:v>118</c:v>
                </c:pt>
                <c:pt idx="25">
                  <c:v>23</c:v>
                </c:pt>
                <c:pt idx="26">
                  <c:v>21</c:v>
                </c:pt>
                <c:pt idx="27">
                  <c:v>31</c:v>
                </c:pt>
                <c:pt idx="28">
                  <c:v>8</c:v>
                </c:pt>
                <c:pt idx="29">
                  <c:v>1</c:v>
                </c:pt>
                <c:pt idx="30">
                  <c:v>3</c:v>
                </c:pt>
                <c:pt idx="31">
                  <c:v>2</c:v>
                </c:pt>
                <c:pt idx="32">
                  <c:v>1</c:v>
                </c:pt>
                <c:pt idx="33">
                  <c:v>51</c:v>
                </c:pt>
                <c:pt idx="34">
                  <c:v>72</c:v>
                </c:pt>
                <c:pt idx="35">
                  <c:v>60</c:v>
                </c:pt>
                <c:pt idx="36">
                  <c:v>64</c:v>
                </c:pt>
                <c:pt idx="37">
                  <c:v>64</c:v>
                </c:pt>
                <c:pt idx="38">
                  <c:v>22</c:v>
                </c:pt>
                <c:pt idx="39">
                  <c:v>53</c:v>
                </c:pt>
                <c:pt idx="40">
                  <c:v>1</c:v>
                </c:pt>
                <c:pt idx="41">
                  <c:v>1</c:v>
                </c:pt>
                <c:pt idx="42">
                  <c:v>2</c:v>
                </c:pt>
                <c:pt idx="43">
                  <c:v>6</c:v>
                </c:pt>
                <c:pt idx="44">
                  <c:v>89</c:v>
                </c:pt>
                <c:pt idx="45">
                  <c:v>129</c:v>
                </c:pt>
                <c:pt idx="46">
                  <c:v>120</c:v>
                </c:pt>
                <c:pt idx="47">
                  <c:v>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BF9A-43B2-915D-936FA289D8B6}"/>
            </c:ext>
          </c:extLst>
        </c:ser>
        <c:dLbls>
          <c:showLegendKey val="0"/>
          <c:showVal val="0"/>
          <c:showCatName val="0"/>
          <c:showSerName val="0"/>
          <c:showPercent val="0"/>
          <c:showBubbleSize val="0"/>
        </c:dLbls>
        <c:gapWidth val="150"/>
        <c:overlap val="100"/>
        <c:axId val="1924765535"/>
        <c:axId val="1924761215"/>
      </c:barChart>
      <c:catAx>
        <c:axId val="192476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24761215"/>
        <c:crosses val="autoZero"/>
        <c:auto val="1"/>
        <c:lblAlgn val="ctr"/>
        <c:lblOffset val="100"/>
        <c:noMultiLvlLbl val="0"/>
      </c:catAx>
      <c:valAx>
        <c:axId val="192476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4765535"/>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no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no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noFill/>
                <a:latin typeface="+mn-lt"/>
                <a:ea typeface="+mn-ea"/>
                <a:cs typeface="+mn-cs"/>
              </a:defRPr>
            </a:pPr>
            <a:endParaRPr lang="en-US"/>
          </a:p>
        </c:txPr>
      </c:legendEntry>
      <c:layout>
        <c:manualLayout>
          <c:xMode val="edge"/>
          <c:yMode val="edge"/>
          <c:x val="0.8237762990876486"/>
          <c:y val="0"/>
          <c:w val="0.12581031682569424"/>
          <c:h val="0.253857684680569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[HPAI_IAHP_Wildlife_Faune__file_fichie (3).xlsx]Sheet3!PivotTable5</c:name>
    <c:fmtId val="12"/>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s>
    <c:plotArea>
      <c:layout/>
      <c:barChart>
        <c:barDir val="col"/>
        <c:grouping val="clustered"/>
        <c:varyColors val="0"/>
        <c:ser>
          <c:idx val="0"/>
          <c:order val="0"/>
          <c:tx>
            <c:strRef>
              <c:f>Sheet3!$B$3:$B$4</c:f>
              <c:strCache>
                <c:ptCount val="1"/>
                <c:pt idx="0">
                  <c:v>2021</c:v>
                </c:pt>
              </c:strCache>
            </c:strRef>
          </c:tx>
          <c:spPr>
            <a:solidFill>
              <a:schemeClr val="accent1"/>
            </a:solidFill>
            <a:ln>
              <a:noFill/>
            </a:ln>
            <a:effectLst/>
          </c:spPr>
          <c:invertIfNegative val="0"/>
          <c:cat>
            <c:strRef>
              <c:f>Sheet3!$A$5:$A$9</c:f>
              <c:strCache>
                <c:ptCount val="4"/>
                <c:pt idx="0">
                  <c:v>Oiseaux aquatiques</c:v>
                </c:pt>
                <c:pt idx="1">
                  <c:v>Rapaces</c:v>
                </c:pt>
                <c:pt idx="2">
                  <c:v>Oiseaux marins</c:v>
                </c:pt>
                <c:pt idx="3">
                  <c:v>Corvidés</c:v>
                </c:pt>
              </c:strCache>
            </c:strRef>
          </c:cat>
          <c:val>
            <c:numRef>
              <c:f>Sheet3!$B$5:$B$9</c:f>
              <c:numCache>
                <c:formatCode>General</c:formatCode>
                <c:ptCount val="4"/>
                <c:pt idx="0">
                  <c:v>2</c:v>
                </c:pt>
                <c:pt idx="1">
                  <c:v>1</c:v>
                </c:pt>
                <c:pt idx="2">
                  <c:v>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270-4E46-B0BE-F894F9A9B6D1}"/>
            </c:ext>
          </c:extLst>
        </c:ser>
        <c:ser>
          <c:idx val="1"/>
          <c:order val="1"/>
          <c:tx>
            <c:strRef>
              <c:f>Sheet3!$C$3:$C$4</c:f>
              <c:strCache>
                <c:ptCount val="1"/>
                <c:pt idx="0">
                  <c:v>2022</c:v>
                </c:pt>
              </c:strCache>
            </c:strRef>
          </c:tx>
          <c:spPr>
            <a:solidFill>
              <a:srgbClr val="0070C0"/>
            </a:solidFill>
            <a:ln>
              <a:noFill/>
            </a:ln>
            <a:effectLst/>
          </c:spPr>
          <c:invertIfNegative val="0"/>
          <c:cat>
            <c:strRef>
              <c:f>Sheet3!$A$5:$A$9</c:f>
              <c:strCache>
                <c:ptCount val="4"/>
                <c:pt idx="0">
                  <c:v>Oiseaux aquatiques</c:v>
                </c:pt>
                <c:pt idx="1">
                  <c:v>Rapace</c:v>
                </c:pt>
                <c:pt idx="2">
                  <c:v>Oiseau marin</c:v>
                </c:pt>
                <c:pt idx="3">
                  <c:v>Corvidés</c:v>
                </c:pt>
              </c:strCache>
            </c:strRef>
          </c:cat>
          <c:val>
            <c:numRef>
              <c:f>Sheet3!$C$5:$C$9</c:f>
              <c:numCache>
                <c:formatCode>General</c:formatCode>
                <c:ptCount val="4"/>
                <c:pt idx="0">
                  <c:v>655</c:v>
                </c:pt>
                <c:pt idx="1">
                  <c:v>386</c:v>
                </c:pt>
                <c:pt idx="2">
                  <c:v>324</c:v>
                </c:pt>
                <c:pt idx="3">
                  <c:v>202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270-4E46-B0BE-F894F9A9B6D1}"/>
            </c:ext>
          </c:extLst>
        </c:ser>
        <c:ser>
          <c:idx val="2"/>
          <c:order val="2"/>
          <c:tx>
            <c:strRef>
              <c:f>Sheet3!$D$3:$D$4</c:f>
              <c:strCache>
                <c:ptCount val="1"/>
                <c:pt idx="0">
                  <c:v>2023</c:v>
                </c:pt>
              </c:strCache>
            </c:strRef>
          </c:tx>
          <c:spPr>
            <a:solidFill>
              <a:srgbClr val="00B050"/>
            </a:solidFill>
            <a:ln>
              <a:noFill/>
            </a:ln>
            <a:effectLst/>
          </c:spPr>
          <c:invertIfNegative val="0"/>
          <c:cat>
            <c:strRef>
              <c:f>Sheet3!$A$5:$A$9</c:f>
              <c:strCache>
                <c:ptCount val="4"/>
                <c:pt idx="0">
                  <c:v>Oiseaux aquatiques</c:v>
                </c:pt>
                <c:pt idx="1">
                  <c:v>Rapace</c:v>
                </c:pt>
                <c:pt idx="2">
                  <c:v>Oiseau marin</c:v>
                </c:pt>
                <c:pt idx="3">
                  <c:v>Corvidés</c:v>
                </c:pt>
              </c:strCache>
            </c:strRef>
          </c:cat>
          <c:val>
            <c:numRef>
              <c:f>Sheet3!$D$5:$D$9</c:f>
              <c:numCache>
                <c:formatCode>General</c:formatCode>
                <c:ptCount val="4"/>
                <c:pt idx="0">
                  <c:v>287</c:v>
                </c:pt>
                <c:pt idx="1">
                  <c:v>96</c:v>
                </c:pt>
                <c:pt idx="2">
                  <c:v>55</c:v>
                </c:pt>
                <c:pt idx="3">
                  <c:v>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270-4E46-B0BE-F894F9A9B6D1}"/>
            </c:ext>
          </c:extLst>
        </c:ser>
        <c:ser>
          <c:idx val="3"/>
          <c:order val="3"/>
          <c:tx>
            <c:strRef>
              <c:f>Sheet3!$E$3:$E$4</c:f>
              <c:strCache>
                <c:ptCount val="1"/>
                <c:pt idx="0">
                  <c:v>2024</c:v>
                </c:pt>
              </c:strCache>
            </c:strRef>
          </c:tx>
          <c:spPr>
            <a:solidFill>
              <a:schemeClr val="accent4"/>
            </a:solidFill>
            <a:ln>
              <a:noFill/>
            </a:ln>
            <a:effectLst/>
          </c:spPr>
          <c:invertIfNegative val="0"/>
          <c:cat>
            <c:strRef>
              <c:f>Sheet3!$A$5:$A$9</c:f>
              <c:strCache>
                <c:ptCount val="4"/>
                <c:pt idx="0">
                  <c:v>Oiseaux aquatiques</c:v>
                </c:pt>
                <c:pt idx="1">
                  <c:v>Rapace</c:v>
                </c:pt>
                <c:pt idx="2">
                  <c:v>Oiseau marin</c:v>
                </c:pt>
                <c:pt idx="3">
                  <c:v>Corvidés</c:v>
                </c:pt>
              </c:strCache>
            </c:strRef>
          </c:cat>
          <c:val>
            <c:numRef>
              <c:f>Sheet3!$E$5:$E$9</c:f>
              <c:numCache>
                <c:formatCode>General</c:formatCode>
                <c:ptCount val="4"/>
                <c:pt idx="0">
                  <c:v>250</c:v>
                </c:pt>
                <c:pt idx="1">
                  <c:v>65</c:v>
                </c:pt>
                <c:pt idx="2">
                  <c:v>62</c:v>
                </c:pt>
                <c:pt idx="3">
                  <c:v>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270-4E46-B0BE-F894F9A9B6D1}"/>
            </c:ext>
          </c:extLst>
        </c:ser>
        <c:ser>
          <c:idx val="4"/>
          <c:order val="4"/>
          <c:tx>
            <c:strRef>
              <c:f>Sheet3!$F$3:$F$4</c:f>
              <c:strCache>
                <c:ptCount val="1"/>
                <c:pt idx="0">
                  <c:v>2025</c:v>
                </c:pt>
              </c:strCache>
            </c:strRef>
          </c:tx>
          <c:spPr>
            <a:solidFill>
              <a:srgbClr val="7030A0"/>
            </a:solidFill>
            <a:ln>
              <a:noFill/>
            </a:ln>
            <a:effectLst/>
          </c:spPr>
          <c:invertIfNegative val="0"/>
          <c:cat>
            <c:strRef>
              <c:f>Sheet3!$A$5:$A$9</c:f>
              <c:strCache>
                <c:ptCount val="4"/>
                <c:pt idx="0">
                  <c:v>Oiseaux aquatiques</c:v>
                </c:pt>
                <c:pt idx="1">
                  <c:v>Rapace</c:v>
                </c:pt>
                <c:pt idx="2">
                  <c:v>Oiseau marin</c:v>
                </c:pt>
                <c:pt idx="3">
                  <c:v>Corvidés</c:v>
                </c:pt>
              </c:strCache>
            </c:strRef>
          </c:cat>
          <c:val>
            <c:numRef>
              <c:f>Sheet3!$F$5:$F$9</c:f>
              <c:numCache>
                <c:formatCode>General</c:formatCode>
                <c:ptCount val="4"/>
                <c:pt idx="0">
                  <c:v>576</c:v>
                </c:pt>
                <c:pt idx="1">
                  <c:v>117</c:v>
                </c:pt>
                <c:pt idx="2">
                  <c:v>58</c:v>
                </c:pt>
                <c:pt idx="3">
                  <c:v>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270-4E46-B0BE-F894F9A9B6D1}"/>
            </c:ext>
          </c:extLst>
        </c:ser>
        <c:ser>
          <c:idx val="5"/>
          <c:order val="5"/>
          <c:tx>
            <c:strRef>
              <c:f>Sheet3!$G$3:$G$4</c:f>
              <c:strCache>
                <c:ptCount val="1"/>
                <c:pt idx="0">
                  <c:v>2026</c:v>
                </c:pt>
              </c:strCache>
            </c:strRef>
          </c:tx>
          <c:spPr>
            <a:solidFill>
              <a:srgbClr val="FF0000"/>
            </a:solidFill>
            <a:ln>
              <a:noFill/>
            </a:ln>
            <a:effectLst/>
          </c:spPr>
          <c:invertIfNegative val="0"/>
          <c:cat>
            <c:strRef>
              <c:f>Sheet3!$A$5:$A$9</c:f>
              <c:strCache>
                <c:ptCount val="4"/>
                <c:pt idx="0">
                  <c:v>Oiseaux aquatiques</c:v>
                </c:pt>
                <c:pt idx="1">
                  <c:v>Rapace</c:v>
                </c:pt>
                <c:pt idx="2">
                  <c:v>Oiseau marin</c:v>
                </c:pt>
                <c:pt idx="3">
                  <c:v>Corvidé</c:v>
                </c:pt>
              </c:strCache>
            </c:strRef>
          </c:cat>
          <c:val>
            <c:numRef>
              <c:f>Sheet3!$G$5:$G$9</c:f>
              <c:numCache>
                <c:formatCode>General</c:formatCode>
                <c:ptCount val="4"/>
                <c:pt idx="1">
                  <c:v>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270-4E46-B0BE-F894F9A9B6D1}"/>
            </c:ext>
          </c:extLst>
        </c:ser>
        <c:dLbls>
          <c:showLegendKey val="0"/>
          <c:showVal val="0"/>
          <c:showCatName val="0"/>
          <c:showSerName val="0"/>
          <c:showPercent val="0"/>
          <c:showBubbleSize val="0"/>
        </c:dLbls>
        <c:gapWidth val="219"/>
        <c:overlap val="-27"/>
        <c:axId val="1776670527"/>
        <c:axId val="1776658527"/>
      </c:barChart>
      <c:catAx>
        <c:axId val="1776670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6658527"/>
        <c:crosses val="autoZero"/>
        <c:auto val="1"/>
        <c:lblAlgn val="ctr"/>
        <c:lblOffset val="100"/>
        <c:noMultiLvlLbl val="0"/>
      </c:catAx>
      <c:valAx>
        <c:axId val="1776658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670527"/>
        <c:crosses val="autoZero"/>
        <c:crossBetween val="between"/>
      </c:valAx>
      <c:spPr>
        <a:noFill/>
        <a:ln>
          <a:noFill/>
        </a:ln>
        <a:effectLst/>
      </c:spPr>
    </c:plotArea>
    <c:legend>
      <c:legendPos val="r"/>
      <c:layout>
        <c:manualLayout>
          <c:xMode val="edge"/>
          <c:yMode val="edge"/>
          <c:x val="0.90417895149692795"/>
          <c:y val="0.20804675531480041"/>
          <c:w val="6.8644267224473782E-2"/>
          <c:h val="0.536019612131816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[CFIA_ACIA-#22833708-v1-HPAI_US_Farm_Data_2025_05_28.XLSX]US Timeline to March 30!PivotTable1</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
        <c:spPr>
          <a:solidFill>
            <a:schemeClr val="tx2">
              <a:lumMod val="50000"/>
              <a:lumOff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
        <c:spPr>
          <a:solidFill>
            <a:schemeClr val="tx2">
              <a:lumMod val="50000"/>
              <a:lumOff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7"/>
        <c:spPr>
          <a:solidFill>
            <a:schemeClr val="tx2">
              <a:lumMod val="50000"/>
              <a:lumOff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s>
    <c:plotArea>
      <c:layout/>
      <c:barChart>
        <c:barDir val="col"/>
        <c:grouping val="stacked"/>
        <c:varyColors val="0"/>
        <c:ser>
          <c:idx val="0"/>
          <c:order val="0"/>
          <c:tx>
            <c:strRef>
              <c:f>'US Timeline to March 30'!$B$3:$B$4</c:f>
              <c:strCache>
                <c:ptCount val="1"/>
                <c:pt idx="0">
                  <c:v>Autres animaux que la volaille</c:v>
                </c:pt>
              </c:strCache>
            </c:strRef>
          </c:tx>
          <c:spPr>
            <a:solidFill>
              <a:srgbClr val="FFC000"/>
            </a:solidFill>
            <a:ln>
              <a:noFill/>
            </a:ln>
            <a:effectLst/>
          </c:spPr>
          <c:invertIfNegative val="0"/>
          <c:cat>
            <c:multiLvlStrRef>
              <c:f>'US Timeline to March 30'!$A$5:$A$61</c:f>
              <c:multiLvlStrCache>
                <c:ptCount val="51"/>
                <c:lvl>
                  <c:pt idx="0">
                    <c:v>Jan</c:v>
                  </c:pt>
                  <c:pt idx="1">
                    <c:v>Fév</c:v>
                  </c:pt>
                  <c:pt idx="2">
                    <c:v>mars</c:v>
                  </c:pt>
                  <c:pt idx="3">
                    <c:v>avril</c:v>
                  </c:pt>
                  <c:pt idx="4">
                    <c:v>Mai</c:v>
                  </c:pt>
                  <c:pt idx="5">
                    <c:v>juin</c:v>
                  </c:pt>
                  <c:pt idx="6">
                    <c:v>juillet</c:v>
                  </c:pt>
                  <c:pt idx="7">
                    <c:v>août</c:v>
                  </c:pt>
                  <c:pt idx="8">
                    <c:v>sept.</c:v>
                  </c:pt>
                  <c:pt idx="9">
                    <c:v>oct</c:v>
                  </c:pt>
                  <c:pt idx="10">
                    <c:v>nov</c:v>
                  </c:pt>
                  <c:pt idx="11">
                    <c:v>déc</c:v>
                  </c:pt>
                  <c:pt idx="12">
                    <c:v>janv.</c:v>
                  </c:pt>
                  <c:pt idx="13">
                    <c:v>Fév</c:v>
                  </c:pt>
                  <c:pt idx="14">
                    <c:v>mars</c:v>
                  </c:pt>
                  <c:pt idx="15">
                    <c:v>avril</c:v>
                  </c:pt>
                  <c:pt idx="16">
                    <c:v>mai</c:v>
                  </c:pt>
                  <c:pt idx="17">
                    <c:v>juin</c:v>
                  </c:pt>
                  <c:pt idx="18">
                    <c:v>juillet</c:v>
                  </c:pt>
                  <c:pt idx="19">
                    <c:v>août</c:v>
                  </c:pt>
                  <c:pt idx="20">
                    <c:v>sept.</c:v>
                  </c:pt>
                  <c:pt idx="21">
                    <c:v>oct</c:v>
                  </c:pt>
                  <c:pt idx="22">
                    <c:v>nov</c:v>
                  </c:pt>
                  <c:pt idx="23">
                    <c:v>déc</c:v>
                  </c:pt>
                  <c:pt idx="24">
                    <c:v>janv.</c:v>
                  </c:pt>
                  <c:pt idx="25">
                    <c:v>Fév</c:v>
                  </c:pt>
                  <c:pt idx="26">
                    <c:v>mars</c:v>
                  </c:pt>
                  <c:pt idx="27">
                    <c:v>avril</c:v>
                  </c:pt>
                  <c:pt idx="28">
                    <c:v>mai</c:v>
                  </c:pt>
                  <c:pt idx="29">
                    <c:v>juin</c:v>
                  </c:pt>
                  <c:pt idx="30">
                    <c:v>juillet</c:v>
                  </c:pt>
                  <c:pt idx="31">
                    <c:v>août</c:v>
                  </c:pt>
                  <c:pt idx="32">
                    <c:v>sept.</c:v>
                  </c:pt>
                  <c:pt idx="33">
                    <c:v>oct</c:v>
                  </c:pt>
                  <c:pt idx="34">
                    <c:v>nov</c:v>
                  </c:pt>
                  <c:pt idx="35">
                    <c:v>déc</c:v>
                  </c:pt>
                  <c:pt idx="36">
                    <c:v>janv.</c:v>
                  </c:pt>
                  <c:pt idx="37">
                    <c:v>Fév</c:v>
                  </c:pt>
                  <c:pt idx="38">
                    <c:v>mars</c:v>
                  </c:pt>
                  <c:pt idx="39">
                    <c:v>avril</c:v>
                  </c:pt>
                  <c:pt idx="40">
                    <c:v>mai</c:v>
                  </c:pt>
                  <c:pt idx="41">
                    <c:v>juin</c:v>
                  </c:pt>
                  <c:pt idx="42">
                    <c:v>juillet</c:v>
                  </c:pt>
                  <c:pt idx="43">
                    <c:v>août</c:v>
                  </c:pt>
                  <c:pt idx="44">
                    <c:v>sept.</c:v>
                  </c:pt>
                  <c:pt idx="45">
                    <c:v>oct</c:v>
                  </c:pt>
                  <c:pt idx="46">
                    <c:v>nov</c:v>
                  </c:pt>
                  <c:pt idx="47">
                    <c:v>déc</c:v>
                  </c:pt>
                  <c:pt idx="48">
                    <c:v>janv.</c:v>
                  </c:pt>
                  <c:pt idx="49">
                    <c:v>Fév</c:v>
                  </c:pt>
                  <c:pt idx="50">
                    <c:v>mars</c:v>
                  </c:pt>
                </c:lvl>
                <c:lvl>
                  <c:pt idx="0">
                    <c:v>2022</c:v>
                  </c:pt>
                  <c:pt idx="12">
                    <c:v>2023</c:v>
                  </c:pt>
                  <c:pt idx="24">
                    <c:v>2024</c:v>
                  </c:pt>
                  <c:pt idx="36">
                    <c:v>2025</c:v>
                  </c:pt>
                  <c:pt idx="48">
                    <c:v>2026</c:v>
                  </c:pt>
                </c:lvl>
              </c:multiLvlStrCache>
            </c:multiLvlStrRef>
          </c:cat>
          <c:val>
            <c:numRef>
              <c:f>'US Timeline to March 30'!$B$5:$B$61</c:f>
              <c:numCache>
                <c:formatCode>General</c:formatCode>
                <c:ptCount val="51"/>
                <c:pt idx="0">
                  <c:v>1</c:v>
                </c:pt>
                <c:pt idx="1">
                  <c:v>7</c:v>
                </c:pt>
                <c:pt idx="2">
                  <c:v>28</c:v>
                </c:pt>
                <c:pt idx="3">
                  <c:v>45</c:v>
                </c:pt>
                <c:pt idx="4">
                  <c:v>56</c:v>
                </c:pt>
                <c:pt idx="5">
                  <c:v>16</c:v>
                </c:pt>
                <c:pt idx="6">
                  <c:v>11</c:v>
                </c:pt>
                <c:pt idx="7">
                  <c:v>12</c:v>
                </c:pt>
                <c:pt idx="8">
                  <c:v>29</c:v>
                </c:pt>
                <c:pt idx="9">
                  <c:v>54</c:v>
                </c:pt>
                <c:pt idx="10">
                  <c:v>33</c:v>
                </c:pt>
                <c:pt idx="11">
                  <c:v>32</c:v>
                </c:pt>
                <c:pt idx="12">
                  <c:v>19</c:v>
                </c:pt>
                <c:pt idx="13">
                  <c:v>13</c:v>
                </c:pt>
                <c:pt idx="14">
                  <c:v>14</c:v>
                </c:pt>
                <c:pt idx="15">
                  <c:v>9</c:v>
                </c:pt>
                <c:pt idx="16">
                  <c:v>4</c:v>
                </c:pt>
                <c:pt idx="21">
                  <c:v>16</c:v>
                </c:pt>
                <c:pt idx="22">
                  <c:v>31</c:v>
                </c:pt>
                <c:pt idx="23">
                  <c:v>25</c:v>
                </c:pt>
                <c:pt idx="24">
                  <c:v>12</c:v>
                </c:pt>
                <c:pt idx="25">
                  <c:v>13</c:v>
                </c:pt>
                <c:pt idx="26">
                  <c:v>6</c:v>
                </c:pt>
                <c:pt idx="27">
                  <c:v>2</c:v>
                </c:pt>
                <c:pt idx="28">
                  <c:v>3</c:v>
                </c:pt>
                <c:pt idx="29">
                  <c:v>4</c:v>
                </c:pt>
                <c:pt idx="30">
                  <c:v>2</c:v>
                </c:pt>
                <c:pt idx="33">
                  <c:v>5</c:v>
                </c:pt>
                <c:pt idx="34">
                  <c:v>24</c:v>
                </c:pt>
                <c:pt idx="35">
                  <c:v>42</c:v>
                </c:pt>
                <c:pt idx="36">
                  <c:v>39</c:v>
                </c:pt>
                <c:pt idx="37">
                  <c:v>38</c:v>
                </c:pt>
                <c:pt idx="38">
                  <c:v>23</c:v>
                </c:pt>
                <c:pt idx="39">
                  <c:v>6</c:v>
                </c:pt>
                <c:pt idx="40">
                  <c:v>3</c:v>
                </c:pt>
                <c:pt idx="41">
                  <c:v>2</c:v>
                </c:pt>
                <c:pt idx="42">
                  <c:v>1</c:v>
                </c:pt>
                <c:pt idx="43">
                  <c:v>2</c:v>
                </c:pt>
                <c:pt idx="44">
                  <c:v>6</c:v>
                </c:pt>
                <c:pt idx="45">
                  <c:v>26</c:v>
                </c:pt>
                <c:pt idx="46">
                  <c:v>28</c:v>
                </c:pt>
                <c:pt idx="47">
                  <c:v>37</c:v>
                </c:pt>
                <c:pt idx="48">
                  <c:v>31</c:v>
                </c:pt>
                <c:pt idx="49">
                  <c:v>16</c:v>
                </c:pt>
                <c:pt idx="50">
                  <c:v>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14A-4A13-B3A7-0FC67DCDF4A5}"/>
            </c:ext>
          </c:extLst>
        </c:ser>
        <c:ser>
          <c:idx val="1"/>
          <c:order val="1"/>
          <c:tx>
            <c:strRef>
              <c:f>'US Timeline to March 30'!$C$3:$C$4</c:f>
              <c:strCache>
                <c:ptCount val="1"/>
                <c:pt idx="0">
                  <c:v>Volaille</c:v>
                </c:pt>
              </c:strCache>
            </c:strRef>
          </c:tx>
          <c:spPr>
            <a:solidFill>
              <a:srgbClr val="0070C0"/>
            </a:solidFill>
            <a:ln>
              <a:noFill/>
            </a:ln>
            <a:effectLst/>
          </c:spPr>
          <c:invertIfNegative val="0"/>
          <c:cat>
            <c:multiLvlStrRef>
              <c:f>'US Timeline to March 30'!$A$5:$A$61</c:f>
              <c:multiLvlStrCache>
                <c:ptCount val="51"/>
                <c:lvl>
                  <c:pt idx="0">
                    <c:v>Jan</c:v>
                  </c:pt>
                  <c:pt idx="1">
                    <c:v>Fév</c:v>
                  </c:pt>
                  <c:pt idx="2">
                    <c:v>mars</c:v>
                  </c:pt>
                  <c:pt idx="3">
                    <c:v>avril</c:v>
                  </c:pt>
                  <c:pt idx="4">
                    <c:v>Mai</c:v>
                  </c:pt>
                  <c:pt idx="5">
                    <c:v>juin</c:v>
                  </c:pt>
                  <c:pt idx="6">
                    <c:v>juillet</c:v>
                  </c:pt>
                  <c:pt idx="7">
                    <c:v>août</c:v>
                  </c:pt>
                  <c:pt idx="8">
                    <c:v>sept.</c:v>
                  </c:pt>
                  <c:pt idx="9">
                    <c:v>oct</c:v>
                  </c:pt>
                  <c:pt idx="10">
                    <c:v>nov</c:v>
                  </c:pt>
                  <c:pt idx="11">
                    <c:v>déc.</c:v>
                  </c:pt>
                  <c:pt idx="12">
                    <c:v>janv.</c:v>
                  </c:pt>
                  <c:pt idx="13">
                    <c:v>Fév</c:v>
                  </c:pt>
                  <c:pt idx="14">
                    <c:v>mars</c:v>
                  </c:pt>
                  <c:pt idx="15">
                    <c:v>avril</c:v>
                  </c:pt>
                  <c:pt idx="16">
                    <c:v>mai</c:v>
                  </c:pt>
                  <c:pt idx="17">
                    <c:v>juin</c:v>
                  </c:pt>
                  <c:pt idx="18">
                    <c:v>juillet</c:v>
                  </c:pt>
                  <c:pt idx="19">
                    <c:v>août</c:v>
                  </c:pt>
                  <c:pt idx="20">
                    <c:v>sept.</c:v>
                  </c:pt>
                  <c:pt idx="21">
                    <c:v>oct</c:v>
                  </c:pt>
                  <c:pt idx="22">
                    <c:v>nov</c:v>
                  </c:pt>
                  <c:pt idx="23">
                    <c:v>déc.</c:v>
                  </c:pt>
                  <c:pt idx="24">
                    <c:v>janv.</c:v>
                  </c:pt>
                  <c:pt idx="25">
                    <c:v>Fév</c:v>
                  </c:pt>
                  <c:pt idx="26">
                    <c:v>mars</c:v>
                  </c:pt>
                  <c:pt idx="27">
                    <c:v>avril</c:v>
                  </c:pt>
                  <c:pt idx="28">
                    <c:v>mai</c:v>
                  </c:pt>
                  <c:pt idx="29">
                    <c:v>juin</c:v>
                  </c:pt>
                  <c:pt idx="30">
                    <c:v>juillet</c:v>
                  </c:pt>
                  <c:pt idx="31">
                    <c:v>août</c:v>
                  </c:pt>
                  <c:pt idx="32">
                    <c:v>sept.</c:v>
                  </c:pt>
                  <c:pt idx="33">
                    <c:v>oct</c:v>
                  </c:pt>
                  <c:pt idx="34">
                    <c:v>nov</c:v>
                  </c:pt>
                  <c:pt idx="35">
                    <c:v>déc</c:v>
                  </c:pt>
                  <c:pt idx="36">
                    <c:v>janv.</c:v>
                  </c:pt>
                  <c:pt idx="37">
                    <c:v>Fév</c:v>
                  </c:pt>
                  <c:pt idx="38">
                    <c:v>mars</c:v>
                  </c:pt>
                  <c:pt idx="39">
                    <c:v>avril</c:v>
                  </c:pt>
                  <c:pt idx="40">
                    <c:v>mai</c:v>
                  </c:pt>
                  <c:pt idx="41">
                    <c:v>juin</c:v>
                  </c:pt>
                  <c:pt idx="42">
                    <c:v>juillet</c:v>
                  </c:pt>
                  <c:pt idx="43">
                    <c:v>août</c:v>
                  </c:pt>
                  <c:pt idx="44">
                    <c:v>sept.</c:v>
                  </c:pt>
                  <c:pt idx="45">
                    <c:v>oct</c:v>
                  </c:pt>
                  <c:pt idx="46">
                    <c:v>nov</c:v>
                  </c:pt>
                  <c:pt idx="47">
                    <c:v>déc</c:v>
                  </c:pt>
                  <c:pt idx="48">
                    <c:v>janv.</c:v>
                  </c:pt>
                  <c:pt idx="49">
                    <c:v>Fév</c:v>
                  </c:pt>
                  <c:pt idx="50">
                    <c:v>mars</c:v>
                  </c:pt>
                </c:lvl>
                <c:lvl>
                  <c:pt idx="0">
                    <c:v>2022</c:v>
                  </c:pt>
                  <c:pt idx="12">
                    <c:v>2023</c:v>
                  </c:pt>
                  <c:pt idx="24">
                    <c:v>2024</c:v>
                  </c:pt>
                  <c:pt idx="36">
                    <c:v>2025</c:v>
                  </c:pt>
                  <c:pt idx="48">
                    <c:v>2026</c:v>
                  </c:pt>
                </c:lvl>
              </c:multiLvlStrCache>
            </c:multiLvlStrRef>
          </c:cat>
          <c:val>
            <c:numRef>
              <c:f>'US Timeline to March 30'!$C$5:$C$61</c:f>
              <c:numCache>
                <c:formatCode>General</c:formatCode>
                <c:ptCount val="51"/>
                <c:pt idx="1">
                  <c:v>8</c:v>
                </c:pt>
                <c:pt idx="2">
                  <c:v>58</c:v>
                </c:pt>
                <c:pt idx="3">
                  <c:v>121</c:v>
                </c:pt>
                <c:pt idx="4">
                  <c:v>33</c:v>
                </c:pt>
                <c:pt idx="5">
                  <c:v>6</c:v>
                </c:pt>
                <c:pt idx="6">
                  <c:v>9</c:v>
                </c:pt>
                <c:pt idx="7">
                  <c:v>9</c:v>
                </c:pt>
                <c:pt idx="8">
                  <c:v>41</c:v>
                </c:pt>
                <c:pt idx="9">
                  <c:v>39</c:v>
                </c:pt>
                <c:pt idx="10">
                  <c:v>40</c:v>
                </c:pt>
                <c:pt idx="11">
                  <c:v>30</c:v>
                </c:pt>
                <c:pt idx="12">
                  <c:v>9</c:v>
                </c:pt>
                <c:pt idx="13">
                  <c:v>18</c:v>
                </c:pt>
                <c:pt idx="14">
                  <c:v>26</c:v>
                </c:pt>
                <c:pt idx="15">
                  <c:v>6</c:v>
                </c:pt>
                <c:pt idx="17">
                  <c:v>1</c:v>
                </c:pt>
                <c:pt idx="18">
                  <c:v>2</c:v>
                </c:pt>
                <c:pt idx="19">
                  <c:v>1</c:v>
                </c:pt>
                <c:pt idx="20">
                  <c:v>1</c:v>
                </c:pt>
                <c:pt idx="21">
                  <c:v>28</c:v>
                </c:pt>
                <c:pt idx="22">
                  <c:v>67</c:v>
                </c:pt>
                <c:pt idx="23">
                  <c:v>53</c:v>
                </c:pt>
                <c:pt idx="24">
                  <c:v>14</c:v>
                </c:pt>
                <c:pt idx="25">
                  <c:v>9</c:v>
                </c:pt>
                <c:pt idx="26">
                  <c:v>2</c:v>
                </c:pt>
                <c:pt idx="27">
                  <c:v>13</c:v>
                </c:pt>
                <c:pt idx="28">
                  <c:v>13</c:v>
                </c:pt>
                <c:pt idx="29">
                  <c:v>8</c:v>
                </c:pt>
                <c:pt idx="30">
                  <c:v>9</c:v>
                </c:pt>
                <c:pt idx="31">
                  <c:v>2</c:v>
                </c:pt>
                <c:pt idx="32">
                  <c:v>3</c:v>
                </c:pt>
                <c:pt idx="33">
                  <c:v>11</c:v>
                </c:pt>
                <c:pt idx="34">
                  <c:v>38</c:v>
                </c:pt>
                <c:pt idx="35">
                  <c:v>80</c:v>
                </c:pt>
                <c:pt idx="36">
                  <c:v>94</c:v>
                </c:pt>
                <c:pt idx="37">
                  <c:v>74</c:v>
                </c:pt>
                <c:pt idx="38">
                  <c:v>30</c:v>
                </c:pt>
                <c:pt idx="39">
                  <c:v>13</c:v>
                </c:pt>
                <c:pt idx="40">
                  <c:v>9</c:v>
                </c:pt>
                <c:pt idx="41">
                  <c:v>1</c:v>
                </c:pt>
                <c:pt idx="43">
                  <c:v>1</c:v>
                </c:pt>
                <c:pt idx="44">
                  <c:v>23</c:v>
                </c:pt>
                <c:pt idx="45">
                  <c:v>41</c:v>
                </c:pt>
                <c:pt idx="46">
                  <c:v>68</c:v>
                </c:pt>
                <c:pt idx="47">
                  <c:v>45</c:v>
                </c:pt>
                <c:pt idx="48">
                  <c:v>31</c:v>
                </c:pt>
                <c:pt idx="49">
                  <c:v>47</c:v>
                </c:pt>
                <c:pt idx="50">
                  <c:v>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14A-4A13-B3A7-0FC67DCDF4A5}"/>
            </c:ext>
          </c:extLst>
        </c:ser>
        <c:dLbls>
          <c:showLegendKey val="0"/>
          <c:showVal val="0"/>
          <c:showCatName val="0"/>
          <c:showSerName val="0"/>
          <c:showPercent val="0"/>
          <c:showBubbleSize val="0"/>
        </c:dLbls>
        <c:gapWidth val="150"/>
        <c:overlap val="100"/>
        <c:axId val="503761391"/>
        <c:axId val="503750831"/>
      </c:barChart>
      <c:catAx>
        <c:axId val="50376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03750831"/>
        <c:crosses val="autoZero"/>
        <c:auto val="1"/>
        <c:lblAlgn val="ctr"/>
        <c:lblOffset val="100"/>
        <c:noMultiLvlLbl val="0"/>
      </c:catAx>
      <c:valAx>
        <c:axId val="503750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761391"/>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400" b="1" i="0" u="none" strike="noStrike" kern="1200" baseline="0">
                <a:no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noFill/>
              <a:latin typeface="+mn-lt"/>
              <a:ea typeface="+mn-ea"/>
              <a:cs typeface="+mn-cs"/>
            </a:defRPr>
          </a:pPr>
          <a:endParaRPr lang="en-US"/>
        </a:p>
      </c:txPr>
    </c:legend>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[CFIA_ACIA-#22833708-v1-HPAI_US_Farm_Data_2025_05_28.XLSX]Sheet12!PivotTable8</c:name>
    <c:fmtId val="5"/>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7"/>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2"/>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6"/>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8"/>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1"/>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
        <c:idx val="23"/>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Lst>
        </c:dLbl>
      </c:pivotFmt>
    </c:pivotFmts>
    <c:plotArea>
      <c:layout/>
      <c:barChart>
        <c:barDir val="col"/>
        <c:grouping val="stacked"/>
        <c:varyColors val="0"/>
        <c:ser>
          <c:idx val="0"/>
          <c:order val="0"/>
          <c:tx>
            <c:strRef>
              <c:f>Sheet12!$B$3:$B$4</c:f>
              <c:strCache>
                <c:ptCount val="1"/>
                <c:pt idx="0">
                  <c:v>Poulets de chair</c:v>
                </c:pt>
              </c:strCache>
            </c:strRef>
          </c:tx>
          <c:spPr>
            <a:solidFill>
              <a:srgbClr val="C00000"/>
            </a:solidFill>
            <a:ln>
              <a:noFill/>
            </a:ln>
            <a:effectLst/>
          </c:spPr>
          <c:invertIfNegative val="0"/>
          <c:cat>
            <c:multiLvlStrRef>
              <c:f>Sheet12!$A$5:$A$57</c:f>
              <c:multiLvlStrCache>
                <c:ptCount val="47"/>
                <c:lvl>
                  <c:pt idx="0">
                    <c:v>Jan</c:v>
                  </c:pt>
                  <c:pt idx="1">
                    <c:v>Fév</c:v>
                  </c:pt>
                  <c:pt idx="2">
                    <c:v>mars</c:v>
                  </c:pt>
                  <c:pt idx="3">
                    <c:v>avril</c:v>
                  </c:pt>
                  <c:pt idx="4">
                    <c:v>mai</c:v>
                  </c:pt>
                  <c:pt idx="5">
                    <c:v>juin</c:v>
                  </c:pt>
                  <c:pt idx="6">
                    <c:v>juillet</c:v>
                  </c:pt>
                  <c:pt idx="7">
                    <c:v>août</c:v>
                  </c:pt>
                  <c:pt idx="8">
                    <c:v>sept.</c:v>
                  </c:pt>
                  <c:pt idx="9">
                    <c:v>oct</c:v>
                  </c:pt>
                  <c:pt idx="10">
                    <c:v>nov</c:v>
                  </c:pt>
                  <c:pt idx="11">
                    <c:v>déc.</c:v>
                  </c:pt>
                  <c:pt idx="12">
                    <c:v>janv.</c:v>
                  </c:pt>
                  <c:pt idx="13">
                    <c:v>Fév</c:v>
                  </c:pt>
                  <c:pt idx="14">
                    <c:v>mars</c:v>
                  </c:pt>
                  <c:pt idx="15">
                    <c:v>avril</c:v>
                  </c:pt>
                  <c:pt idx="16">
                    <c:v>mai</c:v>
                  </c:pt>
                  <c:pt idx="17">
                    <c:v>oct</c:v>
                  </c:pt>
                  <c:pt idx="18">
                    <c:v>nov.</c:v>
                  </c:pt>
                  <c:pt idx="19">
                    <c:v>déc.</c:v>
                  </c:pt>
                  <c:pt idx="20">
                    <c:v>janv.</c:v>
                  </c:pt>
                  <c:pt idx="21">
                    <c:v>févr.</c:v>
                  </c:pt>
                  <c:pt idx="22">
                    <c:v>mars</c:v>
                  </c:pt>
                  <c:pt idx="23">
                    <c:v>avril</c:v>
                  </c:pt>
                  <c:pt idx="24">
                    <c:v>mai</c:v>
                  </c:pt>
                  <c:pt idx="25">
                    <c:v>juin</c:v>
                  </c:pt>
                  <c:pt idx="26">
                    <c:v>juillet</c:v>
                  </c:pt>
                  <c:pt idx="27">
                    <c:v>août</c:v>
                  </c:pt>
                  <c:pt idx="28">
                    <c:v>sept.</c:v>
                  </c:pt>
                  <c:pt idx="29">
                    <c:v>oct</c:v>
                  </c:pt>
                  <c:pt idx="30">
                    <c:v>nov</c:v>
                  </c:pt>
                  <c:pt idx="31">
                    <c:v>déc</c:v>
                  </c:pt>
                  <c:pt idx="32">
                    <c:v>janv.</c:v>
                  </c:pt>
                  <c:pt idx="33">
                    <c:v>Fév</c:v>
                  </c:pt>
                  <c:pt idx="34">
                    <c:v>mars</c:v>
                  </c:pt>
                  <c:pt idx="35">
                    <c:v>avril</c:v>
                  </c:pt>
                  <c:pt idx="36">
                    <c:v>mai</c:v>
                  </c:pt>
                  <c:pt idx="37">
                    <c:v>juin</c:v>
                  </c:pt>
                  <c:pt idx="38">
                    <c:v>juillet</c:v>
                  </c:pt>
                  <c:pt idx="39">
                    <c:v>août</c:v>
                  </c:pt>
                  <c:pt idx="40">
                    <c:v>sept.</c:v>
                  </c:pt>
                  <c:pt idx="41">
                    <c:v>oct</c:v>
                  </c:pt>
                  <c:pt idx="42">
                    <c:v>nov</c:v>
                  </c:pt>
                  <c:pt idx="43">
                    <c:v>déc</c:v>
                  </c:pt>
                  <c:pt idx="44">
                    <c:v>janv.</c:v>
                  </c:pt>
                  <c:pt idx="45">
                    <c:v>Fév</c:v>
                  </c:pt>
                  <c:pt idx="46">
                    <c:v>mars</c:v>
                  </c:pt>
                </c:lvl>
                <c:lvl>
                  <c:pt idx="0">
                    <c:v>2022</c:v>
                  </c:pt>
                  <c:pt idx="12">
                    <c:v>2023</c:v>
                  </c:pt>
                  <c:pt idx="20">
                    <c:v>2024</c:v>
                  </c:pt>
                  <c:pt idx="32">
                    <c:v>2025</c:v>
                  </c:pt>
                  <c:pt idx="44">
                    <c:v>2026</c:v>
                  </c:pt>
                </c:lvl>
              </c:multiLvlStrCache>
            </c:multiLvlStrRef>
          </c:cat>
          <c:val>
            <c:numRef>
              <c:f>Sheet12!$B$5:$B$57</c:f>
              <c:numCache>
                <c:formatCode>General</c:formatCode>
                <c:ptCount val="47"/>
                <c:pt idx="1">
                  <c:v>2</c:v>
                </c:pt>
                <c:pt idx="2">
                  <c:v>16</c:v>
                </c:pt>
                <c:pt idx="3">
                  <c:v>19</c:v>
                </c:pt>
                <c:pt idx="4">
                  <c:v>3</c:v>
                </c:pt>
                <c:pt idx="5">
                  <c:v>2</c:v>
                </c:pt>
                <c:pt idx="7">
                  <c:v>2</c:v>
                </c:pt>
                <c:pt idx="8">
                  <c:v>5</c:v>
                </c:pt>
                <c:pt idx="9">
                  <c:v>4</c:v>
                </c:pt>
                <c:pt idx="10">
                  <c:v>5</c:v>
                </c:pt>
                <c:pt idx="11">
                  <c:v>6</c:v>
                </c:pt>
                <c:pt idx="12">
                  <c:v>1</c:v>
                </c:pt>
                <c:pt idx="13">
                  <c:v>3</c:v>
                </c:pt>
                <c:pt idx="17">
                  <c:v>2</c:v>
                </c:pt>
                <c:pt idx="18">
                  <c:v>13</c:v>
                </c:pt>
                <c:pt idx="19">
                  <c:v>19</c:v>
                </c:pt>
                <c:pt idx="20">
                  <c:v>5</c:v>
                </c:pt>
                <c:pt idx="21">
                  <c:v>3</c:v>
                </c:pt>
                <c:pt idx="23">
                  <c:v>7</c:v>
                </c:pt>
                <c:pt idx="24">
                  <c:v>3</c:v>
                </c:pt>
                <c:pt idx="26">
                  <c:v>3</c:v>
                </c:pt>
                <c:pt idx="29">
                  <c:v>9</c:v>
                </c:pt>
                <c:pt idx="30">
                  <c:v>11</c:v>
                </c:pt>
                <c:pt idx="31">
                  <c:v>26</c:v>
                </c:pt>
                <c:pt idx="32">
                  <c:v>39</c:v>
                </c:pt>
                <c:pt idx="33">
                  <c:v>27</c:v>
                </c:pt>
                <c:pt idx="34">
                  <c:v>4</c:v>
                </c:pt>
                <c:pt idx="35">
                  <c:v>2</c:v>
                </c:pt>
                <c:pt idx="36">
                  <c:v>3</c:v>
                </c:pt>
                <c:pt idx="37">
                  <c:v>1</c:v>
                </c:pt>
                <c:pt idx="40">
                  <c:v>3</c:v>
                </c:pt>
                <c:pt idx="41">
                  <c:v>5</c:v>
                </c:pt>
                <c:pt idx="42">
                  <c:v>3</c:v>
                </c:pt>
                <c:pt idx="43">
                  <c:v>5</c:v>
                </c:pt>
                <c:pt idx="44">
                  <c:v>7</c:v>
                </c:pt>
                <c:pt idx="45">
                  <c:v>18</c:v>
                </c:pt>
                <c:pt idx="46">
                  <c:v>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38C-472C-A7EB-F88B5979B592}"/>
            </c:ext>
          </c:extLst>
        </c:ser>
        <c:ser>
          <c:idx val="1"/>
          <c:order val="1"/>
          <c:tx>
            <c:strRef>
              <c:f>Sheet12!$C$3:$C$4</c:f>
              <c:strCache>
                <c:ptCount val="1"/>
                <c:pt idx="0">
                  <c:v>Canard commercial </c:v>
                </c:pt>
              </c:strCache>
            </c:strRef>
          </c:tx>
          <c:spPr>
            <a:solidFill>
              <a:srgbClr val="00B050"/>
            </a:solidFill>
            <a:ln>
              <a:noFill/>
            </a:ln>
            <a:effectLst/>
          </c:spPr>
          <c:invertIfNegative val="0"/>
          <c:cat>
            <c:multiLvlStrRef>
              <c:f>Sheet12!$A$5:$A$57</c:f>
              <c:multiLvlStrCache>
                <c:ptCount val="47"/>
                <c:lvl>
                  <c:pt idx="0">
                    <c:v>Jan</c:v>
                  </c:pt>
                  <c:pt idx="1">
                    <c:v>Fév</c:v>
                  </c:pt>
                  <c:pt idx="2">
                    <c:v>mars</c:v>
                  </c:pt>
                  <c:pt idx="3">
                    <c:v>avril</c:v>
                  </c:pt>
                  <c:pt idx="4">
                    <c:v>mai</c:v>
                  </c:pt>
                  <c:pt idx="5">
                    <c:v>juin</c:v>
                  </c:pt>
                  <c:pt idx="6">
                    <c:v>juillet</c:v>
                  </c:pt>
                  <c:pt idx="7">
                    <c:v>août</c:v>
                  </c:pt>
                  <c:pt idx="8">
                    <c:v>sept.</c:v>
                  </c:pt>
                  <c:pt idx="9">
                    <c:v>oct</c:v>
                  </c:pt>
                  <c:pt idx="10">
                    <c:v>nov</c:v>
                  </c:pt>
                  <c:pt idx="11">
                    <c:v>déc</c:v>
                  </c:pt>
                  <c:pt idx="12">
                    <c:v>janv.</c:v>
                  </c:pt>
                  <c:pt idx="13">
                    <c:v>Fév</c:v>
                  </c:pt>
                  <c:pt idx="14">
                    <c:v>mars</c:v>
                  </c:pt>
                  <c:pt idx="15">
                    <c:v>avril</c:v>
                  </c:pt>
                  <c:pt idx="16">
                    <c:v>mai</c:v>
                  </c:pt>
                  <c:pt idx="17">
                    <c:v>oct</c:v>
                  </c:pt>
                  <c:pt idx="18">
                    <c:v>nov</c:v>
                  </c:pt>
                  <c:pt idx="19">
                    <c:v>déc.</c:v>
                  </c:pt>
                  <c:pt idx="20">
                    <c:v>janv.</c:v>
                  </c:pt>
                  <c:pt idx="21">
                    <c:v>févr.</c:v>
                  </c:pt>
                  <c:pt idx="22">
                    <c:v>mars</c:v>
                  </c:pt>
                  <c:pt idx="23">
                    <c:v>avril</c:v>
                  </c:pt>
                  <c:pt idx="24">
                    <c:v>mai</c:v>
                  </c:pt>
                  <c:pt idx="25">
                    <c:v>juin</c:v>
                  </c:pt>
                  <c:pt idx="26">
                    <c:v>juillet</c:v>
                  </c:pt>
                  <c:pt idx="27">
                    <c:v>août</c:v>
                  </c:pt>
                  <c:pt idx="28">
                    <c:v>sept.</c:v>
                  </c:pt>
                  <c:pt idx="29">
                    <c:v>oct</c:v>
                  </c:pt>
                  <c:pt idx="30">
                    <c:v>nov</c:v>
                  </c:pt>
                  <c:pt idx="31">
                    <c:v>déc.</c:v>
                  </c:pt>
                  <c:pt idx="32">
                    <c:v>janv.</c:v>
                  </c:pt>
                  <c:pt idx="33">
                    <c:v>Fév</c:v>
                  </c:pt>
                  <c:pt idx="34">
                    <c:v>mars</c:v>
                  </c:pt>
                  <c:pt idx="35">
                    <c:v>avril</c:v>
                  </c:pt>
                  <c:pt idx="36">
                    <c:v>mai</c:v>
                  </c:pt>
                  <c:pt idx="37">
                    <c:v>juin</c:v>
                  </c:pt>
                  <c:pt idx="38">
                    <c:v>juillet</c:v>
                  </c:pt>
                  <c:pt idx="39">
                    <c:v>août</c:v>
                  </c:pt>
                  <c:pt idx="40">
                    <c:v>sept.</c:v>
                  </c:pt>
                  <c:pt idx="41">
                    <c:v>oct</c:v>
                  </c:pt>
                  <c:pt idx="42">
                    <c:v>nov</c:v>
                  </c:pt>
                  <c:pt idx="43">
                    <c:v>déc</c:v>
                  </c:pt>
                  <c:pt idx="44">
                    <c:v>janv.</c:v>
                  </c:pt>
                  <c:pt idx="45">
                    <c:v>Fév</c:v>
                  </c:pt>
                  <c:pt idx="46">
                    <c:v>mars</c:v>
                  </c:pt>
                </c:lvl>
                <c:lvl>
                  <c:pt idx="0">
                    <c:v>2022</c:v>
                  </c:pt>
                  <c:pt idx="12">
                    <c:v>2023</c:v>
                  </c:pt>
                  <c:pt idx="20">
                    <c:v>2024</c:v>
                  </c:pt>
                  <c:pt idx="32">
                    <c:v>2025</c:v>
                  </c:pt>
                  <c:pt idx="44">
                    <c:v>2026</c:v>
                  </c:pt>
                </c:lvl>
              </c:multiLvlStrCache>
            </c:multiLvlStrRef>
          </c:cat>
          <c:val>
            <c:numRef>
              <c:f>Sheet12!$C$5:$C$57</c:f>
              <c:numCache>
                <c:formatCode>General</c:formatCode>
                <c:ptCount val="47"/>
                <c:pt idx="3">
                  <c:v>4</c:v>
                </c:pt>
                <c:pt idx="4">
                  <c:v>5</c:v>
                </c:pt>
                <c:pt idx="8">
                  <c:v>1</c:v>
                </c:pt>
                <c:pt idx="9">
                  <c:v>2</c:v>
                </c:pt>
                <c:pt idx="10">
                  <c:v>1</c:v>
                </c:pt>
                <c:pt idx="13">
                  <c:v>2</c:v>
                </c:pt>
                <c:pt idx="14">
                  <c:v>1</c:v>
                </c:pt>
                <c:pt idx="18">
                  <c:v>3</c:v>
                </c:pt>
                <c:pt idx="19">
                  <c:v>3</c:v>
                </c:pt>
                <c:pt idx="30">
                  <c:v>4</c:v>
                </c:pt>
                <c:pt idx="31">
                  <c:v>4</c:v>
                </c:pt>
                <c:pt idx="32">
                  <c:v>3</c:v>
                </c:pt>
                <c:pt idx="33">
                  <c:v>5</c:v>
                </c:pt>
                <c:pt idx="34">
                  <c:v>2</c:v>
                </c:pt>
                <c:pt idx="41">
                  <c:v>6</c:v>
                </c:pt>
                <c:pt idx="42">
                  <c:v>26</c:v>
                </c:pt>
                <c:pt idx="43">
                  <c:v>14</c:v>
                </c:pt>
                <c:pt idx="44">
                  <c:v>2</c:v>
                </c:pt>
                <c:pt idx="45">
                  <c:v>5</c:v>
                </c:pt>
                <c:pt idx="46">
                  <c:v>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38C-472C-A7EB-F88B5979B592}"/>
            </c:ext>
          </c:extLst>
        </c:ser>
        <c:ser>
          <c:idx val="2"/>
          <c:order val="2"/>
          <c:tx>
            <c:strRef>
              <c:f>Sheet12!$D$3:$D$4</c:f>
              <c:strCache>
                <c:ptCount val="1"/>
                <c:pt idx="0">
                  <c:v>Dindes de rente</c:v>
                </c:pt>
              </c:strCache>
            </c:strRef>
          </c:tx>
          <c:spPr>
            <a:solidFill>
              <a:srgbClr val="7608C8"/>
            </a:solidFill>
            <a:ln>
              <a:noFill/>
            </a:ln>
            <a:effectLst/>
          </c:spPr>
          <c:invertIfNegative val="0"/>
          <c:cat>
            <c:multiLvlStrRef>
              <c:f>Sheet12!$A$5:$A$57</c:f>
              <c:multiLvlStrCache>
                <c:ptCount val="47"/>
                <c:lvl>
                  <c:pt idx="0">
                    <c:v>Jan</c:v>
                  </c:pt>
                  <c:pt idx="1">
                    <c:v>Fév</c:v>
                  </c:pt>
                  <c:pt idx="2">
                    <c:v>mars</c:v>
                  </c:pt>
                  <c:pt idx="3">
                    <c:v>avril</c:v>
                  </c:pt>
                  <c:pt idx="4">
                    <c:v>mai</c:v>
                  </c:pt>
                  <c:pt idx="5">
                    <c:v>juin</c:v>
                  </c:pt>
                  <c:pt idx="6">
                    <c:v>juillet</c:v>
                  </c:pt>
                  <c:pt idx="7">
                    <c:v>août</c:v>
                  </c:pt>
                  <c:pt idx="8">
                    <c:v>sept.</c:v>
                  </c:pt>
                  <c:pt idx="9">
                    <c:v>oct</c:v>
                  </c:pt>
                  <c:pt idx="10">
                    <c:v>nov</c:v>
                  </c:pt>
                  <c:pt idx="11">
                    <c:v>déc</c:v>
                  </c:pt>
                  <c:pt idx="12">
                    <c:v>janv.</c:v>
                  </c:pt>
                  <c:pt idx="13">
                    <c:v>Fév</c:v>
                  </c:pt>
                  <c:pt idx="14">
                    <c:v>mars</c:v>
                  </c:pt>
                  <c:pt idx="15">
                    <c:v>avril</c:v>
                  </c:pt>
                  <c:pt idx="16">
                    <c:v>mai</c:v>
                  </c:pt>
                  <c:pt idx="17">
                    <c:v>oct</c:v>
                  </c:pt>
                  <c:pt idx="18">
                    <c:v>nov.</c:v>
                  </c:pt>
                  <c:pt idx="19">
                    <c:v>déc.</c:v>
                  </c:pt>
                  <c:pt idx="20">
                    <c:v>janv.</c:v>
                  </c:pt>
                  <c:pt idx="21">
                    <c:v>févr.</c:v>
                  </c:pt>
                  <c:pt idx="22">
                    <c:v>mars</c:v>
                  </c:pt>
                  <c:pt idx="23">
                    <c:v>avril</c:v>
                  </c:pt>
                  <c:pt idx="24">
                    <c:v>mai</c:v>
                  </c:pt>
                  <c:pt idx="25">
                    <c:v>juin</c:v>
                  </c:pt>
                  <c:pt idx="26">
                    <c:v>juillet</c:v>
                  </c:pt>
                  <c:pt idx="27">
                    <c:v>août</c:v>
                  </c:pt>
                  <c:pt idx="28">
                    <c:v>sept.</c:v>
                  </c:pt>
                  <c:pt idx="29">
                    <c:v>oct</c:v>
                  </c:pt>
                  <c:pt idx="30">
                    <c:v>nov</c:v>
                  </c:pt>
                  <c:pt idx="31">
                    <c:v>déc.</c:v>
                  </c:pt>
                  <c:pt idx="32">
                    <c:v>janv.</c:v>
                  </c:pt>
                  <c:pt idx="33">
                    <c:v>Fév</c:v>
                  </c:pt>
                  <c:pt idx="34">
                    <c:v>mars</c:v>
                  </c:pt>
                  <c:pt idx="35">
                    <c:v>avril</c:v>
                  </c:pt>
                  <c:pt idx="36">
                    <c:v>mai</c:v>
                  </c:pt>
                  <c:pt idx="37">
                    <c:v>juin</c:v>
                  </c:pt>
                  <c:pt idx="38">
                    <c:v>juillet</c:v>
                  </c:pt>
                  <c:pt idx="39">
                    <c:v>août</c:v>
                  </c:pt>
                  <c:pt idx="40">
                    <c:v>sept.</c:v>
                  </c:pt>
                  <c:pt idx="41">
                    <c:v>oct</c:v>
                  </c:pt>
                  <c:pt idx="42">
                    <c:v>nov</c:v>
                  </c:pt>
                  <c:pt idx="43">
                    <c:v>déc.</c:v>
                  </c:pt>
                  <c:pt idx="44">
                    <c:v>janv.</c:v>
                  </c:pt>
                  <c:pt idx="45">
                    <c:v>Fév</c:v>
                  </c:pt>
                  <c:pt idx="46">
                    <c:v>mars</c:v>
                  </c:pt>
                </c:lvl>
                <c:lvl>
                  <c:pt idx="0">
                    <c:v>2022</c:v>
                  </c:pt>
                  <c:pt idx="12">
                    <c:v>2023</c:v>
                  </c:pt>
                  <c:pt idx="20">
                    <c:v>2024</c:v>
                  </c:pt>
                  <c:pt idx="32">
                    <c:v>2025</c:v>
                  </c:pt>
                  <c:pt idx="44">
                    <c:v>2026</c:v>
                  </c:pt>
                </c:lvl>
              </c:multiLvlStrCache>
            </c:multiLvlStrRef>
          </c:cat>
          <c:val>
            <c:numRef>
              <c:f>Sheet12!$D$5:$D$57</c:f>
              <c:numCache>
                <c:formatCode>General</c:formatCode>
                <c:ptCount val="47"/>
                <c:pt idx="1">
                  <c:v>6</c:v>
                </c:pt>
                <c:pt idx="2">
                  <c:v>34</c:v>
                </c:pt>
                <c:pt idx="3">
                  <c:v>80</c:v>
                </c:pt>
                <c:pt idx="4">
                  <c:v>10</c:v>
                </c:pt>
                <c:pt idx="5">
                  <c:v>1</c:v>
                </c:pt>
                <c:pt idx="6">
                  <c:v>3</c:v>
                </c:pt>
                <c:pt idx="7">
                  <c:v>6</c:v>
                </c:pt>
                <c:pt idx="8">
                  <c:v>26</c:v>
                </c:pt>
                <c:pt idx="9">
                  <c:v>15</c:v>
                </c:pt>
                <c:pt idx="10">
                  <c:v>20</c:v>
                </c:pt>
                <c:pt idx="11">
                  <c:v>17</c:v>
                </c:pt>
                <c:pt idx="12">
                  <c:v>3</c:v>
                </c:pt>
                <c:pt idx="13">
                  <c:v>1</c:v>
                </c:pt>
                <c:pt idx="14">
                  <c:v>3</c:v>
                </c:pt>
                <c:pt idx="15">
                  <c:v>2</c:v>
                </c:pt>
                <c:pt idx="17">
                  <c:v>22</c:v>
                </c:pt>
                <c:pt idx="18">
                  <c:v>39</c:v>
                </c:pt>
                <c:pt idx="19">
                  <c:v>18</c:v>
                </c:pt>
                <c:pt idx="20">
                  <c:v>2</c:v>
                </c:pt>
                <c:pt idx="21">
                  <c:v>5</c:v>
                </c:pt>
                <c:pt idx="22">
                  <c:v>1</c:v>
                </c:pt>
                <c:pt idx="23">
                  <c:v>4</c:v>
                </c:pt>
                <c:pt idx="24">
                  <c:v>7</c:v>
                </c:pt>
                <c:pt idx="25">
                  <c:v>8</c:v>
                </c:pt>
                <c:pt idx="26">
                  <c:v>3</c:v>
                </c:pt>
                <c:pt idx="28">
                  <c:v>1</c:v>
                </c:pt>
                <c:pt idx="30">
                  <c:v>20</c:v>
                </c:pt>
                <c:pt idx="31">
                  <c:v>37</c:v>
                </c:pt>
                <c:pt idx="32">
                  <c:v>43</c:v>
                </c:pt>
                <c:pt idx="33">
                  <c:v>27</c:v>
                </c:pt>
                <c:pt idx="34">
                  <c:v>6</c:v>
                </c:pt>
                <c:pt idx="35">
                  <c:v>1</c:v>
                </c:pt>
                <c:pt idx="36">
                  <c:v>1</c:v>
                </c:pt>
                <c:pt idx="39">
                  <c:v>1</c:v>
                </c:pt>
                <c:pt idx="40">
                  <c:v>18</c:v>
                </c:pt>
                <c:pt idx="41">
                  <c:v>19</c:v>
                </c:pt>
                <c:pt idx="42">
                  <c:v>14</c:v>
                </c:pt>
                <c:pt idx="43">
                  <c:v>6</c:v>
                </c:pt>
                <c:pt idx="44">
                  <c:v>6</c:v>
                </c:pt>
                <c:pt idx="45">
                  <c:v>10</c:v>
                </c:pt>
                <c:pt idx="46">
                  <c:v>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B38C-472C-A7EB-F88B5979B592}"/>
            </c:ext>
          </c:extLst>
        </c:ser>
        <c:ser>
          <c:idx val="3"/>
          <c:order val="3"/>
          <c:tx>
            <c:strRef>
              <c:f>Sheet12!$E$3:$E$4</c:f>
              <c:strCache>
                <c:ptCount val="1"/>
                <c:pt idx="0">
                  <c:v>WOAH Non-volailles</c:v>
                </c:pt>
              </c:strCache>
            </c:strRef>
          </c:tx>
          <c:spPr>
            <a:solidFill>
              <a:srgbClr val="00B0F0"/>
            </a:solidFill>
            <a:ln>
              <a:noFill/>
            </a:ln>
            <a:effectLst/>
          </c:spPr>
          <c:invertIfNegative val="0"/>
          <c:cat>
            <c:multiLvlStrRef>
              <c:f>Sheet12!$A$5:$A$57</c:f>
              <c:multiLvlStrCache>
                <c:ptCount val="47"/>
                <c:lvl>
                  <c:pt idx="0">
                    <c:v>Jan</c:v>
                  </c:pt>
                  <c:pt idx="1">
                    <c:v>Fév</c:v>
                  </c:pt>
                  <c:pt idx="2">
                    <c:v>mars</c:v>
                  </c:pt>
                  <c:pt idx="3">
                    <c:v>avril</c:v>
                  </c:pt>
                  <c:pt idx="4">
                    <c:v>Mai</c:v>
                  </c:pt>
                  <c:pt idx="5">
                    <c:v>juin</c:v>
                  </c:pt>
                  <c:pt idx="6">
                    <c:v>juillet</c:v>
                  </c:pt>
                  <c:pt idx="7">
                    <c:v>août</c:v>
                  </c:pt>
                  <c:pt idx="8">
                    <c:v>sept.</c:v>
                  </c:pt>
                  <c:pt idx="9">
                    <c:v>oct</c:v>
                  </c:pt>
                  <c:pt idx="10">
                    <c:v>nov</c:v>
                  </c:pt>
                  <c:pt idx="11">
                    <c:v>déc</c:v>
                  </c:pt>
                  <c:pt idx="12">
                    <c:v>janv.</c:v>
                  </c:pt>
                  <c:pt idx="13">
                    <c:v>Fév</c:v>
                  </c:pt>
                  <c:pt idx="14">
                    <c:v>mars</c:v>
                  </c:pt>
                  <c:pt idx="15">
                    <c:v>avril</c:v>
                  </c:pt>
                  <c:pt idx="16">
                    <c:v>mai</c:v>
                  </c:pt>
                  <c:pt idx="17">
                    <c:v>oct</c:v>
                  </c:pt>
                  <c:pt idx="18">
                    <c:v>nov.</c:v>
                  </c:pt>
                  <c:pt idx="19">
                    <c:v>déc.</c:v>
                  </c:pt>
                  <c:pt idx="20">
                    <c:v>janv.</c:v>
                  </c:pt>
                  <c:pt idx="21">
                    <c:v>févr.</c:v>
                  </c:pt>
                  <c:pt idx="22">
                    <c:v>mars</c:v>
                  </c:pt>
                  <c:pt idx="23">
                    <c:v>avril</c:v>
                  </c:pt>
                  <c:pt idx="24">
                    <c:v>mai</c:v>
                  </c:pt>
                  <c:pt idx="25">
                    <c:v>juin</c:v>
                  </c:pt>
                  <c:pt idx="26">
                    <c:v>juillet</c:v>
                  </c:pt>
                  <c:pt idx="27">
                    <c:v>août</c:v>
                  </c:pt>
                  <c:pt idx="28">
                    <c:v>sept.</c:v>
                  </c:pt>
                  <c:pt idx="29">
                    <c:v>oct</c:v>
                  </c:pt>
                  <c:pt idx="30">
                    <c:v>nov</c:v>
                  </c:pt>
                  <c:pt idx="31">
                    <c:v>déc.</c:v>
                  </c:pt>
                  <c:pt idx="32">
                    <c:v>janv.</c:v>
                  </c:pt>
                  <c:pt idx="33">
                    <c:v>Fév</c:v>
                  </c:pt>
                  <c:pt idx="34">
                    <c:v>mars</c:v>
                  </c:pt>
                  <c:pt idx="35">
                    <c:v>avril</c:v>
                  </c:pt>
                  <c:pt idx="36">
                    <c:v>mai</c:v>
                  </c:pt>
                  <c:pt idx="37">
                    <c:v>juin</c:v>
                  </c:pt>
                  <c:pt idx="38">
                    <c:v>juillet</c:v>
                  </c:pt>
                  <c:pt idx="39">
                    <c:v>août</c:v>
                  </c:pt>
                  <c:pt idx="40">
                    <c:v>sept.</c:v>
                  </c:pt>
                  <c:pt idx="41">
                    <c:v>oct</c:v>
                  </c:pt>
                  <c:pt idx="42">
                    <c:v>nov</c:v>
                  </c:pt>
                  <c:pt idx="43">
                    <c:v>déc</c:v>
                  </c:pt>
                  <c:pt idx="44">
                    <c:v>janv.</c:v>
                  </c:pt>
                  <c:pt idx="45">
                    <c:v>Fév</c:v>
                  </c:pt>
                  <c:pt idx="46">
                    <c:v>mars</c:v>
                  </c:pt>
                </c:lvl>
                <c:lvl>
                  <c:pt idx="0">
                    <c:v>2022</c:v>
                  </c:pt>
                  <c:pt idx="12">
                    <c:v>2023</c:v>
                  </c:pt>
                  <c:pt idx="20">
                    <c:v>2024</c:v>
                  </c:pt>
                  <c:pt idx="32">
                    <c:v>2025</c:v>
                  </c:pt>
                  <c:pt idx="44">
                    <c:v>2026</c:v>
                  </c:pt>
                </c:lvl>
              </c:multiLvlStrCache>
            </c:multiLvlStrRef>
          </c:cat>
          <c:val>
            <c:numRef>
              <c:f>Sheet12!$E$5:$E$57</c:f>
              <c:numCache>
                <c:formatCode>General</c:formatCode>
                <c:ptCount val="47"/>
                <c:pt idx="0">
                  <c:v>1</c:v>
                </c:pt>
                <c:pt idx="1">
                  <c:v>7</c:v>
                </c:pt>
                <c:pt idx="2">
                  <c:v>28</c:v>
                </c:pt>
                <c:pt idx="3">
                  <c:v>45</c:v>
                </c:pt>
                <c:pt idx="4">
                  <c:v>56</c:v>
                </c:pt>
                <c:pt idx="5">
                  <c:v>16</c:v>
                </c:pt>
                <c:pt idx="6">
                  <c:v>11</c:v>
                </c:pt>
                <c:pt idx="7">
                  <c:v>12</c:v>
                </c:pt>
                <c:pt idx="8">
                  <c:v>29</c:v>
                </c:pt>
                <c:pt idx="9">
                  <c:v>54</c:v>
                </c:pt>
                <c:pt idx="10">
                  <c:v>33</c:v>
                </c:pt>
                <c:pt idx="11">
                  <c:v>32</c:v>
                </c:pt>
                <c:pt idx="12">
                  <c:v>19</c:v>
                </c:pt>
                <c:pt idx="13">
                  <c:v>13</c:v>
                </c:pt>
                <c:pt idx="14">
                  <c:v>14</c:v>
                </c:pt>
                <c:pt idx="15">
                  <c:v>9</c:v>
                </c:pt>
                <c:pt idx="16">
                  <c:v>4</c:v>
                </c:pt>
                <c:pt idx="17">
                  <c:v>16</c:v>
                </c:pt>
                <c:pt idx="18">
                  <c:v>31</c:v>
                </c:pt>
                <c:pt idx="19">
                  <c:v>25</c:v>
                </c:pt>
                <c:pt idx="20">
                  <c:v>12</c:v>
                </c:pt>
                <c:pt idx="21">
                  <c:v>13</c:v>
                </c:pt>
                <c:pt idx="22">
                  <c:v>6</c:v>
                </c:pt>
                <c:pt idx="23">
                  <c:v>2</c:v>
                </c:pt>
                <c:pt idx="24">
                  <c:v>3</c:v>
                </c:pt>
                <c:pt idx="25">
                  <c:v>4</c:v>
                </c:pt>
                <c:pt idx="26">
                  <c:v>2</c:v>
                </c:pt>
                <c:pt idx="29">
                  <c:v>5</c:v>
                </c:pt>
                <c:pt idx="30">
                  <c:v>24</c:v>
                </c:pt>
                <c:pt idx="31">
                  <c:v>42</c:v>
                </c:pt>
                <c:pt idx="32">
                  <c:v>39</c:v>
                </c:pt>
                <c:pt idx="33">
                  <c:v>38</c:v>
                </c:pt>
                <c:pt idx="34">
                  <c:v>23</c:v>
                </c:pt>
                <c:pt idx="35">
                  <c:v>6</c:v>
                </c:pt>
                <c:pt idx="36">
                  <c:v>3</c:v>
                </c:pt>
                <c:pt idx="37">
                  <c:v>2</c:v>
                </c:pt>
                <c:pt idx="38">
                  <c:v>1</c:v>
                </c:pt>
                <c:pt idx="39">
                  <c:v>2</c:v>
                </c:pt>
                <c:pt idx="40">
                  <c:v>6</c:v>
                </c:pt>
                <c:pt idx="41">
                  <c:v>26</c:v>
                </c:pt>
                <c:pt idx="42">
                  <c:v>28</c:v>
                </c:pt>
                <c:pt idx="43">
                  <c:v>37</c:v>
                </c:pt>
                <c:pt idx="44">
                  <c:v>31</c:v>
                </c:pt>
                <c:pt idx="45">
                  <c:v>16</c:v>
                </c:pt>
                <c:pt idx="46">
                  <c:v>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B38C-472C-A7EB-F88B5979B592}"/>
            </c:ext>
          </c:extLst>
        </c:ser>
        <c:ser>
          <c:idx val="4"/>
          <c:order val="4"/>
          <c:tx>
            <c:strRef>
              <c:f>Sheet12!$F$3:$F$4</c:f>
              <c:strCache>
                <c:ptCount val="1"/>
                <c:pt idx="0">
                  <c:v>WOAH Volaille</c:v>
                </c:pt>
              </c:strCache>
            </c:strRef>
          </c:tx>
          <c:spPr>
            <a:solidFill>
              <a:srgbClr val="FFC000"/>
            </a:solidFill>
            <a:ln>
              <a:noFill/>
            </a:ln>
            <a:effectLst/>
          </c:spPr>
          <c:invertIfNegative val="0"/>
          <c:cat>
            <c:multiLvlStrRef>
              <c:f>Sheet12!$A$5:$A$57</c:f>
              <c:multiLvlStrCache>
                <c:ptCount val="47"/>
                <c:lvl>
                  <c:pt idx="0">
                    <c:v>Jan</c:v>
                  </c:pt>
                  <c:pt idx="1">
                    <c:v>Fév</c:v>
                  </c:pt>
                  <c:pt idx="2">
                    <c:v>mars</c:v>
                  </c:pt>
                  <c:pt idx="3">
                    <c:v>avril</c:v>
                  </c:pt>
                  <c:pt idx="4">
                    <c:v>mai</c:v>
                  </c:pt>
                  <c:pt idx="5">
                    <c:v>juin</c:v>
                  </c:pt>
                  <c:pt idx="6">
                    <c:v>juillet</c:v>
                  </c:pt>
                  <c:pt idx="7">
                    <c:v>août</c:v>
                  </c:pt>
                  <c:pt idx="8">
                    <c:v>sept.</c:v>
                  </c:pt>
                  <c:pt idx="9">
                    <c:v>oct</c:v>
                  </c:pt>
                  <c:pt idx="10">
                    <c:v>nov</c:v>
                  </c:pt>
                  <c:pt idx="11">
                    <c:v>déc</c:v>
                  </c:pt>
                  <c:pt idx="12">
                    <c:v>janv.</c:v>
                  </c:pt>
                  <c:pt idx="13">
                    <c:v>Fév</c:v>
                  </c:pt>
                  <c:pt idx="14">
                    <c:v>mars</c:v>
                  </c:pt>
                  <c:pt idx="15">
                    <c:v>avril</c:v>
                  </c:pt>
                  <c:pt idx="16">
                    <c:v>mai</c:v>
                  </c:pt>
                  <c:pt idx="17">
                    <c:v>oct</c:v>
                  </c:pt>
                  <c:pt idx="18">
                    <c:v>nov.</c:v>
                  </c:pt>
                  <c:pt idx="19">
                    <c:v>déc.</c:v>
                  </c:pt>
                  <c:pt idx="20">
                    <c:v>janv.</c:v>
                  </c:pt>
                  <c:pt idx="21">
                    <c:v>févr.</c:v>
                  </c:pt>
                  <c:pt idx="22">
                    <c:v>mars</c:v>
                  </c:pt>
                  <c:pt idx="23">
                    <c:v>avril</c:v>
                  </c:pt>
                  <c:pt idx="24">
                    <c:v>mai</c:v>
                  </c:pt>
                  <c:pt idx="25">
                    <c:v>juin</c:v>
                  </c:pt>
                  <c:pt idx="26">
                    <c:v>juillet</c:v>
                  </c:pt>
                  <c:pt idx="27">
                    <c:v>août</c:v>
                  </c:pt>
                  <c:pt idx="28">
                    <c:v>sept.</c:v>
                  </c:pt>
                  <c:pt idx="29">
                    <c:v>oct</c:v>
                  </c:pt>
                  <c:pt idx="30">
                    <c:v>nov</c:v>
                  </c:pt>
                  <c:pt idx="31">
                    <c:v>déc</c:v>
                  </c:pt>
                  <c:pt idx="32">
                    <c:v>janv.</c:v>
                  </c:pt>
                  <c:pt idx="33">
                    <c:v>Fév</c:v>
                  </c:pt>
                  <c:pt idx="34">
                    <c:v>mars</c:v>
                  </c:pt>
                  <c:pt idx="35">
                    <c:v>avril</c:v>
                  </c:pt>
                  <c:pt idx="36">
                    <c:v>mai</c:v>
                  </c:pt>
                  <c:pt idx="37">
                    <c:v>juin</c:v>
                  </c:pt>
                  <c:pt idx="38">
                    <c:v>juillet</c:v>
                  </c:pt>
                  <c:pt idx="39">
                    <c:v>août</c:v>
                  </c:pt>
                  <c:pt idx="40">
                    <c:v>sept.</c:v>
                  </c:pt>
                  <c:pt idx="41">
                    <c:v>oct</c:v>
                  </c:pt>
                  <c:pt idx="42">
                    <c:v>nov</c:v>
                  </c:pt>
                  <c:pt idx="43">
                    <c:v>déc</c:v>
                  </c:pt>
                  <c:pt idx="44">
                    <c:v>janv.</c:v>
                  </c:pt>
                  <c:pt idx="45">
                    <c:v>Fév</c:v>
                  </c:pt>
                  <c:pt idx="46">
                    <c:v>mars</c:v>
                  </c:pt>
                </c:lvl>
                <c:lvl>
                  <c:pt idx="0">
                    <c:v>2022</c:v>
                  </c:pt>
                  <c:pt idx="12">
                    <c:v>2023</c:v>
                  </c:pt>
                  <c:pt idx="20">
                    <c:v>2024</c:v>
                  </c:pt>
                  <c:pt idx="32">
                    <c:v>2025</c:v>
                  </c:pt>
                  <c:pt idx="44">
                    <c:v>2026</c:v>
                  </c:pt>
                </c:lvl>
              </c:multiLvlStrCache>
            </c:multiLvlStrRef>
          </c:cat>
          <c:val>
            <c:numRef>
              <c:f>Sheet12!$F$5:$F$57</c:f>
              <c:numCache>
                <c:formatCode>General</c:formatCode>
                <c:ptCount val="47"/>
                <c:pt idx="2">
                  <c:v>7</c:v>
                </c:pt>
                <c:pt idx="3">
                  <c:v>15</c:v>
                </c:pt>
                <c:pt idx="4">
                  <c:v>15</c:v>
                </c:pt>
                <c:pt idx="5">
                  <c:v>3</c:v>
                </c:pt>
                <c:pt idx="6">
                  <c:v>6</c:v>
                </c:pt>
                <c:pt idx="7">
                  <c:v>1</c:v>
                </c:pt>
                <c:pt idx="8">
                  <c:v>8</c:v>
                </c:pt>
                <c:pt idx="9">
                  <c:v>14</c:v>
                </c:pt>
                <c:pt idx="10">
                  <c:v>9</c:v>
                </c:pt>
                <c:pt idx="11">
                  <c:v>5</c:v>
                </c:pt>
                <c:pt idx="12">
                  <c:v>3</c:v>
                </c:pt>
                <c:pt idx="13">
                  <c:v>9</c:v>
                </c:pt>
                <c:pt idx="14">
                  <c:v>19</c:v>
                </c:pt>
                <c:pt idx="15">
                  <c:v>2</c:v>
                </c:pt>
                <c:pt idx="17">
                  <c:v>3</c:v>
                </c:pt>
                <c:pt idx="18">
                  <c:v>11</c:v>
                </c:pt>
                <c:pt idx="19">
                  <c:v>7</c:v>
                </c:pt>
                <c:pt idx="20">
                  <c:v>1</c:v>
                </c:pt>
                <c:pt idx="22">
                  <c:v>1</c:v>
                </c:pt>
                <c:pt idx="23">
                  <c:v>1</c:v>
                </c:pt>
                <c:pt idx="24">
                  <c:v>2</c:v>
                </c:pt>
                <c:pt idx="27">
                  <c:v>1</c:v>
                </c:pt>
                <c:pt idx="28">
                  <c:v>1</c:v>
                </c:pt>
                <c:pt idx="29">
                  <c:v>1</c:v>
                </c:pt>
                <c:pt idx="30">
                  <c:v>3</c:v>
                </c:pt>
                <c:pt idx="31">
                  <c:v>10</c:v>
                </c:pt>
                <c:pt idx="32">
                  <c:v>6</c:v>
                </c:pt>
                <c:pt idx="33">
                  <c:v>7</c:v>
                </c:pt>
                <c:pt idx="34">
                  <c:v>3</c:v>
                </c:pt>
                <c:pt idx="35">
                  <c:v>3</c:v>
                </c:pt>
                <c:pt idx="36">
                  <c:v>2</c:v>
                </c:pt>
                <c:pt idx="40">
                  <c:v>2</c:v>
                </c:pt>
                <c:pt idx="41">
                  <c:v>11</c:v>
                </c:pt>
                <c:pt idx="42">
                  <c:v>25</c:v>
                </c:pt>
                <c:pt idx="43">
                  <c:v>16</c:v>
                </c:pt>
                <c:pt idx="44">
                  <c:v>9</c:v>
                </c:pt>
                <c:pt idx="45">
                  <c:v>9</c:v>
                </c:pt>
                <c:pt idx="46">
                  <c:v>10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B38C-472C-A7EB-F88B5979B592}"/>
            </c:ext>
          </c:extLst>
        </c:ser>
        <c:dLbls>
          <c:showLegendKey val="0"/>
          <c:showVal val="0"/>
          <c:showCatName val="0"/>
          <c:showSerName val="0"/>
          <c:showPercent val="0"/>
          <c:showBubbleSize val="0"/>
        </c:dLbls>
        <c:gapWidth val="150"/>
        <c:overlap val="100"/>
        <c:axId val="1268624079"/>
        <c:axId val="1268627919"/>
      </c:barChart>
      <c:catAx>
        <c:axId val="126862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68627919"/>
        <c:crosses val="autoZero"/>
        <c:auto val="1"/>
        <c:lblAlgn val="ctr"/>
        <c:lblOffset val="100"/>
        <c:noMultiLvlLbl val="0"/>
      </c:catAx>
      <c:valAx>
        <c:axId val="1268627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6240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0.81063</cdr:x>
      <cdr:y>0.44593</cdr:y>
    </cdr:from>
    <cdr:to>
      <cdr:x>0.93575</cdr:x>
      <cdr:y>0.61933</cdr:y>
    </cdr:to>
    <cdr:sp macro="" textlink="">
      <cdr:nvSpPr>
        <cdr:cNvPr id="2" name="TextBox 1">
          <a:extLst xmlns:a="http://schemas.openxmlformats.org/drawingml/2006/main">
            <a:ext uri="{FF2B5EF4-FFF2-40B4-BE49-F238E27FC236}">
              <a16:creationId xmlns:a16="http://schemas.microsoft.com/office/drawing/2014/main" id="{505EDEA1-6502-F1AA-4DD7-3E11F932BC1D}"/>
            </a:ext>
          </a:extLst>
        </cdr:cNvPr>
        <cdr:cNvSpPr txBox="1"/>
      </cdr:nvSpPr>
      <cdr:spPr>
        <a:xfrm xmlns:a="http://schemas.openxmlformats.org/drawingml/2006/main">
          <a:off x="9960368" y="2351507"/>
          <a:ext cx="153748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600" kern="1200" dirty="0" err="1"/>
            <a:t>Vollaille</a:t>
          </a:r>
          <a:endParaRPr lang="en-CA" sz="1600" kern="1200" dirty="0"/>
        </a:p>
        <a:p xmlns:a="http://schemas.openxmlformats.org/drawingml/2006/main">
          <a:r>
            <a:rPr lang="en-CA" sz="1600" kern="1200" dirty="0" err="1"/>
            <a:t>Autre</a:t>
          </a:r>
          <a:r>
            <a:rPr lang="en-CA" sz="1600" kern="1200" dirty="0"/>
            <a:t> que la volaille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Les États-Unis ont connu une année 2025 particulièrement difficile, avec plus de cas d'influenza aviaire hautement pathogène (IAHP) que tout autre pays, </a:t>
            </a:r>
          </a:p>
          <a:p>
            <a:r>
              <a:rPr lang="en-CA" baseline="0" dirty="0"/>
              <a:t>Au premier trimestre 2026, les chiffres n'ont connu qu'une légère baisse et sont désormais à la hausse avec la migration printanière.  </a:t>
            </a:r>
          </a:p>
          <a:p>
            <a:r>
              <a:rPr lang="en-CA" baseline="0" dirty="0"/>
              <a:t>Des élevages infectés ont été recensés sur toutes les voies migratoires. </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 cas actuellement recensés chez les oiseaux sauvages aux États-Unis, associés au nombre relativement élevé de cas dans les élevages au premier trimestre 2026, ne laissent rien présager de bon pour le Canada pendant la migration printanière.</a:t>
            </a:r>
          </a:p>
          <a:p>
            <a:r>
              <a:rPr lang="en-US" baseline="0" dirty="0"/>
              <a:t>Des cas de grippe aviaire hautement pathogène ont été détectés de manière continue chez les oiseaux sauvages aux États-Unis tout au long de l'hiver, et de nombreux épisodes de mortalité massive chez les oiseaux sauvages ont été signalés. </a:t>
            </a:r>
          </a:p>
          <a:p>
            <a:endParaRPr lang="en-US" baseline="0" dirty="0"/>
          </a:p>
          <a:p>
            <a:endParaRPr lang="en-US" baseline="0" dirty="0"/>
          </a:p>
          <a:p>
            <a:endParaRPr lang="en-US"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13</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14</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Aux États-Unis, le génotype dominant chez les oiseaux sauvages comme chez les oiseaux d'élevage est le D1.1 de type « jaune », avec quelques autres variantes mineures. La diversité des génotypes viraux observée au cours des deux premières années suivant l'introduction a considérablement diminué, un seul génotype étant devenu dominant depuis son apparition à l'automne 2024. Il continue de subir de nombreuses mutations, mais on a détecté moins de réassortiments depuis l'émergence du D1.1.</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15</a:t>
            </a:fld>
            <a:endParaRPr lang="en-US"/>
          </a:p>
        </p:txBody>
      </p:sp>
    </p:spTree>
    <p:extLst>
      <p:ext uri="{BB962C8B-B14F-4D97-AF65-F5344CB8AC3E}">
        <p14:creationId xmlns:p14="http://schemas.microsoft.com/office/powerpoint/2010/main" val="355345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L'automne 2025 a été le pire de l'histoire européenne pour les oiseaux sauvages.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17</a:t>
            </a:fld>
            <a:endParaRPr lang="en-US"/>
          </a:p>
        </p:txBody>
      </p:sp>
    </p:spTree>
    <p:extLst>
      <p:ext uri="{BB962C8B-B14F-4D97-AF65-F5344CB8AC3E}">
        <p14:creationId xmlns:p14="http://schemas.microsoft.com/office/powerpoint/2010/main" val="3586275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L'automne 2025 et l'hiver 2026 ont été particulièrement difficiles en Europe.</a:t>
            </a:r>
          </a:p>
          <a:p>
            <a:endParaRPr lang="en-CA" dirty="0"/>
          </a:p>
          <a:p>
            <a:r>
              <a:rPr lang="en-CA" dirty="0"/>
              <a:t>Le génotype dominant est le DI.2.1, qui a touché très durement les oiseaux aquatiques et les grues.  Compte tenu de la forte pression infectieuse, le nombre de cas chez les volailles domestiques en Europe n’est pas aussi élevé qu’il aurait pu l’être. 90 % des cas chez les volailles domestiques sont dus à des introductions primaires plutôt qu’à une propagation d’exploitation en exploitation.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18</a:t>
            </a:fld>
            <a:endParaRPr lang="en-US"/>
          </a:p>
        </p:txBody>
      </p:sp>
    </p:spTree>
    <p:extLst>
      <p:ext uri="{BB962C8B-B14F-4D97-AF65-F5344CB8AC3E}">
        <p14:creationId xmlns:p14="http://schemas.microsoft.com/office/powerpoint/2010/main" val="3215119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19</a:t>
            </a:fld>
            <a:endParaRPr lang="en-US"/>
          </a:p>
        </p:txBody>
      </p:sp>
    </p:spTree>
    <p:extLst>
      <p:ext uri="{BB962C8B-B14F-4D97-AF65-F5344CB8AC3E}">
        <p14:creationId xmlns:p14="http://schemas.microsoft.com/office/powerpoint/2010/main" val="1801716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Transmission du virus H5N1 à l'homme</a:t>
            </a:r>
          </a:p>
          <a:p>
            <a:endParaRPr lang="en-CA" dirty="0"/>
          </a:p>
          <a:p>
            <a:r>
              <a:rPr lang="en-CA" dirty="0"/>
              <a:t>On peut s'attendre à des cas graves sporadiques chez l'homme ; ces cas internationaux sont tragiques, mais pas surprenants. </a:t>
            </a:r>
          </a:p>
          <a:p>
            <a:endParaRPr lang="en-CA" dirty="0"/>
          </a:p>
          <a:p>
            <a:r>
              <a:rPr lang="en-CA" dirty="0"/>
              <a:t>À ce jour, les cas recensés en 2026 ont été signalés au Bangladesh (1) et au Cambodge (2)</a:t>
            </a:r>
          </a:p>
          <a:p>
            <a:endParaRPr lang="en-CA" dirty="0"/>
          </a:p>
          <a:p>
            <a:r>
              <a:rPr lang="en-CA" dirty="0"/>
              <a:t>Aucun signe de transmission interhumaine n'a été observé dans aucun des cas jusqu'à présent.</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20</a:t>
            </a:fld>
            <a:endParaRPr lang="en-US"/>
          </a:p>
        </p:txBody>
      </p:sp>
    </p:spTree>
    <p:extLst>
      <p:ext uri="{BB962C8B-B14F-4D97-AF65-F5344CB8AC3E}">
        <p14:creationId xmlns:p14="http://schemas.microsoft.com/office/powerpoint/2010/main" val="434991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21</a:t>
            </a:fld>
            <a:endParaRPr lang="en-US"/>
          </a:p>
        </p:txBody>
      </p:sp>
    </p:spTree>
    <p:extLst>
      <p:ext uri="{BB962C8B-B14F-4D97-AF65-F5344CB8AC3E}">
        <p14:creationId xmlns:p14="http://schemas.microsoft.com/office/powerpoint/2010/main" val="39581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1" i="0" kern="1200" dirty="0">
                <a:solidFill>
                  <a:schemeClr val="tx1"/>
                </a:solidFill>
                <a:effectLst/>
                <a:latin typeface="+mn-lt"/>
                <a:ea typeface="+mn-ea"/>
                <a:cs typeface="+mn-cs"/>
              </a:rPr>
              <a:t>Résumé du système d'alerte CEZD – Maladie de Newcastle</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 </a:t>
            </a:r>
          </a:p>
          <a:p>
            <a:pPr rtl="0" fontAlgn="base"/>
            <a:r>
              <a:rPr lang="en-CA" sz="1200" b="1" i="0" kern="1200" dirty="0">
                <a:solidFill>
                  <a:schemeClr val="tx1"/>
                </a:solidFill>
                <a:effectLst/>
                <a:latin typeface="+mn-lt"/>
                <a:ea typeface="+mn-ea"/>
                <a:cs typeface="+mn-cs"/>
              </a:rPr>
              <a:t>Description de la situation : </a:t>
            </a:r>
            <a:r>
              <a:rPr lang="en-CA" sz="1200" b="0" i="0" kern="1200" dirty="0">
                <a:solidFill>
                  <a:schemeClr val="tx1"/>
                </a:solidFill>
                <a:effectLst/>
                <a:latin typeface="+mn-lt"/>
                <a:ea typeface="+mn-ea"/>
                <a:cs typeface="+mn-cs"/>
              </a:rPr>
              <a:t>Au cours de l'année écoulée, l'activité de la maladie de Newcastle a fortement augmenté en Europe. La Pologne continue de signaler le plus grand nombre de cas dans les troupeaux commerciaux et non commerciaux. D'autres cas ont été détectés tout au long de l'année 2025 en Espagne, en Slovaquie, en Bulgarie et en Macédoine du Nord, en particulier dans les petits troupeaux ou les élevages de basse-cour. Plus récemment, en février 2026, la Lituanie et l'Allemagne ont toutes deux signalé de nouveaux cas. La Lituanie a confirmé son premier ca de maladie de Newcastle chez des oies dans une petite exploitation près de Vilnius, tandis que l'Allemagne a signalé deux cas : l'un chez des dindes dans le Brandebourg, près de la frontière polonaise, et l'autre chez des poules pondeuses en Bavière. Le séquençage du virus du Brandebourg a permis d'identifier le génotype VII.1.1, étroitement lié aux souches circulant en Pologne. Plusieurs autres cas ont touché des troupeaux vaccinés, ce qui soulève des inquiétudes quant à des failles de biosécurité, à une inadéquation ou à un échec du vaccin, ou à l'émergence de souches plus transmissibles. </a:t>
            </a:r>
          </a:p>
          <a:p>
            <a:pPr rtl="0" fontAlgn="base"/>
            <a:endParaRPr lang="en-CA" sz="1200" b="1" i="0" kern="1200" dirty="0">
              <a:solidFill>
                <a:schemeClr val="tx1"/>
              </a:solidFill>
              <a:effectLst/>
              <a:latin typeface="+mn-lt"/>
              <a:ea typeface="+mn-ea"/>
              <a:cs typeface="+mn-cs"/>
            </a:endParaRPr>
          </a:p>
          <a:p>
            <a:pPr rtl="0" fontAlgn="base"/>
            <a:r>
              <a:rPr lang="en-CA" sz="1200" b="1" i="0" kern="1200" dirty="0">
                <a:solidFill>
                  <a:schemeClr val="tx1"/>
                </a:solidFill>
                <a:effectLst/>
                <a:latin typeface="+mn-lt"/>
                <a:ea typeface="+mn-ea"/>
                <a:cs typeface="+mn-cs"/>
              </a:rPr>
              <a:t>Question : </a:t>
            </a:r>
            <a:r>
              <a:rPr lang="en-CA" sz="1200" b="0" i="0" kern="1200" dirty="0">
                <a:solidFill>
                  <a:schemeClr val="tx1"/>
                </a:solidFill>
                <a:effectLst/>
                <a:latin typeface="+mn-lt"/>
                <a:ea typeface="+mn-ea"/>
                <a:cs typeface="+mn-cs"/>
              </a:rPr>
              <a:t>Compte tenu de la récente augmentation des cas de ND signalés à travers l'Europe et de la réapparition d'une ND virulente au Canada l'année dernière, dans quelle mesure cette tendance concerne-t-elle le Canada ? </a:t>
            </a:r>
          </a:p>
          <a:p>
            <a:pPr rtl="0" fontAlgn="base"/>
            <a:r>
              <a:rPr lang="en-CA" sz="1200" b="0" i="0" kern="1200" dirty="0">
                <a:solidFill>
                  <a:schemeClr val="tx1"/>
                </a:solidFill>
                <a:effectLst/>
                <a:latin typeface="+mn-lt"/>
                <a:ea typeface="+mn-ea"/>
                <a:cs typeface="+mn-cs"/>
              </a:rPr>
              <a:t>Dans la section des commentaires, faites-nous part de vos réflexions sur les facteurs susceptibles d'être à l'origine de cette augmentation (par exemple, les mouvements d'oiseaux sauvages, les failles de biosécurité, l'évolution virale, l'efficacité des vaccins ou une détection améliorée due à la surveillance liée à l'IAHP) ? </a:t>
            </a:r>
          </a:p>
          <a:p>
            <a:pPr rtl="0" fontAlgn="base"/>
            <a:r>
              <a:rPr lang="en-CA" sz="1200" b="1" i="0" kern="1200" dirty="0">
                <a:solidFill>
                  <a:schemeClr val="tx1"/>
                </a:solidFill>
                <a:effectLst/>
                <a:latin typeface="+mn-lt"/>
                <a:ea typeface="+mn-ea"/>
                <a:cs typeface="+mn-cs"/>
              </a:rPr>
              <a:t>Diffusé le</a:t>
            </a:r>
            <a:r>
              <a:rPr lang="en-CA" sz="1200" b="0" i="0" kern="1200" dirty="0">
                <a:solidFill>
                  <a:schemeClr val="tx1"/>
                </a:solidFill>
                <a:effectLst/>
                <a:latin typeface="+mn-lt"/>
                <a:ea typeface="+mn-ea"/>
                <a:cs typeface="+mn-cs"/>
              </a:rPr>
              <a:t> 2 mars 2026 </a:t>
            </a:r>
          </a:p>
          <a:p>
            <a:pPr rtl="0" fontAlgn="base"/>
            <a:r>
              <a:rPr lang="en-CA" sz="1200" b="1" i="0" kern="1200" dirty="0">
                <a:solidFill>
                  <a:schemeClr val="tx1"/>
                </a:solidFill>
                <a:effectLst/>
                <a:latin typeface="+mn-lt"/>
                <a:ea typeface="+mn-ea"/>
                <a:cs typeface="+mn-cs"/>
              </a:rPr>
              <a:t>Résultats :</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Nombre de réponses = 24 Note moyenne : 2,96 sur 3,0 </a:t>
            </a:r>
          </a:p>
          <a:p>
            <a:pPr rtl="0" fontAlgn="base"/>
            <a:r>
              <a:rPr lang="en-CA" sz="1200" b="0" i="0" kern="1200" dirty="0">
                <a:solidFill>
                  <a:schemeClr val="tx1"/>
                </a:solidFill>
                <a:effectLst/>
                <a:latin typeface="+mn-lt"/>
                <a:ea typeface="+mn-ea"/>
                <a:cs typeface="+mn-cs"/>
              </a:rPr>
              <a:t>Le sentiment général s'est orienté vers « Pertinent ». Cependant, les répondants ont généralement considéré ce signal comme important pour la connaissance de la situation plutôt que comme une indication d'un risque immédiat pour le Canada. </a:t>
            </a:r>
          </a:p>
          <a:p>
            <a:pPr rtl="0" fontAlgn="base"/>
            <a:r>
              <a:rPr lang="en-CA" sz="1200" b="0" i="0" kern="1200" dirty="0">
                <a:solidFill>
                  <a:schemeClr val="tx1"/>
                </a:solidFill>
                <a:effectLst/>
                <a:latin typeface="+mn-lt"/>
                <a:ea typeface="+mn-ea"/>
                <a:cs typeface="+mn-cs"/>
              </a:rPr>
              <a:t> </a:t>
            </a:r>
          </a:p>
          <a:p>
            <a:pPr rtl="0" fontAlgn="base"/>
            <a:r>
              <a:rPr lang="en-CA" sz="1200" b="1" i="0" kern="1200" dirty="0">
                <a:solidFill>
                  <a:schemeClr val="tx1"/>
                </a:solidFill>
                <a:effectLst/>
                <a:latin typeface="+mn-lt"/>
                <a:ea typeface="+mn-ea"/>
                <a:cs typeface="+mn-cs"/>
              </a:rPr>
              <a:t>Thèmes clés issus des réponses</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La multiplication des cas épidémiques dans les troupeaux vaccinés et commerciaux constituait une préoccupation majeure. </a:t>
            </a:r>
          </a:p>
          <a:p>
            <a:pPr rtl="0" fontAlgn="base"/>
            <a:r>
              <a:rPr lang="en-CA" sz="1200" b="0" i="0" kern="1200" dirty="0">
                <a:solidFill>
                  <a:schemeClr val="tx1"/>
                </a:solidFill>
                <a:effectLst/>
                <a:latin typeface="+mn-lt"/>
                <a:ea typeface="+mn-ea"/>
                <a:cs typeface="+mn-cs"/>
              </a:rPr>
              <a:t>Les cas dans des pays ayant des programmes de vaccination stricts (par exemple, l'Allemagne) ont soulevé des questions sur l'efficacité des vaccins, la mise en œuvre des mesures de biosécurité et l'émergence possible de souches de NDV plus virulentes ou plus transmissibles. </a:t>
            </a:r>
          </a:p>
          <a:p>
            <a:pPr rtl="0" fontAlgn="base"/>
            <a:r>
              <a:rPr lang="en-CA" sz="1200" b="0" i="0" kern="1200" dirty="0">
                <a:solidFill>
                  <a:schemeClr val="tx1"/>
                </a:solidFill>
                <a:effectLst/>
                <a:latin typeface="+mn-lt"/>
                <a:ea typeface="+mn-ea"/>
                <a:cs typeface="+mn-cs"/>
              </a:rPr>
              <a:t>Les lacunes en matière de biosécurité ont été identifiées comme un facteur clé de risque. </a:t>
            </a:r>
          </a:p>
          <a:p>
            <a:pPr rtl="0" fontAlgn="base"/>
            <a:r>
              <a:rPr lang="en-CA" sz="1200" b="0" i="0" kern="1200" dirty="0">
                <a:solidFill>
                  <a:schemeClr val="tx1"/>
                </a:solidFill>
                <a:effectLst/>
                <a:latin typeface="+mn-lt"/>
                <a:ea typeface="+mn-ea"/>
                <a:cs typeface="+mn-cs"/>
              </a:rPr>
              <a:t>La plupart des répondants ont souligné que, dans la plupart des cas, les détections au sein des troupeaux vaccinés reflétaient probablement des défaillances en matière de biosécurité ou une propagation d'origine humaine plutôt qu'une véritable inadéquation vaccinale. </a:t>
            </a:r>
          </a:p>
          <a:p>
            <a:pPr rtl="0" fontAlgn="base"/>
            <a:r>
              <a:rPr lang="en-CA" sz="1200" b="0" i="0" kern="1200" dirty="0">
                <a:solidFill>
                  <a:schemeClr val="tx1"/>
                </a:solidFill>
                <a:effectLst/>
                <a:latin typeface="+mn-lt"/>
                <a:ea typeface="+mn-ea"/>
                <a:cs typeface="+mn-cs"/>
              </a:rPr>
              <a:t>La faune sauvage, les pigeons et les élevages de basse-cour ont été considérés comme des réservoirs persistants. </a:t>
            </a:r>
          </a:p>
          <a:p>
            <a:pPr rtl="0" fontAlgn="base"/>
            <a:r>
              <a:rPr lang="en-CA" sz="1200" b="0" i="0" kern="1200" dirty="0">
                <a:solidFill>
                  <a:schemeClr val="tx1"/>
                </a:solidFill>
                <a:effectLst/>
                <a:latin typeface="+mn-lt"/>
                <a:ea typeface="+mn-ea"/>
                <a:cs typeface="+mn-cs"/>
              </a:rPr>
              <a:t>Les pigeons et les cormorans ont souvent été identifiés comme des espèces relais, les élevages de pigeons de basse-cour, d'ornement et de pigeonneaux représentant des environnements à haut risque en raison d'une surveillance limitée et de pratiques de vaccination inégales. </a:t>
            </a:r>
          </a:p>
          <a:p>
            <a:pPr rtl="0" fontAlgn="base"/>
            <a:r>
              <a:rPr lang="en-CA" sz="1200" b="0" i="0" kern="1200" dirty="0">
                <a:solidFill>
                  <a:schemeClr val="tx1"/>
                </a:solidFill>
                <a:effectLst/>
                <a:latin typeface="+mn-lt"/>
                <a:ea typeface="+mn-ea"/>
                <a:cs typeface="+mn-cs"/>
              </a:rPr>
              <a:t>La question de savoir s'il s'agissait d'effets de surveillance ou d'une véritable augmentation a fait l'objet d'un débat. </a:t>
            </a:r>
          </a:p>
          <a:p>
            <a:pPr rtl="0" fontAlgn="base"/>
            <a:r>
              <a:rPr lang="en-CA" sz="1200" b="0" i="0" kern="1200" dirty="0">
                <a:solidFill>
                  <a:schemeClr val="tx1"/>
                </a:solidFill>
                <a:effectLst/>
                <a:latin typeface="+mn-lt"/>
                <a:ea typeface="+mn-ea"/>
                <a:cs typeface="+mn-cs"/>
              </a:rPr>
              <a:t>Certains répondants ont suggéré que la hausse apparente de la maladie de Newcastle reflète une surveillance renforcée pendant la période de l'IAHP, tandis que d'autres ont noté que l'implication des troupeaux d'élevage suggère une augmentation réelle au-delà du biais de détection. </a:t>
            </a:r>
          </a:p>
          <a:p>
            <a:pPr rtl="0" fontAlgn="base"/>
            <a:r>
              <a:rPr lang="en-CA" sz="1200" b="0" i="0" kern="1200" dirty="0">
                <a:solidFill>
                  <a:schemeClr val="tx1"/>
                </a:solidFill>
                <a:effectLst/>
                <a:latin typeface="+mn-lt"/>
                <a:ea typeface="+mn-ea"/>
                <a:cs typeface="+mn-cs"/>
              </a:rPr>
              <a:t>L'interaction avec l'IAHP et les pressions sur les capacités du système ont été mises en évidence. </a:t>
            </a:r>
          </a:p>
          <a:p>
            <a:pPr rtl="0" fontAlgn="base"/>
            <a:r>
              <a:rPr lang="en-CA" sz="1200" b="0" i="0" kern="1200" dirty="0">
                <a:solidFill>
                  <a:schemeClr val="tx1"/>
                </a:solidFill>
                <a:effectLst/>
                <a:latin typeface="+mn-lt"/>
                <a:ea typeface="+mn-ea"/>
                <a:cs typeface="+mn-cs"/>
              </a:rPr>
              <a:t>La capacité de la ND à imiter l’IAHP sur le plan clinique et diagnostique a été considérée comme un facteur de complication, en particulier compte tenu de la pression continue exercée sur les ressources de santé animale pour répondre à de multiples événements pathologiques simultanés. </a:t>
            </a:r>
          </a:p>
          <a:p>
            <a:pPr rtl="0" fontAlgn="base"/>
            <a:r>
              <a:rPr lang="en-CA" sz="1200" b="1" i="0" kern="1200" dirty="0">
                <a:solidFill>
                  <a:schemeClr val="tx1"/>
                </a:solidFill>
                <a:effectLst/>
                <a:latin typeface="+mn-lt"/>
                <a:ea typeface="+mn-ea"/>
                <a:cs typeface="+mn-cs"/>
              </a:rPr>
              <a:t>Interprétation générale</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Bien que les cas européens de ND aient peu de chances de se propager directement au Canada, les répondants ont largement considéré ce signal comme un avertissement significatif. Le consensus a mis l'accent sur une vigilance continue, une biosécurité renforcée aux points de contact clés, une surveillance ciblée des populations à haut risque et la capacité à différencier la ND d'autres maladies aviaires telles que l'IAHP. </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23</a:t>
            </a:fld>
            <a:endParaRPr lang="en-US"/>
          </a:p>
        </p:txBody>
      </p:sp>
    </p:spTree>
    <p:extLst>
      <p:ext uri="{BB962C8B-B14F-4D97-AF65-F5344CB8AC3E}">
        <p14:creationId xmlns:p14="http://schemas.microsoft.com/office/powerpoint/2010/main" val="141699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Après une année 2022 catastrophique, nous avions constaté une baisse annuelle du nombre total de cas, mais l'automne 2025 a vu une nouvelle augmentation du nombre total de cas, avec une répartition géographique plus étendue que lors de la vague précédente. </a:t>
            </a:r>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1" i="0" kern="1200" dirty="0">
                <a:solidFill>
                  <a:schemeClr val="tx1"/>
                </a:solidFill>
                <a:effectLst/>
                <a:latin typeface="+mn-lt"/>
                <a:ea typeface="+mn-ea"/>
                <a:cs typeface="+mn-cs"/>
              </a:rPr>
              <a:t>Résumé du système d'alerte CEZD – Maladie de Newcastle</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 </a:t>
            </a:r>
          </a:p>
          <a:p>
            <a:pPr rtl="0" fontAlgn="base"/>
            <a:r>
              <a:rPr lang="en-CA" sz="1200" b="1" i="0" kern="1200" dirty="0">
                <a:solidFill>
                  <a:schemeClr val="tx1"/>
                </a:solidFill>
                <a:effectLst/>
                <a:latin typeface="+mn-lt"/>
                <a:ea typeface="+mn-ea"/>
                <a:cs typeface="+mn-cs"/>
              </a:rPr>
              <a:t>Description de la situation : </a:t>
            </a:r>
            <a:r>
              <a:rPr lang="en-CA" sz="1200" b="0" i="0" kern="1200" dirty="0">
                <a:solidFill>
                  <a:schemeClr val="tx1"/>
                </a:solidFill>
                <a:effectLst/>
                <a:latin typeface="+mn-lt"/>
                <a:ea typeface="+mn-ea"/>
                <a:cs typeface="+mn-cs"/>
              </a:rPr>
              <a:t>Au cours de l'année écoulée, l'activité de la maladie de Newcastle a fortement augmenté en Europe. La Pologne continue de signaler le plus grand nombre de cas dans les troupeaux commerciaux et non commerciaux. D'autres cas ont été détectés tout au long de l'année 2025 en Espagne, en Slovaquie, en Bulgarie et en Macédoine du Nord, en particulier dans les petits troupeaux ou les élevages de basse-cour. Plus récemment, en février 2026, la Lituanie et l'Allemagne ont toutes deux signalé de nouveaux cas. La Lituanie a confirmé son premier ca de maladie de Newcastle chez des oies dans une petite exploitation près de Vilnius, tandis que l'Allemagne a signalé deux cas : l'un chez des dindes dans le Brandebourg, près de la frontière polonaise, et l'autre chez des poules pondeuses en Bavière. Le séquençage du virus du Brandebourg a permis d'identifier le génotype VII.1.1, étroitement lié aux souches circulant en Pologne. Plusieurs autres cas ont touché des troupeaux vaccinés, ce qui soulève des inquiétudes quant à des failles de biosécurité, à une inadéquation ou à un échec du vaccin, ou à l'émergence de souches plus transmissibles. </a:t>
            </a:r>
          </a:p>
          <a:p>
            <a:pPr rtl="0" fontAlgn="base"/>
            <a:endParaRPr lang="en-CA" sz="1200" b="1" i="0" kern="1200" dirty="0">
              <a:solidFill>
                <a:schemeClr val="tx1"/>
              </a:solidFill>
              <a:effectLst/>
              <a:latin typeface="+mn-lt"/>
              <a:ea typeface="+mn-ea"/>
              <a:cs typeface="+mn-cs"/>
            </a:endParaRPr>
          </a:p>
          <a:p>
            <a:pPr rtl="0" fontAlgn="base"/>
            <a:r>
              <a:rPr lang="en-CA" sz="1200" b="1" i="0" kern="1200" dirty="0">
                <a:solidFill>
                  <a:schemeClr val="tx1"/>
                </a:solidFill>
                <a:effectLst/>
                <a:latin typeface="+mn-lt"/>
                <a:ea typeface="+mn-ea"/>
                <a:cs typeface="+mn-cs"/>
              </a:rPr>
              <a:t>Question : </a:t>
            </a:r>
            <a:r>
              <a:rPr lang="en-CA" sz="1200" b="0" i="0" kern="1200" dirty="0">
                <a:solidFill>
                  <a:schemeClr val="tx1"/>
                </a:solidFill>
                <a:effectLst/>
                <a:latin typeface="+mn-lt"/>
                <a:ea typeface="+mn-ea"/>
                <a:cs typeface="+mn-cs"/>
              </a:rPr>
              <a:t>Compte tenu de la récente augmentation des cas de ND signalés à travers l'Europe et de la réapparition d'une ND virulente au Canada l'année dernière, dans quelle mesure cette tendance concerne-t-elle le Canada ? </a:t>
            </a:r>
          </a:p>
          <a:p>
            <a:pPr rtl="0" fontAlgn="base"/>
            <a:r>
              <a:rPr lang="en-CA" sz="1200" b="0" i="0" kern="1200" dirty="0">
                <a:solidFill>
                  <a:schemeClr val="tx1"/>
                </a:solidFill>
                <a:effectLst/>
                <a:latin typeface="+mn-lt"/>
                <a:ea typeface="+mn-ea"/>
                <a:cs typeface="+mn-cs"/>
              </a:rPr>
              <a:t>Dans la section des commentaires, faites-nous part de vos réflexions sur les facteurs susceptibles d'être à l'origine de cette augmentation (par exemple, les mouvements d'oiseaux sauvages, les failles de biosécurité, l'évolution virale, l'efficacité des vaccins ou une détection améliorée due à la surveillance liée à l'IAHP) ? </a:t>
            </a:r>
          </a:p>
          <a:p>
            <a:pPr rtl="0" fontAlgn="base"/>
            <a:r>
              <a:rPr lang="en-CA" sz="1200" b="1" i="0" kern="1200" dirty="0">
                <a:solidFill>
                  <a:schemeClr val="tx1"/>
                </a:solidFill>
                <a:effectLst/>
                <a:latin typeface="+mn-lt"/>
                <a:ea typeface="+mn-ea"/>
                <a:cs typeface="+mn-cs"/>
              </a:rPr>
              <a:t>Diffusé le</a:t>
            </a:r>
            <a:r>
              <a:rPr lang="en-CA" sz="1200" b="0" i="0" kern="1200" dirty="0">
                <a:solidFill>
                  <a:schemeClr val="tx1"/>
                </a:solidFill>
                <a:effectLst/>
                <a:latin typeface="+mn-lt"/>
                <a:ea typeface="+mn-ea"/>
                <a:cs typeface="+mn-cs"/>
              </a:rPr>
              <a:t> 2 mars 2026 </a:t>
            </a:r>
          </a:p>
          <a:p>
            <a:pPr rtl="0" fontAlgn="base"/>
            <a:r>
              <a:rPr lang="en-CA" sz="1200" b="1" i="0" kern="1200" dirty="0">
                <a:solidFill>
                  <a:schemeClr val="tx1"/>
                </a:solidFill>
                <a:effectLst/>
                <a:latin typeface="+mn-lt"/>
                <a:ea typeface="+mn-ea"/>
                <a:cs typeface="+mn-cs"/>
              </a:rPr>
              <a:t>Résultats :</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Nombre de réponses = 24 Note moyenne : 2,96 sur 3,0 </a:t>
            </a:r>
          </a:p>
          <a:p>
            <a:pPr rtl="0" fontAlgn="base"/>
            <a:r>
              <a:rPr lang="en-CA" sz="1200" b="0" i="0" kern="1200" dirty="0">
                <a:solidFill>
                  <a:schemeClr val="tx1"/>
                </a:solidFill>
                <a:effectLst/>
                <a:latin typeface="+mn-lt"/>
                <a:ea typeface="+mn-ea"/>
                <a:cs typeface="+mn-cs"/>
              </a:rPr>
              <a:t>Le sentiment général s'est orienté vers « Pertinent ». Cependant, les répondants ont généralement considéré ce signal comme important pour la connaissance de la situation plutôt que comme une indication d'un risque immédiat pour le Canada. </a:t>
            </a:r>
          </a:p>
          <a:p>
            <a:pPr rtl="0" fontAlgn="base"/>
            <a:r>
              <a:rPr lang="en-CA" sz="1200" b="0" i="0" kern="1200" dirty="0">
                <a:solidFill>
                  <a:schemeClr val="tx1"/>
                </a:solidFill>
                <a:effectLst/>
                <a:latin typeface="+mn-lt"/>
                <a:ea typeface="+mn-ea"/>
                <a:cs typeface="+mn-cs"/>
              </a:rPr>
              <a:t> </a:t>
            </a:r>
          </a:p>
          <a:p>
            <a:pPr rtl="0" fontAlgn="base"/>
            <a:r>
              <a:rPr lang="en-CA" sz="1200" b="1" i="0" kern="1200" dirty="0">
                <a:solidFill>
                  <a:schemeClr val="tx1"/>
                </a:solidFill>
                <a:effectLst/>
                <a:latin typeface="+mn-lt"/>
                <a:ea typeface="+mn-ea"/>
                <a:cs typeface="+mn-cs"/>
              </a:rPr>
              <a:t>Thèmes clés issus des réponses</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La multiplication des cas épidémiques dans les troupeaux vaccinés et commerciaux constituait une préoccupation majeure. </a:t>
            </a:r>
          </a:p>
          <a:p>
            <a:pPr rtl="0" fontAlgn="base"/>
            <a:r>
              <a:rPr lang="en-CA" sz="1200" b="0" i="0" kern="1200" dirty="0">
                <a:solidFill>
                  <a:schemeClr val="tx1"/>
                </a:solidFill>
                <a:effectLst/>
                <a:latin typeface="+mn-lt"/>
                <a:ea typeface="+mn-ea"/>
                <a:cs typeface="+mn-cs"/>
              </a:rPr>
              <a:t>Les cas dans des pays ayant des programmes de vaccination stricts (par exemple, l'Allemagne) ont soulevé des questions sur l'efficacité des vaccins, la mise en œuvre des mesures de biosécurité et l'émergence possible de souches de NDV plus virulentes ou plus transmissibles. </a:t>
            </a:r>
          </a:p>
          <a:p>
            <a:pPr rtl="0" fontAlgn="base"/>
            <a:r>
              <a:rPr lang="en-CA" sz="1200" b="0" i="0" kern="1200" dirty="0">
                <a:solidFill>
                  <a:schemeClr val="tx1"/>
                </a:solidFill>
                <a:effectLst/>
                <a:latin typeface="+mn-lt"/>
                <a:ea typeface="+mn-ea"/>
                <a:cs typeface="+mn-cs"/>
              </a:rPr>
              <a:t>Les lacunes en matière de biosécurité ont été identifiées comme un facteur clé de risque. </a:t>
            </a:r>
          </a:p>
          <a:p>
            <a:pPr rtl="0" fontAlgn="base"/>
            <a:r>
              <a:rPr lang="en-CA" sz="1200" b="0" i="0" kern="1200" dirty="0">
                <a:solidFill>
                  <a:schemeClr val="tx1"/>
                </a:solidFill>
                <a:effectLst/>
                <a:latin typeface="+mn-lt"/>
                <a:ea typeface="+mn-ea"/>
                <a:cs typeface="+mn-cs"/>
              </a:rPr>
              <a:t>La plupart des répondants ont souligné que, dans la plupart des cas, les détections au sein des troupeaux vaccinés reflétaient probablement des défaillances en matière de biosécurité ou une propagation d'origine humaine plutôt qu'une véritable inadéquation vaccinale. </a:t>
            </a:r>
          </a:p>
          <a:p>
            <a:pPr rtl="0" fontAlgn="base"/>
            <a:r>
              <a:rPr lang="en-CA" sz="1200" b="0" i="0" kern="1200" dirty="0">
                <a:solidFill>
                  <a:schemeClr val="tx1"/>
                </a:solidFill>
                <a:effectLst/>
                <a:latin typeface="+mn-lt"/>
                <a:ea typeface="+mn-ea"/>
                <a:cs typeface="+mn-cs"/>
              </a:rPr>
              <a:t>La faune sauvage, les pigeons et les élevages de basse-cour ont été considérés comme des réservoirs persistants. </a:t>
            </a:r>
          </a:p>
          <a:p>
            <a:pPr rtl="0" fontAlgn="base"/>
            <a:r>
              <a:rPr lang="en-CA" sz="1200" b="0" i="0" kern="1200" dirty="0">
                <a:solidFill>
                  <a:schemeClr val="tx1"/>
                </a:solidFill>
                <a:effectLst/>
                <a:latin typeface="+mn-lt"/>
                <a:ea typeface="+mn-ea"/>
                <a:cs typeface="+mn-cs"/>
              </a:rPr>
              <a:t>Les pigeons et les cormorans ont souvent été identifiés comme des espèces relais, les élevages de pigeons de basse-cour, d'ornement et de pigeonneaux représentant des environnements à haut risque en raison d'une surveillance limitée et de pratiques de vaccination inégales. </a:t>
            </a:r>
          </a:p>
          <a:p>
            <a:pPr rtl="0" fontAlgn="base"/>
            <a:r>
              <a:rPr lang="en-CA" sz="1200" b="0" i="0" kern="1200" dirty="0">
                <a:solidFill>
                  <a:schemeClr val="tx1"/>
                </a:solidFill>
                <a:effectLst/>
                <a:latin typeface="+mn-lt"/>
                <a:ea typeface="+mn-ea"/>
                <a:cs typeface="+mn-cs"/>
              </a:rPr>
              <a:t>La question de savoir s'il s'agissait d'effets de surveillance ou d'une véritable augmentation a fait l'objet d'un débat. </a:t>
            </a:r>
          </a:p>
          <a:p>
            <a:pPr rtl="0" fontAlgn="base"/>
            <a:r>
              <a:rPr lang="en-CA" sz="1200" b="0" i="0" kern="1200" dirty="0">
                <a:solidFill>
                  <a:schemeClr val="tx1"/>
                </a:solidFill>
                <a:effectLst/>
                <a:latin typeface="+mn-lt"/>
                <a:ea typeface="+mn-ea"/>
                <a:cs typeface="+mn-cs"/>
              </a:rPr>
              <a:t>Certains répondants ont suggéré que la hausse apparente de la ND reflète une surveillance renforcée pendant la période de l'IAHP, tandis que d'autres ont noté que l'implication des troupeaux d'élevage suggère une augmentation réelle au-delà du biais de détection. </a:t>
            </a:r>
          </a:p>
          <a:p>
            <a:pPr rtl="0" fontAlgn="base"/>
            <a:r>
              <a:rPr lang="en-CA" sz="1200" b="0" i="0" kern="1200" dirty="0">
                <a:solidFill>
                  <a:schemeClr val="tx1"/>
                </a:solidFill>
                <a:effectLst/>
                <a:latin typeface="+mn-lt"/>
                <a:ea typeface="+mn-ea"/>
                <a:cs typeface="+mn-cs"/>
              </a:rPr>
              <a:t>L'interaction avec l'IAHP et les pressions sur les capacités du système ont été mises en évidence. </a:t>
            </a:r>
          </a:p>
          <a:p>
            <a:pPr rtl="0" fontAlgn="base"/>
            <a:r>
              <a:rPr lang="en-CA" sz="1200" b="0" i="0" kern="1200" dirty="0">
                <a:solidFill>
                  <a:schemeClr val="tx1"/>
                </a:solidFill>
                <a:effectLst/>
                <a:latin typeface="+mn-lt"/>
                <a:ea typeface="+mn-ea"/>
                <a:cs typeface="+mn-cs"/>
              </a:rPr>
              <a:t>La capacité de la ND à imiter l’IAHP sur le plan clinique et diagnostique a été considérée comme un facteur de complication, en particulier compte tenu de la pression continue exercée sur les ressources de santé animale pour répondre à de multiples événements pathologiques simultanés. </a:t>
            </a:r>
          </a:p>
          <a:p>
            <a:pPr rtl="0" fontAlgn="base"/>
            <a:r>
              <a:rPr lang="en-CA" sz="1200" b="1" i="0" kern="1200" dirty="0">
                <a:solidFill>
                  <a:schemeClr val="tx1"/>
                </a:solidFill>
                <a:effectLst/>
                <a:latin typeface="+mn-lt"/>
                <a:ea typeface="+mn-ea"/>
                <a:cs typeface="+mn-cs"/>
              </a:rPr>
              <a:t>Interprétation générale</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Bien que les cas européens de ND aient peu de chances de se propager directement au Canada, les répondants ont largement considéré ce signal comme un avertissement significatif. Le consensus a mis l'accent sur une vigilance continue, une biosécurité renforcée aux points de contact clés, une surveillance ciblée des populations à haut risque et la capacité à différencier la ND d'autres maladies aviaires telles que l'IAHP. </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24</a:t>
            </a:fld>
            <a:endParaRPr lang="en-US"/>
          </a:p>
        </p:txBody>
      </p:sp>
    </p:spTree>
    <p:extLst>
      <p:ext uri="{BB962C8B-B14F-4D97-AF65-F5344CB8AC3E}">
        <p14:creationId xmlns:p14="http://schemas.microsoft.com/office/powerpoint/2010/main" val="1092418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25</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26</a:t>
            </a:fld>
            <a:endParaRPr lang="en-US"/>
          </a:p>
        </p:txBody>
      </p:sp>
    </p:spTree>
    <p:extLst>
      <p:ext uri="{BB962C8B-B14F-4D97-AF65-F5344CB8AC3E}">
        <p14:creationId xmlns:p14="http://schemas.microsoft.com/office/powerpoint/2010/main" val="41590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lang="en-CA" dirty="0"/>
              <a:t>Les diapositives suivantes sont directement issues des données recueillies par les partenaires du programme interinstitutionnel canadien de surveillance des virus de la grippe aviaire chez les animaux sauvages.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Au Canada, le nombre d'observations d'oiseaux sauvages a augmenté par rapport à l'année précédente, malgré une baisse du nombre d'oiseaux échantillonnés ; à la fin de cette courbe, il manque certains points de données, car certains échantillons n'ont peut-être pas encore été analysés.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246440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lang="en-CA" dirty="0"/>
              <a:t>Ce graphique présente le nombre d'échantillons prélevés et le nombre de cas positifs de grippe aviaire hautement pathogène (HPAI) détectés par PCR sur le matériel génomique viral.</a:t>
            </a:r>
          </a:p>
          <a:p>
            <a:r>
              <a:rPr lang="en-CA" dirty="0"/>
              <a:t>Deux points sont à noter ici : </a:t>
            </a:r>
          </a:p>
          <a:p>
            <a:r>
              <a:rPr lang="en-CA" dirty="0"/>
              <a:t>La première est que le nombre total d'échantillons a diminué d'une année sur l'autre. La seconde est que près de 80 % des échantillons prélevés sont négatifs pour le matériel génétique de l'IAHP.   Cette situation n'a pas changé d'une année sur l'autre.</a:t>
            </a:r>
          </a:p>
          <a:p>
            <a:endParaRPr lang="en-CA"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 l'on examine quelles espèces d'oiseaux sauvages sont porteuses du virus, la proportion de chaque population touchée reste globalement stable d'une année sur l'autre, mais en 2025, l'augmentation du nombre de gibiers d'eau positifs est très clairement visible. </a:t>
            </a:r>
          </a:p>
          <a:p>
            <a:r>
              <a:rPr lang="en-CA" dirty="0"/>
              <a:t>Les oiseaux aquatiques sont systématiquement l'espèce la plus touchée d'une année sur l'autre, suivis par les rapaces. La diversité des espèces infectées par le virus H5N1 a été considérable ; les oiseaux aquatiques restent la principale source de préoccupation, bien que la gamme d'hôtes du virus chez les oiseaux sauvages se soit considérablement élargie, ce qui signifie qu'il existe davantage de risques d'infection.</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285246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Lorsque l'on examine les taux d'anticorps, plutôt que de rechercher la présence du virus, on constate une situation similaire.</a:t>
            </a:r>
          </a:p>
          <a:p>
            <a:endParaRPr lang="en-CA" dirty="0"/>
          </a:p>
          <a:p>
            <a:r>
              <a:rPr lang="en-CA" dirty="0"/>
              <a:t>Les taux d'anticorps chez les oiseaux sauvages varient selon les populations, mais les proportions globales de personnes touchées restent similaires.</a:t>
            </a:r>
          </a:p>
          <a:p>
            <a:endParaRPr lang="en-CA" dirty="0"/>
          </a:p>
          <a:p>
            <a:r>
              <a:rPr lang="en-CA" dirty="0"/>
              <a:t>Environ 65 % (la plus grande partie grise du graphique) ne possèdent aucun anticorps contre la grippe, 24 % (la partie jaune) possèdent des anticorps contre la nucléoprotéine (ce qui est un indicateur général d'exposition à la grippe) et environ 11 % présentent des anticorps H5.</a:t>
            </a:r>
          </a:p>
          <a:p>
            <a:endParaRPr lang="en-CA" dirty="0"/>
          </a:p>
          <a:p>
            <a:r>
              <a:rPr lang="en-CA" dirty="0"/>
              <a:t>Tout cela nous indique simplement qu'il existe un certain niveau d'immunité au sein des populations d'oiseaux sauvages. </a:t>
            </a:r>
          </a:p>
          <a:p>
            <a:endParaRPr lang="en-CA" dirty="0"/>
          </a:p>
          <a:p>
            <a:r>
              <a:rPr lang="en-CA" dirty="0"/>
              <a:t>Dès qu'il y a une population sensible et un virus présent, il y aura des oiseaux sauvages infectés.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2476322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 États-Unis n'ont pas enregistré de baisse du nombre de cas au cours des deux dernières années ; la saison 2024/25 a connu une recrudescence due à la propagation de l'influenza aviaire hautement pathogène (IAHP) chez les vaches laitières vers les volailles, et la saison 2025/26 a continué à afficher une hausse, principalement due à la souche D1.1 du virus.</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208240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Ce qui ressort toutefois, c'est un changement dans les espèces touchées à l'automne 2025 et à l'hiver 2026. </a:t>
            </a:r>
          </a:p>
          <a:p>
            <a:endParaRPr lang="en-CA" dirty="0"/>
          </a:p>
          <a:p>
            <a:r>
              <a:rPr lang="en-CA" dirty="0"/>
              <a:t>Ce graphique regroupe les différentes catégories d'oiseaux en une catégorie supérieure, uniquement en fonction des espèces élevées. On observe clairement sur ce graphique une augmentation des cas chez les canards d'élevage, parallèlement à une diminution des cas chez les poulets d'élevage. Si nous connaissions les génotypes de tous ces cas, il serait intéressant de savoir si le nombre élevé de poulets d'élevage touchés en 2024/25 était dû au génotype B3.13. </a:t>
            </a:r>
          </a:p>
          <a:p>
            <a:endParaRPr lang="en-CA" dirty="0"/>
          </a:p>
          <a:p>
            <a:r>
              <a:rPr lang="en-CA" dirty="0"/>
              <a:t>Les désignations « volaille » et « non-volaille » de l'OIE se réfèrent ici principalement aux oiseaux d'élevage de basse-cour.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4138193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D966C-7F33-B1B3-5B89-A645ABA47D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Espace réservé de la date 2">
            <a:extLst>
              <a:ext uri="{FF2B5EF4-FFF2-40B4-BE49-F238E27FC236}">
                <a16:creationId xmlns:a16="http://schemas.microsoft.com/office/drawing/2014/main" id="{D4824839-7860-701B-09E7-422C82AC5405}"/>
              </a:ext>
            </a:extLst>
          </p:cNvPr>
          <p:cNvSpPr>
            <a:spLocks noGrp="1"/>
          </p:cNvSpPr>
          <p:nvPr>
            <p:ph type="dt" sz="half" idx="10"/>
          </p:nvPr>
        </p:nvSpPr>
        <p:spPr/>
        <p:txBody>
          <a:bodyPr/>
          <a:lstStyle/>
          <a:p>
            <a:fld id="{58386FC9-D336-014D-ADE1-FCC117243F80}" type="datetimeFigureOut">
              <a:rPr lang="fr-FR" smtClean="0"/>
              <a:t>28/04/2026</a:t>
            </a:fld>
            <a:endParaRPr lang="fr-FR"/>
          </a:p>
        </p:txBody>
      </p:sp>
      <p:sp>
        <p:nvSpPr>
          <p:cNvPr id="4" name="Espace réservé du pied de page 3">
            <a:extLst>
              <a:ext uri="{FF2B5EF4-FFF2-40B4-BE49-F238E27FC236}">
                <a16:creationId xmlns:a16="http://schemas.microsoft.com/office/drawing/2014/main" id="{1659F502-46C8-0ACC-837D-6C6A29B145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54B9CD-E45B-1A01-C20B-C97572755E41}"/>
              </a:ext>
            </a:extLst>
          </p:cNvPr>
          <p:cNvSpPr>
            <a:spLocks noGrp="1"/>
          </p:cNvSpPr>
          <p:nvPr>
            <p:ph type="sldNum" sz="quarter" idx="12"/>
          </p:nvPr>
        </p:nvSpPr>
        <p:spPr/>
        <p:txBody>
          <a:bodyPr/>
          <a:lstStyle/>
          <a:p>
            <a:fld id="{0AA07859-DB5D-D448-8E88-B29B36C97534}" type="slidenum">
              <a:rPr lang="fr-FR" smtClean="0"/>
              <a:t>‹#›</a:t>
            </a:fld>
            <a:endParaRPr lang="fr-FR"/>
          </a:p>
        </p:txBody>
      </p:sp>
    </p:spTree>
    <p:extLst>
      <p:ext uri="{BB962C8B-B14F-4D97-AF65-F5344CB8AC3E}">
        <p14:creationId xmlns:p14="http://schemas.microsoft.com/office/powerpoint/2010/main" val="3994281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912478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A6CA82-1B6F-6D21-1EE8-2F032B1BFF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dirty="0"/>
          </a:p>
        </p:txBody>
      </p:sp>
      <p:sp>
        <p:nvSpPr>
          <p:cNvPr id="3" name="Espace réservé du texte 2">
            <a:extLst>
              <a:ext uri="{FF2B5EF4-FFF2-40B4-BE49-F238E27FC236}">
                <a16:creationId xmlns:a16="http://schemas.microsoft.com/office/drawing/2014/main" id="{54EE0F94-802E-650C-C181-FE718D4D0F61}"/>
              </a:ext>
            </a:extLst>
          </p:cNvPr>
          <p:cNvSpPr>
            <a:spLocks noGrp="1"/>
          </p:cNvSpPr>
          <p:nvPr>
            <p:ph idx="1"/>
          </p:nvPr>
        </p:nvSpPr>
        <p:spPr>
          <a:xfrm>
            <a:off x="838200" y="1638250"/>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35577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de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principaux</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the-sun.com/news/16055352/dead-geese-new-jersey-bird-flu/"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aphis.usda.gov/livestock-poultry-disease/avian/avian-influenza/hpai-detections/wild-birds" TargetMode="External"/><Relationship Id="rId5" Type="http://schemas.openxmlformats.org/officeDocument/2006/relationships/hyperlink" Target="https://www.usgs.gov/centers/nwhc/news/highly-pathogenic-avian-influenza-continues-affect-wild-birds-across-all-four-us" TargetMode="External"/><Relationship Id="rId4" Type="http://schemas.openxmlformats.org/officeDocument/2006/relationships/hyperlink" Target="https://www.cfpublic.org/environment/2026-02-26/101-vultures-found-dead-at-blue-spring-state-park-likely-from-bird-fl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birdcast.info/migration-tools/live-migration-maps/"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github.com/USDA-VS/GenoFLU/blob/main/docs/wild_bird_detections.p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efsa.europa.eu/en/topics/topic/avian-influenz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efsa.europa.eu/en/efsajournal/pub/1001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andemicinsights.ucdavis.edu/h5-marine-outbrea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onlinelibrary.wiley.com/doi/10.1111/irv.70159"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app.powerbi.com/view?r=eyJrIjoiMGZkNGRmZmQtNzg1My00ZmYxLTkzMTgtMWViNjg0MTBhYjRhIiwidCI6IjE4YjVhNWVkLTFkODYtNDFkMy05NGEwLWJjMjdkYWUzMmFiMiJ9"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bird-flu/php/surveillance/chart-epi-curve-ah5n1.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feedstuffs.com/nutrition-and-health/studying-hpai-in-the-air" TargetMode="External"/><Relationship Id="rId2" Type="http://schemas.openxmlformats.org/officeDocument/2006/relationships/hyperlink" Target="https://www.k-state.edu/news/articles/2026/03/insect-based-poultry-vaccine-delivery.html" TargetMode="External"/><Relationship Id="rId1" Type="http://schemas.openxmlformats.org/officeDocument/2006/relationships/slideLayout" Target="../slideLayouts/slideLayout3.xml"/><Relationship Id="rId4" Type="http://schemas.openxmlformats.org/officeDocument/2006/relationships/hyperlink" Target="https://www.nature.com/articles/s44328-025-00075-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cnphi-rcrsp.ca/qpp/answerPoll.xhtml?pollId=15748"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nature.com/articles/s41467-026-69094-9" TargetMode="External"/><Relationship Id="rId3" Type="http://schemas.openxmlformats.org/officeDocument/2006/relationships/hyperlink" Target="https://www.sciencedirect.com/science/article/pii/S147330992500773X?casa_token=-Xls3JODHX0AAAAA:_jF9ZaWNH5-yWu1LfynF-jiVsf6GjMzyfPE1Gh4Yu0PflICBNYL8A685wlVrNOF3pOfSAHnYdQ" TargetMode="External"/><Relationship Id="rId7" Type="http://schemas.openxmlformats.org/officeDocument/2006/relationships/hyperlink" Target="https://www.nature.com/articles/s41467-026-69344-w"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sciencedirect.com/science/article/pii/S0042682225003459?via%3Dihub" TargetMode="External"/><Relationship Id="rId5" Type="http://schemas.openxmlformats.org/officeDocument/2006/relationships/hyperlink" Target="https://link.springer.com/article/10.1007/s11262-026-02215-0" TargetMode="External"/><Relationship Id="rId4" Type="http://schemas.openxmlformats.org/officeDocument/2006/relationships/hyperlink" Target="https://www.woah.org/app/uploads/2025/10/hpai-report-75.pdf" TargetMode="External"/><Relationship Id="rId9" Type="http://schemas.openxmlformats.org/officeDocument/2006/relationships/hyperlink" Target="https://www.frontiersin.org/journals/cellular-and-infection-microbiology/articles/10.3389/fcimb.2026.1755375/ful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link.springer.com/article/10.1007/s00705-026-06579-4" TargetMode="External"/><Relationship Id="rId3" Type="http://schemas.openxmlformats.org/officeDocument/2006/relationships/hyperlink" Target="https://www.biorxiv.org/content/10.64898/2026.02.17.706283v1" TargetMode="External"/><Relationship Id="rId7" Type="http://schemas.openxmlformats.org/officeDocument/2006/relationships/hyperlink" Target="https://pubmed.ncbi.nlm.nih.gov/41685518/"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pmc.ncbi.nlm.nih.gov/articles/PMC12931157/" TargetMode="External"/><Relationship Id="rId5" Type="http://schemas.openxmlformats.org/officeDocument/2006/relationships/hyperlink" Target="https://www.nature.com/articles/s44328-025-00075-6" TargetMode="External"/><Relationship Id="rId4" Type="http://schemas.openxmlformats.org/officeDocument/2006/relationships/hyperlink" Target="https://weekly.chinacdc.cn/en/article/doi/10.46234/ccdcw2026.027" TargetMode="External"/><Relationship Id="rId9" Type="http://schemas.openxmlformats.org/officeDocument/2006/relationships/hyperlink" Target="https://www.nature.com/articles/s41467-026-70432-0"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efsa.onlinelibrary.wiley.com/doi/10.2903/sp.efsa.2026.EN-10003" TargetMode="External"/><Relationship Id="rId3" Type="http://schemas.openxmlformats.org/officeDocument/2006/relationships/hyperlink" Target="https://offlu.org/publications/2026_offlu-statement-iii/" TargetMode="External"/><Relationship Id="rId7" Type="http://schemas.openxmlformats.org/officeDocument/2006/relationships/hyperlink" Target="https://www.mdpi.com/1999-4915/18/3/337" TargetMode="External"/><Relationship Id="rId12" Type="http://schemas.openxmlformats.org/officeDocument/2006/relationships/hyperlink" Target="https://academic.oup.com/ve/article/12/1/veag005/8454627" TargetMode="External"/><Relationship Id="rId2" Type="http://schemas.openxmlformats.org/officeDocument/2006/relationships/hyperlink" Target="https://www.sciencedirect.com/science/article/pii/S0960077925017813" TargetMode="External"/><Relationship Id="rId1" Type="http://schemas.openxmlformats.org/officeDocument/2006/relationships/slideLayout" Target="../slideLayouts/slideLayout5.xml"/><Relationship Id="rId6" Type="http://schemas.openxmlformats.org/officeDocument/2006/relationships/hyperlink" Target="https://www.medrxiv.org/content/10.64898/2026.03.09.26347929v1" TargetMode="External"/><Relationship Id="rId11" Type="http://schemas.openxmlformats.org/officeDocument/2006/relationships/hyperlink" Target="https://www.sciencedirect.com/science/article/pii/S0264410X25012022?via%3Dihub" TargetMode="External"/><Relationship Id="rId5" Type="http://schemas.openxmlformats.org/officeDocument/2006/relationships/hyperlink" Target="https://www.paho.org/en/documents/epidemiological-update-avian-influenza-ah5n1-americas-region-11-march-2026" TargetMode="External"/><Relationship Id="rId10" Type="http://schemas.openxmlformats.org/officeDocument/2006/relationships/hyperlink" Target="https://www.nature.com/articles/s44360-026-00095-0" TargetMode="External"/><Relationship Id="rId4" Type="http://schemas.openxmlformats.org/officeDocument/2006/relationships/hyperlink" Target="https://www.gov.uk/government/publications/newcastle-disease-in-europe" TargetMode="External"/><Relationship Id="rId9" Type="http://schemas.openxmlformats.org/officeDocument/2006/relationships/hyperlink" Target="https://offlu.org/publications/beyond-poultry-rethinking-monitoring-and-control-of-hpai-h5nx-anticipating-spillover-risks-for-mammal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avian-influenza/latest-bird-flu-situation/investigations-and-orders"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b642c24c-76ef-44e0-8fba-4c79326f45f0/?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–Mise à jour du réseau de la volaille du SCSSA </a:t>
            </a:r>
          </a:p>
          <a:p>
            <a:pPr eaLnBrk="1" hangingPunct="1"/>
            <a:r>
              <a:rPr lang="en-CA" altLang="en-US" dirty="0"/>
              <a:t>23 avril 2026</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917CD7-729D-E843-8498-8BFA07755855}"/>
              </a:ext>
            </a:extLst>
          </p:cNvPr>
          <p:cNvSpPr>
            <a:spLocks noGrp="1"/>
          </p:cNvSpPr>
          <p:nvPr>
            <p:ph type="sldNum" sz="quarter" idx="10"/>
          </p:nvPr>
        </p:nvSpPr>
        <p:spPr/>
        <p:txBody>
          <a:bodyPr/>
          <a:lstStyle/>
          <a:p>
            <a:pPr>
              <a:defRPr/>
            </a:pPr>
            <a:fld id="{68678C35-086D-4198-975D-7CAE096F9A66}" type="slidenum">
              <a:rPr lang="en-US" altLang="en-US" smtClean="0"/>
              <a:t>10</a:t>
            </a:fld>
            <a:endParaRPr lang="en-US" altLang="en-US"/>
          </a:p>
        </p:txBody>
      </p:sp>
      <p:sp>
        <p:nvSpPr>
          <p:cNvPr id="2" name="Title 1">
            <a:extLst>
              <a:ext uri="{FF2B5EF4-FFF2-40B4-BE49-F238E27FC236}">
                <a16:creationId xmlns:a16="http://schemas.microsoft.com/office/drawing/2014/main" id="{7094EBDC-24C3-D5F2-58A1-0FA84682D42B}"/>
              </a:ext>
            </a:extLst>
          </p:cNvPr>
          <p:cNvSpPr>
            <a:spLocks noGrp="1"/>
          </p:cNvSpPr>
          <p:nvPr>
            <p:ph type="title" idx="4294967295"/>
          </p:nvPr>
        </p:nvSpPr>
        <p:spPr>
          <a:xfrm>
            <a:off x="1230457" y="319088"/>
            <a:ext cx="9303249" cy="795337"/>
          </a:xfrm>
        </p:spPr>
        <p:txBody>
          <a:bodyPr/>
          <a:lstStyle/>
          <a:p>
            <a:r>
              <a:rPr lang="en-CA" b="1" dirty="0">
                <a:latin typeface="+mn-lt"/>
              </a:rPr>
              <a:t>Cas de volaille aux États-Unis</a:t>
            </a:r>
          </a:p>
        </p:txBody>
      </p:sp>
      <p:sp>
        <p:nvSpPr>
          <p:cNvPr id="3" name="Rectangle 2">
            <a:extLst>
              <a:ext uri="{FF2B5EF4-FFF2-40B4-BE49-F238E27FC236}">
                <a16:creationId xmlns:a16="http://schemas.microsoft.com/office/drawing/2014/main" id="{39993030-F70C-E553-6A49-7FB4F932DC39}"/>
              </a:ext>
            </a:extLst>
          </p:cNvPr>
          <p:cNvSpPr/>
          <p:nvPr/>
        </p:nvSpPr>
        <p:spPr>
          <a:xfrm>
            <a:off x="353020" y="1114425"/>
            <a:ext cx="2145481" cy="474948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CB749867-B8DF-1F97-1577-F87E4ADBB873}"/>
              </a:ext>
            </a:extLst>
          </p:cNvPr>
          <p:cNvSpPr/>
          <p:nvPr/>
        </p:nvSpPr>
        <p:spPr>
          <a:xfrm>
            <a:off x="2498501" y="1114424"/>
            <a:ext cx="2145481" cy="474947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4ED70753-CB33-E72E-101E-787417D65417}"/>
              </a:ext>
            </a:extLst>
          </p:cNvPr>
          <p:cNvSpPr/>
          <p:nvPr/>
        </p:nvSpPr>
        <p:spPr>
          <a:xfrm>
            <a:off x="4643982" y="1114425"/>
            <a:ext cx="2201140" cy="4749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42EA5067-E979-6449-E286-D73F19F3C801}"/>
              </a:ext>
            </a:extLst>
          </p:cNvPr>
          <p:cNvSpPr/>
          <p:nvPr/>
        </p:nvSpPr>
        <p:spPr>
          <a:xfrm>
            <a:off x="6845122" y="1114425"/>
            <a:ext cx="2145481" cy="4749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Chart 4">
            <a:extLst>
              <a:ext uri="{FF2B5EF4-FFF2-40B4-BE49-F238E27FC236}">
                <a16:creationId xmlns:a16="http://schemas.microsoft.com/office/drawing/2014/main" id="{EA4BD50C-C723-5756-E613-C0950EC32628}"/>
              </a:ext>
            </a:extLst>
          </p:cNvPr>
          <p:cNvGraphicFramePr>
            <a:graphicFrameLocks/>
          </p:cNvGraphicFramePr>
          <p:nvPr>
            <p:extLst>
              <p:ext uri="{D42A27DB-BD31-4B8C-83A1-F6EECF244321}">
                <p14:modId xmlns:p14="http://schemas.microsoft.com/office/powerpoint/2010/main" val="1866039822"/>
              </p:ext>
            </p:extLst>
          </p:nvPr>
        </p:nvGraphicFramePr>
        <p:xfrm>
          <a:off x="-47626" y="1265634"/>
          <a:ext cx="12287252" cy="527327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385BC7E9-D72F-731A-7BBC-73A908C06810}"/>
              </a:ext>
            </a:extLst>
          </p:cNvPr>
          <p:cNvSpPr/>
          <p:nvPr/>
        </p:nvSpPr>
        <p:spPr>
          <a:xfrm>
            <a:off x="8990603" y="1114425"/>
            <a:ext cx="514005" cy="4749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4470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EAC55BF-5FC6-DF97-BA30-B369A0317215}"/>
              </a:ext>
            </a:extLst>
          </p:cNvPr>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40493B7-E41B-AF4E-BC9D-79F3F4666E78}"/>
              </a:ext>
            </a:extLst>
          </p:cNvPr>
          <p:cNvSpPr>
            <a:spLocks noGrp="1"/>
          </p:cNvSpPr>
          <p:nvPr>
            <p:ph type="title" idx="4294967295"/>
          </p:nvPr>
        </p:nvSpPr>
        <p:spPr>
          <a:xfrm>
            <a:off x="2156460" y="0"/>
            <a:ext cx="8359140" cy="1066800"/>
          </a:xfrm>
        </p:spPr>
        <p:txBody>
          <a:bodyPr/>
          <a:lstStyle/>
          <a:p>
            <a:r>
              <a:rPr lang="en-CA" b="1" dirty="0">
                <a:latin typeface="+mn-lt"/>
              </a:rPr>
              <a:t>Principaux groupes d'espèces - États-Unis</a:t>
            </a:r>
          </a:p>
        </p:txBody>
      </p:sp>
    </p:spTree>
    <p:extLst>
      <p:ext uri="{BB962C8B-B14F-4D97-AF65-F5344CB8AC3E}">
        <p14:creationId xmlns:p14="http://schemas.microsoft.com/office/powerpoint/2010/main" val="83232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710"/>
            <a:ext cx="10515600" cy="1325563"/>
          </a:xfrm>
        </p:spPr>
        <p:txBody>
          <a:bodyPr/>
          <a:lstStyle/>
          <a:p>
            <a:pPr algn="ctr"/>
            <a:r>
              <a:rPr lang="en-CA" sz="2000" b="1" dirty="0">
                <a:solidFill>
                  <a:schemeClr val="tx1"/>
                </a:solidFill>
              </a:rPr>
              <a:t>États-Unis – Détections de grippe aviaire hautement pathogène chez les oiseaux domestiques au cours des 30 derniers jours </a:t>
            </a:r>
            <a:br>
              <a:rPr lang="en-CA" sz="2000" b="1" dirty="0">
                <a:solidFill>
                  <a:schemeClr val="tx1"/>
                </a:solidFill>
              </a:rPr>
            </a:br>
            <a:r>
              <a:rPr lang="en-CA" sz="2000" b="1" dirty="0">
                <a:solidFill>
                  <a:schemeClr val="tx1"/>
                </a:solidFill>
              </a:rPr>
              <a:t>(mis à jour le 16 avril)</a:t>
            </a:r>
          </a:p>
        </p:txBody>
      </p:sp>
      <p:sp>
        <p:nvSpPr>
          <p:cNvPr id="7" name="Rectangle 6"/>
          <p:cNvSpPr/>
          <p:nvPr/>
        </p:nvSpPr>
        <p:spPr>
          <a:xfrm>
            <a:off x="1166137" y="5943600"/>
            <a:ext cx="9282012" cy="646331"/>
          </a:xfrm>
          <a:prstGeom prst="rect">
            <a:avLst/>
          </a:prstGeom>
          <a:solidFill>
            <a:schemeClr val="bg2"/>
          </a:solidFill>
        </p:spPr>
        <p:txBody>
          <a:bodyPr wrap="square">
            <a:spAutoFit/>
          </a:bodyPr>
          <a:lstStyle/>
          <a:p>
            <a:r>
              <a:rPr lang="en-US" dirty="0">
                <a:hlinkClick r:id="rId3"/>
              </a:rPr>
              <a:t>Cas confirmés d'influenza aviaire hautement pathogène dans des élevages commerciaux et des élevages de basse-cour | Service d'inspection sanitaire des animaux et des végétaux (usda.gov)</a:t>
            </a:r>
            <a:endParaRPr lang="en-CA" dirty="0"/>
          </a:p>
        </p:txBody>
      </p:sp>
      <p:pic>
        <p:nvPicPr>
          <p:cNvPr id="4" name="Picture 3">
            <a:extLst>
              <a:ext uri="{FF2B5EF4-FFF2-40B4-BE49-F238E27FC236}">
                <a16:creationId xmlns:a16="http://schemas.microsoft.com/office/drawing/2014/main" id="{CC50C3B7-EEBD-6A37-30E2-9288A1005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1950" y="914400"/>
            <a:ext cx="9208100" cy="4940220"/>
          </a:xfrm>
          <a:prstGeom prst="rect">
            <a:avLst/>
          </a:prstGeom>
        </p:spPr>
      </p:pic>
    </p:spTree>
    <p:extLst>
      <p:ext uri="{BB962C8B-B14F-4D97-AF65-F5344CB8AC3E}">
        <p14:creationId xmlns:p14="http://schemas.microsoft.com/office/powerpoint/2010/main" val="82452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8" y="144415"/>
            <a:ext cx="10515600" cy="587471"/>
          </a:xfrm>
        </p:spPr>
        <p:txBody>
          <a:bodyPr>
            <a:normAutofit fontScale="90000"/>
          </a:bodyPr>
          <a:lstStyle/>
          <a:p>
            <a:r>
              <a:rPr lang="en-CA" sz="3600" dirty="0">
                <a:solidFill>
                  <a:schemeClr val="tx1"/>
                </a:solidFill>
              </a:rPr>
              <a:t>Cas de grippe aviaire hautement pathogène (HPAI) détectés chez des oiseaux sauvages aux États-Unis</a:t>
            </a:r>
          </a:p>
        </p:txBody>
      </p:sp>
      <p:sp>
        <p:nvSpPr>
          <p:cNvPr id="3" name="Text Placeholder 2">
            <a:extLst>
              <a:ext uri="{FF2B5EF4-FFF2-40B4-BE49-F238E27FC236}">
                <a16:creationId xmlns:a16="http://schemas.microsoft.com/office/drawing/2014/main" id="{551871DF-ED35-5B71-D7CA-A0EBFBAFDB1E}"/>
              </a:ext>
            </a:extLst>
          </p:cNvPr>
          <p:cNvSpPr>
            <a:spLocks noGrp="1"/>
          </p:cNvSpPr>
          <p:nvPr>
            <p:ph type="body" sz="quarter" idx="13"/>
          </p:nvPr>
        </p:nvSpPr>
        <p:spPr/>
        <p:txBody>
          <a:bodyPr/>
          <a:lstStyle/>
          <a:p>
            <a:endParaRPr lang="en-CA"/>
          </a:p>
        </p:txBody>
      </p:sp>
      <p:sp>
        <p:nvSpPr>
          <p:cNvPr id="7" name="TextBox 6"/>
          <p:cNvSpPr txBox="1"/>
          <p:nvPr/>
        </p:nvSpPr>
        <p:spPr>
          <a:xfrm>
            <a:off x="8413342" y="568847"/>
            <a:ext cx="3778658" cy="5447645"/>
          </a:xfrm>
          <a:prstGeom prst="rect">
            <a:avLst/>
          </a:prstGeom>
          <a:noFill/>
        </p:spPr>
        <p:txBody>
          <a:bodyPr wrap="square" rtlCol="0">
            <a:spAutoFit/>
          </a:bodyPr>
          <a:lstStyle/>
          <a:p>
            <a:pPr marL="342900" indent="-342900">
              <a:buFont typeface="Arial" panose="020B0604020202020204" pitchFamily="34" charset="0"/>
              <a:buChar char="•"/>
            </a:pPr>
            <a:r>
              <a:rPr lang="en-CA" sz="1600" dirty="0"/>
              <a:t>94 cas de grippe aviaire hautement pathogène chez les oiseaux sauvages </a:t>
            </a:r>
            <a:r>
              <a:rPr lang="en-US" sz="1600" dirty="0"/>
              <a:t>entre le 8 mars et le 7 avril 2026</a:t>
            </a:r>
          </a:p>
          <a:p>
            <a:pPr marL="342900" indent="-342900">
              <a:buFont typeface="Arial" panose="020B0604020202020204" pitchFamily="34" charset="0"/>
              <a:buChar char="•"/>
            </a:pPr>
            <a:r>
              <a:rPr lang="en-US" sz="1600" dirty="0"/>
              <a:t>Des cas de mortalité chez les oiseaux sauvages continuent d'être signalés (non diagnostiqués)</a:t>
            </a:r>
            <a:endParaRPr lang="en-CA" sz="1600" dirty="0">
              <a:hlinkClick r:id="" action="ppaction://noaction"/>
            </a:endParaRPr>
          </a:p>
          <a:p>
            <a:pPr marL="800100" lvl="1" indent="-342900">
              <a:buFont typeface="Arial" panose="020B0604020202020204" pitchFamily="34" charset="0"/>
              <a:buChar char="•"/>
            </a:pPr>
            <a:r>
              <a:rPr lang="en-CA" sz="1400" dirty="0">
                <a:hlinkClick r:id="" action="ppaction://noaction"/>
              </a:rPr>
              <a:t>Des centaines d'oies meurent autour d'un étang pittoresque des Hamptons, alimentant les craintes d'une épidémie de grippe aviaire</a:t>
            </a:r>
            <a:endParaRPr lang="en-CA" sz="1400" dirty="0"/>
          </a:p>
          <a:p>
            <a:pPr marL="800100" lvl="1" indent="-342900">
              <a:buFont typeface="Arial" panose="020B0604020202020204" pitchFamily="34" charset="0"/>
              <a:buChar char="•"/>
            </a:pPr>
            <a:r>
              <a:rPr lang="en-CA" sz="1400" dirty="0">
                <a:hlinkClick r:id="rId3"/>
              </a:rPr>
              <a:t>Pourquoi tant d'oies mortes dans le New Jersey ? Plus de 4 000 oiseaux sans vie retrouvés en seulement un mois</a:t>
            </a:r>
            <a:endParaRPr lang="en-CA" sz="1400" dirty="0"/>
          </a:p>
          <a:p>
            <a:pPr marL="800100" lvl="1" indent="-342900">
              <a:buFont typeface="Arial" panose="020B0604020202020204" pitchFamily="34" charset="0"/>
              <a:buChar char="•"/>
            </a:pPr>
            <a:r>
              <a:rPr lang="en-CA" sz="1400" dirty="0">
                <a:hlinkClick r:id="rId4"/>
              </a:rPr>
              <a:t>101 vautours retrouvés morts au Blue Spring State Park, probablement victimes de la grippe aviaire</a:t>
            </a:r>
            <a:endParaRPr lang="en-CA" sz="1400" dirty="0"/>
          </a:p>
          <a:p>
            <a:pPr lvl="1"/>
            <a:endParaRPr lang="en-CA" sz="1400" dirty="0"/>
          </a:p>
          <a:p>
            <a:r>
              <a:rPr lang="en-US" sz="1400" dirty="0" err="1"/>
              <a:t>Diagnostiquée</a:t>
            </a:r>
            <a:r>
              <a:rPr lang="en-US" sz="1400" dirty="0"/>
              <a:t> </a:t>
            </a:r>
          </a:p>
          <a:p>
            <a:pPr marL="342900" indent="-342900">
              <a:buFont typeface="Arial" panose="020B0604020202020204" pitchFamily="34" charset="0"/>
              <a:buChar char="•"/>
            </a:pPr>
            <a:r>
              <a:rPr lang="en-CA" sz="1400" dirty="0" err="1">
                <a:hlinkClick r:id="rId5"/>
              </a:rPr>
              <a:t>L'influenza</a:t>
            </a:r>
            <a:r>
              <a:rPr lang="en-CA" sz="1400" dirty="0">
                <a:hlinkClick r:id="rId5"/>
              </a:rPr>
              <a:t> aviaire hautement </a:t>
            </a:r>
            <a:r>
              <a:rPr lang="en-CA" sz="1400" dirty="0" err="1">
                <a:hlinkClick r:id="rId5"/>
              </a:rPr>
              <a:t>pathogène</a:t>
            </a:r>
            <a:r>
              <a:rPr lang="en-CA" sz="1400" dirty="0">
                <a:hlinkClick r:id="rId5"/>
              </a:rPr>
              <a:t> continue de toucher les oiseaux sauvages sur les quatre voies migratoires des États-Unis | U.S. Geological Survey</a:t>
            </a:r>
            <a:endParaRPr lang="en-CA" sz="1400" dirty="0"/>
          </a:p>
          <a:p>
            <a:pPr marL="342900" indent="-342900">
              <a:buFont typeface="Arial" panose="020B0604020202020204" pitchFamily="34" charset="0"/>
              <a:buChar char="•"/>
            </a:pPr>
            <a:endParaRPr lang="en-US" sz="1400" dirty="0"/>
          </a:p>
        </p:txBody>
      </p:sp>
      <p:sp>
        <p:nvSpPr>
          <p:cNvPr id="9" name="Rectangle 8"/>
          <p:cNvSpPr/>
          <p:nvPr/>
        </p:nvSpPr>
        <p:spPr>
          <a:xfrm>
            <a:off x="838200" y="6308209"/>
            <a:ext cx="4446394" cy="369332"/>
          </a:xfrm>
          <a:prstGeom prst="rect">
            <a:avLst/>
          </a:prstGeom>
        </p:spPr>
        <p:txBody>
          <a:bodyPr wrap="square">
            <a:spAutoFit/>
          </a:bodyPr>
          <a:lstStyle/>
          <a:p>
            <a:r>
              <a:rPr lang="en-US" dirty="0">
                <a:hlinkClick r:id="rId6"/>
              </a:rPr>
              <a:t>Détections de l'IAHP chez les oiseaux sauvages (usda.gov)</a:t>
            </a:r>
            <a:endParaRPr lang="en-CA" dirty="0"/>
          </a:p>
        </p:txBody>
      </p:sp>
      <p:pic>
        <p:nvPicPr>
          <p:cNvPr id="4" name="Picture 3">
            <a:extLst>
              <a:ext uri="{FF2B5EF4-FFF2-40B4-BE49-F238E27FC236}">
                <a16:creationId xmlns:a16="http://schemas.microsoft.com/office/drawing/2014/main" id="{2EEA9356-B496-520C-129A-E14FF3891F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952596"/>
            <a:ext cx="8413342" cy="5134903"/>
          </a:xfrm>
          <a:prstGeom prst="rect">
            <a:avLst/>
          </a:prstGeom>
        </p:spPr>
      </p:pic>
    </p:spTree>
    <p:extLst>
      <p:ext uri="{BB962C8B-B14F-4D97-AF65-F5344CB8AC3E}">
        <p14:creationId xmlns:p14="http://schemas.microsoft.com/office/powerpoint/2010/main" val="384417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TextBox 3">
            <a:extLst>
              <a:ext uri="{FF2B5EF4-FFF2-40B4-BE49-F238E27FC236}">
                <a16:creationId xmlns:a16="http://schemas.microsoft.com/office/drawing/2014/main" id="{3C94582C-33F6-9A77-7ACD-811485F2B1F5}"/>
              </a:ext>
            </a:extLst>
          </p:cNvPr>
          <p:cNvSpPr txBox="1"/>
          <p:nvPr/>
        </p:nvSpPr>
        <p:spPr>
          <a:xfrm>
            <a:off x="7392573" y="566946"/>
            <a:ext cx="4234375" cy="1384995"/>
          </a:xfrm>
          <a:prstGeom prst="rect">
            <a:avLst/>
          </a:prstGeom>
          <a:noFill/>
        </p:spPr>
        <p:txBody>
          <a:bodyPr wrap="square" rtlCol="0">
            <a:spAutoFit/>
          </a:bodyPr>
          <a:lstStyle/>
          <a:p>
            <a:r>
              <a:rPr lang="en-CA" sz="2800" dirty="0"/>
              <a:t>La migration printanière des oiseaux sauvages bat son plein sur toutes les voies migratoires d'Amérique du Nord</a:t>
            </a:r>
          </a:p>
        </p:txBody>
      </p:sp>
      <p:pic>
        <p:nvPicPr>
          <p:cNvPr id="3" name="Picture 2">
            <a:extLst>
              <a:ext uri="{FF2B5EF4-FFF2-40B4-BE49-F238E27FC236}">
                <a16:creationId xmlns:a16="http://schemas.microsoft.com/office/drawing/2014/main" id="{3F1533C0-FF27-46CD-ADF5-A4B919D14252}"/>
              </a:ext>
            </a:extLst>
          </p:cNvPr>
          <p:cNvPicPr>
            <a:picLocks noChangeAspect="1"/>
          </p:cNvPicPr>
          <p:nvPr/>
        </p:nvPicPr>
        <p:blipFill>
          <a:blip r:embed="rId3"/>
          <a:stretch>
            <a:fillRect/>
          </a:stretch>
        </p:blipFill>
        <p:spPr>
          <a:xfrm>
            <a:off x="5210816" y="2947182"/>
            <a:ext cx="6981183" cy="3910818"/>
          </a:xfrm>
          <a:prstGeom prst="rect">
            <a:avLst/>
          </a:prstGeom>
        </p:spPr>
      </p:pic>
      <p:pic>
        <p:nvPicPr>
          <p:cNvPr id="7" name="Picture 6">
            <a:extLst>
              <a:ext uri="{FF2B5EF4-FFF2-40B4-BE49-F238E27FC236}">
                <a16:creationId xmlns:a16="http://schemas.microsoft.com/office/drawing/2014/main" id="{AB84511F-B315-41ED-870B-E53CC2F34E7C}"/>
              </a:ext>
            </a:extLst>
          </p:cNvPr>
          <p:cNvPicPr>
            <a:picLocks noChangeAspect="1"/>
          </p:cNvPicPr>
          <p:nvPr/>
        </p:nvPicPr>
        <p:blipFill>
          <a:blip r:embed="rId4"/>
          <a:stretch>
            <a:fillRect/>
          </a:stretch>
        </p:blipFill>
        <p:spPr>
          <a:xfrm>
            <a:off x="1" y="7938"/>
            <a:ext cx="6590714" cy="3711714"/>
          </a:xfrm>
          <a:prstGeom prst="rect">
            <a:avLst/>
          </a:prstGeom>
        </p:spPr>
      </p:pic>
      <p:sp>
        <p:nvSpPr>
          <p:cNvPr id="11" name="TextBox 10">
            <a:extLst>
              <a:ext uri="{FF2B5EF4-FFF2-40B4-BE49-F238E27FC236}">
                <a16:creationId xmlns:a16="http://schemas.microsoft.com/office/drawing/2014/main" id="{E06C662F-105C-E00B-D321-94F71F32349B}"/>
              </a:ext>
            </a:extLst>
          </p:cNvPr>
          <p:cNvSpPr txBox="1"/>
          <p:nvPr/>
        </p:nvSpPr>
        <p:spPr>
          <a:xfrm>
            <a:off x="444841" y="4103281"/>
            <a:ext cx="4155294" cy="1938992"/>
          </a:xfrm>
          <a:prstGeom prst="rect">
            <a:avLst/>
          </a:prstGeom>
          <a:noFill/>
        </p:spPr>
        <p:txBody>
          <a:bodyPr wrap="square">
            <a:spAutoFit/>
          </a:bodyPr>
          <a:lstStyle/>
          <a:p>
            <a:endParaRPr lang="en-CA" sz="2400" dirty="0"/>
          </a:p>
          <a:p>
            <a:r>
              <a:rPr lang="en-CA" sz="2400" dirty="0"/>
              <a:t>On s'attend à ce que le D1.1 reste dominant, d'après les souches présentes aux États-Unis</a:t>
            </a:r>
          </a:p>
          <a:p>
            <a:endParaRPr lang="en-CA" sz="2400" dirty="0"/>
          </a:p>
          <a:p>
            <a:r>
              <a:rPr lang="en-CA" sz="2400" dirty="0" err="1">
                <a:hlinkClick r:id="rId5"/>
              </a:rPr>
              <a:t>BirdCast</a:t>
            </a:r>
            <a:endParaRPr lang="en-CA" sz="2400" dirty="0"/>
          </a:p>
        </p:txBody>
      </p:sp>
    </p:spTree>
    <p:extLst>
      <p:ext uri="{BB962C8B-B14F-4D97-AF65-F5344CB8AC3E}">
        <p14:creationId xmlns:p14="http://schemas.microsoft.com/office/powerpoint/2010/main" val="202957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lines&#10;&#10;AI-generated content may be incorrect.">
            <a:extLst>
              <a:ext uri="{FF2B5EF4-FFF2-40B4-BE49-F238E27FC236}">
                <a16:creationId xmlns:a16="http://schemas.microsoft.com/office/drawing/2014/main" id="{99C559AF-2A56-3A03-BE3A-355270D497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6575" y="-11022"/>
            <a:ext cx="10525425" cy="6869022"/>
          </a:xfrm>
          <a:prstGeom prst="rect">
            <a:avLst/>
          </a:prstGeom>
        </p:spPr>
      </p:pic>
      <p:sp>
        <p:nvSpPr>
          <p:cNvPr id="4" name="Title 3">
            <a:extLst>
              <a:ext uri="{FF2B5EF4-FFF2-40B4-BE49-F238E27FC236}">
                <a16:creationId xmlns:a16="http://schemas.microsoft.com/office/drawing/2014/main" id="{8E26B1CF-61D0-D4A1-252E-F2850AA25C8B}"/>
              </a:ext>
            </a:extLst>
          </p:cNvPr>
          <p:cNvSpPr>
            <a:spLocks noGrp="1"/>
          </p:cNvSpPr>
          <p:nvPr>
            <p:ph type="title"/>
          </p:nvPr>
        </p:nvSpPr>
        <p:spPr>
          <a:xfrm>
            <a:off x="0" y="63285"/>
            <a:ext cx="12192000" cy="584776"/>
          </a:xfrm>
        </p:spPr>
        <p:txBody>
          <a:bodyPr>
            <a:normAutofit fontScale="90000"/>
          </a:bodyPr>
          <a:lstStyle/>
          <a:p>
            <a:r>
              <a:rPr lang="en-CA" dirty="0"/>
              <a:t>Génotypes américains</a:t>
            </a:r>
          </a:p>
        </p:txBody>
      </p:sp>
      <p:sp>
        <p:nvSpPr>
          <p:cNvPr id="5" name="TextBox 4">
            <a:extLst>
              <a:ext uri="{FF2B5EF4-FFF2-40B4-BE49-F238E27FC236}">
                <a16:creationId xmlns:a16="http://schemas.microsoft.com/office/drawing/2014/main" id="{7BAE163D-1861-57D6-AAEA-51D8332CD91D}"/>
              </a:ext>
            </a:extLst>
          </p:cNvPr>
          <p:cNvSpPr txBox="1"/>
          <p:nvPr/>
        </p:nvSpPr>
        <p:spPr>
          <a:xfrm>
            <a:off x="8852718" y="433677"/>
            <a:ext cx="2716834" cy="584775"/>
          </a:xfrm>
          <a:prstGeom prst="rect">
            <a:avLst/>
          </a:prstGeom>
          <a:noFill/>
        </p:spPr>
        <p:txBody>
          <a:bodyPr wrap="none" rtlCol="0">
            <a:spAutoFit/>
          </a:bodyPr>
          <a:lstStyle/>
          <a:p>
            <a:r>
              <a:rPr lang="en-CA" sz="3200" b="1" dirty="0"/>
              <a:t>D1.1 dominant</a:t>
            </a:r>
          </a:p>
        </p:txBody>
      </p:sp>
      <p:sp>
        <p:nvSpPr>
          <p:cNvPr id="7" name="TextBox 6">
            <a:extLst>
              <a:ext uri="{FF2B5EF4-FFF2-40B4-BE49-F238E27FC236}">
                <a16:creationId xmlns:a16="http://schemas.microsoft.com/office/drawing/2014/main" id="{3C490188-702E-EA1C-E4ED-751F948E9024}"/>
              </a:ext>
            </a:extLst>
          </p:cNvPr>
          <p:cNvSpPr txBox="1"/>
          <p:nvPr/>
        </p:nvSpPr>
        <p:spPr>
          <a:xfrm>
            <a:off x="6463838" y="128403"/>
            <a:ext cx="6218808" cy="646331"/>
          </a:xfrm>
          <a:prstGeom prst="rect">
            <a:avLst/>
          </a:prstGeom>
          <a:noFill/>
        </p:spPr>
        <p:txBody>
          <a:bodyPr wrap="square">
            <a:spAutoFit/>
          </a:bodyPr>
          <a:lstStyle/>
          <a:p>
            <a:r>
              <a:rPr lang="en-CA" dirty="0">
                <a:hlinkClick r:id="rId4"/>
              </a:rPr>
              <a:t>GenoFLU/docs/wild_bird_detections.png sur la page d'accueil · </a:t>
            </a:r>
            <a:r>
              <a:rPr lang="en-CA" dirty="0" err="1">
                <a:hlinkClick r:id="rId4"/>
              </a:rPr>
              <a:t>USDA-VS/GenoFLU </a:t>
            </a:r>
            <a:r>
              <a:rPr lang="en-CA" dirty="0">
                <a:hlinkClick r:id="rId4"/>
              </a:rPr>
              <a:t>· GitHub</a:t>
            </a:r>
            <a:endParaRPr lang="en-CA" dirty="0"/>
          </a:p>
        </p:txBody>
      </p:sp>
      <p:sp>
        <p:nvSpPr>
          <p:cNvPr id="2" name="TextBox 1">
            <a:extLst>
              <a:ext uri="{FF2B5EF4-FFF2-40B4-BE49-F238E27FC236}">
                <a16:creationId xmlns:a16="http://schemas.microsoft.com/office/drawing/2014/main" id="{AD014845-3F68-DED5-037D-BE3CA861223C}"/>
              </a:ext>
            </a:extLst>
          </p:cNvPr>
          <p:cNvSpPr txBox="1"/>
          <p:nvPr/>
        </p:nvSpPr>
        <p:spPr>
          <a:xfrm>
            <a:off x="3047977" y="648061"/>
            <a:ext cx="3073534" cy="584775"/>
          </a:xfrm>
          <a:prstGeom prst="rect">
            <a:avLst/>
          </a:prstGeom>
          <a:noFill/>
        </p:spPr>
        <p:txBody>
          <a:bodyPr wrap="none" rtlCol="0">
            <a:spAutoFit/>
          </a:bodyPr>
          <a:lstStyle/>
          <a:p>
            <a:r>
              <a:rPr lang="en-CA" sz="3200" b="1" dirty="0"/>
              <a:t>Une plus grande diversité</a:t>
            </a:r>
          </a:p>
        </p:txBody>
      </p:sp>
    </p:spTree>
    <p:extLst>
      <p:ext uri="{BB962C8B-B14F-4D97-AF65-F5344CB8AC3E}">
        <p14:creationId xmlns:p14="http://schemas.microsoft.com/office/powerpoint/2010/main" val="247511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C3271-5A86-DF0F-25A7-14D6C22F7006}"/>
              </a:ext>
            </a:extLst>
          </p:cNvPr>
          <p:cNvSpPr>
            <a:spLocks noGrp="1"/>
          </p:cNvSpPr>
          <p:nvPr>
            <p:ph type="title"/>
          </p:nvPr>
        </p:nvSpPr>
        <p:spPr/>
        <p:txBody>
          <a:bodyPr/>
          <a:lstStyle/>
          <a:p>
            <a:r>
              <a:rPr lang="en-CA" dirty="0"/>
              <a:t>Europe</a:t>
            </a:r>
          </a:p>
        </p:txBody>
      </p:sp>
      <p:sp>
        <p:nvSpPr>
          <p:cNvPr id="5" name="Text Placeholder 4">
            <a:extLst>
              <a:ext uri="{FF2B5EF4-FFF2-40B4-BE49-F238E27FC236}">
                <a16:creationId xmlns:a16="http://schemas.microsoft.com/office/drawing/2014/main" id="{5104BE18-DA8C-81AD-0A53-F803B1EDFADC}"/>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28809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61023D-4613-B0AC-AF46-171FA21253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1853" y="403963"/>
            <a:ext cx="9276175" cy="5668774"/>
          </a:xfrm>
          <a:prstGeom prst="rect">
            <a:avLst/>
          </a:prstGeom>
        </p:spPr>
      </p:pic>
      <p:sp>
        <p:nvSpPr>
          <p:cNvPr id="5" name="TextBox 4">
            <a:extLst>
              <a:ext uri="{FF2B5EF4-FFF2-40B4-BE49-F238E27FC236}">
                <a16:creationId xmlns:a16="http://schemas.microsoft.com/office/drawing/2014/main" id="{1C12223A-71E0-06AE-66CB-0D48E52BF824}"/>
              </a:ext>
            </a:extLst>
          </p:cNvPr>
          <p:cNvSpPr txBox="1"/>
          <p:nvPr/>
        </p:nvSpPr>
        <p:spPr>
          <a:xfrm>
            <a:off x="7937919" y="6269371"/>
            <a:ext cx="6097656" cy="369332"/>
          </a:xfrm>
          <a:prstGeom prst="rect">
            <a:avLst/>
          </a:prstGeom>
          <a:noFill/>
        </p:spPr>
        <p:txBody>
          <a:bodyPr wrap="square">
            <a:spAutoFit/>
          </a:bodyPr>
          <a:lstStyle/>
          <a:p>
            <a:r>
              <a:rPr lang="en-CA" dirty="0">
                <a:hlinkClick r:id="rId4"/>
              </a:rPr>
              <a:t>Grippe aviaire | EFSA</a:t>
            </a:r>
            <a:endParaRPr lang="en-CA" dirty="0"/>
          </a:p>
        </p:txBody>
      </p:sp>
    </p:spTree>
    <p:extLst>
      <p:ext uri="{BB962C8B-B14F-4D97-AF65-F5344CB8AC3E}">
        <p14:creationId xmlns:p14="http://schemas.microsoft.com/office/powerpoint/2010/main" val="176528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2F0D76-A8C1-54F1-4A89-B0259AA5EE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2066" y="-50742"/>
            <a:ext cx="9189291" cy="7010745"/>
          </a:xfrm>
          <a:prstGeom prst="rect">
            <a:avLst/>
          </a:prstGeom>
        </p:spPr>
      </p:pic>
      <p:sp>
        <p:nvSpPr>
          <p:cNvPr id="4" name="Slide Number Placeholder 3">
            <a:extLst>
              <a:ext uri="{FF2B5EF4-FFF2-40B4-BE49-F238E27FC236}">
                <a16:creationId xmlns:a16="http://schemas.microsoft.com/office/drawing/2014/main" id="{B7E1BDEB-6F13-1DFA-CB67-232F3BDFD000}"/>
              </a:ext>
            </a:extLst>
          </p:cNvPr>
          <p:cNvSpPr>
            <a:spLocks noGrp="1"/>
          </p:cNvSpPr>
          <p:nvPr>
            <p:ph type="sldNum" sz="quarter" idx="10"/>
          </p:nvPr>
        </p:nvSpPr>
        <p:spPr/>
        <p:txBody>
          <a:bodyPr/>
          <a:lstStyle/>
          <a:p>
            <a:pPr>
              <a:defRPr/>
            </a:pPr>
            <a:fld id="{68678C35-086D-4198-975D-7CAE096F9A66}" type="slidenum">
              <a:rPr lang="en-US" altLang="en-US" smtClean="0"/>
              <a:t>18</a:t>
            </a:fld>
            <a:endParaRPr lang="en-US" altLang="en-US"/>
          </a:p>
        </p:txBody>
      </p:sp>
      <p:sp>
        <p:nvSpPr>
          <p:cNvPr id="2" name="Title 1">
            <a:extLst>
              <a:ext uri="{FF2B5EF4-FFF2-40B4-BE49-F238E27FC236}">
                <a16:creationId xmlns:a16="http://schemas.microsoft.com/office/drawing/2014/main" id="{7926B142-25CD-2331-5C37-312CE8F308E5}"/>
              </a:ext>
            </a:extLst>
          </p:cNvPr>
          <p:cNvSpPr>
            <a:spLocks noGrp="1"/>
          </p:cNvSpPr>
          <p:nvPr>
            <p:ph type="title" idx="4294967295"/>
          </p:nvPr>
        </p:nvSpPr>
        <p:spPr>
          <a:xfrm>
            <a:off x="0" y="1483083"/>
            <a:ext cx="2286245" cy="747142"/>
          </a:xfrm>
        </p:spPr>
        <p:txBody>
          <a:bodyPr>
            <a:noAutofit/>
          </a:bodyPr>
          <a:lstStyle/>
          <a:p>
            <a:r>
              <a:rPr lang="en-CA" sz="2800" b="1" dirty="0">
                <a:latin typeface="+mn-lt"/>
              </a:rPr>
              <a:t>Union </a:t>
            </a:r>
            <a:r>
              <a:rPr lang="en-CA" sz="2800" b="1" dirty="0" err="1">
                <a:latin typeface="+mn-lt"/>
              </a:rPr>
              <a:t>Européenne</a:t>
            </a:r>
            <a:r>
              <a:rPr lang="en-CA" sz="2800" b="1" dirty="0">
                <a:latin typeface="+mn-lt"/>
              </a:rPr>
              <a:t> </a:t>
            </a:r>
          </a:p>
        </p:txBody>
      </p:sp>
      <p:sp>
        <p:nvSpPr>
          <p:cNvPr id="3" name="Rectangle 2">
            <a:extLst>
              <a:ext uri="{FF2B5EF4-FFF2-40B4-BE49-F238E27FC236}">
                <a16:creationId xmlns:a16="http://schemas.microsoft.com/office/drawing/2014/main" id="{4A3E66E2-904A-316A-110C-ADB8FA491228}"/>
              </a:ext>
            </a:extLst>
          </p:cNvPr>
          <p:cNvSpPr/>
          <p:nvPr/>
        </p:nvSpPr>
        <p:spPr>
          <a:xfrm>
            <a:off x="2589045" y="-50741"/>
            <a:ext cx="358341"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1C67AEB-F061-B654-5573-CB7E6E179FEF}"/>
              </a:ext>
            </a:extLst>
          </p:cNvPr>
          <p:cNvSpPr txBox="1"/>
          <p:nvPr/>
        </p:nvSpPr>
        <p:spPr>
          <a:xfrm>
            <a:off x="2358174" y="1235671"/>
            <a:ext cx="652743" cy="369332"/>
          </a:xfrm>
          <a:prstGeom prst="rect">
            <a:avLst/>
          </a:prstGeom>
          <a:noFill/>
        </p:spPr>
        <p:txBody>
          <a:bodyPr wrap="none" rtlCol="0">
            <a:spAutoFit/>
          </a:bodyPr>
          <a:lstStyle/>
          <a:p>
            <a:r>
              <a:rPr lang="en-CA" dirty="0"/>
              <a:t>2020</a:t>
            </a:r>
          </a:p>
        </p:txBody>
      </p:sp>
      <p:sp>
        <p:nvSpPr>
          <p:cNvPr id="10" name="TextBox 9">
            <a:extLst>
              <a:ext uri="{FF2B5EF4-FFF2-40B4-BE49-F238E27FC236}">
                <a16:creationId xmlns:a16="http://schemas.microsoft.com/office/drawing/2014/main" id="{4DFB4488-414D-D3B0-8467-DD8569458756}"/>
              </a:ext>
            </a:extLst>
          </p:cNvPr>
          <p:cNvSpPr txBox="1"/>
          <p:nvPr/>
        </p:nvSpPr>
        <p:spPr>
          <a:xfrm>
            <a:off x="7823992" y="1235671"/>
            <a:ext cx="652743" cy="369332"/>
          </a:xfrm>
          <a:prstGeom prst="rect">
            <a:avLst/>
          </a:prstGeom>
          <a:noFill/>
        </p:spPr>
        <p:txBody>
          <a:bodyPr wrap="none" rtlCol="0">
            <a:spAutoFit/>
          </a:bodyPr>
          <a:lstStyle/>
          <a:p>
            <a:r>
              <a:rPr lang="en-CA" dirty="0"/>
              <a:t>2024</a:t>
            </a:r>
          </a:p>
        </p:txBody>
      </p:sp>
      <p:sp>
        <p:nvSpPr>
          <p:cNvPr id="11" name="TextBox 10">
            <a:extLst>
              <a:ext uri="{FF2B5EF4-FFF2-40B4-BE49-F238E27FC236}">
                <a16:creationId xmlns:a16="http://schemas.microsoft.com/office/drawing/2014/main" id="{6FAB804A-8548-A665-ACFF-0E90D5B1BEE8}"/>
              </a:ext>
            </a:extLst>
          </p:cNvPr>
          <p:cNvSpPr txBox="1"/>
          <p:nvPr/>
        </p:nvSpPr>
        <p:spPr>
          <a:xfrm>
            <a:off x="9106527" y="1235671"/>
            <a:ext cx="652743" cy="369332"/>
          </a:xfrm>
          <a:prstGeom prst="rect">
            <a:avLst/>
          </a:prstGeom>
          <a:noFill/>
        </p:spPr>
        <p:txBody>
          <a:bodyPr wrap="none" rtlCol="0">
            <a:spAutoFit/>
          </a:bodyPr>
          <a:lstStyle/>
          <a:p>
            <a:r>
              <a:rPr lang="en-CA" dirty="0"/>
              <a:t>2025</a:t>
            </a:r>
          </a:p>
        </p:txBody>
      </p:sp>
      <p:sp>
        <p:nvSpPr>
          <p:cNvPr id="14" name="Rectangle 13">
            <a:extLst>
              <a:ext uri="{FF2B5EF4-FFF2-40B4-BE49-F238E27FC236}">
                <a16:creationId xmlns:a16="http://schemas.microsoft.com/office/drawing/2014/main" id="{3D7F154D-4E75-0BA0-FBB2-E6C21A63E2F3}"/>
              </a:ext>
            </a:extLst>
          </p:cNvPr>
          <p:cNvSpPr/>
          <p:nvPr/>
        </p:nvSpPr>
        <p:spPr>
          <a:xfrm>
            <a:off x="2947386" y="-50741"/>
            <a:ext cx="1488640"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D53172A-ED5F-A211-4A35-9900FD75FC1E}"/>
              </a:ext>
            </a:extLst>
          </p:cNvPr>
          <p:cNvSpPr/>
          <p:nvPr/>
        </p:nvSpPr>
        <p:spPr>
          <a:xfrm>
            <a:off x="4453286" y="-50741"/>
            <a:ext cx="1488640"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8E048360-4C3D-BE29-016E-BB8FD805FF76}"/>
              </a:ext>
            </a:extLst>
          </p:cNvPr>
          <p:cNvSpPr txBox="1"/>
          <p:nvPr/>
        </p:nvSpPr>
        <p:spPr>
          <a:xfrm>
            <a:off x="3338509" y="1235671"/>
            <a:ext cx="652743" cy="369332"/>
          </a:xfrm>
          <a:prstGeom prst="rect">
            <a:avLst/>
          </a:prstGeom>
          <a:noFill/>
        </p:spPr>
        <p:txBody>
          <a:bodyPr wrap="none" rtlCol="0">
            <a:spAutoFit/>
          </a:bodyPr>
          <a:lstStyle/>
          <a:p>
            <a:r>
              <a:rPr lang="en-CA" dirty="0"/>
              <a:t>2021</a:t>
            </a:r>
          </a:p>
        </p:txBody>
      </p:sp>
      <p:sp>
        <p:nvSpPr>
          <p:cNvPr id="17" name="TextBox 16">
            <a:extLst>
              <a:ext uri="{FF2B5EF4-FFF2-40B4-BE49-F238E27FC236}">
                <a16:creationId xmlns:a16="http://schemas.microsoft.com/office/drawing/2014/main" id="{F3C55C9C-AAD2-C055-7FA0-0EC487F3EE01}"/>
              </a:ext>
            </a:extLst>
          </p:cNvPr>
          <p:cNvSpPr txBox="1"/>
          <p:nvPr/>
        </p:nvSpPr>
        <p:spPr>
          <a:xfrm>
            <a:off x="4883004" y="1235671"/>
            <a:ext cx="652743" cy="369332"/>
          </a:xfrm>
          <a:prstGeom prst="rect">
            <a:avLst/>
          </a:prstGeom>
          <a:noFill/>
        </p:spPr>
        <p:txBody>
          <a:bodyPr wrap="none" rtlCol="0">
            <a:spAutoFit/>
          </a:bodyPr>
          <a:lstStyle/>
          <a:p>
            <a:r>
              <a:rPr lang="en-CA" dirty="0"/>
              <a:t>2022</a:t>
            </a:r>
          </a:p>
        </p:txBody>
      </p:sp>
      <p:sp>
        <p:nvSpPr>
          <p:cNvPr id="18" name="Rectangle 17">
            <a:extLst>
              <a:ext uri="{FF2B5EF4-FFF2-40B4-BE49-F238E27FC236}">
                <a16:creationId xmlns:a16="http://schemas.microsoft.com/office/drawing/2014/main" id="{E0464649-C233-AD17-3629-3EAE68A758A9}"/>
              </a:ext>
            </a:extLst>
          </p:cNvPr>
          <p:cNvSpPr/>
          <p:nvPr/>
        </p:nvSpPr>
        <p:spPr>
          <a:xfrm>
            <a:off x="5943946" y="-50741"/>
            <a:ext cx="1471847"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830A217B-CC5C-3CA1-1A54-4F39BC364D66}"/>
              </a:ext>
            </a:extLst>
          </p:cNvPr>
          <p:cNvSpPr txBox="1"/>
          <p:nvPr/>
        </p:nvSpPr>
        <p:spPr>
          <a:xfrm>
            <a:off x="6292372" y="1238191"/>
            <a:ext cx="693420" cy="369332"/>
          </a:xfrm>
          <a:prstGeom prst="rect">
            <a:avLst/>
          </a:prstGeom>
          <a:noFill/>
        </p:spPr>
        <p:txBody>
          <a:bodyPr wrap="square">
            <a:spAutoFit/>
          </a:bodyPr>
          <a:lstStyle/>
          <a:p>
            <a:r>
              <a:rPr lang="en-CA" dirty="0"/>
              <a:t>2023</a:t>
            </a:r>
          </a:p>
        </p:txBody>
      </p:sp>
      <p:sp>
        <p:nvSpPr>
          <p:cNvPr id="23" name="Rectangle 22">
            <a:extLst>
              <a:ext uri="{FF2B5EF4-FFF2-40B4-BE49-F238E27FC236}">
                <a16:creationId xmlns:a16="http://schemas.microsoft.com/office/drawing/2014/main" id="{5B4D1BA5-496B-9059-5E65-6F011BD6E7AD}"/>
              </a:ext>
            </a:extLst>
          </p:cNvPr>
          <p:cNvSpPr/>
          <p:nvPr/>
        </p:nvSpPr>
        <p:spPr>
          <a:xfrm>
            <a:off x="7415793" y="-50741"/>
            <a:ext cx="1471847"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1D01A172-A040-F699-0C3F-C6A4C158A8AB}"/>
              </a:ext>
            </a:extLst>
          </p:cNvPr>
          <p:cNvSpPr/>
          <p:nvPr/>
        </p:nvSpPr>
        <p:spPr>
          <a:xfrm>
            <a:off x="8895352" y="-50741"/>
            <a:ext cx="1471847"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7CD7B031-EB6E-0816-741D-A31B15F65B35}"/>
              </a:ext>
            </a:extLst>
          </p:cNvPr>
          <p:cNvSpPr/>
          <p:nvPr/>
        </p:nvSpPr>
        <p:spPr>
          <a:xfrm>
            <a:off x="10358801" y="-50743"/>
            <a:ext cx="358341"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7C7C33FB-5DC6-BFCA-7370-274A110C742A}"/>
              </a:ext>
            </a:extLst>
          </p:cNvPr>
          <p:cNvSpPr txBox="1"/>
          <p:nvPr/>
        </p:nvSpPr>
        <p:spPr>
          <a:xfrm>
            <a:off x="10490543" y="1232854"/>
            <a:ext cx="652743" cy="369332"/>
          </a:xfrm>
          <a:prstGeom prst="rect">
            <a:avLst/>
          </a:prstGeom>
          <a:noFill/>
        </p:spPr>
        <p:txBody>
          <a:bodyPr wrap="none" rtlCol="0">
            <a:spAutoFit/>
          </a:bodyPr>
          <a:lstStyle/>
          <a:p>
            <a:r>
              <a:rPr lang="en-CA" dirty="0"/>
              <a:t>2026</a:t>
            </a:r>
          </a:p>
        </p:txBody>
      </p:sp>
      <p:sp>
        <p:nvSpPr>
          <p:cNvPr id="28" name="TextBox 27">
            <a:extLst>
              <a:ext uri="{FF2B5EF4-FFF2-40B4-BE49-F238E27FC236}">
                <a16:creationId xmlns:a16="http://schemas.microsoft.com/office/drawing/2014/main" id="{65FAB366-D4B8-C265-7555-3BD69443AECF}"/>
              </a:ext>
            </a:extLst>
          </p:cNvPr>
          <p:cNvSpPr txBox="1"/>
          <p:nvPr/>
        </p:nvSpPr>
        <p:spPr>
          <a:xfrm>
            <a:off x="0" y="3993644"/>
            <a:ext cx="2058254" cy="923330"/>
          </a:xfrm>
          <a:prstGeom prst="rect">
            <a:avLst/>
          </a:prstGeom>
          <a:noFill/>
        </p:spPr>
        <p:txBody>
          <a:bodyPr wrap="square">
            <a:spAutoFit/>
          </a:bodyPr>
          <a:lstStyle/>
          <a:p>
            <a:r>
              <a:rPr lang="en-CA" dirty="0">
                <a:hlinkClick r:id="rId4"/>
              </a:rPr>
              <a:t>https://www.efsa.europa.eu/en/efsajournal/pub/10015</a:t>
            </a:r>
            <a:r>
              <a:rPr lang="en-CA" dirty="0"/>
              <a:t> </a:t>
            </a:r>
          </a:p>
        </p:txBody>
      </p:sp>
    </p:spTree>
    <p:extLst>
      <p:ext uri="{BB962C8B-B14F-4D97-AF65-F5344CB8AC3E}">
        <p14:creationId xmlns:p14="http://schemas.microsoft.com/office/powerpoint/2010/main" val="161384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24A1-A129-CD28-201A-3ED45A12F9E5}"/>
              </a:ext>
            </a:extLst>
          </p:cNvPr>
          <p:cNvSpPr>
            <a:spLocks noGrp="1"/>
          </p:cNvSpPr>
          <p:nvPr>
            <p:ph type="title"/>
          </p:nvPr>
        </p:nvSpPr>
        <p:spPr>
          <a:xfrm>
            <a:off x="838200" y="365125"/>
            <a:ext cx="10515600" cy="936453"/>
          </a:xfrm>
        </p:spPr>
        <p:txBody>
          <a:bodyPr/>
          <a:lstStyle/>
          <a:p>
            <a:r>
              <a:rPr lang="en-CA" dirty="0"/>
              <a:t>Mammifères </a:t>
            </a:r>
          </a:p>
        </p:txBody>
      </p:sp>
      <p:sp>
        <p:nvSpPr>
          <p:cNvPr id="3" name="Content Placeholder 2">
            <a:extLst>
              <a:ext uri="{FF2B5EF4-FFF2-40B4-BE49-F238E27FC236}">
                <a16:creationId xmlns:a16="http://schemas.microsoft.com/office/drawing/2014/main" id="{32A3557C-F5EB-1D39-2DD6-D3AA04C04222}"/>
              </a:ext>
            </a:extLst>
          </p:cNvPr>
          <p:cNvSpPr>
            <a:spLocks noGrp="1"/>
          </p:cNvSpPr>
          <p:nvPr>
            <p:ph sz="half" idx="1"/>
          </p:nvPr>
        </p:nvSpPr>
        <p:spPr>
          <a:xfrm>
            <a:off x="838200" y="1301578"/>
            <a:ext cx="5181600" cy="4875385"/>
          </a:xfrm>
        </p:spPr>
        <p:txBody>
          <a:bodyPr/>
          <a:lstStyle/>
          <a:p>
            <a:pPr marL="0" indent="0">
              <a:buNone/>
            </a:pPr>
            <a:r>
              <a:rPr lang="en-CA" dirty="0">
                <a:hlinkClick r:id="rId3"/>
              </a:rPr>
              <a:t>Épidémie de grippe A (H5) chez les mammifères marins | Institute for Pandemic Insights</a:t>
            </a:r>
            <a:endParaRPr lang="en-CA" dirty="0"/>
          </a:p>
        </p:txBody>
      </p:sp>
      <p:pic>
        <p:nvPicPr>
          <p:cNvPr id="9" name="Content Placeholder 8">
            <a:extLst>
              <a:ext uri="{FF2B5EF4-FFF2-40B4-BE49-F238E27FC236}">
                <a16:creationId xmlns:a16="http://schemas.microsoft.com/office/drawing/2014/main" id="{4483F588-8732-E1C2-1401-3CF4A918AB2A}"/>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838200" y="2731111"/>
            <a:ext cx="4716375" cy="3323699"/>
          </a:xfrm>
          <a:prstGeom prst="rect">
            <a:avLst/>
          </a:prstGeom>
        </p:spPr>
      </p:pic>
      <p:pic>
        <p:nvPicPr>
          <p:cNvPr id="5" name="Content Placeholder 11">
            <a:extLst>
              <a:ext uri="{FF2B5EF4-FFF2-40B4-BE49-F238E27FC236}">
                <a16:creationId xmlns:a16="http://schemas.microsoft.com/office/drawing/2014/main" id="{E52B3936-637C-BC38-6C9B-68DF2E7ABF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5284" y="0"/>
            <a:ext cx="4026716" cy="2731111"/>
          </a:xfrm>
          <a:prstGeom prst="rect">
            <a:avLst/>
          </a:prstGeom>
        </p:spPr>
      </p:pic>
      <p:sp>
        <p:nvSpPr>
          <p:cNvPr id="7" name="TextBox 6">
            <a:extLst>
              <a:ext uri="{FF2B5EF4-FFF2-40B4-BE49-F238E27FC236}">
                <a16:creationId xmlns:a16="http://schemas.microsoft.com/office/drawing/2014/main" id="{08DC91C9-3642-9422-EF12-316D57D35C2C}"/>
              </a:ext>
            </a:extLst>
          </p:cNvPr>
          <p:cNvSpPr txBox="1"/>
          <p:nvPr/>
        </p:nvSpPr>
        <p:spPr>
          <a:xfrm>
            <a:off x="9440563" y="2831213"/>
            <a:ext cx="2751437" cy="2031325"/>
          </a:xfrm>
          <a:prstGeom prst="rect">
            <a:avLst/>
          </a:prstGeom>
          <a:noFill/>
        </p:spPr>
        <p:txBody>
          <a:bodyPr wrap="square">
            <a:spAutoFit/>
          </a:bodyPr>
          <a:lstStyle/>
          <a:p>
            <a:r>
              <a:rPr lang="en-CA" sz="1800" dirty="0">
                <a:solidFill>
                  <a:srgbClr val="0070C0"/>
                </a:solidFill>
                <a:hlinkClick r:id="rId6">
                  <a:extLst>
                    <a:ext uri="{A12FA001-AC4F-418D-AE19-62706E023703}">
                      <ahyp:hlinkClr xmlns:ahyp="http://schemas.microsoft.com/office/drawing/2018/hyperlinkcolor" val="tx"/>
                    </a:ext>
                  </a:extLst>
                </a:hlinkClick>
              </a:rPr>
              <a:t>Le point sur la pandémie de H5N1 : le nombre d'espèces de mammifères infectées a augmenté de près de 50 % en un peu plus d'un an - Plaza - 2025 - Grippe et autres virus respiratoires - Wiley Online Library</a:t>
            </a:r>
            <a:endParaRPr lang="en-CA" dirty="0">
              <a:solidFill>
                <a:srgbClr val="0070C0"/>
              </a:solidFill>
            </a:endParaRPr>
          </a:p>
        </p:txBody>
      </p:sp>
      <p:sp>
        <p:nvSpPr>
          <p:cNvPr id="10" name="TextBox 9">
            <a:extLst>
              <a:ext uri="{FF2B5EF4-FFF2-40B4-BE49-F238E27FC236}">
                <a16:creationId xmlns:a16="http://schemas.microsoft.com/office/drawing/2014/main" id="{6AB5B058-B912-8BA7-7F01-E09DFD55DB3F}"/>
              </a:ext>
            </a:extLst>
          </p:cNvPr>
          <p:cNvSpPr txBox="1"/>
          <p:nvPr/>
        </p:nvSpPr>
        <p:spPr>
          <a:xfrm>
            <a:off x="5750010" y="3039762"/>
            <a:ext cx="3501081" cy="2308324"/>
          </a:xfrm>
          <a:prstGeom prst="rect">
            <a:avLst/>
          </a:prstGeom>
          <a:noFill/>
        </p:spPr>
        <p:txBody>
          <a:bodyPr wrap="square" rtlCol="0">
            <a:spAutoFit/>
          </a:bodyPr>
          <a:lstStyle/>
          <a:p>
            <a:r>
              <a:rPr lang="en-CA" b="1" dirty="0"/>
              <a:t>San Mateo</a:t>
            </a:r>
          </a:p>
          <a:p>
            <a:pPr lvl="1"/>
            <a:r>
              <a:rPr lang="en-CA" dirty="0"/>
              <a:t>Éléphant de mer du Nord</a:t>
            </a:r>
          </a:p>
          <a:p>
            <a:pPr lvl="1"/>
            <a:r>
              <a:rPr lang="en-CA" dirty="0"/>
              <a:t>Lion de mer de Californie</a:t>
            </a:r>
          </a:p>
          <a:p>
            <a:pPr lvl="1"/>
            <a:r>
              <a:rPr lang="en-CA" dirty="0"/>
              <a:t>Loutre de mer du Sud</a:t>
            </a:r>
          </a:p>
          <a:p>
            <a:r>
              <a:rPr lang="en-CA" b="1" dirty="0"/>
              <a:t>Santa Cruz</a:t>
            </a:r>
          </a:p>
          <a:p>
            <a:pPr lvl="1"/>
            <a:r>
              <a:rPr lang="en-CA" dirty="0"/>
              <a:t>Éléphant de mer du Nord</a:t>
            </a:r>
          </a:p>
          <a:p>
            <a:r>
              <a:rPr lang="en-CA" b="1" dirty="0"/>
              <a:t>San Luis Obispo</a:t>
            </a:r>
          </a:p>
          <a:p>
            <a:pPr lvl="1"/>
            <a:r>
              <a:rPr lang="en-CA" dirty="0"/>
              <a:t>Lion de mer de Californie</a:t>
            </a:r>
          </a:p>
        </p:txBody>
      </p:sp>
    </p:spTree>
    <p:extLst>
      <p:ext uri="{BB962C8B-B14F-4D97-AF65-F5344CB8AC3E}">
        <p14:creationId xmlns:p14="http://schemas.microsoft.com/office/powerpoint/2010/main" val="320405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B83342-AD9B-44E7-06BC-474FCC62A3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6433"/>
            <a:ext cx="12249094" cy="6255872"/>
          </a:xfrm>
          <a:prstGeom prst="rect">
            <a:avLst/>
          </a:prstGeom>
        </p:spPr>
      </p:pic>
      <p:sp>
        <p:nvSpPr>
          <p:cNvPr id="4" name="Titre 1"/>
          <p:cNvSpPr>
            <a:spLocks noGrp="1"/>
          </p:cNvSpPr>
          <p:nvPr>
            <p:ph type="title"/>
          </p:nvPr>
        </p:nvSpPr>
        <p:spPr>
          <a:xfrm>
            <a:off x="0" y="-452060"/>
            <a:ext cx="10515600" cy="1157545"/>
          </a:xfrm>
          <a:noFill/>
        </p:spPr>
        <p:txBody>
          <a:bodyPr>
            <a:normAutofit/>
          </a:bodyPr>
          <a:lstStyle/>
          <a:p>
            <a:r>
              <a:rPr lang="en-CA" sz="1600" b="1" dirty="0">
                <a:solidFill>
                  <a:srgbClr val="05486C"/>
                </a:solidFill>
                <a:latin typeface="Arial" panose="020B0604020202020204" pitchFamily="34" charset="0"/>
                <a:cs typeface="Arial" panose="020B0604020202020204" pitchFamily="34" charset="0"/>
              </a:rPr>
              <a:t>La grippe aviaire hautement pathogène chez les oiseaux de basse-cour au Canada</a:t>
            </a:r>
            <a:endParaRPr lang="en-CA" sz="1600" b="1" dirty="0">
              <a:solidFill>
                <a:schemeClr val="accent2"/>
              </a:solidFill>
            </a:endParaRPr>
          </a:p>
        </p:txBody>
      </p:sp>
      <p:sp>
        <p:nvSpPr>
          <p:cNvPr id="5" name="Rectangle 4"/>
          <p:cNvSpPr/>
          <p:nvPr/>
        </p:nvSpPr>
        <p:spPr>
          <a:xfrm>
            <a:off x="580103" y="6486332"/>
            <a:ext cx="4966258" cy="369332"/>
          </a:xfrm>
          <a:prstGeom prst="rect">
            <a:avLst/>
          </a:prstGeom>
        </p:spPr>
        <p:txBody>
          <a:bodyPr wrap="square">
            <a:spAutoFit/>
          </a:bodyPr>
          <a:lstStyle/>
          <a:p>
            <a:r>
              <a:rPr lang="en-US" b="1" dirty="0">
                <a:hlinkClick r:id="rId4">
                  <a:extLst>
                    <a:ext uri="{A12FA001-AC4F-418D-AE19-62706E023703}">
                      <ahyp:hlinkClr xmlns:ahyp="http://schemas.microsoft.com/office/drawing/2018/hyperlinkcolor" val="tx"/>
                    </a:ext>
                  </a:extLst>
                </a:hlinkClick>
              </a:rPr>
              <a:t>Microsoft Power BI</a:t>
            </a:r>
            <a:endParaRPr lang="en-CA" b="1" dirty="0"/>
          </a:p>
        </p:txBody>
      </p:sp>
      <p:sp>
        <p:nvSpPr>
          <p:cNvPr id="7" name="TextBox 6">
            <a:extLst>
              <a:ext uri="{FF2B5EF4-FFF2-40B4-BE49-F238E27FC236}">
                <a16:creationId xmlns:a16="http://schemas.microsoft.com/office/drawing/2014/main" id="{8EE31712-EB10-211F-4F4E-E13947CEB709}"/>
              </a:ext>
            </a:extLst>
          </p:cNvPr>
          <p:cNvSpPr txBox="1"/>
          <p:nvPr/>
        </p:nvSpPr>
        <p:spPr>
          <a:xfrm>
            <a:off x="2475557" y="6482669"/>
            <a:ext cx="2793265" cy="369332"/>
          </a:xfrm>
          <a:prstGeom prst="rect">
            <a:avLst/>
          </a:prstGeom>
          <a:noFill/>
        </p:spPr>
        <p:txBody>
          <a:bodyPr wrap="none" rtlCol="0">
            <a:spAutoFit/>
          </a:bodyPr>
          <a:lstStyle/>
          <a:p>
            <a:r>
              <a:rPr lang="en-CA" b="1" dirty="0"/>
              <a:t>Dernière mise à jour le 9 avril 2026</a:t>
            </a:r>
          </a:p>
        </p:txBody>
      </p:sp>
      <p:sp>
        <p:nvSpPr>
          <p:cNvPr id="11" name="TextBox 10">
            <a:extLst>
              <a:ext uri="{FF2B5EF4-FFF2-40B4-BE49-F238E27FC236}">
                <a16:creationId xmlns:a16="http://schemas.microsoft.com/office/drawing/2014/main" id="{D4CA93B9-034A-B1D2-34BE-D1EED011AC7D}"/>
              </a:ext>
            </a:extLst>
          </p:cNvPr>
          <p:cNvSpPr txBox="1"/>
          <p:nvPr/>
        </p:nvSpPr>
        <p:spPr>
          <a:xfrm>
            <a:off x="9588205" y="2418056"/>
            <a:ext cx="619080" cy="369332"/>
          </a:xfrm>
          <a:prstGeom prst="rect">
            <a:avLst/>
          </a:prstGeom>
          <a:noFill/>
        </p:spPr>
        <p:txBody>
          <a:bodyPr wrap="none" rtlCol="0">
            <a:spAutoFit/>
          </a:bodyPr>
          <a:lstStyle/>
          <a:p>
            <a:r>
              <a:rPr lang="en-CA" dirty="0"/>
              <a:t>D1.1</a:t>
            </a:r>
          </a:p>
        </p:txBody>
      </p:sp>
      <p:sp>
        <p:nvSpPr>
          <p:cNvPr id="8" name="Rectangle 7">
            <a:extLst>
              <a:ext uri="{FF2B5EF4-FFF2-40B4-BE49-F238E27FC236}">
                <a16:creationId xmlns:a16="http://schemas.microsoft.com/office/drawing/2014/main" id="{F0EA3E0A-45B5-F945-53A4-F5317597EEF9}"/>
              </a:ext>
            </a:extLst>
          </p:cNvPr>
          <p:cNvSpPr/>
          <p:nvPr/>
        </p:nvSpPr>
        <p:spPr>
          <a:xfrm>
            <a:off x="574571" y="1071154"/>
            <a:ext cx="288617" cy="4927883"/>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10F3ED6-E6D9-30BC-1F58-246FC9DDBFE6}"/>
              </a:ext>
            </a:extLst>
          </p:cNvPr>
          <p:cNvSpPr txBox="1"/>
          <p:nvPr/>
        </p:nvSpPr>
        <p:spPr>
          <a:xfrm>
            <a:off x="66156" y="1906430"/>
            <a:ext cx="652743" cy="369332"/>
          </a:xfrm>
          <a:prstGeom prst="rect">
            <a:avLst/>
          </a:prstGeom>
          <a:noFill/>
        </p:spPr>
        <p:txBody>
          <a:bodyPr wrap="none" rtlCol="0">
            <a:spAutoFit/>
          </a:bodyPr>
          <a:lstStyle/>
          <a:p>
            <a:r>
              <a:rPr lang="en-CA" dirty="0"/>
              <a:t>2021</a:t>
            </a:r>
          </a:p>
        </p:txBody>
      </p:sp>
      <p:sp>
        <p:nvSpPr>
          <p:cNvPr id="13" name="Rectangle 12">
            <a:extLst>
              <a:ext uri="{FF2B5EF4-FFF2-40B4-BE49-F238E27FC236}">
                <a16:creationId xmlns:a16="http://schemas.microsoft.com/office/drawing/2014/main" id="{07C2180C-D9E9-3B7A-7350-38A3C1134082}"/>
              </a:ext>
            </a:extLst>
          </p:cNvPr>
          <p:cNvSpPr/>
          <p:nvPr/>
        </p:nvSpPr>
        <p:spPr>
          <a:xfrm>
            <a:off x="863189" y="1067491"/>
            <a:ext cx="2610232"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3609F5D0-7D5F-1A55-0778-1EF8DE62F1D4}"/>
              </a:ext>
            </a:extLst>
          </p:cNvPr>
          <p:cNvSpPr txBox="1"/>
          <p:nvPr/>
        </p:nvSpPr>
        <p:spPr>
          <a:xfrm>
            <a:off x="2144550" y="1956391"/>
            <a:ext cx="851130" cy="646331"/>
          </a:xfrm>
          <a:prstGeom prst="rect">
            <a:avLst/>
          </a:prstGeom>
          <a:noFill/>
        </p:spPr>
        <p:txBody>
          <a:bodyPr wrap="none" rtlCol="0">
            <a:spAutoFit/>
          </a:bodyPr>
          <a:lstStyle/>
          <a:p>
            <a:r>
              <a:rPr lang="en-CA" dirty="0"/>
              <a:t>2022</a:t>
            </a:r>
          </a:p>
          <a:p>
            <a:r>
              <a:rPr lang="en-CA" dirty="0"/>
              <a:t>246 adresses IP</a:t>
            </a:r>
          </a:p>
        </p:txBody>
      </p:sp>
      <p:sp>
        <p:nvSpPr>
          <p:cNvPr id="16" name="Rectangle 15">
            <a:extLst>
              <a:ext uri="{FF2B5EF4-FFF2-40B4-BE49-F238E27FC236}">
                <a16:creationId xmlns:a16="http://schemas.microsoft.com/office/drawing/2014/main" id="{D9DD9C68-734B-FF43-D19E-AA40B6C1E505}"/>
              </a:ext>
            </a:extLst>
          </p:cNvPr>
          <p:cNvSpPr/>
          <p:nvPr/>
        </p:nvSpPr>
        <p:spPr>
          <a:xfrm>
            <a:off x="3473422" y="1071154"/>
            <a:ext cx="2668962" cy="492788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2CC3815F-A023-7920-2DA9-AE0BE96005E6}"/>
              </a:ext>
            </a:extLst>
          </p:cNvPr>
          <p:cNvSpPr txBox="1"/>
          <p:nvPr/>
        </p:nvSpPr>
        <p:spPr>
          <a:xfrm>
            <a:off x="4604184" y="1956588"/>
            <a:ext cx="1096961" cy="646331"/>
          </a:xfrm>
          <a:prstGeom prst="rect">
            <a:avLst/>
          </a:prstGeom>
          <a:noFill/>
        </p:spPr>
        <p:txBody>
          <a:bodyPr wrap="square">
            <a:spAutoFit/>
          </a:bodyPr>
          <a:lstStyle/>
          <a:p>
            <a:r>
              <a:rPr lang="en-CA" dirty="0"/>
              <a:t>2023</a:t>
            </a:r>
          </a:p>
          <a:p>
            <a:r>
              <a:rPr lang="en-CA" dirty="0"/>
              <a:t>122 IP</a:t>
            </a:r>
          </a:p>
        </p:txBody>
      </p:sp>
      <p:sp>
        <p:nvSpPr>
          <p:cNvPr id="19" name="Rectangle 18">
            <a:extLst>
              <a:ext uri="{FF2B5EF4-FFF2-40B4-BE49-F238E27FC236}">
                <a16:creationId xmlns:a16="http://schemas.microsoft.com/office/drawing/2014/main" id="{36E450D3-3855-2ED7-A672-EEB0A7593118}"/>
              </a:ext>
            </a:extLst>
          </p:cNvPr>
          <p:cNvSpPr/>
          <p:nvPr/>
        </p:nvSpPr>
        <p:spPr>
          <a:xfrm>
            <a:off x="6142384" y="1067489"/>
            <a:ext cx="2642172"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8EBAD753-EBC9-3EB0-F034-227C5EF4861A}"/>
              </a:ext>
            </a:extLst>
          </p:cNvPr>
          <p:cNvSpPr txBox="1"/>
          <p:nvPr/>
        </p:nvSpPr>
        <p:spPr>
          <a:xfrm>
            <a:off x="7632377" y="1966432"/>
            <a:ext cx="744608" cy="646331"/>
          </a:xfrm>
          <a:prstGeom prst="rect">
            <a:avLst/>
          </a:prstGeom>
          <a:noFill/>
        </p:spPr>
        <p:txBody>
          <a:bodyPr wrap="square">
            <a:spAutoFit/>
          </a:bodyPr>
          <a:lstStyle/>
          <a:p>
            <a:r>
              <a:rPr lang="en-CA" dirty="0"/>
              <a:t>2024</a:t>
            </a:r>
          </a:p>
          <a:p>
            <a:r>
              <a:rPr lang="en-CA" dirty="0"/>
              <a:t>76 IP</a:t>
            </a:r>
          </a:p>
        </p:txBody>
      </p:sp>
      <p:sp>
        <p:nvSpPr>
          <p:cNvPr id="22" name="Rectangle 21">
            <a:extLst>
              <a:ext uri="{FF2B5EF4-FFF2-40B4-BE49-F238E27FC236}">
                <a16:creationId xmlns:a16="http://schemas.microsoft.com/office/drawing/2014/main" id="{444A0FA5-82AD-9BE4-3DE0-D38B822DC8D6}"/>
              </a:ext>
            </a:extLst>
          </p:cNvPr>
          <p:cNvSpPr/>
          <p:nvPr/>
        </p:nvSpPr>
        <p:spPr>
          <a:xfrm>
            <a:off x="8811346" y="1067488"/>
            <a:ext cx="2610232"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883A28C4-96AC-C2DF-EBC6-54735FB114EB}"/>
              </a:ext>
            </a:extLst>
          </p:cNvPr>
          <p:cNvSpPr txBox="1"/>
          <p:nvPr/>
        </p:nvSpPr>
        <p:spPr>
          <a:xfrm>
            <a:off x="9530245" y="1841088"/>
            <a:ext cx="1357659" cy="646331"/>
          </a:xfrm>
          <a:prstGeom prst="rect">
            <a:avLst/>
          </a:prstGeom>
          <a:noFill/>
        </p:spPr>
        <p:txBody>
          <a:bodyPr wrap="square">
            <a:spAutoFit/>
          </a:bodyPr>
          <a:lstStyle/>
          <a:p>
            <a:r>
              <a:rPr lang="en-CA" dirty="0"/>
              <a:t>2025</a:t>
            </a:r>
          </a:p>
          <a:p>
            <a:r>
              <a:rPr lang="en-CA" dirty="0"/>
              <a:t>121 IP</a:t>
            </a:r>
          </a:p>
        </p:txBody>
      </p:sp>
      <p:sp>
        <p:nvSpPr>
          <p:cNvPr id="10" name="Rectangle 9">
            <a:extLst>
              <a:ext uri="{FF2B5EF4-FFF2-40B4-BE49-F238E27FC236}">
                <a16:creationId xmlns:a16="http://schemas.microsoft.com/office/drawing/2014/main" id="{6EF49E46-C0F6-DBF3-24C7-7B71FF64FAE6}"/>
              </a:ext>
            </a:extLst>
          </p:cNvPr>
          <p:cNvSpPr/>
          <p:nvPr/>
        </p:nvSpPr>
        <p:spPr>
          <a:xfrm>
            <a:off x="11421578" y="1067488"/>
            <a:ext cx="614132"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27A30688-672D-7191-721B-6ACC507E7F69}"/>
              </a:ext>
            </a:extLst>
          </p:cNvPr>
          <p:cNvSpPr txBox="1"/>
          <p:nvPr/>
        </p:nvSpPr>
        <p:spPr>
          <a:xfrm>
            <a:off x="11409365" y="1906430"/>
            <a:ext cx="706899" cy="830997"/>
          </a:xfrm>
          <a:prstGeom prst="rect">
            <a:avLst/>
          </a:prstGeom>
          <a:noFill/>
        </p:spPr>
        <p:txBody>
          <a:bodyPr wrap="square">
            <a:spAutoFit/>
          </a:bodyPr>
          <a:lstStyle/>
          <a:p>
            <a:r>
              <a:rPr lang="en-CA" sz="1600" dirty="0"/>
              <a:t>2026</a:t>
            </a:r>
          </a:p>
          <a:p>
            <a:r>
              <a:rPr lang="en-CA" sz="1600" dirty="0"/>
              <a:t> 12 IP</a:t>
            </a:r>
          </a:p>
        </p:txBody>
      </p:sp>
    </p:spTree>
    <p:extLst>
      <p:ext uri="{BB962C8B-B14F-4D97-AF65-F5344CB8AC3E}">
        <p14:creationId xmlns:p14="http://schemas.microsoft.com/office/powerpoint/2010/main" val="15582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7D5E-85EA-A984-B859-6F8281378AA3}"/>
              </a:ext>
            </a:extLst>
          </p:cNvPr>
          <p:cNvSpPr>
            <a:spLocks noGrp="1"/>
          </p:cNvSpPr>
          <p:nvPr>
            <p:ph type="title"/>
          </p:nvPr>
        </p:nvSpPr>
        <p:spPr>
          <a:xfrm>
            <a:off x="149466" y="51278"/>
            <a:ext cx="5385000" cy="1047916"/>
          </a:xfrm>
        </p:spPr>
        <p:txBody>
          <a:bodyPr>
            <a:normAutofit/>
          </a:bodyPr>
          <a:lstStyle/>
          <a:p>
            <a:r>
              <a:rPr lang="en-CA" sz="3600" dirty="0"/>
              <a:t>Cas de H5N1 chez l'homme</a:t>
            </a:r>
            <a:endParaRPr lang="en-CA" sz="3600" dirty="0">
              <a:solidFill>
                <a:schemeClr val="tx1"/>
              </a:solidFill>
            </a:endParaRPr>
          </a:p>
        </p:txBody>
      </p:sp>
      <p:sp>
        <p:nvSpPr>
          <p:cNvPr id="3" name="Content Placeholder 2">
            <a:extLst>
              <a:ext uri="{FF2B5EF4-FFF2-40B4-BE49-F238E27FC236}">
                <a16:creationId xmlns:a16="http://schemas.microsoft.com/office/drawing/2014/main" id="{95DF2A47-8C76-88DC-14CE-62E255CB3DC4}"/>
              </a:ext>
            </a:extLst>
          </p:cNvPr>
          <p:cNvSpPr>
            <a:spLocks noGrp="1"/>
          </p:cNvSpPr>
          <p:nvPr>
            <p:ph sz="half" idx="1"/>
          </p:nvPr>
        </p:nvSpPr>
        <p:spPr>
          <a:xfrm>
            <a:off x="149466" y="1245163"/>
            <a:ext cx="5449359" cy="4840592"/>
          </a:xfrm>
        </p:spPr>
        <p:txBody>
          <a:bodyPr>
            <a:normAutofit fontScale="92500"/>
          </a:bodyPr>
          <a:lstStyle/>
          <a:p>
            <a:endParaRPr lang="en-CA" dirty="0"/>
          </a:p>
        </p:txBody>
      </p:sp>
      <p:sp>
        <p:nvSpPr>
          <p:cNvPr id="6" name="Content Placeholder 5">
            <a:extLst>
              <a:ext uri="{FF2B5EF4-FFF2-40B4-BE49-F238E27FC236}">
                <a16:creationId xmlns:a16="http://schemas.microsoft.com/office/drawing/2014/main" id="{A4DB9AB1-F412-0B34-2E05-BA9438AA10F1}"/>
              </a:ext>
            </a:extLst>
          </p:cNvPr>
          <p:cNvSpPr>
            <a:spLocks noGrp="1"/>
          </p:cNvSpPr>
          <p:nvPr>
            <p:ph sz="half" idx="2"/>
          </p:nvPr>
        </p:nvSpPr>
        <p:spPr>
          <a:xfrm>
            <a:off x="6657535" y="542925"/>
            <a:ext cx="5181600" cy="5542829"/>
          </a:xfrm>
        </p:spPr>
        <p:txBody>
          <a:bodyPr>
            <a:normAutofit fontScale="92500"/>
          </a:bodyPr>
          <a:lstStyle/>
          <a:p>
            <a:r>
              <a:rPr lang="en-CA" dirty="0"/>
              <a:t>En 2025, le Cambodge a enregistré le plus grand nombre de cas de H5N1 2.3.2.1e chez l'homme (18)</a:t>
            </a:r>
          </a:p>
          <a:p>
            <a:r>
              <a:rPr lang="en-CA" dirty="0"/>
              <a:t>Autres pays ayant signalé des cas d'infection</a:t>
            </a:r>
          </a:p>
          <a:p>
            <a:pPr lvl="1"/>
            <a:r>
              <a:rPr lang="en-CA" dirty="0"/>
              <a:t>Bangladesh (4)</a:t>
            </a:r>
          </a:p>
          <a:p>
            <a:pPr lvl="1"/>
            <a:r>
              <a:rPr lang="en-CA" dirty="0"/>
              <a:t>Chine (1)</a:t>
            </a:r>
          </a:p>
          <a:p>
            <a:pPr lvl="1"/>
            <a:r>
              <a:rPr lang="en-CA" dirty="0"/>
              <a:t>Inde (2)</a:t>
            </a:r>
          </a:p>
          <a:p>
            <a:pPr lvl="1"/>
            <a:r>
              <a:rPr lang="en-CA" dirty="0"/>
              <a:t>Royaume-Uni (1)</a:t>
            </a:r>
          </a:p>
          <a:p>
            <a:pPr lvl="1"/>
            <a:r>
              <a:rPr lang="en-CA" dirty="0"/>
              <a:t>États-Unis (3)</a:t>
            </a:r>
          </a:p>
          <a:p>
            <a:pPr lvl="1"/>
            <a:r>
              <a:rPr lang="en-CA" dirty="0"/>
              <a:t>Vietnam (1)</a:t>
            </a:r>
          </a:p>
          <a:p>
            <a:r>
              <a:rPr lang="en-CA" dirty="0">
                <a:hlinkClick r:id="rId3"/>
              </a:rPr>
              <a:t>Cas humains de grippe A(H5N1) dans le monde, 1997-2026 | Grippe aviaire | CDC</a:t>
            </a:r>
            <a:endParaRPr lang="en-CA" dirty="0"/>
          </a:p>
        </p:txBody>
      </p:sp>
      <p:pic>
        <p:nvPicPr>
          <p:cNvPr id="9" name="Picture 8">
            <a:extLst>
              <a:ext uri="{FF2B5EF4-FFF2-40B4-BE49-F238E27FC236}">
                <a16:creationId xmlns:a16="http://schemas.microsoft.com/office/drawing/2014/main" id="{7577B57D-004C-FB6F-5994-3A71B947E4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99730"/>
            <a:ext cx="6336851" cy="5758270"/>
          </a:xfrm>
          <a:prstGeom prst="rect">
            <a:avLst/>
          </a:prstGeom>
        </p:spPr>
      </p:pic>
      <p:pic>
        <p:nvPicPr>
          <p:cNvPr id="7" name="Picture 6" descr="A blue person silhouette on a black background&#10;&#10;Description automatically generated">
            <a:extLst>
              <a:ext uri="{FF2B5EF4-FFF2-40B4-BE49-F238E27FC236}">
                <a16:creationId xmlns:a16="http://schemas.microsoft.com/office/drawing/2014/main" id="{083CF42E-0EF9-A769-55FD-C7BD3497A1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1645" y="0"/>
            <a:ext cx="1405890" cy="1405890"/>
          </a:xfrm>
          <a:prstGeom prst="rect">
            <a:avLst/>
          </a:prstGeom>
        </p:spPr>
      </p:pic>
    </p:spTree>
    <p:extLst>
      <p:ext uri="{BB962C8B-B14F-4D97-AF65-F5344CB8AC3E}">
        <p14:creationId xmlns:p14="http://schemas.microsoft.com/office/powerpoint/2010/main" val="56430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643D-578B-8644-1B74-4AAA18280CBB}"/>
              </a:ext>
            </a:extLst>
          </p:cNvPr>
          <p:cNvSpPr>
            <a:spLocks noGrp="1"/>
          </p:cNvSpPr>
          <p:nvPr>
            <p:ph type="title"/>
          </p:nvPr>
        </p:nvSpPr>
        <p:spPr/>
        <p:txBody>
          <a:bodyPr>
            <a:normAutofit/>
          </a:bodyPr>
          <a:lstStyle/>
          <a:p>
            <a:r>
              <a:rPr lang="en-CA" sz="3200" dirty="0"/>
              <a:t>Autres cas récents de grippe aviaire chez l'homme</a:t>
            </a:r>
            <a:endParaRPr lang="en-CA" sz="3200" dirty="0">
              <a:solidFill>
                <a:schemeClr val="tx1"/>
              </a:solidFill>
            </a:endParaRPr>
          </a:p>
        </p:txBody>
      </p:sp>
      <p:sp>
        <p:nvSpPr>
          <p:cNvPr id="8" name="Text Placeholder 7">
            <a:extLst>
              <a:ext uri="{FF2B5EF4-FFF2-40B4-BE49-F238E27FC236}">
                <a16:creationId xmlns:a16="http://schemas.microsoft.com/office/drawing/2014/main" id="{6727B456-7BD8-A12D-EE65-255416E2B5B1}"/>
              </a:ext>
            </a:extLst>
          </p:cNvPr>
          <p:cNvSpPr>
            <a:spLocks noGrp="1"/>
          </p:cNvSpPr>
          <p:nvPr>
            <p:ph type="body" idx="1"/>
          </p:nvPr>
        </p:nvSpPr>
        <p:spPr>
          <a:xfrm>
            <a:off x="712032" y="1231901"/>
            <a:ext cx="5157787" cy="823912"/>
          </a:xfrm>
        </p:spPr>
        <p:txBody>
          <a:bodyPr/>
          <a:lstStyle/>
          <a:p>
            <a:r>
              <a:rPr lang="en-CA" dirty="0"/>
              <a:t>H9N2 - LPAI</a:t>
            </a:r>
          </a:p>
        </p:txBody>
      </p:sp>
      <p:sp>
        <p:nvSpPr>
          <p:cNvPr id="10" name="Content Placeholder 9">
            <a:extLst>
              <a:ext uri="{FF2B5EF4-FFF2-40B4-BE49-F238E27FC236}">
                <a16:creationId xmlns:a16="http://schemas.microsoft.com/office/drawing/2014/main" id="{96769DB3-1F4C-F7A2-8588-13418224B342}"/>
              </a:ext>
            </a:extLst>
          </p:cNvPr>
          <p:cNvSpPr>
            <a:spLocks noGrp="1"/>
          </p:cNvSpPr>
          <p:nvPr>
            <p:ph sz="half" idx="2"/>
          </p:nvPr>
        </p:nvSpPr>
        <p:spPr>
          <a:xfrm>
            <a:off x="712032" y="2055813"/>
            <a:ext cx="5307769" cy="3684588"/>
          </a:xfrm>
        </p:spPr>
        <p:txBody>
          <a:bodyPr>
            <a:normAutofit fontScale="92500" lnSpcReduction="10000"/>
          </a:bodyPr>
          <a:lstStyle/>
          <a:p>
            <a:r>
              <a:rPr lang="en-CA" dirty="0"/>
              <a:t>18 cas en 2025 (Chine)</a:t>
            </a:r>
          </a:p>
          <a:p>
            <a:pPr lvl="1"/>
            <a:r>
              <a:rPr lang="en-CA" dirty="0"/>
              <a:t>Infections sporadiques associées à la volaille</a:t>
            </a:r>
          </a:p>
          <a:p>
            <a:pPr lvl="1"/>
            <a:r>
              <a:rPr lang="en-CA" dirty="0"/>
              <a:t>Principalement des enfants présentant des symptômes bénins</a:t>
            </a:r>
          </a:p>
          <a:p>
            <a:r>
              <a:rPr lang="en-CA" dirty="0"/>
              <a:t>9 cas à ce jour en 2026 (8 en Chine, 1 en Italie, liés à des voyages)</a:t>
            </a:r>
          </a:p>
          <a:p>
            <a:pPr lvl="1"/>
            <a:r>
              <a:rPr lang="en-CA" dirty="0"/>
              <a:t>Maladies légères/modérées</a:t>
            </a:r>
          </a:p>
          <a:p>
            <a:r>
              <a:rPr lang="en-CA" dirty="0"/>
              <a:t>195 cas dans le monde depuis 1998, 2 décès</a:t>
            </a:r>
          </a:p>
          <a:p>
            <a:pPr lvl="1"/>
            <a:endParaRPr lang="en-CA" dirty="0"/>
          </a:p>
          <a:p>
            <a:endParaRPr lang="en-CA" dirty="0"/>
          </a:p>
        </p:txBody>
      </p:sp>
      <p:sp>
        <p:nvSpPr>
          <p:cNvPr id="11" name="Text Placeholder 10">
            <a:extLst>
              <a:ext uri="{FF2B5EF4-FFF2-40B4-BE49-F238E27FC236}">
                <a16:creationId xmlns:a16="http://schemas.microsoft.com/office/drawing/2014/main" id="{C789488B-AFA3-AFAF-740C-F27CB775DD22}"/>
              </a:ext>
            </a:extLst>
          </p:cNvPr>
          <p:cNvSpPr>
            <a:spLocks noGrp="1"/>
          </p:cNvSpPr>
          <p:nvPr>
            <p:ph type="body" sz="quarter" idx="3"/>
          </p:nvPr>
        </p:nvSpPr>
        <p:spPr>
          <a:xfrm>
            <a:off x="6172200" y="1273970"/>
            <a:ext cx="5183188" cy="823912"/>
          </a:xfrm>
        </p:spPr>
        <p:txBody>
          <a:bodyPr/>
          <a:lstStyle/>
          <a:p>
            <a:r>
              <a:rPr lang="en-CA" dirty="0"/>
              <a:t>H5N5 2.3.4.4b - HPAI</a:t>
            </a:r>
          </a:p>
        </p:txBody>
      </p:sp>
      <p:sp>
        <p:nvSpPr>
          <p:cNvPr id="12" name="Content Placeholder 11">
            <a:extLst>
              <a:ext uri="{FF2B5EF4-FFF2-40B4-BE49-F238E27FC236}">
                <a16:creationId xmlns:a16="http://schemas.microsoft.com/office/drawing/2014/main" id="{A346A316-00F7-D315-5818-2A5B14555E52}"/>
              </a:ext>
            </a:extLst>
          </p:cNvPr>
          <p:cNvSpPr>
            <a:spLocks noGrp="1"/>
          </p:cNvSpPr>
          <p:nvPr>
            <p:ph sz="quarter" idx="4"/>
          </p:nvPr>
        </p:nvSpPr>
        <p:spPr>
          <a:xfrm>
            <a:off x="6172200" y="2097882"/>
            <a:ext cx="5715000" cy="3684588"/>
          </a:xfrm>
        </p:spPr>
        <p:txBody>
          <a:bodyPr>
            <a:normAutofit fontScale="92500" lnSpcReduction="10000"/>
          </a:bodyPr>
          <a:lstStyle/>
          <a:p>
            <a:r>
              <a:rPr lang="en-CA" dirty="0"/>
              <a:t>1 </a:t>
            </a:r>
            <a:r>
              <a:rPr lang="en-CA" dirty="0" err="1"/>
              <a:t>cas</a:t>
            </a:r>
            <a:r>
              <a:rPr lang="en-CA" dirty="0"/>
              <a:t> aux États-Unis </a:t>
            </a:r>
            <a:r>
              <a:rPr lang="en-CA" dirty="0" err="1"/>
              <a:t>en</a:t>
            </a:r>
            <a:r>
              <a:rPr lang="en-CA" dirty="0"/>
              <a:t> </a:t>
            </a:r>
            <a:r>
              <a:rPr lang="en-CA" dirty="0" err="1"/>
              <a:t>novembre</a:t>
            </a:r>
            <a:r>
              <a:rPr lang="en-CA" dirty="0"/>
              <a:t> 2025</a:t>
            </a:r>
          </a:p>
          <a:p>
            <a:r>
              <a:rPr lang="en-CA" dirty="0"/>
              <a:t>Exposition à de la volaille </a:t>
            </a:r>
            <a:r>
              <a:rPr lang="en-CA" dirty="0" err="1"/>
              <a:t>infectée</a:t>
            </a:r>
            <a:endParaRPr lang="en-CA" dirty="0">
              <a:ea typeface="Calibri"/>
              <a:cs typeface="Calibri"/>
            </a:endParaRPr>
          </a:p>
          <a:p>
            <a:r>
              <a:rPr lang="en-CA" dirty="0" err="1"/>
              <a:t>Problèmes</a:t>
            </a:r>
            <a:r>
              <a:rPr lang="en-CA" dirty="0"/>
              <a:t> de santé sous-</a:t>
            </a:r>
            <a:r>
              <a:rPr lang="en-CA" dirty="0" err="1"/>
              <a:t>jacents</a:t>
            </a:r>
            <a:endParaRPr lang="en-CA" dirty="0">
              <a:ea typeface="Calibri"/>
              <a:cs typeface="Calibri"/>
            </a:endParaRPr>
          </a:p>
          <a:p>
            <a:r>
              <a:rPr lang="en-CA" dirty="0" err="1"/>
              <a:t>Décès</a:t>
            </a:r>
            <a:r>
              <a:rPr lang="en-CA" dirty="0"/>
              <a:t> le 21 </a:t>
            </a:r>
            <a:r>
              <a:rPr lang="en-CA" dirty="0" err="1"/>
              <a:t>novembre</a:t>
            </a:r>
            <a:endParaRPr lang="en-CA" baseline="30000" dirty="0" err="1">
              <a:ea typeface="Calibri"/>
              <a:cs typeface="Calibri"/>
            </a:endParaRPr>
          </a:p>
          <a:p>
            <a:endParaRPr lang="en-CA" dirty="0"/>
          </a:p>
          <a:p>
            <a:r>
              <a:rPr lang="en-CA" dirty="0"/>
              <a:t>1 </a:t>
            </a:r>
            <a:r>
              <a:rPr lang="en-CA" dirty="0" err="1"/>
              <a:t>cas</a:t>
            </a:r>
            <a:r>
              <a:rPr lang="en-CA" dirty="0"/>
              <a:t> </a:t>
            </a:r>
            <a:r>
              <a:rPr lang="en-CA" dirty="0" err="1"/>
              <a:t>signalé</a:t>
            </a:r>
            <a:r>
              <a:rPr lang="en-CA" dirty="0"/>
              <a:t> dans le monde </a:t>
            </a:r>
            <a:r>
              <a:rPr lang="en-CA" dirty="0" err="1"/>
              <a:t>entier</a:t>
            </a:r>
            <a:r>
              <a:rPr lang="en-CA" dirty="0"/>
              <a:t> de </a:t>
            </a:r>
            <a:r>
              <a:rPr lang="en-CA" dirty="0" err="1"/>
              <a:t>maladie</a:t>
            </a:r>
            <a:r>
              <a:rPr lang="en-CA" dirty="0"/>
              <a:t> humaine due au virus H5N5</a:t>
            </a:r>
          </a:p>
        </p:txBody>
      </p:sp>
      <p:pic>
        <p:nvPicPr>
          <p:cNvPr id="6" name="Picture 5" descr="A blue person silhouette on a black background&#10;&#10;Description automatically generated">
            <a:extLst>
              <a:ext uri="{FF2B5EF4-FFF2-40B4-BE49-F238E27FC236}">
                <a16:creationId xmlns:a16="http://schemas.microsoft.com/office/drawing/2014/main" id="{7C7B415C-A068-DCC2-77B7-1C0344844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4078" y="0"/>
            <a:ext cx="1405890" cy="1405890"/>
          </a:xfrm>
          <a:prstGeom prst="rect">
            <a:avLst/>
          </a:prstGeom>
        </p:spPr>
      </p:pic>
    </p:spTree>
    <p:extLst>
      <p:ext uri="{BB962C8B-B14F-4D97-AF65-F5344CB8AC3E}">
        <p14:creationId xmlns:p14="http://schemas.microsoft.com/office/powerpoint/2010/main" val="66626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33B-160E-095B-03B4-164A0FFC583F}"/>
              </a:ext>
            </a:extLst>
          </p:cNvPr>
          <p:cNvSpPr>
            <a:spLocks noGrp="1"/>
          </p:cNvSpPr>
          <p:nvPr>
            <p:ph type="title"/>
          </p:nvPr>
        </p:nvSpPr>
        <p:spPr/>
        <p:txBody>
          <a:bodyPr/>
          <a:lstStyle/>
          <a:p>
            <a:r>
              <a:rPr lang="en-CA" sz="3200" dirty="0"/>
              <a:t>Nouvelles approches innovantes dans la gestion de l'influenza aviaire hautement pathogène</a:t>
            </a:r>
            <a:br>
              <a:rPr lang="en-CA" dirty="0">
                <a:solidFill>
                  <a:srgbClr val="7030A0"/>
                </a:solidFill>
              </a:rPr>
            </a:br>
            <a:endParaRPr lang="en-CA" dirty="0"/>
          </a:p>
        </p:txBody>
      </p:sp>
      <p:sp>
        <p:nvSpPr>
          <p:cNvPr id="3" name="Content Placeholder 2">
            <a:extLst>
              <a:ext uri="{FF2B5EF4-FFF2-40B4-BE49-F238E27FC236}">
                <a16:creationId xmlns:a16="http://schemas.microsoft.com/office/drawing/2014/main" id="{5C841990-D179-1539-68D9-5F1C134DC77A}"/>
              </a:ext>
            </a:extLst>
          </p:cNvPr>
          <p:cNvSpPr>
            <a:spLocks noGrp="1"/>
          </p:cNvSpPr>
          <p:nvPr>
            <p:ph sz="half" idx="1"/>
          </p:nvPr>
        </p:nvSpPr>
        <p:spPr>
          <a:xfrm>
            <a:off x="838200" y="1454150"/>
            <a:ext cx="5181600" cy="4351338"/>
          </a:xfrm>
        </p:spPr>
        <p:txBody>
          <a:bodyPr/>
          <a:lstStyle/>
          <a:p>
            <a:r>
              <a:rPr lang="en-CA" dirty="0">
                <a:hlinkClick r:id="rId2"/>
              </a:rPr>
              <a:t>Protéger l'approvisionnement national en volaille | K-State Today | Université d'État du Kansas</a:t>
            </a:r>
            <a:endParaRPr lang="en-CA" dirty="0"/>
          </a:p>
          <a:p>
            <a:pPr lvl="1"/>
            <a:r>
              <a:rPr lang="en-CA" sz="2200" dirty="0"/>
              <a:t>Recherche visant à développer un vaccin contre l'IAHP à partir de vers de farine</a:t>
            </a:r>
          </a:p>
          <a:p>
            <a:r>
              <a:rPr lang="en-CA" dirty="0">
                <a:hlinkClick r:id="rId3"/>
              </a:rPr>
              <a:t>Étude de l'IAHP dans l'air</a:t>
            </a:r>
            <a:endParaRPr lang="en-CA" dirty="0"/>
          </a:p>
          <a:p>
            <a:pPr lvl="1"/>
            <a:r>
              <a:rPr lang="en-CA" sz="2200" dirty="0"/>
              <a:t>Plasma non thermique pour inactiver l'IAHP</a:t>
            </a:r>
          </a:p>
          <a:p>
            <a:pPr lvl="1"/>
            <a:r>
              <a:rPr lang="en-CA" sz="2200" dirty="0"/>
              <a:t>Étude de la durée pendant laquelle le virus reste infectieux dans l'air et de la capacité de la technologie du plasma non thermique à réduire son infectiosité</a:t>
            </a:r>
          </a:p>
        </p:txBody>
      </p:sp>
      <p:sp>
        <p:nvSpPr>
          <p:cNvPr id="4" name="Content Placeholder 3">
            <a:extLst>
              <a:ext uri="{FF2B5EF4-FFF2-40B4-BE49-F238E27FC236}">
                <a16:creationId xmlns:a16="http://schemas.microsoft.com/office/drawing/2014/main" id="{97AE0503-391A-57B5-6FE7-5933B68CF53B}"/>
              </a:ext>
            </a:extLst>
          </p:cNvPr>
          <p:cNvSpPr>
            <a:spLocks noGrp="1"/>
          </p:cNvSpPr>
          <p:nvPr>
            <p:ph sz="half" idx="2"/>
          </p:nvPr>
        </p:nvSpPr>
        <p:spPr>
          <a:xfrm>
            <a:off x="6172202" y="1454150"/>
            <a:ext cx="5181600" cy="4351338"/>
          </a:xfrm>
        </p:spPr>
        <p:txBody>
          <a:bodyPr/>
          <a:lstStyle/>
          <a:p>
            <a:r>
              <a:rPr lang="en-CA" dirty="0">
                <a:solidFill>
                  <a:srgbClr val="0070C0"/>
                </a:solidFill>
                <a:hlinkClick r:id="rId4">
                  <a:extLst>
                    <a:ext uri="{A12FA001-AC4F-418D-AE19-62706E023703}">
                      <ahyp:hlinkClr xmlns:ahyp="http://schemas.microsoft.com/office/drawing/2018/hyperlinkcolor" val="tx"/>
                    </a:ext>
                  </a:extLst>
                </a:hlinkClick>
              </a:rPr>
              <a:t>Technologies de détection multimodales pour </a:t>
            </a:r>
            <a:r>
              <a:rPr lang="en-CA" dirty="0" err="1">
                <a:solidFill>
                  <a:srgbClr val="0070C0"/>
                </a:solidFill>
                <a:hlinkClick r:id="rId4">
                  <a:extLst>
                    <a:ext uri="{A12FA001-AC4F-418D-AE19-62706E023703}">
                      <ahyp:hlinkClr xmlns:ahyp="http://schemas.microsoft.com/office/drawing/2018/hyperlinkcolor" val="tx"/>
                    </a:ext>
                  </a:extLst>
                </a:hlinkClick>
              </a:rPr>
              <a:t>la biosurveillance</a:t>
            </a:r>
            <a:r>
              <a:rPr lang="en-CA" dirty="0">
                <a:solidFill>
                  <a:srgbClr val="0070C0"/>
                </a:solidFill>
                <a:hlinkClick r:id="rId4">
                  <a:extLst>
                    <a:ext uri="{A12FA001-AC4F-418D-AE19-62706E023703}">
                      <ahyp:hlinkClr xmlns:ahyp="http://schemas.microsoft.com/office/drawing/2018/hyperlinkcolor" val="tx"/>
                    </a:ext>
                  </a:extLst>
                </a:hlinkClick>
              </a:rPr>
              <a:t> de l'IAHP dans les systèmes de production avicole | </a:t>
            </a:r>
            <a:r>
              <a:rPr lang="en-CA" dirty="0" err="1">
                <a:solidFill>
                  <a:srgbClr val="0070C0"/>
                </a:solidFill>
                <a:hlinkClick r:id="rId4">
                  <a:extLst>
                    <a:ext uri="{A12FA001-AC4F-418D-AE19-62706E023703}">
                      <ahyp:hlinkClr xmlns:ahyp="http://schemas.microsoft.com/office/drawing/2018/hyperlinkcolor" val="tx"/>
                    </a:ext>
                  </a:extLst>
                </a:hlinkClick>
              </a:rPr>
              <a:t>npj </a:t>
            </a:r>
            <a:r>
              <a:rPr lang="en-CA" dirty="0">
                <a:solidFill>
                  <a:srgbClr val="0070C0"/>
                </a:solidFill>
                <a:hlinkClick r:id="rId4">
                  <a:extLst>
                    <a:ext uri="{A12FA001-AC4F-418D-AE19-62706E023703}">
                      <ahyp:hlinkClr xmlns:ahyp="http://schemas.microsoft.com/office/drawing/2018/hyperlinkcolor" val="tx"/>
                    </a:ext>
                  </a:extLst>
                </a:hlinkClick>
              </a:rPr>
              <a:t>Biosensing</a:t>
            </a:r>
            <a:endParaRPr lang="en-CA" dirty="0">
              <a:solidFill>
                <a:srgbClr val="0070C0"/>
              </a:solidFill>
            </a:endParaRPr>
          </a:p>
          <a:p>
            <a:pPr lvl="1"/>
            <a:r>
              <a:rPr lang="en-CA" sz="2200" dirty="0"/>
              <a:t>Étude des signaux moléculaires, physiologiques et biologiques pour une détection plus précoce de l'IAHP</a:t>
            </a:r>
          </a:p>
          <a:p>
            <a:pPr lvl="2"/>
            <a:r>
              <a:rPr lang="en-CA" sz="1900" dirty="0"/>
              <a:t>Détection de l'ARN viral ou des antigènes</a:t>
            </a:r>
          </a:p>
          <a:p>
            <a:pPr lvl="2"/>
            <a:r>
              <a:rPr lang="en-CA" sz="1900" dirty="0"/>
              <a:t>Imagerie thermique pour la détection de la fièvre</a:t>
            </a:r>
          </a:p>
          <a:p>
            <a:pPr lvl="2"/>
            <a:r>
              <a:rPr lang="en-CA" sz="1900" dirty="0"/>
              <a:t>Surveillance acoustique des anomalies respiratoires et des changements dans la vocalisation</a:t>
            </a:r>
          </a:p>
          <a:p>
            <a:pPr lvl="2"/>
            <a:endParaRPr lang="en-CA" dirty="0"/>
          </a:p>
          <a:p>
            <a:pPr lvl="1"/>
            <a:endParaRPr lang="en-CA" dirty="0"/>
          </a:p>
        </p:txBody>
      </p:sp>
    </p:spTree>
    <p:extLst>
      <p:ext uri="{BB962C8B-B14F-4D97-AF65-F5344CB8AC3E}">
        <p14:creationId xmlns:p14="http://schemas.microsoft.com/office/powerpoint/2010/main" val="28110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088F-19C5-06A6-1BFF-8147230E356E}"/>
              </a:ext>
            </a:extLst>
          </p:cNvPr>
          <p:cNvSpPr>
            <a:spLocks noGrp="1"/>
          </p:cNvSpPr>
          <p:nvPr>
            <p:ph type="title"/>
          </p:nvPr>
        </p:nvSpPr>
        <p:spPr>
          <a:xfrm>
            <a:off x="838200" y="1"/>
            <a:ext cx="10515600" cy="1024986"/>
          </a:xfrm>
        </p:spPr>
        <p:txBody>
          <a:bodyPr/>
          <a:lstStyle/>
          <a:p>
            <a:r>
              <a:rPr lang="en-CA" dirty="0"/>
              <a:t>Maladie de Newcastle</a:t>
            </a:r>
          </a:p>
        </p:txBody>
      </p:sp>
      <p:sp>
        <p:nvSpPr>
          <p:cNvPr id="3" name="Content Placeholder 2">
            <a:extLst>
              <a:ext uri="{FF2B5EF4-FFF2-40B4-BE49-F238E27FC236}">
                <a16:creationId xmlns:a16="http://schemas.microsoft.com/office/drawing/2014/main" id="{979B85A5-D0D7-F56E-CBFD-7E32725CFF1A}"/>
              </a:ext>
            </a:extLst>
          </p:cNvPr>
          <p:cNvSpPr>
            <a:spLocks noGrp="1"/>
          </p:cNvSpPr>
          <p:nvPr>
            <p:ph sz="half" idx="1"/>
          </p:nvPr>
        </p:nvSpPr>
        <p:spPr>
          <a:xfrm>
            <a:off x="152400" y="1046978"/>
            <a:ext cx="4621968" cy="5521602"/>
          </a:xfrm>
        </p:spPr>
        <p:txBody>
          <a:bodyPr/>
          <a:lstStyle/>
          <a:p>
            <a:pPr marL="0" indent="0">
              <a:buNone/>
            </a:pPr>
            <a:r>
              <a:rPr lang="en-CA" dirty="0"/>
              <a:t>Cas actuels en Europe</a:t>
            </a:r>
          </a:p>
          <a:p>
            <a:r>
              <a:rPr lang="en-CA" dirty="0"/>
              <a:t>Depuis janvier </a:t>
            </a:r>
          </a:p>
          <a:p>
            <a:pPr lvl="1"/>
            <a:r>
              <a:rPr lang="en-CA" sz="2000" dirty="0"/>
              <a:t>Pologne </a:t>
            </a:r>
          </a:p>
          <a:p>
            <a:pPr lvl="1"/>
            <a:r>
              <a:rPr lang="en-CA" sz="2000" dirty="0"/>
              <a:t>Allemagne </a:t>
            </a:r>
          </a:p>
          <a:p>
            <a:pPr lvl="1"/>
            <a:r>
              <a:rPr lang="en-CA" sz="2000" dirty="0"/>
              <a:t>Espagne</a:t>
            </a:r>
          </a:p>
          <a:p>
            <a:pPr lvl="1"/>
            <a:r>
              <a:rPr lang="en-CA" sz="2000" dirty="0"/>
              <a:t>Lituanie</a:t>
            </a:r>
          </a:p>
          <a:p>
            <a:r>
              <a:rPr lang="en-CA" dirty="0"/>
              <a:t>En 2025</a:t>
            </a:r>
          </a:p>
          <a:p>
            <a:pPr lvl="1"/>
            <a:r>
              <a:rPr lang="en-CA" sz="2000" dirty="0"/>
              <a:t>Pologne </a:t>
            </a:r>
          </a:p>
          <a:p>
            <a:pPr lvl="1"/>
            <a:r>
              <a:rPr lang="en-CA" sz="2000" dirty="0"/>
              <a:t>Espagne</a:t>
            </a:r>
          </a:p>
          <a:p>
            <a:pPr lvl="1"/>
            <a:r>
              <a:rPr lang="en-CA" sz="2000" dirty="0"/>
              <a:t>Slovénie</a:t>
            </a:r>
          </a:p>
          <a:p>
            <a:pPr lvl="1"/>
            <a:r>
              <a:rPr lang="en-CA" sz="2000" dirty="0"/>
              <a:t>Slovaquie</a:t>
            </a:r>
          </a:p>
          <a:p>
            <a:pPr lvl="1"/>
            <a:r>
              <a:rPr lang="en-CA" sz="2000" dirty="0"/>
              <a:t>Malte </a:t>
            </a:r>
          </a:p>
          <a:p>
            <a:pPr lvl="1"/>
            <a:r>
              <a:rPr lang="en-CA" sz="2000" dirty="0"/>
              <a:t>Bulgarie</a:t>
            </a:r>
          </a:p>
          <a:p>
            <a:pPr lvl="1"/>
            <a:r>
              <a:rPr lang="en-CA" sz="2000" dirty="0"/>
              <a:t>Macédoine du Nord</a:t>
            </a:r>
          </a:p>
          <a:p>
            <a:pPr marL="0" indent="0">
              <a:buNone/>
            </a:pPr>
            <a:r>
              <a:rPr lang="en-CA" dirty="0"/>
              <a:t> </a:t>
            </a:r>
          </a:p>
        </p:txBody>
      </p:sp>
      <p:pic>
        <p:nvPicPr>
          <p:cNvPr id="9" name="Picture 8">
            <a:extLst>
              <a:ext uri="{FF2B5EF4-FFF2-40B4-BE49-F238E27FC236}">
                <a16:creationId xmlns:a16="http://schemas.microsoft.com/office/drawing/2014/main" id="{2397C01B-6ED1-E0CB-1B85-93AF3199534A}"/>
              </a:ext>
            </a:extLst>
          </p:cNvPr>
          <p:cNvPicPr>
            <a:picLocks noChangeAspect="1"/>
          </p:cNvPicPr>
          <p:nvPr/>
        </p:nvPicPr>
        <p:blipFill>
          <a:blip r:embed="rId3"/>
          <a:stretch>
            <a:fillRect/>
          </a:stretch>
        </p:blipFill>
        <p:spPr>
          <a:xfrm>
            <a:off x="4014646" y="1046978"/>
            <a:ext cx="8177354" cy="4831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5202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1EA4-EBE3-247B-D8E7-6A0684A1FA61}"/>
              </a:ext>
            </a:extLst>
          </p:cNvPr>
          <p:cNvSpPr>
            <a:spLocks noGrp="1"/>
          </p:cNvSpPr>
          <p:nvPr>
            <p:ph type="title"/>
          </p:nvPr>
        </p:nvSpPr>
        <p:spPr>
          <a:xfrm>
            <a:off x="110204" y="115562"/>
            <a:ext cx="11223653" cy="734367"/>
          </a:xfrm>
        </p:spPr>
        <p:txBody>
          <a:bodyPr/>
          <a:lstStyle/>
          <a:p>
            <a:r>
              <a:rPr lang="en-CA" dirty="0"/>
              <a:t>Alerte sur la maladie de Newcastle</a:t>
            </a:r>
          </a:p>
        </p:txBody>
      </p:sp>
      <p:sp>
        <p:nvSpPr>
          <p:cNvPr id="4" name="Content Placeholder 3">
            <a:extLst>
              <a:ext uri="{FF2B5EF4-FFF2-40B4-BE49-F238E27FC236}">
                <a16:creationId xmlns:a16="http://schemas.microsoft.com/office/drawing/2014/main" id="{FABEAD34-D278-2B34-73FF-432DD6DA5C98}"/>
              </a:ext>
            </a:extLst>
          </p:cNvPr>
          <p:cNvSpPr>
            <a:spLocks noGrp="1"/>
          </p:cNvSpPr>
          <p:nvPr>
            <p:ph sz="half" idx="2"/>
          </p:nvPr>
        </p:nvSpPr>
        <p:spPr>
          <a:xfrm>
            <a:off x="6306428" y="752622"/>
            <a:ext cx="5775368" cy="4351338"/>
          </a:xfrm>
        </p:spPr>
        <p:txBody>
          <a:bodyPr/>
          <a:lstStyle/>
          <a:p>
            <a:r>
              <a:rPr lang="en-CA" dirty="0"/>
              <a:t>Augmentation des cas chez les troupeaux vaccinés et commerciaux</a:t>
            </a:r>
          </a:p>
          <a:p>
            <a:r>
              <a:rPr lang="en-CA" dirty="0"/>
              <a:t>Préoccupations concernant : </a:t>
            </a:r>
          </a:p>
          <a:p>
            <a:pPr lvl="1"/>
            <a:r>
              <a:rPr lang="en-CA" dirty="0"/>
              <a:t>l'efficacité du vaccin</a:t>
            </a:r>
          </a:p>
          <a:p>
            <a:pPr lvl="1"/>
            <a:r>
              <a:rPr lang="en-CA" dirty="0"/>
              <a:t>la mise en œuvre des mesures de biosécurité</a:t>
            </a:r>
          </a:p>
          <a:p>
            <a:pPr lvl="1"/>
            <a:r>
              <a:rPr lang="en-CA" dirty="0"/>
              <a:t>l'émergence de souches plus virulentes</a:t>
            </a:r>
          </a:p>
          <a:p>
            <a:r>
              <a:rPr lang="en-CA" dirty="0"/>
              <a:t>Réservoirs persistants chez les pigeons et les cormorans</a:t>
            </a:r>
          </a:p>
          <a:p>
            <a:r>
              <a:rPr lang="en-CA" dirty="0"/>
              <a:t>Biais de détection potentiel dû à l'augmentation des tests en raison de l'IAHP</a:t>
            </a:r>
          </a:p>
          <a:p>
            <a:r>
              <a:rPr lang="en-CA" dirty="0"/>
              <a:t>Pressions sur la capacité du système dues à des épidémies simultanées</a:t>
            </a:r>
          </a:p>
        </p:txBody>
      </p:sp>
      <p:pic>
        <p:nvPicPr>
          <p:cNvPr id="2050" name="Picture 2" descr="A graph of a bar&#10;&#10;AI-generated content may be incorrect.">
            <a:extLst>
              <a:ext uri="{FF2B5EF4-FFF2-40B4-BE49-F238E27FC236}">
                <a16:creationId xmlns:a16="http://schemas.microsoft.com/office/drawing/2014/main" id="{E84BE5A1-058C-91D4-B77E-535A08A5B96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0295" y="2057609"/>
            <a:ext cx="5635278" cy="229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9D8C98-35AE-CE7E-634D-857250E9D84A}"/>
              </a:ext>
            </a:extLst>
          </p:cNvPr>
          <p:cNvSpPr txBox="1"/>
          <p:nvPr/>
        </p:nvSpPr>
        <p:spPr>
          <a:xfrm>
            <a:off x="626076" y="4642295"/>
            <a:ext cx="4351128" cy="461665"/>
          </a:xfrm>
          <a:prstGeom prst="rect">
            <a:avLst/>
          </a:prstGeom>
          <a:noFill/>
        </p:spPr>
        <p:txBody>
          <a:bodyPr wrap="none" rtlCol="0">
            <a:spAutoFit/>
          </a:bodyPr>
          <a:lstStyle/>
          <a:p>
            <a:r>
              <a:rPr lang="en-CA" sz="2400" dirty="0"/>
              <a:t>24 réponses, note moyenne de 2,96</a:t>
            </a:r>
          </a:p>
        </p:txBody>
      </p:sp>
      <p:sp>
        <p:nvSpPr>
          <p:cNvPr id="9" name="TextBox 8">
            <a:extLst>
              <a:ext uri="{FF2B5EF4-FFF2-40B4-BE49-F238E27FC236}">
                <a16:creationId xmlns:a16="http://schemas.microsoft.com/office/drawing/2014/main" id="{59D5BB54-7B1B-3DF4-4DA2-5FFBBB93D99E}"/>
              </a:ext>
            </a:extLst>
          </p:cNvPr>
          <p:cNvSpPr txBox="1"/>
          <p:nvPr/>
        </p:nvSpPr>
        <p:spPr>
          <a:xfrm>
            <a:off x="88508" y="5643713"/>
            <a:ext cx="6217920" cy="923330"/>
          </a:xfrm>
          <a:prstGeom prst="rect">
            <a:avLst/>
          </a:prstGeom>
          <a:noFill/>
        </p:spPr>
        <p:txBody>
          <a:bodyPr wrap="square">
            <a:spAutoFit/>
          </a:bodyPr>
          <a:lstStyle/>
          <a:p>
            <a:pPr marL="285750" indent="-285750">
              <a:buFont typeface="Arial" panose="020B0604020202020204" pitchFamily="34" charset="0"/>
              <a:buChar char="•"/>
            </a:pPr>
            <a:r>
              <a:rPr lang="en-CA" sz="1800" b="0" i="0" kern="1200" dirty="0">
                <a:solidFill>
                  <a:schemeClr val="tx1"/>
                </a:solidFill>
                <a:effectLst/>
                <a:latin typeface="+mn-lt"/>
                <a:ea typeface="+mn-ea"/>
                <a:cs typeface="+mn-cs"/>
              </a:rPr>
              <a:t>Les répondants ont généralement considéré ce signal comme important pour la connaissance de la situation plutôt que comme une indication d'un risque immédiat pour le Canada. </a:t>
            </a:r>
            <a:endParaRPr lang="en-CA" dirty="0"/>
          </a:p>
        </p:txBody>
      </p:sp>
      <p:sp>
        <p:nvSpPr>
          <p:cNvPr id="6" name="TextBox 5">
            <a:extLst>
              <a:ext uri="{FF2B5EF4-FFF2-40B4-BE49-F238E27FC236}">
                <a16:creationId xmlns:a16="http://schemas.microsoft.com/office/drawing/2014/main" id="{EE6732A7-B85A-04DE-DCB8-D830BB9ECCFF}"/>
              </a:ext>
            </a:extLst>
          </p:cNvPr>
          <p:cNvSpPr txBox="1"/>
          <p:nvPr/>
        </p:nvSpPr>
        <p:spPr>
          <a:xfrm>
            <a:off x="86296" y="837832"/>
            <a:ext cx="6220132" cy="369332"/>
          </a:xfrm>
          <a:prstGeom prst="rect">
            <a:avLst/>
          </a:prstGeom>
          <a:noFill/>
        </p:spPr>
        <p:txBody>
          <a:bodyPr wrap="square">
            <a:spAutoFit/>
          </a:bodyPr>
          <a:lstStyle/>
          <a:p>
            <a:r>
              <a:rPr lang="en-CA" dirty="0">
                <a:hlinkClick r:id="rId4"/>
              </a:rPr>
              <a:t>Ping</a:t>
            </a:r>
            <a:endParaRPr lang="en-CA" dirty="0"/>
          </a:p>
        </p:txBody>
      </p:sp>
    </p:spTree>
    <p:extLst>
      <p:ext uri="{BB962C8B-B14F-4D97-AF65-F5344CB8AC3E}">
        <p14:creationId xmlns:p14="http://schemas.microsoft.com/office/powerpoint/2010/main" val="165210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254653"/>
            <a:ext cx="10515600" cy="531159"/>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959370"/>
            <a:ext cx="10515600" cy="5112818"/>
          </a:xfrm>
        </p:spPr>
        <p:txBody>
          <a:bodyPr/>
          <a:lstStyle/>
          <a:p>
            <a:r>
              <a:rPr lang="en-CA" sz="2000" dirty="0">
                <a:hlinkClick r:id="rId3"/>
              </a:rPr>
              <a:t>Prise en charge d'une maladie grave chez un adolescent causée par une infection par le virus de la grippe aviaire A(H5N1) hautement pathogène en Colombie-Britannique, au Canada </a:t>
            </a:r>
            <a:r>
              <a:rPr lang="en-CA" sz="2000" dirty="0">
                <a:hlinkClick r:id="rId4">
                  <a:extLst>
                    <a:ext uri="{A12FA001-AC4F-418D-AE19-62706E023703}">
                      <ahyp:hlinkClr xmlns:ahyp="http://schemas.microsoft.com/office/drawing/2018/hyperlinkcolor" val="tx"/>
                    </a:ext>
                  </a:extLst>
                </a:hlinkClick>
              </a:rPr>
              <a:t>– </a:t>
            </a:r>
            <a:r>
              <a:rPr lang="en-CA" sz="2000" dirty="0">
                <a:hlinkClick r:id="rId3"/>
              </a:rPr>
              <a:t>ScienceDirect</a:t>
            </a:r>
            <a:endParaRPr lang="en-CA" sz="2000" dirty="0"/>
          </a:p>
          <a:p>
            <a:r>
              <a:rPr lang="en-CA" sz="2000" dirty="0">
                <a:hlinkClick r:id="rId5"/>
              </a:rPr>
              <a:t>Virus de la grippe aviaire H4N6 en Iran : premier isolement et analyses moléculaires | Virus Genes | Springer Nature Link</a:t>
            </a:r>
            <a:endParaRPr lang="en-CA" sz="2000" dirty="0"/>
          </a:p>
          <a:p>
            <a:r>
              <a:rPr lang="en-CA" sz="2000" dirty="0">
                <a:hlinkClick r:id="rId6"/>
              </a:rPr>
              <a:t>Mutations des protéines virales permettant l'adaptation aux mammifères chez les virus de la grippe aviaire A : stratégies d'atténuation du risque zoonotique et perspectives d'avenir </a:t>
            </a:r>
            <a:r>
              <a:rPr lang="en-CA" sz="2000" dirty="0">
                <a:hlinkClick r:id="rId4">
                  <a:extLst>
                    <a:ext uri="{A12FA001-AC4F-418D-AE19-62706E023703}">
                      <ahyp:hlinkClr xmlns:ahyp="http://schemas.microsoft.com/office/drawing/2018/hyperlinkcolor" val="tx"/>
                    </a:ext>
                  </a:extLst>
                </a:hlinkClick>
              </a:rPr>
              <a:t>– </a:t>
            </a:r>
            <a:r>
              <a:rPr lang="en-CA" sz="2000" dirty="0">
                <a:hlinkClick r:id="rId6"/>
              </a:rPr>
              <a:t>ScienceDirect</a:t>
            </a:r>
            <a:endParaRPr lang="en-CA" sz="2000" dirty="0"/>
          </a:p>
          <a:p>
            <a:r>
              <a:rPr lang="en-CA" sz="2000" dirty="0">
                <a:hlinkClick r:id="rId7"/>
              </a:rPr>
              <a:t>Évaluation du risque de transmission de l'influenza aviaire hautement pathogène H5 le long des voies migratoires des oiseaux sauvages aux États-Unis | Nature Communications</a:t>
            </a:r>
            <a:endParaRPr lang="en-CA" sz="2000" dirty="0"/>
          </a:p>
          <a:p>
            <a:r>
              <a:rPr lang="en-CA" sz="2000" dirty="0">
                <a:hlinkClick r:id="rId8"/>
              </a:rPr>
              <a:t>La vaccination contre le virus de la grippe aviaire H5 HP entraîne une réponse immunitaire persistante chez les manchots royaux sauvages | Nature Communications</a:t>
            </a:r>
            <a:endParaRPr lang="en-CA" sz="2000" dirty="0"/>
          </a:p>
          <a:p>
            <a:r>
              <a:rPr lang="en-CA" sz="2000" dirty="0">
                <a:hlinkClick r:id="rId9"/>
              </a:rPr>
              <a:t>Frontiers | Détection précoce et caractérisation génétique des virus de la grippe aviaire hautement pathogène H5N1 et H5N9 du clade 2.3.4.4b au début de la migration automnale des oiseaux sauvages en </a:t>
            </a:r>
            <a:r>
              <a:rPr lang="en-CA" sz="2000" dirty="0" err="1">
                <a:hlinkClick r:id="rId9"/>
              </a:rPr>
              <a:t>octobre</a:t>
            </a:r>
            <a:r>
              <a:rPr lang="en-CA" sz="2000" dirty="0">
                <a:hlinkClick r:id="rId9"/>
              </a:rPr>
              <a:t> 2025 en Corée du Sud</a:t>
            </a:r>
            <a:endParaRPr lang="en-US" sz="2000" dirty="0">
              <a:solidFill>
                <a:srgbClr val="FF0000"/>
              </a:solidFill>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22214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49"/>
            <a:ext cx="10515600" cy="933450"/>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670181"/>
            <a:ext cx="10515600" cy="5517637"/>
          </a:xfrm>
        </p:spPr>
        <p:txBody>
          <a:bodyPr/>
          <a:lstStyle/>
          <a:p>
            <a:r>
              <a:rPr lang="en-CA" sz="2000" dirty="0">
                <a:hlinkClick r:id="rId3"/>
              </a:rPr>
              <a:t>Introductions multiples de virus de la grippe aviaire hautement pathogène dans le Haut-Arctique : Svalbard et Jan Mayen, 2022–2025 | </a:t>
            </a:r>
            <a:r>
              <a:rPr lang="en-CA" sz="2000" dirty="0" err="1">
                <a:hlinkClick r:id="rId3"/>
              </a:rPr>
              <a:t>bioRxiv</a:t>
            </a:r>
            <a:endParaRPr lang="en-CA" sz="2000" dirty="0"/>
          </a:p>
          <a:p>
            <a:r>
              <a:rPr lang="en-CA" sz="2000" dirty="0">
                <a:hlinkClick r:id="rId4"/>
              </a:rPr>
              <a:t>État actuel de la transmission du virus de la grippe aviaire hautement pathogène H5N1 du clade 2.3.4.4b chez les mammifères</a:t>
            </a:r>
            <a:r>
              <a:rPr lang="en-CA" sz="2000" dirty="0"/>
              <a:t> </a:t>
            </a:r>
          </a:p>
          <a:p>
            <a:r>
              <a:rPr lang="en-CA" sz="2000" dirty="0">
                <a:hlinkClick r:id="rId5"/>
              </a:rPr>
              <a:t>Technologies de détection multimodales pour </a:t>
            </a:r>
            <a:r>
              <a:rPr lang="en-CA" sz="2000" dirty="0" err="1">
                <a:hlinkClick r:id="rId5"/>
              </a:rPr>
              <a:t>la biosurveillance</a:t>
            </a:r>
            <a:r>
              <a:rPr lang="en-CA" sz="2000" dirty="0">
                <a:hlinkClick r:id="rId5"/>
              </a:rPr>
              <a:t> de l'influenza aviaire hautement pathogène dans les systèmes de production avicole | </a:t>
            </a:r>
            <a:r>
              <a:rPr lang="en-CA" sz="2000" dirty="0" err="1">
                <a:hlinkClick r:id="rId5"/>
              </a:rPr>
              <a:t>npj </a:t>
            </a:r>
            <a:r>
              <a:rPr lang="en-CA" sz="2000" dirty="0">
                <a:hlinkClick r:id="rId5"/>
              </a:rPr>
              <a:t>Biosensing</a:t>
            </a:r>
            <a:endParaRPr lang="en-CA" sz="2000" dirty="0"/>
          </a:p>
          <a:p>
            <a:r>
              <a:rPr lang="en-CA" sz="2000" dirty="0">
                <a:hlinkClick r:id="rId6"/>
              </a:rPr>
              <a:t>Émergence et caractéristiques génétiques des virus de la grippe aviaire hautement pathogène H5N1, H5N6 et H5N3 du clade 2.3.4.4b en Corée du Sud au cours des saisons hivernales 2023–2024 et 2024–2025 – PMC</a:t>
            </a:r>
            <a:endParaRPr lang="en-CA" sz="2000" dirty="0"/>
          </a:p>
          <a:p>
            <a:r>
              <a:rPr lang="en-CA" sz="2000" dirty="0">
                <a:hlinkClick r:id="rId7"/>
              </a:rPr>
              <a:t>Les larves de mouches comme échantillon alternatif pour la détection du virus de la grippe aviaire hautement pathogène A(H5N1) – PubMed</a:t>
            </a:r>
            <a:endParaRPr lang="en-CA" sz="2000" dirty="0"/>
          </a:p>
          <a:p>
            <a:r>
              <a:rPr lang="en-CA" sz="2000" dirty="0">
                <a:hlinkClick r:id="rId8"/>
              </a:rPr>
              <a:t>Évolution et propagation des virus de la grippe aviaire H8Nx chez les oiseaux sauvages en Asie de l'Est, 2019-2024 | Archives of Virology | Springer Nature Link</a:t>
            </a:r>
            <a:endParaRPr lang="en-CA" sz="2000" dirty="0"/>
          </a:p>
          <a:p>
            <a:r>
              <a:rPr lang="en-CA" sz="2000" dirty="0">
                <a:hlinkClick r:id="rId9"/>
              </a:rPr>
              <a:t>Cartographie des schémas de risque de grippe aviaire à l'échelle mondiale à partir de l'entropie de l'activité des oiseaux aquatiques | Nature Communications</a:t>
            </a:r>
            <a:endParaRPr lang="en-US" sz="2000" dirty="0">
              <a:solidFill>
                <a:srgbClr val="FF0000"/>
              </a:solidFill>
            </a:endParaRPr>
          </a:p>
        </p:txBody>
      </p:sp>
    </p:spTree>
    <p:extLst>
      <p:ext uri="{BB962C8B-B14F-4D97-AF65-F5344CB8AC3E}">
        <p14:creationId xmlns:p14="http://schemas.microsoft.com/office/powerpoint/2010/main" val="283116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3C34-71EC-3400-A44E-EBB6E016E7E2}"/>
              </a:ext>
            </a:extLst>
          </p:cNvPr>
          <p:cNvSpPr>
            <a:spLocks noGrp="1"/>
          </p:cNvSpPr>
          <p:nvPr>
            <p:ph type="title"/>
          </p:nvPr>
        </p:nvSpPr>
        <p:spPr>
          <a:xfrm>
            <a:off x="838200" y="52467"/>
            <a:ext cx="10515600" cy="637082"/>
          </a:xfrm>
        </p:spPr>
        <p:txBody>
          <a:bodyPr/>
          <a:lstStyle/>
          <a:p>
            <a:r>
              <a:rPr lang="en-CA" dirty="0"/>
              <a:t>Résultats scientifiques</a:t>
            </a:r>
          </a:p>
        </p:txBody>
      </p:sp>
      <p:sp>
        <p:nvSpPr>
          <p:cNvPr id="3" name="Text Placeholder 2">
            <a:extLst>
              <a:ext uri="{FF2B5EF4-FFF2-40B4-BE49-F238E27FC236}">
                <a16:creationId xmlns:a16="http://schemas.microsoft.com/office/drawing/2014/main" id="{2E779E09-51F0-C425-3644-3CBF48EC12CD}"/>
              </a:ext>
            </a:extLst>
          </p:cNvPr>
          <p:cNvSpPr>
            <a:spLocks noGrp="1"/>
          </p:cNvSpPr>
          <p:nvPr>
            <p:ph type="body" sz="quarter" idx="13"/>
          </p:nvPr>
        </p:nvSpPr>
        <p:spPr>
          <a:xfrm>
            <a:off x="838200" y="1077205"/>
            <a:ext cx="10515600" cy="4014788"/>
          </a:xfrm>
        </p:spPr>
        <p:txBody>
          <a:bodyPr/>
          <a:lstStyle/>
          <a:p>
            <a:r>
              <a:rPr lang="en-CA" sz="1500" dirty="0">
                <a:hlinkClick r:id="rId2"/>
              </a:rPr>
              <a:t>Dynamique de transmission au niveau des exploitations agricoles et évaluation des risques liés à la grippe aviaire H5 – ScienceDirect</a:t>
            </a:r>
            <a:endParaRPr lang="en-CA" sz="1500" dirty="0"/>
          </a:p>
          <a:p>
            <a:r>
              <a:rPr lang="en-CA" sz="1500" dirty="0">
                <a:hlinkClick r:id="rId3"/>
              </a:rPr>
              <a:t>Aperçu mondial de la propagation et de l'impact du virus de l'influenza aviaire hautement pathogène (HPAI) du clade H5 2.3.4.4b chez les animaux sauvages, 2020-2024 – </a:t>
            </a:r>
            <a:r>
              <a:rPr lang="en-CA" sz="1500" dirty="0" err="1">
                <a:hlinkClick r:id="rId3"/>
              </a:rPr>
              <a:t>offlu</a:t>
            </a:r>
            <a:endParaRPr lang="en-CA" sz="1500" dirty="0"/>
          </a:p>
          <a:p>
            <a:r>
              <a:rPr lang="en-CA" sz="1500" dirty="0">
                <a:hlinkClick r:id="rId4"/>
              </a:rPr>
              <a:t>La maladie de Newcastle en Europe - GOV.UK</a:t>
            </a:r>
            <a:endParaRPr lang="en-CA" sz="1500" dirty="0"/>
          </a:p>
          <a:p>
            <a:r>
              <a:rPr lang="en-CA" sz="1500" dirty="0">
                <a:hlinkClick r:id="rId5"/>
              </a:rPr>
              <a:t>Mise à jour épidémiologique – Grippe aviaire A(H5N1) dans la région des Amériques – 11 mars 2026 – OPS/OMS | Organisation panaméricaine de la santé</a:t>
            </a:r>
            <a:endParaRPr lang="en-CA" sz="1500" dirty="0"/>
          </a:p>
          <a:p>
            <a:r>
              <a:rPr lang="en-CA" sz="1500" dirty="0">
                <a:hlinkClick r:id="rId6"/>
              </a:rPr>
              <a:t>Une neuraminidase N1 nouvellement émergente associée aux virus de la grippe aviaire A(H5) hautement pathogène du clade 2.3.4.4b en Amérique du Nord | </a:t>
            </a:r>
            <a:r>
              <a:rPr lang="en-CA" sz="1500" dirty="0" err="1">
                <a:hlinkClick r:id="rId6"/>
              </a:rPr>
              <a:t>medRxiv</a:t>
            </a:r>
            <a:endParaRPr lang="en-CA" sz="1500" dirty="0"/>
          </a:p>
          <a:p>
            <a:r>
              <a:rPr lang="en-CA" sz="1500" dirty="0">
                <a:hlinkClick r:id="rId7"/>
              </a:rPr>
              <a:t>Nouveaux virus de la grippe aviaire hautement pathogène H5N2 réassortis provenant de volailles de basse-cour au Mexique | MDPI</a:t>
            </a:r>
            <a:endParaRPr lang="en-CA" sz="1500" dirty="0"/>
          </a:p>
          <a:p>
            <a:r>
              <a:rPr lang="en-CA" sz="1500" dirty="0">
                <a:hlinkClick r:id="rId8"/>
              </a:rPr>
              <a:t>Communication des risques en matière de biosécurité contre la grippe aviaire : recherche sociale, segmentation du public et stratégie de communication pour une campagne de sensibilisation de l'UE - 2026 - Publications de l'EFSA - Wiley Online Library</a:t>
            </a:r>
            <a:endParaRPr lang="en-CA" sz="1500" dirty="0"/>
          </a:p>
          <a:p>
            <a:r>
              <a:rPr lang="en-CA" sz="1500" dirty="0">
                <a:hlinkClick r:id="rId9"/>
              </a:rPr>
              <a:t>Au-delà de la volaille : repenser la surveillance et le contrôle de l'IAHP H5Nx en anticipant les risques de transmission aux mammifères – </a:t>
            </a:r>
            <a:r>
              <a:rPr lang="en-CA" sz="1500" dirty="0" err="1">
                <a:hlinkClick r:id="rId9"/>
              </a:rPr>
              <a:t>offlu</a:t>
            </a:r>
            <a:endParaRPr lang="en-CA" sz="1500" dirty="0"/>
          </a:p>
          <a:p>
            <a:r>
              <a:rPr lang="en-CA" sz="1500" dirty="0">
                <a:hlinkClick r:id="rId10"/>
              </a:rPr>
              <a:t>Scénarios de confinement pour les chaînes de transmission post-contagion de la grippe aviaire H5N1 de la volaille à l'homme | Nature Health</a:t>
            </a:r>
            <a:endParaRPr lang="en-CA" sz="1500" dirty="0"/>
          </a:p>
          <a:p>
            <a:r>
              <a:rPr lang="en-CA" sz="1500" dirty="0">
                <a:hlinkClick r:id="rId11"/>
              </a:rPr>
              <a:t>Dans quelle mesure la population de canards peut-elle être protégée après vaccination contre la grippe aviaire hautement pathogène ? Contributions d'une approche de modélisation et de données de terrain françaises – ScienceDirect</a:t>
            </a:r>
            <a:endParaRPr lang="en-CA" sz="1500" dirty="0"/>
          </a:p>
          <a:p>
            <a:r>
              <a:rPr lang="en-CA" sz="1500" dirty="0">
                <a:hlinkClick r:id="rId12"/>
              </a:rPr>
              <a:t>Introduction et dynamique de transmission interespèces des virus de l'influenza aviaire hautement pathogène H5N1 au Japon 2021–25 | Virus Evolution | Oxford Academic</a:t>
            </a:r>
            <a:endParaRPr lang="en-CA" sz="1500" dirty="0">
              <a:solidFill>
                <a:srgbClr val="FF0000"/>
              </a:solidFill>
            </a:endParaRPr>
          </a:p>
        </p:txBody>
      </p:sp>
    </p:spTree>
    <p:extLst>
      <p:ext uri="{BB962C8B-B14F-4D97-AF65-F5344CB8AC3E}">
        <p14:creationId xmlns:p14="http://schemas.microsoft.com/office/powerpoint/2010/main" val="221232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E184-28B2-09B5-C3F2-A3AB76023B60}"/>
              </a:ext>
            </a:extLst>
          </p:cNvPr>
          <p:cNvSpPr>
            <a:spLocks noGrp="1"/>
          </p:cNvSpPr>
          <p:nvPr>
            <p:ph type="title"/>
          </p:nvPr>
        </p:nvSpPr>
        <p:spPr>
          <a:xfrm>
            <a:off x="838200" y="365125"/>
            <a:ext cx="4765646" cy="1325563"/>
          </a:xfrm>
        </p:spPr>
        <p:txBody>
          <a:bodyPr/>
          <a:lstStyle/>
          <a:p>
            <a:r>
              <a:rPr lang="en-CA" sz="3200" b="1" dirty="0">
                <a:latin typeface="+mn-lt"/>
              </a:rPr>
              <a:t>Cas sur le territoire national</a:t>
            </a:r>
          </a:p>
        </p:txBody>
      </p:sp>
      <p:pic>
        <p:nvPicPr>
          <p:cNvPr id="4" name="Picture 3">
            <a:extLst>
              <a:ext uri="{FF2B5EF4-FFF2-40B4-BE49-F238E27FC236}">
                <a16:creationId xmlns:a16="http://schemas.microsoft.com/office/drawing/2014/main" id="{5A8B6E86-FC0A-F9D6-26C4-3EF97EFEE4E1}"/>
              </a:ext>
            </a:extLst>
          </p:cNvPr>
          <p:cNvPicPr>
            <a:picLocks noChangeAspect="1"/>
          </p:cNvPicPr>
          <p:nvPr/>
        </p:nvPicPr>
        <p:blipFill>
          <a:blip r:embed="rId2"/>
          <a:stretch>
            <a:fillRect/>
          </a:stretch>
        </p:blipFill>
        <p:spPr>
          <a:xfrm>
            <a:off x="6096000" y="80747"/>
            <a:ext cx="5505490" cy="652467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39A1CB4-93AF-A21B-F5A5-6453E23368E6}"/>
              </a:ext>
            </a:extLst>
          </p:cNvPr>
          <p:cNvSpPr txBox="1"/>
          <p:nvPr/>
        </p:nvSpPr>
        <p:spPr>
          <a:xfrm>
            <a:off x="235278" y="1637015"/>
            <a:ext cx="4974672"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CA" sz="2400" dirty="0">
                <a:latin typeface="Calibri"/>
                <a:ea typeface="Calibri"/>
                <a:cs typeface="Calibri"/>
              </a:rPr>
              <a:t>12 </a:t>
            </a:r>
            <a:r>
              <a:rPr lang="en-CA" sz="2400" dirty="0" err="1">
                <a:latin typeface="Calibri"/>
                <a:ea typeface="Calibri"/>
                <a:cs typeface="Calibri"/>
              </a:rPr>
              <a:t>cas</a:t>
            </a:r>
            <a:r>
              <a:rPr lang="en-CA" sz="2400" dirty="0">
                <a:latin typeface="Calibri"/>
                <a:ea typeface="Calibri"/>
                <a:cs typeface="Calibri"/>
              </a:rPr>
              <a:t> </a:t>
            </a:r>
            <a:r>
              <a:rPr lang="en-CA" sz="2400" dirty="0" err="1">
                <a:latin typeface="Calibri"/>
                <a:ea typeface="Calibri"/>
                <a:cs typeface="Calibri"/>
              </a:rPr>
              <a:t>depuis</a:t>
            </a:r>
            <a:r>
              <a:rPr lang="en-CA" sz="2400" dirty="0">
                <a:latin typeface="Calibri"/>
                <a:ea typeface="Calibri"/>
                <a:cs typeface="Calibri"/>
              </a:rPr>
              <a:t> le 1er </a:t>
            </a:r>
            <a:r>
              <a:rPr lang="en-CA" sz="2400" dirty="0" err="1">
                <a:latin typeface="Calibri"/>
                <a:ea typeface="Calibri"/>
                <a:cs typeface="Calibri"/>
              </a:rPr>
              <a:t>janvier</a:t>
            </a:r>
            <a:r>
              <a:rPr lang="en-CA" sz="2400" dirty="0">
                <a:latin typeface="Calibri"/>
                <a:ea typeface="Calibri"/>
                <a:cs typeface="Calibri"/>
              </a:rPr>
              <a:t> </a:t>
            </a:r>
          </a:p>
          <a:p>
            <a:pPr marL="285750" indent="-285750">
              <a:buFont typeface="Arial" panose="020B0604020202020204" pitchFamily="34" charset="0"/>
              <a:buChar char="•"/>
            </a:pPr>
            <a:r>
              <a:rPr lang="en-CA" sz="2400" dirty="0">
                <a:latin typeface="Calibri"/>
                <a:ea typeface="Calibri"/>
                <a:cs typeface="Calibri"/>
              </a:rPr>
              <a:t>Cas les plus </a:t>
            </a:r>
            <a:r>
              <a:rPr lang="en-CA" sz="2400" dirty="0" err="1">
                <a:latin typeface="Calibri"/>
                <a:ea typeface="Calibri"/>
                <a:cs typeface="Calibri"/>
              </a:rPr>
              <a:t>récents</a:t>
            </a:r>
            <a:r>
              <a:rPr lang="en-CA" sz="2400" dirty="0">
                <a:latin typeface="Calibri"/>
                <a:ea typeface="Calibri"/>
                <a:cs typeface="Calibri"/>
              </a:rPr>
              <a:t> </a:t>
            </a:r>
            <a:r>
              <a:rPr lang="en-CA" sz="2400" dirty="0" err="1">
                <a:latin typeface="Calibri"/>
                <a:ea typeface="Calibri"/>
                <a:cs typeface="Calibri"/>
              </a:rPr>
              <a:t>en</a:t>
            </a:r>
            <a:r>
              <a:rPr lang="en-CA" sz="2400" dirty="0">
                <a:latin typeface="Calibri"/>
                <a:ea typeface="Calibri"/>
                <a:cs typeface="Calibri"/>
              </a:rPr>
              <a:t> </a:t>
            </a:r>
            <a:r>
              <a:rPr lang="en-CA" sz="2400" dirty="0" err="1">
                <a:latin typeface="Calibri"/>
                <a:ea typeface="Calibri"/>
                <a:cs typeface="Calibri"/>
              </a:rPr>
              <a:t>avril</a:t>
            </a:r>
            <a:r>
              <a:rPr lang="en-CA" sz="2400" dirty="0">
                <a:latin typeface="Calibri"/>
                <a:ea typeface="Calibri"/>
                <a:cs typeface="Calibri"/>
              </a:rPr>
              <a:t> </a:t>
            </a:r>
            <a:r>
              <a:rPr lang="en-CA" sz="2400" dirty="0" err="1">
                <a:latin typeface="Calibri"/>
                <a:ea typeface="Calibri"/>
                <a:cs typeface="Calibri"/>
              </a:rPr>
              <a:t>en</a:t>
            </a:r>
            <a:r>
              <a:rPr lang="en-CA" sz="2400" dirty="0">
                <a:latin typeface="Calibri"/>
                <a:ea typeface="Calibri"/>
                <a:cs typeface="Calibri"/>
              </a:rPr>
              <a:t> Saskatchewan</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err="1">
                <a:latin typeface="Calibri"/>
                <a:ea typeface="Calibri"/>
                <a:cs typeface="Calibri"/>
                <a:hlinkClick r:id="rId3"/>
              </a:rPr>
              <a:t>Enquêtes</a:t>
            </a:r>
            <a:r>
              <a:rPr lang="en-CA" sz="2400" dirty="0">
                <a:latin typeface="Calibri"/>
                <a:ea typeface="Calibri"/>
                <a:cs typeface="Calibri"/>
                <a:hlinkClick r:id="rId3"/>
              </a:rPr>
              <a:t> et ordonnances relatives à la grippe </a:t>
            </a:r>
            <a:r>
              <a:rPr lang="en-CA" sz="2400" dirty="0" err="1">
                <a:latin typeface="Calibri"/>
                <a:ea typeface="Calibri"/>
                <a:cs typeface="Calibri"/>
                <a:hlinkClick r:id="rId3"/>
              </a:rPr>
              <a:t>aviaire</a:t>
            </a:r>
            <a:r>
              <a:rPr lang="en-CA" sz="2400" dirty="0">
                <a:latin typeface="Calibri"/>
                <a:ea typeface="Calibri"/>
                <a:cs typeface="Calibri"/>
                <a:hlinkClick r:id="rId3"/>
              </a:rPr>
              <a:t> chez les </a:t>
            </a:r>
            <a:r>
              <a:rPr lang="en-CA" sz="2400" dirty="0" err="1">
                <a:latin typeface="Calibri"/>
                <a:ea typeface="Calibri"/>
                <a:cs typeface="Calibri"/>
                <a:hlinkClick r:id="rId3"/>
              </a:rPr>
              <a:t>oiseaux</a:t>
            </a:r>
            <a:r>
              <a:rPr lang="en-CA" sz="2400" dirty="0">
                <a:latin typeface="Calibri"/>
                <a:ea typeface="Calibri"/>
                <a:cs typeface="Calibri"/>
                <a:hlinkClick r:id="rId3"/>
              </a:rPr>
              <a:t> domestiques, par province - inspection.canada.ca</a:t>
            </a:r>
            <a:endParaRPr lang="en-CA" sz="2400" dirty="0">
              <a:latin typeface="Calibri"/>
              <a:ea typeface="Calibri"/>
              <a:cs typeface="Calibri"/>
            </a:endParaRPr>
          </a:p>
        </p:txBody>
      </p:sp>
    </p:spTree>
    <p:extLst>
      <p:ext uri="{BB962C8B-B14F-4D97-AF65-F5344CB8AC3E}">
        <p14:creationId xmlns:p14="http://schemas.microsoft.com/office/powerpoint/2010/main" val="247784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Please refer to the notes on this slide for details">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Partenaires de surveillance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52C2-48BD-93E9-44AE-2EE2279E1907}"/>
              </a:ext>
            </a:extLst>
          </p:cNvPr>
          <p:cNvSpPr>
            <a:spLocks noGrp="1"/>
          </p:cNvSpPr>
          <p:nvPr>
            <p:ph type="title"/>
          </p:nvPr>
        </p:nvSpPr>
        <p:spPr>
          <a:xfrm>
            <a:off x="764381" y="0"/>
            <a:ext cx="10515600" cy="657546"/>
          </a:xfrm>
        </p:spPr>
        <p:txBody>
          <a:bodyPr/>
          <a:lstStyle/>
          <a:p>
            <a:r>
              <a:rPr lang="en-CA" sz="2400" b="1" dirty="0">
                <a:latin typeface="+mn-lt"/>
              </a:rPr>
              <a:t>La grippe aviaire hautement pathogène chez les oiseaux sauvages au Canada</a:t>
            </a:r>
          </a:p>
        </p:txBody>
      </p:sp>
      <p:sp>
        <p:nvSpPr>
          <p:cNvPr id="5" name="TextBox 4">
            <a:extLst>
              <a:ext uri="{FF2B5EF4-FFF2-40B4-BE49-F238E27FC236}">
                <a16:creationId xmlns:a16="http://schemas.microsoft.com/office/drawing/2014/main" id="{B88D31F4-54C9-EA3D-277F-767F024ED079}"/>
              </a:ext>
            </a:extLst>
          </p:cNvPr>
          <p:cNvSpPr txBox="1"/>
          <p:nvPr/>
        </p:nvSpPr>
        <p:spPr>
          <a:xfrm>
            <a:off x="6022181" y="981182"/>
            <a:ext cx="4964986" cy="369332"/>
          </a:xfrm>
          <a:prstGeom prst="rect">
            <a:avLst/>
          </a:prstGeom>
          <a:noFill/>
        </p:spPr>
        <p:txBody>
          <a:bodyPr wrap="square">
            <a:spAutoFit/>
          </a:bodyPr>
          <a:lstStyle/>
          <a:p>
            <a:r>
              <a:rPr lang="en-CA" dirty="0">
                <a:hlinkClick r:id="rId3"/>
              </a:rPr>
              <a:t>Tableau de bord du CWHC sur les oiseaux sauvages</a:t>
            </a:r>
            <a:endParaRPr lang="en-CA" dirty="0"/>
          </a:p>
        </p:txBody>
      </p:sp>
      <p:sp>
        <p:nvSpPr>
          <p:cNvPr id="6" name="Rectangle 5">
            <a:extLst>
              <a:ext uri="{FF2B5EF4-FFF2-40B4-BE49-F238E27FC236}">
                <a16:creationId xmlns:a16="http://schemas.microsoft.com/office/drawing/2014/main" id="{ADBB5B6D-9E04-A861-80C2-A0523F00D0D5}"/>
              </a:ext>
            </a:extLst>
          </p:cNvPr>
          <p:cNvSpPr/>
          <p:nvPr/>
        </p:nvSpPr>
        <p:spPr>
          <a:xfrm>
            <a:off x="693508" y="657546"/>
            <a:ext cx="417513"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2FA2A61F-B00D-7FED-92DD-15B6E83C8688}"/>
              </a:ext>
            </a:extLst>
          </p:cNvPr>
          <p:cNvSpPr/>
          <p:nvPr/>
        </p:nvSpPr>
        <p:spPr>
          <a:xfrm>
            <a:off x="1111021" y="657546"/>
            <a:ext cx="2398473"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5EEA1F8C-D7D0-B050-EA2B-DD68D3601DD8}"/>
              </a:ext>
            </a:extLst>
          </p:cNvPr>
          <p:cNvSpPr/>
          <p:nvPr/>
        </p:nvSpPr>
        <p:spPr>
          <a:xfrm>
            <a:off x="3509494" y="657546"/>
            <a:ext cx="2295644"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DA6C871-F898-4862-96C2-80EBA0A43DF6}"/>
              </a:ext>
            </a:extLst>
          </p:cNvPr>
          <p:cNvSpPr/>
          <p:nvPr/>
        </p:nvSpPr>
        <p:spPr>
          <a:xfrm>
            <a:off x="5821252" y="657546"/>
            <a:ext cx="1996224"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7621F48A-1326-49B2-0334-30D8BFDB93A3}"/>
              </a:ext>
            </a:extLst>
          </p:cNvPr>
          <p:cNvSpPr/>
          <p:nvPr/>
        </p:nvSpPr>
        <p:spPr>
          <a:xfrm>
            <a:off x="7817476" y="657546"/>
            <a:ext cx="2318197"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Chart 2">
            <a:extLst>
              <a:ext uri="{FF2B5EF4-FFF2-40B4-BE49-F238E27FC236}">
                <a16:creationId xmlns:a16="http://schemas.microsoft.com/office/drawing/2014/main" id="{7ECEF491-6E55-746C-969C-539BB620E0BF}"/>
              </a:ext>
            </a:extLst>
          </p:cNvPr>
          <p:cNvGraphicFramePr>
            <a:graphicFrameLocks/>
          </p:cNvGraphicFramePr>
          <p:nvPr>
            <p:extLst>
              <p:ext uri="{D42A27DB-BD31-4B8C-83A1-F6EECF244321}">
                <p14:modId xmlns:p14="http://schemas.microsoft.com/office/powerpoint/2010/main" val="234221298"/>
              </p:ext>
            </p:extLst>
          </p:nvPr>
        </p:nvGraphicFramePr>
        <p:xfrm>
          <a:off x="380999" y="2114149"/>
          <a:ext cx="11866809" cy="4586365"/>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41DC1BF2-6E52-5F6F-5499-AAC45A9BB3D2}"/>
              </a:ext>
            </a:extLst>
          </p:cNvPr>
          <p:cNvSpPr/>
          <p:nvPr/>
        </p:nvSpPr>
        <p:spPr>
          <a:xfrm>
            <a:off x="10135673" y="657546"/>
            <a:ext cx="233735"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5207C67F-2230-1982-D150-3CB4463B54C3}"/>
              </a:ext>
            </a:extLst>
          </p:cNvPr>
          <p:cNvSpPr txBox="1"/>
          <p:nvPr/>
        </p:nvSpPr>
        <p:spPr>
          <a:xfrm>
            <a:off x="10581473" y="1901628"/>
            <a:ext cx="1550424" cy="1295868"/>
          </a:xfrm>
          <a:prstGeom prst="rect">
            <a:avLst/>
          </a:prstGeom>
          <a:noFill/>
        </p:spPr>
        <p:txBody>
          <a:bodyPr wrap="none" rtlCol="0">
            <a:spAutoFit/>
          </a:bodyPr>
          <a:lstStyle/>
          <a:p>
            <a:pPr>
              <a:lnSpc>
                <a:spcPct val="150000"/>
              </a:lnSpc>
            </a:pPr>
            <a:r>
              <a:rPr lang="en-CA" dirty="0"/>
              <a:t>Sauvagine</a:t>
            </a:r>
          </a:p>
          <a:p>
            <a:pPr>
              <a:lnSpc>
                <a:spcPct val="150000"/>
              </a:lnSpc>
            </a:pPr>
            <a:r>
              <a:rPr lang="en-CA" dirty="0" err="1"/>
              <a:t>Rapaces</a:t>
            </a:r>
            <a:endParaRPr lang="en-CA" dirty="0"/>
          </a:p>
          <a:p>
            <a:pPr>
              <a:lnSpc>
                <a:spcPct val="150000"/>
              </a:lnSpc>
            </a:pPr>
            <a:r>
              <a:rPr lang="en-CA" dirty="0" err="1"/>
              <a:t>Oiseau</a:t>
            </a:r>
            <a:r>
              <a:rPr lang="en-CA" dirty="0"/>
              <a:t> de </a:t>
            </a:r>
            <a:r>
              <a:rPr lang="en-CA" dirty="0" err="1"/>
              <a:t>mer</a:t>
            </a:r>
            <a:endParaRPr lang="en-CA" dirty="0"/>
          </a:p>
        </p:txBody>
      </p:sp>
    </p:spTree>
    <p:extLst>
      <p:ext uri="{BB962C8B-B14F-4D97-AF65-F5344CB8AC3E}">
        <p14:creationId xmlns:p14="http://schemas.microsoft.com/office/powerpoint/2010/main" val="407601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Surveillance virale : tableaux et graphiques récapitulatifs</a:t>
            </a:r>
          </a:p>
        </p:txBody>
      </p:sp>
      <p:sp>
        <p:nvSpPr>
          <p:cNvPr id="2" name="Text Placeholder 1">
            <a:extLst>
              <a:ext uri="{FF2B5EF4-FFF2-40B4-BE49-F238E27FC236}">
                <a16:creationId xmlns:a16="http://schemas.microsoft.com/office/drawing/2014/main" id="{8996D045-807C-DC20-8192-3A8B4051CF69}"/>
              </a:ext>
            </a:extLst>
          </p:cNvPr>
          <p:cNvSpPr>
            <a:spLocks noGrp="1"/>
          </p:cNvSpPr>
          <p:nvPr>
            <p:ph type="body" sz="quarter" idx="13"/>
          </p:nvPr>
        </p:nvSpPr>
        <p:spPr/>
        <p:txBody>
          <a:bodyPr/>
          <a:lstStyle/>
          <a:p>
            <a:endParaRPr lang="en-CA" dirty="0"/>
          </a:p>
        </p:txBody>
      </p:sp>
      <p:pic>
        <p:nvPicPr>
          <p:cNvPr id="6" name="Picture 5">
            <a:extLst>
              <a:ext uri="{FF2B5EF4-FFF2-40B4-BE49-F238E27FC236}">
                <a16:creationId xmlns:a16="http://schemas.microsoft.com/office/drawing/2014/main" id="{2F238704-CA24-A79C-0EB3-C7E2346F66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4097"/>
            <a:ext cx="12170841" cy="64661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D917-8F0A-AD7D-7D7D-F949BC01FBBE}"/>
              </a:ext>
            </a:extLst>
          </p:cNvPr>
          <p:cNvSpPr>
            <a:spLocks noGrp="1"/>
          </p:cNvSpPr>
          <p:nvPr>
            <p:ph type="title"/>
          </p:nvPr>
        </p:nvSpPr>
        <p:spPr>
          <a:xfrm>
            <a:off x="838200" y="136525"/>
            <a:ext cx="10515600" cy="956779"/>
          </a:xfrm>
        </p:spPr>
        <p:txBody>
          <a:bodyPr/>
          <a:lstStyle/>
          <a:p>
            <a:r>
              <a:rPr lang="en-CA" sz="3600" dirty="0"/>
              <a:t>La grippe aviaire hautement pathogène chez les oiseaux sauvages au Canada</a:t>
            </a:r>
          </a:p>
        </p:txBody>
      </p:sp>
      <p:sp>
        <p:nvSpPr>
          <p:cNvPr id="4" name="Slide Number Placeholder 3">
            <a:extLst>
              <a:ext uri="{FF2B5EF4-FFF2-40B4-BE49-F238E27FC236}">
                <a16:creationId xmlns:a16="http://schemas.microsoft.com/office/drawing/2014/main" id="{1DDACB9D-BD4C-A1D5-C617-04B947AA2D4E}"/>
              </a:ext>
            </a:extLst>
          </p:cNvPr>
          <p:cNvSpPr>
            <a:spLocks noGrp="1"/>
          </p:cNvSpPr>
          <p:nvPr>
            <p:ph type="sldNum" sz="quarter" idx="14"/>
          </p:nvPr>
        </p:nvSpPr>
        <p:spPr/>
        <p:txBody>
          <a:bodyPr/>
          <a:lstStyle/>
          <a:p>
            <a:pPr>
              <a:defRPr/>
            </a:pPr>
            <a:fld id="{68678C35-086D-4198-975D-7CAE096F9A66}" type="slidenum">
              <a:rPr lang="en-US" altLang="en-US" smtClean="0"/>
              <a:t>7</a:t>
            </a:fld>
            <a:endParaRPr lang="en-US" altLang="en-US"/>
          </a:p>
        </p:txBody>
      </p:sp>
      <p:sp>
        <p:nvSpPr>
          <p:cNvPr id="7" name="TextBox 6">
            <a:extLst>
              <a:ext uri="{FF2B5EF4-FFF2-40B4-BE49-F238E27FC236}">
                <a16:creationId xmlns:a16="http://schemas.microsoft.com/office/drawing/2014/main" id="{F6711056-BA62-AF1A-4951-B344A808AADF}"/>
              </a:ext>
            </a:extLst>
          </p:cNvPr>
          <p:cNvSpPr txBox="1"/>
          <p:nvPr/>
        </p:nvSpPr>
        <p:spPr>
          <a:xfrm>
            <a:off x="984040" y="6171684"/>
            <a:ext cx="9346095" cy="369332"/>
          </a:xfrm>
          <a:prstGeom prst="rect">
            <a:avLst/>
          </a:prstGeom>
          <a:noFill/>
        </p:spPr>
        <p:txBody>
          <a:bodyPr wrap="square">
            <a:spAutoFit/>
          </a:bodyPr>
          <a:lstStyle/>
          <a:p>
            <a:r>
              <a:rPr lang="en-CA" dirty="0">
                <a:hlinkClick r:id="rId3"/>
              </a:rPr>
              <a:t>Tableau de bord sur les oiseaux sauvages du CWHC</a:t>
            </a:r>
            <a:endParaRPr lang="en-CA" dirty="0"/>
          </a:p>
        </p:txBody>
      </p:sp>
      <p:graphicFrame>
        <p:nvGraphicFramePr>
          <p:cNvPr id="3" name="Chart 2">
            <a:extLst>
              <a:ext uri="{FF2B5EF4-FFF2-40B4-BE49-F238E27FC236}">
                <a16:creationId xmlns:a16="http://schemas.microsoft.com/office/drawing/2014/main" id="{014BBF49-5E6F-247E-B500-A985BBA772EF}"/>
              </a:ext>
            </a:extLst>
          </p:cNvPr>
          <p:cNvGraphicFramePr>
            <a:graphicFrameLocks/>
          </p:cNvGraphicFramePr>
          <p:nvPr/>
        </p:nvGraphicFramePr>
        <p:xfrm>
          <a:off x="1162975" y="1277971"/>
          <a:ext cx="9561250" cy="4501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895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E689-A61A-C13B-2915-4B68F60BB712}"/>
              </a:ext>
            </a:extLst>
          </p:cNvPr>
          <p:cNvSpPr>
            <a:spLocks noGrp="1"/>
          </p:cNvSpPr>
          <p:nvPr>
            <p:ph type="title"/>
          </p:nvPr>
        </p:nvSpPr>
        <p:spPr>
          <a:xfrm>
            <a:off x="838200" y="0"/>
            <a:ext cx="10515600" cy="940037"/>
          </a:xfrm>
        </p:spPr>
        <p:txBody>
          <a:bodyPr anchor="ctr">
            <a:normAutofit/>
          </a:bodyPr>
          <a:lstStyle/>
          <a:p>
            <a:r>
              <a:rPr lang="en-CA" sz="3600" b="1" dirty="0">
                <a:solidFill>
                  <a:schemeClr val="tx1"/>
                </a:solidFill>
                <a:latin typeface="+mn-lt"/>
              </a:rPr>
              <a:t>Sérologie des oiseaux sauvages</a:t>
            </a:r>
          </a:p>
        </p:txBody>
      </p:sp>
      <p:pic>
        <p:nvPicPr>
          <p:cNvPr id="4" name="Picture 3">
            <a:extLst>
              <a:ext uri="{FF2B5EF4-FFF2-40B4-BE49-F238E27FC236}">
                <a16:creationId xmlns:a16="http://schemas.microsoft.com/office/drawing/2014/main" id="{FC1A9D91-CA51-63B3-CBF8-BE77627132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537" y="733172"/>
            <a:ext cx="10812263" cy="5982786"/>
          </a:xfrm>
          <a:prstGeom prst="rect">
            <a:avLst/>
          </a:prstGeom>
        </p:spPr>
      </p:pic>
    </p:spTree>
    <p:extLst>
      <p:ext uri="{BB962C8B-B14F-4D97-AF65-F5344CB8AC3E}">
        <p14:creationId xmlns:p14="http://schemas.microsoft.com/office/powerpoint/2010/main" val="161028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A4011D-F5EA-AF11-8531-984A64563BA1}"/>
              </a:ext>
            </a:extLst>
          </p:cNvPr>
          <p:cNvSpPr>
            <a:spLocks noGrp="1"/>
          </p:cNvSpPr>
          <p:nvPr>
            <p:ph type="title"/>
          </p:nvPr>
        </p:nvSpPr>
        <p:spPr/>
        <p:txBody>
          <a:bodyPr/>
          <a:lstStyle/>
          <a:p>
            <a:r>
              <a:rPr lang="en-CA" dirty="0"/>
              <a:t>États-Unis</a:t>
            </a:r>
          </a:p>
        </p:txBody>
      </p:sp>
      <p:sp>
        <p:nvSpPr>
          <p:cNvPr id="2" name="Text Placeholder 1">
            <a:extLst>
              <a:ext uri="{FF2B5EF4-FFF2-40B4-BE49-F238E27FC236}">
                <a16:creationId xmlns:a16="http://schemas.microsoft.com/office/drawing/2014/main" id="{9E8E39E6-3E41-5A46-354C-45CCBE3FF4E8}"/>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405392681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89a99309f50619cd2cb2bd943af489cc">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284bab10ff48d553330a69ccda6115c4"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AB5333-5093-4FE1-9B37-91D5450A57A0}">
  <ds:schemaRefs>
    <ds:schemaRef ds:uri="http://schemas.microsoft.com/sharepoint/v3/contenttype/forms"/>
  </ds:schemaRefs>
</ds:datastoreItem>
</file>

<file path=customXml/itemProps2.xml><?xml version="1.0" encoding="utf-8"?>
<ds:datastoreItem xmlns:ds="http://schemas.openxmlformats.org/officeDocument/2006/customXml" ds:itemID="{456A9A58-B78C-417C-9150-F5BA04A1C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A1DA06-808B-477D-9373-AED3D6321D1D}">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docProps/app.xml><?xml version="1.0" encoding="utf-8"?>
<Properties xmlns="http://schemas.openxmlformats.org/officeDocument/2006/extended-properties" xmlns:vt="http://schemas.openxmlformats.org/officeDocument/2006/docPropsVTypes">
  <Template/>
  <TotalTime>26797</TotalTime>
  <Words>4187</Words>
  <Application>Microsoft Office PowerPoint</Application>
  <PresentationFormat>Widescreen</PresentationFormat>
  <Paragraphs>288</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2_Office Theme</vt:lpstr>
      <vt:lpstr>Communauté des maladies émergentes et zoonotiques Identifier les risques émergents grâce à l'intelligence collective</vt:lpstr>
      <vt:lpstr>La grippe aviaire hautement pathogène chez les oiseaux de basse-cour au Canada</vt:lpstr>
      <vt:lpstr>Cas sur le territoire national</vt:lpstr>
      <vt:lpstr>Partenaires de surveillance</vt:lpstr>
      <vt:lpstr>La grippe aviaire hautement pathogène chez les oiseaux sauvages au Canada</vt:lpstr>
      <vt:lpstr>Surveillance virale : tableaux et graphiques récapitulatifs</vt:lpstr>
      <vt:lpstr>La grippe aviaire hautement pathogène chez les oiseaux sauvages au Canada</vt:lpstr>
      <vt:lpstr>Sérologie des oiseaux sauvages</vt:lpstr>
      <vt:lpstr>États-Unis</vt:lpstr>
      <vt:lpstr>Cas de volaille aux États-Unis</vt:lpstr>
      <vt:lpstr>Principaux groupes d'espèces - États-Unis</vt:lpstr>
      <vt:lpstr>États-Unis – Détections de grippe aviaire hautement pathogène chez les oiseaux domestiques au cours des 30 derniers jours  (mis à jour le 16 avril)</vt:lpstr>
      <vt:lpstr>Cas de grippe aviaire hautement pathogène (HPAI) détectés chez des oiseaux sauvages aux États-Unis</vt:lpstr>
      <vt:lpstr>PowerPoint Presentation</vt:lpstr>
      <vt:lpstr>Génotypes américains</vt:lpstr>
      <vt:lpstr>Europe</vt:lpstr>
      <vt:lpstr>PowerPoint Presentation</vt:lpstr>
      <vt:lpstr>Union Européenne </vt:lpstr>
      <vt:lpstr>Mammifères </vt:lpstr>
      <vt:lpstr>Cas de H5N1 chez l'homme</vt:lpstr>
      <vt:lpstr>Autres cas récents de grippe aviaire chez l'homme</vt:lpstr>
      <vt:lpstr>Nouvelles approches innovantes dans la gestion de l'influenza aviaire hautement pathogène </vt:lpstr>
      <vt:lpstr>Maladie de Newcastle</vt:lpstr>
      <vt:lpstr>Alerte sur la maladie de Newcastle</vt:lpstr>
      <vt:lpstr>Résultats scientifiques</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docId:AAFE1A54959B8E15C28C546ED0FC99D9</cp:keywords>
  <cp:lastModifiedBy>Osborn, Andrea (CFIA/ACIA)</cp:lastModifiedBy>
  <cp:revision>621</cp:revision>
  <dcterms:created xsi:type="dcterms:W3CDTF">2020-02-07T23:34:08Z</dcterms:created>
  <dcterms:modified xsi:type="dcterms:W3CDTF">2026-04-28T12:38:38Z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