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4"/>
  </p:notesMasterIdLst>
  <p:sldIdLst>
    <p:sldId id="323" r:id="rId5"/>
    <p:sldId id="342" r:id="rId6"/>
    <p:sldId id="443" r:id="rId7"/>
    <p:sldId id="445" r:id="rId8"/>
    <p:sldId id="536" r:id="rId9"/>
    <p:sldId id="538" r:id="rId10"/>
    <p:sldId id="502" r:id="rId11"/>
    <p:sldId id="495" r:id="rId12"/>
    <p:sldId id="333" r:id="rId13"/>
    <p:sldId id="537" r:id="rId14"/>
    <p:sldId id="526" r:id="rId15"/>
    <p:sldId id="534" r:id="rId16"/>
    <p:sldId id="540" r:id="rId17"/>
    <p:sldId id="543" r:id="rId18"/>
    <p:sldId id="542" r:id="rId19"/>
    <p:sldId id="486" r:id="rId20"/>
    <p:sldId id="511" r:id="rId21"/>
    <p:sldId id="530" r:id="rId22"/>
    <p:sldId id="539"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sborn, Andrea" initials="OA" lastIdx="8" clrIdx="0">
    <p:extLst>
      <p:ext uri="{19B8F6BF-5375-455C-9EA6-DF929625EA0E}">
        <p15:presenceInfo xmlns:p15="http://schemas.microsoft.com/office/powerpoint/2012/main" userId="S-1-5-21-409781135-2326927470-69082124-100004" providerId="AD"/>
      </p:ext>
    </p:extLst>
  </p:cmAuthor>
  <p:cmAuthor id="2" name="Zana Dukadzinac" initials="ZD" lastIdx="1" clrIdx="1">
    <p:extLst>
      <p:ext uri="{19B8F6BF-5375-455C-9EA6-DF929625EA0E}">
        <p15:presenceInfo xmlns:p15="http://schemas.microsoft.com/office/powerpoint/2012/main" userId="S-1-5-21-409781135-2326927470-69082124-14329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CDDBAEA-516D-4DAC-8CF2-AEF0E61ED76F}" v="1" dt="2025-10-24T14:43:48.31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929" autoAdjust="0"/>
    <p:restoredTop sz="66502" autoAdjust="0"/>
  </p:normalViewPr>
  <p:slideViewPr>
    <p:cSldViewPr snapToGrid="0">
      <p:cViewPr varScale="1">
        <p:scale>
          <a:sx n="41" d="100"/>
          <a:sy n="41" d="100"/>
        </p:scale>
        <p:origin x="1172" y="2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urray Gillies" userId="1cd6b1ce-44ca-4ba9-a610-e2ff726d2f20" providerId="ADAL" clId="{BFEE193D-7912-475D-9D12-C35F0A568EA7}"/>
    <pc:docChg chg="modSld">
      <pc:chgData name="Murray Gillies" userId="1cd6b1ce-44ca-4ba9-a610-e2ff726d2f20" providerId="ADAL" clId="{BFEE193D-7912-475D-9D12-C35F0A568EA7}" dt="2025-10-24T14:44:44.979" v="20" actId="20577"/>
      <pc:docMkLst>
        <pc:docMk/>
      </pc:docMkLst>
      <pc:sldChg chg="modSp mod">
        <pc:chgData name="Murray Gillies" userId="1cd6b1ce-44ca-4ba9-a610-e2ff726d2f20" providerId="ADAL" clId="{BFEE193D-7912-475D-9D12-C35F0A568EA7}" dt="2025-10-24T14:44:20.241" v="4" actId="20577"/>
        <pc:sldMkLst>
          <pc:docMk/>
          <pc:sldMk cId="3906574749" sldId="333"/>
        </pc:sldMkLst>
        <pc:spChg chg="mod">
          <ac:chgData name="Murray Gillies" userId="1cd6b1ce-44ca-4ba9-a610-e2ff726d2f20" providerId="ADAL" clId="{BFEE193D-7912-475D-9D12-C35F0A568EA7}" dt="2025-10-24T14:44:20.241" v="4" actId="20577"/>
          <ac:spMkLst>
            <pc:docMk/>
            <pc:sldMk cId="3906574749" sldId="333"/>
            <ac:spMk id="4" creationId="{484753C1-1910-43AE-3EF6-7C2AB01F552A}"/>
          </ac:spMkLst>
        </pc:spChg>
      </pc:sldChg>
      <pc:sldChg chg="modNotes">
        <pc:chgData name="Murray Gillies" userId="1cd6b1ce-44ca-4ba9-a610-e2ff726d2f20" providerId="ADAL" clId="{BFEE193D-7912-475D-9D12-C35F0A568EA7}" dt="2025-10-24T14:43:48.312" v="0"/>
        <pc:sldMkLst>
          <pc:docMk/>
          <pc:sldMk cId="765652571" sldId="443"/>
        </pc:sldMkLst>
      </pc:sldChg>
      <pc:sldChg chg="modSp">
        <pc:chgData name="Murray Gillies" userId="1cd6b1ce-44ca-4ba9-a610-e2ff726d2f20" providerId="ADAL" clId="{BFEE193D-7912-475D-9D12-C35F0A568EA7}" dt="2025-10-24T14:43:48.312" v="0"/>
        <pc:sldMkLst>
          <pc:docMk/>
          <pc:sldMk cId="4054518204" sldId="445"/>
        </pc:sldMkLst>
        <pc:spChg chg="mod">
          <ac:chgData name="Murray Gillies" userId="1cd6b1ce-44ca-4ba9-a610-e2ff726d2f20" providerId="ADAL" clId="{BFEE193D-7912-475D-9D12-C35F0A568EA7}" dt="2025-10-24T14:43:48.312" v="0"/>
          <ac:spMkLst>
            <pc:docMk/>
            <pc:sldMk cId="4054518204" sldId="445"/>
            <ac:spMk id="3" creationId="{00000000-0000-0000-0000-000000000000}"/>
          </ac:spMkLst>
        </pc:spChg>
      </pc:sldChg>
      <pc:sldChg chg="modSp mod">
        <pc:chgData name="Murray Gillies" userId="1cd6b1ce-44ca-4ba9-a610-e2ff726d2f20" providerId="ADAL" clId="{BFEE193D-7912-475D-9D12-C35F0A568EA7}" dt="2025-10-24T14:44:11.441" v="2" actId="20577"/>
        <pc:sldMkLst>
          <pc:docMk/>
          <pc:sldMk cId="0" sldId="495"/>
        </pc:sldMkLst>
        <pc:spChg chg="mod">
          <ac:chgData name="Murray Gillies" userId="1cd6b1ce-44ca-4ba9-a610-e2ff726d2f20" providerId="ADAL" clId="{BFEE193D-7912-475D-9D12-C35F0A568EA7}" dt="2025-10-24T14:44:11.441" v="2" actId="20577"/>
          <ac:spMkLst>
            <pc:docMk/>
            <pc:sldMk cId="0" sldId="495"/>
            <ac:spMk id="16387" creationId="{736F6ADF-BBEE-118C-6CC0-ED5E4B3F90EF}"/>
          </ac:spMkLst>
        </pc:spChg>
      </pc:sldChg>
      <pc:sldChg chg="modSp">
        <pc:chgData name="Murray Gillies" userId="1cd6b1ce-44ca-4ba9-a610-e2ff726d2f20" providerId="ADAL" clId="{BFEE193D-7912-475D-9D12-C35F0A568EA7}" dt="2025-10-24T14:43:48.312" v="0"/>
        <pc:sldMkLst>
          <pc:docMk/>
          <pc:sldMk cId="238209379" sldId="526"/>
        </pc:sldMkLst>
        <pc:spChg chg="mod">
          <ac:chgData name="Murray Gillies" userId="1cd6b1ce-44ca-4ba9-a610-e2ff726d2f20" providerId="ADAL" clId="{BFEE193D-7912-475D-9D12-C35F0A568EA7}" dt="2025-10-24T14:43:48.312" v="0"/>
          <ac:spMkLst>
            <pc:docMk/>
            <pc:sldMk cId="238209379" sldId="526"/>
            <ac:spMk id="3" creationId="{E284D77B-CF63-49F8-682D-35D4414AD86E}"/>
          </ac:spMkLst>
        </pc:spChg>
      </pc:sldChg>
      <pc:sldChg chg="modSp mod">
        <pc:chgData name="Murray Gillies" userId="1cd6b1ce-44ca-4ba9-a610-e2ff726d2f20" providerId="ADAL" clId="{BFEE193D-7912-475D-9D12-C35F0A568EA7}" dt="2025-10-24T14:44:44.979" v="20" actId="20577"/>
        <pc:sldMkLst>
          <pc:docMk/>
          <pc:sldMk cId="2954340427" sldId="534"/>
        </pc:sldMkLst>
        <pc:spChg chg="mod">
          <ac:chgData name="Murray Gillies" userId="1cd6b1ce-44ca-4ba9-a610-e2ff726d2f20" providerId="ADAL" clId="{BFEE193D-7912-475D-9D12-C35F0A568EA7}" dt="2025-10-24T14:44:44.979" v="20" actId="20577"/>
          <ac:spMkLst>
            <pc:docMk/>
            <pc:sldMk cId="2954340427" sldId="534"/>
            <ac:spMk id="9" creationId="{42DB0BA5-BF73-5D87-43F9-CED0B51BAC6E}"/>
          </ac:spMkLst>
        </pc:spChg>
      </pc:sldChg>
    </pc:docChg>
  </pc:docChgLst>
  <pc:docChgLst>
    <pc:chgData name="Osborn, Andrea (CFIA/ACIA)" userId="016df1cd-5d71-41bc-8fec-8f09298258d4" providerId="ADAL" clId="{A6007FFD-0E66-4EC6-A7E8-B9810E9F312D}"/>
    <pc:docChg chg="custSel modSld">
      <pc:chgData name="Osborn, Andrea (CFIA/ACIA)" userId="016df1cd-5d71-41bc-8fec-8f09298258d4" providerId="ADAL" clId="{A6007FFD-0E66-4EC6-A7E8-B9810E9F312D}" dt="2025-08-25T14:54:15.736" v="22" actId="5793"/>
      <pc:docMkLst>
        <pc:docMk/>
      </pc:docMkLst>
      <pc:sldChg chg="modNotesTx">
        <pc:chgData name="Osborn, Andrea (CFIA/ACIA)" userId="016df1cd-5d71-41bc-8fec-8f09298258d4" providerId="ADAL" clId="{A6007FFD-0E66-4EC6-A7E8-B9810E9F312D}" dt="2025-08-25T14:54:15.736" v="22" actId="5793"/>
        <pc:sldMkLst>
          <pc:docMk/>
          <pc:sldMk cId="4054518204" sldId="445"/>
        </pc:sldMkLst>
      </pc:sldChg>
    </pc:docChg>
  </pc:docChgLst>
  <pc:docChgLst>
    <pc:chgData name="Osborn, Andrea (CFIA/ACIA)" userId="016df1cd-5d71-41bc-8fec-8f09298258d4" providerId="ADAL" clId="{41B955EF-CA0E-4953-8A4C-B29B78FBFCBB}"/>
    <pc:docChg chg="custSel modSld">
      <pc:chgData name="Osborn, Andrea (CFIA/ACIA)" userId="016df1cd-5d71-41bc-8fec-8f09298258d4" providerId="ADAL" clId="{41B955EF-CA0E-4953-8A4C-B29B78FBFCBB}" dt="2025-08-26T22:07:06.588" v="84" actId="255"/>
      <pc:docMkLst>
        <pc:docMk/>
      </pc:docMkLst>
      <pc:sldChg chg="modSp mod">
        <pc:chgData name="Osborn, Andrea (CFIA/ACIA)" userId="016df1cd-5d71-41bc-8fec-8f09298258d4" providerId="ADAL" clId="{41B955EF-CA0E-4953-8A4C-B29B78FBFCBB}" dt="2025-08-26T21:58:47.859" v="16" actId="20577"/>
        <pc:sldMkLst>
          <pc:docMk/>
          <pc:sldMk cId="1555840350" sldId="323"/>
        </pc:sldMkLst>
      </pc:sldChg>
      <pc:sldChg chg="modSp mod">
        <pc:chgData name="Osborn, Andrea (CFIA/ACIA)" userId="016df1cd-5d71-41bc-8fec-8f09298258d4" providerId="ADAL" clId="{41B955EF-CA0E-4953-8A4C-B29B78FBFCBB}" dt="2025-08-26T22:03:26.224" v="66"/>
        <pc:sldMkLst>
          <pc:docMk/>
          <pc:sldMk cId="3906574749" sldId="333"/>
        </pc:sldMkLst>
      </pc:sldChg>
      <pc:sldChg chg="modSp mod">
        <pc:chgData name="Osborn, Andrea (CFIA/ACIA)" userId="016df1cd-5d71-41bc-8fec-8f09298258d4" providerId="ADAL" clId="{41B955EF-CA0E-4953-8A4C-B29B78FBFCBB}" dt="2025-08-26T21:58:55.652" v="18" actId="27636"/>
        <pc:sldMkLst>
          <pc:docMk/>
          <pc:sldMk cId="2736757861" sldId="342"/>
        </pc:sldMkLst>
      </pc:sldChg>
      <pc:sldChg chg="modSp mod">
        <pc:chgData name="Osborn, Andrea (CFIA/ACIA)" userId="016df1cd-5d71-41bc-8fec-8f09298258d4" providerId="ADAL" clId="{41B955EF-CA0E-4953-8A4C-B29B78FBFCBB}" dt="2025-08-26T21:59:37.935" v="34" actId="14100"/>
        <pc:sldMkLst>
          <pc:docMk/>
          <pc:sldMk cId="765652571" sldId="443"/>
        </pc:sldMkLst>
      </pc:sldChg>
      <pc:sldChg chg="modSp mod">
        <pc:chgData name="Osborn, Andrea (CFIA/ACIA)" userId="016df1cd-5d71-41bc-8fec-8f09298258d4" providerId="ADAL" clId="{41B955EF-CA0E-4953-8A4C-B29B78FBFCBB}" dt="2025-08-26T22:00:10.654" v="58" actId="14100"/>
        <pc:sldMkLst>
          <pc:docMk/>
          <pc:sldMk cId="4054518204" sldId="445"/>
        </pc:sldMkLst>
      </pc:sldChg>
      <pc:sldChg chg="modSp mod">
        <pc:chgData name="Osborn, Andrea (CFIA/ACIA)" userId="016df1cd-5d71-41bc-8fec-8f09298258d4" providerId="ADAL" clId="{41B955EF-CA0E-4953-8A4C-B29B78FBFCBB}" dt="2025-08-26T22:05:24.862" v="80" actId="255"/>
        <pc:sldMkLst>
          <pc:docMk/>
          <pc:sldMk cId="2381103646" sldId="486"/>
        </pc:sldMkLst>
      </pc:sldChg>
      <pc:sldChg chg="modSp mod">
        <pc:chgData name="Osborn, Andrea (CFIA/ACIA)" userId="016df1cd-5d71-41bc-8fec-8f09298258d4" providerId="ADAL" clId="{41B955EF-CA0E-4953-8A4C-B29B78FBFCBB}" dt="2025-08-26T22:05:37.789" v="82" actId="1076"/>
        <pc:sldMkLst>
          <pc:docMk/>
          <pc:sldMk cId="3587266451" sldId="511"/>
        </pc:sldMkLst>
      </pc:sldChg>
      <pc:sldChg chg="modSp mod">
        <pc:chgData name="Osborn, Andrea (CFIA/ACIA)" userId="016df1cd-5d71-41bc-8fec-8f09298258d4" providerId="ADAL" clId="{41B955EF-CA0E-4953-8A4C-B29B78FBFCBB}" dt="2025-08-26T22:04:45.639" v="75" actId="1076"/>
        <pc:sldMkLst>
          <pc:docMk/>
          <pc:sldMk cId="238209379" sldId="526"/>
        </pc:sldMkLst>
      </pc:sldChg>
      <pc:sldChg chg="modSp mod">
        <pc:chgData name="Osborn, Andrea (CFIA/ACIA)" userId="016df1cd-5d71-41bc-8fec-8f09298258d4" providerId="ADAL" clId="{41B955EF-CA0E-4953-8A4C-B29B78FBFCBB}" dt="2025-08-26T22:05:43.987" v="83" actId="255"/>
        <pc:sldMkLst>
          <pc:docMk/>
          <pc:sldMk cId="247296772" sldId="530"/>
        </pc:sldMkLst>
      </pc:sldChg>
      <pc:sldChg chg="modSp mod">
        <pc:chgData name="Osborn, Andrea (CFIA/ACIA)" userId="016df1cd-5d71-41bc-8fec-8f09298258d4" providerId="ADAL" clId="{41B955EF-CA0E-4953-8A4C-B29B78FBFCBB}" dt="2025-08-26T22:04:56.379" v="79" actId="1076"/>
        <pc:sldMkLst>
          <pc:docMk/>
          <pc:sldMk cId="2954340427" sldId="534"/>
        </pc:sldMkLst>
      </pc:sldChg>
      <pc:sldChg chg="modSp mod">
        <pc:chgData name="Osborn, Andrea (CFIA/ACIA)" userId="016df1cd-5d71-41bc-8fec-8f09298258d4" providerId="ADAL" clId="{41B955EF-CA0E-4953-8A4C-B29B78FBFCBB}" dt="2025-08-26T22:00:03.674" v="46" actId="27636"/>
        <pc:sldMkLst>
          <pc:docMk/>
          <pc:sldMk cId="1987596219" sldId="536"/>
        </pc:sldMkLst>
      </pc:sldChg>
      <pc:sldChg chg="modSp mod">
        <pc:chgData name="Osborn, Andrea (CFIA/ACIA)" userId="016df1cd-5d71-41bc-8fec-8f09298258d4" providerId="ADAL" clId="{41B955EF-CA0E-4953-8A4C-B29B78FBFCBB}" dt="2025-08-26T22:00:47.925" v="61" actId="1076"/>
        <pc:sldMkLst>
          <pc:docMk/>
          <pc:sldMk cId="3625267391" sldId="538"/>
        </pc:sldMkLst>
      </pc:sldChg>
      <pc:sldChg chg="modSp mod">
        <pc:chgData name="Osborn, Andrea (CFIA/ACIA)" userId="016df1cd-5d71-41bc-8fec-8f09298258d4" providerId="ADAL" clId="{41B955EF-CA0E-4953-8A4C-B29B78FBFCBB}" dt="2025-08-26T22:07:06.588" v="84" actId="255"/>
        <pc:sldMkLst>
          <pc:docMk/>
          <pc:sldMk cId="3530891855" sldId="539"/>
        </pc:sldMkLst>
      </pc:sldChg>
      <pc:sldChg chg="modSp mod">
        <pc:chgData name="Osborn, Andrea (CFIA/ACIA)" userId="016df1cd-5d71-41bc-8fec-8f09298258d4" providerId="ADAL" clId="{41B955EF-CA0E-4953-8A4C-B29B78FBFCBB}" dt="2025-08-26T22:00:03.716" v="52" actId="27636"/>
        <pc:sldMkLst>
          <pc:docMk/>
          <pc:sldMk cId="2186787816" sldId="540"/>
        </pc:sldMkLst>
      </pc:sldChg>
      <pc:sldChg chg="modSp mod">
        <pc:chgData name="Osborn, Andrea (CFIA/ACIA)" userId="016df1cd-5d71-41bc-8fec-8f09298258d4" providerId="ADAL" clId="{41B955EF-CA0E-4953-8A4C-B29B78FBFCBB}" dt="2025-08-26T22:00:03.721" v="53" actId="27636"/>
        <pc:sldMkLst>
          <pc:docMk/>
          <pc:sldMk cId="790365067" sldId="54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F37450-37FE-407B-836B-3B9A8027C1E1}" type="datetimeFigureOut">
              <a:rPr lang="en-US" smtClean="0"/>
              <a:t>10/24/2025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Modifier les styles de texte principaux</a:t>
            </a:r>
          </a:p>
          <a:p>
            <a:pPr lvl="1"/>
            <a:r>
              <a:rPr lang="en-US"/>
              <a:t>Deuxième niveau</a:t>
            </a:r>
          </a:p>
          <a:p>
            <a:pPr lvl="2"/>
            <a:r>
              <a:rPr lang="en-US"/>
              <a:t>Troisième niveau</a:t>
            </a:r>
          </a:p>
          <a:p>
            <a:pPr lvl="3"/>
            <a:r>
              <a:rPr lang="en-US"/>
              <a:t>Quatrième niveau</a:t>
            </a:r>
          </a:p>
          <a:p>
            <a:pPr lvl="4"/>
            <a:r>
              <a:rPr lang="en-US"/>
              <a:t>Cinquième niveau</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FB6564-B9C5-4BEE-A019-13E96C68B1A5}" type="slidenum">
              <a:rPr lang="en-US" smtClean="0"/>
              <a:t>‹#›</a:t>
            </a:fld>
            <a:endParaRPr lang="en-US"/>
          </a:p>
        </p:txBody>
      </p:sp>
    </p:spTree>
    <p:extLst>
      <p:ext uri="{BB962C8B-B14F-4D97-AF65-F5344CB8AC3E}">
        <p14:creationId xmlns:p14="http://schemas.microsoft.com/office/powerpoint/2010/main" val="25886159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FB6564-B9C5-4BEE-A019-13E96C68B1A5}" type="slidenum">
              <a:rPr lang="en-US" smtClean="0"/>
              <a:t>1</a:t>
            </a:fld>
            <a:endParaRPr lang="en-US"/>
          </a:p>
        </p:txBody>
      </p:sp>
    </p:spTree>
    <p:extLst>
      <p:ext uri="{BB962C8B-B14F-4D97-AF65-F5344CB8AC3E}">
        <p14:creationId xmlns:p14="http://schemas.microsoft.com/office/powerpoint/2010/main" val="40876679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F3F3F"/>
                </a:solidFill>
                <a:effectLst/>
                <a:latin typeface="Roboto" panose="02000000000000000000" pitchFamily="2" charset="0"/>
              </a:rPr>
              <a:t>L'astrovirus porcin 4 (PoAstV4) a déjà été détecté chez des porcelets atteints d'une maladie respiratoire. Cependant, on ne savait pas si le virus était la cause de la maladie ou s'il n'était qu'un simple spectateur. L'objectif de cette étude était d'infecter des porcelets avec le PoAstV4 et d'évaluer si la maladie respiratoire se reproduisait. Des porcelets nés par césarienne et privés de colostrum (CDCD) ont été infectés (17 exposés et 11 témoins négatifs) par le PoAstV4 et ont été trouvés porteurs du virus dans leurs sécrétions nasales dès le deuxième jour après l'exposition (DPC), tous les porcs ayant été testés négatifs au 14e jour après l'exposition (DPC). Une trachéite et une bronchite ont été diagnostiquées chez les porcs infectés autopsiés à 5 et 8 DPC, avec détection du virus dans ces tissus au même moment. Une réponse immunitaire productive à l'infection a été observée, avec détection d'anticorps anti-PoAstV4 dans le sang et caractérisation des cellules immunitaires dans les tissus infectés. Les résultats de cette étude montrent que le PoAstV4 peut provoquer des lésions microscopiques d'une infection virale épithéliotrope dans les voies respiratoires, très similaires à celles du virus de la grippe A.</a:t>
            </a:r>
            <a:endParaRPr lang="en-CA" dirty="0"/>
          </a:p>
        </p:txBody>
      </p:sp>
      <p:sp>
        <p:nvSpPr>
          <p:cNvPr id="4" name="Slide Number Placeholder 3"/>
          <p:cNvSpPr>
            <a:spLocks noGrp="1"/>
          </p:cNvSpPr>
          <p:nvPr>
            <p:ph type="sldNum" sz="quarter" idx="5"/>
          </p:nvPr>
        </p:nvSpPr>
        <p:spPr/>
        <p:txBody>
          <a:bodyPr/>
          <a:lstStyle/>
          <a:p>
            <a:fld id="{BFFB6564-B9C5-4BEE-A019-13E96C68B1A5}" type="slidenum">
              <a:rPr lang="en-US" smtClean="0"/>
              <a:t>13</a:t>
            </a:fld>
            <a:endParaRPr lang="en-US"/>
          </a:p>
        </p:txBody>
      </p:sp>
    </p:spTree>
    <p:extLst>
      <p:ext uri="{BB962C8B-B14F-4D97-AF65-F5344CB8AC3E}">
        <p14:creationId xmlns:p14="http://schemas.microsoft.com/office/powerpoint/2010/main" val="9122219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F3F3F"/>
                </a:solidFill>
                <a:effectLst/>
                <a:latin typeface="Roboto" panose="02000000000000000000" pitchFamily="2" charset="0"/>
              </a:rPr>
              <a:t>L'astrovirus porcin 4 (PoAstV4) a déjà été détecté chez des porcelets atteints d'une maladie respiratoire. Cependant, on ne savait pas si le virus était la cause de la maladie ou s'il n'était qu'un simple spectateur. L'objectif de cette étude était d'infecter des porcelets avec le PoAstV4 et d'évaluer si la maladie respiratoire se reproduisait. Des porcelets nés par césarienne et privés de colostrum (CDCD) ont été infectés (17 exposés et 11 témoins négatifs) par le PoAstV4 et ont été trouvés porteurs du virus dans leurs sécrétions nasales dès le deuxième jour après l'exposition (DPC), tous les porcs ayant été testés négatifs au 14e jour après l'exposition (DPC). Une trachéite et une bronchite ont été diagnostiquées chez les porcs infectés autopsiés à 5 et 8 DPC, avec détection du virus dans ces tissus au même moment. Une réponse immunitaire productive à l'infection a été observée, avec détection d'anticorps anti-PoAstV4 dans le sang et caractérisation des cellules immunitaires dans les tissus infectés. Les résultats de cette étude montrent que le PoAstV4 peut provoquer des lésions microscopiques d'une infection virale épithéliotrope dans les voies respiratoires, très similaires à celles du virus de la grippe A.</a:t>
            </a:r>
            <a:endParaRPr lang="en-CA" dirty="0"/>
          </a:p>
        </p:txBody>
      </p:sp>
      <p:sp>
        <p:nvSpPr>
          <p:cNvPr id="4" name="Slide Number Placeholder 3"/>
          <p:cNvSpPr>
            <a:spLocks noGrp="1"/>
          </p:cNvSpPr>
          <p:nvPr>
            <p:ph type="sldNum" sz="quarter" idx="5"/>
          </p:nvPr>
        </p:nvSpPr>
        <p:spPr/>
        <p:txBody>
          <a:bodyPr/>
          <a:lstStyle/>
          <a:p>
            <a:fld id="{BFFB6564-B9C5-4BEE-A019-13E96C68B1A5}" type="slidenum">
              <a:rPr lang="en-US" smtClean="0"/>
              <a:t>14</a:t>
            </a:fld>
            <a:endParaRPr lang="en-US"/>
          </a:p>
        </p:txBody>
      </p:sp>
    </p:spTree>
    <p:extLst>
      <p:ext uri="{BB962C8B-B14F-4D97-AF65-F5344CB8AC3E}">
        <p14:creationId xmlns:p14="http://schemas.microsoft.com/office/powerpoint/2010/main" val="6569895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BFFB6564-B9C5-4BEE-A019-13E96C68B1A5}" type="slidenum">
              <a:rPr lang="en-US" smtClean="0"/>
              <a:t>15</a:t>
            </a:fld>
            <a:endParaRPr lang="en-US"/>
          </a:p>
        </p:txBody>
      </p:sp>
    </p:spTree>
    <p:extLst>
      <p:ext uri="{BB962C8B-B14F-4D97-AF65-F5344CB8AC3E}">
        <p14:creationId xmlns:p14="http://schemas.microsoft.com/office/powerpoint/2010/main" val="8776902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BFFB6564-B9C5-4BEE-A019-13E96C68B1A5}" type="slidenum">
              <a:rPr lang="en-US" smtClean="0"/>
              <a:t>18</a:t>
            </a:fld>
            <a:endParaRPr lang="en-US"/>
          </a:p>
        </p:txBody>
      </p:sp>
    </p:spTree>
    <p:extLst>
      <p:ext uri="{BB962C8B-B14F-4D97-AF65-F5344CB8AC3E}">
        <p14:creationId xmlns:p14="http://schemas.microsoft.com/office/powerpoint/2010/main" val="40029050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BFFB6564-B9C5-4BEE-A019-13E96C68B1A5}" type="slidenum">
              <a:rPr lang="en-US" smtClean="0"/>
              <a:t>19</a:t>
            </a:fld>
            <a:endParaRPr lang="en-US"/>
          </a:p>
        </p:txBody>
      </p:sp>
    </p:spTree>
    <p:extLst>
      <p:ext uri="{BB962C8B-B14F-4D97-AF65-F5344CB8AC3E}">
        <p14:creationId xmlns:p14="http://schemas.microsoft.com/office/powerpoint/2010/main" val="2719013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Ce graphique représente les pays où la maladie n'est pas considérée comme endémique (Europe et certains pays asiatiques).</a:t>
            </a:r>
          </a:p>
          <a:p>
            <a:endParaRPr lang="en-US" baseline="0" dirty="0"/>
          </a:p>
          <a:p>
            <a:r>
              <a:rPr lang="en-US" baseline="0" dirty="0"/>
              <a:t>La recrudescence de la PPA chez les porcs domestiques observée au troisième trimestre de l'année dernière ne s'est pas reproduite cette année. Le nombre de cas chez les porcs domestiques est resté faible, mais le nombre de cas chez les sangliers a augmenté au-delà des niveaux attendus à l'automne dernier et cet hiver.</a:t>
            </a:r>
          </a:p>
          <a:p>
            <a:endParaRPr lang="en-CA" sz="1800" b="0" i="0" u="none" strike="noStrike" baseline="0" dirty="0">
              <a:latin typeface="Söhne"/>
            </a:endParaRPr>
          </a:p>
          <a:p>
            <a:r>
              <a:rPr lang="en-US" sz="1800" b="0" i="0" u="none" strike="noStrike" baseline="0" dirty="0">
                <a:latin typeface="Söhne"/>
              </a:rPr>
              <a:t>Depuis janvier 2022, plus de 970 000 cas chez les porcs et plus de 35 000 cas chez les sangliers ont été signalés, avec environ 2 080 000 pertes d'animaux chez les porcs domestiques. </a:t>
            </a:r>
          </a:p>
          <a:p>
            <a:endParaRPr lang="en-CA" baseline="0" dirty="0"/>
          </a:p>
        </p:txBody>
      </p:sp>
      <p:sp>
        <p:nvSpPr>
          <p:cNvPr id="4" name="Slide Number Placeholder 3"/>
          <p:cNvSpPr>
            <a:spLocks noGrp="1"/>
          </p:cNvSpPr>
          <p:nvPr>
            <p:ph type="sldNum" sz="quarter" idx="10"/>
          </p:nvPr>
        </p:nvSpPr>
        <p:spPr/>
        <p:txBody>
          <a:bodyPr/>
          <a:lstStyle/>
          <a:p>
            <a:fld id="{BFFB6564-B9C5-4BEE-A019-13E96C68B1A5}" type="slidenum">
              <a:rPr lang="en-US" smtClean="0"/>
              <a:t>2</a:t>
            </a:fld>
            <a:endParaRPr lang="en-US"/>
          </a:p>
        </p:txBody>
      </p:sp>
    </p:spTree>
    <p:extLst>
      <p:ext uri="{BB962C8B-B14F-4D97-AF65-F5344CB8AC3E}">
        <p14:creationId xmlns:p14="http://schemas.microsoft.com/office/powerpoint/2010/main" val="13943732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CA" dirty="0"/>
              <a:t>Remarque : suppression du point concernant la Bosnie, car il ne s'agit pas des premiers cas de PPA (déjà signalés précédemment – il s'agit simplement d'un nouveau rapport de l'OIE résultant de l'intégration avec un autre système).</a:t>
            </a:r>
          </a:p>
          <a:p>
            <a:pPr algn="l"/>
            <a:endParaRPr lang="en-CA" dirty="0"/>
          </a:p>
          <a:p>
            <a:pPr algn="l"/>
            <a:r>
              <a:rPr lang="en-CA" sz="1200" b="0" i="0" kern="1200" dirty="0">
                <a:solidFill>
                  <a:schemeClr val="tx1"/>
                </a:solidFill>
                <a:effectLst/>
                <a:latin typeface="+mn-lt"/>
                <a:ea typeface="+mn-ea"/>
                <a:cs typeface="+mn-cs"/>
              </a:rPr>
              <a:t>Estonie - Au 13 août, sept </a:t>
            </a:r>
            <a:r>
              <a:rPr lang="en-CA" sz="1200" b="0" i="0" kern="1200" dirty="0" err="1">
                <a:solidFill>
                  <a:schemeClr val="tx1"/>
                </a:solidFill>
                <a:effectLst/>
                <a:latin typeface="+mn-lt"/>
                <a:ea typeface="+mn-ea"/>
                <a:cs typeface="+mn-cs"/>
              </a:rPr>
              <a:t>cas</a:t>
            </a:r>
            <a:r>
              <a:rPr lang="en-CA" sz="1200" b="0" i="0" kern="1200" dirty="0">
                <a:solidFill>
                  <a:schemeClr val="tx1"/>
                </a:solidFill>
                <a:effectLst/>
                <a:latin typeface="+mn-lt"/>
                <a:ea typeface="+mn-ea"/>
                <a:cs typeface="+mn-cs"/>
              </a:rPr>
              <a:t> de PPA ont été confirmés, touchant près de 26 000 porcs dans différentes régions du pays (environ 10 % de la population porcine). La propagation est due à la fois au contact avec des sangliers sauvages et à des contaminations occasionnelles liées à des équipements, des véhicules ou des matériaux contaminés.</a:t>
            </a:r>
          </a:p>
          <a:p>
            <a:pPr algn="l"/>
            <a:endParaRPr lang="en-CA" sz="1200" b="0" i="0" kern="1200" dirty="0">
              <a:solidFill>
                <a:schemeClr val="tx1"/>
              </a:solidFill>
              <a:effectLst/>
              <a:latin typeface="+mn-lt"/>
              <a:ea typeface="+mn-ea"/>
              <a:cs typeface="+mn-cs"/>
            </a:endParaRPr>
          </a:p>
          <a:p>
            <a:pPr algn="l"/>
            <a:r>
              <a:rPr lang="en-CA" i="0" dirty="0"/>
              <a:t>Lettonie - </a:t>
            </a:r>
            <a:r>
              <a:rPr lang="en-CA" sz="1200" b="0" i="0" kern="1200" dirty="0">
                <a:solidFill>
                  <a:schemeClr val="tx1"/>
                </a:solidFill>
                <a:effectLst/>
                <a:latin typeface="+mn-lt"/>
                <a:ea typeface="+mn-ea"/>
                <a:cs typeface="+mn-cs"/>
              </a:rPr>
              <a:t>Un </a:t>
            </a:r>
            <a:r>
              <a:rPr lang="en-CA" sz="1200" b="0" i="0" kern="1200" dirty="0" err="1">
                <a:solidFill>
                  <a:schemeClr val="tx1"/>
                </a:solidFill>
                <a:effectLst/>
                <a:latin typeface="+mn-lt"/>
                <a:ea typeface="+mn-ea"/>
                <a:cs typeface="+mn-cs"/>
              </a:rPr>
              <a:t>quatrième</a:t>
            </a:r>
            <a:r>
              <a:rPr lang="en-CA" sz="1200" b="0" i="0" kern="1200" dirty="0">
                <a:solidFill>
                  <a:schemeClr val="tx1"/>
                </a:solidFill>
                <a:effectLst/>
                <a:latin typeface="+mn-lt"/>
                <a:ea typeface="+mn-ea"/>
                <a:cs typeface="+mn-cs"/>
              </a:rPr>
              <a:t> ca de PPA chez les porcs domestiques a été signalé dans la municipalité de Talsi.</a:t>
            </a:r>
          </a:p>
          <a:p>
            <a:pPr algn="l"/>
            <a:endParaRPr lang="en-CA" sz="1200" b="0" i="0" kern="1200" dirty="0">
              <a:solidFill>
                <a:schemeClr val="tx1"/>
              </a:solidFill>
              <a:effectLst/>
              <a:latin typeface="+mn-lt"/>
              <a:ea typeface="+mn-ea"/>
              <a:cs typeface="+mn-cs"/>
            </a:endParaRPr>
          </a:p>
          <a:p>
            <a:pPr algn="l"/>
            <a:r>
              <a:rPr lang="en-CA" sz="1200" b="0" i="0" kern="1200" dirty="0">
                <a:solidFill>
                  <a:schemeClr val="tx1"/>
                </a:solidFill>
                <a:effectLst/>
                <a:latin typeface="+mn-lt"/>
                <a:ea typeface="+mn-ea"/>
                <a:cs typeface="+mn-cs"/>
              </a:rPr>
              <a:t>La Lituanie a signalé deux </a:t>
            </a:r>
            <a:r>
              <a:rPr lang="en-CA" sz="1200" b="0" i="0" kern="1200" dirty="0" err="1">
                <a:solidFill>
                  <a:schemeClr val="tx1"/>
                </a:solidFill>
                <a:effectLst/>
                <a:latin typeface="+mn-lt"/>
                <a:ea typeface="+mn-ea"/>
                <a:cs typeface="+mn-cs"/>
              </a:rPr>
              <a:t>cas</a:t>
            </a:r>
            <a:r>
              <a:rPr lang="en-CA" sz="1200" b="0" i="0" kern="1200" dirty="0">
                <a:solidFill>
                  <a:schemeClr val="tx1"/>
                </a:solidFill>
                <a:effectLst/>
                <a:latin typeface="+mn-lt"/>
                <a:ea typeface="+mn-ea"/>
                <a:cs typeface="+mn-cs"/>
              </a:rPr>
              <a:t> chez des porcs domestiques. </a:t>
            </a:r>
            <a:endParaRPr lang="en-CA" i="0" dirty="0"/>
          </a:p>
        </p:txBody>
      </p:sp>
      <p:sp>
        <p:nvSpPr>
          <p:cNvPr id="4" name="Slide Number Placeholder 3"/>
          <p:cNvSpPr>
            <a:spLocks noGrp="1"/>
          </p:cNvSpPr>
          <p:nvPr>
            <p:ph type="sldNum" sz="quarter" idx="5"/>
          </p:nvPr>
        </p:nvSpPr>
        <p:spPr/>
        <p:txBody>
          <a:bodyPr/>
          <a:lstStyle/>
          <a:p>
            <a:fld id="{BFFB6564-B9C5-4BEE-A019-13E96C68B1A5}" type="slidenum">
              <a:rPr lang="en-US" smtClean="0"/>
              <a:t>3</a:t>
            </a:fld>
            <a:endParaRPr lang="en-US"/>
          </a:p>
        </p:txBody>
      </p:sp>
    </p:spTree>
    <p:extLst>
      <p:ext uri="{BB962C8B-B14F-4D97-AF65-F5344CB8AC3E}">
        <p14:creationId xmlns:p14="http://schemas.microsoft.com/office/powerpoint/2010/main" val="8422601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Arial" panose="020B0604020202020204" pitchFamily="34" charset="0"/>
              </a:rPr>
              <a:t>La nouvelle mise à jour du site ASF devrait être disponible après le 21 août</a:t>
            </a:r>
            <a:r>
              <a:rPr lang="en-US" sz="1800" b="0" i="0" u="none" strike="noStrike" baseline="30000" dirty="0">
                <a:latin typeface="Arial" panose="020B0604020202020204" pitchFamily="34" charset="0"/>
              </a:rPr>
              <a:t>st</a:t>
            </a:r>
            <a:r>
              <a:rPr lang="en-US" sz="1800" b="0" i="0" u="none" strike="noStrike" baseline="0" dirty="0">
                <a:latin typeface="Arial" panose="020B0604020202020204" pitchFamily="34" charset="0"/>
              </a:rPr>
              <a:t> – mais ce n'est pas le cas</a:t>
            </a:r>
            <a:r>
              <a:rPr lang="en-US" sz="1800" b="0" i="0" u="none" strike="noStrike" baseline="0" dirty="0">
                <a:latin typeface="Arial" panose="020B0604020202020204" pitchFamily="34" charset="0"/>
                <a:sym typeface="Wingdings" panose="05000000000000000000" pitchFamily="2" charset="2"/>
              </a:rPr>
              <a:t> </a:t>
            </a:r>
            <a:endParaRPr lang="en-US" sz="1800" b="0" i="0" u="none" strike="noStrike" baseline="0" dirty="0">
              <a:latin typeface="Arial" panose="020B0604020202020204" pitchFamily="34" charset="0"/>
            </a:endParaRPr>
          </a:p>
          <a:p>
            <a:pPr algn="l"/>
            <a:endParaRPr lang="en-US" sz="1800" b="0" i="0" u="none" strike="noStrike" baseline="0" dirty="0">
              <a:latin typeface="Arial" panose="020B0604020202020204" pitchFamily="34" charset="0"/>
            </a:endParaRPr>
          </a:p>
          <a:p>
            <a:pPr algn="l"/>
            <a:r>
              <a:rPr lang="en-US" sz="1800" b="0" i="0" u="none" strike="noStrike" baseline="0" dirty="0">
                <a:latin typeface="Arial" panose="020B0604020202020204" pitchFamily="34" charset="0"/>
              </a:rPr>
              <a:t>Le Vietnam a également été confronté à de nombreux cas de transport et de vente illégaux de porcs infectés par la PPA.</a:t>
            </a:r>
          </a:p>
          <a:p>
            <a:pPr algn="l"/>
            <a:r>
              <a:rPr lang="en-US" sz="1800" b="1" i="0" u="none" strike="noStrike" baseline="0" dirty="0">
                <a:latin typeface="Arial" panose="020B0604020202020204" pitchFamily="34" charset="0"/>
              </a:rPr>
              <a:t>Voir le rapport SHIC </a:t>
            </a:r>
            <a:r>
              <a:rPr lang="en-US" sz="1800" b="0" i="0" u="none" strike="noStrike" baseline="0" dirty="0">
                <a:latin typeface="Arial" panose="020B0604020202020204" pitchFamily="34" charset="0"/>
              </a:rPr>
              <a:t>- </a:t>
            </a:r>
            <a:r>
              <a:rPr lang="en-CA" sz="1800" dirty="0"/>
              <a:t>Vietnam | 10 juillet : la police démantèle un réseau vendant de la viande de porc infectée par la PPA aux marchés et restaurants de Hanoï. Le 11 juillet, le déversement illégal de porcs dans une autre province a entraîné une grave pollution des cours d'eau ; ce déversement illégal fait suite à plusieurs épidémies de PPA dans la province.</a:t>
            </a:r>
            <a:endParaRPr lang="en-US" sz="1800" b="1" i="0" u="none" strike="noStrike" baseline="0" dirty="0">
              <a:latin typeface="Arial" panose="020B0604020202020204" pitchFamily="34" charset="0"/>
            </a:endParaRPr>
          </a:p>
        </p:txBody>
      </p:sp>
      <p:sp>
        <p:nvSpPr>
          <p:cNvPr id="4" name="Slide Number Placeholder 3"/>
          <p:cNvSpPr>
            <a:spLocks noGrp="1"/>
          </p:cNvSpPr>
          <p:nvPr>
            <p:ph type="sldNum" sz="quarter" idx="5"/>
          </p:nvPr>
        </p:nvSpPr>
        <p:spPr/>
        <p:txBody>
          <a:bodyPr/>
          <a:lstStyle/>
          <a:p>
            <a:fld id="{BFFB6564-B9C5-4BEE-A019-13E96C68B1A5}" type="slidenum">
              <a:rPr lang="en-US" smtClean="0"/>
              <a:t>4</a:t>
            </a:fld>
            <a:endParaRPr lang="en-US"/>
          </a:p>
        </p:txBody>
      </p:sp>
    </p:spTree>
    <p:extLst>
      <p:ext uri="{BB962C8B-B14F-4D97-AF65-F5344CB8AC3E}">
        <p14:creationId xmlns:p14="http://schemas.microsoft.com/office/powerpoint/2010/main" val="42745491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CA" sz="1800" b="0" i="1" u="none" strike="noStrike" baseline="0" dirty="0">
                <a:latin typeface="TimesNewRomanPS-ItalicMT"/>
              </a:rPr>
              <a:t>Les vecteurs connus pour transmettre la PPA sont notamment : O. </a:t>
            </a:r>
            <a:r>
              <a:rPr lang="en-CA" sz="1800" b="0" i="1" u="none" strike="noStrike" baseline="0" dirty="0" err="1">
                <a:latin typeface="TimesNewRomanPS-ItalicMT"/>
              </a:rPr>
              <a:t>turicata</a:t>
            </a:r>
            <a:r>
              <a:rPr lang="en-CA" sz="1800" b="0" i="0" u="none" strike="noStrike" baseline="0" dirty="0">
                <a:latin typeface="TimesNewRomanPSMT"/>
              </a:rPr>
              <a:t>, </a:t>
            </a:r>
            <a:r>
              <a:rPr lang="en-CA" sz="1800" b="0" i="1" u="none" strike="noStrike" baseline="0" dirty="0">
                <a:latin typeface="TimesNewRomanPS-ItalicMT"/>
              </a:rPr>
              <a:t>O. </a:t>
            </a:r>
            <a:r>
              <a:rPr lang="en-CA" sz="1800" b="0" i="1" u="none" strike="noStrike" baseline="0" dirty="0" err="1">
                <a:latin typeface="TimesNewRomanPS-ItalicMT"/>
              </a:rPr>
              <a:t>phacochoerus</a:t>
            </a:r>
            <a:r>
              <a:rPr lang="en-CA" sz="1800" b="0" i="0" u="none" strike="noStrike" baseline="0" dirty="0">
                <a:latin typeface="TimesNewRomanPSMT"/>
              </a:rPr>
              <a:t>, </a:t>
            </a:r>
            <a:r>
              <a:rPr lang="en-CA" sz="1800" b="0" i="1" u="none" strike="noStrike" baseline="0" dirty="0">
                <a:latin typeface="TimesNewRomanPS-ItalicMT"/>
              </a:rPr>
              <a:t>O. </a:t>
            </a:r>
            <a:r>
              <a:rPr lang="en-CA" sz="1800" b="0" i="1" u="none" strike="noStrike" baseline="0" dirty="0" err="1">
                <a:latin typeface="TimesNewRomanPS-ItalicMT"/>
              </a:rPr>
              <a:t>porcinus</a:t>
            </a:r>
            <a:r>
              <a:rPr lang="en-CA" sz="1800" b="0" i="1" u="none" strike="noStrike" baseline="0" dirty="0">
                <a:latin typeface="TimesNewRomanPS-ItalicMT"/>
              </a:rPr>
              <a:t>, O. </a:t>
            </a:r>
            <a:r>
              <a:rPr lang="en-CA" sz="1800" b="0" i="1" u="none" strike="noStrike" baseline="0" dirty="0" err="1">
                <a:latin typeface="TimesNewRomanPS-ItalicMT"/>
              </a:rPr>
              <a:t>erraticus</a:t>
            </a:r>
            <a:r>
              <a:rPr lang="en-CA" sz="1800" b="0" i="0" u="none" strike="noStrike" baseline="0" dirty="0">
                <a:latin typeface="TimesNewRomanPSMT"/>
              </a:rPr>
              <a:t>, </a:t>
            </a:r>
            <a:r>
              <a:rPr lang="en-CA" sz="1800" b="0" i="1" u="none" strike="noStrike" baseline="0" dirty="0">
                <a:latin typeface="TimesNewRomanPS-ItalicMT"/>
              </a:rPr>
              <a:t>O. </a:t>
            </a:r>
            <a:r>
              <a:rPr lang="en-CA" sz="1800" b="0" i="1" u="none" strike="noStrike" baseline="0" dirty="0" err="1">
                <a:latin typeface="TimesNewRomanPS-ItalicMT"/>
              </a:rPr>
              <a:t>moubata</a:t>
            </a:r>
            <a:r>
              <a:rPr lang="en-CA" sz="1800" b="0" i="0" u="none" strike="noStrike" baseline="0" dirty="0">
                <a:latin typeface="TimesNewRomanPSMT"/>
              </a:rPr>
              <a:t>, </a:t>
            </a:r>
            <a:r>
              <a:rPr lang="en-CA" sz="1800" b="0" i="1" u="none" strike="noStrike" baseline="0" dirty="0">
                <a:latin typeface="TimesNewRomanPS-ItalicMT"/>
              </a:rPr>
              <a:t>O. </a:t>
            </a:r>
            <a:r>
              <a:rPr lang="en-CA" sz="1800" b="0" i="1" u="none" strike="noStrike" baseline="0" dirty="0" err="1">
                <a:latin typeface="TimesNewRomanPS-ItalicMT"/>
              </a:rPr>
              <a:t>waterbergensis</a:t>
            </a:r>
            <a:r>
              <a:rPr lang="en-CA" sz="1800" b="0" i="0" u="none" strike="noStrike" baseline="0" dirty="0">
                <a:latin typeface="TimesNewRomanPSMT"/>
              </a:rPr>
              <a:t>, </a:t>
            </a:r>
            <a:r>
              <a:rPr lang="en-CA" sz="1800" b="0" i="1" u="none" strike="noStrike" baseline="0" dirty="0">
                <a:latin typeface="TimesNewRomanPS-ItalicMT"/>
              </a:rPr>
              <a:t>O. compactus, O. </a:t>
            </a:r>
            <a:r>
              <a:rPr lang="en-CA" sz="1800" b="0" i="1" u="none" strike="noStrike" baseline="0" dirty="0" err="1">
                <a:latin typeface="TimesNewRomanPS-ItalicMT"/>
              </a:rPr>
              <a:t>papillipes </a:t>
            </a:r>
            <a:r>
              <a:rPr lang="en-CA" sz="1800" b="0" i="0" u="none" strike="noStrike" baseline="0" dirty="0">
                <a:latin typeface="TimesNewRomanPSMT"/>
              </a:rPr>
              <a:t>et </a:t>
            </a:r>
            <a:r>
              <a:rPr lang="en-CA" sz="1800" b="0" i="1" u="none" strike="noStrike" baseline="0" dirty="0">
                <a:latin typeface="TimesNewRomanPS-ItalicMT"/>
              </a:rPr>
              <a:t>O. </a:t>
            </a:r>
            <a:r>
              <a:rPr lang="en-CA" sz="1800" b="0" i="1" u="none" strike="noStrike" baseline="0" dirty="0" err="1">
                <a:latin typeface="TimesNewRomanPS-ItalicMT"/>
              </a:rPr>
              <a:t>verrucosus</a:t>
            </a:r>
            <a:r>
              <a:rPr lang="en-CA" sz="1800" b="0" i="1" u="none" strike="noStrike" baseline="0" dirty="0">
                <a:latin typeface="TimesNewRomanPS-ItalicMT"/>
              </a:rPr>
              <a:t>, auxquels s'ajoute désormais, selon une étude chinoise récente, O. </a:t>
            </a:r>
            <a:r>
              <a:rPr lang="en-CA" sz="1800" b="0" i="1" u="none" strike="noStrike" baseline="0" dirty="0" err="1">
                <a:latin typeface="TimesNewRomanPS-ItalicMT"/>
              </a:rPr>
              <a:t>lahorensis.</a:t>
            </a:r>
            <a:endParaRPr lang="en-CA" dirty="0"/>
          </a:p>
        </p:txBody>
      </p:sp>
      <p:sp>
        <p:nvSpPr>
          <p:cNvPr id="4" name="Slide Number Placeholder 3"/>
          <p:cNvSpPr>
            <a:spLocks noGrp="1"/>
          </p:cNvSpPr>
          <p:nvPr>
            <p:ph type="sldNum" sz="quarter" idx="5"/>
          </p:nvPr>
        </p:nvSpPr>
        <p:spPr/>
        <p:txBody>
          <a:bodyPr/>
          <a:lstStyle/>
          <a:p>
            <a:fld id="{BFFB6564-B9C5-4BEE-A019-13E96C68B1A5}" type="slidenum">
              <a:rPr lang="en-US" smtClean="0"/>
              <a:t>6</a:t>
            </a:fld>
            <a:endParaRPr lang="en-US"/>
          </a:p>
        </p:txBody>
      </p:sp>
    </p:spTree>
    <p:extLst>
      <p:ext uri="{BB962C8B-B14F-4D97-AF65-F5344CB8AC3E}">
        <p14:creationId xmlns:p14="http://schemas.microsoft.com/office/powerpoint/2010/main" val="38806455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66882189-6DC5-9D84-8297-7EF371E7D2F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3259A196-87E8-D2EC-C2CC-E7A9072BE05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dirty="0"/>
              <a:t>Évolution de la fièvre aphteuse au cours des neuf dernières années environ. On constate une recrudescence de l'activité ces dernières années, qui a commencé par sa propagation en Indonésie, puis par l'émergence du sérotype SAT-2 au Moyen-Orient. Cette année, l'Europe a signalé des cas en Allemagne, puis en Hongrie et en Slovaquie. En outre, le sérotype SAT-1 est également apparu au Moyen-Orient et en Turquie.</a:t>
            </a:r>
          </a:p>
        </p:txBody>
      </p:sp>
      <p:sp>
        <p:nvSpPr>
          <p:cNvPr id="21508" name="Slide Number Placeholder 3">
            <a:extLst>
              <a:ext uri="{FF2B5EF4-FFF2-40B4-BE49-F238E27FC236}">
                <a16:creationId xmlns:a16="http://schemas.microsoft.com/office/drawing/2014/main" id="{4797DAA0-A91F-B7CC-4F9C-9818355FB44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5DA4F1DB-9682-4572-8C1B-919FA27B1814}" type="slidenum">
              <a:rPr lang="en-US" altLang="en-US" smtClean="0"/>
              <a:t>7</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16EBC9D1-C19D-83C1-CD0F-E0071D4ECDD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A067F613-A14E-560D-B23D-BCD14118357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dirty="0">
              <a:solidFill>
                <a:srgbClr val="212529"/>
              </a:solidFill>
              <a:latin typeface="Lato" panose="020F0502020204030203" pitchFamily="34" charset="0"/>
            </a:endParaRPr>
          </a:p>
        </p:txBody>
      </p:sp>
      <p:sp>
        <p:nvSpPr>
          <p:cNvPr id="17412" name="Slide Number Placeholder 3">
            <a:extLst>
              <a:ext uri="{FF2B5EF4-FFF2-40B4-BE49-F238E27FC236}">
                <a16:creationId xmlns:a16="http://schemas.microsoft.com/office/drawing/2014/main" id="{C52F6DCC-4610-99BE-5CCC-2CC7DE56EBA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5A53D3AD-4E51-46C1-AD20-AB4D0317D815}" type="slidenum">
              <a:rPr lang="en-US" altLang="en-US" smtClean="0"/>
              <a:t>8</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BFFB6564-B9C5-4BEE-A019-13E96C68B1A5}" type="slidenum">
              <a:rPr lang="en-US" smtClean="0"/>
              <a:t>9</a:t>
            </a:fld>
            <a:endParaRPr lang="en-US"/>
          </a:p>
        </p:txBody>
      </p:sp>
    </p:spTree>
    <p:extLst>
      <p:ext uri="{BB962C8B-B14F-4D97-AF65-F5344CB8AC3E}">
        <p14:creationId xmlns:p14="http://schemas.microsoft.com/office/powerpoint/2010/main" val="24485928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BFFB6564-B9C5-4BEE-A019-13E96C68B1A5}" type="slidenum">
              <a:rPr lang="en-US" smtClean="0"/>
              <a:t>11</a:t>
            </a:fld>
            <a:endParaRPr lang="en-US"/>
          </a:p>
        </p:txBody>
      </p:sp>
    </p:spTree>
    <p:extLst>
      <p:ext uri="{BB962C8B-B14F-4D97-AF65-F5344CB8AC3E}">
        <p14:creationId xmlns:p14="http://schemas.microsoft.com/office/powerpoint/2010/main" val="41061020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164A4D0-3362-4309-BEC0-98317D050795}" type="datetime1">
              <a:rPr lang="en-US" smtClean="0"/>
              <a:t>10/24/2025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E7A136-B623-44AA-A653-F7B0DDAA2C31}" type="slidenum">
              <a:rPr lang="en-US" smtClean="0"/>
              <a:t>‹#›</a:t>
            </a:fld>
            <a:endParaRPr lang="en-US"/>
          </a:p>
        </p:txBody>
      </p:sp>
    </p:spTree>
    <p:extLst>
      <p:ext uri="{BB962C8B-B14F-4D97-AF65-F5344CB8AC3E}">
        <p14:creationId xmlns:p14="http://schemas.microsoft.com/office/powerpoint/2010/main" val="20514495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CF9E1F-2232-4B88-8F06-7F83C533E506}" type="datetime1">
              <a:rPr lang="en-US" smtClean="0"/>
              <a:t>10/24/2025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E7A136-B623-44AA-A653-F7B0DDAA2C31}" type="slidenum">
              <a:rPr lang="en-US" smtClean="0"/>
              <a:t>‹#›</a:t>
            </a:fld>
            <a:endParaRPr lang="en-US"/>
          </a:p>
        </p:txBody>
      </p:sp>
    </p:spTree>
    <p:extLst>
      <p:ext uri="{BB962C8B-B14F-4D97-AF65-F5344CB8AC3E}">
        <p14:creationId xmlns:p14="http://schemas.microsoft.com/office/powerpoint/2010/main" val="838875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BB158B4-A1F9-4C77-85E0-56A21F40333B}" type="datetime1">
              <a:rPr lang="en-US" smtClean="0"/>
              <a:t>10/24/2025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E7A136-B623-44AA-A653-F7B0DDAA2C31}" type="slidenum">
              <a:rPr lang="en-US" smtClean="0"/>
              <a:t>‹#›</a:t>
            </a:fld>
            <a:endParaRPr lang="en-US"/>
          </a:p>
        </p:txBody>
      </p:sp>
    </p:spTree>
    <p:extLst>
      <p:ext uri="{BB962C8B-B14F-4D97-AF65-F5344CB8AC3E}">
        <p14:creationId xmlns:p14="http://schemas.microsoft.com/office/powerpoint/2010/main" val="35866870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7" name="Text Placeholder 6"/>
          <p:cNvSpPr>
            <a:spLocks noGrp="1"/>
          </p:cNvSpPr>
          <p:nvPr>
            <p:ph type="body" sz="quarter" idx="13"/>
          </p:nvPr>
        </p:nvSpPr>
        <p:spPr>
          <a:xfrm>
            <a:off x="838200" y="2057400"/>
            <a:ext cx="10515600" cy="40147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4">
            <a:extLst>
              <a:ext uri="{FF2B5EF4-FFF2-40B4-BE49-F238E27FC236}">
                <a16:creationId xmlns:a16="http://schemas.microsoft.com/office/drawing/2014/main" id="{029D5FFE-ADAC-0B2A-CF4D-5BFF990CDF68}"/>
              </a:ext>
            </a:extLst>
          </p:cNvPr>
          <p:cNvSpPr>
            <a:spLocks noGrp="1"/>
          </p:cNvSpPr>
          <p:nvPr>
            <p:ph type="sldNum" sz="quarter" idx="14"/>
          </p:nvPr>
        </p:nvSpPr>
        <p:spPr/>
        <p:txBody>
          <a:bodyPr/>
          <a:lstStyle>
            <a:lvl1pPr>
              <a:defRPr/>
            </a:lvl1pPr>
          </a:lstStyle>
          <a:p>
            <a:pPr>
              <a:defRPr/>
            </a:pPr>
            <a:fld id="{68678C35-086D-4198-975D-7CAE096F9A66}" type="slidenum">
              <a:rPr lang="en-US" altLang="en-US"/>
              <a:pPr>
                <a:defRPr/>
              </a:pPr>
              <a:t>‹#›</a:t>
            </a:fld>
            <a:endParaRPr lang="en-US" altLang="en-US"/>
          </a:p>
        </p:txBody>
      </p:sp>
    </p:spTree>
    <p:extLst>
      <p:ext uri="{BB962C8B-B14F-4D97-AF65-F5344CB8AC3E}">
        <p14:creationId xmlns:p14="http://schemas.microsoft.com/office/powerpoint/2010/main" val="4133602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C4E7A136-B623-44AA-A653-F7B0DDAA2C31}" type="slidenum">
              <a:rPr lang="en-US" smtClean="0"/>
              <a:t>‹#›</a:t>
            </a:fld>
            <a:endParaRPr lang="en-US"/>
          </a:p>
        </p:txBody>
      </p:sp>
    </p:spTree>
    <p:extLst>
      <p:ext uri="{BB962C8B-B14F-4D97-AF65-F5344CB8AC3E}">
        <p14:creationId xmlns:p14="http://schemas.microsoft.com/office/powerpoint/2010/main" val="1592711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49"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49" y="4589479"/>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A90A031-662E-4A41-9960-35612D8BFC9E}" type="datetime1">
              <a:rPr lang="en-US" smtClean="0"/>
              <a:t>10/24/2025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E7A136-B623-44AA-A653-F7B0DDAA2C31}" type="slidenum">
              <a:rPr lang="en-US" smtClean="0"/>
              <a:t>‹#›</a:t>
            </a:fld>
            <a:endParaRPr lang="en-US"/>
          </a:p>
        </p:txBody>
      </p:sp>
    </p:spTree>
    <p:extLst>
      <p:ext uri="{BB962C8B-B14F-4D97-AF65-F5344CB8AC3E}">
        <p14:creationId xmlns:p14="http://schemas.microsoft.com/office/powerpoint/2010/main" val="1134318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C4E7A136-B623-44AA-A653-F7B0DDAA2C31}" type="slidenum">
              <a:rPr lang="en-US" smtClean="0"/>
              <a:t>‹#›</a:t>
            </a:fld>
            <a:endParaRPr lang="en-US"/>
          </a:p>
        </p:txBody>
      </p:sp>
    </p:spTree>
    <p:extLst>
      <p:ext uri="{BB962C8B-B14F-4D97-AF65-F5344CB8AC3E}">
        <p14:creationId xmlns:p14="http://schemas.microsoft.com/office/powerpoint/2010/main" val="2314340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C4E7A136-B623-44AA-A653-F7B0DDAA2C31}" type="slidenum">
              <a:rPr lang="en-US" smtClean="0"/>
              <a:t>‹#›</a:t>
            </a:fld>
            <a:endParaRPr lang="en-US"/>
          </a:p>
        </p:txBody>
      </p:sp>
    </p:spTree>
    <p:extLst>
      <p:ext uri="{BB962C8B-B14F-4D97-AF65-F5344CB8AC3E}">
        <p14:creationId xmlns:p14="http://schemas.microsoft.com/office/powerpoint/2010/main" val="42839861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C4E7A136-B623-44AA-A653-F7B0DDAA2C31}" type="slidenum">
              <a:rPr lang="en-US" smtClean="0"/>
              <a:t>‹#›</a:t>
            </a:fld>
            <a:endParaRPr lang="en-US"/>
          </a:p>
        </p:txBody>
      </p:sp>
    </p:spTree>
    <p:extLst>
      <p:ext uri="{BB962C8B-B14F-4D97-AF65-F5344CB8AC3E}">
        <p14:creationId xmlns:p14="http://schemas.microsoft.com/office/powerpoint/2010/main" val="3122543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3CEDC5-1734-46B2-A0D5-62C53D554FF0}" type="datetime1">
              <a:rPr lang="en-US" smtClean="0"/>
              <a:t>10/24/2025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4E7A136-B623-44AA-A653-F7B0DDAA2C31}" type="slidenum">
              <a:rPr lang="en-US" smtClean="0"/>
              <a:t>‹#›</a:t>
            </a:fld>
            <a:endParaRPr lang="en-US"/>
          </a:p>
        </p:txBody>
      </p:sp>
    </p:spTree>
    <p:extLst>
      <p:ext uri="{BB962C8B-B14F-4D97-AF65-F5344CB8AC3E}">
        <p14:creationId xmlns:p14="http://schemas.microsoft.com/office/powerpoint/2010/main" val="1115989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0BA07D3-39B0-44ED-BA0B-A69F1FD0EE94}" type="datetime1">
              <a:rPr lang="en-US" smtClean="0"/>
              <a:t>10/24/2025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E7A136-B623-44AA-A653-F7B0DDAA2C31}" type="slidenum">
              <a:rPr lang="en-US" smtClean="0"/>
              <a:t>‹#›</a:t>
            </a:fld>
            <a:endParaRPr lang="en-US"/>
          </a:p>
        </p:txBody>
      </p:sp>
    </p:spTree>
    <p:extLst>
      <p:ext uri="{BB962C8B-B14F-4D97-AF65-F5344CB8AC3E}">
        <p14:creationId xmlns:p14="http://schemas.microsoft.com/office/powerpoint/2010/main" val="26792184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6B119C8-7D86-4B85-8E3E-183D6C2F9EDD}" type="datetime1">
              <a:rPr lang="en-US" smtClean="0"/>
              <a:t>10/24/2025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E7A136-B623-44AA-A653-F7B0DDAA2C31}" type="slidenum">
              <a:rPr lang="en-US" smtClean="0"/>
              <a:t>‹#›</a:t>
            </a:fld>
            <a:endParaRPr lang="en-US"/>
          </a:p>
        </p:txBody>
      </p:sp>
    </p:spTree>
    <p:extLst>
      <p:ext uri="{BB962C8B-B14F-4D97-AF65-F5344CB8AC3E}">
        <p14:creationId xmlns:p14="http://schemas.microsoft.com/office/powerpoint/2010/main" val="1571740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Cliquez pour modifier le style du titre principal</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Modifier les styles de texte principal</a:t>
            </a:r>
          </a:p>
          <a:p>
            <a:pPr lvl="1"/>
            <a:r>
              <a:rPr lang="en-US"/>
              <a:t>Deuxième niveau</a:t>
            </a:r>
          </a:p>
          <a:p>
            <a:pPr lvl="2"/>
            <a:r>
              <a:rPr lang="en-US"/>
              <a:t>Troisième niveau</a:t>
            </a:r>
          </a:p>
          <a:p>
            <a:pPr lvl="3"/>
            <a:r>
              <a:rPr lang="en-US"/>
              <a:t>Quatrième niveau</a:t>
            </a:r>
          </a:p>
          <a:p>
            <a:pPr lvl="4"/>
            <a:r>
              <a:rPr lang="en-US"/>
              <a:t>Cinquième niveau</a:t>
            </a:r>
          </a:p>
        </p:txBody>
      </p:sp>
      <p:sp>
        <p:nvSpPr>
          <p:cNvPr id="4" name="Date Placeholder 3"/>
          <p:cNvSpPr>
            <a:spLocks noGrp="1"/>
          </p:cNvSpPr>
          <p:nvPr>
            <p:ph type="dt" sz="half" idx="2"/>
          </p:nvPr>
        </p:nvSpPr>
        <p:spPr>
          <a:xfrm>
            <a:off x="838200" y="635636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E8AE4A-7446-4FA8-A03C-9A4736657142}" type="datetime1">
              <a:rPr lang="en-US" smtClean="0"/>
              <a:t>10/24/2025</a:t>
            </a:fld>
            <a:endParaRPr lang="en-US"/>
          </a:p>
        </p:txBody>
      </p:sp>
      <p:sp>
        <p:nvSpPr>
          <p:cNvPr id="5" name="Footer Placeholder 4"/>
          <p:cNvSpPr>
            <a:spLocks noGrp="1"/>
          </p:cNvSpPr>
          <p:nvPr>
            <p:ph type="ftr" sz="quarter" idx="3"/>
          </p:nvPr>
        </p:nvSpPr>
        <p:spPr>
          <a:xfrm>
            <a:off x="4038600" y="6356366"/>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6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E7A136-B623-44AA-A653-F7B0DDAA2C31}" type="slidenum">
              <a:rPr lang="en-US" smtClean="0"/>
              <a:t>‹#›</a:t>
            </a:fld>
            <a:endParaRPr lang="en-US"/>
          </a:p>
        </p:txBody>
      </p:sp>
    </p:spTree>
    <p:extLst>
      <p:ext uri="{BB962C8B-B14F-4D97-AF65-F5344CB8AC3E}">
        <p14:creationId xmlns:p14="http://schemas.microsoft.com/office/powerpoint/2010/main" val="6696750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www.cezd.ca/"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inspection.canada.ca/en/animal-health/terrestrial-animals/diseases/reportable/foot-and-mouth-disease/countries-free-disease" TargetMode="Externa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hyperlink" Target="https://wahis.woah.org/#/in-review/6738" TargetMode="External"/><Relationship Id="rId7" Type="http://schemas.openxmlformats.org/officeDocument/2006/relationships/hyperlink" Target="https://empres-i.apps.fao.org/diseases"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www.wrlfmd.org/sites/world/files/quick_media/WOAH-FAO%20FMD%20Ref%20Lab%20Report%20Apr-Jun%202025_0.pdf" TargetMode="External"/><Relationship Id="rId5" Type="http://schemas.openxmlformats.org/officeDocument/2006/relationships/hyperlink" Target="https://m.efeedlink.com/contents/07-08-2025/c2768156-d072-415f-9108-3c68d8465ef7-0005.html" TargetMode="External"/><Relationship Id="rId4" Type="http://schemas.openxmlformats.org/officeDocument/2006/relationships/hyperlink" Target="https://www.turkiyetoday.com/nation/turkiye-closes-all-animal-markets-nationwide-due-to-foot-and-mouth-disease-risk-3203711"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woah.org/en/disease/foot-and-mouth-disease/#ui-id-2"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swinehealth.org/shic-funded-study-first-to-confirm-porcine-astrovirus-4-as-a-primary-cause-of-tracheitis-and-bronchitis-in-piglets/?utm_source=rss&amp;utm_medium=rss&amp;utm_campaign=shic-funded-study-first-to-confirm-porcine-astrovirus-4-as-a-primary-cause-of-tracheitis-and-bronchitis-in-piglets"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hyperlink" Target="https://www.uoguelph.ca/ahl/first-detection-porcine-astrovirus-4-suckling-pigs-ontario" TargetMode="Externa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hyperlink" Target="https://www.swinehealth.org/shic-funded-study-first-to-confirm-porcine-astrovirus-4-as-a-primary-cause-of-tracheitis-and-bronchitis-in-piglets/?utm_source=rss&amp;utm_medium=rss&amp;utm_campaign=shic-funded-study-first-to-confirm-porcine-astrovirus-4-as-a-primary-cause-of-tracheitis-and-bronchitis-in-piglets"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hyperlink" Target="https://www.uoguelph.ca/ahl/first-detection-porcine-astrovirus-4-suckling-pigs-ontario"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hyperlink" Target="https://www.swinehealth.org/disease-monitoring-reports/" TargetMode="External"/><Relationship Id="rId5" Type="http://schemas.openxmlformats.org/officeDocument/2006/relationships/image" Target="../media/image20.png"/><Relationship Id="rId4" Type="http://schemas.openxmlformats.org/officeDocument/2006/relationships/hyperlink" Target="https://fieldepi.org/domestic-swine-disease-monitoring-progra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pubmed.ncbi.nlm.nih.gov/40378218/" TargetMode="Externa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s://www.sciencedirect.com/science/article/pii/S2352771424002052?via%3Dihub" TargetMode="External"/><Relationship Id="rId2" Type="http://schemas.openxmlformats.org/officeDocument/2006/relationships/hyperlink" Target="https://pubmed.ncbi.nlm.nih.gov/40378218/" TargetMode="External"/><Relationship Id="rId1" Type="http://schemas.openxmlformats.org/officeDocument/2006/relationships/slideLayout" Target="../slideLayouts/slideLayout4.xml"/><Relationship Id="rId4" Type="http://schemas.openxmlformats.org/officeDocument/2006/relationships/hyperlink" Target="https://parasitesandvectors.biomedcentral.com/articles/10.1186/s13071-025-06843-7#:~:text=Methods,and%20the%20outcomes%20of%20interest." TargetMode="External"/></Relationships>
</file>

<file path=ppt/slides/_rels/slide18.xml.rels><?xml version="1.0" encoding="UTF-8" standalone="yes"?>
<Relationships xmlns="http://schemas.openxmlformats.org/package/2006/relationships"><Relationship Id="rId8" Type="http://schemas.openxmlformats.org/officeDocument/2006/relationships/hyperlink" Target="https://www.microbiologyresearch.org/content/journal/jgv/10.1099/jgv.0.002133" TargetMode="External"/><Relationship Id="rId3" Type="http://schemas.openxmlformats.org/officeDocument/2006/relationships/hyperlink" Target="https://www.sciencedirect.com/science/article/pii/S0167587725001953" TargetMode="External"/><Relationship Id="rId7" Type="http://schemas.openxmlformats.org/officeDocument/2006/relationships/hyperlink" Target="https://journals.asm.org/doi/10.1128/jvi.00306-25"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onlinelibrary.wiley.com/doi/epdf/10.1155/tbed/4428550" TargetMode="External"/><Relationship Id="rId11" Type="http://schemas.openxmlformats.org/officeDocument/2006/relationships/hyperlink" Target="https://pubmed.ncbi.nlm.nih.gov/40737197/" TargetMode="External"/><Relationship Id="rId5" Type="http://schemas.openxmlformats.org/officeDocument/2006/relationships/hyperlink" Target="https://www.mdpi.com/2076-2615/15/11/1650" TargetMode="External"/><Relationship Id="rId10" Type="http://schemas.openxmlformats.org/officeDocument/2006/relationships/hyperlink" Target="https://pubmed.ncbi.nlm.nih.gov/40733624/" TargetMode="External"/><Relationship Id="rId4" Type="http://schemas.openxmlformats.org/officeDocument/2006/relationships/hyperlink" Target="https://onlinelibrary.wiley.com/doi/10.1155/tbed/9997711?msockid=3c415806bca26d153d264e3ebd196c3b" TargetMode="External"/><Relationship Id="rId9" Type="http://schemas.openxmlformats.org/officeDocument/2006/relationships/hyperlink" Target="https://www.frontiersin.org/journals/veterinary-science/articles/10.3389/fvets.2025.1648878/full"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https://journals.plos.org/plospathogens/article?id=10.1371/journal.ppat.1013319" TargetMode="External"/><Relationship Id="rId3" Type="http://schemas.openxmlformats.org/officeDocument/2006/relationships/hyperlink" Target="https://onlinelibrary.wiley.com/doi/10.1155/tbed/9990044" TargetMode="External"/><Relationship Id="rId7" Type="http://schemas.openxmlformats.org/officeDocument/2006/relationships/hyperlink" Target="https://journals.asm.org/doi/10.1128/jvi.00690-25"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journals.asm.org/doi/10.1128/jvi.00584-25" TargetMode="External"/><Relationship Id="rId11" Type="http://schemas.openxmlformats.org/officeDocument/2006/relationships/hyperlink" Target="https://journals.asm.org/doi/10.1128/jvi.00932-24" TargetMode="External"/><Relationship Id="rId5" Type="http://schemas.openxmlformats.org/officeDocument/2006/relationships/hyperlink" Target="https://journals.asm.org/doi/10.1128/jvi.00172-25" TargetMode="External"/><Relationship Id="rId10" Type="http://schemas.openxmlformats.org/officeDocument/2006/relationships/hyperlink" Target="https://www.science.org/doi/10.1126/sciadv.adu7670" TargetMode="External"/><Relationship Id="rId4" Type="http://schemas.openxmlformats.org/officeDocument/2006/relationships/hyperlink" Target="https://www.kojvs.org/journal/view.html?doi=10.7853/kjvs.2025.48.2.105" TargetMode="External"/><Relationship Id="rId9" Type="http://schemas.openxmlformats.org/officeDocument/2006/relationships/hyperlink" Target="https://www.biorxiv.org/content/10.1101/2025.07.16.665162v1"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woah.org/en/disease/african-swine-fever/"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s://www.woah.org/app/uploads/2025/08/asf-report-67-1.pdf"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https://empres-i.apps.fao.org/general" TargetMode="External"/><Relationship Id="rId3" Type="http://schemas.openxmlformats.org/officeDocument/2006/relationships/image" Target="../media/image5.png"/><Relationship Id="rId7" Type="http://schemas.openxmlformats.org/officeDocument/2006/relationships/hyperlink" Target="https://www.woah.org/en/what-we-offer/self-declared-disease-statu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eng.lsm.lv/article/society/health/13.08.2025-swine-fever-found-in-large-pig-farm-in-latvia.a610185/" TargetMode="External"/><Relationship Id="rId5" Type="http://schemas.openxmlformats.org/officeDocument/2006/relationships/hyperlink" Target="https://pigua.info/en/post/news-of-ukraine-and-world/african-swine-fever-returns-to-estonia-nearly-26000-pigs-already-culled" TargetMode="External"/><Relationship Id="rId4" Type="http://schemas.openxmlformats.org/officeDocument/2006/relationships/hyperlink" Target="https://www.reuters.com/world/europe/germany-has-new-african-swine-fever-case-farm-pigs-state-ministry-reports-2024-06-06/"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hyperlink" Target="https://empres-i.apps.fao.org/epidemiology"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hyperlink" Target="https://www.fao.org/animal-health/situation-updates/asf-in-asia-pacific/en" TargetMode="External"/><Relationship Id="rId5" Type="http://schemas.openxmlformats.org/officeDocument/2006/relationships/hyperlink" Target="https://www.agenzianova.com/fr/news/Le-Vietnam-d%C3%A9clenche-une-alerte-%C3%A0-la-peste-porcine-africaine-%3A-plus-de-500-foyers-et-30-XNUMX-porcs-abattus/" TargetMode="Externa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thestar.com.my/aseanplus/aseanplus-news/2025/06/10/vietnam-exports-first-african-swine-fever-vaccine-batch-to-indonesia" TargetMode="External"/><Relationship Id="rId1" Type="http://schemas.openxmlformats.org/officeDocument/2006/relationships/slideLayout" Target="../slideLayouts/slideLayout4.xml"/><Relationship Id="rId4" Type="http://schemas.openxmlformats.org/officeDocument/2006/relationships/hyperlink" Target="https://www.avac.com.vn/en/products-for-pigs/avac-asf-live/"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nationalhogfarmer.com/livestock-management/texas-scientists-map-dna-of-tick-threatening-human-and-swine-health"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hyperlink" Target="https://biologicalsurvey.ca/scientific-monographs/" TargetMode="External"/><Relationship Id="rId5" Type="http://schemas.openxmlformats.org/officeDocument/2006/relationships/image" Target="../media/image9.png"/><Relationship Id="rId4" Type="http://schemas.openxmlformats.org/officeDocument/2006/relationships/hyperlink" Target="https://www.biorxiv.org/content/10.1101/2025.03.24.644965v1"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hyperlink" Target="https://food.ec.europa.eu/horizontal-topics/committees/paff-committees/animal-health-and-welfare/presentations_en#20250707"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0" y="1973829"/>
            <a:ext cx="12192000" cy="1498548"/>
          </a:xfrm>
        </p:spPr>
        <p:txBody>
          <a:bodyPr>
            <a:noAutofit/>
          </a:bodyPr>
          <a:lstStyle/>
          <a:p>
            <a:pPr algn="r"/>
            <a:r>
              <a:rPr lang="fr-FR" sz="2800" b="1" dirty="0">
                <a:solidFill>
                  <a:schemeClr val="bg1"/>
                </a:solidFill>
                <a:latin typeface="+mn-lt"/>
              </a:rPr>
              <a:t>Communauté des maladies émergentes et zoonotiques</a:t>
            </a:r>
            <a:br>
              <a:rPr lang="fr-FR" sz="2800" b="1" dirty="0">
                <a:solidFill>
                  <a:schemeClr val="bg1"/>
                </a:solidFill>
                <a:latin typeface="+mn-lt"/>
              </a:rPr>
            </a:br>
            <a:r>
              <a:rPr lang="fr-FR" sz="2800" b="1" dirty="0">
                <a:solidFill>
                  <a:schemeClr val="bg1"/>
                </a:solidFill>
                <a:latin typeface="+mn-lt"/>
              </a:rPr>
              <a:t>Signaux d'intérêt pour le RCSSP au deuxième trimestre </a:t>
            </a:r>
            <a:endParaRPr lang="en-CA" sz="2000" b="1" i="1" dirty="0">
              <a:solidFill>
                <a:schemeClr val="bg1"/>
              </a:solidFill>
            </a:endParaRPr>
          </a:p>
        </p:txBody>
      </p:sp>
      <p:sp>
        <p:nvSpPr>
          <p:cNvPr id="2" name="Subtitle 1"/>
          <p:cNvSpPr>
            <a:spLocks noGrp="1"/>
          </p:cNvSpPr>
          <p:nvPr>
            <p:ph type="subTitle" idx="1"/>
          </p:nvPr>
        </p:nvSpPr>
        <p:spPr>
          <a:xfrm>
            <a:off x="5600635" y="4078478"/>
            <a:ext cx="6591365" cy="1429439"/>
          </a:xfrm>
        </p:spPr>
        <p:txBody>
          <a:bodyPr>
            <a:normAutofit/>
          </a:bodyPr>
          <a:lstStyle/>
          <a:p>
            <a:pPr algn="r"/>
            <a:r>
              <a:rPr lang="en-CA" b="1" dirty="0">
                <a:solidFill>
                  <a:schemeClr val="bg1"/>
                </a:solidFill>
              </a:rPr>
              <a:t>25 août 2025</a:t>
            </a:r>
          </a:p>
          <a:p>
            <a:pPr algn="r"/>
            <a:endParaRPr lang="en-US" b="1" dirty="0">
              <a:solidFill>
                <a:schemeClr val="bg1"/>
              </a:solidFill>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E7A136-B623-44AA-A653-F7B0DDAA2C3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TextBox 4"/>
          <p:cNvSpPr txBox="1"/>
          <p:nvPr/>
        </p:nvSpPr>
        <p:spPr>
          <a:xfrm>
            <a:off x="9380333" y="5750265"/>
            <a:ext cx="2811667" cy="646331"/>
          </a:xfrm>
          <a:prstGeom prst="rect">
            <a:avLst/>
          </a:prstGeom>
          <a:noFill/>
        </p:spPr>
        <p:txBody>
          <a:bodyPr wrap="none" rtlCol="0">
            <a:spAutoFit/>
          </a:bodyPr>
          <a:lstStyle/>
          <a:p>
            <a:r>
              <a:rPr lang="en-CA" sz="3600" b="1" dirty="0">
                <a:solidFill>
                  <a:schemeClr val="bg1"/>
                </a:solidFill>
                <a:hlinkClick r:id="rId4"/>
              </a:rPr>
              <a:t>www.cezd.</a:t>
            </a:r>
            <a:r>
              <a:rPr lang="en-CA" sz="3600" dirty="0">
                <a:solidFill>
                  <a:schemeClr val="bg1"/>
                </a:solidFill>
              </a:rPr>
              <a:t>ca </a:t>
            </a:r>
            <a:endParaRPr lang="en-US" sz="3600" dirty="0">
              <a:solidFill>
                <a:schemeClr val="bg1"/>
              </a:solidFill>
            </a:endParaRPr>
          </a:p>
        </p:txBody>
      </p:sp>
    </p:spTree>
    <p:extLst>
      <p:ext uri="{BB962C8B-B14F-4D97-AF65-F5344CB8AC3E}">
        <p14:creationId xmlns:p14="http://schemas.microsoft.com/office/powerpoint/2010/main" val="1555840350"/>
      </p:ext>
    </p:extLst>
  </p:cSld>
  <p:clrMapOvr>
    <a:masterClrMapping/>
  </p:clrMapOvr>
  <mc:AlternateContent xmlns:mc="http://schemas.openxmlformats.org/markup-compatibility/2006" xmlns:p14="http://schemas.microsoft.com/office/powerpoint/2010/main">
    <mc:Choice Requires="p14">
      <p:transition spd="slow" p14:dur="2000" advTm="26445"/>
    </mc:Choice>
    <mc:Fallback xmlns="">
      <p:transition spd="slow" advTm="26445"/>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FE85A-B4D3-87F3-9D29-3C784464A7A2}"/>
              </a:ext>
            </a:extLst>
          </p:cNvPr>
          <p:cNvSpPr>
            <a:spLocks noGrp="1"/>
          </p:cNvSpPr>
          <p:nvPr>
            <p:ph type="title"/>
          </p:nvPr>
        </p:nvSpPr>
        <p:spPr>
          <a:xfrm>
            <a:off x="530365" y="-9912"/>
            <a:ext cx="10515600" cy="1023072"/>
          </a:xfrm>
        </p:spPr>
        <p:txBody>
          <a:bodyPr/>
          <a:lstStyle/>
          <a:p>
            <a:r>
              <a:rPr lang="en-CA" sz="3600" b="1" dirty="0">
                <a:latin typeface="+mn-lt"/>
              </a:rPr>
              <a:t>Fièvre aphteuse – Europe</a:t>
            </a:r>
          </a:p>
        </p:txBody>
      </p:sp>
      <p:sp>
        <p:nvSpPr>
          <p:cNvPr id="4" name="Content Placeholder 3">
            <a:extLst>
              <a:ext uri="{FF2B5EF4-FFF2-40B4-BE49-F238E27FC236}">
                <a16:creationId xmlns:a16="http://schemas.microsoft.com/office/drawing/2014/main" id="{484753C1-1910-43AE-3EF6-7C2AB01F552A}"/>
              </a:ext>
            </a:extLst>
          </p:cNvPr>
          <p:cNvSpPr>
            <a:spLocks noGrp="1"/>
          </p:cNvSpPr>
          <p:nvPr>
            <p:ph sz="half" idx="1"/>
          </p:nvPr>
        </p:nvSpPr>
        <p:spPr>
          <a:xfrm>
            <a:off x="424313" y="2166730"/>
            <a:ext cx="4150162" cy="2140227"/>
          </a:xfrm>
        </p:spPr>
        <p:txBody>
          <a:bodyPr>
            <a:normAutofit/>
          </a:bodyPr>
          <a:lstStyle/>
          <a:p>
            <a:pPr marL="0" indent="0">
              <a:buNone/>
            </a:pPr>
            <a:r>
              <a:rPr lang="en-CA" dirty="0"/>
              <a:t>Le Canada maintient ses restrictions à l'importation </a:t>
            </a:r>
          </a:p>
          <a:p>
            <a:r>
              <a:rPr lang="en-CA" dirty="0">
                <a:solidFill>
                  <a:schemeClr val="accent6">
                    <a:lumMod val="75000"/>
                  </a:schemeClr>
                </a:solidFill>
                <a:hlinkClick r:id="rId2">
                  <a:extLst>
                    <a:ext uri="{A12FA001-AC4F-418D-AE19-62706E023703}">
                      <ahyp:hlinkClr xmlns:ahyp="http://schemas.microsoft.com/office/drawing/2018/hyperlinkcolor" val="tx"/>
                    </a:ext>
                  </a:extLst>
                </a:hlinkClick>
              </a:rPr>
              <a:t>Indemne de fièvre aphteuse</a:t>
            </a:r>
            <a:endParaRPr lang="en-CA" dirty="0">
              <a:solidFill>
                <a:schemeClr val="accent6">
                  <a:lumMod val="75000"/>
                </a:schemeClr>
              </a:solidFill>
            </a:endParaRPr>
          </a:p>
          <a:p>
            <a:pPr marL="457200" lvl="1" indent="0">
              <a:buNone/>
            </a:pPr>
            <a:endParaRPr lang="en-CA" dirty="0">
              <a:solidFill>
                <a:schemeClr val="accent6">
                  <a:lumMod val="75000"/>
                </a:schemeClr>
              </a:solidFill>
            </a:endParaRPr>
          </a:p>
        </p:txBody>
      </p:sp>
      <p:sp>
        <p:nvSpPr>
          <p:cNvPr id="5" name="Slide Number Placeholder 4">
            <a:extLst>
              <a:ext uri="{FF2B5EF4-FFF2-40B4-BE49-F238E27FC236}">
                <a16:creationId xmlns:a16="http://schemas.microsoft.com/office/drawing/2014/main" id="{9AA24572-621B-C901-C8CC-3DC79AF8B97A}"/>
              </a:ext>
            </a:extLst>
          </p:cNvPr>
          <p:cNvSpPr>
            <a:spLocks noGrp="1"/>
          </p:cNvSpPr>
          <p:nvPr>
            <p:ph type="sldNum" sz="quarter" idx="10"/>
          </p:nvPr>
        </p:nvSpPr>
        <p:spPr>
          <a:xfrm>
            <a:off x="838200" y="6356350"/>
            <a:ext cx="2743200" cy="365125"/>
          </a:xfrm>
          <a:prstGeom prst="rect">
            <a:avLst/>
          </a:prstGeom>
        </p:spPr>
        <p:txBody>
          <a:bodyPr vert="horz" lIns="91440" tIns="45720" rIns="91440" bIns="45720" rtlCol="0" anchor="ctr"/>
          <a:lstStyle>
            <a:defPPr>
              <a:defRPr lang="en-US"/>
            </a:defPPr>
            <a:lvl1pPr algn="l" rtl="0" eaLnBrk="0" fontAlgn="base" hangingPunct="0">
              <a:spcBef>
                <a:spcPct val="0"/>
              </a:spcBef>
              <a:spcAft>
                <a:spcPct val="0"/>
              </a:spcAft>
              <a:defRPr sz="1200" kern="1200">
                <a:solidFill>
                  <a:schemeClr val="tx1">
                    <a:tint val="75000"/>
                  </a:schemeClr>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fld id="{58386FC9-D336-014D-ADE1-FCC117243F80}" type="datetimeFigureOut">
              <a:rPr lang="fr-FR" smtClean="0"/>
              <a:t>24/10/2025</a:t>
            </a:fld>
            <a:endParaRPr lang="en-US" dirty="0"/>
          </a:p>
        </p:txBody>
      </p:sp>
      <p:pic>
        <p:nvPicPr>
          <p:cNvPr id="3" name="Picture 2">
            <a:extLst>
              <a:ext uri="{FF2B5EF4-FFF2-40B4-BE49-F238E27FC236}">
                <a16:creationId xmlns:a16="http://schemas.microsoft.com/office/drawing/2014/main" id="{1EEAFADA-94E3-3002-BFAA-C6570BB3FF45}"/>
              </a:ext>
            </a:extLst>
          </p:cNvPr>
          <p:cNvPicPr>
            <a:picLocks noChangeAspect="1"/>
          </p:cNvPicPr>
          <p:nvPr/>
        </p:nvPicPr>
        <p:blipFill>
          <a:blip r:embed="rId3"/>
          <a:stretch>
            <a:fillRect/>
          </a:stretch>
        </p:blipFill>
        <p:spPr>
          <a:xfrm>
            <a:off x="4906817" y="1545770"/>
            <a:ext cx="7090617" cy="351517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682105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EE2EA-0D2C-5B3C-7A40-8827533B1E0F}"/>
              </a:ext>
            </a:extLst>
          </p:cNvPr>
          <p:cNvSpPr>
            <a:spLocks noGrp="1"/>
          </p:cNvSpPr>
          <p:nvPr>
            <p:ph type="title"/>
          </p:nvPr>
        </p:nvSpPr>
        <p:spPr>
          <a:xfrm>
            <a:off x="838200" y="176270"/>
            <a:ext cx="10515600" cy="611170"/>
          </a:xfrm>
        </p:spPr>
        <p:txBody>
          <a:bodyPr>
            <a:normAutofit fontScale="90000"/>
          </a:bodyPr>
          <a:lstStyle/>
          <a:p>
            <a:r>
              <a:rPr lang="en-CA" b="1" dirty="0">
                <a:latin typeface="+mn-lt"/>
              </a:rPr>
              <a:t>Incursion du virus SAT-1 au Moyen-Orient</a:t>
            </a:r>
          </a:p>
        </p:txBody>
      </p:sp>
      <p:sp>
        <p:nvSpPr>
          <p:cNvPr id="3" name="Content Placeholder 2">
            <a:extLst>
              <a:ext uri="{FF2B5EF4-FFF2-40B4-BE49-F238E27FC236}">
                <a16:creationId xmlns:a16="http://schemas.microsoft.com/office/drawing/2014/main" id="{E284D77B-CF63-49F8-682D-35D4414AD86E}"/>
              </a:ext>
            </a:extLst>
          </p:cNvPr>
          <p:cNvSpPr>
            <a:spLocks noGrp="1"/>
          </p:cNvSpPr>
          <p:nvPr>
            <p:ph idx="1"/>
          </p:nvPr>
        </p:nvSpPr>
        <p:spPr>
          <a:xfrm>
            <a:off x="174597" y="1156772"/>
            <a:ext cx="5692771" cy="5213548"/>
          </a:xfrm>
        </p:spPr>
        <p:txBody>
          <a:bodyPr>
            <a:normAutofit fontScale="85000" lnSpcReduction="20000"/>
          </a:bodyPr>
          <a:lstStyle/>
          <a:p>
            <a:r>
              <a:rPr lang="en-US" dirty="0">
                <a:hlinkClick r:id="rId3"/>
              </a:rPr>
              <a:t>L'Égypte </a:t>
            </a:r>
            <a:r>
              <a:rPr lang="en-US" dirty="0"/>
              <a:t>a récemment signalé ses premiers cas de SAT-1 à l'OIE, depuis la mi-juillet.</a:t>
            </a:r>
            <a:endParaRPr lang="en-US" dirty="0">
              <a:hlinkClick r:id="rId4"/>
            </a:endParaRPr>
          </a:p>
          <a:p>
            <a:r>
              <a:rPr lang="en-US" dirty="0">
                <a:hlinkClick r:id="rId4"/>
              </a:rPr>
              <a:t>La Turquie ferme tous les marchés aux bestiaux du pays en raison du risque de fièvre aphteuse - Türkiye Today</a:t>
            </a:r>
            <a:endParaRPr lang="en-US" dirty="0"/>
          </a:p>
          <a:p>
            <a:pPr lvl="1"/>
            <a:r>
              <a:rPr lang="en-US" dirty="0"/>
              <a:t>La Thrace en état d'alerte maximale, la vaccination est en cours mais des lésions sont encore observées chez les animaux</a:t>
            </a:r>
          </a:p>
          <a:p>
            <a:pPr lvl="1"/>
            <a:r>
              <a:rPr lang="en-US" dirty="0"/>
              <a:t>La Turquie compte 4 sérotypes différents connus en circulation : A, O, SAT-1 et SAT-2 (ainsi que </a:t>
            </a:r>
            <a:r>
              <a:rPr lang="en-US" dirty="0" err="1"/>
              <a:t>quelques</a:t>
            </a:r>
            <a:r>
              <a:rPr lang="en-US" dirty="0"/>
              <a:t> </a:t>
            </a:r>
            <a:r>
              <a:rPr lang="en-US" dirty="0" err="1"/>
              <a:t>cas</a:t>
            </a:r>
            <a:r>
              <a:rPr lang="en-US" dirty="0"/>
              <a:t> non typés)</a:t>
            </a:r>
          </a:p>
          <a:p>
            <a:r>
              <a:rPr lang="en-US" dirty="0">
                <a:hlinkClick r:id="rId5"/>
              </a:rPr>
              <a:t>La Turquie produit 4,5 millions de vaccins pour enrayer l'épidémie de fièvre aphteuse SAT-1</a:t>
            </a:r>
            <a:endParaRPr lang="en-US" dirty="0"/>
          </a:p>
          <a:p>
            <a:r>
              <a:rPr lang="en-US" dirty="0">
                <a:hlinkClick r:id="rId6"/>
              </a:rPr>
              <a:t>Rapport du laboratoire de référence FAO/WOAH sur la fièvre aphteuse - 2e trimestre</a:t>
            </a:r>
            <a:endParaRPr lang="en-US" dirty="0"/>
          </a:p>
          <a:p>
            <a:pPr marL="0" indent="0">
              <a:buNone/>
            </a:pPr>
            <a:endParaRPr lang="en-US" dirty="0">
              <a:solidFill>
                <a:srgbClr val="FF0000"/>
              </a:solidFill>
            </a:endParaRPr>
          </a:p>
        </p:txBody>
      </p:sp>
      <p:sp>
        <p:nvSpPr>
          <p:cNvPr id="6" name="TextBox 5">
            <a:extLst>
              <a:ext uri="{FF2B5EF4-FFF2-40B4-BE49-F238E27FC236}">
                <a16:creationId xmlns:a16="http://schemas.microsoft.com/office/drawing/2014/main" id="{4C942776-069B-ABFB-4725-97AE0245A680}"/>
              </a:ext>
            </a:extLst>
          </p:cNvPr>
          <p:cNvSpPr txBox="1"/>
          <p:nvPr/>
        </p:nvSpPr>
        <p:spPr>
          <a:xfrm>
            <a:off x="6598884" y="5278446"/>
            <a:ext cx="5593116" cy="338554"/>
          </a:xfrm>
          <a:prstGeom prst="rect">
            <a:avLst/>
          </a:prstGeom>
          <a:noFill/>
        </p:spPr>
        <p:txBody>
          <a:bodyPr wrap="square" rtlCol="0">
            <a:spAutoFit/>
          </a:bodyPr>
          <a:lstStyle/>
          <a:p>
            <a:r>
              <a:rPr lang="en-CA" sz="1600" dirty="0"/>
              <a:t>Fièvre aphteuse Toutes les souches 1er avril - 21 août 2025 </a:t>
            </a:r>
          </a:p>
        </p:txBody>
      </p:sp>
      <p:sp>
        <p:nvSpPr>
          <p:cNvPr id="7" name="TextBox 6">
            <a:extLst>
              <a:ext uri="{FF2B5EF4-FFF2-40B4-BE49-F238E27FC236}">
                <a16:creationId xmlns:a16="http://schemas.microsoft.com/office/drawing/2014/main" id="{FF676400-0A52-7EA4-9DC5-77D6EEA1957D}"/>
              </a:ext>
            </a:extLst>
          </p:cNvPr>
          <p:cNvSpPr txBox="1"/>
          <p:nvPr/>
        </p:nvSpPr>
        <p:spPr>
          <a:xfrm>
            <a:off x="7003618" y="5578415"/>
            <a:ext cx="3937745" cy="369332"/>
          </a:xfrm>
          <a:prstGeom prst="rect">
            <a:avLst/>
          </a:prstGeom>
          <a:noFill/>
        </p:spPr>
        <p:txBody>
          <a:bodyPr wrap="none" rtlCol="0">
            <a:spAutoFit/>
          </a:bodyPr>
          <a:lstStyle/>
          <a:p>
            <a:r>
              <a:rPr lang="en-CA" dirty="0">
                <a:hlinkClick r:id="rId7"/>
              </a:rPr>
              <a:t>https://empres-i.apps.fao.org/diseases</a:t>
            </a:r>
            <a:r>
              <a:rPr lang="en-CA" dirty="0"/>
              <a:t>  </a:t>
            </a:r>
          </a:p>
        </p:txBody>
      </p:sp>
      <p:pic>
        <p:nvPicPr>
          <p:cNvPr id="8" name="Picture 7">
            <a:extLst>
              <a:ext uri="{FF2B5EF4-FFF2-40B4-BE49-F238E27FC236}">
                <a16:creationId xmlns:a16="http://schemas.microsoft.com/office/drawing/2014/main" id="{FFB17719-A4AC-53D8-198C-442D4F8E1FB3}"/>
              </a:ext>
            </a:extLst>
          </p:cNvPr>
          <p:cNvPicPr>
            <a:picLocks noChangeAspect="1"/>
          </p:cNvPicPr>
          <p:nvPr/>
        </p:nvPicPr>
        <p:blipFill>
          <a:blip r:embed="rId8"/>
          <a:stretch>
            <a:fillRect/>
          </a:stretch>
        </p:blipFill>
        <p:spPr>
          <a:xfrm>
            <a:off x="6598884" y="1279585"/>
            <a:ext cx="5438840" cy="3957195"/>
          </a:xfrm>
          <a:prstGeom prst="rect">
            <a:avLst/>
          </a:prstGeom>
        </p:spPr>
      </p:pic>
    </p:spTree>
    <p:extLst>
      <p:ext uri="{BB962C8B-B14F-4D97-AF65-F5344CB8AC3E}">
        <p14:creationId xmlns:p14="http://schemas.microsoft.com/office/powerpoint/2010/main" val="2382093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888D7-C1B5-8E63-82D2-3529BD9D3852}"/>
              </a:ext>
            </a:extLst>
          </p:cNvPr>
          <p:cNvSpPr>
            <a:spLocks noGrp="1"/>
          </p:cNvSpPr>
          <p:nvPr>
            <p:ph type="title"/>
          </p:nvPr>
        </p:nvSpPr>
        <p:spPr>
          <a:xfrm>
            <a:off x="89942" y="18255"/>
            <a:ext cx="12007120" cy="1053541"/>
          </a:xfrm>
        </p:spPr>
        <p:txBody>
          <a:bodyPr>
            <a:normAutofit fontScale="90000"/>
          </a:bodyPr>
          <a:lstStyle/>
          <a:p>
            <a:r>
              <a:rPr lang="en-CA" sz="3600" b="1" dirty="0">
                <a:latin typeface="+mn-lt"/>
                <a:hlinkClick r:id="rId2"/>
              </a:rPr>
              <a:t>Le Brésil et la Bolivie </a:t>
            </a:r>
            <a:r>
              <a:rPr lang="en-CA" sz="3600" b="1" dirty="0">
                <a:latin typeface="+mn-lt"/>
              </a:rPr>
              <a:t>exempts de fièvre aphteuse sans vaccination</a:t>
            </a:r>
          </a:p>
        </p:txBody>
      </p:sp>
      <p:pic>
        <p:nvPicPr>
          <p:cNvPr id="6" name="Content Placeholder 5">
            <a:hlinkClick r:id="rId2"/>
            <a:extLst>
              <a:ext uri="{FF2B5EF4-FFF2-40B4-BE49-F238E27FC236}">
                <a16:creationId xmlns:a16="http://schemas.microsoft.com/office/drawing/2014/main" id="{2890A5FE-A8A6-A10E-3BE6-BFECCBC3A2BE}"/>
              </a:ext>
            </a:extLst>
          </p:cNvPr>
          <p:cNvPicPr>
            <a:picLocks noGrp="1" noChangeAspect="1"/>
          </p:cNvPicPr>
          <p:nvPr>
            <p:ph idx="1"/>
          </p:nvPr>
        </p:nvPicPr>
        <p:blipFill>
          <a:blip r:embed="rId3"/>
          <a:stretch>
            <a:fillRect/>
          </a:stretch>
        </p:blipFill>
        <p:spPr>
          <a:xfrm>
            <a:off x="5302739" y="1628775"/>
            <a:ext cx="6408265" cy="4024312"/>
          </a:xfrm>
          <a:prstGeom prst="rect">
            <a:avLst/>
          </a:prstGeom>
          <a:ln>
            <a:noFill/>
          </a:ln>
          <a:effectLst>
            <a:outerShdw blurRad="292100" dist="139700" dir="2700000" algn="tl" rotWithShape="0">
              <a:srgbClr val="333333">
                <a:alpha val="65000"/>
              </a:srgbClr>
            </a:outerShdw>
          </a:effectLst>
        </p:spPr>
      </p:pic>
      <p:sp>
        <p:nvSpPr>
          <p:cNvPr id="4" name="Slide Number Placeholder 3">
            <a:extLst>
              <a:ext uri="{FF2B5EF4-FFF2-40B4-BE49-F238E27FC236}">
                <a16:creationId xmlns:a16="http://schemas.microsoft.com/office/drawing/2014/main" id="{AF9BFE6C-7BC8-BF90-F5A4-967F030CF076}"/>
              </a:ext>
            </a:extLst>
          </p:cNvPr>
          <p:cNvSpPr>
            <a:spLocks noGrp="1"/>
          </p:cNvSpPr>
          <p:nvPr>
            <p:ph type="sldNum" sz="quarter" idx="12"/>
          </p:nvPr>
        </p:nvSpPr>
        <p:spPr/>
        <p:txBody>
          <a:bodyPr/>
          <a:lstStyle/>
          <a:p>
            <a:fld id="{C4E7A136-B623-44AA-A653-F7B0DDAA2C31}" type="slidenum">
              <a:rPr lang="en-US" smtClean="0"/>
              <a:t>12</a:t>
            </a:fld>
            <a:endParaRPr lang="en-US"/>
          </a:p>
        </p:txBody>
      </p:sp>
      <p:sp>
        <p:nvSpPr>
          <p:cNvPr id="9" name="TextBox 8">
            <a:extLst>
              <a:ext uri="{FF2B5EF4-FFF2-40B4-BE49-F238E27FC236}">
                <a16:creationId xmlns:a16="http://schemas.microsoft.com/office/drawing/2014/main" id="{42DB0BA5-BF73-5D87-43F9-CED0B51BAC6E}"/>
              </a:ext>
            </a:extLst>
          </p:cNvPr>
          <p:cNvSpPr txBox="1"/>
          <p:nvPr/>
        </p:nvSpPr>
        <p:spPr>
          <a:xfrm>
            <a:off x="361075" y="1204913"/>
            <a:ext cx="5061585" cy="5447645"/>
          </a:xfrm>
          <a:prstGeom prst="rect">
            <a:avLst/>
          </a:prstGeom>
          <a:noFill/>
        </p:spPr>
        <p:txBody>
          <a:bodyPr wrap="square" rtlCol="0">
            <a:spAutoFit/>
          </a:bodyPr>
          <a:lstStyle/>
          <a:p>
            <a:r>
              <a:rPr lang="en-CA" sz="2400" b="1" dirty="0"/>
              <a:t>Brésil</a:t>
            </a:r>
          </a:p>
          <a:p>
            <a:pPr marL="285750" indent="-285750">
              <a:buFont typeface="Arial" panose="020B0604020202020204" pitchFamily="34" charset="0"/>
              <a:buChar char="•"/>
            </a:pPr>
            <a:r>
              <a:rPr lang="en-CA" sz="2400" dirty="0"/>
              <a:t>Premiers cas signalés en 1895</a:t>
            </a:r>
          </a:p>
          <a:p>
            <a:pPr marL="285750" indent="-285750">
              <a:buFont typeface="Arial" panose="020B0604020202020204" pitchFamily="34" charset="0"/>
              <a:buChar char="•"/>
            </a:pPr>
            <a:r>
              <a:rPr lang="en-CA" sz="2400" dirty="0"/>
              <a:t>Les efforts d'éradication ont commencé en 1960</a:t>
            </a:r>
          </a:p>
          <a:p>
            <a:pPr marL="285750" indent="-285750">
              <a:buFont typeface="Arial" panose="020B0604020202020204" pitchFamily="34" charset="0"/>
              <a:buChar char="•"/>
            </a:pPr>
            <a:r>
              <a:rPr lang="en-CA" sz="2400" dirty="0"/>
              <a:t>La stratégie visant à éradiquer la maladie sans vaccination a débuté en 2017</a:t>
            </a:r>
          </a:p>
          <a:p>
            <a:endParaRPr lang="en-CA" sz="2400" b="1" dirty="0"/>
          </a:p>
          <a:p>
            <a:r>
              <a:rPr lang="en-CA" sz="2400" b="1" dirty="0"/>
              <a:t>Bolivie</a:t>
            </a:r>
          </a:p>
          <a:p>
            <a:pPr marL="285750" indent="-285750">
              <a:buFont typeface="Arial" panose="020B0604020202020204" pitchFamily="34" charset="0"/>
              <a:buChar char="•"/>
            </a:pPr>
            <a:r>
              <a:rPr lang="en-CA" sz="2400" dirty="0"/>
              <a:t>Premiers </a:t>
            </a:r>
            <a:r>
              <a:rPr lang="en-CA" sz="2400" dirty="0" err="1"/>
              <a:t>cas</a:t>
            </a:r>
            <a:r>
              <a:rPr lang="en-CA" sz="2400" dirty="0"/>
              <a:t> signalé en 1910</a:t>
            </a:r>
          </a:p>
          <a:p>
            <a:pPr marL="285750" indent="-285750">
              <a:buFont typeface="Arial" panose="020B0604020202020204" pitchFamily="34" charset="0"/>
              <a:buChar char="•"/>
            </a:pPr>
            <a:r>
              <a:rPr lang="en-CA" sz="2400" dirty="0"/>
              <a:t>Stratégie sur 20 ans visant à éradiquer la maladie sans vaccination</a:t>
            </a:r>
          </a:p>
          <a:p>
            <a:pPr marL="285750" indent="-285750">
              <a:buFont typeface="Arial" panose="020B0604020202020204" pitchFamily="34" charset="0"/>
              <a:buChar char="•"/>
            </a:pPr>
            <a:endParaRPr lang="en-CA" dirty="0"/>
          </a:p>
          <a:p>
            <a:endParaRPr lang="en-CA" dirty="0"/>
          </a:p>
        </p:txBody>
      </p:sp>
    </p:spTree>
    <p:extLst>
      <p:ext uri="{BB962C8B-B14F-4D97-AF65-F5344CB8AC3E}">
        <p14:creationId xmlns:p14="http://schemas.microsoft.com/office/powerpoint/2010/main" val="29543404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11842F2-04EF-6FA5-FA48-EF41249047F5}"/>
              </a:ext>
            </a:extLst>
          </p:cNvPr>
          <p:cNvSpPr>
            <a:spLocks noGrp="1"/>
          </p:cNvSpPr>
          <p:nvPr>
            <p:ph type="title"/>
          </p:nvPr>
        </p:nvSpPr>
        <p:spPr>
          <a:xfrm>
            <a:off x="640080" y="325369"/>
            <a:ext cx="4368602" cy="1956841"/>
          </a:xfrm>
        </p:spPr>
        <p:txBody>
          <a:bodyPr vert="horz" lIns="91440" tIns="45720" rIns="91440" bIns="45720" rtlCol="0" anchor="b">
            <a:normAutofit fontScale="90000"/>
          </a:bodyPr>
          <a:lstStyle/>
          <a:p>
            <a:r>
              <a:rPr lang="en-US" sz="2400" b="1" dirty="0">
                <a:latin typeface="+mn-lt"/>
                <a:hlinkClick r:id="rId3"/>
              </a:rPr>
              <a:t>Une étude financée par le SHIC confirme pour la première fois que l'astrovirus porcin 4 est la cause principale de la trachéite et de la bronchite chez les porcelets – Centre d'information sur la santé porcine</a:t>
            </a:r>
            <a:endParaRPr lang="en-US" sz="2400" b="1" dirty="0">
              <a:latin typeface="+mn-lt"/>
            </a:endParaRPr>
          </a:p>
        </p:txBody>
      </p:sp>
      <p:sp>
        <p:nvSpPr>
          <p:cNvPr id="19"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B0D0DF23-4A5A-ABC6-41BD-16699A99BCD3}"/>
              </a:ext>
            </a:extLst>
          </p:cNvPr>
          <p:cNvSpPr>
            <a:spLocks noGrp="1"/>
          </p:cNvSpPr>
          <p:nvPr>
            <p:ph sz="half" idx="1"/>
          </p:nvPr>
        </p:nvSpPr>
        <p:spPr>
          <a:xfrm>
            <a:off x="640080" y="2872899"/>
            <a:ext cx="4243589" cy="3320668"/>
          </a:xfrm>
        </p:spPr>
        <p:txBody>
          <a:bodyPr vert="horz" lIns="91440" tIns="45720" rIns="91440" bIns="45720" rtlCol="0">
            <a:normAutofit/>
          </a:bodyPr>
          <a:lstStyle/>
          <a:p>
            <a:r>
              <a:rPr lang="en-US" sz="2000"/>
              <a:t>Objectif : déterminer si le PoAstV4 est un agent pathogène primaire</a:t>
            </a:r>
          </a:p>
          <a:p>
            <a:r>
              <a:rPr lang="en-US" sz="2000"/>
              <a:t>Porcelets CDCD (17 exposés, 11 témoins négatifs)</a:t>
            </a:r>
          </a:p>
          <a:p>
            <a:r>
              <a:rPr lang="en-US" sz="2000"/>
              <a:t>Exposition intratrachéale à un homogénat tissulaire positif</a:t>
            </a:r>
          </a:p>
          <a:p>
            <a:r>
              <a:rPr lang="en-US" sz="2000"/>
              <a:t>Surveillance par écouvillons nasaux tous les deux jours</a:t>
            </a:r>
          </a:p>
          <a:p>
            <a:r>
              <a:rPr lang="en-US" sz="2000"/>
              <a:t>Autopsie 5 et 8 jours après l'infection</a:t>
            </a:r>
          </a:p>
        </p:txBody>
      </p:sp>
      <p:pic>
        <p:nvPicPr>
          <p:cNvPr id="8" name="Content Placeholder 7" descr="A close up of a heart&#10;&#10;AI-generated content may be incorrect.">
            <a:extLst>
              <a:ext uri="{FF2B5EF4-FFF2-40B4-BE49-F238E27FC236}">
                <a16:creationId xmlns:a16="http://schemas.microsoft.com/office/drawing/2014/main" id="{A3110B09-4FE6-2F4B-B27E-F60779E170FB}"/>
              </a:ext>
            </a:extLst>
          </p:cNvPr>
          <p:cNvPicPr>
            <a:picLocks noGrp="1" noChangeAspect="1"/>
          </p:cNvPicPr>
          <p:nvPr>
            <p:ph sz="half" idx="2"/>
          </p:nvPr>
        </p:nvPicPr>
        <p:blipFill>
          <a:blip r:embed="rId4"/>
          <a:srcRect l="3007" r="11483" b="-2"/>
          <a:stretch>
            <a:fillRect/>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4" name="Slide Number Placeholder 3">
            <a:extLst>
              <a:ext uri="{FF2B5EF4-FFF2-40B4-BE49-F238E27FC236}">
                <a16:creationId xmlns:a16="http://schemas.microsoft.com/office/drawing/2014/main" id="{B937A284-F410-B228-C67C-AC32B960AB59}"/>
              </a:ext>
            </a:extLst>
          </p:cNvPr>
          <p:cNvSpPr>
            <a:spLocks noGrp="1"/>
          </p:cNvSpPr>
          <p:nvPr>
            <p:ph type="sldNum" sz="quarter" idx="12"/>
          </p:nvPr>
        </p:nvSpPr>
        <p:spPr>
          <a:xfrm>
            <a:off x="10439400" y="6356350"/>
            <a:ext cx="914400" cy="365125"/>
          </a:xfrm>
        </p:spPr>
        <p:txBody>
          <a:bodyPr vert="horz" lIns="91440" tIns="45720" rIns="91440" bIns="45720" rtlCol="0" anchor="ctr">
            <a:normAutofit/>
          </a:bodyPr>
          <a:lstStyle/>
          <a:p>
            <a:pPr>
              <a:spcAft>
                <a:spcPts val="600"/>
              </a:spcAft>
              <a:defRPr/>
            </a:pPr>
            <a:fld id="{C4E7A136-B623-44AA-A653-F7B0DDAA2C31}" type="slidenum">
              <a:rPr lang="en-US">
                <a:solidFill>
                  <a:srgbClr val="FFFFFF"/>
                </a:solidFill>
                <a:latin typeface="Calibri" panose="020F0502020204030204"/>
              </a:rPr>
              <a:t>13</a:t>
            </a:fld>
            <a:endParaRPr lang="en-US">
              <a:solidFill>
                <a:srgbClr val="FFFFFF"/>
              </a:solidFill>
              <a:latin typeface="Calibri" panose="020F0502020204030204"/>
            </a:endParaRPr>
          </a:p>
        </p:txBody>
      </p:sp>
      <p:sp>
        <p:nvSpPr>
          <p:cNvPr id="12" name="TextBox 11">
            <a:extLst>
              <a:ext uri="{FF2B5EF4-FFF2-40B4-BE49-F238E27FC236}">
                <a16:creationId xmlns:a16="http://schemas.microsoft.com/office/drawing/2014/main" id="{22833E54-E421-5FE7-2041-76BAD6E2562A}"/>
              </a:ext>
            </a:extLst>
          </p:cNvPr>
          <p:cNvSpPr txBox="1"/>
          <p:nvPr/>
        </p:nvSpPr>
        <p:spPr>
          <a:xfrm>
            <a:off x="6034644" y="6215746"/>
            <a:ext cx="6157356" cy="646331"/>
          </a:xfrm>
          <a:prstGeom prst="rect">
            <a:avLst/>
          </a:prstGeom>
          <a:solidFill>
            <a:schemeClr val="bg1">
              <a:lumMod val="95000"/>
            </a:schemeClr>
          </a:solidFill>
        </p:spPr>
        <p:txBody>
          <a:bodyPr wrap="square">
            <a:spAutoFit/>
          </a:bodyPr>
          <a:lstStyle/>
          <a:p>
            <a:r>
              <a:rPr lang="en-CA" dirty="0">
                <a:hlinkClick r:id="rId5"/>
              </a:rPr>
              <a:t>https://www.uoguelph.</a:t>
            </a:r>
            <a:r>
              <a:rPr lang="en-CA" dirty="0"/>
              <a:t>ca/ahl/first-detection-porcine-astrovirus-4-suckling-pigs-ontario </a:t>
            </a:r>
          </a:p>
        </p:txBody>
      </p:sp>
    </p:spTree>
    <p:extLst>
      <p:ext uri="{BB962C8B-B14F-4D97-AF65-F5344CB8AC3E}">
        <p14:creationId xmlns:p14="http://schemas.microsoft.com/office/powerpoint/2010/main" val="21867878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11842F2-04EF-6FA5-FA48-EF41249047F5}"/>
              </a:ext>
            </a:extLst>
          </p:cNvPr>
          <p:cNvSpPr>
            <a:spLocks noGrp="1"/>
          </p:cNvSpPr>
          <p:nvPr>
            <p:ph type="title"/>
          </p:nvPr>
        </p:nvSpPr>
        <p:spPr>
          <a:xfrm>
            <a:off x="640080" y="325369"/>
            <a:ext cx="4368602" cy="1956841"/>
          </a:xfrm>
        </p:spPr>
        <p:txBody>
          <a:bodyPr vert="horz" lIns="91440" tIns="45720" rIns="91440" bIns="45720" rtlCol="0" anchor="b">
            <a:normAutofit fontScale="90000"/>
          </a:bodyPr>
          <a:lstStyle/>
          <a:p>
            <a:r>
              <a:rPr lang="en-US" sz="2400" b="1" dirty="0">
                <a:latin typeface="+mn-lt"/>
                <a:hlinkClick r:id="rId3"/>
              </a:rPr>
              <a:t>Une étude financée par le SHIC confirme pour la première fois que l'astrovirus porcin 4 est la cause principale de la trachéite et de la bronchite chez les porcelets – Centre d'information sur la santé porcine</a:t>
            </a:r>
            <a:endParaRPr lang="en-US" sz="2400" b="1" dirty="0">
              <a:latin typeface="+mn-lt"/>
            </a:endParaRPr>
          </a:p>
        </p:txBody>
      </p:sp>
      <p:sp>
        <p:nvSpPr>
          <p:cNvPr id="19"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B0D0DF23-4A5A-ABC6-41BD-16699A99BCD3}"/>
              </a:ext>
            </a:extLst>
          </p:cNvPr>
          <p:cNvSpPr>
            <a:spLocks noGrp="1"/>
          </p:cNvSpPr>
          <p:nvPr>
            <p:ph sz="half" idx="1"/>
          </p:nvPr>
        </p:nvSpPr>
        <p:spPr>
          <a:xfrm>
            <a:off x="385810" y="2748235"/>
            <a:ext cx="6436230" cy="3320668"/>
          </a:xfrm>
        </p:spPr>
        <p:txBody>
          <a:bodyPr vert="horz" lIns="91440" tIns="45720" rIns="91440" bIns="45720" rtlCol="0">
            <a:noAutofit/>
          </a:bodyPr>
          <a:lstStyle/>
          <a:p>
            <a:r>
              <a:rPr lang="en-CA" sz="2200" dirty="0"/>
              <a:t>Hybridation in situ pour identifier le virus dans les tissus</a:t>
            </a:r>
          </a:p>
          <a:p>
            <a:r>
              <a:rPr lang="en-CA" sz="2200" dirty="0"/>
              <a:t>Sérologie (IgM et IgG) </a:t>
            </a:r>
          </a:p>
          <a:p>
            <a:r>
              <a:rPr lang="en-CA" sz="2200" dirty="0"/>
              <a:t>Quantification des lymphocytes infiltrants (cellules T et B) dans les voies respiratoires lésées à l'aide de l'immunohistochimie et d'un logiciel d'analyse d'images numériques</a:t>
            </a:r>
          </a:p>
          <a:p>
            <a:r>
              <a:rPr lang="en-CA" sz="2200" dirty="0"/>
              <a:t>Présence du virus dans les sécrétions nasales dans les 2 jours suivant l'infection, disparition au 14e jour</a:t>
            </a:r>
          </a:p>
          <a:p>
            <a:r>
              <a:rPr lang="en-CA" sz="2200" dirty="0"/>
              <a:t>Excrétion du virus dans les selles</a:t>
            </a:r>
          </a:p>
          <a:p>
            <a:r>
              <a:rPr lang="en-CA" sz="2200" dirty="0"/>
              <a:t>Présence de trachéite et de bronchite</a:t>
            </a:r>
          </a:p>
        </p:txBody>
      </p:sp>
      <p:sp>
        <p:nvSpPr>
          <p:cNvPr id="4" name="Slide Number Placeholder 3">
            <a:extLst>
              <a:ext uri="{FF2B5EF4-FFF2-40B4-BE49-F238E27FC236}">
                <a16:creationId xmlns:a16="http://schemas.microsoft.com/office/drawing/2014/main" id="{B937A284-F410-B228-C67C-AC32B960AB59}"/>
              </a:ext>
            </a:extLst>
          </p:cNvPr>
          <p:cNvSpPr>
            <a:spLocks noGrp="1"/>
          </p:cNvSpPr>
          <p:nvPr>
            <p:ph type="sldNum" sz="quarter" idx="12"/>
          </p:nvPr>
        </p:nvSpPr>
        <p:spPr>
          <a:xfrm>
            <a:off x="10439400" y="6356350"/>
            <a:ext cx="914400" cy="365125"/>
          </a:xfrm>
        </p:spPr>
        <p:txBody>
          <a:bodyPr vert="horz" lIns="91440" tIns="45720" rIns="91440" bIns="45720" rtlCol="0" anchor="ctr">
            <a:normAutofit/>
          </a:bodyPr>
          <a:lstStyle/>
          <a:p>
            <a:pPr>
              <a:spcAft>
                <a:spcPts val="600"/>
              </a:spcAft>
              <a:defRPr/>
            </a:pPr>
            <a:fld id="{C4E7A136-B623-44AA-A653-F7B0DDAA2C31}" type="slidenum">
              <a:rPr lang="en-US">
                <a:solidFill>
                  <a:srgbClr val="FFFFFF"/>
                </a:solidFill>
                <a:latin typeface="Calibri" panose="020F0502020204030204"/>
              </a:rPr>
              <a:t>14</a:t>
            </a:fld>
            <a:endParaRPr lang="en-US">
              <a:solidFill>
                <a:srgbClr val="FFFFFF"/>
              </a:solidFill>
              <a:latin typeface="Calibri" panose="020F0502020204030204"/>
            </a:endParaRPr>
          </a:p>
        </p:txBody>
      </p:sp>
      <p:sp>
        <p:nvSpPr>
          <p:cNvPr id="12" name="TextBox 11">
            <a:extLst>
              <a:ext uri="{FF2B5EF4-FFF2-40B4-BE49-F238E27FC236}">
                <a16:creationId xmlns:a16="http://schemas.microsoft.com/office/drawing/2014/main" id="{22833E54-E421-5FE7-2041-76BAD6E2562A}"/>
              </a:ext>
            </a:extLst>
          </p:cNvPr>
          <p:cNvSpPr txBox="1"/>
          <p:nvPr/>
        </p:nvSpPr>
        <p:spPr>
          <a:xfrm>
            <a:off x="7007352" y="4774851"/>
            <a:ext cx="5184648" cy="646331"/>
          </a:xfrm>
          <a:prstGeom prst="rect">
            <a:avLst/>
          </a:prstGeom>
          <a:solidFill>
            <a:schemeClr val="bg1">
              <a:lumMod val="95000"/>
            </a:schemeClr>
          </a:solidFill>
        </p:spPr>
        <p:txBody>
          <a:bodyPr wrap="square">
            <a:spAutoFit/>
          </a:bodyPr>
          <a:lstStyle/>
          <a:p>
            <a:r>
              <a:rPr lang="en-CA" dirty="0">
                <a:hlinkClick r:id="rId4"/>
              </a:rPr>
              <a:t>https://www.uoguelph.</a:t>
            </a:r>
            <a:r>
              <a:rPr lang="en-CA" dirty="0"/>
              <a:t>ca/ahl/first-detection-porcine-astrovirus-4-suckling-pigs-ontario </a:t>
            </a:r>
          </a:p>
        </p:txBody>
      </p:sp>
      <p:pic>
        <p:nvPicPr>
          <p:cNvPr id="7" name="Content Placeholder 6">
            <a:extLst>
              <a:ext uri="{FF2B5EF4-FFF2-40B4-BE49-F238E27FC236}">
                <a16:creationId xmlns:a16="http://schemas.microsoft.com/office/drawing/2014/main" id="{6D6DC569-7E6E-7C37-7316-4E5E6FA1BBD7}"/>
              </a:ext>
            </a:extLst>
          </p:cNvPr>
          <p:cNvPicPr>
            <a:picLocks noGrp="1" noChangeAspect="1"/>
          </p:cNvPicPr>
          <p:nvPr>
            <p:ph sz="half" idx="2"/>
          </p:nvPr>
        </p:nvPicPr>
        <p:blipFill>
          <a:blip r:embed="rId5"/>
          <a:stretch>
            <a:fillRect/>
          </a:stretch>
        </p:blipFill>
        <p:spPr>
          <a:xfrm>
            <a:off x="7007352" y="970947"/>
            <a:ext cx="5181600" cy="3803904"/>
          </a:xfrm>
          <a:prstGeom prst="rect">
            <a:avLst/>
          </a:prstGeom>
        </p:spPr>
      </p:pic>
    </p:spTree>
    <p:extLst>
      <p:ext uri="{BB962C8B-B14F-4D97-AF65-F5344CB8AC3E}">
        <p14:creationId xmlns:p14="http://schemas.microsoft.com/office/powerpoint/2010/main" val="7903650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B62E557-7DF8-FE96-4183-DE87E27E4D08}"/>
              </a:ext>
            </a:extLst>
          </p:cNvPr>
          <p:cNvSpPr>
            <a:spLocks noGrp="1"/>
          </p:cNvSpPr>
          <p:nvPr>
            <p:ph type="title"/>
          </p:nvPr>
        </p:nvSpPr>
        <p:spPr>
          <a:xfrm>
            <a:off x="630936" y="639520"/>
            <a:ext cx="3429000" cy="1719072"/>
          </a:xfrm>
        </p:spPr>
        <p:txBody>
          <a:bodyPr vert="horz" lIns="91440" tIns="45720" rIns="91440" bIns="45720" rtlCol="0" anchor="b">
            <a:normAutofit/>
          </a:bodyPr>
          <a:lstStyle/>
          <a:p>
            <a:r>
              <a:rPr lang="en-US" sz="5400" b="1" kern="1200" dirty="0">
                <a:solidFill>
                  <a:schemeClr val="tx1"/>
                </a:solidFill>
                <a:latin typeface="+mn-lt"/>
                <a:ea typeface="+mj-ea"/>
                <a:cs typeface="+mj-cs"/>
              </a:rPr>
              <a:t>PRRS aux États-Unis</a:t>
            </a:r>
          </a:p>
        </p:txBody>
      </p:sp>
      <p:sp>
        <p:nvSpPr>
          <p:cNvPr id="19" name="sketch line">
            <a:extLst>
              <a:ext uri="{FF2B5EF4-FFF2-40B4-BE49-F238E27FC236}">
                <a16:creationId xmlns:a16="http://schemas.microsoft.com/office/drawing/2014/main" id="{6357EC4F-235E-4222-A36F-C7878ACE37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0B630DF-F8B2-BB2E-6C38-935B1FE54BDE}"/>
              </a:ext>
            </a:extLst>
          </p:cNvPr>
          <p:cNvSpPr>
            <a:spLocks noGrp="1"/>
          </p:cNvSpPr>
          <p:nvPr>
            <p:ph sz="half" idx="1"/>
          </p:nvPr>
        </p:nvSpPr>
        <p:spPr>
          <a:xfrm>
            <a:off x="630936" y="2807208"/>
            <a:ext cx="4004952" cy="3410712"/>
          </a:xfrm>
        </p:spPr>
        <p:txBody>
          <a:bodyPr vert="horz" lIns="91440" tIns="45720" rIns="91440" bIns="45720" rtlCol="0" anchor="t">
            <a:normAutofit/>
          </a:bodyPr>
          <a:lstStyle/>
          <a:p>
            <a:r>
              <a:rPr lang="en-US" sz="1900" dirty="0"/>
              <a:t>Augmentation des cas de SDRP aux États-Unis au deuxième trimestre</a:t>
            </a:r>
          </a:p>
          <a:p>
            <a:r>
              <a:rPr lang="en-US" sz="1900" dirty="0"/>
              <a:t>Signal &gt; 3 écarts-types au-dessus de la valeur de référence pour plusieurs États</a:t>
            </a:r>
          </a:p>
          <a:p>
            <a:r>
              <a:rPr lang="en-US" sz="1900" dirty="0"/>
              <a:t>Plusieurs cas (dans des sites d'engraissement) attribués à des violations de la biosécurité</a:t>
            </a:r>
          </a:p>
          <a:p>
            <a:pPr lvl="1"/>
            <a:r>
              <a:rPr lang="en-US" sz="1900" dirty="0"/>
              <a:t>Transport</a:t>
            </a:r>
          </a:p>
          <a:p>
            <a:pPr lvl="1"/>
            <a:r>
              <a:rPr lang="en-US" sz="1900" dirty="0"/>
              <a:t>Livraison d'aliments</a:t>
            </a:r>
          </a:p>
          <a:p>
            <a:pPr lvl="1"/>
            <a:r>
              <a:rPr lang="en-US" sz="1900" dirty="0"/>
              <a:t>Transport du fumier</a:t>
            </a:r>
          </a:p>
          <a:p>
            <a:pPr marL="0" indent="0">
              <a:buNone/>
            </a:pPr>
            <a:endParaRPr lang="en-US" sz="1900" dirty="0"/>
          </a:p>
        </p:txBody>
      </p:sp>
      <p:pic>
        <p:nvPicPr>
          <p:cNvPr id="7" name="Content Placeholder 6">
            <a:extLst>
              <a:ext uri="{FF2B5EF4-FFF2-40B4-BE49-F238E27FC236}">
                <a16:creationId xmlns:a16="http://schemas.microsoft.com/office/drawing/2014/main" id="{256C81DD-ACA5-768B-44C2-68BD3CFB86B4}"/>
              </a:ext>
            </a:extLst>
          </p:cNvPr>
          <p:cNvPicPr>
            <a:picLocks noGrp="1" noChangeAspect="1"/>
          </p:cNvPicPr>
          <p:nvPr>
            <p:ph sz="half" idx="2"/>
          </p:nvPr>
        </p:nvPicPr>
        <p:blipFill>
          <a:blip r:embed="rId3"/>
          <a:stretch>
            <a:fillRect/>
          </a:stretch>
        </p:blipFill>
        <p:spPr>
          <a:xfrm>
            <a:off x="4962084" y="136525"/>
            <a:ext cx="6903720" cy="3054896"/>
          </a:xfrm>
          <a:prstGeom prst="rect">
            <a:avLst/>
          </a:prstGeom>
        </p:spPr>
      </p:pic>
      <p:sp>
        <p:nvSpPr>
          <p:cNvPr id="5" name="Slide Number Placeholder 4">
            <a:extLst>
              <a:ext uri="{FF2B5EF4-FFF2-40B4-BE49-F238E27FC236}">
                <a16:creationId xmlns:a16="http://schemas.microsoft.com/office/drawing/2014/main" id="{7CBDBDF7-D6F5-9DD0-1EE5-40D3BF9C7AD8}"/>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C4E7A136-B623-44AA-A653-F7B0DDAA2C31}" type="slidenum">
              <a:rPr lang="en-US" smtClean="0"/>
              <a:t>15</a:t>
            </a:fld>
            <a:endParaRPr lang="en-US"/>
          </a:p>
        </p:txBody>
      </p:sp>
      <p:pic>
        <p:nvPicPr>
          <p:cNvPr id="8" name="Picture 7">
            <a:hlinkClick r:id="rId4"/>
            <a:extLst>
              <a:ext uri="{FF2B5EF4-FFF2-40B4-BE49-F238E27FC236}">
                <a16:creationId xmlns:a16="http://schemas.microsoft.com/office/drawing/2014/main" id="{6BE1AD7A-38C4-92AC-92B2-D5BDFDDA49C1}"/>
              </a:ext>
            </a:extLst>
          </p:cNvPr>
          <p:cNvPicPr>
            <a:picLocks noChangeAspect="1"/>
          </p:cNvPicPr>
          <p:nvPr/>
        </p:nvPicPr>
        <p:blipFill>
          <a:blip r:embed="rId5"/>
          <a:stretch>
            <a:fillRect/>
          </a:stretch>
        </p:blipFill>
        <p:spPr>
          <a:xfrm>
            <a:off x="5255788" y="3191421"/>
            <a:ext cx="6773114" cy="3530054"/>
          </a:xfrm>
          <a:prstGeom prst="rect">
            <a:avLst/>
          </a:prstGeom>
        </p:spPr>
      </p:pic>
      <p:sp>
        <p:nvSpPr>
          <p:cNvPr id="11" name="TextBox 10">
            <a:extLst>
              <a:ext uri="{FF2B5EF4-FFF2-40B4-BE49-F238E27FC236}">
                <a16:creationId xmlns:a16="http://schemas.microsoft.com/office/drawing/2014/main" id="{42096D94-9303-2F51-577B-A7AFFBC6CECF}"/>
              </a:ext>
            </a:extLst>
          </p:cNvPr>
          <p:cNvSpPr txBox="1"/>
          <p:nvPr/>
        </p:nvSpPr>
        <p:spPr>
          <a:xfrm>
            <a:off x="8376275" y="6536809"/>
            <a:ext cx="3815725" cy="369332"/>
          </a:xfrm>
          <a:prstGeom prst="rect">
            <a:avLst/>
          </a:prstGeom>
          <a:noFill/>
        </p:spPr>
        <p:txBody>
          <a:bodyPr wrap="none" rtlCol="0">
            <a:spAutoFit/>
          </a:bodyPr>
          <a:lstStyle/>
          <a:p>
            <a:r>
              <a:rPr lang="en-US" sz="1800" dirty="0">
                <a:hlinkClick r:id="rId4"/>
              </a:rPr>
              <a:t>Tableaux de bord SDRS – Épidémiologie de terrain</a:t>
            </a:r>
            <a:endParaRPr lang="en-US" sz="2800" dirty="0"/>
          </a:p>
        </p:txBody>
      </p:sp>
      <p:sp>
        <p:nvSpPr>
          <p:cNvPr id="20" name="TextBox 19">
            <a:extLst>
              <a:ext uri="{FF2B5EF4-FFF2-40B4-BE49-F238E27FC236}">
                <a16:creationId xmlns:a16="http://schemas.microsoft.com/office/drawing/2014/main" id="{08BD64E0-4B89-5BB4-DFF2-A0B5E833FA62}"/>
              </a:ext>
            </a:extLst>
          </p:cNvPr>
          <p:cNvSpPr txBox="1"/>
          <p:nvPr/>
        </p:nvSpPr>
        <p:spPr>
          <a:xfrm>
            <a:off x="6134185" y="154888"/>
            <a:ext cx="5705408" cy="369332"/>
          </a:xfrm>
          <a:prstGeom prst="rect">
            <a:avLst/>
          </a:prstGeom>
          <a:noFill/>
        </p:spPr>
        <p:txBody>
          <a:bodyPr wrap="none" rtlCol="0">
            <a:spAutoFit/>
          </a:bodyPr>
          <a:lstStyle/>
          <a:p>
            <a:r>
              <a:rPr lang="en-CA" dirty="0">
                <a:hlinkClick r:id="rId6"/>
              </a:rPr>
              <a:t>https://www.swinehealth.</a:t>
            </a:r>
            <a:r>
              <a:rPr lang="en-CA" dirty="0"/>
              <a:t>org/disease-monitoring-reports/ </a:t>
            </a:r>
          </a:p>
        </p:txBody>
      </p:sp>
    </p:spTree>
    <p:extLst>
      <p:ext uri="{BB962C8B-B14F-4D97-AF65-F5344CB8AC3E}">
        <p14:creationId xmlns:p14="http://schemas.microsoft.com/office/powerpoint/2010/main" val="5479573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AA681-77CA-714C-3C3B-F6E02B5501ED}"/>
              </a:ext>
            </a:extLst>
          </p:cNvPr>
          <p:cNvSpPr>
            <a:spLocks noGrp="1"/>
          </p:cNvSpPr>
          <p:nvPr>
            <p:ph type="title"/>
          </p:nvPr>
        </p:nvSpPr>
        <p:spPr>
          <a:xfrm>
            <a:off x="0" y="365126"/>
            <a:ext cx="12192000" cy="1325563"/>
          </a:xfrm>
        </p:spPr>
        <p:txBody>
          <a:bodyPr>
            <a:normAutofit/>
          </a:bodyPr>
          <a:lstStyle/>
          <a:p>
            <a:pPr algn="ctr"/>
            <a:r>
              <a:rPr lang="en-CA" sz="3200" b="1" dirty="0">
                <a:latin typeface="+mn-lt"/>
                <a:hlinkClick r:id="rId2"/>
              </a:rPr>
              <a:t>Les moutons servent d'hôtes amplificateurs de l'encéphalite japonaise</a:t>
            </a:r>
            <a:endParaRPr lang="en-CA" sz="3200" b="1" dirty="0">
              <a:latin typeface="+mn-lt"/>
            </a:endParaRPr>
          </a:p>
        </p:txBody>
      </p:sp>
      <p:sp>
        <p:nvSpPr>
          <p:cNvPr id="3" name="Text Placeholder 2">
            <a:extLst>
              <a:ext uri="{FF2B5EF4-FFF2-40B4-BE49-F238E27FC236}">
                <a16:creationId xmlns:a16="http://schemas.microsoft.com/office/drawing/2014/main" id="{6DA3A709-72E2-0EDC-94C4-F67159845BB3}"/>
              </a:ext>
            </a:extLst>
          </p:cNvPr>
          <p:cNvSpPr>
            <a:spLocks noGrp="1"/>
          </p:cNvSpPr>
          <p:nvPr>
            <p:ph sz="half" idx="1"/>
          </p:nvPr>
        </p:nvSpPr>
        <p:spPr/>
        <p:txBody>
          <a:bodyPr>
            <a:normAutofit fontScale="92500" lnSpcReduction="10000"/>
          </a:bodyPr>
          <a:lstStyle/>
          <a:p>
            <a:r>
              <a:rPr lang="en-CA" dirty="0"/>
              <a:t>Le virus de l'encéphalite japonaise est généralement considéré comme une maladie transmise entre les oiseaux sauvages et les porcs ; les humains et les chevaux sont des hôtes finaux.</a:t>
            </a:r>
          </a:p>
          <a:p>
            <a:r>
              <a:rPr lang="en-CA" dirty="0"/>
              <a:t>Moutons cliniquement affectés dans une ferme en Chine</a:t>
            </a:r>
          </a:p>
          <a:p>
            <a:pPr lvl="1"/>
            <a:r>
              <a:rPr lang="en-CA" dirty="0"/>
              <a:t>Signes neurologiques</a:t>
            </a:r>
          </a:p>
          <a:p>
            <a:pPr lvl="1"/>
            <a:r>
              <a:rPr lang="en-CA" dirty="0"/>
              <a:t>Rotations et ataxie</a:t>
            </a:r>
          </a:p>
          <a:p>
            <a:r>
              <a:rPr lang="en-CA" dirty="0"/>
              <a:t>Virus JEV isolé uniquement à partir de tissu cérébral</a:t>
            </a:r>
          </a:p>
        </p:txBody>
      </p:sp>
      <p:pic>
        <p:nvPicPr>
          <p:cNvPr id="7" name="Content Placeholder 6">
            <a:extLst>
              <a:ext uri="{FF2B5EF4-FFF2-40B4-BE49-F238E27FC236}">
                <a16:creationId xmlns:a16="http://schemas.microsoft.com/office/drawing/2014/main" id="{E81C27CF-D464-2881-0B4C-1977A1A62B02}"/>
              </a:ext>
            </a:extLst>
          </p:cNvPr>
          <p:cNvPicPr>
            <a:picLocks noGrp="1" noChangeAspect="1"/>
          </p:cNvPicPr>
          <p:nvPr>
            <p:ph sz="half" idx="2"/>
          </p:nvPr>
        </p:nvPicPr>
        <p:blipFill>
          <a:blip r:embed="rId3"/>
          <a:stretch>
            <a:fillRect/>
          </a:stretch>
        </p:blipFill>
        <p:spPr>
          <a:xfrm>
            <a:off x="6172202" y="1296490"/>
            <a:ext cx="5861380" cy="5424985"/>
          </a:xfrm>
        </p:spPr>
      </p:pic>
      <p:sp>
        <p:nvSpPr>
          <p:cNvPr id="4" name="Slide Number Placeholder 3">
            <a:extLst>
              <a:ext uri="{FF2B5EF4-FFF2-40B4-BE49-F238E27FC236}">
                <a16:creationId xmlns:a16="http://schemas.microsoft.com/office/drawing/2014/main" id="{DD0D7B63-94CF-EAB5-B3FE-7DEFE779643D}"/>
              </a:ext>
            </a:extLst>
          </p:cNvPr>
          <p:cNvSpPr>
            <a:spLocks noGrp="1"/>
          </p:cNvSpPr>
          <p:nvPr>
            <p:ph type="sldNum" sz="quarter" idx="10"/>
          </p:nvPr>
        </p:nvSpPr>
        <p:spPr>
          <a:xfrm>
            <a:off x="8610600" y="6356350"/>
            <a:ext cx="2743200" cy="365125"/>
          </a:xfrm>
          <a:prstGeom prst="rect">
            <a:avLst/>
          </a:prstGeom>
        </p:spPr>
        <p:txBody>
          <a:bodyPr vert="horz" lIns="91440" tIns="45720" rIns="91440" bIns="45720" rtlCol="0" anchor="ctr"/>
          <a:lstStyle>
            <a:defPPr>
              <a:defRPr lang="en-US"/>
            </a:defPPr>
            <a:lvl1pPr algn="r" rtl="0" eaLnBrk="1" fontAlgn="auto" hangingPunct="1">
              <a:spcBef>
                <a:spcPts val="0"/>
              </a:spcBef>
              <a:spcAft>
                <a:spcPts val="0"/>
              </a:spcAft>
              <a:defRPr sz="1200" kern="1200">
                <a:solidFill>
                  <a:schemeClr val="tx1">
                    <a:tint val="75000"/>
                  </a:schemeClr>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fld id="{222C2B47-41F2-42A5-AA41-34CCD9669551}" type="slidenum">
              <a:rPr lang="en-US" smtClean="0"/>
              <a:t>16</a:t>
            </a:fld>
            <a:endParaRPr lang="en-US"/>
          </a:p>
        </p:txBody>
      </p:sp>
    </p:spTree>
    <p:extLst>
      <p:ext uri="{BB962C8B-B14F-4D97-AF65-F5344CB8AC3E}">
        <p14:creationId xmlns:p14="http://schemas.microsoft.com/office/powerpoint/2010/main" val="23811036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AA681-77CA-714C-3C3B-F6E02B5501ED}"/>
              </a:ext>
            </a:extLst>
          </p:cNvPr>
          <p:cNvSpPr>
            <a:spLocks noGrp="1"/>
          </p:cNvSpPr>
          <p:nvPr>
            <p:ph type="title"/>
          </p:nvPr>
        </p:nvSpPr>
        <p:spPr>
          <a:xfrm>
            <a:off x="0" y="365126"/>
            <a:ext cx="12192000" cy="1325563"/>
          </a:xfrm>
        </p:spPr>
        <p:txBody>
          <a:bodyPr>
            <a:normAutofit/>
          </a:bodyPr>
          <a:lstStyle/>
          <a:p>
            <a:pPr algn="ctr"/>
            <a:r>
              <a:rPr lang="en-CA" sz="2800" b="1" dirty="0">
                <a:latin typeface="+mn-lt"/>
                <a:hlinkClick r:id="rId2"/>
              </a:rPr>
              <a:t>Les moutons servent d'hôtes amplificateurs de l'encéphalite japonaise</a:t>
            </a:r>
            <a:endParaRPr lang="en-CA" sz="2800" b="1" dirty="0">
              <a:latin typeface="+mn-lt"/>
            </a:endParaRPr>
          </a:p>
        </p:txBody>
      </p:sp>
      <p:sp>
        <p:nvSpPr>
          <p:cNvPr id="3" name="Text Placeholder 2">
            <a:extLst>
              <a:ext uri="{FF2B5EF4-FFF2-40B4-BE49-F238E27FC236}">
                <a16:creationId xmlns:a16="http://schemas.microsoft.com/office/drawing/2014/main" id="{6DA3A709-72E2-0EDC-94C4-F67159845BB3}"/>
              </a:ext>
            </a:extLst>
          </p:cNvPr>
          <p:cNvSpPr>
            <a:spLocks noGrp="1"/>
          </p:cNvSpPr>
          <p:nvPr>
            <p:ph sz="half" idx="1"/>
          </p:nvPr>
        </p:nvSpPr>
        <p:spPr/>
        <p:txBody>
          <a:bodyPr>
            <a:normAutofit fontScale="85000" lnSpcReduction="10000"/>
          </a:bodyPr>
          <a:lstStyle/>
          <a:p>
            <a:r>
              <a:rPr lang="en-CA" dirty="0"/>
              <a:t>Les chercheurs ont infecté des moutons naïfs avec le virus (SC ou IV) </a:t>
            </a:r>
          </a:p>
          <a:p>
            <a:r>
              <a:rPr lang="en-CA" dirty="0"/>
              <a:t>Les animaux ont développé des signes cliniques légers et non spécifiques</a:t>
            </a:r>
          </a:p>
          <a:p>
            <a:pPr lvl="1"/>
            <a:r>
              <a:rPr lang="en-CA" dirty="0"/>
              <a:t>Anorexie, rougeur conjonctivale, gémissements, agitation, impatience</a:t>
            </a:r>
          </a:p>
          <a:p>
            <a:r>
              <a:rPr lang="en-CA" dirty="0"/>
              <a:t>Une virémie s'est produite</a:t>
            </a:r>
          </a:p>
          <a:p>
            <a:r>
              <a:rPr lang="en-CA" dirty="0"/>
              <a:t>Présence d'une quantité suffisante de virus pour infecter les moustiques</a:t>
            </a:r>
          </a:p>
          <a:p>
            <a:r>
              <a:rPr lang="en-CA" dirty="0"/>
              <a:t>Le virus s'est propagé dans les sécrétions nasales et anales</a:t>
            </a:r>
          </a:p>
          <a:p>
            <a:endParaRPr lang="en-CA" dirty="0"/>
          </a:p>
        </p:txBody>
      </p:sp>
      <p:sp>
        <p:nvSpPr>
          <p:cNvPr id="4" name="Slide Number Placeholder 3">
            <a:extLst>
              <a:ext uri="{FF2B5EF4-FFF2-40B4-BE49-F238E27FC236}">
                <a16:creationId xmlns:a16="http://schemas.microsoft.com/office/drawing/2014/main" id="{DD0D7B63-94CF-EAB5-B3FE-7DEFE779643D}"/>
              </a:ext>
            </a:extLst>
          </p:cNvPr>
          <p:cNvSpPr>
            <a:spLocks noGrp="1"/>
          </p:cNvSpPr>
          <p:nvPr>
            <p:ph type="sldNum" sz="quarter" idx="10"/>
          </p:nvPr>
        </p:nvSpPr>
        <p:spPr>
          <a:xfrm>
            <a:off x="8610600" y="6356350"/>
            <a:ext cx="2743200" cy="365125"/>
          </a:xfrm>
          <a:prstGeom prst="rect">
            <a:avLst/>
          </a:prstGeom>
        </p:spPr>
        <p:txBody>
          <a:bodyPr vert="horz" lIns="91440" tIns="45720" rIns="91440" bIns="45720" rtlCol="0" anchor="ctr"/>
          <a:lstStyle>
            <a:defPPr>
              <a:defRPr lang="en-US"/>
            </a:defPPr>
            <a:lvl1pPr algn="r" rtl="0" eaLnBrk="1" fontAlgn="auto" hangingPunct="1">
              <a:spcBef>
                <a:spcPts val="0"/>
              </a:spcBef>
              <a:spcAft>
                <a:spcPts val="0"/>
              </a:spcAft>
              <a:defRPr sz="1200" kern="1200">
                <a:solidFill>
                  <a:schemeClr val="tx1">
                    <a:tint val="75000"/>
                  </a:schemeClr>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fld id="{222C2B47-41F2-42A5-AA41-34CCD9669551}" type="slidenum">
              <a:rPr lang="en-US" smtClean="0"/>
              <a:t>17</a:t>
            </a:fld>
            <a:endParaRPr lang="en-US" dirty="0"/>
          </a:p>
        </p:txBody>
      </p:sp>
      <p:sp>
        <p:nvSpPr>
          <p:cNvPr id="5" name="Content Placeholder 4">
            <a:extLst>
              <a:ext uri="{FF2B5EF4-FFF2-40B4-BE49-F238E27FC236}">
                <a16:creationId xmlns:a16="http://schemas.microsoft.com/office/drawing/2014/main" id="{C7C54CA5-BD95-34F0-0C7B-C8C1E997D4BC}"/>
              </a:ext>
            </a:extLst>
          </p:cNvPr>
          <p:cNvSpPr>
            <a:spLocks noGrp="1"/>
          </p:cNvSpPr>
          <p:nvPr>
            <p:ph sz="half" idx="2"/>
          </p:nvPr>
        </p:nvSpPr>
        <p:spPr>
          <a:xfrm>
            <a:off x="6172200" y="1825625"/>
            <a:ext cx="5619466" cy="4351338"/>
          </a:xfrm>
        </p:spPr>
        <p:txBody>
          <a:bodyPr>
            <a:normAutofit fontScale="85000" lnSpcReduction="10000"/>
          </a:bodyPr>
          <a:lstStyle/>
          <a:p>
            <a:r>
              <a:rPr lang="en-CA" dirty="0"/>
              <a:t>Sérosurveillance dans 31 provinces avec 19 résultats positifs</a:t>
            </a:r>
          </a:p>
          <a:p>
            <a:r>
              <a:rPr lang="en-CA" dirty="0"/>
              <a:t>Les auteurs concluent que les moutons peuvent servir d'hôtes amplificateurs du virus JEV</a:t>
            </a:r>
          </a:p>
          <a:p>
            <a:r>
              <a:rPr lang="en-CA" dirty="0"/>
              <a:t>Le virus JEV n'est pas présent </a:t>
            </a:r>
            <a:r>
              <a:rPr lang="en-CA"/>
              <a:t>au Canada </a:t>
            </a:r>
            <a:endParaRPr lang="en-CA" dirty="0"/>
          </a:p>
          <a:p>
            <a:r>
              <a:rPr lang="en-CA" dirty="0"/>
              <a:t>Les vecteurs constituent une voie d'introduction possible</a:t>
            </a:r>
          </a:p>
          <a:p>
            <a:pPr marL="0" indent="0">
              <a:buNone/>
            </a:pPr>
            <a:r>
              <a:rPr lang="en-US" sz="1600" dirty="0">
                <a:hlinkClick r:id="rId3"/>
              </a:rPr>
              <a:t>Réexamen du risque d'introduction du virus de l'encéphalite japonaise (JEV) aux États-Unis – Évaluation semi-quantitative actualisée des risques - ScienceDirect</a:t>
            </a:r>
            <a:endParaRPr lang="en-CA" sz="1600" dirty="0"/>
          </a:p>
        </p:txBody>
      </p:sp>
      <p:sp>
        <p:nvSpPr>
          <p:cNvPr id="9" name="TextBox 8">
            <a:extLst>
              <a:ext uri="{FF2B5EF4-FFF2-40B4-BE49-F238E27FC236}">
                <a16:creationId xmlns:a16="http://schemas.microsoft.com/office/drawing/2014/main" id="{CC6BF4D9-5B25-2DF3-58B7-948AA3C86323}"/>
              </a:ext>
            </a:extLst>
          </p:cNvPr>
          <p:cNvSpPr txBox="1"/>
          <p:nvPr/>
        </p:nvSpPr>
        <p:spPr>
          <a:xfrm>
            <a:off x="6096000" y="5441592"/>
            <a:ext cx="6096000" cy="646331"/>
          </a:xfrm>
          <a:prstGeom prst="rect">
            <a:avLst/>
          </a:prstGeom>
          <a:noFill/>
        </p:spPr>
        <p:txBody>
          <a:bodyPr wrap="square">
            <a:spAutoFit/>
          </a:bodyPr>
          <a:lstStyle/>
          <a:p>
            <a:pPr algn="l">
              <a:spcAft>
                <a:spcPts val="1200"/>
              </a:spcAft>
            </a:pPr>
            <a:r>
              <a:rPr lang="en-US" i="0" dirty="0">
                <a:solidFill>
                  <a:srgbClr val="1B3051"/>
                </a:solidFill>
                <a:effectLst/>
                <a:latin typeface="Europa"/>
                <a:hlinkClick r:id="rId4"/>
              </a:rPr>
              <a:t>Compétence vectorielle des moustiques pour le virus de l'encéphalite japonaise : mise à jour de la revue systématique et de la méta-analyse</a:t>
            </a:r>
            <a:endParaRPr lang="en-US" i="0" dirty="0">
              <a:solidFill>
                <a:srgbClr val="1B3051"/>
              </a:solidFill>
              <a:effectLst/>
              <a:latin typeface="Europa"/>
            </a:endParaRPr>
          </a:p>
        </p:txBody>
      </p:sp>
    </p:spTree>
    <p:extLst>
      <p:ext uri="{BB962C8B-B14F-4D97-AF65-F5344CB8AC3E}">
        <p14:creationId xmlns:p14="http://schemas.microsoft.com/office/powerpoint/2010/main" val="35872664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26676-1E38-154C-855A-C7676F71D828}"/>
              </a:ext>
            </a:extLst>
          </p:cNvPr>
          <p:cNvSpPr>
            <a:spLocks noGrp="1"/>
          </p:cNvSpPr>
          <p:nvPr>
            <p:ph type="title"/>
          </p:nvPr>
        </p:nvSpPr>
        <p:spPr>
          <a:xfrm>
            <a:off x="137160" y="253366"/>
            <a:ext cx="10515600" cy="315911"/>
          </a:xfrm>
        </p:spPr>
        <p:txBody>
          <a:bodyPr>
            <a:normAutofit fontScale="90000"/>
          </a:bodyPr>
          <a:lstStyle/>
          <a:p>
            <a:r>
              <a:rPr lang="en-CA" sz="3600" b="1" dirty="0">
                <a:latin typeface="+mn-lt"/>
              </a:rPr>
              <a:t>Résultats scientifiques</a:t>
            </a:r>
          </a:p>
        </p:txBody>
      </p:sp>
      <p:sp>
        <p:nvSpPr>
          <p:cNvPr id="3" name="Content Placeholder 2">
            <a:extLst>
              <a:ext uri="{FF2B5EF4-FFF2-40B4-BE49-F238E27FC236}">
                <a16:creationId xmlns:a16="http://schemas.microsoft.com/office/drawing/2014/main" id="{81FEF157-D133-FBF7-88C4-FEA29F9CB03D}"/>
              </a:ext>
            </a:extLst>
          </p:cNvPr>
          <p:cNvSpPr>
            <a:spLocks noGrp="1"/>
          </p:cNvSpPr>
          <p:nvPr>
            <p:ph idx="1"/>
          </p:nvPr>
        </p:nvSpPr>
        <p:spPr>
          <a:xfrm>
            <a:off x="333375" y="797718"/>
            <a:ext cx="11020425" cy="5262563"/>
          </a:xfrm>
        </p:spPr>
        <p:txBody>
          <a:bodyPr>
            <a:noAutofit/>
          </a:bodyPr>
          <a:lstStyle/>
          <a:p>
            <a:r>
              <a:rPr lang="en-US" sz="1800" dirty="0">
                <a:hlinkClick r:id="rId3"/>
              </a:rPr>
              <a:t>Surveillance de la persistance du virus de la peste porcine classique et de la séropositivité dans les élevages porcins vaccinés à l'aide de porcs sentinelles dans les exploitations pendant la phase de pré-élimination en vue d'obtenir le statut « indemne de PPC » – ScienceDirect</a:t>
            </a:r>
            <a:endParaRPr lang="en-US" sz="1800" dirty="0"/>
          </a:p>
          <a:p>
            <a:r>
              <a:rPr lang="en-US" sz="1800" dirty="0">
                <a:hlinkClick r:id="rId4"/>
              </a:rPr>
              <a:t>Sensibilité des furets et des chats au </a:t>
            </a:r>
            <a:r>
              <a:rPr lang="en-US" sz="1800" dirty="0" err="1">
                <a:hlinkClick r:id="rId4"/>
              </a:rPr>
              <a:t>deltacoronavirus</a:t>
            </a:r>
            <a:r>
              <a:rPr lang="en-US" sz="1800" dirty="0">
                <a:hlinkClick r:id="rId4"/>
              </a:rPr>
              <a:t> porcin : preuve d'infection chez les furets, mais pas chez les chats - Meng - 2025 - Maladies transfrontalières et émergentes - Wiley Online Library</a:t>
            </a:r>
            <a:endParaRPr lang="en-US" sz="1800" dirty="0"/>
          </a:p>
          <a:p>
            <a:r>
              <a:rPr lang="en-US" sz="1800" dirty="0">
                <a:hlinkClick r:id="rId5"/>
              </a:rPr>
              <a:t>Incidence </a:t>
            </a:r>
            <a:r>
              <a:rPr lang="en-US" sz="1800" dirty="0" err="1">
                <a:hlinkClick r:id="rId5"/>
              </a:rPr>
              <a:t>du sénécavirus </a:t>
            </a:r>
            <a:r>
              <a:rPr lang="en-US" sz="1800" dirty="0">
                <a:hlinkClick r:id="rId5"/>
              </a:rPr>
              <a:t>A dans les troupeaux reproducteurs américains : une décennie de données de surveillance</a:t>
            </a:r>
            <a:endParaRPr lang="en-US" sz="1800" dirty="0"/>
          </a:p>
          <a:p>
            <a:r>
              <a:rPr lang="en-US" sz="1800" dirty="0">
                <a:hlinkClick r:id="rId6"/>
              </a:rPr>
              <a:t>Isolement et caractérisation du virus Seneca Valley chez le porc Propagation transfrontalière vers l'infection du vison </a:t>
            </a:r>
          </a:p>
          <a:p>
            <a:r>
              <a:rPr lang="en-US" sz="1800" dirty="0">
                <a:hlinkClick r:id="rId7"/>
              </a:rPr>
              <a:t>Quantification du profil de risque zoonotique des virus grippaux A européens chez les porcs de 2010 à 2020 inclus | Journal of Virology</a:t>
            </a:r>
            <a:endParaRPr lang="en-US" sz="1800" dirty="0"/>
          </a:p>
          <a:p>
            <a:r>
              <a:rPr lang="en-CA" sz="1800" dirty="0">
                <a:hlinkClick r:id="rId8"/>
              </a:rPr>
              <a:t>Évaluation du potentiel pandémique du virus de la grippe porcine de génotype 4 (G4) à l'aide de cultures ex vivo et in vitro du tractus respiratoire humain</a:t>
            </a:r>
            <a:endParaRPr lang="en-US" sz="1800" dirty="0"/>
          </a:p>
          <a:p>
            <a:r>
              <a:rPr lang="en-CA" sz="1800" dirty="0">
                <a:hlinkClick r:id="rId9"/>
              </a:rPr>
              <a:t>Menaces émergentes du virus HPAI H5N1 clade 2.3.4.4b chez les porcs : lacunes dans les connaissances et nécessité d'une approche « One Health »</a:t>
            </a:r>
            <a:endParaRPr lang="en-US" sz="1800" dirty="0"/>
          </a:p>
          <a:p>
            <a:r>
              <a:rPr lang="en-CA" sz="1800" dirty="0">
                <a:hlinkClick r:id="rId10"/>
              </a:rPr>
              <a:t>Dynamique spatio-temporelle de l'émergence de la fièvre aphteuse, de la fièvre catarrhale ovine et de </a:t>
            </a:r>
            <a:r>
              <a:rPr lang="en-CA" sz="1800" dirty="0" err="1">
                <a:hlinkClick r:id="rId10"/>
              </a:rPr>
              <a:t>la peste </a:t>
            </a:r>
            <a:r>
              <a:rPr lang="en-CA" sz="1800" dirty="0">
                <a:hlinkClick r:id="rId10"/>
              </a:rPr>
              <a:t>des petits ruminants en Algérie</a:t>
            </a:r>
            <a:endParaRPr lang="en-CA" sz="1800" dirty="0"/>
          </a:p>
          <a:p>
            <a:r>
              <a:rPr lang="en-CA" sz="1800" dirty="0">
                <a:hlinkClick r:id="rId11"/>
              </a:rPr>
              <a:t>Inactivation prévue du virus de la fièvre aphteuse et du virus de la peste porcine africaine dans les carcasses en décomposition sur le terrain dans trois zones climatiques australiennes</a:t>
            </a:r>
            <a:endParaRPr lang="en-US" sz="1800" dirty="0"/>
          </a:p>
        </p:txBody>
      </p:sp>
      <p:sp>
        <p:nvSpPr>
          <p:cNvPr id="4" name="Slide Number Placeholder 3">
            <a:extLst>
              <a:ext uri="{FF2B5EF4-FFF2-40B4-BE49-F238E27FC236}">
                <a16:creationId xmlns:a16="http://schemas.microsoft.com/office/drawing/2014/main" id="{967D0A7E-DEFD-6928-3E85-F102CDC7660C}"/>
              </a:ext>
            </a:extLst>
          </p:cNvPr>
          <p:cNvSpPr>
            <a:spLocks noGrp="1"/>
          </p:cNvSpPr>
          <p:nvPr>
            <p:ph type="sldNum" sz="quarter" idx="12"/>
          </p:nvPr>
        </p:nvSpPr>
        <p:spPr/>
        <p:txBody>
          <a:bodyPr/>
          <a:lstStyle/>
          <a:p>
            <a:fld id="{C4E7A136-B623-44AA-A653-F7B0DDAA2C31}" type="slidenum">
              <a:rPr lang="en-US" smtClean="0"/>
              <a:t>18</a:t>
            </a:fld>
            <a:endParaRPr lang="en-US"/>
          </a:p>
        </p:txBody>
      </p:sp>
    </p:spTree>
    <p:extLst>
      <p:ext uri="{BB962C8B-B14F-4D97-AF65-F5344CB8AC3E}">
        <p14:creationId xmlns:p14="http://schemas.microsoft.com/office/powerpoint/2010/main" val="2472967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35A92-D72E-C331-584C-52989DBEC591}"/>
              </a:ext>
            </a:extLst>
          </p:cNvPr>
          <p:cNvSpPr>
            <a:spLocks noGrp="1"/>
          </p:cNvSpPr>
          <p:nvPr>
            <p:ph type="title"/>
          </p:nvPr>
        </p:nvSpPr>
        <p:spPr>
          <a:xfrm>
            <a:off x="208280" y="18255"/>
            <a:ext cx="10515600" cy="1325563"/>
          </a:xfrm>
        </p:spPr>
        <p:txBody>
          <a:bodyPr>
            <a:normAutofit/>
          </a:bodyPr>
          <a:lstStyle/>
          <a:p>
            <a:r>
              <a:rPr lang="en-CA" sz="3200" b="1" dirty="0">
                <a:latin typeface="+mn-lt"/>
              </a:rPr>
              <a:t>Résultats scientifiques</a:t>
            </a:r>
            <a:endParaRPr lang="en-CA" sz="3200" dirty="0"/>
          </a:p>
        </p:txBody>
      </p:sp>
      <p:sp>
        <p:nvSpPr>
          <p:cNvPr id="3" name="Content Placeholder 2">
            <a:extLst>
              <a:ext uri="{FF2B5EF4-FFF2-40B4-BE49-F238E27FC236}">
                <a16:creationId xmlns:a16="http://schemas.microsoft.com/office/drawing/2014/main" id="{274788DD-771E-51E3-AF55-67DECEF6B1CB}"/>
              </a:ext>
            </a:extLst>
          </p:cNvPr>
          <p:cNvSpPr>
            <a:spLocks noGrp="1"/>
          </p:cNvSpPr>
          <p:nvPr>
            <p:ph idx="1"/>
          </p:nvPr>
        </p:nvSpPr>
        <p:spPr>
          <a:xfrm>
            <a:off x="208280" y="986320"/>
            <a:ext cx="11623040" cy="4717415"/>
          </a:xfrm>
        </p:spPr>
        <p:txBody>
          <a:bodyPr>
            <a:noAutofit/>
          </a:bodyPr>
          <a:lstStyle/>
          <a:p>
            <a:r>
              <a:rPr lang="en-US" sz="1800" dirty="0">
                <a:hlinkClick r:id="rId3"/>
              </a:rPr>
              <a:t>Apparition de microvariants du virus de la peste porcine africaine de génotype II dans la région Asie-Pacifique - O’Dwyer - 2025 - Maladies transfrontalières et émergentes - Bibliothèque en ligne Wiley</a:t>
            </a:r>
            <a:endParaRPr lang="en-US" sz="1800" dirty="0"/>
          </a:p>
          <a:p>
            <a:r>
              <a:rPr lang="en-US" sz="1800" dirty="0">
                <a:hlinkClick r:id="rId4"/>
              </a:rPr>
              <a:t>Élaboration d'une stratégie de zonage fondée sur les risques pour lutter contre la peste porcine africaine en Corée du Sud : intégration de l'analyse spatiale et de l'évaluation de la biosécurité </a:t>
            </a:r>
            <a:endParaRPr lang="en-US" sz="1800" dirty="0">
              <a:hlinkClick r:id="rId5"/>
            </a:endParaRPr>
          </a:p>
          <a:p>
            <a:r>
              <a:rPr lang="en-US" sz="1800" dirty="0">
                <a:hlinkClick r:id="rId5"/>
              </a:rPr>
              <a:t>Les anticorps anti-pA137R exacerbent la pathogénicité du virus de la peste porcine africaine chez les porcs | Journal of Virology</a:t>
            </a:r>
            <a:endParaRPr lang="en-US" sz="1800" dirty="0"/>
          </a:p>
          <a:p>
            <a:r>
              <a:rPr lang="en-US" sz="1800" dirty="0">
                <a:hlinkClick r:id="rId6"/>
              </a:rPr>
              <a:t>Réexamen des premiers événements de la réplication de l'ADN du virus de la peste porcine africaine | Journal of Virology</a:t>
            </a:r>
            <a:endParaRPr lang="en-US" sz="1800" dirty="0"/>
          </a:p>
          <a:p>
            <a:r>
              <a:rPr lang="en-US" sz="1800" dirty="0">
                <a:hlinkClick r:id="rId7"/>
              </a:rPr>
              <a:t>L'infection par le virus de la peste porcine africaine renforce la phagocytose dépendante du CD14 des macrophages alvéolaires porcins afin de favoriser l'absorption bactérienne et la transmission virale médiée par les corps apoptotiques | Journal of Virology</a:t>
            </a:r>
            <a:endParaRPr lang="en-US" sz="1800" dirty="0"/>
          </a:p>
          <a:p>
            <a:r>
              <a:rPr lang="en-US" sz="1800" dirty="0">
                <a:hlinkClick r:id="rId8"/>
              </a:rPr>
              <a:t>Le virus p22 de la peste porcine africaine inhibe la voie de signalisation JAK-STAT en favorisant la dégradation du récepteur de l'interféron de type I médiée par TAX1BP1 | PLOS Pathogens</a:t>
            </a:r>
            <a:endParaRPr lang="en-US" sz="1800" dirty="0"/>
          </a:p>
          <a:p>
            <a:r>
              <a:rPr lang="en-US" sz="1800" dirty="0">
                <a:hlinkClick r:id="rId9"/>
              </a:rPr>
              <a:t>Séquençage ciblé du génome complet du virus de la peste porcine africaine et du virus de la peste porcine classique sur la plateforme de séquençage portable </a:t>
            </a:r>
            <a:r>
              <a:rPr lang="en-US" sz="1800" dirty="0" err="1">
                <a:hlinkClick r:id="rId9"/>
              </a:rPr>
              <a:t>MinION </a:t>
            </a:r>
            <a:r>
              <a:rPr lang="en-US" sz="1800" dirty="0">
                <a:hlinkClick r:id="rId9"/>
              </a:rPr>
              <a:t>| </a:t>
            </a:r>
            <a:r>
              <a:rPr lang="en-US" sz="1800" dirty="0" err="1">
                <a:hlinkClick r:id="rId9"/>
              </a:rPr>
              <a:t>bioRxiv</a:t>
            </a:r>
            <a:endParaRPr lang="en-US" sz="1800" dirty="0"/>
          </a:p>
          <a:p>
            <a:r>
              <a:rPr lang="en-US" sz="1800" dirty="0">
                <a:hlinkClick r:id="rId10"/>
              </a:rPr>
              <a:t>Une plateforme d'ingénierie du virus de la peste porcine africaine basée sur la génomique synthétique | Science Advances</a:t>
            </a:r>
            <a:endParaRPr lang="en-US" sz="1800" dirty="0"/>
          </a:p>
          <a:p>
            <a:r>
              <a:rPr lang="en-US" sz="1800" dirty="0">
                <a:hlinkClick r:id="rId11"/>
              </a:rPr>
              <a:t>Progrès en biologie moléculaire du virus de la peste porcine africaine et interactions avec l'hôte contribuant à la mise au point de nouveaux outils de contrôle | Journal of Virology</a:t>
            </a:r>
            <a:endParaRPr lang="en-CA" sz="1800" dirty="0"/>
          </a:p>
          <a:p>
            <a:endParaRPr lang="en-US" sz="1800" dirty="0"/>
          </a:p>
          <a:p>
            <a:endParaRPr lang="en-CA" sz="1800" dirty="0"/>
          </a:p>
        </p:txBody>
      </p:sp>
      <p:sp>
        <p:nvSpPr>
          <p:cNvPr id="4" name="Slide Number Placeholder 3">
            <a:extLst>
              <a:ext uri="{FF2B5EF4-FFF2-40B4-BE49-F238E27FC236}">
                <a16:creationId xmlns:a16="http://schemas.microsoft.com/office/drawing/2014/main" id="{0F7413F3-8FE7-2138-AB0E-BA48C5528041}"/>
              </a:ext>
            </a:extLst>
          </p:cNvPr>
          <p:cNvSpPr>
            <a:spLocks noGrp="1"/>
          </p:cNvSpPr>
          <p:nvPr>
            <p:ph type="sldNum" sz="quarter" idx="12"/>
          </p:nvPr>
        </p:nvSpPr>
        <p:spPr/>
        <p:txBody>
          <a:bodyPr/>
          <a:lstStyle/>
          <a:p>
            <a:fld id="{C4E7A136-B623-44AA-A653-F7B0DDAA2C31}" type="slidenum">
              <a:rPr lang="en-US" smtClean="0"/>
              <a:t>19</a:t>
            </a:fld>
            <a:endParaRPr lang="en-US"/>
          </a:p>
        </p:txBody>
      </p:sp>
    </p:spTree>
    <p:extLst>
      <p:ext uri="{BB962C8B-B14F-4D97-AF65-F5344CB8AC3E}">
        <p14:creationId xmlns:p14="http://schemas.microsoft.com/office/powerpoint/2010/main" val="35308918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17577"/>
            <a:ext cx="10515600" cy="886839"/>
          </a:xfrm>
        </p:spPr>
        <p:txBody>
          <a:bodyPr>
            <a:normAutofit fontScale="90000"/>
          </a:bodyPr>
          <a:lstStyle/>
          <a:p>
            <a:r>
              <a:rPr lang="en-CA" b="1" dirty="0">
                <a:latin typeface="+mn-lt"/>
              </a:rPr>
              <a:t>Tendances relatives à la peste porcine africaine</a:t>
            </a:r>
            <a:endParaRPr lang="en-US" b="1" dirty="0">
              <a:latin typeface="+mn-lt"/>
            </a:endParaRPr>
          </a:p>
        </p:txBody>
      </p:sp>
      <p:sp>
        <p:nvSpPr>
          <p:cNvPr id="4" name="Slide Number Placeholder 3"/>
          <p:cNvSpPr>
            <a:spLocks noGrp="1"/>
          </p:cNvSpPr>
          <p:nvPr>
            <p:ph type="sldNum" sz="quarter" idx="12"/>
          </p:nvPr>
        </p:nvSpPr>
        <p:spPr/>
        <p:txBody>
          <a:bodyPr/>
          <a:lstStyle/>
          <a:p>
            <a:fld id="{C4E7A136-B623-44AA-A653-F7B0DDAA2C31}" type="slidenum">
              <a:rPr lang="en-US" smtClean="0"/>
              <a:t>2</a:t>
            </a:fld>
            <a:endParaRPr lang="en-US"/>
          </a:p>
        </p:txBody>
      </p:sp>
      <p:sp>
        <p:nvSpPr>
          <p:cNvPr id="14" name="TextBox 13">
            <a:extLst>
              <a:ext uri="{FF2B5EF4-FFF2-40B4-BE49-F238E27FC236}">
                <a16:creationId xmlns:a16="http://schemas.microsoft.com/office/drawing/2014/main" id="{615DC5C9-1CB4-D682-969F-D962B84EB7B8}"/>
              </a:ext>
            </a:extLst>
          </p:cNvPr>
          <p:cNvSpPr txBox="1"/>
          <p:nvPr/>
        </p:nvSpPr>
        <p:spPr>
          <a:xfrm>
            <a:off x="6096000" y="5639768"/>
            <a:ext cx="6439121" cy="338554"/>
          </a:xfrm>
          <a:prstGeom prst="rect">
            <a:avLst/>
          </a:prstGeom>
          <a:noFill/>
        </p:spPr>
        <p:txBody>
          <a:bodyPr wrap="square">
            <a:spAutoFit/>
          </a:bodyPr>
          <a:lstStyle/>
          <a:p>
            <a:r>
              <a:rPr lang="en-US" sz="1600" dirty="0">
                <a:hlinkClick r:id="rId3"/>
              </a:rPr>
              <a:t>Peste porcine africaine - OIE - Organisation mondiale de la santé animale</a:t>
            </a:r>
            <a:endParaRPr lang="en-CA" sz="1600" dirty="0"/>
          </a:p>
        </p:txBody>
      </p:sp>
      <p:sp>
        <p:nvSpPr>
          <p:cNvPr id="8" name="TextBox 7">
            <a:extLst>
              <a:ext uri="{FF2B5EF4-FFF2-40B4-BE49-F238E27FC236}">
                <a16:creationId xmlns:a16="http://schemas.microsoft.com/office/drawing/2014/main" id="{9F9AC441-9F9F-8F7F-BBF0-1A50566B028A}"/>
              </a:ext>
            </a:extLst>
          </p:cNvPr>
          <p:cNvSpPr txBox="1"/>
          <p:nvPr/>
        </p:nvSpPr>
        <p:spPr>
          <a:xfrm>
            <a:off x="442245" y="2185647"/>
            <a:ext cx="5137178" cy="2677656"/>
          </a:xfrm>
          <a:prstGeom prst="rect">
            <a:avLst/>
          </a:prstGeom>
          <a:noFill/>
        </p:spPr>
        <p:txBody>
          <a:bodyPr wrap="square" rtlCol="0">
            <a:spAutoFit/>
          </a:bodyPr>
          <a:lstStyle/>
          <a:p>
            <a:pPr marL="457200" indent="-457200">
              <a:buFont typeface="Arial" panose="020B0604020202020204" pitchFamily="34" charset="0"/>
              <a:buChar char="•"/>
            </a:pPr>
            <a:r>
              <a:rPr lang="en-CA" sz="2800" dirty="0"/>
              <a:t>Les cas chez les sangliers sauvages ont fortement augmenté en Europe pendant l'hiver et ont commencé à diminuer au printemps.</a:t>
            </a:r>
          </a:p>
          <a:p>
            <a:pPr marL="457200" indent="-457200">
              <a:buFont typeface="Arial" panose="020B0604020202020204" pitchFamily="34" charset="0"/>
              <a:buChar char="•"/>
            </a:pPr>
            <a:endParaRPr lang="en-CA" sz="2800" dirty="0"/>
          </a:p>
          <a:p>
            <a:endParaRPr lang="en-CA" sz="2800" dirty="0">
              <a:solidFill>
                <a:srgbClr val="FF0000"/>
              </a:solidFill>
            </a:endParaRPr>
          </a:p>
        </p:txBody>
      </p:sp>
      <p:pic>
        <p:nvPicPr>
          <p:cNvPr id="9" name="Content Placeholder 8">
            <a:hlinkClick r:id="rId4"/>
            <a:extLst>
              <a:ext uri="{FF2B5EF4-FFF2-40B4-BE49-F238E27FC236}">
                <a16:creationId xmlns:a16="http://schemas.microsoft.com/office/drawing/2014/main" id="{E098580F-9DA0-6BD5-0CD7-50863E453B0A}"/>
              </a:ext>
            </a:extLst>
          </p:cNvPr>
          <p:cNvPicPr>
            <a:picLocks noGrp="1" noChangeAspect="1"/>
          </p:cNvPicPr>
          <p:nvPr>
            <p:ph idx="1"/>
          </p:nvPr>
        </p:nvPicPr>
        <p:blipFill>
          <a:blip r:embed="rId5"/>
          <a:stretch>
            <a:fillRect/>
          </a:stretch>
        </p:blipFill>
        <p:spPr>
          <a:xfrm>
            <a:off x="6096000" y="1311563"/>
            <a:ext cx="5486011" cy="395016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367578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CD80400-F656-0064-99BC-EDBD2A56D981}"/>
              </a:ext>
            </a:extLst>
          </p:cNvPr>
          <p:cNvPicPr>
            <a:picLocks noChangeAspect="1"/>
          </p:cNvPicPr>
          <p:nvPr/>
        </p:nvPicPr>
        <p:blipFill>
          <a:blip r:embed="rId3"/>
          <a:stretch>
            <a:fillRect/>
          </a:stretch>
        </p:blipFill>
        <p:spPr>
          <a:xfrm>
            <a:off x="5740435" y="764289"/>
            <a:ext cx="6451565" cy="4755769"/>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a:xfrm>
            <a:off x="713198" y="195156"/>
            <a:ext cx="10515600" cy="924020"/>
          </a:xfrm>
        </p:spPr>
        <p:txBody>
          <a:bodyPr/>
          <a:lstStyle/>
          <a:p>
            <a:r>
              <a:rPr lang="en-CA" b="1" dirty="0">
                <a:latin typeface="+mn-lt"/>
              </a:rPr>
              <a:t>Cas de PPA - Europe</a:t>
            </a:r>
          </a:p>
        </p:txBody>
      </p:sp>
      <p:sp>
        <p:nvSpPr>
          <p:cNvPr id="3" name="Content Placeholder 2"/>
          <p:cNvSpPr>
            <a:spLocks noGrp="1"/>
          </p:cNvSpPr>
          <p:nvPr>
            <p:ph idx="1"/>
          </p:nvPr>
        </p:nvSpPr>
        <p:spPr>
          <a:xfrm>
            <a:off x="0" y="1640913"/>
            <a:ext cx="5731849" cy="4351338"/>
          </a:xfrm>
        </p:spPr>
        <p:txBody>
          <a:bodyPr>
            <a:noAutofit/>
          </a:bodyPr>
          <a:lstStyle/>
          <a:p>
            <a:r>
              <a:rPr lang="en-CA" sz="2000" dirty="0"/>
              <a:t>Pas de changement majeur dans la répartition depuis le dernier rapport</a:t>
            </a:r>
          </a:p>
          <a:p>
            <a:pPr lvl="1"/>
            <a:r>
              <a:rPr lang="en-CA" sz="2000" b="1" dirty="0"/>
              <a:t>1 927 </a:t>
            </a:r>
            <a:r>
              <a:rPr lang="en-CA" sz="2000" dirty="0"/>
              <a:t>cas en Europe au deuxième trimestre</a:t>
            </a:r>
          </a:p>
          <a:p>
            <a:pPr lvl="1"/>
            <a:r>
              <a:rPr lang="en-CA" sz="2000" b="1" dirty="0"/>
              <a:t>505 </a:t>
            </a:r>
            <a:r>
              <a:rPr lang="en-CA" sz="2000" dirty="0"/>
              <a:t>cas recensés jusqu'à présent au troisième trimestre</a:t>
            </a:r>
            <a:endParaRPr lang="en-CA" sz="2000" dirty="0">
              <a:solidFill>
                <a:srgbClr val="FF0000"/>
              </a:solidFill>
            </a:endParaRPr>
          </a:p>
          <a:p>
            <a:r>
              <a:rPr lang="en-CA" sz="2000" dirty="0"/>
              <a:t>L'Allemagne a signalé de nouveaux cas chez des sangliers à plus de 100 km des cas précédemment signalés, le génotypage indiquant une nouvelle </a:t>
            </a:r>
            <a:r>
              <a:rPr lang="en-CA" sz="2000" dirty="0">
                <a:hlinkClick r:id="rId4"/>
              </a:rPr>
              <a:t>introduction en provenance </a:t>
            </a:r>
            <a:r>
              <a:rPr lang="en-CA" sz="2000" dirty="0"/>
              <a:t>d'Italie </a:t>
            </a:r>
          </a:p>
          <a:p>
            <a:r>
              <a:rPr lang="en-CA" sz="2000" dirty="0"/>
              <a:t>Cas domestiques récents signalés en </a:t>
            </a:r>
            <a:r>
              <a:rPr lang="en-CA" sz="2000" dirty="0">
                <a:hlinkClick r:id="rId5"/>
              </a:rPr>
              <a:t>Estonie</a:t>
            </a:r>
            <a:r>
              <a:rPr lang="en-CA" sz="2000" dirty="0"/>
              <a:t>, en Lituanie et en </a:t>
            </a:r>
            <a:r>
              <a:rPr lang="en-CA" sz="2000" dirty="0">
                <a:hlinkClick r:id="rId6"/>
              </a:rPr>
              <a:t>Lettonie</a:t>
            </a:r>
            <a:endParaRPr lang="en-CA" sz="2000" dirty="0"/>
          </a:p>
          <a:p>
            <a:r>
              <a:rPr lang="en-CA" sz="2000" dirty="0"/>
              <a:t>Aucune nouvelle </a:t>
            </a:r>
            <a:r>
              <a:rPr lang="en-CA" sz="2000" dirty="0">
                <a:hlinkClick r:id="rId7"/>
              </a:rPr>
              <a:t>déclaration d'indemité </a:t>
            </a:r>
            <a:endParaRPr lang="en-CA" sz="2000" dirty="0"/>
          </a:p>
        </p:txBody>
      </p:sp>
      <p:sp>
        <p:nvSpPr>
          <p:cNvPr id="5" name="Slide Number Placeholder 4"/>
          <p:cNvSpPr>
            <a:spLocks noGrp="1"/>
          </p:cNvSpPr>
          <p:nvPr>
            <p:ph type="sldNum" sz="quarter" idx="12"/>
          </p:nvPr>
        </p:nvSpPr>
        <p:spPr/>
        <p:txBody>
          <a:bodyPr/>
          <a:lstStyle/>
          <a:p>
            <a:fld id="{C4E7A136-B623-44AA-A653-F7B0DDAA2C31}" type="slidenum">
              <a:rPr lang="en-US" smtClean="0"/>
              <a:t>3</a:t>
            </a:fld>
            <a:endParaRPr lang="en-US" dirty="0"/>
          </a:p>
        </p:txBody>
      </p:sp>
      <p:sp>
        <p:nvSpPr>
          <p:cNvPr id="9" name="TextBox 8">
            <a:extLst>
              <a:ext uri="{FF2B5EF4-FFF2-40B4-BE49-F238E27FC236}">
                <a16:creationId xmlns:a16="http://schemas.microsoft.com/office/drawing/2014/main" id="{18103077-442C-9BCD-C39A-6498FD1D2293}"/>
              </a:ext>
            </a:extLst>
          </p:cNvPr>
          <p:cNvSpPr txBox="1"/>
          <p:nvPr/>
        </p:nvSpPr>
        <p:spPr>
          <a:xfrm>
            <a:off x="7389090" y="5722244"/>
            <a:ext cx="4802909" cy="369332"/>
          </a:xfrm>
          <a:prstGeom prst="rect">
            <a:avLst/>
          </a:prstGeom>
          <a:noFill/>
        </p:spPr>
        <p:txBody>
          <a:bodyPr wrap="square">
            <a:spAutoFit/>
          </a:bodyPr>
          <a:lstStyle/>
          <a:p>
            <a:r>
              <a:rPr lang="en-CA" dirty="0">
                <a:solidFill>
                  <a:schemeClr val="accent5">
                    <a:lumMod val="50000"/>
                  </a:schemeClr>
                </a:solidFill>
                <a:hlinkClick r:id="rId8">
                  <a:extLst>
                    <a:ext uri="{A12FA001-AC4F-418D-AE19-62706E023703}">
                      <ahyp:hlinkClr xmlns:ahyp="http://schemas.microsoft.com/office/drawing/2018/hyperlinkcolor" val="tx"/>
                    </a:ext>
                  </a:extLst>
                </a:hlinkClick>
              </a:rPr>
              <a:t>https://empres-i.apps.fao.</a:t>
            </a:r>
            <a:r>
              <a:rPr lang="en-CA" dirty="0">
                <a:solidFill>
                  <a:schemeClr val="accent5">
                    <a:lumMod val="50000"/>
                  </a:schemeClr>
                </a:solidFill>
              </a:rPr>
              <a:t>org/general </a:t>
            </a:r>
          </a:p>
        </p:txBody>
      </p:sp>
      <p:sp>
        <p:nvSpPr>
          <p:cNvPr id="10" name="TextBox 9">
            <a:extLst>
              <a:ext uri="{FF2B5EF4-FFF2-40B4-BE49-F238E27FC236}">
                <a16:creationId xmlns:a16="http://schemas.microsoft.com/office/drawing/2014/main" id="{469C9540-263E-CA67-824D-185A914FF337}"/>
              </a:ext>
            </a:extLst>
          </p:cNvPr>
          <p:cNvSpPr txBox="1"/>
          <p:nvPr/>
        </p:nvSpPr>
        <p:spPr>
          <a:xfrm>
            <a:off x="7772400" y="5150726"/>
            <a:ext cx="4428186" cy="369332"/>
          </a:xfrm>
          <a:prstGeom prst="rect">
            <a:avLst/>
          </a:prstGeom>
          <a:solidFill>
            <a:schemeClr val="bg1">
              <a:lumMod val="85000"/>
            </a:schemeClr>
          </a:solidFill>
        </p:spPr>
        <p:txBody>
          <a:bodyPr wrap="square" rtlCol="0">
            <a:spAutoFit/>
          </a:bodyPr>
          <a:lstStyle/>
          <a:p>
            <a:r>
              <a:rPr lang="en-CA" dirty="0"/>
              <a:t>Cas de PPA en Europe au deuxième trimestre</a:t>
            </a:r>
          </a:p>
        </p:txBody>
      </p:sp>
      <p:sp>
        <p:nvSpPr>
          <p:cNvPr id="13" name="Flowchart: Connector 12">
            <a:extLst>
              <a:ext uri="{FF2B5EF4-FFF2-40B4-BE49-F238E27FC236}">
                <a16:creationId xmlns:a16="http://schemas.microsoft.com/office/drawing/2014/main" id="{6CE60A2E-71A2-7BE2-4550-9888B0F0A270}"/>
              </a:ext>
            </a:extLst>
          </p:cNvPr>
          <p:cNvSpPr/>
          <p:nvPr/>
        </p:nvSpPr>
        <p:spPr>
          <a:xfrm>
            <a:off x="5740435" y="6513989"/>
            <a:ext cx="138223" cy="148855"/>
          </a:xfrm>
          <a:prstGeom prst="flowChartConnector">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Flowchart: Connector 13">
            <a:extLst>
              <a:ext uri="{FF2B5EF4-FFF2-40B4-BE49-F238E27FC236}">
                <a16:creationId xmlns:a16="http://schemas.microsoft.com/office/drawing/2014/main" id="{FA514AE2-7D85-E957-38B5-9C71ADA2FC8A}"/>
              </a:ext>
            </a:extLst>
          </p:cNvPr>
          <p:cNvSpPr/>
          <p:nvPr/>
        </p:nvSpPr>
        <p:spPr>
          <a:xfrm>
            <a:off x="5740435" y="6240093"/>
            <a:ext cx="138223" cy="148855"/>
          </a:xfrm>
          <a:prstGeom prst="flowChartConnector">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TextBox 7">
            <a:extLst>
              <a:ext uri="{FF2B5EF4-FFF2-40B4-BE49-F238E27FC236}">
                <a16:creationId xmlns:a16="http://schemas.microsoft.com/office/drawing/2014/main" id="{9EF615D3-177B-F4F0-8F52-723B5E025C93}"/>
              </a:ext>
            </a:extLst>
          </p:cNvPr>
          <p:cNvSpPr txBox="1"/>
          <p:nvPr/>
        </p:nvSpPr>
        <p:spPr>
          <a:xfrm>
            <a:off x="5878658" y="6111797"/>
            <a:ext cx="1675780" cy="646331"/>
          </a:xfrm>
          <a:prstGeom prst="rect">
            <a:avLst/>
          </a:prstGeom>
          <a:noFill/>
        </p:spPr>
        <p:txBody>
          <a:bodyPr wrap="none" rtlCol="0">
            <a:spAutoFit/>
          </a:bodyPr>
          <a:lstStyle/>
          <a:p>
            <a:r>
              <a:rPr lang="en-CA" dirty="0"/>
              <a:t>Sangliers</a:t>
            </a:r>
          </a:p>
          <a:p>
            <a:r>
              <a:rPr lang="en-CA" dirty="0"/>
              <a:t>Porcs domestiques</a:t>
            </a:r>
          </a:p>
        </p:txBody>
      </p:sp>
    </p:spTree>
    <p:extLst>
      <p:ext uri="{BB962C8B-B14F-4D97-AF65-F5344CB8AC3E}">
        <p14:creationId xmlns:p14="http://schemas.microsoft.com/office/powerpoint/2010/main" val="7656525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F107E79-53AB-3945-219D-26C0CF67D2C6}"/>
              </a:ext>
            </a:extLst>
          </p:cNvPr>
          <p:cNvPicPr>
            <a:picLocks noChangeAspect="1"/>
          </p:cNvPicPr>
          <p:nvPr/>
        </p:nvPicPr>
        <p:blipFill>
          <a:blip r:embed="rId3"/>
          <a:stretch>
            <a:fillRect/>
          </a:stretch>
        </p:blipFill>
        <p:spPr>
          <a:xfrm>
            <a:off x="6948119" y="20519"/>
            <a:ext cx="5148085" cy="3844991"/>
          </a:xfrm>
          <a:prstGeom prst="rect">
            <a:avLst/>
          </a:prstGeom>
        </p:spPr>
      </p:pic>
      <p:pic>
        <p:nvPicPr>
          <p:cNvPr id="6" name="Picture 5">
            <a:extLst>
              <a:ext uri="{FF2B5EF4-FFF2-40B4-BE49-F238E27FC236}">
                <a16:creationId xmlns:a16="http://schemas.microsoft.com/office/drawing/2014/main" id="{F85547D5-DDD7-A687-338D-9BB69598990F}"/>
              </a:ext>
            </a:extLst>
          </p:cNvPr>
          <p:cNvPicPr>
            <a:picLocks noChangeAspect="1"/>
          </p:cNvPicPr>
          <p:nvPr/>
        </p:nvPicPr>
        <p:blipFill>
          <a:blip r:embed="rId4"/>
          <a:stretch>
            <a:fillRect/>
          </a:stretch>
        </p:blipFill>
        <p:spPr>
          <a:xfrm>
            <a:off x="5486400" y="4118698"/>
            <a:ext cx="6705600" cy="2684405"/>
          </a:xfrm>
          <a:prstGeom prst="rect">
            <a:avLst/>
          </a:prstGeom>
        </p:spPr>
      </p:pic>
      <p:sp>
        <p:nvSpPr>
          <p:cNvPr id="2" name="Title 1"/>
          <p:cNvSpPr>
            <a:spLocks noGrp="1"/>
          </p:cNvSpPr>
          <p:nvPr>
            <p:ph type="title"/>
          </p:nvPr>
        </p:nvSpPr>
        <p:spPr>
          <a:xfrm>
            <a:off x="95795" y="54897"/>
            <a:ext cx="6096000" cy="1325563"/>
          </a:xfrm>
        </p:spPr>
        <p:txBody>
          <a:bodyPr>
            <a:normAutofit/>
          </a:bodyPr>
          <a:lstStyle/>
          <a:p>
            <a:r>
              <a:rPr lang="en-CA" sz="3200" b="1" dirty="0">
                <a:latin typeface="+mn-lt"/>
              </a:rPr>
              <a:t>Cas de PPA – Asie (2e trimestre)</a:t>
            </a:r>
          </a:p>
        </p:txBody>
      </p:sp>
      <p:sp>
        <p:nvSpPr>
          <p:cNvPr id="3" name="Content Placeholder 2"/>
          <p:cNvSpPr>
            <a:spLocks noGrp="1"/>
          </p:cNvSpPr>
          <p:nvPr>
            <p:ph sz="half" idx="1"/>
          </p:nvPr>
        </p:nvSpPr>
        <p:spPr>
          <a:xfrm>
            <a:off x="294705" y="1124969"/>
            <a:ext cx="5698180" cy="3640810"/>
          </a:xfrm>
        </p:spPr>
        <p:txBody>
          <a:bodyPr>
            <a:noAutofit/>
          </a:bodyPr>
          <a:lstStyle/>
          <a:p>
            <a:pPr marL="0" indent="0">
              <a:buNone/>
            </a:pPr>
            <a:r>
              <a:rPr lang="en-US" dirty="0"/>
              <a:t>Niveau d'infection toujours élevé avec des </a:t>
            </a:r>
            <a:r>
              <a:rPr lang="en-US" dirty="0" err="1"/>
              <a:t>cas</a:t>
            </a:r>
            <a:r>
              <a:rPr lang="en-US" dirty="0"/>
              <a:t> épidémiques au</a:t>
            </a:r>
          </a:p>
          <a:p>
            <a:pPr lvl="1"/>
            <a:r>
              <a:rPr lang="en-CA" dirty="0"/>
              <a:t>Vietnam</a:t>
            </a:r>
          </a:p>
          <a:p>
            <a:pPr lvl="1"/>
            <a:r>
              <a:rPr lang="en-CA" dirty="0"/>
              <a:t>Philippines</a:t>
            </a:r>
          </a:p>
          <a:p>
            <a:pPr lvl="1"/>
            <a:r>
              <a:rPr lang="en-CA" dirty="0"/>
              <a:t>Indonésie</a:t>
            </a:r>
          </a:p>
          <a:p>
            <a:pPr lvl="1"/>
            <a:r>
              <a:rPr lang="en-CA" dirty="0"/>
              <a:t>Bhoutan</a:t>
            </a:r>
          </a:p>
          <a:p>
            <a:pPr lvl="1"/>
            <a:r>
              <a:rPr lang="en-CA" dirty="0"/>
              <a:t>Inde</a:t>
            </a:r>
          </a:p>
          <a:p>
            <a:pPr lvl="1"/>
            <a:endParaRPr lang="en-CA" dirty="0"/>
          </a:p>
          <a:p>
            <a:r>
              <a:rPr lang="en-CA" dirty="0"/>
              <a:t>Le Vietnam connaît une forte augmentation du nombre de cas (seulement </a:t>
            </a:r>
            <a:r>
              <a:rPr lang="en-CA" dirty="0">
                <a:hlinkClick r:id="rId5"/>
              </a:rPr>
              <a:t>environ 30 % des porcs </a:t>
            </a:r>
            <a:r>
              <a:rPr lang="en-CA" dirty="0"/>
              <a:t>du pays ont été vaccinés).</a:t>
            </a:r>
          </a:p>
        </p:txBody>
      </p:sp>
      <p:sp>
        <p:nvSpPr>
          <p:cNvPr id="5" name="Slide Number Placeholder 4"/>
          <p:cNvSpPr>
            <a:spLocks noGrp="1"/>
          </p:cNvSpPr>
          <p:nvPr>
            <p:ph type="sldNum" sz="quarter" idx="12"/>
          </p:nvPr>
        </p:nvSpPr>
        <p:spPr/>
        <p:txBody>
          <a:bodyPr/>
          <a:lstStyle/>
          <a:p>
            <a:fld id="{C4E7A136-B623-44AA-A653-F7B0DDAA2C31}" type="slidenum">
              <a:rPr lang="en-US" smtClean="0"/>
              <a:t>4</a:t>
            </a:fld>
            <a:endParaRPr lang="en-US"/>
          </a:p>
        </p:txBody>
      </p:sp>
      <p:sp>
        <p:nvSpPr>
          <p:cNvPr id="10" name="TextBox 9">
            <a:extLst>
              <a:ext uri="{FF2B5EF4-FFF2-40B4-BE49-F238E27FC236}">
                <a16:creationId xmlns:a16="http://schemas.microsoft.com/office/drawing/2014/main" id="{2588D820-AA5F-06EC-06F3-5C32860B791E}"/>
              </a:ext>
            </a:extLst>
          </p:cNvPr>
          <p:cNvSpPr txBox="1"/>
          <p:nvPr/>
        </p:nvSpPr>
        <p:spPr>
          <a:xfrm>
            <a:off x="7877332" y="0"/>
            <a:ext cx="4218874" cy="646331"/>
          </a:xfrm>
          <a:prstGeom prst="rect">
            <a:avLst/>
          </a:prstGeom>
          <a:solidFill>
            <a:schemeClr val="bg1">
              <a:lumMod val="95000"/>
            </a:schemeClr>
          </a:solidFill>
        </p:spPr>
        <p:txBody>
          <a:bodyPr wrap="square">
            <a:spAutoFit/>
          </a:bodyPr>
          <a:lstStyle/>
          <a:p>
            <a:r>
              <a:rPr lang="en-US" dirty="0">
                <a:hlinkClick r:id="rId6"/>
              </a:rPr>
              <a:t>Le point sur la situation de la PPA en Asie et dans le Pacifique</a:t>
            </a:r>
            <a:endParaRPr lang="en-CA" dirty="0"/>
          </a:p>
        </p:txBody>
      </p:sp>
      <p:sp>
        <p:nvSpPr>
          <p:cNvPr id="9" name="TextBox 8">
            <a:extLst>
              <a:ext uri="{FF2B5EF4-FFF2-40B4-BE49-F238E27FC236}">
                <a16:creationId xmlns:a16="http://schemas.microsoft.com/office/drawing/2014/main" id="{45CECBFB-01ED-D7AC-6E8A-155871C96A33}"/>
              </a:ext>
            </a:extLst>
          </p:cNvPr>
          <p:cNvSpPr txBox="1"/>
          <p:nvPr/>
        </p:nvSpPr>
        <p:spPr>
          <a:xfrm>
            <a:off x="7596188" y="5923199"/>
            <a:ext cx="4433419" cy="369332"/>
          </a:xfrm>
          <a:prstGeom prst="rect">
            <a:avLst/>
          </a:prstGeom>
          <a:noFill/>
        </p:spPr>
        <p:txBody>
          <a:bodyPr wrap="square">
            <a:spAutoFit/>
          </a:bodyPr>
          <a:lstStyle/>
          <a:p>
            <a:r>
              <a:rPr lang="en-CA" dirty="0">
                <a:hlinkClick r:id="rId7"/>
              </a:rPr>
              <a:t>https://empres-i.apps.fao.org/epidemiology</a:t>
            </a:r>
            <a:r>
              <a:rPr lang="en-CA" dirty="0"/>
              <a:t>  </a:t>
            </a:r>
          </a:p>
        </p:txBody>
      </p:sp>
    </p:spTree>
    <p:extLst>
      <p:ext uri="{BB962C8B-B14F-4D97-AF65-F5344CB8AC3E}">
        <p14:creationId xmlns:p14="http://schemas.microsoft.com/office/powerpoint/2010/main" val="40545182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BF312-B994-D353-F296-E812E52B116D}"/>
              </a:ext>
            </a:extLst>
          </p:cNvPr>
          <p:cNvSpPr>
            <a:spLocks noGrp="1"/>
          </p:cNvSpPr>
          <p:nvPr>
            <p:ph type="title"/>
          </p:nvPr>
        </p:nvSpPr>
        <p:spPr>
          <a:xfrm>
            <a:off x="253409" y="389976"/>
            <a:ext cx="7120085" cy="1282716"/>
          </a:xfrm>
        </p:spPr>
        <p:txBody>
          <a:bodyPr>
            <a:normAutofit fontScale="90000"/>
          </a:bodyPr>
          <a:lstStyle/>
          <a:p>
            <a:r>
              <a:rPr lang="en-US" sz="3200" b="1" dirty="0">
                <a:latin typeface="+mn-lt"/>
                <a:hlinkClick r:id="rId2"/>
              </a:rPr>
              <a:t>Le Vietnam exporte son premier lot de vaccins contre la peste porcine africaine vers l'Indonésie | The Star</a:t>
            </a:r>
            <a:endParaRPr lang="en-CA" sz="3200" b="1" dirty="0">
              <a:latin typeface="+mn-lt"/>
            </a:endParaRPr>
          </a:p>
        </p:txBody>
      </p:sp>
      <p:sp>
        <p:nvSpPr>
          <p:cNvPr id="3" name="Content Placeholder 2">
            <a:extLst>
              <a:ext uri="{FF2B5EF4-FFF2-40B4-BE49-F238E27FC236}">
                <a16:creationId xmlns:a16="http://schemas.microsoft.com/office/drawing/2014/main" id="{390210D2-FEBE-A8F9-F73B-28D1A131B7BB}"/>
              </a:ext>
            </a:extLst>
          </p:cNvPr>
          <p:cNvSpPr>
            <a:spLocks noGrp="1"/>
          </p:cNvSpPr>
          <p:nvPr>
            <p:ph sz="half" idx="1"/>
          </p:nvPr>
        </p:nvSpPr>
        <p:spPr>
          <a:xfrm>
            <a:off x="301256" y="2005028"/>
            <a:ext cx="7072238" cy="4351338"/>
          </a:xfrm>
        </p:spPr>
        <p:txBody>
          <a:bodyPr/>
          <a:lstStyle/>
          <a:p>
            <a:r>
              <a:rPr lang="en-CA" dirty="0"/>
              <a:t>Le Vietnam vend 120 000 doses de vaccin à l'Indonésie</a:t>
            </a:r>
          </a:p>
          <a:p>
            <a:r>
              <a:rPr lang="en-US" b="0" i="0" dirty="0">
                <a:effectLst/>
              </a:rPr>
              <a:t>Près de 500 000 doses ont déjà été exportées vers les Philippines et le Nigeria</a:t>
            </a:r>
          </a:p>
          <a:p>
            <a:r>
              <a:rPr lang="en-US" dirty="0"/>
              <a:t>3 millions de doses utilisées au Vietnam</a:t>
            </a:r>
          </a:p>
          <a:p>
            <a:r>
              <a:rPr lang="en-US" dirty="0"/>
              <a:t>La société sollicite l'autorisation réglementaire en Inde, en Malaisie, au Népal et au Myanmar</a:t>
            </a:r>
            <a:endParaRPr lang="en-CA" dirty="0"/>
          </a:p>
        </p:txBody>
      </p:sp>
      <p:pic>
        <p:nvPicPr>
          <p:cNvPr id="6" name="Content Placeholder 5">
            <a:extLst>
              <a:ext uri="{FF2B5EF4-FFF2-40B4-BE49-F238E27FC236}">
                <a16:creationId xmlns:a16="http://schemas.microsoft.com/office/drawing/2014/main" id="{FF80BAEC-1B94-95A4-A1AE-64EDADC9F539}"/>
              </a:ext>
            </a:extLst>
          </p:cNvPr>
          <p:cNvPicPr>
            <a:picLocks noGrp="1" noChangeAspect="1"/>
          </p:cNvPicPr>
          <p:nvPr>
            <p:ph sz="half" idx="2"/>
          </p:nvPr>
        </p:nvPicPr>
        <p:blipFill>
          <a:blip r:embed="rId3"/>
          <a:stretch>
            <a:fillRect/>
          </a:stretch>
        </p:blipFill>
        <p:spPr>
          <a:xfrm>
            <a:off x="8070399" y="1"/>
            <a:ext cx="3350084" cy="6858000"/>
          </a:xfrm>
          <a:prstGeom prst="rect">
            <a:avLst/>
          </a:prstGeom>
        </p:spPr>
      </p:pic>
      <p:sp>
        <p:nvSpPr>
          <p:cNvPr id="5" name="Slide Number Placeholder 4">
            <a:extLst>
              <a:ext uri="{FF2B5EF4-FFF2-40B4-BE49-F238E27FC236}">
                <a16:creationId xmlns:a16="http://schemas.microsoft.com/office/drawing/2014/main" id="{37932DDF-B268-129C-8A0F-4E589798E454}"/>
              </a:ext>
            </a:extLst>
          </p:cNvPr>
          <p:cNvSpPr>
            <a:spLocks noGrp="1"/>
          </p:cNvSpPr>
          <p:nvPr>
            <p:ph type="sldNum" sz="quarter" idx="12"/>
          </p:nvPr>
        </p:nvSpPr>
        <p:spPr/>
        <p:txBody>
          <a:bodyPr/>
          <a:lstStyle/>
          <a:p>
            <a:fld id="{C4E7A136-B623-44AA-A653-F7B0DDAA2C31}" type="slidenum">
              <a:rPr lang="en-US" smtClean="0"/>
              <a:t>5</a:t>
            </a:fld>
            <a:endParaRPr lang="en-US"/>
          </a:p>
        </p:txBody>
      </p:sp>
      <p:sp>
        <p:nvSpPr>
          <p:cNvPr id="8" name="TextBox 7">
            <a:extLst>
              <a:ext uri="{FF2B5EF4-FFF2-40B4-BE49-F238E27FC236}">
                <a16:creationId xmlns:a16="http://schemas.microsoft.com/office/drawing/2014/main" id="{3940FCE1-28A9-78CA-B131-658E323A9B0D}"/>
              </a:ext>
            </a:extLst>
          </p:cNvPr>
          <p:cNvSpPr txBox="1"/>
          <p:nvPr/>
        </p:nvSpPr>
        <p:spPr>
          <a:xfrm>
            <a:off x="6475577" y="6470171"/>
            <a:ext cx="6097772" cy="369332"/>
          </a:xfrm>
          <a:prstGeom prst="rect">
            <a:avLst/>
          </a:prstGeom>
          <a:noFill/>
        </p:spPr>
        <p:txBody>
          <a:bodyPr wrap="square">
            <a:spAutoFit/>
          </a:bodyPr>
          <a:lstStyle/>
          <a:p>
            <a:r>
              <a:rPr lang="en-US" dirty="0">
                <a:hlinkClick r:id="rId4"/>
              </a:rPr>
              <a:t>AVAC ASF LIVE</a:t>
            </a:r>
            <a:endParaRPr lang="en-CA" dirty="0"/>
          </a:p>
        </p:txBody>
      </p:sp>
    </p:spTree>
    <p:extLst>
      <p:ext uri="{BB962C8B-B14F-4D97-AF65-F5344CB8AC3E}">
        <p14:creationId xmlns:p14="http://schemas.microsoft.com/office/powerpoint/2010/main" val="19875962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7C157-C4D0-D7B9-0C48-B6225D8BAAA1}"/>
              </a:ext>
            </a:extLst>
          </p:cNvPr>
          <p:cNvSpPr>
            <a:spLocks noGrp="1"/>
          </p:cNvSpPr>
          <p:nvPr>
            <p:ph type="title"/>
          </p:nvPr>
        </p:nvSpPr>
        <p:spPr>
          <a:xfrm>
            <a:off x="838200" y="365127"/>
            <a:ext cx="10515600" cy="574322"/>
          </a:xfrm>
        </p:spPr>
        <p:txBody>
          <a:bodyPr>
            <a:normAutofit fontScale="90000"/>
          </a:bodyPr>
          <a:lstStyle/>
          <a:p>
            <a:r>
              <a:rPr lang="en-US" sz="2400" b="1" dirty="0">
                <a:latin typeface="+mn-lt"/>
                <a:hlinkClick r:id="rId3"/>
              </a:rPr>
              <a:t>Des scientifiques texans cartographient l'ADN d'une tique menaçant la santé humaine et porcine</a:t>
            </a:r>
            <a:endParaRPr lang="en-CA" sz="2400" b="1" dirty="0">
              <a:latin typeface="+mn-lt"/>
            </a:endParaRPr>
          </a:p>
        </p:txBody>
      </p:sp>
      <p:sp>
        <p:nvSpPr>
          <p:cNvPr id="3" name="Content Placeholder 2">
            <a:extLst>
              <a:ext uri="{FF2B5EF4-FFF2-40B4-BE49-F238E27FC236}">
                <a16:creationId xmlns:a16="http://schemas.microsoft.com/office/drawing/2014/main" id="{121A9633-8B0E-35CE-663C-87F37E279B5A}"/>
              </a:ext>
            </a:extLst>
          </p:cNvPr>
          <p:cNvSpPr>
            <a:spLocks noGrp="1"/>
          </p:cNvSpPr>
          <p:nvPr>
            <p:ph sz="half" idx="1"/>
          </p:nvPr>
        </p:nvSpPr>
        <p:spPr>
          <a:xfrm>
            <a:off x="425131" y="1238250"/>
            <a:ext cx="8071803" cy="4960946"/>
          </a:xfrm>
        </p:spPr>
        <p:txBody>
          <a:bodyPr>
            <a:normAutofit lnSpcReduction="10000"/>
          </a:bodyPr>
          <a:lstStyle/>
          <a:p>
            <a:r>
              <a:rPr lang="en-CA" dirty="0"/>
              <a:t>Les tiques molles </a:t>
            </a:r>
            <a:r>
              <a:rPr lang="en-CA" i="1" dirty="0"/>
              <a:t>Ornithodoros </a:t>
            </a:r>
            <a:r>
              <a:rPr lang="en-CA" dirty="0"/>
              <a:t>sont les hôtes et les vecteurs de la peste porcine africaine</a:t>
            </a:r>
          </a:p>
          <a:p>
            <a:pPr lvl="1"/>
            <a:r>
              <a:rPr lang="en-CA" dirty="0"/>
              <a:t>Tique nidicole </a:t>
            </a:r>
          </a:p>
          <a:p>
            <a:pPr lvl="2"/>
            <a:r>
              <a:rPr lang="en-CA" dirty="0"/>
              <a:t>Vit dans les nids, les terriers et autres endroits abrités</a:t>
            </a:r>
          </a:p>
          <a:p>
            <a:pPr lvl="1"/>
            <a:r>
              <a:rPr lang="en-US" dirty="0"/>
              <a:t>Vivent plus de cinq ans sans se nourrir de sang</a:t>
            </a:r>
          </a:p>
          <a:p>
            <a:pPr lvl="1"/>
            <a:r>
              <a:rPr lang="en-US" dirty="0"/>
              <a:t>Les tiques femelles peuvent transmettre des agents pathogènes à leur progéniture</a:t>
            </a:r>
          </a:p>
          <a:p>
            <a:pPr lvl="1"/>
            <a:r>
              <a:rPr lang="en-US" dirty="0"/>
              <a:t>Peuvent devenir un réservoir de la peste porcine africaine</a:t>
            </a:r>
          </a:p>
          <a:p>
            <a:r>
              <a:rPr lang="en-US" dirty="0"/>
              <a:t>Une étude s'est penchée sur la génétique de la tique molle aux États-Unis, </a:t>
            </a:r>
            <a:r>
              <a:rPr lang="en-US" i="1" dirty="0" err="1"/>
              <a:t>Ornithodoros turicata</a:t>
            </a:r>
            <a:endParaRPr lang="en-US" i="1" dirty="0"/>
          </a:p>
          <a:p>
            <a:r>
              <a:rPr lang="en-US" dirty="0"/>
              <a:t>10 espèces d'</a:t>
            </a:r>
            <a:r>
              <a:rPr lang="en-US" i="1" dirty="0" err="1"/>
              <a:t>Ornithodoros </a:t>
            </a:r>
            <a:r>
              <a:rPr lang="en-US" dirty="0"/>
              <a:t>sont vectrices de la PPA</a:t>
            </a:r>
          </a:p>
          <a:p>
            <a:pPr marL="0" indent="0">
              <a:buNone/>
            </a:pPr>
            <a:r>
              <a:rPr lang="en-US" sz="2200" dirty="0">
                <a:hlinkClick r:id="rId4"/>
              </a:rPr>
              <a:t>Transmission expérimentale du virus de la peste porcine africaine par </a:t>
            </a:r>
            <a:r>
              <a:rPr lang="en-US" sz="2200" i="1" dirty="0" err="1">
                <a:hlinkClick r:id="rId4"/>
              </a:rPr>
              <a:t>Ornithodoros lahorensis </a:t>
            </a:r>
            <a:r>
              <a:rPr lang="en-US" sz="2200" dirty="0">
                <a:hlinkClick r:id="rId4"/>
              </a:rPr>
              <a:t>(Acari : </a:t>
            </a:r>
            <a:r>
              <a:rPr lang="en-US" sz="2200" dirty="0" err="1">
                <a:hlinkClick r:id="rId4"/>
              </a:rPr>
              <a:t>Argasidae</a:t>
            </a:r>
            <a:r>
              <a:rPr lang="en-US" sz="2200" dirty="0">
                <a:hlinkClick r:id="rId4"/>
              </a:rPr>
              <a:t>) | </a:t>
            </a:r>
            <a:r>
              <a:rPr lang="en-US" sz="2200" dirty="0" err="1">
                <a:hlinkClick r:id="rId4"/>
              </a:rPr>
              <a:t>bioRxiv</a:t>
            </a:r>
            <a:endParaRPr lang="en-CA" sz="2200" dirty="0"/>
          </a:p>
        </p:txBody>
      </p:sp>
      <p:pic>
        <p:nvPicPr>
          <p:cNvPr id="7" name="Content Placeholder 6">
            <a:extLst>
              <a:ext uri="{FF2B5EF4-FFF2-40B4-BE49-F238E27FC236}">
                <a16:creationId xmlns:a16="http://schemas.microsoft.com/office/drawing/2014/main" id="{3BF61889-71FE-BEC2-6DA4-DEBA68A6BB89}"/>
              </a:ext>
            </a:extLst>
          </p:cNvPr>
          <p:cNvPicPr>
            <a:picLocks noGrp="1" noChangeAspect="1"/>
          </p:cNvPicPr>
          <p:nvPr>
            <p:ph sz="half" idx="2"/>
          </p:nvPr>
        </p:nvPicPr>
        <p:blipFill>
          <a:blip r:embed="rId5"/>
          <a:stretch>
            <a:fillRect/>
          </a:stretch>
        </p:blipFill>
        <p:spPr>
          <a:xfrm>
            <a:off x="8479431" y="3440822"/>
            <a:ext cx="3493995" cy="2622514"/>
          </a:xfrm>
        </p:spPr>
      </p:pic>
      <p:sp>
        <p:nvSpPr>
          <p:cNvPr id="5" name="Slide Number Placeholder 4">
            <a:extLst>
              <a:ext uri="{FF2B5EF4-FFF2-40B4-BE49-F238E27FC236}">
                <a16:creationId xmlns:a16="http://schemas.microsoft.com/office/drawing/2014/main" id="{762D7DE1-347C-351A-A2B2-DC8C148FEDA4}"/>
              </a:ext>
            </a:extLst>
          </p:cNvPr>
          <p:cNvSpPr>
            <a:spLocks noGrp="1"/>
          </p:cNvSpPr>
          <p:nvPr>
            <p:ph type="sldNum" sz="quarter" idx="12"/>
          </p:nvPr>
        </p:nvSpPr>
        <p:spPr/>
        <p:txBody>
          <a:bodyPr/>
          <a:lstStyle/>
          <a:p>
            <a:fld id="{C4E7A136-B623-44AA-A653-F7B0DDAA2C31}" type="slidenum">
              <a:rPr lang="en-US" smtClean="0"/>
              <a:t>6</a:t>
            </a:fld>
            <a:endParaRPr lang="en-US" dirty="0"/>
          </a:p>
        </p:txBody>
      </p:sp>
      <p:sp>
        <p:nvSpPr>
          <p:cNvPr id="8" name="TextBox 7">
            <a:extLst>
              <a:ext uri="{FF2B5EF4-FFF2-40B4-BE49-F238E27FC236}">
                <a16:creationId xmlns:a16="http://schemas.microsoft.com/office/drawing/2014/main" id="{909CBD96-8C54-27C2-72F4-510AE4F7B286}"/>
              </a:ext>
            </a:extLst>
          </p:cNvPr>
          <p:cNvSpPr txBox="1"/>
          <p:nvPr/>
        </p:nvSpPr>
        <p:spPr>
          <a:xfrm>
            <a:off x="8685988" y="6014530"/>
            <a:ext cx="3269934" cy="369332"/>
          </a:xfrm>
          <a:prstGeom prst="rect">
            <a:avLst/>
          </a:prstGeom>
          <a:noFill/>
        </p:spPr>
        <p:txBody>
          <a:bodyPr wrap="none" rtlCol="0">
            <a:spAutoFit/>
          </a:bodyPr>
          <a:lstStyle/>
          <a:p>
            <a:r>
              <a:rPr lang="en-CA" dirty="0">
                <a:hlinkClick r:id="rId6"/>
              </a:rPr>
              <a:t>Manuel des tiques du Canada</a:t>
            </a:r>
            <a:endParaRPr lang="en-CA" dirty="0"/>
          </a:p>
        </p:txBody>
      </p:sp>
      <p:sp>
        <p:nvSpPr>
          <p:cNvPr id="9" name="TextBox 8">
            <a:extLst>
              <a:ext uri="{FF2B5EF4-FFF2-40B4-BE49-F238E27FC236}">
                <a16:creationId xmlns:a16="http://schemas.microsoft.com/office/drawing/2014/main" id="{08FFF521-8EA7-1D19-CFB9-E5ACB5C585B8}"/>
              </a:ext>
            </a:extLst>
          </p:cNvPr>
          <p:cNvSpPr txBox="1"/>
          <p:nvPr/>
        </p:nvSpPr>
        <p:spPr>
          <a:xfrm>
            <a:off x="8357420" y="794664"/>
            <a:ext cx="3598502" cy="1754326"/>
          </a:xfrm>
          <a:prstGeom prst="rect">
            <a:avLst/>
          </a:prstGeom>
          <a:noFill/>
        </p:spPr>
        <p:txBody>
          <a:bodyPr wrap="square" rtlCol="0">
            <a:spAutoFit/>
          </a:bodyPr>
          <a:lstStyle/>
          <a:p>
            <a:pPr marL="285750" indent="-285750">
              <a:buFont typeface="Arial" panose="020B0604020202020204" pitchFamily="34" charset="0"/>
              <a:buChar char="•"/>
            </a:pPr>
            <a:r>
              <a:rPr lang="en-CA" dirty="0"/>
              <a:t>Lacunes dans les connaissances sur </a:t>
            </a:r>
            <a:r>
              <a:rPr lang="en-CA" i="1" dirty="0"/>
              <a:t>Ornithodoros </a:t>
            </a:r>
            <a:r>
              <a:rPr lang="en-CA" dirty="0"/>
              <a:t>au Canada</a:t>
            </a:r>
          </a:p>
          <a:p>
            <a:pPr marL="285750" indent="-285750">
              <a:buFont typeface="Arial" panose="020B0604020202020204" pitchFamily="34" charset="0"/>
              <a:buChar char="•"/>
            </a:pPr>
            <a:r>
              <a:rPr lang="en-CA" dirty="0"/>
              <a:t>Une espèce connue en Colombie-Britannique</a:t>
            </a:r>
          </a:p>
          <a:p>
            <a:pPr marL="285750" indent="-285750">
              <a:buFont typeface="Arial" panose="020B0604020202020204" pitchFamily="34" charset="0"/>
              <a:buChar char="•"/>
            </a:pPr>
            <a:r>
              <a:rPr lang="en-CA" dirty="0"/>
              <a:t>Distribution, compétence vectorielle</a:t>
            </a:r>
          </a:p>
          <a:p>
            <a:pPr marL="285750" indent="-285750">
              <a:buFont typeface="Arial" panose="020B0604020202020204" pitchFamily="34" charset="0"/>
              <a:buChar char="•"/>
            </a:pPr>
            <a:r>
              <a:rPr lang="en-CA" dirty="0"/>
              <a:t>Ne peut être détectée avec les méthodes habituelles de surveillance des tiques</a:t>
            </a:r>
          </a:p>
        </p:txBody>
      </p:sp>
    </p:spTree>
    <p:extLst>
      <p:ext uri="{BB962C8B-B14F-4D97-AF65-F5344CB8AC3E}">
        <p14:creationId xmlns:p14="http://schemas.microsoft.com/office/powerpoint/2010/main" val="36252673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53E5A50-1CEE-9848-6E39-F49015466C75}"/>
              </a:ext>
            </a:extLst>
          </p:cNvPr>
          <p:cNvPicPr>
            <a:picLocks noChangeAspect="1"/>
          </p:cNvPicPr>
          <p:nvPr/>
        </p:nvPicPr>
        <p:blipFill>
          <a:blip r:embed="rId3"/>
          <a:stretch>
            <a:fillRect/>
          </a:stretch>
        </p:blipFill>
        <p:spPr>
          <a:xfrm>
            <a:off x="872148" y="1123897"/>
            <a:ext cx="10618674" cy="5040930"/>
          </a:xfrm>
          <a:prstGeom prst="rect">
            <a:avLst/>
          </a:prstGeom>
          <a:ln>
            <a:solidFill>
              <a:schemeClr val="tx1"/>
            </a:solidFill>
          </a:ln>
        </p:spPr>
      </p:pic>
      <p:sp>
        <p:nvSpPr>
          <p:cNvPr id="2" name="Title 1">
            <a:extLst>
              <a:ext uri="{FF2B5EF4-FFF2-40B4-BE49-F238E27FC236}">
                <a16:creationId xmlns:a16="http://schemas.microsoft.com/office/drawing/2014/main" id="{AD38E368-5D61-6278-F026-DFD2962ADD97}"/>
              </a:ext>
            </a:extLst>
          </p:cNvPr>
          <p:cNvSpPr>
            <a:spLocks noGrp="1"/>
          </p:cNvSpPr>
          <p:nvPr>
            <p:ph type="title"/>
          </p:nvPr>
        </p:nvSpPr>
        <p:spPr>
          <a:xfrm>
            <a:off x="838200" y="66675"/>
            <a:ext cx="10515600" cy="820738"/>
          </a:xfrm>
        </p:spPr>
        <p:txBody>
          <a:bodyPr/>
          <a:lstStyle/>
          <a:p>
            <a:pPr>
              <a:defRPr/>
            </a:pPr>
            <a:r>
              <a:rPr lang="en-CA" dirty="0"/>
              <a:t>Fièvre aphteuse – Tendance des risques</a:t>
            </a:r>
          </a:p>
        </p:txBody>
      </p:sp>
      <p:sp>
        <p:nvSpPr>
          <p:cNvPr id="20484" name="Slide Number Placeholder 4">
            <a:extLst>
              <a:ext uri="{FF2B5EF4-FFF2-40B4-BE49-F238E27FC236}">
                <a16:creationId xmlns:a16="http://schemas.microsoft.com/office/drawing/2014/main" id="{94656753-4EB4-0906-2CA2-B70737DA095E}"/>
              </a:ext>
            </a:extLst>
          </p:cNvPr>
          <p:cNvSpPr>
            <a:spLocks noGrp="1" noChangeArrowheads="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3C30D0B2-B18D-4062-9E23-82A2867E6E28}" type="slidenum">
              <a:rPr lang="en-US" altLang="en-US" sz="1200" smtClean="0">
                <a:solidFill>
                  <a:srgbClr val="898989"/>
                </a:solidFill>
              </a:rPr>
              <a:t>7</a:t>
            </a:fld>
            <a:endParaRPr lang="en-US" altLang="en-US" sz="1200">
              <a:solidFill>
                <a:srgbClr val="898989"/>
              </a:solidFill>
            </a:endParaRPr>
          </a:p>
        </p:txBody>
      </p:sp>
      <p:sp>
        <p:nvSpPr>
          <p:cNvPr id="14" name="Rectangle 13">
            <a:extLst>
              <a:ext uri="{FF2B5EF4-FFF2-40B4-BE49-F238E27FC236}">
                <a16:creationId xmlns:a16="http://schemas.microsoft.com/office/drawing/2014/main" id="{B5FDDF32-2A32-DE39-6C83-6E4A4251D87D}"/>
              </a:ext>
            </a:extLst>
          </p:cNvPr>
          <p:cNvSpPr/>
          <p:nvPr/>
        </p:nvSpPr>
        <p:spPr>
          <a:xfrm>
            <a:off x="5427201" y="2694090"/>
            <a:ext cx="1003300" cy="2755900"/>
          </a:xfrm>
          <a:prstGeom prst="rect">
            <a:avLst/>
          </a:prstGeom>
          <a:noFill/>
          <a:ln w="3810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20486" name="Rectangle 14">
            <a:extLst>
              <a:ext uri="{FF2B5EF4-FFF2-40B4-BE49-F238E27FC236}">
                <a16:creationId xmlns:a16="http://schemas.microsoft.com/office/drawing/2014/main" id="{38126E69-6FB6-57D0-40A6-0D1BD06A6C75}"/>
              </a:ext>
            </a:extLst>
          </p:cNvPr>
          <p:cNvSpPr>
            <a:spLocks noChangeArrowheads="1"/>
          </p:cNvSpPr>
          <p:nvPr/>
        </p:nvSpPr>
        <p:spPr bwMode="auto">
          <a:xfrm>
            <a:off x="8535526" y="2693764"/>
            <a:ext cx="601663" cy="2755900"/>
          </a:xfrm>
          <a:prstGeom prst="rect">
            <a:avLst/>
          </a:prstGeom>
          <a:noFill/>
          <a:ln w="38100" algn="ctr">
            <a:solidFill>
              <a:srgbClr val="7030A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p>
        </p:txBody>
      </p:sp>
      <p:sp>
        <p:nvSpPr>
          <p:cNvPr id="20487" name="Text Box 4">
            <a:extLst>
              <a:ext uri="{FF2B5EF4-FFF2-40B4-BE49-F238E27FC236}">
                <a16:creationId xmlns:a16="http://schemas.microsoft.com/office/drawing/2014/main" id="{55511788-AA84-21B5-E894-DE473D293B18}"/>
              </a:ext>
            </a:extLst>
          </p:cNvPr>
          <p:cNvSpPr txBox="1">
            <a:spLocks noChangeArrowheads="1"/>
          </p:cNvSpPr>
          <p:nvPr/>
        </p:nvSpPr>
        <p:spPr bwMode="auto">
          <a:xfrm>
            <a:off x="7343009" y="2213027"/>
            <a:ext cx="1090612"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CA" altLang="en-US" sz="1100" dirty="0">
              <a:ea typeface="Calibri" panose="020F0502020204030204" pitchFamily="34" charset="0"/>
              <a:cs typeface="Times New Roman" panose="02020603050405020304" pitchFamily="18" charset="0"/>
            </a:endParaRPr>
          </a:p>
          <a:p>
            <a:pPr>
              <a:lnSpc>
                <a:spcPct val="100000"/>
              </a:lnSpc>
              <a:spcBef>
                <a:spcPct val="0"/>
              </a:spcBef>
              <a:buFontTx/>
              <a:buNone/>
            </a:pPr>
            <a:r>
              <a:rPr lang="en-CA" altLang="en-US" sz="1600" b="1" dirty="0">
                <a:ea typeface="Calibri" panose="020F0502020204030204" pitchFamily="34" charset="0"/>
                <a:cs typeface="Times New Roman" panose="02020603050405020304" pitchFamily="18" charset="0"/>
              </a:rPr>
              <a:t>Indonésie</a:t>
            </a:r>
            <a:endParaRPr lang="en-CA" altLang="en-US" sz="1600" b="1" dirty="0">
              <a:latin typeface="Arial" panose="020B0604020202020204" pitchFamily="34" charset="0"/>
              <a:ea typeface="Calibri" panose="020F0502020204030204" pitchFamily="34" charset="0"/>
              <a:cs typeface="Times New Roman" panose="02020603050405020304" pitchFamily="18" charset="0"/>
            </a:endParaRPr>
          </a:p>
        </p:txBody>
      </p:sp>
      <p:sp>
        <p:nvSpPr>
          <p:cNvPr id="20488" name="Text Box 3">
            <a:extLst>
              <a:ext uri="{FF2B5EF4-FFF2-40B4-BE49-F238E27FC236}">
                <a16:creationId xmlns:a16="http://schemas.microsoft.com/office/drawing/2014/main" id="{4BEC7229-1224-6807-60B6-A9F694D8E929}"/>
              </a:ext>
            </a:extLst>
          </p:cNvPr>
          <p:cNvSpPr txBox="1">
            <a:spLocks noChangeArrowheads="1"/>
          </p:cNvSpPr>
          <p:nvPr/>
        </p:nvSpPr>
        <p:spPr bwMode="auto">
          <a:xfrm>
            <a:off x="5601776" y="2168578"/>
            <a:ext cx="1123950"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CA" altLang="en-US" sz="1600" b="1" dirty="0">
              <a:ea typeface="Calibri" panose="020F0502020204030204" pitchFamily="34" charset="0"/>
              <a:cs typeface="Times New Roman" panose="02020603050405020304" pitchFamily="18" charset="0"/>
            </a:endParaRPr>
          </a:p>
          <a:p>
            <a:pPr>
              <a:lnSpc>
                <a:spcPct val="100000"/>
              </a:lnSpc>
              <a:spcBef>
                <a:spcPct val="0"/>
              </a:spcBef>
              <a:buFontTx/>
              <a:buNone/>
            </a:pPr>
            <a:r>
              <a:rPr lang="en-CA" altLang="en-US" sz="1600" b="1" dirty="0">
                <a:ea typeface="Calibri" panose="020F0502020204030204" pitchFamily="34" charset="0"/>
                <a:cs typeface="Times New Roman" panose="02020603050405020304" pitchFamily="18" charset="0"/>
              </a:rPr>
              <a:t>COVID</a:t>
            </a:r>
            <a:endParaRPr lang="en-CA" altLang="en-US" sz="1600" dirty="0">
              <a:latin typeface="Arial" panose="020B0604020202020204" pitchFamily="34" charset="0"/>
              <a:ea typeface="Calibri" panose="020F0502020204030204" pitchFamily="34" charset="0"/>
              <a:cs typeface="Times New Roman" panose="02020603050405020304" pitchFamily="18" charset="0"/>
            </a:endParaRPr>
          </a:p>
        </p:txBody>
      </p:sp>
      <p:sp>
        <p:nvSpPr>
          <p:cNvPr id="20489" name="Rectangle 17">
            <a:extLst>
              <a:ext uri="{FF2B5EF4-FFF2-40B4-BE49-F238E27FC236}">
                <a16:creationId xmlns:a16="http://schemas.microsoft.com/office/drawing/2014/main" id="{D8CCBB48-3EDF-993A-04F2-BE925A0F61A7}"/>
              </a:ext>
            </a:extLst>
          </p:cNvPr>
          <p:cNvSpPr>
            <a:spLocks noChangeArrowheads="1"/>
          </p:cNvSpPr>
          <p:nvPr/>
        </p:nvSpPr>
        <p:spPr bwMode="auto">
          <a:xfrm>
            <a:off x="7432571" y="2694090"/>
            <a:ext cx="801688" cy="2755900"/>
          </a:xfrm>
          <a:prstGeom prst="rect">
            <a:avLst/>
          </a:prstGeom>
          <a:noFill/>
          <a:ln w="38100" algn="ctr">
            <a:solidFill>
              <a:srgbClr val="7030A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p>
        </p:txBody>
      </p:sp>
      <p:sp>
        <p:nvSpPr>
          <p:cNvPr id="20490" name="Text Box 5">
            <a:extLst>
              <a:ext uri="{FF2B5EF4-FFF2-40B4-BE49-F238E27FC236}">
                <a16:creationId xmlns:a16="http://schemas.microsoft.com/office/drawing/2014/main" id="{5E3AC326-9F55-A32B-C8FA-E4DE40D8188C}"/>
              </a:ext>
            </a:extLst>
          </p:cNvPr>
          <p:cNvSpPr txBox="1">
            <a:spLocks noChangeArrowheads="1"/>
          </p:cNvSpPr>
          <p:nvPr/>
        </p:nvSpPr>
        <p:spPr bwMode="auto">
          <a:xfrm>
            <a:off x="8073563" y="2143485"/>
            <a:ext cx="1527175"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CA" altLang="en-US" sz="1600" b="1" dirty="0">
                <a:ea typeface="Calibri" panose="020F0502020204030204" pitchFamily="34" charset="0"/>
                <a:cs typeface="Times New Roman" panose="02020603050405020304" pitchFamily="18" charset="0"/>
              </a:rPr>
              <a:t>SAT-2 </a:t>
            </a:r>
          </a:p>
          <a:p>
            <a:pPr algn="ctr">
              <a:lnSpc>
                <a:spcPct val="100000"/>
              </a:lnSpc>
              <a:spcBef>
                <a:spcPct val="0"/>
              </a:spcBef>
              <a:buFontTx/>
              <a:buNone/>
            </a:pPr>
            <a:r>
              <a:rPr lang="en-CA" altLang="en-US" sz="1600" b="1" dirty="0">
                <a:ea typeface="Calibri" panose="020F0502020204030204" pitchFamily="34" charset="0"/>
                <a:cs typeface="Times New Roman" panose="02020603050405020304" pitchFamily="18" charset="0"/>
              </a:rPr>
              <a:t>Moyen-Orient</a:t>
            </a:r>
            <a:endParaRPr lang="en-CA" altLang="en-US" sz="1600" b="1" dirty="0">
              <a:latin typeface="Arial" panose="020B0604020202020204" pitchFamily="34" charset="0"/>
              <a:ea typeface="Calibri" panose="020F0502020204030204" pitchFamily="34" charset="0"/>
              <a:cs typeface="Times New Roman" panose="02020603050405020304" pitchFamily="18" charset="0"/>
            </a:endParaRPr>
          </a:p>
        </p:txBody>
      </p:sp>
      <p:sp>
        <p:nvSpPr>
          <p:cNvPr id="20" name="Arrow: Down 19">
            <a:extLst>
              <a:ext uri="{FF2B5EF4-FFF2-40B4-BE49-F238E27FC236}">
                <a16:creationId xmlns:a16="http://schemas.microsoft.com/office/drawing/2014/main" id="{8AB848B7-4B7A-0BEA-C6A0-95FF6517A4D2}"/>
              </a:ext>
            </a:extLst>
          </p:cNvPr>
          <p:cNvSpPr/>
          <p:nvPr/>
        </p:nvSpPr>
        <p:spPr>
          <a:xfrm>
            <a:off x="10609467" y="3459163"/>
            <a:ext cx="184150" cy="533400"/>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20492" name="Text Box 7">
            <a:extLst>
              <a:ext uri="{FF2B5EF4-FFF2-40B4-BE49-F238E27FC236}">
                <a16:creationId xmlns:a16="http://schemas.microsoft.com/office/drawing/2014/main" id="{E898BD66-ECDA-291F-32C1-B12727FCED71}"/>
              </a:ext>
            </a:extLst>
          </p:cNvPr>
          <p:cNvSpPr txBox="1">
            <a:spLocks noChangeArrowheads="1"/>
          </p:cNvSpPr>
          <p:nvPr/>
        </p:nvSpPr>
        <p:spPr bwMode="auto">
          <a:xfrm>
            <a:off x="9929658" y="3144786"/>
            <a:ext cx="1052513"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CA" altLang="en-US" sz="1100" dirty="0">
                <a:ea typeface="Calibri" panose="020F0502020204030204" pitchFamily="34" charset="0"/>
                <a:cs typeface="Times New Roman" panose="02020603050405020304" pitchFamily="18" charset="0"/>
              </a:rPr>
              <a:t>Allemagne </a:t>
            </a:r>
            <a:endParaRPr lang="en-CA" altLang="en-US" sz="1800" dirty="0">
              <a:latin typeface="Arial" panose="020B0604020202020204" pitchFamily="34" charset="0"/>
              <a:ea typeface="Calibri" panose="020F0502020204030204" pitchFamily="34" charset="0"/>
              <a:cs typeface="Times New Roman" panose="02020603050405020304" pitchFamily="18" charset="0"/>
            </a:endParaRPr>
          </a:p>
        </p:txBody>
      </p:sp>
      <p:sp>
        <p:nvSpPr>
          <p:cNvPr id="25" name="Arrow: Down 24">
            <a:extLst>
              <a:ext uri="{FF2B5EF4-FFF2-40B4-BE49-F238E27FC236}">
                <a16:creationId xmlns:a16="http://schemas.microsoft.com/office/drawing/2014/main" id="{0F880751-8121-AB63-2E6B-35EA7B5E5A2D}"/>
              </a:ext>
            </a:extLst>
          </p:cNvPr>
          <p:cNvSpPr/>
          <p:nvPr/>
        </p:nvSpPr>
        <p:spPr>
          <a:xfrm>
            <a:off x="10762481" y="2520950"/>
            <a:ext cx="184150" cy="533400"/>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20494" name="Text Box 7">
            <a:extLst>
              <a:ext uri="{FF2B5EF4-FFF2-40B4-BE49-F238E27FC236}">
                <a16:creationId xmlns:a16="http://schemas.microsoft.com/office/drawing/2014/main" id="{8ED510F1-2E39-3799-4FAC-7E1F608996BE}"/>
              </a:ext>
            </a:extLst>
          </p:cNvPr>
          <p:cNvSpPr txBox="1">
            <a:spLocks noChangeArrowheads="1"/>
          </p:cNvSpPr>
          <p:nvPr/>
        </p:nvSpPr>
        <p:spPr bwMode="auto">
          <a:xfrm>
            <a:off x="10115705" y="2218660"/>
            <a:ext cx="1052512"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CA" altLang="en-US" sz="1600" b="1" dirty="0">
                <a:ea typeface="Calibri" panose="020F0502020204030204" pitchFamily="34" charset="0"/>
                <a:cs typeface="Times New Roman" panose="02020603050405020304" pitchFamily="18" charset="0"/>
              </a:rPr>
              <a:t>Hongrie</a:t>
            </a:r>
            <a:endParaRPr lang="en-CA" altLang="en-US" sz="1800" dirty="0">
              <a:latin typeface="Arial" panose="020B0604020202020204" pitchFamily="34" charset="0"/>
              <a:ea typeface="Calibri" panose="020F0502020204030204" pitchFamily="34" charset="0"/>
              <a:cs typeface="Times New Roman" panose="02020603050405020304" pitchFamily="18" charset="0"/>
            </a:endParaRPr>
          </a:p>
        </p:txBody>
      </p:sp>
      <p:sp>
        <p:nvSpPr>
          <p:cNvPr id="5" name="Arrow: Down 4">
            <a:extLst>
              <a:ext uri="{FF2B5EF4-FFF2-40B4-BE49-F238E27FC236}">
                <a16:creationId xmlns:a16="http://schemas.microsoft.com/office/drawing/2014/main" id="{5E527F95-9251-6EE9-BF50-8F94A3E7D335}"/>
              </a:ext>
            </a:extLst>
          </p:cNvPr>
          <p:cNvSpPr/>
          <p:nvPr/>
        </p:nvSpPr>
        <p:spPr>
          <a:xfrm>
            <a:off x="10900951" y="1615409"/>
            <a:ext cx="184150" cy="533400"/>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6" name="Text Box 7">
            <a:extLst>
              <a:ext uri="{FF2B5EF4-FFF2-40B4-BE49-F238E27FC236}">
                <a16:creationId xmlns:a16="http://schemas.microsoft.com/office/drawing/2014/main" id="{ECB8E79A-E087-6F86-37EA-99A389C21A69}"/>
              </a:ext>
            </a:extLst>
          </p:cNvPr>
          <p:cNvSpPr txBox="1">
            <a:spLocks noChangeArrowheads="1"/>
          </p:cNvSpPr>
          <p:nvPr/>
        </p:nvSpPr>
        <p:spPr bwMode="auto">
          <a:xfrm>
            <a:off x="10304974" y="1343946"/>
            <a:ext cx="1052512" cy="490538"/>
          </a:xfrm>
          <a:prstGeom prst="rect">
            <a:avLst/>
          </a:prstGeom>
          <a:noFill/>
          <a:ln>
            <a:noFill/>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defRPr/>
            </a:pPr>
            <a:r>
              <a:rPr lang="en-CA" altLang="en-US" sz="1600" b="1" dirty="0">
                <a:latin typeface="+mn-lt"/>
                <a:ea typeface="Calibri" panose="020F0502020204030204" pitchFamily="34" charset="0"/>
                <a:cs typeface="Times New Roman" panose="02020603050405020304" pitchFamily="18" charset="0"/>
              </a:rPr>
              <a:t>Slovaquie</a:t>
            </a:r>
            <a:endParaRPr lang="en-CA" altLang="en-US" sz="1800" dirty="0">
              <a:latin typeface="+mn-lt"/>
              <a:ea typeface="Calibri" panose="020F0502020204030204" pitchFamily="34" charset="0"/>
              <a:cs typeface="Times New Roman" panose="02020603050405020304" pitchFamily="18" charset="0"/>
            </a:endParaRPr>
          </a:p>
        </p:txBody>
      </p:sp>
      <p:sp>
        <p:nvSpPr>
          <p:cNvPr id="20497" name="Rectangle 17">
            <a:extLst>
              <a:ext uri="{FF2B5EF4-FFF2-40B4-BE49-F238E27FC236}">
                <a16:creationId xmlns:a16="http://schemas.microsoft.com/office/drawing/2014/main" id="{D8B5D65B-587B-E354-EB1C-6EDC1444AF6B}"/>
              </a:ext>
            </a:extLst>
          </p:cNvPr>
          <p:cNvSpPr>
            <a:spLocks noChangeArrowheads="1"/>
          </p:cNvSpPr>
          <p:nvPr/>
        </p:nvSpPr>
        <p:spPr bwMode="auto">
          <a:xfrm>
            <a:off x="10891119" y="4595354"/>
            <a:ext cx="428733" cy="844806"/>
          </a:xfrm>
          <a:prstGeom prst="rect">
            <a:avLst/>
          </a:prstGeom>
          <a:noFill/>
          <a:ln w="38100" algn="ctr">
            <a:solidFill>
              <a:srgbClr val="7030A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p>
        </p:txBody>
      </p:sp>
      <p:sp>
        <p:nvSpPr>
          <p:cNvPr id="8" name="Text Box 5">
            <a:extLst>
              <a:ext uri="{FF2B5EF4-FFF2-40B4-BE49-F238E27FC236}">
                <a16:creationId xmlns:a16="http://schemas.microsoft.com/office/drawing/2014/main" id="{EE3ACBDD-6587-B8BC-B283-BE48CC7727F0}"/>
              </a:ext>
            </a:extLst>
          </p:cNvPr>
          <p:cNvSpPr txBox="1">
            <a:spLocks noChangeArrowheads="1"/>
          </p:cNvSpPr>
          <p:nvPr/>
        </p:nvSpPr>
        <p:spPr bwMode="auto">
          <a:xfrm>
            <a:off x="10334472" y="3792076"/>
            <a:ext cx="1527175" cy="298450"/>
          </a:xfrm>
          <a:prstGeom prst="rect">
            <a:avLst/>
          </a:prstGeom>
          <a:noFill/>
          <a:ln>
            <a:noFill/>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defRPr/>
            </a:pPr>
            <a:r>
              <a:rPr lang="en-CA" altLang="en-US" sz="1600" b="1" dirty="0">
                <a:ea typeface="Calibri" panose="020F0502020204030204" pitchFamily="34" charset="0"/>
                <a:cs typeface="Times New Roman" panose="02020603050405020304" pitchFamily="18" charset="0"/>
              </a:rPr>
              <a:t>SAT-1 </a:t>
            </a:r>
          </a:p>
          <a:p>
            <a:pPr algn="ctr">
              <a:lnSpc>
                <a:spcPct val="100000"/>
              </a:lnSpc>
              <a:spcBef>
                <a:spcPct val="0"/>
              </a:spcBef>
              <a:buFontTx/>
              <a:buNone/>
              <a:defRPr/>
            </a:pPr>
            <a:r>
              <a:rPr lang="en-CA" altLang="en-US" sz="1600" b="1" dirty="0">
                <a:ea typeface="Calibri" panose="020F0502020204030204" pitchFamily="34" charset="0"/>
                <a:cs typeface="Times New Roman" panose="02020603050405020304" pitchFamily="18" charset="0"/>
              </a:rPr>
              <a:t>Moyen-Orient</a:t>
            </a:r>
          </a:p>
          <a:p>
            <a:pPr algn="ctr">
              <a:lnSpc>
                <a:spcPct val="100000"/>
              </a:lnSpc>
              <a:spcBef>
                <a:spcPct val="0"/>
              </a:spcBef>
              <a:buFontTx/>
              <a:buNone/>
              <a:defRPr/>
            </a:pPr>
            <a:r>
              <a:rPr lang="en-CA" altLang="en-US" sz="1600" b="1" dirty="0">
                <a:latin typeface="+mn-lt"/>
                <a:ea typeface="Calibri" panose="020F0502020204030204" pitchFamily="34" charset="0"/>
                <a:cs typeface="Times New Roman" panose="02020603050405020304" pitchFamily="18" charset="0"/>
              </a:rPr>
              <a:t>et </a:t>
            </a:r>
            <a:r>
              <a:rPr lang="en-CA" altLang="en-US" sz="1600" b="1" dirty="0" err="1">
                <a:latin typeface="+mn-lt"/>
                <a:ea typeface="Calibri" panose="020F0502020204030204" pitchFamily="34" charset="0"/>
                <a:cs typeface="Times New Roman" panose="02020603050405020304" pitchFamily="18" charset="0"/>
              </a:rPr>
              <a:t>Turquie</a:t>
            </a:r>
            <a:endParaRPr lang="en-CA" altLang="en-US" sz="1600" b="1" dirty="0">
              <a:latin typeface="+mn-lt"/>
              <a:ea typeface="Calibri" panose="020F0502020204030204" pitchFamily="34" charset="0"/>
              <a:cs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33063CF-8F5E-621B-C2D1-F86F6A9D6372}"/>
              </a:ext>
            </a:extLst>
          </p:cNvPr>
          <p:cNvSpPr>
            <a:spLocks noGrp="1"/>
          </p:cNvSpPr>
          <p:nvPr>
            <p:ph type="title"/>
          </p:nvPr>
        </p:nvSpPr>
        <p:spPr>
          <a:xfrm>
            <a:off x="757376" y="731115"/>
            <a:ext cx="10515600" cy="409376"/>
          </a:xfrm>
        </p:spPr>
        <p:txBody>
          <a:bodyPr>
            <a:normAutofit fontScale="90000"/>
          </a:bodyPr>
          <a:lstStyle/>
          <a:p>
            <a:pPr>
              <a:defRPr/>
            </a:pPr>
            <a:r>
              <a:rPr lang="en-US" sz="3200" dirty="0"/>
              <a:t>Fièvre aphteuse en Allemagne</a:t>
            </a:r>
            <a:endParaRPr lang="en-CA" sz="3200" dirty="0"/>
          </a:p>
        </p:txBody>
      </p:sp>
      <p:sp>
        <p:nvSpPr>
          <p:cNvPr id="16387" name="Content Placeholder 9">
            <a:extLst>
              <a:ext uri="{FF2B5EF4-FFF2-40B4-BE49-F238E27FC236}">
                <a16:creationId xmlns:a16="http://schemas.microsoft.com/office/drawing/2014/main" id="{736F6ADF-BBEE-118C-6CC0-ED5E4B3F90EF}"/>
              </a:ext>
            </a:extLst>
          </p:cNvPr>
          <p:cNvSpPr>
            <a:spLocks noGrp="1"/>
          </p:cNvSpPr>
          <p:nvPr>
            <p:ph type="body" sz="quarter" idx="13"/>
          </p:nvPr>
        </p:nvSpPr>
        <p:spPr>
          <a:xfrm>
            <a:off x="757376" y="1959430"/>
            <a:ext cx="5187394" cy="2801482"/>
          </a:xfrm>
        </p:spPr>
        <p:txBody>
          <a:bodyPr>
            <a:noAutofit/>
          </a:bodyPr>
          <a:lstStyle/>
          <a:p>
            <a:r>
              <a:rPr lang="en-US" dirty="0">
                <a:effectLst/>
                <a:latin typeface="Calibri" panose="020F0502020204030204" pitchFamily="34" charset="0"/>
                <a:ea typeface="Calibri" panose="020F0502020204030204" pitchFamily="34" charset="0"/>
                <a:cs typeface="Times New Roman" panose="02020603050405020304" pitchFamily="18" charset="0"/>
              </a:rPr>
              <a:t>L'Allemagne a retrouvé son statut indemne de fièvre aphteuse sans vaccination 14 </a:t>
            </a:r>
            <a:r>
              <a:rPr lang="en-US" dirty="0" err="1">
                <a:effectLst/>
                <a:latin typeface="Calibri" panose="020F0502020204030204" pitchFamily="34" charset="0"/>
                <a:ea typeface="Calibri" panose="020F0502020204030204" pitchFamily="34" charset="0"/>
                <a:cs typeface="Times New Roman" panose="02020603050405020304" pitchFamily="18" charset="0"/>
              </a:rPr>
              <a:t>mai</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r>
              <a:rPr lang="en-US" dirty="0">
                <a:effectLst/>
                <a:latin typeface="Calibri" panose="020F0502020204030204" pitchFamily="34" charset="0"/>
                <a:ea typeface="Calibri" panose="020F0502020204030204" pitchFamily="34" charset="0"/>
                <a:cs typeface="Times New Roman" panose="02020603050405020304" pitchFamily="18" charset="0"/>
              </a:rPr>
              <a:t>Un seul cas recensé chez un buffle d'eau</a:t>
            </a:r>
          </a:p>
          <a:p>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388" name="Rectangle 2">
            <a:extLst>
              <a:ext uri="{FF2B5EF4-FFF2-40B4-BE49-F238E27FC236}">
                <a16:creationId xmlns:a16="http://schemas.microsoft.com/office/drawing/2014/main" id="{1921D2EF-C42E-A721-0647-A6256FB9BA88}"/>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CA" altLang="en-US" sz="1800"/>
          </a:p>
        </p:txBody>
      </p:sp>
      <p:sp>
        <p:nvSpPr>
          <p:cNvPr id="16389" name="Rectangle 7">
            <a:extLst>
              <a:ext uri="{FF2B5EF4-FFF2-40B4-BE49-F238E27FC236}">
                <a16:creationId xmlns:a16="http://schemas.microsoft.com/office/drawing/2014/main" id="{EF2D403C-2755-84BE-3B1A-523EC5C256A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CA" altLang="en-US" sz="1800"/>
          </a:p>
        </p:txBody>
      </p:sp>
      <p:sp>
        <p:nvSpPr>
          <p:cNvPr id="16390" name="Rectangle 8">
            <a:extLst>
              <a:ext uri="{FF2B5EF4-FFF2-40B4-BE49-F238E27FC236}">
                <a16:creationId xmlns:a16="http://schemas.microsoft.com/office/drawing/2014/main" id="{8F5F7F6F-683E-3BF8-36B2-5D103F1B9762}"/>
              </a:ext>
            </a:extLst>
          </p:cNvPr>
          <p:cNvSpPr>
            <a:spLocks noChangeArrowheads="1"/>
          </p:cNvSpPr>
          <p:nvPr/>
        </p:nvSpPr>
        <p:spPr bwMode="auto">
          <a:xfrm>
            <a:off x="574675" y="4144963"/>
            <a:ext cx="2453481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CA" altLang="en-US" sz="1800"/>
          </a:p>
        </p:txBody>
      </p:sp>
      <p:pic>
        <p:nvPicPr>
          <p:cNvPr id="6" name="Picture 5">
            <a:extLst>
              <a:ext uri="{FF2B5EF4-FFF2-40B4-BE49-F238E27FC236}">
                <a16:creationId xmlns:a16="http://schemas.microsoft.com/office/drawing/2014/main" id="{632B8F29-BC6E-52C7-B432-623CB2C9E5CA}"/>
              </a:ext>
            </a:extLst>
          </p:cNvPr>
          <p:cNvPicPr>
            <a:picLocks noChangeAspect="1"/>
          </p:cNvPicPr>
          <p:nvPr/>
        </p:nvPicPr>
        <p:blipFill>
          <a:blip r:embed="rId3"/>
          <a:stretch>
            <a:fillRect/>
          </a:stretch>
        </p:blipFill>
        <p:spPr>
          <a:xfrm>
            <a:off x="7292898" y="0"/>
            <a:ext cx="4899102" cy="3219186"/>
          </a:xfrm>
          <a:prstGeom prst="rect">
            <a:avLst/>
          </a:prstGeom>
          <a:ln>
            <a:solidFill>
              <a:schemeClr val="tx1"/>
            </a:solidFill>
          </a:ln>
        </p:spPr>
      </p:pic>
      <p:pic>
        <p:nvPicPr>
          <p:cNvPr id="7" name="Picture 6" descr="A person standing in a field with a herd of bulls&#10;&#10;AI-generated content may be incorrect.">
            <a:extLst>
              <a:ext uri="{FF2B5EF4-FFF2-40B4-BE49-F238E27FC236}">
                <a16:creationId xmlns:a16="http://schemas.microsoft.com/office/drawing/2014/main" id="{5D4BF30E-E923-5417-B795-B269D4142741}"/>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7292896" y="3183672"/>
            <a:ext cx="4899103" cy="3674328"/>
          </a:xfrm>
          <a:prstGeom prst="rect">
            <a:avLst/>
          </a:prstGeom>
        </p:spPr>
      </p:pic>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FE85A-B4D3-87F3-9D29-3C784464A7A2}"/>
              </a:ext>
            </a:extLst>
          </p:cNvPr>
          <p:cNvSpPr>
            <a:spLocks noGrp="1"/>
          </p:cNvSpPr>
          <p:nvPr>
            <p:ph type="title"/>
          </p:nvPr>
        </p:nvSpPr>
        <p:spPr>
          <a:xfrm>
            <a:off x="530365" y="-9912"/>
            <a:ext cx="10515600" cy="1023072"/>
          </a:xfrm>
        </p:spPr>
        <p:txBody>
          <a:bodyPr/>
          <a:lstStyle/>
          <a:p>
            <a:r>
              <a:rPr lang="en-CA" sz="3600" b="1" dirty="0">
                <a:latin typeface="+mn-lt"/>
              </a:rPr>
              <a:t>Fièvre aphteuse – Hongrie et Slovaquie</a:t>
            </a:r>
          </a:p>
        </p:txBody>
      </p:sp>
      <p:sp>
        <p:nvSpPr>
          <p:cNvPr id="4" name="Content Placeholder 3">
            <a:extLst>
              <a:ext uri="{FF2B5EF4-FFF2-40B4-BE49-F238E27FC236}">
                <a16:creationId xmlns:a16="http://schemas.microsoft.com/office/drawing/2014/main" id="{484753C1-1910-43AE-3EF6-7C2AB01F552A}"/>
              </a:ext>
            </a:extLst>
          </p:cNvPr>
          <p:cNvSpPr>
            <a:spLocks noGrp="1"/>
          </p:cNvSpPr>
          <p:nvPr>
            <p:ph sz="half" idx="1"/>
          </p:nvPr>
        </p:nvSpPr>
        <p:spPr>
          <a:xfrm>
            <a:off x="207824" y="1118321"/>
            <a:ext cx="6654105" cy="5029153"/>
          </a:xfrm>
        </p:spPr>
        <p:txBody>
          <a:bodyPr>
            <a:normAutofit lnSpcReduction="10000"/>
          </a:bodyPr>
          <a:lstStyle/>
          <a:p>
            <a:r>
              <a:rPr lang="en-CA" dirty="0"/>
              <a:t>Aucun nouveau cas confirmé en Hongrie ou en Slovaquie</a:t>
            </a:r>
          </a:p>
          <a:p>
            <a:pPr lvl="1"/>
            <a:r>
              <a:rPr lang="en-CA" dirty="0"/>
              <a:t>Le génotypage confirme que tous les cas sont liés à une seule introduction</a:t>
            </a:r>
          </a:p>
          <a:p>
            <a:pPr marL="0" indent="0">
              <a:buNone/>
            </a:pPr>
            <a:r>
              <a:rPr lang="en-CA" b="1" dirty="0"/>
              <a:t>Hongrie</a:t>
            </a:r>
          </a:p>
          <a:p>
            <a:pPr lvl="1"/>
            <a:r>
              <a:rPr lang="en-CA" dirty="0"/>
              <a:t>Levée des zones de protection et de surveillance le 2 juin</a:t>
            </a:r>
          </a:p>
          <a:p>
            <a:pPr lvl="1"/>
            <a:r>
              <a:rPr lang="en-CA" dirty="0"/>
              <a:t>Levée des zones supplémentaires soumises à restriction le 5 juin</a:t>
            </a:r>
          </a:p>
          <a:p>
            <a:pPr marL="0" indent="0">
              <a:buNone/>
            </a:pPr>
            <a:r>
              <a:rPr lang="en-CA" b="1" dirty="0"/>
              <a:t>Slovaquie</a:t>
            </a:r>
          </a:p>
          <a:p>
            <a:pPr lvl="1"/>
            <a:r>
              <a:rPr lang="en-CA" dirty="0"/>
              <a:t>Dernière zone de surveillance levée le 5 </a:t>
            </a:r>
            <a:r>
              <a:rPr lang="en-CA" dirty="0" err="1"/>
              <a:t>juin</a:t>
            </a:r>
            <a:endParaRPr lang="en-CA" dirty="0"/>
          </a:p>
          <a:p>
            <a:pPr lvl="1"/>
            <a:r>
              <a:rPr lang="en-CA" dirty="0"/>
              <a:t>Nettoyage et désinfection finaux prévus le 31 août</a:t>
            </a:r>
          </a:p>
          <a:p>
            <a:pPr marL="457200" lvl="1" indent="0">
              <a:buNone/>
            </a:pPr>
            <a:endParaRPr lang="en-CA" dirty="0">
              <a:solidFill>
                <a:schemeClr val="accent6">
                  <a:lumMod val="75000"/>
                </a:schemeClr>
              </a:solidFill>
            </a:endParaRPr>
          </a:p>
        </p:txBody>
      </p:sp>
      <p:sp>
        <p:nvSpPr>
          <p:cNvPr id="5" name="Slide Number Placeholder 4">
            <a:extLst>
              <a:ext uri="{FF2B5EF4-FFF2-40B4-BE49-F238E27FC236}">
                <a16:creationId xmlns:a16="http://schemas.microsoft.com/office/drawing/2014/main" id="{9AA24572-621B-C901-C8CC-3DC79AF8B97A}"/>
              </a:ext>
            </a:extLst>
          </p:cNvPr>
          <p:cNvSpPr>
            <a:spLocks noGrp="1"/>
          </p:cNvSpPr>
          <p:nvPr>
            <p:ph type="sldNum" sz="quarter" idx="10"/>
          </p:nvPr>
        </p:nvSpPr>
        <p:spPr>
          <a:xfrm>
            <a:off x="838200" y="6356350"/>
            <a:ext cx="2743200" cy="365125"/>
          </a:xfrm>
          <a:prstGeom prst="rect">
            <a:avLst/>
          </a:prstGeom>
        </p:spPr>
        <p:txBody>
          <a:bodyPr vert="horz" lIns="91440" tIns="45720" rIns="91440" bIns="45720" rtlCol="0" anchor="ctr"/>
          <a:lstStyle>
            <a:defPPr>
              <a:defRPr lang="en-US"/>
            </a:defPPr>
            <a:lvl1pPr algn="l" rtl="0" eaLnBrk="0" fontAlgn="base" hangingPunct="0">
              <a:spcBef>
                <a:spcPct val="0"/>
              </a:spcBef>
              <a:spcAft>
                <a:spcPct val="0"/>
              </a:spcAft>
              <a:defRPr sz="1200" kern="1200">
                <a:solidFill>
                  <a:schemeClr val="tx1">
                    <a:tint val="75000"/>
                  </a:schemeClr>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fld id="{58386FC9-D336-014D-ADE1-FCC117243F80}" type="datetimeFigureOut">
              <a:rPr lang="fr-FR" smtClean="0"/>
              <a:t>24/10/2025</a:t>
            </a:fld>
            <a:endParaRPr lang="en-US" dirty="0"/>
          </a:p>
        </p:txBody>
      </p:sp>
      <p:pic>
        <p:nvPicPr>
          <p:cNvPr id="7" name="Picture 6">
            <a:extLst>
              <a:ext uri="{FF2B5EF4-FFF2-40B4-BE49-F238E27FC236}">
                <a16:creationId xmlns:a16="http://schemas.microsoft.com/office/drawing/2014/main" id="{83B814B2-201A-AED9-EFC8-339A1FC11AB9}"/>
              </a:ext>
            </a:extLst>
          </p:cNvPr>
          <p:cNvPicPr>
            <a:picLocks noChangeAspect="1"/>
          </p:cNvPicPr>
          <p:nvPr/>
        </p:nvPicPr>
        <p:blipFill>
          <a:blip r:embed="rId3"/>
          <a:stretch>
            <a:fillRect/>
          </a:stretch>
        </p:blipFill>
        <p:spPr>
          <a:xfrm>
            <a:off x="6669452" y="1726648"/>
            <a:ext cx="5191189" cy="2874552"/>
          </a:xfrm>
          <a:prstGeom prst="rect">
            <a:avLst/>
          </a:prstGeom>
          <a:ln>
            <a:noFill/>
          </a:ln>
          <a:effectLst>
            <a:outerShdw blurRad="292100" dist="139700" dir="2700000" algn="tl" rotWithShape="0">
              <a:srgbClr val="333333">
                <a:alpha val="65000"/>
              </a:srgbClr>
            </a:outerShdw>
          </a:effectLst>
        </p:spPr>
      </p:pic>
      <p:sp>
        <p:nvSpPr>
          <p:cNvPr id="11" name="TextBox 10">
            <a:extLst>
              <a:ext uri="{FF2B5EF4-FFF2-40B4-BE49-F238E27FC236}">
                <a16:creationId xmlns:a16="http://schemas.microsoft.com/office/drawing/2014/main" id="{B9F9F032-3449-E840-8B44-148E155F4907}"/>
              </a:ext>
            </a:extLst>
          </p:cNvPr>
          <p:cNvSpPr txBox="1"/>
          <p:nvPr/>
        </p:nvSpPr>
        <p:spPr>
          <a:xfrm>
            <a:off x="433388" y="5824308"/>
            <a:ext cx="6296024" cy="369332"/>
          </a:xfrm>
          <a:prstGeom prst="rect">
            <a:avLst/>
          </a:prstGeom>
          <a:noFill/>
        </p:spPr>
        <p:txBody>
          <a:bodyPr wrap="square">
            <a:spAutoFit/>
          </a:bodyPr>
          <a:lstStyle/>
          <a:p>
            <a:r>
              <a:rPr lang="en-CA">
                <a:hlinkClick r:id="rId4"/>
              </a:rPr>
              <a:t>Presentations - European Commission</a:t>
            </a:r>
            <a:endParaRPr lang="en-CA" dirty="0"/>
          </a:p>
        </p:txBody>
      </p:sp>
    </p:spTree>
    <p:extLst>
      <p:ext uri="{BB962C8B-B14F-4D97-AF65-F5344CB8AC3E}">
        <p14:creationId xmlns:p14="http://schemas.microsoft.com/office/powerpoint/2010/main" val="3906574749"/>
      </p:ext>
    </p:extLst>
  </p:cSld>
  <p:clrMapOvr>
    <a:masterClrMapping/>
  </p:clrMapOvr>
</p:sld>
</file>

<file path=ppt/theme/theme1.xml><?xml version="1.0" encoding="utf-8"?>
<a:theme xmlns:a="http://schemas.openxmlformats.org/drawingml/2006/main" name="1_Office Theme">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BEA13D8C747CE42B210262EB423AC51" ma:contentTypeVersion="15" ma:contentTypeDescription="Create a new document." ma:contentTypeScope="" ma:versionID="6058f46eb4109d39f0e5235ec470b7a2">
  <xsd:schema xmlns:xsd="http://www.w3.org/2001/XMLSchema" xmlns:xs="http://www.w3.org/2001/XMLSchema" xmlns:p="http://schemas.microsoft.com/office/2006/metadata/properties" xmlns:ns2="15b7ed99-b5df-4a34-ab63-5ec2159bb241" xmlns:ns3="894e992d-1f5f-43c5-970b-dde96d23e5c3" targetNamespace="http://schemas.microsoft.com/office/2006/metadata/properties" ma:root="true" ma:fieldsID="abcc772abb0cc11166fed61406432b1d" ns2:_="" ns3:_="">
    <xsd:import namespace="15b7ed99-b5df-4a34-ab63-5ec2159bb241"/>
    <xsd:import namespace="894e992d-1f5f-43c5-970b-dde96d23e5c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5b7ed99-b5df-4a34-ab63-5ec2159bb24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362aa733-2270-4351-8ca3-f9ded615cea7"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94e992d-1f5f-43c5-970b-dde96d23e5c3"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38ed09ac-2159-45a7-87e0-5ac8721ea325}" ma:internalName="TaxCatchAll" ma:showField="CatchAllData" ma:web="894e992d-1f5f-43c5-970b-dde96d23e5c3">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894e992d-1f5f-43c5-970b-dde96d23e5c3" xsi:nil="true"/>
    <lcf76f155ced4ddcb4097134ff3c332f xmlns="15b7ed99-b5df-4a34-ab63-5ec2159bb241">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E9C563E-37E2-43D3-97F2-918EDCB0C92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5b7ed99-b5df-4a34-ab63-5ec2159bb241"/>
    <ds:schemaRef ds:uri="894e992d-1f5f-43c5-970b-dde96d23e5c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2F9DE98-2E33-4BB9-9463-05B9336318A2}">
  <ds:schemaRefs>
    <ds:schemaRef ds:uri="http://schemas.microsoft.com/office/2006/metadata/properties"/>
    <ds:schemaRef ds:uri="http://schemas.microsoft.com/office/infopath/2007/PartnerControls"/>
    <ds:schemaRef ds:uri="894e992d-1f5f-43c5-970b-dde96d23e5c3"/>
    <ds:schemaRef ds:uri="15b7ed99-b5df-4a34-ab63-5ec2159bb241"/>
  </ds:schemaRefs>
</ds:datastoreItem>
</file>

<file path=customXml/itemProps3.xml><?xml version="1.0" encoding="utf-8"?>
<ds:datastoreItem xmlns:ds="http://schemas.openxmlformats.org/officeDocument/2006/customXml" ds:itemID="{85EF81BB-36F3-43C0-B209-F6443D25527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22440</TotalTime>
  <Words>2692</Words>
  <Application>Microsoft Office PowerPoint</Application>
  <PresentationFormat>Widescreen</PresentationFormat>
  <Paragraphs>210</Paragraphs>
  <Slides>19</Slides>
  <Notes>14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19</vt:i4>
      </vt:variant>
    </vt:vector>
  </HeadingPairs>
  <TitlesOfParts>
    <vt:vector size="29" baseType="lpstr">
      <vt:lpstr>Arial</vt:lpstr>
      <vt:lpstr>Calibri</vt:lpstr>
      <vt:lpstr>Calibri Light</vt:lpstr>
      <vt:lpstr>Europa</vt:lpstr>
      <vt:lpstr>Lato</vt:lpstr>
      <vt:lpstr>Roboto</vt:lpstr>
      <vt:lpstr>Söhne</vt:lpstr>
      <vt:lpstr>TimesNewRomanPS-ItalicMT</vt:lpstr>
      <vt:lpstr>TimesNewRomanPSMT</vt:lpstr>
      <vt:lpstr>1_Office Theme</vt:lpstr>
      <vt:lpstr>Communauté des maladies émergentes et zoonotiques Signaux d'intérêt pour le RCSSP au deuxième trimestre </vt:lpstr>
      <vt:lpstr>Tendances relatives à la peste porcine africaine</vt:lpstr>
      <vt:lpstr>Cas de PPA - Europe</vt:lpstr>
      <vt:lpstr>Cas de PPA – Asie (2e trimestre)</vt:lpstr>
      <vt:lpstr>Le Vietnam exporte son premier lot de vaccins contre la peste porcine africaine vers l'Indonésie | The Star</vt:lpstr>
      <vt:lpstr>Des scientifiques texans cartographient l'ADN d'une tique menaçant la santé humaine et porcine</vt:lpstr>
      <vt:lpstr>Fièvre aphteuse – Tendance des risques</vt:lpstr>
      <vt:lpstr>Fièvre aphteuse en Allemagne</vt:lpstr>
      <vt:lpstr>Fièvre aphteuse – Hongrie et Slovaquie</vt:lpstr>
      <vt:lpstr>Fièvre aphteuse – Europe</vt:lpstr>
      <vt:lpstr>Incursion du virus SAT-1 au Moyen-Orient</vt:lpstr>
      <vt:lpstr>Le Brésil et la Bolivie exempts de fièvre aphteuse sans vaccination</vt:lpstr>
      <vt:lpstr>Une étude financée par le SHIC confirme pour la première fois que l'astrovirus porcin 4 est la cause principale de la trachéite et de la bronchite chez les porcelets – Centre d'information sur la santé porcine</vt:lpstr>
      <vt:lpstr>Une étude financée par le SHIC confirme pour la première fois que l'astrovirus porcin 4 est la cause principale de la trachéite et de la bronchite chez les porcelets – Centre d'information sur la santé porcine</vt:lpstr>
      <vt:lpstr>PRRS aux États-Unis</vt:lpstr>
      <vt:lpstr>Les moutons servent d'hôtes amplificateurs de l'encéphalite japonaise</vt:lpstr>
      <vt:lpstr>Les moutons servent d'hôtes amplificateurs de l'encéphalite japonaise</vt:lpstr>
      <vt:lpstr>Résultats scientifiques</vt:lpstr>
      <vt:lpstr>Résultats scientifiques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CEZD Provincial Engagement Meetings</dc:title>
  <dc:creator>Osborn, Andrea</dc:creator>
  <cp:keywords>, docId:10A73782463F0C68CBC2960CC8222401</cp:keywords>
  <cp:lastModifiedBy>Murray Gillies</cp:lastModifiedBy>
  <cp:revision>320</cp:revision>
  <dcterms:created xsi:type="dcterms:W3CDTF">2020-02-07T23:34:08Z</dcterms:created>
  <dcterms:modified xsi:type="dcterms:W3CDTF">2025-10-24T14:44:48Z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0x0101001BEA13D8C747CE42B210262EB423AC51</vt:lpwstr>
  </property>
  <property fmtid="{D5CDD505-2E9C-101B-9397-08002B2CF9AE}" pid="3" name="MediaServiceImageTags">
    <vt:lpwstr/>
  </property>
</Properties>
</file>