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401" r:id="rId3"/>
    <p:sldId id="399" r:id="rId4"/>
    <p:sldId id="274" r:id="rId5"/>
    <p:sldId id="402" r:id="rId6"/>
    <p:sldId id="403" r:id="rId7"/>
    <p:sldId id="404" r:id="rId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92" autoAdjust="0"/>
    <p:restoredTop sz="91019" autoAdjust="0"/>
  </p:normalViewPr>
  <p:slideViewPr>
    <p:cSldViewPr snapToGrid="0">
      <p:cViewPr varScale="1">
        <p:scale>
          <a:sx n="67" d="100"/>
          <a:sy n="67" d="100"/>
        </p:scale>
        <p:origin x="328"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7/5/2024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369288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2</a:t>
            </a:fld>
            <a:endParaRPr lang="en-US"/>
          </a:p>
        </p:txBody>
      </p:sp>
    </p:spTree>
    <p:extLst>
      <p:ext uri="{BB962C8B-B14F-4D97-AF65-F5344CB8AC3E}">
        <p14:creationId xmlns:p14="http://schemas.microsoft.com/office/powerpoint/2010/main" val="223057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A0518BC8-095C-7794-0A5E-9B5FE4A80E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2952A0E-5684-97FD-4516-144272C2ED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1C1D1F"/>
                </a:solidFill>
                <a:latin typeface="Nunito" pitchFamily="2" charset="0"/>
              </a:rPr>
              <a:t>Les résultats de cette étude sont largement cohérents avec les études récentes sur le A(H5N1) chez les furets, ainsi qu'avec les rapports antérieurs de maladies humaines graves causées par ce virus. Ces résultats suggèrent également que les virus A(H5N1) actuels devraient subir des modifications génétiques pour se propager plus facilement via les gouttelettes respiratoires, ce qui est rassurant. Une propagation efficace par gouttelettes respiratoires, comme celle observée avec les virus de la grippe saisonnière, est nécessaire pour qu'il y ait une propagation soutenue de personne à personne. Ces résultats ne modifient pas l'évaluation du risque immédiat faite par les CDC pour le grand public qui n'a pas été exposé à des animaux, qui est faible.</a:t>
            </a:r>
            <a:endParaRPr lang="en-CA" altLang="en-US" dirty="0"/>
          </a:p>
        </p:txBody>
      </p:sp>
      <p:sp>
        <p:nvSpPr>
          <p:cNvPr id="41988" name="Slide Number Placeholder 3">
            <a:extLst>
              <a:ext uri="{FF2B5EF4-FFF2-40B4-BE49-F238E27FC236}">
                <a16:creationId xmlns:a16="http://schemas.microsoft.com/office/drawing/2014/main" id="{F88D8277-2C70-735E-B00F-7875D142DF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5D144CD-80CB-43AE-B888-B09219B60555}" type="slidenum">
              <a:rPr lang="en-CA" altLang="en-US" smtClean="0"/>
              <a:t>3</a:t>
            </a:fld>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écureuils, les lapins et les souris sont des réservoirs.</a:t>
            </a:r>
          </a:p>
          <a:p>
            <a:r>
              <a:rPr lang="en-US" dirty="0"/>
              <a:t>Chiens généralement infectés de façon subclinique</a:t>
            </a:r>
          </a:p>
          <a:p>
            <a:r>
              <a:rPr lang="en-US" dirty="0"/>
              <a:t>Propagation par les coupures, les égratignures et les vecteurs (tiques, mouches piqueuses).</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5</a:t>
            </a:fld>
            <a:endParaRPr lang="en-US"/>
          </a:p>
        </p:txBody>
      </p:sp>
    </p:spTree>
    <p:extLst>
      <p:ext uri="{BB962C8B-B14F-4D97-AF65-F5344CB8AC3E}">
        <p14:creationId xmlns:p14="http://schemas.microsoft.com/office/powerpoint/2010/main" val="1390849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t>7/5/2024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mdpi.com/1999-4915/16/6/931"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bird-flu/spotlights/ferret-study-results.html?CDC_AAref_Val=https://www.cdc.gov/flu/avianflu/spotlights/2023-2024/ferret-study-results.ht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inspq.qc.ca/zoonoses/tiques" TargetMode="External"/><Relationship Id="rId2" Type="http://schemas.openxmlformats.org/officeDocument/2006/relationships/hyperlink" Target="https://www.chch.com/21-confirmed-cases-of-lyme-disease-reported-throughout-ontario-in-may/" TargetMode="Externa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ici.radio-canada.ca/rci/en/news/2083024/lyme-disease-might-be-more-common-but-this-tick-borne-disease-is-on-the-rise-in-canada"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startribune.com/tularemia-infection-surge-prompts-warning-especially-for-minnesota-cat-owners/600374959/" TargetMode="External"/><Relationship Id="rId7" Type="http://schemas.openxmlformats.org/officeDocument/2006/relationships/hyperlink" Target="https://www.ncbi.nlm.nih.gov/pmc/articles/PMC10732219/"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hyperlink" Target="https://health.wyo.gov/department-notes-unexpected-increase-in-tularemia-reports/" TargetMode="External"/><Relationship Id="rId4" Type="http://schemas.openxmlformats.org/officeDocument/2006/relationships/hyperlink" Target="https://midutahradio.com/news/local-news/wild-animals-test-positive-for-tularemia-diseas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onlinelibrary.wiley.com/doi/10.1002/rmv.2542" TargetMode="External"/><Relationship Id="rId2" Type="http://schemas.openxmlformats.org/officeDocument/2006/relationships/hyperlink" Target="https://www.cdc.gov/mmwr/volumes/73/wr/mm7323a3.htm?s_cid=mm7323a3_w" TargetMode="External"/><Relationship Id="rId1" Type="http://schemas.openxmlformats.org/officeDocument/2006/relationships/slideLayout" Target="../slideLayouts/slideLayout5.xml"/><Relationship Id="rId6" Type="http://schemas.openxmlformats.org/officeDocument/2006/relationships/hyperlink" Target="https://wwwnc.cdc.gov/eid/article/30/5/22-1258_article" TargetMode="External"/><Relationship Id="rId5" Type="http://schemas.openxmlformats.org/officeDocument/2006/relationships/hyperlink" Target="https://onlinelibrary.wiley.com/doi/10.1111/zph.13122" TargetMode="External"/><Relationship Id="rId4" Type="http://schemas.openxmlformats.org/officeDocument/2006/relationships/hyperlink" Target="https://bnonews.com/index.php/2024/04/4-more-cats-test-positive-for-h5n1-bird-flu-in-the-u-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mdpi.com/2076-2607/12/4/689" TargetMode="External"/><Relationship Id="rId2" Type="http://schemas.openxmlformats.org/officeDocument/2006/relationships/hyperlink" Target="https://pubmed.ncbi.nlm.nih.gov/38711480/" TargetMode="External"/><Relationship Id="rId1" Type="http://schemas.openxmlformats.org/officeDocument/2006/relationships/slideLayout" Target="../slideLayouts/slideLayout5.xml"/><Relationship Id="rId4" Type="http://schemas.openxmlformats.org/officeDocument/2006/relationships/hyperlink" Target="https://wwwnc.cdc.gov/eid/article/30/5/23-1563_artic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Mise à jour du réseau des animaux de compagnie du SCSSA</a:t>
            </a:r>
          </a:p>
          <a:p>
            <a:pPr eaLnBrk="1" hangingPunct="1"/>
            <a:r>
              <a:rPr lang="en-CA" altLang="en-US" dirty="0"/>
              <a:t>02 juillet 2024</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extLst>
      <p:ext uri="{BB962C8B-B14F-4D97-AF65-F5344CB8AC3E}">
        <p14:creationId xmlns:p14="http://schemas.microsoft.com/office/powerpoint/2010/main" val="3759988467"/>
      </p:ext>
    </p:extLst>
  </p:cSld>
  <p:clrMapOvr>
    <a:masterClrMapping/>
  </p:clrMapOvr>
  <p:transition spd="slow" advTm="2644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3395-0FD3-312B-59E8-DDD4A3AD81EA}"/>
              </a:ext>
            </a:extLst>
          </p:cNvPr>
          <p:cNvSpPr>
            <a:spLocks noGrp="1"/>
          </p:cNvSpPr>
          <p:nvPr>
            <p:ph type="title"/>
          </p:nvPr>
        </p:nvSpPr>
        <p:spPr>
          <a:xfrm>
            <a:off x="689345" y="157161"/>
            <a:ext cx="10515600" cy="1325563"/>
          </a:xfrm>
        </p:spPr>
        <p:txBody>
          <a:bodyPr/>
          <a:lstStyle/>
          <a:p>
            <a:r>
              <a:rPr lang="en-US" sz="3200" dirty="0">
                <a:hlinkClick r:id="rId3"/>
              </a:rPr>
              <a:t>Virus | Texte intégral gratuit | Infection naturelle par le virus hautement pathogène de la grippe aviaire A/H5N1 chez des furets de compagnie (mdpi.com)</a:t>
            </a:r>
            <a:endParaRPr lang="en-CA" sz="3200" dirty="0"/>
          </a:p>
        </p:txBody>
      </p:sp>
      <p:sp>
        <p:nvSpPr>
          <p:cNvPr id="5" name="Text Placeholder 4">
            <a:extLst>
              <a:ext uri="{FF2B5EF4-FFF2-40B4-BE49-F238E27FC236}">
                <a16:creationId xmlns:a16="http://schemas.microsoft.com/office/drawing/2014/main" id="{BC59DBF1-5C56-3F30-F890-78BDDE6BDE62}"/>
              </a:ext>
            </a:extLst>
          </p:cNvPr>
          <p:cNvSpPr>
            <a:spLocks noGrp="1"/>
          </p:cNvSpPr>
          <p:nvPr>
            <p:ph sz="half" idx="1"/>
          </p:nvPr>
        </p:nvSpPr>
        <p:spPr>
          <a:xfrm>
            <a:off x="491613" y="2235199"/>
            <a:ext cx="5053781" cy="3941763"/>
          </a:xfrm>
        </p:spPr>
        <p:txBody>
          <a:bodyPr/>
          <a:lstStyle/>
          <a:p>
            <a:r>
              <a:rPr lang="en-CA" dirty="0"/>
              <a:t>Cas de la Pologne</a:t>
            </a:r>
          </a:p>
          <a:p>
            <a:r>
              <a:rPr lang="en-CA" dirty="0"/>
              <a:t>Foyer avec 5 furets</a:t>
            </a:r>
          </a:p>
          <a:p>
            <a:pPr lvl="1"/>
            <a:r>
              <a:rPr lang="en-CA" dirty="0"/>
              <a:t>3 juvéniles (9 semaines) - malades</a:t>
            </a:r>
          </a:p>
          <a:p>
            <a:pPr lvl="1"/>
            <a:r>
              <a:rPr lang="en-CA" dirty="0"/>
              <a:t>Mère - cliniquement saine</a:t>
            </a:r>
          </a:p>
          <a:p>
            <a:pPr lvl="1"/>
            <a:r>
              <a:rPr lang="en-CA" dirty="0"/>
              <a:t>Un adulte cliniquement sain</a:t>
            </a:r>
          </a:p>
          <a:p>
            <a:pPr lvl="1"/>
            <a:endParaRPr lang="en-CA" dirty="0"/>
          </a:p>
          <a:p>
            <a:r>
              <a:rPr lang="en-CA" dirty="0"/>
              <a:t>Les </a:t>
            </a:r>
            <a:r>
              <a:rPr lang="en-CA" dirty="0" err="1"/>
              <a:t>juv</a:t>
            </a:r>
            <a:r>
              <a:rPr lang="en-CA" sz="2800" dirty="0" err="1"/>
              <a:t>é</a:t>
            </a:r>
            <a:r>
              <a:rPr lang="en-CA" dirty="0" err="1"/>
              <a:t>niles</a:t>
            </a:r>
            <a:r>
              <a:rPr lang="en-CA" dirty="0"/>
              <a:t> ont présenté une léthargie, une détresse pulmonaire, un refus de bouger.</a:t>
            </a:r>
          </a:p>
        </p:txBody>
      </p:sp>
      <p:sp>
        <p:nvSpPr>
          <p:cNvPr id="7" name="Content Placeholder 6">
            <a:extLst>
              <a:ext uri="{FF2B5EF4-FFF2-40B4-BE49-F238E27FC236}">
                <a16:creationId xmlns:a16="http://schemas.microsoft.com/office/drawing/2014/main" id="{24D315A7-BC34-98A1-0AEC-972125D8926A}"/>
              </a:ext>
            </a:extLst>
          </p:cNvPr>
          <p:cNvSpPr>
            <a:spLocks noGrp="1"/>
          </p:cNvSpPr>
          <p:nvPr>
            <p:ph sz="half" idx="2"/>
          </p:nvPr>
        </p:nvSpPr>
        <p:spPr>
          <a:xfrm>
            <a:off x="5773937" y="1900053"/>
            <a:ext cx="6341805" cy="4351338"/>
          </a:xfrm>
        </p:spPr>
        <p:txBody>
          <a:bodyPr/>
          <a:lstStyle/>
          <a:p>
            <a:r>
              <a:rPr lang="en-CA" sz="2400" dirty="0"/>
              <a:t>1 juvénile présentant une dyspnée sévère et des signes neurologiques est décédé.</a:t>
            </a:r>
          </a:p>
          <a:p>
            <a:r>
              <a:rPr lang="en-CA" sz="2400" dirty="0"/>
              <a:t>2 </a:t>
            </a:r>
            <a:r>
              <a:rPr lang="en-CA" sz="2400" dirty="0" err="1"/>
              <a:t>juvéniles</a:t>
            </a:r>
            <a:r>
              <a:rPr lang="en-CA" sz="2400" dirty="0"/>
              <a:t> entièrement récupérés</a:t>
            </a:r>
          </a:p>
          <a:p>
            <a:r>
              <a:rPr lang="en-CA" sz="2400" dirty="0"/>
              <a:t>La RT-PCR des cinq animaux s'est révélée positive pour le virus H5N1</a:t>
            </a:r>
          </a:p>
          <a:p>
            <a:r>
              <a:rPr lang="en-CA" sz="2400" dirty="0"/>
              <a:t>Tous avaient été nourris avec de la viande de volaille disponible dans le commerce</a:t>
            </a:r>
          </a:p>
          <a:p>
            <a:r>
              <a:rPr lang="en-CA" sz="2400" dirty="0"/>
              <a:t>Différents lots de viande donnés aux adultes et aux jeunes</a:t>
            </a:r>
          </a:p>
          <a:p>
            <a:r>
              <a:rPr lang="en-CA" sz="2400" dirty="0"/>
              <a:t>Parallèlement aux décès de chats en Pologne dus au H5N1</a:t>
            </a:r>
          </a:p>
        </p:txBody>
      </p:sp>
      <p:sp>
        <p:nvSpPr>
          <p:cNvPr id="4" name="Slide Number Placeholder 3">
            <a:extLst>
              <a:ext uri="{FF2B5EF4-FFF2-40B4-BE49-F238E27FC236}">
                <a16:creationId xmlns:a16="http://schemas.microsoft.com/office/drawing/2014/main" id="{2BBBB809-DFE8-FA07-7FA6-F78BD07B85C4}"/>
              </a:ext>
            </a:extLst>
          </p:cNvPr>
          <p:cNvSpPr>
            <a:spLocks noGrp="1"/>
          </p:cNvSpPr>
          <p:nvPr>
            <p:ph type="sldNum" sz="quarter" idx="10"/>
          </p:nvPr>
        </p:nvSpPr>
        <p:spPr/>
        <p:txBody>
          <a:bodyPr/>
          <a:lstStyle/>
          <a:p>
            <a:pPr>
              <a:defRPr/>
            </a:pPr>
            <a:fld id="{A5F12CC5-A507-4028-B3C9-257C8E707382}" type="slidenum">
              <a:rPr lang="en-US" smtClean="0"/>
              <a:t>2</a:t>
            </a:fld>
            <a:endParaRPr lang="en-US"/>
          </a:p>
        </p:txBody>
      </p:sp>
    </p:spTree>
    <p:extLst>
      <p:ext uri="{BB962C8B-B14F-4D97-AF65-F5344CB8AC3E}">
        <p14:creationId xmlns:p14="http://schemas.microsoft.com/office/powerpoint/2010/main" val="2556777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5158-3A12-D6F4-97BF-536F9CA10420}"/>
              </a:ext>
            </a:extLst>
          </p:cNvPr>
          <p:cNvSpPr>
            <a:spLocks noGrp="1"/>
          </p:cNvSpPr>
          <p:nvPr>
            <p:ph type="title"/>
          </p:nvPr>
        </p:nvSpPr>
        <p:spPr>
          <a:xfrm>
            <a:off x="838200" y="0"/>
            <a:ext cx="10515600" cy="1382234"/>
          </a:xfrm>
        </p:spPr>
        <p:txBody>
          <a:bodyPr/>
          <a:lstStyle/>
          <a:p>
            <a:pPr>
              <a:defRPr/>
            </a:pPr>
            <a:r>
              <a:rPr lang="en-US" dirty="0">
                <a:hlinkClick r:id="rId3"/>
              </a:rPr>
              <a:t>Les CDC annoncent les résultats de l'étude sur le furet A(H5N1) | Grippe aviaire | CDC</a:t>
            </a:r>
            <a:endParaRPr lang="en-CA" dirty="0"/>
          </a:p>
        </p:txBody>
      </p:sp>
      <p:sp>
        <p:nvSpPr>
          <p:cNvPr id="40963" name="Text Placeholder 2">
            <a:extLst>
              <a:ext uri="{FF2B5EF4-FFF2-40B4-BE49-F238E27FC236}">
                <a16:creationId xmlns:a16="http://schemas.microsoft.com/office/drawing/2014/main" id="{3C38FEC2-7C99-79B8-9B0D-6F12A1295074}"/>
              </a:ext>
            </a:extLst>
          </p:cNvPr>
          <p:cNvSpPr>
            <a:spLocks noGrp="1"/>
          </p:cNvSpPr>
          <p:nvPr>
            <p:ph type="body" sz="quarter" idx="13"/>
          </p:nvPr>
        </p:nvSpPr>
        <p:spPr>
          <a:xfrm>
            <a:off x="731874" y="1366285"/>
            <a:ext cx="4503738" cy="4014788"/>
          </a:xfrm>
        </p:spPr>
        <p:txBody>
          <a:bodyPr/>
          <a:lstStyle/>
          <a:p>
            <a:r>
              <a:rPr lang="en-CA" altLang="en-US" dirty="0"/>
              <a:t>Étude de provocation sur les furets</a:t>
            </a:r>
          </a:p>
          <a:p>
            <a:pPr lvl="1"/>
            <a:r>
              <a:rPr lang="en-CA" altLang="en-US" dirty="0"/>
              <a:t>Virus utilisé dans un cas humain au Texas</a:t>
            </a:r>
          </a:p>
          <a:p>
            <a:r>
              <a:rPr lang="en-CA" altLang="en-US" dirty="0"/>
              <a:t>Les furets infectés transmettent efficacement le virus H5N1 aux furets naïfs par contact direct.</a:t>
            </a:r>
          </a:p>
          <a:p>
            <a:r>
              <a:rPr lang="en-CA" altLang="en-US" dirty="0"/>
              <a:t>Ne s'est pas propagé par le biais de gouttelettes respiratoires</a:t>
            </a:r>
          </a:p>
          <a:p>
            <a:pPr lvl="1"/>
            <a:r>
              <a:rPr lang="en-CA" altLang="en-US" dirty="0"/>
              <a:t>Contrairement à ce qui est observé avec la grippe saisonnière</a:t>
            </a:r>
          </a:p>
        </p:txBody>
      </p:sp>
      <p:sp>
        <p:nvSpPr>
          <p:cNvPr id="40964" name="Slide Number Placeholder 3">
            <a:extLst>
              <a:ext uri="{FF2B5EF4-FFF2-40B4-BE49-F238E27FC236}">
                <a16:creationId xmlns:a16="http://schemas.microsoft.com/office/drawing/2014/main" id="{9CB47A49-24EF-3162-73BE-DE5FB0E759EB}"/>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86A83B1-B8EA-4C31-87C7-85625E037903}" type="slidenum">
              <a:rPr lang="en-US" altLang="en-US" sz="1200" smtClean="0">
                <a:solidFill>
                  <a:srgbClr val="898989"/>
                </a:solidFill>
              </a:rPr>
              <a:t>3</a:t>
            </a:fld>
            <a:endParaRPr lang="en-US" altLang="en-US" sz="1200">
              <a:solidFill>
                <a:srgbClr val="898989"/>
              </a:solidFill>
            </a:endParaRPr>
          </a:p>
        </p:txBody>
      </p:sp>
      <p:sp>
        <p:nvSpPr>
          <p:cNvPr id="40965" name="Text Placeholder 2">
            <a:extLst>
              <a:ext uri="{FF2B5EF4-FFF2-40B4-BE49-F238E27FC236}">
                <a16:creationId xmlns:a16="http://schemas.microsoft.com/office/drawing/2014/main" id="{61B2F897-2EC2-C919-2A97-7F19966FF3DF}"/>
              </a:ext>
            </a:extLst>
          </p:cNvPr>
          <p:cNvSpPr txBox="1">
            <a:spLocks/>
          </p:cNvSpPr>
          <p:nvPr/>
        </p:nvSpPr>
        <p:spPr bwMode="auto">
          <a:xfrm>
            <a:off x="6042837" y="1366285"/>
            <a:ext cx="4503737"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CA" altLang="en-US" dirty="0"/>
              <a:t>Le virus H5N1 d'un cas humain au Texas est mortel chez les furets</a:t>
            </a:r>
          </a:p>
          <a:p>
            <a:r>
              <a:rPr lang="en-CA" altLang="en-US" dirty="0"/>
              <a:t>La grippe saisonnière n'est pas mortelle chez les furets</a:t>
            </a:r>
          </a:p>
          <a:p>
            <a:endParaRPr lang="en-CA" altLang="en-US" dirty="0"/>
          </a:p>
          <a:p>
            <a:r>
              <a:rPr lang="en-CA" altLang="en-US" dirty="0"/>
              <a:t>Pas de changement dans l'évaluation du risque pour la santé publique</a:t>
            </a:r>
          </a:p>
          <a:p>
            <a:pPr lvl="1"/>
            <a:r>
              <a:rPr lang="en-CA" altLang="en-US" dirty="0"/>
              <a:t>Faible risque pour les personnes non exposées aux animaux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Maladie de Lyme</a:t>
            </a:r>
          </a:p>
        </p:txBody>
      </p:sp>
      <p:sp>
        <p:nvSpPr>
          <p:cNvPr id="3" name="Content Placeholder 2"/>
          <p:cNvSpPr>
            <a:spLocks noGrp="1"/>
          </p:cNvSpPr>
          <p:nvPr>
            <p:ph sz="half" idx="1"/>
          </p:nvPr>
        </p:nvSpPr>
        <p:spPr>
          <a:xfrm>
            <a:off x="351556" y="1690688"/>
            <a:ext cx="6658844" cy="4351338"/>
          </a:xfrm>
        </p:spPr>
        <p:txBody>
          <a:bodyPr/>
          <a:lstStyle/>
          <a:p>
            <a:r>
              <a:rPr lang="en-US" dirty="0">
                <a:hlinkClick r:id="rId2"/>
              </a:rPr>
              <a:t>21 cas confirmés de maladie de Lyme en mai : Santé publique Ontario (chch.com)</a:t>
            </a:r>
            <a:endParaRPr lang="en-US" dirty="0"/>
          </a:p>
          <a:p>
            <a:pPr lvl="1"/>
            <a:r>
              <a:rPr lang="en-US" dirty="0"/>
              <a:t>60 cas humains jusqu'à présent en 2024</a:t>
            </a:r>
          </a:p>
          <a:p>
            <a:endParaRPr lang="en-US" dirty="0"/>
          </a:p>
          <a:p>
            <a:r>
              <a:rPr lang="en-US" dirty="0"/>
              <a:t>Des signaux de plus en plus nombreux en provenance du </a:t>
            </a:r>
            <a:r>
              <a:rPr lang="en-US" dirty="0">
                <a:hlinkClick r:id="rId3"/>
              </a:rPr>
              <a:t>Québec </a:t>
            </a:r>
            <a:r>
              <a:rPr lang="en-US" dirty="0"/>
              <a:t>également</a:t>
            </a:r>
          </a:p>
          <a:p>
            <a:r>
              <a:rPr lang="en-US" dirty="0"/>
              <a:t>Les signaux en provenance de la Nouvelle-Angleterre (CT, NY) montrent également des augmentations</a:t>
            </a:r>
          </a:p>
          <a:p>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4</a:t>
            </a:fld>
            <a:endParaRPr lang="en-US"/>
          </a:p>
        </p:txBody>
      </p:sp>
      <p:pic>
        <p:nvPicPr>
          <p:cNvPr id="1026" name="Picture 2" descr="https://www.chch.com/wp-content/uploads/2024/05/ticks-ontario.png">
            <a:hlinkClick r:id="rId2"/>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680536" y="0"/>
            <a:ext cx="3972984" cy="34693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15E1A71-4595-000B-F05A-782C3F083A61}"/>
              </a:ext>
            </a:extLst>
          </p:cNvPr>
          <p:cNvSpPr txBox="1"/>
          <p:nvPr/>
        </p:nvSpPr>
        <p:spPr>
          <a:xfrm>
            <a:off x="455546" y="5710019"/>
            <a:ext cx="6096000" cy="646331"/>
          </a:xfrm>
          <a:prstGeom prst="rect">
            <a:avLst/>
          </a:prstGeom>
          <a:noFill/>
        </p:spPr>
        <p:txBody>
          <a:bodyPr wrap="square">
            <a:spAutoFit/>
          </a:bodyPr>
          <a:lstStyle/>
          <a:p>
            <a:r>
              <a:rPr lang="en-US" sz="1800" dirty="0">
                <a:hlinkClick r:id="rId5"/>
              </a:rPr>
              <a:t>La maladie de Lyme est peut-être plus courante, mais cette maladie transmise par les tiques est en hausse au Canada | Radio-Canada.ca</a:t>
            </a:r>
            <a:endParaRPr lang="en-CA" dirty="0"/>
          </a:p>
        </p:txBody>
      </p:sp>
      <p:pic>
        <p:nvPicPr>
          <p:cNvPr id="8" name="Picture 7">
            <a:hlinkClick r:id="rId3"/>
            <a:extLst>
              <a:ext uri="{FF2B5EF4-FFF2-40B4-BE49-F238E27FC236}">
                <a16:creationId xmlns:a16="http://schemas.microsoft.com/office/drawing/2014/main" id="{10AA80BD-927B-363E-E572-26BF92BE68A1}"/>
              </a:ext>
            </a:extLst>
          </p:cNvPr>
          <p:cNvPicPr>
            <a:picLocks noChangeAspect="1"/>
          </p:cNvPicPr>
          <p:nvPr/>
        </p:nvPicPr>
        <p:blipFill>
          <a:blip r:embed="rId6"/>
          <a:stretch>
            <a:fillRect/>
          </a:stretch>
        </p:blipFill>
        <p:spPr>
          <a:xfrm>
            <a:off x="7680536" y="3530326"/>
            <a:ext cx="3972984" cy="2979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4310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653F9-B89B-81E2-B846-E9F15C378AF0}"/>
              </a:ext>
            </a:extLst>
          </p:cNvPr>
          <p:cNvSpPr>
            <a:spLocks noGrp="1"/>
          </p:cNvSpPr>
          <p:nvPr>
            <p:ph type="title"/>
          </p:nvPr>
        </p:nvSpPr>
        <p:spPr/>
        <p:txBody>
          <a:bodyPr/>
          <a:lstStyle/>
          <a:p>
            <a:r>
              <a:rPr lang="en-US" sz="3600" dirty="0">
                <a:hlinkClick r:id="rId3"/>
              </a:rPr>
              <a:t>L'augmentation du nombre d'infections par la tularémie incite à mettre en garde les propriétaires de chats (startribune.com)</a:t>
            </a:r>
            <a:br>
              <a:rPr lang="en-US" sz="3600" dirty="0"/>
            </a:br>
            <a:endParaRPr lang="en-CA" sz="3600" dirty="0"/>
          </a:p>
        </p:txBody>
      </p:sp>
      <p:sp>
        <p:nvSpPr>
          <p:cNvPr id="3" name="Text Placeholder 2">
            <a:extLst>
              <a:ext uri="{FF2B5EF4-FFF2-40B4-BE49-F238E27FC236}">
                <a16:creationId xmlns:a16="http://schemas.microsoft.com/office/drawing/2014/main" id="{448F6172-443A-CD14-314C-40738A9ADA3B}"/>
              </a:ext>
            </a:extLst>
          </p:cNvPr>
          <p:cNvSpPr>
            <a:spLocks noGrp="1"/>
          </p:cNvSpPr>
          <p:nvPr>
            <p:ph type="body" sz="quarter" idx="13"/>
          </p:nvPr>
        </p:nvSpPr>
        <p:spPr>
          <a:xfrm>
            <a:off x="624840" y="1537638"/>
            <a:ext cx="5804338" cy="4306450"/>
          </a:xfrm>
        </p:spPr>
        <p:txBody>
          <a:bodyPr/>
          <a:lstStyle/>
          <a:p>
            <a:r>
              <a:rPr lang="en-CA" sz="2000" dirty="0"/>
              <a:t>Le Minnesota met en garde les propriétaires de chats contre la tularémie (20 juin)</a:t>
            </a:r>
          </a:p>
          <a:p>
            <a:r>
              <a:rPr lang="en-CA" sz="2000" dirty="0"/>
              <a:t>21 cas d'animaux en 2023, soit le triple du taux normal</a:t>
            </a:r>
          </a:p>
          <a:p>
            <a:r>
              <a:rPr lang="en-CA" sz="2000" dirty="0"/>
              <a:t>7 cas confirmés jusqu'à présent en 2024</a:t>
            </a:r>
          </a:p>
          <a:p>
            <a:r>
              <a:rPr lang="en-CA" sz="2000" dirty="0"/>
              <a:t>Des vétérinaires signalent de la fièvre, des gonflements et des lésions cutanées chez des animaux non testés</a:t>
            </a:r>
            <a:endParaRPr lang="en-US" sz="2000" dirty="0">
              <a:hlinkClick r:id="rId4"/>
            </a:endParaRPr>
          </a:p>
          <a:p>
            <a:r>
              <a:rPr lang="en-US" sz="1600" dirty="0">
                <a:hlinkClick r:id="rId4"/>
              </a:rPr>
              <a:t>Des animaux sauvages testés positifs à la tularémie - Mid-Utah Radio (midutahradio.com) </a:t>
            </a:r>
            <a:r>
              <a:rPr lang="en-US" sz="1600" dirty="0"/>
              <a:t>(avril)</a:t>
            </a:r>
          </a:p>
          <a:p>
            <a:r>
              <a:rPr lang="en-US" sz="1800" dirty="0">
                <a:hlinkClick r:id="rId5"/>
              </a:rPr>
              <a:t>Le département constate une augmentation inattendue des signalements de tularémie - Wyoming Department of Health </a:t>
            </a:r>
            <a:r>
              <a:rPr lang="en-US" sz="1800" dirty="0"/>
              <a:t>(27 juin)</a:t>
            </a:r>
          </a:p>
          <a:p>
            <a:pPr marL="0" indent="0">
              <a:buNone/>
            </a:pPr>
            <a:r>
              <a:rPr lang="en-CA" b="1" dirty="0"/>
              <a:t>Question : Des augmentations ont-elles été constatées au Canada ?</a:t>
            </a:r>
          </a:p>
        </p:txBody>
      </p:sp>
      <p:sp>
        <p:nvSpPr>
          <p:cNvPr id="4" name="Slide Number Placeholder 3">
            <a:extLst>
              <a:ext uri="{FF2B5EF4-FFF2-40B4-BE49-F238E27FC236}">
                <a16:creationId xmlns:a16="http://schemas.microsoft.com/office/drawing/2014/main" id="{CE4E8F2A-8935-2558-F8BD-57962B94546E}"/>
              </a:ext>
            </a:extLst>
          </p:cNvPr>
          <p:cNvSpPr>
            <a:spLocks noGrp="1"/>
          </p:cNvSpPr>
          <p:nvPr>
            <p:ph type="sldNum" sz="quarter" idx="14"/>
          </p:nvPr>
        </p:nvSpPr>
        <p:spPr/>
        <p:txBody>
          <a:bodyPr/>
          <a:lstStyle/>
          <a:p>
            <a:pPr>
              <a:defRPr/>
            </a:pPr>
            <a:fld id="{A5F12CC5-A507-4028-B3C9-257C8E707382}" type="slidenum">
              <a:rPr lang="en-US" smtClean="0"/>
              <a:t>5</a:t>
            </a:fld>
            <a:endParaRPr lang="en-US"/>
          </a:p>
        </p:txBody>
      </p:sp>
      <p:pic>
        <p:nvPicPr>
          <p:cNvPr id="1026" name="Picture 2">
            <a:extLst>
              <a:ext uri="{FF2B5EF4-FFF2-40B4-BE49-F238E27FC236}">
                <a16:creationId xmlns:a16="http://schemas.microsoft.com/office/drawing/2014/main" id="{BB770C90-C73B-F71F-19F7-5F9E27B850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5863" y="1690688"/>
            <a:ext cx="5402966" cy="37543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F880BCE-ACB6-A5FB-8A30-2904E3CB6451}"/>
              </a:ext>
            </a:extLst>
          </p:cNvPr>
          <p:cNvSpPr txBox="1"/>
          <p:nvPr/>
        </p:nvSpPr>
        <p:spPr>
          <a:xfrm>
            <a:off x="6575862" y="5691038"/>
            <a:ext cx="5545017" cy="646331"/>
          </a:xfrm>
          <a:prstGeom prst="rect">
            <a:avLst/>
          </a:prstGeom>
          <a:noFill/>
        </p:spPr>
        <p:txBody>
          <a:bodyPr wrap="square">
            <a:spAutoFit/>
          </a:bodyPr>
          <a:lstStyle/>
          <a:p>
            <a:r>
              <a:rPr lang="en-US" dirty="0">
                <a:hlinkClick r:id="rId7"/>
              </a:rPr>
              <a:t>La tularémie - une maladie réémergente de plus en plus préoccupante - PMC (nih.gov)</a:t>
            </a:r>
            <a:endParaRPr lang="en-CA" dirty="0"/>
          </a:p>
        </p:txBody>
      </p:sp>
    </p:spTree>
    <p:extLst>
      <p:ext uri="{BB962C8B-B14F-4D97-AF65-F5344CB8AC3E}">
        <p14:creationId xmlns:p14="http://schemas.microsoft.com/office/powerpoint/2010/main" val="252412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C652-8D7F-44BF-7AFD-89E4996414D4}"/>
              </a:ext>
            </a:extLst>
          </p:cNvPr>
          <p:cNvSpPr>
            <a:spLocks noGrp="1"/>
          </p:cNvSpPr>
          <p:nvPr>
            <p:ph type="title"/>
          </p:nvPr>
        </p:nvSpPr>
        <p:spPr/>
        <p:txBody>
          <a:bodyPr/>
          <a:lstStyle/>
          <a:p>
            <a:r>
              <a:rPr lang="en-CA" dirty="0"/>
              <a:t>Résultats scientifiques</a:t>
            </a:r>
          </a:p>
        </p:txBody>
      </p:sp>
      <p:sp>
        <p:nvSpPr>
          <p:cNvPr id="6" name="Text Placeholder 5">
            <a:extLst>
              <a:ext uri="{FF2B5EF4-FFF2-40B4-BE49-F238E27FC236}">
                <a16:creationId xmlns:a16="http://schemas.microsoft.com/office/drawing/2014/main" id="{7C8ECE57-A9E2-50A4-615C-9F8A0342C6A4}"/>
              </a:ext>
            </a:extLst>
          </p:cNvPr>
          <p:cNvSpPr>
            <a:spLocks noGrp="1"/>
          </p:cNvSpPr>
          <p:nvPr>
            <p:ph type="body" sz="quarter" idx="13"/>
          </p:nvPr>
        </p:nvSpPr>
        <p:spPr>
          <a:xfrm>
            <a:off x="757177" y="1641395"/>
            <a:ext cx="10515600" cy="4764249"/>
          </a:xfrm>
        </p:spPr>
        <p:txBody>
          <a:bodyPr/>
          <a:lstStyle/>
          <a:p>
            <a:r>
              <a:rPr lang="en-US" sz="2400" dirty="0">
                <a:hlinkClick r:id="rId2"/>
              </a:rPr>
              <a:t>Notes de terrain : </a:t>
            </a:r>
            <a:r>
              <a:rPr lang="en-US" sz="2400" i="1" dirty="0">
                <a:hlinkClick r:id="rId2"/>
              </a:rPr>
              <a:t>Corynebacterium </a:t>
            </a:r>
            <a:r>
              <a:rPr lang="en-US" sz="2400" i="1" dirty="0" err="1">
                <a:hlinkClick r:id="rId2"/>
              </a:rPr>
              <a:t>ulcerans </a:t>
            </a:r>
            <a:r>
              <a:rPr lang="en-US" sz="2400" dirty="0">
                <a:hlinkClick r:id="rId2"/>
              </a:rPr>
              <a:t>toxigène chez l'homme et les animaux domestiques - Utah et Colorado, 2022-2023 | MMWR (cdc.gov)</a:t>
            </a:r>
            <a:endParaRPr lang="en-US" sz="2400" dirty="0"/>
          </a:p>
          <a:p>
            <a:r>
              <a:rPr lang="en-US" sz="2400" dirty="0">
                <a:hlinkClick r:id="rId3"/>
              </a:rPr>
              <a:t>Séroprévalence mondiale et prévalence de l'infection grippale chez le chien (Canis </a:t>
            </a:r>
            <a:r>
              <a:rPr lang="en-US" sz="2400" dirty="0" err="1">
                <a:hlinkClick r:id="rId3"/>
              </a:rPr>
              <a:t>familiaris</a:t>
            </a:r>
            <a:r>
              <a:rPr lang="en-US" sz="2400" dirty="0">
                <a:hlinkClick r:id="rId3"/>
              </a:rPr>
              <a:t>) : Une revue systématique et une méta-analyse - Leung - 2024 - Revues en Virologie Médicale - Wiley Online Library</a:t>
            </a:r>
            <a:endParaRPr lang="en-US" sz="2400" dirty="0"/>
          </a:p>
          <a:p>
            <a:r>
              <a:rPr lang="en-US" sz="2400" dirty="0">
                <a:hlinkClick r:id="rId4"/>
              </a:rPr>
              <a:t>4 nouveaux chats testés positifs à la grippe aviaire H5N1 aux États-Unis - BNO News</a:t>
            </a:r>
            <a:endParaRPr lang="en-US" sz="2400" dirty="0"/>
          </a:p>
          <a:p>
            <a:r>
              <a:rPr lang="en-US" sz="2400" dirty="0">
                <a:hlinkClick r:id="rId5"/>
              </a:rPr>
              <a:t>Des chiens en mouvement : Estimation du risque de rage chez les chiens importés aux États-Unis, 2015-2022 - </a:t>
            </a:r>
            <a:r>
              <a:rPr lang="en-US" sz="2400" dirty="0" err="1">
                <a:hlinkClick r:id="rId5"/>
              </a:rPr>
              <a:t>Pieracci </a:t>
            </a:r>
            <a:r>
              <a:rPr lang="en-US" sz="2400" dirty="0">
                <a:hlinkClick r:id="rId5"/>
              </a:rPr>
              <a:t>- Zoonoses and Public Health - Wiley Online Library</a:t>
            </a:r>
            <a:endParaRPr lang="en-US" sz="2400" dirty="0"/>
          </a:p>
          <a:p>
            <a:r>
              <a:rPr lang="en-US" sz="2400" dirty="0">
                <a:hlinkClick r:id="rId6"/>
              </a:rPr>
              <a:t>Série de cas d'infections par le virus du canyon de Jamestown avec résultats neurologiques, Canada, 2011-2016 - Volume 30, Numéro 5-Mai 2024 - Revue des maladies infectieuses émergentes - CDC</a:t>
            </a:r>
            <a:endParaRPr lang="en-US" altLang="en-US" sz="2400" dirty="0"/>
          </a:p>
          <a:p>
            <a:endParaRPr lang="en-CA" sz="2400" dirty="0"/>
          </a:p>
        </p:txBody>
      </p:sp>
      <p:sp>
        <p:nvSpPr>
          <p:cNvPr id="5" name="Slide Number Placeholder 4">
            <a:extLst>
              <a:ext uri="{FF2B5EF4-FFF2-40B4-BE49-F238E27FC236}">
                <a16:creationId xmlns:a16="http://schemas.microsoft.com/office/drawing/2014/main" id="{AF65D959-544F-9286-A962-F0CEBF385DA3}"/>
              </a:ext>
            </a:extLst>
          </p:cNvPr>
          <p:cNvSpPr>
            <a:spLocks noGrp="1"/>
          </p:cNvSpPr>
          <p:nvPr>
            <p:ph type="sldNum" sz="quarter" idx="14"/>
          </p:nvPr>
        </p:nvSpPr>
        <p:spPr/>
        <p:txBody>
          <a:bodyPr/>
          <a:lstStyle/>
          <a:p>
            <a:pPr>
              <a:defRPr/>
            </a:pPr>
            <a:fld id="{222C2B47-41F2-42A5-AA41-34CCD9669551}" type="slidenum">
              <a:rPr lang="en-US" smtClean="0"/>
              <a:t>6</a:t>
            </a:fld>
            <a:endParaRPr lang="en-US"/>
          </a:p>
        </p:txBody>
      </p:sp>
    </p:spTree>
    <p:extLst>
      <p:ext uri="{BB962C8B-B14F-4D97-AF65-F5344CB8AC3E}">
        <p14:creationId xmlns:p14="http://schemas.microsoft.com/office/powerpoint/2010/main" val="237447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7DB4C-4B32-F342-CB57-7BC102699132}"/>
              </a:ext>
            </a:extLst>
          </p:cNvPr>
          <p:cNvSpPr>
            <a:spLocks noGrp="1"/>
          </p:cNvSpPr>
          <p:nvPr>
            <p:ph type="title"/>
          </p:nvPr>
        </p:nvSpPr>
        <p:spPr/>
        <p:txBody>
          <a:bodyPr/>
          <a:lstStyle/>
          <a:p>
            <a:r>
              <a:rPr lang="en-CA" dirty="0"/>
              <a:t>Résultats scientifiques</a:t>
            </a:r>
          </a:p>
        </p:txBody>
      </p:sp>
      <p:sp>
        <p:nvSpPr>
          <p:cNvPr id="3" name="Text Placeholder 2">
            <a:extLst>
              <a:ext uri="{FF2B5EF4-FFF2-40B4-BE49-F238E27FC236}">
                <a16:creationId xmlns:a16="http://schemas.microsoft.com/office/drawing/2014/main" id="{6F0EB5DD-0D5F-C741-8657-32D3D8CC9908}"/>
              </a:ext>
            </a:extLst>
          </p:cNvPr>
          <p:cNvSpPr>
            <a:spLocks noGrp="1"/>
          </p:cNvSpPr>
          <p:nvPr>
            <p:ph type="body" sz="quarter" idx="13"/>
          </p:nvPr>
        </p:nvSpPr>
        <p:spPr/>
        <p:txBody>
          <a:bodyPr/>
          <a:lstStyle/>
          <a:p>
            <a:r>
              <a:rPr lang="en-US" dirty="0">
                <a:hlinkClick r:id="rId2"/>
              </a:rPr>
              <a:t>Prévalence de </a:t>
            </a:r>
            <a:r>
              <a:rPr lang="en-US" dirty="0" err="1">
                <a:hlinkClick r:id="rId2"/>
              </a:rPr>
              <a:t>Baylisascaris procyonis </a:t>
            </a:r>
            <a:r>
              <a:rPr lang="en-US" dirty="0">
                <a:hlinkClick r:id="rId2"/>
              </a:rPr>
              <a:t>chez les rongeurs sauvages du centre de la Géorgie, USA - PubMed (nih.gov)</a:t>
            </a:r>
            <a:endParaRPr lang="en-CA" dirty="0"/>
          </a:p>
          <a:p>
            <a:r>
              <a:rPr lang="en-US" dirty="0">
                <a:hlinkClick r:id="rId3"/>
              </a:rPr>
              <a:t>Microorganismes | Texte intégral gratuit | Maladie des voies respiratoires supérieures chez un chien infecté par un virus aviaire A/H5N1 hautement pathogène (mdpi.com)</a:t>
            </a:r>
            <a:endParaRPr lang="en-US" dirty="0"/>
          </a:p>
          <a:p>
            <a:r>
              <a:rPr lang="en-US" dirty="0">
                <a:hlinkClick r:id="rId4"/>
              </a:rPr>
              <a:t>Sporotrichose chez des chats domestiques et un technicien vétérinaire, Kansas, États-Unis, 2022 - Volume 30, Numéro 5-Mai 2024 - Revue des Maladies Infectieuses Émergentes - CDC</a:t>
            </a:r>
            <a:endParaRPr lang="en-US" dirty="0"/>
          </a:p>
          <a:p>
            <a:endParaRPr lang="en-CA" dirty="0"/>
          </a:p>
        </p:txBody>
      </p:sp>
      <p:sp>
        <p:nvSpPr>
          <p:cNvPr id="4" name="Slide Number Placeholder 3">
            <a:extLst>
              <a:ext uri="{FF2B5EF4-FFF2-40B4-BE49-F238E27FC236}">
                <a16:creationId xmlns:a16="http://schemas.microsoft.com/office/drawing/2014/main" id="{1F6B5839-1D76-9080-81B1-2CAAFFC548EF}"/>
              </a:ext>
            </a:extLst>
          </p:cNvPr>
          <p:cNvSpPr>
            <a:spLocks noGrp="1"/>
          </p:cNvSpPr>
          <p:nvPr>
            <p:ph type="sldNum" sz="quarter" idx="14"/>
          </p:nvPr>
        </p:nvSpPr>
        <p:spPr/>
        <p:txBody>
          <a:bodyPr/>
          <a:lstStyle/>
          <a:p>
            <a:pPr>
              <a:defRPr/>
            </a:pPr>
            <a:fld id="{A5F12CC5-A507-4028-B3C9-257C8E707382}" type="slidenum">
              <a:rPr lang="en-US" smtClean="0"/>
              <a:t>7</a:t>
            </a:fld>
            <a:endParaRPr lang="en-US"/>
          </a:p>
        </p:txBody>
      </p:sp>
    </p:spTree>
    <p:extLst>
      <p:ext uri="{BB962C8B-B14F-4D97-AF65-F5344CB8AC3E}">
        <p14:creationId xmlns:p14="http://schemas.microsoft.com/office/powerpoint/2010/main" val="417258273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21887</TotalTime>
  <Words>898</Words>
  <Application>Microsoft Office PowerPoint</Application>
  <PresentationFormat>Widescreen</PresentationFormat>
  <Paragraphs>70</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Nunito</vt:lpstr>
      <vt:lpstr>2_Office Theme</vt:lpstr>
      <vt:lpstr>Communauté des maladies émergentes et zoonotiques Identifier les risques émergents grâce à l'intelligence collective</vt:lpstr>
      <vt:lpstr>Virus | Texte intégral gratuit | Infection naturelle par le virus hautement pathogène de la grippe aviaire A/H5N1 chez des furets de compagnie (mdpi.com)</vt:lpstr>
      <vt:lpstr>Les CDC annoncent les résultats de l'étude sur le furet A(H5N1) | Grippe aviaire | CDC</vt:lpstr>
      <vt:lpstr>Maladie de Lyme</vt:lpstr>
      <vt:lpstr>L'augmentation du nombre d'infections par la tularémie incite à mettre en garde les propriétaires de chats (startribune.com) </vt:lpstr>
      <vt:lpstr>Résultats scientifiques</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docId:7880D7FDA0D1749208E4A29B1A487E64</cp:keywords>
  <cp:lastModifiedBy>Murray Gillies</cp:lastModifiedBy>
  <cp:revision>475</cp:revision>
  <dcterms:created xsi:type="dcterms:W3CDTF">2020-02-07T23:34:08Z</dcterms:created>
  <dcterms:modified xsi:type="dcterms:W3CDTF">2024-07-05T18:56:00Z</dcterms:modified>
</cp:coreProperties>
</file>