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410" r:id="rId3"/>
    <p:sldId id="411" r:id="rId4"/>
    <p:sldId id="409" r:id="rId5"/>
    <p:sldId id="408" r:id="rId6"/>
    <p:sldId id="293" r:id="rId7"/>
    <p:sldId id="272" r:id="rId8"/>
    <p:sldId id="403"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73193" autoAdjust="0"/>
  </p:normalViewPr>
  <p:slideViewPr>
    <p:cSldViewPr snapToGrid="0">
      <p:cViewPr varScale="1">
        <p:scale>
          <a:sx n="54" d="100"/>
          <a:sy n="54" d="100"/>
        </p:scale>
        <p:origin x="86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lovma.org/cvma-news/influenza-a-highly-pathogenic-avian-influenza-h5n1-in-domestic-ca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cdc.gov/eid/article/30/10/24-0526_artic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~3 mois de mise à jour de l'analyse environnementale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400" dirty="0"/>
              <a:t>Nous avons déjà parlé des chats et de l'influenza aviaire hautement pathogène - l'année dernière avec les rapports de la Pologne et de la Corée du Sud, puis divers rapports en cours pour les États-Unis et certains pour le Canada également.</a:t>
            </a:r>
          </a:p>
          <a:p>
            <a:pPr marL="0" indent="0">
              <a:buNone/>
            </a:pPr>
            <a:endParaRPr lang="en-CA" sz="1400" dirty="0"/>
          </a:p>
          <a:p>
            <a:pPr marL="0" indent="0">
              <a:buNone/>
            </a:pPr>
            <a:r>
              <a:rPr lang="en-CA" sz="1400" dirty="0"/>
              <a:t>Le 9 août, le </a:t>
            </a:r>
            <a:r>
              <a:rPr lang="en-CA" sz="1400" dirty="0">
                <a:hlinkClick r:id="rId3"/>
              </a:rPr>
              <a:t>Colorado </a:t>
            </a:r>
            <a:r>
              <a:rPr lang="en-CA" sz="1400" dirty="0"/>
              <a:t>a publié des informations concernant six chats domestiques chez lesquels l'IAHP H5N1 a été diagnostiquée dans l'État en 2024.</a:t>
            </a:r>
          </a:p>
          <a:p>
            <a:r>
              <a:rPr lang="en-CA" sz="1200" dirty="0"/>
              <a:t>Un chat était directement lié à une exploitation laitière</a:t>
            </a:r>
          </a:p>
          <a:p>
            <a:r>
              <a:rPr lang="en-CA" sz="1200" dirty="0"/>
              <a:t>Deux étaient des chats d'intérieur (pas d'exposition directe connue au virus).</a:t>
            </a:r>
          </a:p>
          <a:p>
            <a:r>
              <a:rPr lang="en-CA" sz="1200" dirty="0"/>
              <a:t>Trois étaient des chats d'intérieur/extérieur (chassaient les souris et/ou les petits oiseaux)</a:t>
            </a:r>
          </a:p>
          <a:p>
            <a:r>
              <a:rPr lang="en-CA" sz="1200" dirty="0"/>
              <a:t>Cinq des six chats présentaient des symptômes respiratoires et des troubles neurologiques</a:t>
            </a:r>
          </a:p>
          <a:p>
            <a:pPr marL="0" indent="0">
              <a:buNone/>
            </a:pPr>
            <a:r>
              <a:rPr lang="en-CA" sz="1200" dirty="0"/>
              <a:t>Il est intéressant de noter que les chats d'intérieur n'ont pas été directement exposés (en Corée du Sud, l'épidémie a été liée aux aliments pour animaux de compagnie, mais je ne pense pas que la Pologne ait jamais identifié la source de l'épidémie).</a:t>
            </a:r>
          </a:p>
          <a:p>
            <a:pPr marL="0" indent="0">
              <a:buNone/>
            </a:pPr>
            <a:endParaRPr lang="en-CA" sz="1200" dirty="0"/>
          </a:p>
          <a:p>
            <a:pPr marL="0" indent="0">
              <a:buNone/>
            </a:pPr>
            <a:r>
              <a:rPr lang="en-CA" sz="1200" dirty="0"/>
              <a:t>À ce jour, l'USDA a confirmé un total de 53 détections d'IAHP chez des chats domestiques (tous les carrés noirs sur la carte de l'USDA).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certains d'entre eux étaient associés à des </a:t>
            </a:r>
            <a:r>
              <a:rPr lang="en-CA" sz="1200" dirty="0" err="1"/>
              <a:t>cas</a:t>
            </a:r>
            <a:r>
              <a:rPr lang="en-CA" sz="1200" dirty="0"/>
              <a:t> chez des vaches laitières et d'autres ont été détectés chez des chats dans d'autres États. Il convient de noter que la page consacrée aux mammifères inclut désormais les détections positives d'IAHP H5N1 chez les espèces de chats avant le 1er mars 2024.</a:t>
            </a:r>
          </a:p>
          <a:p>
            <a:pPr marL="0" indent="0">
              <a:buNone/>
            </a:pPr>
            <a:endParaRPr lang="en-CA" sz="1200" dirty="0"/>
          </a:p>
          <a:p>
            <a:pPr marL="0" indent="0">
              <a:buNone/>
            </a:pPr>
            <a:endParaRPr lang="en-CA" sz="1200" dirty="0"/>
          </a:p>
          <a:p>
            <a:pPr marL="0" indent="0">
              <a:buNone/>
            </a:pPr>
            <a:r>
              <a:rPr lang="en-CA" sz="1200" dirty="0"/>
              <a:t>Le Michigan a également publié une feuille de questions-réponses sur l'IAHP chez les chats.</a:t>
            </a:r>
          </a:p>
          <a:p>
            <a:pPr marL="0" indent="0">
              <a:buNone/>
            </a:pPr>
            <a:endParaRPr lang="en-CA" sz="1200" dirty="0"/>
          </a:p>
          <a:p>
            <a:pPr marL="0" indent="0">
              <a:buNone/>
            </a:pPr>
            <a:endParaRPr lang="en-CA" sz="1200" dirty="0"/>
          </a:p>
          <a:p>
            <a:pPr marL="0" indent="0">
              <a:buNone/>
            </a:pPr>
            <a:r>
              <a:rPr lang="en-CA" sz="1200" dirty="0"/>
              <a:t>Et puis une découverte scientifique de la Corée du Sud - </a:t>
            </a:r>
          </a:p>
          <a:p>
            <a:pPr marL="0" indent="0">
              <a:buNone/>
            </a:pPr>
            <a:r>
              <a:rPr lang="en-CA" b="0" i="0" dirty="0">
                <a:solidFill>
                  <a:srgbClr val="000000"/>
                </a:solidFill>
                <a:effectLst/>
                <a:latin typeface="Open Sans" panose="020B0606030504020204" pitchFamily="34" charset="0"/>
              </a:rPr>
              <a:t>En 2023, des </a:t>
            </a:r>
            <a:r>
              <a:rPr lang="en-CA" b="0" i="0" dirty="0" err="1">
                <a:solidFill>
                  <a:srgbClr val="000000"/>
                </a:solidFill>
                <a:effectLst/>
                <a:latin typeface="Open Sans" panose="020B0606030504020204" pitchFamily="34" charset="0"/>
              </a:rPr>
              <a:t>cas</a:t>
            </a:r>
            <a:r>
              <a:rPr lang="en-CA" b="0" i="0" dirty="0">
                <a:solidFill>
                  <a:srgbClr val="000000"/>
                </a:solidFill>
                <a:effectLst/>
                <a:latin typeface="Open Sans" panose="020B0606030504020204" pitchFamily="34" charset="0"/>
              </a:rPr>
              <a:t> d'infection par le virus IAHP H5N1 ont été signalés chez des chats en Corée du Sud. Les virus H5N1 du clade 2.3.4.4b isolés chez deux chats présentaient des mutations dans le gène de la protéine basique de la polymérase 2 codant pour des substitutions d'un seul acide aminé E627K ou D701N, qui sont associées à l'adaptation du virus chez les mammifères. Les chercheurs ont analysé la pathogénicité et la transmission des virus H5N1 dérivés de chats chez d'autres mammifères. Les deux isolats ont provoqué des infections mortelles chez les souris et les furets. Des infections par contact ont été observées entre furets, ce qui confirme que les virus ont une pathogénicité et une transmission élevées chez les mammifères. </a:t>
            </a:r>
            <a:endParaRPr lang="en-CA" sz="1200"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27735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Calibri" panose="020F0502020204030204" pitchFamily="34" charset="0"/>
              </a:rPr>
              <a:t>En </a:t>
            </a:r>
            <a:r>
              <a:rPr lang="en-CA" sz="1800" dirty="0" err="1">
                <a:effectLst/>
                <a:latin typeface="Calibri" panose="020F0502020204030204" pitchFamily="34" charset="0"/>
                <a:ea typeface="Calibri" panose="020F0502020204030204" pitchFamily="34" charset="0"/>
              </a:rPr>
              <a:t>ce</a:t>
            </a:r>
            <a:r>
              <a:rPr lang="en-CA" sz="1800" dirty="0">
                <a:effectLst/>
                <a:latin typeface="Calibri" panose="020F0502020204030204" pitchFamily="34" charset="0"/>
                <a:ea typeface="Calibri" panose="020F0502020204030204" pitchFamily="34" charset="0"/>
              </a:rPr>
              <a:t> qui </a:t>
            </a:r>
            <a:r>
              <a:rPr lang="en-CA" sz="1800" dirty="0" err="1">
                <a:effectLst/>
                <a:latin typeface="Calibri" panose="020F0502020204030204" pitchFamily="34" charset="0"/>
                <a:ea typeface="Calibri" panose="020F0502020204030204" pitchFamily="34" charset="0"/>
              </a:rPr>
              <a:t>concerne le </a:t>
            </a:r>
            <a:r>
              <a:rPr lang="en-CA" sz="1800" dirty="0">
                <a:effectLst/>
                <a:latin typeface="Calibri" panose="020F0502020204030204" pitchFamily="34" charset="0"/>
                <a:ea typeface="Calibri" panose="020F0502020204030204" pitchFamily="34" charset="0"/>
              </a:rPr>
              <a:t>Canada, </a:t>
            </a:r>
            <a:r>
              <a:rPr lang="en-CA" sz="2400" dirty="0"/>
              <a:t>aucun cas récent n'</a:t>
            </a:r>
            <a:r>
              <a:rPr lang="en-CA" sz="1800" dirty="0">
                <a:effectLst/>
                <a:latin typeface="Calibri" panose="020F0502020204030204" pitchFamily="34" charset="0"/>
                <a:ea typeface="Calibri" panose="020F0502020204030204" pitchFamily="34" charset="0"/>
              </a:rPr>
              <a:t>a </a:t>
            </a:r>
            <a:r>
              <a:rPr lang="en-CA" sz="2400" dirty="0"/>
              <a:t>été signalé chez les chats au Canada.</a:t>
            </a:r>
          </a:p>
          <a:p>
            <a:r>
              <a:rPr lang="en-CA" sz="2000" dirty="0"/>
              <a:t>L'année dernière, 2 chats d'Alberta ont été identifiés 17 novembre 2023</a:t>
            </a:r>
          </a:p>
          <a:p>
            <a:r>
              <a:rPr lang="en-CA" sz="2000" dirty="0"/>
              <a:t>L'IAHP a été confirmée le 15 décembre 2024.</a:t>
            </a:r>
          </a:p>
          <a:p>
            <a:pPr lvl="1"/>
            <a:r>
              <a:rPr lang="en-CA" sz="1600" dirty="0"/>
              <a:t>En tant que clade 2.3.4.4b Réassortiment de l'Eurasie et de l'Amérique du Nord</a:t>
            </a:r>
          </a:p>
          <a:p>
            <a:r>
              <a:rPr lang="en-CA" sz="2000" dirty="0"/>
              <a:t>Les deux chats provenaient d'un élevage de bovins</a:t>
            </a:r>
          </a:p>
          <a:p>
            <a:r>
              <a:rPr lang="en-CA" sz="2000" dirty="0"/>
              <a:t>1</a:t>
            </a:r>
            <a:r>
              <a:rPr lang="en-CA" sz="2000" baseline="30000" dirty="0"/>
              <a:t>re</a:t>
            </a:r>
            <a:r>
              <a:rPr lang="en-CA" sz="2000" dirty="0"/>
              <a:t> chat mort sans avoir été testé</a:t>
            </a:r>
          </a:p>
          <a:p>
            <a:r>
              <a:rPr lang="en-CA" sz="2000" dirty="0"/>
              <a:t>2</a:t>
            </a:r>
            <a:r>
              <a:rPr lang="en-CA" sz="2000" baseline="30000" dirty="0"/>
              <a:t>me</a:t>
            </a:r>
            <a:r>
              <a:rPr lang="en-CA" sz="2000" dirty="0"/>
              <a:t> chat a présenté des signes neurologiques et a été testé</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Calibri" panose="020F0502020204030204" pitchFamily="34" charset="0"/>
              </a:rPr>
              <a:t>Il est intéressant de noter que les chats provenaient d'un élevage de bovins de boucherie (une chose à laquelle nous n'aurions pas vraiment pensé en novembre 2023), mais qu'ils ont très probablement été en contact avec des oiseaux sauvages.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Calibri" panose="020F0502020204030204" pitchFamily="34" charset="0"/>
              </a:rPr>
              <a:t>Des liens sont affichés ici vers le document de communication des risques créé par le CAHSS sur la grippe aviaire hautement pathogène et les chats, ainsi que vers la page web de l'ACIA consacrée aux animaux atteints de la grippe aviaire hautement pathogène.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Calibri" panose="020F0502020204030204" pitchFamily="34" charset="0"/>
              </a:rPr>
              <a:t>Question au groupe - y a-t-il eu des mises à jour ou des nouvelles concernant les tests sur les chats sauvages en Ontario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290349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solidFill>
                  <a:srgbClr val="000000"/>
                </a:solidFill>
                <a:latin typeface="+mn-lt"/>
              </a:rPr>
              <a:t>Lors du dernier appel du CAHSS sur les animaux de compagnie, une recrudescence de l'infection par la tularémie aux États-Unis a suscité une mise en garde, en particulier pour les propriétaires de chats.</a:t>
            </a:r>
          </a:p>
          <a:p>
            <a:pPr marL="0" indent="0">
              <a:buFontTx/>
              <a:buNone/>
            </a:pPr>
            <a:endParaRPr lang="en-CA" dirty="0">
              <a:latin typeface="+mn-lt"/>
            </a:endParaRPr>
          </a:p>
          <a:p>
            <a:pPr marL="0" indent="0">
              <a:buFontTx/>
              <a:buNone/>
            </a:pPr>
            <a:r>
              <a:rPr lang="en-CA" dirty="0">
                <a:latin typeface="+mn-lt"/>
              </a:rPr>
              <a:t>Mises à jour depuis :</a:t>
            </a:r>
          </a:p>
          <a:p>
            <a:pPr marL="171450" indent="-171450">
              <a:buFontTx/>
              <a:buChar char="-"/>
            </a:pPr>
            <a:r>
              <a:rPr lang="en-CA" dirty="0">
                <a:latin typeface="+mn-lt"/>
              </a:rPr>
              <a:t>En juillet, le premier cas humain a été détecté au Colorado.</a:t>
            </a:r>
          </a:p>
          <a:p>
            <a:pPr marL="171450" indent="-171450">
              <a:buFontTx/>
              <a:buChar char="-"/>
            </a:pPr>
            <a:r>
              <a:rPr lang="en-CA" dirty="0">
                <a:latin typeface="+mn-lt"/>
              </a:rPr>
              <a:t>Par ailleurs, le </a:t>
            </a:r>
            <a:r>
              <a:rPr lang="en-CA" b="0" i="0" dirty="0">
                <a:solidFill>
                  <a:srgbClr val="333333"/>
                </a:solidFill>
                <a:effectLst/>
                <a:latin typeface="+mn-lt"/>
              </a:rPr>
              <a:t>département des ressources naturelles de l'Indiana a également signalé plus de 20 lapins trouvés morts depuis le mois d'avril dans le comté de Tippecanoe.</a:t>
            </a:r>
            <a:endParaRPr lang="en-CA" dirty="0">
              <a:latin typeface="+mn-lt"/>
            </a:endParaRPr>
          </a:p>
          <a:p>
            <a:pPr marL="0" indent="0">
              <a:buFontTx/>
              <a:buNone/>
            </a:pPr>
            <a:endParaRPr lang="en-CA" b="1" dirty="0">
              <a:latin typeface="+mn-lt"/>
            </a:endParaRPr>
          </a:p>
          <a:p>
            <a:pPr marL="0" indent="0">
              <a:buFontTx/>
              <a:buNone/>
            </a:pPr>
            <a:r>
              <a:rPr lang="en-CA" b="1" dirty="0">
                <a:latin typeface="+mn-lt"/>
              </a:rPr>
              <a:t>Nous avons demandé si des augmentations au Canada avaient été constatées lors de la dernière réunion du CAHSS sur les animaux de compagnie. Après cette réunion, un message a été envoyé à la communauté du CEZD le 4 juillet 2024.</a:t>
            </a:r>
            <a:endParaRPr lang="en-CA" dirty="0">
              <a:solidFill>
                <a:srgbClr val="000000"/>
              </a:solidFill>
              <a:latin typeface="+mn-lt"/>
            </a:endParaRPr>
          </a:p>
          <a:p>
            <a:pPr marL="171450" lvl="0" indent="-171450">
              <a:buFont typeface="Arial" panose="020B0604020202020204" pitchFamily="34" charset="0"/>
              <a:buChar char="•"/>
            </a:pPr>
            <a:r>
              <a:rPr lang="en-CA" sz="1200" dirty="0">
                <a:latin typeface="+mn-lt"/>
              </a:rPr>
              <a:t>Nous avons posé la même question : y a-t-il eu une augmentation des cas de tularémie chez l'homme ou l'animal dans votre juridiction au Canada au cours des derniers mois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dirty="0">
                <a:latin typeface="+mn-lt"/>
              </a:rPr>
              <a:t>En effet, les tests de </a:t>
            </a:r>
            <a:r>
              <a:rPr lang="en-CA" sz="1200" dirty="0" err="1">
                <a:latin typeface="+mn-lt"/>
              </a:rPr>
              <a:t>Francisella </a:t>
            </a:r>
            <a:r>
              <a:rPr lang="en-CA" sz="1200" dirty="0">
                <a:latin typeface="+mn-lt"/>
              </a:rPr>
              <a:t>tularensis sur les animaux sont d'autant plus difficiles à réaliser qu'ils nécessitent un confinement biologique de niveau 3 et qu'il s'agit d'un agent bioterroriste de catégorie A.</a:t>
            </a:r>
          </a:p>
          <a:p>
            <a:pPr marL="628650" lvl="1" indent="-171450">
              <a:buFont typeface="Arial" panose="020B0604020202020204" pitchFamily="34" charset="0"/>
              <a:buChar char="•"/>
            </a:pPr>
            <a:endParaRPr lang="en-CA" dirty="0">
              <a:solidFill>
                <a:srgbClr val="000000"/>
              </a:solidFill>
              <a:latin typeface="+mn-lt"/>
            </a:endParaRPr>
          </a:p>
          <a:p>
            <a:pPr marL="0" indent="0">
              <a:buFont typeface="Arial" panose="020B0604020202020204" pitchFamily="34" charset="0"/>
              <a:buNone/>
            </a:pPr>
            <a:r>
              <a:rPr lang="en-CA" dirty="0">
                <a:solidFill>
                  <a:srgbClr val="000000"/>
                </a:solidFill>
                <a:latin typeface="+mn-lt"/>
              </a:rPr>
              <a:t>Pour résumer les réponses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sz="1200" dirty="0">
                <a:latin typeface="+mn-lt"/>
              </a:rPr>
              <a:t>Il est difficile d'obtenir des informations à jour sur les événements survenus dans l'ensemble du Canada.</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CA" sz="1200" dirty="0">
                <a:latin typeface="+mn-lt"/>
              </a:rPr>
              <a:t>L'accessibilité des rapports varie d'une province à l'autre et les cas signalés au niveau national ne sont pas bien résumés.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dirty="0">
              <a:solidFill>
                <a:srgbClr val="000000"/>
              </a:solidFill>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dirty="0">
                <a:latin typeface="+mn-lt"/>
              </a:rPr>
              <a:t>- La tularémie est signalée chez les animaux sauvages au Canada, mais aucun cas n'a été signalé chez les espèces domestiques.</a:t>
            </a:r>
          </a:p>
          <a:p>
            <a:pPr marL="628650" lvl="1" indent="-171450">
              <a:buFont typeface="Arial" panose="020B0604020202020204" pitchFamily="34" charset="0"/>
              <a:buChar char="•"/>
            </a:pPr>
            <a:r>
              <a:rPr lang="en-CA" b="0" i="0" dirty="0">
                <a:solidFill>
                  <a:srgbClr val="333333"/>
                </a:solidFill>
                <a:effectLst/>
                <a:latin typeface="+mn-lt"/>
              </a:rPr>
              <a:t>La majorité des cas au Canada peuvent être dus à un contact direct avec des animaux infectés.</a:t>
            </a:r>
          </a:p>
          <a:p>
            <a:pPr marL="628650" lvl="1" indent="-171450">
              <a:buFont typeface="Arial" panose="020B0604020202020204" pitchFamily="34" charset="0"/>
              <a:buChar char="•"/>
            </a:pPr>
            <a:r>
              <a:rPr lang="en-CA" b="0" i="0" dirty="0">
                <a:solidFill>
                  <a:srgbClr val="333333"/>
                </a:solidFill>
                <a:effectLst/>
                <a:latin typeface="+mn-lt"/>
              </a:rPr>
              <a:t>L'Alberta diagnostique généralement 0 à 2 cas humains par an. Aucun cas en 2023 ou 2024 à ce jour.</a:t>
            </a:r>
          </a:p>
          <a:p>
            <a:pPr marL="628650" lvl="1" indent="-171450">
              <a:buFont typeface="Arial" panose="020B0604020202020204" pitchFamily="34" charset="0"/>
              <a:buChar char="•"/>
            </a:pPr>
            <a:r>
              <a:rPr lang="en-CA" b="0" i="0" dirty="0">
                <a:solidFill>
                  <a:srgbClr val="333333"/>
                </a:solidFill>
                <a:effectLst/>
                <a:latin typeface="+mn-lt"/>
              </a:rPr>
              <a:t>Le Manitoba a déjà signalé des cas de tularémie chez des rongeurs (hamsters) en 2005/2006.</a:t>
            </a:r>
            <a:endParaRPr lang="en-CA" b="1" i="0" u="sng" strike="sngStrike" baseline="0" dirty="0">
              <a:solidFill>
                <a:srgbClr val="333333"/>
              </a:solidFill>
              <a:effectLst/>
              <a:latin typeface="+mn-lt"/>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333333"/>
                </a:solidFill>
                <a:effectLst/>
                <a:latin typeface="+mn-lt"/>
              </a:rPr>
              <a:t>Les données de la SCHL suggèrent qu'il n'y a pas eu d'augmentation du nombre de cas chez les animaux sauvages </a:t>
            </a:r>
            <a:r>
              <a:rPr lang="en-CA" sz="1200" b="0" i="0" dirty="0">
                <a:solidFill>
                  <a:srgbClr val="333333"/>
                </a:solidFill>
                <a:effectLst/>
                <a:highlight>
                  <a:srgbClr val="FFFF00"/>
                </a:highlight>
                <a:latin typeface="+mn-lt"/>
              </a:rPr>
              <a:t>(</a:t>
            </a:r>
            <a:r>
              <a:rPr lang="en-CA" sz="1200" b="0" i="0" u="none" dirty="0">
                <a:solidFill>
                  <a:srgbClr val="333333"/>
                </a:solidFill>
                <a:effectLst/>
                <a:highlight>
                  <a:srgbClr val="FFFF00"/>
                </a:highlight>
                <a:latin typeface="+mn-lt"/>
              </a:rPr>
              <a:t>UNABLE TO </a:t>
            </a:r>
            <a:r>
              <a:rPr lang="en-CA" sz="1200" b="0" u="none" dirty="0">
                <a:solidFill>
                  <a:srgbClr val="333333"/>
                </a:solidFill>
                <a:highlight>
                  <a:srgbClr val="FFFF00"/>
                </a:highlight>
                <a:latin typeface="+mn-lt"/>
              </a:rPr>
              <a:t>FIND THIS ONLINE)</a:t>
            </a:r>
            <a:endParaRPr lang="en-CA" sz="1200" b="0" u="none" dirty="0">
              <a:highlight>
                <a:srgbClr val="FFFF00"/>
              </a:highlight>
              <a:latin typeface="+mn-lt"/>
            </a:endParaRPr>
          </a:p>
          <a:p>
            <a:pPr marL="628650" lvl="1" indent="-171450">
              <a:buFont typeface="Arial" panose="020B0604020202020204" pitchFamily="34" charset="0"/>
              <a:buChar char="•"/>
            </a:pPr>
            <a:endParaRPr lang="en-CA" dirty="0">
              <a:solidFill>
                <a:srgbClr val="000000"/>
              </a:solidFill>
              <a:latin typeface="+mn-lt"/>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sz="1200" dirty="0">
                <a:latin typeface="+mn-lt"/>
              </a:rPr>
              <a:t>Existe-t-il un biais dans les rapports, les maladies émergentes faisant l'objet d'une plus grande attention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sz="1200" b="0" i="0" dirty="0">
                <a:solidFill>
                  <a:srgbClr val="333333"/>
                </a:solidFill>
                <a:effectLst/>
                <a:latin typeface="+mn-lt"/>
              </a:rPr>
              <a:t>Dans le même ordre </a:t>
            </a:r>
            <a:r>
              <a:rPr lang="en-CA" b="0" i="0" dirty="0">
                <a:solidFill>
                  <a:srgbClr val="333333"/>
                </a:solidFill>
                <a:effectLst/>
                <a:latin typeface="+mn-lt"/>
              </a:rPr>
              <a:t>d</a:t>
            </a:r>
            <a:r>
              <a:rPr lang="en-CA" sz="1200" b="0" i="0" dirty="0">
                <a:solidFill>
                  <a:srgbClr val="333333"/>
                </a:solidFill>
                <a:effectLst/>
                <a:latin typeface="+mn-lt"/>
              </a:rPr>
              <a:t>'idées</a:t>
            </a:r>
            <a:r>
              <a:rPr lang="en-CA" b="0" i="0" dirty="0">
                <a:solidFill>
                  <a:srgbClr val="333333"/>
                </a:solidFill>
                <a:effectLst/>
                <a:latin typeface="+mn-lt"/>
              </a:rPr>
              <a:t>, il serait intéressant de savoir si, aux États-Unis, la connaissance et la disponibilité des tests de diagnostic non confirmatifs (c'est-à-dire les sérologies effectuées en dehors des laboratoires de niveau 3 de confinement biologique) influencent l'augmentation observée du nombre de cas.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b="0" i="0" dirty="0">
                <a:solidFill>
                  <a:srgbClr val="333333"/>
                </a:solidFill>
                <a:effectLst/>
                <a:latin typeface="+mn-lt"/>
              </a:rPr>
              <a:t>De même, est-il possible de réaliser une enquête sur la disponibilité (sensibilisation ?) des tests non confirmatoires (</a:t>
            </a:r>
            <a:r>
              <a:rPr lang="en-CA" b="0" i="0" dirty="0" err="1">
                <a:solidFill>
                  <a:srgbClr val="333333"/>
                </a:solidFill>
                <a:effectLst/>
                <a:latin typeface="+mn-lt"/>
              </a:rPr>
              <a:t>c.-à-d. </a:t>
            </a:r>
            <a:r>
              <a:rPr lang="en-CA" b="0" i="0" dirty="0">
                <a:solidFill>
                  <a:srgbClr val="333333"/>
                </a:solidFill>
                <a:effectLst/>
                <a:latin typeface="+mn-lt"/>
              </a:rPr>
              <a:t>sérologie, +/- PCR ?) dans les laboratoires canadiens qui ne sont pas soumis au confinement biologique ?</a:t>
            </a:r>
            <a:endParaRPr lang="en-CA" dirty="0">
              <a:solidFill>
                <a:srgbClr val="000000"/>
              </a:solidFill>
              <a:latin typeface="+mn-lt"/>
            </a:endParaRPr>
          </a:p>
          <a:p>
            <a:pPr marL="0" indent="0">
              <a:buFont typeface="Arial" panose="020B0604020202020204" pitchFamily="34" charset="0"/>
              <a:buNone/>
            </a:pPr>
            <a:endParaRPr lang="en-CA" dirty="0">
              <a:solidFill>
                <a:srgbClr val="000000"/>
              </a:solidFill>
              <a:latin typeface="+mn-lt"/>
            </a:endParaRPr>
          </a:p>
          <a:p>
            <a:pPr marL="0" indent="0">
              <a:buFont typeface="Arial" panose="020B0604020202020204" pitchFamily="34" charset="0"/>
              <a:buNone/>
            </a:pPr>
            <a:r>
              <a:rPr lang="en-CA" dirty="0">
                <a:solidFill>
                  <a:srgbClr val="000000"/>
                </a:solidFill>
                <a:latin typeface="+mn-lt"/>
              </a:rPr>
              <a:t>Plus d'informations ci-dessous pour plus d'intérêt --------------------------------</a:t>
            </a:r>
          </a:p>
          <a:p>
            <a:pPr marL="171450" indent="-171450">
              <a:buFont typeface="Arial" panose="020B0604020202020204" pitchFamily="34" charset="0"/>
              <a:buChar char="•"/>
            </a:pPr>
            <a:r>
              <a:rPr lang="en-CA" b="0" i="0" dirty="0">
                <a:solidFill>
                  <a:srgbClr val="000000"/>
                </a:solidFill>
                <a:effectLst/>
                <a:latin typeface="+mn-lt"/>
              </a:rPr>
              <a:t>Causée par la bactérie </a:t>
            </a:r>
            <a:r>
              <a:rPr lang="en-CA" b="0" i="1" dirty="0" err="1">
                <a:solidFill>
                  <a:srgbClr val="000000"/>
                </a:solidFill>
                <a:effectLst/>
                <a:latin typeface="+mn-lt"/>
              </a:rPr>
              <a:t>Francisella </a:t>
            </a:r>
            <a:r>
              <a:rPr lang="en-CA" b="0" i="1" dirty="0">
                <a:solidFill>
                  <a:srgbClr val="000000"/>
                </a:solidFill>
                <a:effectLst/>
                <a:latin typeface="+mn-lt"/>
              </a:rPr>
              <a:t>tularensis</a:t>
            </a:r>
            <a:r>
              <a:rPr lang="en-CA" b="0" i="0" dirty="0">
                <a:solidFill>
                  <a:srgbClr val="000000"/>
                </a:solidFill>
                <a:effectLst/>
                <a:latin typeface="+mn-lt"/>
              </a:rPr>
              <a:t>, elle est communément présente chez les animaux sauvages.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dirty="0">
                <a:solidFill>
                  <a:srgbClr val="000000"/>
                </a:solidFill>
                <a:effectLst/>
                <a:latin typeface="+mn-lt"/>
              </a:rPr>
              <a:t>Le plus souvent chez les rongeurs, les lapins et les lièvres, mais aussi chez des insectes comme les tiques et les mouches à chevreuil.</a:t>
            </a:r>
          </a:p>
          <a:p>
            <a:pPr marL="171450" indent="-171450">
              <a:buFont typeface="Arial" panose="020B0604020202020204" pitchFamily="34" charset="0"/>
              <a:buChar char="•"/>
            </a:pPr>
            <a:r>
              <a:rPr lang="en-CA" b="0" i="0" u="none" dirty="0">
                <a:solidFill>
                  <a:srgbClr val="000000"/>
                </a:solidFill>
                <a:effectLst/>
                <a:latin typeface="+mn-lt"/>
              </a:rPr>
              <a:t>Des cas de maladie ont été signalés chez des chiens, des chats, des porcs et des chevaux. Cependant, les moutons sont le plus souvent infectés</a:t>
            </a:r>
          </a:p>
          <a:p>
            <a:pPr marL="171450" indent="-171450">
              <a:buFont typeface="Arial" panose="020B0604020202020204" pitchFamily="34" charset="0"/>
              <a:buChar char="•"/>
            </a:pPr>
            <a:r>
              <a:rPr lang="en-CA" b="0" i="0" u="none" dirty="0">
                <a:solidFill>
                  <a:srgbClr val="000000"/>
                </a:solidFill>
                <a:effectLst/>
                <a:latin typeface="+mn-lt"/>
              </a:rPr>
              <a:t>La transmission à l'homme peut se faire par piqûre d'insectes infectés, par contact cutané avec des animaux infectés, en buvant ou en mangeant de l'eau ou des aliments contaminés, ou en inhalant des bactéries en suspension dans l'air par le biais d'aérosols contaminés ou de poussières agricoles et paysagères.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30868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r>
              <a:rPr lang="en-CA" sz="1200" b="1" i="0" dirty="0">
                <a:solidFill>
                  <a:srgbClr val="212121"/>
                </a:solidFill>
                <a:effectLst/>
                <a:latin typeface="+mn-lt"/>
              </a:rPr>
              <a:t>Nous avons fait une présentation précédente sur la leishmaniose. Aucun événement animal n'a été signalé dans le système, mais quelques articles de journaux ont été publiés. Ils sont résumés ici.</a:t>
            </a:r>
          </a:p>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endParaRPr lang="en-CA" sz="1200" b="1" i="0" dirty="0">
              <a:solidFill>
                <a:srgbClr val="212121"/>
              </a:solidFill>
              <a:effectLst/>
              <a:latin typeface="+mn-lt"/>
            </a:endParaRPr>
          </a:p>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r>
              <a:rPr lang="en-CA" sz="1200" b="1" i="0" dirty="0">
                <a:solidFill>
                  <a:srgbClr val="212121"/>
                </a:solidFill>
                <a:effectLst/>
                <a:latin typeface="+mn-lt"/>
              </a:rPr>
              <a:t>Déterminants écologiques du vecteur de la leishmaniose, Lutzomyia spp : Une étude exploratoire</a:t>
            </a:r>
            <a:endParaRPr lang="en-CA" sz="1200" b="0" i="0" dirty="0">
              <a:solidFill>
                <a:srgbClr val="212121"/>
              </a:solidFill>
              <a:effectLst/>
              <a:latin typeface="+mn-lt"/>
            </a:endParaRPr>
          </a:p>
          <a:p>
            <a:pPr marL="514350" marR="0" lvl="0" indent="-171450" algn="l" defTabSz="914400" rtl="0" eaLnBrk="0" fontAlgn="base" latinLnBrk="0" hangingPunct="0">
              <a:lnSpc>
                <a:spcPct val="100000"/>
              </a:lnSpc>
              <a:spcBef>
                <a:spcPct val="30000"/>
              </a:spcBef>
              <a:spcAft>
                <a:spcPts val="0"/>
              </a:spcAft>
              <a:buClrTx/>
              <a:buSzTx/>
              <a:buFont typeface="Arial" panose="020B0604020202020204" pitchFamily="34" charset="0"/>
              <a:buChar char="•"/>
              <a:tabLst/>
              <a:defRPr/>
            </a:pPr>
            <a:r>
              <a:rPr lang="en-CA" sz="1200" b="0" i="0" dirty="0">
                <a:solidFill>
                  <a:srgbClr val="212121"/>
                </a:solidFill>
                <a:effectLst/>
                <a:latin typeface="+mn-lt"/>
              </a:rPr>
              <a:t>Revue résumée de l'état actuel de la littérature sur les facteurs écologiques associés à la survie, l'activité et la reproduction de Lutzomyia spp. (phlébotomes)</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Un certain consensus dans la littérature concernant certaines exigences écologiques (telles que la saisonnalité, la température et les caractéristiques de l'habitat).</a:t>
            </a:r>
          </a:p>
          <a:p>
            <a:pPr marL="971550" lvl="1" indent="-171450">
              <a:spcAft>
                <a:spcPts val="0"/>
              </a:spcAft>
              <a:buFont typeface="Arial" panose="020B0604020202020204" pitchFamily="34" charset="0"/>
              <a:buChar char="•"/>
            </a:pPr>
            <a:r>
              <a:rPr lang="en-CA" sz="1200" b="0" i="0" dirty="0">
                <a:solidFill>
                  <a:srgbClr val="000000"/>
                </a:solidFill>
                <a:effectLst/>
                <a:latin typeface="+mn-lt"/>
              </a:rPr>
              <a:t> Par exemple, l'activité de </a:t>
            </a:r>
            <a:r>
              <a:rPr lang="en-CA" sz="1200" b="0" i="1" dirty="0">
                <a:solidFill>
                  <a:srgbClr val="000000"/>
                </a:solidFill>
                <a:effectLst/>
                <a:latin typeface="+mn-lt"/>
              </a:rPr>
              <a:t>Lutzomyia </a:t>
            </a:r>
            <a:r>
              <a:rPr lang="en-CA" sz="1200" b="0" i="0" dirty="0">
                <a:solidFill>
                  <a:srgbClr val="000000"/>
                </a:solidFill>
                <a:effectLst/>
                <a:latin typeface="+mn-lt"/>
              </a:rPr>
              <a:t>spp. s'est avérée plus élevée pendant la saison des pluies et a culminé lorsque les températures étaient comprises entre 20 et 25°C.</a:t>
            </a:r>
          </a:p>
          <a:p>
            <a:pPr marL="971550" lvl="1" indent="-171450">
              <a:spcAft>
                <a:spcPts val="0"/>
              </a:spcAft>
              <a:buFont typeface="Arial" panose="020B0604020202020204" pitchFamily="34" charset="0"/>
              <a:buChar char="•"/>
            </a:pPr>
            <a:r>
              <a:rPr lang="en-CA" sz="1200" b="0" i="0" dirty="0">
                <a:solidFill>
                  <a:srgbClr val="000000"/>
                </a:solidFill>
                <a:effectLst/>
                <a:latin typeface="+mn-lt"/>
              </a:rPr>
              <a:t>On a également constaté que les </a:t>
            </a:r>
            <a:r>
              <a:rPr lang="en-CA" sz="1200" b="0" i="1" dirty="0">
                <a:solidFill>
                  <a:srgbClr val="000000"/>
                </a:solidFill>
                <a:effectLst/>
                <a:latin typeface="+mn-lt"/>
              </a:rPr>
              <a:t>Lutzomyia </a:t>
            </a:r>
            <a:r>
              <a:rPr lang="en-CA" sz="1200" b="0" i="0" dirty="0">
                <a:solidFill>
                  <a:srgbClr val="000000"/>
                </a:solidFill>
                <a:effectLst/>
                <a:latin typeface="+mn-lt"/>
              </a:rPr>
              <a:t>spp. résidaient de préférence dans les forêts tropicales ou subtropicales, qui se caractérisent par l'absence d'une saison sèche distincte et des précipitations élevées. </a:t>
            </a:r>
            <a:endParaRPr lang="en-CA" sz="1200" b="0" i="0" dirty="0">
              <a:solidFill>
                <a:srgbClr val="212121"/>
              </a:solidFill>
              <a:effectLst/>
              <a:latin typeface="+mn-lt"/>
            </a:endParaRPr>
          </a:p>
          <a:p>
            <a:pPr marL="514350" lvl="0" indent="-171450">
              <a:spcAft>
                <a:spcPts val="0"/>
              </a:spcAft>
              <a:buFont typeface="Arial" panose="020B0604020202020204" pitchFamily="34" charset="0"/>
              <a:buChar char="•"/>
            </a:pPr>
            <a:r>
              <a:rPr lang="en-CA" sz="1200" b="0" i="0" dirty="0">
                <a:solidFill>
                  <a:srgbClr val="212121"/>
                </a:solidFill>
                <a:effectLst/>
                <a:latin typeface="+mn-lt"/>
              </a:rPr>
              <a:t>Dans l'ensemble, il y a un manque de recherches publiées sur ce sujet. Cela représente un défi important pour les études futures, qui visent à prédire la distribution future de Lutzomyia spp. dans le contexte des changements climatiques et d'utilisation des sols.</a:t>
            </a:r>
            <a:endParaRPr lang="en-CA"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i="0" dirty="0">
                <a:solidFill>
                  <a:srgbClr val="000000"/>
                </a:solidFill>
                <a:effectLst/>
                <a:latin typeface="+mn-lt"/>
              </a:rPr>
              <a:t>Un indicateur d'adéquation climatique pour soutenir la surveillance de </a:t>
            </a:r>
            <a:r>
              <a:rPr lang="en-CA" sz="1200" b="1" i="1" dirty="0">
                <a:solidFill>
                  <a:srgbClr val="000000"/>
                </a:solidFill>
                <a:effectLst/>
                <a:latin typeface="+mn-lt"/>
              </a:rPr>
              <a:t>Leishmania infantum </a:t>
            </a:r>
            <a:r>
              <a:rPr lang="en-CA" sz="1200" b="1" i="0" dirty="0">
                <a:solidFill>
                  <a:srgbClr val="000000"/>
                </a:solidFill>
                <a:effectLst/>
                <a:latin typeface="+mn-lt"/>
              </a:rPr>
              <a:t>en Europe : une étude de modélisation</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L'objectif de l'étude de modélisation était de développer un indicateur permettant de suivre l'adéquation du climat à la transmission de </a:t>
            </a:r>
            <a:r>
              <a:rPr lang="en-CA" sz="1200" b="0" i="1" dirty="0">
                <a:solidFill>
                  <a:srgbClr val="212121"/>
                </a:solidFill>
                <a:effectLst/>
                <a:latin typeface="+mn-lt"/>
              </a:rPr>
              <a:t>Leishmania infantum </a:t>
            </a:r>
            <a:r>
              <a:rPr lang="en-CA" sz="1200" b="0" i="0" dirty="0">
                <a:solidFill>
                  <a:srgbClr val="212121"/>
                </a:solidFill>
                <a:effectLst/>
                <a:latin typeface="+mn-lt"/>
              </a:rPr>
              <a:t>en Europe au niveau infranational.</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Il est clair que le climat est un déterminant majeur de la distribution de </a:t>
            </a:r>
            <a:r>
              <a:rPr lang="en-CA" sz="1200" b="0" i="1" dirty="0">
                <a:solidFill>
                  <a:srgbClr val="212121"/>
                </a:solidFill>
                <a:effectLst/>
                <a:latin typeface="+mn-lt"/>
              </a:rPr>
              <a:t>L. infantum </a:t>
            </a:r>
            <a:r>
              <a:rPr lang="en-CA" sz="1200" b="0" i="0" dirty="0">
                <a:solidFill>
                  <a:srgbClr val="212121"/>
                </a:solidFill>
                <a:effectLst/>
                <a:latin typeface="+mn-lt"/>
              </a:rPr>
              <a:t>en Europe et que l'indicateur proposé peut être utilisé pour évaluer le risque actuel et futur à un niveau infranational, ce qui contribue à l'élaboration de programmes de surveillance bien planifiés.</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Une augmentation du nombre de régions climatiquement propices à la leishmaniose a été détectée, en particulier dans les pays du sud et de l'est, associée à une expansion vers le nord en direction de l'Europe centrale.</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Les prévisions d'adéquation ont été positivement associées à l'incidence de la leishmaniose humaine et à la séroprévalence canine de </a:t>
            </a:r>
            <a:r>
              <a:rPr lang="en-CA" sz="1200" b="0" i="1" dirty="0">
                <a:solidFill>
                  <a:srgbClr val="212121"/>
                </a:solidFill>
                <a:effectLst/>
                <a:latin typeface="+mn-lt"/>
              </a:rPr>
              <a:t>Leishmania</a:t>
            </a:r>
            <a:r>
              <a:rPr lang="en-CA" sz="1200" b="0" i="0" dirty="0">
                <a:solidFill>
                  <a:srgbClr val="212121"/>
                </a:solidFill>
                <a:effectLst/>
                <a:latin typeface="+mn-l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i="0" dirty="0">
                <a:solidFill>
                  <a:srgbClr val="212121"/>
                </a:solidFill>
                <a:effectLst/>
                <a:latin typeface="+mn-lt"/>
              </a:rPr>
              <a:t>La leishmaniose féline dans le bassin méditerranéen : une étude multicentrique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333333"/>
                </a:solidFill>
                <a:effectLst/>
                <a:latin typeface="+mn-lt"/>
              </a:rPr>
              <a:t>Les chiens sont les principaux réservoirs de ce parasite protozoaire, mais </a:t>
            </a:r>
            <a:r>
              <a:rPr lang="en-CA" sz="1200" b="0" i="0" dirty="0">
                <a:solidFill>
                  <a:srgbClr val="212121"/>
                </a:solidFill>
                <a:effectLst/>
                <a:latin typeface="+mn-lt"/>
              </a:rPr>
              <a:t>les chats sont également reconnus comme des hôtes compétents pour </a:t>
            </a:r>
            <a:r>
              <a:rPr lang="en-CA" sz="1200" b="0" i="1" dirty="0">
                <a:solidFill>
                  <a:srgbClr val="212121"/>
                </a:solidFill>
                <a:effectLst/>
                <a:latin typeface="+mn-lt"/>
              </a:rPr>
              <a:t>Leishmania infantum </a:t>
            </a:r>
            <a:r>
              <a:rPr lang="en-CA" sz="1200" b="0" i="0" dirty="0">
                <a:solidFill>
                  <a:srgbClr val="212121"/>
                </a:solidFill>
                <a:effectLst/>
                <a:latin typeface="+mn-lt"/>
              </a:rPr>
              <a:t>et une source de sang pour les mouches des sables vectrices.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212121"/>
                </a:solidFill>
                <a:effectLst/>
                <a:latin typeface="+mn-lt"/>
              </a:rPr>
              <a:t>Il s'agit d'une enquête épidémiologique à grande échelle sur la leishmaniose féline et sa présentation clinique, qui révèle que </a:t>
            </a:r>
            <a:r>
              <a:rPr lang="en-CA" sz="1200" b="0" i="1" dirty="0">
                <a:solidFill>
                  <a:srgbClr val="212121"/>
                </a:solidFill>
                <a:effectLst/>
                <a:latin typeface="+mn-lt"/>
              </a:rPr>
              <a:t>L. infantum </a:t>
            </a:r>
            <a:r>
              <a:rPr lang="en-CA" sz="1200" b="0" i="0" dirty="0">
                <a:solidFill>
                  <a:srgbClr val="212121"/>
                </a:solidFill>
                <a:effectLst/>
                <a:latin typeface="+mn-lt"/>
              </a:rPr>
              <a:t>circule parmi les chats domestiques, en particulier les animaux vivant en refuge ou en liberté et les animaux infectés par le virus de l'immunodéficience féline, qui vivent dans les pays du bassin méditerranéen où la leishmaniose canine est endémique.</a:t>
            </a:r>
            <a:endParaRPr lang="en-CA" sz="1200" dirty="0">
              <a:latin typeface="+mn-lt"/>
            </a:endParaRPr>
          </a:p>
          <a:p>
            <a:endParaRPr lang="en-CA"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22222"/>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i="0" dirty="0">
                <a:solidFill>
                  <a:srgbClr val="222222"/>
                </a:solidFill>
                <a:effectLst/>
                <a:latin typeface="+mn-lt"/>
              </a:rPr>
              <a:t>Lignées émergentes de </a:t>
            </a:r>
            <a:r>
              <a:rPr lang="en-CA" sz="1200" b="1" i="1" dirty="0">
                <a:solidFill>
                  <a:srgbClr val="222222"/>
                </a:solidFill>
                <a:effectLst/>
                <a:latin typeface="+mn-lt"/>
              </a:rPr>
              <a:t>Leishmania </a:t>
            </a:r>
            <a:r>
              <a:rPr lang="en-CA" sz="1200" b="1" i="1" dirty="0" err="1">
                <a:solidFill>
                  <a:srgbClr val="222222"/>
                </a:solidFill>
                <a:effectLst/>
                <a:latin typeface="+mn-lt"/>
              </a:rPr>
              <a:t>donovani </a:t>
            </a:r>
            <a:r>
              <a:rPr lang="en-CA" sz="1200" b="1" i="0" dirty="0">
                <a:solidFill>
                  <a:srgbClr val="222222"/>
                </a:solidFill>
                <a:effectLst/>
                <a:latin typeface="+mn-lt"/>
              </a:rPr>
              <a:t>associées à la leishmaniose cutanée, Himachal Pradesh, Inde, 2023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000000"/>
                </a:solidFill>
                <a:effectLst/>
                <a:latin typeface="+mn-lt"/>
              </a:rPr>
              <a:t>Historiquement, </a:t>
            </a:r>
            <a:r>
              <a:rPr lang="en-CA" sz="1200" b="0" i="1" dirty="0">
                <a:solidFill>
                  <a:srgbClr val="000000"/>
                </a:solidFill>
                <a:effectLst/>
                <a:latin typeface="+mn-lt"/>
              </a:rPr>
              <a:t>Leishmania </a:t>
            </a:r>
            <a:r>
              <a:rPr lang="en-CA" sz="1200" b="0" i="1" dirty="0" err="1">
                <a:solidFill>
                  <a:srgbClr val="000000"/>
                </a:solidFill>
                <a:effectLst/>
                <a:latin typeface="+mn-lt"/>
              </a:rPr>
              <a:t>donovani </a:t>
            </a:r>
            <a:r>
              <a:rPr lang="en-CA" sz="1200" b="0" i="0" dirty="0">
                <a:solidFill>
                  <a:srgbClr val="000000"/>
                </a:solidFill>
                <a:effectLst/>
                <a:latin typeface="+mn-lt"/>
              </a:rPr>
              <a:t>et </a:t>
            </a:r>
            <a:r>
              <a:rPr lang="en-CA" sz="1200" b="0" i="1" dirty="0">
                <a:solidFill>
                  <a:srgbClr val="000000"/>
                </a:solidFill>
                <a:effectLst/>
                <a:latin typeface="+mn-lt"/>
              </a:rPr>
              <a:t>Leishmania infantum </a:t>
            </a:r>
            <a:r>
              <a:rPr lang="en-CA" sz="1200" b="0" i="0" dirty="0">
                <a:solidFill>
                  <a:srgbClr val="000000"/>
                </a:solidFill>
                <a:effectLst/>
                <a:latin typeface="+mn-lt"/>
              </a:rPr>
              <a:t>provoquent la leishmaniose viscérale, et des espèces telles que </a:t>
            </a:r>
            <a:r>
              <a:rPr lang="en-CA" sz="1200" b="0" i="1" dirty="0">
                <a:solidFill>
                  <a:srgbClr val="000000"/>
                </a:solidFill>
                <a:effectLst/>
                <a:latin typeface="+mn-lt"/>
              </a:rPr>
              <a:t>Leishmania </a:t>
            </a:r>
            <a:r>
              <a:rPr lang="en-CA" sz="1200" b="0" i="1" dirty="0" err="1">
                <a:solidFill>
                  <a:srgbClr val="000000"/>
                </a:solidFill>
                <a:effectLst/>
                <a:latin typeface="+mn-lt"/>
              </a:rPr>
              <a:t>tropica </a:t>
            </a:r>
            <a:r>
              <a:rPr lang="en-CA" sz="1200" b="0" i="0" dirty="0">
                <a:solidFill>
                  <a:srgbClr val="000000"/>
                </a:solidFill>
                <a:effectLst/>
                <a:latin typeface="+mn-lt"/>
              </a:rPr>
              <a:t>et </a:t>
            </a:r>
            <a:r>
              <a:rPr lang="en-CA" sz="1200" b="0" i="1" dirty="0">
                <a:solidFill>
                  <a:srgbClr val="000000"/>
                </a:solidFill>
                <a:effectLst/>
                <a:latin typeface="+mn-lt"/>
              </a:rPr>
              <a:t>Leishmania major </a:t>
            </a:r>
            <a:r>
              <a:rPr lang="en-CA" sz="1200" b="0" i="0" dirty="0">
                <a:solidFill>
                  <a:srgbClr val="000000"/>
                </a:solidFill>
                <a:effectLst/>
                <a:latin typeface="+mn-lt"/>
              </a:rPr>
              <a:t>provoquent la leishmaniose cutanée (LC). Mais ces dernières années, l'existence d'hybrides interspécifiques et intraspécifiques est apparue.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000000"/>
                </a:solidFill>
                <a:effectLst/>
                <a:latin typeface="+mn-lt"/>
              </a:rPr>
              <a:t>Les données de l'étude et d'autres rapports pourraient étayer la théorie selon laquelle les parasites atypiques de </a:t>
            </a:r>
            <a:r>
              <a:rPr lang="en-CA" sz="1200" b="0" i="1" dirty="0">
                <a:solidFill>
                  <a:srgbClr val="000000"/>
                </a:solidFill>
                <a:effectLst/>
                <a:latin typeface="+mn-lt"/>
              </a:rPr>
              <a:t>L. </a:t>
            </a:r>
            <a:r>
              <a:rPr lang="en-CA" sz="1200" b="0" i="1" dirty="0" err="1">
                <a:solidFill>
                  <a:srgbClr val="000000"/>
                </a:solidFill>
                <a:effectLst/>
                <a:latin typeface="+mn-lt"/>
              </a:rPr>
              <a:t>donovani </a:t>
            </a:r>
            <a:r>
              <a:rPr lang="en-CA" sz="1200" b="0" i="0" dirty="0">
                <a:solidFill>
                  <a:srgbClr val="000000"/>
                </a:solidFill>
                <a:effectLst/>
                <a:latin typeface="+mn-lt"/>
              </a:rPr>
              <a:t>sont de plus en plus souvent à l'origine de la leishmaniose cutanée dans le sous-continent indien. Le clade comprend à la fois des parasites hybrides et non hybrides capables de provoquer des leishmanioses viscérales et cutanées.</a:t>
            </a:r>
            <a:endParaRPr lang="en-CA" sz="1200" b="0"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dirty="0">
              <a:solidFill>
                <a:srgbClr val="212121"/>
              </a:solidFill>
              <a:effectLst/>
              <a:latin typeface="+mn-lt"/>
            </a:endParaRPr>
          </a:p>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endParaRPr lang="en-CA" sz="1200" b="0" i="0" dirty="0">
              <a:solidFill>
                <a:srgbClr val="212121"/>
              </a:solidFill>
              <a:effectLst/>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248634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C3E50"/>
                </a:solidFill>
                <a:effectLst/>
                <a:latin typeface="+mn-lt"/>
              </a:rPr>
              <a:t>Nombre de cas déclarés de maladie de Lyme au Québec entre le 1er janvier et le 14 septembre 2024, selon la région sociosanitaire (RSS) de résidence et le lieu d'acquisition, province de Québec.</a:t>
            </a:r>
          </a:p>
          <a:p>
            <a:pPr marL="171450" indent="-171450">
              <a:buFont typeface="Wingdings" panose="05000000000000000000" pitchFamily="2" charset="2"/>
              <a:buChar char="§"/>
            </a:pPr>
            <a:r>
              <a:rPr lang="en-CA" b="0" i="0" dirty="0">
                <a:solidFill>
                  <a:srgbClr val="2C3E50"/>
                </a:solidFill>
                <a:effectLst/>
                <a:latin typeface="+mn-lt"/>
              </a:rPr>
              <a:t>Le total général est de 527, dont 433 acquis au Québec, 29 hors Québec et 65 dont le lieu d'acquisition est inconnu.</a:t>
            </a:r>
          </a:p>
          <a:p>
            <a:pPr marL="171450" indent="-171450">
              <a:buFontTx/>
              <a:buChar char="-"/>
            </a:pPr>
            <a:endParaRPr lang="en-CA" b="0" i="0" dirty="0">
              <a:solidFill>
                <a:srgbClr val="2C3E50"/>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latin typeface="+mn-lt"/>
              </a:rPr>
              <a:t>La </a:t>
            </a:r>
            <a:r>
              <a:rPr lang="en-CA" b="0" i="0" dirty="0">
                <a:effectLst/>
                <a:latin typeface="+mn-lt"/>
              </a:rPr>
              <a:t>carte montre la zone endémique de la maladie de Lyme au Québec et les zones couvertes par la prophylaxie post-exposition (PPE), 2024 (mise à jour juin 2024).</a:t>
            </a:r>
          </a:p>
          <a:p>
            <a:pPr marL="171450" indent="-171450">
              <a:buFont typeface="Arial" panose="020B0604020202020204" pitchFamily="34" charset="0"/>
              <a:buChar char="•"/>
            </a:pPr>
            <a:r>
              <a:rPr lang="en-CA" b="0" i="0" dirty="0">
                <a:solidFill>
                  <a:srgbClr val="767676"/>
                </a:solidFill>
                <a:effectLst/>
                <a:latin typeface="+mn-lt"/>
              </a:rPr>
              <a:t>Sources des données : Surveillance des cas humains confirmés et probables de la maladie de Lyme acquis au Québec et déclarés à la santé publique (2004-2023) ; surveillance acarologique active (2010-2023) ; surveillance acarologique passive (2009-2023).</a:t>
            </a:r>
          </a:p>
          <a:p>
            <a:pPr marL="0" indent="0">
              <a:buFont typeface="Arial" panose="020B0604020202020204" pitchFamily="34" charset="0"/>
              <a:buNone/>
            </a:pPr>
            <a:endParaRPr lang="en-CA" b="0" i="0" dirty="0">
              <a:solidFill>
                <a:srgbClr val="767676"/>
              </a:solidFill>
              <a:effectLst/>
              <a:latin typeface="+mn-lt"/>
            </a:endParaRPr>
          </a:p>
          <a:p>
            <a:pPr marL="0" indent="0">
              <a:buFont typeface="Arial" panose="020B0604020202020204" pitchFamily="34" charset="0"/>
              <a:buNone/>
            </a:pPr>
            <a:r>
              <a:rPr lang="en-CA" b="0" i="0" dirty="0">
                <a:solidFill>
                  <a:srgbClr val="767676"/>
                </a:solidFill>
                <a:effectLst/>
                <a:latin typeface="+mn-lt"/>
              </a:rPr>
              <a:t>Deux résultats scientifiques :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0" i="0" dirty="0">
                <a:solidFill>
                  <a:srgbClr val="222222"/>
                </a:solidFill>
                <a:effectLst/>
                <a:latin typeface="Open Sans" panose="020B0606030504020204" pitchFamily="34" charset="0"/>
              </a:rPr>
              <a:t>Épidémiologie des diagnostics de maladie de</a:t>
            </a:r>
            <a:r>
              <a:rPr lang="en-CA" b="1" i="0" dirty="0">
                <a:solidFill>
                  <a:srgbClr val="222222"/>
                </a:solidFill>
                <a:effectLst/>
                <a:latin typeface="Open Sans" panose="020B0606030504020204" pitchFamily="34" charset="0"/>
              </a:rPr>
              <a:t> Lyme </a:t>
            </a:r>
            <a:r>
              <a:rPr lang="en-CA" b="0" i="0" dirty="0">
                <a:solidFill>
                  <a:srgbClr val="222222"/>
                </a:solidFill>
                <a:effectLst/>
                <a:latin typeface="Open Sans" panose="020B0606030504020204" pitchFamily="34" charset="0"/>
              </a:rPr>
              <a:t>chez les personnes âgées, États-Unis, 2016-2019</a:t>
            </a:r>
          </a:p>
          <a:p>
            <a:pPr marL="0" indent="0">
              <a:buFont typeface="Arial" panose="020B0604020202020204" pitchFamily="34" charset="0"/>
              <a:buNone/>
            </a:pPr>
            <a:r>
              <a:rPr lang="en-CA" b="0" i="0" dirty="0">
                <a:solidFill>
                  <a:srgbClr val="1C3640"/>
                </a:solidFill>
                <a:effectLst/>
                <a:latin typeface="Open Sans" panose="020B0606030504020204" pitchFamily="34" charset="0"/>
              </a:rPr>
              <a:t>- Au total, 88 485 assurés Medicare ont été diagnostiqués comme souffrant de LD entre 2016 et 2019, avec une incidence moyenne de 123,5 cas pour 100 000 personnes-années, soit 7,4 fois plus que les 34 183 cas relevés par la surveillance au cours de la même période (taux moyen, 16,6 cas/100 000 personnes)</a:t>
            </a:r>
            <a:r>
              <a:rPr lang="en-CA" b="0" i="0" dirty="0">
                <a:solidFill>
                  <a:srgbClr val="767676"/>
                </a:solidFill>
                <a:effectLst/>
                <a:latin typeface="Segoe UI" panose="020B0502040204020203"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0" i="0" dirty="0">
                <a:solidFill>
                  <a:srgbClr val="000000"/>
                </a:solidFill>
                <a:effectLst/>
              </a:rPr>
              <a:t>- La plupart des diagnostics ont été posés par des résidents d'États à forte incidence, en été, et par des hommes. L'incidence des diagnostics était considérablement plus élevée que celle rapportée par la surveillance de la santé publique.</a:t>
            </a:r>
            <a:endParaRPr lang="en-US" sz="1200" dirty="0"/>
          </a:p>
          <a:p>
            <a:pPr marL="0" indent="0">
              <a:buFont typeface="Arial" panose="020B0604020202020204" pitchFamily="34" charset="0"/>
              <a:buNone/>
            </a:pPr>
            <a:endParaRPr lang="en-CA" b="0" i="0" dirty="0">
              <a:solidFill>
                <a:srgbClr val="767676"/>
              </a:solidFill>
              <a:effectLst/>
              <a:latin typeface="+mn-lt"/>
            </a:endParaRPr>
          </a:p>
          <a:p>
            <a:pPr marL="0" indent="0">
              <a:buNone/>
            </a:pPr>
            <a:r>
              <a:rPr lang="en-CA" dirty="0">
                <a:hlinkClick r:id="rId3"/>
              </a:rPr>
              <a:t>Augmentation rapide de la séroprévalence des anticorps de Borrelia burgdorferi chez les chiens, nord-ouest de la Caroline du Nord, États-Unis, 2017-2021</a:t>
            </a:r>
            <a:endParaRPr lang="en-CA" dirty="0">
              <a:effectLst/>
              <a:ea typeface="Calibri" panose="020F0502020204030204" pitchFamily="34" charset="0"/>
              <a:cs typeface="Times New Roman" panose="02020603050405020304" pitchFamily="18" charset="0"/>
            </a:endParaRPr>
          </a:p>
          <a:p>
            <a:r>
              <a:rPr lang="en-CA" sz="1100" b="0" i="0" dirty="0">
                <a:solidFill>
                  <a:srgbClr val="000000"/>
                </a:solidFill>
                <a:effectLst/>
              </a:rPr>
              <a:t>Le pourcentage de séropositivité incidente est passé de 2,1 % (45/2 130) en 2017 à 7,6 % (231/3 033) en 2021. </a:t>
            </a:r>
            <a:endParaRPr lang="en-CA" sz="1100" b="0" i="0" dirty="0">
              <a:solidFill>
                <a:srgbClr val="222222"/>
              </a:solidFill>
              <a:effectLst/>
            </a:endParaRPr>
          </a:p>
          <a:p>
            <a:pPr marL="0" indent="0">
              <a:buFont typeface="Arial" panose="020B0604020202020204" pitchFamily="34" charset="0"/>
              <a:buNone/>
            </a:pPr>
            <a:endParaRPr lang="en-CA" b="0" i="0" dirty="0">
              <a:solidFill>
                <a:srgbClr val="767676"/>
              </a:solidFill>
              <a:effectLst/>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71093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908F8F-29FC-8560-F296-C6BB5E80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58E9944-9083-53B1-6FB8-3C62E056B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Quant au ver du Nouveau Monde, il s'est répandu en Amérique centrale, se déplaçant vers le nord, du Panama au Costa Rica et au </a:t>
            </a:r>
            <a:r>
              <a:rPr lang="en-CA" altLang="en-US" dirty="0" err="1"/>
              <a:t>Niaragua</a:t>
            </a:r>
            <a:r>
              <a:rPr lang="en-CA" altLang="en-US" dirty="0"/>
              <a:t>, et plus récemment au Honduras.</a:t>
            </a:r>
          </a:p>
          <a:p>
            <a:endParaRPr lang="en-CA" altLang="en-US" dirty="0"/>
          </a:p>
          <a:p>
            <a:r>
              <a:rPr lang="en-CA" altLang="en-US" dirty="0"/>
              <a:t>En février 2024, le Costa Rica a déclaré une urgence sanitaire en raison de la présence du ver de terre, puis en mars 2024, il a signalé son premier cas humain.</a:t>
            </a:r>
          </a:p>
          <a:p>
            <a:endParaRPr lang="en-CA" altLang="en-US" dirty="0"/>
          </a:p>
          <a:p>
            <a:r>
              <a:rPr lang="en-CA" altLang="en-US" dirty="0"/>
              <a:t>À partir du 7 septembre 2024 :</a:t>
            </a:r>
          </a:p>
          <a:p>
            <a:pPr lvl="1"/>
            <a:r>
              <a:rPr lang="en-US" altLang="en-US" dirty="0"/>
              <a:t>Le Panama a signalé 16 720 cas</a:t>
            </a:r>
          </a:p>
          <a:p>
            <a:pPr lvl="1"/>
            <a:r>
              <a:rPr lang="en-US" altLang="en-US" dirty="0"/>
              <a:t>Costa Rica - 6 183 cas </a:t>
            </a:r>
          </a:p>
          <a:p>
            <a:pPr lvl="1"/>
            <a:r>
              <a:rPr lang="en-US" altLang="en-US" dirty="0"/>
              <a:t>Nicaragua - 2 683 cas</a:t>
            </a:r>
          </a:p>
          <a:p>
            <a:endParaRPr lang="en-CA" altLang="en-US" dirty="0"/>
          </a:p>
          <a:p>
            <a:r>
              <a:rPr lang="en-CA" altLang="en-US" dirty="0"/>
              <a:t>Note : Cas </a:t>
            </a:r>
            <a:r>
              <a:rPr lang="en-CA" altLang="en-US" dirty="0" err="1"/>
              <a:t>Copeg </a:t>
            </a:r>
            <a:r>
              <a:rPr lang="en-CA" altLang="en-US" dirty="0"/>
              <a:t>- on ne sait pas si cela inclut les cas humains en même temps que les cas animaux ou seulement les cas animaux.</a:t>
            </a:r>
          </a:p>
          <a:p>
            <a:endParaRPr lang="en-CA" altLang="en-US" dirty="0"/>
          </a:p>
          <a:p>
            <a:r>
              <a:rPr lang="en-CA" altLang="en-US" dirty="0"/>
              <a:t>Au 29 juillet 2024, le Costa Rica a signalé 22 cas humains et le Panama 49 cas humains (</a:t>
            </a:r>
            <a:r>
              <a:rPr lang="en-CA" dirty="0"/>
              <a:t>âge compris entre 1 an et 95 ans). </a:t>
            </a:r>
          </a:p>
          <a:p>
            <a:endParaRPr lang="en-CA" dirty="0"/>
          </a:p>
          <a:p>
            <a:r>
              <a:rPr lang="en-CA" dirty="0"/>
              <a:t>Le Nicaragua a signalé, le 9 septembre, ses deux premiers cas humains de tordeuse de la vigne.</a:t>
            </a:r>
          </a:p>
          <a:p>
            <a:endParaRPr lang="en-CA" dirty="0"/>
          </a:p>
          <a:p>
            <a:endParaRPr lang="en-CA" dirty="0"/>
          </a:p>
          <a:p>
            <a:r>
              <a:rPr lang="en-CA" dirty="0"/>
              <a:t>Le Honduras a signalé 3 cas d'équidés importés illégalement (sans précision sur l'espèce), tout près de la frontière avec le Nicaragua.</a:t>
            </a:r>
          </a:p>
          <a:p>
            <a:endParaRPr lang="en-CA" altLang="en-US" dirty="0"/>
          </a:p>
          <a:p>
            <a:r>
              <a:rPr lang="en-CA" altLang="en-US" dirty="0"/>
              <a:t>L'augmentation du nombre de cas au Costa Rica peut être due à une </a:t>
            </a:r>
            <a:r>
              <a:rPr lang="en-CA" dirty="0"/>
              <a:t>souche de mouche plus agressive, qui se déplace plus rapidement et préfère s'accoupler avec des mouches des champs (par opposition aux mouches stériles), ce qui a réduit l'efficacité du programme de lutte contre les mouches stériles. </a:t>
            </a:r>
          </a:p>
          <a:p>
            <a:endParaRPr lang="en-CA" dirty="0"/>
          </a:p>
          <a:p>
            <a:r>
              <a:rPr lang="en-CA" dirty="0"/>
              <a:t>L'augmentation des précipitations a également été mise en cause, car elle peut favoriser l'activité parasitaire.</a:t>
            </a:r>
          </a:p>
          <a:p>
            <a:endParaRPr lang="en-CA" altLang="en-US" dirty="0"/>
          </a:p>
          <a:p>
            <a:r>
              <a:rPr lang="en-CA" altLang="en-US" dirty="0"/>
              <a:t>La faune sauvage (cerfs, sangliers, coyotes...) est également concernée dans ces pays, mais en raison de leurs habitats, il est difficile de déterminer le nombre exact d'animaux touchés.</a:t>
            </a:r>
          </a:p>
        </p:txBody>
      </p:sp>
      <p:sp>
        <p:nvSpPr>
          <p:cNvPr id="4" name="Slide Number Placeholder 3">
            <a:extLst>
              <a:ext uri="{FF2B5EF4-FFF2-40B4-BE49-F238E27FC236}">
                <a16:creationId xmlns:a16="http://schemas.microsoft.com/office/drawing/2014/main" id="{F3515A62-B479-45FE-670E-ACEBF7FF18A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24BA1-6EE3-470E-9119-7F7BBCDD5920}" type="slidenum">
              <a:rPr lang="en-US" altLang="en-US"/>
              <a:t>7</a:t>
            </a:fld>
            <a:endParaRPr lang="en-US" altLang="en-US"/>
          </a:p>
        </p:txBody>
      </p:sp>
    </p:spTree>
    <p:extLst>
      <p:ext uri="{BB962C8B-B14F-4D97-AF65-F5344CB8AC3E}">
        <p14:creationId xmlns:p14="http://schemas.microsoft.com/office/powerpoint/2010/main" val="360147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1530924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nc.cdc.gov/eid/article/30/10/24-0583_articl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michigan.gov/mdard/-/media/Project/Websites/mdard/documents/general/emergency/Highly-Pathogenic-Avian-Influenza-HPAI--Cats-FAQ-General-Public.pdf?rev=2d8a94de11c94bf2989368b47d6a8b9a&amp;hash=518EF3A5EF6E7F00E50698DBDB54A4BA#:~:text=What%20are%20the%20signs%20of,or%20may%20not%20be%20present." TargetMode="External"/><Relationship Id="rId5" Type="http://schemas.openxmlformats.org/officeDocument/2006/relationships/hyperlink" Target="https://www.aphis.usda.gov/livestock-poultry-disease/avian/avian-influenza/hpai-detections/mammals" TargetMode="External"/><Relationship Id="rId4" Type="http://schemas.openxmlformats.org/officeDocument/2006/relationships/hyperlink" Target="https://www.colovma.org/cvma-news/influenza-a-highly-pathogenic-avian-influenza-h5n1-in-domestic-ca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ahis.woah.org/#/in-review/4438" TargetMode="External"/><Relationship Id="rId5" Type="http://schemas.openxmlformats.org/officeDocument/2006/relationships/hyperlink" Target="https://cahss.ca/cahss-tools/document-library/highly-pathogenic-avian-influenza-A-H5N1-and-cats?l=en-us" TargetMode="External"/><Relationship Id="rId4" Type="http://schemas.openxmlformats.org/officeDocument/2006/relationships/hyperlink" Target="https://inspection.canada.ca/en/animal-health/terrestrial-animals/diseases/reportable/avian-influenza/animals-susceptible-h5n1-hpa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ntagionlive.com/view/case-of-rabbit-fever-diagnosed-in-us" TargetMode="External"/><Relationship Id="rId7" Type="http://schemas.openxmlformats.org/officeDocument/2006/relationships/hyperlink" Target="https://www.cdc.gov/tularemia/data-researc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cnphi-rcrsp.ca/qpp/poll/14765" TargetMode="External"/><Relationship Id="rId4" Type="http://schemas.openxmlformats.org/officeDocument/2006/relationships/hyperlink" Target="https://indianapublicmedia.org/news/dnr-confirms-rabbit-fever-in-tippecanoe-county.php#:~:text=The%20Indiana%20Department%20of%20Natural%20Resources%20announced%20Thursday%20it%20h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cdc.gov/eid/article/30/9/23-1595_articl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ubmed.ncbi.nlm.nih.gov/39011830/" TargetMode="External"/><Relationship Id="rId5" Type="http://schemas.openxmlformats.org/officeDocument/2006/relationships/hyperlink" Target="https://pubmed.ncbi.nlm.nih.gov/39040529/" TargetMode="External"/><Relationship Id="rId4" Type="http://schemas.openxmlformats.org/officeDocument/2006/relationships/hyperlink" Target="https://pubmed.ncbi.nlm.nih.gov/3916061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sss.gouv.qc.ca/professionnels/zoonoses/maladie-lyme/tableau-des-cas-humains-bilan/" TargetMode="External"/><Relationship Id="rId7" Type="http://schemas.openxmlformats.org/officeDocument/2006/relationships/hyperlink" Target="https://wwwnc.cdc.gov/eid/article/30/10/24-0526_articl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nc.cdc.gov/eid/article/30/9/24-0454_article" TargetMode="External"/><Relationship Id="rId5" Type="http://schemas.openxmlformats.org/officeDocument/2006/relationships/hyperlink" Target="https://www.inspq.qc.ca/sites/default/files/2024-06/carte_risque_acquisition_lyme2024.pdf"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ticotimes.net/2024/08/12/increased-rainfall-may-lead-to-surge-in-screwworm-infections-in-costa-rica" TargetMode="External"/><Relationship Id="rId13"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hyperlink" Target="https://wahis.woah.org/#/in-review/5864" TargetMode="External"/><Relationship Id="rId12" Type="http://schemas.openxmlformats.org/officeDocument/2006/relationships/hyperlink" Target="https://www.ars.usda.gov/oc/images/photos/k7576-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hyperlink" Target="https://republica18.com/ahora/42721-contagios-humanos-gusano-barrenador/"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minsa.gob.pa/noticia/minsa-publica-informe-epidemiologico-y-cantidad-de-casos-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nature.com/articles/s41598-024-69834-1" TargetMode="External"/><Relationship Id="rId3" Type="http://schemas.openxmlformats.org/officeDocument/2006/relationships/hyperlink" Target="https://journals.plos.org/plosone/article?id=10.1371/journal.pone.0306600" TargetMode="External"/><Relationship Id="rId7" Type="http://schemas.openxmlformats.org/officeDocument/2006/relationships/hyperlink" Target="https://pubmed.ncbi.nlm.nih.gov/39044742/"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ejmanager.com/mnstemps/100/100-1712208465.pdf?t=1727316993" TargetMode="External"/><Relationship Id="rId5" Type="http://schemas.openxmlformats.org/officeDocument/2006/relationships/hyperlink" Target="https://www.mdpi.com/1999-4915/16/8/1344" TargetMode="External"/><Relationship Id="rId4" Type="http://schemas.openxmlformats.org/officeDocument/2006/relationships/hyperlink" Target="https://pubmed.ncbi.nlm.nih.gov/39066268/" TargetMode="External"/><Relationship Id="rId9" Type="http://schemas.openxmlformats.org/officeDocument/2006/relationships/hyperlink" Target="https://www.nature.com/articles/s41598-024-7179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des animaux de compagnie du SCSSA</a:t>
            </a:r>
          </a:p>
          <a:p>
            <a:pPr eaLnBrk="1" hangingPunct="1"/>
            <a:r>
              <a:rPr lang="en-CA" altLang="en-US" dirty="0"/>
              <a:t>01 octobre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284285" y="147882"/>
            <a:ext cx="10515600" cy="1325563"/>
          </a:xfrm>
        </p:spPr>
        <p:txBody>
          <a:bodyPr/>
          <a:lstStyle/>
          <a:p>
            <a:r>
              <a:rPr lang="en-CA" dirty="0"/>
              <a:t>IAHP H5N1 et chats - États-Unis</a:t>
            </a:r>
          </a:p>
        </p:txBody>
      </p:sp>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4"/>
          </p:nvPr>
        </p:nvSpPr>
        <p:spPr/>
        <p:txBody>
          <a:bodyPr/>
          <a:lstStyle/>
          <a:p>
            <a:pPr>
              <a:defRPr/>
            </a:pPr>
            <a:fld id="{A5F12CC5-A507-4028-B3C9-257C8E707382}" type="slidenum">
              <a:rPr lang="en-US" smtClean="0"/>
              <a:t>2</a:t>
            </a:fld>
            <a:endParaRPr lang="en-US"/>
          </a:p>
        </p:txBody>
      </p:sp>
      <p:pic>
        <p:nvPicPr>
          <p:cNvPr id="8" name="Picture 7">
            <a:extLst>
              <a:ext uri="{FF2B5EF4-FFF2-40B4-BE49-F238E27FC236}">
                <a16:creationId xmlns:a16="http://schemas.microsoft.com/office/drawing/2014/main" id="{A38682B9-D57B-162E-8CE3-E23BD8307619}"/>
              </a:ext>
            </a:extLst>
          </p:cNvPr>
          <p:cNvPicPr>
            <a:picLocks noChangeAspect="1"/>
          </p:cNvPicPr>
          <p:nvPr/>
        </p:nvPicPr>
        <p:blipFill>
          <a:blip r:embed="rId3"/>
          <a:stretch>
            <a:fillRect/>
          </a:stretch>
        </p:blipFill>
        <p:spPr>
          <a:xfrm>
            <a:off x="5534025" y="1171575"/>
            <a:ext cx="6255457" cy="3267772"/>
          </a:xfrm>
          <a:prstGeom prst="rect">
            <a:avLst/>
          </a:prstGeom>
          <a:ln w="19050">
            <a:solidFill>
              <a:schemeClr val="tx1"/>
            </a:solidFill>
          </a:ln>
        </p:spPr>
      </p:pic>
      <p:sp>
        <p:nvSpPr>
          <p:cNvPr id="9" name="Text Placeholder 2">
            <a:extLst>
              <a:ext uri="{FF2B5EF4-FFF2-40B4-BE49-F238E27FC236}">
                <a16:creationId xmlns:a16="http://schemas.microsoft.com/office/drawing/2014/main" id="{1DB1F8F9-5A35-BB37-CC07-EDFDAEB5C625}"/>
              </a:ext>
            </a:extLst>
          </p:cNvPr>
          <p:cNvSpPr>
            <a:spLocks noGrp="1"/>
          </p:cNvSpPr>
          <p:nvPr>
            <p:ph type="body" sz="quarter" idx="13"/>
          </p:nvPr>
        </p:nvSpPr>
        <p:spPr>
          <a:xfrm>
            <a:off x="274760" y="1232515"/>
            <a:ext cx="5068958" cy="5625485"/>
          </a:xfrm>
        </p:spPr>
        <p:txBody>
          <a:bodyPr/>
          <a:lstStyle/>
          <a:p>
            <a:pPr marL="0" indent="0">
              <a:buNone/>
            </a:pPr>
            <a:r>
              <a:rPr lang="en-CA" sz="2000" dirty="0"/>
              <a:t>9 août - Le </a:t>
            </a:r>
            <a:r>
              <a:rPr lang="en-CA" sz="2000" dirty="0">
                <a:hlinkClick r:id="rId4"/>
              </a:rPr>
              <a:t>Colorado </a:t>
            </a:r>
            <a:r>
              <a:rPr lang="en-CA" sz="2000" dirty="0"/>
              <a:t>a publié des informations sur six chats domestiques diagnostiqués avec l'IAHP H5N1 dans l'État en 2024 :</a:t>
            </a:r>
          </a:p>
          <a:p>
            <a:r>
              <a:rPr lang="en-CA" sz="1800" dirty="0"/>
              <a:t>Un chat était directement lié à une exploitation laitière</a:t>
            </a:r>
          </a:p>
          <a:p>
            <a:r>
              <a:rPr lang="en-CA" sz="1800" dirty="0"/>
              <a:t>Deux étaient des chats d'intérieur (pas d'exposition directe connue au virus)</a:t>
            </a:r>
          </a:p>
          <a:p>
            <a:r>
              <a:rPr lang="en-CA" sz="1800" dirty="0"/>
              <a:t>Trois étaient des chats d'intérieur/extérieur (chassaient les souris et/ou les petits oiseaux)</a:t>
            </a:r>
          </a:p>
          <a:p>
            <a:r>
              <a:rPr lang="en-CA" sz="1800" dirty="0"/>
              <a:t>Cinq d'entre eux présentaient des symptômes respiratoires et des troubles neurologiques</a:t>
            </a:r>
          </a:p>
          <a:p>
            <a:pPr marL="0" indent="0">
              <a:buNone/>
            </a:pPr>
            <a:r>
              <a:rPr lang="en-CA" sz="2000" dirty="0"/>
              <a:t>L'USDA a confirmé un total de 53 détections d'IAHP chez des chats domestiques</a:t>
            </a:r>
          </a:p>
          <a:p>
            <a:r>
              <a:rPr lang="en-CA" sz="1800" dirty="0"/>
              <a:t>La page sur les mammifères comprend désormais les détections positives de l'IAHP H5N1 chez les espèces de chats avant le 1er mars 2024</a:t>
            </a:r>
          </a:p>
          <a:p>
            <a:endParaRPr lang="en-CA" sz="2000" dirty="0"/>
          </a:p>
          <a:p>
            <a:pPr marL="0" indent="0">
              <a:buNone/>
            </a:pPr>
            <a:endParaRPr lang="en-CA" sz="2000" dirty="0"/>
          </a:p>
        </p:txBody>
      </p:sp>
      <p:sp>
        <p:nvSpPr>
          <p:cNvPr id="10" name="TextBox 9">
            <a:extLst>
              <a:ext uri="{FF2B5EF4-FFF2-40B4-BE49-F238E27FC236}">
                <a16:creationId xmlns:a16="http://schemas.microsoft.com/office/drawing/2014/main" id="{1B1916F2-55E8-13FD-3272-833951C387E6}"/>
              </a:ext>
            </a:extLst>
          </p:cNvPr>
          <p:cNvSpPr txBox="1"/>
          <p:nvPr/>
        </p:nvSpPr>
        <p:spPr>
          <a:xfrm>
            <a:off x="8810625" y="4439347"/>
            <a:ext cx="3148041" cy="307777"/>
          </a:xfrm>
          <a:prstGeom prst="rect">
            <a:avLst/>
          </a:prstGeom>
          <a:noFill/>
        </p:spPr>
        <p:txBody>
          <a:bodyPr wrap="square" rtlCol="0">
            <a:spAutoFit/>
          </a:bodyPr>
          <a:lstStyle/>
          <a:p>
            <a:r>
              <a:rPr lang="en-CA" sz="1400" dirty="0">
                <a:hlinkClick r:id="rId5"/>
              </a:rPr>
              <a:t>Détection de l'IAHP chez les mammifères (usda.gov)</a:t>
            </a:r>
            <a:endParaRPr lang="en-CA" sz="1400" dirty="0"/>
          </a:p>
        </p:txBody>
      </p:sp>
      <p:sp>
        <p:nvSpPr>
          <p:cNvPr id="12" name="TextBox 11">
            <a:extLst>
              <a:ext uri="{FF2B5EF4-FFF2-40B4-BE49-F238E27FC236}">
                <a16:creationId xmlns:a16="http://schemas.microsoft.com/office/drawing/2014/main" id="{6AF5E047-532C-7773-D533-53D2FC43200A}"/>
              </a:ext>
            </a:extLst>
          </p:cNvPr>
          <p:cNvSpPr txBox="1"/>
          <p:nvPr/>
        </p:nvSpPr>
        <p:spPr>
          <a:xfrm>
            <a:off x="5434109" y="4826821"/>
            <a:ext cx="6473606" cy="1631216"/>
          </a:xfrm>
          <a:prstGeom prst="rect">
            <a:avLst/>
          </a:prstGeom>
          <a:noFill/>
        </p:spPr>
        <p:txBody>
          <a:bodyPr wrap="square">
            <a:spAutoFit/>
          </a:bodyPr>
          <a:lstStyle/>
          <a:p>
            <a:r>
              <a:rPr lang="en-CA" sz="2000" dirty="0">
                <a:latin typeface="+mn-lt"/>
                <a:hlinkClick r:id="rId6"/>
              </a:rPr>
              <a:t>Influenza aviaire hautement pathogène (IAHP) et chats FAQ</a:t>
            </a:r>
            <a:endParaRPr lang="en-CA" sz="2000" dirty="0">
              <a:latin typeface="+mn-lt"/>
            </a:endParaRPr>
          </a:p>
          <a:p>
            <a:pPr algn="l"/>
            <a:endParaRPr lang="en-CA" sz="2000" b="0" i="0" dirty="0">
              <a:solidFill>
                <a:srgbClr val="222222"/>
              </a:solidFill>
              <a:effectLst/>
              <a:latin typeface="+mn-lt"/>
              <a:hlinkClick r:id="rId7"/>
            </a:endParaRPr>
          </a:p>
          <a:p>
            <a:pPr algn="l"/>
            <a:r>
              <a:rPr lang="en-CA" sz="2000" b="0" i="0" dirty="0">
                <a:solidFill>
                  <a:srgbClr val="222222"/>
                </a:solidFill>
                <a:effectLst/>
                <a:latin typeface="+mn-lt"/>
                <a:hlinkClick r:id="rId7"/>
              </a:rPr>
              <a:t>Pouvoir pathogène des virus de l'influenza aviaire hautement pathogène A(H5N1) isolés à partir de chats chez des souris et des furets, Corée du Sud, 2023</a:t>
            </a:r>
            <a:endParaRPr lang="en-CA" sz="2000" b="0" i="0" dirty="0">
              <a:solidFill>
                <a:srgbClr val="222222"/>
              </a:solidFill>
              <a:effectLst/>
              <a:latin typeface="+mn-lt"/>
            </a:endParaRPr>
          </a:p>
        </p:txBody>
      </p:sp>
    </p:spTree>
    <p:extLst>
      <p:ext uri="{BB962C8B-B14F-4D97-AF65-F5344CB8AC3E}">
        <p14:creationId xmlns:p14="http://schemas.microsoft.com/office/powerpoint/2010/main" val="70795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284285" y="147882"/>
            <a:ext cx="10515600" cy="1325563"/>
          </a:xfrm>
        </p:spPr>
        <p:txBody>
          <a:bodyPr/>
          <a:lstStyle/>
          <a:p>
            <a:r>
              <a:rPr lang="en-CA" dirty="0"/>
              <a:t>IAHP H5N1 et chats - Canada</a:t>
            </a:r>
          </a:p>
        </p:txBody>
      </p:sp>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4"/>
          </p:nvPr>
        </p:nvSpPr>
        <p:spPr/>
        <p:txBody>
          <a:bodyPr/>
          <a:lstStyle/>
          <a:p>
            <a:pPr>
              <a:defRPr/>
            </a:pPr>
            <a:fld id="{A5F12CC5-A507-4028-B3C9-257C8E707382}" type="slidenum">
              <a:rPr lang="en-US" smtClean="0"/>
              <a:t>3</a:t>
            </a:fld>
            <a:endParaRPr lang="en-US"/>
          </a:p>
        </p:txBody>
      </p:sp>
      <p:pic>
        <p:nvPicPr>
          <p:cNvPr id="1027" name="Picture 3">
            <a:extLst>
              <a:ext uri="{FF2B5EF4-FFF2-40B4-BE49-F238E27FC236}">
                <a16:creationId xmlns:a16="http://schemas.microsoft.com/office/drawing/2014/main" id="{5838C025-AE38-EAB1-FF8B-FE18E003E3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425" y="1195388"/>
            <a:ext cx="6430842" cy="359859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4023E1-FFE0-951D-58AA-35CFA70BD2A5}"/>
              </a:ext>
            </a:extLst>
          </p:cNvPr>
          <p:cNvSpPr txBox="1"/>
          <p:nvPr/>
        </p:nvSpPr>
        <p:spPr>
          <a:xfrm>
            <a:off x="5267325" y="5841488"/>
            <a:ext cx="6430842" cy="646331"/>
          </a:xfrm>
          <a:prstGeom prst="rect">
            <a:avLst/>
          </a:prstGeom>
          <a:noFill/>
        </p:spPr>
        <p:txBody>
          <a:bodyPr wrap="square" rtlCol="0">
            <a:spAutoFit/>
          </a:bodyPr>
          <a:lstStyle/>
          <a:p>
            <a:r>
              <a:rPr lang="en-CA" dirty="0">
                <a:hlinkClick r:id="rId4"/>
              </a:rPr>
              <a:t>Animaux sensibles à l'influenza aviaire hautement pathogène (IAHP) H5N1 - inspection.canada.ca</a:t>
            </a:r>
            <a:endParaRPr lang="en-CA" dirty="0"/>
          </a:p>
        </p:txBody>
      </p:sp>
      <p:sp>
        <p:nvSpPr>
          <p:cNvPr id="5" name="TextBox 4">
            <a:extLst>
              <a:ext uri="{FF2B5EF4-FFF2-40B4-BE49-F238E27FC236}">
                <a16:creationId xmlns:a16="http://schemas.microsoft.com/office/drawing/2014/main" id="{70C7ECE3-E1D8-CEF3-189E-8294202F81B1}"/>
              </a:ext>
            </a:extLst>
          </p:cNvPr>
          <p:cNvSpPr txBox="1"/>
          <p:nvPr/>
        </p:nvSpPr>
        <p:spPr>
          <a:xfrm>
            <a:off x="5305425" y="5229225"/>
            <a:ext cx="6048375" cy="369332"/>
          </a:xfrm>
          <a:prstGeom prst="rect">
            <a:avLst/>
          </a:prstGeom>
          <a:noFill/>
        </p:spPr>
        <p:txBody>
          <a:bodyPr wrap="square" rtlCol="0">
            <a:spAutoFit/>
          </a:bodyPr>
          <a:lstStyle/>
          <a:p>
            <a:r>
              <a:rPr lang="en-CA" dirty="0">
                <a:hlinkClick r:id="rId5"/>
              </a:rPr>
              <a:t>Document de communication sur les risques du CAHSS - L'IAHP H5N1 et les chats</a:t>
            </a:r>
            <a:endParaRPr lang="en-CA" dirty="0"/>
          </a:p>
        </p:txBody>
      </p:sp>
      <p:sp>
        <p:nvSpPr>
          <p:cNvPr id="6" name="Text Placeholder 2">
            <a:extLst>
              <a:ext uri="{FF2B5EF4-FFF2-40B4-BE49-F238E27FC236}">
                <a16:creationId xmlns:a16="http://schemas.microsoft.com/office/drawing/2014/main" id="{F8F56AB8-E775-EDEF-95E6-36A0999F1E0F}"/>
              </a:ext>
            </a:extLst>
          </p:cNvPr>
          <p:cNvSpPr>
            <a:spLocks noGrp="1"/>
          </p:cNvSpPr>
          <p:nvPr>
            <p:ph type="body" sz="quarter" idx="13"/>
          </p:nvPr>
        </p:nvSpPr>
        <p:spPr>
          <a:xfrm>
            <a:off x="324718" y="1259443"/>
            <a:ext cx="4980707" cy="5462032"/>
          </a:xfrm>
        </p:spPr>
        <p:txBody>
          <a:bodyPr/>
          <a:lstStyle/>
          <a:p>
            <a:pPr marL="0" indent="0">
              <a:buNone/>
            </a:pPr>
            <a:r>
              <a:rPr lang="en-CA" sz="2400" dirty="0"/>
              <a:t>Aucun cas récent de chat n'a été signalé au Canada</a:t>
            </a:r>
          </a:p>
          <a:p>
            <a:r>
              <a:rPr lang="en-CA" sz="2000" dirty="0"/>
              <a:t>L'année dernière, 2 chats d'Alberta identifiés 17 novembre 2023</a:t>
            </a:r>
          </a:p>
          <a:p>
            <a:r>
              <a:rPr lang="en-CA" sz="2000" dirty="0"/>
              <a:t>IAHP confirmée le 15 </a:t>
            </a:r>
            <a:r>
              <a:rPr lang="en-CA" sz="2000" dirty="0" err="1"/>
              <a:t>décembre</a:t>
            </a:r>
            <a:r>
              <a:rPr lang="en-CA" sz="2000" dirty="0"/>
              <a:t> 2023</a:t>
            </a:r>
          </a:p>
          <a:p>
            <a:pPr lvl="1"/>
            <a:r>
              <a:rPr lang="en-CA" sz="1600" dirty="0"/>
              <a:t>Clade 2.3.4.4b Réassortiment eurasien et nord-américain</a:t>
            </a:r>
          </a:p>
          <a:p>
            <a:r>
              <a:rPr lang="en-CA" sz="2000" dirty="0"/>
              <a:t>D'une ferme d'élevage de bovins de boucherie</a:t>
            </a:r>
          </a:p>
          <a:p>
            <a:r>
              <a:rPr lang="en-CA" sz="2000" dirty="0"/>
              <a:t>1</a:t>
            </a:r>
            <a:r>
              <a:rPr lang="en-CA" sz="2000" baseline="30000" dirty="0"/>
              <a:t>re</a:t>
            </a:r>
            <a:r>
              <a:rPr lang="en-CA" sz="2000" dirty="0"/>
              <a:t> chat est mort sans avoir été testé</a:t>
            </a:r>
          </a:p>
          <a:p>
            <a:r>
              <a:rPr lang="en-CA" sz="2000" dirty="0"/>
              <a:t>2</a:t>
            </a:r>
            <a:r>
              <a:rPr lang="en-CA" sz="2000" baseline="30000" dirty="0"/>
              <a:t>me</a:t>
            </a:r>
            <a:r>
              <a:rPr lang="en-CA" sz="2000" dirty="0"/>
              <a:t> chat présentant des signes neurologiques</a:t>
            </a:r>
          </a:p>
          <a:p>
            <a:pPr marL="0" indent="0">
              <a:buNone/>
            </a:pPr>
            <a:endParaRPr lang="en-CA" sz="2400" dirty="0"/>
          </a:p>
          <a:p>
            <a:pPr marL="0" indent="0">
              <a:buNone/>
            </a:pPr>
            <a:r>
              <a:rPr lang="en-CA" sz="2400" dirty="0"/>
              <a:t>Des nouvelles du test de dépistage des chats sauvages en Ontario ?</a:t>
            </a:r>
            <a:endParaRPr lang="en-CA" sz="2000" dirty="0"/>
          </a:p>
          <a:p>
            <a:endParaRPr lang="en-CA" sz="2000" dirty="0"/>
          </a:p>
          <a:p>
            <a:pPr marL="0" indent="0">
              <a:buNone/>
            </a:pPr>
            <a:endParaRPr lang="en-CA" sz="2000" dirty="0"/>
          </a:p>
        </p:txBody>
      </p:sp>
      <p:sp>
        <p:nvSpPr>
          <p:cNvPr id="7" name="TextBox 6">
            <a:extLst>
              <a:ext uri="{FF2B5EF4-FFF2-40B4-BE49-F238E27FC236}">
                <a16:creationId xmlns:a16="http://schemas.microsoft.com/office/drawing/2014/main" id="{1B1648F5-FDD8-56F8-063E-0DAD8DA58069}"/>
              </a:ext>
            </a:extLst>
          </p:cNvPr>
          <p:cNvSpPr txBox="1"/>
          <p:nvPr/>
        </p:nvSpPr>
        <p:spPr>
          <a:xfrm>
            <a:off x="10324232" y="4785497"/>
            <a:ext cx="1571625" cy="307777"/>
          </a:xfrm>
          <a:prstGeom prst="rect">
            <a:avLst/>
          </a:prstGeom>
          <a:noFill/>
        </p:spPr>
        <p:txBody>
          <a:bodyPr wrap="square" rtlCol="0">
            <a:spAutoFit/>
          </a:bodyPr>
          <a:lstStyle/>
          <a:p>
            <a:r>
              <a:rPr lang="en-CA" sz="1400" dirty="0">
                <a:hlinkClick r:id="rId6"/>
              </a:rPr>
              <a:t>WAHIS (woah.org)</a:t>
            </a:r>
            <a:endParaRPr lang="en-CA" sz="1400" dirty="0"/>
          </a:p>
        </p:txBody>
      </p:sp>
    </p:spTree>
    <p:extLst>
      <p:ext uri="{BB962C8B-B14F-4D97-AF65-F5344CB8AC3E}">
        <p14:creationId xmlns:p14="http://schemas.microsoft.com/office/powerpoint/2010/main" val="186636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AF57-8D97-927A-71BE-00EC9E8BCC48}"/>
              </a:ext>
            </a:extLst>
          </p:cNvPr>
          <p:cNvSpPr>
            <a:spLocks noGrp="1"/>
          </p:cNvSpPr>
          <p:nvPr>
            <p:ph type="title"/>
          </p:nvPr>
        </p:nvSpPr>
        <p:spPr>
          <a:xfrm>
            <a:off x="240323" y="0"/>
            <a:ext cx="10515600" cy="1325563"/>
          </a:xfrm>
        </p:spPr>
        <p:txBody>
          <a:bodyPr/>
          <a:lstStyle/>
          <a:p>
            <a:r>
              <a:rPr lang="en-CA" dirty="0"/>
              <a:t>La tularémie</a:t>
            </a:r>
          </a:p>
        </p:txBody>
      </p:sp>
      <p:sp>
        <p:nvSpPr>
          <p:cNvPr id="3" name="Content Placeholder 2">
            <a:extLst>
              <a:ext uri="{FF2B5EF4-FFF2-40B4-BE49-F238E27FC236}">
                <a16:creationId xmlns:a16="http://schemas.microsoft.com/office/drawing/2014/main" id="{096E6685-07E1-D5F8-D628-D81432EF3F2A}"/>
              </a:ext>
            </a:extLst>
          </p:cNvPr>
          <p:cNvSpPr>
            <a:spLocks noGrp="1"/>
          </p:cNvSpPr>
          <p:nvPr>
            <p:ph sz="half" idx="1"/>
          </p:nvPr>
        </p:nvSpPr>
        <p:spPr>
          <a:xfrm>
            <a:off x="838200" y="1253331"/>
            <a:ext cx="5181600" cy="4351338"/>
          </a:xfrm>
        </p:spPr>
        <p:txBody>
          <a:bodyPr/>
          <a:lstStyle/>
          <a:p>
            <a:r>
              <a:rPr lang="en-CA" dirty="0"/>
              <a:t>Premier cas humain détecté au </a:t>
            </a:r>
            <a:r>
              <a:rPr lang="en-CA" dirty="0">
                <a:hlinkClick r:id="rId3"/>
              </a:rPr>
              <a:t>Colorado </a:t>
            </a:r>
            <a:r>
              <a:rPr lang="en-CA" dirty="0"/>
              <a:t>en juillet 2024</a:t>
            </a:r>
          </a:p>
          <a:p>
            <a:r>
              <a:rPr lang="en-CA" dirty="0"/>
              <a:t>20 lapins confirmés positifs dans l'</a:t>
            </a:r>
            <a:r>
              <a:rPr lang="en-CA" dirty="0">
                <a:hlinkClick r:id="rId4"/>
              </a:rPr>
              <a:t>Indiana </a:t>
            </a:r>
            <a:r>
              <a:rPr lang="en-CA" dirty="0"/>
              <a:t>depuis avril 2024</a:t>
            </a:r>
          </a:p>
          <a:p>
            <a:pPr marL="0" indent="0">
              <a:buNone/>
            </a:pPr>
            <a:endParaRPr lang="en-CA" dirty="0">
              <a:solidFill>
                <a:srgbClr val="000000"/>
              </a:solidFill>
              <a:latin typeface="ui-sans-serif"/>
            </a:endParaRPr>
          </a:p>
        </p:txBody>
      </p:sp>
      <p:sp>
        <p:nvSpPr>
          <p:cNvPr id="4" name="Content Placeholder 3">
            <a:extLst>
              <a:ext uri="{FF2B5EF4-FFF2-40B4-BE49-F238E27FC236}">
                <a16:creationId xmlns:a16="http://schemas.microsoft.com/office/drawing/2014/main" id="{AED67B78-637D-BA61-F7E7-200E50114217}"/>
              </a:ext>
            </a:extLst>
          </p:cNvPr>
          <p:cNvSpPr>
            <a:spLocks noGrp="1"/>
          </p:cNvSpPr>
          <p:nvPr>
            <p:ph sz="half" idx="2"/>
          </p:nvPr>
        </p:nvSpPr>
        <p:spPr>
          <a:xfrm>
            <a:off x="5857682" y="231189"/>
            <a:ext cx="6255659" cy="6307723"/>
          </a:xfrm>
        </p:spPr>
        <p:txBody>
          <a:bodyPr/>
          <a:lstStyle/>
          <a:p>
            <a:pPr marL="0" indent="0">
              <a:buNone/>
            </a:pPr>
            <a:r>
              <a:rPr lang="en-CA" sz="2400" b="1" dirty="0">
                <a:hlinkClick r:id="rId5"/>
              </a:rPr>
              <a:t>Ping </a:t>
            </a:r>
            <a:r>
              <a:rPr lang="en-CA" sz="2400" b="1" dirty="0"/>
              <a:t>- Signalements de tularémie aux Etats-Unis </a:t>
            </a:r>
          </a:p>
          <a:p>
            <a:r>
              <a:rPr lang="en-CA" sz="1600" dirty="0"/>
              <a:t>Y a-t-il eu une augmentation des cas de tularémie chez les humains ou les animaux dans votre juridiction au Canada au cours des derniers mois ?</a:t>
            </a:r>
          </a:p>
          <a:p>
            <a:r>
              <a:rPr lang="en-CA" sz="1600" dirty="0"/>
              <a:t>Les tests de </a:t>
            </a:r>
            <a:r>
              <a:rPr lang="en-CA" sz="1600" dirty="0" err="1"/>
              <a:t>Francisella </a:t>
            </a:r>
            <a:r>
              <a:rPr lang="en-CA" sz="1600" dirty="0"/>
              <a:t>tularensis sur les animaux sont d'autant plus difficiles qu'ils nécessitent un confinement biologique de niveau 3 et qu'il s'agit d'un agent de bioterrorisme de catégorie A. Existe-t-il des laboratoires vétérinaires au Canada qui testent des échantillons d'animaux pour cet agent ?</a:t>
            </a:r>
            <a:endParaRPr lang="en-CA" sz="1600" b="1" dirty="0"/>
          </a:p>
          <a:p>
            <a:pPr marL="0" indent="0">
              <a:buNone/>
            </a:pPr>
            <a:r>
              <a:rPr lang="en-CA" sz="1600" b="1" dirty="0"/>
              <a:t>RÉSUMÉ</a:t>
            </a:r>
          </a:p>
          <a:p>
            <a:r>
              <a:rPr lang="en-CA" sz="1600" dirty="0"/>
              <a:t>Informations sur le Canada</a:t>
            </a:r>
          </a:p>
          <a:p>
            <a:pPr lvl="1"/>
            <a:r>
              <a:rPr lang="en-CA" sz="1600" dirty="0"/>
              <a:t>L'accessibilité des rapports varie d'une province à l'autre et les cas signalés au niveau national ne sont pas bien résumés.</a:t>
            </a:r>
          </a:p>
          <a:p>
            <a:pPr lvl="1"/>
            <a:r>
              <a:rPr lang="en-CA" sz="1600" dirty="0"/>
              <a:t>La tularémie est signalée chez les animaux sauvages au Canada, mais aucun cas n'a été signalé chez les espèces domestiques</a:t>
            </a:r>
          </a:p>
          <a:p>
            <a:r>
              <a:rPr lang="en-CA" sz="1600" dirty="0"/>
              <a:t>Questions</a:t>
            </a:r>
          </a:p>
          <a:p>
            <a:pPr lvl="1"/>
            <a:r>
              <a:rPr lang="en-CA" sz="1600" dirty="0"/>
              <a:t>Biais dans les rapports : les maladies émergentes font l'objet d'une plus grande attention ?</a:t>
            </a:r>
          </a:p>
          <a:p>
            <a:pPr lvl="1"/>
            <a:r>
              <a:rPr lang="en-CA" sz="1600" b="0" i="0" dirty="0">
                <a:solidFill>
                  <a:srgbClr val="333333"/>
                </a:solidFill>
                <a:effectLst/>
                <a:latin typeface="+mn-lt"/>
              </a:rPr>
              <a:t>Comment la sensibilisation et la disponibilité des tests de diagnostic non confirmatifs aux États-Unis influencent-elles l'augmentation observée du nombre de cas ?</a:t>
            </a:r>
          </a:p>
          <a:p>
            <a:pPr lvl="1"/>
            <a:r>
              <a:rPr lang="en-CA" sz="1600" b="0" i="0" dirty="0">
                <a:solidFill>
                  <a:srgbClr val="333333"/>
                </a:solidFill>
                <a:effectLst/>
                <a:latin typeface="+mn-lt"/>
              </a:rPr>
              <a:t>Est-il possible de réaliser une enquête sur la disponibilité et la connaissance des offres de tests non confirmatoires dans les laboratoires canadiens ne pratiquant pas le confinement biologique ?</a:t>
            </a:r>
            <a:endParaRPr lang="en-CA" sz="1600" dirty="0"/>
          </a:p>
        </p:txBody>
      </p:sp>
      <p:sp>
        <p:nvSpPr>
          <p:cNvPr id="5" name="Slide Number Placeholder 4">
            <a:extLst>
              <a:ext uri="{FF2B5EF4-FFF2-40B4-BE49-F238E27FC236}">
                <a16:creationId xmlns:a16="http://schemas.microsoft.com/office/drawing/2014/main" id="{F447E738-C565-D559-693A-1887E6620628}"/>
              </a:ext>
            </a:extLst>
          </p:cNvPr>
          <p:cNvSpPr>
            <a:spLocks noGrp="1"/>
          </p:cNvSpPr>
          <p:nvPr>
            <p:ph type="sldNum" sz="quarter" idx="10"/>
          </p:nvPr>
        </p:nvSpPr>
        <p:spPr/>
        <p:txBody>
          <a:bodyPr/>
          <a:lstStyle/>
          <a:p>
            <a:pPr>
              <a:defRPr/>
            </a:pPr>
            <a:fld id="{222C2B47-41F2-42A5-AA41-34CCD9669551}" type="slidenum">
              <a:rPr lang="en-US" smtClean="0"/>
              <a:t>4</a:t>
            </a:fld>
            <a:endParaRPr lang="en-US" dirty="0"/>
          </a:p>
        </p:txBody>
      </p:sp>
      <p:pic>
        <p:nvPicPr>
          <p:cNvPr id="7" name="Picture 6">
            <a:extLst>
              <a:ext uri="{FF2B5EF4-FFF2-40B4-BE49-F238E27FC236}">
                <a16:creationId xmlns:a16="http://schemas.microsoft.com/office/drawing/2014/main" id="{D2486185-4DE1-E832-4B59-A5F0032A3B8E}"/>
              </a:ext>
            </a:extLst>
          </p:cNvPr>
          <p:cNvPicPr>
            <a:picLocks noChangeAspect="1"/>
          </p:cNvPicPr>
          <p:nvPr/>
        </p:nvPicPr>
        <p:blipFill>
          <a:blip r:embed="rId6"/>
          <a:stretch>
            <a:fillRect/>
          </a:stretch>
        </p:blipFill>
        <p:spPr>
          <a:xfrm>
            <a:off x="1005038" y="3591909"/>
            <a:ext cx="4564480" cy="2806033"/>
          </a:xfrm>
          <a:prstGeom prst="rect">
            <a:avLst/>
          </a:prstGeom>
        </p:spPr>
      </p:pic>
      <p:sp>
        <p:nvSpPr>
          <p:cNvPr id="9" name="TextBox 8">
            <a:extLst>
              <a:ext uri="{FF2B5EF4-FFF2-40B4-BE49-F238E27FC236}">
                <a16:creationId xmlns:a16="http://schemas.microsoft.com/office/drawing/2014/main" id="{8716AD11-4EB0-B5E1-C038-435FEA6894D9}"/>
              </a:ext>
            </a:extLst>
          </p:cNvPr>
          <p:cNvSpPr txBox="1"/>
          <p:nvPr/>
        </p:nvSpPr>
        <p:spPr>
          <a:xfrm>
            <a:off x="871687" y="6324135"/>
            <a:ext cx="6093994" cy="369332"/>
          </a:xfrm>
          <a:prstGeom prst="rect">
            <a:avLst/>
          </a:prstGeom>
          <a:noFill/>
        </p:spPr>
        <p:txBody>
          <a:bodyPr wrap="square">
            <a:spAutoFit/>
          </a:bodyPr>
          <a:lstStyle/>
          <a:p>
            <a:r>
              <a:rPr lang="en-CA" dirty="0">
                <a:hlinkClick r:id="rId7"/>
              </a:rPr>
              <a:t>Tularemia Data and Statistics | Tularemia | CDC</a:t>
            </a:r>
            <a:endParaRPr lang="en-CA" dirty="0"/>
          </a:p>
        </p:txBody>
      </p:sp>
    </p:spTree>
    <p:extLst>
      <p:ext uri="{BB962C8B-B14F-4D97-AF65-F5344CB8AC3E}">
        <p14:creationId xmlns:p14="http://schemas.microsoft.com/office/powerpoint/2010/main" val="88869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AB3C-210B-51EB-5DDB-0FF6DE7E123A}"/>
              </a:ext>
            </a:extLst>
          </p:cNvPr>
          <p:cNvSpPr>
            <a:spLocks noGrp="1"/>
          </p:cNvSpPr>
          <p:nvPr>
            <p:ph type="title"/>
          </p:nvPr>
        </p:nvSpPr>
        <p:spPr>
          <a:xfrm>
            <a:off x="240323" y="99137"/>
            <a:ext cx="10515600" cy="1325563"/>
          </a:xfrm>
        </p:spPr>
        <p:txBody>
          <a:bodyPr/>
          <a:lstStyle/>
          <a:p>
            <a:r>
              <a:rPr lang="en-CA" dirty="0"/>
              <a:t>Leishmaniose</a:t>
            </a:r>
          </a:p>
        </p:txBody>
      </p:sp>
      <p:sp>
        <p:nvSpPr>
          <p:cNvPr id="3" name="Content Placeholder 2">
            <a:extLst>
              <a:ext uri="{FF2B5EF4-FFF2-40B4-BE49-F238E27FC236}">
                <a16:creationId xmlns:a16="http://schemas.microsoft.com/office/drawing/2014/main" id="{6AD5CB84-22C4-1AA8-007A-26DDAE9D2509}"/>
              </a:ext>
            </a:extLst>
          </p:cNvPr>
          <p:cNvSpPr>
            <a:spLocks noGrp="1"/>
          </p:cNvSpPr>
          <p:nvPr>
            <p:ph sz="half" idx="1"/>
          </p:nvPr>
        </p:nvSpPr>
        <p:spPr>
          <a:xfrm>
            <a:off x="6279837" y="2005012"/>
            <a:ext cx="5181600" cy="4351338"/>
          </a:xfrm>
        </p:spPr>
        <p:txBody>
          <a:bodyPr/>
          <a:lstStyle/>
          <a:p>
            <a:r>
              <a:rPr lang="en-CA" sz="1600" dirty="0">
                <a:hlinkClick r:id="" action="ppaction://noaction"/>
              </a:rPr>
              <a:t>La leishmaniose féline dans le bassin méditerranéen : une étude multicentrique - PubMed (nih.gov)</a:t>
            </a:r>
            <a:endParaRPr lang="en-CA" sz="1600" dirty="0"/>
          </a:p>
          <a:p>
            <a:pPr lvl="1"/>
            <a:r>
              <a:rPr lang="en-CA" sz="1600" b="1" dirty="0">
                <a:solidFill>
                  <a:srgbClr val="212121"/>
                </a:solidFill>
              </a:rPr>
              <a:t>Chats reconnus comme hôtes compétents pour </a:t>
            </a:r>
            <a:r>
              <a:rPr lang="en-CA" sz="1600" b="1" i="1" dirty="0">
                <a:solidFill>
                  <a:srgbClr val="212121"/>
                </a:solidFill>
              </a:rPr>
              <a:t>Leishmania infantum </a:t>
            </a:r>
            <a:r>
              <a:rPr lang="en-CA" sz="1600" b="1" dirty="0">
                <a:solidFill>
                  <a:srgbClr val="212121"/>
                </a:solidFill>
              </a:rPr>
              <a:t>et comme source de sang pour les mouches des sables vectrices</a:t>
            </a:r>
            <a:endParaRPr lang="en-CA" sz="1600" b="1" dirty="0"/>
          </a:p>
          <a:p>
            <a:pPr lvl="1"/>
            <a:r>
              <a:rPr lang="en-CA" sz="1600" b="0" i="1" dirty="0">
                <a:solidFill>
                  <a:srgbClr val="212121"/>
                </a:solidFill>
                <a:effectLst/>
              </a:rPr>
              <a:t>L. infantum </a:t>
            </a:r>
            <a:r>
              <a:rPr lang="en-CA" sz="1600" b="0" i="0" dirty="0">
                <a:solidFill>
                  <a:srgbClr val="212121"/>
                </a:solidFill>
                <a:effectLst/>
              </a:rPr>
              <a:t>circule dans les populations félines domestiques vivant dans les pays du bassin méditerranéen, où la leishmaniose canine </a:t>
            </a:r>
            <a:r>
              <a:rPr lang="en-CA" sz="1600" b="0" i="0" dirty="0" err="1">
                <a:solidFill>
                  <a:srgbClr val="212121"/>
                </a:solidFill>
                <a:effectLst/>
              </a:rPr>
              <a:t>est</a:t>
            </a:r>
            <a:r>
              <a:rPr lang="en-CA" sz="1600" b="0" i="0" dirty="0">
                <a:solidFill>
                  <a:srgbClr val="212121"/>
                </a:solidFill>
                <a:effectLst/>
              </a:rPr>
              <a:t> </a:t>
            </a:r>
            <a:r>
              <a:rPr lang="en-CA" sz="1600" b="0" i="0" dirty="0" err="1">
                <a:solidFill>
                  <a:srgbClr val="212121"/>
                </a:solidFill>
                <a:effectLst/>
              </a:rPr>
              <a:t>endémique</a:t>
            </a:r>
            <a:endParaRPr lang="en-CA" sz="1600" dirty="0">
              <a:hlinkClick r:id="rId3"/>
            </a:endParaRPr>
          </a:p>
          <a:p>
            <a:r>
              <a:rPr lang="en-CA" sz="1600" dirty="0">
                <a:hlinkClick r:id="rId3"/>
              </a:rPr>
              <a:t>Lignées émergentes de </a:t>
            </a:r>
            <a:r>
              <a:rPr lang="en-CA" sz="1600" i="1" dirty="0">
                <a:hlinkClick r:id="rId3"/>
              </a:rPr>
              <a:t>Leishmania </a:t>
            </a:r>
            <a:r>
              <a:rPr lang="en-CA" sz="1600" i="1" dirty="0" err="1">
                <a:hlinkClick r:id="rId3"/>
              </a:rPr>
              <a:t>donovani </a:t>
            </a:r>
            <a:r>
              <a:rPr lang="en-CA" sz="1600" dirty="0">
                <a:hlinkClick r:id="rId3"/>
              </a:rPr>
              <a:t>associées à la leishmaniose cutanée, Himachal Pradesh, Inde, 2023 - Volume 30, Numéro 9-Septembre 2024 - Revue Emerging Infectious Diseases </a:t>
            </a:r>
            <a:r>
              <a:rPr lang="en-CA" sz="1600" dirty="0">
                <a:hlinkClick r:id="rId4"/>
              </a:rPr>
              <a:t>- </a:t>
            </a:r>
            <a:r>
              <a:rPr lang="en-CA" sz="1600" dirty="0">
                <a:hlinkClick r:id="rId3"/>
              </a:rPr>
              <a:t>CDC</a:t>
            </a:r>
            <a:endParaRPr lang="en-CA" sz="1600" dirty="0"/>
          </a:p>
          <a:p>
            <a:pPr lvl="1"/>
            <a:r>
              <a:rPr lang="en-CA" sz="1600" b="0" i="0" dirty="0">
                <a:solidFill>
                  <a:srgbClr val="000000"/>
                </a:solidFill>
                <a:effectLst/>
              </a:rPr>
              <a:t>L'émergence récente de nouvelles lignées de </a:t>
            </a:r>
            <a:r>
              <a:rPr lang="en-CA" sz="1600" b="0" i="1" dirty="0">
                <a:solidFill>
                  <a:srgbClr val="000000"/>
                </a:solidFill>
                <a:effectLst/>
              </a:rPr>
              <a:t>Leishmania </a:t>
            </a:r>
            <a:r>
              <a:rPr lang="en-CA" sz="1600" b="0" i="0" dirty="0">
                <a:solidFill>
                  <a:srgbClr val="000000"/>
                </a:solidFill>
                <a:effectLst/>
              </a:rPr>
              <a:t>est à l'origine de pathologies atypiques</a:t>
            </a:r>
          </a:p>
          <a:p>
            <a:pPr lvl="1"/>
            <a:r>
              <a:rPr lang="en-CA" sz="1600" b="1" i="0" dirty="0">
                <a:solidFill>
                  <a:srgbClr val="000000"/>
                </a:solidFill>
                <a:effectLst/>
              </a:rPr>
              <a:t>Isolation et caractérisation de deux nouveaux parasites </a:t>
            </a:r>
            <a:r>
              <a:rPr lang="en-CA" sz="1600" b="1" i="1" dirty="0">
                <a:solidFill>
                  <a:srgbClr val="000000"/>
                </a:solidFill>
                <a:effectLst/>
              </a:rPr>
              <a:t>Leishmania </a:t>
            </a:r>
            <a:r>
              <a:rPr lang="en-CA" sz="1600" b="1" i="1" dirty="0" err="1">
                <a:solidFill>
                  <a:srgbClr val="000000"/>
                </a:solidFill>
                <a:effectLst/>
              </a:rPr>
              <a:t>donovani </a:t>
            </a:r>
            <a:r>
              <a:rPr lang="en-CA" sz="1600" b="1" i="0" dirty="0">
                <a:solidFill>
                  <a:srgbClr val="000000"/>
                </a:solidFill>
                <a:effectLst/>
              </a:rPr>
              <a:t>responsables de la leishmaniose cutanée dans l'Himachal Pradesh, Inde</a:t>
            </a:r>
            <a:endParaRPr lang="en-CA" sz="1600" b="1" dirty="0">
              <a:hlinkClick r:id="" action="ppaction://noaction"/>
            </a:endParaRPr>
          </a:p>
        </p:txBody>
      </p:sp>
      <p:sp>
        <p:nvSpPr>
          <p:cNvPr id="4" name="Content Placeholder 3">
            <a:extLst>
              <a:ext uri="{FF2B5EF4-FFF2-40B4-BE49-F238E27FC236}">
                <a16:creationId xmlns:a16="http://schemas.microsoft.com/office/drawing/2014/main" id="{874A354C-31AE-948C-A73C-6199362D9971}"/>
              </a:ext>
            </a:extLst>
          </p:cNvPr>
          <p:cNvSpPr>
            <a:spLocks noGrp="1"/>
          </p:cNvSpPr>
          <p:nvPr>
            <p:ph sz="half" idx="2"/>
          </p:nvPr>
        </p:nvSpPr>
        <p:spPr>
          <a:xfrm>
            <a:off x="472473" y="1690488"/>
            <a:ext cx="5807364" cy="4351338"/>
          </a:xfrm>
        </p:spPr>
        <p:txBody>
          <a:bodyPr/>
          <a:lstStyle/>
          <a:p>
            <a:pPr marL="114300" indent="0">
              <a:spcBef>
                <a:spcPts val="0"/>
              </a:spcBef>
              <a:spcAft>
                <a:spcPts val="0"/>
              </a:spcAft>
              <a:buNone/>
            </a:pPr>
            <a:r>
              <a:rPr lang="en-CA" sz="1600" b="1" dirty="0"/>
              <a:t>Résultats scientifiques</a:t>
            </a:r>
          </a:p>
          <a:p>
            <a:pPr marL="342900" marR="0">
              <a:spcBef>
                <a:spcPts val="0"/>
              </a:spcBef>
              <a:spcAft>
                <a:spcPts val="0"/>
              </a:spcAft>
            </a:pPr>
            <a:endParaRPr lang="en-CA" sz="1600" dirty="0">
              <a:hlinkClick r:id="rId5"/>
            </a:endParaRPr>
          </a:p>
          <a:p>
            <a:pPr marL="342900" marR="0">
              <a:spcBef>
                <a:spcPts val="0"/>
              </a:spcBef>
              <a:spcAft>
                <a:spcPts val="0"/>
              </a:spcAft>
            </a:pPr>
            <a:r>
              <a:rPr lang="en-CA" sz="1600" dirty="0">
                <a:hlinkClick r:id="rId6"/>
              </a:rPr>
              <a:t>Déterminants écologiques du vecteur de la leishmaniose, Lutzomyia spp : A scoping review - PubMed (nih.gov)</a:t>
            </a:r>
            <a:endParaRPr lang="en-CA" sz="1600" dirty="0"/>
          </a:p>
          <a:p>
            <a:pPr marL="800100" lvl="1">
              <a:spcAft>
                <a:spcPts val="0"/>
              </a:spcAft>
            </a:pPr>
            <a:r>
              <a:rPr lang="en-CA" sz="1600" b="0" i="0" dirty="0">
                <a:solidFill>
                  <a:srgbClr val="212121"/>
                </a:solidFill>
                <a:effectLst/>
              </a:rPr>
              <a:t>Revue résumée de l'état actuel de la littérature sur les facteurs écologiques associés à la survie, l'activité et la reproduction de Lutzomyia spp. (phlébotomes)</a:t>
            </a:r>
          </a:p>
          <a:p>
            <a:pPr marL="800100" lvl="1">
              <a:spcAft>
                <a:spcPts val="0"/>
              </a:spcAft>
            </a:pPr>
            <a:r>
              <a:rPr lang="en-CA" sz="1600" b="1" i="0" dirty="0">
                <a:solidFill>
                  <a:srgbClr val="212121"/>
                </a:solidFill>
                <a:effectLst/>
              </a:rPr>
              <a:t>Un certain consensus concernant certaines exigences écologiques (par exemple, la saisonnalité, la température et les caractéristiques de </a:t>
            </a:r>
            <a:r>
              <a:rPr lang="en-CA" sz="1600" b="1" i="0" dirty="0" err="1">
                <a:solidFill>
                  <a:srgbClr val="212121"/>
                </a:solidFill>
                <a:effectLst/>
              </a:rPr>
              <a:t>l'habitat</a:t>
            </a:r>
            <a:r>
              <a:rPr lang="en-CA" sz="1600" b="1" i="0" dirty="0">
                <a:solidFill>
                  <a:srgbClr val="212121"/>
                </a:solidFill>
                <a:effectLst/>
              </a:rPr>
              <a:t>)</a:t>
            </a:r>
          </a:p>
          <a:p>
            <a:pPr marL="571500" lvl="1" indent="0">
              <a:spcAft>
                <a:spcPts val="0"/>
              </a:spcAft>
              <a:buNone/>
            </a:pPr>
            <a:endParaRPr lang="en-CA" sz="400" dirty="0">
              <a:hlinkClick r:id="rId5"/>
            </a:endParaRPr>
          </a:p>
          <a:p>
            <a:pPr marL="342900" marR="0">
              <a:spcBef>
                <a:spcPts val="0"/>
              </a:spcBef>
              <a:spcAft>
                <a:spcPts val="0"/>
              </a:spcAft>
            </a:pPr>
            <a:r>
              <a:rPr lang="en-CA" sz="1600" dirty="0">
                <a:hlinkClick r:id="rId5"/>
              </a:rPr>
              <a:t>Un indicateur d'adéquation climatique pour soutenir la surveillance de </a:t>
            </a:r>
            <a:r>
              <a:rPr lang="en-CA" sz="1600" i="1" dirty="0">
                <a:hlinkClick r:id="rId5"/>
              </a:rPr>
              <a:t>Leishmania infantum </a:t>
            </a:r>
            <a:r>
              <a:rPr lang="en-CA" sz="1600" dirty="0">
                <a:hlinkClick r:id="rId5"/>
              </a:rPr>
              <a:t>en Europe : une étude de modélisation - PubMed (nih.gov)</a:t>
            </a:r>
            <a:endParaRPr lang="en-CA" sz="1600" dirty="0"/>
          </a:p>
          <a:p>
            <a:pPr marL="800100" lvl="1">
              <a:spcAft>
                <a:spcPts val="0"/>
              </a:spcAft>
            </a:pPr>
            <a:r>
              <a:rPr lang="en-CA" sz="1600" b="0" i="0" dirty="0">
                <a:solidFill>
                  <a:srgbClr val="212121"/>
                </a:solidFill>
                <a:effectLst/>
              </a:rPr>
              <a:t>Objectif de l'étude - Mettre au point un indicateur permettant de suivre l'adéquation du climat à la transmission de </a:t>
            </a:r>
            <a:r>
              <a:rPr lang="en-CA" sz="1600" b="0" i="1" dirty="0">
                <a:solidFill>
                  <a:srgbClr val="212121"/>
                </a:solidFill>
                <a:effectLst/>
              </a:rPr>
              <a:t>L. infantum </a:t>
            </a:r>
            <a:r>
              <a:rPr lang="en-CA" sz="1600" b="0" i="0" dirty="0">
                <a:solidFill>
                  <a:srgbClr val="212121"/>
                </a:solidFill>
                <a:effectLst/>
              </a:rPr>
              <a:t>au niveau infranational.</a:t>
            </a:r>
          </a:p>
          <a:p>
            <a:pPr marL="800100" lvl="1">
              <a:spcAft>
                <a:spcPts val="0"/>
              </a:spcAft>
            </a:pPr>
            <a:r>
              <a:rPr lang="en-CA" sz="1600" b="1" i="0" dirty="0">
                <a:solidFill>
                  <a:srgbClr val="212121"/>
                </a:solidFill>
                <a:effectLst/>
              </a:rPr>
              <a:t>Une augmentation du nombre de régions climatiquement propices à la leishmaniose a été détectée, en particulier dans les pays du sud et de l'est, associée à une expansion vers le nord en direction de </a:t>
            </a:r>
            <a:r>
              <a:rPr lang="en-CA" sz="1600" b="1" i="0" dirty="0" err="1">
                <a:solidFill>
                  <a:srgbClr val="212121"/>
                </a:solidFill>
                <a:effectLst/>
              </a:rPr>
              <a:t>l'Europe</a:t>
            </a:r>
            <a:r>
              <a:rPr lang="en-CA" sz="1600" b="1" i="0" dirty="0">
                <a:solidFill>
                  <a:srgbClr val="212121"/>
                </a:solidFill>
                <a:effectLst/>
              </a:rPr>
              <a:t> centrale</a:t>
            </a:r>
            <a:endParaRPr lang="en-CA" sz="1600" dirty="0">
              <a:effectLst/>
            </a:endParaRPr>
          </a:p>
          <a:p>
            <a:pPr marL="342900" marR="0">
              <a:spcBef>
                <a:spcPts val="0"/>
              </a:spcBef>
              <a:spcAft>
                <a:spcPts val="0"/>
              </a:spcAft>
            </a:pPr>
            <a:endParaRPr lang="en-CA" sz="1600" dirty="0"/>
          </a:p>
        </p:txBody>
      </p:sp>
      <p:sp>
        <p:nvSpPr>
          <p:cNvPr id="5" name="Slide Number Placeholder 4">
            <a:extLst>
              <a:ext uri="{FF2B5EF4-FFF2-40B4-BE49-F238E27FC236}">
                <a16:creationId xmlns:a16="http://schemas.microsoft.com/office/drawing/2014/main" id="{308C92A6-F4B4-FBA5-845E-BC673FC48BCE}"/>
              </a:ext>
            </a:extLst>
          </p:cNvPr>
          <p:cNvSpPr>
            <a:spLocks noGrp="1"/>
          </p:cNvSpPr>
          <p:nvPr>
            <p:ph type="sldNum" sz="quarter" idx="10"/>
          </p:nvPr>
        </p:nvSpPr>
        <p:spPr/>
        <p:txBody>
          <a:bodyPr/>
          <a:lstStyle/>
          <a:p>
            <a:pPr>
              <a:defRPr/>
            </a:pPr>
            <a:fld id="{222C2B47-41F2-42A5-AA41-34CCD9669551}" type="slidenum">
              <a:rPr lang="en-US" smtClean="0"/>
              <a:t>5</a:t>
            </a:fld>
            <a:endParaRPr lang="en-US"/>
          </a:p>
        </p:txBody>
      </p:sp>
      <p:sp>
        <p:nvSpPr>
          <p:cNvPr id="6" name="TextBox 5">
            <a:extLst>
              <a:ext uri="{FF2B5EF4-FFF2-40B4-BE49-F238E27FC236}">
                <a16:creationId xmlns:a16="http://schemas.microsoft.com/office/drawing/2014/main" id="{2EA34915-48D9-9DAB-6D9A-324CF642E6CA}"/>
              </a:ext>
            </a:extLst>
          </p:cNvPr>
          <p:cNvSpPr txBox="1"/>
          <p:nvPr/>
        </p:nvSpPr>
        <p:spPr>
          <a:xfrm>
            <a:off x="649123" y="1044157"/>
            <a:ext cx="11458074" cy="646331"/>
          </a:xfrm>
          <a:prstGeom prst="rect">
            <a:avLst/>
          </a:prstGeom>
          <a:noFill/>
        </p:spPr>
        <p:txBody>
          <a:bodyPr wrap="square" rtlCol="0">
            <a:spAutoFit/>
          </a:bodyPr>
          <a:lstStyle/>
          <a:p>
            <a:r>
              <a:rPr lang="en-CA" sz="1800" dirty="0"/>
              <a:t>La leishmaniose est une maladie tropicale négligée causée par le parasite protozoaire </a:t>
            </a:r>
            <a:r>
              <a:rPr lang="en-CA" sz="1800" i="1" dirty="0"/>
              <a:t>Leishmania </a:t>
            </a:r>
            <a:r>
              <a:rPr lang="en-CA" sz="1800" dirty="0"/>
              <a:t>et </a:t>
            </a:r>
            <a:r>
              <a:rPr lang="en-CA" sz="1800" b="0" i="0" dirty="0">
                <a:solidFill>
                  <a:srgbClr val="212121"/>
                </a:solidFill>
                <a:effectLst/>
                <a:latin typeface="BlinkMacSystemFont"/>
              </a:rPr>
              <a:t>transmise par les mouches des sables.</a:t>
            </a:r>
            <a:endParaRPr lang="en-CA" sz="1800" dirty="0"/>
          </a:p>
          <a:p>
            <a:endParaRPr lang="en-CA" dirty="0"/>
          </a:p>
        </p:txBody>
      </p:sp>
    </p:spTree>
    <p:extLst>
      <p:ext uri="{BB962C8B-B14F-4D97-AF65-F5344CB8AC3E}">
        <p14:creationId xmlns:p14="http://schemas.microsoft.com/office/powerpoint/2010/main" val="208421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56" y="-75408"/>
            <a:ext cx="10515600" cy="1325563"/>
          </a:xfrm>
        </p:spPr>
        <p:txBody>
          <a:bodyPr/>
          <a:lstStyle/>
          <a:p>
            <a:r>
              <a:rPr lang="en-CA" dirty="0"/>
              <a:t>Maladie de Lyme</a:t>
            </a:r>
          </a:p>
        </p:txBody>
      </p:sp>
      <p:sp>
        <p:nvSpPr>
          <p:cNvPr id="3" name="Content Placeholder 2"/>
          <p:cNvSpPr>
            <a:spLocks noGrp="1"/>
          </p:cNvSpPr>
          <p:nvPr>
            <p:ph sz="half" idx="1"/>
          </p:nvPr>
        </p:nvSpPr>
        <p:spPr>
          <a:xfrm>
            <a:off x="455984" y="1347789"/>
            <a:ext cx="4244296" cy="2388942"/>
          </a:xfrm>
        </p:spPr>
        <p:txBody>
          <a:bodyPr/>
          <a:lstStyle/>
          <a:p>
            <a:pPr marL="0" indent="0">
              <a:buNone/>
            </a:pPr>
            <a:r>
              <a:rPr lang="en-US" sz="2400" dirty="0"/>
              <a:t>527 cas humains confirmés au </a:t>
            </a:r>
            <a:r>
              <a:rPr lang="en-US" sz="2400" dirty="0">
                <a:hlinkClick r:id="rId3"/>
              </a:rPr>
              <a:t>Québec </a:t>
            </a:r>
            <a:r>
              <a:rPr lang="en-US" sz="2400" dirty="0"/>
              <a:t>(du 1er janvier au 14 septembre 2024) :</a:t>
            </a:r>
          </a:p>
          <a:p>
            <a:r>
              <a:rPr lang="en-US" sz="2000" dirty="0"/>
              <a:t>433 acquis au Québec</a:t>
            </a:r>
          </a:p>
          <a:p>
            <a:r>
              <a:rPr lang="en-US" sz="2000" dirty="0"/>
              <a:t>29 acquis </a:t>
            </a:r>
            <a:r>
              <a:rPr lang="en-CA" sz="2000" b="0" i="0" dirty="0">
                <a:effectLst/>
                <a:latin typeface="+mn-lt"/>
              </a:rPr>
              <a:t>hors du Québec</a:t>
            </a:r>
          </a:p>
          <a:p>
            <a:r>
              <a:rPr lang="en-CA" sz="2000" b="0" i="0" dirty="0">
                <a:effectLst/>
                <a:latin typeface="+mn-lt"/>
              </a:rPr>
              <a:t>65 lieu d'acquisition inconnu</a:t>
            </a:r>
          </a:p>
          <a:p>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6</a:t>
            </a:fld>
            <a:endParaRPr lang="en-US"/>
          </a:p>
        </p:txBody>
      </p:sp>
      <p:pic>
        <p:nvPicPr>
          <p:cNvPr id="7" name="Content Placeholder 6">
            <a:extLst>
              <a:ext uri="{FF2B5EF4-FFF2-40B4-BE49-F238E27FC236}">
                <a16:creationId xmlns:a16="http://schemas.microsoft.com/office/drawing/2014/main" id="{E2014770-602D-18B1-F837-FDD789B65D62}"/>
              </a:ext>
            </a:extLst>
          </p:cNvPr>
          <p:cNvPicPr>
            <a:picLocks noGrp="1" noChangeAspect="1"/>
          </p:cNvPicPr>
          <p:nvPr>
            <p:ph sz="half" idx="2"/>
          </p:nvPr>
        </p:nvPicPr>
        <p:blipFill>
          <a:blip r:embed="rId4"/>
          <a:stretch>
            <a:fillRect/>
          </a:stretch>
        </p:blipFill>
        <p:spPr>
          <a:xfrm>
            <a:off x="4765276" y="815974"/>
            <a:ext cx="7426724" cy="5676901"/>
          </a:xfrm>
        </p:spPr>
      </p:pic>
      <p:sp>
        <p:nvSpPr>
          <p:cNvPr id="27" name="TextBox 26">
            <a:extLst>
              <a:ext uri="{FF2B5EF4-FFF2-40B4-BE49-F238E27FC236}">
                <a16:creationId xmlns:a16="http://schemas.microsoft.com/office/drawing/2014/main" id="{75C25D01-12B9-3372-B4B6-A3BC4B907752}"/>
              </a:ext>
            </a:extLst>
          </p:cNvPr>
          <p:cNvSpPr txBox="1"/>
          <p:nvPr/>
        </p:nvSpPr>
        <p:spPr>
          <a:xfrm>
            <a:off x="5956803" y="6444476"/>
            <a:ext cx="6142599" cy="276999"/>
          </a:xfrm>
          <a:prstGeom prst="rect">
            <a:avLst/>
          </a:prstGeom>
          <a:solidFill>
            <a:schemeClr val="bg1"/>
          </a:solidFill>
        </p:spPr>
        <p:txBody>
          <a:bodyPr wrap="square">
            <a:spAutoFit/>
          </a:bodyPr>
          <a:lstStyle/>
          <a:p>
            <a:r>
              <a:rPr lang="en-CA" sz="1200" dirty="0">
                <a:hlinkClick r:id="rId5"/>
              </a:rPr>
              <a:t>https://www.inspq.qc.ca/sites/default/files/2024-06/carte_risque_acquisition_lyme2024.pdf </a:t>
            </a:r>
          </a:p>
        </p:txBody>
      </p:sp>
      <p:sp>
        <p:nvSpPr>
          <p:cNvPr id="6" name="TextBox 5">
            <a:extLst>
              <a:ext uri="{FF2B5EF4-FFF2-40B4-BE49-F238E27FC236}">
                <a16:creationId xmlns:a16="http://schemas.microsoft.com/office/drawing/2014/main" id="{05A50D33-BFB4-A530-C79D-3813D7F3460F}"/>
              </a:ext>
            </a:extLst>
          </p:cNvPr>
          <p:cNvSpPr txBox="1"/>
          <p:nvPr/>
        </p:nvSpPr>
        <p:spPr>
          <a:xfrm>
            <a:off x="455984" y="3828375"/>
            <a:ext cx="4366402" cy="2616101"/>
          </a:xfrm>
          <a:prstGeom prst="rect">
            <a:avLst/>
          </a:prstGeom>
          <a:noFill/>
        </p:spPr>
        <p:txBody>
          <a:bodyPr wrap="square">
            <a:spAutoFit/>
          </a:bodyPr>
          <a:lstStyle/>
          <a:p>
            <a:pPr marL="0" indent="0">
              <a:buNone/>
            </a:pPr>
            <a:r>
              <a:rPr lang="en-CA" sz="2400" b="1" dirty="0"/>
              <a:t>Rapports scientifiques</a:t>
            </a:r>
            <a:endParaRPr lang="en-CA" sz="2400" b="1" dirty="0">
              <a:hlinkClick r:id="rId6"/>
            </a:endParaRPr>
          </a:p>
          <a:p>
            <a:pPr marL="342900" indent="-342900">
              <a:buFont typeface="Arial" panose="020B0604020202020204" pitchFamily="34" charset="0"/>
              <a:buChar char="•"/>
            </a:pPr>
            <a:r>
              <a:rPr lang="en-CA" sz="2000" dirty="0">
                <a:hlinkClick r:id="rId6"/>
              </a:rPr>
              <a:t>Épidémiologie des diagnostics de maladie de Lyme chez les personnes âgées, États-Unis, 2016-2019</a:t>
            </a:r>
            <a:endParaRPr lang="en-CA" sz="2000" dirty="0"/>
          </a:p>
          <a:p>
            <a:pPr marL="342900" indent="-342900">
              <a:buFont typeface="Arial" panose="020B0604020202020204" pitchFamily="34" charset="0"/>
              <a:buChar char="•"/>
            </a:pPr>
            <a:r>
              <a:rPr lang="en-CA" sz="2000" dirty="0">
                <a:hlinkClick r:id="rId7"/>
              </a:rPr>
              <a:t>Augmentation rapide de la séroprévalence des anticorps de Borrelia burgdorferi chez les chiens, nord-ouest de la Caroline du Nord, États-Unis, 2017-2021</a:t>
            </a:r>
            <a:endParaRPr lang="en-CA"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60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881E67-E5DD-2E3C-D7FD-7D0033C38C8E}"/>
              </a:ext>
            </a:extLst>
          </p:cNvPr>
          <p:cNvPicPr>
            <a:picLocks noChangeAspect="1"/>
          </p:cNvPicPr>
          <p:nvPr/>
        </p:nvPicPr>
        <p:blipFill>
          <a:blip r:embed="rId3"/>
          <a:stretch>
            <a:fillRect/>
          </a:stretch>
        </p:blipFill>
        <p:spPr>
          <a:xfrm>
            <a:off x="6953250" y="1087084"/>
            <a:ext cx="5050493" cy="5166331"/>
          </a:xfrm>
          <a:prstGeom prst="rect">
            <a:avLst/>
          </a:prstGeom>
          <a:ln w="19050">
            <a:solidFill>
              <a:schemeClr val="tx1"/>
            </a:solidFill>
          </a:ln>
        </p:spPr>
      </p:pic>
      <p:sp>
        <p:nvSpPr>
          <p:cNvPr id="2" name="Title 1">
            <a:extLst>
              <a:ext uri="{FF2B5EF4-FFF2-40B4-BE49-F238E27FC236}">
                <a16:creationId xmlns:a16="http://schemas.microsoft.com/office/drawing/2014/main" id="{9BBE144E-4AF5-BF34-F931-F21C0CAD6947}"/>
              </a:ext>
            </a:extLst>
          </p:cNvPr>
          <p:cNvSpPr>
            <a:spLocks noGrp="1"/>
          </p:cNvSpPr>
          <p:nvPr>
            <p:ph type="title"/>
          </p:nvPr>
        </p:nvSpPr>
        <p:spPr>
          <a:xfrm>
            <a:off x="136525" y="-87313"/>
            <a:ext cx="10515600" cy="1323976"/>
          </a:xfrm>
        </p:spPr>
        <p:txBody>
          <a:bodyPr/>
          <a:lstStyle/>
          <a:p>
            <a:pPr>
              <a:defRPr/>
            </a:pPr>
            <a:r>
              <a:rPr lang="en-US" sz="3200" dirty="0"/>
              <a:t>“New World Screwworm” en Amérique centrale</a:t>
            </a:r>
            <a:endParaRPr lang="en-CA" sz="3200" dirty="0"/>
          </a:p>
        </p:txBody>
      </p:sp>
      <p:sp>
        <p:nvSpPr>
          <p:cNvPr id="26628" name="Text Placeholder 2">
            <a:extLst>
              <a:ext uri="{FF2B5EF4-FFF2-40B4-BE49-F238E27FC236}">
                <a16:creationId xmlns:a16="http://schemas.microsoft.com/office/drawing/2014/main" id="{2F9A3B65-AF79-E3F4-9454-71D8DBCBC524}"/>
              </a:ext>
            </a:extLst>
          </p:cNvPr>
          <p:cNvSpPr>
            <a:spLocks noGrp="1"/>
          </p:cNvSpPr>
          <p:nvPr>
            <p:ph type="body" sz="quarter" idx="13"/>
          </p:nvPr>
        </p:nvSpPr>
        <p:spPr>
          <a:xfrm>
            <a:off x="188257" y="877221"/>
            <a:ext cx="6235700" cy="5735637"/>
          </a:xfrm>
        </p:spPr>
        <p:txBody>
          <a:bodyPr/>
          <a:lstStyle/>
          <a:p>
            <a:r>
              <a:rPr lang="en-US" altLang="en-US" sz="1800" dirty="0"/>
              <a:t>Larve de mouche parasite - </a:t>
            </a:r>
            <a:r>
              <a:rPr lang="en-CA" altLang="en-US" sz="1800" i="1" dirty="0" err="1"/>
              <a:t>Cochliomyia hominivorax </a:t>
            </a:r>
            <a:r>
              <a:rPr lang="en-CA" altLang="en-US" sz="1800" dirty="0"/>
              <a:t>causant la myiase des plaies</a:t>
            </a:r>
            <a:endParaRPr lang="en-US" altLang="en-US" sz="1800" dirty="0"/>
          </a:p>
          <a:p>
            <a:r>
              <a:rPr lang="en-US" altLang="en-US" sz="1800" dirty="0"/>
              <a:t>Février 2024 - Le </a:t>
            </a:r>
            <a:r>
              <a:rPr lang="en-US" altLang="en-US" sz="1800" u="sng" dirty="0">
                <a:hlinkClick r:id="rId4"/>
              </a:rPr>
              <a:t>Costa Rica </a:t>
            </a:r>
            <a:r>
              <a:rPr lang="en-US" altLang="en-US" sz="1800" dirty="0"/>
              <a:t>déclare une urgence sanitaire </a:t>
            </a:r>
          </a:p>
          <a:p>
            <a:r>
              <a:rPr lang="en-US" altLang="en-US" sz="1800" dirty="0"/>
              <a:t>Mars 2024 - Le </a:t>
            </a:r>
            <a:r>
              <a:rPr lang="en-US" altLang="en-US" sz="1800" dirty="0">
                <a:hlinkClick r:id="rId5"/>
              </a:rPr>
              <a:t>Costa Rica </a:t>
            </a:r>
            <a:r>
              <a:rPr lang="en-US" altLang="en-US" sz="1800" dirty="0"/>
              <a:t>a signalé 1 cas humain</a:t>
            </a:r>
            <a:r>
              <a:rPr lang="en-US" altLang="en-US" sz="1800" baseline="30000" dirty="0"/>
              <a:t>st</a:t>
            </a:r>
            <a:r>
              <a:rPr lang="en-US" altLang="en-US" sz="1800" dirty="0"/>
              <a:t> </a:t>
            </a:r>
          </a:p>
          <a:p>
            <a:r>
              <a:rPr lang="en-US" altLang="en-US" sz="1800" dirty="0"/>
              <a:t>A partir du 7 septembre 2024, selon </a:t>
            </a:r>
            <a:r>
              <a:rPr lang="en-US" altLang="en-US" sz="1800" dirty="0">
                <a:hlinkClick r:id="rId6"/>
              </a:rPr>
              <a:t>COPEG </a:t>
            </a:r>
            <a:r>
              <a:rPr lang="en-US" altLang="en-US" sz="1800" dirty="0"/>
              <a:t>: </a:t>
            </a:r>
          </a:p>
          <a:p>
            <a:pPr lvl="1"/>
            <a:r>
              <a:rPr lang="en-US" altLang="en-US" sz="1800" dirty="0"/>
              <a:t>Panama - 16 720 cas</a:t>
            </a:r>
          </a:p>
          <a:p>
            <a:pPr lvl="1"/>
            <a:r>
              <a:rPr lang="en-US" altLang="en-US" sz="1800" dirty="0"/>
              <a:t>Costa Rica - 6 183 cas </a:t>
            </a:r>
          </a:p>
          <a:p>
            <a:pPr lvl="1"/>
            <a:r>
              <a:rPr lang="en-US" altLang="en-US" sz="1800" dirty="0"/>
              <a:t>Nicaragua - 2 683 cas</a:t>
            </a:r>
          </a:p>
          <a:p>
            <a:r>
              <a:rPr lang="en-US" altLang="en-US" sz="1800" dirty="0">
                <a:hlinkClick r:id="rId7"/>
              </a:rPr>
              <a:t>Le Honduras </a:t>
            </a:r>
            <a:r>
              <a:rPr lang="en-US" altLang="en-US" sz="1800" dirty="0"/>
              <a:t>a signalé 3 cas d'équidés importés illégalement</a:t>
            </a:r>
          </a:p>
          <a:p>
            <a:r>
              <a:rPr lang="en-US" altLang="en-US" sz="1800" dirty="0"/>
              <a:t>29 juillet 2024 - Le </a:t>
            </a:r>
            <a:r>
              <a:rPr lang="en-US" altLang="en-US" sz="1800" dirty="0">
                <a:hlinkClick r:id="rId8"/>
              </a:rPr>
              <a:t>Costa Rica </a:t>
            </a:r>
            <a:r>
              <a:rPr lang="en-US" altLang="en-US" sz="1800" dirty="0"/>
              <a:t>a signalé 22 cas humains</a:t>
            </a:r>
          </a:p>
          <a:p>
            <a:r>
              <a:rPr lang="en-US" altLang="en-US" sz="1800" dirty="0"/>
              <a:t>29 juillet 2024 - Le </a:t>
            </a:r>
            <a:r>
              <a:rPr lang="en-US" altLang="en-US" sz="1800" dirty="0">
                <a:hlinkClick r:id="rId9"/>
              </a:rPr>
              <a:t>Panama </a:t>
            </a:r>
            <a:r>
              <a:rPr lang="en-US" altLang="en-US" sz="1800" dirty="0"/>
              <a:t>a signalé 49 cas humains</a:t>
            </a:r>
          </a:p>
          <a:p>
            <a:r>
              <a:rPr lang="en-US" altLang="en-US" sz="1800" dirty="0"/>
              <a:t>9 septembre 2024 - Le </a:t>
            </a:r>
            <a:r>
              <a:rPr lang="en-US" altLang="en-US" sz="1800" dirty="0">
                <a:hlinkClick r:id="rId10"/>
              </a:rPr>
              <a:t>Nicaragua </a:t>
            </a:r>
            <a:r>
              <a:rPr lang="en-US" altLang="en-US" sz="1800" dirty="0"/>
              <a:t>a signalé au moins 2 cas humains</a:t>
            </a:r>
          </a:p>
          <a:p>
            <a:r>
              <a:rPr lang="en-US" altLang="en-US" sz="1800" dirty="0"/>
              <a:t>L'augmentation du nombre de cas peut être due à une </a:t>
            </a:r>
            <a:r>
              <a:rPr lang="en-US" altLang="en-US" sz="1800" dirty="0">
                <a:hlinkClick r:id="rId11"/>
              </a:rPr>
              <a:t>mouche </a:t>
            </a:r>
            <a:r>
              <a:rPr lang="en-US" altLang="en-US" sz="1800" dirty="0"/>
              <a:t>plus </a:t>
            </a:r>
            <a:r>
              <a:rPr lang="en-US" altLang="en-US" sz="1800" dirty="0">
                <a:hlinkClick r:id="rId11"/>
              </a:rPr>
              <a:t>agressive </a:t>
            </a:r>
            <a:r>
              <a:rPr lang="en-US" altLang="en-US" sz="1800" dirty="0"/>
              <a:t>ainsi qu'à une </a:t>
            </a:r>
            <a:r>
              <a:rPr lang="en-US" altLang="en-US" sz="1800" dirty="0">
                <a:hlinkClick r:id="rId8"/>
              </a:rPr>
              <a:t>pluviométrie accrue.</a:t>
            </a:r>
            <a:endParaRPr lang="en-US" altLang="en-US" sz="2000" dirty="0"/>
          </a:p>
          <a:p>
            <a:pPr lvl="1"/>
            <a:endParaRPr lang="en-US" altLang="en-US" sz="1600" dirty="0"/>
          </a:p>
        </p:txBody>
      </p:sp>
      <p:sp>
        <p:nvSpPr>
          <p:cNvPr id="4" name="Slide Number Placeholder 3">
            <a:extLst>
              <a:ext uri="{FF2B5EF4-FFF2-40B4-BE49-F238E27FC236}">
                <a16:creationId xmlns:a16="http://schemas.microsoft.com/office/drawing/2014/main" id="{53A81E06-F040-92F7-5528-44272E3048E7}"/>
              </a:ext>
            </a:extLst>
          </p:cNvPr>
          <p:cNvSpPr>
            <a:spLocks noGrp="1"/>
          </p:cNvSpPr>
          <p:nvPr>
            <p:ph type="sldNum" sz="quarter" idx="14"/>
          </p:nvPr>
        </p:nvSpPr>
        <p:spPr>
          <a:xfrm>
            <a:off x="10286919" y="101604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2"/>
              </a:rPr>
              <a:t>k7576-1 : USDA ARS</a:t>
            </a:r>
            <a:endParaRPr lang="en-US" dirty="0">
              <a:solidFill>
                <a:schemeClr val="tx1">
                  <a:tint val="75000"/>
                </a:schemeClr>
              </a:solidFill>
              <a:latin typeface="+mn-lt"/>
            </a:endParaRPr>
          </a:p>
        </p:txBody>
      </p:sp>
      <p:pic>
        <p:nvPicPr>
          <p:cNvPr id="26631" name="Picture 2">
            <a:extLst>
              <a:ext uri="{FF2B5EF4-FFF2-40B4-BE49-F238E27FC236}">
                <a16:creationId xmlns:a16="http://schemas.microsoft.com/office/drawing/2014/main" id="{E6605181-E1D2-BB8F-031A-D98CDBB18A3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296017" y="1307699"/>
            <a:ext cx="2362583" cy="1756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EC36C2B8-4BED-35AE-3A0E-048A3B7C5897}"/>
              </a:ext>
            </a:extLst>
          </p:cNvPr>
          <p:cNvSpPr txBox="1"/>
          <p:nvPr/>
        </p:nvSpPr>
        <p:spPr>
          <a:xfrm>
            <a:off x="11225966" y="5888317"/>
            <a:ext cx="1932067" cy="369332"/>
          </a:xfrm>
          <a:prstGeom prst="rect">
            <a:avLst/>
          </a:prstGeom>
          <a:noFill/>
        </p:spPr>
        <p:txBody>
          <a:bodyPr wrap="square" rtlCol="0">
            <a:spAutoFit/>
          </a:bodyPr>
          <a:lstStyle/>
          <a:p>
            <a:r>
              <a:rPr lang="en-CA" dirty="0">
                <a:hlinkClick r:id="rId6"/>
              </a:rPr>
              <a:t>COPEG</a:t>
            </a:r>
            <a:endParaRPr lang="en-CA" dirty="0"/>
          </a:p>
        </p:txBody>
      </p:sp>
    </p:spTree>
    <p:extLst>
      <p:ext uri="{BB962C8B-B14F-4D97-AF65-F5344CB8AC3E}">
        <p14:creationId xmlns:p14="http://schemas.microsoft.com/office/powerpoint/2010/main" val="351625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a:xfrm>
            <a:off x="159774" y="136525"/>
            <a:ext cx="10515600" cy="1325563"/>
          </a:xfrm>
        </p:spPr>
        <p:txBody>
          <a:bodyPr/>
          <a:lstStyle/>
          <a:p>
            <a:r>
              <a:rPr lang="en-CA" dirty="0"/>
              <a:t>Résultats scientifiques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757177" y="1371339"/>
            <a:ext cx="10515600" cy="4764249"/>
          </a:xfrm>
        </p:spPr>
        <p:txBody>
          <a:bodyPr/>
          <a:lstStyle/>
          <a:p>
            <a:r>
              <a:rPr lang="en-CA" sz="2000" dirty="0">
                <a:hlinkClick r:id="rId3"/>
              </a:rPr>
              <a:t>Prévalence et distribution géographique du genre Echinococcus chez les canidés sauvages du sud du Québec, Canada</a:t>
            </a:r>
            <a:endParaRPr lang="en-CA" sz="2000" dirty="0"/>
          </a:p>
          <a:p>
            <a:r>
              <a:rPr lang="en-CA" sz="2000" dirty="0">
                <a:hlinkClick r:id="rId4"/>
              </a:rPr>
              <a:t>Détections du virus 2 de la maladie hémorragique du lapin (RHDV2) après l'apparition du </a:t>
            </a:r>
            <a:r>
              <a:rPr lang="en-CA" sz="2000" dirty="0" err="1">
                <a:hlinkClick r:id="rId4"/>
              </a:rPr>
              <a:t>cas</a:t>
            </a:r>
            <a:r>
              <a:rPr lang="en-CA" sz="2000" dirty="0">
                <a:hlinkClick r:id="rId4"/>
              </a:rPr>
              <a:t> de 2020 chez des lagomorphes sauvages dans l'ouest des États-Unis</a:t>
            </a:r>
            <a:endParaRPr lang="en-CA" sz="2000" dirty="0"/>
          </a:p>
          <a:p>
            <a:r>
              <a:rPr lang="en-CA" sz="2000" dirty="0">
                <a:hlinkClick r:id="rId5"/>
              </a:rPr>
              <a:t>Virus de la maladie hémorragique du lapin au Mexique en 2020-2021 : Zones à risque et répartition climatique</a:t>
            </a:r>
            <a:endParaRPr lang="en-CA" sz="2000" dirty="0">
              <a:hlinkClick r:id="rId6"/>
            </a:endParaRPr>
          </a:p>
          <a:p>
            <a:r>
              <a:rPr lang="en-CA" sz="2000" dirty="0">
                <a:hlinkClick r:id="rId6"/>
              </a:rPr>
              <a:t>Circulation des virus grippaux dans la population canine du Kazakhstan (2023-2024)</a:t>
            </a:r>
            <a:endParaRPr lang="en-CA" sz="2000" dirty="0"/>
          </a:p>
          <a:p>
            <a:r>
              <a:rPr lang="en-CA" sz="2000" dirty="0">
                <a:hlinkClick r:id="rId7"/>
              </a:rPr>
              <a:t>Identification et caractérisation d'un nouveau circovirus canin avec une protéine de réplication tronquée dans le Sichuan, en Chine</a:t>
            </a:r>
            <a:endParaRPr lang="en-CA" sz="2000" dirty="0"/>
          </a:p>
          <a:p>
            <a:r>
              <a:rPr lang="en-CA" sz="2000" dirty="0">
                <a:hlinkClick r:id="rId8"/>
              </a:rPr>
              <a:t>Les chiens domestiques comme réservoirs de la trypanosomiase africaine dans le district de Mambwe, Zambie orientale</a:t>
            </a:r>
            <a:endParaRPr lang="en-CA" sz="2000" dirty="0"/>
          </a:p>
          <a:p>
            <a:r>
              <a:rPr lang="en-CA" sz="2000" dirty="0">
                <a:hlinkClick r:id="rId9"/>
              </a:rPr>
              <a:t>Comparaison de la pathogénicité des variantes du SARS-CoV-2 chez les chats domestiques</a:t>
            </a:r>
            <a:endParaRPr lang="en-CA" sz="20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t>8</a:t>
            </a:fld>
            <a:endParaRPr lang="en-US"/>
          </a:p>
        </p:txBody>
      </p:sp>
    </p:spTree>
    <p:extLst>
      <p:ext uri="{BB962C8B-B14F-4D97-AF65-F5344CB8AC3E}">
        <p14:creationId xmlns:p14="http://schemas.microsoft.com/office/powerpoint/2010/main" val="23744725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24902</TotalTime>
  <Words>3612</Words>
  <Application>Microsoft Office PowerPoint</Application>
  <PresentationFormat>Widescreen</PresentationFormat>
  <Paragraphs>230</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BlinkMacSystemFont</vt:lpstr>
      <vt:lpstr>Calibri</vt:lpstr>
      <vt:lpstr>Calibri Light</vt:lpstr>
      <vt:lpstr>Open Sans</vt:lpstr>
      <vt:lpstr>Segoe UI</vt:lpstr>
      <vt:lpstr>ui-sans-serif</vt:lpstr>
      <vt:lpstr>Wingdings</vt:lpstr>
      <vt:lpstr>2_Office Theme</vt:lpstr>
      <vt:lpstr>Communauté des maladies émergentes et zoonotiques Identifier les risques émergents grâce à l'intelligence collective</vt:lpstr>
      <vt:lpstr>IAHP H5N1 et chats - États-Unis</vt:lpstr>
      <vt:lpstr>IAHP H5N1 et chats - Canada</vt:lpstr>
      <vt:lpstr>La tularémie</vt:lpstr>
      <vt:lpstr>Leishmaniose</vt:lpstr>
      <vt:lpstr>Maladie de Lyme</vt:lpstr>
      <vt:lpstr>“New World Screwworm” en Amérique centrale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docId:A3CF5F435472E77E039329696ADD7822</cp:keywords>
  <cp:lastModifiedBy>Murray Gillies</cp:lastModifiedBy>
  <cp:revision>494</cp:revision>
  <dcterms:created xsi:type="dcterms:W3CDTF">2020-02-07T23:34:08Z</dcterms:created>
  <dcterms:modified xsi:type="dcterms:W3CDTF">2024-10-02T13:36:21Z</dcterms:modified>
</cp:coreProperties>
</file>