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418" r:id="rId3"/>
    <p:sldId id="419" r:id="rId4"/>
    <p:sldId id="420" r:id="rId5"/>
    <p:sldId id="340" r:id="rId6"/>
    <p:sldId id="421" r:id="rId7"/>
    <p:sldId id="423" r:id="rId8"/>
    <p:sldId id="414"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83505" autoAdjust="0"/>
  </p:normalViewPr>
  <p:slideViewPr>
    <p:cSldViewPr snapToGrid="0">
      <p:cViewPr varScale="1">
        <p:scale>
          <a:sx n="62" d="100"/>
          <a:sy n="62" d="100"/>
        </p:scale>
        <p:origin x="504"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mois de mise à jour de l'analyse environnementale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94357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112290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Répartition mondiale assez large, principalement tropicale et subtropicale, mais quelques cas tempérés ont également été signalés.</a:t>
            </a:r>
          </a:p>
          <a:p>
            <a:r>
              <a:rPr lang="en-CA" dirty="0"/>
              <a:t>Les cas ont augmenté au cours de la dernière décennie, les cas étudiés par Yolanda et al, 2022 - </a:t>
            </a:r>
            <a:r>
              <a:rPr lang="en-US" b="0" i="0" dirty="0">
                <a:solidFill>
                  <a:srgbClr val="222222"/>
                </a:solidFill>
                <a:effectLst/>
                <a:latin typeface="Arial" panose="020B0604020202020204" pitchFamily="34" charset="0"/>
              </a:rPr>
              <a:t>94,3% des cas humains se trouvaient en Inde et en Thaïlande, tandis que 79,2% des animaux affectés se trouvaient aux États-Unis et au Brésil.</a:t>
            </a:r>
            <a:endParaRPr lang="en-CA" dirty="0"/>
          </a:p>
          <a:p>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389131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22222"/>
                </a:solidFill>
                <a:effectLst/>
                <a:latin typeface="Arial" panose="020B0604020202020204" pitchFamily="34" charset="0"/>
              </a:rPr>
              <a:t>La mortalité dépend de l'espèce hôte et des formes cliniques : par exemple, aucune chez les patients atteints de </a:t>
            </a:r>
            <a:r>
              <a:rPr lang="en-US" b="0" i="0" dirty="0" err="1">
                <a:solidFill>
                  <a:srgbClr val="222222"/>
                </a:solidFill>
                <a:effectLst/>
                <a:latin typeface="Arial" panose="020B0604020202020204" pitchFamily="34" charset="0"/>
              </a:rPr>
              <a:t>pythiose </a:t>
            </a:r>
            <a:r>
              <a:rPr lang="en-US" b="0" i="0" dirty="0">
                <a:solidFill>
                  <a:srgbClr val="222222"/>
                </a:solidFill>
                <a:effectLst/>
                <a:latin typeface="Arial" panose="020B0604020202020204" pitchFamily="34" charset="0"/>
              </a:rPr>
              <a:t>oculaire, 0,7 % chez les vaches présentant une lésion cutanée, 26,8 % chez les humains atteints d'une maladie vasculaire, </a:t>
            </a:r>
            <a:r>
              <a:rPr lang="en-US" b="1" i="0" dirty="0">
                <a:solidFill>
                  <a:srgbClr val="222222"/>
                </a:solidFill>
                <a:effectLst/>
                <a:latin typeface="Arial" panose="020B0604020202020204" pitchFamily="34" charset="0"/>
              </a:rPr>
              <a:t>86,4 % chez les chiens présentant une pathologie gastro-intestinale, et 100 % chez plusieurs animaux présentant une infection disséminée.</a:t>
            </a:r>
            <a:endParaRPr lang="en-CA" b="1" dirty="0"/>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Les formes gastro-intestinales et cutanées de la </a:t>
            </a:r>
            <a:r>
              <a:rPr lang="en-US" b="0" i="0" dirty="0" err="1">
                <a:solidFill>
                  <a:srgbClr val="212529"/>
                </a:solidFill>
                <a:effectLst/>
                <a:latin typeface="Open Sans" panose="020B0606030504020204" pitchFamily="34" charset="0"/>
              </a:rPr>
              <a:t>pythiose </a:t>
            </a:r>
            <a:r>
              <a:rPr lang="en-US" b="0" i="0" dirty="0">
                <a:solidFill>
                  <a:srgbClr val="212529"/>
                </a:solidFill>
                <a:effectLst/>
                <a:latin typeface="Open Sans" panose="020B0606030504020204" pitchFamily="34" charset="0"/>
              </a:rPr>
              <a:t>se rencontrent chez les chiens et les chats et se caractérisent par une inflammation granulomateuse et éosinophile sévère. L'infection </a:t>
            </a:r>
            <a:r>
              <a:rPr lang="en-US" b="0" i="1" dirty="0">
                <a:solidFill>
                  <a:srgbClr val="212529"/>
                </a:solidFill>
                <a:effectLst/>
                <a:latin typeface="Open Sans" panose="020B0606030504020204" pitchFamily="34" charset="0"/>
              </a:rPr>
              <a:t>par P </a:t>
            </a:r>
            <a:r>
              <a:rPr lang="en-US" b="0" i="1" dirty="0" err="1">
                <a:solidFill>
                  <a:srgbClr val="212529"/>
                </a:solidFill>
                <a:effectLst/>
                <a:latin typeface="Open Sans" panose="020B0606030504020204" pitchFamily="34" charset="0"/>
              </a:rPr>
              <a:t>insidiosum </a:t>
            </a:r>
            <a:r>
              <a:rPr lang="en-US" b="0" i="0" dirty="0">
                <a:solidFill>
                  <a:srgbClr val="212529"/>
                </a:solidFill>
                <a:effectLst/>
                <a:latin typeface="Open Sans" panose="020B0606030504020204" pitchFamily="34" charset="0"/>
              </a:rPr>
              <a:t>se produit le plus souvent dans le tractus gastro-intestinal des jeunes chiens adultes. L'estomac, l'intestin grêle proximal et la jonction iléo-colique sont le plus souvent touchés ; cependant, toute partie de l'intestin, de l'œsophage ou du côlon peut être atteinte.</a:t>
            </a:r>
          </a:p>
          <a:p>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Les signes cliniques comprennent des vomissements, une perte de poids et une anorexie. L'amaigrissement peut être sévère, mais les chiens atteints ne semblent généralement pas malades sur le plan systémique avant un stade avancé de la maladie. Les lésions se caractérisent généralement par un épaississement transmural important de la paroi gastrique ou intestinale, avec une lymphadénopathie mésentérique dans laquelle les ganglions lymphatiques sont noyés dans une masse granulomateuse large et ferme impliquant le mésentère environnant.</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Une ischémie intestinale, un infarctus ou une </a:t>
            </a:r>
            <a:r>
              <a:rPr lang="en-US" b="0" i="0" dirty="0" err="1">
                <a:solidFill>
                  <a:srgbClr val="212529"/>
                </a:solidFill>
                <a:effectLst/>
                <a:latin typeface="Open Sans" panose="020B0606030504020204" pitchFamily="34" charset="0"/>
              </a:rPr>
              <a:t>hémorragie </a:t>
            </a:r>
            <a:r>
              <a:rPr lang="en-US" b="0" i="0" dirty="0">
                <a:solidFill>
                  <a:srgbClr val="212529"/>
                </a:solidFill>
                <a:effectLst/>
                <a:latin typeface="Open Sans" panose="020B0606030504020204" pitchFamily="34" charset="0"/>
              </a:rPr>
              <a:t>aiguë peuvent se développer en raison de l'extension de la maladie aux vaisseaux mésentériques. Les pyogranulomes entériques consistent typiquement en des </a:t>
            </a:r>
            <a:r>
              <a:rPr lang="en-US" b="0" i="0" dirty="0" err="1">
                <a:solidFill>
                  <a:srgbClr val="212529"/>
                </a:solidFill>
                <a:effectLst/>
                <a:latin typeface="Open Sans" panose="020B0606030504020204" pitchFamily="34" charset="0"/>
              </a:rPr>
              <a:t>cas</a:t>
            </a:r>
            <a:r>
              <a:rPr lang="en-US" b="0" i="0" dirty="0">
                <a:solidFill>
                  <a:srgbClr val="212529"/>
                </a:solidFill>
                <a:effectLst/>
                <a:latin typeface="Open Sans" panose="020B0606030504020204" pitchFamily="34" charset="0"/>
              </a:rPr>
              <a:t> nécrotiques infiltrés et entourés de neutrophiles, d'éosinophiles, de macrophages épithélioïdes, de plasmocytes et de cellules géantes multinucléées. Les agents étiologiques peuvent ne pas être apparents sur les coupes colorées au H&amp;E. Les coupes colorées à l'argent méthénamine de</a:t>
            </a:r>
            <a:r>
              <a:rPr lang="en-US" b="0" i="0" dirty="0" err="1">
                <a:solidFill>
                  <a:srgbClr val="212529"/>
                </a:solidFill>
                <a:effectLst/>
                <a:latin typeface="Open Sans" panose="020B0606030504020204" pitchFamily="34" charset="0"/>
              </a:rPr>
              <a:t> Gomori </a:t>
            </a:r>
            <a:r>
              <a:rPr lang="en-US" b="0" i="0" dirty="0">
                <a:solidFill>
                  <a:srgbClr val="212529"/>
                </a:solidFill>
                <a:effectLst/>
                <a:latin typeface="Open Sans" panose="020B0606030504020204" pitchFamily="34" charset="0"/>
              </a:rPr>
              <a:t>montrent des hyphes ramifiés, rarement septés.</a:t>
            </a:r>
          </a:p>
          <a:p>
            <a:pPr algn="l"/>
            <a:endParaRPr lang="en-US" b="0" i="0" dirty="0">
              <a:solidFill>
                <a:srgbClr val="212529"/>
              </a:solidFill>
              <a:effectLst/>
              <a:latin typeface="Open Sans" panose="020B0606030504020204" pitchFamily="34" charset="0"/>
            </a:endParaRPr>
          </a:p>
          <a:p>
            <a:pPr algn="l"/>
            <a:r>
              <a:rPr lang="en-US" b="0" i="0" dirty="0" err="1">
                <a:solidFill>
                  <a:srgbClr val="212529"/>
                </a:solidFill>
                <a:effectLst/>
                <a:latin typeface="Open Sans" panose="020B0606030504020204" pitchFamily="34" charset="0"/>
              </a:rPr>
              <a:t>La pythiose </a:t>
            </a:r>
            <a:r>
              <a:rPr lang="en-US" b="0" i="0" dirty="0">
                <a:solidFill>
                  <a:srgbClr val="212529"/>
                </a:solidFill>
                <a:effectLst/>
                <a:latin typeface="Open Sans" panose="020B0606030504020204" pitchFamily="34" charset="0"/>
              </a:rPr>
              <a:t>cutanée chez les petits animaux se caractérise par des plaies qui ne guérissent pas, des masses invasives et des nodules ulcérés avec des voies de drainage. Les extrémités, l'attache de la queue, la partie ventrale du cou et le périnée sont le plus souvent touchés. </a:t>
            </a:r>
            <a:r>
              <a:rPr lang="en-US" b="0" i="0" dirty="0" err="1">
                <a:solidFill>
                  <a:srgbClr val="212529"/>
                </a:solidFill>
                <a:effectLst/>
                <a:latin typeface="Open Sans" panose="020B0606030504020204" pitchFamily="34" charset="0"/>
              </a:rPr>
              <a:t>La pythiose </a:t>
            </a:r>
            <a:r>
              <a:rPr lang="en-US" b="0" i="0" dirty="0">
                <a:solidFill>
                  <a:srgbClr val="212529"/>
                </a:solidFill>
                <a:effectLst/>
                <a:latin typeface="Open Sans" panose="020B0606030504020204" pitchFamily="34" charset="0"/>
              </a:rPr>
              <a:t>chez les chats est rare et consiste généralement en des lésions cutanées ou nasopharyngées.</a:t>
            </a:r>
          </a:p>
          <a:p>
            <a:pPr algn="l"/>
            <a:endParaRPr lang="en-US" b="0" i="0" dirty="0">
              <a:solidFill>
                <a:srgbClr val="212529"/>
              </a:solidFill>
              <a:effectLst/>
              <a:latin typeface="Open Sans" panose="020B0606030504020204" pitchFamily="34" charset="0"/>
            </a:endParaRPr>
          </a:p>
          <a:p>
            <a:pPr algn="l">
              <a:buFont typeface="Arial" panose="020B0604020202020204" pitchFamily="34" charset="0"/>
              <a:buChar char="•"/>
            </a:pPr>
            <a:r>
              <a:rPr lang="en-US" b="0" i="0" dirty="0">
                <a:solidFill>
                  <a:srgbClr val="212529"/>
                </a:solidFill>
                <a:effectLst/>
                <a:latin typeface="Open Sans" panose="020B0606030504020204" pitchFamily="34" charset="0"/>
              </a:rPr>
              <a:t>Résection chirurgicale large, y compris amputation, en cas de </a:t>
            </a:r>
            <a:r>
              <a:rPr lang="en-US" b="0" i="0" dirty="0" err="1">
                <a:solidFill>
                  <a:srgbClr val="212529"/>
                </a:solidFill>
                <a:effectLst/>
                <a:latin typeface="Open Sans" panose="020B0606030504020204" pitchFamily="34" charset="0"/>
              </a:rPr>
              <a:t>pythiose </a:t>
            </a:r>
            <a:r>
              <a:rPr lang="en-US" b="0" i="0" dirty="0">
                <a:solidFill>
                  <a:srgbClr val="212529"/>
                </a:solidFill>
                <a:effectLst/>
                <a:latin typeface="Open Sans" panose="020B0606030504020204" pitchFamily="34" charset="0"/>
              </a:rPr>
              <a:t>cutanée ou gastro-intestinale</a:t>
            </a:r>
          </a:p>
          <a:p>
            <a:pPr algn="l">
              <a:buFont typeface="Arial" panose="020B0604020202020204" pitchFamily="34" charset="0"/>
              <a:buChar char="•"/>
            </a:pPr>
            <a:r>
              <a:rPr lang="en-US" b="0" i="0" dirty="0">
                <a:solidFill>
                  <a:srgbClr val="212529"/>
                </a:solidFill>
                <a:effectLst/>
                <a:latin typeface="Open Sans" panose="020B0606030504020204" pitchFamily="34" charset="0"/>
              </a:rPr>
              <a:t>En cas de lésions non résécables, itraconazole + terbinafine + réduction progressive de la prednisone.</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28566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59855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4/29/2025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biorxiv.org/content/10.1101/2025.02.23.638954v1" TargetMode="External"/><Relationship Id="rId3" Type="http://schemas.openxmlformats.org/officeDocument/2006/relationships/hyperlink" Target="https://www.nj.gov/health/news/2025/approved/20250228a.shtml" TargetMode="External"/><Relationship Id="rId7" Type="http://schemas.openxmlformats.org/officeDocument/2006/relationships/hyperlink" Target="https://www.aphis.usda.gov/livestock-poultry-disease/avian/avian-influenza/hpai-detections/mamma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poultrymed.com/poultry/templates/showpage.asp?DBID=1&amp;LNGID=1&amp;TMID=178&amp;FID=9061&amp;IID=90879" TargetMode="External"/><Relationship Id="rId5" Type="http://schemas.openxmlformats.org/officeDocument/2006/relationships/hyperlink" Target="https://agr.wa.gov/about-wsda/news-and-media-relations/news-releases?article=42111" TargetMode="External"/><Relationship Id="rId10" Type="http://schemas.openxmlformats.org/officeDocument/2006/relationships/image" Target="../media/image3.png"/><Relationship Id="rId4" Type="http://schemas.openxmlformats.org/officeDocument/2006/relationships/hyperlink" Target="https://www.oregonlive.com/health/2025/02/3-more-portland-area-cats-test-positive-for-bird-flu-as-infections-spread.html" TargetMode="External"/><Relationship Id="rId9" Type="http://schemas.openxmlformats.org/officeDocument/2006/relationships/hyperlink" Target="https://www.rtbf.be/article/grippe-aviaire-deux-chats-d-un-detenteur-de-volailles-infectes-une-premiere-en-belgique-1151276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dc.gov/mmwr/volumes/74/wr/mm7405a2.htm?s_cid=mm7405a2_w" TargetMode="External"/><Relationship Id="rId3" Type="http://schemas.openxmlformats.org/officeDocument/2006/relationships/hyperlink" Target="https://agr.wa.gov/services/emergency-management/rapid-response/recalls" TargetMode="External"/><Relationship Id="rId7" Type="http://schemas.openxmlformats.org/officeDocument/2006/relationships/hyperlink" Target="https://wahis.woah.org/#/in-review/627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wormsandgermsblog.com/2025/03/articles/animals/cats/h5n1-and-pet-food-safety/" TargetMode="External"/><Relationship Id="rId5" Type="http://schemas.openxmlformats.org/officeDocument/2006/relationships/hyperlink" Target="https://www.monarchrawpetfood.com/where-to-buy" TargetMode="External"/><Relationship Id="rId4" Type="http://schemas.openxmlformats.org/officeDocument/2006/relationships/hyperlink" Target="https://nypost.com/2025/03/04/health/wild-coast-raw-pet-food-recalled-over-bird-flu-fe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ahn.ca/news/rabid-fox-detected-in-far-northern-ontario-february-2025/"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quebec.ca/en/agriculture-environment-and-natural-resources/animal-health/animal-diseases/list-animal-diseases/rabies-in-animals#c23177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opeg.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ysuncoast.com/2025/02/12/rare-fungal-infection-pythiosis-kills-least-4-dogs-sarasota-manatee-count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mdpi.com/2309-608X/8/2/18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iravistavets.com/fungal-diseases/pythiosis/pythiosis-in-small-animals/" TargetMode="External"/><Relationship Id="rId7" Type="http://schemas.openxmlformats.org/officeDocument/2006/relationships/hyperlink" Target="https://www.scielo.br/j/pvb/a/69GV68WHtzzBYNbVzmyZN7R/?lang=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tvmdl.tamu.edu/case-studies/cutaneous-pythiosis-in-a-german-shepherd-do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mdpi.com/2076-0817/14/1/30" TargetMode="External"/><Relationship Id="rId3" Type="http://schemas.openxmlformats.org/officeDocument/2006/relationships/hyperlink" Target="https://www.cdc.gov/mmwr/volumes/74/wr/mm7405a2.htm?s_cid=mm7405a2_w" TargetMode="External"/><Relationship Id="rId7" Type="http://schemas.openxmlformats.org/officeDocument/2006/relationships/hyperlink" Target="https://www.nature.com/articles/s41598-025-87938-0#citea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journals.plos.org/plospathogens/article?id=10.1371/journal.ppat.1012849" TargetMode="External"/><Relationship Id="rId5" Type="http://schemas.openxmlformats.org/officeDocument/2006/relationships/hyperlink" Target="https://wwwnc.cdc.gov/eid/article/31/4/24-1574_article" TargetMode="External"/><Relationship Id="rId10" Type="http://schemas.openxmlformats.org/officeDocument/2006/relationships/hyperlink" Target="https://avmajournals.avma.org/view/journals/ajvr/86/3/ajvr.24.11.0368.xml" TargetMode="External"/><Relationship Id="rId4" Type="http://schemas.openxmlformats.org/officeDocument/2006/relationships/hyperlink" Target="https://www.eurosurveillance.org/content/10.2807/1560-7917.ES.2025.30.12.2500189" TargetMode="External"/><Relationship Id="rId9" Type="http://schemas.openxmlformats.org/officeDocument/2006/relationships/hyperlink" Target="https://wwwnc.cdc.gov/eid/article/31/4/24-0414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des animaux de compagnie du SCSSA</a:t>
            </a:r>
          </a:p>
          <a:p>
            <a:pPr eaLnBrk="1" hangingPunct="1"/>
            <a:r>
              <a:rPr lang="en-CA" altLang="en-US" dirty="0"/>
              <a:t>07 avril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4DC84-F8F4-DE53-E499-A96E3C649905}"/>
              </a:ext>
            </a:extLst>
          </p:cNvPr>
          <p:cNvSpPr>
            <a:spLocks noGrp="1"/>
          </p:cNvSpPr>
          <p:nvPr>
            <p:ph type="title"/>
          </p:nvPr>
        </p:nvSpPr>
        <p:spPr/>
        <p:txBody>
          <a:bodyPr/>
          <a:lstStyle/>
          <a:p>
            <a:r>
              <a:rPr lang="en-CA" dirty="0"/>
              <a:t>Plusieurs cas d'IAHP chez des chats dans le monde entier</a:t>
            </a:r>
          </a:p>
        </p:txBody>
      </p:sp>
      <p:sp>
        <p:nvSpPr>
          <p:cNvPr id="5" name="Content Placeholder 4">
            <a:extLst>
              <a:ext uri="{FF2B5EF4-FFF2-40B4-BE49-F238E27FC236}">
                <a16:creationId xmlns:a16="http://schemas.microsoft.com/office/drawing/2014/main" id="{74F9A7D7-7804-DE68-7746-B9D4B2F1D6BB}"/>
              </a:ext>
            </a:extLst>
          </p:cNvPr>
          <p:cNvSpPr>
            <a:spLocks noGrp="1"/>
          </p:cNvSpPr>
          <p:nvPr>
            <p:ph sz="half" idx="1"/>
          </p:nvPr>
        </p:nvSpPr>
        <p:spPr>
          <a:xfrm>
            <a:off x="838200" y="1708061"/>
            <a:ext cx="5181600" cy="4351338"/>
          </a:xfrm>
        </p:spPr>
        <p:txBody>
          <a:bodyPr/>
          <a:lstStyle/>
          <a:p>
            <a:r>
              <a:rPr lang="en-CA" dirty="0"/>
              <a:t>New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Jersey Department of Health | News | Grippe aviaire hautement pathogène H5 confirmée chez un chat du New Jersey</a:t>
            </a:r>
            <a:endParaRPr lang="en-CA" dirty="0"/>
          </a:p>
          <a:p>
            <a:r>
              <a:rPr lang="en-CA" dirty="0"/>
              <a:t>Oregon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3 nouveaux chats de la région de Portland testés positifs à la grippe aviaire - oregonlive.com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CA" dirty="0"/>
              <a:t>Washington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News Releases | Département de l'agriculture de l'État de Washington</a:t>
            </a:r>
            <a:endParaRPr lang="en-CA" dirty="0"/>
          </a:p>
          <a:p>
            <a:r>
              <a:rPr lang="en-US" sz="1800" dirty="0">
                <a:hlinkClick r:id="rId6"/>
              </a:rPr>
              <a:t>Italie Italie : Un chat de Bologne testé positif à la grippe aviaire | Infectious Diseases 2025 | Maladies infectieuses | </a:t>
            </a:r>
            <a:r>
              <a:rPr lang="en-US" sz="1800" dirty="0" err="1">
                <a:hlinkClick r:id="rId6"/>
              </a:rPr>
              <a:t>Poultrymed</a:t>
            </a:r>
            <a:endParaRPr lang="en-US" sz="1800" dirty="0"/>
          </a:p>
          <a:p>
            <a:endParaRPr lang="en-US" sz="1800" dirty="0"/>
          </a:p>
          <a:p>
            <a:r>
              <a:rPr lang="en-US" sz="2400" dirty="0">
                <a:hlinkClick r:id="rId7"/>
              </a:rPr>
              <a:t>L'USDA </a:t>
            </a:r>
            <a:r>
              <a:rPr lang="en-US" sz="2400" dirty="0"/>
              <a:t>recense 131 chats domestiques infectés à ce jour</a:t>
            </a:r>
            <a:endParaRPr lang="en-CA" sz="2400" dirty="0"/>
          </a:p>
        </p:txBody>
      </p:sp>
      <p:sp>
        <p:nvSpPr>
          <p:cNvPr id="6" name="Content Placeholder 5">
            <a:extLst>
              <a:ext uri="{FF2B5EF4-FFF2-40B4-BE49-F238E27FC236}">
                <a16:creationId xmlns:a16="http://schemas.microsoft.com/office/drawing/2014/main" id="{87A7BF8A-78B8-30A3-8C64-480B58B94871}"/>
              </a:ext>
            </a:extLst>
          </p:cNvPr>
          <p:cNvSpPr>
            <a:spLocks noGrp="1"/>
          </p:cNvSpPr>
          <p:nvPr>
            <p:ph sz="half" idx="2"/>
          </p:nvPr>
        </p:nvSpPr>
        <p:spPr/>
        <p:txBody>
          <a:bodyPr/>
          <a:lstStyle/>
          <a:p>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8"/>
              </a:rPr>
              <a:t>Infection par le virus de la grippe aviaire hautement pathogène A (H5N1) de clade 2.3.2.1a chez les chats domestiques, Inde, 2025 | </a:t>
            </a:r>
            <a:r>
              <a:rPr lang="en-US" sz="1800" u="sng"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8"/>
              </a:rPr>
              <a:t>bioRxiv</a:t>
            </a:r>
            <a:endParaRPr lang="en-CA" dirty="0"/>
          </a:p>
          <a:p>
            <a:r>
              <a:rPr lang="en-CA" dirty="0"/>
              <a:t>Belgique </a:t>
            </a:r>
            <a:r>
              <a:rPr lang="en-US" sz="1800" dirty="0">
                <a:latin typeface="Aptos" panose="020B0004020202020204" pitchFamily="34" charset="0"/>
                <a:hlinkClick r:id="rId9"/>
              </a:rPr>
              <a:t>Grippe aviaire : deux chats d'un éleveur de volailles infectés, une première en Belgique - RTBF Actus</a:t>
            </a:r>
            <a:endParaRPr lang="en-CA" sz="1800" dirty="0">
              <a:latin typeface="Aptos" panose="020B0004020202020204" pitchFamily="34" charset="0"/>
            </a:endParaRPr>
          </a:p>
          <a:p>
            <a:endParaRPr lang="en-CA" dirty="0"/>
          </a:p>
        </p:txBody>
      </p:sp>
      <p:pic>
        <p:nvPicPr>
          <p:cNvPr id="8" name="Picture 7" descr="A blue cat with long tail&#10;&#10;AI-generated content may be incorrect.">
            <a:extLst>
              <a:ext uri="{FF2B5EF4-FFF2-40B4-BE49-F238E27FC236}">
                <a16:creationId xmlns:a16="http://schemas.microsoft.com/office/drawing/2014/main" id="{AA500FDC-6EC0-4627-C8B6-26DD71E570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0931" y="2927131"/>
            <a:ext cx="3930869" cy="3930869"/>
          </a:xfrm>
          <a:prstGeom prst="rect">
            <a:avLst/>
          </a:prstGeom>
        </p:spPr>
      </p:pic>
    </p:spTree>
    <p:extLst>
      <p:ext uri="{BB962C8B-B14F-4D97-AF65-F5344CB8AC3E}">
        <p14:creationId xmlns:p14="http://schemas.microsoft.com/office/powerpoint/2010/main" val="23115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EB9C-BED5-EAC2-88EB-20F1457ABF3C}"/>
              </a:ext>
            </a:extLst>
          </p:cNvPr>
          <p:cNvSpPr>
            <a:spLocks noGrp="1"/>
          </p:cNvSpPr>
          <p:nvPr>
            <p:ph type="title"/>
          </p:nvPr>
        </p:nvSpPr>
        <p:spPr>
          <a:xfrm>
            <a:off x="838200" y="0"/>
            <a:ext cx="10515600" cy="1061546"/>
          </a:xfrm>
        </p:spPr>
        <p:txBody>
          <a:bodyPr/>
          <a:lstStyle/>
          <a:p>
            <a:r>
              <a:rPr lang="en-CA" dirty="0"/>
              <a:t>Voies d'exposition</a:t>
            </a:r>
          </a:p>
        </p:txBody>
      </p:sp>
      <p:sp>
        <p:nvSpPr>
          <p:cNvPr id="3" name="Content Placeholder 2">
            <a:extLst>
              <a:ext uri="{FF2B5EF4-FFF2-40B4-BE49-F238E27FC236}">
                <a16:creationId xmlns:a16="http://schemas.microsoft.com/office/drawing/2014/main" id="{8A6175DF-D41E-8AD0-0352-300945DFA775}"/>
              </a:ext>
            </a:extLst>
          </p:cNvPr>
          <p:cNvSpPr>
            <a:spLocks noGrp="1"/>
          </p:cNvSpPr>
          <p:nvPr>
            <p:ph sz="half" idx="1"/>
          </p:nvPr>
        </p:nvSpPr>
        <p:spPr>
          <a:xfrm>
            <a:off x="501868" y="882869"/>
            <a:ext cx="5446869" cy="4642453"/>
          </a:xfrm>
        </p:spPr>
        <p:txBody>
          <a:bodyPr/>
          <a:lstStyle/>
          <a:p>
            <a:r>
              <a:rPr lang="en-CA" sz="2400" dirty="0"/>
              <a:t>USA - Aliments crus pour animaux de compagnie</a:t>
            </a:r>
            <a:endParaRPr lang="en-CA" sz="2400" dirty="0">
              <a:hlinkClick r:id="rId3"/>
            </a:endParaRPr>
          </a:p>
          <a:p>
            <a:pPr lvl="1"/>
            <a:r>
              <a:rPr lang="en-CA" dirty="0">
                <a:hlinkClick r:id="rId4"/>
              </a:rPr>
              <a:t>Décembre 2024</a:t>
            </a:r>
            <a:endParaRPr lang="en-CA" dirty="0">
              <a:hlinkClick r:id="rId3"/>
            </a:endParaRPr>
          </a:p>
          <a:p>
            <a:pPr lvl="2"/>
            <a:r>
              <a:rPr lang="en-CA" dirty="0"/>
              <a:t>Northwest Naturals</a:t>
            </a:r>
          </a:p>
          <a:p>
            <a:pPr lvl="2"/>
            <a:r>
              <a:rPr lang="en-CA" dirty="0"/>
              <a:t>Aliments crus pour animaux de compagnie </a:t>
            </a:r>
            <a:r>
              <a:rPr lang="en-CA" dirty="0">
                <a:hlinkClick r:id="rId5"/>
              </a:rPr>
              <a:t>Monarch</a:t>
            </a:r>
          </a:p>
          <a:p>
            <a:pPr lvl="1"/>
            <a:r>
              <a:rPr lang="en-CA" dirty="0"/>
              <a:t>Février/mars 2025</a:t>
            </a:r>
          </a:p>
          <a:p>
            <a:pPr lvl="2"/>
            <a:r>
              <a:rPr lang="en-CA" dirty="0"/>
              <a:t>Côte sauvage crue</a:t>
            </a:r>
          </a:p>
          <a:p>
            <a:pPr lvl="1"/>
            <a:r>
              <a:rPr lang="en-CA" dirty="0">
                <a:hlinkClick r:id="rId4"/>
              </a:rPr>
              <a:t>Mars 2025</a:t>
            </a:r>
            <a:endParaRPr lang="en-CA" dirty="0"/>
          </a:p>
          <a:p>
            <a:pPr lvl="2"/>
            <a:r>
              <a:rPr lang="en-CA" dirty="0"/>
              <a:t>Croquettes pour chats Savage</a:t>
            </a:r>
          </a:p>
          <a:p>
            <a:r>
              <a:rPr lang="en-US" sz="2400" dirty="0">
                <a:hlinkClick r:id="rId6"/>
              </a:rPr>
              <a:t>Grippe H5N1 et sécurité alimentaire des animaux de compagnie | Worms &amp; Germs Blog</a:t>
            </a:r>
            <a:endParaRPr lang="en-CA" sz="2400" dirty="0"/>
          </a:p>
          <a:p>
            <a:r>
              <a:rPr lang="en-CA" sz="2400" dirty="0"/>
              <a:t>Inde: Des chats nourris avec de la viande de volaille infectée sur les marchés ont provoqué 18 décès/99 cas </a:t>
            </a:r>
            <a:r>
              <a:rPr lang="en-US" sz="2400" dirty="0">
                <a:hlinkClick r:id="rId7"/>
              </a:rPr>
              <a:t>WAHIS</a:t>
            </a:r>
            <a:endParaRPr lang="en-CA" sz="2400" dirty="0"/>
          </a:p>
        </p:txBody>
      </p:sp>
      <p:sp>
        <p:nvSpPr>
          <p:cNvPr id="4" name="Content Placeholder 3">
            <a:extLst>
              <a:ext uri="{FF2B5EF4-FFF2-40B4-BE49-F238E27FC236}">
                <a16:creationId xmlns:a16="http://schemas.microsoft.com/office/drawing/2014/main" id="{818E1255-3855-7EEB-5877-0CE488F61ADD}"/>
              </a:ext>
            </a:extLst>
          </p:cNvPr>
          <p:cNvSpPr>
            <a:spLocks noGrp="1"/>
          </p:cNvSpPr>
          <p:nvPr>
            <p:ph sz="half" idx="2"/>
          </p:nvPr>
        </p:nvSpPr>
        <p:spPr>
          <a:xfrm>
            <a:off x="5762296" y="259882"/>
            <a:ext cx="6019800" cy="6461593"/>
          </a:xfrm>
        </p:spPr>
        <p:txBody>
          <a:bodyPr/>
          <a:lstStyle/>
          <a:p>
            <a:pPr marL="0" indent="0">
              <a:buNone/>
            </a:pPr>
            <a:r>
              <a:rPr lang="en-CA" b="1" dirty="0"/>
              <a:t>Exposition de l'homme</a:t>
            </a:r>
          </a:p>
          <a:p>
            <a:pPr lvl="1"/>
            <a:r>
              <a:rPr lang="en-US" sz="1800" dirty="0">
                <a:hlinkClick r:id="rId8"/>
              </a:rPr>
              <a:t>Infection par le virus de l'influenza aviaire hautement pathogène A(H5N1) de chats domestiques vivant à l'intérieur de </a:t>
            </a:r>
            <a:r>
              <a:rPr lang="en-US" sz="1800" dirty="0" err="1">
                <a:hlinkClick r:id="rId8"/>
              </a:rPr>
              <a:t>cas</a:t>
            </a:r>
            <a:r>
              <a:rPr lang="en-US" sz="1800" dirty="0">
                <a:hlinkClick r:id="rId8"/>
              </a:rPr>
              <a:t> de travailleurs de l'industrie laitière - Michigan, mai 2024 | MMWR</a:t>
            </a:r>
            <a:endParaRPr lang="en-CA" sz="1800" dirty="0"/>
          </a:p>
          <a:p>
            <a:pPr lvl="1"/>
            <a:r>
              <a:rPr lang="en-CA" dirty="0"/>
              <a:t>Ménage 1 - le propriétaire travaillait dans une ferme laitière mais n'était pas en contact avec les animaux, </a:t>
            </a:r>
          </a:p>
          <a:p>
            <a:pPr lvl="2"/>
            <a:r>
              <a:rPr lang="en-CA" dirty="0"/>
              <a:t>3 chats entièrement à l'intérieur, 1 confirmé positif pour la souche H5N1 2.3.4.4b B3.13 (mort), 1 malade mais non testé, 1 non </a:t>
            </a:r>
            <a:r>
              <a:rPr lang="en-CA" dirty="0" err="1"/>
              <a:t>malade</a:t>
            </a:r>
            <a:endParaRPr lang="en-CA" dirty="0"/>
          </a:p>
          <a:p>
            <a:pPr lvl="1"/>
            <a:r>
              <a:rPr lang="en-CA" dirty="0"/>
              <a:t>Ménage 2 - le propriétaire transportait du lait cru pour des fermes, il était régulièrement éclaboussé de lait. </a:t>
            </a:r>
          </a:p>
          <a:p>
            <a:pPr lvl="2"/>
            <a:r>
              <a:rPr lang="en-CA" dirty="0"/>
              <a:t>1 des 2 chats s'est roulé sur les vêtements de travail de son propriétaire ; le chat est mort du H5N1 2.3.4.4b B3.13, 2</a:t>
            </a:r>
            <a:r>
              <a:rPr lang="en-CA" baseline="30000" dirty="0"/>
              <a:t>eme</a:t>
            </a:r>
            <a:r>
              <a:rPr lang="en-CA" dirty="0"/>
              <a:t> chat n'a pas eu ce comportement et a été testé négatif.</a:t>
            </a:r>
          </a:p>
          <a:p>
            <a:pPr lvl="1"/>
            <a:endParaRPr lang="en-CA" dirty="0"/>
          </a:p>
        </p:txBody>
      </p:sp>
      <p:sp>
        <p:nvSpPr>
          <p:cNvPr id="5" name="Slide Number Placeholder 4">
            <a:extLst>
              <a:ext uri="{FF2B5EF4-FFF2-40B4-BE49-F238E27FC236}">
                <a16:creationId xmlns:a16="http://schemas.microsoft.com/office/drawing/2014/main" id="{CABECEE0-928E-A2D1-5CE7-26D88F1D61FE}"/>
              </a:ext>
            </a:extLst>
          </p:cNvPr>
          <p:cNvSpPr>
            <a:spLocks noGrp="1"/>
          </p:cNvSpPr>
          <p:nvPr>
            <p:ph type="sldNum" sz="quarter" idx="10"/>
          </p:nvPr>
        </p:nvSpPr>
        <p:spPr/>
        <p:txBody>
          <a:bodyPr/>
          <a:lstStyle/>
          <a:p>
            <a:pPr>
              <a:defRPr/>
            </a:pPr>
            <a:fld id="{222C2B47-41F2-42A5-AA41-34CCD9669551}" type="slidenum">
              <a:rPr lang="en-US" smtClean="0"/>
              <a:t>3</a:t>
            </a:fld>
            <a:endParaRPr lang="en-US"/>
          </a:p>
        </p:txBody>
      </p:sp>
    </p:spTree>
    <p:extLst>
      <p:ext uri="{BB962C8B-B14F-4D97-AF65-F5344CB8AC3E}">
        <p14:creationId xmlns:p14="http://schemas.microsoft.com/office/powerpoint/2010/main" val="300769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6B622-D577-9ADC-9D7B-4F0867165436}"/>
              </a:ext>
            </a:extLst>
          </p:cNvPr>
          <p:cNvPicPr>
            <a:picLocks noChangeAspect="1"/>
          </p:cNvPicPr>
          <p:nvPr/>
        </p:nvPicPr>
        <p:blipFill>
          <a:blip r:embed="rId2"/>
          <a:stretch>
            <a:fillRect/>
          </a:stretch>
        </p:blipFill>
        <p:spPr>
          <a:xfrm>
            <a:off x="6096000" y="3089695"/>
            <a:ext cx="6096000" cy="3840788"/>
          </a:xfrm>
          <a:prstGeom prst="rect">
            <a:avLst/>
          </a:prstGeom>
        </p:spPr>
      </p:pic>
      <p:sp>
        <p:nvSpPr>
          <p:cNvPr id="2" name="Title 1">
            <a:extLst>
              <a:ext uri="{FF2B5EF4-FFF2-40B4-BE49-F238E27FC236}">
                <a16:creationId xmlns:a16="http://schemas.microsoft.com/office/drawing/2014/main" id="{C64C14BB-1A11-B502-D55A-C406FE1065DD}"/>
              </a:ext>
            </a:extLst>
          </p:cNvPr>
          <p:cNvSpPr>
            <a:spLocks noGrp="1"/>
          </p:cNvSpPr>
          <p:nvPr>
            <p:ph type="title"/>
          </p:nvPr>
        </p:nvSpPr>
        <p:spPr>
          <a:xfrm>
            <a:off x="875070" y="0"/>
            <a:ext cx="10478729" cy="791778"/>
          </a:xfrm>
        </p:spPr>
        <p:txBody>
          <a:bodyPr/>
          <a:lstStyle/>
          <a:p>
            <a:r>
              <a:rPr lang="en-CA" dirty="0"/>
              <a:t>Rage </a:t>
            </a:r>
          </a:p>
        </p:txBody>
      </p:sp>
      <p:sp>
        <p:nvSpPr>
          <p:cNvPr id="3" name="Content Placeholder 2">
            <a:extLst>
              <a:ext uri="{FF2B5EF4-FFF2-40B4-BE49-F238E27FC236}">
                <a16:creationId xmlns:a16="http://schemas.microsoft.com/office/drawing/2014/main" id="{6CC7866B-D6FB-1497-F0D4-EDC0395B319E}"/>
              </a:ext>
            </a:extLst>
          </p:cNvPr>
          <p:cNvSpPr>
            <a:spLocks noGrp="1"/>
          </p:cNvSpPr>
          <p:nvPr>
            <p:ph sz="half" idx="1"/>
          </p:nvPr>
        </p:nvSpPr>
        <p:spPr>
          <a:xfrm>
            <a:off x="220206" y="1209367"/>
            <a:ext cx="5517996" cy="5045111"/>
          </a:xfrm>
        </p:spPr>
        <p:txBody>
          <a:bodyPr/>
          <a:lstStyle/>
          <a:p>
            <a:r>
              <a:rPr lang="en-US" sz="2400" dirty="0">
                <a:hlinkClick r:id="rId3"/>
              </a:rPr>
              <a:t>Renard enragé détecté dans l'extrême nord de l'Ontario, février 2025 - Réseau ontarien de santé animale</a:t>
            </a:r>
            <a:endParaRPr lang="en-CA" sz="2400" dirty="0"/>
          </a:p>
          <a:p>
            <a:r>
              <a:rPr lang="en-CA" sz="2400" dirty="0"/>
              <a:t>Québec : En janvier 2025, plusieurs cas de la variante du renard arctique de la rage ont été confirmés.</a:t>
            </a:r>
          </a:p>
          <a:p>
            <a:pPr lvl="1"/>
            <a:r>
              <a:rPr lang="en-CA" sz="2000" dirty="0"/>
              <a:t>6 janvier : Renard arctique à Whapmagoostui </a:t>
            </a:r>
          </a:p>
          <a:p>
            <a:pPr lvl="1"/>
            <a:r>
              <a:rPr lang="en-CA" sz="2000" dirty="0"/>
              <a:t>8 janvier : Un chien à Inukjuak</a:t>
            </a:r>
          </a:p>
          <a:p>
            <a:pPr lvl="1"/>
            <a:r>
              <a:rPr lang="en-CA" sz="2000" dirty="0"/>
              <a:t>15 janvier : Un renard roux à Kattiniq</a:t>
            </a:r>
          </a:p>
          <a:p>
            <a:r>
              <a:rPr lang="en-CA" sz="2400" dirty="0"/>
              <a:t>Grappe de cas de rage du raton laveur (14 ?) à la frontière avec le Vermont</a:t>
            </a:r>
          </a:p>
          <a:p>
            <a:r>
              <a:rPr lang="en-CA" sz="2400" dirty="0">
                <a:hlinkClick r:id="rId4"/>
              </a:rPr>
              <a:t>MAPAQ</a:t>
            </a:r>
            <a:endParaRPr lang="en-CA" sz="2400" dirty="0"/>
          </a:p>
        </p:txBody>
      </p:sp>
      <p:pic>
        <p:nvPicPr>
          <p:cNvPr id="7" name="Content Placeholder 6">
            <a:extLst>
              <a:ext uri="{FF2B5EF4-FFF2-40B4-BE49-F238E27FC236}">
                <a16:creationId xmlns:a16="http://schemas.microsoft.com/office/drawing/2014/main" id="{7224283F-88BD-0B2D-B44D-DCA7CEB3BCC4}"/>
              </a:ext>
            </a:extLst>
          </p:cNvPr>
          <p:cNvPicPr>
            <a:picLocks noGrp="1" noChangeAspect="1"/>
          </p:cNvPicPr>
          <p:nvPr>
            <p:ph sz="half" idx="2"/>
          </p:nvPr>
        </p:nvPicPr>
        <p:blipFill>
          <a:blip r:embed="rId5"/>
          <a:stretch>
            <a:fillRect/>
          </a:stretch>
        </p:blipFill>
        <p:spPr>
          <a:xfrm>
            <a:off x="6054246" y="0"/>
            <a:ext cx="6137753" cy="405843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AF2C66E5-ACBD-8A3B-0CEC-8421E51093B6}"/>
              </a:ext>
            </a:extLst>
          </p:cNvPr>
          <p:cNvSpPr>
            <a:spLocks noGrp="1"/>
          </p:cNvSpPr>
          <p:nvPr>
            <p:ph type="sldNum" sz="quarter" idx="10"/>
          </p:nvPr>
        </p:nvSpPr>
        <p:spPr/>
        <p:txBody>
          <a:bodyPr/>
          <a:lstStyle/>
          <a:p>
            <a:pPr>
              <a:defRPr/>
            </a:pPr>
            <a:fld id="{222C2B47-41F2-42A5-AA41-34CCD9669551}" type="slidenum">
              <a:rPr lang="en-US" smtClean="0"/>
              <a:t>4</a:t>
            </a:fld>
            <a:endParaRPr lang="en-US"/>
          </a:p>
        </p:txBody>
      </p:sp>
    </p:spTree>
    <p:extLst>
      <p:ext uri="{BB962C8B-B14F-4D97-AF65-F5344CB8AC3E}">
        <p14:creationId xmlns:p14="http://schemas.microsoft.com/office/powerpoint/2010/main" val="157138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206824" cy="1179844"/>
          </a:xfrm>
        </p:spPr>
        <p:txBody>
          <a:bodyPr/>
          <a:lstStyle/>
          <a:p>
            <a:pPr>
              <a:defRPr/>
            </a:pPr>
            <a:r>
              <a:rPr lang="en-US" sz="3200" dirty="0">
                <a:hlinkClick r:id="rId3"/>
              </a:rPr>
              <a:t>Ver du nouveau monde en Amérique centrale et au Mexique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228242" y="1092531"/>
            <a:ext cx="5497903" cy="5247433"/>
          </a:xfrm>
        </p:spPr>
        <p:txBody>
          <a:bodyPr/>
          <a:lstStyle/>
          <a:p>
            <a:r>
              <a:rPr lang="en-US" altLang="en-US" dirty="0"/>
              <a:t>Le NWS a été découvert jusqu'à la péninsule du Yucatan au nord.</a:t>
            </a:r>
          </a:p>
          <a:p>
            <a:r>
              <a:rPr lang="en-US" altLang="en-US" dirty="0"/>
              <a:t>Les cartes </a:t>
            </a:r>
            <a:r>
              <a:rPr lang="en-US" altLang="en-US" dirty="0">
                <a:hlinkClick r:id="rId4"/>
              </a:rPr>
              <a:t>COPEG </a:t>
            </a:r>
            <a:r>
              <a:rPr lang="en-US" altLang="en-US" dirty="0"/>
              <a:t>ne sont pas mises à jour</a:t>
            </a:r>
          </a:p>
          <a:p>
            <a:r>
              <a:rPr lang="en-US" altLang="en-US" dirty="0"/>
              <a:t>Le lâcher de mouches stériles a été déplacé au Mexique pour tenter d'empêcher la poursuite de la migration vers le nord.</a:t>
            </a:r>
          </a:p>
          <a:p>
            <a:r>
              <a:rPr lang="en-US" altLang="en-US" dirty="0"/>
              <a:t>L'USDA déclare que l'éradication des NWS en Amérique centrale et le rétablissement des contrôles à la brèche de Darian constituent l'objectif du programme.</a:t>
            </a:r>
          </a:p>
        </p:txBody>
      </p:sp>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5"/>
          <a:stretch>
            <a:fillRect/>
          </a:stretch>
        </p:blipFill>
        <p:spPr>
          <a:xfrm>
            <a:off x="6343349" y="3992594"/>
            <a:ext cx="3678423" cy="2839709"/>
          </a:xfrm>
          <a:prstGeom prst="rect">
            <a:avLst/>
          </a:prstGeom>
        </p:spPr>
      </p:pic>
      <p:pic>
        <p:nvPicPr>
          <p:cNvPr id="4" name="Picture 3">
            <a:extLst>
              <a:ext uri="{FF2B5EF4-FFF2-40B4-BE49-F238E27FC236}">
                <a16:creationId xmlns:a16="http://schemas.microsoft.com/office/drawing/2014/main" id="{0536902F-1FB0-A153-029B-0B91D16DFFF9}"/>
              </a:ext>
            </a:extLst>
          </p:cNvPr>
          <p:cNvPicPr>
            <a:picLocks noChangeAspect="1"/>
          </p:cNvPicPr>
          <p:nvPr/>
        </p:nvPicPr>
        <p:blipFill>
          <a:blip r:embed="rId6"/>
          <a:stretch>
            <a:fillRect/>
          </a:stretch>
        </p:blipFill>
        <p:spPr>
          <a:xfrm>
            <a:off x="6343349" y="0"/>
            <a:ext cx="5848651" cy="40197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126-0F09-2113-7D33-FDBB0DD6F555}"/>
              </a:ext>
            </a:extLst>
          </p:cNvPr>
          <p:cNvSpPr>
            <a:spLocks noGrp="1"/>
          </p:cNvSpPr>
          <p:nvPr>
            <p:ph type="title"/>
          </p:nvPr>
        </p:nvSpPr>
        <p:spPr>
          <a:xfrm>
            <a:off x="838200" y="0"/>
            <a:ext cx="10515600" cy="782053"/>
          </a:xfrm>
        </p:spPr>
        <p:txBody>
          <a:bodyPr/>
          <a:lstStyle/>
          <a:p>
            <a:r>
              <a:rPr lang="en-CA" dirty="0">
                <a:hlinkClick r:id="rId3"/>
              </a:rPr>
              <a:t>Pythiose chez les chiens en Floride </a:t>
            </a:r>
            <a:endParaRPr lang="en-CA" dirty="0"/>
          </a:p>
        </p:txBody>
      </p:sp>
      <p:sp>
        <p:nvSpPr>
          <p:cNvPr id="5" name="Content Placeholder 4">
            <a:extLst>
              <a:ext uri="{FF2B5EF4-FFF2-40B4-BE49-F238E27FC236}">
                <a16:creationId xmlns:a16="http://schemas.microsoft.com/office/drawing/2014/main" id="{2F1FC8B7-9430-462E-6FFF-C78A8CBC3C93}"/>
              </a:ext>
            </a:extLst>
          </p:cNvPr>
          <p:cNvSpPr>
            <a:spLocks noGrp="1"/>
          </p:cNvSpPr>
          <p:nvPr>
            <p:ph sz="half" idx="1"/>
          </p:nvPr>
        </p:nvSpPr>
        <p:spPr>
          <a:xfrm>
            <a:off x="509820" y="777425"/>
            <a:ext cx="11569886" cy="4821888"/>
          </a:xfrm>
        </p:spPr>
        <p:txBody>
          <a:bodyPr/>
          <a:lstStyle/>
          <a:p>
            <a:r>
              <a:rPr lang="en-CA" dirty="0"/>
              <a:t>Cas récents de </a:t>
            </a:r>
            <a:r>
              <a:rPr lang="en-CA" i="1" dirty="0"/>
              <a:t>pythiose </a:t>
            </a:r>
            <a:r>
              <a:rPr lang="en-CA" dirty="0"/>
              <a:t>chez des chiens en Floride</a:t>
            </a:r>
          </a:p>
          <a:p>
            <a:r>
              <a:rPr lang="en-CA" dirty="0" err="1"/>
              <a:t>Oomycose </a:t>
            </a:r>
            <a:r>
              <a:rPr lang="en-CA" dirty="0"/>
              <a:t>(ressemble plus à une algue qu'à un champignon)</a:t>
            </a:r>
          </a:p>
        </p:txBody>
      </p:sp>
      <p:sp>
        <p:nvSpPr>
          <p:cNvPr id="4" name="Slide Number Placeholder 3">
            <a:extLst>
              <a:ext uri="{FF2B5EF4-FFF2-40B4-BE49-F238E27FC236}">
                <a16:creationId xmlns:a16="http://schemas.microsoft.com/office/drawing/2014/main" id="{8091CBDB-CFCB-EC22-E2C4-F698CA22CF5C}"/>
              </a:ext>
            </a:extLst>
          </p:cNvPr>
          <p:cNvSpPr>
            <a:spLocks noGrp="1"/>
          </p:cNvSpPr>
          <p:nvPr>
            <p:ph type="sldNum" sz="quarter" idx="10"/>
          </p:nvPr>
        </p:nvSpPr>
        <p:spPr/>
        <p:txBody>
          <a:bodyPr/>
          <a:lstStyle/>
          <a:p>
            <a:pPr>
              <a:defRPr/>
            </a:pPr>
            <a:fld id="{A5F12CC5-A507-4028-B3C9-257C8E707382}" type="slidenum">
              <a:rPr lang="en-US" smtClean="0"/>
              <a:t>6</a:t>
            </a:fld>
            <a:endParaRPr lang="en-US"/>
          </a:p>
        </p:txBody>
      </p:sp>
      <p:pic>
        <p:nvPicPr>
          <p:cNvPr id="11" name="Content Placeholder 10">
            <a:hlinkClick r:id="rId4"/>
            <a:extLst>
              <a:ext uri="{FF2B5EF4-FFF2-40B4-BE49-F238E27FC236}">
                <a16:creationId xmlns:a16="http://schemas.microsoft.com/office/drawing/2014/main" id="{44DA6A57-82BB-1B63-6DD6-5A72CCEAEDDF}"/>
              </a:ext>
            </a:extLst>
          </p:cNvPr>
          <p:cNvPicPr>
            <a:picLocks noGrp="1" noChangeAspect="1"/>
          </p:cNvPicPr>
          <p:nvPr>
            <p:ph sz="half" idx="2"/>
          </p:nvPr>
        </p:nvPicPr>
        <p:blipFill>
          <a:blip r:embed="rId5"/>
          <a:stretch>
            <a:fillRect/>
          </a:stretch>
        </p:blipFill>
        <p:spPr>
          <a:xfrm>
            <a:off x="1006706" y="1899587"/>
            <a:ext cx="10178587" cy="482188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D19A7084-7F0F-0F09-4902-B5F298002F3F}"/>
              </a:ext>
            </a:extLst>
          </p:cNvPr>
          <p:cNvSpPr txBox="1"/>
          <p:nvPr/>
        </p:nvSpPr>
        <p:spPr>
          <a:xfrm>
            <a:off x="6294763" y="6068573"/>
            <a:ext cx="3269485" cy="369332"/>
          </a:xfrm>
          <a:prstGeom prst="rect">
            <a:avLst/>
          </a:prstGeom>
          <a:noFill/>
        </p:spPr>
        <p:txBody>
          <a:bodyPr wrap="none" rtlCol="0">
            <a:spAutoFit/>
          </a:bodyPr>
          <a:lstStyle/>
          <a:p>
            <a:r>
              <a:rPr lang="en-CA" dirty="0">
                <a:hlinkClick r:id="rId4"/>
              </a:rPr>
              <a:t>Crédit photo : Yolanda et al, 2022</a:t>
            </a:r>
            <a:endParaRPr lang="en-CA" dirty="0"/>
          </a:p>
        </p:txBody>
      </p:sp>
    </p:spTree>
    <p:extLst>
      <p:ext uri="{BB962C8B-B14F-4D97-AF65-F5344CB8AC3E}">
        <p14:creationId xmlns:p14="http://schemas.microsoft.com/office/powerpoint/2010/main" val="13155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126-0F09-2113-7D33-FDBB0DD6F555}"/>
              </a:ext>
            </a:extLst>
          </p:cNvPr>
          <p:cNvSpPr>
            <a:spLocks noGrp="1"/>
          </p:cNvSpPr>
          <p:nvPr>
            <p:ph type="title"/>
          </p:nvPr>
        </p:nvSpPr>
        <p:spPr>
          <a:xfrm>
            <a:off x="838200" y="-1"/>
            <a:ext cx="10515600" cy="1381021"/>
          </a:xfrm>
        </p:spPr>
        <p:txBody>
          <a:bodyPr/>
          <a:lstStyle/>
          <a:p>
            <a:r>
              <a:rPr lang="en-CA" dirty="0"/>
              <a:t>Pythiose   </a:t>
            </a:r>
          </a:p>
        </p:txBody>
      </p:sp>
      <p:sp>
        <p:nvSpPr>
          <p:cNvPr id="5" name="Content Placeholder 4">
            <a:extLst>
              <a:ext uri="{FF2B5EF4-FFF2-40B4-BE49-F238E27FC236}">
                <a16:creationId xmlns:a16="http://schemas.microsoft.com/office/drawing/2014/main" id="{2F1FC8B7-9430-462E-6FFF-C78A8CBC3C93}"/>
              </a:ext>
            </a:extLst>
          </p:cNvPr>
          <p:cNvSpPr>
            <a:spLocks noGrp="1"/>
          </p:cNvSpPr>
          <p:nvPr>
            <p:ph sz="half" idx="1"/>
          </p:nvPr>
        </p:nvSpPr>
        <p:spPr>
          <a:xfrm>
            <a:off x="464596" y="1094669"/>
            <a:ext cx="5546075" cy="4287740"/>
          </a:xfrm>
        </p:spPr>
        <p:txBody>
          <a:bodyPr/>
          <a:lstStyle/>
          <a:p>
            <a:r>
              <a:rPr lang="en-CA" sz="2200" dirty="0"/>
              <a:t>Maladies cutanées, sous-cutanées et gastro-intestinales chez les chiens</a:t>
            </a:r>
          </a:p>
          <a:p>
            <a:r>
              <a:rPr lang="en-CA" sz="2200" dirty="0"/>
              <a:t>Maladies cutanées et paranasales chez le chat</a:t>
            </a:r>
          </a:p>
          <a:p>
            <a:r>
              <a:rPr lang="en-CA" sz="2200" dirty="0"/>
              <a:t>Peut également affecter les chevaux, les bovins, les lapins et les humains.</a:t>
            </a:r>
          </a:p>
          <a:p>
            <a:pPr lvl="1"/>
            <a:r>
              <a:rPr lang="en-CA" sz="2200" dirty="0"/>
              <a:t>86 % de mortalité chez les chiens présentant une pathologie gastro-intestinale</a:t>
            </a:r>
          </a:p>
          <a:p>
            <a:pPr lvl="1"/>
            <a:r>
              <a:rPr lang="en-CA" sz="2200" dirty="0"/>
              <a:t>100 % de mortalité chez les animaux atteints d'une infection disséminée</a:t>
            </a:r>
          </a:p>
          <a:p>
            <a:r>
              <a:rPr lang="en-CA" sz="2200" dirty="0">
                <a:hlinkClick r:id="rId3"/>
              </a:rPr>
              <a:t>Résumé de la maladie et du traitement</a:t>
            </a:r>
            <a:endParaRPr lang="en-CA" sz="2200" dirty="0"/>
          </a:p>
        </p:txBody>
      </p:sp>
      <p:pic>
        <p:nvPicPr>
          <p:cNvPr id="7" name="Content Placeholder 6">
            <a:extLst>
              <a:ext uri="{FF2B5EF4-FFF2-40B4-BE49-F238E27FC236}">
                <a16:creationId xmlns:a16="http://schemas.microsoft.com/office/drawing/2014/main" id="{051497AF-45A7-C703-E561-9026E66FC2D3}"/>
              </a:ext>
            </a:extLst>
          </p:cNvPr>
          <p:cNvPicPr>
            <a:picLocks noGrp="1" noChangeAspect="1"/>
          </p:cNvPicPr>
          <p:nvPr>
            <p:ph sz="half" idx="2"/>
          </p:nvPr>
        </p:nvPicPr>
        <p:blipFill>
          <a:blip r:embed="rId4"/>
          <a:stretch>
            <a:fillRect/>
          </a:stretch>
        </p:blipFill>
        <p:spPr>
          <a:xfrm>
            <a:off x="8610600" y="0"/>
            <a:ext cx="3581400" cy="295209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8091CBDB-CFCB-EC22-E2C4-F698CA22CF5C}"/>
              </a:ext>
            </a:extLst>
          </p:cNvPr>
          <p:cNvSpPr>
            <a:spLocks noGrp="1"/>
          </p:cNvSpPr>
          <p:nvPr>
            <p:ph type="sldNum" sz="quarter" idx="10"/>
          </p:nvPr>
        </p:nvSpPr>
        <p:spPr/>
        <p:txBody>
          <a:bodyPr/>
          <a:lstStyle/>
          <a:p>
            <a:pPr>
              <a:defRPr/>
            </a:pPr>
            <a:fld id="{A5F12CC5-A507-4028-B3C9-257C8E707382}" type="slidenum">
              <a:rPr lang="en-US" smtClean="0"/>
              <a:t>7</a:t>
            </a:fld>
            <a:endParaRPr lang="en-US"/>
          </a:p>
        </p:txBody>
      </p:sp>
      <p:sp>
        <p:nvSpPr>
          <p:cNvPr id="10" name="TextBox 9">
            <a:extLst>
              <a:ext uri="{FF2B5EF4-FFF2-40B4-BE49-F238E27FC236}">
                <a16:creationId xmlns:a16="http://schemas.microsoft.com/office/drawing/2014/main" id="{7E77AADD-E567-D78E-AFF0-3C32B7DFFFD8}"/>
              </a:ext>
            </a:extLst>
          </p:cNvPr>
          <p:cNvSpPr txBox="1"/>
          <p:nvPr/>
        </p:nvSpPr>
        <p:spPr>
          <a:xfrm>
            <a:off x="5064149" y="224169"/>
            <a:ext cx="3885282" cy="646331"/>
          </a:xfrm>
          <a:prstGeom prst="rect">
            <a:avLst/>
          </a:prstGeom>
          <a:noFill/>
        </p:spPr>
        <p:txBody>
          <a:bodyPr wrap="square" rtlCol="0">
            <a:spAutoFit/>
          </a:bodyPr>
          <a:lstStyle/>
          <a:p>
            <a:r>
              <a:rPr lang="en-CA" dirty="0"/>
              <a:t>Crédit photo : </a:t>
            </a:r>
            <a:r>
              <a:rPr lang="en-CA" dirty="0">
                <a:hlinkClick r:id="rId5"/>
              </a:rPr>
              <a:t>Texas A&amp;M Veterinary Medical Diagnostic Laboratory</a:t>
            </a:r>
            <a:endParaRPr lang="en-CA" dirty="0"/>
          </a:p>
        </p:txBody>
      </p:sp>
      <p:pic>
        <p:nvPicPr>
          <p:cNvPr id="1026" name="Picture 2">
            <a:extLst>
              <a:ext uri="{FF2B5EF4-FFF2-40B4-BE49-F238E27FC236}">
                <a16:creationId xmlns:a16="http://schemas.microsoft.com/office/drawing/2014/main" id="{B04869F3-D755-5E5E-BF1D-00792BCED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3833" y="2994051"/>
            <a:ext cx="5068168" cy="38219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50F3E7E-2DDB-B252-EEBB-0CC6E6BC8AD3}"/>
              </a:ext>
            </a:extLst>
          </p:cNvPr>
          <p:cNvSpPr txBox="1"/>
          <p:nvPr/>
        </p:nvSpPr>
        <p:spPr>
          <a:xfrm>
            <a:off x="271486" y="6075144"/>
            <a:ext cx="6295766" cy="646331"/>
          </a:xfrm>
          <a:prstGeom prst="rect">
            <a:avLst/>
          </a:prstGeom>
          <a:noFill/>
        </p:spPr>
        <p:txBody>
          <a:bodyPr wrap="square">
            <a:spAutoFit/>
          </a:bodyPr>
          <a:lstStyle/>
          <a:p>
            <a:r>
              <a:rPr lang="en-US" dirty="0"/>
              <a:t>Crédit d'image : </a:t>
            </a:r>
          </a:p>
          <a:p>
            <a:r>
              <a:rPr lang="en-US" dirty="0">
                <a:hlinkClick r:id="rId7"/>
              </a:rPr>
              <a:t>MALADIES DU PETIT ANIMAL - </a:t>
            </a:r>
            <a:r>
              <a:rPr lang="en-US" dirty="0" err="1">
                <a:hlinkClick r:id="rId7"/>
              </a:rPr>
              <a:t>Pesq</a:t>
            </a:r>
            <a:r>
              <a:rPr lang="en-US" dirty="0">
                <a:hlinkClick r:id="rId7"/>
              </a:rPr>
              <a:t>. Vet. Bras. 37 (5) - mai 2017</a:t>
            </a:r>
            <a:endParaRPr lang="en-CA" dirty="0"/>
          </a:p>
        </p:txBody>
      </p:sp>
    </p:spTree>
    <p:extLst>
      <p:ext uri="{BB962C8B-B14F-4D97-AF65-F5344CB8AC3E}">
        <p14:creationId xmlns:p14="http://schemas.microsoft.com/office/powerpoint/2010/main" val="291828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a:xfrm>
            <a:off x="838200" y="91203"/>
            <a:ext cx="10515600" cy="1325563"/>
          </a:xfrm>
        </p:spPr>
        <p:txBody>
          <a:bodyPr/>
          <a:lstStyle/>
          <a:p>
            <a:r>
              <a:rPr lang="en-CA" dirty="0"/>
              <a:t>Résultats scientifiques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838200" y="1046875"/>
            <a:ext cx="10515600" cy="4764249"/>
          </a:xfrm>
        </p:spPr>
        <p:txBody>
          <a:bodyPr/>
          <a:lstStyle/>
          <a:p>
            <a:r>
              <a:rPr lang="en-US" sz="1800" dirty="0">
                <a:hlinkClick r:id="rId3"/>
              </a:rPr>
              <a:t>Infection par le virus de l'influenza aviaire hautement pathogène A(H5N1) de chats domestiques vivant à l'intérieur de </a:t>
            </a:r>
            <a:r>
              <a:rPr lang="en-US" sz="1800" dirty="0" err="1">
                <a:hlinkClick r:id="rId3"/>
              </a:rPr>
              <a:t>cas</a:t>
            </a:r>
            <a:r>
              <a:rPr lang="en-US" sz="1800" dirty="0">
                <a:hlinkClick r:id="rId3"/>
              </a:rPr>
              <a:t> de travailleurs de l'industrie laitière - Michigan, mai 2024 | MMWR</a:t>
            </a:r>
            <a:endParaRPr lang="en-CA" sz="1800" dirty="0"/>
          </a:p>
          <a:p>
            <a:r>
              <a:rPr lang="en-US" sz="1800" dirty="0">
                <a:hlinkClick r:id="rId4"/>
              </a:rPr>
              <a:t>Eurosurveillance | Les chats, sentinelles de l'exposition des mammifères aux virus H5Nx de la grippe aviaire : étude de séroprévalence, France, décembre 2023 à janvier 2025</a:t>
            </a:r>
            <a:endParaRPr lang="en-CA" sz="1800" dirty="0"/>
          </a:p>
          <a:p>
            <a:r>
              <a:rPr lang="en-US" sz="1800" dirty="0">
                <a:hlinkClick r:id="rId5"/>
              </a:rPr>
              <a:t>Infection par le virus Oz chez 6 espèces animales, dont des macaques, des ours et des animaux de compagnie, Japon - Volume 31, Numéro 4-Avril 2025 - Revue des maladies infectieuses émergentes - CDC</a:t>
            </a:r>
            <a:endParaRPr lang="en-US" sz="1800" dirty="0"/>
          </a:p>
          <a:p>
            <a:r>
              <a:rPr lang="en-US" sz="1800" dirty="0">
                <a:hlinkClick r:id="rId6"/>
              </a:rPr>
              <a:t>Un hantavirus pathogène pour l'homme circule et est excrété dans des réservoirs de rongeurs taxonomiquement diversifiés | PLOS Pathogens</a:t>
            </a:r>
            <a:endParaRPr lang="en-US" sz="1800" dirty="0"/>
          </a:p>
          <a:p>
            <a:r>
              <a:rPr lang="en-US" sz="1800" dirty="0">
                <a:hlinkClick r:id="rId7"/>
              </a:rPr>
              <a:t>Mycoplasmes hémotropes (hémoplasmes) chez les populations indigènes et leurs chiens vivant dans les réserves, Brésil | Scientific Reports</a:t>
            </a:r>
            <a:endParaRPr lang="en-US" sz="1800" dirty="0"/>
          </a:p>
          <a:p>
            <a:r>
              <a:rPr lang="en-US" sz="1800" i="0" dirty="0">
                <a:solidFill>
                  <a:srgbClr val="000000"/>
                </a:solidFill>
                <a:effectLst/>
                <a:hlinkClick r:id="rId8"/>
              </a:rPr>
              <a:t>Séroprévalence de </a:t>
            </a:r>
            <a:r>
              <a:rPr lang="en-US" sz="1800" i="1" dirty="0">
                <a:solidFill>
                  <a:srgbClr val="000000"/>
                </a:solidFill>
                <a:effectLst/>
                <a:hlinkClick r:id="rId8"/>
              </a:rPr>
              <a:t>Toxoplasma gondii </a:t>
            </a:r>
            <a:r>
              <a:rPr lang="en-US" sz="1800" i="0" dirty="0">
                <a:solidFill>
                  <a:srgbClr val="000000"/>
                </a:solidFill>
                <a:effectLst/>
                <a:hlinkClick r:id="rId8"/>
              </a:rPr>
              <a:t>chez le cerf à queue blanche (</a:t>
            </a:r>
            <a:r>
              <a:rPr lang="en-US" sz="1800" i="1" dirty="0">
                <a:solidFill>
                  <a:srgbClr val="000000"/>
                </a:solidFill>
                <a:effectLst/>
                <a:hlinkClick r:id="rId8"/>
              </a:rPr>
              <a:t>Odocoileus virginianus</a:t>
            </a:r>
            <a:r>
              <a:rPr lang="en-US" sz="1800" i="0" dirty="0">
                <a:solidFill>
                  <a:srgbClr val="000000"/>
                </a:solidFill>
                <a:effectLst/>
                <a:hlinkClick r:id="rId8"/>
              </a:rPr>
              <a:t>) dans l'État de New York</a:t>
            </a:r>
            <a:endParaRPr lang="en-US" sz="1800" i="0" dirty="0">
              <a:solidFill>
                <a:srgbClr val="000000"/>
              </a:solidFill>
              <a:effectLst/>
            </a:endParaRPr>
          </a:p>
          <a:p>
            <a:r>
              <a:rPr lang="en-US" sz="1800" dirty="0">
                <a:hlinkClick r:id="rId9"/>
              </a:rPr>
              <a:t>Épidémiologie de la tularémie chez les humains et les animaux, Baden-Wuerttemberg, Allemagne, 2012-2022 - Volume 31, Numéro 4-Avril 2025 - Revue des maladies infectieuses émergentes - CDC</a:t>
            </a:r>
            <a:endParaRPr lang="en-US" sz="1800" i="0" dirty="0">
              <a:solidFill>
                <a:srgbClr val="000000"/>
              </a:solidFill>
              <a:effectLst/>
            </a:endParaRPr>
          </a:p>
          <a:p>
            <a:r>
              <a:rPr lang="en-US" sz="1800" dirty="0">
                <a:hlinkClick r:id="rId10"/>
              </a:rPr>
              <a:t>A wolf at the door : the ecology, epidemiology, and emergence of community- and urban-level Rocky Mountain spotted fever in the Americas (Un loup à la porte : l'écologie, l'épidémiologie et l'émergence de la fièvre pourprée des montagnes Rocheuses au niveau communautaire et urbain en Amérique) : American Journal of Veterinary Research Volume 86 Issue 3 (2025)</a:t>
            </a:r>
            <a:endParaRPr lang="en-CA" sz="1800" dirty="0"/>
          </a:p>
          <a:p>
            <a:endParaRPr lang="en-CA" sz="1800" dirty="0"/>
          </a:p>
          <a:p>
            <a:endParaRPr lang="en-CA" sz="18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t>8</a:t>
            </a:fld>
            <a:endParaRPr lang="en-US"/>
          </a:p>
        </p:txBody>
      </p:sp>
    </p:spTree>
    <p:extLst>
      <p:ext uri="{BB962C8B-B14F-4D97-AF65-F5344CB8AC3E}">
        <p14:creationId xmlns:p14="http://schemas.microsoft.com/office/powerpoint/2010/main" val="5546061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25383</TotalTime>
  <Words>1423</Words>
  <Application>Microsoft Office PowerPoint</Application>
  <PresentationFormat>Widescreen</PresentationFormat>
  <Paragraphs>94</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Open Sans</vt:lpstr>
      <vt:lpstr>2_Office Theme</vt:lpstr>
      <vt:lpstr>Communauté des maladies émergentes et zoonotiques Identifier les risques émergents grâce à l'intelligence collective</vt:lpstr>
      <vt:lpstr>Plusieurs cas d'IAHP chez des chats dans le monde entier</vt:lpstr>
      <vt:lpstr>Voies d'exposition</vt:lpstr>
      <vt:lpstr>Rage </vt:lpstr>
      <vt:lpstr>Ver du nouveau monde en Amérique centrale et au Mexique</vt:lpstr>
      <vt:lpstr>Pythiose chez les chiens en Floride </vt:lpstr>
      <vt:lpstr>Pythiose   </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docId:2BDB0144FA94F0A8090BF1A18635EA9D</cp:keywords>
  <cp:lastModifiedBy>Murray Gillies</cp:lastModifiedBy>
  <cp:revision>562</cp:revision>
  <dcterms:created xsi:type="dcterms:W3CDTF">2020-02-07T23:34:08Z</dcterms:created>
  <dcterms:modified xsi:type="dcterms:W3CDTF">2025-04-29T12:47:44Z</dcterms:modified>
</cp:coreProperties>
</file>