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574" r:id="rId6"/>
    <p:sldId id="514" r:id="rId7"/>
    <p:sldId id="558" r:id="rId8"/>
    <p:sldId id="575" r:id="rId9"/>
    <p:sldId id="580" r:id="rId10"/>
    <p:sldId id="578" r:id="rId11"/>
    <p:sldId id="576" r:id="rId12"/>
    <p:sldId id="579" r:id="rId13"/>
    <p:sldId id="515" r:id="rId14"/>
    <p:sldId id="414"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5EEA3-9C3D-4865-8FC0-6A3850222265}" v="155" dt="2026-01-12T17:34:20.880"/>
    <p1510:client id="{D4DB2BB2-06F6-9FEA-8188-420A0FA7022A}" v="12" dt="2026-01-13T15:58:11.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59" autoAdjust="0"/>
    <p:restoredTop sz="76124" autoAdjust="0"/>
  </p:normalViewPr>
  <p:slideViewPr>
    <p:cSldViewPr snapToGrid="0">
      <p:cViewPr varScale="1">
        <p:scale>
          <a:sx n="68" d="100"/>
          <a:sy n="68" d="100"/>
        </p:scale>
        <p:origin x="42" y="8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Gillies" userId="S::mgillies@animalhealthcanada.ca::1cd6b1ce-44ca-4ba9-a610-e2ff726d2f20" providerId="AD" clId="Web-{D4DB2BB2-06F6-9FEA-8188-420A0FA7022A}"/>
    <pc:docChg chg="modSld">
      <pc:chgData name="Murray Gillies" userId="S::mgillies@animalhealthcanada.ca::1cd6b1ce-44ca-4ba9-a610-e2ff726d2f20" providerId="AD" clId="Web-{D4DB2BB2-06F6-9FEA-8188-420A0FA7022A}" dt="2026-01-13T15:58:11.522" v="12" actId="1076"/>
      <pc:docMkLst>
        <pc:docMk/>
      </pc:docMkLst>
      <pc:sldChg chg="modSp">
        <pc:chgData name="Murray Gillies" userId="S::mgillies@animalhealthcanada.ca::1cd6b1ce-44ca-4ba9-a610-e2ff726d2f20" providerId="AD" clId="Web-{D4DB2BB2-06F6-9FEA-8188-420A0FA7022A}" dt="2026-01-13T15:56:51.363" v="9" actId="20577"/>
        <pc:sldMkLst>
          <pc:docMk/>
          <pc:sldMk cId="3914868085" sldId="514"/>
        </pc:sldMkLst>
        <pc:spChg chg="mod">
          <ac:chgData name="Murray Gillies" userId="S::mgillies@animalhealthcanada.ca::1cd6b1ce-44ca-4ba9-a610-e2ff726d2f20" providerId="AD" clId="Web-{D4DB2BB2-06F6-9FEA-8188-420A0FA7022A}" dt="2026-01-13T15:56:51.363" v="9" actId="20577"/>
          <ac:spMkLst>
            <pc:docMk/>
            <pc:sldMk cId="3914868085" sldId="514"/>
            <ac:spMk id="5" creationId="{04040C6D-32D5-B98E-FC53-5132FEE8EF5A}"/>
          </ac:spMkLst>
        </pc:spChg>
      </pc:sldChg>
      <pc:sldChg chg="modSp">
        <pc:chgData name="Murray Gillies" userId="S::mgillies@animalhealthcanada.ca::1cd6b1ce-44ca-4ba9-a610-e2ff726d2f20" providerId="AD" clId="Web-{D4DB2BB2-06F6-9FEA-8188-420A0FA7022A}" dt="2026-01-13T15:57:04.676" v="11" actId="1076"/>
        <pc:sldMkLst>
          <pc:docMk/>
          <pc:sldMk cId="3949686541" sldId="558"/>
        </pc:sldMkLst>
        <pc:spChg chg="mod">
          <ac:chgData name="Murray Gillies" userId="S::mgillies@animalhealthcanada.ca::1cd6b1ce-44ca-4ba9-a610-e2ff726d2f20" providerId="AD" clId="Web-{D4DB2BB2-06F6-9FEA-8188-420A0FA7022A}" dt="2026-01-13T15:57:04.676" v="11" actId="1076"/>
          <ac:spMkLst>
            <pc:docMk/>
            <pc:sldMk cId="3949686541" sldId="558"/>
            <ac:spMk id="2" creationId="{F68862D6-E4F9-8AF3-C1E2-53E4C2049ACE}"/>
          </ac:spMkLst>
        </pc:spChg>
      </pc:sldChg>
      <pc:sldChg chg="modSp">
        <pc:chgData name="Murray Gillies" userId="S::mgillies@animalhealthcanada.ca::1cd6b1ce-44ca-4ba9-a610-e2ff726d2f20" providerId="AD" clId="Web-{D4DB2BB2-06F6-9FEA-8188-420A0FA7022A}" dt="2026-01-13T15:56:14.253" v="2" actId="1076"/>
        <pc:sldMkLst>
          <pc:docMk/>
          <pc:sldMk cId="2690762273" sldId="574"/>
        </pc:sldMkLst>
        <pc:spChg chg="mod">
          <ac:chgData name="Murray Gillies" userId="S::mgillies@animalhealthcanada.ca::1cd6b1ce-44ca-4ba9-a610-e2ff726d2f20" providerId="AD" clId="Web-{D4DB2BB2-06F6-9FEA-8188-420A0FA7022A}" dt="2026-01-13T15:56:02.596" v="0" actId="1076"/>
          <ac:spMkLst>
            <pc:docMk/>
            <pc:sldMk cId="2690762273" sldId="574"/>
            <ac:spMk id="24579" creationId="{5B18BBCE-525F-386A-8D1E-02C20D67DCA5}"/>
          </ac:spMkLst>
        </pc:spChg>
        <pc:spChg chg="mod">
          <ac:chgData name="Murray Gillies" userId="S::mgillies@animalhealthcanada.ca::1cd6b1ce-44ca-4ba9-a610-e2ff726d2f20" providerId="AD" clId="Web-{D4DB2BB2-06F6-9FEA-8188-420A0FA7022A}" dt="2026-01-13T15:56:14.253" v="2" actId="1076"/>
          <ac:spMkLst>
            <pc:docMk/>
            <pc:sldMk cId="2690762273" sldId="574"/>
            <ac:spMk id="24583" creationId="{E1B58F6C-CC0B-A721-3DA7-E61F0C56758E}"/>
          </ac:spMkLst>
        </pc:spChg>
      </pc:sldChg>
      <pc:sldChg chg="modSp">
        <pc:chgData name="Murray Gillies" userId="S::mgillies@animalhealthcanada.ca::1cd6b1ce-44ca-4ba9-a610-e2ff726d2f20" providerId="AD" clId="Web-{D4DB2BB2-06F6-9FEA-8188-420A0FA7022A}" dt="2026-01-13T15:58:11.522" v="12" actId="1076"/>
        <pc:sldMkLst>
          <pc:docMk/>
          <pc:sldMk cId="2231201185" sldId="579"/>
        </pc:sldMkLst>
        <pc:picChg chg="mod">
          <ac:chgData name="Murray Gillies" userId="S::mgillies@animalhealthcanada.ca::1cd6b1ce-44ca-4ba9-a610-e2ff726d2f20" providerId="AD" clId="Web-{D4DB2BB2-06F6-9FEA-8188-420A0FA7022A}" dt="2026-01-13T15:58:11.522" v="12" actId="1076"/>
          <ac:picMkLst>
            <pc:docMk/>
            <pc:sldMk cId="2231201185" sldId="579"/>
            <ac:picMk id="2050" creationId="{44730680-B483-3BD5-78E7-23FF1B6316B1}"/>
          </ac:picMkLst>
        </pc:picChg>
      </pc:sldChg>
    </pc:docChg>
  </pc:docChgLst>
  <pc:docChgLst>
    <pc:chgData name="Osborn, Andrea (CFIA/ACIA)" userId="016df1cd-5d71-41bc-8fec-8f09298258d4" providerId="ADAL" clId="{A8F5EEA3-9C3D-4865-8FC0-6A3850222265}"/>
    <pc:docChg chg="undo custSel addSld delSld modSld sldOrd">
      <pc:chgData name="Osborn, Andrea (CFIA/ACIA)" userId="016df1cd-5d71-41bc-8fec-8f09298258d4" providerId="ADAL" clId="{A8F5EEA3-9C3D-4865-8FC0-6A3850222265}" dt="2026-01-12T17:34:20.879" v="2709" actId="1076"/>
      <pc:docMkLst>
        <pc:docMk/>
      </pc:docMkLst>
      <pc:sldChg chg="modSp mod">
        <pc:chgData name="Osborn, Andrea (CFIA/ACIA)" userId="016df1cd-5d71-41bc-8fec-8f09298258d4" providerId="ADAL" clId="{A8F5EEA3-9C3D-4865-8FC0-6A3850222265}" dt="2026-01-05T18:42:55.430" v="43" actId="20577"/>
        <pc:sldMkLst>
          <pc:docMk/>
          <pc:sldMk cId="3759988467" sldId="256"/>
        </pc:sldMkLst>
        <pc:spChg chg="mod">
          <ac:chgData name="Osborn, Andrea (CFIA/ACIA)" userId="016df1cd-5d71-41bc-8fec-8f09298258d4" providerId="ADAL" clId="{A8F5EEA3-9C3D-4865-8FC0-6A3850222265}" dt="2026-01-05T18:42:55.430" v="43" actId="20577"/>
          <ac:spMkLst>
            <pc:docMk/>
            <pc:sldMk cId="3759988467" sldId="256"/>
            <ac:spMk id="14339" creationId="{00000000-0000-0000-0000-000000000000}"/>
          </ac:spMkLst>
        </pc:spChg>
      </pc:sldChg>
      <pc:sldChg chg="modSp mod">
        <pc:chgData name="Osborn, Andrea (CFIA/ACIA)" userId="016df1cd-5d71-41bc-8fec-8f09298258d4" providerId="ADAL" clId="{A8F5EEA3-9C3D-4865-8FC0-6A3850222265}" dt="2026-01-08T17:39:32.607" v="2311" actId="113"/>
        <pc:sldMkLst>
          <pc:docMk/>
          <pc:sldMk cId="554606193" sldId="414"/>
        </pc:sldMkLst>
        <pc:spChg chg="mod">
          <ac:chgData name="Osborn, Andrea (CFIA/ACIA)" userId="016df1cd-5d71-41bc-8fec-8f09298258d4" providerId="ADAL" clId="{A8F5EEA3-9C3D-4865-8FC0-6A3850222265}" dt="2026-01-08T17:39:32.607" v="2311" actId="113"/>
          <ac:spMkLst>
            <pc:docMk/>
            <pc:sldMk cId="554606193" sldId="414"/>
            <ac:spMk id="3" creationId="{E0358116-4837-5B9B-CD0E-B46A3D574603}"/>
          </ac:spMkLst>
        </pc:spChg>
      </pc:sldChg>
      <pc:sldChg chg="addSp delSp modSp add mod ord setBg modNotesTx">
        <pc:chgData name="Osborn, Andrea (CFIA/ACIA)" userId="016df1cd-5d71-41bc-8fec-8f09298258d4" providerId="ADAL" clId="{A8F5EEA3-9C3D-4865-8FC0-6A3850222265}" dt="2026-01-12T17:27:27.777" v="2528" actId="20577"/>
        <pc:sldMkLst>
          <pc:docMk/>
          <pc:sldMk cId="3914868085" sldId="514"/>
        </pc:sldMkLst>
        <pc:spChg chg="mod">
          <ac:chgData name="Osborn, Andrea (CFIA/ACIA)" userId="016df1cd-5d71-41bc-8fec-8f09298258d4" providerId="ADAL" clId="{A8F5EEA3-9C3D-4865-8FC0-6A3850222265}" dt="2026-01-08T23:22:36.652" v="2517" actId="26606"/>
          <ac:spMkLst>
            <pc:docMk/>
            <pc:sldMk cId="3914868085" sldId="514"/>
            <ac:spMk id="2" creationId="{2DABD831-BB82-664F-26F0-C6AF5B67BA88}"/>
          </ac:spMkLst>
        </pc:spChg>
        <pc:spChg chg="mod">
          <ac:chgData name="Osborn, Andrea (CFIA/ACIA)" userId="016df1cd-5d71-41bc-8fec-8f09298258d4" providerId="ADAL" clId="{A8F5EEA3-9C3D-4865-8FC0-6A3850222265}" dt="2026-01-08T23:22:36.652" v="2517" actId="26606"/>
          <ac:spMkLst>
            <pc:docMk/>
            <pc:sldMk cId="3914868085" sldId="514"/>
            <ac:spMk id="4" creationId="{0EFD3554-7F50-46A1-B3BB-F255A5846F44}"/>
          </ac:spMkLst>
        </pc:spChg>
        <pc:spChg chg="mod">
          <ac:chgData name="Osborn, Andrea (CFIA/ACIA)" userId="016df1cd-5d71-41bc-8fec-8f09298258d4" providerId="ADAL" clId="{A8F5EEA3-9C3D-4865-8FC0-6A3850222265}" dt="2026-01-12T17:27:27.777" v="2528" actId="20577"/>
          <ac:spMkLst>
            <pc:docMk/>
            <pc:sldMk cId="3914868085" sldId="514"/>
            <ac:spMk id="5" creationId="{04040C6D-32D5-B98E-FC53-5132FEE8EF5A}"/>
          </ac:spMkLst>
        </pc:spChg>
        <pc:picChg chg="add mod ord">
          <ac:chgData name="Osborn, Andrea (CFIA/ACIA)" userId="016df1cd-5d71-41bc-8fec-8f09298258d4" providerId="ADAL" clId="{A8F5EEA3-9C3D-4865-8FC0-6A3850222265}" dt="2026-01-08T23:22:36.652" v="2517" actId="26606"/>
          <ac:picMkLst>
            <pc:docMk/>
            <pc:sldMk cId="3914868085" sldId="514"/>
            <ac:picMk id="10" creationId="{210CE359-3FD3-5185-5814-1869557B8AFB}"/>
          </ac:picMkLst>
        </pc:picChg>
        <pc:picChg chg="add mod ord">
          <ac:chgData name="Osborn, Andrea (CFIA/ACIA)" userId="016df1cd-5d71-41bc-8fec-8f09298258d4" providerId="ADAL" clId="{A8F5EEA3-9C3D-4865-8FC0-6A3850222265}" dt="2026-01-08T23:22:36.652" v="2517" actId="26606"/>
          <ac:picMkLst>
            <pc:docMk/>
            <pc:sldMk cId="3914868085" sldId="514"/>
            <ac:picMk id="13" creationId="{4BBA8B26-91B3-D6B5-A713-9885BF6CC165}"/>
          </ac:picMkLst>
        </pc:picChg>
      </pc:sldChg>
      <pc:sldChg chg="modSp mod">
        <pc:chgData name="Osborn, Andrea (CFIA/ACIA)" userId="016df1cd-5d71-41bc-8fec-8f09298258d4" providerId="ADAL" clId="{A8F5EEA3-9C3D-4865-8FC0-6A3850222265}" dt="2026-01-08T17:30:43.820" v="2256" actId="20577"/>
        <pc:sldMkLst>
          <pc:docMk/>
          <pc:sldMk cId="2206488396" sldId="515"/>
        </pc:sldMkLst>
        <pc:spChg chg="mod">
          <ac:chgData name="Osborn, Andrea (CFIA/ACIA)" userId="016df1cd-5d71-41bc-8fec-8f09298258d4" providerId="ADAL" clId="{A8F5EEA3-9C3D-4865-8FC0-6A3850222265}" dt="2026-01-05T22:27:07.259" v="292" actId="20577"/>
          <ac:spMkLst>
            <pc:docMk/>
            <pc:sldMk cId="2206488396" sldId="515"/>
            <ac:spMk id="3" creationId="{A2AF7046-26F9-8A04-9ABD-7995B2F16FEF}"/>
          </ac:spMkLst>
        </pc:spChg>
        <pc:spChg chg="mod">
          <ac:chgData name="Osborn, Andrea (CFIA/ACIA)" userId="016df1cd-5d71-41bc-8fec-8f09298258d4" providerId="ADAL" clId="{A8F5EEA3-9C3D-4865-8FC0-6A3850222265}" dt="2026-01-08T17:30:43.820" v="2256" actId="20577"/>
          <ac:spMkLst>
            <pc:docMk/>
            <pc:sldMk cId="2206488396" sldId="515"/>
            <ac:spMk id="4" creationId="{5B8B8488-525C-D51B-1CA7-C4C139038CC0}"/>
          </ac:spMkLst>
        </pc:spChg>
      </pc:sldChg>
      <pc:sldChg chg="modSp add mod modNotesTx">
        <pc:chgData name="Osborn, Andrea (CFIA/ACIA)" userId="016df1cd-5d71-41bc-8fec-8f09298258d4" providerId="ADAL" clId="{A8F5EEA3-9C3D-4865-8FC0-6A3850222265}" dt="2026-01-12T17:27:55.971" v="2529" actId="114"/>
        <pc:sldMkLst>
          <pc:docMk/>
          <pc:sldMk cId="3949686541" sldId="558"/>
        </pc:sldMkLst>
        <pc:spChg chg="mod">
          <ac:chgData name="Osborn, Andrea (CFIA/ACIA)" userId="016df1cd-5d71-41bc-8fec-8f09298258d4" providerId="ADAL" clId="{A8F5EEA3-9C3D-4865-8FC0-6A3850222265}" dt="2026-01-08T17:27:31.033" v="2253" actId="20577"/>
          <ac:spMkLst>
            <pc:docMk/>
            <pc:sldMk cId="3949686541" sldId="558"/>
            <ac:spMk id="4" creationId="{60CE865D-2501-908B-2905-F6A51C3F6E3C}"/>
          </ac:spMkLst>
        </pc:spChg>
        <pc:spChg chg="mod">
          <ac:chgData name="Osborn, Andrea (CFIA/ACIA)" userId="016df1cd-5d71-41bc-8fec-8f09298258d4" providerId="ADAL" clId="{A8F5EEA3-9C3D-4865-8FC0-6A3850222265}" dt="2026-01-05T22:21:21.781" v="190" actId="33524"/>
          <ac:spMkLst>
            <pc:docMk/>
            <pc:sldMk cId="3949686541" sldId="558"/>
            <ac:spMk id="8" creationId="{84577227-5906-DCBB-3014-510A55C13CC6}"/>
          </ac:spMkLst>
        </pc:spChg>
        <pc:spChg chg="mod">
          <ac:chgData name="Osborn, Andrea (CFIA/ACIA)" userId="016df1cd-5d71-41bc-8fec-8f09298258d4" providerId="ADAL" clId="{A8F5EEA3-9C3D-4865-8FC0-6A3850222265}" dt="2026-01-12T17:27:55.971" v="2529" actId="114"/>
          <ac:spMkLst>
            <pc:docMk/>
            <pc:sldMk cId="3949686541" sldId="558"/>
            <ac:spMk id="10" creationId="{ECE37D8F-B960-DDB3-A1C2-D37CB129B71A}"/>
          </ac:spMkLst>
        </pc:spChg>
      </pc:sldChg>
      <pc:sldChg chg="modSp add mod ord modShow modNotesTx">
        <pc:chgData name="Osborn, Andrea (CFIA/ACIA)" userId="016df1cd-5d71-41bc-8fec-8f09298258d4" providerId="ADAL" clId="{A8F5EEA3-9C3D-4865-8FC0-6A3850222265}" dt="2026-01-12T17:24:15.489" v="2518" actId="15"/>
        <pc:sldMkLst>
          <pc:docMk/>
          <pc:sldMk cId="2690762273" sldId="574"/>
        </pc:sldMkLst>
        <pc:spChg chg="mod">
          <ac:chgData name="Osborn, Andrea (CFIA/ACIA)" userId="016df1cd-5d71-41bc-8fec-8f09298258d4" providerId="ADAL" clId="{A8F5EEA3-9C3D-4865-8FC0-6A3850222265}" dt="2026-01-08T17:31:29.415" v="2259" actId="1076"/>
          <ac:spMkLst>
            <pc:docMk/>
            <pc:sldMk cId="2690762273" sldId="574"/>
            <ac:spMk id="2" creationId="{D0E3D35D-6B3F-2741-9ACD-9DEEE6DFB756}"/>
          </ac:spMkLst>
        </pc:spChg>
        <pc:spChg chg="mod">
          <ac:chgData name="Osborn, Andrea (CFIA/ACIA)" userId="016df1cd-5d71-41bc-8fec-8f09298258d4" providerId="ADAL" clId="{A8F5EEA3-9C3D-4865-8FC0-6A3850222265}" dt="2026-01-12T17:24:15.489" v="2518" actId="15"/>
          <ac:spMkLst>
            <pc:docMk/>
            <pc:sldMk cId="2690762273" sldId="574"/>
            <ac:spMk id="24579" creationId="{5B18BBCE-525F-386A-8D1E-02C20D67DCA5}"/>
          </ac:spMkLst>
        </pc:spChg>
      </pc:sldChg>
      <pc:sldChg chg="addSp delSp modSp new mod">
        <pc:chgData name="Osborn, Andrea (CFIA/ACIA)" userId="016df1cd-5d71-41bc-8fec-8f09298258d4" providerId="ADAL" clId="{A8F5EEA3-9C3D-4865-8FC0-6A3850222265}" dt="2026-01-06T00:14:38.922" v="1286" actId="5793"/>
        <pc:sldMkLst>
          <pc:docMk/>
          <pc:sldMk cId="4003776657" sldId="575"/>
        </pc:sldMkLst>
        <pc:spChg chg="mod">
          <ac:chgData name="Osborn, Andrea (CFIA/ACIA)" userId="016df1cd-5d71-41bc-8fec-8f09298258d4" providerId="ADAL" clId="{A8F5EEA3-9C3D-4865-8FC0-6A3850222265}" dt="2026-01-05T19:03:03.747" v="54"/>
          <ac:spMkLst>
            <pc:docMk/>
            <pc:sldMk cId="4003776657" sldId="575"/>
            <ac:spMk id="2" creationId="{FC61AE97-B02A-7A2C-6535-85726652E13E}"/>
          </ac:spMkLst>
        </pc:spChg>
        <pc:spChg chg="mod">
          <ac:chgData name="Osborn, Andrea (CFIA/ACIA)" userId="016df1cd-5d71-41bc-8fec-8f09298258d4" providerId="ADAL" clId="{A8F5EEA3-9C3D-4865-8FC0-6A3850222265}" dt="2026-01-06T00:14:38.922" v="1286" actId="5793"/>
          <ac:spMkLst>
            <pc:docMk/>
            <pc:sldMk cId="4003776657" sldId="575"/>
            <ac:spMk id="3" creationId="{640AEC46-51AF-85F8-A75D-B0C0D0E6EF37}"/>
          </ac:spMkLst>
        </pc:spChg>
        <pc:picChg chg="add mod">
          <ac:chgData name="Osborn, Andrea (CFIA/ACIA)" userId="016df1cd-5d71-41bc-8fec-8f09298258d4" providerId="ADAL" clId="{A8F5EEA3-9C3D-4865-8FC0-6A3850222265}" dt="2026-01-06T00:11:05.976" v="1172" actId="27614"/>
          <ac:picMkLst>
            <pc:docMk/>
            <pc:sldMk cId="4003776657" sldId="575"/>
            <ac:picMk id="7" creationId="{CFDADC93-FDDC-5C99-8E31-C21F45688E52}"/>
          </ac:picMkLst>
        </pc:picChg>
      </pc:sldChg>
      <pc:sldChg chg="addSp delSp modSp new mod">
        <pc:chgData name="Osborn, Andrea (CFIA/ACIA)" userId="016df1cd-5d71-41bc-8fec-8f09298258d4" providerId="ADAL" clId="{A8F5EEA3-9C3D-4865-8FC0-6A3850222265}" dt="2026-01-08T17:30:02.067" v="2255" actId="113"/>
        <pc:sldMkLst>
          <pc:docMk/>
          <pc:sldMk cId="3327273618" sldId="576"/>
        </pc:sldMkLst>
        <pc:spChg chg="mod">
          <ac:chgData name="Osborn, Andrea (CFIA/ACIA)" userId="016df1cd-5d71-41bc-8fec-8f09298258d4" providerId="ADAL" clId="{A8F5EEA3-9C3D-4865-8FC0-6A3850222265}" dt="2026-01-08T17:30:02.067" v="2255" actId="113"/>
          <ac:spMkLst>
            <pc:docMk/>
            <pc:sldMk cId="3327273618" sldId="576"/>
            <ac:spMk id="2" creationId="{30744B16-637F-D2C8-38A7-BFD5D77D0687}"/>
          </ac:spMkLst>
        </pc:spChg>
        <pc:spChg chg="add mod">
          <ac:chgData name="Osborn, Andrea (CFIA/ACIA)" userId="016df1cd-5d71-41bc-8fec-8f09298258d4" providerId="ADAL" clId="{A8F5EEA3-9C3D-4865-8FC0-6A3850222265}" dt="2026-01-06T00:01:26.796" v="1086" actId="1076"/>
          <ac:spMkLst>
            <pc:docMk/>
            <pc:sldMk cId="3327273618" sldId="576"/>
            <ac:spMk id="11" creationId="{268851E7-0238-75E9-7A2B-72785942C998}"/>
          </ac:spMkLst>
        </pc:spChg>
        <pc:picChg chg="add mod ord">
          <ac:chgData name="Osborn, Andrea (CFIA/ACIA)" userId="016df1cd-5d71-41bc-8fec-8f09298258d4" providerId="ADAL" clId="{A8F5EEA3-9C3D-4865-8FC0-6A3850222265}" dt="2026-01-06T00:01:19.424" v="1083" actId="1076"/>
          <ac:picMkLst>
            <pc:docMk/>
            <pc:sldMk cId="3327273618" sldId="576"/>
            <ac:picMk id="7" creationId="{98433C22-F2DB-8AD9-39E5-87C866278FB0}"/>
          </ac:picMkLst>
        </pc:picChg>
        <pc:picChg chg="add mod">
          <ac:chgData name="Osborn, Andrea (CFIA/ACIA)" userId="016df1cd-5d71-41bc-8fec-8f09298258d4" providerId="ADAL" clId="{A8F5EEA3-9C3D-4865-8FC0-6A3850222265}" dt="2026-01-06T00:01:23.986" v="1085" actId="1076"/>
          <ac:picMkLst>
            <pc:docMk/>
            <pc:sldMk cId="3327273618" sldId="576"/>
            <ac:picMk id="13" creationId="{BFAA1854-6C6A-8724-8633-18F05B8332D2}"/>
          </ac:picMkLst>
        </pc:picChg>
        <pc:picChg chg="add mod">
          <ac:chgData name="Osborn, Andrea (CFIA/ACIA)" userId="016df1cd-5d71-41bc-8fec-8f09298258d4" providerId="ADAL" clId="{A8F5EEA3-9C3D-4865-8FC0-6A3850222265}" dt="2026-01-05T22:35:41.912" v="350" actId="1076"/>
          <ac:picMkLst>
            <pc:docMk/>
            <pc:sldMk cId="3327273618" sldId="576"/>
            <ac:picMk id="15" creationId="{87039992-92E5-B8CF-B89B-2EABDB11D246}"/>
          </ac:picMkLst>
        </pc:picChg>
        <pc:picChg chg="add mod">
          <ac:chgData name="Osborn, Andrea (CFIA/ACIA)" userId="016df1cd-5d71-41bc-8fec-8f09298258d4" providerId="ADAL" clId="{A8F5EEA3-9C3D-4865-8FC0-6A3850222265}" dt="2026-01-05T22:35:37.598" v="349" actId="1076"/>
          <ac:picMkLst>
            <pc:docMk/>
            <pc:sldMk cId="3327273618" sldId="576"/>
            <ac:picMk id="17" creationId="{90045D18-9048-11A6-05CD-26ABD2C4F494}"/>
          </ac:picMkLst>
        </pc:picChg>
      </pc:sldChg>
      <pc:sldChg chg="addSp delSp modSp new mod ord">
        <pc:chgData name="Osborn, Andrea (CFIA/ACIA)" userId="016df1cd-5d71-41bc-8fec-8f09298258d4" providerId="ADAL" clId="{A8F5EEA3-9C3D-4865-8FC0-6A3850222265}" dt="2026-01-06T00:26:53.421" v="1763" actId="1076"/>
        <pc:sldMkLst>
          <pc:docMk/>
          <pc:sldMk cId="984226064" sldId="578"/>
        </pc:sldMkLst>
        <pc:spChg chg="mod">
          <ac:chgData name="Osborn, Andrea (CFIA/ACIA)" userId="016df1cd-5d71-41bc-8fec-8f09298258d4" providerId="ADAL" clId="{A8F5EEA3-9C3D-4865-8FC0-6A3850222265}" dt="2026-01-05T23:08:14.896" v="451" actId="20577"/>
          <ac:spMkLst>
            <pc:docMk/>
            <pc:sldMk cId="984226064" sldId="578"/>
            <ac:spMk id="2" creationId="{45D98F43-0B08-5831-2BA1-23DC9752C651}"/>
          </ac:spMkLst>
        </pc:spChg>
        <pc:spChg chg="mod">
          <ac:chgData name="Osborn, Andrea (CFIA/ACIA)" userId="016df1cd-5d71-41bc-8fec-8f09298258d4" providerId="ADAL" clId="{A8F5EEA3-9C3D-4865-8FC0-6A3850222265}" dt="2026-01-05T23:16:06.897" v="652" actId="20577"/>
          <ac:spMkLst>
            <pc:docMk/>
            <pc:sldMk cId="984226064" sldId="578"/>
            <ac:spMk id="3" creationId="{0A552237-46BF-B868-95EB-F597C816B995}"/>
          </ac:spMkLst>
        </pc:spChg>
        <pc:picChg chg="add mod">
          <ac:chgData name="Osborn, Andrea (CFIA/ACIA)" userId="016df1cd-5d71-41bc-8fec-8f09298258d4" providerId="ADAL" clId="{A8F5EEA3-9C3D-4865-8FC0-6A3850222265}" dt="2026-01-06T00:26:53.421" v="1763" actId="1076"/>
          <ac:picMkLst>
            <pc:docMk/>
            <pc:sldMk cId="984226064" sldId="578"/>
            <ac:picMk id="7" creationId="{5D88F704-0B44-421F-81C3-36CE5380E453}"/>
          </ac:picMkLst>
        </pc:picChg>
      </pc:sldChg>
      <pc:sldChg chg="addSp modSp new mod">
        <pc:chgData name="Osborn, Andrea (CFIA/ACIA)" userId="016df1cd-5d71-41bc-8fec-8f09298258d4" providerId="ADAL" clId="{A8F5EEA3-9C3D-4865-8FC0-6A3850222265}" dt="2026-01-12T17:34:20.879" v="2709" actId="1076"/>
        <pc:sldMkLst>
          <pc:docMk/>
          <pc:sldMk cId="2231201185" sldId="579"/>
        </pc:sldMkLst>
        <pc:spChg chg="mod">
          <ac:chgData name="Osborn, Andrea (CFIA/ACIA)" userId="016df1cd-5d71-41bc-8fec-8f09298258d4" providerId="ADAL" clId="{A8F5EEA3-9C3D-4865-8FC0-6A3850222265}" dt="2026-01-05T23:59:36.633" v="1064" actId="14100"/>
          <ac:spMkLst>
            <pc:docMk/>
            <pc:sldMk cId="2231201185" sldId="579"/>
            <ac:spMk id="2" creationId="{08A2BA64-96EE-9DD0-B82B-7D663BDC1C03}"/>
          </ac:spMkLst>
        </pc:spChg>
        <pc:spChg chg="mod">
          <ac:chgData name="Osborn, Andrea (CFIA/ACIA)" userId="016df1cd-5d71-41bc-8fec-8f09298258d4" providerId="ADAL" clId="{A8F5EEA3-9C3D-4865-8FC0-6A3850222265}" dt="2026-01-12T17:34:20.879" v="2709" actId="1076"/>
          <ac:spMkLst>
            <pc:docMk/>
            <pc:sldMk cId="2231201185" sldId="579"/>
            <ac:spMk id="3" creationId="{0F5C2A21-D854-DD50-578B-CD8D7A3F543C}"/>
          </ac:spMkLst>
        </pc:spChg>
        <pc:spChg chg="mod">
          <ac:chgData name="Osborn, Andrea (CFIA/ACIA)" userId="016df1cd-5d71-41bc-8fec-8f09298258d4" providerId="ADAL" clId="{A8F5EEA3-9C3D-4865-8FC0-6A3850222265}" dt="2026-01-06T00:01:01.218" v="1081" actId="20577"/>
          <ac:spMkLst>
            <pc:docMk/>
            <pc:sldMk cId="2231201185" sldId="579"/>
            <ac:spMk id="4" creationId="{4E289063-C6B8-8DCA-73EA-0C6915A52D7A}"/>
          </ac:spMkLst>
        </pc:spChg>
        <pc:picChg chg="add mod">
          <ac:chgData name="Osborn, Andrea (CFIA/ACIA)" userId="016df1cd-5d71-41bc-8fec-8f09298258d4" providerId="ADAL" clId="{A8F5EEA3-9C3D-4865-8FC0-6A3850222265}" dt="2026-01-06T00:01:06.816" v="1082" actId="1440"/>
          <ac:picMkLst>
            <pc:docMk/>
            <pc:sldMk cId="2231201185" sldId="579"/>
            <ac:picMk id="2050" creationId="{44730680-B483-3BD5-78E7-23FF1B6316B1}"/>
          </ac:picMkLst>
        </pc:picChg>
      </pc:sldChg>
      <pc:sldChg chg="modSp new mod modNotesTx">
        <pc:chgData name="Osborn, Andrea (CFIA/ACIA)" userId="016df1cd-5d71-41bc-8fec-8f09298258d4" providerId="ADAL" clId="{A8F5EEA3-9C3D-4865-8FC0-6A3850222265}" dt="2026-01-12T17:32:18.648" v="2704" actId="20577"/>
        <pc:sldMkLst>
          <pc:docMk/>
          <pc:sldMk cId="2920322140" sldId="580"/>
        </pc:sldMkLst>
        <pc:spChg chg="mod">
          <ac:chgData name="Osborn, Andrea (CFIA/ACIA)" userId="016df1cd-5d71-41bc-8fec-8f09298258d4" providerId="ADAL" clId="{A8F5EEA3-9C3D-4865-8FC0-6A3850222265}" dt="2026-01-06T00:03:53.267" v="1169" actId="255"/>
          <ac:spMkLst>
            <pc:docMk/>
            <pc:sldMk cId="2920322140" sldId="580"/>
            <ac:spMk id="2" creationId="{61093B43-9BF9-B7F8-A15D-FD48D605BAB7}"/>
          </ac:spMkLst>
        </pc:spChg>
        <pc:spChg chg="mod">
          <ac:chgData name="Osborn, Andrea (CFIA/ACIA)" userId="016df1cd-5d71-41bc-8fec-8f09298258d4" providerId="ADAL" clId="{A8F5EEA3-9C3D-4865-8FC0-6A3850222265}" dt="2026-01-12T17:30:01.741" v="2552" actId="27107"/>
          <ac:spMkLst>
            <pc:docMk/>
            <pc:sldMk cId="2920322140" sldId="580"/>
            <ac:spMk id="3" creationId="{1157F607-524F-89A9-584E-1BB97C40C0D2}"/>
          </ac:spMkLst>
        </pc:spChg>
        <pc:spChg chg="mod">
          <ac:chgData name="Osborn, Andrea (CFIA/ACIA)" userId="016df1cd-5d71-41bc-8fec-8f09298258d4" providerId="ADAL" clId="{A8F5EEA3-9C3D-4865-8FC0-6A3850222265}" dt="2026-01-12T17:32:18.648" v="2704" actId="20577"/>
          <ac:spMkLst>
            <pc:docMk/>
            <pc:sldMk cId="2920322140" sldId="580"/>
            <ac:spMk id="4" creationId="{AFE344E5-CCD1-CC20-6AF5-CD71C0A53A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orderreport.com/news/environment/1st-case-of-new-world-screwworm-found-in-this-mexican-border-stat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aphis.usda.gov/livestock-poultry-disease/cattle/ticks/cattle-fever" TargetMode="External"/><Relationship Id="rId5" Type="http://schemas.openxmlformats.org/officeDocument/2006/relationships/hyperlink" Target="https://www.aphis.usda.gov/livestock-poultry-disease/stop-screwworm" TargetMode="External"/><Relationship Id="rId4" Type="http://schemas.openxmlformats.org/officeDocument/2006/relationships/hyperlink" Target="https://www.fda.gov/animal-veterinary/resources-you/conditional-approval-explained-resource-veterinaria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CEZD ~ Mise à jour trimestrielle sur l'analyse de l'environnement</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954D-BC7A-D41E-3E76-5126C0B4A94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3B6AA2C-902E-D32C-CD67-A9BD6099D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85882EF-C5CC-DF57-8F3E-AA6405870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5604" name="Slide Number Placeholder 3">
            <a:extLst>
              <a:ext uri="{FF2B5EF4-FFF2-40B4-BE49-F238E27FC236}">
                <a16:creationId xmlns:a16="http://schemas.microsoft.com/office/drawing/2014/main" id="{EE72844B-3007-0CDB-F042-0DCA86D4D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t>2</a:t>
            </a:fld>
            <a:endParaRPr lang="en-US" altLang="en-US"/>
          </a:p>
        </p:txBody>
      </p:sp>
    </p:spTree>
    <p:extLst>
      <p:ext uri="{BB962C8B-B14F-4D97-AF65-F5344CB8AC3E}">
        <p14:creationId xmlns:p14="http://schemas.microsoft.com/office/powerpoint/2010/main" val="274067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Mexique a signalé son premier cas de NWS à </a:t>
            </a:r>
            <a:r>
              <a:rPr lang="en-CA" dirty="0">
                <a:hlinkClick r:id="rId3"/>
              </a:rPr>
              <a:t>Tamaulipas</a:t>
            </a:r>
            <a:r>
              <a:rPr lang="en-CA" dirty="0"/>
              <a:t>, chez un veau âgé de 6 jours (aucune indication qu'il ait été importé d'une autre région). Un autre cas a également été signalé à </a:t>
            </a:r>
            <a:r>
              <a:rPr lang="en-CA" dirty="0" err="1"/>
              <a:t>Altimira </a:t>
            </a:r>
            <a:r>
              <a:rPr lang="en-CA" dirty="0"/>
              <a:t>chez un cheval, ce qui pourrait signifier que la mouche a atteint la région.</a:t>
            </a:r>
            <a:endParaRPr lang="en-US" dirty="0"/>
          </a:p>
          <a:p>
            <a:endParaRPr lang="en-CA" dirty="0"/>
          </a:p>
          <a:p>
            <a:r>
              <a:rPr lang="en-CA" dirty="0"/>
              <a:t>C'est également dans cette région qu'a été inaugurée la nouvelle installation de dispersion de mouches stériles (à Tampico, au Mexique), qui vise à augmenter la portée et le nombre de mouches stériles libérées et à permettre de repousser plus efficacement le ravageur vers le sud.</a:t>
            </a:r>
            <a:endParaRPr lang="en-US" dirty="0">
              <a:ea typeface="Calibri"/>
              <a:cs typeface="Calibri"/>
            </a:endParaRPr>
          </a:p>
          <a:p>
            <a:endParaRPr lang="en-CA" dirty="0"/>
          </a:p>
          <a:p>
            <a:r>
              <a:rPr lang="en-CA" dirty="0"/>
              <a:t>Le Mexique a signalé un troisième cas d'infestation par le NWS à Nuevo Leon, là encore chez un bovin importé d'une région touchée du sud (Veracruz).</a:t>
            </a:r>
            <a:endParaRPr lang="en-CA" dirty="0">
              <a:ea typeface="Calibri" panose="020F0502020204030204"/>
              <a:cs typeface="Calibri" panose="020F0502020204030204"/>
            </a:endParaRPr>
          </a:p>
          <a:p>
            <a:endParaRPr lang="en-CA" dirty="0"/>
          </a:p>
          <a:p>
            <a:r>
              <a:rPr lang="en-CA" dirty="0"/>
              <a:t>Le tableau de bord du Mexique fait état de 492 cas actifs et de 13 335 cas cumulés chez les animaux. Un rapport récent mentionne également l'impact sur les animaux de compagnie, avec environ 1 862 cas signalés chez les chiens et 38 cas chez les chats. </a:t>
            </a:r>
          </a:p>
          <a:p>
            <a:endParaRPr lang="en-CA" dirty="0">
              <a:ea typeface="Calibri"/>
              <a:cs typeface="Calibri"/>
            </a:endParaRPr>
          </a:p>
          <a:p>
            <a:r>
              <a:rPr lang="en-CA" dirty="0">
                <a:ea typeface="Calibri"/>
                <a:cs typeface="Calibri"/>
              </a:rPr>
              <a:t>Il sera très important que les vétérinaires canadiens en soient conscients dans le cas d'animaux arrivant par le biais de refuges ou de compagnons de voyage.</a:t>
            </a:r>
          </a:p>
          <a:p>
            <a:endParaRPr lang="en-CA" dirty="0"/>
          </a:p>
        </p:txBody>
      </p:sp>
      <p:sp>
        <p:nvSpPr>
          <p:cNvPr id="4" name="Slide Number Placeholder 3"/>
          <p:cNvSpPr>
            <a:spLocks noGrp="1"/>
          </p:cNvSpPr>
          <p:nvPr>
            <p:ph type="sldNum" sz="quarter" idx="5"/>
          </p:nvPr>
        </p:nvSpPr>
        <p:spPr/>
        <p:txBody>
          <a:bodyPr/>
          <a:lstStyle/>
          <a:p>
            <a:pPr>
              <a:defRPr/>
            </a:pPr>
            <a:fld id="{E4F56EEE-78B0-4BAA-A8D3-D12602D40C66}" type="slidenum">
              <a:rPr lang="en-US" altLang="en-US" smtClean="0"/>
              <a:t>3</a:t>
            </a:fld>
            <a:endParaRPr lang="en-US" altLang="en-US"/>
          </a:p>
        </p:txBody>
      </p:sp>
    </p:spTree>
    <p:extLst>
      <p:ext uri="{BB962C8B-B14F-4D97-AF65-F5344CB8AC3E}">
        <p14:creationId xmlns:p14="http://schemas.microsoft.com/office/powerpoint/2010/main" val="29483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kern="1200" dirty="0">
                <a:solidFill>
                  <a:schemeClr val="tx1"/>
                </a:solidFill>
                <a:effectLst/>
                <a:latin typeface="+mn-lt"/>
                <a:ea typeface="+mn-ea"/>
                <a:cs typeface="+mn-cs"/>
              </a:rPr>
              <a:t>Washington, D.C., 17 décembre 2025</a:t>
            </a:r>
            <a:r>
              <a:rPr lang="en-CA" sz="1200" b="0" i="0" u="none" kern="1200" dirty="0">
                <a:solidFill>
                  <a:schemeClr val="tx1"/>
                </a:solidFill>
                <a:effectLst/>
                <a:latin typeface="+mn-lt"/>
                <a:ea typeface="+mn-ea"/>
                <a:cs typeface="+mn-cs"/>
              </a:rPr>
              <a:t>— Aujourd'hui, la Food and Drug Administration américaine a approuvé sous condition les comprimés à croquer Credelio Quattro-CA1 (</a:t>
            </a:r>
            <a:r>
              <a:rPr lang="en-CA" sz="1200" b="0" i="0" u="none" kern="1200" dirty="0" err="1">
                <a:solidFill>
                  <a:schemeClr val="tx1"/>
                </a:solidFill>
                <a:effectLst/>
                <a:latin typeface="+mn-lt"/>
                <a:ea typeface="+mn-ea"/>
                <a:cs typeface="+mn-cs"/>
              </a:rPr>
              <a:t>lotilaner</a:t>
            </a:r>
            <a:r>
              <a:rPr lang="en-CA" sz="1200" b="0" i="0" u="none" kern="1200" dirty="0">
                <a:solidFill>
                  <a:schemeClr val="tx1"/>
                </a:solidFill>
                <a:effectLst/>
                <a:latin typeface="+mn-lt"/>
                <a:ea typeface="+mn-ea"/>
                <a:cs typeface="+mn-cs"/>
              </a:rPr>
              <a:t>, moxidectine, praziquantel, pyrantel) pour le traitement des infestations causées par les larves de la lucilie du Nouveau</a:t>
            </a:r>
            <a:r>
              <a:rPr lang="en-CA" sz="1200" b="0" i="0" u="none" kern="1200" dirty="0">
                <a:solidFill>
                  <a:schemeClr val="tx1"/>
                </a:solidFill>
                <a:effectLst/>
                <a:latin typeface="+mn-lt"/>
                <a:ea typeface="+mn-ea"/>
                <a:cs typeface="+mn-cs"/>
                <a:hlinkClick r:id="rId3" tooltip="New World Screwworm">
                  <a:extLst>
                    <a:ext uri="{A12FA001-AC4F-418D-AE19-62706E023703}">
                      <ahyp:hlinkClr xmlns:ahyp="http://schemas.microsoft.com/office/drawing/2018/hyperlinkcolor" val="tx"/>
                    </a:ext>
                  </a:extLst>
                </a:hlinkClick>
              </a:rPr>
              <a:t> Monde </a:t>
            </a:r>
            <a:r>
              <a:rPr lang="en-CA" sz="1200" b="0" i="0" u="none" kern="1200" dirty="0">
                <a:solidFill>
                  <a:schemeClr val="tx1"/>
                </a:solidFill>
                <a:effectLst/>
                <a:latin typeface="+mn-lt"/>
                <a:ea typeface="+mn-ea"/>
                <a:cs typeface="+mn-cs"/>
              </a:rPr>
              <a:t>(myiase) chez les chiens et les chiots âgés d'au moins huit semaines et pesant au moins 1,5 kg.</a:t>
            </a:r>
          </a:p>
          <a:p>
            <a:endParaRPr lang="en-CA" sz="1200" b="0" i="0" u="none" kern="1200" dirty="0">
              <a:solidFill>
                <a:schemeClr val="tx1"/>
              </a:solidFill>
              <a:effectLst/>
              <a:latin typeface="+mn-lt"/>
              <a:ea typeface="+mn-ea"/>
              <a:cs typeface="+mn-cs"/>
            </a:endParaRPr>
          </a:p>
          <a:p>
            <a:r>
              <a:rPr lang="en-CA" sz="1200" b="1" i="0" u="none" kern="1200" dirty="0">
                <a:solidFill>
                  <a:schemeClr val="tx1"/>
                </a:solidFill>
                <a:effectLst/>
                <a:latin typeface="+mn-lt"/>
                <a:ea typeface="+mn-ea"/>
                <a:cs typeface="+mn-cs"/>
              </a:rPr>
              <a:t>Washington, D.C., 4 décembre 2025</a:t>
            </a:r>
            <a:r>
              <a:rPr lang="en-CA" sz="1200" b="0" i="0" u="none" kern="1200" dirty="0">
                <a:solidFill>
                  <a:schemeClr val="tx1"/>
                </a:solidFill>
                <a:effectLst/>
                <a:latin typeface="+mn-lt"/>
                <a:ea typeface="+mn-ea"/>
                <a:cs typeface="+mn-cs"/>
              </a:rPr>
              <a:t>— Aujourd'hui, la Food and Drug Administration américaine a approuvé </a:t>
            </a:r>
            <a:r>
              <a:rPr lang="en-CA" sz="1200" b="0" i="0" u="non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sous condition </a:t>
            </a:r>
            <a:r>
              <a:rPr lang="en-CA" sz="1200" b="0" i="0" u="none" kern="1200" dirty="0">
                <a:solidFill>
                  <a:schemeClr val="tx1"/>
                </a:solidFill>
                <a:effectLst/>
                <a:latin typeface="+mn-lt"/>
                <a:ea typeface="+mn-ea"/>
                <a:cs typeface="+mn-cs"/>
              </a:rPr>
              <a:t>la solution topique Exzolt Cattle-CA1 (fluralaner) pour la prévention et le traitement des infestations par les larves de</a:t>
            </a:r>
            <a:r>
              <a:rPr lang="en-CA" sz="1200" b="0" i="0" u="none" kern="1200" dirty="0">
                <a:solidFill>
                  <a:schemeClr val="tx1"/>
                </a:solidFill>
                <a:effectLst/>
                <a:latin typeface="+mn-lt"/>
                <a:ea typeface="+mn-ea"/>
                <a:cs typeface="+mn-cs"/>
                <a:hlinkClick r:id="rId5" tooltip="Stop Screwworm">
                  <a:extLst>
                    <a:ext uri="{A12FA001-AC4F-418D-AE19-62706E023703}">
                      <ahyp:hlinkClr xmlns:ahyp="http://schemas.microsoft.com/office/drawing/2018/hyperlinkcolor" val="tx"/>
                    </a:ext>
                  </a:extLst>
                </a:hlinkClick>
              </a:rPr>
              <a:t> la lucilie du Nouveau Monde </a:t>
            </a:r>
            <a:r>
              <a:rPr lang="en-CA" sz="1200" b="0" i="0" u="none" kern="1200" dirty="0">
                <a:solidFill>
                  <a:schemeClr val="tx1"/>
                </a:solidFill>
                <a:effectLst/>
                <a:latin typeface="+mn-lt"/>
                <a:ea typeface="+mn-ea"/>
                <a:cs typeface="+mn-cs"/>
              </a:rPr>
              <a:t>(NWS), ainsi que pour le traitement et le contrôle de </a:t>
            </a:r>
            <a:r>
              <a:rPr lang="en-CA" sz="1200" b="0" i="0" u="none" kern="1200" dirty="0">
                <a:solidFill>
                  <a:schemeClr val="tx1"/>
                </a:solidFill>
                <a:effectLst/>
                <a:latin typeface="+mn-lt"/>
                <a:ea typeface="+mn-ea"/>
                <a:cs typeface="+mn-cs"/>
                <a:hlinkClick r:id="rId6" tooltip="Cattle Fever Ticks">
                  <a:extLst>
                    <a:ext uri="{A12FA001-AC4F-418D-AE19-62706E023703}">
                      <ahyp:hlinkClr xmlns:ahyp="http://schemas.microsoft.com/office/drawing/2018/hyperlinkcolor" val="tx"/>
                    </a:ext>
                  </a:extLst>
                </a:hlinkClick>
              </a:rPr>
              <a:t>la tique de la fièvre bovine </a:t>
            </a:r>
            <a:r>
              <a:rPr lang="en-CA" sz="1200" b="0" i="0" u="none" kern="1200" dirty="0">
                <a:solidFill>
                  <a:schemeClr val="tx1"/>
                </a:solidFill>
                <a:effectLst/>
                <a:latin typeface="+mn-lt"/>
                <a:ea typeface="+mn-ea"/>
                <a:cs typeface="+mn-cs"/>
              </a:rPr>
              <a:t>chez les bovins de boucherie âgés de 2 mois et plus et les génisses de remplacement âgées de moins de 20 mois.</a:t>
            </a:r>
            <a:endParaRPr lang="en-CA" u="none" dirty="0">
              <a:solidFill>
                <a:schemeClr val="tx1"/>
              </a:solidFill>
            </a:endParaRPr>
          </a:p>
        </p:txBody>
      </p:sp>
      <p:sp>
        <p:nvSpPr>
          <p:cNvPr id="4" name="Slide Number Placeholder 3"/>
          <p:cNvSpPr>
            <a:spLocks noGrp="1"/>
          </p:cNvSpPr>
          <p:nvPr>
            <p:ph type="sldNum" sz="quarter" idx="5"/>
          </p:nvPr>
        </p:nvSpPr>
        <p:spPr/>
        <p:txBody>
          <a:bodyPr/>
          <a:lstStyle/>
          <a:p>
            <a:pPr>
              <a:defRPr/>
            </a:pPr>
            <a:fld id="{E4F56EEE-78B0-4BAA-A8D3-D12602D40C66}" type="slidenum">
              <a:rPr lang="en-US" altLang="en-US" smtClean="0"/>
              <a:t>4</a:t>
            </a:fld>
            <a:endParaRPr lang="en-US" altLang="en-US"/>
          </a:p>
        </p:txBody>
      </p:sp>
    </p:spTree>
    <p:extLst>
      <p:ext uri="{BB962C8B-B14F-4D97-AF65-F5344CB8AC3E}">
        <p14:creationId xmlns:p14="http://schemas.microsoft.com/office/powerpoint/2010/main" val="370291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Étude chinoise sur les effets du virus de la grippe aviaire et du virus de la grippe porcine sur les chats et les chiens. </a:t>
            </a:r>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253632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958196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52347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2598551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1/13/2026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ournals.sagepub.com/doi/10.1177/20551169251376559" TargetMode="External"/><Relationship Id="rId2" Type="http://schemas.openxmlformats.org/officeDocument/2006/relationships/hyperlink" Target="https://www.sciencedirect.com/science/article/pii/S0378113525004286?via%3Dihub" TargetMode="External"/><Relationship Id="rId1" Type="http://schemas.openxmlformats.org/officeDocument/2006/relationships/slideLayout" Target="../slideLayouts/slideLayout3.xml"/><Relationship Id="rId4" Type="http://schemas.openxmlformats.org/officeDocument/2006/relationships/hyperlink" Target="https://wwwnc.cdc.gov/eid/article/31/12/25-0703_articl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direct.com/science/article/pii/S2405939025001777?via%3Dihub" TargetMode="External"/><Relationship Id="rId3" Type="http://schemas.openxmlformats.org/officeDocument/2006/relationships/hyperlink" Target="https://www.tandfonline.com/doi/full/10.1080/01652176.2025.2588740#abstract" TargetMode="External"/><Relationship Id="rId7" Type="http://schemas.openxmlformats.org/officeDocument/2006/relationships/hyperlink" Target="https://pubmed.ncbi.nlm.nih.gov/4090301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nc.cdc.gov/eid/article/31/11/25-0681_article" TargetMode="External"/><Relationship Id="rId5" Type="http://schemas.openxmlformats.org/officeDocument/2006/relationships/hyperlink" Target="https://journals.plos.org/plosntds/article?id=10.1371/journal.pntd.0013685" TargetMode="External"/><Relationship Id="rId4" Type="http://schemas.openxmlformats.org/officeDocument/2006/relationships/hyperlink" Target="https://academic.oup.com/jme/advance-article-abstract/doi/10.1093/jme/tjaf177/8376767?redirectedFrom=fulltex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agriculture.ks.gov/Home/Components/News/News/585/" TargetMode="External"/><Relationship Id="rId7" Type="http://schemas.openxmlformats.org/officeDocument/2006/relationships/hyperlink" Target="https://tickapp.tamu.edu/invasive-ticks/asian-longhorned-tick-situation-repor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academic.oup.com/jme/article/58/6/2514/6312693" TargetMode="External"/><Relationship Id="rId5" Type="http://schemas.openxmlformats.org/officeDocument/2006/relationships/hyperlink" Target="https://scijournals.onlinelibrary.wiley.com/doi/10.1002/ps.7631" TargetMode="External"/><Relationship Id="rId4" Type="http://schemas.openxmlformats.org/officeDocument/2006/relationships/hyperlink" Target="https://pubmed.ncbi.nlm.nih.gov/41432772/" TargetMode="Externa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aphis.usda.gov/livestock-poultry-disease/stop-screwworm/current-status"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app.powerbi.com/view?r=eyJrIjoiMjkzMzAzMzUtZmRlNi00ZTMzLTk1NDEtNjkzZTEwNzZjZGFlIiwidCI6ImM1OWRjNTZhLTkzZWMtNGIwNy1iNzFkLTQzYzg0NDkyNTcxOCIsImMiOjR9" TargetMode="External"/><Relationship Id="rId5" Type="http://schemas.openxmlformats.org/officeDocument/2006/relationships/hyperlink" Target="https://www.gob.mx/agricultura/prensa/activa-agricultura-plan-piloto-contra-el-gusano-barrenador-del-ganado-en-yucatan-415478?idiom=es" TargetMode="External"/><Relationship Id="rId4" Type="http://schemas.openxmlformats.org/officeDocument/2006/relationships/hyperlink" Target="https://www.borderreport.com/news/environment/1st-case-of-new-world-screwworm-found-in-this-mexican-border-stat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da.gov/news-events/press-announcements/fda-conditionally-approves-topical-drug-cattle-new-world-screwworm-and-cattle-fever-tick" TargetMode="External"/><Relationship Id="rId3" Type="http://schemas.openxmlformats.org/officeDocument/2006/relationships/image" Target="../media/image7.png"/><Relationship Id="rId7" Type="http://schemas.openxmlformats.org/officeDocument/2006/relationships/hyperlink" Target="https://www.fda.gov/animal-veterinary/cvm-updates/fda-conditionally-approves-drug-treat-new-world-screwworm-dog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elancolabels.com/us/credelio-nws-factsheet" TargetMode="External"/><Relationship Id="rId11" Type="http://schemas.openxmlformats.org/officeDocument/2006/relationships/image" Target="../media/image9.png"/><Relationship Id="rId5" Type="http://schemas.openxmlformats.org/officeDocument/2006/relationships/hyperlink" Target="https://www.elanco.com/us/newsroom/press-releases/credelio-quattro-for-new-world-screwworm" TargetMode="External"/><Relationship Id="rId10" Type="http://schemas.openxmlformats.org/officeDocument/2006/relationships/hyperlink" Target="https://link.springer.com/article/10.1186/s13071-023-05661-z" TargetMode="External"/><Relationship Id="rId4" Type="http://schemas.openxmlformats.org/officeDocument/2006/relationships/image" Target="../media/image8.png"/><Relationship Id="rId9" Type="http://schemas.openxmlformats.org/officeDocument/2006/relationships/hyperlink" Target="https://www.fda.gov/news-events/press-announcements/fda-conditionally-approves-first-drug-prevention-and-treatment-new-world-screwworm-infesta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wormsandgermsblog.com/2025/12/articles/animals/dogs/fatal-h5n1-influenza-in-a-dog-albert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andfonline.com/doi/full/10.1080/21505594.2025.2605799"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tvnews.ca/vancouver/nanaimo/article/rabbit-owners-warned-after-signs-of-highly-contagious-disease-found-on-vancouver-islan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s://news.gov.bc.ca/releases/2025WLRS0043-00107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hyperlink" Target="https://wgme.com/news/local/maine-sets-new-record-in-reports-of-tick-borne-disease-in-2025-lyme-disease-anaplasmosis-babesiosis-powassan-virus"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data.mainepublichealth.gov/tracking/tickborn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outbreaknewstoday.substack.com/p/mexico-chihuahua-reports-89-confirmed" TargetMode="External"/><Relationship Id="rId3" Type="http://schemas.openxmlformats.org/officeDocument/2006/relationships/hyperlink" Target="https://www.aztecaciudadjuarez.com/noticias/casos-rickettsiosis-en-chihuahua-cifras-edades-afectadas-y-municipios-mas" TargetMode="External"/><Relationship Id="rId7" Type="http://schemas.openxmlformats.org/officeDocument/2006/relationships/hyperlink" Target="https://outbreaknewstoday.substack.com/p/mexico-baja-california-reports-large" TargetMode="External"/><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em.com.mx/elsoldesinaloa/local/confirma-secretaria-de-salud-48-casos-y-15-muertes-por-rickettsia-en-sinaloa-durante-2025-26729114" TargetMode="External"/><Relationship Id="rId11" Type="http://schemas.openxmlformats.org/officeDocument/2006/relationships/hyperlink" Target="https://wwwnc.cdc.gov/travel/notices/level1/rmsf-mexico" TargetMode="External"/><Relationship Id="rId5" Type="http://schemas.openxmlformats.org/officeDocument/2006/relationships/hyperlink" Target="https://www.codigo13parral.com/archivos/309956" TargetMode="External"/><Relationship Id="rId10" Type="http://schemas.openxmlformats.org/officeDocument/2006/relationships/hyperlink" Target="https://travel.gc.ca/destinations/mexico" TargetMode="External"/><Relationship Id="rId4" Type="http://schemas.openxmlformats.org/officeDocument/2006/relationships/hyperlink" Target="https://g1.globo.com/sp/sao-carlos-regiao/noticia/2025/11/26/homem-de-34-anos-morre-de-febre-maculosa-no-interior-de-sp.ghtml" TargetMode="External"/><Relationship Id="rId9" Type="http://schemas.openxmlformats.org/officeDocument/2006/relationships/hyperlink" Target="https://g1.globo.com/sp/sorocaba-jundiai/noticia/2025/10/24/salto-confirma-quarta-morte-por-febre-maculosa.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Communauté </a:t>
            </a:r>
            <a:r>
              <a:rPr lang="fr-FR" sz="2800" dirty="0"/>
              <a:t>pour </a:t>
            </a:r>
            <a:r>
              <a:rPr lang="fr-FR" sz="2800" dirty="0" err="1"/>
              <a:t>les maladies émergentes </a:t>
            </a:r>
            <a:r>
              <a:rPr lang="fr-FR" sz="2800" dirty="0"/>
              <a:t>et </a:t>
            </a:r>
            <a:r>
              <a:rPr lang="fr-FR" sz="2800" dirty="0" err="1"/>
              <a:t>zoonotiques</a:t>
            </a:r>
            <a:br>
              <a:rPr lang="fr-FR" sz="2800" dirty="0"/>
            </a:br>
            <a:r>
              <a:rPr lang="fr-FR" sz="2000" i="1" dirty="0" err="1"/>
              <a:t>Identifier les risques émergents grâce à </a:t>
            </a:r>
            <a:r>
              <a:rPr lang="fr-FR" sz="2000" i="1" dirty="0"/>
              <a:t>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réseau CAHSS sur les animaux de compagnie</a:t>
            </a:r>
          </a:p>
          <a:p>
            <a:pPr eaLnBrk="1" hangingPunct="1"/>
            <a:r>
              <a:rPr lang="en-CA" altLang="en-US" dirty="0"/>
              <a:t>13 janvier 2026</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03-9E8F-7293-C7FC-E3D8346C2A6C}"/>
              </a:ext>
            </a:extLst>
          </p:cNvPr>
          <p:cNvSpPr>
            <a:spLocks noGrp="1"/>
          </p:cNvSpPr>
          <p:nvPr>
            <p:ph type="title"/>
          </p:nvPr>
        </p:nvSpPr>
        <p:spPr/>
        <p:txBody>
          <a:bodyPr/>
          <a:lstStyle/>
          <a:p>
            <a:r>
              <a:rPr lang="en-CA" dirty="0"/>
              <a:t>Résultats scientifiques</a:t>
            </a:r>
          </a:p>
        </p:txBody>
      </p:sp>
      <p:sp>
        <p:nvSpPr>
          <p:cNvPr id="3" name="Content Placeholder 2">
            <a:extLst>
              <a:ext uri="{FF2B5EF4-FFF2-40B4-BE49-F238E27FC236}">
                <a16:creationId xmlns:a16="http://schemas.microsoft.com/office/drawing/2014/main" id="{A2AF7046-26F9-8A04-9ABD-7995B2F16FEF}"/>
              </a:ext>
            </a:extLst>
          </p:cNvPr>
          <p:cNvSpPr>
            <a:spLocks noGrp="1"/>
          </p:cNvSpPr>
          <p:nvPr>
            <p:ph sz="half" idx="1"/>
          </p:nvPr>
        </p:nvSpPr>
        <p:spPr/>
        <p:txBody>
          <a:bodyPr/>
          <a:lstStyle/>
          <a:p>
            <a:pPr marL="0" indent="0">
              <a:buNone/>
            </a:pPr>
            <a:r>
              <a:rPr lang="en-CA" dirty="0"/>
              <a:t>Grippe</a:t>
            </a:r>
          </a:p>
          <a:p>
            <a:pPr marL="0" indent="0">
              <a:buNone/>
            </a:pPr>
            <a:r>
              <a:rPr lang="en-CA" sz="2000" dirty="0">
                <a:hlinkClick r:id="rId2"/>
              </a:rPr>
              <a:t>Infection mortelle par un nouveau virus grippal A H3N2 réassorti canin/humain chez des singes dorés élevés dans un zoo – ScienceDirect</a:t>
            </a:r>
            <a:endParaRPr lang="en-CA" sz="2000" dirty="0"/>
          </a:p>
          <a:p>
            <a:pPr marL="0" indent="0">
              <a:buNone/>
            </a:pPr>
            <a:r>
              <a:rPr lang="en-CA" sz="2000" dirty="0">
                <a:hlinkClick r:id="rId3"/>
              </a:rPr>
              <a:t>Manifestations multisystémiques de la grippe aviaire hautement pathogène (H5N1) chez un jeune chat domestique à poil court - Kyle L Granger, Chase Gross, Chad Frank, Michael R Lappin, 2025</a:t>
            </a:r>
            <a:endParaRPr lang="en-CA" sz="2000" dirty="0">
              <a:solidFill>
                <a:srgbClr val="FF0000"/>
              </a:solidFill>
            </a:endParaRPr>
          </a:p>
        </p:txBody>
      </p:sp>
      <p:sp>
        <p:nvSpPr>
          <p:cNvPr id="4" name="Content Placeholder 3">
            <a:extLst>
              <a:ext uri="{FF2B5EF4-FFF2-40B4-BE49-F238E27FC236}">
                <a16:creationId xmlns:a16="http://schemas.microsoft.com/office/drawing/2014/main" id="{5B8B8488-525C-D51B-1CA7-C4C139038CC0}"/>
              </a:ext>
            </a:extLst>
          </p:cNvPr>
          <p:cNvSpPr>
            <a:spLocks noGrp="1"/>
          </p:cNvSpPr>
          <p:nvPr>
            <p:ph sz="half" idx="2"/>
          </p:nvPr>
        </p:nvSpPr>
        <p:spPr/>
        <p:txBody>
          <a:bodyPr/>
          <a:lstStyle/>
          <a:p>
            <a:pPr marL="0" indent="0">
              <a:buNone/>
            </a:pPr>
            <a:r>
              <a:rPr lang="en-US" sz="2000" dirty="0"/>
              <a:t>Tularémie</a:t>
            </a:r>
          </a:p>
          <a:p>
            <a:pPr marL="0" indent="0">
              <a:buNone/>
            </a:pPr>
            <a:r>
              <a:rPr lang="en-CA" sz="2000" dirty="0">
                <a:hlinkClick r:id="rId4"/>
              </a:rPr>
              <a:t>Cas de tularémie congénitale avec maladie neuroinvasive, Utah, États-Unis - Volume 31, numéro 12 — décembre 2025 - Revue Emerging Infectious Diseases – CDC</a:t>
            </a:r>
            <a:endParaRPr lang="en-CA"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CA" dirty="0">
              <a:solidFill>
                <a:srgbClr val="FF0000"/>
              </a:solidFill>
            </a:endParaRPr>
          </a:p>
        </p:txBody>
      </p:sp>
      <p:sp>
        <p:nvSpPr>
          <p:cNvPr id="5" name="Slide Number Placeholder 4">
            <a:extLst>
              <a:ext uri="{FF2B5EF4-FFF2-40B4-BE49-F238E27FC236}">
                <a16:creationId xmlns:a16="http://schemas.microsoft.com/office/drawing/2014/main" id="{CA01F906-FE88-C7F4-4DE9-19022C5269D2}"/>
              </a:ext>
            </a:extLst>
          </p:cNvPr>
          <p:cNvSpPr>
            <a:spLocks noGrp="1"/>
          </p:cNvSpPr>
          <p:nvPr>
            <p:ph type="sldNum" sz="quarter" idx="10"/>
          </p:nvPr>
        </p:nvSpPr>
        <p:spPr/>
        <p:txBody>
          <a:bodyPr/>
          <a:lstStyle/>
          <a:p>
            <a:pPr>
              <a:defRPr/>
            </a:pPr>
            <a:fld id="{222C2B47-41F2-42A5-AA41-34CCD9669551}" type="slidenum">
              <a:rPr lang="en-US" smtClean="0"/>
              <a:t>10</a:t>
            </a:fld>
            <a:endParaRPr lang="en-US"/>
          </a:p>
        </p:txBody>
      </p:sp>
    </p:spTree>
    <p:extLst>
      <p:ext uri="{BB962C8B-B14F-4D97-AF65-F5344CB8AC3E}">
        <p14:creationId xmlns:p14="http://schemas.microsoft.com/office/powerpoint/2010/main" val="220648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652-8D7F-44BF-7AFD-89E4996414D4}"/>
              </a:ext>
            </a:extLst>
          </p:cNvPr>
          <p:cNvSpPr>
            <a:spLocks noGrp="1"/>
          </p:cNvSpPr>
          <p:nvPr>
            <p:ph type="title"/>
          </p:nvPr>
        </p:nvSpPr>
        <p:spPr/>
        <p:txBody>
          <a:bodyPr/>
          <a:lstStyle/>
          <a:p>
            <a:r>
              <a:rPr lang="en-CA" dirty="0"/>
              <a:t>Résultats scientifiques</a:t>
            </a:r>
          </a:p>
        </p:txBody>
      </p:sp>
      <p:sp>
        <p:nvSpPr>
          <p:cNvPr id="3" name="Content Placeholder 2">
            <a:extLst>
              <a:ext uri="{FF2B5EF4-FFF2-40B4-BE49-F238E27FC236}">
                <a16:creationId xmlns:a16="http://schemas.microsoft.com/office/drawing/2014/main" id="{E0358116-4837-5B9B-CD0E-B46A3D574603}"/>
              </a:ext>
            </a:extLst>
          </p:cNvPr>
          <p:cNvSpPr>
            <a:spLocks noGrp="1"/>
          </p:cNvSpPr>
          <p:nvPr>
            <p:ph type="body" sz="quarter" idx="13"/>
          </p:nvPr>
        </p:nvSpPr>
        <p:spPr>
          <a:xfrm>
            <a:off x="701723" y="1354540"/>
            <a:ext cx="10515600" cy="4014788"/>
          </a:xfrm>
        </p:spPr>
        <p:txBody>
          <a:bodyPr/>
          <a:lstStyle/>
          <a:p>
            <a:pPr marL="0" indent="0">
              <a:buNone/>
            </a:pPr>
            <a:r>
              <a:rPr lang="en-US" sz="2000" b="1" dirty="0"/>
              <a:t>Maladies à transmission vectorielle</a:t>
            </a:r>
          </a:p>
          <a:p>
            <a:pPr marL="0" indent="0">
              <a:buNone/>
            </a:pPr>
            <a:r>
              <a:rPr lang="en-CA" sz="2000" dirty="0">
                <a:hlinkClick r:id="rId3"/>
              </a:rPr>
              <a:t>Article complet : Le virus de la fièvre catarrhale ovine chez les carnivores : élargissement de la gamme d'hôtes et implications pour l'écologie de la maladie</a:t>
            </a:r>
            <a:endParaRPr lang="en-CA" sz="2000" dirty="0"/>
          </a:p>
          <a:p>
            <a:pPr marL="0" indent="0">
              <a:buNone/>
            </a:pPr>
            <a:r>
              <a:rPr lang="en-CA" sz="2000" dirty="0">
                <a:hlinkClick r:id="rId4"/>
              </a:rPr>
              <a:t>Au-delà de la fièvre pourprée des montagnes Rocheuses : étude de la présence et de la diversité des espèces de Rickettsia responsables de la fièvre pourprée chez les tiques prélevées sur des travailleurs forestiers </a:t>
            </a:r>
            <a:endParaRPr lang="en-CA" sz="2000" dirty="0"/>
          </a:p>
          <a:p>
            <a:pPr marL="0" indent="0">
              <a:buNone/>
            </a:pPr>
            <a:r>
              <a:rPr lang="en-CA" sz="2000" dirty="0">
                <a:hlinkClick r:id="rId5"/>
              </a:rPr>
              <a:t>Infection humaine par Candidatus Rickettsia </a:t>
            </a:r>
            <a:r>
              <a:rPr lang="en-CA" sz="2000" dirty="0" err="1">
                <a:hlinkClick r:id="rId5"/>
              </a:rPr>
              <a:t>jingxinensis </a:t>
            </a:r>
            <a:r>
              <a:rPr lang="en-CA" sz="2000" dirty="0">
                <a:hlinkClick r:id="rId5"/>
              </a:rPr>
              <a:t>: première identification et caractéristiques cliniques | PLOS Neglected Tropical Diseases</a:t>
            </a:r>
            <a:endParaRPr lang="en-CA" sz="2000" dirty="0"/>
          </a:p>
          <a:p>
            <a:pPr marL="0" indent="0">
              <a:buNone/>
            </a:pPr>
            <a:r>
              <a:rPr lang="en-CA" sz="2000" dirty="0">
                <a:hlinkClick r:id="rId6"/>
              </a:rPr>
              <a:t>Isolement et caractérisation de Rickettsia </a:t>
            </a:r>
            <a:r>
              <a:rPr lang="en-CA" sz="2000" dirty="0" err="1">
                <a:hlinkClick r:id="rId6"/>
              </a:rPr>
              <a:t>finnyi</a:t>
            </a:r>
            <a:r>
              <a:rPr lang="en-CA" sz="2000" dirty="0">
                <a:hlinkClick r:id="rId6"/>
              </a:rPr>
              <a:t>, une nouvelle rickettsie pathogène du groupe des fièvres pourprées chez les chiens, États-Unis - Volume 31, numéro 11 — novembre 2025 - Revue Emerging Infectious Diseases – CDC</a:t>
            </a:r>
            <a:endParaRPr lang="en-CA" sz="2000" dirty="0"/>
          </a:p>
          <a:p>
            <a:pPr marL="0" indent="0">
              <a:buNone/>
            </a:pPr>
            <a:r>
              <a:rPr lang="en-CA" sz="2000" dirty="0">
                <a:hlinkClick r:id="rId7"/>
              </a:rPr>
              <a:t>Enquête sur les coyotes (Canis latrans) pour les agents pathogènes vectoriels et bactériens en Caroline du Sud et au Tennessee, États-Unis – PubMed</a:t>
            </a:r>
            <a:endParaRPr lang="en-CA" sz="2000" dirty="0"/>
          </a:p>
          <a:p>
            <a:pPr marL="0" indent="0">
              <a:buNone/>
            </a:pPr>
            <a:r>
              <a:rPr lang="en-CA" sz="2000" dirty="0">
                <a:hlinkClick r:id="rId8"/>
              </a:rPr>
              <a:t>Séroprévalence de certains agents vectoriels chez les chats domestiques à l'aide du SNAP® 4Dx® PLUS, États-Unis, 2022-2025 - ScienceDirect</a:t>
            </a:r>
            <a:endParaRPr lang="en-CA" sz="2000" dirty="0"/>
          </a:p>
          <a:p>
            <a:pPr marL="0" indent="0">
              <a:buNone/>
            </a:pPr>
            <a:endParaRPr lang="en-CA" sz="2000" dirty="0"/>
          </a:p>
          <a:p>
            <a:pPr marL="0" indent="0">
              <a:buNone/>
            </a:pPr>
            <a:endParaRPr lang="en-CA" sz="2000" dirty="0"/>
          </a:p>
          <a:p>
            <a:pPr marL="0" indent="0">
              <a:buNone/>
            </a:pPr>
            <a:endParaRPr lang="en-CA" sz="2000" dirty="0"/>
          </a:p>
        </p:txBody>
      </p:sp>
      <p:sp>
        <p:nvSpPr>
          <p:cNvPr id="5" name="Slide Number Placeholder 4">
            <a:extLst>
              <a:ext uri="{FF2B5EF4-FFF2-40B4-BE49-F238E27FC236}">
                <a16:creationId xmlns:a16="http://schemas.microsoft.com/office/drawing/2014/main" id="{AF65D959-544F-9286-A962-F0CEBF385DA3}"/>
              </a:ext>
            </a:extLst>
          </p:cNvPr>
          <p:cNvSpPr>
            <a:spLocks noGrp="1"/>
          </p:cNvSpPr>
          <p:nvPr>
            <p:ph type="sldNum" sz="quarter" idx="14"/>
          </p:nvPr>
        </p:nvSpPr>
        <p:spPr/>
        <p:txBody>
          <a:bodyPr/>
          <a:lstStyle/>
          <a:p>
            <a:pPr>
              <a:defRPr/>
            </a:pPr>
            <a:fld id="{222C2B47-41F2-42A5-AA41-34CCD9669551}" type="slidenum">
              <a:rPr lang="en-US" smtClean="0"/>
              <a:t>11</a:t>
            </a:fld>
            <a:endParaRPr lang="en-US"/>
          </a:p>
        </p:txBody>
      </p:sp>
    </p:spTree>
    <p:extLst>
      <p:ext uri="{BB962C8B-B14F-4D97-AF65-F5344CB8AC3E}">
        <p14:creationId xmlns:p14="http://schemas.microsoft.com/office/powerpoint/2010/main" val="55460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D30C-691D-C3B3-624F-A2D76018D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3D35D-6B3F-2741-9ACD-9DEEE6DFB756}"/>
              </a:ext>
            </a:extLst>
          </p:cNvPr>
          <p:cNvSpPr>
            <a:spLocks noGrp="1"/>
          </p:cNvSpPr>
          <p:nvPr>
            <p:ph type="title"/>
          </p:nvPr>
        </p:nvSpPr>
        <p:spPr>
          <a:xfrm>
            <a:off x="219870" y="0"/>
            <a:ext cx="6352664" cy="1325562"/>
          </a:xfrm>
        </p:spPr>
        <p:txBody>
          <a:bodyPr/>
          <a:lstStyle/>
          <a:p>
            <a:pPr>
              <a:defRPr/>
            </a:pPr>
            <a:r>
              <a:rPr lang="en-US" sz="3200" dirty="0"/>
              <a:t>La tique asiatique à longues cornes aux États-Unis</a:t>
            </a:r>
            <a:endParaRPr lang="en-CA" sz="3200" dirty="0"/>
          </a:p>
        </p:txBody>
      </p:sp>
      <p:sp>
        <p:nvSpPr>
          <p:cNvPr id="24579" name="Text Placeholder 2">
            <a:extLst>
              <a:ext uri="{FF2B5EF4-FFF2-40B4-BE49-F238E27FC236}">
                <a16:creationId xmlns:a16="http://schemas.microsoft.com/office/drawing/2014/main" id="{5B18BBCE-525F-386A-8D1E-02C20D67DCA5}"/>
              </a:ext>
            </a:extLst>
          </p:cNvPr>
          <p:cNvSpPr>
            <a:spLocks noGrp="1"/>
          </p:cNvSpPr>
          <p:nvPr>
            <p:ph type="body" sz="quarter" idx="13"/>
          </p:nvPr>
        </p:nvSpPr>
        <p:spPr>
          <a:xfrm>
            <a:off x="219870" y="1159672"/>
            <a:ext cx="5984988" cy="2515169"/>
          </a:xfrm>
        </p:spPr>
        <p:txBody>
          <a:bodyPr/>
          <a:lstStyle/>
          <a:p>
            <a:r>
              <a:rPr lang="en-CA" sz="2400" dirty="0"/>
              <a:t>Depuis le dernier appel du CAHSS, </a:t>
            </a:r>
            <a:r>
              <a:rPr lang="en-CA" sz="2400" dirty="0">
                <a:hlinkClick r:id="rId3"/>
              </a:rPr>
              <a:t>le Kansas </a:t>
            </a:r>
            <a:r>
              <a:rPr lang="en-CA" sz="2400" dirty="0"/>
              <a:t>a signalé sa première détection en octobre 2025.</a:t>
            </a:r>
            <a:endParaRPr lang="en-CA" sz="2400" dirty="0">
              <a:ea typeface="Calibri"/>
              <a:cs typeface="Calibri"/>
            </a:endParaRPr>
          </a:p>
          <a:p>
            <a:pPr lvl="1">
              <a:buFont typeface="Courier New" panose="020B0604020202020204" pitchFamily="34" charset="0"/>
              <a:buChar char="o"/>
            </a:pPr>
            <a:r>
              <a:rPr lang="en-CA" dirty="0">
                <a:ea typeface="Calibri"/>
                <a:cs typeface="Calibri"/>
              </a:rPr>
              <a:t>Découverte sur un chien dans le comté de Franklin </a:t>
            </a:r>
          </a:p>
          <a:p>
            <a:r>
              <a:rPr lang="en-CA" sz="2400" dirty="0"/>
              <a:t>25 États + Washington D.C. désormais touchés</a:t>
            </a:r>
          </a:p>
          <a:p>
            <a:endParaRPr lang="en-CA" sz="2400" dirty="0"/>
          </a:p>
          <a:p>
            <a:r>
              <a:rPr lang="en-CA" sz="2000" dirty="0">
                <a:hlinkClick r:id="rId4"/>
              </a:rPr>
              <a:t>Apparition de populations </a:t>
            </a:r>
            <a:r>
              <a:rPr lang="en-CA" sz="2000" i="1" dirty="0" err="1">
                <a:hlinkClick r:id="rId4"/>
              </a:rPr>
              <a:t>de Haemaphysalis </a:t>
            </a:r>
            <a:r>
              <a:rPr lang="en-CA" sz="2000" i="1" dirty="0">
                <a:hlinkClick r:id="rId4"/>
              </a:rPr>
              <a:t>longicornis </a:t>
            </a:r>
            <a:r>
              <a:rPr lang="en-CA" sz="2000" dirty="0">
                <a:hlinkClick r:id="rId4"/>
              </a:rPr>
              <a:t>multirésistantes en Chine </a:t>
            </a:r>
            <a:r>
              <a:rPr lang="en-CA" sz="2000" dirty="0">
                <a:hlinkClick r:id="rId5"/>
              </a:rPr>
              <a:t>– </a:t>
            </a:r>
            <a:r>
              <a:rPr lang="en-CA" sz="2000" dirty="0">
                <a:hlinkClick r:id="rId4"/>
              </a:rPr>
              <a:t>PubMed</a:t>
            </a:r>
            <a:endParaRPr lang="en-CA" sz="2000" dirty="0">
              <a:ea typeface="Calibri" panose="020F0502020204030204"/>
              <a:cs typeface="Calibri" panose="020F0502020204030204"/>
            </a:endParaRPr>
          </a:p>
          <a:p>
            <a:r>
              <a:rPr lang="en-CA" sz="2000" dirty="0">
                <a:ea typeface="Calibri" panose="020F0502020204030204"/>
                <a:cs typeface="Calibri" panose="020F0502020204030204"/>
              </a:rPr>
              <a:t>Les études disponibles à ce jour en Amérique du Nord n'indiquent aucune résistance à ce jour</a:t>
            </a:r>
          </a:p>
          <a:p>
            <a:pPr lvl="1"/>
            <a:r>
              <a:rPr lang="en-CA" sz="1400" dirty="0">
                <a:solidFill>
                  <a:srgbClr val="0563C1"/>
                </a:solidFill>
                <a:hlinkClick r:id="rId5">
                  <a:extLst>
                    <a:ext uri="{A12FA001-AC4F-418D-AE19-62706E023703}">
                      <ahyp:hlinkClr xmlns:ahyp="http://schemas.microsoft.com/office/drawing/2018/hyperlinkcolor" val="tx"/>
                    </a:ext>
                  </a:extLst>
                </a:hlinkClick>
              </a:rPr>
              <a:t>Sensibilité de base de </a:t>
            </a:r>
            <a:r>
              <a:rPr lang="en-CA" sz="1400" i="1" dirty="0" err="1">
                <a:solidFill>
                  <a:srgbClr val="0563C1"/>
                </a:solidFill>
                <a:hlinkClick r:id="rId5">
                  <a:extLst>
                    <a:ext uri="{A12FA001-AC4F-418D-AE19-62706E023703}">
                      <ahyp:hlinkClr xmlns:ahyp="http://schemas.microsoft.com/office/drawing/2018/hyperlinkcolor" val="tx"/>
                    </a:ext>
                  </a:extLst>
                </a:hlinkClick>
              </a:rPr>
              <a:t>Haemaphysalis </a:t>
            </a:r>
            <a:r>
              <a:rPr lang="en-CA" sz="1400" i="1" dirty="0">
                <a:solidFill>
                  <a:srgbClr val="0563C1"/>
                </a:solidFill>
                <a:hlinkClick r:id="rId5">
                  <a:extLst>
                    <a:ext uri="{A12FA001-AC4F-418D-AE19-62706E023703}">
                      <ahyp:hlinkClr xmlns:ahyp="http://schemas.microsoft.com/office/drawing/2018/hyperlinkcolor" val="tx"/>
                    </a:ext>
                  </a:extLst>
                </a:hlinkClick>
              </a:rPr>
              <a:t>longicornis </a:t>
            </a:r>
            <a:r>
              <a:rPr lang="en-CA" sz="1400" dirty="0">
                <a:solidFill>
                  <a:srgbClr val="0563C1"/>
                </a:solidFill>
                <a:hlinkClick r:id="rId5">
                  <a:extLst>
                    <a:ext uri="{A12FA001-AC4F-418D-AE19-62706E023703}">
                      <ahyp:hlinkClr xmlns:ahyp="http://schemas.microsoft.com/office/drawing/2018/hyperlinkcolor" val="tx"/>
                    </a:ext>
                  </a:extLst>
                </a:hlinkClick>
              </a:rPr>
              <a:t>aux acaricides organophosphorés, carbamates et pyréthroïdes - Bickerton -</a:t>
            </a:r>
            <a:r>
              <a:rPr lang="en-CA" sz="1400" dirty="0">
                <a:hlinkClick r:id="rId5">
                  <a:extLst>
                    <a:ext uri="{A12FA001-AC4F-418D-AE19-62706E023703}">
                      <ahyp:hlinkClr xmlns:ahyp="http://schemas.microsoft.com/office/drawing/2018/hyperlinkcolor" val="tx"/>
                    </a:ext>
                  </a:extLst>
                </a:hlinkClick>
              </a:rPr>
              <a:t> 2023 </a:t>
            </a:r>
            <a:r>
              <a:rPr lang="en-CA" sz="1400" dirty="0">
                <a:solidFill>
                  <a:srgbClr val="0563C1"/>
                </a:solidFill>
                <a:hlinkClick r:id="rId5">
                  <a:extLst>
                    <a:ext uri="{A12FA001-AC4F-418D-AE19-62706E023703}">
                      <ahyp:hlinkClr xmlns:ahyp="http://schemas.microsoft.com/office/drawing/2018/hyperlinkcolor" val="tx"/>
                    </a:ext>
                  </a:extLst>
                </a:hlinkClick>
              </a:rPr>
              <a:t>- Pest Management Science - Wiley Online Library</a:t>
            </a:r>
            <a:endParaRPr lang="en-CA" sz="1400" dirty="0">
              <a:ea typeface="+mn-lt"/>
              <a:cs typeface="+mn-lt"/>
            </a:endParaRPr>
          </a:p>
          <a:p>
            <a:pPr lvl="1"/>
            <a:r>
              <a:rPr lang="en-CA" sz="1400" dirty="0">
                <a:ea typeface="Calibri"/>
                <a:cs typeface="Calibri"/>
                <a:hlinkClick r:id="rId6"/>
              </a:rPr>
              <a:t>Les acaricides en spray et en versement ont tué les nymphes </a:t>
            </a:r>
            <a:r>
              <a:rPr lang="en-CA" sz="1400" dirty="0" err="1">
                <a:ea typeface="Calibri"/>
                <a:cs typeface="Calibri"/>
                <a:hlinkClick r:id="rId6"/>
              </a:rPr>
              <a:t>d'Haemaphysalis </a:t>
            </a:r>
            <a:r>
              <a:rPr lang="en-CA" sz="1400" dirty="0">
                <a:ea typeface="Calibri"/>
                <a:cs typeface="Calibri"/>
                <a:hlinkClick r:id="rId6"/>
              </a:rPr>
              <a:t>longicornis (Acari : Ixodidae) collectées sur le terrain dans le Tennessee (États-Unis) lors d'essais biologiques en laboratoire</a:t>
            </a:r>
            <a:r>
              <a:rPr lang="en-CA" sz="1400" dirty="0">
                <a:ea typeface="Calibri"/>
                <a:cs typeface="Calibri"/>
              </a:rPr>
              <a:t> 2021</a:t>
            </a:r>
          </a:p>
        </p:txBody>
      </p:sp>
      <p:sp>
        <p:nvSpPr>
          <p:cNvPr id="24580" name="Rectangle 2">
            <a:extLst>
              <a:ext uri="{FF2B5EF4-FFF2-40B4-BE49-F238E27FC236}">
                <a16:creationId xmlns:a16="http://schemas.microsoft.com/office/drawing/2014/main" id="{E93E72E6-BE9D-8526-BA61-C343AD2CF345}"/>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3" name="TextBox 3">
            <a:extLst>
              <a:ext uri="{FF2B5EF4-FFF2-40B4-BE49-F238E27FC236}">
                <a16:creationId xmlns:a16="http://schemas.microsoft.com/office/drawing/2014/main" id="{E1B58F6C-CC0B-A721-3DA7-E61F0C56758E}"/>
              </a:ext>
            </a:extLst>
          </p:cNvPr>
          <p:cNvSpPr txBox="1">
            <a:spLocks noChangeArrowheads="1"/>
          </p:cNvSpPr>
          <p:nvPr/>
        </p:nvSpPr>
        <p:spPr bwMode="auto">
          <a:xfrm>
            <a:off x="6589946" y="6375200"/>
            <a:ext cx="6390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sz="1800" dirty="0">
                <a:hlinkClick r:id="rId7"/>
              </a:rPr>
              <a:t>Rapport sur la situation des tiques </a:t>
            </a:r>
            <a:r>
              <a:rPr lang="en-CA" sz="1800" dirty="0" err="1">
                <a:hlinkClick r:id="rId7"/>
              </a:rPr>
              <a:t>à longues cornes</a:t>
            </a:r>
            <a:r>
              <a:rPr lang="en-CA" sz="1800" dirty="0">
                <a:hlinkClick r:id="rId7"/>
              </a:rPr>
              <a:t> asiatiques - The Tick App</a:t>
            </a:r>
            <a:endParaRPr lang="en-CA" altLang="en-US" sz="1800" dirty="0"/>
          </a:p>
        </p:txBody>
      </p:sp>
      <p:pic>
        <p:nvPicPr>
          <p:cNvPr id="4" name="Picture 3">
            <a:extLst>
              <a:ext uri="{FF2B5EF4-FFF2-40B4-BE49-F238E27FC236}">
                <a16:creationId xmlns:a16="http://schemas.microsoft.com/office/drawing/2014/main" id="{68CAB3B2-CEFC-2F92-CE11-DB7604F01E29}"/>
              </a:ext>
            </a:extLst>
          </p:cNvPr>
          <p:cNvPicPr>
            <a:picLocks noChangeAspect="1"/>
          </p:cNvPicPr>
          <p:nvPr/>
        </p:nvPicPr>
        <p:blipFill>
          <a:blip r:embed="rId8"/>
          <a:stretch>
            <a:fillRect/>
          </a:stretch>
        </p:blipFill>
        <p:spPr>
          <a:xfrm>
            <a:off x="7255658" y="701442"/>
            <a:ext cx="4494047" cy="2867275"/>
          </a:xfrm>
          <a:prstGeom prst="rect">
            <a:avLst/>
          </a:prstGeom>
        </p:spPr>
      </p:pic>
      <p:sp>
        <p:nvSpPr>
          <p:cNvPr id="6" name="Oval 5">
            <a:extLst>
              <a:ext uri="{FF2B5EF4-FFF2-40B4-BE49-F238E27FC236}">
                <a16:creationId xmlns:a16="http://schemas.microsoft.com/office/drawing/2014/main" id="{716F7D4A-F50E-FC96-B321-0239E202809E}"/>
              </a:ext>
            </a:extLst>
          </p:cNvPr>
          <p:cNvSpPr/>
          <p:nvPr/>
        </p:nvSpPr>
        <p:spPr>
          <a:xfrm>
            <a:off x="7793982" y="1846830"/>
            <a:ext cx="182879" cy="1987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B06DD8E2-8CCB-DB9C-5D25-17BB0D6C991A}"/>
              </a:ext>
            </a:extLst>
          </p:cNvPr>
          <p:cNvPicPr>
            <a:picLocks noChangeAspect="1"/>
          </p:cNvPicPr>
          <p:nvPr/>
        </p:nvPicPr>
        <p:blipFill>
          <a:blip r:embed="rId9"/>
          <a:stretch>
            <a:fillRect/>
          </a:stretch>
        </p:blipFill>
        <p:spPr>
          <a:xfrm>
            <a:off x="6647637" y="3678475"/>
            <a:ext cx="5428641" cy="2683442"/>
          </a:xfrm>
          <a:prstGeom prst="rect">
            <a:avLst/>
          </a:prstGeom>
          <a:ln w="28575">
            <a:solidFill>
              <a:schemeClr val="tx1"/>
            </a:solidFill>
          </a:ln>
        </p:spPr>
      </p:pic>
    </p:spTree>
    <p:extLst>
      <p:ext uri="{BB962C8B-B14F-4D97-AF65-F5344CB8AC3E}">
        <p14:creationId xmlns:p14="http://schemas.microsoft.com/office/powerpoint/2010/main" val="269076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D831-BB82-664F-26F0-C6AF5B67BA88}"/>
              </a:ext>
            </a:extLst>
          </p:cNvPr>
          <p:cNvSpPr>
            <a:spLocks noGrp="1"/>
          </p:cNvSpPr>
          <p:nvPr>
            <p:ph type="title"/>
          </p:nvPr>
        </p:nvSpPr>
        <p:spPr>
          <a:xfrm>
            <a:off x="132644" y="1"/>
            <a:ext cx="10515600" cy="636103"/>
          </a:xfrm>
        </p:spPr>
        <p:txBody>
          <a:bodyPr/>
          <a:lstStyle/>
          <a:p>
            <a:r>
              <a:rPr lang="en-CA">
                <a:hlinkClick r:id="rId3"/>
              </a:rPr>
              <a:t>Nouvelle mouche à vis</a:t>
            </a:r>
            <a:endParaRPr lang="en-CA" dirty="0"/>
          </a:p>
        </p:txBody>
      </p:sp>
      <p:sp>
        <p:nvSpPr>
          <p:cNvPr id="5" name="Content Placeholder 4">
            <a:extLst>
              <a:ext uri="{FF2B5EF4-FFF2-40B4-BE49-F238E27FC236}">
                <a16:creationId xmlns:a16="http://schemas.microsoft.com/office/drawing/2014/main" id="{04040C6D-32D5-B98E-FC53-5132FEE8EF5A}"/>
              </a:ext>
            </a:extLst>
          </p:cNvPr>
          <p:cNvSpPr>
            <a:spLocks noGrp="1"/>
          </p:cNvSpPr>
          <p:nvPr>
            <p:ph sz="half" idx="1"/>
          </p:nvPr>
        </p:nvSpPr>
        <p:spPr>
          <a:xfrm>
            <a:off x="294062" y="707296"/>
            <a:ext cx="7769601" cy="5649054"/>
          </a:xfrm>
        </p:spPr>
        <p:txBody>
          <a:bodyPr/>
          <a:lstStyle/>
          <a:p>
            <a:pPr>
              <a:lnSpc>
                <a:spcPct val="100000"/>
              </a:lnSpc>
              <a:spcBef>
                <a:spcPct val="0"/>
              </a:spcBef>
            </a:pPr>
            <a:r>
              <a:rPr lang="en-CA" sz="2000" dirty="0"/>
              <a:t>Le Mexique a signalé deux cas de NWS à </a:t>
            </a:r>
            <a:r>
              <a:rPr lang="en-CA" sz="2000" dirty="0">
                <a:hlinkClick r:id="rId4"/>
              </a:rPr>
              <a:t>Tamaulipas </a:t>
            </a:r>
            <a:r>
              <a:rPr lang="en-CA" sz="2000" dirty="0"/>
              <a:t>(à la frontière avec les États-Unis), les premiers détectés dans cet État. </a:t>
            </a:r>
            <a:endParaRPr lang="en-CA" sz="2000">
              <a:ea typeface="Calibri"/>
              <a:cs typeface="Calibri"/>
            </a:endParaRPr>
          </a:p>
          <a:p>
            <a:pPr>
              <a:lnSpc>
                <a:spcPct val="100000"/>
              </a:lnSpc>
              <a:spcBef>
                <a:spcPct val="0"/>
              </a:spcBef>
            </a:pPr>
            <a:r>
              <a:rPr lang="en-CA" sz="2000" dirty="0"/>
              <a:t>3 cas d'</a:t>
            </a:r>
            <a:r>
              <a:rPr lang="en-CA" sz="2000" baseline="30000" dirty="0"/>
              <a:t>rd</a:t>
            </a:r>
            <a:r>
              <a:rPr lang="en-CA" sz="2000" dirty="0"/>
              <a:t> e de NWS à Nuevo Leon (à la frontière avec les États-Unis) chez un bovin importé de Veracruz, 1 cas à Michoacán  </a:t>
            </a:r>
            <a:endParaRPr lang="en-CA" sz="2000">
              <a:ea typeface="Calibri"/>
              <a:cs typeface="Calibri"/>
            </a:endParaRPr>
          </a:p>
          <a:p>
            <a:r>
              <a:rPr lang="en-CA" sz="2000" dirty="0"/>
              <a:t>Augmentation continue du nombre de cas chez les animaux et les humains</a:t>
            </a:r>
            <a:endParaRPr lang="en-CA" sz="2000">
              <a:ea typeface="Calibri"/>
              <a:cs typeface="Calibri"/>
            </a:endParaRPr>
          </a:p>
          <a:p>
            <a:r>
              <a:rPr lang="en-CA" sz="2000" dirty="0">
                <a:hlinkClick r:id="rId5"/>
              </a:rPr>
              <a:t>Une stratégie de gestion alternative </a:t>
            </a:r>
            <a:r>
              <a:rPr lang="en-CA" sz="2000" dirty="0"/>
              <a:t>est testée dans le Yucatan afin de réduire le nombre total de mouches avant la libération de mouches stériles</a:t>
            </a:r>
            <a:endParaRPr lang="en-CA" sz="2000">
              <a:ea typeface="Calibri"/>
              <a:cs typeface="Calibri"/>
            </a:endParaRPr>
          </a:p>
          <a:p>
            <a:r>
              <a:rPr lang="en-CA" sz="2000" i="1" dirty="0"/>
              <a:t>« Pour que les mouches stériles soient efficaces, il doit y en avoir 10 pour chaque mouche fertile </a:t>
            </a:r>
            <a:r>
              <a:rPr lang="en-CA" sz="2000" dirty="0"/>
              <a:t>».</a:t>
            </a:r>
            <a:endParaRPr lang="en-CA" sz="2000">
              <a:ea typeface="Calibri"/>
              <a:cs typeface="Calibri"/>
            </a:endParaRPr>
          </a:p>
          <a:p>
            <a:r>
              <a:rPr lang="en-US" sz="2000" dirty="0">
                <a:hlinkClick r:id="rId6"/>
              </a:rPr>
              <a:t>Le tableau de bord interactif</a:t>
            </a:r>
            <a:r>
              <a:rPr lang="en-US" sz="2000" dirty="0"/>
              <a:t> du Mexique affiche 492 cas actifs de NWS chez les animaux (13 335 au total) au 12 janvier</a:t>
            </a:r>
            <a:endParaRPr lang="en-CA" sz="2000">
              <a:ea typeface="Calibri"/>
              <a:cs typeface="Calibri"/>
            </a:endParaRPr>
          </a:p>
          <a:p>
            <a:r>
              <a:rPr lang="en-US" sz="2000" b="1" dirty="0">
                <a:solidFill>
                  <a:srgbClr val="FF0000"/>
                </a:solidFill>
              </a:rPr>
              <a:t>Mexique – 1 862 cas (~14 %) chez les chiens, 38 cas chez les chats</a:t>
            </a:r>
            <a:endParaRPr lang="en-CA" sz="2000">
              <a:ea typeface="Calibri"/>
              <a:cs typeface="Calibri"/>
            </a:endParaRPr>
          </a:p>
          <a:p>
            <a:r>
              <a:rPr lang="en-US" sz="2000" b="1" dirty="0">
                <a:solidFill>
                  <a:srgbClr val="FF0000"/>
                </a:solidFill>
              </a:rPr>
              <a:t>Les vétérinaires doivent être conscients de la possibilité de NWS chez les animaux importés (animaux sauvés et voyageurs) </a:t>
            </a:r>
            <a:endParaRPr lang="en-CA" sz="2000" dirty="0">
              <a:solidFill>
                <a:srgbClr val="000000"/>
              </a:solidFill>
              <a:ea typeface="Calibri"/>
              <a:cs typeface="Calibri"/>
              <a:hlinkClick r:id="rId5"/>
            </a:endParaRPr>
          </a:p>
        </p:txBody>
      </p:sp>
      <p:sp>
        <p:nvSpPr>
          <p:cNvPr id="4" name="Slide Number Placeholder 3">
            <a:extLst>
              <a:ext uri="{FF2B5EF4-FFF2-40B4-BE49-F238E27FC236}">
                <a16:creationId xmlns:a16="http://schemas.microsoft.com/office/drawing/2014/main" id="{0EFD3554-7F50-46A1-B3BB-F255A5846F44}"/>
              </a:ext>
            </a:extLst>
          </p:cNvPr>
          <p:cNvSpPr>
            <a:spLocks noGrp="1"/>
          </p:cNvSpPr>
          <p:nvPr>
            <p:ph type="sldNum" sz="quarter" idx="10"/>
          </p:nvPr>
        </p:nvSpPr>
        <p:spPr/>
        <p:txBody>
          <a:bodyPr/>
          <a:lstStyle/>
          <a:p>
            <a:pPr>
              <a:defRPr/>
            </a:pPr>
            <a:fld id="{590668F6-C837-436A-91CA-1BA1567FCE7A}" type="slidenum">
              <a:rPr lang="en-US" altLang="en-US" smtClean="0"/>
              <a:t>3</a:t>
            </a:fld>
            <a:endParaRPr lang="en-US" altLang="en-US"/>
          </a:p>
        </p:txBody>
      </p:sp>
      <p:pic>
        <p:nvPicPr>
          <p:cNvPr id="10" name="Picture 9">
            <a:extLst>
              <a:ext uri="{FF2B5EF4-FFF2-40B4-BE49-F238E27FC236}">
                <a16:creationId xmlns:a16="http://schemas.microsoft.com/office/drawing/2014/main" id="{210CE359-3FD3-5185-5814-1869557B8AFB}"/>
              </a:ext>
            </a:extLst>
          </p:cNvPr>
          <p:cNvPicPr>
            <a:picLocks noChangeAspect="1"/>
          </p:cNvPicPr>
          <p:nvPr/>
        </p:nvPicPr>
        <p:blipFill>
          <a:blip r:embed="rId7"/>
          <a:stretch>
            <a:fillRect/>
          </a:stretch>
        </p:blipFill>
        <p:spPr>
          <a:xfrm>
            <a:off x="8083738" y="1"/>
            <a:ext cx="4108262" cy="3538010"/>
          </a:xfrm>
          <a:prstGeom prst="rect">
            <a:avLst/>
          </a:prstGeom>
        </p:spPr>
      </p:pic>
      <p:pic>
        <p:nvPicPr>
          <p:cNvPr id="13" name="Picture 12">
            <a:extLst>
              <a:ext uri="{FF2B5EF4-FFF2-40B4-BE49-F238E27FC236}">
                <a16:creationId xmlns:a16="http://schemas.microsoft.com/office/drawing/2014/main" id="{4BBA8B26-91B3-D6B5-A713-9885BF6CC165}"/>
              </a:ext>
            </a:extLst>
          </p:cNvPr>
          <p:cNvPicPr>
            <a:picLocks noChangeAspect="1"/>
          </p:cNvPicPr>
          <p:nvPr/>
        </p:nvPicPr>
        <p:blipFill>
          <a:blip r:embed="rId8"/>
          <a:stretch>
            <a:fillRect/>
          </a:stretch>
        </p:blipFill>
        <p:spPr>
          <a:xfrm>
            <a:off x="8063663" y="3306403"/>
            <a:ext cx="4183130" cy="3551596"/>
          </a:xfrm>
          <a:prstGeom prst="rect">
            <a:avLst/>
          </a:prstGeom>
        </p:spPr>
      </p:pic>
    </p:spTree>
    <p:extLst>
      <p:ext uri="{BB962C8B-B14F-4D97-AF65-F5344CB8AC3E}">
        <p14:creationId xmlns:p14="http://schemas.microsoft.com/office/powerpoint/2010/main" val="391486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C96C14-5884-BFC8-FA72-6EB77DAC8838}"/>
              </a:ext>
            </a:extLst>
          </p:cNvPr>
          <p:cNvPicPr>
            <a:picLocks noChangeAspect="1"/>
          </p:cNvPicPr>
          <p:nvPr/>
        </p:nvPicPr>
        <p:blipFill>
          <a:blip r:embed="rId3"/>
          <a:stretch>
            <a:fillRect/>
          </a:stretch>
        </p:blipFill>
        <p:spPr>
          <a:xfrm>
            <a:off x="6231634" y="4451604"/>
            <a:ext cx="3524410" cy="2349607"/>
          </a:xfrm>
          <a:prstGeom prst="rect">
            <a:avLst/>
          </a:prstGeom>
        </p:spPr>
      </p:pic>
      <p:pic>
        <p:nvPicPr>
          <p:cNvPr id="12" name="Picture 11">
            <a:extLst>
              <a:ext uri="{FF2B5EF4-FFF2-40B4-BE49-F238E27FC236}">
                <a16:creationId xmlns:a16="http://schemas.microsoft.com/office/drawing/2014/main" id="{D968E7E4-9364-A90D-0B2C-979C22F65D8B}"/>
              </a:ext>
            </a:extLst>
          </p:cNvPr>
          <p:cNvPicPr>
            <a:picLocks noChangeAspect="1"/>
          </p:cNvPicPr>
          <p:nvPr/>
        </p:nvPicPr>
        <p:blipFill>
          <a:blip r:embed="rId4"/>
          <a:stretch>
            <a:fillRect/>
          </a:stretch>
        </p:blipFill>
        <p:spPr>
          <a:xfrm>
            <a:off x="1376419" y="4505858"/>
            <a:ext cx="4242659" cy="2354676"/>
          </a:xfrm>
          <a:prstGeom prst="rect">
            <a:avLst/>
          </a:prstGeom>
        </p:spPr>
      </p:pic>
      <p:sp>
        <p:nvSpPr>
          <p:cNvPr id="2" name="Title 1">
            <a:extLst>
              <a:ext uri="{FF2B5EF4-FFF2-40B4-BE49-F238E27FC236}">
                <a16:creationId xmlns:a16="http://schemas.microsoft.com/office/drawing/2014/main" id="{F68862D6-E4F9-8AF3-C1E2-53E4C2049ACE}"/>
              </a:ext>
            </a:extLst>
          </p:cNvPr>
          <p:cNvSpPr>
            <a:spLocks noGrp="1"/>
          </p:cNvSpPr>
          <p:nvPr>
            <p:ph type="title"/>
          </p:nvPr>
        </p:nvSpPr>
        <p:spPr>
          <a:xfrm>
            <a:off x="211187" y="75049"/>
            <a:ext cx="3933585" cy="1325563"/>
          </a:xfrm>
        </p:spPr>
        <p:txBody>
          <a:bodyPr/>
          <a:lstStyle/>
          <a:p>
            <a:r>
              <a:rPr lang="en-CA" dirty="0"/>
              <a:t>Nouvelle mouche à vis sans fin</a:t>
            </a:r>
          </a:p>
        </p:txBody>
      </p:sp>
      <p:sp>
        <p:nvSpPr>
          <p:cNvPr id="4" name="Content Placeholder 3">
            <a:extLst>
              <a:ext uri="{FF2B5EF4-FFF2-40B4-BE49-F238E27FC236}">
                <a16:creationId xmlns:a16="http://schemas.microsoft.com/office/drawing/2014/main" id="{60CE865D-2501-908B-2905-F6A51C3F6E3C}"/>
              </a:ext>
            </a:extLst>
          </p:cNvPr>
          <p:cNvSpPr>
            <a:spLocks noGrp="1"/>
          </p:cNvSpPr>
          <p:nvPr>
            <p:ph sz="half" idx="2"/>
          </p:nvPr>
        </p:nvSpPr>
        <p:spPr>
          <a:xfrm>
            <a:off x="5332719" y="75049"/>
            <a:ext cx="6928437" cy="2051081"/>
          </a:xfrm>
        </p:spPr>
        <p:txBody>
          <a:bodyPr/>
          <a:lstStyle/>
          <a:p>
            <a:r>
              <a:rPr lang="en-CA" b="1" dirty="0"/>
              <a:t>Autorisations d'utilisation d'urgence aux États-Unis</a:t>
            </a:r>
          </a:p>
          <a:p>
            <a:pPr lvl="1"/>
            <a:r>
              <a:rPr lang="en-CA" dirty="0">
                <a:hlinkClick r:id="rId5"/>
              </a:rPr>
              <a:t>Credelio Cat</a:t>
            </a:r>
            <a:endParaRPr lang="en-CA" dirty="0"/>
          </a:p>
          <a:p>
            <a:pPr lvl="1"/>
            <a:r>
              <a:rPr lang="en-CA" dirty="0">
                <a:hlinkClick r:id="rId6"/>
              </a:rPr>
              <a:t>Credelio Dog</a:t>
            </a:r>
            <a:endParaRPr lang="en-CA" dirty="0"/>
          </a:p>
        </p:txBody>
      </p:sp>
      <p:sp>
        <p:nvSpPr>
          <p:cNvPr id="5" name="Slide Number Placeholder 4">
            <a:extLst>
              <a:ext uri="{FF2B5EF4-FFF2-40B4-BE49-F238E27FC236}">
                <a16:creationId xmlns:a16="http://schemas.microsoft.com/office/drawing/2014/main" id="{106C5F9F-08B0-86B5-4432-A89CF3ED3663}"/>
              </a:ext>
            </a:extLst>
          </p:cNvPr>
          <p:cNvSpPr>
            <a:spLocks noGrp="1"/>
          </p:cNvSpPr>
          <p:nvPr>
            <p:ph type="sldNum" sz="quarter" idx="10"/>
          </p:nvPr>
        </p:nvSpPr>
        <p:spPr/>
        <p:txBody>
          <a:bodyPr/>
          <a:lstStyle/>
          <a:p>
            <a:pPr>
              <a:defRPr/>
            </a:pPr>
            <a:fld id="{589C40C2-7A94-424C-9771-F39272A79DD9}" type="slidenum">
              <a:rPr lang="en-US" altLang="en-US" smtClean="0"/>
              <a:t>4</a:t>
            </a:fld>
            <a:endParaRPr lang="en-US" altLang="en-US"/>
          </a:p>
        </p:txBody>
      </p:sp>
      <p:sp>
        <p:nvSpPr>
          <p:cNvPr id="8" name="Content Placeholder 7">
            <a:extLst>
              <a:ext uri="{FF2B5EF4-FFF2-40B4-BE49-F238E27FC236}">
                <a16:creationId xmlns:a16="http://schemas.microsoft.com/office/drawing/2014/main" id="{84577227-5906-DCBB-3014-510A55C13CC6}"/>
              </a:ext>
            </a:extLst>
          </p:cNvPr>
          <p:cNvSpPr>
            <a:spLocks noGrp="1"/>
          </p:cNvSpPr>
          <p:nvPr>
            <p:ph sz="half" idx="1"/>
          </p:nvPr>
        </p:nvSpPr>
        <p:spPr>
          <a:xfrm>
            <a:off x="214492" y="1672458"/>
            <a:ext cx="9165481" cy="3224007"/>
          </a:xfrm>
        </p:spPr>
        <p:txBody>
          <a:bodyPr/>
          <a:lstStyle/>
          <a:p>
            <a:r>
              <a:rPr lang="en-CA" b="1" dirty="0"/>
              <a:t>Traitements approuvés sous conditions par la FDA américaine</a:t>
            </a:r>
          </a:p>
          <a:p>
            <a:pPr lvl="1"/>
            <a:r>
              <a:rPr lang="en-CA" dirty="0">
                <a:hlinkClick r:id="rId7"/>
              </a:rPr>
              <a:t>Credelio Quattro-CA1 </a:t>
            </a:r>
            <a:r>
              <a:rPr lang="en-CA" dirty="0"/>
              <a:t>(Elanco) comprimés à croquer pour chiens</a:t>
            </a:r>
          </a:p>
          <a:p>
            <a:pPr lvl="1"/>
            <a:r>
              <a:rPr lang="en-CA" dirty="0">
                <a:hlinkClick r:id="rId8"/>
              </a:rPr>
              <a:t>Exzolt Cattle-CA1 </a:t>
            </a:r>
            <a:r>
              <a:rPr lang="en-CA" dirty="0"/>
              <a:t> (Merck) solution topique à base de fluralaner pour bovins de boucherie (&gt; 2 mois) et génisses de remplacement (&lt; 20 mois)</a:t>
            </a:r>
          </a:p>
          <a:p>
            <a:pPr lvl="1"/>
            <a:r>
              <a:rPr lang="en-CA" dirty="0">
                <a:hlinkClick r:id="rId9"/>
              </a:rPr>
              <a:t>Dectomax-CA1 </a:t>
            </a:r>
            <a:r>
              <a:rPr lang="en-CA" dirty="0"/>
              <a:t>(Zoetis) injectable pour bovins, délai d'attente de 35 jours pour les bovins, ne pas utiliser chez les bovins laitiers âgés de plus de 20 mois</a:t>
            </a:r>
          </a:p>
        </p:txBody>
      </p:sp>
      <p:sp>
        <p:nvSpPr>
          <p:cNvPr id="10" name="TextBox 9">
            <a:extLst>
              <a:ext uri="{FF2B5EF4-FFF2-40B4-BE49-F238E27FC236}">
                <a16:creationId xmlns:a16="http://schemas.microsoft.com/office/drawing/2014/main" id="{ECE37D8F-B960-DDB3-A1C2-D37CB129B71A}"/>
              </a:ext>
            </a:extLst>
          </p:cNvPr>
          <p:cNvSpPr txBox="1"/>
          <p:nvPr/>
        </p:nvSpPr>
        <p:spPr>
          <a:xfrm>
            <a:off x="7891502" y="472129"/>
            <a:ext cx="4587368" cy="1200329"/>
          </a:xfrm>
          <a:prstGeom prst="rect">
            <a:avLst/>
          </a:prstGeom>
          <a:noFill/>
        </p:spPr>
        <p:txBody>
          <a:bodyPr wrap="square">
            <a:spAutoFit/>
          </a:bodyPr>
          <a:lstStyle/>
          <a:p>
            <a:r>
              <a:rPr lang="en-CA" dirty="0">
                <a:hlinkClick r:id="rId10"/>
              </a:rPr>
              <a:t>Efficacité du </a:t>
            </a:r>
            <a:r>
              <a:rPr lang="en-CA" dirty="0" err="1">
                <a:hlinkClick r:id="rId10"/>
              </a:rPr>
              <a:t>lotilaner </a:t>
            </a:r>
            <a:r>
              <a:rPr lang="en-CA" dirty="0">
                <a:hlinkClick r:id="rId10"/>
              </a:rPr>
              <a:t>contre la myiase causée par </a:t>
            </a:r>
            <a:r>
              <a:rPr lang="en-CA" i="1" dirty="0" err="1">
                <a:hlinkClick r:id="rId10"/>
              </a:rPr>
              <a:t>Cochliomyia hominivorax </a:t>
            </a:r>
            <a:r>
              <a:rPr lang="en-CA" dirty="0">
                <a:hlinkClick r:id="rId10"/>
              </a:rPr>
              <a:t>(Diptera : Calliphoridae) chez les chiens naturellement infestés | Parasites &amp; Vectors</a:t>
            </a:r>
            <a:endParaRPr lang="en-CA" dirty="0"/>
          </a:p>
        </p:txBody>
      </p:sp>
      <p:pic>
        <p:nvPicPr>
          <p:cNvPr id="1026" name="Picture 2" descr="Credelio Quattro For Dogs 50.1 - 100 lbs 1 Month">
            <a:extLst>
              <a:ext uri="{FF2B5EF4-FFF2-40B4-BE49-F238E27FC236}">
                <a16:creationId xmlns:a16="http://schemas.microsoft.com/office/drawing/2014/main" id="{D91E35DB-0EB4-480D-BEF6-4DAAB95848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28274" y="2054460"/>
            <a:ext cx="2049233" cy="474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8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AE97-B02A-7A2C-6535-85726652E13E}"/>
              </a:ext>
            </a:extLst>
          </p:cNvPr>
          <p:cNvSpPr>
            <a:spLocks noGrp="1"/>
          </p:cNvSpPr>
          <p:nvPr>
            <p:ph type="title"/>
          </p:nvPr>
        </p:nvSpPr>
        <p:spPr/>
        <p:txBody>
          <a:bodyPr/>
          <a:lstStyle/>
          <a:p>
            <a:r>
              <a:rPr lang="en-CA" dirty="0">
                <a:hlinkClick r:id="rId2"/>
              </a:rPr>
              <a:t>Grippe H5N1 mortelle chez un chien : Alberta, Canada | Blog Worms &amp; Germs</a:t>
            </a:r>
            <a:endParaRPr lang="en-CA" dirty="0"/>
          </a:p>
        </p:txBody>
      </p:sp>
      <p:sp>
        <p:nvSpPr>
          <p:cNvPr id="3" name="Content Placeholder 2">
            <a:extLst>
              <a:ext uri="{FF2B5EF4-FFF2-40B4-BE49-F238E27FC236}">
                <a16:creationId xmlns:a16="http://schemas.microsoft.com/office/drawing/2014/main" id="{640AEC46-51AF-85F8-A75D-B0C0D0E6EF37}"/>
              </a:ext>
            </a:extLst>
          </p:cNvPr>
          <p:cNvSpPr>
            <a:spLocks noGrp="1"/>
          </p:cNvSpPr>
          <p:nvPr>
            <p:ph sz="half" idx="1"/>
          </p:nvPr>
        </p:nvSpPr>
        <p:spPr>
          <a:xfrm>
            <a:off x="838200" y="2204113"/>
            <a:ext cx="5181600" cy="2292824"/>
          </a:xfrm>
        </p:spPr>
        <p:txBody>
          <a:bodyPr/>
          <a:lstStyle/>
          <a:p>
            <a:r>
              <a:rPr lang="en-CA" dirty="0"/>
              <a:t>Golden doodle âgé de 10 ans</a:t>
            </a:r>
          </a:p>
          <a:p>
            <a:r>
              <a:rPr lang="en-CA" dirty="0"/>
              <a:t>Sous traitement pour une maladie à médiation immunitaire</a:t>
            </a:r>
          </a:p>
          <a:p>
            <a:r>
              <a:rPr lang="en-CA" dirty="0"/>
              <a:t>Exposé à une oie des neiges</a:t>
            </a:r>
          </a:p>
          <a:p>
            <a:r>
              <a:rPr lang="en-CA" dirty="0"/>
              <a:t>Décédé par la suite</a:t>
            </a:r>
          </a:p>
          <a:p>
            <a:endParaRPr lang="en-CA" dirty="0"/>
          </a:p>
          <a:p>
            <a:r>
              <a:rPr lang="en-CA" dirty="0"/>
              <a:t>Tragique mais pas surprenant</a:t>
            </a:r>
            <a:r>
              <a:rPr lang="en-CA" dirty="0">
                <a:sym typeface="Wingdings" panose="05000000000000000000" pitchFamily="2" charset="2"/>
              </a:rPr>
              <a:t> </a:t>
            </a:r>
            <a:endParaRPr lang="en-CA" dirty="0"/>
          </a:p>
        </p:txBody>
      </p:sp>
      <p:pic>
        <p:nvPicPr>
          <p:cNvPr id="7" name="Content Placeholder 6" descr="A dog with a collar&#10;&#10;AI-generated content may be incorrect.">
            <a:extLst>
              <a:ext uri="{FF2B5EF4-FFF2-40B4-BE49-F238E27FC236}">
                <a16:creationId xmlns:a16="http://schemas.microsoft.com/office/drawing/2014/main" id="{CFDADC93-FDDC-5C99-8E31-C21F45688E5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
        <p:nvSpPr>
          <p:cNvPr id="5" name="Slide Number Placeholder 4">
            <a:extLst>
              <a:ext uri="{FF2B5EF4-FFF2-40B4-BE49-F238E27FC236}">
                <a16:creationId xmlns:a16="http://schemas.microsoft.com/office/drawing/2014/main" id="{30DD5697-0887-0A76-6EC5-FB5F6D36F3C5}"/>
              </a:ext>
            </a:extLst>
          </p:cNvPr>
          <p:cNvSpPr>
            <a:spLocks noGrp="1"/>
          </p:cNvSpPr>
          <p:nvPr>
            <p:ph type="sldNum" sz="quarter" idx="10"/>
          </p:nvPr>
        </p:nvSpPr>
        <p:spPr/>
        <p:txBody>
          <a:bodyPr/>
          <a:lstStyle/>
          <a:p>
            <a:pPr>
              <a:defRPr/>
            </a:pPr>
            <a:fld id="{222C2B47-41F2-42A5-AA41-34CCD9669551}" type="slidenum">
              <a:rPr lang="en-US" smtClean="0"/>
              <a:t>5</a:t>
            </a:fld>
            <a:endParaRPr lang="en-US"/>
          </a:p>
        </p:txBody>
      </p:sp>
    </p:spTree>
    <p:extLst>
      <p:ext uri="{BB962C8B-B14F-4D97-AF65-F5344CB8AC3E}">
        <p14:creationId xmlns:p14="http://schemas.microsoft.com/office/powerpoint/2010/main" val="400377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3B43-9BF9-B7F8-A15D-FD48D605BAB7}"/>
              </a:ext>
            </a:extLst>
          </p:cNvPr>
          <p:cNvSpPr>
            <a:spLocks noGrp="1"/>
          </p:cNvSpPr>
          <p:nvPr>
            <p:ph type="title"/>
          </p:nvPr>
        </p:nvSpPr>
        <p:spPr/>
        <p:txBody>
          <a:bodyPr/>
          <a:lstStyle/>
          <a:p>
            <a:r>
              <a:rPr lang="en-CA" sz="2800" dirty="0">
                <a:hlinkClick r:id="rId3"/>
              </a:rPr>
              <a:t>Article complet : Les chats sont plus sensibles aux virus grippaux du sous-type H3 que les chiens</a:t>
            </a:r>
            <a:br>
              <a:rPr lang="en-CA" sz="2800" dirty="0"/>
            </a:br>
            <a:endParaRPr lang="en-CA" sz="2800" dirty="0"/>
          </a:p>
        </p:txBody>
      </p:sp>
      <p:sp>
        <p:nvSpPr>
          <p:cNvPr id="3" name="Content Placeholder 2">
            <a:extLst>
              <a:ext uri="{FF2B5EF4-FFF2-40B4-BE49-F238E27FC236}">
                <a16:creationId xmlns:a16="http://schemas.microsoft.com/office/drawing/2014/main" id="{1157F607-524F-89A9-584E-1BB97C40C0D2}"/>
              </a:ext>
            </a:extLst>
          </p:cNvPr>
          <p:cNvSpPr>
            <a:spLocks noGrp="1"/>
          </p:cNvSpPr>
          <p:nvPr>
            <p:ph sz="half" idx="1"/>
          </p:nvPr>
        </p:nvSpPr>
        <p:spPr/>
        <p:txBody>
          <a:bodyPr/>
          <a:lstStyle/>
          <a:p>
            <a:r>
              <a:rPr lang="pt-BR" sz="2400" dirty="0"/>
              <a:t>Virus de la grippe aviaire H3N2 (AIV), virus de la grippe aviaire H3N8 et virus de la grippe porcine H3N2 (SIV)</a:t>
            </a:r>
          </a:p>
          <a:p>
            <a:r>
              <a:rPr lang="pt-BR" sz="2400" dirty="0"/>
              <a:t>Chiens et chats exposés et testés 7, 14 et 21 jours après l'exposition</a:t>
            </a:r>
          </a:p>
          <a:p>
            <a:r>
              <a:rPr lang="en-CA" sz="2400" dirty="0"/>
              <a:t>Chiens (20 beagles âgés de 9 à 11 semaines)</a:t>
            </a:r>
          </a:p>
          <a:p>
            <a:pPr lvl="1"/>
            <a:r>
              <a:rPr lang="en-CA" sz="2000" dirty="0"/>
              <a:t>Séroconversion évidente tout au long de la période d'échantillonnage</a:t>
            </a:r>
          </a:p>
          <a:p>
            <a:pPr lvl="1"/>
            <a:r>
              <a:rPr lang="en-CA" sz="2000" dirty="0"/>
              <a:t>Aucun signe clinique</a:t>
            </a:r>
          </a:p>
          <a:p>
            <a:pPr lvl="1"/>
            <a:r>
              <a:rPr lang="en-CA" sz="2000" dirty="0"/>
              <a:t>Pas d'excrétion virale</a:t>
            </a:r>
          </a:p>
          <a:p>
            <a:pPr lvl="1"/>
            <a:r>
              <a:rPr lang="en-CA" sz="2000" dirty="0"/>
              <a:t>Aucune preuve de réplication virale dans les organes</a:t>
            </a:r>
          </a:p>
          <a:p>
            <a:endParaRPr lang="en-CA" dirty="0"/>
          </a:p>
        </p:txBody>
      </p:sp>
      <p:sp>
        <p:nvSpPr>
          <p:cNvPr id="4" name="Content Placeholder 3">
            <a:extLst>
              <a:ext uri="{FF2B5EF4-FFF2-40B4-BE49-F238E27FC236}">
                <a16:creationId xmlns:a16="http://schemas.microsoft.com/office/drawing/2014/main" id="{AFE344E5-CCD1-CC20-6AF5-CD71C0A53AA0}"/>
              </a:ext>
            </a:extLst>
          </p:cNvPr>
          <p:cNvSpPr>
            <a:spLocks noGrp="1"/>
          </p:cNvSpPr>
          <p:nvPr>
            <p:ph sz="half" idx="2"/>
          </p:nvPr>
        </p:nvSpPr>
        <p:spPr/>
        <p:txBody>
          <a:bodyPr/>
          <a:lstStyle/>
          <a:p>
            <a:r>
              <a:rPr lang="en-CA" sz="2400" dirty="0"/>
              <a:t>Chats (20 chats domestiques à poil court âgés de 9 à 12 semaines)</a:t>
            </a:r>
          </a:p>
          <a:p>
            <a:pPr lvl="1"/>
            <a:r>
              <a:rPr lang="en-CA" sz="2000" dirty="0"/>
              <a:t>Séroconversion évidente tout au long de la période d'échantillonnage</a:t>
            </a:r>
          </a:p>
          <a:p>
            <a:pPr lvl="1"/>
            <a:r>
              <a:rPr lang="en-CA" sz="2000" dirty="0"/>
              <a:t>Aucun signe clinique</a:t>
            </a:r>
          </a:p>
          <a:p>
            <a:pPr lvl="1"/>
            <a:r>
              <a:rPr lang="en-CA" sz="2000" dirty="0"/>
              <a:t>Excrétion virale nasale pendant environ une semaine</a:t>
            </a:r>
          </a:p>
          <a:p>
            <a:pPr lvl="1"/>
            <a:r>
              <a:rPr lang="en-CA" sz="2000" dirty="0"/>
              <a:t>Réplication virale démontrée dans les poumons, la trachée et les cornets nasaux. </a:t>
            </a:r>
          </a:p>
          <a:p>
            <a:pPr lvl="1"/>
            <a:endParaRPr lang="en-CA" sz="2000" dirty="0"/>
          </a:p>
          <a:p>
            <a:r>
              <a:rPr lang="en-CA" sz="2400" dirty="0"/>
              <a:t>Conclusion de l'auteur : les chats sont plus sensibles aux virus de la grippe aviaire et porcine H3 que les chiens</a:t>
            </a:r>
          </a:p>
        </p:txBody>
      </p:sp>
      <p:sp>
        <p:nvSpPr>
          <p:cNvPr id="5" name="Slide Number Placeholder 4">
            <a:extLst>
              <a:ext uri="{FF2B5EF4-FFF2-40B4-BE49-F238E27FC236}">
                <a16:creationId xmlns:a16="http://schemas.microsoft.com/office/drawing/2014/main" id="{2AD63F78-D6B2-E314-1B29-443FD839F230}"/>
              </a:ext>
            </a:extLst>
          </p:cNvPr>
          <p:cNvSpPr>
            <a:spLocks noGrp="1"/>
          </p:cNvSpPr>
          <p:nvPr>
            <p:ph type="sldNum" sz="quarter" idx="10"/>
          </p:nvPr>
        </p:nvSpPr>
        <p:spPr/>
        <p:txBody>
          <a:bodyPr/>
          <a:lstStyle/>
          <a:p>
            <a:pPr>
              <a:defRPr/>
            </a:pPr>
            <a:fld id="{222C2B47-41F2-42A5-AA41-34CCD9669551}" type="slidenum">
              <a:rPr lang="en-US" smtClean="0"/>
              <a:t>6</a:t>
            </a:fld>
            <a:endParaRPr lang="en-US" dirty="0"/>
          </a:p>
        </p:txBody>
      </p:sp>
    </p:spTree>
    <p:extLst>
      <p:ext uri="{BB962C8B-B14F-4D97-AF65-F5344CB8AC3E}">
        <p14:creationId xmlns:p14="http://schemas.microsoft.com/office/powerpoint/2010/main" val="292032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8F43-0B08-5831-2BA1-23DC9752C651}"/>
              </a:ext>
            </a:extLst>
          </p:cNvPr>
          <p:cNvSpPr>
            <a:spLocks noGrp="1"/>
          </p:cNvSpPr>
          <p:nvPr>
            <p:ph type="title"/>
          </p:nvPr>
        </p:nvSpPr>
        <p:spPr/>
        <p:txBody>
          <a:bodyPr/>
          <a:lstStyle/>
          <a:p>
            <a:r>
              <a:rPr lang="en-CA" dirty="0">
                <a:hlinkClick r:id="rId3"/>
              </a:rPr>
              <a:t>RHD sur l'île de Vancouver</a:t>
            </a:r>
            <a:endParaRPr lang="en-CA" dirty="0"/>
          </a:p>
        </p:txBody>
      </p:sp>
      <p:sp>
        <p:nvSpPr>
          <p:cNvPr id="3" name="Content Placeholder 2">
            <a:extLst>
              <a:ext uri="{FF2B5EF4-FFF2-40B4-BE49-F238E27FC236}">
                <a16:creationId xmlns:a16="http://schemas.microsoft.com/office/drawing/2014/main" id="{0A552237-46BF-B868-95EB-F597C816B995}"/>
              </a:ext>
            </a:extLst>
          </p:cNvPr>
          <p:cNvSpPr>
            <a:spLocks noGrp="1"/>
          </p:cNvSpPr>
          <p:nvPr>
            <p:ph sz="half" idx="1"/>
          </p:nvPr>
        </p:nvSpPr>
        <p:spPr/>
        <p:txBody>
          <a:bodyPr/>
          <a:lstStyle/>
          <a:p>
            <a:r>
              <a:rPr lang="en-CA" dirty="0"/>
              <a:t>Fin octobre, des animaux présentant des signes cliniques de la maladie ont été découverts à Cedar, en Colombie-Britannique.</a:t>
            </a:r>
          </a:p>
          <a:p>
            <a:r>
              <a:rPr lang="en-CA" dirty="0"/>
              <a:t>Communiqué </a:t>
            </a:r>
            <a:r>
              <a:rPr lang="en-CA" dirty="0">
                <a:hlinkClick r:id="rId4"/>
              </a:rPr>
              <a:t>de presse du gouvernement de la Colombie-Britannique</a:t>
            </a:r>
          </a:p>
          <a:p>
            <a:endParaRPr lang="en-CA" dirty="0"/>
          </a:p>
          <a:p>
            <a:r>
              <a:rPr lang="en-CA" dirty="0"/>
              <a:t>Quelqu'un sait-il si cela a été confirmé ?</a:t>
            </a:r>
          </a:p>
        </p:txBody>
      </p:sp>
      <p:pic>
        <p:nvPicPr>
          <p:cNvPr id="7" name="Content Placeholder 6" descr="A hand holding a brown rabbit&#10;&#10;AI-generated content may be incorrect.">
            <a:extLst>
              <a:ext uri="{FF2B5EF4-FFF2-40B4-BE49-F238E27FC236}">
                <a16:creationId xmlns:a16="http://schemas.microsoft.com/office/drawing/2014/main" id="{5D88F704-0B44-421F-81C3-36CE5380E453}"/>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527041" y="2145115"/>
            <a:ext cx="5181600" cy="3453050"/>
          </a:xfrm>
        </p:spPr>
      </p:pic>
      <p:sp>
        <p:nvSpPr>
          <p:cNvPr id="5" name="Slide Number Placeholder 4">
            <a:extLst>
              <a:ext uri="{FF2B5EF4-FFF2-40B4-BE49-F238E27FC236}">
                <a16:creationId xmlns:a16="http://schemas.microsoft.com/office/drawing/2014/main" id="{87075C28-C507-4BA7-309C-113F73468E92}"/>
              </a:ext>
            </a:extLst>
          </p:cNvPr>
          <p:cNvSpPr>
            <a:spLocks noGrp="1"/>
          </p:cNvSpPr>
          <p:nvPr>
            <p:ph type="sldNum" sz="quarter" idx="10"/>
          </p:nvPr>
        </p:nvSpPr>
        <p:spPr/>
        <p:txBody>
          <a:bodyPr/>
          <a:lstStyle/>
          <a:p>
            <a:pPr>
              <a:defRPr/>
            </a:pPr>
            <a:fld id="{222C2B47-41F2-42A5-AA41-34CCD9669551}" type="slidenum">
              <a:rPr lang="en-US" smtClean="0"/>
              <a:t>7</a:t>
            </a:fld>
            <a:endParaRPr lang="en-US"/>
          </a:p>
        </p:txBody>
      </p:sp>
    </p:spTree>
    <p:extLst>
      <p:ext uri="{BB962C8B-B14F-4D97-AF65-F5344CB8AC3E}">
        <p14:creationId xmlns:p14="http://schemas.microsoft.com/office/powerpoint/2010/main" val="98422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4B16-637F-D2C8-38A7-BFD5D77D0687}"/>
              </a:ext>
            </a:extLst>
          </p:cNvPr>
          <p:cNvSpPr>
            <a:spLocks noGrp="1"/>
          </p:cNvSpPr>
          <p:nvPr>
            <p:ph type="title"/>
          </p:nvPr>
        </p:nvSpPr>
        <p:spPr>
          <a:xfrm>
            <a:off x="838200" y="81887"/>
            <a:ext cx="10515600" cy="907577"/>
          </a:xfrm>
        </p:spPr>
        <p:txBody>
          <a:bodyPr/>
          <a:lstStyle/>
          <a:p>
            <a:r>
              <a:rPr lang="en-CA" sz="3600" dirty="0">
                <a:hlinkClick r:id="rId2"/>
              </a:rPr>
              <a:t>Le Maine établit un nouveau record en matière de maladies transmises par les tiques 2025</a:t>
            </a:r>
            <a:endParaRPr lang="en-CA" sz="3600" dirty="0"/>
          </a:p>
        </p:txBody>
      </p:sp>
      <p:pic>
        <p:nvPicPr>
          <p:cNvPr id="7" name="Content Placeholder 6">
            <a:extLst>
              <a:ext uri="{FF2B5EF4-FFF2-40B4-BE49-F238E27FC236}">
                <a16:creationId xmlns:a16="http://schemas.microsoft.com/office/drawing/2014/main" id="{98433C22-F2DB-8AD9-39E5-87C866278FB0}"/>
              </a:ext>
            </a:extLst>
          </p:cNvPr>
          <p:cNvPicPr>
            <a:picLocks noGrp="1" noChangeAspect="1"/>
          </p:cNvPicPr>
          <p:nvPr>
            <p:ph sz="half" idx="2"/>
          </p:nvPr>
        </p:nvPicPr>
        <p:blipFill>
          <a:blip r:embed="rId3"/>
          <a:stretch>
            <a:fillRect/>
          </a:stretch>
        </p:blipFill>
        <p:spPr>
          <a:xfrm>
            <a:off x="254759" y="1741446"/>
            <a:ext cx="5320294" cy="982208"/>
          </a:xfrm>
        </p:spPr>
      </p:pic>
      <p:sp>
        <p:nvSpPr>
          <p:cNvPr id="5" name="Slide Number Placeholder 4">
            <a:extLst>
              <a:ext uri="{FF2B5EF4-FFF2-40B4-BE49-F238E27FC236}">
                <a16:creationId xmlns:a16="http://schemas.microsoft.com/office/drawing/2014/main" id="{C9A7645B-AAA4-940C-FCAE-3B518726B4E6}"/>
              </a:ext>
            </a:extLst>
          </p:cNvPr>
          <p:cNvSpPr>
            <a:spLocks noGrp="1"/>
          </p:cNvSpPr>
          <p:nvPr>
            <p:ph type="sldNum" sz="quarter" idx="10"/>
          </p:nvPr>
        </p:nvSpPr>
        <p:spPr/>
        <p:txBody>
          <a:bodyPr/>
          <a:lstStyle/>
          <a:p>
            <a:pPr>
              <a:defRPr/>
            </a:pPr>
            <a:fld id="{222C2B47-41F2-42A5-AA41-34CCD9669551}" type="slidenum">
              <a:rPr lang="en-US" smtClean="0"/>
              <a:t>8</a:t>
            </a:fld>
            <a:endParaRPr lang="en-US"/>
          </a:p>
        </p:txBody>
      </p:sp>
      <p:sp>
        <p:nvSpPr>
          <p:cNvPr id="11" name="TextBox 10">
            <a:extLst>
              <a:ext uri="{FF2B5EF4-FFF2-40B4-BE49-F238E27FC236}">
                <a16:creationId xmlns:a16="http://schemas.microsoft.com/office/drawing/2014/main" id="{268851E7-0238-75E9-7A2B-72785942C998}"/>
              </a:ext>
            </a:extLst>
          </p:cNvPr>
          <p:cNvSpPr txBox="1"/>
          <p:nvPr/>
        </p:nvSpPr>
        <p:spPr>
          <a:xfrm>
            <a:off x="344093" y="4011660"/>
            <a:ext cx="6094428" cy="369332"/>
          </a:xfrm>
          <a:prstGeom prst="rect">
            <a:avLst/>
          </a:prstGeom>
          <a:noFill/>
        </p:spPr>
        <p:txBody>
          <a:bodyPr wrap="square">
            <a:spAutoFit/>
          </a:bodyPr>
          <a:lstStyle/>
          <a:p>
            <a:r>
              <a:rPr lang="en-CA" dirty="0">
                <a:hlinkClick r:id="rId4"/>
              </a:rPr>
              <a:t>https://data.mainepublichealth.gov/tracking/tickborne</a:t>
            </a:r>
            <a:endParaRPr lang="en-CA" dirty="0"/>
          </a:p>
        </p:txBody>
      </p:sp>
      <p:pic>
        <p:nvPicPr>
          <p:cNvPr id="13" name="Picture 12">
            <a:extLst>
              <a:ext uri="{FF2B5EF4-FFF2-40B4-BE49-F238E27FC236}">
                <a16:creationId xmlns:a16="http://schemas.microsoft.com/office/drawing/2014/main" id="{BFAA1854-6C6A-8724-8633-18F05B8332D2}"/>
              </a:ext>
            </a:extLst>
          </p:cNvPr>
          <p:cNvPicPr>
            <a:picLocks noChangeAspect="1"/>
          </p:cNvPicPr>
          <p:nvPr/>
        </p:nvPicPr>
        <p:blipFill>
          <a:blip r:embed="rId5"/>
          <a:stretch>
            <a:fillRect/>
          </a:stretch>
        </p:blipFill>
        <p:spPr>
          <a:xfrm>
            <a:off x="254759" y="2842812"/>
            <a:ext cx="5420111" cy="982208"/>
          </a:xfrm>
          <a:prstGeom prst="rect">
            <a:avLst/>
          </a:prstGeom>
        </p:spPr>
      </p:pic>
      <p:pic>
        <p:nvPicPr>
          <p:cNvPr id="15" name="Picture 14">
            <a:extLst>
              <a:ext uri="{FF2B5EF4-FFF2-40B4-BE49-F238E27FC236}">
                <a16:creationId xmlns:a16="http://schemas.microsoft.com/office/drawing/2014/main" id="{87039992-92E5-B8CF-B89B-2EABDB11D246}"/>
              </a:ext>
            </a:extLst>
          </p:cNvPr>
          <p:cNvPicPr>
            <a:picLocks noChangeAspect="1"/>
          </p:cNvPicPr>
          <p:nvPr/>
        </p:nvPicPr>
        <p:blipFill>
          <a:blip r:embed="rId6"/>
          <a:stretch>
            <a:fillRect/>
          </a:stretch>
        </p:blipFill>
        <p:spPr>
          <a:xfrm>
            <a:off x="5840327" y="3825020"/>
            <a:ext cx="5420111" cy="2775286"/>
          </a:xfrm>
          <a:prstGeom prst="rect">
            <a:avLst/>
          </a:prstGeom>
        </p:spPr>
      </p:pic>
      <p:pic>
        <p:nvPicPr>
          <p:cNvPr id="17" name="Picture 16">
            <a:extLst>
              <a:ext uri="{FF2B5EF4-FFF2-40B4-BE49-F238E27FC236}">
                <a16:creationId xmlns:a16="http://schemas.microsoft.com/office/drawing/2014/main" id="{90045D18-9048-11A6-05CD-26ABD2C4F494}"/>
              </a:ext>
            </a:extLst>
          </p:cNvPr>
          <p:cNvPicPr>
            <a:picLocks noChangeAspect="1"/>
          </p:cNvPicPr>
          <p:nvPr/>
        </p:nvPicPr>
        <p:blipFill>
          <a:blip r:embed="rId7"/>
          <a:stretch>
            <a:fillRect/>
          </a:stretch>
        </p:blipFill>
        <p:spPr>
          <a:xfrm>
            <a:off x="5840327" y="966094"/>
            <a:ext cx="5320294" cy="2790488"/>
          </a:xfrm>
          <a:prstGeom prst="rect">
            <a:avLst/>
          </a:prstGeom>
        </p:spPr>
      </p:pic>
    </p:spTree>
    <p:extLst>
      <p:ext uri="{BB962C8B-B14F-4D97-AF65-F5344CB8AC3E}">
        <p14:creationId xmlns:p14="http://schemas.microsoft.com/office/powerpoint/2010/main" val="332727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BA64-96EE-9DD0-B82B-7D663BDC1C03}"/>
              </a:ext>
            </a:extLst>
          </p:cNvPr>
          <p:cNvSpPr>
            <a:spLocks noGrp="1"/>
          </p:cNvSpPr>
          <p:nvPr>
            <p:ph type="title"/>
          </p:nvPr>
        </p:nvSpPr>
        <p:spPr>
          <a:xfrm>
            <a:off x="838200" y="-112546"/>
            <a:ext cx="10515600" cy="1177072"/>
          </a:xfrm>
        </p:spPr>
        <p:txBody>
          <a:bodyPr/>
          <a:lstStyle/>
          <a:p>
            <a:r>
              <a:rPr lang="en-CA" dirty="0"/>
              <a:t>Fièvre pourprée des montagnes Rocheuses au Mexique</a:t>
            </a:r>
          </a:p>
        </p:txBody>
      </p:sp>
      <p:sp>
        <p:nvSpPr>
          <p:cNvPr id="3" name="Content Placeholder 2">
            <a:extLst>
              <a:ext uri="{FF2B5EF4-FFF2-40B4-BE49-F238E27FC236}">
                <a16:creationId xmlns:a16="http://schemas.microsoft.com/office/drawing/2014/main" id="{0F5C2A21-D854-DD50-578B-CD8D7A3F543C}"/>
              </a:ext>
            </a:extLst>
          </p:cNvPr>
          <p:cNvSpPr>
            <a:spLocks noGrp="1"/>
          </p:cNvSpPr>
          <p:nvPr>
            <p:ph sz="half" idx="1"/>
          </p:nvPr>
        </p:nvSpPr>
        <p:spPr>
          <a:xfrm>
            <a:off x="464234" y="1098551"/>
            <a:ext cx="5555566" cy="4351338"/>
          </a:xfrm>
        </p:spPr>
        <p:txBody>
          <a:bodyPr/>
          <a:lstStyle/>
          <a:p>
            <a:pPr marL="0" indent="0">
              <a:buNone/>
            </a:pPr>
            <a:r>
              <a:rPr lang="en-CA" sz="2000" dirty="0"/>
              <a:t>Plusieurs cas de RMSF au Mexique signalés dans les actualités</a:t>
            </a:r>
          </a:p>
          <a:p>
            <a:r>
              <a:rPr lang="en-CA" sz="1800" dirty="0">
                <a:hlinkClick r:id="rId3"/>
              </a:rPr>
              <a:t>Le nombre de décès dus à la rickettsiose grimpe à 53 à Chihuahua</a:t>
            </a:r>
          </a:p>
          <a:p>
            <a:r>
              <a:rPr lang="en-CA" sz="1800" dirty="0">
                <a:hlinkClick r:id="rId4"/>
              </a:rPr>
              <a:t>Un homme de 34 ans meurt de la fièvre pourprée dans l'État de São Paulo ; il s'agit du 4e décès dans la région | G1</a:t>
            </a:r>
            <a:endParaRPr lang="en-CA" sz="1800" dirty="0"/>
          </a:p>
          <a:p>
            <a:r>
              <a:rPr lang="en-CA" sz="1800" dirty="0">
                <a:hlinkClick r:id="rId5"/>
              </a:rPr>
              <a:t>Code 13 News » Le nombre de décès dus à la rickettsiose dans l'État s'élève à 41</a:t>
            </a:r>
            <a:endParaRPr lang="en-CA" sz="1800" dirty="0"/>
          </a:p>
          <a:p>
            <a:r>
              <a:rPr lang="en-CA" sz="1800" dirty="0">
                <a:hlinkClick r:id="rId6"/>
              </a:rPr>
              <a:t>Le ministère de la Santé confirme 48 cas et 15 décès dus à la rickettsiose à Sinaloa en 2025 - El Sol de Sinaloa | Actualités locales, police, sur le Mexique, Sinaloa et le monde</a:t>
            </a:r>
            <a:endParaRPr lang="en-CA" sz="1800" dirty="0"/>
          </a:p>
          <a:p>
            <a:r>
              <a:rPr lang="en-CA" sz="1800" dirty="0">
                <a:hlinkClick r:id="rId7"/>
              </a:rPr>
              <a:t>Mexique : la Basse-Californie signale une forte augmentation des cas de rickettsiose</a:t>
            </a:r>
            <a:endParaRPr lang="en-CA" sz="1800" dirty="0"/>
          </a:p>
          <a:p>
            <a:r>
              <a:rPr lang="en-CA" sz="1800" dirty="0">
                <a:hlinkClick r:id="rId8"/>
              </a:rPr>
              <a:t>Mexique : Chihuahua signale 89 cas confirmés de rickettsiose et 43 décès</a:t>
            </a:r>
            <a:endParaRPr lang="en-CA" sz="1800" dirty="0"/>
          </a:p>
          <a:p>
            <a:r>
              <a:rPr lang="en-CA" sz="1800" dirty="0">
                <a:hlinkClick r:id="rId9"/>
              </a:rPr>
              <a:t>Salto confirme un quatrième décès dû à la fièvre pourprée | G1</a:t>
            </a:r>
            <a:endParaRPr lang="en-CA" sz="2000" dirty="0"/>
          </a:p>
          <a:p>
            <a:endParaRPr lang="en-CA" sz="2000" dirty="0"/>
          </a:p>
        </p:txBody>
      </p:sp>
      <p:sp>
        <p:nvSpPr>
          <p:cNvPr id="4" name="Content Placeholder 3">
            <a:extLst>
              <a:ext uri="{FF2B5EF4-FFF2-40B4-BE49-F238E27FC236}">
                <a16:creationId xmlns:a16="http://schemas.microsoft.com/office/drawing/2014/main" id="{4E289063-C6B8-8DCA-73EA-0C6915A52D7A}"/>
              </a:ext>
            </a:extLst>
          </p:cNvPr>
          <p:cNvSpPr>
            <a:spLocks noGrp="1"/>
          </p:cNvSpPr>
          <p:nvPr>
            <p:ph sz="half" idx="2"/>
          </p:nvPr>
        </p:nvSpPr>
        <p:spPr>
          <a:xfrm>
            <a:off x="6243851" y="1098551"/>
            <a:ext cx="5109949" cy="2175669"/>
          </a:xfrm>
        </p:spPr>
        <p:txBody>
          <a:bodyPr/>
          <a:lstStyle/>
          <a:p>
            <a:r>
              <a:rPr lang="en-CA" sz="2000" dirty="0">
                <a:hlinkClick r:id="rId10"/>
              </a:rPr>
              <a:t>Conseils et avis aux voyageurs pour le Mexique</a:t>
            </a:r>
            <a:endParaRPr lang="en-CA" sz="2000" dirty="0">
              <a:hlinkClick r:id="rId11"/>
            </a:endParaRPr>
          </a:p>
          <a:p>
            <a:r>
              <a:rPr lang="en-CA" sz="2000" dirty="0">
                <a:hlinkClick r:id="rId11"/>
              </a:rPr>
              <a:t>Fièvre pourprée des montagnes Rocheuses au Mexique - Niveau 1 - Prendre les précautions habituelles - Avis de santé aux voyageurs | Santé des voyageurs | CDC</a:t>
            </a:r>
            <a:endParaRPr lang="en-CA" sz="2000" dirty="0"/>
          </a:p>
          <a:p>
            <a:endParaRPr lang="en-CA" sz="2000" dirty="0"/>
          </a:p>
        </p:txBody>
      </p:sp>
      <p:sp>
        <p:nvSpPr>
          <p:cNvPr id="5" name="Slide Number Placeholder 4">
            <a:extLst>
              <a:ext uri="{FF2B5EF4-FFF2-40B4-BE49-F238E27FC236}">
                <a16:creationId xmlns:a16="http://schemas.microsoft.com/office/drawing/2014/main" id="{AEA2C698-887E-3078-AC16-2B424162BEF2}"/>
              </a:ext>
            </a:extLst>
          </p:cNvPr>
          <p:cNvSpPr>
            <a:spLocks noGrp="1"/>
          </p:cNvSpPr>
          <p:nvPr>
            <p:ph type="sldNum" sz="quarter" idx="10"/>
          </p:nvPr>
        </p:nvSpPr>
        <p:spPr/>
        <p:txBody>
          <a:bodyPr/>
          <a:lstStyle/>
          <a:p>
            <a:pPr>
              <a:defRPr/>
            </a:pPr>
            <a:fld id="{222C2B47-41F2-42A5-AA41-34CCD9669551}" type="slidenum">
              <a:rPr lang="en-US" smtClean="0"/>
              <a:t>9</a:t>
            </a:fld>
            <a:endParaRPr lang="en-US" dirty="0"/>
          </a:p>
        </p:txBody>
      </p:sp>
      <p:pic>
        <p:nvPicPr>
          <p:cNvPr id="2050" name="Picture 2">
            <a:extLst>
              <a:ext uri="{FF2B5EF4-FFF2-40B4-BE49-F238E27FC236}">
                <a16:creationId xmlns:a16="http://schemas.microsoft.com/office/drawing/2014/main" id="{44730680-B483-3BD5-78E7-23FF1B6316B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9896" y="2928251"/>
            <a:ext cx="4437857"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20118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A5DF6-1A5F-4E66-88E5-ADFD468ED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D8EE15-F40F-4017-B414-B4DD51C859E9}">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3.xml><?xml version="1.0" encoding="utf-8"?>
<ds:datastoreItem xmlns:ds="http://schemas.openxmlformats.org/officeDocument/2006/customXml" ds:itemID="{2F8F58B0-FF02-4E8F-8D87-C62093F402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27200</TotalTime>
  <Words>1334</Words>
  <Application>Microsoft Office PowerPoint</Application>
  <PresentationFormat>Widescreen</PresentationFormat>
  <Paragraphs>121</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2_Office Theme</vt:lpstr>
      <vt:lpstr>Communauté pour les maladies émergentes et zoonotiques Identifier les risques émergents grâce à l'intelligence collective</vt:lpstr>
      <vt:lpstr>La tique asiatique à longues cornes aux États-Unis</vt:lpstr>
      <vt:lpstr>Nouvelle mouche à vis</vt:lpstr>
      <vt:lpstr>Nouvelle mouche à vis sans fin</vt:lpstr>
      <vt:lpstr>Grippe H5N1 mortelle chez un chien : Alberta, Canada | Blog Worms &amp; Germs</vt:lpstr>
      <vt:lpstr>Article complet : Les chats sont plus sensibles aux virus grippaux du sous-type H3 que les chiens </vt:lpstr>
      <vt:lpstr>RHD sur l'île de Vancouver</vt:lpstr>
      <vt:lpstr>Le Maine établit un nouveau record en matière de maladies transmises par les tiques 2025</vt:lpstr>
      <vt:lpstr>Fièvre pourprée des montagnes Rocheuses au Mexique</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docId:591A7603D7FFB5658273BE72C3BC8834</cp:keywords>
  <cp:lastModifiedBy>Osborn, Andrea (CFIA/ACIA)</cp:lastModifiedBy>
  <cp:revision>593</cp:revision>
  <dcterms:created xsi:type="dcterms:W3CDTF">2020-02-07T23:34:08Z</dcterms:created>
  <dcterms:modified xsi:type="dcterms:W3CDTF">2026-01-13T15:58:11Z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