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6"/>
  </p:notesMasterIdLst>
  <p:sldIdLst>
    <p:sldId id="256" r:id="rId5"/>
    <p:sldId id="574" r:id="rId6"/>
    <p:sldId id="514" r:id="rId7"/>
    <p:sldId id="713" r:id="rId8"/>
    <p:sldId id="709" r:id="rId9"/>
    <p:sldId id="712" r:id="rId10"/>
    <p:sldId id="711" r:id="rId11"/>
    <p:sldId id="710" r:id="rId12"/>
    <p:sldId id="515" r:id="rId13"/>
    <p:sldId id="714" r:id="rId14"/>
    <p:sldId id="414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, Andrea" initials="" lastIdx="8" clrIdx="0"/>
  <p:cmAuthor id="2" name="Zana Dukadzinac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6BFDCC-D6BA-6509-4B9B-D1328714F177}" v="15" dt="2026-04-21T16:15:19.2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59" autoAdjust="0"/>
    <p:restoredTop sz="82161" autoAdjust="0"/>
  </p:normalViewPr>
  <p:slideViewPr>
    <p:cSldViewPr snapToGrid="0">
      <p:cViewPr varScale="1">
        <p:scale>
          <a:sx n="71" d="100"/>
          <a:sy n="71" d="100"/>
        </p:scale>
        <p:origin x="60" y="1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born, Andrea (CFIA/ACIA)" userId="016df1cd-5d71-41bc-8fec-8f09298258d4" providerId="ADAL" clId="{689FFCF3-C41B-465D-9CE1-BDE4E972FD80}"/>
    <pc:docChg chg="undo custSel addSld delSld modSld sldOrd">
      <pc:chgData name="Osborn, Andrea (CFIA/ACIA)" userId="016df1cd-5d71-41bc-8fec-8f09298258d4" providerId="ADAL" clId="{689FFCF3-C41B-465D-9CE1-BDE4E972FD80}" dt="2026-04-14T17:21:59.433" v="2648"/>
      <pc:docMkLst>
        <pc:docMk/>
      </pc:docMkLst>
      <pc:sldChg chg="modSp mod">
        <pc:chgData name="Osborn, Andrea (CFIA/ACIA)" userId="016df1cd-5d71-41bc-8fec-8f09298258d4" providerId="ADAL" clId="{689FFCF3-C41B-465D-9CE1-BDE4E972FD80}" dt="2026-04-07T17:12:09.415" v="13" actId="20577"/>
        <pc:sldMkLst>
          <pc:docMk/>
          <pc:sldMk cId="3759988467" sldId="256"/>
        </pc:sldMkLst>
        <pc:spChg chg="mod">
          <ac:chgData name="Osborn, Andrea (CFIA/ACIA)" userId="016df1cd-5d71-41bc-8fec-8f09298258d4" providerId="ADAL" clId="{689FFCF3-C41B-465D-9CE1-BDE4E972FD80}" dt="2026-04-07T17:12:09.415" v="13" actId="20577"/>
          <ac:spMkLst>
            <pc:docMk/>
            <pc:sldMk cId="3759988467" sldId="256"/>
            <ac:spMk id="14339" creationId="{00000000-0000-0000-0000-000000000000}"/>
          </ac:spMkLst>
        </pc:spChg>
      </pc:sldChg>
      <pc:sldChg chg="modSp mod">
        <pc:chgData name="Osborn, Andrea (CFIA/ACIA)" userId="016df1cd-5d71-41bc-8fec-8f09298258d4" providerId="ADAL" clId="{689FFCF3-C41B-465D-9CE1-BDE4E972FD80}" dt="2026-04-07T22:23:55.687" v="2051" actId="113"/>
        <pc:sldMkLst>
          <pc:docMk/>
          <pc:sldMk cId="554606193" sldId="414"/>
        </pc:sldMkLst>
        <pc:spChg chg="mod">
          <ac:chgData name="Osborn, Andrea (CFIA/ACIA)" userId="016df1cd-5d71-41bc-8fec-8f09298258d4" providerId="ADAL" clId="{689FFCF3-C41B-465D-9CE1-BDE4E972FD80}" dt="2026-04-07T22:23:55.687" v="2051" actId="113"/>
          <ac:spMkLst>
            <pc:docMk/>
            <pc:sldMk cId="554606193" sldId="414"/>
            <ac:spMk id="3" creationId="{E0358116-4837-5B9B-CD0E-B46A3D574603}"/>
          </ac:spMkLst>
        </pc:spChg>
      </pc:sldChg>
      <pc:sldChg chg="addSp delSp modSp mod modShow modNotesTx">
        <pc:chgData name="Osborn, Andrea (CFIA/ACIA)" userId="016df1cd-5d71-41bc-8fec-8f09298258d4" providerId="ADAL" clId="{689FFCF3-C41B-465D-9CE1-BDE4E972FD80}" dt="2026-04-13T23:32:31.906" v="2317" actId="1076"/>
        <pc:sldMkLst>
          <pc:docMk/>
          <pc:sldMk cId="3914868085" sldId="514"/>
        </pc:sldMkLst>
        <pc:spChg chg="mod">
          <ac:chgData name="Osborn, Andrea (CFIA/ACIA)" userId="016df1cd-5d71-41bc-8fec-8f09298258d4" providerId="ADAL" clId="{689FFCF3-C41B-465D-9CE1-BDE4E972FD80}" dt="2026-04-13T23:32:28.737" v="2316" actId="14100"/>
          <ac:spMkLst>
            <pc:docMk/>
            <pc:sldMk cId="3914868085" sldId="514"/>
            <ac:spMk id="2" creationId="{2DABD831-BB82-664F-26F0-C6AF5B67BA88}"/>
          </ac:spMkLst>
        </pc:spChg>
        <pc:spChg chg="mod">
          <ac:chgData name="Osborn, Andrea (CFIA/ACIA)" userId="016df1cd-5d71-41bc-8fec-8f09298258d4" providerId="ADAL" clId="{689FFCF3-C41B-465D-9CE1-BDE4E972FD80}" dt="2026-04-13T23:32:31.906" v="2317" actId="1076"/>
          <ac:spMkLst>
            <pc:docMk/>
            <pc:sldMk cId="3914868085" sldId="514"/>
            <ac:spMk id="5" creationId="{04040C6D-32D5-B98E-FC53-5132FEE8EF5A}"/>
          </ac:spMkLst>
        </pc:spChg>
        <pc:spChg chg="add mod">
          <ac:chgData name="Osborn, Andrea (CFIA/ACIA)" userId="016df1cd-5d71-41bc-8fec-8f09298258d4" providerId="ADAL" clId="{689FFCF3-C41B-465D-9CE1-BDE4E972FD80}" dt="2026-04-07T18:23:03.833" v="347" actId="14100"/>
          <ac:spMkLst>
            <pc:docMk/>
            <pc:sldMk cId="3914868085" sldId="514"/>
            <ac:spMk id="12" creationId="{1C6AB176-A43B-5FD9-C75D-587947C2B935}"/>
          </ac:spMkLst>
        </pc:spChg>
        <pc:spChg chg="add mod">
          <ac:chgData name="Osborn, Andrea (CFIA/ACIA)" userId="016df1cd-5d71-41bc-8fec-8f09298258d4" providerId="ADAL" clId="{689FFCF3-C41B-465D-9CE1-BDE4E972FD80}" dt="2026-04-07T18:23:19.188" v="363" actId="14100"/>
          <ac:spMkLst>
            <pc:docMk/>
            <pc:sldMk cId="3914868085" sldId="514"/>
            <ac:spMk id="14" creationId="{B93C7CEF-3942-8317-CFAA-BE99BAD63F31}"/>
          </ac:spMkLst>
        </pc:spChg>
        <pc:picChg chg="add mod">
          <ac:chgData name="Osborn, Andrea (CFIA/ACIA)" userId="016df1cd-5d71-41bc-8fec-8f09298258d4" providerId="ADAL" clId="{689FFCF3-C41B-465D-9CE1-BDE4E972FD80}" dt="2026-04-07T18:21:05.814" v="319" actId="1076"/>
          <ac:picMkLst>
            <pc:docMk/>
            <pc:sldMk cId="3914868085" sldId="514"/>
            <ac:picMk id="8" creationId="{DCAD4941-5CDE-403F-32AD-30252DE136B6}"/>
          </ac:picMkLst>
        </pc:picChg>
        <pc:picChg chg="add mod modCrop">
          <ac:chgData name="Osborn, Andrea (CFIA/ACIA)" userId="016df1cd-5d71-41bc-8fec-8f09298258d4" providerId="ADAL" clId="{689FFCF3-C41B-465D-9CE1-BDE4E972FD80}" dt="2026-04-07T18:22:04.351" v="326" actId="732"/>
          <ac:picMkLst>
            <pc:docMk/>
            <pc:sldMk cId="3914868085" sldId="514"/>
            <ac:picMk id="11" creationId="{0BCB8613-5DD6-FA48-CC68-288CA58C2B6D}"/>
          </ac:picMkLst>
        </pc:picChg>
      </pc:sldChg>
      <pc:sldChg chg="addSp delSp modSp mod modClrScheme chgLayout">
        <pc:chgData name="Osborn, Andrea (CFIA/ACIA)" userId="016df1cd-5d71-41bc-8fec-8f09298258d4" providerId="ADAL" clId="{689FFCF3-C41B-465D-9CE1-BDE4E972FD80}" dt="2026-04-07T22:24:14.826" v="2061" actId="20577"/>
        <pc:sldMkLst>
          <pc:docMk/>
          <pc:sldMk cId="2206488396" sldId="515"/>
        </pc:sldMkLst>
        <pc:spChg chg="mod ord">
          <ac:chgData name="Osborn, Andrea (CFIA/ACIA)" userId="016df1cd-5d71-41bc-8fec-8f09298258d4" providerId="ADAL" clId="{689FFCF3-C41B-465D-9CE1-BDE4E972FD80}" dt="2026-04-07T20:52:53.846" v="2022" actId="1076"/>
          <ac:spMkLst>
            <pc:docMk/>
            <pc:sldMk cId="2206488396" sldId="515"/>
            <ac:spMk id="2" creationId="{FD360703-9E8F-7293-C7FC-E3D8346C2A6C}"/>
          </ac:spMkLst>
        </pc:spChg>
        <pc:spChg chg="mod ord">
          <ac:chgData name="Osborn, Andrea (CFIA/ACIA)" userId="016df1cd-5d71-41bc-8fec-8f09298258d4" providerId="ADAL" clId="{689FFCF3-C41B-465D-9CE1-BDE4E972FD80}" dt="2026-04-07T22:24:14.826" v="2061" actId="20577"/>
          <ac:spMkLst>
            <pc:docMk/>
            <pc:sldMk cId="2206488396" sldId="515"/>
            <ac:spMk id="3" creationId="{A2AF7046-26F9-8A04-9ABD-7995B2F16FEF}"/>
          </ac:spMkLst>
        </pc:spChg>
        <pc:spChg chg="mod ord">
          <ac:chgData name="Osborn, Andrea (CFIA/ACIA)" userId="016df1cd-5d71-41bc-8fec-8f09298258d4" providerId="ADAL" clId="{689FFCF3-C41B-465D-9CE1-BDE4E972FD80}" dt="2026-04-07T20:52:49.912" v="2021" actId="700"/>
          <ac:spMkLst>
            <pc:docMk/>
            <pc:sldMk cId="2206488396" sldId="515"/>
            <ac:spMk id="5" creationId="{CA01F906-FE88-C7F4-4DE9-19022C5269D2}"/>
          </ac:spMkLst>
        </pc:spChg>
      </pc:sldChg>
      <pc:sldChg chg="addSp delSp modSp mod modShow modNotesTx">
        <pc:chgData name="Osborn, Andrea (CFIA/ACIA)" userId="016df1cd-5d71-41bc-8fec-8f09298258d4" providerId="ADAL" clId="{689FFCF3-C41B-465D-9CE1-BDE4E972FD80}" dt="2026-04-13T23:37:43.210" v="2360" actId="114"/>
        <pc:sldMkLst>
          <pc:docMk/>
          <pc:sldMk cId="2690762273" sldId="574"/>
        </pc:sldMkLst>
        <pc:spChg chg="add mod">
          <ac:chgData name="Osborn, Andrea (CFIA/ACIA)" userId="016df1cd-5d71-41bc-8fec-8f09298258d4" providerId="ADAL" clId="{689FFCF3-C41B-465D-9CE1-BDE4E972FD80}" dt="2026-04-13T23:37:43.210" v="2360" actId="114"/>
          <ac:spMkLst>
            <pc:docMk/>
            <pc:sldMk cId="2690762273" sldId="574"/>
            <ac:spMk id="8" creationId="{F2D31027-1F45-30A5-A8E4-10DA15B94246}"/>
          </ac:spMkLst>
        </pc:spChg>
        <pc:spChg chg="mod">
          <ac:chgData name="Osborn, Andrea (CFIA/ACIA)" userId="016df1cd-5d71-41bc-8fec-8f09298258d4" providerId="ADAL" clId="{689FFCF3-C41B-465D-9CE1-BDE4E972FD80}" dt="2026-04-13T23:37:34.430" v="2359" actId="14100"/>
          <ac:spMkLst>
            <pc:docMk/>
            <pc:sldMk cId="2690762273" sldId="574"/>
            <ac:spMk id="24579" creationId="{5B18BBCE-525F-386A-8D1E-02C20D67DCA5}"/>
          </ac:spMkLst>
        </pc:spChg>
        <pc:spChg chg="mod">
          <ac:chgData name="Osborn, Andrea (CFIA/ACIA)" userId="016df1cd-5d71-41bc-8fec-8f09298258d4" providerId="ADAL" clId="{689FFCF3-C41B-465D-9CE1-BDE4E972FD80}" dt="2026-04-13T23:35:40.238" v="2342" actId="14100"/>
          <ac:spMkLst>
            <pc:docMk/>
            <pc:sldMk cId="2690762273" sldId="574"/>
            <ac:spMk id="24583" creationId="{E1B58F6C-CC0B-A721-3DA7-E61F0C56758E}"/>
          </ac:spMkLst>
        </pc:spChg>
        <pc:picChg chg="add mod">
          <ac:chgData name="Osborn, Andrea (CFIA/ACIA)" userId="016df1cd-5d71-41bc-8fec-8f09298258d4" providerId="ADAL" clId="{689FFCF3-C41B-465D-9CE1-BDE4E972FD80}" dt="2026-04-13T23:34:09.355" v="2322" actId="14100"/>
          <ac:picMkLst>
            <pc:docMk/>
            <pc:sldMk cId="2690762273" sldId="574"/>
            <ac:picMk id="5" creationId="{AE119900-7DB0-98BA-B691-9A047AD345B5}"/>
          </ac:picMkLst>
        </pc:picChg>
        <pc:picChg chg="add mod ord">
          <ac:chgData name="Osborn, Andrea (CFIA/ACIA)" userId="016df1cd-5d71-41bc-8fec-8f09298258d4" providerId="ADAL" clId="{689FFCF3-C41B-465D-9CE1-BDE4E972FD80}" dt="2026-04-13T23:35:37.728" v="2341" actId="1076"/>
          <ac:picMkLst>
            <pc:docMk/>
            <pc:sldMk cId="2690762273" sldId="574"/>
            <ac:picMk id="7" creationId="{830AA078-C454-B013-BE0B-8965BE850811}"/>
          </ac:picMkLst>
        </pc:picChg>
      </pc:sldChg>
      <pc:sldChg chg="addSp modSp add mod">
        <pc:chgData name="Osborn, Andrea (CFIA/ACIA)" userId="016df1cd-5d71-41bc-8fec-8f09298258d4" providerId="ADAL" clId="{689FFCF3-C41B-465D-9CE1-BDE4E972FD80}" dt="2026-04-14T16:10:55.057" v="2644" actId="14100"/>
        <pc:sldMkLst>
          <pc:docMk/>
          <pc:sldMk cId="3204059467" sldId="709"/>
        </pc:sldMkLst>
        <pc:spChg chg="mod">
          <ac:chgData name="Osborn, Andrea (CFIA/ACIA)" userId="016df1cd-5d71-41bc-8fec-8f09298258d4" providerId="ADAL" clId="{689FFCF3-C41B-465D-9CE1-BDE4E972FD80}" dt="2026-04-07T17:58:39.271" v="140" actId="20577"/>
          <ac:spMkLst>
            <pc:docMk/>
            <pc:sldMk cId="3204059467" sldId="709"/>
            <ac:spMk id="2" creationId="{8F5524A1-A129-CD28-201A-3ED45A12F9E5}"/>
          </ac:spMkLst>
        </pc:spChg>
        <pc:spChg chg="add mod">
          <ac:chgData name="Osborn, Andrea (CFIA/ACIA)" userId="016df1cd-5d71-41bc-8fec-8f09298258d4" providerId="ADAL" clId="{689FFCF3-C41B-465D-9CE1-BDE4E972FD80}" dt="2026-04-14T16:06:07.759" v="2422" actId="1076"/>
          <ac:spMkLst>
            <pc:docMk/>
            <pc:sldMk cId="3204059467" sldId="709"/>
            <ac:spMk id="6" creationId="{4E1BD388-479D-D7FE-4AD9-DE1AFFA10528}"/>
          </ac:spMkLst>
        </pc:spChg>
        <pc:spChg chg="mod">
          <ac:chgData name="Osborn, Andrea (CFIA/ACIA)" userId="016df1cd-5d71-41bc-8fec-8f09298258d4" providerId="ADAL" clId="{689FFCF3-C41B-465D-9CE1-BDE4E972FD80}" dt="2026-04-07T18:48:29.489" v="1002" actId="1076"/>
          <ac:spMkLst>
            <pc:docMk/>
            <pc:sldMk cId="3204059467" sldId="709"/>
            <ac:spMk id="7" creationId="{08DC91C9-3642-9422-EF12-316D57D35C2C}"/>
          </ac:spMkLst>
        </pc:spChg>
        <pc:picChg chg="mod">
          <ac:chgData name="Osborn, Andrea (CFIA/ACIA)" userId="016df1cd-5d71-41bc-8fec-8f09298258d4" providerId="ADAL" clId="{689FFCF3-C41B-465D-9CE1-BDE4E972FD80}" dt="2026-04-14T16:10:55.057" v="2644" actId="14100"/>
          <ac:picMkLst>
            <pc:docMk/>
            <pc:sldMk cId="3204059467" sldId="709"/>
            <ac:picMk id="5" creationId="{E52B3936-637C-BC38-6C9B-68DF2E7ABF14}"/>
          </ac:picMkLst>
        </pc:picChg>
      </pc:sldChg>
      <pc:sldChg chg="addSp delSp modSp new mod ord setBg">
        <pc:chgData name="Osborn, Andrea (CFIA/ACIA)" userId="016df1cd-5d71-41bc-8fec-8f09298258d4" providerId="ADAL" clId="{689FFCF3-C41B-465D-9CE1-BDE4E972FD80}" dt="2026-04-14T17:21:59.433" v="2648"/>
        <pc:sldMkLst>
          <pc:docMk/>
          <pc:sldMk cId="2751235094" sldId="710"/>
        </pc:sldMkLst>
        <pc:spChg chg="mod">
          <ac:chgData name="Osborn, Andrea (CFIA/ACIA)" userId="016df1cd-5d71-41bc-8fec-8f09298258d4" providerId="ADAL" clId="{689FFCF3-C41B-465D-9CE1-BDE4E972FD80}" dt="2026-04-07T19:49:48.783" v="1646" actId="1076"/>
          <ac:spMkLst>
            <pc:docMk/>
            <pc:sldMk cId="2751235094" sldId="710"/>
            <ac:spMk id="2" creationId="{4B1035A2-E3F9-2642-F736-B32006B3522E}"/>
          </ac:spMkLst>
        </pc:spChg>
        <pc:spChg chg="mod ord">
          <ac:chgData name="Osborn, Andrea (CFIA/ACIA)" userId="016df1cd-5d71-41bc-8fec-8f09298258d4" providerId="ADAL" clId="{689FFCF3-C41B-465D-9CE1-BDE4E972FD80}" dt="2026-04-13T23:36:57.890" v="2344" actId="20577"/>
          <ac:spMkLst>
            <pc:docMk/>
            <pc:sldMk cId="2751235094" sldId="710"/>
            <ac:spMk id="3" creationId="{96B4FD09-48F1-2278-3B92-A35367AD180A}"/>
          </ac:spMkLst>
        </pc:spChg>
        <pc:spChg chg="mod">
          <ac:chgData name="Osborn, Andrea (CFIA/ACIA)" userId="016df1cd-5d71-41bc-8fec-8f09298258d4" providerId="ADAL" clId="{689FFCF3-C41B-465D-9CE1-BDE4E972FD80}" dt="2026-04-07T19:49:39.652" v="1644" actId="26606"/>
          <ac:spMkLst>
            <pc:docMk/>
            <pc:sldMk cId="2751235094" sldId="710"/>
            <ac:spMk id="5" creationId="{E9373850-6AEF-907A-2366-4FD3DEEDE823}"/>
          </ac:spMkLst>
        </pc:spChg>
        <pc:spChg chg="add">
          <ac:chgData name="Osborn, Andrea (CFIA/ACIA)" userId="016df1cd-5d71-41bc-8fec-8f09298258d4" providerId="ADAL" clId="{689FFCF3-C41B-465D-9CE1-BDE4E972FD80}" dt="2026-04-07T19:49:39.652" v="1644" actId="26606"/>
          <ac:spMkLst>
            <pc:docMk/>
            <pc:sldMk cId="2751235094" sldId="710"/>
            <ac:spMk id="22" creationId="{D1D34770-47A8-402C-AF23-2B653F2D88C1}"/>
          </ac:spMkLst>
        </pc:spChg>
        <pc:picChg chg="add mod">
          <ac:chgData name="Osborn, Andrea (CFIA/ACIA)" userId="016df1cd-5d71-41bc-8fec-8f09298258d4" providerId="ADAL" clId="{689FFCF3-C41B-465D-9CE1-BDE4E972FD80}" dt="2026-04-07T19:49:39.652" v="1644" actId="26606"/>
          <ac:picMkLst>
            <pc:docMk/>
            <pc:sldMk cId="2751235094" sldId="710"/>
            <ac:picMk id="7" creationId="{D12E33EA-8D96-9125-D53A-E90DC4928367}"/>
          </ac:picMkLst>
        </pc:picChg>
      </pc:sldChg>
      <pc:sldChg chg="addSp delSp modSp new mod">
        <pc:chgData name="Osborn, Andrea (CFIA/ACIA)" userId="016df1cd-5d71-41bc-8fec-8f09298258d4" providerId="ADAL" clId="{689FFCF3-C41B-465D-9CE1-BDE4E972FD80}" dt="2026-04-07T20:45:55.598" v="2018" actId="1076"/>
        <pc:sldMkLst>
          <pc:docMk/>
          <pc:sldMk cId="3035140275" sldId="711"/>
        </pc:sldMkLst>
        <pc:spChg chg="mod">
          <ac:chgData name="Osborn, Andrea (CFIA/ACIA)" userId="016df1cd-5d71-41bc-8fec-8f09298258d4" providerId="ADAL" clId="{689FFCF3-C41B-465D-9CE1-BDE4E972FD80}" dt="2026-04-07T19:58:06.739" v="1967" actId="14100"/>
          <ac:spMkLst>
            <pc:docMk/>
            <pc:sldMk cId="3035140275" sldId="711"/>
            <ac:spMk id="2" creationId="{07DB290F-924F-EA65-75A7-9EC54E27506A}"/>
          </ac:spMkLst>
        </pc:spChg>
        <pc:spChg chg="mod">
          <ac:chgData name="Osborn, Andrea (CFIA/ACIA)" userId="016df1cd-5d71-41bc-8fec-8f09298258d4" providerId="ADAL" clId="{689FFCF3-C41B-465D-9CE1-BDE4E972FD80}" dt="2026-04-07T20:00:00.824" v="2016" actId="20577"/>
          <ac:spMkLst>
            <pc:docMk/>
            <pc:sldMk cId="3035140275" sldId="711"/>
            <ac:spMk id="3" creationId="{91412A47-DE09-933B-A01D-0F274D64CECF}"/>
          </ac:spMkLst>
        </pc:spChg>
        <pc:picChg chg="add mod ord">
          <ac:chgData name="Osborn, Andrea (CFIA/ACIA)" userId="016df1cd-5d71-41bc-8fec-8f09298258d4" providerId="ADAL" clId="{689FFCF3-C41B-465D-9CE1-BDE4E972FD80}" dt="2026-04-07T20:45:55.598" v="2018" actId="1076"/>
          <ac:picMkLst>
            <pc:docMk/>
            <pc:sldMk cId="3035140275" sldId="711"/>
            <ac:picMk id="7" creationId="{36CE0898-33DE-4F51-4AB0-6B3D0813B4DC}"/>
          </ac:picMkLst>
        </pc:picChg>
      </pc:sldChg>
      <pc:sldChg chg="addSp delSp modSp new mod">
        <pc:chgData name="Osborn, Andrea (CFIA/ACIA)" userId="016df1cd-5d71-41bc-8fec-8f09298258d4" providerId="ADAL" clId="{689FFCF3-C41B-465D-9CE1-BDE4E972FD80}" dt="2026-04-13T23:38:41.575" v="2366" actId="20577"/>
        <pc:sldMkLst>
          <pc:docMk/>
          <pc:sldMk cId="103207418" sldId="712"/>
        </pc:sldMkLst>
        <pc:spChg chg="mod">
          <ac:chgData name="Osborn, Andrea (CFIA/ACIA)" userId="016df1cd-5d71-41bc-8fec-8f09298258d4" providerId="ADAL" clId="{689FFCF3-C41B-465D-9CE1-BDE4E972FD80}" dt="2026-04-07T18:48:43.063" v="1003" actId="255"/>
          <ac:spMkLst>
            <pc:docMk/>
            <pc:sldMk cId="103207418" sldId="712"/>
            <ac:spMk id="2" creationId="{45E5552F-5ADF-B702-DA3B-133090E1FD97}"/>
          </ac:spMkLst>
        </pc:spChg>
        <pc:spChg chg="mod">
          <ac:chgData name="Osborn, Andrea (CFIA/ACIA)" userId="016df1cd-5d71-41bc-8fec-8f09298258d4" providerId="ADAL" clId="{689FFCF3-C41B-465D-9CE1-BDE4E972FD80}" dt="2026-04-13T23:38:41.575" v="2366" actId="20577"/>
          <ac:spMkLst>
            <pc:docMk/>
            <pc:sldMk cId="103207418" sldId="712"/>
            <ac:spMk id="3" creationId="{9F86C760-AE29-A930-6A39-6E99A62DB93C}"/>
          </ac:spMkLst>
        </pc:spChg>
        <pc:spChg chg="add mod">
          <ac:chgData name="Osborn, Andrea (CFIA/ACIA)" userId="016df1cd-5d71-41bc-8fec-8f09298258d4" providerId="ADAL" clId="{689FFCF3-C41B-465D-9CE1-BDE4E972FD80}" dt="2026-04-07T18:58:33.350" v="1264" actId="1076"/>
          <ac:spMkLst>
            <pc:docMk/>
            <pc:sldMk cId="103207418" sldId="712"/>
            <ac:spMk id="10" creationId="{6E42DE1A-333A-2FE8-B1B1-AF4194F494BB}"/>
          </ac:spMkLst>
        </pc:spChg>
        <pc:picChg chg="add mod">
          <ac:chgData name="Osborn, Andrea (CFIA/ACIA)" userId="016df1cd-5d71-41bc-8fec-8f09298258d4" providerId="ADAL" clId="{689FFCF3-C41B-465D-9CE1-BDE4E972FD80}" dt="2026-04-07T18:58:17.325" v="1262"/>
          <ac:picMkLst>
            <pc:docMk/>
            <pc:sldMk cId="103207418" sldId="712"/>
            <ac:picMk id="8" creationId="{293BA8B1-F7B2-3CCF-A336-A2C6C7818E6F}"/>
          </ac:picMkLst>
        </pc:picChg>
      </pc:sldChg>
      <pc:sldChg chg="addSp delSp modSp add mod modShow modNotesTx">
        <pc:chgData name="Osborn, Andrea (CFIA/ACIA)" userId="016df1cd-5d71-41bc-8fec-8f09298258d4" providerId="ADAL" clId="{689FFCF3-C41B-465D-9CE1-BDE4E972FD80}" dt="2026-04-14T16:10:09.689" v="2642" actId="113"/>
        <pc:sldMkLst>
          <pc:docMk/>
          <pc:sldMk cId="3378395255" sldId="713"/>
        </pc:sldMkLst>
        <pc:spChg chg="mod">
          <ac:chgData name="Osborn, Andrea (CFIA/ACIA)" userId="016df1cd-5d71-41bc-8fec-8f09298258d4" providerId="ADAL" clId="{689FFCF3-C41B-465D-9CE1-BDE4E972FD80}" dt="2026-04-07T18:45:30.924" v="982" actId="14100"/>
          <ac:spMkLst>
            <pc:docMk/>
            <pc:sldMk cId="3378395255" sldId="713"/>
            <ac:spMk id="2" creationId="{3C41AFB5-C7A2-F060-CD90-E6051E163801}"/>
          </ac:spMkLst>
        </pc:spChg>
        <pc:spChg chg="mod">
          <ac:chgData name="Osborn, Andrea (CFIA/ACIA)" userId="016df1cd-5d71-41bc-8fec-8f09298258d4" providerId="ADAL" clId="{689FFCF3-C41B-465D-9CE1-BDE4E972FD80}" dt="2026-04-07T18:40:58.679" v="848" actId="14100"/>
          <ac:spMkLst>
            <pc:docMk/>
            <pc:sldMk cId="3378395255" sldId="713"/>
            <ac:spMk id="4" creationId="{6B6263ED-FAE6-FB1F-77E4-ADD052E09360}"/>
          </ac:spMkLst>
        </pc:spChg>
        <pc:spChg chg="add mod">
          <ac:chgData name="Osborn, Andrea (CFIA/ACIA)" userId="016df1cd-5d71-41bc-8fec-8f09298258d4" providerId="ADAL" clId="{689FFCF3-C41B-465D-9CE1-BDE4E972FD80}" dt="2026-04-14T16:10:09.689" v="2642" actId="113"/>
          <ac:spMkLst>
            <pc:docMk/>
            <pc:sldMk cId="3378395255" sldId="713"/>
            <ac:spMk id="6" creationId="{F06F895B-608E-32D6-67B8-1284CE782E14}"/>
          </ac:spMkLst>
        </pc:spChg>
        <pc:spChg chg="mod">
          <ac:chgData name="Osborn, Andrea (CFIA/ACIA)" userId="016df1cd-5d71-41bc-8fec-8f09298258d4" providerId="ADAL" clId="{689FFCF3-C41B-465D-9CE1-BDE4E972FD80}" dt="2026-04-07T18:45:04.739" v="980" actId="20577"/>
          <ac:spMkLst>
            <pc:docMk/>
            <pc:sldMk cId="3378395255" sldId="713"/>
            <ac:spMk id="8" creationId="{FD964778-D282-BC90-DD41-8D4E6276FC29}"/>
          </ac:spMkLst>
        </pc:spChg>
        <pc:spChg chg="add mod">
          <ac:chgData name="Osborn, Andrea (CFIA/ACIA)" userId="016df1cd-5d71-41bc-8fec-8f09298258d4" providerId="ADAL" clId="{689FFCF3-C41B-465D-9CE1-BDE4E972FD80}" dt="2026-04-07T18:45:54.100" v="988" actId="1076"/>
          <ac:spMkLst>
            <pc:docMk/>
            <pc:sldMk cId="3378395255" sldId="713"/>
            <ac:spMk id="9" creationId="{F5171ED6-9BB5-322E-4715-FFE1A56F2BB1}"/>
          </ac:spMkLst>
        </pc:spChg>
        <pc:picChg chg="add mod">
          <ac:chgData name="Osborn, Andrea (CFIA/ACIA)" userId="016df1cd-5d71-41bc-8fec-8f09298258d4" providerId="ADAL" clId="{689FFCF3-C41B-465D-9CE1-BDE4E972FD80}" dt="2026-04-07T18:40:55.654" v="847"/>
          <ac:picMkLst>
            <pc:docMk/>
            <pc:sldMk cId="3378395255" sldId="713"/>
            <ac:picMk id="3" creationId="{F5E68173-7AFF-C1E5-B3C5-4CC0CF4BAA42}"/>
          </ac:picMkLst>
        </pc:picChg>
      </pc:sldChg>
      <pc:sldChg chg="addSp delSp modSp add mod">
        <pc:chgData name="Osborn, Andrea (CFIA/ACIA)" userId="016df1cd-5d71-41bc-8fec-8f09298258d4" providerId="ADAL" clId="{689FFCF3-C41B-465D-9CE1-BDE4E972FD80}" dt="2026-04-07T22:24:02.903" v="2054" actId="113"/>
        <pc:sldMkLst>
          <pc:docMk/>
          <pc:sldMk cId="3877834943" sldId="714"/>
        </pc:sldMkLst>
        <pc:spChg chg="mod">
          <ac:chgData name="Osborn, Andrea (CFIA/ACIA)" userId="016df1cd-5d71-41bc-8fec-8f09298258d4" providerId="ADAL" clId="{689FFCF3-C41B-465D-9CE1-BDE4E972FD80}" dt="2026-04-07T21:56:13.235" v="2041" actId="1076"/>
          <ac:spMkLst>
            <pc:docMk/>
            <pc:sldMk cId="3877834943" sldId="714"/>
            <ac:spMk id="2" creationId="{F15E3130-227C-2EBE-91A5-8C5D62A8FF18}"/>
          </ac:spMkLst>
        </pc:spChg>
        <pc:spChg chg="mod">
          <ac:chgData name="Osborn, Andrea (CFIA/ACIA)" userId="016df1cd-5d71-41bc-8fec-8f09298258d4" providerId="ADAL" clId="{689FFCF3-C41B-465D-9CE1-BDE4E972FD80}" dt="2026-04-07T22:24:02.903" v="2054" actId="113"/>
          <ac:spMkLst>
            <pc:docMk/>
            <pc:sldMk cId="3877834943" sldId="714"/>
            <ac:spMk id="4" creationId="{B7A4C37F-4EE3-FE3A-7311-F6180E815CAE}"/>
          </ac:spMkLst>
        </pc:spChg>
      </pc:sldChg>
    </pc:docChg>
  </pc:docChgLst>
  <pc:docChgLst>
    <pc:chgData name="Murray Gillies" userId="S::mgillies@animalhealthcanada.ca::1cd6b1ce-44ca-4ba9-a610-e2ff726d2f20" providerId="AD" clId="Web-{C96BFDCC-D6BA-6509-4B9B-D1328714F177}"/>
    <pc:docChg chg="modSld">
      <pc:chgData name="Murray Gillies" userId="S::mgillies@animalhealthcanada.ca::1cd6b1ce-44ca-4ba9-a610-e2ff726d2f20" providerId="AD" clId="Web-{C96BFDCC-D6BA-6509-4B9B-D1328714F177}" dt="2026-04-21T16:15:19.269" v="13" actId="20577"/>
      <pc:docMkLst>
        <pc:docMk/>
      </pc:docMkLst>
      <pc:sldChg chg="modSp">
        <pc:chgData name="Murray Gillies" userId="S::mgillies@animalhealthcanada.ca::1cd6b1ce-44ca-4ba9-a610-e2ff726d2f20" providerId="AD" clId="Web-{C96BFDCC-D6BA-6509-4B9B-D1328714F177}" dt="2026-04-21T16:13:26.159" v="4" actId="20577"/>
        <pc:sldMkLst>
          <pc:docMk/>
          <pc:sldMk cId="3759988467" sldId="256"/>
        </pc:sldMkLst>
        <pc:spChg chg="mod">
          <ac:chgData name="Murray Gillies" userId="S::mgillies@animalhealthcanada.ca::1cd6b1ce-44ca-4ba9-a610-e2ff726d2f20" providerId="AD" clId="Web-{C96BFDCC-D6BA-6509-4B9B-D1328714F177}" dt="2026-04-21T16:13:26.159" v="4" actId="20577"/>
          <ac:spMkLst>
            <pc:docMk/>
            <pc:sldMk cId="3759988467" sldId="256"/>
            <ac:spMk id="9" creationId="{00000000-0000-0000-0000-000000000000}"/>
          </ac:spMkLst>
        </pc:spChg>
      </pc:sldChg>
      <pc:sldChg chg="modSp">
        <pc:chgData name="Murray Gillies" userId="S::mgillies@animalhealthcanada.ca::1cd6b1ce-44ca-4ba9-a610-e2ff726d2f20" providerId="AD" clId="Web-{C96BFDCC-D6BA-6509-4B9B-D1328714F177}" dt="2026-04-21T16:14:19.394" v="8" actId="14100"/>
        <pc:sldMkLst>
          <pc:docMk/>
          <pc:sldMk cId="3914868085" sldId="514"/>
        </pc:sldMkLst>
        <pc:spChg chg="mod">
          <ac:chgData name="Murray Gillies" userId="S::mgillies@animalhealthcanada.ca::1cd6b1ce-44ca-4ba9-a610-e2ff726d2f20" providerId="AD" clId="Web-{C96BFDCC-D6BA-6509-4B9B-D1328714F177}" dt="2026-04-21T16:14:12.050" v="7" actId="20577"/>
          <ac:spMkLst>
            <pc:docMk/>
            <pc:sldMk cId="3914868085" sldId="514"/>
            <ac:spMk id="5" creationId="{04040C6D-32D5-B98E-FC53-5132FEE8EF5A}"/>
          </ac:spMkLst>
        </pc:spChg>
        <pc:picChg chg="mod">
          <ac:chgData name="Murray Gillies" userId="S::mgillies@animalhealthcanada.ca::1cd6b1ce-44ca-4ba9-a610-e2ff726d2f20" providerId="AD" clId="Web-{C96BFDCC-D6BA-6509-4B9B-D1328714F177}" dt="2026-04-21T16:14:19.394" v="8" actId="14100"/>
          <ac:picMkLst>
            <pc:docMk/>
            <pc:sldMk cId="3914868085" sldId="514"/>
            <ac:picMk id="11" creationId="{0BCB8613-5DD6-FA48-CC68-288CA58C2B6D}"/>
          </ac:picMkLst>
        </pc:picChg>
      </pc:sldChg>
      <pc:sldChg chg="modSp">
        <pc:chgData name="Murray Gillies" userId="S::mgillies@animalhealthcanada.ca::1cd6b1ce-44ca-4ba9-a610-e2ff726d2f20" providerId="AD" clId="Web-{C96BFDCC-D6BA-6509-4B9B-D1328714F177}" dt="2026-04-21T16:14:50.144" v="11" actId="1076"/>
        <pc:sldMkLst>
          <pc:docMk/>
          <pc:sldMk cId="3204059467" sldId="709"/>
        </pc:sldMkLst>
        <pc:spChg chg="mod">
          <ac:chgData name="Murray Gillies" userId="S::mgillies@animalhealthcanada.ca::1cd6b1ce-44ca-4ba9-a610-e2ff726d2f20" providerId="AD" clId="Web-{C96BFDCC-D6BA-6509-4B9B-D1328714F177}" dt="2026-04-21T16:14:50.144" v="11" actId="1076"/>
          <ac:spMkLst>
            <pc:docMk/>
            <pc:sldMk cId="3204059467" sldId="709"/>
            <ac:spMk id="6" creationId="{4E1BD388-479D-D7FE-4AD9-DE1AFFA10528}"/>
          </ac:spMkLst>
        </pc:spChg>
      </pc:sldChg>
      <pc:sldChg chg="modSp">
        <pc:chgData name="Murray Gillies" userId="S::mgillies@animalhealthcanada.ca::1cd6b1ce-44ca-4ba9-a610-e2ff726d2f20" providerId="AD" clId="Web-{C96BFDCC-D6BA-6509-4B9B-D1328714F177}" dt="2026-04-21T16:15:19.269" v="13" actId="20577"/>
        <pc:sldMkLst>
          <pc:docMk/>
          <pc:sldMk cId="2751235094" sldId="710"/>
        </pc:sldMkLst>
        <pc:spChg chg="mod">
          <ac:chgData name="Murray Gillies" userId="S::mgillies@animalhealthcanada.ca::1cd6b1ce-44ca-4ba9-a610-e2ff726d2f20" providerId="AD" clId="Web-{C96BFDCC-D6BA-6509-4B9B-D1328714F177}" dt="2026-04-21T16:15:19.269" v="13" actId="20577"/>
          <ac:spMkLst>
            <pc:docMk/>
            <pc:sldMk cId="2751235094" sldId="710"/>
            <ac:spMk id="3" creationId="{96B4FD09-48F1-2278-3B92-A35367AD180A}"/>
          </ac:spMkLst>
        </pc:spChg>
      </pc:sldChg>
      <pc:sldChg chg="modSp">
        <pc:chgData name="Murray Gillies" userId="S::mgillies@animalhealthcanada.ca::1cd6b1ce-44ca-4ba9-a610-e2ff726d2f20" providerId="AD" clId="Web-{C96BFDCC-D6BA-6509-4B9B-D1328714F177}" dt="2026-04-21T16:15:05.550" v="12" actId="20577"/>
        <pc:sldMkLst>
          <pc:docMk/>
          <pc:sldMk cId="3035140275" sldId="711"/>
        </pc:sldMkLst>
        <pc:spChg chg="mod">
          <ac:chgData name="Murray Gillies" userId="S::mgillies@animalhealthcanada.ca::1cd6b1ce-44ca-4ba9-a610-e2ff726d2f20" providerId="AD" clId="Web-{C96BFDCC-D6BA-6509-4B9B-D1328714F177}" dt="2026-04-21T16:15:05.550" v="12" actId="20577"/>
          <ac:spMkLst>
            <pc:docMk/>
            <pc:sldMk cId="3035140275" sldId="711"/>
            <ac:spMk id="3" creationId="{91412A47-DE09-933B-A01D-0F274D64CECF}"/>
          </ac:spMkLst>
        </pc:spChg>
      </pc:sldChg>
      <pc:sldChg chg="modSp">
        <pc:chgData name="Murray Gillies" userId="S::mgillies@animalhealthcanada.ca::1cd6b1ce-44ca-4ba9-a610-e2ff726d2f20" providerId="AD" clId="Web-{C96BFDCC-D6BA-6509-4B9B-D1328714F177}" dt="2026-04-21T16:13:51.112" v="5"/>
        <pc:sldMkLst>
          <pc:docMk/>
          <pc:sldMk cId="103207418" sldId="712"/>
        </pc:sldMkLst>
        <pc:spChg chg="mod">
          <ac:chgData name="Murray Gillies" userId="S::mgillies@animalhealthcanada.ca::1cd6b1ce-44ca-4ba9-a610-e2ff726d2f20" providerId="AD" clId="Web-{C96BFDCC-D6BA-6509-4B9B-D1328714F177}" dt="2026-04-21T16:13:51.112" v="5"/>
          <ac:spMkLst>
            <pc:docMk/>
            <pc:sldMk cId="103207418" sldId="712"/>
            <ac:spMk id="3" creationId="{9F86C760-AE29-A930-6A39-6E99A62DB93C}"/>
          </ac:spMkLst>
        </pc:spChg>
      </pc:sldChg>
      <pc:sldChg chg="modSp">
        <pc:chgData name="Murray Gillies" userId="S::mgillies@animalhealthcanada.ca::1cd6b1ce-44ca-4ba9-a610-e2ff726d2f20" providerId="AD" clId="Web-{C96BFDCC-D6BA-6509-4B9B-D1328714F177}" dt="2026-04-21T16:14:41.081" v="10" actId="1076"/>
        <pc:sldMkLst>
          <pc:docMk/>
          <pc:sldMk cId="3378395255" sldId="713"/>
        </pc:sldMkLst>
        <pc:spChg chg="mod">
          <ac:chgData name="Murray Gillies" userId="S::mgillies@animalhealthcanada.ca::1cd6b1ce-44ca-4ba9-a610-e2ff726d2f20" providerId="AD" clId="Web-{C96BFDCC-D6BA-6509-4B9B-D1328714F177}" dt="2026-04-21T16:14:41.081" v="10" actId="1076"/>
          <ac:spMkLst>
            <pc:docMk/>
            <pc:sldMk cId="3378395255" sldId="713"/>
            <ac:spMk id="8" creationId="{FD964778-D282-BC90-DD41-8D4E6276FC29}"/>
          </ac:spMkLst>
        </pc:spChg>
        <pc:spChg chg="mod">
          <ac:chgData name="Murray Gillies" userId="S::mgillies@animalhealthcanada.ca::1cd6b1ce-44ca-4ba9-a610-e2ff726d2f20" providerId="AD" clId="Web-{C96BFDCC-D6BA-6509-4B9B-D1328714F177}" dt="2026-04-21T16:14:31.222" v="9" actId="1076"/>
          <ac:spMkLst>
            <pc:docMk/>
            <pc:sldMk cId="3378395255" sldId="713"/>
            <ac:spMk id="9" creationId="{F5171ED6-9BB5-322E-4715-FFE1A56F2B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7F6BD8-1A18-4180-A3DF-28807FE1821A}" type="datetimeFigureOut">
              <a:rPr lang="en-US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Modifier les styles de texte principaux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894DF-86D1-411C-9BC2-D3E9C3EA92A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CEZD : point sur l'analyse de l'environnement (environ 3 mois)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49813-F59C-4C61-9890-20F019F245F2}" type="slidenum">
              <a:rPr lang="en-US" altLang="en-US" smtClean="0">
                <a:solidFill>
                  <a:srgbClr val="000000"/>
                </a:solidFill>
              </a:r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89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96897-CB55-8B1A-03B2-8CD2E3A32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CB7D3F-5849-BBAC-CF31-F86542FDE2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AC55DD-34AE-457D-F445-CB796FA01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1FE08-140B-A886-F02B-ADBD356C5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56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51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F954D-BC7A-D41E-3E76-5126C0B4A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3B6AA2C-902E-D32C-CD67-A9BD6099DB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85882EF-C5CC-DF57-8F3E-AA64058704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Chiens et chats 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EE72844B-3007-0CDB-F042-0DCA86D4DA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4E9953A-31F7-4EA1-8FD1-AD60B5BC714F}" type="slidenum">
              <a:rPr lang="en-US" altLang="en-US" smtClean="0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674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56EEE-78B0-4BAA-A8D3-D12602D40C66}" type="slidenum">
              <a:rPr lang="en-US" altLang="en-US" smtClean="0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37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FA707-DA1C-8DEE-2A71-4CD37A5E7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752407-A5D5-6EEF-4BA0-5917B00918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8F6943-6B2E-9087-8004-22176BD04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u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319BE-830E-96F0-37BC-5E15CF9DAE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56EEE-78B0-4BAA-A8D3-D12602D40C66}" type="slidenum">
              <a:rPr lang="en-US" altLang="en-US" smtClean="0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84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16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24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5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38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8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093788"/>
            <a:ext cx="9144000" cy="1677987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101976"/>
            <a:ext cx="9144000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1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C98A-C5DC-4C78-BD0D-CF5DC7D5F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D4FB-196E-454C-890F-574374854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 algn="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0" cy="1500187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2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2B47-41F2-42A5-AA41-34CCD9669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B889-B1E1-40D0-9118-58010DD0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10515600" cy="4014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2CC5-A507-4028-B3C9-257C8E707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4919663" cy="4014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72200" y="2057400"/>
            <a:ext cx="5181600" cy="4000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C94A-5837-4538-A85E-3BC9A11D4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459C-5D3F-466B-B70D-EFCCECAF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813-48F2-42F0-8FCF-ACF9E1873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CA56-2288-4290-B789-2225FFBF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 style de titre principal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Modifier les styles de texte principaux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95B727-CB92-4FD5-AF0D-B54F541D4673}" type="datetime1">
              <a:rPr lang="en-US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D9DBF5-9739-45F5-BA36-F9FB46B79EF0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d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pathogens/article?id=10.1371/journal.ppat.1014008" TargetMode="External"/><Relationship Id="rId7" Type="http://schemas.openxmlformats.org/officeDocument/2006/relationships/hyperlink" Target="https://pubmed.ncbi.nlm.nih.gov/41565097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nc.cdc.gov/eid/article/32/2/25-1081_article" TargetMode="External"/><Relationship Id="rId5" Type="http://schemas.openxmlformats.org/officeDocument/2006/relationships/hyperlink" Target="https://www.ajtmh.org/view/journals/tpmd/114/4/article-p672.xml" TargetMode="External"/><Relationship Id="rId4" Type="http://schemas.openxmlformats.org/officeDocument/2006/relationships/hyperlink" Target="https://wwwnc.cdc.gov/eid/article/32/3/25-1306_articl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ontiersin.org/journals/microbiology/articles/10.3389/fmicb.2026.1777495/full" TargetMode="External"/><Relationship Id="rId3" Type="http://schemas.openxmlformats.org/officeDocument/2006/relationships/hyperlink" Target="https://pubmed.ncbi.nlm.nih.gov/41505002/" TargetMode="External"/><Relationship Id="rId7" Type="http://schemas.openxmlformats.org/officeDocument/2006/relationships/hyperlink" Target="https://pmc.ncbi.nlm.nih.gov/articles/PMC13004522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nc.cdc.gov/eid/article/32/1/25-0854_article" TargetMode="External"/><Relationship Id="rId5" Type="http://schemas.openxmlformats.org/officeDocument/2006/relationships/hyperlink" Target="https://pubmed.ncbi.nlm.nih.gov/41504767/" TargetMode="External"/><Relationship Id="rId4" Type="http://schemas.openxmlformats.org/officeDocument/2006/relationships/hyperlink" Target="https://www.frontiersin.org/journals/veterinary-science/articles/10.3389/fvets.2025.1704403/ful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vectorvbdwatch.tennessee.edu/longhorned_tick_and_theileria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tickapp.tamu.edu/invasive-ticks/asian-longhorned-tick-situation-repor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his.usda.gov/livestock-poultry-disease/stop-screwworm/current-stat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app.powerbi.com/view?r=eyJrIjoiMjkzMzAzMzUtZmRlNi00ZTMzLTk1NDEtNjkzZTEwNzZjZGFlIiwidCI6ImM1OWRjNTZhLTkzZWMtNGIwNy1iNzFkLTQzYzg0NDkyNTcxOCIsImMiOjR9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elanco.com/us/newsroom/press-releases/credelio-quattro-for-new-world-screwworm" TargetMode="External"/><Relationship Id="rId7" Type="http://schemas.openxmlformats.org/officeDocument/2006/relationships/hyperlink" Target="https://www.fda.gov/media/191171/download?attachme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da.gov/media/191166/download?attachment" TargetMode="External"/><Relationship Id="rId5" Type="http://schemas.openxmlformats.org/officeDocument/2006/relationships/hyperlink" Target="http://www.elancolabels.com/us/credelio-nws-factsheet" TargetMode="External"/><Relationship Id="rId4" Type="http://schemas.openxmlformats.org/officeDocument/2006/relationships/hyperlink" Target="http://www.elancolabels.com/us/credelio-cat-nws-factsheet" TargetMode="External"/><Relationship Id="rId9" Type="http://schemas.openxmlformats.org/officeDocument/2006/relationships/hyperlink" Target="https://www.fda.gov/animal-veterinary/news-events/cvm-updat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emicinsights.ucdavis.edu/h5-marine-outbreak" TargetMode="External"/><Relationship Id="rId7" Type="http://schemas.openxmlformats.org/officeDocument/2006/relationships/hyperlink" Target="https://www.aphis.usda.gov/livestock-poultry-disease/avian/avian-influenza/hpai-detections/hpai-confirmed-cases-livestoc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nlinelibrary.wiley.com/doi/10.1111/irv.70159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12940103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mc.ncbi.nlm.nih.gov/articles/PMC12137919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bae.com/salud/2026/02/25/detectan-en-uruguay-un-hongo-de-origen-brasileno-que-se-transmite-de-gatos-a-humano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s://wwwnc.cdc.gov/eid/article/29/7/23-0155_articl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41721216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0042682225003459?via%3Dihub" TargetMode="External"/><Relationship Id="rId3" Type="http://schemas.openxmlformats.org/officeDocument/2006/relationships/hyperlink" Target="https://offlu.org/publications/beyond-poultry-rethinking-monitoring-and-control-of-hpai-h5nx-anticipating-spillover-risks-for-mammals/" TargetMode="External"/><Relationship Id="rId7" Type="http://schemas.openxmlformats.org/officeDocument/2006/relationships/hyperlink" Target="https://www.nature.com/articles/s41467-026-68931-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biorxiv.org/content/10.64898/2026.02.21.707182v1" TargetMode="External"/><Relationship Id="rId11" Type="http://schemas.openxmlformats.org/officeDocument/2006/relationships/hyperlink" Target="https://www.nature.com/articles/s41541-025-01369-6" TargetMode="External"/><Relationship Id="rId5" Type="http://schemas.openxmlformats.org/officeDocument/2006/relationships/hyperlink" Target="https://www.sciencedirect.com/science/article/pii/S1201971226001499" TargetMode="External"/><Relationship Id="rId10" Type="http://schemas.openxmlformats.org/officeDocument/2006/relationships/hyperlink" Target="https://www.nature.com/articles/s42003-026-09607-w" TargetMode="External"/><Relationship Id="rId4" Type="http://schemas.openxmlformats.org/officeDocument/2006/relationships/hyperlink" Target="https://www.sciencedirect.com/science/article/pii/S0378113525004286?via%3Dihub" TargetMode="External"/><Relationship Id="rId9" Type="http://schemas.openxmlformats.org/officeDocument/2006/relationships/hyperlink" Target="https://pubmed.ncbi.nlm.nih.gov/4161277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/>
              <a:t>Communauté des maladies émergentes </a:t>
            </a:r>
            <a:r>
              <a:rPr lang="fr-FR" sz="2800" dirty="0"/>
              <a:t>et </a:t>
            </a:r>
            <a:r>
              <a:rPr lang="fr-FR" sz="2800" err="1"/>
              <a:t>zoonotiques</a:t>
            </a:r>
            <a:br>
              <a:rPr lang="fr-FR" sz="2800" dirty="0"/>
            </a:br>
            <a:r>
              <a:rPr lang="fr-FR" sz="2000" i="1" err="1"/>
              <a:t>Identifier les risques émergents grâce à </a:t>
            </a:r>
            <a:r>
              <a:rPr lang="fr-FR" sz="2000" i="1" dirty="0"/>
              <a:t>l'intelligence collective</a:t>
            </a:r>
            <a:endParaRPr lang="en-CA" sz="2000" i="1" dirty="0"/>
          </a:p>
        </p:txBody>
      </p:sp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>
          <a:xfrm>
            <a:off x="3048000" y="3101975"/>
            <a:ext cx="9144000" cy="1123950"/>
          </a:xfrm>
        </p:spPr>
        <p:txBody>
          <a:bodyPr/>
          <a:lstStyle/>
          <a:p>
            <a:pPr eaLnBrk="1" hangingPunct="1"/>
            <a:r>
              <a:rPr lang="en-CA" altLang="en-US" dirty="0"/>
              <a:t>CEZD – Mise à jour du réseau sur les animaux de compagnie de la CAHSS</a:t>
            </a:r>
          </a:p>
          <a:p>
            <a:pPr eaLnBrk="1" hangingPunct="1"/>
            <a:r>
              <a:rPr lang="en-CA" altLang="en-US" dirty="0"/>
              <a:t>14 avril 2026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D84322-D45D-4E35-B089-2601BE7D71B2}" type="slidenum">
              <a:rPr lang="en-US" altLang="en-US" sz="1200" smtClean="0">
                <a:solidFill>
                  <a:srgbClr val="898989"/>
                </a:solidFill>
              </a:r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9380538" y="5749925"/>
            <a:ext cx="2811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3600" b="1">
                <a:solidFill>
                  <a:srgbClr val="FFFFFF"/>
                </a:solidFill>
                <a:hlinkClick r:id="rId3"/>
              </a:rPr>
              <a:t>www.cezd.ca</a:t>
            </a:r>
            <a:r>
              <a:rPr lang="en-CA" altLang="en-US" sz="3600">
                <a:solidFill>
                  <a:srgbClr val="FFFFFF"/>
                </a:solidFill>
              </a:rPr>
              <a:t> </a:t>
            </a:r>
            <a:endParaRPr lang="en-US" alt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88467"/>
      </p:ext>
    </p:extLst>
  </p:cSld>
  <p:clrMapOvr>
    <a:masterClrMapping/>
  </p:clrMapOvr>
  <p:transition spd="slow" advTm="264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E58FF-3A9C-1999-D984-F60617728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E3130-227C-2EBE-91A5-8C5D62A8F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18" y="136525"/>
            <a:ext cx="10515600" cy="315912"/>
          </a:xfrm>
        </p:spPr>
        <p:txBody>
          <a:bodyPr/>
          <a:lstStyle/>
          <a:p>
            <a:r>
              <a:rPr lang="en-CA" dirty="0"/>
              <a:t>Conclusions scientifiques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4C37F-4EE3-FE3A-7311-F6180E815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354" y="600101"/>
            <a:ext cx="10738164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Coronavirus</a:t>
            </a:r>
          </a:p>
          <a:p>
            <a:pPr marL="0" indent="0">
              <a:buNone/>
            </a:pPr>
            <a:r>
              <a:rPr lang="en-CA" sz="2400" dirty="0">
                <a:hlinkClick r:id="rId3"/>
              </a:rPr>
              <a:t>Les réservoirs animaux vont-ils nous apporter le prochain variant du SARS-CoV-2 ? | PLOS Pathogens</a:t>
            </a:r>
            <a:endParaRPr lang="en-CA" sz="2400" dirty="0"/>
          </a:p>
          <a:p>
            <a:pPr marL="0" indent="0">
              <a:buNone/>
            </a:pPr>
            <a:r>
              <a:rPr lang="en-CA" sz="2400" b="1" dirty="0"/>
              <a:t>Blastomycose</a:t>
            </a:r>
          </a:p>
          <a:p>
            <a:pPr marL="0" indent="0">
              <a:buNone/>
            </a:pPr>
            <a:r>
              <a:rPr lang="en-CA" sz="2400" dirty="0">
                <a:hlinkClick r:id="rId4"/>
              </a:rPr>
              <a:t>Zone endémique émergente pour la blastomycose, New York, États-Unis, 2000-2024 - Volume 32, Numéro 3 — mars 2026 - Revue Emerging Infectious Diseases – CDC</a:t>
            </a:r>
            <a:endParaRPr lang="en-CA" sz="2400" dirty="0"/>
          </a:p>
          <a:p>
            <a:pPr marL="0" indent="0">
              <a:buNone/>
            </a:pPr>
            <a:r>
              <a:rPr lang="en-CA" sz="2400" b="1" dirty="0"/>
              <a:t>Parasites</a:t>
            </a:r>
          </a:p>
          <a:p>
            <a:pPr marL="0" indent="0">
              <a:buNone/>
            </a:pPr>
            <a:r>
              <a:rPr lang="en-CA" sz="2400" dirty="0">
                <a:hlinkClick r:id="rId5"/>
              </a:rPr>
              <a:t>Infection intestinale humaine par l'ankylostome du chien, Ancylostoma caninum, en Australie-Occidentale dans : The American Journal of Tropical Medicine and Hygiene Volume 114 Numéro 4 (2026)</a:t>
            </a:r>
            <a:endParaRPr lang="en-CA" sz="2400" dirty="0"/>
          </a:p>
          <a:p>
            <a:pPr marL="0" indent="0">
              <a:buNone/>
            </a:pPr>
            <a:r>
              <a:rPr lang="en-CA" sz="2400" dirty="0">
                <a:hlinkClick r:id="rId6"/>
              </a:rPr>
              <a:t>Infections autochtones par le ver pulmonaire du rat </a:t>
            </a:r>
            <a:r>
              <a:rPr lang="en-CA" sz="2400" dirty="0" err="1">
                <a:hlinkClick r:id="rId6"/>
              </a:rPr>
              <a:t>Angiostrongylus cantonensis </a:t>
            </a:r>
            <a:r>
              <a:rPr lang="en-CA" sz="2400" dirty="0">
                <a:hlinkClick r:id="rId6"/>
              </a:rPr>
              <a:t>chez des hôtes accidentels et définitifs, San Diego, Californie, États-Unis - Volume 32, Numéro 2 — février 2026 - Revue Emerging Infectious Diseases – CDC</a:t>
            </a:r>
            <a:endParaRPr lang="en-CA" sz="2400" dirty="0"/>
          </a:p>
          <a:p>
            <a:pPr marL="0" indent="0">
              <a:buNone/>
            </a:pPr>
            <a:r>
              <a:rPr lang="en-CA" sz="2400" dirty="0">
                <a:hlinkClick r:id="rId7"/>
              </a:rPr>
              <a:t>Analyse des génomes mitotiques complets d'Echinococcus multilocularis : preuves de la propagation historique de l'Asie centrale vers l'hémisphère nord - PubMed</a:t>
            </a:r>
            <a:endParaRPr lang="en-US" sz="2400" dirty="0"/>
          </a:p>
          <a:p>
            <a:pPr marL="0" indent="0">
              <a:buNone/>
            </a:pP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9C0D5-E650-7FFA-CCA0-2FE5E5E00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3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EC652-8D7F-44BF-7AFD-89E49964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Résultats scientifiques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58116-4837-5B9B-CD0E-B46A3D5746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723" y="1354540"/>
            <a:ext cx="10515600" cy="4014788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Maladies à transmission vectorielle</a:t>
            </a:r>
          </a:p>
          <a:p>
            <a:pPr marL="0" indent="0">
              <a:buNone/>
            </a:pPr>
            <a:r>
              <a:rPr lang="en-CA" sz="2200" dirty="0">
                <a:hlinkClick r:id="rId3"/>
              </a:rPr>
              <a:t>Caractéristiques cliniques de deux chiens de compagnie atteints du syndrome de fièvre sévère avec thrombocytopénie (virus </a:t>
            </a:r>
            <a:r>
              <a:rPr lang="en-CA" sz="2200" dirty="0" err="1">
                <a:hlinkClick r:id="rId3"/>
              </a:rPr>
              <a:t>Bandavirus dabieense</a:t>
            </a:r>
            <a:r>
              <a:rPr lang="en-CA" sz="2200" dirty="0">
                <a:hlinkClick r:id="rId3"/>
              </a:rPr>
              <a:t>) à Séoul, en République de Corée - PubMed</a:t>
            </a:r>
            <a:endParaRPr lang="en-US" sz="2200" b="1" dirty="0"/>
          </a:p>
          <a:p>
            <a:pPr marL="0" indent="0">
              <a:buNone/>
            </a:pPr>
            <a:r>
              <a:rPr lang="en-CA" sz="2200" dirty="0">
                <a:hlinkClick r:id="rId4"/>
              </a:rPr>
              <a:t>Frontiers | Émergence d'une infection autochtone à Leishmania infantum chez des chiens du Costa Rica confirmée par des diagnostics multimodaux : une série de cas</a:t>
            </a:r>
            <a:endParaRPr lang="en-CA" sz="2200" dirty="0"/>
          </a:p>
          <a:p>
            <a:pPr marL="0" indent="0">
              <a:buNone/>
            </a:pPr>
            <a:r>
              <a:rPr lang="en-CA" sz="2200" dirty="0">
                <a:hlinkClick r:id="rId5"/>
              </a:rPr>
              <a:t>Décryptage du paysage génomique de Borrelia burgdorferi au Canada : une comparaison entre les souches mondiales – PubMed</a:t>
            </a:r>
            <a:endParaRPr lang="en-CA" sz="2200" dirty="0"/>
          </a:p>
          <a:p>
            <a:pPr marL="0" indent="0">
              <a:buNone/>
            </a:pPr>
            <a:r>
              <a:rPr lang="en-CA" sz="2200" dirty="0">
                <a:hlinkClick r:id="rId6"/>
              </a:rPr>
              <a:t>Tularémie à New York, États-Unis, 1993–2023 - Volume 32, Numéro 1 — janvier 2026 - Revue Emerging Infectious Diseases – CDC</a:t>
            </a:r>
            <a:endParaRPr lang="en-CA" sz="2200" dirty="0"/>
          </a:p>
          <a:p>
            <a:pPr marL="0" indent="0">
              <a:buNone/>
            </a:pPr>
            <a:r>
              <a:rPr lang="en-CA" sz="2200" dirty="0">
                <a:hlinkClick r:id="rId7"/>
              </a:rPr>
              <a:t>Évaluation sérologique simultanée de quatre rickettsies zoonotiques chez des chiens près de la frontière entre les États-Unis et le Mexique - PMC</a:t>
            </a:r>
            <a:endParaRPr lang="en-CA" sz="2200" dirty="0"/>
          </a:p>
          <a:p>
            <a:pPr marL="0" indent="0">
              <a:buNone/>
            </a:pPr>
            <a:r>
              <a:rPr lang="en-CA" sz="2200" b="1" dirty="0" err="1"/>
              <a:t>Psittacose</a:t>
            </a:r>
            <a:endParaRPr lang="en-CA" sz="2200" b="1" dirty="0"/>
          </a:p>
          <a:p>
            <a:pPr marL="0" indent="0">
              <a:buNone/>
            </a:pPr>
            <a:r>
              <a:rPr lang="en-CA" sz="2200" dirty="0">
                <a:hlinkClick r:id="rId8"/>
              </a:rPr>
              <a:t>Frontiers | Le commerce en ligne de perroquets comme source de psittacose causée par une nouvelle souche de Chlamydia psittaci ST388</a:t>
            </a:r>
            <a:endParaRPr lang="en-CA" sz="2200" dirty="0"/>
          </a:p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endParaRPr lang="en-CA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5D959-544F-9286-A962-F0CEBF385D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0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1D30C-691D-C3B3-624F-A2D76018D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0AA078-C454-B013-BE0B-8965BE850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238" y="0"/>
            <a:ext cx="4847892" cy="5792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E3D35D-6B3F-2741-9ACD-9DEEE6DFB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70" y="0"/>
            <a:ext cx="6352664" cy="1325562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La tique asiatique à longues cornes aux États-Unis</a:t>
            </a:r>
            <a:endParaRPr lang="en-CA" sz="3200" dirty="0"/>
          </a:p>
        </p:txBody>
      </p:sp>
      <p:sp>
        <p:nvSpPr>
          <p:cNvPr id="24579" name="Text Placeholder 2">
            <a:extLst>
              <a:ext uri="{FF2B5EF4-FFF2-40B4-BE49-F238E27FC236}">
                <a16:creationId xmlns:a16="http://schemas.microsoft.com/office/drawing/2014/main" id="{5B18BBCE-525F-386A-8D1E-02C20D67DC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270" y="997969"/>
            <a:ext cx="5984988" cy="1676807"/>
          </a:xfrm>
        </p:spPr>
        <p:txBody>
          <a:bodyPr/>
          <a:lstStyle/>
          <a:p>
            <a:r>
              <a:rPr lang="en-CA" sz="2400" dirty="0"/>
              <a:t>Depuis la dernière réunion du CAHSS, un État supplémentaire (le New Hampshire) a signalé une détection en juin 2025</a:t>
            </a:r>
            <a:endParaRPr lang="en-CA" sz="2400" dirty="0">
              <a:ea typeface="Calibri"/>
              <a:cs typeface="Calibri"/>
            </a:endParaRPr>
          </a:p>
          <a:p>
            <a:r>
              <a:rPr lang="en-CA" sz="2400" dirty="0"/>
              <a:t>26 États + Washington D.C. touchés</a:t>
            </a:r>
          </a:p>
          <a:p>
            <a:endParaRPr lang="en-CA" sz="2400" dirty="0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E93E72E6-BE9D-8526-BA61-C343AD2CF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3" y="35131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24583" name="TextBox 3">
            <a:extLst>
              <a:ext uri="{FF2B5EF4-FFF2-40B4-BE49-F238E27FC236}">
                <a16:creationId xmlns:a16="http://schemas.microsoft.com/office/drawing/2014/main" id="{E1B58F6C-CC0B-A721-3DA7-E61F0C567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2188" y="3225979"/>
            <a:ext cx="24910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sz="1800" dirty="0">
                <a:hlinkClick r:id="rId4"/>
              </a:rPr>
              <a:t>Rapport sur la situation de la tique asiatique </a:t>
            </a:r>
            <a:r>
              <a:rPr lang="en-CA" sz="1800" dirty="0" err="1">
                <a:hlinkClick r:id="rId4"/>
              </a:rPr>
              <a:t>à longues cornes </a:t>
            </a:r>
            <a:r>
              <a:rPr lang="en-CA" sz="1800" dirty="0">
                <a:hlinkClick r:id="rId4"/>
              </a:rPr>
              <a:t>– The Tick App</a:t>
            </a:r>
            <a:endParaRPr lang="en-CA" alt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19900-7DB0-98BA-B691-9A047AD34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04" y="2783101"/>
            <a:ext cx="4973010" cy="40748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D31027-1F45-30A5-A8E4-10DA15B94246}"/>
              </a:ext>
            </a:extLst>
          </p:cNvPr>
          <p:cNvSpPr txBox="1"/>
          <p:nvPr/>
        </p:nvSpPr>
        <p:spPr>
          <a:xfrm>
            <a:off x="5144277" y="5501980"/>
            <a:ext cx="23575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i="1" dirty="0" err="1">
                <a:hlinkClick r:id="rId6"/>
              </a:rPr>
              <a:t>Haemaphysalis </a:t>
            </a:r>
            <a:r>
              <a:rPr lang="en-CA" sz="1600" i="1" dirty="0">
                <a:hlinkClick r:id="rId6"/>
              </a:rPr>
              <a:t>longicornis </a:t>
            </a:r>
            <a:r>
              <a:rPr lang="en-CA" sz="1600" dirty="0">
                <a:hlinkClick r:id="rId6"/>
              </a:rPr>
              <a:t>et </a:t>
            </a:r>
            <a:r>
              <a:rPr lang="en-CA" sz="1600" dirty="0" err="1">
                <a:hlinkClick r:id="rId6"/>
              </a:rPr>
              <a:t>Theileria </a:t>
            </a:r>
            <a:r>
              <a:rPr lang="en-CA" sz="1600" dirty="0">
                <a:hlinkClick r:id="rId6"/>
              </a:rPr>
              <a:t>| Vecteurs exotiques et envahissants et maladies à transmission vectorielle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69076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BD831-BB82-664F-26F0-C6AF5B67B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44" y="1"/>
            <a:ext cx="10515600" cy="477611"/>
          </a:xfrm>
        </p:spPr>
        <p:txBody>
          <a:bodyPr/>
          <a:lstStyle/>
          <a:p>
            <a:r>
              <a:rPr lang="en-CA" sz="3200" dirty="0">
                <a:hlinkClick r:id="rId3"/>
              </a:rPr>
              <a:t>La mouche à vis du Nouveau Monde</a:t>
            </a:r>
            <a:endParaRPr lang="en-CA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040C6D-32D5-B98E-FC53-5132FEE8E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421" y="499579"/>
            <a:ext cx="11951277" cy="57202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CA" sz="2000" dirty="0"/>
              <a:t>On continue de </a:t>
            </a:r>
            <a:r>
              <a:rPr lang="en-CA" sz="2000" dirty="0" err="1"/>
              <a:t>recenser</a:t>
            </a:r>
            <a:r>
              <a:rPr lang="en-CA" sz="2000" dirty="0"/>
              <a:t> des </a:t>
            </a:r>
            <a:r>
              <a:rPr lang="en-CA" sz="2000" dirty="0" err="1"/>
              <a:t>cas</a:t>
            </a:r>
            <a:r>
              <a:rPr lang="en-CA" sz="2000" dirty="0"/>
              <a:t> chez </a:t>
            </a:r>
            <a:r>
              <a:rPr lang="en-CA" sz="2000" dirty="0" err="1"/>
              <a:t>l'homme</a:t>
            </a:r>
            <a:r>
              <a:rPr lang="en-CA" sz="2000" dirty="0"/>
              <a:t> et </a:t>
            </a:r>
            <a:r>
              <a:rPr lang="en-CA" sz="2000" dirty="0" err="1"/>
              <a:t>l'animal</a:t>
            </a:r>
            <a:r>
              <a:rPr lang="en-CA" sz="2000" dirty="0"/>
              <a:t> ; </a:t>
            </a:r>
            <a:r>
              <a:rPr lang="en-CA" sz="2000" dirty="0" err="1"/>
              <a:t>récemment</a:t>
            </a:r>
            <a:r>
              <a:rPr lang="en-CA" sz="2000" dirty="0"/>
              <a:t>, trois </a:t>
            </a:r>
            <a:r>
              <a:rPr lang="en-CA" sz="2000" dirty="0" err="1"/>
              <a:t>chiens</a:t>
            </a:r>
            <a:r>
              <a:rPr lang="en-CA" sz="2000" dirty="0"/>
              <a:t> de Nuevo León </a:t>
            </a:r>
            <a:r>
              <a:rPr lang="en-CA" sz="2000" dirty="0" err="1"/>
              <a:t>ont</a:t>
            </a:r>
            <a:r>
              <a:rPr lang="en-CA" sz="2000" dirty="0"/>
              <a:t> </a:t>
            </a:r>
            <a:r>
              <a:rPr lang="en-CA" sz="2000" dirty="0" err="1"/>
              <a:t>été</a:t>
            </a:r>
            <a:r>
              <a:rPr lang="en-CA" sz="2000" dirty="0"/>
              <a:t> </a:t>
            </a:r>
            <a:r>
              <a:rPr lang="en-CA" sz="2000" dirty="0" err="1"/>
              <a:t>infestés</a:t>
            </a:r>
            <a:r>
              <a:rPr lang="en-CA" sz="2000" dirty="0"/>
              <a:t> par des </a:t>
            </a:r>
            <a:r>
              <a:rPr lang="en-CA" sz="2000" dirty="0" err="1"/>
              <a:t>larves</a:t>
            </a:r>
            <a:r>
              <a:rPr lang="en-CA" sz="2000" dirty="0"/>
              <a:t> de mouches et les </a:t>
            </a:r>
            <a:r>
              <a:rPr lang="en-CA" sz="2000" dirty="0" err="1"/>
              <a:t>cas</a:t>
            </a:r>
            <a:r>
              <a:rPr lang="en-CA" sz="2000" dirty="0"/>
              <a:t> </a:t>
            </a:r>
            <a:r>
              <a:rPr lang="en-CA" sz="2000" dirty="0" err="1"/>
              <a:t>sont</a:t>
            </a:r>
            <a:r>
              <a:rPr lang="en-CA" sz="2000" dirty="0"/>
              <a:t> </a:t>
            </a:r>
            <a:r>
              <a:rPr lang="en-CA" sz="2000" dirty="0" err="1"/>
              <a:t>considérés</a:t>
            </a:r>
            <a:r>
              <a:rPr lang="en-CA" sz="2000" dirty="0"/>
              <a:t> </a:t>
            </a:r>
            <a:r>
              <a:rPr lang="en-CA" sz="2000" dirty="0" err="1"/>
              <a:t>comme</a:t>
            </a:r>
            <a:r>
              <a:rPr lang="en-CA" sz="2000" dirty="0"/>
              <a:t> </a:t>
            </a:r>
            <a:r>
              <a:rPr lang="en-CA" sz="2000" dirty="0" err="1"/>
              <a:t>endémiques</a:t>
            </a:r>
            <a:endParaRPr lang="en-CA" sz="2000" dirty="0" err="1">
              <a:ea typeface="Calibri"/>
              <a:cs typeface="Calibri"/>
            </a:endParaRPr>
          </a:p>
          <a:p>
            <a:r>
              <a:rPr lang="en-US" sz="2000" dirty="0">
                <a:ea typeface="+mn-lt"/>
                <a:cs typeface="+mn-lt"/>
                <a:hlinkClick r:id="rId4"/>
              </a:rPr>
              <a:t>Le tableau de bord </a:t>
            </a:r>
            <a:r>
              <a:rPr lang="en-US" sz="2000" dirty="0" err="1">
                <a:ea typeface="+mn-lt"/>
                <a:cs typeface="+mn-lt"/>
                <a:hlinkClick r:id="rId4"/>
              </a:rPr>
              <a:t>interactif</a:t>
            </a:r>
            <a:r>
              <a:rPr lang="en-US" sz="2000" dirty="0">
                <a:ea typeface="+mn-lt"/>
                <a:cs typeface="+mn-lt"/>
              </a:rPr>
              <a:t> du </a:t>
            </a:r>
            <a:r>
              <a:rPr lang="en-US" sz="2000" dirty="0" err="1">
                <a:ea typeface="+mn-lt"/>
                <a:cs typeface="+mn-lt"/>
              </a:rPr>
              <a:t>Mexique</a:t>
            </a:r>
            <a:r>
              <a:rPr lang="en-US" sz="2000" dirty="0">
                <a:ea typeface="+mn-lt"/>
                <a:cs typeface="+mn-lt"/>
              </a:rPr>
              <a:t> fait état de 1 188 </a:t>
            </a:r>
            <a:r>
              <a:rPr lang="en-US" sz="2000" dirty="0" err="1">
                <a:ea typeface="+mn-lt"/>
                <a:cs typeface="+mn-lt"/>
              </a:rPr>
              <a:t>cas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actifs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dirty="0" err="1">
                <a:ea typeface="+mn-lt"/>
                <a:cs typeface="+mn-lt"/>
              </a:rPr>
              <a:t>ver</a:t>
            </a:r>
            <a:r>
              <a:rPr lang="en-US" sz="2000" dirty="0">
                <a:ea typeface="+mn-lt"/>
                <a:cs typeface="+mn-lt"/>
              </a:rPr>
              <a:t> de la </a:t>
            </a:r>
            <a:r>
              <a:rPr lang="en-US" sz="2000" dirty="0" err="1">
                <a:ea typeface="+mn-lt"/>
                <a:cs typeface="+mn-lt"/>
              </a:rPr>
              <a:t>viande</a:t>
            </a:r>
            <a:r>
              <a:rPr lang="en-US" sz="2000" dirty="0">
                <a:ea typeface="+mn-lt"/>
                <a:cs typeface="+mn-lt"/>
              </a:rPr>
              <a:t> du Nouveau Monde chez les </a:t>
            </a:r>
            <a:r>
              <a:rPr lang="en-US" sz="2000" dirty="0" err="1">
                <a:ea typeface="+mn-lt"/>
                <a:cs typeface="+mn-lt"/>
              </a:rPr>
              <a:t>animaux</a:t>
            </a:r>
            <a:r>
              <a:rPr lang="en-US" sz="2000" dirty="0">
                <a:ea typeface="+mn-lt"/>
                <a:cs typeface="+mn-lt"/>
              </a:rPr>
              <a:t> (20 444 au total) au 13 avril (~17 % de </a:t>
            </a:r>
            <a:r>
              <a:rPr lang="en-US" sz="2000" dirty="0" err="1">
                <a:ea typeface="+mn-lt"/>
                <a:cs typeface="+mn-lt"/>
              </a:rPr>
              <a:t>chiens</a:t>
            </a:r>
            <a:r>
              <a:rPr lang="en-US" sz="2000" dirty="0">
                <a:ea typeface="+mn-lt"/>
                <a:cs typeface="+mn-lt"/>
              </a:rPr>
              <a:t>, &lt;0,5 % de chats)</a:t>
            </a:r>
          </a:p>
          <a:p>
            <a:r>
              <a:rPr lang="en-CA" sz="2000" dirty="0"/>
              <a:t>Risque </a:t>
            </a:r>
            <a:r>
              <a:rPr lang="en-CA" sz="2000" dirty="0" err="1"/>
              <a:t>persistant</a:t>
            </a:r>
            <a:r>
              <a:rPr lang="en-CA" sz="2000" dirty="0"/>
              <a:t> </a:t>
            </a:r>
            <a:r>
              <a:rPr lang="en-CA" sz="2000" dirty="0" err="1"/>
              <a:t>que</a:t>
            </a:r>
            <a:r>
              <a:rPr lang="en-CA" sz="2000" dirty="0"/>
              <a:t> des </a:t>
            </a:r>
            <a:r>
              <a:rPr lang="en-CA" sz="2000" dirty="0" err="1"/>
              <a:t>animaux</a:t>
            </a:r>
            <a:r>
              <a:rPr lang="en-CA" sz="2000" dirty="0"/>
              <a:t> de compagnie </a:t>
            </a:r>
            <a:r>
              <a:rPr lang="en-CA" sz="2000" dirty="0" err="1"/>
              <a:t>importés</a:t>
            </a:r>
            <a:r>
              <a:rPr lang="en-CA" sz="2000" dirty="0"/>
              <a:t> </a:t>
            </a:r>
            <a:r>
              <a:rPr lang="en-CA" sz="2000" dirty="0" err="1"/>
              <a:t>soient</a:t>
            </a:r>
            <a:r>
              <a:rPr lang="en-CA" sz="2000" dirty="0"/>
              <a:t> </a:t>
            </a:r>
            <a:r>
              <a:rPr lang="en-CA" sz="2000" dirty="0" err="1"/>
              <a:t>infestés</a:t>
            </a:r>
            <a:r>
              <a:rPr lang="en-CA" sz="2000" dirty="0"/>
              <a:t> par la mouche du vis du Nouveau Monde. Il faut </a:t>
            </a:r>
            <a:r>
              <a:rPr lang="en-CA" sz="2000" dirty="0" err="1"/>
              <a:t>s'attendre</a:t>
            </a:r>
            <a:r>
              <a:rPr lang="en-CA" sz="2000" dirty="0"/>
              <a:t> à </a:t>
            </a:r>
            <a:r>
              <a:rPr lang="en-CA" sz="2000" dirty="0" err="1"/>
              <a:t>une</a:t>
            </a:r>
            <a:r>
              <a:rPr lang="en-CA" sz="2000" dirty="0"/>
              <a:t> augmentation des </a:t>
            </a:r>
            <a:r>
              <a:rPr lang="en-CA" sz="2000" dirty="0" err="1"/>
              <a:t>cas</a:t>
            </a:r>
            <a:r>
              <a:rPr lang="en-CA" sz="2000" dirty="0"/>
              <a:t> au </a:t>
            </a:r>
            <a:r>
              <a:rPr lang="en-CA" sz="2000" dirty="0" err="1"/>
              <a:t>Mexique</a:t>
            </a:r>
            <a:r>
              <a:rPr lang="en-CA" sz="2000" dirty="0"/>
              <a:t> et à </a:t>
            </a:r>
            <a:r>
              <a:rPr lang="en-CA" sz="2000" dirty="0" err="1"/>
              <a:t>une</a:t>
            </a:r>
            <a:r>
              <a:rPr lang="en-CA" sz="2000" dirty="0"/>
              <a:t> incursion dans le </a:t>
            </a:r>
            <a:r>
              <a:rPr lang="en-CA" sz="2000" dirty="0" err="1"/>
              <a:t>sud</a:t>
            </a:r>
            <a:r>
              <a:rPr lang="en-CA" sz="2000" dirty="0"/>
              <a:t> des États-Unis à </a:t>
            </a:r>
            <a:r>
              <a:rPr lang="en-CA" sz="2000" dirty="0" err="1"/>
              <a:t>mesure</a:t>
            </a:r>
            <a:r>
              <a:rPr lang="en-CA" sz="2000" dirty="0"/>
              <a:t> </a:t>
            </a:r>
            <a:r>
              <a:rPr lang="en-CA" sz="2000" dirty="0" err="1"/>
              <a:t>que</a:t>
            </a:r>
            <a:r>
              <a:rPr lang="en-CA" sz="2000" dirty="0"/>
              <a:t> les </a:t>
            </a:r>
            <a:r>
              <a:rPr lang="en-CA" sz="2000" dirty="0" err="1"/>
              <a:t>températures</a:t>
            </a:r>
            <a:r>
              <a:rPr lang="en-CA" sz="2000" dirty="0"/>
              <a:t> </a:t>
            </a:r>
            <a:r>
              <a:rPr lang="en-CA" sz="2000" dirty="0" err="1"/>
              <a:t>augmentent</a:t>
            </a:r>
            <a:r>
              <a:rPr lang="en-CA" sz="2000" dirty="0"/>
              <a:t>.</a:t>
            </a:r>
          </a:p>
          <a:p>
            <a:endParaRPr lang="en-US" sz="2000" dirty="0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D3554-7F50-46A1-B3BB-F255A5846F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68F6-C837-436A-91CA-1BA1567FCE7A}" type="slidenum">
              <a:rPr lang="en-US" altLang="en-US" smtClean="0"/>
              <a:t>3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D4941-5CDE-403F-32AD-30252DE13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060" y="2577196"/>
            <a:ext cx="5996940" cy="4280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CB8613-5DD6-FA48-CC68-288CA58C2B6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963"/>
          <a:stretch>
            <a:fillRect/>
          </a:stretch>
        </p:blipFill>
        <p:spPr>
          <a:xfrm>
            <a:off x="-18232" y="2909034"/>
            <a:ext cx="6213291" cy="3875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6AB176-A43B-5FD9-C75D-587947C2B935}"/>
              </a:ext>
            </a:extLst>
          </p:cNvPr>
          <p:cNvSpPr txBox="1"/>
          <p:nvPr/>
        </p:nvSpPr>
        <p:spPr>
          <a:xfrm>
            <a:off x="294062" y="6053177"/>
            <a:ext cx="2281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Cas actifs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3C7CEF-3942-8317-CFAA-BE99BAD63F31}"/>
              </a:ext>
            </a:extLst>
          </p:cNvPr>
          <p:cNvSpPr txBox="1"/>
          <p:nvPr/>
        </p:nvSpPr>
        <p:spPr>
          <a:xfrm>
            <a:off x="6405302" y="6053177"/>
            <a:ext cx="311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Cas cumulés</a:t>
            </a:r>
          </a:p>
        </p:txBody>
      </p:sp>
    </p:spTree>
    <p:extLst>
      <p:ext uri="{BB962C8B-B14F-4D97-AF65-F5344CB8AC3E}">
        <p14:creationId xmlns:p14="http://schemas.microsoft.com/office/powerpoint/2010/main" val="391486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70F19-5010-6A9E-F48C-30576CF7A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1AFB5-C7A2-F060-CD90-E6051E16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76" y="75049"/>
            <a:ext cx="11968523" cy="1325563"/>
          </a:xfrm>
        </p:spPr>
        <p:txBody>
          <a:bodyPr/>
          <a:lstStyle/>
          <a:p>
            <a:r>
              <a:rPr lang="en-CA" dirty="0"/>
              <a:t>La mouche du vis du Nouveau Monde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263ED-FAE6-FB1F-77E4-ADD052E09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2092" y="1672458"/>
            <a:ext cx="4900814" cy="2051081"/>
          </a:xfrm>
        </p:spPr>
        <p:txBody>
          <a:bodyPr/>
          <a:lstStyle/>
          <a:p>
            <a:r>
              <a:rPr lang="en-CA" b="1" dirty="0"/>
              <a:t>Approuvé sous condition par la FDA américaine</a:t>
            </a:r>
          </a:p>
          <a:p>
            <a:pPr lvl="1"/>
            <a:r>
              <a:rPr lang="en-CA" dirty="0">
                <a:hlinkClick r:id="rId3"/>
              </a:rPr>
              <a:t>Credelio Quattro-CA1 reçoit l'autorisation conditionnelle de la FDA pour le traitement de la mouche à vis du Nouveau Monde chez les chiens</a:t>
            </a:r>
          </a:p>
          <a:p>
            <a:endParaRPr lang="en-CA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A6D59-398F-23FE-DCBA-6B5A79EFDD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C40C2-7A94-424C-9771-F39272A79DD9}" type="slidenum">
              <a:rPr lang="en-US" altLang="en-US" smtClean="0"/>
              <a:t>4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964778-D282-BC90-DD41-8D4E6276F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6" y="1672458"/>
            <a:ext cx="5057596" cy="3224007"/>
          </a:xfrm>
        </p:spPr>
        <p:txBody>
          <a:bodyPr/>
          <a:lstStyle/>
          <a:p>
            <a:r>
              <a:rPr lang="en-CA" b="1" dirty="0"/>
              <a:t>Autorisations d'utilisation d'urgence de la FDA américaine</a:t>
            </a:r>
          </a:p>
          <a:p>
            <a:pPr lvl="1"/>
            <a:r>
              <a:rPr lang="en-CA" dirty="0"/>
              <a:t>Fiche d'information – </a:t>
            </a:r>
            <a:r>
              <a:rPr lang="en-CA" dirty="0">
                <a:hlinkClick r:id="rId4"/>
              </a:rPr>
              <a:t>Credelio Cat</a:t>
            </a:r>
            <a:endParaRPr lang="en-CA" dirty="0"/>
          </a:p>
          <a:p>
            <a:pPr lvl="1"/>
            <a:r>
              <a:rPr lang="en-CA" dirty="0"/>
              <a:t>Fiche d'information – </a:t>
            </a:r>
            <a:r>
              <a:rPr lang="en-CA" dirty="0">
                <a:hlinkClick r:id="rId5"/>
              </a:rPr>
              <a:t>Credelio Dog</a:t>
            </a:r>
            <a:endParaRPr lang="en-CA" dirty="0"/>
          </a:p>
          <a:p>
            <a:pPr lvl="1"/>
            <a:r>
              <a:rPr lang="en-CA" dirty="0"/>
              <a:t>Fiche d'information – </a:t>
            </a:r>
            <a:r>
              <a:rPr lang="en-CA" dirty="0">
                <a:hlinkClick r:id="rId6"/>
              </a:rPr>
              <a:t>NexGard Chiens</a:t>
            </a:r>
            <a:endParaRPr lang="en-CA" dirty="0"/>
          </a:p>
          <a:p>
            <a:pPr lvl="1"/>
            <a:r>
              <a:rPr lang="en-CA" dirty="0"/>
              <a:t>Fiche d'information – </a:t>
            </a:r>
            <a:r>
              <a:rPr lang="en-CA" dirty="0">
                <a:hlinkClick r:id="rId7"/>
              </a:rPr>
              <a:t>NexGard Combo - Chats</a:t>
            </a:r>
            <a:endParaRPr lang="en-CA" dirty="0"/>
          </a:p>
        </p:txBody>
      </p:sp>
      <p:pic>
        <p:nvPicPr>
          <p:cNvPr id="3" name="Picture 2" descr="Credelio Quattro For Dogs 50.1 - 100 lbs 1 Month">
            <a:extLst>
              <a:ext uri="{FF2B5EF4-FFF2-40B4-BE49-F238E27FC236}">
                <a16:creationId xmlns:a16="http://schemas.microsoft.com/office/drawing/2014/main" id="{F5E68173-7AFF-C1E5-B3C5-4CC0CF4BA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74" y="2054460"/>
            <a:ext cx="2049233" cy="474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171ED6-9BB5-322E-4715-FFE1A56F2BB1}"/>
              </a:ext>
            </a:extLst>
          </p:cNvPr>
          <p:cNvSpPr txBox="1"/>
          <p:nvPr/>
        </p:nvSpPr>
        <p:spPr>
          <a:xfrm>
            <a:off x="631943" y="5367704"/>
            <a:ext cx="7974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dirty="0">
                <a:hlinkClick r:id="rId9"/>
              </a:rPr>
              <a:t>Mises à jour du CVM | FDA</a:t>
            </a:r>
            <a:endParaRPr lang="en-CA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F895B-608E-32D6-67B8-1284CE782E14}"/>
              </a:ext>
            </a:extLst>
          </p:cNvPr>
          <p:cNvSpPr txBox="1"/>
          <p:nvPr/>
        </p:nvSpPr>
        <p:spPr>
          <a:xfrm>
            <a:off x="4652682" y="5291418"/>
            <a:ext cx="50583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u="sng" dirty="0"/>
              <a:t>Discussion lors de la dernière réunion </a:t>
            </a:r>
            <a:r>
              <a:rPr lang="en-CA" dirty="0"/>
              <a:t>:</a:t>
            </a:r>
          </a:p>
          <a:p>
            <a:r>
              <a:rPr lang="en-CA" i="1" dirty="0"/>
              <a:t>« Le traitement repose principalement sur l'élimination des asticots »</a:t>
            </a:r>
          </a:p>
          <a:p>
            <a:r>
              <a:rPr lang="en-CA" i="1" dirty="0"/>
              <a:t>« Capstar est efficace pour tuer les larves »</a:t>
            </a:r>
          </a:p>
          <a:p>
            <a:r>
              <a:rPr lang="en-CA" i="1" dirty="0"/>
              <a:t>« Aucun médicament approuvé au Canada pour le syndrome de la ténia du chat (NWS) »</a:t>
            </a:r>
          </a:p>
        </p:txBody>
      </p:sp>
    </p:spTree>
    <p:extLst>
      <p:ext uri="{BB962C8B-B14F-4D97-AF65-F5344CB8AC3E}">
        <p14:creationId xmlns:p14="http://schemas.microsoft.com/office/powerpoint/2010/main" val="3378395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24A1-A129-CD28-201A-3ED45A12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6453"/>
          </a:xfrm>
        </p:spPr>
        <p:txBody>
          <a:bodyPr/>
          <a:lstStyle/>
          <a:p>
            <a:r>
              <a:rPr lang="en-CA" dirty="0"/>
              <a:t>H5N1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3557C-F5EB-1D39-2DD6-D3AA04C04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1578"/>
            <a:ext cx="5181600" cy="4875385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hlinkClick r:id="rId3"/>
              </a:rPr>
              <a:t>Épidémie de grippe A (H5) chez les mammifères marins | Institute for Pandemic Insights</a:t>
            </a:r>
            <a:endParaRPr lang="en-CA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483F588-8732-E1C2-1401-3CF4A918AB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8200" y="2731111"/>
            <a:ext cx="4716375" cy="3323699"/>
          </a:xfrm>
          <a:prstGeom prst="rect">
            <a:avLst/>
          </a:prstGeom>
        </p:spPr>
      </p:pic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E52B3936-637C-BC38-6C9B-68DF2E7AB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5284" y="0"/>
            <a:ext cx="4026716" cy="27311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DC91C9-3642-9422-EF12-316D57D35C2C}"/>
              </a:ext>
            </a:extLst>
          </p:cNvPr>
          <p:cNvSpPr txBox="1"/>
          <p:nvPr/>
        </p:nvSpPr>
        <p:spPr>
          <a:xfrm>
            <a:off x="9023704" y="2864831"/>
            <a:ext cx="27514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point sur la pandémie de H5N1 : le nombre d'espèces de mammifères infectées a augmenté de près de 50 % en un peu plus d'un an - Plaza - 2025 - Grippe et autres virus respiratoires - Wiley Online Library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B5B058-B912-8BA7-7F01-E09DFD55DB3F}"/>
              </a:ext>
            </a:extLst>
          </p:cNvPr>
          <p:cNvSpPr txBox="1"/>
          <p:nvPr/>
        </p:nvSpPr>
        <p:spPr>
          <a:xfrm>
            <a:off x="5750010" y="3039762"/>
            <a:ext cx="3501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San Mateo</a:t>
            </a:r>
          </a:p>
          <a:p>
            <a:pPr lvl="1"/>
            <a:r>
              <a:rPr lang="en-CA" dirty="0"/>
              <a:t>Éléphant de mer du Nord</a:t>
            </a:r>
          </a:p>
          <a:p>
            <a:pPr lvl="1"/>
            <a:r>
              <a:rPr lang="en-CA" dirty="0"/>
              <a:t>Lion de mer de Californie</a:t>
            </a:r>
          </a:p>
          <a:p>
            <a:pPr lvl="1"/>
            <a:r>
              <a:rPr lang="en-CA" dirty="0"/>
              <a:t>Loutre de mer du Sud</a:t>
            </a:r>
          </a:p>
          <a:p>
            <a:r>
              <a:rPr lang="en-CA" b="1" dirty="0"/>
              <a:t>Santa Cruz</a:t>
            </a:r>
          </a:p>
          <a:p>
            <a:pPr lvl="1"/>
            <a:r>
              <a:rPr lang="en-CA" dirty="0"/>
              <a:t>Éléphant de mer du Nord</a:t>
            </a:r>
          </a:p>
          <a:p>
            <a:r>
              <a:rPr lang="en-CA" b="1" dirty="0"/>
              <a:t>San Luis Obispo</a:t>
            </a:r>
          </a:p>
          <a:p>
            <a:pPr lvl="1"/>
            <a:r>
              <a:rPr lang="en-CA" dirty="0"/>
              <a:t>Lion de mer de Californie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BD388-479D-D7FE-4AD9-DE1AFFA10528}"/>
              </a:ext>
            </a:extLst>
          </p:cNvPr>
          <p:cNvSpPr txBox="1"/>
          <p:nvPr/>
        </p:nvSpPr>
        <p:spPr>
          <a:xfrm>
            <a:off x="6090814" y="5747552"/>
            <a:ext cx="6094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7"/>
              </a:rPr>
              <a:t>Cas confirmés d'influenza aviaire hautement pathogène chez le bétail | APHIS</a:t>
            </a:r>
            <a:endParaRPr lang="en-CA" dirty="0"/>
          </a:p>
          <a:p>
            <a:r>
              <a:rPr lang="en-CA" dirty="0"/>
              <a:t>5 nouveaux cas chez des vaches laitières dans l'Idaho, le 13 avril 2026</a:t>
            </a:r>
          </a:p>
        </p:txBody>
      </p:sp>
    </p:spTree>
    <p:extLst>
      <p:ext uri="{BB962C8B-B14F-4D97-AF65-F5344CB8AC3E}">
        <p14:creationId xmlns:p14="http://schemas.microsoft.com/office/powerpoint/2010/main" val="320405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552F-5ADF-B702-DA3B-133090E1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>
                <a:hlinkClick r:id="rId3"/>
              </a:rPr>
              <a:t>Analyses de la spécificité de liaison aux récepteurs des virus de la grippe aviaire A hautement pathogène (H5N1) isolés chez des félins en Corée du Sud, 2023 - PMC</a:t>
            </a:r>
            <a:endParaRPr lang="en-C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6C760-AE29-A930-6A39-6E99A62DB9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Deux cas de H5N1 2.3.4.4b dans des refuges pour chats en 2023</a:t>
            </a:r>
          </a:p>
          <a:p>
            <a:r>
              <a:rPr lang="en-CA" dirty="0"/>
              <a:t>Très pathogène et se propage par contact direct</a:t>
            </a:r>
          </a:p>
          <a:p>
            <a:r>
              <a:rPr lang="en-CA" dirty="0"/>
              <a:t>Les analyses des virus ont montré qu'ils conservaient une spécificité pour les récepteurs α2-3</a:t>
            </a:r>
          </a:p>
          <a:p>
            <a:r>
              <a:rPr lang="en-CA" dirty="0"/>
              <a:t>Aucune liaison détectable aux récepteurs α2-6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BFEF9-C732-7557-5CFF-1D789771A5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93BA8B1-F7B2-3CCF-A336-A2C6C7818E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621251"/>
            <a:ext cx="5181600" cy="27600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42DE1A-333A-2FE8-B1B1-AF4194F494BB}"/>
              </a:ext>
            </a:extLst>
          </p:cNvPr>
          <p:cNvSpPr txBox="1"/>
          <p:nvPr/>
        </p:nvSpPr>
        <p:spPr>
          <a:xfrm>
            <a:off x="5952005" y="5381336"/>
            <a:ext cx="6094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5"/>
              </a:rPr>
              <a:t>H5N1 2.3.4.4b : revue des adaptations chez les mammifères et du risque d'émergence d'une pandémie - PMC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20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290F-924F-EA65-75A7-9EC54E27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1149"/>
          </a:xfrm>
        </p:spPr>
        <p:txBody>
          <a:bodyPr/>
          <a:lstStyle/>
          <a:p>
            <a:r>
              <a:rPr lang="en-CA" sz="3600" dirty="0">
                <a:hlinkClick r:id="rId3"/>
              </a:rPr>
              <a:t>Un champignon d'origine brésilienne, transmissible des chats à l'homme, détecté en Uruguay - </a:t>
            </a:r>
            <a:r>
              <a:rPr lang="en-CA" sz="3600" dirty="0" err="1">
                <a:hlinkClick r:id="rId3"/>
              </a:rPr>
              <a:t>Infobae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12A47-DE09-933B-A01D-0F274D64C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711" y="1230710"/>
            <a:ext cx="5730089" cy="4946253"/>
          </a:xfrm>
        </p:spPr>
        <p:txBody>
          <a:bodyPr/>
          <a:lstStyle/>
          <a:p>
            <a:r>
              <a:rPr lang="en-CA" sz="2400" i="1" dirty="0" err="1"/>
              <a:t>Sporothrix</a:t>
            </a:r>
            <a:r>
              <a:rPr lang="en-CA" sz="2400" i="1" dirty="0"/>
              <a:t> </a:t>
            </a:r>
            <a:r>
              <a:rPr lang="en-CA" sz="2400" i="1" dirty="0" err="1"/>
              <a:t>brasiliensis</a:t>
            </a:r>
            <a:endParaRPr lang="en-CA" sz="2400" i="1" dirty="0">
              <a:ea typeface="Calibri"/>
              <a:cs typeface="Calibri"/>
            </a:endParaRPr>
          </a:p>
          <a:p>
            <a:r>
              <a:rPr lang="en-CA" sz="2400" dirty="0"/>
              <a:t>Première </a:t>
            </a:r>
            <a:r>
              <a:rPr lang="en-CA" sz="2400" dirty="0" err="1"/>
              <a:t>détection</a:t>
            </a:r>
            <a:r>
              <a:rPr lang="en-CA" sz="2400" dirty="0"/>
              <a:t> locale de </a:t>
            </a:r>
            <a:r>
              <a:rPr lang="en-CA" sz="2400" dirty="0" err="1"/>
              <a:t>cet</a:t>
            </a:r>
            <a:r>
              <a:rPr lang="en-CA" sz="2400" dirty="0"/>
              <a:t> agent </a:t>
            </a:r>
            <a:r>
              <a:rPr lang="en-CA" sz="2400" dirty="0" err="1"/>
              <a:t>pathogène</a:t>
            </a:r>
            <a:r>
              <a:rPr lang="en-CA" sz="2400" dirty="0"/>
              <a:t> </a:t>
            </a:r>
            <a:r>
              <a:rPr lang="en-CA" sz="2400" dirty="0" err="1"/>
              <a:t>d'origine</a:t>
            </a:r>
            <a:r>
              <a:rPr lang="en-CA" sz="2400" dirty="0"/>
              <a:t> </a:t>
            </a:r>
            <a:r>
              <a:rPr lang="en-CA" sz="2400" dirty="0" err="1"/>
              <a:t>brésilienne</a:t>
            </a:r>
            <a:endParaRPr lang="en-CA" sz="2400" dirty="0" err="1">
              <a:ea typeface="Calibri"/>
              <a:cs typeface="Calibri"/>
            </a:endParaRPr>
          </a:p>
          <a:p>
            <a:r>
              <a:rPr lang="en-CA" sz="2400" dirty="0"/>
              <a:t>Le propriétaire a </a:t>
            </a:r>
            <a:r>
              <a:rPr lang="en-CA" sz="2400" dirty="0" err="1"/>
              <a:t>adopté</a:t>
            </a:r>
            <a:r>
              <a:rPr lang="en-CA" sz="2400" dirty="0"/>
              <a:t> un </a:t>
            </a:r>
            <a:r>
              <a:rPr lang="en-CA" sz="2400" dirty="0" err="1"/>
              <a:t>chiot</a:t>
            </a:r>
            <a:r>
              <a:rPr lang="en-CA" sz="2400" dirty="0"/>
              <a:t> au </a:t>
            </a:r>
            <a:r>
              <a:rPr lang="en-CA" sz="2400" dirty="0" err="1"/>
              <a:t>Brésil</a:t>
            </a:r>
            <a:r>
              <a:rPr lang="en-CA" sz="2400" dirty="0"/>
              <a:t> ; </a:t>
            </a:r>
            <a:r>
              <a:rPr lang="en-CA" sz="2400" dirty="0" err="1"/>
              <a:t>celui</a:t>
            </a:r>
            <a:r>
              <a:rPr lang="en-CA" sz="2400" dirty="0"/>
              <a:t>-ci a </a:t>
            </a:r>
            <a:r>
              <a:rPr lang="en-CA" sz="2400" dirty="0" err="1"/>
              <a:t>développé</a:t>
            </a:r>
            <a:r>
              <a:rPr lang="en-CA" sz="2400" dirty="0"/>
              <a:t> des </a:t>
            </a:r>
            <a:r>
              <a:rPr lang="en-CA" sz="2400" dirty="0" err="1"/>
              <a:t>ulcères</a:t>
            </a:r>
            <a:r>
              <a:rPr lang="en-CA" sz="2400" dirty="0"/>
              <a:t> sur le </a:t>
            </a:r>
            <a:r>
              <a:rPr lang="en-CA" sz="2400" dirty="0" err="1"/>
              <a:t>museau</a:t>
            </a:r>
            <a:r>
              <a:rPr lang="en-CA" sz="2400" dirty="0"/>
              <a:t> et les </a:t>
            </a:r>
            <a:r>
              <a:rPr lang="en-CA" sz="2400" dirty="0" err="1"/>
              <a:t>oreilles</a:t>
            </a:r>
            <a:r>
              <a:rPr lang="en-CA" sz="2400" dirty="0"/>
              <a:t> après son </a:t>
            </a:r>
            <a:r>
              <a:rPr lang="en-CA" sz="2400" dirty="0" err="1"/>
              <a:t>arrivée</a:t>
            </a:r>
            <a:endParaRPr lang="en-CA" sz="2400" dirty="0" err="1">
              <a:ea typeface="Calibri"/>
              <a:cs typeface="Calibri"/>
            </a:endParaRPr>
          </a:p>
          <a:p>
            <a:r>
              <a:rPr lang="en-CA" sz="2400" dirty="0"/>
              <a:t>Propriétaires et chats du ca </a:t>
            </a:r>
            <a:r>
              <a:rPr lang="en-CA" sz="2400" dirty="0" err="1"/>
              <a:t>infectés</a:t>
            </a:r>
            <a:endParaRPr lang="en-CA" sz="2400" dirty="0" err="1">
              <a:ea typeface="Calibri"/>
              <a:cs typeface="Calibri"/>
            </a:endParaRPr>
          </a:p>
          <a:p>
            <a:r>
              <a:rPr lang="en-CA" sz="2400" dirty="0" err="1"/>
              <a:t>D'autres</a:t>
            </a:r>
            <a:r>
              <a:rPr lang="en-CA" sz="2400" dirty="0"/>
              <a:t> </a:t>
            </a:r>
            <a:r>
              <a:rPr lang="en-CA" sz="2400" dirty="0" err="1"/>
              <a:t>cas</a:t>
            </a:r>
            <a:r>
              <a:rPr lang="en-CA" sz="2400" dirty="0"/>
              <a:t> </a:t>
            </a:r>
            <a:r>
              <a:rPr lang="en-CA" sz="2400" dirty="0" err="1"/>
              <a:t>ont</a:t>
            </a:r>
            <a:r>
              <a:rPr lang="en-CA" sz="2400" dirty="0"/>
              <a:t> </a:t>
            </a:r>
            <a:r>
              <a:rPr lang="en-CA" sz="2400" dirty="0" err="1"/>
              <a:t>été</a:t>
            </a:r>
            <a:r>
              <a:rPr lang="en-CA" sz="2400" dirty="0"/>
              <a:t> </a:t>
            </a:r>
            <a:r>
              <a:rPr lang="en-CA" sz="2400" dirty="0" err="1"/>
              <a:t>signalés</a:t>
            </a:r>
            <a:r>
              <a:rPr lang="en-CA" sz="2400" dirty="0"/>
              <a:t> sans lien </a:t>
            </a:r>
            <a:r>
              <a:rPr lang="en-CA" sz="2400" dirty="0" err="1"/>
              <a:t>épidémiologique</a:t>
            </a:r>
            <a:r>
              <a:rPr lang="en-CA" sz="2400" dirty="0"/>
              <a:t> avec le </a:t>
            </a:r>
            <a:r>
              <a:rPr lang="en-CA" sz="2400" dirty="0" err="1"/>
              <a:t>cas</a:t>
            </a:r>
            <a:r>
              <a:rPr lang="en-CA" sz="2400" dirty="0"/>
              <a:t> index</a:t>
            </a:r>
            <a:endParaRPr lang="en-CA" sz="2400" dirty="0">
              <a:ea typeface="Calibri"/>
              <a:cs typeface="Calibri"/>
            </a:endParaRPr>
          </a:p>
          <a:p>
            <a:r>
              <a:rPr lang="en-CA" sz="2400" dirty="0">
                <a:hlinkClick r:id="rId4"/>
              </a:rPr>
              <a:t>Augmentation du </a:t>
            </a:r>
            <a:r>
              <a:rPr lang="en-CA" sz="2400" dirty="0" err="1">
                <a:hlinkClick r:id="rId4"/>
              </a:rPr>
              <a:t>nombre</a:t>
            </a:r>
            <a:r>
              <a:rPr lang="en-CA" sz="2400" dirty="0">
                <a:hlinkClick r:id="rId4"/>
              </a:rPr>
              <a:t> de </a:t>
            </a:r>
            <a:r>
              <a:rPr lang="en-CA" sz="2400" dirty="0" err="1">
                <a:hlinkClick r:id="rId4"/>
              </a:rPr>
              <a:t>cas</a:t>
            </a:r>
            <a:r>
              <a:rPr lang="en-CA" sz="2400" dirty="0">
                <a:hlinkClick r:id="rId4"/>
              </a:rPr>
              <a:t> </a:t>
            </a:r>
            <a:r>
              <a:rPr lang="en-CA" sz="2400" dirty="0" err="1">
                <a:hlinkClick r:id="rId4"/>
              </a:rPr>
              <a:t>signalés</a:t>
            </a:r>
            <a:r>
              <a:rPr lang="en-CA" sz="2400" dirty="0">
                <a:hlinkClick r:id="rId4"/>
              </a:rPr>
              <a:t> au </a:t>
            </a:r>
            <a:r>
              <a:rPr lang="en-CA" sz="2400" dirty="0" err="1">
                <a:hlinkClick r:id="rId4"/>
              </a:rPr>
              <a:t>Brésil</a:t>
            </a:r>
            <a:r>
              <a:rPr lang="en-CA" sz="2400" dirty="0">
                <a:hlinkClick r:id="rId4"/>
              </a:rPr>
              <a:t> entre 2011 et 2023</a:t>
            </a:r>
            <a:endParaRPr lang="en-CA" sz="2400" dirty="0">
              <a:ea typeface="Calibri"/>
              <a:cs typeface="Calibri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CE0898-33DE-4F51-4AB0-6B3D0813B4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 bwMode="auto">
          <a:xfrm>
            <a:off x="6325815" y="1391205"/>
            <a:ext cx="5866185" cy="462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8A2FF-16A7-0A7E-24D6-5AE011C082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4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035A2-E3F9-2642-F736-B32006B3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0" y="271224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3400" dirty="0" err="1">
                <a:hlinkClick r:id="rId3"/>
              </a:rPr>
              <a:t>Le parvovirus</a:t>
            </a:r>
            <a:r>
              <a:rPr lang="en-US" sz="3400" dirty="0">
                <a:hlinkClick r:id="rId3"/>
              </a:rPr>
              <a:t> félin </a:t>
            </a:r>
            <a:r>
              <a:rPr lang="en-US" sz="3400" dirty="0" err="1">
                <a:hlinkClick r:id="rId3"/>
              </a:rPr>
              <a:t>de Chapham </a:t>
            </a:r>
            <a:r>
              <a:rPr lang="en-US" sz="3400" dirty="0">
                <a:hlinkClick r:id="rId3"/>
              </a:rPr>
              <a:t>(</a:t>
            </a:r>
            <a:r>
              <a:rPr lang="en-US" sz="3400" dirty="0" err="1">
                <a:hlinkClick r:id="rId3"/>
              </a:rPr>
              <a:t>féchavirus</a:t>
            </a:r>
            <a:r>
              <a:rPr lang="en-US" sz="3400" dirty="0">
                <a:hlinkClick r:id="rId3"/>
              </a:rPr>
              <a:t> félin) dans différentes populations de chats - PubMed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4FD09-48F1-2278-3B92-A35367AD1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80" y="1907126"/>
            <a:ext cx="6002110" cy="3729034"/>
          </a:xfrm>
        </p:spPr>
        <p:txBody>
          <a:bodyPr vert="horz" lIns="91440" tIns="45720" rIns="91440" bIns="45720" rtlCol="0">
            <a:noAutofit/>
          </a:bodyPr>
          <a:lstStyle/>
          <a:p>
            <a:pPr eaLnBrk="1" hangingPunct="1"/>
            <a:r>
              <a:rPr lang="en-US" sz="2400" dirty="0"/>
              <a:t>Virus </a:t>
            </a:r>
            <a:r>
              <a:rPr lang="en-US" sz="2400" dirty="0" err="1"/>
              <a:t>potentiellement</a:t>
            </a:r>
            <a:r>
              <a:rPr lang="en-US" sz="2400" dirty="0"/>
              <a:t> </a:t>
            </a:r>
            <a:r>
              <a:rPr lang="en-US" sz="2400" dirty="0" err="1"/>
              <a:t>émergent</a:t>
            </a:r>
            <a:r>
              <a:rPr lang="en-US" sz="2400" dirty="0"/>
              <a:t> </a:t>
            </a:r>
            <a:r>
              <a:rPr lang="en-US" sz="2400" dirty="0" err="1"/>
              <a:t>associé</a:t>
            </a:r>
            <a:r>
              <a:rPr lang="en-US" sz="2400" dirty="0"/>
              <a:t> à des </a:t>
            </a:r>
            <a:r>
              <a:rPr lang="en-US" sz="2400" dirty="0" err="1"/>
              <a:t>diarrhées</a:t>
            </a:r>
            <a:r>
              <a:rPr lang="en-US" sz="2400" dirty="0"/>
              <a:t> et des </a:t>
            </a:r>
            <a:r>
              <a:rPr lang="en-US" sz="2400" dirty="0" err="1"/>
              <a:t>vomissements</a:t>
            </a:r>
            <a:r>
              <a:rPr lang="en-US" sz="2400" dirty="0"/>
              <a:t> chez les chats</a:t>
            </a:r>
            <a:endParaRPr lang="en-US" sz="2400" dirty="0">
              <a:ea typeface="Calibri"/>
              <a:cs typeface="Calibri"/>
            </a:endParaRPr>
          </a:p>
          <a:p>
            <a:pPr lvl="1" eaLnBrk="1" hangingPunct="1"/>
            <a:r>
              <a:rPr lang="en-US" sz="2000" dirty="0"/>
              <a:t>Refuge A (</a:t>
            </a:r>
            <a:r>
              <a:rPr lang="en-US" sz="2000" dirty="0" err="1"/>
              <a:t>aucune</a:t>
            </a:r>
            <a:r>
              <a:rPr lang="en-US" sz="2000" dirty="0"/>
              <a:t> </a:t>
            </a:r>
            <a:r>
              <a:rPr lang="en-US" sz="2000" dirty="0" err="1"/>
              <a:t>maladie</a:t>
            </a:r>
            <a:r>
              <a:rPr lang="en-US" sz="2000" dirty="0"/>
              <a:t> gastro-</a:t>
            </a:r>
            <a:r>
              <a:rPr lang="en-US" sz="2000" dirty="0" err="1"/>
              <a:t>intestinale</a:t>
            </a:r>
            <a:r>
              <a:rPr lang="en-US" sz="2000" dirty="0"/>
              <a:t>) – 8/65 - 12 %</a:t>
            </a:r>
            <a:endParaRPr lang="en-US" sz="2000" dirty="0">
              <a:ea typeface="Calibri"/>
              <a:cs typeface="Calibri"/>
            </a:endParaRPr>
          </a:p>
          <a:p>
            <a:pPr lvl="1" eaLnBrk="1" hangingPunct="1"/>
            <a:r>
              <a:rPr lang="en-US" sz="2000" dirty="0"/>
              <a:t>Refuge B – 1/9 – 11 %</a:t>
            </a:r>
            <a:endParaRPr lang="en-US" sz="2000" dirty="0">
              <a:ea typeface="Calibri"/>
              <a:cs typeface="Calibri"/>
            </a:endParaRPr>
          </a:p>
          <a:p>
            <a:pPr lvl="1" eaLnBrk="1" hangingPunct="1"/>
            <a:r>
              <a:rPr lang="en-US" sz="2000" dirty="0"/>
              <a:t>Refuge C – 2/9 – 25 %</a:t>
            </a:r>
            <a:endParaRPr lang="en-US" sz="2000" dirty="0">
              <a:ea typeface="Calibri"/>
              <a:cs typeface="Calibri"/>
            </a:endParaRPr>
          </a:p>
          <a:p>
            <a:pPr lvl="1" eaLnBrk="1" hangingPunct="1"/>
            <a:r>
              <a:rPr lang="en-US" sz="2000" dirty="0"/>
              <a:t>Refuge D – 7/8 – 88 %</a:t>
            </a:r>
            <a:endParaRPr lang="en-US" sz="2000" dirty="0">
              <a:ea typeface="Calibri"/>
              <a:cs typeface="Calibri"/>
            </a:endParaRPr>
          </a:p>
          <a:p>
            <a:pPr lvl="1" eaLnBrk="1" hangingPunct="1"/>
            <a:r>
              <a:rPr lang="en-US" sz="2000" dirty="0"/>
              <a:t>Colonie de recherche – 12/46 – 26 %</a:t>
            </a:r>
            <a:endParaRPr lang="en-US" sz="2000" dirty="0">
              <a:ea typeface="Calibri"/>
              <a:cs typeface="Calibri"/>
            </a:endParaRPr>
          </a:p>
          <a:p>
            <a:pPr eaLnBrk="1" hangingPunct="1"/>
            <a:r>
              <a:rPr lang="en-US" sz="2400" dirty="0"/>
              <a:t>Virus </a:t>
            </a:r>
            <a:r>
              <a:rPr lang="en-US" sz="2400" dirty="0" err="1"/>
              <a:t>détecté</a:t>
            </a:r>
            <a:r>
              <a:rPr lang="en-US" sz="2400" dirty="0"/>
              <a:t> chez les chats </a:t>
            </a:r>
            <a:r>
              <a:rPr lang="en-US" sz="2400" dirty="0" err="1"/>
              <a:t>en</a:t>
            </a:r>
            <a:r>
              <a:rPr lang="en-US" sz="2400" dirty="0"/>
              <a:t> bonne santé et chez </a:t>
            </a:r>
            <a:r>
              <a:rPr lang="en-US" sz="2400" dirty="0" err="1"/>
              <a:t>ceux</a:t>
            </a:r>
            <a:r>
              <a:rPr lang="en-US" sz="2400" dirty="0"/>
              <a:t> </a:t>
            </a:r>
            <a:r>
              <a:rPr lang="en-US" sz="2400" dirty="0" err="1"/>
              <a:t>souffrant</a:t>
            </a:r>
            <a:r>
              <a:rPr lang="en-US" sz="2400" dirty="0"/>
              <a:t> de </a:t>
            </a:r>
            <a:r>
              <a:rPr lang="en-US" sz="2400" dirty="0" err="1"/>
              <a:t>diarrhée</a:t>
            </a:r>
            <a:endParaRPr lang="en-US" sz="2400" dirty="0" err="1">
              <a:ea typeface="Calibri"/>
              <a:cs typeface="Calibri"/>
            </a:endParaRPr>
          </a:p>
          <a:p>
            <a:pPr eaLnBrk="1" hangingPunct="1"/>
            <a:r>
              <a:rPr lang="en-US" sz="2400" dirty="0"/>
              <a:t>Le </a:t>
            </a:r>
            <a:r>
              <a:rPr lang="en-US" sz="2400" dirty="0" err="1"/>
              <a:t>rôle</a:t>
            </a:r>
            <a:r>
              <a:rPr lang="en-US" sz="2400" dirty="0"/>
              <a:t> du virus dans les </a:t>
            </a:r>
            <a:r>
              <a:rPr lang="en-US" sz="2400" dirty="0" err="1"/>
              <a:t>épidémies</a:t>
            </a:r>
            <a:r>
              <a:rPr lang="en-US" sz="2400" dirty="0"/>
              <a:t> de </a:t>
            </a:r>
            <a:r>
              <a:rPr lang="en-US" sz="2400" dirty="0" err="1"/>
              <a:t>diarrhée</a:t>
            </a:r>
            <a:r>
              <a:rPr lang="en-US" sz="2400" dirty="0"/>
              <a:t> </a:t>
            </a:r>
            <a:r>
              <a:rPr lang="en-US" sz="2400" dirty="0" err="1"/>
              <a:t>n'est</a:t>
            </a:r>
            <a:r>
              <a:rPr lang="en-US" sz="2400" dirty="0"/>
              <a:t> pas </a:t>
            </a:r>
            <a:r>
              <a:rPr lang="en-US" sz="2400" dirty="0" err="1"/>
              <a:t>clairement</a:t>
            </a:r>
            <a:r>
              <a:rPr lang="en-US" sz="2400" dirty="0"/>
              <a:t> </a:t>
            </a:r>
            <a:r>
              <a:rPr lang="en-US" sz="2400" dirty="0" err="1"/>
              <a:t>établi</a:t>
            </a:r>
            <a:endParaRPr lang="en-US" sz="2400" dirty="0" err="1">
              <a:ea typeface="Calibri"/>
              <a:cs typeface="Calibri"/>
            </a:endParaRPr>
          </a:p>
          <a:p>
            <a:pPr eaLnBrk="1" hangingPunct="1"/>
            <a:endParaRPr lang="en-US" dirty="0"/>
          </a:p>
        </p:txBody>
      </p:sp>
      <p:pic>
        <p:nvPicPr>
          <p:cNvPr id="7" name="Content Placeholder 6" descr="A cat with its eyes closed&#10;&#10;AI-generated content may be incorrect.">
            <a:extLst>
              <a:ext uri="{FF2B5EF4-FFF2-40B4-BE49-F238E27FC236}">
                <a16:creationId xmlns:a16="http://schemas.microsoft.com/office/drawing/2014/main" id="{D12E33EA-8D96-9125-D53A-E90DC49283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b="7746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73850-6AEF-907A-2366-4FD3DEEDE8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22C2B47-41F2-42A5-AA41-34CCD9669551}" type="slidenum">
              <a:rPr lang="en-US">
                <a:solidFill>
                  <a:srgbClr val="FFFFFF"/>
                </a:solidFill>
                <a:latin typeface="Calibri" panose="020F0502020204030204"/>
              </a:rPr>
              <a:t>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123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0703-9E8F-7293-C7FC-E3D8346C2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3025"/>
            <a:ext cx="10515600" cy="1325563"/>
          </a:xfrm>
        </p:spPr>
        <p:txBody>
          <a:bodyPr/>
          <a:lstStyle/>
          <a:p>
            <a:r>
              <a:rPr lang="en-CA" dirty="0"/>
              <a:t>Conclusions scientifiques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F7046-26F9-8A04-9ABD-7995B2F16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488" y="961931"/>
            <a:ext cx="11230069" cy="4014788"/>
          </a:xfrm>
        </p:spPr>
        <p:txBody>
          <a:bodyPr/>
          <a:lstStyle/>
          <a:p>
            <a:pPr marL="0" indent="0">
              <a:buNone/>
            </a:pPr>
            <a:r>
              <a:rPr lang="en-CA" sz="2000" b="1"/>
              <a:t>Grippe aviaire</a:t>
            </a:r>
            <a:endParaRPr lang="en-CA" sz="2000" b="1" dirty="0"/>
          </a:p>
          <a:p>
            <a:pPr marL="0" indent="0">
              <a:buNone/>
            </a:pPr>
            <a:r>
              <a:rPr lang="en-CA" sz="2000" dirty="0">
                <a:hlinkClick r:id="rId3"/>
              </a:rPr>
              <a:t>Au-delà de la volaille : repenser la surveillance et le contrôle de l'IAHP H5Nx en anticipant les risques de transmission aux mammifères </a:t>
            </a:r>
            <a:r>
              <a:rPr lang="en-CA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 </a:t>
            </a:r>
            <a:r>
              <a:rPr lang="en-CA" sz="2000" dirty="0" err="1">
                <a:hlinkClick r:id="rId3"/>
              </a:rPr>
              <a:t>offlu</a:t>
            </a:r>
            <a:endParaRPr lang="en-CA" sz="2000" dirty="0"/>
          </a:p>
          <a:p>
            <a:pPr marL="0" indent="0">
              <a:buNone/>
            </a:pPr>
            <a:r>
              <a:rPr lang="en-CA" sz="2000" dirty="0">
                <a:hlinkClick r:id="rId5"/>
              </a:rPr>
              <a:t>Absence de transmission par gouttelettes respiratoires de deux virus récents de la grippe A(H5N1) humaine chez les furets femelles </a:t>
            </a:r>
            <a:r>
              <a:rPr lang="en-CA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 </a:t>
            </a:r>
            <a:r>
              <a:rPr lang="en-CA" sz="2000" dirty="0">
                <a:hlinkClick r:id="rId5"/>
              </a:rPr>
              <a:t>ScienceDirect</a:t>
            </a:r>
            <a:endParaRPr lang="en-CA" sz="2000" dirty="0"/>
          </a:p>
          <a:p>
            <a:pPr marL="0" indent="0">
              <a:buNone/>
            </a:pPr>
            <a:r>
              <a:rPr lang="en-CA" sz="2000" dirty="0" err="1">
                <a:hlinkClick r:id="rId6"/>
              </a:rPr>
              <a:t>Neuroinvasion</a:t>
            </a:r>
            <a:r>
              <a:rPr lang="en-CA" sz="2000" dirty="0">
                <a:hlinkClick r:id="rId6"/>
              </a:rPr>
              <a:t> hématogène et transmission dépendante du génotype des virus de la grippe A H5N1 chez l'hôte félin | </a:t>
            </a:r>
            <a:r>
              <a:rPr lang="en-CA" sz="2000" dirty="0" err="1">
                <a:hlinkClick r:id="rId6"/>
              </a:rPr>
              <a:t>bioRxiv</a:t>
            </a:r>
            <a:endParaRPr lang="en-CA" sz="2000" dirty="0"/>
          </a:p>
          <a:p>
            <a:pPr marL="0" indent="0">
              <a:buNone/>
            </a:pPr>
            <a:r>
              <a:rPr lang="en-CA" sz="2000" dirty="0">
                <a:hlinkClick r:id="rId7"/>
              </a:rPr>
              <a:t>Faire progresser l'évaluation des risques liés à la grippe A(H5N1) chez les furets grâce à une évaluation comparative des schémas d'excrétion virale par voie aérienne | Nature Communications</a:t>
            </a:r>
            <a:endParaRPr lang="en-CA" sz="2000" dirty="0"/>
          </a:p>
          <a:p>
            <a:pPr marL="0" indent="0">
              <a:buNone/>
            </a:pPr>
            <a:r>
              <a:rPr lang="en-CA" sz="2000" dirty="0">
                <a:hlinkClick r:id="rId8"/>
              </a:rPr>
              <a:t>Mutations des protéines virales permettant l'adaptation aux mammifères des virus de la grippe aviaire A : stratégies d'atténuation du risque zoonotique et perspectives d'avenir </a:t>
            </a:r>
            <a:r>
              <a:rPr lang="en-CA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 </a:t>
            </a:r>
            <a:r>
              <a:rPr lang="en-CA" sz="2000" dirty="0">
                <a:hlinkClick r:id="rId8"/>
              </a:rPr>
              <a:t>ScienceDirect</a:t>
            </a:r>
            <a:endParaRPr lang="en-CA" sz="2000" dirty="0"/>
          </a:p>
          <a:p>
            <a:pPr marL="0" indent="0">
              <a:buNone/>
            </a:pPr>
            <a:r>
              <a:rPr lang="en-CA" sz="2000" dirty="0">
                <a:hlinkClick r:id="rId9"/>
              </a:rPr>
              <a:t>Salpingite et lésions multiviscérales causées par le virus de la grippe aviaire A(H5N1) hautement pathogène chez un chat ayant consommé du lait cru faisant l'objet d'un rappel en Californie </a:t>
            </a:r>
            <a:r>
              <a:rPr lang="en-CA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 </a:t>
            </a:r>
            <a:r>
              <a:rPr lang="en-CA" sz="2000" dirty="0">
                <a:hlinkClick r:id="rId9"/>
              </a:rPr>
              <a:t>PubMed</a:t>
            </a:r>
            <a:endParaRPr lang="en-CA" sz="2000" dirty="0"/>
          </a:p>
          <a:p>
            <a:pPr marL="0" indent="0">
              <a:buNone/>
            </a:pPr>
            <a:r>
              <a:rPr lang="en-CA" sz="2000" dirty="0">
                <a:hlinkClick r:id="rId10"/>
              </a:rPr>
              <a:t>Efficacité de l'oseltamivir et du</a:t>
            </a:r>
            <a:r>
              <a:rPr lang="en-CA" sz="2000" dirty="0" err="1">
                <a:hlinkClick r:id="rId10"/>
              </a:rPr>
              <a:t> baloxavir </a:t>
            </a:r>
            <a:r>
              <a:rPr lang="en-CA" sz="2000" dirty="0">
                <a:hlinkClick r:id="rId10"/>
              </a:rPr>
              <a:t>en monothérapie et en association contre l'infection par le virus de la grippe A(H5N1) du clade 2.3.4.4b chez les furets | Communications Biology</a:t>
            </a:r>
            <a:endParaRPr lang="en-CA" sz="2000" dirty="0"/>
          </a:p>
          <a:p>
            <a:pPr marL="0" indent="0">
              <a:buNone/>
            </a:pPr>
            <a:r>
              <a:rPr lang="en-CA" sz="2000" dirty="0">
                <a:hlinkClick r:id="rId11"/>
              </a:rPr>
              <a:t>Un nouveau vaccin recombinant à base de H5 offre une protection efficace contre le virus de la grippe H5N1 chez les chats | </a:t>
            </a:r>
            <a:r>
              <a:rPr lang="en-CA" sz="2000" dirty="0" err="1">
                <a:hlinkClick r:id="rId11"/>
              </a:rPr>
              <a:t>npj </a:t>
            </a:r>
            <a:r>
              <a:rPr lang="en-CA" sz="2000" dirty="0">
                <a:hlinkClick r:id="rId11"/>
              </a:rPr>
              <a:t>Vaccines</a:t>
            </a:r>
            <a:endParaRPr lang="en-CA" sz="2000" dirty="0">
              <a:solidFill>
                <a:srgbClr val="FF00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1F906-FE88-C7F4-4DE9-19022C5269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883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EA13D8C747CE42B210262EB423AC51" ma:contentTypeVersion="15" ma:contentTypeDescription="Create a new document." ma:contentTypeScope="" ma:versionID="89a99309f50619cd2cb2bd943af489cc">
  <xsd:schema xmlns:xsd="http://www.w3.org/2001/XMLSchema" xmlns:xs="http://www.w3.org/2001/XMLSchema" xmlns:p="http://schemas.microsoft.com/office/2006/metadata/properties" xmlns:ns2="15b7ed99-b5df-4a34-ab63-5ec2159bb241" xmlns:ns3="894e992d-1f5f-43c5-970b-dde96d23e5c3" targetNamespace="http://schemas.microsoft.com/office/2006/metadata/properties" ma:root="true" ma:fieldsID="284bab10ff48d553330a69ccda6115c4" ns2:_="" ns3:_="">
    <xsd:import namespace="15b7ed99-b5df-4a34-ab63-5ec2159bb241"/>
    <xsd:import namespace="894e992d-1f5f-43c5-970b-dde96d23e5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7ed99-b5df-4a34-ab63-5ec2159bb2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62aa733-2270-4351-8ca3-f9ded615ce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e992d-1f5f-43c5-970b-dde96d23e5c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8ed09ac-2159-45a7-87e0-5ac8721ea325}" ma:internalName="TaxCatchAll" ma:showField="CatchAllData" ma:web="894e992d-1f5f-43c5-970b-dde96d23e5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4e992d-1f5f-43c5-970b-dde96d23e5c3" xsi:nil="true"/>
    <lcf76f155ced4ddcb4097134ff3c332f xmlns="15b7ed99-b5df-4a34-ab63-5ec2159bb24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BE1298-3F91-4C4A-A7F7-6DFE0E5BDA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b7ed99-b5df-4a34-ab63-5ec2159bb241"/>
    <ds:schemaRef ds:uri="894e992d-1f5f-43c5-970b-dde96d23e5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9EAC44-F881-4707-BAC7-DAC594298FB3}">
  <ds:schemaRefs>
    <ds:schemaRef ds:uri="http://schemas.microsoft.com/office/2006/metadata/properties"/>
    <ds:schemaRef ds:uri="http://schemas.microsoft.com/office/infopath/2007/PartnerControls"/>
    <ds:schemaRef ds:uri="894e992d-1f5f-43c5-970b-dde96d23e5c3"/>
    <ds:schemaRef ds:uri="15b7ed99-b5df-4a34-ab63-5ec2159bb241"/>
  </ds:schemaRefs>
</ds:datastoreItem>
</file>

<file path=customXml/itemProps3.xml><?xml version="1.0" encoding="utf-8"?>
<ds:datastoreItem xmlns:ds="http://schemas.openxmlformats.org/officeDocument/2006/customXml" ds:itemID="{59D66FF6-B4D0-410C-9C35-AC34541D5A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27602</TotalTime>
  <Words>1016</Words>
  <Application>Microsoft Office PowerPoint</Application>
  <PresentationFormat>Widescreen</PresentationFormat>
  <Paragraphs>114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2_Office Theme</vt:lpstr>
      <vt:lpstr>Communauté des maladies émergentes et zoonotiques Identifier les risques émergents grâce à l'intelligence collective</vt:lpstr>
      <vt:lpstr>La tique asiatique à longues cornes aux États-Unis</vt:lpstr>
      <vt:lpstr>La mouche à vis du Nouveau Monde</vt:lpstr>
      <vt:lpstr>La mouche du vis du Nouveau Monde</vt:lpstr>
      <vt:lpstr>H5N1 </vt:lpstr>
      <vt:lpstr>Analyses de la spécificité de liaison aux récepteurs des virus de la grippe aviaire A hautement pathogène (H5N1) isolés chez des félins en Corée du Sud, 2023 - PMC</vt:lpstr>
      <vt:lpstr>Un champignon d'origine brésilienne, transmissible des chats à l'homme, détecté en Uruguay - Infobae</vt:lpstr>
      <vt:lpstr>Le parvovirus félin de Chapham (féchavirus félin) dans différentes populations de chats - PubMed</vt:lpstr>
      <vt:lpstr>Conclusions scientifiques</vt:lpstr>
      <vt:lpstr>Conclusions scientifiques</vt:lpstr>
      <vt:lpstr>Résultats scientifiques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CEZD Provincial Engagement Meetings</dc:title>
  <dc:creator>Osborn, Andrea</dc:creator>
  <cp:keywords>, docId:5BAEB326DF1E301D719AE447D6CB752B</cp:keywords>
  <cp:lastModifiedBy>Osborn, Andrea (CFIA/ACIA)</cp:lastModifiedBy>
  <cp:revision>594</cp:revision>
  <dcterms:created xsi:type="dcterms:W3CDTF">2020-02-07T23:34:08Z</dcterms:created>
  <dcterms:modified xsi:type="dcterms:W3CDTF">2026-04-21T16:15:26Z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0x0101001BEA13D8C747CE42B210262EB423AC51</vt:lpwstr>
  </property>
  <property fmtid="{D5CDD505-2E9C-101B-9397-08002B2CF9AE}" pid="3" name="MediaServiceImageTags">
    <vt:lpwstr/>
  </property>
</Properties>
</file>