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0" r:id="rId6"/>
    <p:sldId id="324" r:id="rId7"/>
    <p:sldId id="291" r:id="rId8"/>
    <p:sldId id="262" r:id="rId9"/>
    <p:sldId id="263" r:id="rId10"/>
    <p:sldId id="280" r:id="rId11"/>
    <p:sldId id="264" r:id="rId12"/>
    <p:sldId id="325" r:id="rId13"/>
    <p:sldId id="290"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5" autoAdjust="0"/>
    <p:restoredTop sz="80233" autoAdjust="0"/>
  </p:normalViewPr>
  <p:slideViewPr>
    <p:cSldViewPr snapToGrid="0">
      <p:cViewPr varScale="1">
        <p:scale>
          <a:sx n="59" d="100"/>
          <a:sy n="59" d="100"/>
        </p:scale>
        <p:origin x="784"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03EA34-E2DE-2615-400E-CCC18F42CD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FAA436D-6A73-0CD7-111D-D537B38D1AE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A43E423-D0AB-4A68-934E-06CD2A2CA634}" type="datetimeFigureOut">
              <a:rPr lang="en-US"/>
              <a:t>7/18/2024</a:t>
            </a:fld>
            <a:endParaRPr lang="en-US"/>
          </a:p>
        </p:txBody>
      </p:sp>
      <p:sp>
        <p:nvSpPr>
          <p:cNvPr id="4" name="Slide Image Placeholder 3">
            <a:extLst>
              <a:ext uri="{FF2B5EF4-FFF2-40B4-BE49-F238E27FC236}">
                <a16:creationId xmlns:a16="http://schemas.microsoft.com/office/drawing/2014/main" id="{0CDBCD74-3834-05FC-7C9F-A27121F9A01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74E86FA-14B7-2779-C0B3-E3B615FEECD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a:extLst>
              <a:ext uri="{FF2B5EF4-FFF2-40B4-BE49-F238E27FC236}">
                <a16:creationId xmlns:a16="http://schemas.microsoft.com/office/drawing/2014/main" id="{E5D4F016-675F-5E77-0645-470DC692125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A74C297A-8FC9-3089-14A1-9A6D6C61893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C2CBE41-8960-48D7-B8F0-F01BBB6F6ACE}"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ichigan.gov/dnr/managing-resources/wildlife/wildlife-disease/disease-monitoring/bovine-tuberculosis/bovine-tb-vaccination-tria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bc.com/news/uk-england-somerset-6850690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D578897-4CD6-8817-F08E-A7E15F0B2F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272F965F-CEA2-D101-9DDE-D23A8E8CCB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51922A06-CBA6-2547-0814-D2EBE17E5E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A9EB1BB-3D3A-4C59-B4E2-39A80DCD1FF0}" type="slidenum">
              <a:rPr lang="en-US" altLang="en-US" smtClean="0">
                <a:solidFill>
                  <a:srgbClr val="000000"/>
                </a:solidFill>
              </a:r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B9B8401-0693-F070-8C25-957641C0A4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4D8BC7BC-FAD4-DC6A-01C7-5457D90259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Afrique du Sud (Eastern Cape et Kwazulu Natal), l'Indonésie a signalé quelques cas, mais elle a également réduit certaines mesures de biosécurité dans les aéroports (enlèvement des tapis).</a:t>
            </a:r>
          </a:p>
          <a:p>
            <a:endParaRPr lang="en-US" altLang="en-US"/>
          </a:p>
          <a:p>
            <a:r>
              <a:rPr lang="en-US" altLang="en-US">
                <a:solidFill>
                  <a:srgbClr val="666666"/>
                </a:solidFill>
                <a:latin typeface="Open Sans" panose="020B0606030504020204" pitchFamily="34" charset="0"/>
              </a:rPr>
              <a:t>Mai 2024 - Le Brésil a déclaré l'absence de fièvre aphteuse sans vaccination, ce qui représente la fin du cycle de vaccination qui a commencé il y a plus de 50 ans. La dernière apparition de la fièvre aphteuse sur le territoire national remonte à 2006. Le Brésil prévoit de présenter la demande de reconnaissance à l'Organisation mondiale de la santé animale en août 2024. La suspension de la vaccination contre la fièvre aphteuse et l'interdiction de l'entrée des animaux vaccinés dans les États pendant au moins 12 mois sont nécessaires. Plus de 244 millions de bovins et de buffles sur environ 3,2 millions de propriétés ne seront plus vaccinés contre la maladie.</a:t>
            </a:r>
            <a:endParaRPr lang="en-CA" altLang="en-US"/>
          </a:p>
        </p:txBody>
      </p:sp>
      <p:sp>
        <p:nvSpPr>
          <p:cNvPr id="33796" name="Slide Number Placeholder 3">
            <a:extLst>
              <a:ext uri="{FF2B5EF4-FFF2-40B4-BE49-F238E27FC236}">
                <a16:creationId xmlns:a16="http://schemas.microsoft.com/office/drawing/2014/main" id="{FB236CA2-DE8C-2162-B0FD-50A69A0901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5343AA-9560-41ED-80B3-4E4B293D46FB}" type="slidenum">
              <a:rPr lang="en-US" altLang="en-US" smtClean="0"/>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3AC8232-A5DD-43EE-B40B-8B1A5420F2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102A03D-186C-B1E6-DAA8-633B830B0C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La FHCC est asymptomatique chez les bovins - pas de signes cliniques</a:t>
            </a:r>
          </a:p>
          <a:p>
            <a:endParaRPr lang="en-CA" altLang="en-US"/>
          </a:p>
          <a:p>
            <a:r>
              <a:rPr lang="en-CA" altLang="en-US"/>
              <a:t>La FHCC est endémique en Afrique, dans les Balkans, au Moyen-Orient et dans les pays asiatiques situés au sud du 50e parallèle nord - la limite géographique du principal vecteur de la tique.</a:t>
            </a:r>
            <a:endParaRPr lang="en-US" altLang="en-US"/>
          </a:p>
          <a:p>
            <a:endParaRPr lang="en-US" altLang="en-US"/>
          </a:p>
          <a:p>
            <a:r>
              <a:rPr lang="en-US" altLang="en-US"/>
              <a:t>Première étude - rapport sur la détection du CCHFV en Corse, France. Ils ont identifié le génotype africain I du CCHFV dans des tiques prélevées sur des bovins dans deux sites différents du sud-est et du centre-ouest de la Corse, ce qui indique une circulation établie du CCHFV. </a:t>
            </a:r>
            <a:r>
              <a:rPr lang="en-CA" altLang="en-US">
                <a:solidFill>
                  <a:srgbClr val="000000"/>
                </a:solidFill>
                <a:latin typeface="Open Sans" panose="020B0606030504020204" pitchFamily="34" charset="0"/>
              </a:rPr>
              <a:t>Les séquences des trois segments du CCHFV de Corse sont étroitement liées à deux séquences du Sénégal correspondant à des souches identifiées dans les années 1970.</a:t>
            </a:r>
            <a:endParaRPr lang="en-US" altLang="en-US"/>
          </a:p>
          <a:p>
            <a:endParaRPr lang="en-US" altLang="en-US"/>
          </a:p>
          <a:p>
            <a:r>
              <a:rPr lang="en-US" altLang="en-US"/>
              <a:t>Pour évaluer la distribution spatiale de l'exposition au virus de la fièvre catarrhale du mouton, les chercheurs ont analysé le sérum de 2 440 moutons et chèvres à l'aide d'un test ELISA à deux antigènes et ont modélisé la probabilité d'exposition à l'aide de prédicteurs environnementaux en utilisant des modèles mixtes linéaires généralisés. Les anticorps anti-CCHFV détectés dans 84 échantillons ont confirmé la faible prévalence du CCHFV chez les petits ruminants domestiques de la région. Le modèle statistique le mieux adapté a indiqué que l'un des prédicteurs les plus significatifs du risque d'exposition au virus était la densité de bovins/chevaux </a:t>
            </a:r>
          </a:p>
          <a:p>
            <a:endParaRPr lang="en-US" altLang="en-US"/>
          </a:p>
          <a:p>
            <a:r>
              <a:rPr lang="en-US" altLang="en-US"/>
              <a:t>On a également signalé récemment la présence de la tique hyalomma en Allemagne.</a:t>
            </a:r>
          </a:p>
          <a:p>
            <a:endParaRPr lang="en-US" altLang="en-US"/>
          </a:p>
        </p:txBody>
      </p:sp>
      <p:sp>
        <p:nvSpPr>
          <p:cNvPr id="35844" name="Slide Number Placeholder 3">
            <a:extLst>
              <a:ext uri="{FF2B5EF4-FFF2-40B4-BE49-F238E27FC236}">
                <a16:creationId xmlns:a16="http://schemas.microsoft.com/office/drawing/2014/main" id="{8C9342C2-A165-0F89-7DAE-917C9314FA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502A553-4E59-47C1-B1E1-28ECB12A057F}" type="slidenum">
              <a:rPr lang="en-US" altLang="en-US" smtClean="0"/>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5B8B3F9-55AC-88F3-8778-66501EF6FC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FD6744A8-E4BC-EC50-1EDF-1236E0D37C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latin typeface="Poppins-Regular"/>
              </a:rPr>
              <a:t>Hong Kong - Le premier animal touché a été vacciné contre le LSD lorsqu'il était veau en 2023 et avait 3 mois de retard pour une vaccination de rappel annuelle, puis 16/19 bovins d'un an ont été trouvés avec des nodules.</a:t>
            </a:r>
            <a:endParaRPr lang="en-US" altLang="en-US"/>
          </a:p>
          <a:p>
            <a:endParaRPr lang="en-CA" altLang="en-US"/>
          </a:p>
        </p:txBody>
      </p:sp>
      <p:sp>
        <p:nvSpPr>
          <p:cNvPr id="37892" name="Slide Number Placeholder 3">
            <a:extLst>
              <a:ext uri="{FF2B5EF4-FFF2-40B4-BE49-F238E27FC236}">
                <a16:creationId xmlns:a16="http://schemas.microsoft.com/office/drawing/2014/main" id="{34291A08-9D02-0EA0-5480-BD28B9457D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C15CE67-0D24-498B-ACA9-44192ADC0D45}" type="slidenum">
              <a:rPr lang="en-US" altLang="en-US" smtClean="0"/>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106C170-8EA3-0F30-69F5-A4D2FE65BC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B23D9E3-2F9F-FBED-A897-3D13198AEF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Étude de terrain sur le vaccin contre la tuberculose dans le Michigan - résultats/publication en attente, tentative de vaccination du cerf à queue blanche contre la tuberculose, </a:t>
            </a:r>
            <a:r>
              <a:rPr lang="en-CA" altLang="en-US">
                <a:solidFill>
                  <a:srgbClr val="212529"/>
                </a:solidFill>
                <a:latin typeface="Segoe UI" panose="020B0502040204020203" pitchFamily="34" charset="0"/>
              </a:rPr>
              <a:t>fin février, </a:t>
            </a:r>
            <a:r>
              <a:rPr lang="en-CA" altLang="en-US">
                <a:solidFill>
                  <a:srgbClr val="0072ED"/>
                </a:solidFill>
                <a:latin typeface="Segoe UI" panose="020B0502040204020203" pitchFamily="34" charset="0"/>
                <a:hlinkClick r:id="rId3"/>
              </a:rPr>
              <a:t>100 petits cubes ont été placés sur 16 sites dans le comté d'Alpena</a:t>
            </a:r>
            <a:r>
              <a:rPr lang="en-CA" altLang="en-US">
                <a:solidFill>
                  <a:srgbClr val="212529"/>
                </a:solidFill>
                <a:latin typeface="Segoe UI" panose="020B0502040204020203" pitchFamily="34" charset="0"/>
              </a:rPr>
              <a:t>. Ils étaient composés de luzerne et de mélasse pour que les cerfs puissent les manger, et contenaient un vaccin comestible caché à l'intérieur (un vaccin préexistant a été utilisé pour tester l'administration, mais la MSU développe également un nouveau vaccin). </a:t>
            </a:r>
          </a:p>
          <a:p>
            <a:endParaRPr lang="en-CA" altLang="en-US">
              <a:solidFill>
                <a:srgbClr val="212529"/>
              </a:solidFill>
              <a:latin typeface="Segoe UI" panose="020B0502040204020203" pitchFamily="34" charset="0"/>
            </a:endParaRPr>
          </a:p>
          <a:p>
            <a:r>
              <a:rPr lang="en-CA" altLang="en-US">
                <a:solidFill>
                  <a:srgbClr val="212529"/>
                </a:solidFill>
                <a:latin typeface="Segoe UI" panose="020B0502040204020203" pitchFamily="34" charset="0"/>
              </a:rPr>
              <a:t>Le vaccin qu'ils ont testé est utilisé sur les humains depuis plus de 100 ans et peut être cuit à partir de la venaison en seulement six minutes. Ils affirment également que le vaccin n'a pas été trouvé dans les tissus musculaires des cerfs lors de leur essai sur les cerfs en enclos.</a:t>
            </a:r>
            <a:endParaRPr lang="en-CA" altLang="en-US"/>
          </a:p>
        </p:txBody>
      </p:sp>
      <p:sp>
        <p:nvSpPr>
          <p:cNvPr id="39940" name="Slide Number Placeholder 3">
            <a:extLst>
              <a:ext uri="{FF2B5EF4-FFF2-40B4-BE49-F238E27FC236}">
                <a16:creationId xmlns:a16="http://schemas.microsoft.com/office/drawing/2014/main" id="{B3DF41E4-E448-C7D8-A351-947B281006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B384AED-9AC5-48A3-9453-61EC858C0BC3}" type="slidenum">
              <a:rPr lang="en-US" altLang="en-US" smtClean="0"/>
              <a:t>13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35493EB-4A0C-9436-EC43-DDF9EFEA63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2D598A5-1A01-DC5F-3C2A-F03EC16154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a:p>
            <a:r>
              <a:rPr lang="en-US" altLang="en-US"/>
              <a:t>Les Pays-Bas ont signalé pour la première fois un foyer de BTV-3 en septembre 2023.</a:t>
            </a:r>
          </a:p>
          <a:p>
            <a:r>
              <a:rPr lang="en-US" altLang="en-US"/>
              <a:t>Les chiffres les plus récents, au 3 juin, font état de 1 563 cas cliniquement positifs et de 4 463 cas positifs au BTV-3 par PCR Plus de 6 000 cas</a:t>
            </a:r>
          </a:p>
          <a:p>
            <a:endParaRPr lang="en-CA" altLang="en-US"/>
          </a:p>
          <a:p>
            <a:r>
              <a:rPr lang="en-CA" altLang="en-US"/>
              <a:t>Des cas ont été signalés chez des bovins et des ovins, un cas chez un chien et quelques cas chez des alpagas/lamas.</a:t>
            </a:r>
          </a:p>
          <a:p>
            <a:endParaRPr lang="en-CA" altLang="en-US"/>
          </a:p>
          <a:p>
            <a:r>
              <a:rPr lang="en-CA" altLang="en-US"/>
              <a:t>Récemment, deux vaccins ont été mis à disposition, l'un en espagnol et l'autre en allemand.</a:t>
            </a:r>
          </a:p>
          <a:p>
            <a:endParaRPr lang="en-CA" altLang="en-US"/>
          </a:p>
          <a:p>
            <a:r>
              <a:rPr lang="en-CA" altLang="en-US"/>
              <a:t>En ce qui concerne l'espagnol, </a:t>
            </a:r>
            <a:r>
              <a:rPr lang="en-US" altLang="en-US"/>
              <a:t>qui a été approuvé dans le cadre d'une procédure accélérée, un total de deux millions de doses sera mis à la disposition des agriculteurs néerlandais d'ici à la fin du mois d'avril.</a:t>
            </a:r>
          </a:p>
          <a:p>
            <a:endParaRPr lang="en-US" altLang="en-US"/>
          </a:p>
          <a:p>
            <a:r>
              <a:rPr lang="en-US" altLang="en-US"/>
              <a:t>Les ovins auront besoin d'une dose et les bovins de deux doses administrées à trois semaines d'intervalle. Les animaux seront protégés environ 28 jours après la vaccination, la durée de l'immunité restant à déterminer.</a:t>
            </a:r>
          </a:p>
          <a:p>
            <a:br>
              <a:rPr lang="en-US" altLang="en-US"/>
            </a:br>
            <a:endParaRPr lang="en-CA" altLang="en-US"/>
          </a:p>
          <a:p>
            <a:endParaRPr lang="en-CA" altLang="en-US"/>
          </a:p>
        </p:txBody>
      </p:sp>
      <p:sp>
        <p:nvSpPr>
          <p:cNvPr id="17412" name="Slide Number Placeholder 3">
            <a:extLst>
              <a:ext uri="{FF2B5EF4-FFF2-40B4-BE49-F238E27FC236}">
                <a16:creationId xmlns:a16="http://schemas.microsoft.com/office/drawing/2014/main" id="{3920DE6A-8166-FEF8-5280-0856F05761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BD0FEDF-E52A-4D89-B078-6F10591A4176}" type="slidenum">
              <a:rPr lang="en-US" altLang="en-US" smtClean="0"/>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B6CF927-8FA0-9F75-9842-707FB82278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94DFFA9-ABB7-3A5A-D96B-4D8653E2E2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err="1"/>
              <a:t>Passons</a:t>
            </a:r>
            <a:r>
              <a:rPr lang="en-CA" altLang="en-US" dirty="0"/>
              <a:t> </a:t>
            </a:r>
            <a:r>
              <a:rPr lang="en-CA" altLang="en-US" dirty="0" err="1"/>
              <a:t>maintenant</a:t>
            </a:r>
            <a:r>
              <a:rPr lang="en-CA" altLang="en-US" dirty="0"/>
              <a:t> aux </a:t>
            </a:r>
            <a:r>
              <a:rPr lang="en-CA" altLang="en-US" dirty="0" err="1"/>
              <a:t>autres</a:t>
            </a:r>
            <a:r>
              <a:rPr lang="en-CA" altLang="en-US" dirty="0"/>
              <a:t> pays </a:t>
            </a:r>
            <a:r>
              <a:rPr lang="en-CA" altLang="en-US" dirty="0" err="1"/>
              <a:t>d'Europe</a:t>
            </a:r>
            <a:r>
              <a:rPr lang="en-CA" altLang="en-US" dirty="0"/>
              <a:t> : la Belgique, </a:t>
            </a:r>
            <a:r>
              <a:rPr lang="en-CA" altLang="en-US" dirty="0" err="1"/>
              <a:t>l'Allemagne</a:t>
            </a:r>
            <a:r>
              <a:rPr lang="en-CA" altLang="en-US" dirty="0"/>
              <a:t> et le </a:t>
            </a:r>
            <a:r>
              <a:rPr lang="en-CA" altLang="en-US" dirty="0" err="1"/>
              <a:t>Royaume</a:t>
            </a:r>
            <a:r>
              <a:rPr lang="en-CA" altLang="en-US" dirty="0"/>
              <a:t>-Uni </a:t>
            </a:r>
            <a:r>
              <a:rPr lang="en-CA" altLang="en-US" dirty="0" err="1"/>
              <a:t>ont</a:t>
            </a:r>
            <a:r>
              <a:rPr lang="en-CA" altLang="en-US" dirty="0"/>
              <a:t> </a:t>
            </a:r>
            <a:r>
              <a:rPr lang="en-CA" altLang="en-US" dirty="0" err="1"/>
              <a:t>signalé</a:t>
            </a:r>
            <a:r>
              <a:rPr lang="en-CA" altLang="en-US" dirty="0"/>
              <a:t> des </a:t>
            </a:r>
            <a:r>
              <a:rPr lang="en-CA" altLang="en-US" dirty="0" err="1"/>
              <a:t>cas</a:t>
            </a:r>
            <a:r>
              <a:rPr lang="en-CA" altLang="en-US" dirty="0"/>
              <a:t> de BTV-3.</a:t>
            </a:r>
          </a:p>
          <a:p>
            <a:endParaRPr lang="en-CA" altLang="en-US" dirty="0"/>
          </a:p>
          <a:p>
            <a:r>
              <a:rPr lang="en-US" altLang="en-US" dirty="0"/>
              <a:t>Dans </a:t>
            </a:r>
            <a:r>
              <a:rPr lang="en-US" altLang="en-US" dirty="0" err="1"/>
              <a:t>cette</a:t>
            </a:r>
            <a:r>
              <a:rPr lang="en-US" altLang="en-US" dirty="0"/>
              <a:t> mise à jour, la Belgique a </a:t>
            </a:r>
            <a:r>
              <a:rPr lang="en-US" altLang="en-US" dirty="0" err="1"/>
              <a:t>signalé</a:t>
            </a:r>
            <a:r>
              <a:rPr lang="en-US" altLang="en-US" dirty="0"/>
              <a:t> 1 </a:t>
            </a:r>
            <a:r>
              <a:rPr lang="en-US" altLang="en-US" dirty="0" err="1"/>
              <a:t>cas</a:t>
            </a:r>
            <a:r>
              <a:rPr lang="en-US" altLang="en-US" dirty="0"/>
              <a:t> </a:t>
            </a:r>
            <a:r>
              <a:rPr lang="en-US" altLang="en-US" dirty="0" err="1"/>
              <a:t>supplémentaire</a:t>
            </a:r>
            <a:r>
              <a:rPr lang="en-US" altLang="en-US" dirty="0"/>
              <a:t> à la fin du </a:t>
            </a:r>
            <a:r>
              <a:rPr lang="en-US" altLang="en-US" dirty="0" err="1"/>
              <a:t>mois</a:t>
            </a:r>
            <a:r>
              <a:rPr lang="en-US" altLang="en-US" dirty="0"/>
              <a:t> </a:t>
            </a:r>
            <a:r>
              <a:rPr lang="en-US" altLang="en-US" dirty="0" err="1"/>
              <a:t>d'avril</a:t>
            </a:r>
            <a:r>
              <a:rPr lang="en-US" altLang="en-US" dirty="0"/>
              <a:t> 2024, </a:t>
            </a:r>
            <a:r>
              <a:rPr lang="en-US" altLang="en-US" dirty="0" err="1"/>
              <a:t>soit</a:t>
            </a:r>
            <a:r>
              <a:rPr lang="en-US" altLang="en-US" dirty="0"/>
              <a:t> un total de 8 </a:t>
            </a:r>
            <a:r>
              <a:rPr lang="en-US" altLang="en-US" dirty="0" err="1"/>
              <a:t>cas</a:t>
            </a:r>
            <a:r>
              <a:rPr lang="en-US" altLang="en-US" dirty="0"/>
              <a:t>.</a:t>
            </a:r>
          </a:p>
          <a:p>
            <a:r>
              <a:rPr lang="en-US" altLang="en-US" dirty="0" err="1"/>
              <a:t>L'Allemagne</a:t>
            </a:r>
            <a:r>
              <a:rPr lang="en-US" altLang="en-US" dirty="0"/>
              <a:t> a </a:t>
            </a:r>
            <a:r>
              <a:rPr lang="en-US" altLang="en-US" dirty="0" err="1"/>
              <a:t>signalé</a:t>
            </a:r>
            <a:r>
              <a:rPr lang="en-US" altLang="en-US" dirty="0"/>
              <a:t> de nouveaux </a:t>
            </a:r>
            <a:r>
              <a:rPr lang="en-US" altLang="en-US" dirty="0" err="1"/>
              <a:t>cas</a:t>
            </a:r>
            <a:r>
              <a:rPr lang="en-US" altLang="en-US" dirty="0"/>
              <a:t>, </a:t>
            </a:r>
            <a:r>
              <a:rPr lang="en-US" altLang="en-US" dirty="0" err="1"/>
              <a:t>mais</a:t>
            </a:r>
            <a:r>
              <a:rPr lang="en-US" altLang="en-US" dirty="0"/>
              <a:t> les </a:t>
            </a:r>
            <a:r>
              <a:rPr lang="en-US" altLang="en-US" dirty="0" err="1"/>
              <a:t>totaux</a:t>
            </a:r>
            <a:r>
              <a:rPr lang="en-US" altLang="en-US" dirty="0"/>
              <a:t> </a:t>
            </a:r>
            <a:r>
              <a:rPr lang="en-US" altLang="en-US" dirty="0" err="1"/>
              <a:t>diffèrent</a:t>
            </a:r>
            <a:r>
              <a:rPr lang="en-US" altLang="en-US" dirty="0"/>
              <a:t> </a:t>
            </a:r>
            <a:r>
              <a:rPr lang="en-US" altLang="en-US" dirty="0" err="1"/>
              <a:t>selon</a:t>
            </a:r>
            <a:r>
              <a:rPr lang="en-US" altLang="en-US" dirty="0"/>
              <a:t> les </a:t>
            </a:r>
            <a:r>
              <a:rPr lang="en-US" altLang="en-US" dirty="0" err="1"/>
              <a:t>systèmes</a:t>
            </a:r>
            <a:r>
              <a:rPr lang="en-US" altLang="en-US" dirty="0"/>
              <a:t>, de </a:t>
            </a:r>
            <a:r>
              <a:rPr lang="en-US" altLang="en-US" dirty="0" err="1"/>
              <a:t>sorte</a:t>
            </a:r>
            <a:r>
              <a:rPr lang="en-US" altLang="en-US" dirty="0"/>
              <a:t> que le </a:t>
            </a:r>
            <a:r>
              <a:rPr lang="en-US" altLang="en-US" dirty="0" err="1"/>
              <a:t>nombre</a:t>
            </a:r>
            <a:r>
              <a:rPr lang="en-US" altLang="en-US" dirty="0"/>
              <a:t> total de </a:t>
            </a:r>
            <a:r>
              <a:rPr lang="en-US" altLang="en-US" dirty="0" err="1"/>
              <a:t>cas</a:t>
            </a:r>
            <a:r>
              <a:rPr lang="en-US" altLang="en-US" dirty="0"/>
              <a:t> se </a:t>
            </a:r>
            <a:r>
              <a:rPr lang="en-US" altLang="en-US" dirty="0" err="1"/>
              <a:t>situe</a:t>
            </a:r>
            <a:r>
              <a:rPr lang="en-US" altLang="en-US" dirty="0"/>
              <a:t> entre 40 et 56 et que de nouveaux </a:t>
            </a:r>
            <a:r>
              <a:rPr lang="en-US" altLang="en-US" dirty="0" err="1"/>
              <a:t>cas</a:t>
            </a:r>
            <a:r>
              <a:rPr lang="en-US" altLang="en-US" dirty="0"/>
              <a:t> </a:t>
            </a:r>
            <a:r>
              <a:rPr lang="en-US" altLang="en-US" dirty="0" err="1"/>
              <a:t>sont</a:t>
            </a:r>
            <a:r>
              <a:rPr lang="en-US" altLang="en-US" dirty="0"/>
              <a:t> </a:t>
            </a:r>
            <a:r>
              <a:rPr lang="en-US" altLang="en-US" dirty="0" err="1"/>
              <a:t>apparus</a:t>
            </a:r>
            <a:r>
              <a:rPr lang="en-US" altLang="en-US" dirty="0"/>
              <a:t> au </a:t>
            </a:r>
            <a:r>
              <a:rPr lang="en-US" altLang="en-US" dirty="0" err="1"/>
              <a:t>cours</a:t>
            </a:r>
            <a:r>
              <a:rPr lang="en-US" altLang="en-US" dirty="0"/>
              <a:t> des deux </a:t>
            </a:r>
            <a:r>
              <a:rPr lang="en-US" altLang="en-US" dirty="0" err="1"/>
              <a:t>dernières</a:t>
            </a:r>
            <a:r>
              <a:rPr lang="en-US" altLang="en-US" dirty="0"/>
              <a:t> </a:t>
            </a:r>
            <a:r>
              <a:rPr lang="en-US" altLang="en-US" dirty="0" err="1"/>
              <a:t>semaines</a:t>
            </a:r>
            <a:r>
              <a:rPr lang="en-US" altLang="en-US" dirty="0"/>
              <a:t>.</a:t>
            </a:r>
          </a:p>
          <a:p>
            <a:endParaRPr lang="en-US" altLang="en-US" dirty="0"/>
          </a:p>
          <a:p>
            <a:r>
              <a:rPr lang="en-US" altLang="en-US" dirty="0"/>
              <a:t>Le </a:t>
            </a:r>
            <a:r>
              <a:rPr lang="en-US" altLang="en-US" dirty="0" err="1"/>
              <a:t>Royaume</a:t>
            </a:r>
            <a:r>
              <a:rPr lang="en-US" altLang="en-US" dirty="0"/>
              <a:t>-Uni </a:t>
            </a:r>
            <a:r>
              <a:rPr lang="en-US" altLang="en-US" dirty="0" err="1"/>
              <a:t>n'a</a:t>
            </a:r>
            <a:r>
              <a:rPr lang="en-US" altLang="en-US" dirty="0"/>
              <a:t> </a:t>
            </a:r>
            <a:r>
              <a:rPr lang="en-US" altLang="en-US" dirty="0" err="1"/>
              <a:t>signalé</a:t>
            </a:r>
            <a:r>
              <a:rPr lang="en-US" altLang="en-US" dirty="0"/>
              <a:t> </a:t>
            </a:r>
            <a:r>
              <a:rPr lang="en-US" altLang="en-US" dirty="0" err="1"/>
              <a:t>aucun</a:t>
            </a:r>
            <a:r>
              <a:rPr lang="en-US" altLang="en-US" dirty="0"/>
              <a:t> </a:t>
            </a:r>
            <a:r>
              <a:rPr lang="en-US" altLang="en-US" dirty="0" err="1"/>
              <a:t>cas</a:t>
            </a:r>
            <a:r>
              <a:rPr lang="en-US" altLang="en-US" dirty="0"/>
              <a:t> </a:t>
            </a:r>
            <a:r>
              <a:rPr lang="en-US" altLang="en-US" dirty="0" err="1"/>
              <a:t>supplémentaire</a:t>
            </a:r>
            <a:r>
              <a:rPr lang="en-US" altLang="en-US" dirty="0"/>
              <a:t> au </a:t>
            </a:r>
            <a:r>
              <a:rPr lang="en-US" altLang="en-US" dirty="0" err="1"/>
              <a:t>cours</a:t>
            </a:r>
            <a:r>
              <a:rPr lang="en-US" altLang="en-US" dirty="0"/>
              <a:t> des trois </a:t>
            </a:r>
            <a:r>
              <a:rPr lang="en-US" altLang="en-US" dirty="0" err="1"/>
              <a:t>derniers</a:t>
            </a:r>
            <a:r>
              <a:rPr lang="en-US" altLang="en-US" dirty="0"/>
              <a:t> </a:t>
            </a:r>
            <a:r>
              <a:rPr lang="en-US" altLang="en-US" dirty="0" err="1"/>
              <a:t>mois</a:t>
            </a:r>
            <a:r>
              <a:rPr lang="en-US" altLang="en-US" dirty="0"/>
              <a:t> et a </a:t>
            </a:r>
            <a:r>
              <a:rPr lang="en-US" altLang="en-US" dirty="0" err="1"/>
              <a:t>publié</a:t>
            </a:r>
            <a:r>
              <a:rPr lang="en-US" altLang="en-US" dirty="0"/>
              <a:t> </a:t>
            </a:r>
            <a:r>
              <a:rPr lang="en-US" altLang="en-US" dirty="0" err="1"/>
              <a:t>une</a:t>
            </a:r>
            <a:r>
              <a:rPr lang="en-US" altLang="en-US" dirty="0"/>
              <a:t> </a:t>
            </a:r>
            <a:r>
              <a:rPr lang="en-US" altLang="en-US" dirty="0" err="1"/>
              <a:t>évaluation</a:t>
            </a:r>
            <a:r>
              <a:rPr lang="en-US" altLang="en-US" dirty="0"/>
              <a:t> des </a:t>
            </a:r>
            <a:r>
              <a:rPr lang="en-US" altLang="en-US" dirty="0" err="1"/>
              <a:t>risques</a:t>
            </a:r>
            <a:r>
              <a:rPr lang="en-US" altLang="en-US" dirty="0"/>
              <a:t>.</a:t>
            </a:r>
            <a:endParaRPr lang="en-CA" altLang="en-US" dirty="0"/>
          </a:p>
          <a:p>
            <a:endParaRPr lang="en-US" altLang="en-US" dirty="0"/>
          </a:p>
          <a:p>
            <a:r>
              <a:rPr lang="en-US" altLang="en-US" dirty="0"/>
              <a:t>Et </a:t>
            </a:r>
            <a:r>
              <a:rPr lang="en-US" altLang="en-US" dirty="0" err="1"/>
              <a:t>comme</a:t>
            </a:r>
            <a:r>
              <a:rPr lang="en-US" altLang="en-US" dirty="0"/>
              <a:t> </a:t>
            </a:r>
            <a:r>
              <a:rPr lang="en-US" altLang="en-US" dirty="0" err="1"/>
              <a:t>mentionné</a:t>
            </a:r>
            <a:r>
              <a:rPr lang="en-US" altLang="en-US" dirty="0"/>
              <a:t> dans la </a:t>
            </a:r>
            <a:r>
              <a:rPr lang="en-US" altLang="en-US" dirty="0" err="1"/>
              <a:t>dernière</a:t>
            </a:r>
            <a:r>
              <a:rPr lang="en-US" altLang="en-US" dirty="0"/>
              <a:t> mise à jour, </a:t>
            </a:r>
            <a:r>
              <a:rPr lang="en-US" altLang="en-US" dirty="0" err="1"/>
              <a:t>d'autres</a:t>
            </a:r>
            <a:r>
              <a:rPr lang="en-US" altLang="en-US" dirty="0"/>
              <a:t> pays </a:t>
            </a:r>
            <a:r>
              <a:rPr lang="en-US" altLang="en-US" dirty="0" err="1"/>
              <a:t>européens</a:t>
            </a:r>
            <a:r>
              <a:rPr lang="en-US" altLang="en-US" dirty="0"/>
              <a:t> ne </a:t>
            </a:r>
            <a:r>
              <a:rPr lang="en-CA" altLang="en-US" dirty="0"/>
              <a:t>font </a:t>
            </a:r>
            <a:r>
              <a:rPr lang="en-US" altLang="en-US" dirty="0"/>
              <a:t>pas </a:t>
            </a:r>
            <a:r>
              <a:rPr lang="en-US" altLang="en-US" dirty="0" err="1"/>
              <a:t>vraiment</a:t>
            </a:r>
            <a:r>
              <a:rPr lang="en-US" altLang="en-US" dirty="0"/>
              <a:t> </a:t>
            </a:r>
            <a:r>
              <a:rPr lang="en-CA" altLang="en-US" dirty="0"/>
              <a:t>de surveillance </a:t>
            </a:r>
            <a:r>
              <a:rPr lang="en-CA" altLang="en-US" dirty="0" err="1"/>
              <a:t>s'ils</a:t>
            </a:r>
            <a:r>
              <a:rPr lang="en-CA" altLang="en-US" dirty="0"/>
              <a:t> </a:t>
            </a:r>
            <a:r>
              <a:rPr lang="en-CA" altLang="en-US" dirty="0" err="1"/>
              <a:t>n'ont</a:t>
            </a:r>
            <a:r>
              <a:rPr lang="en-CA" altLang="en-US" dirty="0"/>
              <a:t> pas un </a:t>
            </a:r>
            <a:r>
              <a:rPr lang="en-CA" altLang="en-US" dirty="0" err="1"/>
              <a:t>marché</a:t>
            </a:r>
            <a:r>
              <a:rPr lang="en-CA" altLang="en-US" dirty="0"/>
              <a:t> qui </a:t>
            </a:r>
            <a:r>
              <a:rPr lang="en-CA" altLang="en-US" dirty="0" err="1"/>
              <a:t>l'exige</a:t>
            </a:r>
            <a:r>
              <a:rPr lang="en-CA" altLang="en-US" dirty="0"/>
              <a:t>. Il y a </a:t>
            </a:r>
            <a:r>
              <a:rPr lang="en-CA" altLang="en-US" dirty="0" err="1"/>
              <a:t>donc</a:t>
            </a:r>
            <a:r>
              <a:rPr lang="en-CA" altLang="en-US" dirty="0"/>
              <a:t> encore beaucoup </a:t>
            </a:r>
            <a:r>
              <a:rPr lang="en-CA" altLang="en-US" dirty="0" err="1"/>
              <a:t>d'inconnues</a:t>
            </a:r>
            <a:r>
              <a:rPr lang="en-CA" altLang="en-US" dirty="0"/>
              <a:t> </a:t>
            </a:r>
            <a:r>
              <a:rPr lang="en-CA" altLang="en-US" dirty="0" err="1"/>
              <a:t>autour</a:t>
            </a:r>
            <a:r>
              <a:rPr lang="en-CA" altLang="en-US" dirty="0"/>
              <a:t> de la distribution du BTV-3 </a:t>
            </a:r>
            <a:r>
              <a:rPr lang="en-CA" altLang="en-US" dirty="0" err="1"/>
              <a:t>en</a:t>
            </a:r>
            <a:r>
              <a:rPr lang="en-CA" altLang="en-US" dirty="0"/>
              <a:t> Europe.</a:t>
            </a:r>
          </a:p>
          <a:p>
            <a:endParaRPr lang="en-CA" altLang="en-US" dirty="0"/>
          </a:p>
        </p:txBody>
      </p:sp>
      <p:sp>
        <p:nvSpPr>
          <p:cNvPr id="19460" name="Slide Number Placeholder 3">
            <a:extLst>
              <a:ext uri="{FF2B5EF4-FFF2-40B4-BE49-F238E27FC236}">
                <a16:creationId xmlns:a16="http://schemas.microsoft.com/office/drawing/2014/main" id="{F8808F45-E73C-6809-D9DD-9109A79E44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BE21E6-49F6-454C-8E34-5C6F48F41172}" type="slidenum">
              <a:rPr lang="en-US" altLang="en-US" smtClean="0"/>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F3AD627-A721-301A-329F-FAD3302FDE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36ABFFC-6CD5-A942-BC87-91F28CB980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endParaRPr lang="en-CA" altLang="en-US"/>
          </a:p>
          <a:p>
            <a:pPr defTabSz="931863"/>
            <a:r>
              <a:rPr lang="en-US" altLang="en-US"/>
              <a:t>L'évaluation des risques au Royaume-Uni a porté sur le BTV-3 et un peu sur le BTV-8.</a:t>
            </a:r>
          </a:p>
          <a:p>
            <a:pPr defTabSz="931863"/>
            <a:endParaRPr lang="en-US" altLang="en-US"/>
          </a:p>
          <a:p>
            <a:pPr defTabSz="931863"/>
            <a:r>
              <a:rPr lang="en-US" altLang="en-US"/>
              <a:t>Ils ont conclu à une très forte probabilité d'une nouvelle introduction dans le bétail en Grande-Bretagne par le biais de moucherons infectés transportés par avion depuis l'Europe du Nord, avec toutefois une forte incertitude.</a:t>
            </a:r>
          </a:p>
          <a:p>
            <a:pPr defTabSz="931863"/>
            <a:endParaRPr lang="en-US" altLang="en-US"/>
          </a:p>
          <a:p>
            <a:pPr defTabSz="931863"/>
            <a:r>
              <a:rPr lang="en-US" altLang="en-US"/>
              <a:t>Une probabilité moyenne pour le BTV-8, par le biais d'une incursion éolienne, avec là encore une forte incertitude.</a:t>
            </a:r>
          </a:p>
          <a:p>
            <a:pPr defTabSz="931863"/>
            <a:endParaRPr lang="en-US" altLang="en-US"/>
          </a:p>
          <a:p>
            <a:pPr defTabSz="931863"/>
            <a:r>
              <a:rPr lang="en-US" altLang="en-US"/>
              <a:t>Une très faible probabilité d'hivernage du BTV-3 dans les culicoïdes, mais avec une forte incertitude.</a:t>
            </a:r>
          </a:p>
          <a:p>
            <a:pPr defTabSz="931863"/>
            <a:endParaRPr lang="en-US" altLang="en-US"/>
          </a:p>
          <a:p>
            <a:pPr defTabSz="931863"/>
            <a:r>
              <a:rPr lang="en-US" altLang="en-US"/>
              <a:t> et une très faible probabilité pour les animaux vivants importés ainsi que pour l'hivernage dans le bétail.</a:t>
            </a:r>
            <a:endParaRPr lang="en-CA" altLang="en-US"/>
          </a:p>
        </p:txBody>
      </p:sp>
      <p:sp>
        <p:nvSpPr>
          <p:cNvPr id="21508" name="Slide Number Placeholder 3">
            <a:extLst>
              <a:ext uri="{FF2B5EF4-FFF2-40B4-BE49-F238E27FC236}">
                <a16:creationId xmlns:a16="http://schemas.microsoft.com/office/drawing/2014/main" id="{4CE6D027-1A28-0E09-FF4F-30AFC870C8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D02600E-964E-4194-BC1E-94A6692DE008}" type="slidenum">
              <a:rPr lang="en-US" altLang="en-US" smtClean="0"/>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798861C-E648-2100-8162-F450926165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6BF0D46-92B8-7407-2259-C6E7C1ABED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Propagé par les culicoïdes - Le virus de Schmallenberg a touché des exploitations agricoles dans le </a:t>
            </a:r>
            <a:r>
              <a:rPr lang="en-US" altLang="en-US" u="sng">
                <a:hlinkClick r:id="rId3"/>
              </a:rPr>
              <a:t>Somerset, </a:t>
            </a:r>
            <a:r>
              <a:rPr lang="en-US" altLang="en-US"/>
              <a:t>les cas augmentant dans tout le sud-ouest. Les éleveurs signalent un nombre élevé de cas dans le sud-ouest de l'Angleterre, depuis le Devon et le Somerset jusqu'au Herefordshire et au Gloucestershire, certains d'entre eux déclarant que 40 % de leur cheptel est infecté. Les symptômes sont les suivants : avortements, mortinatalité, anomalies fœtales, réduction de la production laitière, fièvre et diarrhée.</a:t>
            </a:r>
          </a:p>
          <a:p>
            <a:endParaRPr lang="en-US" altLang="en-US"/>
          </a:p>
        </p:txBody>
      </p:sp>
      <p:sp>
        <p:nvSpPr>
          <p:cNvPr id="23556" name="Slide Number Placeholder 3">
            <a:extLst>
              <a:ext uri="{FF2B5EF4-FFF2-40B4-BE49-F238E27FC236}">
                <a16:creationId xmlns:a16="http://schemas.microsoft.com/office/drawing/2014/main" id="{F73DAD77-921B-7987-5B1B-199F247033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BE3C39A-53CF-4CA1-8442-23F455E0ACBB}" type="slidenum">
              <a:rPr lang="en-US" altLang="en-US" smtClean="0"/>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8367416-6460-A81E-A674-D534C9A4BE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BF3A5334-98CF-9777-64C9-8F835B1D4A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5604" name="Slide Number Placeholder 3">
            <a:extLst>
              <a:ext uri="{FF2B5EF4-FFF2-40B4-BE49-F238E27FC236}">
                <a16:creationId xmlns:a16="http://schemas.microsoft.com/office/drawing/2014/main" id="{685B5E7F-DD9F-17E8-F512-DDE33F4DF6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94D5DA-537F-4535-9863-0B43B582953C}" type="slidenum">
              <a:rPr lang="en-US" altLang="en-US" smtClean="0"/>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03FE3D9-9323-EA4C-2F3B-33F3D757D6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57A9334-1364-E0E6-8871-17636634CF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L'ESB classique survient à la suite de la consommation d'aliments contaminés, tandis que l'ESB atypique concerne les formes naturelles et sporadiques.</a:t>
            </a:r>
          </a:p>
          <a:p>
            <a:endParaRPr lang="en-CA" altLang="en-US"/>
          </a:p>
        </p:txBody>
      </p:sp>
      <p:sp>
        <p:nvSpPr>
          <p:cNvPr id="27652" name="Slide Number Placeholder 3">
            <a:extLst>
              <a:ext uri="{FF2B5EF4-FFF2-40B4-BE49-F238E27FC236}">
                <a16:creationId xmlns:a16="http://schemas.microsoft.com/office/drawing/2014/main" id="{3D31657B-2E3A-B792-1CE1-66FA37723E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ADF8593-657E-4821-BB45-7003EA3F4414}" type="slidenum">
              <a:rPr lang="en-US" altLang="en-US" smtClean="0"/>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F3AE399-BB48-05EE-763C-843F1E20EC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38F89C88-278F-241F-0AD8-22E5936E94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8A95355C-78BA-886F-57B5-05185337D9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638DE47-A33C-4D70-9AC2-36259415037D}" type="slidenum">
              <a:rPr lang="en-US" altLang="en-US" smtClean="0"/>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664A05B-53C9-E9ED-15A7-55B6E1BEB7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6B5532E7-E07E-9C65-AD58-4CF119C8FB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Certaines informations indiquent qu'il s'agit d'une souche de mouche plus agressive, qui se déplace plus rapidement et préfère s'accoupler avec des mouches des champs (par opposition aux mouches stériles), ce qui a réduit l'efficacité du programme de lutte contre les mouches stériles.</a:t>
            </a:r>
          </a:p>
        </p:txBody>
      </p:sp>
      <p:sp>
        <p:nvSpPr>
          <p:cNvPr id="31748" name="Slide Number Placeholder 3">
            <a:extLst>
              <a:ext uri="{FF2B5EF4-FFF2-40B4-BE49-F238E27FC236}">
                <a16:creationId xmlns:a16="http://schemas.microsoft.com/office/drawing/2014/main" id="{9D0EB0C4-C926-3613-9AFB-BA422EEE23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1A37715-C01D-49A8-A852-5E517BDB0B58}" type="slidenum">
              <a:rPr lang="en-US" altLang="en-US" smtClean="0"/>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8289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9B08CA0-93AE-E076-7918-65F09106EFDA}"/>
              </a:ext>
            </a:extLst>
          </p:cNvPr>
          <p:cNvSpPr>
            <a:spLocks noGrp="1"/>
          </p:cNvSpPr>
          <p:nvPr>
            <p:ph type="sldNum" sz="quarter" idx="10"/>
          </p:nvPr>
        </p:nvSpPr>
        <p:spPr/>
        <p:txBody>
          <a:bodyPr/>
          <a:lstStyle>
            <a:lvl1pPr>
              <a:defRPr/>
            </a:lvl1pPr>
          </a:lstStyle>
          <a:p>
            <a:pPr>
              <a:defRPr/>
            </a:pPr>
            <a:fld id="{401DF502-BBC2-4BB9-B2D8-FF09102DEAE6}" type="slidenum">
              <a:rPr lang="en-US" altLang="en-US"/>
              <a:pPr>
                <a:defRPr/>
              </a:pPr>
              <a:t>‹#›</a:t>
            </a:fld>
            <a:endParaRPr lang="en-US" altLang="en-US"/>
          </a:p>
        </p:txBody>
      </p:sp>
    </p:spTree>
    <p:extLst>
      <p:ext uri="{BB962C8B-B14F-4D97-AF65-F5344CB8AC3E}">
        <p14:creationId xmlns:p14="http://schemas.microsoft.com/office/powerpoint/2010/main" val="313534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637D52AB-C7D8-1AC7-F3E2-6196674F0F93}"/>
              </a:ext>
            </a:extLst>
          </p:cNvPr>
          <p:cNvSpPr>
            <a:spLocks noGrp="1"/>
          </p:cNvSpPr>
          <p:nvPr>
            <p:ph type="sldNum" sz="quarter" idx="10"/>
          </p:nvPr>
        </p:nvSpPr>
        <p:spPr/>
        <p:txBody>
          <a:bodyPr/>
          <a:lstStyle>
            <a:lvl1pPr>
              <a:defRPr/>
            </a:lvl1pPr>
          </a:lstStyle>
          <a:p>
            <a:pPr>
              <a:defRPr/>
            </a:pPr>
            <a:fld id="{72907E04-3529-4EFD-B9E9-0476C8539982}" type="slidenum">
              <a:rPr lang="en-US" altLang="en-US"/>
              <a:pPr>
                <a:defRPr/>
              </a:pPr>
              <a:t>‹#›</a:t>
            </a:fld>
            <a:endParaRPr lang="en-US" altLang="en-US"/>
          </a:p>
        </p:txBody>
      </p:sp>
    </p:spTree>
    <p:extLst>
      <p:ext uri="{BB962C8B-B14F-4D97-AF65-F5344CB8AC3E}">
        <p14:creationId xmlns:p14="http://schemas.microsoft.com/office/powerpoint/2010/main" val="175475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07459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2BA96A18-03CC-90D5-1D38-6AF4A31CCACA}"/>
              </a:ext>
            </a:extLst>
          </p:cNvPr>
          <p:cNvSpPr>
            <a:spLocks noGrp="1"/>
          </p:cNvSpPr>
          <p:nvPr>
            <p:ph type="sldNum" sz="quarter" idx="10"/>
          </p:nvPr>
        </p:nvSpPr>
        <p:spPr/>
        <p:txBody>
          <a:bodyPr/>
          <a:lstStyle>
            <a:lvl1pPr>
              <a:defRPr/>
            </a:lvl1pPr>
          </a:lstStyle>
          <a:p>
            <a:pPr>
              <a:defRPr/>
            </a:pPr>
            <a:fld id="{055FA9C1-394C-43E9-9500-4B70A98A8390}" type="slidenum">
              <a:rPr lang="en-US" altLang="en-US"/>
              <a:pPr>
                <a:defRPr/>
              </a:pPr>
              <a:t>‹#›</a:t>
            </a:fld>
            <a:endParaRPr lang="en-US" altLang="en-US"/>
          </a:p>
        </p:txBody>
      </p:sp>
    </p:spTree>
    <p:extLst>
      <p:ext uri="{BB962C8B-B14F-4D97-AF65-F5344CB8AC3E}">
        <p14:creationId xmlns:p14="http://schemas.microsoft.com/office/powerpoint/2010/main" val="124355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AFC82A30-DFBD-6AD7-FCD0-8E0F3F459C5C}"/>
              </a:ext>
            </a:extLst>
          </p:cNvPr>
          <p:cNvSpPr>
            <a:spLocks noGrp="1"/>
          </p:cNvSpPr>
          <p:nvPr>
            <p:ph type="sldNum" sz="quarter" idx="10"/>
          </p:nvPr>
        </p:nvSpPr>
        <p:spPr/>
        <p:txBody>
          <a:bodyPr/>
          <a:lstStyle>
            <a:lvl1pPr>
              <a:defRPr/>
            </a:lvl1pPr>
          </a:lstStyle>
          <a:p>
            <a:pPr>
              <a:defRPr/>
            </a:pPr>
            <a:fld id="{1BAEC2E3-8EB8-47DE-9036-AF9E21D38247}" type="slidenum">
              <a:rPr lang="en-US" altLang="en-US"/>
              <a:pPr>
                <a:defRPr/>
              </a:pPr>
              <a:t>‹#›</a:t>
            </a:fld>
            <a:endParaRPr lang="en-US" altLang="en-US"/>
          </a:p>
        </p:txBody>
      </p:sp>
    </p:spTree>
    <p:extLst>
      <p:ext uri="{BB962C8B-B14F-4D97-AF65-F5344CB8AC3E}">
        <p14:creationId xmlns:p14="http://schemas.microsoft.com/office/powerpoint/2010/main" val="9331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EFBAFE44-DCDB-57A3-C006-F9661EEC649A}"/>
              </a:ext>
            </a:extLst>
          </p:cNvPr>
          <p:cNvSpPr>
            <a:spLocks noGrp="1"/>
          </p:cNvSpPr>
          <p:nvPr>
            <p:ph type="sldNum" sz="quarter" idx="14"/>
          </p:nvPr>
        </p:nvSpPr>
        <p:spPr/>
        <p:txBody>
          <a:bodyPr/>
          <a:lstStyle>
            <a:lvl1pPr>
              <a:defRPr/>
            </a:lvl1pPr>
          </a:lstStyle>
          <a:p>
            <a:pPr>
              <a:defRPr/>
            </a:pPr>
            <a:fld id="{E0A66C60-D750-43D0-897E-E3CCB8037B3D}" type="slidenum">
              <a:rPr lang="en-US" altLang="en-US"/>
              <a:pPr>
                <a:defRPr/>
              </a:pPr>
              <a:t>‹#›</a:t>
            </a:fld>
            <a:endParaRPr lang="en-US" altLang="en-US"/>
          </a:p>
        </p:txBody>
      </p:sp>
    </p:spTree>
    <p:extLst>
      <p:ext uri="{BB962C8B-B14F-4D97-AF65-F5344CB8AC3E}">
        <p14:creationId xmlns:p14="http://schemas.microsoft.com/office/powerpoint/2010/main" val="270205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3" name="Slide Number Placeholder 4">
            <a:extLst>
              <a:ext uri="{FF2B5EF4-FFF2-40B4-BE49-F238E27FC236}">
                <a16:creationId xmlns:a16="http://schemas.microsoft.com/office/drawing/2014/main" id="{7DA53F19-BFB0-2333-72CF-369F545999DA}"/>
              </a:ext>
            </a:extLst>
          </p:cNvPr>
          <p:cNvSpPr>
            <a:spLocks noGrp="1"/>
          </p:cNvSpPr>
          <p:nvPr>
            <p:ph type="sldNum" sz="quarter" idx="15"/>
          </p:nvPr>
        </p:nvSpPr>
        <p:spPr/>
        <p:txBody>
          <a:bodyPr/>
          <a:lstStyle>
            <a:lvl1pPr>
              <a:defRPr/>
            </a:lvl1pPr>
          </a:lstStyle>
          <a:p>
            <a:pPr>
              <a:defRPr/>
            </a:pPr>
            <a:fld id="{9C2FA1C9-1A94-4966-93E2-F586DCAA1172}" type="slidenum">
              <a:rPr lang="en-US" altLang="en-US"/>
              <a:pPr>
                <a:defRPr/>
              </a:pPr>
              <a:t>‹#›</a:t>
            </a:fld>
            <a:endParaRPr lang="en-US" altLang="en-US"/>
          </a:p>
        </p:txBody>
      </p:sp>
    </p:spTree>
    <p:extLst>
      <p:ext uri="{BB962C8B-B14F-4D97-AF65-F5344CB8AC3E}">
        <p14:creationId xmlns:p14="http://schemas.microsoft.com/office/powerpoint/2010/main" val="210959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DFE8B88-40CB-12C7-BCE0-16BBB0C40831}"/>
              </a:ext>
            </a:extLst>
          </p:cNvPr>
          <p:cNvSpPr>
            <a:spLocks noGrp="1"/>
          </p:cNvSpPr>
          <p:nvPr>
            <p:ph type="sldNum" sz="quarter" idx="10"/>
          </p:nvPr>
        </p:nvSpPr>
        <p:spPr/>
        <p:txBody>
          <a:bodyPr/>
          <a:lstStyle>
            <a:lvl1pPr>
              <a:defRPr/>
            </a:lvl1pPr>
          </a:lstStyle>
          <a:p>
            <a:pPr>
              <a:defRPr/>
            </a:pPr>
            <a:fld id="{C41DD5DA-1704-4847-B5F0-A9B23875302C}" type="slidenum">
              <a:rPr lang="en-US" altLang="en-US"/>
              <a:pPr>
                <a:defRPr/>
              </a:pPr>
              <a:t>‹#›</a:t>
            </a:fld>
            <a:endParaRPr lang="en-US" altLang="en-US"/>
          </a:p>
        </p:txBody>
      </p:sp>
    </p:spTree>
    <p:extLst>
      <p:ext uri="{BB962C8B-B14F-4D97-AF65-F5344CB8AC3E}">
        <p14:creationId xmlns:p14="http://schemas.microsoft.com/office/powerpoint/2010/main" val="184407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a:extLst>
              <a:ext uri="{FF2B5EF4-FFF2-40B4-BE49-F238E27FC236}">
                <a16:creationId xmlns:a16="http://schemas.microsoft.com/office/drawing/2014/main" id="{713FBA95-8069-6308-F03F-366660DC6EAA}"/>
              </a:ext>
            </a:extLst>
          </p:cNvPr>
          <p:cNvSpPr>
            <a:spLocks noGrp="1"/>
          </p:cNvSpPr>
          <p:nvPr>
            <p:ph type="sldNum" sz="quarter" idx="10"/>
          </p:nvPr>
        </p:nvSpPr>
        <p:spPr/>
        <p:txBody>
          <a:bodyPr/>
          <a:lstStyle>
            <a:lvl1pPr>
              <a:defRPr/>
            </a:lvl1pPr>
          </a:lstStyle>
          <a:p>
            <a:pPr>
              <a:defRPr/>
            </a:pPr>
            <a:fld id="{69DD01FC-1FB9-4FD5-B0BF-12C4702602CC}" type="slidenum">
              <a:rPr lang="en-US" altLang="en-US"/>
              <a:pPr>
                <a:defRPr/>
              </a:pPr>
              <a:t>‹#›</a:t>
            </a:fld>
            <a:endParaRPr lang="en-US" altLang="en-US"/>
          </a:p>
        </p:txBody>
      </p:sp>
    </p:spTree>
    <p:extLst>
      <p:ext uri="{BB962C8B-B14F-4D97-AF65-F5344CB8AC3E}">
        <p14:creationId xmlns:p14="http://schemas.microsoft.com/office/powerpoint/2010/main" val="52168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a:extLst>
              <a:ext uri="{FF2B5EF4-FFF2-40B4-BE49-F238E27FC236}">
                <a16:creationId xmlns:a16="http://schemas.microsoft.com/office/drawing/2014/main" id="{04540AB0-F9F4-050B-81A3-500E902365CE}"/>
              </a:ext>
            </a:extLst>
          </p:cNvPr>
          <p:cNvSpPr>
            <a:spLocks noGrp="1"/>
          </p:cNvSpPr>
          <p:nvPr>
            <p:ph type="sldNum" sz="quarter" idx="10"/>
          </p:nvPr>
        </p:nvSpPr>
        <p:spPr/>
        <p:txBody>
          <a:bodyPr/>
          <a:lstStyle>
            <a:lvl1pPr>
              <a:defRPr/>
            </a:lvl1pPr>
          </a:lstStyle>
          <a:p>
            <a:pPr>
              <a:defRPr/>
            </a:pPr>
            <a:fld id="{2DDA2B67-C0CA-4004-89EC-26DAD4255114}" type="slidenum">
              <a:rPr lang="en-US" altLang="en-US"/>
              <a:pPr>
                <a:defRPr/>
              </a:pPr>
              <a:t>‹#›</a:t>
            </a:fld>
            <a:endParaRPr lang="en-US" altLang="en-US"/>
          </a:p>
        </p:txBody>
      </p:sp>
    </p:spTree>
    <p:extLst>
      <p:ext uri="{BB962C8B-B14F-4D97-AF65-F5344CB8AC3E}">
        <p14:creationId xmlns:p14="http://schemas.microsoft.com/office/powerpoint/2010/main" val="3501113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9B8A1D5-06C1-29A0-7200-1E9E8CF0EE33}"/>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C2CD022D-5A40-C91E-B52A-087FC10D7F6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8291A910-8393-BF5F-5290-1B79D9C75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4127F3B-2737-47FF-A968-6BED2C476BAA}" type="datetime1">
              <a:rPr lang="en-US"/>
              <a:t>7/18/2024</a:t>
            </a:fld>
            <a:endParaRPr lang="en-US"/>
          </a:p>
        </p:txBody>
      </p:sp>
      <p:sp>
        <p:nvSpPr>
          <p:cNvPr id="5" name="Footer Placeholder 4">
            <a:extLst>
              <a:ext uri="{FF2B5EF4-FFF2-40B4-BE49-F238E27FC236}">
                <a16:creationId xmlns:a16="http://schemas.microsoft.com/office/drawing/2014/main" id="{33C8AC64-0559-8D39-AB7B-5422B20C2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81A56D0-8F95-ECC4-4661-DE427F4DCF7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B793430-D517-44C4-A5AE-4A502F0CE975}"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rsonews.org/ru/news/20240422/53219.html" TargetMode="External"/><Relationship Id="rId3" Type="http://schemas.openxmlformats.org/officeDocument/2006/relationships/hyperlink" Target="http://empres-i.fao.org/eipws3g/2/obd?idOutbreak=380160&amp;rss=t" TargetMode="External"/><Relationship Id="rId7" Type="http://schemas.openxmlformats.org/officeDocument/2006/relationships/hyperlink" Target="https://surabaya.kompas.com/read/2024/06/11/185451078/3-sapi-milik-pedagang-di-sidoarjo-terindikasi-pmk-bergejala-ringa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10net.in/2024/07/07/outbreak-of-foot-and-mouth-disease-threatens-livestock-in-kargil-highlands/" TargetMode="External"/><Relationship Id="rId5" Type="http://schemas.openxmlformats.org/officeDocument/2006/relationships/hyperlink" Target="https://www.asriran.com/fa/news/955655/%D8%B4%DB%8C%D9%88%D8%B9-%D8%AA%D8%A8-%D8%A8%D8%B1%D9%81%DA%A9%DB%8C-%D8%A8%D8%A7%D8%B2%D8%AF%DB%8C%D8%AF-%D8%A7%D8%B2-%D9%BE%D8%A7%D8%B1%DA%A9-%D9%85%D9%84%DB%8C-%D8%A8%D9%85%D9%88-%D8%B4%DB%8C%D8%B1%D8%A7%D8%B2-%D8%B1%D8%A7-%D9%85%D9%85%D9%86%D9%88%D8%B9-%DA%25" TargetMode="External"/><Relationship Id="rId10" Type="http://schemas.openxmlformats.org/officeDocument/2006/relationships/image" Target="../media/image11.png"/><Relationship Id="rId4" Type="http://schemas.openxmlformats.org/officeDocument/2006/relationships/hyperlink" Target="https://lana.gov.ly/post.php?lang=ar&amp;id=303702" TargetMode="External"/><Relationship Id="rId9" Type="http://schemas.openxmlformats.org/officeDocument/2006/relationships/hyperlink" Target="https://www.feedstuffs.com/beef/brazil-declares-country-is-fmd-free-without-vaccination"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arynews.tv/congo-virus-claims-another-life-in-pakistan/" TargetMode="External"/><Relationship Id="rId13" Type="http://schemas.openxmlformats.org/officeDocument/2006/relationships/image" Target="../media/image13.jpeg"/><Relationship Id="rId3" Type="http://schemas.openxmlformats.org/officeDocument/2006/relationships/hyperlink" Target="https://wahis.woah.org/#/in-review/5634%E2%80%8B" TargetMode="External"/><Relationship Id="rId7" Type="http://schemas.openxmlformats.org/officeDocument/2006/relationships/hyperlink" Target="https://www.almasra.iq/82644/" TargetMode="External"/><Relationship Id="rId12" Type="http://schemas.openxmlformats.org/officeDocument/2006/relationships/hyperlink" Target="https://www.emro.who.int/health-topics/crimean-congo-haemorrhagic-fever/index.htm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gaziantepgunes.com/haber/19992611/olumcul-virus-turkiyede-hizla-yayiliyor" TargetMode="External"/><Relationship Id="rId11" Type="http://schemas.openxmlformats.org/officeDocument/2006/relationships/hyperlink" Target="https://wwwnc.cdc.gov/eid/article/30/4/22-1604_article" TargetMode="External"/><Relationship Id="rId5" Type="http://schemas.openxmlformats.org/officeDocument/2006/relationships/hyperlink" Target="https://d1softballnews.com/public-health-has-confirmed-a-case-of-crimean-congo-hemorrhagic-fever-in-salamanca/" TargetMode="External"/><Relationship Id="rId10" Type="http://schemas.openxmlformats.org/officeDocument/2006/relationships/hyperlink" Target="https://wwwnc.cdc.gov/eid/article/30/5/23-1742_article" TargetMode="External"/><Relationship Id="rId4" Type="http://schemas.openxmlformats.org/officeDocument/2006/relationships/hyperlink" Target="https://libertas.mk/dve-lica-so-kongo-krimska-hemoragichna-treska-hospitalizirani-na-infektivna-ka-edniot-slucha-e-pri-aveno-kasnuva-e-od-krlezh/" TargetMode="Externa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ahis.woah.org/#/in-review/5708"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elkhabar.com/press/article/245601/%D8%A7%D9%84%D8%A8%D9%84%D9%8A%D8%AF%D8%A9-%D9%85%D8%B1%D8%B6-%D8%BA%D8%B1%D9%8A%D8%A8-%D9%8A%D9%82%D8%B6%D9%8A-%D8%A7%D9%84%D8%A3%D8%A8%D9%82%D8%A7%D8%B1/#google_vignette" TargetMode="External"/><Relationship Id="rId5" Type="http://schemas.openxmlformats.org/officeDocument/2006/relationships/hyperlink" Target="https://www.algerie-eco.com/2024/07/08/dermatose-nodulaire-bovine-142-foyers-recenses-dans-22-communes-de-tizi-ouzou/"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hyperlink" Target="https://www.frontiersin.org/journals/veterinary-science/articles/10.3389/fvets.2024.1378769/full" TargetMode="External"/><Relationship Id="rId3" Type="http://schemas.openxmlformats.org/officeDocument/2006/relationships/hyperlink" Target="https://www.wilx.com/2024/07/08/field-study-vaccinates-mi-deer-attempt-end-bovine-tuberculosis/" TargetMode="External"/><Relationship Id="rId7" Type="http://schemas.openxmlformats.org/officeDocument/2006/relationships/hyperlink" Target="https://wwwnc.cdc.gov/eid/article/30/5/23-0927_articl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bmcgenomics.biomedcentral.com/articles/10.1186/s12864-024-10061-3" TargetMode="External"/><Relationship Id="rId5" Type="http://schemas.openxmlformats.org/officeDocument/2006/relationships/hyperlink" Target="https://www.frontiersin.org/articles/10.3389/fvets.2024.1371495/full" TargetMode="External"/><Relationship Id="rId10" Type="http://schemas.openxmlformats.org/officeDocument/2006/relationships/hyperlink" Target="https://www.mdpi.com/1422-0067/25/5/3063" TargetMode="External"/><Relationship Id="rId4" Type="http://schemas.openxmlformats.org/officeDocument/2006/relationships/hyperlink" Target="https://www.tandfonline.com/doi/full/10.1080/22221751.2024.2343907" TargetMode="External"/><Relationship Id="rId9" Type="http://schemas.openxmlformats.org/officeDocument/2006/relationships/hyperlink" Target="https://e-journal.unair.ac.id/JMV/article/view/46667"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vwa.nl/onderwerpen/blauwtong/documenten/dier/dierziekten/overige-dierziekten/publicaties/index"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dutchnews.nl/2024/05/second-vaccine-against-bluetongue-welcomed-by-sheep-farmers/" TargetMode="External"/><Relationship Id="rId5" Type="http://schemas.openxmlformats.org/officeDocument/2006/relationships/hyperlink" Target="https://www.farminguk.com/news/questions-for-uk-as-new-bluetongue-vaccine-approved-in-holland_64601.html" TargetMode="External"/><Relationship Id="rId4" Type="http://schemas.openxmlformats.org/officeDocument/2006/relationships/hyperlink" Target="https://www.wur.nl/en/research-results/research-institutes/bioveterinary-research/show-bvr/bluetongue-found-in-dutch-dog.ht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fli.de/en/news/short-messages/short-message/first-outbreak-of-bluetongue-serotype-3-in-germany-confirmed/" TargetMode="External"/><Relationship Id="rId3" Type="http://schemas.openxmlformats.org/officeDocument/2006/relationships/hyperlink" Target="https://wahis.woah.org/#/in-review/5330" TargetMode="External"/><Relationship Id="rId7" Type="http://schemas.openxmlformats.org/officeDocument/2006/relationships/hyperlink" Target="https://wahis.woah.org/#/in-review/527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moriskin.sciensano.be/shiny/bluetongue/" TargetMode="External"/><Relationship Id="rId5" Type="http://schemas.openxmlformats.org/officeDocument/2006/relationships/hyperlink" Target="https://wahis.woah.org/#/in-review/5265" TargetMode="External"/><Relationship Id="rId4" Type="http://schemas.openxmlformats.org/officeDocument/2006/relationships/hyperlink" Target="https://www.gov.uk/guidance/bluetongu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assets.publishing.service.gov.uk/media/664dcb7eae748c43d3794018/Risk_assessment_for_entry_of_bluetongue_virus__BTV-3_and_BTV-8__into_Great_Britain.pdf"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bbc.com/news/uk-england-somerset-68506901"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hyperlink" Target="https://www.nadis.org.uk/disease-a-z/cattle/schmallenberg-virus-sbv/" TargetMode="External"/><Relationship Id="rId4" Type="http://schemas.openxmlformats.org/officeDocument/2006/relationships/hyperlink" Target="https://www.nfuonline.com/updates-and-information/schmallenberg-what-you-need-to-know/"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dutchnews.nl/2024/04/q-fever-found-on-sheep-farm-in-brabant-first-case-in-8-years/#:~:text=The%20highly%20infectious%20sheep%20and,in%20the%20Netherlands%20since%202016."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feedstrategy.com/animal-health-veterinary/article/15678799/philippines-reports-first-cases-of-q-fever-feed-strategy#:~:text=For%20the%20first%20time%2C%20this,the%20Philippines%20%E2%80%94%20in%20imported%20goats.&amp;text=First%20signs%20of%20Q%20fever,the%20Philippines%20several%20months%20ago."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ahis.woah.org/#/in-review/5667"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brownfieldagnews.com/news/asian-longhorned-tick-confirmed-in-illinois/#:~:text=Asian%20longhorned%20ticks%20have%20been,carry%20diseases%20that%20affect%20cattle."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hyperlink" Target="https://www.prensa.com/sociedad/brote-del-gusano-barrenador-en-panama-en-aumento-hay-4-mil-700-casos-en-tres-meses/" TargetMode="External"/><Relationship Id="rId3" Type="http://schemas.openxmlformats.org/officeDocument/2006/relationships/image" Target="../media/image9.png"/><Relationship Id="rId7" Type="http://schemas.openxmlformats.org/officeDocument/2006/relationships/hyperlink" Target="https://www.nacion.com/economia/agro/casos-de-gusano-barrenador-se-duplican-en-un-mes/WLBYPKQASFD7LJEUE3CR3C2ZYA/story/#:~:text=Por%20Gustavo%20Ortega%2018%20de,las%20autoridades%20de%20salud%20animal." TargetMode="External"/><Relationship Id="rId12"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ticotimes.net/2024/07/07/screwworm-cases-surge-in-costa-rica" TargetMode="External"/><Relationship Id="rId11" Type="http://schemas.openxmlformats.org/officeDocument/2006/relationships/hyperlink" Target="https://www.ars.usda.gov/oc/images/photos/k7576-1/" TargetMode="External"/><Relationship Id="rId5" Type="http://schemas.openxmlformats.org/officeDocument/2006/relationships/hyperlink" Target="https://efeverde.com/parasitos-gusano-barrenador-en-humanos/#:~:text=La%20ministra%20de%20Salud%2C%20Mary,una%20%C3%BAlcera%20en%20una%20pierna." TargetMode="External"/><Relationship Id="rId10" Type="http://schemas.openxmlformats.org/officeDocument/2006/relationships/hyperlink" Target="https://www.gob.mx/agricultura/prensa/eleva-agricultura-alerta-sanitaria-por-presencia-de-gusano-barrenador-del-ganado-en-centroamerica" TargetMode="External"/><Relationship Id="rId4" Type="http://schemas.openxmlformats.org/officeDocument/2006/relationships/hyperlink" Target="https://www.plenglish.com/news/2024/02/07/costa-rica-declares-sanitary-emergency-for-animal-parasites/" TargetMode="External"/><Relationship Id="rId9" Type="http://schemas.openxmlformats.org/officeDocument/2006/relationships/hyperlink" Target="https://100noticias.com.ni/nacionales/131471-nicaragua-confirma-55-casos-gusano-barrenador/#:~:text=El%20Instituto%20de%20Protecci%C3%B3n%20y,informaron%20este%20martes%20las%20autoridad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540D6D8-615A-307F-3339-26A6B9A67FAE}"/>
              </a:ext>
            </a:extLst>
          </p:cNvPr>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a:extLst>
              <a:ext uri="{FF2B5EF4-FFF2-40B4-BE49-F238E27FC236}">
                <a16:creationId xmlns:a16="http://schemas.microsoft.com/office/drawing/2014/main" id="{785617ED-2AED-533D-2BBF-5DA73494B02A}"/>
              </a:ext>
            </a:extLst>
          </p:cNvPr>
          <p:cNvSpPr>
            <a:spLocks noGrp="1"/>
          </p:cNvSpPr>
          <p:nvPr>
            <p:ph type="subTitle" idx="1"/>
          </p:nvPr>
        </p:nvSpPr>
        <p:spPr>
          <a:xfrm>
            <a:off x="3048000" y="3101975"/>
            <a:ext cx="9144000" cy="1123950"/>
          </a:xfrm>
        </p:spPr>
        <p:txBody>
          <a:bodyPr/>
          <a:lstStyle/>
          <a:p>
            <a:pPr eaLnBrk="1" hangingPunct="1"/>
            <a:r>
              <a:rPr lang="en-CA" altLang="en-US" dirty="0"/>
              <a:t>CMEZ - Mise à jour du </a:t>
            </a:r>
            <a:r>
              <a:rPr lang="en-CA" altLang="en-US" dirty="0" err="1"/>
              <a:t>réseau</a:t>
            </a:r>
            <a:r>
              <a:rPr lang="en-CA" altLang="en-US" dirty="0"/>
              <a:t> </a:t>
            </a:r>
            <a:r>
              <a:rPr lang="en-CA" altLang="en-US" dirty="0" err="1"/>
              <a:t>bovin</a:t>
            </a:r>
            <a:r>
              <a:rPr lang="en-CA" altLang="en-US" dirty="0"/>
              <a:t> du SCSSA</a:t>
            </a:r>
          </a:p>
          <a:p>
            <a:pPr eaLnBrk="1" hangingPunct="1"/>
            <a:r>
              <a:rPr lang="en-CA" altLang="en-US" dirty="0"/>
              <a:t>12 </a:t>
            </a:r>
            <a:r>
              <a:rPr lang="en-CA" altLang="en-US" dirty="0" err="1"/>
              <a:t>juillet</a:t>
            </a:r>
            <a:r>
              <a:rPr lang="en-CA" altLang="en-US" dirty="0"/>
              <a:t> 2024</a:t>
            </a:r>
          </a:p>
        </p:txBody>
      </p:sp>
      <p:sp>
        <p:nvSpPr>
          <p:cNvPr id="14340" name="Slide Number Placeholder 3">
            <a:extLst>
              <a:ext uri="{FF2B5EF4-FFF2-40B4-BE49-F238E27FC236}">
                <a16:creationId xmlns:a16="http://schemas.microsoft.com/office/drawing/2014/main" id="{8CF5C7B2-47B5-F3DD-E912-A21FAFFAA9E0}"/>
              </a:ext>
            </a:extLst>
          </p:cNvPr>
          <p:cNvSpPr>
            <a:spLocks noGrp="1"/>
          </p:cNvSpPr>
          <p:nvPr>
            <p:ph type="sldNum" sz="quarter" idx="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1B13174E-CCC6-45E4-9145-9AE8F8600927}" type="slidenum">
              <a:rPr lang="en-US" altLang="en-US" sz="1200" smtClean="0">
                <a:solidFill>
                  <a:srgbClr val="898989"/>
                </a:solidFill>
              </a:rPr>
              <a:t>1</a:t>
            </a:fld>
            <a:endParaRPr lang="en-US" altLang="en-US" sz="1200">
              <a:solidFill>
                <a:srgbClr val="898989"/>
              </a:solidFill>
            </a:endParaRPr>
          </a:p>
        </p:txBody>
      </p:sp>
      <p:sp>
        <p:nvSpPr>
          <p:cNvPr id="14341" name="TextBox 4">
            <a:extLst>
              <a:ext uri="{FF2B5EF4-FFF2-40B4-BE49-F238E27FC236}">
                <a16:creationId xmlns:a16="http://schemas.microsoft.com/office/drawing/2014/main" id="{BB0996D1-45E5-8265-9E0E-E9BF0A350F3E}"/>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879C18-06C7-58B7-6424-D78E9D389609}"/>
              </a:ext>
            </a:extLst>
          </p:cNvPr>
          <p:cNvSpPr>
            <a:spLocks noGrp="1"/>
          </p:cNvSpPr>
          <p:nvPr>
            <p:ph type="title"/>
          </p:nvPr>
        </p:nvSpPr>
        <p:spPr>
          <a:xfrm>
            <a:off x="122238" y="20638"/>
            <a:ext cx="10515600" cy="1325562"/>
          </a:xfrm>
        </p:spPr>
        <p:txBody>
          <a:bodyPr/>
          <a:lstStyle/>
          <a:p>
            <a:pPr>
              <a:defRPr/>
            </a:pPr>
            <a:r>
              <a:rPr lang="en-US" sz="3200" dirty="0"/>
              <a:t>Fièvre aphteuse</a:t>
            </a:r>
            <a:endParaRPr lang="en-CA" sz="3200" dirty="0"/>
          </a:p>
        </p:txBody>
      </p:sp>
      <p:sp>
        <p:nvSpPr>
          <p:cNvPr id="32771" name="Content Placeholder 9">
            <a:extLst>
              <a:ext uri="{FF2B5EF4-FFF2-40B4-BE49-F238E27FC236}">
                <a16:creationId xmlns:a16="http://schemas.microsoft.com/office/drawing/2014/main" id="{38EA81E9-5BD8-AEC9-D4EC-04320F2546F1}"/>
              </a:ext>
            </a:extLst>
          </p:cNvPr>
          <p:cNvSpPr>
            <a:spLocks noGrp="1"/>
          </p:cNvSpPr>
          <p:nvPr>
            <p:ph sz="half" idx="1"/>
          </p:nvPr>
        </p:nvSpPr>
        <p:spPr>
          <a:xfrm>
            <a:off x="461963" y="1230313"/>
            <a:ext cx="11415712" cy="4962525"/>
          </a:xfrm>
        </p:spPr>
        <p:txBody>
          <a:bodyPr/>
          <a:lstStyle/>
          <a:p>
            <a:r>
              <a:rPr lang="en-US" altLang="en-US" dirty="0"/>
              <a:t>Pays </a:t>
            </a:r>
            <a:r>
              <a:rPr lang="en-US" altLang="en-US" dirty="0" err="1"/>
              <a:t>déclarant</a:t>
            </a:r>
            <a:r>
              <a:rPr lang="en-US" altLang="en-US" dirty="0"/>
              <a:t> des </a:t>
            </a:r>
            <a:r>
              <a:rPr lang="en-US" altLang="en-US" dirty="0" err="1"/>
              <a:t>cas</a:t>
            </a:r>
            <a:r>
              <a:rPr lang="en-US" altLang="en-US" dirty="0"/>
              <a:t> de </a:t>
            </a:r>
            <a:r>
              <a:rPr lang="en-US" altLang="en-US" dirty="0" err="1"/>
              <a:t>fièvre</a:t>
            </a:r>
            <a:r>
              <a:rPr lang="en-US" altLang="en-US" dirty="0"/>
              <a:t> </a:t>
            </a:r>
            <a:r>
              <a:rPr lang="en-US" altLang="en-US" dirty="0" err="1"/>
              <a:t>aphteuse</a:t>
            </a:r>
            <a:r>
              <a:rPr lang="en-US" altLang="en-US" dirty="0"/>
              <a:t> : </a:t>
            </a:r>
            <a:r>
              <a:rPr lang="en-US" altLang="en-US" dirty="0">
                <a:hlinkClick r:id="rId3"/>
              </a:rPr>
              <a:t>Afrique du Sud</a:t>
            </a:r>
            <a:r>
              <a:rPr lang="en-US" altLang="en-US" dirty="0"/>
              <a:t>, </a:t>
            </a:r>
            <a:r>
              <a:rPr lang="en-US" altLang="en-US" dirty="0" err="1">
                <a:hlinkClick r:id="rId4"/>
              </a:rPr>
              <a:t>Libye</a:t>
            </a:r>
            <a:r>
              <a:rPr lang="en-US" altLang="en-US" dirty="0"/>
              <a:t>, </a:t>
            </a:r>
            <a:r>
              <a:rPr lang="en-US" altLang="en-US" dirty="0">
                <a:hlinkClick r:id="rId5"/>
              </a:rPr>
              <a:t>Iran</a:t>
            </a:r>
            <a:r>
              <a:rPr lang="en-US" altLang="en-US" dirty="0"/>
              <a:t>, </a:t>
            </a:r>
            <a:r>
              <a:rPr lang="en-US" altLang="en-US" dirty="0" err="1">
                <a:hlinkClick r:id="rId6"/>
              </a:rPr>
              <a:t>Inde</a:t>
            </a:r>
            <a:r>
              <a:rPr lang="en-US" altLang="en-US" dirty="0"/>
              <a:t>, </a:t>
            </a:r>
            <a:r>
              <a:rPr lang="en-US" altLang="en-US" dirty="0" err="1">
                <a:hlinkClick r:id="rId7"/>
              </a:rPr>
              <a:t>Indonésie</a:t>
            </a:r>
            <a:r>
              <a:rPr lang="en-US" altLang="en-US" dirty="0"/>
              <a:t>, </a:t>
            </a:r>
            <a:r>
              <a:rPr lang="en-US" altLang="en-US" dirty="0" err="1">
                <a:hlinkClick r:id="rId8"/>
              </a:rPr>
              <a:t>Géorgie</a:t>
            </a:r>
            <a:endParaRPr lang="en-US" altLang="en-US" dirty="0"/>
          </a:p>
          <a:p>
            <a:r>
              <a:rPr lang="en-US" altLang="en-US" dirty="0">
                <a:hlinkClick r:id="rId9"/>
              </a:rPr>
              <a:t>Le </a:t>
            </a:r>
            <a:r>
              <a:rPr lang="en-US" altLang="en-US" dirty="0" err="1">
                <a:hlinkClick r:id="rId9"/>
              </a:rPr>
              <a:t>Brésil</a:t>
            </a:r>
            <a:r>
              <a:rPr lang="en-US" altLang="en-US" dirty="0">
                <a:hlinkClick r:id="rId9"/>
              </a:rPr>
              <a:t> </a:t>
            </a:r>
            <a:r>
              <a:rPr lang="en-US" altLang="en-US" dirty="0"/>
              <a:t>a </a:t>
            </a:r>
            <a:r>
              <a:rPr lang="en-US" altLang="en-US" dirty="0" err="1"/>
              <a:t>déclaré</a:t>
            </a:r>
            <a:r>
              <a:rPr lang="en-US" altLang="en-US" dirty="0"/>
              <a:t> </a:t>
            </a:r>
            <a:r>
              <a:rPr lang="en-US" altLang="en-US" dirty="0" err="1"/>
              <a:t>l'absence</a:t>
            </a:r>
            <a:r>
              <a:rPr lang="en-US" altLang="en-US" dirty="0"/>
              <a:t> de </a:t>
            </a:r>
            <a:r>
              <a:rPr lang="en-US" altLang="en-US" dirty="0" err="1"/>
              <a:t>fièvre</a:t>
            </a:r>
            <a:r>
              <a:rPr lang="en-US" altLang="en-US" dirty="0"/>
              <a:t> </a:t>
            </a:r>
            <a:r>
              <a:rPr lang="en-US" altLang="en-US" dirty="0" err="1"/>
              <a:t>aphteuse</a:t>
            </a:r>
            <a:r>
              <a:rPr lang="en-US" altLang="en-US" dirty="0"/>
              <a:t> sans vaccination</a:t>
            </a:r>
          </a:p>
        </p:txBody>
      </p:sp>
      <p:sp>
        <p:nvSpPr>
          <p:cNvPr id="32772" name="Rectangle 2">
            <a:extLst>
              <a:ext uri="{FF2B5EF4-FFF2-40B4-BE49-F238E27FC236}">
                <a16:creationId xmlns:a16="http://schemas.microsoft.com/office/drawing/2014/main" id="{01E4ED27-70B6-8DF0-323F-47D744B2B08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2773" name="Rectangle 7">
            <a:extLst>
              <a:ext uri="{FF2B5EF4-FFF2-40B4-BE49-F238E27FC236}">
                <a16:creationId xmlns:a16="http://schemas.microsoft.com/office/drawing/2014/main" id="{036CEBDF-FE3C-4C57-55C5-57204F82AB7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2774" name="Rectangle 8">
            <a:extLst>
              <a:ext uri="{FF2B5EF4-FFF2-40B4-BE49-F238E27FC236}">
                <a16:creationId xmlns:a16="http://schemas.microsoft.com/office/drawing/2014/main" id="{61837967-F6D7-5D7A-9C79-B5F2E341960B}"/>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2775" name="TextBox 6">
            <a:extLst>
              <a:ext uri="{FF2B5EF4-FFF2-40B4-BE49-F238E27FC236}">
                <a16:creationId xmlns:a16="http://schemas.microsoft.com/office/drawing/2014/main" id="{C498BF59-F2B4-CFBC-4197-5D8810125F8E}"/>
              </a:ext>
            </a:extLst>
          </p:cNvPr>
          <p:cNvSpPr txBox="1">
            <a:spLocks noChangeArrowheads="1"/>
          </p:cNvSpPr>
          <p:nvPr/>
        </p:nvSpPr>
        <p:spPr bwMode="auto">
          <a:xfrm>
            <a:off x="1082675" y="6410325"/>
            <a:ext cx="3916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Signaux FMD KIWI juin 2016 - juillet 2024</a:t>
            </a:r>
          </a:p>
        </p:txBody>
      </p:sp>
      <p:pic>
        <p:nvPicPr>
          <p:cNvPr id="32776" name="Picture 6">
            <a:extLst>
              <a:ext uri="{FF2B5EF4-FFF2-40B4-BE49-F238E27FC236}">
                <a16:creationId xmlns:a16="http://schemas.microsoft.com/office/drawing/2014/main" id="{963EE37D-0782-610C-8481-EE6881C483C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65225" y="3783013"/>
            <a:ext cx="9566275" cy="26225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9444-87BD-1562-8121-3A4A79DFCF64}"/>
              </a:ext>
            </a:extLst>
          </p:cNvPr>
          <p:cNvSpPr>
            <a:spLocks noGrp="1"/>
          </p:cNvSpPr>
          <p:nvPr>
            <p:ph type="title"/>
          </p:nvPr>
        </p:nvSpPr>
        <p:spPr>
          <a:xfrm>
            <a:off x="180975" y="-98425"/>
            <a:ext cx="10515600" cy="1325563"/>
          </a:xfrm>
        </p:spPr>
        <p:txBody>
          <a:bodyPr/>
          <a:lstStyle/>
          <a:p>
            <a:pPr>
              <a:defRPr/>
            </a:pPr>
            <a:r>
              <a:rPr lang="en-US" sz="3200" dirty="0"/>
              <a:t>Fièvre hémorragique de Crimée-Congo</a:t>
            </a:r>
            <a:endParaRPr lang="en-CA" sz="3200" dirty="0"/>
          </a:p>
        </p:txBody>
      </p:sp>
      <p:sp>
        <p:nvSpPr>
          <p:cNvPr id="34819" name="Text Placeholder 2">
            <a:extLst>
              <a:ext uri="{FF2B5EF4-FFF2-40B4-BE49-F238E27FC236}">
                <a16:creationId xmlns:a16="http://schemas.microsoft.com/office/drawing/2014/main" id="{6E8244D8-5ED0-260C-DF82-3D7515FB4057}"/>
              </a:ext>
            </a:extLst>
          </p:cNvPr>
          <p:cNvSpPr>
            <a:spLocks noGrp="1"/>
          </p:cNvSpPr>
          <p:nvPr>
            <p:ph type="body" sz="quarter" idx="13"/>
          </p:nvPr>
        </p:nvSpPr>
        <p:spPr>
          <a:xfrm>
            <a:off x="295275" y="862013"/>
            <a:ext cx="7651750" cy="2786062"/>
          </a:xfrm>
        </p:spPr>
        <p:txBody>
          <a:bodyPr/>
          <a:lstStyle/>
          <a:p>
            <a:pPr marL="0" indent="0">
              <a:buFont typeface="Arial" panose="020B0604020202020204" pitchFamily="34" charset="0"/>
              <a:buNone/>
            </a:pPr>
            <a:r>
              <a:rPr lang="en-CA" altLang="en-US" dirty="0"/>
              <a:t>Des </a:t>
            </a:r>
            <a:r>
              <a:rPr lang="en-CA" altLang="en-US" dirty="0" err="1"/>
              <a:t>cas</a:t>
            </a:r>
            <a:r>
              <a:rPr lang="en-CA" altLang="en-US" dirty="0"/>
              <a:t> de CCHF </a:t>
            </a:r>
            <a:r>
              <a:rPr lang="en-CA" altLang="en-US" dirty="0" err="1"/>
              <a:t>ont</a:t>
            </a:r>
            <a:r>
              <a:rPr lang="en-CA" altLang="en-US" dirty="0"/>
              <a:t> </a:t>
            </a:r>
            <a:r>
              <a:rPr lang="en-CA" altLang="en-US" dirty="0" err="1"/>
              <a:t>récemment</a:t>
            </a:r>
            <a:r>
              <a:rPr lang="en-CA" altLang="en-US" dirty="0"/>
              <a:t> </a:t>
            </a:r>
            <a:r>
              <a:rPr lang="en-CA" altLang="en-US" dirty="0" err="1"/>
              <a:t>été</a:t>
            </a:r>
            <a:r>
              <a:rPr lang="en-CA" altLang="en-US" dirty="0"/>
              <a:t> </a:t>
            </a:r>
            <a:r>
              <a:rPr lang="en-CA" altLang="en-US" dirty="0" err="1"/>
              <a:t>signalés</a:t>
            </a:r>
            <a:r>
              <a:rPr lang="en-CA" altLang="en-US" dirty="0"/>
              <a:t> dans :</a:t>
            </a:r>
          </a:p>
          <a:p>
            <a:pPr lvl="1"/>
            <a:r>
              <a:rPr lang="en-CA" altLang="en-US" dirty="0"/>
              <a:t>Macédoine (</a:t>
            </a:r>
            <a:r>
              <a:rPr lang="en-CA" altLang="en-US" u="sng" dirty="0" err="1">
                <a:hlinkClick r:id="rId3"/>
              </a:rPr>
              <a:t>ovins</a:t>
            </a:r>
            <a:r>
              <a:rPr lang="en-CA" altLang="en-US" u="sng" dirty="0">
                <a:hlinkClick r:id="rId3"/>
              </a:rPr>
              <a:t>/</a:t>
            </a:r>
            <a:r>
              <a:rPr lang="en-CA" altLang="en-US" u="sng" dirty="0" err="1">
                <a:hlinkClick r:id="rId3"/>
              </a:rPr>
              <a:t>caprins</a:t>
            </a:r>
            <a:r>
              <a:rPr lang="en-CA" altLang="en-US" u="sng" dirty="0">
                <a:hlinkClick r:id="rId3"/>
              </a:rPr>
              <a:t> </a:t>
            </a:r>
            <a:r>
              <a:rPr lang="en-CA" altLang="en-US" dirty="0"/>
              <a:t>et </a:t>
            </a:r>
            <a:r>
              <a:rPr lang="en-CA" altLang="en-US" u="sng" dirty="0" err="1">
                <a:hlinkClick r:id="rId4"/>
              </a:rPr>
              <a:t>humains</a:t>
            </a:r>
            <a:r>
              <a:rPr lang="en-CA" altLang="en-US" dirty="0"/>
              <a:t>)</a:t>
            </a:r>
          </a:p>
          <a:p>
            <a:pPr lvl="1"/>
            <a:r>
              <a:rPr lang="en-CA" altLang="en-US" dirty="0"/>
              <a:t>France </a:t>
            </a:r>
            <a:r>
              <a:rPr lang="en-CA" altLang="en-US" dirty="0" err="1"/>
              <a:t>découverte</a:t>
            </a:r>
            <a:r>
              <a:rPr lang="en-CA" altLang="en-US" dirty="0"/>
              <a:t> </a:t>
            </a:r>
            <a:r>
              <a:rPr lang="en-CA" altLang="en-US" dirty="0" err="1"/>
              <a:t>scientifique</a:t>
            </a:r>
            <a:r>
              <a:rPr lang="en-CA" altLang="en-US" dirty="0"/>
              <a:t> - chez les </a:t>
            </a:r>
            <a:r>
              <a:rPr lang="en-CA" altLang="en-US" dirty="0" err="1"/>
              <a:t>tiques</a:t>
            </a:r>
            <a:endParaRPr lang="en-CA" altLang="en-US" dirty="0"/>
          </a:p>
          <a:p>
            <a:pPr lvl="1"/>
            <a:r>
              <a:rPr lang="en-CA" altLang="en-US" dirty="0" err="1">
                <a:hlinkClick r:id="rId5"/>
              </a:rPr>
              <a:t>Espagne</a:t>
            </a:r>
            <a:r>
              <a:rPr lang="en-CA" altLang="en-US" dirty="0">
                <a:hlinkClick r:id="rId5"/>
              </a:rPr>
              <a:t> </a:t>
            </a:r>
            <a:r>
              <a:rPr lang="en-CA" altLang="en-US" dirty="0"/>
              <a:t>(</a:t>
            </a:r>
            <a:r>
              <a:rPr lang="en-CA" altLang="en-US" dirty="0" err="1"/>
              <a:t>humain</a:t>
            </a:r>
            <a:r>
              <a:rPr lang="en-CA" altLang="en-US" dirty="0"/>
              <a:t>) </a:t>
            </a:r>
          </a:p>
          <a:p>
            <a:pPr lvl="1"/>
            <a:r>
              <a:rPr lang="en-CA" altLang="en-US" u="sng" dirty="0" err="1">
                <a:hlinkClick r:id="rId6"/>
              </a:rPr>
              <a:t>Turquie</a:t>
            </a:r>
            <a:r>
              <a:rPr lang="en-CA" altLang="en-US" u="sng" dirty="0">
                <a:hlinkClick r:id="rId6"/>
              </a:rPr>
              <a:t> </a:t>
            </a:r>
            <a:r>
              <a:rPr lang="en-CA" altLang="en-US" dirty="0"/>
              <a:t>(</a:t>
            </a:r>
            <a:r>
              <a:rPr lang="en-CA" altLang="en-US" dirty="0" err="1"/>
              <a:t>humains</a:t>
            </a:r>
            <a:r>
              <a:rPr lang="en-CA" altLang="en-US" dirty="0"/>
              <a:t>)</a:t>
            </a:r>
          </a:p>
          <a:p>
            <a:pPr lvl="1"/>
            <a:r>
              <a:rPr lang="en-CA" altLang="en-US" u="sng" dirty="0" err="1">
                <a:hlinkClick r:id="rId7"/>
              </a:rPr>
              <a:t>Irak</a:t>
            </a:r>
            <a:r>
              <a:rPr lang="en-CA" altLang="en-US" u="sng" dirty="0">
                <a:hlinkClick r:id="rId7"/>
              </a:rPr>
              <a:t> </a:t>
            </a:r>
            <a:r>
              <a:rPr lang="en-CA" altLang="en-US" dirty="0"/>
              <a:t>(</a:t>
            </a:r>
            <a:r>
              <a:rPr lang="en-CA" altLang="en-US" dirty="0" err="1"/>
              <a:t>humains</a:t>
            </a:r>
            <a:r>
              <a:rPr lang="en-CA" altLang="en-US" dirty="0"/>
              <a:t>)</a:t>
            </a:r>
          </a:p>
          <a:p>
            <a:pPr lvl="1"/>
            <a:r>
              <a:rPr lang="en-CA" altLang="en-US" u="sng" dirty="0">
                <a:hlinkClick r:id="rId8"/>
              </a:rPr>
              <a:t>Pakistan </a:t>
            </a:r>
            <a:r>
              <a:rPr lang="en-CA" altLang="en-US" dirty="0"/>
              <a:t>(</a:t>
            </a:r>
            <a:r>
              <a:rPr lang="en-CA" altLang="en-US" dirty="0" err="1"/>
              <a:t>humains</a:t>
            </a:r>
            <a:r>
              <a:rPr lang="en-CA" altLang="en-US" dirty="0"/>
              <a:t>)</a:t>
            </a:r>
          </a:p>
        </p:txBody>
      </p:sp>
      <p:sp>
        <p:nvSpPr>
          <p:cNvPr id="34820" name="Slide Number Placeholder 3">
            <a:extLst>
              <a:ext uri="{FF2B5EF4-FFF2-40B4-BE49-F238E27FC236}">
                <a16:creationId xmlns:a16="http://schemas.microsoft.com/office/drawing/2014/main" id="{8B876497-0B59-5F44-43F0-512F888231E0}"/>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8B15FC0-2EBB-4C36-A462-FCAC956035C0}" type="slidenum">
              <a:rPr lang="en-US" altLang="en-US" sz="1200" smtClean="0">
                <a:solidFill>
                  <a:srgbClr val="898989"/>
                </a:solidFill>
              </a:rPr>
              <a:t>11</a:t>
            </a:fld>
            <a:endParaRPr lang="en-US" altLang="en-US" sz="1200">
              <a:solidFill>
                <a:srgbClr val="898989"/>
              </a:solidFill>
            </a:endParaRPr>
          </a:p>
        </p:txBody>
      </p:sp>
      <p:sp>
        <p:nvSpPr>
          <p:cNvPr id="34821" name="Rectangle 2">
            <a:extLst>
              <a:ext uri="{FF2B5EF4-FFF2-40B4-BE49-F238E27FC236}">
                <a16:creationId xmlns:a16="http://schemas.microsoft.com/office/drawing/2014/main" id="{D24E9762-69F4-0771-23EA-F13541D37226}"/>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4822" name="TextBox 7">
            <a:extLst>
              <a:ext uri="{FF2B5EF4-FFF2-40B4-BE49-F238E27FC236}">
                <a16:creationId xmlns:a16="http://schemas.microsoft.com/office/drawing/2014/main" id="{2C8D82C6-A352-A896-9633-3058806B5030}"/>
              </a:ext>
            </a:extLst>
          </p:cNvPr>
          <p:cNvSpPr txBox="1">
            <a:spLocks noChangeArrowheads="1"/>
          </p:cNvSpPr>
          <p:nvPr/>
        </p:nvSpPr>
        <p:spPr bwMode="auto">
          <a:xfrm>
            <a:off x="6586538" y="625792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Signaux CCHF : Mai 2015 - Juin 2024</a:t>
            </a:r>
            <a:endParaRPr lang="en-CA" altLang="en-US" sz="1400"/>
          </a:p>
        </p:txBody>
      </p:sp>
      <p:pic>
        <p:nvPicPr>
          <p:cNvPr id="34823" name="Picture 17">
            <a:extLst>
              <a:ext uri="{FF2B5EF4-FFF2-40B4-BE49-F238E27FC236}">
                <a16:creationId xmlns:a16="http://schemas.microsoft.com/office/drawing/2014/main" id="{91ECE425-4023-3226-3216-AE04CC0F60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0513" y="3803650"/>
            <a:ext cx="5184775" cy="244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24" name="Text Placeholder 2">
            <a:extLst>
              <a:ext uri="{FF2B5EF4-FFF2-40B4-BE49-F238E27FC236}">
                <a16:creationId xmlns:a16="http://schemas.microsoft.com/office/drawing/2014/main" id="{D141DDC1-2A51-3BA3-6EEE-D682628A4348}"/>
              </a:ext>
            </a:extLst>
          </p:cNvPr>
          <p:cNvSpPr txBox="1">
            <a:spLocks/>
          </p:cNvSpPr>
          <p:nvPr/>
        </p:nvSpPr>
        <p:spPr bwMode="auto">
          <a:xfrm>
            <a:off x="295275" y="3803650"/>
            <a:ext cx="626903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CA" altLang="en-US" sz="2000" b="1" u="sng" dirty="0">
                <a:hlinkClick r:id="rId10"/>
              </a:rPr>
              <a:t>Virus de la </a:t>
            </a:r>
            <a:r>
              <a:rPr lang="en-CA" altLang="en-US" sz="2000" b="1" u="sng" dirty="0" err="1">
                <a:hlinkClick r:id="rId10"/>
              </a:rPr>
              <a:t>fièvre</a:t>
            </a:r>
            <a:r>
              <a:rPr lang="en-CA" altLang="en-US" sz="2000" b="1" u="sng" dirty="0">
                <a:hlinkClick r:id="rId10"/>
              </a:rPr>
              <a:t> </a:t>
            </a:r>
            <a:r>
              <a:rPr lang="en-CA" altLang="en-US" sz="2000" b="1" u="sng" dirty="0" err="1">
                <a:hlinkClick r:id="rId10"/>
              </a:rPr>
              <a:t>hémorragique</a:t>
            </a:r>
            <a:r>
              <a:rPr lang="en-CA" altLang="en-US" sz="2000" b="1" u="sng" dirty="0">
                <a:hlinkClick r:id="rId10"/>
              </a:rPr>
              <a:t> de </a:t>
            </a:r>
            <a:r>
              <a:rPr lang="en-CA" altLang="en-US" sz="2000" b="1" u="sng" dirty="0" err="1">
                <a:hlinkClick r:id="rId10"/>
              </a:rPr>
              <a:t>Crimée</a:t>
            </a:r>
            <a:r>
              <a:rPr lang="en-CA" altLang="en-US" sz="2000" b="1" u="sng" dirty="0">
                <a:hlinkClick r:id="rId10"/>
              </a:rPr>
              <a:t>-Congo dans des </a:t>
            </a:r>
            <a:r>
              <a:rPr lang="en-CA" altLang="en-US" sz="2000" b="1" u="sng" dirty="0" err="1">
                <a:hlinkClick r:id="rId10"/>
              </a:rPr>
              <a:t>tiques</a:t>
            </a:r>
            <a:r>
              <a:rPr lang="en-CA" altLang="en-US" sz="2000" b="1" u="sng" dirty="0">
                <a:hlinkClick r:id="rId10"/>
              </a:rPr>
              <a:t> </a:t>
            </a:r>
            <a:r>
              <a:rPr lang="en-CA" altLang="en-US" sz="2000" b="1" u="sng" dirty="0" err="1">
                <a:hlinkClick r:id="rId10"/>
              </a:rPr>
              <a:t>prélevées</a:t>
            </a:r>
            <a:r>
              <a:rPr lang="en-CA" altLang="en-US" sz="2000" b="1" u="sng" dirty="0">
                <a:hlinkClick r:id="rId10"/>
              </a:rPr>
              <a:t> sur des </a:t>
            </a:r>
            <a:r>
              <a:rPr lang="en-CA" altLang="en-US" sz="2000" b="1" u="sng" dirty="0" err="1">
                <a:hlinkClick r:id="rId10"/>
              </a:rPr>
              <a:t>bovins</a:t>
            </a:r>
            <a:r>
              <a:rPr lang="en-CA" altLang="en-US" sz="2000" b="1" u="sng" dirty="0">
                <a:hlinkClick r:id="rId10"/>
              </a:rPr>
              <a:t>, Corse, France, 2023</a:t>
            </a:r>
            <a:endParaRPr lang="en-CA" altLang="en-US" sz="2000" dirty="0"/>
          </a:p>
          <a:p>
            <a:r>
              <a:rPr lang="en-CA" altLang="en-US" sz="2000" b="1" u="sng" dirty="0" err="1">
                <a:hlinkClick r:id="rId11"/>
              </a:rPr>
              <a:t>Modèle</a:t>
            </a:r>
            <a:r>
              <a:rPr lang="en-CA" altLang="en-US" sz="2000" b="1" u="sng" dirty="0">
                <a:hlinkClick r:id="rId11"/>
              </a:rPr>
              <a:t> </a:t>
            </a:r>
            <a:r>
              <a:rPr lang="en-CA" altLang="en-US" sz="2000" b="1" u="sng" dirty="0" err="1">
                <a:hlinkClick r:id="rId11"/>
              </a:rPr>
              <a:t>d'exposition</a:t>
            </a:r>
            <a:r>
              <a:rPr lang="en-CA" altLang="en-US" sz="2000" b="1" u="sng" dirty="0">
                <a:hlinkClick r:id="rId11"/>
              </a:rPr>
              <a:t> </a:t>
            </a:r>
            <a:r>
              <a:rPr lang="en-CA" altLang="en-US" sz="2000" b="1" u="sng" dirty="0" err="1">
                <a:hlinkClick r:id="rId11"/>
              </a:rPr>
              <a:t>animale</a:t>
            </a:r>
            <a:r>
              <a:rPr lang="en-CA" altLang="en-US" sz="2000" b="1" u="sng" dirty="0">
                <a:hlinkClick r:id="rId11"/>
              </a:rPr>
              <a:t> pour la </a:t>
            </a:r>
            <a:r>
              <a:rPr lang="en-CA" altLang="en-US" sz="2000" b="1" u="sng" dirty="0" err="1">
                <a:hlinkClick r:id="rId11"/>
              </a:rPr>
              <a:t>cartographie</a:t>
            </a:r>
            <a:r>
              <a:rPr lang="en-CA" altLang="en-US" sz="2000" b="1" u="sng" dirty="0">
                <a:hlinkClick r:id="rId11"/>
              </a:rPr>
              <a:t> du </a:t>
            </a:r>
            <a:r>
              <a:rPr lang="en-CA" altLang="en-US" sz="2000" b="1" u="sng" dirty="0" err="1">
                <a:hlinkClick r:id="rId11"/>
              </a:rPr>
              <a:t>risque</a:t>
            </a:r>
            <a:r>
              <a:rPr lang="en-CA" altLang="en-US" sz="2000" b="1" u="sng" dirty="0">
                <a:hlinkClick r:id="rId11"/>
              </a:rPr>
              <a:t> </a:t>
            </a:r>
            <a:r>
              <a:rPr lang="en-CA" altLang="en-US" sz="2000" b="1" u="sng" dirty="0" err="1">
                <a:hlinkClick r:id="rId11"/>
              </a:rPr>
              <a:t>d'émergence</a:t>
            </a:r>
            <a:r>
              <a:rPr lang="en-CA" altLang="en-US" sz="2000" b="1" u="sng" dirty="0">
                <a:hlinkClick r:id="rId11"/>
              </a:rPr>
              <a:t> du virus de la </a:t>
            </a:r>
            <a:r>
              <a:rPr lang="en-CA" altLang="en-US" sz="2000" b="1" u="sng" dirty="0" err="1">
                <a:hlinkClick r:id="rId11"/>
              </a:rPr>
              <a:t>fièvre</a:t>
            </a:r>
            <a:r>
              <a:rPr lang="en-CA" altLang="en-US" sz="2000" b="1" u="sng" dirty="0">
                <a:hlinkClick r:id="rId11"/>
              </a:rPr>
              <a:t> </a:t>
            </a:r>
            <a:r>
              <a:rPr lang="en-CA" altLang="en-US" sz="2000" b="1" u="sng" dirty="0" err="1">
                <a:hlinkClick r:id="rId11"/>
              </a:rPr>
              <a:t>hémorragique</a:t>
            </a:r>
            <a:r>
              <a:rPr lang="en-CA" altLang="en-US" sz="2000" b="1" u="sng" dirty="0">
                <a:hlinkClick r:id="rId11"/>
              </a:rPr>
              <a:t> de </a:t>
            </a:r>
            <a:r>
              <a:rPr lang="en-CA" altLang="en-US" sz="2000" b="1" u="sng" dirty="0" err="1">
                <a:hlinkClick r:id="rId11"/>
              </a:rPr>
              <a:t>Crimée</a:t>
            </a:r>
            <a:r>
              <a:rPr lang="en-CA" altLang="en-US" sz="2000" b="1" u="sng" dirty="0">
                <a:hlinkClick r:id="rId11"/>
              </a:rPr>
              <a:t>-Congo</a:t>
            </a:r>
            <a:endParaRPr lang="en-CA" altLang="en-US" sz="2000" b="1" u="sng" dirty="0"/>
          </a:p>
          <a:p>
            <a:r>
              <a:rPr lang="en-CA" altLang="en-US" sz="2000" b="1" u="sng" dirty="0"/>
              <a:t>Le virus de la </a:t>
            </a:r>
            <a:r>
              <a:rPr lang="en-CA" altLang="en-US" sz="2000" b="1" u="sng" dirty="0" err="1"/>
              <a:t>fièvre</a:t>
            </a:r>
            <a:r>
              <a:rPr lang="en-CA" altLang="en-US" sz="2000" b="1" u="sng" dirty="0"/>
              <a:t> </a:t>
            </a:r>
            <a:r>
              <a:rPr lang="en-CA" altLang="en-US" sz="2000" b="1" u="sng" dirty="0" err="1"/>
              <a:t>hémorragique</a:t>
            </a:r>
            <a:r>
              <a:rPr lang="en-CA" altLang="en-US" sz="2000" b="1" u="sng" dirty="0"/>
              <a:t> de </a:t>
            </a:r>
            <a:r>
              <a:rPr lang="en-CA" altLang="en-US" sz="2000" b="1" u="sng" dirty="0" err="1"/>
              <a:t>Crimée</a:t>
            </a:r>
            <a:r>
              <a:rPr lang="en-CA" altLang="en-US" sz="2000" b="1" u="sng" dirty="0"/>
              <a:t>-Congo utilise le LDLR pour se </a:t>
            </a:r>
            <a:r>
              <a:rPr lang="en-CA" altLang="en-US" sz="2000" b="1" u="sng" dirty="0" err="1"/>
              <a:t>lier</a:t>
            </a:r>
            <a:r>
              <a:rPr lang="en-CA" altLang="en-US" sz="2000" b="1" u="sng" dirty="0"/>
              <a:t> aux cellules </a:t>
            </a:r>
            <a:r>
              <a:rPr lang="en-CA" altLang="en-US" sz="2000" b="1" u="sng" dirty="0" err="1"/>
              <a:t>hôtes</a:t>
            </a:r>
            <a:r>
              <a:rPr lang="en-CA" altLang="en-US" sz="2000" b="1" u="sng" dirty="0"/>
              <a:t> et y </a:t>
            </a:r>
            <a:r>
              <a:rPr lang="en-CA" altLang="en-US" sz="2000" b="1" u="sng" dirty="0" err="1"/>
              <a:t>pénétrer</a:t>
            </a:r>
            <a:endParaRPr lang="en-CA" altLang="en-US" sz="2000" dirty="0"/>
          </a:p>
        </p:txBody>
      </p:sp>
      <p:sp>
        <p:nvSpPr>
          <p:cNvPr id="34825" name="Rectangle 4">
            <a:extLst>
              <a:ext uri="{FF2B5EF4-FFF2-40B4-BE49-F238E27FC236}">
                <a16:creationId xmlns:a16="http://schemas.microsoft.com/office/drawing/2014/main" id="{6CED42EF-3CA8-6663-ABDB-FC28A548F7EC}"/>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4826" name="TextBox 11">
            <a:extLst>
              <a:ext uri="{FF2B5EF4-FFF2-40B4-BE49-F238E27FC236}">
                <a16:creationId xmlns:a16="http://schemas.microsoft.com/office/drawing/2014/main" id="{FBB56E65-23F2-6B24-BE8F-C1D34C2E143C}"/>
              </a:ext>
            </a:extLst>
          </p:cNvPr>
          <p:cNvSpPr txBox="1">
            <a:spLocks noChangeArrowheads="1"/>
          </p:cNvSpPr>
          <p:nvPr/>
        </p:nvSpPr>
        <p:spPr bwMode="auto">
          <a:xfrm>
            <a:off x="7366000" y="3032125"/>
            <a:ext cx="4767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200"/>
              <a:t>Tique Hyalomma (Photo : Daktaridudu/Wikimedia Commons) </a:t>
            </a:r>
            <a:r>
              <a:rPr lang="en-CA" altLang="en-US" sz="1200">
                <a:hlinkClick r:id="rId12"/>
              </a:rPr>
              <a:t>OMS Région Méditerranée orientale</a:t>
            </a:r>
            <a:endParaRPr lang="en-CA" altLang="en-US" sz="1200"/>
          </a:p>
        </p:txBody>
      </p:sp>
      <p:pic>
        <p:nvPicPr>
          <p:cNvPr id="34827" name="Picture 6" descr="Hyalomma ticks are the main vector for CCHF (Photo: Daktaridudu/Wikimedia Commons)">
            <a:extLst>
              <a:ext uri="{FF2B5EF4-FFF2-40B4-BE49-F238E27FC236}">
                <a16:creationId xmlns:a16="http://schemas.microsoft.com/office/drawing/2014/main" id="{BC699901-233C-60CC-39BB-F868247E8B6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05056" y="832925"/>
            <a:ext cx="4386943" cy="213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47DF5D-67E6-1A92-77EB-400E43A84F73}"/>
              </a:ext>
            </a:extLst>
          </p:cNvPr>
          <p:cNvSpPr>
            <a:spLocks noGrp="1"/>
          </p:cNvSpPr>
          <p:nvPr>
            <p:ph type="title"/>
          </p:nvPr>
        </p:nvSpPr>
        <p:spPr>
          <a:xfrm>
            <a:off x="122238" y="20638"/>
            <a:ext cx="10515600" cy="1325562"/>
          </a:xfrm>
        </p:spPr>
        <p:txBody>
          <a:bodyPr/>
          <a:lstStyle/>
          <a:p>
            <a:pPr>
              <a:defRPr/>
            </a:pPr>
            <a:r>
              <a:rPr lang="en-US" sz="3200" dirty="0"/>
              <a:t>Maladie de la peau grumeleuse</a:t>
            </a:r>
            <a:endParaRPr lang="en-CA" sz="3200" dirty="0"/>
          </a:p>
        </p:txBody>
      </p:sp>
      <p:sp>
        <p:nvSpPr>
          <p:cNvPr id="36867" name="Content Placeholder 9">
            <a:extLst>
              <a:ext uri="{FF2B5EF4-FFF2-40B4-BE49-F238E27FC236}">
                <a16:creationId xmlns:a16="http://schemas.microsoft.com/office/drawing/2014/main" id="{C65BE40C-C351-A46B-5ADA-08FA8EC19D5E}"/>
              </a:ext>
            </a:extLst>
          </p:cNvPr>
          <p:cNvSpPr>
            <a:spLocks noGrp="1"/>
          </p:cNvSpPr>
          <p:nvPr>
            <p:ph sz="half" idx="1"/>
          </p:nvPr>
        </p:nvSpPr>
        <p:spPr>
          <a:xfrm>
            <a:off x="461963" y="969963"/>
            <a:ext cx="5565775" cy="5222875"/>
          </a:xfrm>
        </p:spPr>
        <p:txBody>
          <a:bodyPr/>
          <a:lstStyle/>
          <a:p>
            <a:r>
              <a:rPr lang="en-US" altLang="en-US"/>
              <a:t>Pays ayant signalé des cas de LSD : Libye, Algérie, Chine (HK)</a:t>
            </a:r>
          </a:p>
          <a:p>
            <a:r>
              <a:rPr lang="en-US" altLang="en-US"/>
              <a:t>Réapparition à </a:t>
            </a:r>
            <a:r>
              <a:rPr lang="en-US" altLang="en-US">
                <a:hlinkClick r:id="rId3"/>
              </a:rPr>
              <a:t>Hong Kong</a:t>
            </a:r>
            <a:r>
              <a:rPr lang="en-US" altLang="en-US"/>
              <a:t>, signalée pour la dernière fois en 2021</a:t>
            </a:r>
          </a:p>
          <a:p>
            <a:pPr lvl="1"/>
            <a:r>
              <a:rPr lang="en-CA" altLang="en-US"/>
              <a:t>20 bovins provenant d'une exploitation laitière agréée, pas d'autres exploitations bovines agréées à HK</a:t>
            </a:r>
          </a:p>
          <a:p>
            <a:pPr lvl="1"/>
            <a:endParaRPr lang="en-US" altLang="en-US"/>
          </a:p>
          <a:p>
            <a:endParaRPr lang="en-US" altLang="en-US"/>
          </a:p>
          <a:p>
            <a:endParaRPr lang="en-US" altLang="en-US"/>
          </a:p>
          <a:p>
            <a:endParaRPr lang="en-US" altLang="en-US"/>
          </a:p>
        </p:txBody>
      </p:sp>
      <p:sp>
        <p:nvSpPr>
          <p:cNvPr id="36868" name="Rectangle 2">
            <a:extLst>
              <a:ext uri="{FF2B5EF4-FFF2-40B4-BE49-F238E27FC236}">
                <a16:creationId xmlns:a16="http://schemas.microsoft.com/office/drawing/2014/main" id="{EA17F397-CEFB-84EB-1ED8-97348FBF2DA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6869" name="Rectangle 7">
            <a:extLst>
              <a:ext uri="{FF2B5EF4-FFF2-40B4-BE49-F238E27FC236}">
                <a16:creationId xmlns:a16="http://schemas.microsoft.com/office/drawing/2014/main" id="{F5552CF5-4651-B17E-9E99-1FEF604808A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6870" name="Rectangle 8">
            <a:extLst>
              <a:ext uri="{FF2B5EF4-FFF2-40B4-BE49-F238E27FC236}">
                <a16:creationId xmlns:a16="http://schemas.microsoft.com/office/drawing/2014/main" id="{F9FEC84E-97E6-8595-711A-4D0B655015E2}"/>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6871" name="Picture 5">
            <a:extLst>
              <a:ext uri="{FF2B5EF4-FFF2-40B4-BE49-F238E27FC236}">
                <a16:creationId xmlns:a16="http://schemas.microsoft.com/office/drawing/2014/main" id="{AFF5D40D-6834-8E4B-C3D1-84BDB4BD5B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625" y="3763963"/>
            <a:ext cx="11712575" cy="26479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72" name="TextBox 6">
            <a:extLst>
              <a:ext uri="{FF2B5EF4-FFF2-40B4-BE49-F238E27FC236}">
                <a16:creationId xmlns:a16="http://schemas.microsoft.com/office/drawing/2014/main" id="{D1C16166-5BDD-B732-B316-4D0D26F102D5}"/>
              </a:ext>
            </a:extLst>
          </p:cNvPr>
          <p:cNvSpPr txBox="1">
            <a:spLocks noChangeArrowheads="1"/>
          </p:cNvSpPr>
          <p:nvPr/>
        </p:nvSpPr>
        <p:spPr bwMode="auto">
          <a:xfrm>
            <a:off x="274638" y="6405563"/>
            <a:ext cx="3916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Signaux KIWI LSD mai 2015 - juillet 2024</a:t>
            </a:r>
          </a:p>
        </p:txBody>
      </p:sp>
      <p:sp>
        <p:nvSpPr>
          <p:cNvPr id="36873" name="Content Placeholder 9">
            <a:extLst>
              <a:ext uri="{FF2B5EF4-FFF2-40B4-BE49-F238E27FC236}">
                <a16:creationId xmlns:a16="http://schemas.microsoft.com/office/drawing/2014/main" id="{3E7495B4-1BC1-C822-0ACC-9285D9219F1B}"/>
              </a:ext>
            </a:extLst>
          </p:cNvPr>
          <p:cNvSpPr txBox="1">
            <a:spLocks/>
          </p:cNvSpPr>
          <p:nvPr/>
        </p:nvSpPr>
        <p:spPr bwMode="auto">
          <a:xfrm>
            <a:off x="6164263" y="949325"/>
            <a:ext cx="5849937"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US" altLang="en-US" dirty="0" err="1"/>
              <a:t>Algérie</a:t>
            </a:r>
            <a:r>
              <a:rPr lang="en-US" altLang="en-US" dirty="0"/>
              <a:t> - non </a:t>
            </a:r>
            <a:r>
              <a:rPr lang="en-US" altLang="en-US" dirty="0" err="1"/>
              <a:t>signalé</a:t>
            </a:r>
            <a:r>
              <a:rPr lang="en-US" altLang="en-US" dirty="0"/>
              <a:t> à </a:t>
            </a:r>
            <a:r>
              <a:rPr lang="en-US" altLang="en-US" dirty="0" err="1"/>
              <a:t>l’OMSA</a:t>
            </a:r>
            <a:endParaRPr lang="en-US" altLang="en-US" dirty="0"/>
          </a:p>
          <a:p>
            <a:pPr lvl="1"/>
            <a:r>
              <a:rPr lang="en-US" altLang="en-US" dirty="0" err="1">
                <a:hlinkClick r:id="rId5"/>
              </a:rPr>
              <a:t>Tizi</a:t>
            </a:r>
            <a:r>
              <a:rPr lang="en-US" altLang="en-US" dirty="0">
                <a:hlinkClick r:id="rId5"/>
              </a:rPr>
              <a:t> </a:t>
            </a:r>
            <a:r>
              <a:rPr lang="en-US" altLang="en-US" dirty="0" err="1">
                <a:hlinkClick r:id="rId5"/>
              </a:rPr>
              <a:t>Ouzou</a:t>
            </a:r>
            <a:r>
              <a:rPr lang="en-US" altLang="en-US" dirty="0">
                <a:hlinkClick r:id="rId5"/>
              </a:rPr>
              <a:t> </a:t>
            </a:r>
            <a:r>
              <a:rPr lang="en-US" altLang="en-US" dirty="0"/>
              <a:t>- 142 foyers dans 22 communes, 357 </a:t>
            </a:r>
            <a:r>
              <a:rPr lang="en-US" altLang="en-US" dirty="0" err="1"/>
              <a:t>animaux</a:t>
            </a:r>
            <a:r>
              <a:rPr lang="en-US" altLang="en-US" dirty="0"/>
              <a:t> </a:t>
            </a:r>
            <a:r>
              <a:rPr lang="en-US" altLang="en-US" dirty="0" err="1"/>
              <a:t>touchés</a:t>
            </a:r>
            <a:r>
              <a:rPr lang="en-US" altLang="en-US" dirty="0"/>
              <a:t>, 71 </a:t>
            </a:r>
            <a:r>
              <a:rPr lang="en-US" altLang="en-US" dirty="0" err="1"/>
              <a:t>morts</a:t>
            </a:r>
            <a:endParaRPr lang="en-US" altLang="en-US" dirty="0"/>
          </a:p>
          <a:p>
            <a:pPr lvl="1"/>
            <a:r>
              <a:rPr lang="en-US" altLang="en-US" dirty="0">
                <a:hlinkClick r:id="rId6"/>
              </a:rPr>
              <a:t>Blida </a:t>
            </a:r>
            <a:r>
              <a:rPr lang="en-US" altLang="en-US" dirty="0"/>
              <a:t>- mort de plus de 40 vaches</a:t>
            </a:r>
          </a:p>
          <a:p>
            <a:pPr lvl="1"/>
            <a:endParaRPr lang="en-US" altLang="en-US" dirty="0"/>
          </a:p>
          <a:p>
            <a:endParaRPr lang="en-US" altLang="en-US" dirty="0"/>
          </a:p>
          <a:p>
            <a:endParaRPr lang="en-US" altLang="en-US" dirty="0"/>
          </a:p>
          <a:p>
            <a:endParaRPr lang="en-US" altLang="en-US"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0148-BDCC-31B9-DA1C-0701402EF4F4}"/>
              </a:ext>
            </a:extLst>
          </p:cNvPr>
          <p:cNvSpPr>
            <a:spLocks noGrp="1"/>
          </p:cNvSpPr>
          <p:nvPr>
            <p:ph type="title"/>
          </p:nvPr>
        </p:nvSpPr>
        <p:spPr>
          <a:xfrm>
            <a:off x="304800" y="103188"/>
            <a:ext cx="10515600" cy="1325562"/>
          </a:xfrm>
        </p:spPr>
        <p:txBody>
          <a:bodyPr/>
          <a:lstStyle/>
          <a:p>
            <a:pPr>
              <a:defRPr/>
            </a:pPr>
            <a:r>
              <a:rPr lang="en-CA" sz="3200" dirty="0"/>
              <a:t>Résultats scientifiques</a:t>
            </a:r>
          </a:p>
        </p:txBody>
      </p:sp>
      <p:sp>
        <p:nvSpPr>
          <p:cNvPr id="38915" name="Text Placeholder 5">
            <a:extLst>
              <a:ext uri="{FF2B5EF4-FFF2-40B4-BE49-F238E27FC236}">
                <a16:creationId xmlns:a16="http://schemas.microsoft.com/office/drawing/2014/main" id="{40274617-606C-1329-7DA6-1FB8849C0B16}"/>
              </a:ext>
            </a:extLst>
          </p:cNvPr>
          <p:cNvSpPr>
            <a:spLocks noGrp="1"/>
          </p:cNvSpPr>
          <p:nvPr>
            <p:ph type="body" sz="quarter" idx="13"/>
          </p:nvPr>
        </p:nvSpPr>
        <p:spPr>
          <a:xfrm>
            <a:off x="534988" y="1133475"/>
            <a:ext cx="10772775" cy="5067300"/>
          </a:xfrm>
        </p:spPr>
        <p:txBody>
          <a:bodyPr/>
          <a:lstStyle/>
          <a:p>
            <a:r>
              <a:rPr lang="en-CA" altLang="en-US" sz="2400" u="sng" dirty="0" err="1">
                <a:hlinkClick r:id="rId3"/>
              </a:rPr>
              <a:t>L'université</a:t>
            </a:r>
            <a:r>
              <a:rPr lang="en-CA" altLang="en-US" sz="2400" u="sng" dirty="0">
                <a:hlinkClick r:id="rId3"/>
              </a:rPr>
              <a:t> de </a:t>
            </a:r>
            <a:r>
              <a:rPr lang="en-CA" altLang="en-US" sz="2400" u="sng" dirty="0" err="1">
                <a:hlinkClick r:id="rId3"/>
              </a:rPr>
              <a:t>l'État</a:t>
            </a:r>
            <a:r>
              <a:rPr lang="en-CA" altLang="en-US" sz="2400" u="sng" dirty="0">
                <a:hlinkClick r:id="rId3"/>
              </a:rPr>
              <a:t> du Michigan vaccine des </a:t>
            </a:r>
            <a:r>
              <a:rPr lang="en-CA" altLang="en-US" sz="2400" u="sng" dirty="0" err="1">
                <a:hlinkClick r:id="rId3"/>
              </a:rPr>
              <a:t>cerfs</a:t>
            </a:r>
            <a:r>
              <a:rPr lang="en-CA" altLang="en-US" sz="2400" u="sng" dirty="0">
                <a:hlinkClick r:id="rId3"/>
              </a:rPr>
              <a:t> de </a:t>
            </a:r>
            <a:r>
              <a:rPr lang="en-CA" altLang="en-US" sz="2400" u="sng" dirty="0" err="1">
                <a:hlinkClick r:id="rId3"/>
              </a:rPr>
              <a:t>l'État</a:t>
            </a:r>
            <a:r>
              <a:rPr lang="en-CA" altLang="en-US" sz="2400" u="sng" dirty="0">
                <a:hlinkClick r:id="rId3"/>
              </a:rPr>
              <a:t> du Michigan pour </a:t>
            </a:r>
            <a:r>
              <a:rPr lang="en-CA" altLang="en-US" sz="2400" u="sng" dirty="0" err="1">
                <a:hlinkClick r:id="rId3"/>
              </a:rPr>
              <a:t>tenter</a:t>
            </a:r>
            <a:r>
              <a:rPr lang="en-CA" altLang="en-US" sz="2400" u="sng" dirty="0">
                <a:hlinkClick r:id="rId3"/>
              </a:rPr>
              <a:t> </a:t>
            </a:r>
            <a:r>
              <a:rPr lang="en-CA" altLang="en-US" sz="2400" u="sng" dirty="0" err="1">
                <a:hlinkClick r:id="rId3"/>
              </a:rPr>
              <a:t>d'éradiquer</a:t>
            </a:r>
            <a:r>
              <a:rPr lang="en-CA" altLang="en-US" sz="2400" u="sng" dirty="0">
                <a:hlinkClick r:id="rId3"/>
              </a:rPr>
              <a:t> la </a:t>
            </a:r>
            <a:r>
              <a:rPr lang="en-CA" altLang="en-US" sz="2400" u="sng" dirty="0" err="1">
                <a:hlinkClick r:id="rId3"/>
              </a:rPr>
              <a:t>tuberculose</a:t>
            </a:r>
            <a:r>
              <a:rPr lang="en-CA" altLang="en-US" sz="2400" u="sng" dirty="0">
                <a:hlinkClick r:id="rId3"/>
              </a:rPr>
              <a:t> bovine</a:t>
            </a:r>
            <a:endParaRPr lang="en-US" altLang="en-US" sz="2400" u="sng" dirty="0">
              <a:hlinkClick r:id="rId4"/>
            </a:endParaRPr>
          </a:p>
          <a:p>
            <a:r>
              <a:rPr lang="en-US" altLang="en-US" sz="2400" u="sng" dirty="0">
                <a:hlinkClick r:id="rId4"/>
              </a:rPr>
              <a:t>Infection par le virus de la grippe D </a:t>
            </a:r>
            <a:r>
              <a:rPr lang="en-US" altLang="en-US" sz="2400" u="sng" dirty="0" err="1">
                <a:hlinkClick r:id="rId4"/>
              </a:rPr>
              <a:t>en</a:t>
            </a:r>
            <a:r>
              <a:rPr lang="en-US" altLang="en-US" sz="2400" u="sng" dirty="0">
                <a:hlinkClick r:id="rId4"/>
              </a:rPr>
              <a:t> Chine, 2022-2023</a:t>
            </a:r>
            <a:endParaRPr lang="en-CA" altLang="en-US" sz="2400" u="sng" dirty="0">
              <a:hlinkClick r:id="rId5"/>
            </a:endParaRPr>
          </a:p>
          <a:p>
            <a:r>
              <a:rPr lang="en-CA" altLang="en-US" sz="2400" u="sng" dirty="0" err="1">
                <a:hlinkClick r:id="rId5"/>
              </a:rPr>
              <a:t>Prévalence</a:t>
            </a:r>
            <a:r>
              <a:rPr lang="en-CA" altLang="en-US" sz="2400" u="sng" dirty="0">
                <a:hlinkClick r:id="rId5"/>
              </a:rPr>
              <a:t> </a:t>
            </a:r>
            <a:r>
              <a:rPr lang="en-CA" altLang="en-US" sz="2400" u="sng" dirty="0" err="1">
                <a:hlinkClick r:id="rId5"/>
              </a:rPr>
              <a:t>sérologique</a:t>
            </a:r>
            <a:r>
              <a:rPr lang="en-CA" altLang="en-US" sz="2400" u="sng" dirty="0">
                <a:hlinkClick r:id="rId5"/>
              </a:rPr>
              <a:t> du virus de Schmallenberg chez les </a:t>
            </a:r>
            <a:r>
              <a:rPr lang="en-CA" altLang="en-US" sz="2400" u="sng" dirty="0" err="1">
                <a:hlinkClick r:id="rId5"/>
              </a:rPr>
              <a:t>hôtes</a:t>
            </a:r>
            <a:r>
              <a:rPr lang="en-CA" altLang="en-US" sz="2400" u="sng" dirty="0">
                <a:hlinkClick r:id="rId5"/>
              </a:rPr>
              <a:t> domestiques et </a:t>
            </a:r>
            <a:r>
              <a:rPr lang="en-CA" altLang="en-US" sz="2400" u="sng" dirty="0" err="1">
                <a:hlinkClick r:id="rId5"/>
              </a:rPr>
              <a:t>sauvages</a:t>
            </a:r>
            <a:r>
              <a:rPr lang="en-CA" altLang="en-US" sz="2400" u="sng" dirty="0">
                <a:hlinkClick r:id="rId5"/>
              </a:rPr>
              <a:t> dans le monde </a:t>
            </a:r>
            <a:r>
              <a:rPr lang="en-CA" altLang="en-US" sz="2400" u="sng" dirty="0" err="1">
                <a:hlinkClick r:id="rId5"/>
              </a:rPr>
              <a:t>entier</a:t>
            </a:r>
            <a:r>
              <a:rPr lang="en-CA" altLang="en-US" sz="2400" u="sng" dirty="0">
                <a:hlinkClick r:id="rId5"/>
              </a:rPr>
              <a:t> : revue </a:t>
            </a:r>
            <a:r>
              <a:rPr lang="en-CA" altLang="en-US" sz="2400" u="sng" dirty="0" err="1">
                <a:hlinkClick r:id="rId5"/>
              </a:rPr>
              <a:t>systématique</a:t>
            </a:r>
            <a:r>
              <a:rPr lang="en-CA" altLang="en-US" sz="2400" u="sng" dirty="0">
                <a:hlinkClick r:id="rId5"/>
              </a:rPr>
              <a:t> et </a:t>
            </a:r>
            <a:r>
              <a:rPr lang="en-CA" altLang="en-US" sz="2400" u="sng" dirty="0" err="1">
                <a:hlinkClick r:id="rId5"/>
              </a:rPr>
              <a:t>méta</a:t>
            </a:r>
            <a:r>
              <a:rPr lang="en-CA" altLang="en-US" sz="2400" u="sng" dirty="0">
                <a:hlinkClick r:id="rId5"/>
              </a:rPr>
              <a:t>-analyse</a:t>
            </a:r>
            <a:endParaRPr lang="en-CA" altLang="en-US" sz="2400" u="sng" dirty="0"/>
          </a:p>
          <a:p>
            <a:r>
              <a:rPr lang="en-CA" altLang="en-US" sz="2400" dirty="0" err="1">
                <a:hlinkClick r:id="rId6"/>
              </a:rPr>
              <a:t>Élucider</a:t>
            </a:r>
            <a:r>
              <a:rPr lang="en-CA" altLang="en-US" sz="2400" dirty="0">
                <a:hlinkClick r:id="rId6"/>
              </a:rPr>
              <a:t> les </a:t>
            </a:r>
            <a:r>
              <a:rPr lang="en-CA" altLang="en-US" sz="2400" dirty="0" err="1">
                <a:hlinkClick r:id="rId6"/>
              </a:rPr>
              <a:t>origines</a:t>
            </a:r>
            <a:r>
              <a:rPr lang="en-CA" altLang="en-US" sz="2400" dirty="0">
                <a:hlinkClick r:id="rId6"/>
              </a:rPr>
              <a:t> </a:t>
            </a:r>
            <a:r>
              <a:rPr lang="en-CA" altLang="en-US" sz="2400" dirty="0" err="1">
                <a:hlinkClick r:id="rId6"/>
              </a:rPr>
              <a:t>génomiques</a:t>
            </a:r>
            <a:r>
              <a:rPr lang="en-CA" altLang="en-US" sz="2400" dirty="0">
                <a:hlinkClick r:id="rId6"/>
              </a:rPr>
              <a:t> du virus de la </a:t>
            </a:r>
            <a:r>
              <a:rPr lang="en-CA" altLang="en-US" sz="2400" dirty="0" err="1">
                <a:hlinkClick r:id="rId6"/>
              </a:rPr>
              <a:t>dermatose</a:t>
            </a:r>
            <a:r>
              <a:rPr lang="en-CA" altLang="en-US" sz="2400" dirty="0">
                <a:hlinkClick r:id="rId6"/>
              </a:rPr>
              <a:t> </a:t>
            </a:r>
            <a:r>
              <a:rPr lang="en-CA" altLang="en-US" sz="2400" dirty="0" err="1">
                <a:hlinkClick r:id="rId6"/>
              </a:rPr>
              <a:t>nodulaire</a:t>
            </a:r>
            <a:r>
              <a:rPr lang="en-CA" altLang="en-US" sz="2400" dirty="0">
                <a:hlinkClick r:id="rId6"/>
              </a:rPr>
              <a:t> dans les foyers </a:t>
            </a:r>
            <a:r>
              <a:rPr lang="en-CA" altLang="en-US" sz="2400" dirty="0" err="1">
                <a:hlinkClick r:id="rId6"/>
              </a:rPr>
              <a:t>récents</a:t>
            </a:r>
            <a:endParaRPr lang="en-CA" altLang="en-US" sz="2400" dirty="0"/>
          </a:p>
          <a:p>
            <a:r>
              <a:rPr lang="en-US" altLang="en-US" sz="2400" dirty="0" err="1">
                <a:hlinkClick r:id="rId7"/>
              </a:rPr>
              <a:t>Déforestation</a:t>
            </a:r>
            <a:r>
              <a:rPr lang="en-US" altLang="en-US" sz="2400" dirty="0">
                <a:hlinkClick r:id="rId7"/>
              </a:rPr>
              <a:t> et </a:t>
            </a:r>
            <a:r>
              <a:rPr lang="en-US" altLang="en-US" sz="2400" dirty="0" err="1">
                <a:hlinkClick r:id="rId7"/>
              </a:rPr>
              <a:t>épidémies</a:t>
            </a:r>
            <a:r>
              <a:rPr lang="en-US" altLang="en-US" sz="2400" dirty="0">
                <a:hlinkClick r:id="rId7"/>
              </a:rPr>
              <a:t> de rage bovine au Costa Rica, 1985-2020</a:t>
            </a:r>
            <a:endParaRPr lang="en-CA" altLang="en-US" sz="2400" dirty="0"/>
          </a:p>
          <a:p>
            <a:r>
              <a:rPr lang="en-US" altLang="en-US" sz="2400" dirty="0" err="1">
                <a:cs typeface="Calibri" panose="020F0502020204030204" pitchFamily="34" charset="0"/>
                <a:hlinkClick r:id="rId8"/>
              </a:rPr>
              <a:t>Réapparition</a:t>
            </a:r>
            <a:r>
              <a:rPr lang="en-US" altLang="en-US" sz="2400" dirty="0">
                <a:cs typeface="Calibri" panose="020F0502020204030204" pitchFamily="34" charset="0"/>
                <a:hlinkClick r:id="rId8"/>
              </a:rPr>
              <a:t> de la </a:t>
            </a:r>
            <a:r>
              <a:rPr lang="en-US" altLang="en-US" sz="2400" dirty="0" err="1">
                <a:cs typeface="Calibri" panose="020F0502020204030204" pitchFamily="34" charset="0"/>
                <a:hlinkClick r:id="rId8"/>
              </a:rPr>
              <a:t>fièvre</a:t>
            </a:r>
            <a:r>
              <a:rPr lang="en-US" altLang="en-US" sz="2400" dirty="0">
                <a:cs typeface="Calibri" panose="020F0502020204030204" pitchFamily="34" charset="0"/>
                <a:hlinkClick r:id="rId8"/>
              </a:rPr>
              <a:t> </a:t>
            </a:r>
            <a:r>
              <a:rPr lang="en-US" altLang="en-US" sz="2400" dirty="0" err="1">
                <a:cs typeface="Calibri" panose="020F0502020204030204" pitchFamily="34" charset="0"/>
                <a:hlinkClick r:id="rId8"/>
              </a:rPr>
              <a:t>aphteuse</a:t>
            </a:r>
            <a:r>
              <a:rPr lang="en-US" altLang="en-US" sz="2400" dirty="0">
                <a:cs typeface="Calibri" panose="020F0502020204030204" pitchFamily="34" charset="0"/>
                <a:hlinkClick r:id="rId8"/>
              </a:rPr>
              <a:t> </a:t>
            </a:r>
            <a:r>
              <a:rPr lang="en-US" altLang="en-US" sz="2400" dirty="0" err="1">
                <a:cs typeface="Calibri" panose="020F0502020204030204" pitchFamily="34" charset="0"/>
                <a:hlinkClick r:id="rId8"/>
              </a:rPr>
              <a:t>en</a:t>
            </a:r>
            <a:r>
              <a:rPr lang="en-US" altLang="en-US" sz="2400" dirty="0">
                <a:cs typeface="Calibri" panose="020F0502020204030204" pitchFamily="34" charset="0"/>
                <a:hlinkClick r:id="rId8"/>
              </a:rPr>
              <a:t> </a:t>
            </a:r>
            <a:r>
              <a:rPr lang="en-US" altLang="en-US" sz="2400" dirty="0" err="1">
                <a:cs typeface="Calibri" panose="020F0502020204030204" pitchFamily="34" charset="0"/>
                <a:hlinkClick r:id="rId8"/>
              </a:rPr>
              <a:t>République</a:t>
            </a:r>
            <a:r>
              <a:rPr lang="en-US" altLang="en-US" sz="2400" dirty="0">
                <a:cs typeface="Calibri" panose="020F0502020204030204" pitchFamily="34" charset="0"/>
                <a:hlinkClick r:id="rId8"/>
              </a:rPr>
              <a:t> de </a:t>
            </a:r>
            <a:r>
              <a:rPr lang="en-US" altLang="en-US" sz="2400" dirty="0" err="1">
                <a:cs typeface="Calibri" panose="020F0502020204030204" pitchFamily="34" charset="0"/>
                <a:hlinkClick r:id="rId8"/>
              </a:rPr>
              <a:t>Corée</a:t>
            </a:r>
            <a:r>
              <a:rPr lang="en-US" altLang="en-US" sz="2400" dirty="0">
                <a:cs typeface="Calibri" panose="020F0502020204030204" pitchFamily="34" charset="0"/>
                <a:hlinkClick r:id="rId8"/>
              </a:rPr>
              <a:t> </a:t>
            </a:r>
            <a:r>
              <a:rPr lang="en-US" altLang="en-US" sz="2400" dirty="0" err="1">
                <a:cs typeface="Calibri" panose="020F0502020204030204" pitchFamily="34" charset="0"/>
                <a:hlinkClick r:id="rId8"/>
              </a:rPr>
              <a:t>causée</a:t>
            </a:r>
            <a:r>
              <a:rPr lang="en-US" altLang="en-US" sz="2400" dirty="0">
                <a:cs typeface="Calibri" panose="020F0502020204030204" pitchFamily="34" charset="0"/>
                <a:hlinkClick r:id="rId8"/>
              </a:rPr>
              <a:t> par la </a:t>
            </a:r>
            <a:r>
              <a:rPr lang="en-US" altLang="en-US" sz="2400" dirty="0" err="1">
                <a:cs typeface="Calibri" panose="020F0502020204030204" pitchFamily="34" charset="0"/>
                <a:hlinkClick r:id="rId8"/>
              </a:rPr>
              <a:t>lignée</a:t>
            </a:r>
            <a:r>
              <a:rPr lang="en-US" altLang="en-US" sz="2400" dirty="0">
                <a:cs typeface="Calibri" panose="020F0502020204030204" pitchFamily="34" charset="0"/>
                <a:hlinkClick r:id="rId8"/>
              </a:rPr>
              <a:t> O/ME-SA/Ind-2001e</a:t>
            </a:r>
            <a:endParaRPr lang="en-US" altLang="en-US" sz="2400" dirty="0">
              <a:cs typeface="Calibri" panose="020F0502020204030204" pitchFamily="34" charset="0"/>
            </a:endParaRPr>
          </a:p>
          <a:p>
            <a:r>
              <a:rPr lang="en-US" altLang="en-US" sz="2400" dirty="0" err="1">
                <a:latin typeface="Rubik"/>
                <a:hlinkClick r:id="rId9"/>
              </a:rPr>
              <a:t>Détection</a:t>
            </a:r>
            <a:r>
              <a:rPr lang="en-US" altLang="en-US" sz="2400" dirty="0">
                <a:latin typeface="Rubik"/>
                <a:hlinkClick r:id="rId9"/>
              </a:rPr>
              <a:t> du virus de la </a:t>
            </a:r>
            <a:r>
              <a:rPr lang="en-US" altLang="en-US" sz="2400" dirty="0" err="1">
                <a:latin typeface="Rubik"/>
                <a:hlinkClick r:id="rId9"/>
              </a:rPr>
              <a:t>fièvre</a:t>
            </a:r>
            <a:r>
              <a:rPr lang="en-US" altLang="en-US" sz="2400" dirty="0">
                <a:latin typeface="Rubik"/>
                <a:hlinkClick r:id="rId9"/>
              </a:rPr>
              <a:t> </a:t>
            </a:r>
            <a:r>
              <a:rPr lang="en-US" altLang="en-US" sz="2400" dirty="0" err="1">
                <a:latin typeface="Rubik"/>
                <a:hlinkClick r:id="rId9"/>
              </a:rPr>
              <a:t>aphteuse</a:t>
            </a:r>
            <a:r>
              <a:rPr lang="en-US" altLang="en-US" sz="2400" dirty="0">
                <a:latin typeface="Rubik"/>
                <a:hlinkClick r:id="rId9"/>
              </a:rPr>
              <a:t> dans des </a:t>
            </a:r>
            <a:r>
              <a:rPr lang="en-US" altLang="en-US" sz="2400" dirty="0" err="1">
                <a:latin typeface="Rubik"/>
                <a:hlinkClick r:id="rId9"/>
              </a:rPr>
              <a:t>peaux</a:t>
            </a:r>
            <a:r>
              <a:rPr lang="en-US" altLang="en-US" sz="2400" dirty="0">
                <a:latin typeface="Rubik"/>
                <a:hlinkClick r:id="rId9"/>
              </a:rPr>
              <a:t> de </a:t>
            </a:r>
            <a:r>
              <a:rPr lang="en-US" altLang="en-US" sz="2400" dirty="0" err="1">
                <a:latin typeface="Rubik"/>
                <a:hlinkClick r:id="rId9"/>
              </a:rPr>
              <a:t>vache</a:t>
            </a:r>
            <a:r>
              <a:rPr lang="en-US" altLang="en-US" sz="2400" dirty="0">
                <a:latin typeface="Rubik"/>
                <a:hlinkClick r:id="rId9"/>
              </a:rPr>
              <a:t> brutes </a:t>
            </a:r>
            <a:r>
              <a:rPr lang="en-US" altLang="en-US" sz="2400" dirty="0" err="1">
                <a:latin typeface="Rubik"/>
                <a:hlinkClick r:id="rId9"/>
              </a:rPr>
              <a:t>salées</a:t>
            </a:r>
            <a:r>
              <a:rPr lang="en-US" altLang="en-US" sz="2400" dirty="0">
                <a:latin typeface="Rubik"/>
                <a:hlinkClick r:id="rId9"/>
              </a:rPr>
              <a:t> </a:t>
            </a:r>
            <a:r>
              <a:rPr lang="en-US" altLang="en-US" sz="2400" dirty="0" err="1">
                <a:latin typeface="Rubik"/>
                <a:hlinkClick r:id="rId9"/>
              </a:rPr>
              <a:t>en</a:t>
            </a:r>
            <a:r>
              <a:rPr lang="en-US" altLang="en-US" sz="2400" dirty="0">
                <a:latin typeface="Rubik"/>
                <a:hlinkClick r:id="rId9"/>
              </a:rPr>
              <a:t> provenance de </a:t>
            </a:r>
            <a:r>
              <a:rPr lang="en-US" altLang="en-US" sz="2400" dirty="0" err="1">
                <a:latin typeface="Rubik"/>
                <a:hlinkClick r:id="rId9"/>
              </a:rPr>
              <a:t>Malaisie</a:t>
            </a:r>
            <a:r>
              <a:rPr lang="en-US" altLang="en-US" sz="2400" dirty="0">
                <a:latin typeface="Rubik"/>
                <a:hlinkClick r:id="rId9"/>
              </a:rPr>
              <a:t> dans le port de Tanjung </a:t>
            </a:r>
            <a:r>
              <a:rPr lang="en-US" altLang="en-US" sz="2400" dirty="0" err="1">
                <a:latin typeface="Rubik"/>
                <a:hlinkClick r:id="rId9"/>
              </a:rPr>
              <a:t>Priok</a:t>
            </a:r>
            <a:r>
              <a:rPr lang="en-US" altLang="en-US" sz="2400" dirty="0">
                <a:latin typeface="Rubik"/>
                <a:hlinkClick r:id="rId9"/>
              </a:rPr>
              <a:t>, </a:t>
            </a:r>
            <a:r>
              <a:rPr lang="en-US" altLang="en-US" sz="2400" dirty="0" err="1">
                <a:latin typeface="Rubik"/>
                <a:hlinkClick r:id="rId9"/>
              </a:rPr>
              <a:t>en</a:t>
            </a:r>
            <a:r>
              <a:rPr lang="en-US" altLang="en-US" sz="2400" dirty="0">
                <a:latin typeface="Rubik"/>
                <a:hlinkClick r:id="rId9"/>
              </a:rPr>
              <a:t> </a:t>
            </a:r>
            <a:r>
              <a:rPr lang="en-US" altLang="en-US" sz="2400" dirty="0" err="1">
                <a:latin typeface="Rubik"/>
                <a:hlinkClick r:id="rId9"/>
              </a:rPr>
              <a:t>Indonésie</a:t>
            </a:r>
            <a:endParaRPr lang="en-US" altLang="en-US" sz="2400" dirty="0">
              <a:cs typeface="Calibri" panose="020F0502020204030204" pitchFamily="34" charset="0"/>
            </a:endParaRPr>
          </a:p>
          <a:p>
            <a:r>
              <a:rPr lang="en-US" altLang="en-US" sz="2400" dirty="0" err="1">
                <a:cs typeface="Calibri" panose="020F0502020204030204" pitchFamily="34" charset="0"/>
                <a:hlinkClick r:id="rId10"/>
              </a:rPr>
              <a:t>Évaluation</a:t>
            </a:r>
            <a:r>
              <a:rPr lang="en-US" altLang="en-US" sz="2400" dirty="0">
                <a:cs typeface="Calibri" panose="020F0502020204030204" pitchFamily="34" charset="0"/>
                <a:hlinkClick r:id="rId10"/>
              </a:rPr>
              <a:t> des </a:t>
            </a:r>
            <a:r>
              <a:rPr lang="en-US" altLang="en-US" sz="2400" dirty="0" err="1">
                <a:cs typeface="Calibri" panose="020F0502020204030204" pitchFamily="34" charset="0"/>
                <a:hlinkClick r:id="rId10"/>
              </a:rPr>
              <a:t>effets</a:t>
            </a:r>
            <a:r>
              <a:rPr lang="en-US" altLang="en-US" sz="2400" dirty="0">
                <a:cs typeface="Calibri" panose="020F0502020204030204" pitchFamily="34" charset="0"/>
                <a:hlinkClick r:id="rId10"/>
              </a:rPr>
              <a:t> de la </a:t>
            </a:r>
            <a:r>
              <a:rPr lang="en-US" altLang="en-US" sz="2400" dirty="0" err="1">
                <a:cs typeface="Calibri" panose="020F0502020204030204" pitchFamily="34" charset="0"/>
                <a:hlinkClick r:id="rId10"/>
              </a:rPr>
              <a:t>température</a:t>
            </a:r>
            <a:r>
              <a:rPr lang="en-US" altLang="en-US" sz="2400" dirty="0">
                <a:cs typeface="Calibri" panose="020F0502020204030204" pitchFamily="34" charset="0"/>
                <a:hlinkClick r:id="rId10"/>
              </a:rPr>
              <a:t> sur la co-infection par les </a:t>
            </a:r>
            <a:r>
              <a:rPr lang="en-US" altLang="en-US" sz="2400" dirty="0" err="1">
                <a:cs typeface="Calibri" panose="020F0502020204030204" pitchFamily="34" charset="0"/>
                <a:hlinkClick r:id="rId10"/>
              </a:rPr>
              <a:t>sérotypes</a:t>
            </a:r>
            <a:r>
              <a:rPr lang="en-US" altLang="en-US" sz="2400" dirty="0">
                <a:cs typeface="Calibri" panose="020F0502020204030204" pitchFamily="34" charset="0"/>
                <a:hlinkClick r:id="rId10"/>
              </a:rPr>
              <a:t> 10 et 17 du virus de la </a:t>
            </a:r>
            <a:r>
              <a:rPr lang="en-US" altLang="en-US" sz="2400" dirty="0" err="1">
                <a:cs typeface="Calibri" panose="020F0502020204030204" pitchFamily="34" charset="0"/>
                <a:hlinkClick r:id="rId10"/>
              </a:rPr>
              <a:t>fièvre</a:t>
            </a:r>
            <a:r>
              <a:rPr lang="en-US" altLang="en-US" sz="2400" dirty="0">
                <a:cs typeface="Calibri" panose="020F0502020204030204" pitchFamily="34" charset="0"/>
                <a:hlinkClick r:id="rId10"/>
              </a:rPr>
              <a:t> </a:t>
            </a:r>
            <a:r>
              <a:rPr lang="en-US" altLang="en-US" sz="2400" dirty="0" err="1">
                <a:cs typeface="Calibri" panose="020F0502020204030204" pitchFamily="34" charset="0"/>
                <a:hlinkClick r:id="rId10"/>
              </a:rPr>
              <a:t>catarrhale</a:t>
            </a:r>
            <a:r>
              <a:rPr lang="en-US" altLang="en-US" sz="2400" dirty="0">
                <a:cs typeface="Calibri" panose="020F0502020204030204" pitchFamily="34" charset="0"/>
                <a:hlinkClick r:id="rId10"/>
              </a:rPr>
              <a:t> du mouton chez Culicoides </a:t>
            </a:r>
            <a:r>
              <a:rPr lang="en-US" altLang="en-US" sz="2400" dirty="0" err="1">
                <a:cs typeface="Calibri" panose="020F0502020204030204" pitchFamily="34" charset="0"/>
                <a:hlinkClick r:id="rId10"/>
              </a:rPr>
              <a:t>sonorensis</a:t>
            </a:r>
            <a:endParaRPr lang="en-CA" altLang="en-US" sz="2400" dirty="0">
              <a:cs typeface="Calibri" panose="020F0502020204030204" pitchFamily="34" charset="0"/>
            </a:endParaRPr>
          </a:p>
        </p:txBody>
      </p:sp>
      <p:sp>
        <p:nvSpPr>
          <p:cNvPr id="38916" name="Slide Number Placeholder 4">
            <a:extLst>
              <a:ext uri="{FF2B5EF4-FFF2-40B4-BE49-F238E27FC236}">
                <a16:creationId xmlns:a16="http://schemas.microsoft.com/office/drawing/2014/main" id="{5B14C3F6-2DCC-7022-9282-FCD95B05CF6D}"/>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AAE9E26-88BF-48C6-801D-C8BA76534DCD}" type="slidenum">
              <a:rPr lang="en-US" altLang="en-US" sz="1200" smtClean="0">
                <a:solidFill>
                  <a:srgbClr val="898989"/>
                </a:solidFill>
              </a:rPr>
              <a:t>13</a:t>
            </a:fld>
            <a:endParaRPr lang="en-US"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D052F4-25E6-A886-D94F-D8BDE1E5F4DE}"/>
              </a:ext>
            </a:extLst>
          </p:cNvPr>
          <p:cNvSpPr>
            <a:spLocks noGrp="1"/>
          </p:cNvSpPr>
          <p:nvPr>
            <p:ph type="title"/>
          </p:nvPr>
        </p:nvSpPr>
        <p:spPr>
          <a:xfrm>
            <a:off x="304800" y="23813"/>
            <a:ext cx="6764338" cy="1325562"/>
          </a:xfrm>
        </p:spPr>
        <p:txBody>
          <a:bodyPr/>
          <a:lstStyle/>
          <a:p>
            <a:pPr>
              <a:defRPr/>
            </a:pPr>
            <a:r>
              <a:rPr lang="en-US" sz="3200" dirty="0"/>
              <a:t>Virus de la fièvre catarrhale du mouton (BTV-3) en Europe</a:t>
            </a:r>
            <a:endParaRPr lang="en-CA" sz="3200" dirty="0"/>
          </a:p>
        </p:txBody>
      </p:sp>
      <p:sp>
        <p:nvSpPr>
          <p:cNvPr id="18435" name="Content Placeholder 9">
            <a:extLst>
              <a:ext uri="{FF2B5EF4-FFF2-40B4-BE49-F238E27FC236}">
                <a16:creationId xmlns:a16="http://schemas.microsoft.com/office/drawing/2014/main" id="{D36826F8-B821-2250-61A6-92F140435C91}"/>
              </a:ext>
            </a:extLst>
          </p:cNvPr>
          <p:cNvSpPr>
            <a:spLocks noGrp="1"/>
          </p:cNvSpPr>
          <p:nvPr>
            <p:ph sz="half" idx="1"/>
          </p:nvPr>
        </p:nvSpPr>
        <p:spPr>
          <a:xfrm>
            <a:off x="304800" y="1349375"/>
            <a:ext cx="6165850" cy="5892800"/>
          </a:xfrm>
        </p:spPr>
        <p:txBody>
          <a:bodyPr/>
          <a:lstStyle/>
          <a:p>
            <a:pPr marL="0" indent="0">
              <a:buFont typeface="Arial" panose="020B0604020202020204" pitchFamily="34" charset="0"/>
              <a:buNone/>
              <a:defRPr/>
            </a:pPr>
            <a:r>
              <a:rPr lang="en-CA" altLang="en-US" b="1" dirty="0"/>
              <a:t>Pays-Bas</a:t>
            </a:r>
          </a:p>
          <a:p>
            <a:pPr>
              <a:defRPr/>
            </a:pPr>
            <a:r>
              <a:rPr lang="en-CA" altLang="en-US" dirty="0"/>
              <a:t>Premier rapport le 5 septembre 2023</a:t>
            </a:r>
          </a:p>
          <a:p>
            <a:pPr>
              <a:defRPr/>
            </a:pPr>
            <a:r>
              <a:rPr lang="en-CA" altLang="en-US" dirty="0">
                <a:hlinkClick r:id="rId3"/>
              </a:rPr>
              <a:t>Rapports </a:t>
            </a:r>
            <a:r>
              <a:rPr lang="en-CA" altLang="en-US" dirty="0"/>
              <a:t>les plus </a:t>
            </a:r>
            <a:r>
              <a:rPr lang="en-CA" altLang="en-US" dirty="0">
                <a:hlinkClick r:id="rId3"/>
              </a:rPr>
              <a:t>récents</a:t>
            </a:r>
            <a:endParaRPr lang="en-CA" altLang="en-US" dirty="0"/>
          </a:p>
          <a:p>
            <a:pPr lvl="1">
              <a:defRPr/>
            </a:pPr>
            <a:r>
              <a:rPr lang="en-CA" altLang="en-US" b="1" dirty="0"/>
              <a:t>Nouvelle carte pour 2024, 3 cas confirmés</a:t>
            </a:r>
          </a:p>
          <a:p>
            <a:pPr>
              <a:defRPr/>
            </a:pPr>
            <a:r>
              <a:rPr lang="en-CA" altLang="en-US" dirty="0"/>
              <a:t>Cas chez les bovins et les ovins</a:t>
            </a:r>
          </a:p>
          <a:p>
            <a:pPr>
              <a:defRPr/>
            </a:pPr>
            <a:r>
              <a:rPr lang="en-CA" altLang="en-US" dirty="0"/>
              <a:t>Cas rare : Une </a:t>
            </a:r>
            <a:r>
              <a:rPr lang="en-CA" altLang="en-US" dirty="0">
                <a:hlinkClick r:id="rId4"/>
              </a:rPr>
              <a:t>chienne </a:t>
            </a:r>
            <a:r>
              <a:rPr lang="en-CA" altLang="en-US" dirty="0"/>
              <a:t>enceinte de 3,5 ans a également été testée positive.</a:t>
            </a:r>
          </a:p>
          <a:p>
            <a:pPr>
              <a:defRPr/>
            </a:pPr>
            <a:r>
              <a:rPr lang="en-CA" altLang="en-US" dirty="0"/>
              <a:t>Quelques cas chez les lamas/alpagas</a:t>
            </a:r>
          </a:p>
          <a:p>
            <a:pPr>
              <a:defRPr/>
            </a:pPr>
            <a:r>
              <a:rPr lang="en-CA" altLang="en-US" b="1" dirty="0"/>
              <a:t>Deux vaccins contre le BTV-3 désormais disponibles</a:t>
            </a:r>
          </a:p>
          <a:p>
            <a:pPr lvl="1">
              <a:defRPr/>
            </a:pPr>
            <a:r>
              <a:rPr lang="en-CA" altLang="en-US" dirty="0">
                <a:hlinkClick r:id="rId5"/>
              </a:rPr>
              <a:t>Espagnol </a:t>
            </a:r>
            <a:r>
              <a:rPr lang="en-CA" altLang="en-US" dirty="0"/>
              <a:t>et </a:t>
            </a:r>
            <a:r>
              <a:rPr lang="en-CA" altLang="en-US" dirty="0">
                <a:hlinkClick r:id="rId6"/>
              </a:rPr>
              <a:t>allemand</a:t>
            </a:r>
            <a:endParaRPr lang="en-CA" altLang="en-US" dirty="0"/>
          </a:p>
          <a:p>
            <a:pPr>
              <a:defRPr/>
            </a:pPr>
            <a:endParaRPr lang="en-CA" altLang="en-US" dirty="0"/>
          </a:p>
          <a:p>
            <a:pPr>
              <a:defRPr/>
            </a:pPr>
            <a:endParaRPr lang="en-CA" altLang="en-US" dirty="0"/>
          </a:p>
          <a:p>
            <a:pPr lvl="1">
              <a:defRPr/>
            </a:pPr>
            <a:endParaRPr lang="en-CA" altLang="en-US" dirty="0"/>
          </a:p>
        </p:txBody>
      </p:sp>
      <p:pic>
        <p:nvPicPr>
          <p:cNvPr id="16388" name="Picture 4">
            <a:extLst>
              <a:ext uri="{FF2B5EF4-FFF2-40B4-BE49-F238E27FC236}">
                <a16:creationId xmlns:a16="http://schemas.microsoft.com/office/drawing/2014/main" id="{BA0C0A9F-1CB6-6916-40A1-699F4CDF57B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69138" y="163513"/>
            <a:ext cx="4818062" cy="6530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4F39A6-969E-3AB5-26E5-26852DD31EC3}"/>
              </a:ext>
            </a:extLst>
          </p:cNvPr>
          <p:cNvSpPr>
            <a:spLocks noGrp="1"/>
          </p:cNvSpPr>
          <p:nvPr>
            <p:ph type="title"/>
          </p:nvPr>
        </p:nvSpPr>
        <p:spPr>
          <a:xfrm>
            <a:off x="509135" y="-47171"/>
            <a:ext cx="10515600" cy="1325563"/>
          </a:xfrm>
        </p:spPr>
        <p:txBody>
          <a:bodyPr/>
          <a:lstStyle/>
          <a:p>
            <a:pPr>
              <a:defRPr/>
            </a:pPr>
            <a:r>
              <a:rPr lang="en-US" sz="3200" dirty="0"/>
              <a:t>Virus de la fièvre catarrhale du mouton (BTV-3) en Europe</a:t>
            </a:r>
            <a:endParaRPr lang="en-CA" sz="3200" dirty="0"/>
          </a:p>
        </p:txBody>
      </p:sp>
      <p:sp>
        <p:nvSpPr>
          <p:cNvPr id="6" name="Content Placeholder 9">
            <a:extLst>
              <a:ext uri="{FF2B5EF4-FFF2-40B4-BE49-F238E27FC236}">
                <a16:creationId xmlns:a16="http://schemas.microsoft.com/office/drawing/2014/main" id="{3D742343-F4DD-B5EA-063D-753E0A7A9BC5}"/>
              </a:ext>
            </a:extLst>
          </p:cNvPr>
          <p:cNvSpPr>
            <a:spLocks noGrp="1"/>
          </p:cNvSpPr>
          <p:nvPr>
            <p:ph sz="half" idx="1"/>
          </p:nvPr>
        </p:nvSpPr>
        <p:spPr>
          <a:xfrm>
            <a:off x="6654800" y="1087438"/>
            <a:ext cx="5380038" cy="5186362"/>
          </a:xfrm>
        </p:spPr>
        <p:txBody>
          <a:bodyPr/>
          <a:lstStyle/>
          <a:p>
            <a:pPr marL="0" indent="0">
              <a:buFont typeface="Arial" panose="020B0604020202020204" pitchFamily="34" charset="0"/>
              <a:buNone/>
              <a:defRPr/>
            </a:pPr>
            <a:r>
              <a:rPr lang="en-CA" altLang="en-US" b="1" dirty="0">
                <a:hlinkClick r:id="rId3"/>
              </a:rPr>
              <a:t>ROYAUME-UNI</a:t>
            </a:r>
            <a:endParaRPr lang="en-CA" altLang="en-US" dirty="0"/>
          </a:p>
          <a:p>
            <a:pPr>
              <a:defRPr/>
            </a:pPr>
            <a:r>
              <a:rPr lang="en-CA" altLang="en-US" sz="2400" dirty="0"/>
              <a:t>Nov 10, 2023 cas de sérotype 3 du virus de la fièvre catarrhale du mouton chez des bovins dans le </a:t>
            </a:r>
            <a:r>
              <a:rPr lang="en-CA" altLang="en-US" sz="2400" dirty="0">
                <a:hlinkClick r:id="rId3"/>
              </a:rPr>
              <a:t>Kent</a:t>
            </a:r>
            <a:endParaRPr lang="en-CA" altLang="en-US" sz="2400" dirty="0"/>
          </a:p>
          <a:p>
            <a:pPr>
              <a:defRPr/>
            </a:pPr>
            <a:r>
              <a:rPr lang="en-US" altLang="en-US" sz="2400" dirty="0"/>
              <a:t>Au 1er mars, </a:t>
            </a:r>
            <a:r>
              <a:rPr lang="en-CA" sz="2400" dirty="0"/>
              <a:t>123 cas de BTV ont été confirmés en </a:t>
            </a:r>
            <a:r>
              <a:rPr lang="en-CA" sz="2400" dirty="0">
                <a:hlinkClick r:id="rId4"/>
              </a:rPr>
              <a:t>Angleterre </a:t>
            </a:r>
            <a:r>
              <a:rPr lang="en-CA" sz="2400" dirty="0"/>
              <a:t>sur 73 sites dans 4 comtés.</a:t>
            </a:r>
          </a:p>
          <a:p>
            <a:pPr lvl="1">
              <a:defRPr/>
            </a:pPr>
            <a:r>
              <a:rPr lang="en-CA" sz="2000" dirty="0"/>
              <a:t>116 cas chez les bovins, 7 cas chez les ovins </a:t>
            </a:r>
          </a:p>
          <a:p>
            <a:pPr lvl="1">
              <a:defRPr/>
            </a:pPr>
            <a:r>
              <a:rPr lang="en-CA" sz="2000" dirty="0"/>
              <a:t>Le sérotype 3 du virus de la fièvre catarrhale ovine a été détecté dans le Kent, le Suffolk, le Norfolk et la région de l'Oregon.</a:t>
            </a:r>
          </a:p>
          <a:p>
            <a:pPr>
              <a:defRPr/>
            </a:pPr>
            <a:r>
              <a:rPr lang="en-CA" sz="2400" b="1" dirty="0"/>
              <a:t>Pas de rapport supplémentaire à l'OMAH depuis la fin du mois de mars </a:t>
            </a:r>
          </a:p>
          <a:p>
            <a:pPr marL="0" indent="0">
              <a:buFont typeface="Arial" panose="020B0604020202020204" pitchFamily="34" charset="0"/>
              <a:buNone/>
              <a:defRPr/>
            </a:pPr>
            <a:endParaRPr lang="en-CA" altLang="en-US" dirty="0"/>
          </a:p>
        </p:txBody>
      </p:sp>
      <p:sp>
        <p:nvSpPr>
          <p:cNvPr id="18436" name="Rectangle 2">
            <a:extLst>
              <a:ext uri="{FF2B5EF4-FFF2-40B4-BE49-F238E27FC236}">
                <a16:creationId xmlns:a16="http://schemas.microsoft.com/office/drawing/2014/main" id="{7E2E86D2-EC69-E850-4756-9546E5253C72}"/>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8" name="Content Placeholder 9">
            <a:extLst>
              <a:ext uri="{FF2B5EF4-FFF2-40B4-BE49-F238E27FC236}">
                <a16:creationId xmlns:a16="http://schemas.microsoft.com/office/drawing/2014/main" id="{E254469F-1494-D41A-AE7B-DEB5E7D36856}"/>
              </a:ext>
            </a:extLst>
          </p:cNvPr>
          <p:cNvSpPr>
            <a:spLocks noGrp="1"/>
          </p:cNvSpPr>
          <p:nvPr>
            <p:ph sz="half" idx="1"/>
          </p:nvPr>
        </p:nvSpPr>
        <p:spPr>
          <a:xfrm>
            <a:off x="660400" y="1087438"/>
            <a:ext cx="5994400" cy="5205412"/>
          </a:xfrm>
        </p:spPr>
        <p:txBody>
          <a:bodyPr/>
          <a:lstStyle/>
          <a:p>
            <a:pPr marL="0" indent="0">
              <a:buFont typeface="Arial" panose="020B0604020202020204" pitchFamily="34" charset="0"/>
              <a:buNone/>
              <a:defRPr/>
            </a:pPr>
            <a:r>
              <a:rPr lang="en-CA" altLang="en-US" b="1" dirty="0">
                <a:hlinkClick r:id="rId5"/>
              </a:rPr>
              <a:t>Belgique</a:t>
            </a:r>
            <a:endParaRPr lang="en-CA" altLang="en-US" dirty="0"/>
          </a:p>
          <a:p>
            <a:pPr>
              <a:defRPr/>
            </a:pPr>
            <a:r>
              <a:rPr lang="en-CA" altLang="en-US" sz="2400" dirty="0"/>
              <a:t>10 octobre 2023 cas de sérotype 3 du virus de la fièvre catarrhale ovine chez des moutons à </a:t>
            </a:r>
            <a:r>
              <a:rPr lang="en-CA" altLang="en-US" sz="2400" dirty="0">
                <a:hlinkClick r:id="rId5"/>
              </a:rPr>
              <a:t>Merksplas</a:t>
            </a:r>
            <a:endParaRPr lang="en-CA" altLang="en-US" sz="2400" dirty="0"/>
          </a:p>
          <a:p>
            <a:pPr>
              <a:defRPr/>
            </a:pPr>
            <a:r>
              <a:rPr lang="en-CA" altLang="en-US" sz="2400" dirty="0"/>
              <a:t>Aucun cas supplémentaire n'a été signalé au WOAH, mais un total de </a:t>
            </a:r>
            <a:r>
              <a:rPr lang="en-CA" altLang="en-US" sz="2400" b="1" dirty="0"/>
              <a:t>8 </a:t>
            </a:r>
            <a:r>
              <a:rPr lang="en-CA" altLang="en-US" sz="2400" dirty="0"/>
              <a:t>sur le </a:t>
            </a:r>
            <a:r>
              <a:rPr lang="en-CA" altLang="en-US" sz="2400" dirty="0">
                <a:hlinkClick r:id="rId6"/>
              </a:rPr>
              <a:t>tableau de bord.</a:t>
            </a:r>
            <a:endParaRPr lang="en-CA" altLang="en-US" sz="2400" dirty="0"/>
          </a:p>
          <a:p>
            <a:pPr>
              <a:defRPr/>
            </a:pPr>
            <a:r>
              <a:rPr lang="en-CA" altLang="en-US" sz="2400" b="1" dirty="0"/>
              <a:t>1 cas supplémentaire fin avril 2024</a:t>
            </a:r>
          </a:p>
          <a:p>
            <a:pPr marL="0" indent="0">
              <a:buFont typeface="Arial" panose="020B0604020202020204" pitchFamily="34" charset="0"/>
              <a:buNone/>
              <a:defRPr/>
            </a:pPr>
            <a:r>
              <a:rPr lang="en-CA" altLang="en-US" b="1" dirty="0">
                <a:hlinkClick r:id="rId7"/>
              </a:rPr>
              <a:t>Allemagne</a:t>
            </a:r>
            <a:endParaRPr lang="en-CA" altLang="en-US" b="1" dirty="0"/>
          </a:p>
          <a:p>
            <a:pPr>
              <a:defRPr/>
            </a:pPr>
            <a:r>
              <a:rPr lang="en-CA" altLang="en-US" sz="2400" dirty="0"/>
              <a:t>13 oct. 2023 cas de sérotype 3 du virus de la fièvre catarrhale ovine à </a:t>
            </a:r>
            <a:r>
              <a:rPr lang="en-CA" altLang="en-US" sz="2400" dirty="0">
                <a:hlinkClick r:id="rId8"/>
              </a:rPr>
              <a:t>Clèves</a:t>
            </a:r>
            <a:endParaRPr lang="en-CA" altLang="en-US" sz="2400" dirty="0"/>
          </a:p>
          <a:p>
            <a:pPr>
              <a:defRPr/>
            </a:pPr>
            <a:r>
              <a:rPr lang="en-CA" altLang="en-US" sz="2400" dirty="0"/>
              <a:t>Cas chez les bovins et les ovins</a:t>
            </a:r>
          </a:p>
          <a:p>
            <a:pPr>
              <a:defRPr/>
            </a:pPr>
            <a:r>
              <a:rPr lang="en-CA" altLang="en-US" sz="2400" b="1" dirty="0"/>
              <a:t>Au 2 juillet, 61 </a:t>
            </a:r>
            <a:r>
              <a:rPr lang="en-CA" altLang="en-US" sz="2400" b="1" dirty="0" err="1"/>
              <a:t>cas</a:t>
            </a:r>
            <a:r>
              <a:rPr lang="en-CA" altLang="en-US" sz="2400" b="1" dirty="0"/>
              <a:t> ont été signalés à la WOAH.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97AE49-6988-FC85-A719-E58B26714EB0}"/>
              </a:ext>
            </a:extLst>
          </p:cNvPr>
          <p:cNvSpPr>
            <a:spLocks noGrp="1"/>
          </p:cNvSpPr>
          <p:nvPr>
            <p:ph type="title"/>
          </p:nvPr>
        </p:nvSpPr>
        <p:spPr>
          <a:xfrm>
            <a:off x="117477" y="86776"/>
            <a:ext cx="5866074" cy="1325563"/>
          </a:xfrm>
        </p:spPr>
        <p:txBody>
          <a:bodyPr/>
          <a:lstStyle/>
          <a:p>
            <a:pPr>
              <a:defRPr/>
            </a:pPr>
            <a:r>
              <a:rPr lang="en-US" sz="3200" dirty="0"/>
              <a:t>Virus de la fièvre catarrhale du mouton - Évaluation des risques au Royaume-Uni (BTV-3 et BTV-8)</a:t>
            </a:r>
            <a:endParaRPr lang="en-CA" sz="3200" dirty="0"/>
          </a:p>
        </p:txBody>
      </p:sp>
      <p:sp>
        <p:nvSpPr>
          <p:cNvPr id="20483" name="Rectangle 2">
            <a:extLst>
              <a:ext uri="{FF2B5EF4-FFF2-40B4-BE49-F238E27FC236}">
                <a16:creationId xmlns:a16="http://schemas.microsoft.com/office/drawing/2014/main" id="{75C50C9C-437F-AE9C-E2EA-14444B2579EB}"/>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20484" name="Picture 2">
            <a:extLst>
              <a:ext uri="{FF2B5EF4-FFF2-40B4-BE49-F238E27FC236}">
                <a16:creationId xmlns:a16="http://schemas.microsoft.com/office/drawing/2014/main" id="{272F52B3-8EBF-7486-E1FC-2BE6E4238F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4223" y="209550"/>
            <a:ext cx="62103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a:extLst>
              <a:ext uri="{FF2B5EF4-FFF2-40B4-BE49-F238E27FC236}">
                <a16:creationId xmlns:a16="http://schemas.microsoft.com/office/drawing/2014/main" id="{C4C85E8B-DEC8-0EE0-B60A-2F1E644753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3" y="3315532"/>
            <a:ext cx="62103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BD37648B-6CE0-19B5-E916-C0FD10BE89AB}"/>
              </a:ext>
            </a:extLst>
          </p:cNvPr>
          <p:cNvSpPr/>
          <p:nvPr/>
        </p:nvSpPr>
        <p:spPr>
          <a:xfrm>
            <a:off x="225017" y="1545732"/>
            <a:ext cx="5354637" cy="5016758"/>
          </a:xfrm>
          <a:prstGeom prst="rect">
            <a:avLst/>
          </a:prstGeom>
        </p:spPr>
        <p:txBody>
          <a:bodyPr>
            <a:spAutoFit/>
          </a:bodyPr>
          <a:lstStyle/>
          <a:p>
            <a:pPr marL="285750" indent="-285750">
              <a:buFont typeface="Arial" panose="020B0604020202020204" pitchFamily="34" charset="0"/>
              <a:buChar char="•"/>
              <a:defRPr/>
            </a:pPr>
            <a:r>
              <a:rPr lang="en-US" sz="2000" dirty="0">
                <a:ea typeface="Calibri" panose="020F0502020204030204" pitchFamily="34" charset="0"/>
              </a:rPr>
              <a:t>La probabilité d'une nouvelle introduction du BTV-3 dans le bétail en Grande-Bretagne par le biais de moucherons piqueurs infectés provenant d'Europe du Nord est </a:t>
            </a:r>
            <a:r>
              <a:rPr lang="en-US" sz="2000" b="1" u="sng" dirty="0">
                <a:ea typeface="Calibri" panose="020F0502020204030204" pitchFamily="34" charset="0"/>
              </a:rPr>
              <a:t>très </a:t>
            </a:r>
            <a:r>
              <a:rPr lang="en-US" sz="2000" b="1" u="sng" dirty="0" err="1">
                <a:ea typeface="Calibri" panose="020F0502020204030204" pitchFamily="34" charset="0"/>
              </a:rPr>
              <a:t>élevée</a:t>
            </a:r>
            <a:r>
              <a:rPr lang="en-US" sz="2000" b="1" u="sng" dirty="0">
                <a:ea typeface="Calibri" panose="020F0502020204030204" pitchFamily="34" charset="0"/>
              </a:rPr>
              <a:t>.</a:t>
            </a:r>
            <a:endParaRPr lang="en-US" sz="2000" dirty="0"/>
          </a:p>
          <a:p>
            <a:pPr marL="285750" indent="-285750">
              <a:buFont typeface="Arial" panose="020B0604020202020204" pitchFamily="34" charset="0"/>
              <a:buChar char="•"/>
              <a:defRPr/>
            </a:pPr>
            <a:r>
              <a:rPr lang="en-US" sz="2000" dirty="0">
                <a:ea typeface="Calibri" panose="020F0502020204030204" pitchFamily="34" charset="0"/>
              </a:rPr>
              <a:t>Probabilité </a:t>
            </a:r>
            <a:r>
              <a:rPr lang="en-US" sz="2000" b="1" u="sng" dirty="0">
                <a:ea typeface="Calibri" panose="020F0502020204030204" pitchFamily="34" charset="0"/>
              </a:rPr>
              <a:t>moyenne </a:t>
            </a:r>
            <a:r>
              <a:rPr lang="en-US" sz="2000" dirty="0">
                <a:ea typeface="Calibri" panose="020F0502020204030204" pitchFamily="34" charset="0"/>
              </a:rPr>
              <a:t>pour le BTV-8 par incursion </a:t>
            </a:r>
            <a:r>
              <a:rPr lang="en-US" sz="2000" dirty="0" err="1">
                <a:ea typeface="Calibri" panose="020F0502020204030204" pitchFamily="34" charset="0"/>
              </a:rPr>
              <a:t>éolienne</a:t>
            </a:r>
            <a:endParaRPr lang="en-US" sz="2000" dirty="0">
              <a:ea typeface="Calibri" panose="020F0502020204030204" pitchFamily="34" charset="0"/>
            </a:endParaRPr>
          </a:p>
          <a:p>
            <a:pPr marL="285750" indent="-285750">
              <a:buFont typeface="Arial" panose="020B0604020202020204" pitchFamily="34" charset="0"/>
              <a:buChar char="•"/>
              <a:defRPr/>
            </a:pPr>
            <a:r>
              <a:rPr lang="en-US" sz="2000" b="1" u="sng" dirty="0">
                <a:ea typeface="Calibri" panose="020F0502020204030204" pitchFamily="34" charset="0"/>
              </a:rPr>
              <a:t>Très faible </a:t>
            </a:r>
            <a:r>
              <a:rPr lang="en-US" sz="2000" dirty="0">
                <a:ea typeface="Calibri" panose="020F0502020204030204" pitchFamily="34" charset="0"/>
              </a:rPr>
              <a:t>probabilité d'hivernage du BTV-3 dans le bétail et dans les culicoïdes - toutefois, l'incertitude concernant les culicoïdes est </a:t>
            </a:r>
            <a:r>
              <a:rPr lang="en-US" sz="2000" dirty="0" err="1">
                <a:ea typeface="Calibri" panose="020F0502020204030204" pitchFamily="34" charset="0"/>
              </a:rPr>
              <a:t>élevée</a:t>
            </a:r>
            <a:r>
              <a:rPr lang="en-US" sz="2000" dirty="0">
                <a:ea typeface="Calibri" panose="020F0502020204030204" pitchFamily="34" charset="0"/>
              </a:rPr>
              <a:t>.</a:t>
            </a:r>
          </a:p>
          <a:p>
            <a:pPr marL="285750" indent="-285750">
              <a:buFont typeface="Arial" panose="020B0604020202020204" pitchFamily="34" charset="0"/>
              <a:buChar char="•"/>
              <a:defRPr/>
            </a:pPr>
            <a:r>
              <a:rPr lang="en-US" sz="2000" b="1" u="sng" dirty="0">
                <a:ea typeface="Calibri" panose="020F0502020204030204" pitchFamily="34" charset="0"/>
              </a:rPr>
              <a:t>Très faible </a:t>
            </a:r>
            <a:r>
              <a:rPr lang="en-US" sz="2000" dirty="0">
                <a:ea typeface="Calibri" panose="020F0502020204030204" pitchFamily="34" charset="0"/>
              </a:rPr>
              <a:t>probabilité d'importation </a:t>
            </a:r>
            <a:r>
              <a:rPr lang="en-US" sz="2000" dirty="0" err="1">
                <a:ea typeface="Calibri" panose="020F0502020204030204" pitchFamily="34" charset="0"/>
              </a:rPr>
              <a:t>d'animaux</a:t>
            </a:r>
            <a:r>
              <a:rPr lang="en-US" sz="2000" dirty="0">
                <a:ea typeface="Calibri" panose="020F0502020204030204" pitchFamily="34" charset="0"/>
              </a:rPr>
              <a:t> </a:t>
            </a:r>
            <a:r>
              <a:rPr lang="en-US" sz="2000" dirty="0" err="1">
                <a:ea typeface="Calibri" panose="020F0502020204030204" pitchFamily="34" charset="0"/>
              </a:rPr>
              <a:t>vivants</a:t>
            </a:r>
            <a:endParaRPr lang="en-US" sz="2000" dirty="0">
              <a:ea typeface="Calibri" panose="020F0502020204030204" pitchFamily="34" charset="0"/>
            </a:endParaRPr>
          </a:p>
          <a:p>
            <a:pPr marL="285750" indent="-285750">
              <a:buFont typeface="Arial" panose="020B0604020202020204" pitchFamily="34" charset="0"/>
              <a:buChar char="•"/>
              <a:defRPr/>
            </a:pPr>
            <a:r>
              <a:rPr lang="en-CA" sz="2000" dirty="0">
                <a:hlinkClick r:id="rId5"/>
              </a:rPr>
              <a:t>Évaluation des risques liés au virus de la fièvre catarrhale du mouton (BTV-3 et BTV-8) : Risk assessment of entry into Great Britain (publishing.service.gov.uk)</a:t>
            </a:r>
            <a:endParaRPr lang="en-US" sz="2000" dirty="0">
              <a:ea typeface="Calibri" panose="020F0502020204030204"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AA8EBD-AB4B-1CBF-7729-3CEF0E9D60BB}"/>
              </a:ext>
            </a:extLst>
          </p:cNvPr>
          <p:cNvSpPr>
            <a:spLocks noGrp="1"/>
          </p:cNvSpPr>
          <p:nvPr>
            <p:ph type="body" sz="quarter" idx="13"/>
          </p:nvPr>
        </p:nvSpPr>
        <p:spPr>
          <a:xfrm>
            <a:off x="569913" y="266700"/>
            <a:ext cx="5357812" cy="5867400"/>
          </a:xfrm>
        </p:spPr>
        <p:txBody>
          <a:bodyPr/>
          <a:lstStyle/>
          <a:p>
            <a:pPr marL="0" indent="0">
              <a:buFont typeface="Arial" panose="020B0604020202020204" pitchFamily="34" charset="0"/>
              <a:buNone/>
              <a:defRPr/>
            </a:pPr>
            <a:r>
              <a:rPr lang="en-CA" sz="3200" b="1" dirty="0"/>
              <a:t>Le virus de Schmallenberg au Royaume-Uni</a:t>
            </a:r>
          </a:p>
          <a:p>
            <a:pPr>
              <a:defRPr/>
            </a:pPr>
            <a:r>
              <a:rPr lang="en-US" dirty="0"/>
              <a:t>mars 2024</a:t>
            </a:r>
          </a:p>
          <a:p>
            <a:pPr>
              <a:defRPr/>
            </a:pPr>
            <a:r>
              <a:rPr lang="en-US" dirty="0"/>
              <a:t>Exploitations touchées dans le </a:t>
            </a:r>
            <a:r>
              <a:rPr lang="en-US" u="sng" dirty="0">
                <a:hlinkClick r:id="rId3"/>
              </a:rPr>
              <a:t>Somerset</a:t>
            </a:r>
            <a:endParaRPr lang="en-US" dirty="0"/>
          </a:p>
          <a:p>
            <a:pPr>
              <a:defRPr/>
            </a:pPr>
            <a:r>
              <a:rPr lang="en-US" dirty="0"/>
              <a:t>Nombre élevé de cas dans la ceinture sud-ouest de l'Angleterre, du Devon et du Somerset jusqu'au Herefordshire et au Gloucestershire</a:t>
            </a:r>
          </a:p>
          <a:p>
            <a:pPr>
              <a:defRPr/>
            </a:pPr>
            <a:r>
              <a:rPr lang="en-US" dirty="0"/>
              <a:t>Certains éleveurs déclarent que 40 % de leur cheptel </a:t>
            </a:r>
            <a:r>
              <a:rPr lang="en-US" dirty="0" err="1"/>
              <a:t>est</a:t>
            </a:r>
            <a:r>
              <a:rPr lang="en-US" dirty="0"/>
              <a:t> </a:t>
            </a:r>
            <a:r>
              <a:rPr lang="en-US" dirty="0" err="1"/>
              <a:t>infecté</a:t>
            </a:r>
            <a:endParaRPr lang="en-US" dirty="0"/>
          </a:p>
        </p:txBody>
      </p:sp>
      <p:sp>
        <p:nvSpPr>
          <p:cNvPr id="22531" name="Slide Number Placeholder 3">
            <a:extLst>
              <a:ext uri="{FF2B5EF4-FFF2-40B4-BE49-F238E27FC236}">
                <a16:creationId xmlns:a16="http://schemas.microsoft.com/office/drawing/2014/main" id="{0038F02A-58F6-639E-6A85-793854E11857}"/>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13CD9D2-D467-47D8-BB0F-E2D934B7FFC1}" type="slidenum">
              <a:rPr lang="en-US" altLang="en-US" sz="1200" smtClean="0">
                <a:solidFill>
                  <a:srgbClr val="898989"/>
                </a:solidFill>
              </a:rPr>
              <a:t>5</a:t>
            </a:fld>
            <a:endParaRPr lang="en-US" altLang="en-US" sz="1200">
              <a:solidFill>
                <a:srgbClr val="898989"/>
              </a:solidFill>
            </a:endParaRPr>
          </a:p>
        </p:txBody>
      </p:sp>
      <p:sp>
        <p:nvSpPr>
          <p:cNvPr id="22532" name="Text Placeholder 2">
            <a:extLst>
              <a:ext uri="{FF2B5EF4-FFF2-40B4-BE49-F238E27FC236}">
                <a16:creationId xmlns:a16="http://schemas.microsoft.com/office/drawing/2014/main" id="{F78E698F-0844-6D8C-47FD-3C58ABBF45D5}"/>
              </a:ext>
            </a:extLst>
          </p:cNvPr>
          <p:cNvSpPr txBox="1">
            <a:spLocks/>
          </p:cNvSpPr>
          <p:nvPr/>
        </p:nvSpPr>
        <p:spPr bwMode="auto">
          <a:xfrm>
            <a:off x="6532563" y="646113"/>
            <a:ext cx="5851525"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US" altLang="en-US">
                <a:hlinkClick r:id="rId4"/>
              </a:rPr>
              <a:t>Informations et conseils sur le virus de Schmallenberg de la part de la NFU - NFUonline</a:t>
            </a:r>
            <a:endParaRPr lang="en-CA" altLang="en-US"/>
          </a:p>
        </p:txBody>
      </p:sp>
      <p:pic>
        <p:nvPicPr>
          <p:cNvPr id="6" name="Picture 5">
            <a:hlinkClick r:id="rId5"/>
            <a:extLst>
              <a:ext uri="{FF2B5EF4-FFF2-40B4-BE49-F238E27FC236}">
                <a16:creationId xmlns:a16="http://schemas.microsoft.com/office/drawing/2014/main" id="{1A5AED50-A7DC-BADF-AD4A-06414D20F9B2}"/>
              </a:ext>
            </a:extLst>
          </p:cNvPr>
          <p:cNvPicPr>
            <a:picLocks noChangeAspect="1"/>
          </p:cNvPicPr>
          <p:nvPr/>
        </p:nvPicPr>
        <p:blipFill>
          <a:blip r:embed="rId6"/>
          <a:stretch>
            <a:fillRect/>
          </a:stretch>
        </p:blipFill>
        <p:spPr>
          <a:xfrm>
            <a:off x="6264275" y="2143125"/>
            <a:ext cx="5659438" cy="43957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2B84-48CE-FE54-9103-375878DD6969}"/>
              </a:ext>
            </a:extLst>
          </p:cNvPr>
          <p:cNvSpPr>
            <a:spLocks noGrp="1"/>
          </p:cNvSpPr>
          <p:nvPr>
            <p:ph type="title"/>
          </p:nvPr>
        </p:nvSpPr>
        <p:spPr>
          <a:xfrm>
            <a:off x="328613" y="0"/>
            <a:ext cx="10515600" cy="1325563"/>
          </a:xfrm>
        </p:spPr>
        <p:txBody>
          <a:bodyPr/>
          <a:lstStyle/>
          <a:p>
            <a:pPr>
              <a:defRPr/>
            </a:pPr>
            <a:r>
              <a:rPr lang="en-US" sz="3200" dirty="0"/>
              <a:t>La fièvre Q</a:t>
            </a:r>
            <a:endParaRPr lang="en-CA" sz="3200" dirty="0"/>
          </a:p>
        </p:txBody>
      </p:sp>
      <p:sp>
        <p:nvSpPr>
          <p:cNvPr id="24579" name="Content Placeholder 2">
            <a:extLst>
              <a:ext uri="{FF2B5EF4-FFF2-40B4-BE49-F238E27FC236}">
                <a16:creationId xmlns:a16="http://schemas.microsoft.com/office/drawing/2014/main" id="{83B8EF61-8E53-8004-6E49-9FD8AE3D51CC}"/>
              </a:ext>
            </a:extLst>
          </p:cNvPr>
          <p:cNvSpPr>
            <a:spLocks noGrp="1"/>
          </p:cNvSpPr>
          <p:nvPr>
            <p:ph sz="half" idx="1"/>
          </p:nvPr>
        </p:nvSpPr>
        <p:spPr>
          <a:xfrm>
            <a:off x="328613" y="1041400"/>
            <a:ext cx="6480175" cy="4775200"/>
          </a:xfrm>
        </p:spPr>
        <p:txBody>
          <a:bodyPr/>
          <a:lstStyle/>
          <a:p>
            <a:r>
              <a:rPr lang="en-CA" altLang="en-US" sz="2400" i="1" dirty="0"/>
              <a:t>Coxiella </a:t>
            </a:r>
            <a:r>
              <a:rPr lang="en-CA" altLang="en-US" sz="2400" i="1" dirty="0" err="1"/>
              <a:t>burnetti</a:t>
            </a:r>
            <a:r>
              <a:rPr lang="en-CA" altLang="en-US" sz="2400" i="1" dirty="0"/>
              <a:t> </a:t>
            </a:r>
            <a:r>
              <a:rPr lang="en-CA" altLang="en-US" sz="2400" dirty="0" err="1"/>
              <a:t>détectée</a:t>
            </a:r>
            <a:r>
              <a:rPr lang="en-CA" altLang="en-US" sz="2400" dirty="0"/>
              <a:t> dans des </a:t>
            </a:r>
            <a:r>
              <a:rPr lang="en-CA" altLang="en-US" sz="2400" dirty="0" err="1"/>
              <a:t>échantillons</a:t>
            </a:r>
            <a:r>
              <a:rPr lang="en-CA" altLang="en-US" sz="2400" dirty="0"/>
              <a:t> </a:t>
            </a:r>
            <a:r>
              <a:rPr lang="en-CA" altLang="en-US" sz="2400" dirty="0" err="1"/>
              <a:t>provenant</a:t>
            </a:r>
            <a:r>
              <a:rPr lang="en-CA" altLang="en-US" sz="2400" dirty="0"/>
              <a:t> du </a:t>
            </a:r>
            <a:r>
              <a:rPr lang="en-CA" altLang="en-US" sz="2400" dirty="0" err="1"/>
              <a:t>réservoir</a:t>
            </a:r>
            <a:r>
              <a:rPr lang="en-CA" altLang="en-US" sz="2400" dirty="0"/>
              <a:t> à lait </a:t>
            </a:r>
            <a:r>
              <a:rPr lang="en-CA" altLang="en-US" sz="2400" dirty="0" err="1"/>
              <a:t>d'une</a:t>
            </a:r>
            <a:r>
              <a:rPr lang="en-CA" altLang="en-US" sz="2400" dirty="0"/>
              <a:t> </a:t>
            </a:r>
            <a:r>
              <a:rPr lang="en-CA" altLang="en-US" sz="2400" dirty="0" err="1"/>
              <a:t>ferme</a:t>
            </a:r>
            <a:r>
              <a:rPr lang="en-CA" altLang="en-US" sz="2400" dirty="0"/>
              <a:t> ovine (</a:t>
            </a:r>
            <a:r>
              <a:rPr lang="en-CA" altLang="en-US" sz="2400" dirty="0" err="1"/>
              <a:t>avril</a:t>
            </a:r>
            <a:r>
              <a:rPr lang="en-CA" altLang="en-US" sz="2400" dirty="0"/>
              <a:t> 2024) aux </a:t>
            </a:r>
            <a:r>
              <a:rPr lang="en-CA" altLang="en-US" sz="2400" dirty="0">
                <a:hlinkClick r:id="rId3"/>
              </a:rPr>
              <a:t>Pays-Bas</a:t>
            </a:r>
            <a:endParaRPr lang="en-CA" altLang="en-US" sz="2400" dirty="0"/>
          </a:p>
          <a:p>
            <a:r>
              <a:rPr lang="en-CA" altLang="en-US" sz="2400" dirty="0"/>
              <a:t>25 </a:t>
            </a:r>
            <a:r>
              <a:rPr lang="en-CA" altLang="en-US" sz="2400" dirty="0" err="1"/>
              <a:t>jeunes</a:t>
            </a:r>
            <a:r>
              <a:rPr lang="en-CA" altLang="en-US" sz="2400" dirty="0"/>
              <a:t> </a:t>
            </a:r>
            <a:r>
              <a:rPr lang="en-CA" altLang="en-US" sz="2400" dirty="0" err="1"/>
              <a:t>animaux</a:t>
            </a:r>
            <a:r>
              <a:rPr lang="en-CA" altLang="en-US" sz="2400" dirty="0"/>
              <a:t>, </a:t>
            </a:r>
            <a:r>
              <a:rPr lang="en-CA" altLang="en-US" sz="2400" dirty="0" err="1"/>
              <a:t>récemment</a:t>
            </a:r>
            <a:r>
              <a:rPr lang="en-CA" altLang="en-US" sz="2400" dirty="0"/>
              <a:t> </a:t>
            </a:r>
            <a:r>
              <a:rPr lang="en-CA" altLang="en-US" sz="2400" dirty="0" err="1"/>
              <a:t>agnelés</a:t>
            </a:r>
            <a:r>
              <a:rPr lang="en-CA" altLang="en-US" sz="2400" dirty="0"/>
              <a:t>, </a:t>
            </a:r>
            <a:r>
              <a:rPr lang="en-CA" altLang="en-US" sz="2400" dirty="0" err="1"/>
              <a:t>n'avaient</a:t>
            </a:r>
            <a:r>
              <a:rPr lang="en-CA" altLang="en-US" sz="2400" dirty="0"/>
              <a:t> pas encore </a:t>
            </a:r>
            <a:r>
              <a:rPr lang="en-CA" altLang="en-US" sz="2400" dirty="0" err="1"/>
              <a:t>été</a:t>
            </a:r>
            <a:r>
              <a:rPr lang="en-CA" altLang="en-US" sz="2400" dirty="0"/>
              <a:t> </a:t>
            </a:r>
            <a:r>
              <a:rPr lang="en-CA" altLang="en-US" sz="2400" dirty="0" err="1"/>
              <a:t>vaccinés</a:t>
            </a:r>
            <a:endParaRPr lang="en-CA" altLang="en-US" sz="2400" dirty="0"/>
          </a:p>
          <a:p>
            <a:r>
              <a:rPr lang="en-US" altLang="en-US" sz="2400" dirty="0">
                <a:solidFill>
                  <a:srgbClr val="131920"/>
                </a:solidFill>
              </a:rPr>
              <a:t>Les exploitations </a:t>
            </a:r>
            <a:r>
              <a:rPr lang="en-US" altLang="en-US" sz="2400" dirty="0" err="1">
                <a:solidFill>
                  <a:srgbClr val="131920"/>
                </a:solidFill>
              </a:rPr>
              <a:t>agricoles</a:t>
            </a:r>
            <a:r>
              <a:rPr lang="en-US" altLang="en-US" sz="2400" dirty="0">
                <a:solidFill>
                  <a:srgbClr val="131920"/>
                </a:solidFill>
              </a:rPr>
              <a:t> </a:t>
            </a:r>
            <a:r>
              <a:rPr lang="en-US" altLang="en-US" sz="2400" dirty="0" err="1">
                <a:solidFill>
                  <a:srgbClr val="131920"/>
                </a:solidFill>
              </a:rPr>
              <a:t>comptant</a:t>
            </a:r>
            <a:r>
              <a:rPr lang="en-US" altLang="en-US" sz="2400" dirty="0">
                <a:solidFill>
                  <a:srgbClr val="131920"/>
                </a:solidFill>
              </a:rPr>
              <a:t> au </a:t>
            </a:r>
            <a:r>
              <a:rPr lang="en-US" altLang="en-US" sz="2400" dirty="0" err="1">
                <a:solidFill>
                  <a:srgbClr val="131920"/>
                </a:solidFill>
              </a:rPr>
              <a:t>moins</a:t>
            </a:r>
            <a:r>
              <a:rPr lang="en-US" altLang="en-US" sz="2400" dirty="0">
                <a:solidFill>
                  <a:srgbClr val="131920"/>
                </a:solidFill>
              </a:rPr>
              <a:t> 50 </a:t>
            </a:r>
            <a:r>
              <a:rPr lang="en-US" altLang="en-US" sz="2400" dirty="0" err="1">
                <a:solidFill>
                  <a:srgbClr val="131920"/>
                </a:solidFill>
              </a:rPr>
              <a:t>ovins</a:t>
            </a:r>
            <a:r>
              <a:rPr lang="en-US" altLang="en-US" sz="2400" dirty="0">
                <a:solidFill>
                  <a:srgbClr val="131920"/>
                </a:solidFill>
              </a:rPr>
              <a:t> </a:t>
            </a:r>
            <a:r>
              <a:rPr lang="en-US" altLang="en-US" sz="2400" dirty="0" err="1">
                <a:solidFill>
                  <a:srgbClr val="131920"/>
                </a:solidFill>
              </a:rPr>
              <a:t>ou</a:t>
            </a:r>
            <a:r>
              <a:rPr lang="en-US" altLang="en-US" sz="2400" dirty="0">
                <a:solidFill>
                  <a:srgbClr val="131920"/>
                </a:solidFill>
              </a:rPr>
              <a:t> </a:t>
            </a:r>
            <a:r>
              <a:rPr lang="en-US" altLang="en-US" sz="2400" dirty="0" err="1">
                <a:solidFill>
                  <a:srgbClr val="131920"/>
                </a:solidFill>
              </a:rPr>
              <a:t>caprins</a:t>
            </a:r>
            <a:r>
              <a:rPr lang="en-US" altLang="en-US" sz="2400" dirty="0">
                <a:solidFill>
                  <a:srgbClr val="131920"/>
                </a:solidFill>
              </a:rPr>
              <a:t> </a:t>
            </a:r>
            <a:r>
              <a:rPr lang="en-US" altLang="en-US" sz="2400" dirty="0" err="1">
                <a:solidFill>
                  <a:srgbClr val="131920"/>
                </a:solidFill>
              </a:rPr>
              <a:t>sont</a:t>
            </a:r>
            <a:r>
              <a:rPr lang="en-US" altLang="en-US" sz="2400" dirty="0">
                <a:solidFill>
                  <a:srgbClr val="131920"/>
                </a:solidFill>
              </a:rPr>
              <a:t> tenues par la </a:t>
            </a:r>
            <a:r>
              <a:rPr lang="en-US" altLang="en-US" sz="2400" dirty="0" err="1">
                <a:solidFill>
                  <a:srgbClr val="131920"/>
                </a:solidFill>
              </a:rPr>
              <a:t>loi</a:t>
            </a:r>
            <a:r>
              <a:rPr lang="en-US" altLang="en-US" sz="2400" dirty="0">
                <a:solidFill>
                  <a:srgbClr val="131920"/>
                </a:solidFill>
              </a:rPr>
              <a:t> de </a:t>
            </a:r>
            <a:r>
              <a:rPr lang="en-US" altLang="en-US" sz="2400" dirty="0" err="1">
                <a:solidFill>
                  <a:srgbClr val="131920"/>
                </a:solidFill>
              </a:rPr>
              <a:t>vacciner</a:t>
            </a:r>
            <a:r>
              <a:rPr lang="en-US" altLang="en-US" sz="2400" dirty="0">
                <a:solidFill>
                  <a:srgbClr val="131920"/>
                </a:solidFill>
              </a:rPr>
              <a:t> </a:t>
            </a:r>
            <a:r>
              <a:rPr lang="en-US" altLang="en-US" sz="2400" dirty="0" err="1">
                <a:solidFill>
                  <a:srgbClr val="131920"/>
                </a:solidFill>
              </a:rPr>
              <a:t>leurs</a:t>
            </a:r>
            <a:r>
              <a:rPr lang="en-US" altLang="en-US" sz="2400" dirty="0">
                <a:solidFill>
                  <a:srgbClr val="131920"/>
                </a:solidFill>
              </a:rPr>
              <a:t> </a:t>
            </a:r>
            <a:r>
              <a:rPr lang="en-US" altLang="en-US" sz="2400" dirty="0" err="1">
                <a:solidFill>
                  <a:srgbClr val="131920"/>
                </a:solidFill>
              </a:rPr>
              <a:t>animaux</a:t>
            </a:r>
            <a:r>
              <a:rPr lang="en-US" altLang="en-US" sz="2400" dirty="0">
                <a:solidFill>
                  <a:srgbClr val="131920"/>
                </a:solidFill>
              </a:rPr>
              <a:t>.</a:t>
            </a:r>
          </a:p>
          <a:p>
            <a:r>
              <a:rPr lang="en-CA" altLang="en-US" sz="2400" dirty="0"/>
              <a:t>Les Pays-Bas </a:t>
            </a:r>
            <a:r>
              <a:rPr lang="en-CA" altLang="en-US" sz="2400" dirty="0" err="1"/>
              <a:t>ont</a:t>
            </a:r>
            <a:r>
              <a:rPr lang="en-CA" altLang="en-US" sz="2400" dirty="0"/>
              <a:t> </a:t>
            </a:r>
            <a:r>
              <a:rPr lang="en-CA" altLang="en-US" sz="2400" dirty="0" err="1"/>
              <a:t>connu</a:t>
            </a:r>
            <a:r>
              <a:rPr lang="en-CA" altLang="en-US" sz="2400" dirty="0"/>
              <a:t> </a:t>
            </a:r>
            <a:r>
              <a:rPr lang="en-CA" altLang="en-US" sz="2400" dirty="0" err="1"/>
              <a:t>une</a:t>
            </a:r>
            <a:r>
              <a:rPr lang="en-CA" altLang="en-US" sz="2400" dirty="0"/>
              <a:t> </a:t>
            </a:r>
            <a:r>
              <a:rPr lang="en-CA" altLang="en-US" sz="2400" dirty="0" err="1"/>
              <a:t>importante</a:t>
            </a:r>
            <a:r>
              <a:rPr lang="en-CA" altLang="en-US" sz="2400" dirty="0"/>
              <a:t> </a:t>
            </a:r>
            <a:r>
              <a:rPr lang="en-CA" altLang="en-US" sz="2400" dirty="0" err="1"/>
              <a:t>épidémie</a:t>
            </a:r>
            <a:r>
              <a:rPr lang="en-CA" altLang="en-US" sz="2400" dirty="0"/>
              <a:t> de </a:t>
            </a:r>
            <a:r>
              <a:rPr lang="en-CA" altLang="en-US" sz="2400" dirty="0" err="1"/>
              <a:t>fièvre</a:t>
            </a:r>
            <a:r>
              <a:rPr lang="en-CA" altLang="en-US" sz="2400" dirty="0"/>
              <a:t> Q entre 2007 et 2011</a:t>
            </a:r>
          </a:p>
          <a:p>
            <a:pPr lvl="1"/>
            <a:r>
              <a:rPr lang="en-CA" altLang="en-US" sz="2000" dirty="0"/>
              <a:t>74 </a:t>
            </a:r>
            <a:r>
              <a:rPr lang="en-CA" altLang="en-US" sz="2000" dirty="0" err="1"/>
              <a:t>personnes</a:t>
            </a:r>
            <a:r>
              <a:rPr lang="en-CA" altLang="en-US" sz="2000" dirty="0"/>
              <a:t> </a:t>
            </a:r>
            <a:r>
              <a:rPr lang="en-CA" altLang="en-US" sz="2000" dirty="0" err="1"/>
              <a:t>sont</a:t>
            </a:r>
            <a:r>
              <a:rPr lang="en-CA" altLang="en-US" sz="2000" dirty="0"/>
              <a:t> </a:t>
            </a:r>
            <a:r>
              <a:rPr lang="en-CA" altLang="en-US" sz="2000" dirty="0" err="1"/>
              <a:t>décédées</a:t>
            </a:r>
            <a:endParaRPr lang="en-CA" altLang="en-US" sz="2000" dirty="0"/>
          </a:p>
          <a:p>
            <a:pPr lvl="1"/>
            <a:r>
              <a:rPr lang="en-CA" altLang="en-US" sz="2000" dirty="0"/>
              <a:t>50 000 à 100 000 </a:t>
            </a:r>
            <a:r>
              <a:rPr lang="en-CA" altLang="en-US" sz="2000" dirty="0" err="1"/>
              <a:t>personnes</a:t>
            </a:r>
            <a:r>
              <a:rPr lang="en-CA" altLang="en-US" sz="2000" dirty="0"/>
              <a:t> </a:t>
            </a:r>
            <a:r>
              <a:rPr lang="en-CA" altLang="en-US" sz="2000" dirty="0" err="1"/>
              <a:t>infectées</a:t>
            </a:r>
            <a:r>
              <a:rPr lang="en-CA" altLang="en-US" sz="2000" dirty="0"/>
              <a:t> </a:t>
            </a:r>
            <a:r>
              <a:rPr lang="en-CA" altLang="en-US" sz="2000" dirty="0" err="1"/>
              <a:t>selon</a:t>
            </a:r>
            <a:r>
              <a:rPr lang="en-CA" altLang="en-US" sz="2000" dirty="0"/>
              <a:t> les estimations</a:t>
            </a:r>
          </a:p>
          <a:p>
            <a:pPr lvl="1"/>
            <a:r>
              <a:rPr lang="en-CA" altLang="en-US" sz="2000" dirty="0"/>
              <a:t>1/5 </a:t>
            </a:r>
            <a:r>
              <a:rPr lang="en-CA" altLang="en-US" sz="2000" dirty="0" err="1"/>
              <a:t>personnes</a:t>
            </a:r>
            <a:r>
              <a:rPr lang="en-CA" altLang="en-US" sz="2000" dirty="0"/>
              <a:t> </a:t>
            </a:r>
            <a:r>
              <a:rPr lang="en-CA" altLang="en-US" sz="2000" dirty="0" err="1"/>
              <a:t>développent</a:t>
            </a:r>
            <a:r>
              <a:rPr lang="en-CA" altLang="en-US" sz="2000" dirty="0"/>
              <a:t> </a:t>
            </a:r>
            <a:r>
              <a:rPr lang="en-CA" altLang="en-US" sz="2000" dirty="0" err="1"/>
              <a:t>une</a:t>
            </a:r>
            <a:r>
              <a:rPr lang="en-CA" altLang="en-US" sz="2000" dirty="0"/>
              <a:t> </a:t>
            </a:r>
            <a:r>
              <a:rPr lang="en-CA" altLang="en-US" sz="2000" dirty="0" err="1"/>
              <a:t>forme</a:t>
            </a:r>
            <a:r>
              <a:rPr lang="en-CA" altLang="en-US" sz="2000" dirty="0"/>
              <a:t> </a:t>
            </a:r>
            <a:r>
              <a:rPr lang="en-CA" altLang="en-US" sz="2000" dirty="0" err="1"/>
              <a:t>chronique</a:t>
            </a:r>
            <a:r>
              <a:rPr lang="en-CA" altLang="en-US" sz="2000" dirty="0"/>
              <a:t> de </a:t>
            </a:r>
            <a:r>
              <a:rPr lang="en-CA" altLang="en-US" sz="2000" dirty="0" err="1"/>
              <a:t>fièvre</a:t>
            </a:r>
            <a:r>
              <a:rPr lang="en-CA" altLang="en-US" sz="2000" dirty="0"/>
              <a:t> Q </a:t>
            </a:r>
            <a:r>
              <a:rPr lang="en-CA" altLang="en-US" sz="2000" dirty="0" err="1"/>
              <a:t>similaire</a:t>
            </a:r>
            <a:r>
              <a:rPr lang="en-CA" altLang="en-US" sz="2000" dirty="0"/>
              <a:t> à la </a:t>
            </a:r>
            <a:r>
              <a:rPr lang="en-CA" altLang="en-US" sz="2000" dirty="0" err="1"/>
              <a:t>fièvre</a:t>
            </a:r>
            <a:r>
              <a:rPr lang="en-CA" altLang="en-US" sz="2000" dirty="0"/>
              <a:t> longue </a:t>
            </a:r>
            <a:r>
              <a:rPr lang="en-CA" altLang="en-US" sz="2000" dirty="0" err="1"/>
              <a:t>ou</a:t>
            </a:r>
            <a:r>
              <a:rPr lang="en-CA" altLang="en-US" sz="2000" dirty="0"/>
              <a:t> à </a:t>
            </a:r>
            <a:r>
              <a:rPr lang="en-CA" altLang="en-US" sz="2000" dirty="0" err="1"/>
              <a:t>l'encéphalite</a:t>
            </a:r>
            <a:r>
              <a:rPr lang="en-CA" altLang="en-US" sz="2000" dirty="0"/>
              <a:t> </a:t>
            </a:r>
            <a:r>
              <a:rPr lang="en-CA" altLang="en-US" sz="2000" dirty="0" err="1"/>
              <a:t>myalgique</a:t>
            </a:r>
            <a:r>
              <a:rPr lang="en-CA" altLang="en-US" sz="2000" dirty="0"/>
              <a:t>.</a:t>
            </a:r>
          </a:p>
          <a:p>
            <a:endParaRPr lang="en-CA" altLang="en-US" sz="2400" dirty="0"/>
          </a:p>
          <a:p>
            <a:endParaRPr lang="en-CA" altLang="en-US" sz="2400" dirty="0"/>
          </a:p>
          <a:p>
            <a:endParaRPr lang="en-CA" altLang="en-US" sz="2400" dirty="0"/>
          </a:p>
          <a:p>
            <a:endParaRPr lang="en-CA" altLang="en-US" sz="2400" dirty="0"/>
          </a:p>
        </p:txBody>
      </p:sp>
      <p:sp>
        <p:nvSpPr>
          <p:cNvPr id="24580" name="Content Placeholder 3">
            <a:extLst>
              <a:ext uri="{FF2B5EF4-FFF2-40B4-BE49-F238E27FC236}">
                <a16:creationId xmlns:a16="http://schemas.microsoft.com/office/drawing/2014/main" id="{37D204BC-1788-EAEB-27D4-79FB2F93CE57}"/>
              </a:ext>
            </a:extLst>
          </p:cNvPr>
          <p:cNvSpPr>
            <a:spLocks noGrp="1"/>
          </p:cNvSpPr>
          <p:nvPr>
            <p:ph sz="half" idx="2"/>
          </p:nvPr>
        </p:nvSpPr>
        <p:spPr>
          <a:xfrm>
            <a:off x="6935788" y="1071563"/>
            <a:ext cx="5181600" cy="5391150"/>
          </a:xfrm>
        </p:spPr>
        <p:txBody>
          <a:bodyPr/>
          <a:lstStyle/>
          <a:p>
            <a:r>
              <a:rPr lang="en-CA" altLang="en-US" sz="2400"/>
              <a:t>D'autres pays européens (Bulgarie) ont signalé une augmentation du nombre de cas chez l'homme et chez l'animal.</a:t>
            </a:r>
          </a:p>
          <a:p>
            <a:r>
              <a:rPr lang="en-CA" altLang="en-US" sz="2400">
                <a:hlinkClick r:id="rId4"/>
              </a:rPr>
              <a:t>Les Philippines </a:t>
            </a:r>
            <a:r>
              <a:rPr lang="en-CA" altLang="en-US" sz="2400"/>
              <a:t>ont récemment fait état d'une première détection chez des chèvres importées des États-Unis.</a:t>
            </a:r>
          </a:p>
          <a:p>
            <a:pPr lvl="1"/>
            <a:r>
              <a:rPr lang="en-CA" altLang="en-US" sz="2000">
                <a:latin typeface="GothamNarrow-Book"/>
              </a:rPr>
              <a:t>94 chèvres sont arrivées dans le pays, 19 échantillons ont été testés positifs</a:t>
            </a:r>
          </a:p>
          <a:p>
            <a:pPr lvl="1"/>
            <a:r>
              <a:rPr lang="en-CA" altLang="en-US" sz="2000">
                <a:latin typeface="GothamNarrow-Book"/>
              </a:rPr>
              <a:t>Dépeuplement de plus de cinq douzaines de chèvres importées des États-Unis.</a:t>
            </a:r>
          </a:p>
          <a:p>
            <a:pPr lvl="1"/>
            <a:r>
              <a:rPr lang="en-CA" altLang="en-US" sz="2000">
                <a:latin typeface="GothamNarrow-Book"/>
              </a:rPr>
              <a:t>Manille a temporairement interdit l'importation de chèvres en provenance des États-Unis</a:t>
            </a:r>
            <a:endParaRPr lang="en-CA" altLang="en-US" sz="2000"/>
          </a:p>
          <a:p>
            <a:pPr lvl="1"/>
            <a:endParaRPr lang="en-CA" altLang="en-US" sz="2000"/>
          </a:p>
          <a:p>
            <a:pPr lvl="1"/>
            <a:endParaRPr lang="en-CA" altLang="en-US" sz="2000"/>
          </a:p>
        </p:txBody>
      </p:sp>
      <p:sp>
        <p:nvSpPr>
          <p:cNvPr id="24581" name="Slide Number Placeholder 4">
            <a:extLst>
              <a:ext uri="{FF2B5EF4-FFF2-40B4-BE49-F238E27FC236}">
                <a16:creationId xmlns:a16="http://schemas.microsoft.com/office/drawing/2014/main" id="{17FD2F28-8B98-5CEA-D24C-D5265AD3BEA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AD1CC6F-6AA0-406D-B4FD-EC137B3CCD33}" type="slidenum">
              <a:rPr lang="en-US" altLang="en-US" sz="1200" smtClean="0">
                <a:solidFill>
                  <a:srgbClr val="898989"/>
                </a:solidFill>
              </a:rPr>
              <a:t>6</a:t>
            </a:fld>
            <a:endParaRPr lang="en-US" altLang="en-US"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FAB65D-D82C-7DE1-A6C7-E85BA98AB911}"/>
              </a:ext>
            </a:extLst>
          </p:cNvPr>
          <p:cNvSpPr>
            <a:spLocks noGrp="1"/>
          </p:cNvSpPr>
          <p:nvPr>
            <p:ph type="title"/>
          </p:nvPr>
        </p:nvSpPr>
        <p:spPr>
          <a:xfrm>
            <a:off x="142536" y="0"/>
            <a:ext cx="10515600" cy="1325563"/>
          </a:xfrm>
        </p:spPr>
        <p:txBody>
          <a:bodyPr/>
          <a:lstStyle/>
          <a:p>
            <a:pPr>
              <a:defRPr/>
            </a:pPr>
            <a:r>
              <a:rPr lang="en-CA" sz="3200" dirty="0"/>
              <a:t>Encéphalopathie spongiforme bovine</a:t>
            </a:r>
          </a:p>
        </p:txBody>
      </p:sp>
      <p:sp>
        <p:nvSpPr>
          <p:cNvPr id="26627" name="Rectangle 2">
            <a:extLst>
              <a:ext uri="{FF2B5EF4-FFF2-40B4-BE49-F238E27FC236}">
                <a16:creationId xmlns:a16="http://schemas.microsoft.com/office/drawing/2014/main" id="{B8E7978C-8713-FE89-1F34-230CA11BBD93}"/>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6628" name="Content Placeholder 1">
            <a:extLst>
              <a:ext uri="{FF2B5EF4-FFF2-40B4-BE49-F238E27FC236}">
                <a16:creationId xmlns:a16="http://schemas.microsoft.com/office/drawing/2014/main" id="{46D33106-93F6-4A46-1BFA-169C30D6FCA8}"/>
              </a:ext>
            </a:extLst>
          </p:cNvPr>
          <p:cNvSpPr>
            <a:spLocks noGrp="1"/>
          </p:cNvSpPr>
          <p:nvPr>
            <p:ph sz="half" idx="1"/>
          </p:nvPr>
        </p:nvSpPr>
        <p:spPr>
          <a:xfrm>
            <a:off x="318271" y="1175058"/>
            <a:ext cx="6710363" cy="5003800"/>
          </a:xfrm>
        </p:spPr>
        <p:txBody>
          <a:bodyPr/>
          <a:lstStyle/>
          <a:p>
            <a:r>
              <a:rPr lang="en-CA" altLang="en-US" sz="2400" dirty="0"/>
              <a:t>Mai 2024 - </a:t>
            </a:r>
            <a:r>
              <a:rPr lang="en-CA" altLang="en-US" sz="2400" dirty="0" err="1"/>
              <a:t>L'</a:t>
            </a:r>
            <a:r>
              <a:rPr lang="en-CA" altLang="en-US" sz="2400" dirty="0" err="1">
                <a:hlinkClick r:id="rId3"/>
              </a:rPr>
              <a:t>Écosse</a:t>
            </a:r>
            <a:r>
              <a:rPr lang="en-CA" altLang="en-US" sz="2400" dirty="0">
                <a:hlinkClick r:id="rId3"/>
              </a:rPr>
              <a:t> </a:t>
            </a:r>
            <a:r>
              <a:rPr lang="en-CA" altLang="en-US" sz="2400" dirty="0" err="1"/>
              <a:t>confirme</a:t>
            </a:r>
            <a:r>
              <a:rPr lang="en-CA" altLang="en-US" sz="2400" dirty="0"/>
              <a:t> un </a:t>
            </a:r>
            <a:r>
              <a:rPr lang="en-CA" altLang="en-US" sz="2400" dirty="0" err="1"/>
              <a:t>cas</a:t>
            </a:r>
            <a:r>
              <a:rPr lang="en-CA" altLang="en-US" sz="2400" dirty="0"/>
              <a:t> </a:t>
            </a:r>
            <a:r>
              <a:rPr lang="en-CA" altLang="en-US" sz="2400" dirty="0" err="1"/>
              <a:t>d'ESB</a:t>
            </a:r>
            <a:r>
              <a:rPr lang="en-CA" altLang="en-US" sz="2400" dirty="0"/>
              <a:t> </a:t>
            </a:r>
            <a:r>
              <a:rPr lang="en-CA" altLang="en-US" sz="2400" dirty="0" err="1"/>
              <a:t>classique</a:t>
            </a:r>
            <a:r>
              <a:rPr lang="en-CA" altLang="en-US" sz="2400" dirty="0"/>
              <a:t> dans </a:t>
            </a:r>
            <a:r>
              <a:rPr lang="en-CA" altLang="en-US" sz="2400" dirty="0" err="1"/>
              <a:t>une</a:t>
            </a:r>
            <a:r>
              <a:rPr lang="en-CA" altLang="en-US" sz="2400" dirty="0"/>
              <a:t> </a:t>
            </a:r>
            <a:r>
              <a:rPr lang="en-CA" altLang="en-US" sz="2400" dirty="0" err="1"/>
              <a:t>ferme</a:t>
            </a:r>
            <a:r>
              <a:rPr lang="en-CA" altLang="en-US" sz="2400" dirty="0"/>
              <a:t> de </a:t>
            </a:r>
            <a:r>
              <a:rPr lang="en-CA" altLang="en-US" sz="2400" dirty="0" err="1"/>
              <a:t>l'Ayrshire</a:t>
            </a:r>
            <a:r>
              <a:rPr lang="en-CA" altLang="en-US" sz="2400" dirty="0"/>
              <a:t> (</a:t>
            </a:r>
            <a:r>
              <a:rPr lang="en-CA" altLang="en-US" sz="2400" dirty="0" err="1"/>
              <a:t>sud-ouest</a:t>
            </a:r>
            <a:r>
              <a:rPr lang="en-CA" altLang="en-US" sz="2400" dirty="0"/>
              <a:t> du pays)</a:t>
            </a:r>
          </a:p>
          <a:p>
            <a:r>
              <a:rPr lang="en-CA" altLang="en-US" sz="2400" dirty="0"/>
              <a:t>Chez </a:t>
            </a:r>
            <a:r>
              <a:rPr lang="en-CA" altLang="en-US" sz="2400" dirty="0" err="1"/>
              <a:t>une</a:t>
            </a:r>
            <a:r>
              <a:rPr lang="en-CA" altLang="en-US" sz="2400" dirty="0"/>
              <a:t> </a:t>
            </a:r>
            <a:r>
              <a:rPr lang="en-CA" altLang="en-US" sz="2400" dirty="0" err="1"/>
              <a:t>vache</a:t>
            </a:r>
            <a:r>
              <a:rPr lang="en-CA" altLang="en-US" sz="2400" dirty="0"/>
              <a:t> </a:t>
            </a:r>
            <a:r>
              <a:rPr lang="en-CA" altLang="en-US" sz="2400" dirty="0" err="1"/>
              <a:t>indigène</a:t>
            </a:r>
            <a:r>
              <a:rPr lang="en-CA" altLang="en-US" sz="2400" dirty="0"/>
              <a:t> de 7½ </a:t>
            </a:r>
            <a:r>
              <a:rPr lang="en-CA" altLang="en-US" sz="2400" dirty="0" err="1"/>
              <a:t>ans</a:t>
            </a:r>
            <a:r>
              <a:rPr lang="en-CA" altLang="en-US" sz="2400" dirty="0"/>
              <a:t> dans un </a:t>
            </a:r>
            <a:r>
              <a:rPr lang="en-CA" altLang="en-US" sz="2400" dirty="0" err="1"/>
              <a:t>troupeau</a:t>
            </a:r>
            <a:r>
              <a:rPr lang="en-CA" altLang="en-US" sz="2400" dirty="0"/>
              <a:t> </a:t>
            </a:r>
            <a:r>
              <a:rPr lang="en-CA" altLang="en-US" sz="2400" dirty="0" err="1"/>
              <a:t>bovin</a:t>
            </a:r>
            <a:r>
              <a:rPr lang="en-CA" altLang="en-US" sz="2400" dirty="0"/>
              <a:t> </a:t>
            </a:r>
            <a:r>
              <a:rPr lang="en-CA" altLang="en-US" sz="2400" dirty="0" err="1"/>
              <a:t>allaitant</a:t>
            </a:r>
            <a:r>
              <a:rPr lang="en-CA" altLang="en-US" sz="2400" dirty="0"/>
              <a:t> de 206 </a:t>
            </a:r>
            <a:r>
              <a:rPr lang="en-CA" altLang="en-US" sz="2400" dirty="0" err="1"/>
              <a:t>animaux</a:t>
            </a:r>
            <a:endParaRPr lang="en-CA" altLang="en-US" sz="2400" dirty="0"/>
          </a:p>
          <a:p>
            <a:r>
              <a:rPr lang="en-CA" altLang="en-US" sz="2400" dirty="0" err="1"/>
              <a:t>Enquête</a:t>
            </a:r>
            <a:r>
              <a:rPr lang="en-CA" altLang="en-US" sz="2400" dirty="0"/>
              <a:t> </a:t>
            </a:r>
            <a:r>
              <a:rPr lang="en-CA" altLang="en-US" sz="2400" dirty="0" err="1"/>
              <a:t>en</a:t>
            </a:r>
            <a:r>
              <a:rPr lang="en-CA" altLang="en-US" sz="2400" dirty="0"/>
              <a:t> </a:t>
            </a:r>
            <a:r>
              <a:rPr lang="en-CA" altLang="en-US" sz="2400" dirty="0" err="1"/>
              <a:t>cours</a:t>
            </a:r>
            <a:r>
              <a:rPr lang="en-CA" altLang="en-US" sz="2400" dirty="0"/>
              <a:t> pour </a:t>
            </a:r>
            <a:r>
              <a:rPr lang="en-CA" altLang="en-US" sz="2400" dirty="0" err="1"/>
              <a:t>déterminer</a:t>
            </a:r>
            <a:r>
              <a:rPr lang="en-CA" altLang="en-US" sz="2400" dirty="0"/>
              <a:t> les </a:t>
            </a:r>
            <a:r>
              <a:rPr lang="en-CA" altLang="en-US" sz="2400" dirty="0" err="1"/>
              <a:t>voies</a:t>
            </a:r>
            <a:r>
              <a:rPr lang="en-CA" altLang="en-US" sz="2400" dirty="0"/>
              <a:t> de </a:t>
            </a:r>
            <a:r>
              <a:rPr lang="en-CA" altLang="en-US" sz="2400" dirty="0" err="1"/>
              <a:t>risque</a:t>
            </a:r>
            <a:r>
              <a:rPr lang="en-CA" altLang="en-US" sz="2400" dirty="0"/>
              <a:t> </a:t>
            </a:r>
            <a:r>
              <a:rPr lang="en-CA" altLang="en-US" sz="2400" dirty="0" err="1"/>
              <a:t>d'infection</a:t>
            </a:r>
            <a:endParaRPr lang="en-CA" altLang="en-US" sz="2400" dirty="0"/>
          </a:p>
          <a:p>
            <a:r>
              <a:rPr lang="en-CA" altLang="en-US" sz="2400" dirty="0" err="1"/>
              <a:t>Toutes</a:t>
            </a:r>
            <a:r>
              <a:rPr lang="en-CA" altLang="en-US" sz="2400" dirty="0"/>
              <a:t> les </a:t>
            </a:r>
            <a:r>
              <a:rPr lang="en-CA" altLang="en-US" sz="2400" dirty="0" err="1"/>
              <a:t>cohortes</a:t>
            </a:r>
            <a:r>
              <a:rPr lang="en-CA" altLang="en-US" sz="2400" dirty="0"/>
              <a:t> et les descendants </a:t>
            </a:r>
            <a:r>
              <a:rPr lang="en-CA" altLang="en-US" sz="2400" dirty="0" err="1"/>
              <a:t>ont</a:t>
            </a:r>
            <a:r>
              <a:rPr lang="en-CA" altLang="en-US" sz="2400" dirty="0"/>
              <a:t> </a:t>
            </a:r>
            <a:r>
              <a:rPr lang="en-CA" altLang="en-US" sz="2400" dirty="0" err="1"/>
              <a:t>été</a:t>
            </a:r>
            <a:r>
              <a:rPr lang="en-CA" altLang="en-US" sz="2400" dirty="0"/>
              <a:t> </a:t>
            </a:r>
            <a:r>
              <a:rPr lang="en-CA" altLang="en-US" sz="2400" dirty="0" err="1"/>
              <a:t>réformés</a:t>
            </a:r>
            <a:r>
              <a:rPr lang="en-CA" altLang="en-US" sz="2400" dirty="0"/>
              <a:t> et </a:t>
            </a:r>
            <a:r>
              <a:rPr lang="en-CA" altLang="en-US" sz="2400" dirty="0" err="1"/>
              <a:t>tous</a:t>
            </a:r>
            <a:r>
              <a:rPr lang="en-CA" altLang="en-US" sz="2400" dirty="0"/>
              <a:t> </a:t>
            </a:r>
            <a:r>
              <a:rPr lang="en-CA" altLang="en-US" sz="2400" dirty="0" err="1"/>
              <a:t>ont</a:t>
            </a:r>
            <a:r>
              <a:rPr lang="en-CA" altLang="en-US" sz="2400" dirty="0"/>
              <a:t> </a:t>
            </a:r>
            <a:r>
              <a:rPr lang="en-CA" altLang="en-US" sz="2400" dirty="0" err="1"/>
              <a:t>été</a:t>
            </a:r>
            <a:r>
              <a:rPr lang="en-CA" altLang="en-US" sz="2400" dirty="0"/>
              <a:t> </a:t>
            </a:r>
            <a:r>
              <a:rPr lang="en-CA" altLang="en-US" sz="2400" dirty="0" err="1"/>
              <a:t>testés</a:t>
            </a:r>
            <a:r>
              <a:rPr lang="en-CA" altLang="en-US" sz="2400" dirty="0"/>
              <a:t> NÉGATIFS.</a:t>
            </a:r>
          </a:p>
          <a:p>
            <a:r>
              <a:rPr lang="en-CA" altLang="en-US" sz="2400" dirty="0"/>
              <a:t>Le dernier </a:t>
            </a:r>
            <a:r>
              <a:rPr lang="en-CA" altLang="en-US" sz="2400" dirty="0" err="1"/>
              <a:t>cas</a:t>
            </a:r>
            <a:r>
              <a:rPr lang="en-CA" altLang="en-US" sz="2400" dirty="0"/>
              <a:t> </a:t>
            </a:r>
            <a:r>
              <a:rPr lang="en-CA" altLang="en-US" sz="2400" dirty="0" err="1"/>
              <a:t>classique</a:t>
            </a:r>
            <a:r>
              <a:rPr lang="en-CA" altLang="en-US" sz="2400" dirty="0"/>
              <a:t> au </a:t>
            </a:r>
            <a:r>
              <a:rPr lang="en-CA" altLang="en-US" sz="2400" dirty="0" err="1"/>
              <a:t>Royaume</a:t>
            </a:r>
            <a:r>
              <a:rPr lang="en-CA" altLang="en-US" sz="2400" dirty="0"/>
              <a:t>-Uni a </a:t>
            </a:r>
            <a:r>
              <a:rPr lang="en-CA" altLang="en-US" sz="2400" dirty="0" err="1"/>
              <a:t>été</a:t>
            </a:r>
            <a:r>
              <a:rPr lang="en-CA" altLang="en-US" sz="2400" dirty="0"/>
              <a:t> </a:t>
            </a:r>
            <a:r>
              <a:rPr lang="en-CA" altLang="en-US" sz="2400" dirty="0" err="1"/>
              <a:t>enregistré</a:t>
            </a:r>
            <a:r>
              <a:rPr lang="en-CA" altLang="en-US" sz="2400" dirty="0"/>
              <a:t> </a:t>
            </a:r>
            <a:r>
              <a:rPr lang="en-CA" altLang="en-US" sz="2400" dirty="0" err="1"/>
              <a:t>en</a:t>
            </a:r>
            <a:r>
              <a:rPr lang="en-CA" altLang="en-US" sz="2400" dirty="0"/>
              <a:t> Grande-Bretagne </a:t>
            </a:r>
            <a:r>
              <a:rPr lang="en-CA" altLang="en-US" sz="2400" dirty="0" err="1"/>
              <a:t>en</a:t>
            </a:r>
            <a:r>
              <a:rPr lang="en-CA" altLang="en-US" sz="2400" dirty="0"/>
              <a:t> 2021, le </a:t>
            </a:r>
            <a:r>
              <a:rPr lang="en-CA" altLang="en-US" sz="2400" dirty="0" err="1"/>
              <a:t>cas</a:t>
            </a:r>
            <a:r>
              <a:rPr lang="en-CA" altLang="en-US" sz="2400" dirty="0"/>
              <a:t> </a:t>
            </a:r>
            <a:r>
              <a:rPr lang="en-CA" altLang="en-US" sz="2400" dirty="0" err="1"/>
              <a:t>atypique</a:t>
            </a:r>
            <a:r>
              <a:rPr lang="en-CA" altLang="en-US" sz="2400" dirty="0"/>
              <a:t> </a:t>
            </a:r>
            <a:r>
              <a:rPr lang="en-CA" altLang="en-US" sz="2400" dirty="0" err="1"/>
              <a:t>en</a:t>
            </a:r>
            <a:r>
              <a:rPr lang="en-CA" altLang="en-US" sz="2400" dirty="0"/>
              <a:t> 2023</a:t>
            </a:r>
          </a:p>
        </p:txBody>
      </p:sp>
      <p:pic>
        <p:nvPicPr>
          <p:cNvPr id="26629" name="Picture 6">
            <a:extLst>
              <a:ext uri="{FF2B5EF4-FFF2-40B4-BE49-F238E27FC236}">
                <a16:creationId xmlns:a16="http://schemas.microsoft.com/office/drawing/2014/main" id="{7D82B52A-EF37-E579-B3D8-665DA39F0B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2963" y="1458913"/>
            <a:ext cx="4519612" cy="4064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FA0B-3EA6-75FC-A91D-160D806CDD3A}"/>
              </a:ext>
            </a:extLst>
          </p:cNvPr>
          <p:cNvSpPr>
            <a:spLocks noGrp="1"/>
          </p:cNvSpPr>
          <p:nvPr>
            <p:ph type="title"/>
          </p:nvPr>
        </p:nvSpPr>
        <p:spPr>
          <a:xfrm>
            <a:off x="140116" y="0"/>
            <a:ext cx="10515600" cy="1325562"/>
          </a:xfrm>
        </p:spPr>
        <p:txBody>
          <a:bodyPr/>
          <a:lstStyle/>
          <a:p>
            <a:pPr>
              <a:defRPr/>
            </a:pPr>
            <a:r>
              <a:rPr lang="en-US" sz="3200" dirty="0"/>
              <a:t>Tique Longhorn et Theileriosis aux Etats-Unis</a:t>
            </a:r>
            <a:endParaRPr lang="en-CA" sz="3200" dirty="0"/>
          </a:p>
        </p:txBody>
      </p:sp>
      <p:sp>
        <p:nvSpPr>
          <p:cNvPr id="28675" name="Text Placeholder 2">
            <a:extLst>
              <a:ext uri="{FF2B5EF4-FFF2-40B4-BE49-F238E27FC236}">
                <a16:creationId xmlns:a16="http://schemas.microsoft.com/office/drawing/2014/main" id="{501A9682-13D5-ECE1-BA5F-B3584A617BD9}"/>
              </a:ext>
            </a:extLst>
          </p:cNvPr>
          <p:cNvSpPr>
            <a:spLocks noGrp="1"/>
          </p:cNvSpPr>
          <p:nvPr>
            <p:ph type="body" sz="quarter" idx="13"/>
          </p:nvPr>
        </p:nvSpPr>
        <p:spPr>
          <a:xfrm>
            <a:off x="438945" y="1230452"/>
            <a:ext cx="6230937" cy="5514975"/>
          </a:xfrm>
        </p:spPr>
        <p:txBody>
          <a:bodyPr/>
          <a:lstStyle/>
          <a:p>
            <a:r>
              <a:rPr lang="en-US" altLang="en-US" i="1" dirty="0" err="1"/>
              <a:t>Theileria</a:t>
            </a:r>
            <a:r>
              <a:rPr lang="en-US" altLang="en-US" i="1" dirty="0"/>
              <a:t> </a:t>
            </a:r>
            <a:r>
              <a:rPr lang="en-US" altLang="en-US" i="1" dirty="0" err="1"/>
              <a:t>orientalis</a:t>
            </a:r>
            <a:r>
              <a:rPr lang="en-US" altLang="en-US" i="1" dirty="0"/>
              <a:t> </a:t>
            </a:r>
            <a:r>
              <a:rPr lang="en-US" altLang="en-US" dirty="0"/>
              <a:t>(</a:t>
            </a:r>
            <a:r>
              <a:rPr lang="en-US" altLang="en-US" dirty="0" err="1"/>
              <a:t>ikeda</a:t>
            </a:r>
            <a:r>
              <a:rPr lang="en-US" altLang="en-US" dirty="0"/>
              <a:t>) a </a:t>
            </a:r>
            <a:r>
              <a:rPr lang="en-US" altLang="en-US" dirty="0" err="1"/>
              <a:t>été</a:t>
            </a:r>
            <a:r>
              <a:rPr lang="en-US" altLang="en-US" dirty="0"/>
              <a:t> </a:t>
            </a:r>
            <a:r>
              <a:rPr lang="en-US" altLang="en-US" dirty="0" err="1"/>
              <a:t>détecté</a:t>
            </a:r>
            <a:r>
              <a:rPr lang="en-US" altLang="en-US" dirty="0"/>
              <a:t> dans </a:t>
            </a:r>
            <a:r>
              <a:rPr lang="en-US" altLang="en-US" dirty="0" err="1"/>
              <a:t>plusieurs</a:t>
            </a:r>
            <a:r>
              <a:rPr lang="en-US" altLang="en-US" dirty="0"/>
              <a:t> </a:t>
            </a:r>
            <a:r>
              <a:rPr lang="en-US" altLang="en-US" dirty="0" err="1"/>
              <a:t>comtés</a:t>
            </a:r>
            <a:r>
              <a:rPr lang="en-US" altLang="en-US" dirty="0"/>
              <a:t> du </a:t>
            </a:r>
            <a:r>
              <a:rPr lang="en-US" altLang="en-US" u="sng" dirty="0"/>
              <a:t>Missouri. </a:t>
            </a:r>
            <a:endParaRPr lang="en-US" altLang="en-US" dirty="0"/>
          </a:p>
          <a:p>
            <a:pPr lvl="1"/>
            <a:r>
              <a:rPr lang="en-US" altLang="en-US" dirty="0" err="1"/>
              <a:t>avril</a:t>
            </a:r>
            <a:r>
              <a:rPr lang="en-US" altLang="en-US" dirty="0"/>
              <a:t> 2024</a:t>
            </a:r>
          </a:p>
          <a:p>
            <a:pPr lvl="1"/>
            <a:r>
              <a:rPr lang="en-US" altLang="en-US" dirty="0"/>
              <a:t>9ème </a:t>
            </a:r>
            <a:r>
              <a:rPr lang="en-US" altLang="en-US" dirty="0" err="1"/>
              <a:t>état</a:t>
            </a:r>
            <a:r>
              <a:rPr lang="en-US" altLang="en-US" dirty="0"/>
              <a:t> à signaler le parasite</a:t>
            </a:r>
          </a:p>
          <a:p>
            <a:pPr lvl="1"/>
            <a:r>
              <a:rPr lang="en-US" altLang="en-US" dirty="0" err="1"/>
              <a:t>d'autres</a:t>
            </a:r>
            <a:r>
              <a:rPr lang="en-US" altLang="en-US" dirty="0"/>
              <a:t> </a:t>
            </a:r>
            <a:r>
              <a:rPr lang="en-US" altLang="en-US" dirty="0" err="1"/>
              <a:t>États</a:t>
            </a:r>
            <a:r>
              <a:rPr lang="en-US" altLang="en-US" dirty="0"/>
              <a:t> : Virginie, Virginie-Occidentale, Tennessee, Caroline du Nord, </a:t>
            </a:r>
            <a:r>
              <a:rPr lang="en-US" altLang="en-US" dirty="0" err="1"/>
              <a:t>Pennsylvanie</a:t>
            </a:r>
            <a:r>
              <a:rPr lang="en-US" altLang="en-US" dirty="0"/>
              <a:t>, Kentucky, Kansas et New York.</a:t>
            </a:r>
          </a:p>
          <a:p>
            <a:r>
              <a:rPr lang="en-US" altLang="en-US" u="sng" dirty="0">
                <a:hlinkClick r:id="rId3"/>
              </a:rPr>
              <a:t>Illinois </a:t>
            </a:r>
            <a:r>
              <a:rPr lang="en-US" altLang="en-US" dirty="0"/>
              <a:t>- Mai 2024 - Le </a:t>
            </a:r>
            <a:r>
              <a:rPr lang="en-US" altLang="en-US" dirty="0" err="1"/>
              <a:t>comté</a:t>
            </a:r>
            <a:r>
              <a:rPr lang="en-US" altLang="en-US" dirty="0"/>
              <a:t> de Morgan a </a:t>
            </a:r>
            <a:r>
              <a:rPr lang="en-US" altLang="en-US" dirty="0" err="1"/>
              <a:t>signalé</a:t>
            </a:r>
            <a:r>
              <a:rPr lang="en-US" altLang="en-US" dirty="0"/>
              <a:t> </a:t>
            </a:r>
            <a:r>
              <a:rPr lang="en-US" altLang="en-US" dirty="0" err="1"/>
              <a:t>l'ALHT</a:t>
            </a:r>
            <a:endParaRPr lang="en-US" altLang="en-US" dirty="0"/>
          </a:p>
          <a:p>
            <a:pPr lvl="1"/>
            <a:r>
              <a:rPr lang="en-US" altLang="en-US" dirty="0"/>
              <a:t>20e État à signaler la </a:t>
            </a:r>
            <a:r>
              <a:rPr lang="en-US" altLang="en-US" dirty="0" err="1"/>
              <a:t>tique</a:t>
            </a:r>
            <a:endParaRPr lang="en-US" altLang="en-US" dirty="0"/>
          </a:p>
          <a:p>
            <a:endParaRPr lang="en-CA" altLang="en-US" sz="2400" dirty="0"/>
          </a:p>
        </p:txBody>
      </p:sp>
      <p:sp>
        <p:nvSpPr>
          <p:cNvPr id="28676" name="Rectangle 2">
            <a:extLst>
              <a:ext uri="{FF2B5EF4-FFF2-40B4-BE49-F238E27FC236}">
                <a16:creationId xmlns:a16="http://schemas.microsoft.com/office/drawing/2014/main" id="{D808FD22-8B55-7B33-31B7-4821B8097DAA}"/>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8677" name="TextBox 6">
            <a:extLst>
              <a:ext uri="{FF2B5EF4-FFF2-40B4-BE49-F238E27FC236}">
                <a16:creationId xmlns:a16="http://schemas.microsoft.com/office/drawing/2014/main" id="{00CF635C-BDD2-90F4-C2D9-53D1515CE190}"/>
              </a:ext>
            </a:extLst>
          </p:cNvPr>
          <p:cNvSpPr txBox="1">
            <a:spLocks noChangeArrowheads="1"/>
          </p:cNvSpPr>
          <p:nvPr/>
        </p:nvSpPr>
        <p:spPr bwMode="auto">
          <a:xfrm>
            <a:off x="7254875" y="5295900"/>
            <a:ext cx="45704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Extrait du rapport de situation de l'USDA sur </a:t>
            </a:r>
            <a:r>
              <a:rPr lang="en-CA" altLang="en-US" sz="1400" b="1" i="1"/>
              <a:t>Haemaphysalis </a:t>
            </a:r>
            <a:r>
              <a:rPr lang="en-CA" altLang="en-US" sz="1400" b="1"/>
              <a:t>longicornis (tique asiatique à longues cornes)</a:t>
            </a:r>
          </a:p>
        </p:txBody>
      </p:sp>
      <p:pic>
        <p:nvPicPr>
          <p:cNvPr id="28678" name="Picture 3">
            <a:extLst>
              <a:ext uri="{FF2B5EF4-FFF2-40B4-BE49-F238E27FC236}">
                <a16:creationId xmlns:a16="http://schemas.microsoft.com/office/drawing/2014/main" id="{05B59BA5-9BFE-E888-9C8C-FFAA445A05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5675" y="1236663"/>
            <a:ext cx="4519613" cy="398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a:extLst>
              <a:ext uri="{FF2B5EF4-FFF2-40B4-BE49-F238E27FC236}">
                <a16:creationId xmlns:a16="http://schemas.microsoft.com/office/drawing/2014/main" id="{847EFF49-FA38-4733-EDE0-2FFFBA3CED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6263" y="1687513"/>
            <a:ext cx="3749675" cy="3856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B8A7D8-D3B7-3EBB-726B-03B6CF0E47FD}"/>
              </a:ext>
            </a:extLst>
          </p:cNvPr>
          <p:cNvSpPr>
            <a:spLocks noGrp="1"/>
          </p:cNvSpPr>
          <p:nvPr>
            <p:ph type="title"/>
          </p:nvPr>
        </p:nvSpPr>
        <p:spPr>
          <a:xfrm>
            <a:off x="136525" y="-87313"/>
            <a:ext cx="10515600" cy="1323976"/>
          </a:xfrm>
        </p:spPr>
        <p:txBody>
          <a:bodyPr/>
          <a:lstStyle/>
          <a:p>
            <a:pPr>
              <a:defRPr/>
            </a:pPr>
            <a:r>
              <a:rPr lang="en-US" sz="3200" dirty="0"/>
              <a:t>“New World Screwworm” en Amérique centrale</a:t>
            </a:r>
            <a:endParaRPr lang="en-CA" sz="3200" dirty="0"/>
          </a:p>
        </p:txBody>
      </p:sp>
      <p:sp>
        <p:nvSpPr>
          <p:cNvPr id="30724" name="Text Placeholder 2">
            <a:extLst>
              <a:ext uri="{FF2B5EF4-FFF2-40B4-BE49-F238E27FC236}">
                <a16:creationId xmlns:a16="http://schemas.microsoft.com/office/drawing/2014/main" id="{F6E050DE-5CA6-A9AB-0382-A6B1802E1D5B}"/>
              </a:ext>
            </a:extLst>
          </p:cNvPr>
          <p:cNvSpPr>
            <a:spLocks noGrp="1"/>
          </p:cNvSpPr>
          <p:nvPr>
            <p:ph type="body" sz="quarter" idx="13"/>
          </p:nvPr>
        </p:nvSpPr>
        <p:spPr>
          <a:xfrm>
            <a:off x="320675" y="969963"/>
            <a:ext cx="7988824" cy="5630862"/>
          </a:xfrm>
        </p:spPr>
        <p:txBody>
          <a:bodyPr/>
          <a:lstStyle/>
          <a:p>
            <a:r>
              <a:rPr lang="en-US" altLang="en-US" sz="2400" dirty="0" err="1"/>
              <a:t>Larve</a:t>
            </a:r>
            <a:r>
              <a:rPr lang="en-US" altLang="en-US" sz="2400" dirty="0"/>
              <a:t> de mouche parasite - </a:t>
            </a:r>
            <a:r>
              <a:rPr lang="en-CA" altLang="en-US" sz="2400" i="1" dirty="0" err="1"/>
              <a:t>Cochliomyia</a:t>
            </a:r>
            <a:r>
              <a:rPr lang="en-CA" altLang="en-US" sz="2400" i="1" dirty="0"/>
              <a:t> </a:t>
            </a:r>
            <a:r>
              <a:rPr lang="en-CA" altLang="en-US" sz="2400" i="1" dirty="0" err="1"/>
              <a:t>hominivorax</a:t>
            </a:r>
            <a:r>
              <a:rPr lang="en-CA" altLang="en-US" sz="2400" i="1" dirty="0"/>
              <a:t> </a:t>
            </a:r>
            <a:r>
              <a:rPr lang="en-CA" altLang="en-US" sz="2400" dirty="0" err="1"/>
              <a:t>causant</a:t>
            </a:r>
            <a:r>
              <a:rPr lang="en-CA" altLang="en-US" sz="2400" dirty="0"/>
              <a:t> la </a:t>
            </a:r>
            <a:r>
              <a:rPr lang="en-CA" altLang="en-US" sz="2400" dirty="0" err="1"/>
              <a:t>myiase</a:t>
            </a:r>
            <a:r>
              <a:rPr lang="en-CA" altLang="en-US" sz="2400" dirty="0"/>
              <a:t> des </a:t>
            </a:r>
            <a:r>
              <a:rPr lang="en-CA" altLang="en-US" sz="2400" dirty="0" err="1"/>
              <a:t>plaies</a:t>
            </a:r>
            <a:endParaRPr lang="en-US" altLang="en-US" sz="2400" dirty="0"/>
          </a:p>
          <a:p>
            <a:r>
              <a:rPr lang="en-US" altLang="en-US" sz="2400" u="sng" dirty="0">
                <a:hlinkClick r:id="rId4"/>
              </a:rPr>
              <a:t>Le Costa Rica </a:t>
            </a:r>
            <a:r>
              <a:rPr lang="en-US" altLang="en-US" sz="2400" dirty="0"/>
              <a:t>a </a:t>
            </a:r>
            <a:r>
              <a:rPr lang="en-US" altLang="en-US" sz="2400" dirty="0" err="1"/>
              <a:t>déclaré</a:t>
            </a:r>
            <a:r>
              <a:rPr lang="en-US" altLang="en-US" sz="2400" dirty="0"/>
              <a:t> </a:t>
            </a:r>
            <a:r>
              <a:rPr lang="en-US" altLang="en-US" sz="2400" dirty="0" err="1"/>
              <a:t>une</a:t>
            </a:r>
            <a:r>
              <a:rPr lang="en-US" altLang="en-US" sz="2400" dirty="0"/>
              <a:t> urgence sanitaire </a:t>
            </a:r>
            <a:r>
              <a:rPr lang="en-US" altLang="en-US" sz="2400" dirty="0" err="1"/>
              <a:t>en</a:t>
            </a:r>
            <a:r>
              <a:rPr lang="en-US" altLang="en-US" sz="2400" dirty="0"/>
              <a:t> </a:t>
            </a:r>
            <a:r>
              <a:rPr lang="en-US" altLang="en-US" sz="2400" dirty="0" err="1"/>
              <a:t>février</a:t>
            </a:r>
            <a:r>
              <a:rPr lang="en-US" altLang="en-US" sz="2400" dirty="0"/>
              <a:t> 2024 </a:t>
            </a:r>
          </a:p>
          <a:p>
            <a:pPr lvl="1"/>
            <a:r>
              <a:rPr lang="en-US" altLang="en-US" sz="2000" dirty="0"/>
              <a:t>Mars 2024 - Le </a:t>
            </a:r>
            <a:r>
              <a:rPr lang="en-US" altLang="en-US" sz="2000" dirty="0">
                <a:hlinkClick r:id="rId5"/>
              </a:rPr>
              <a:t>Costa Rica </a:t>
            </a:r>
            <a:r>
              <a:rPr lang="en-US" altLang="en-US" sz="2000" dirty="0"/>
              <a:t>a </a:t>
            </a:r>
            <a:r>
              <a:rPr lang="en-US" altLang="en-US" sz="2000" dirty="0" err="1"/>
              <a:t>signalé</a:t>
            </a:r>
            <a:r>
              <a:rPr lang="en-US" altLang="en-US" sz="2000" dirty="0"/>
              <a:t> 1 </a:t>
            </a:r>
            <a:r>
              <a:rPr lang="en-US" altLang="en-US" sz="2000" dirty="0" err="1"/>
              <a:t>cas</a:t>
            </a:r>
            <a:r>
              <a:rPr lang="en-US" altLang="en-US" sz="2000" dirty="0"/>
              <a:t> </a:t>
            </a:r>
            <a:r>
              <a:rPr lang="en-US" altLang="en-US" sz="2000" dirty="0" err="1"/>
              <a:t>humain</a:t>
            </a:r>
            <a:r>
              <a:rPr lang="en-US" altLang="en-US" sz="2000" baseline="30000" dirty="0" err="1"/>
              <a:t>st</a:t>
            </a:r>
            <a:r>
              <a:rPr lang="en-US" altLang="en-US" sz="2000" dirty="0"/>
              <a:t> </a:t>
            </a:r>
          </a:p>
          <a:p>
            <a:pPr lvl="1"/>
            <a:r>
              <a:rPr lang="en-US" altLang="en-US" sz="2000" b="1" dirty="0"/>
              <a:t>Juillet 2024 </a:t>
            </a:r>
            <a:r>
              <a:rPr lang="en-US" altLang="en-US" sz="2000" b="1" dirty="0">
                <a:hlinkClick r:id="rId6"/>
              </a:rPr>
              <a:t>~3000 </a:t>
            </a:r>
            <a:r>
              <a:rPr lang="en-US" altLang="en-US" sz="2000" b="1" dirty="0" err="1">
                <a:hlinkClick r:id="rId6"/>
              </a:rPr>
              <a:t>cas</a:t>
            </a:r>
            <a:r>
              <a:rPr lang="en-US" altLang="en-US" sz="2000" b="1" dirty="0">
                <a:hlinkClick r:id="rId6"/>
              </a:rPr>
              <a:t> chez les </a:t>
            </a:r>
            <a:r>
              <a:rPr lang="en-US" altLang="en-US" sz="2000" b="1" dirty="0" err="1">
                <a:hlinkClick r:id="rId6"/>
              </a:rPr>
              <a:t>animaux</a:t>
            </a:r>
            <a:endParaRPr lang="en-US" altLang="en-US" sz="2000" b="1" dirty="0"/>
          </a:p>
          <a:p>
            <a:pPr lvl="1"/>
            <a:r>
              <a:rPr lang="en-US" altLang="en-US" sz="2000" b="1" dirty="0"/>
              <a:t>11 </a:t>
            </a:r>
            <a:r>
              <a:rPr lang="en-US" altLang="en-US" sz="2000" b="1" dirty="0" err="1"/>
              <a:t>cas</a:t>
            </a:r>
            <a:r>
              <a:rPr lang="en-US" altLang="en-US" sz="2000" b="1" dirty="0"/>
              <a:t> </a:t>
            </a:r>
            <a:r>
              <a:rPr lang="en-US" altLang="en-US" sz="2000" b="1" dirty="0" err="1"/>
              <a:t>humains</a:t>
            </a:r>
            <a:r>
              <a:rPr lang="en-US" altLang="en-US" sz="2000" b="1" dirty="0"/>
              <a:t> au total, 2 </a:t>
            </a:r>
            <a:r>
              <a:rPr lang="en-US" altLang="en-US" sz="2000" b="1" dirty="0" err="1"/>
              <a:t>décès</a:t>
            </a:r>
            <a:r>
              <a:rPr lang="en-US" altLang="en-US" sz="2000" b="1" dirty="0"/>
              <a:t> (avec </a:t>
            </a:r>
            <a:r>
              <a:rPr lang="en-US" altLang="en-US" sz="2000" b="1" dirty="0" err="1"/>
              <a:t>comorbidités</a:t>
            </a:r>
            <a:r>
              <a:rPr lang="en-US" altLang="en-US" sz="2000" b="1" dirty="0"/>
              <a:t>)</a:t>
            </a:r>
          </a:p>
          <a:p>
            <a:pPr lvl="1"/>
            <a:r>
              <a:rPr lang="en-CA" altLang="en-US" sz="2000" b="1" dirty="0" err="1">
                <a:hlinkClick r:id="rId7"/>
              </a:rPr>
              <a:t>Souche</a:t>
            </a:r>
            <a:r>
              <a:rPr lang="en-CA" altLang="en-US" sz="2000" b="1" dirty="0">
                <a:hlinkClick r:id="rId7"/>
              </a:rPr>
              <a:t> de mouche plus </a:t>
            </a:r>
            <a:r>
              <a:rPr lang="en-CA" altLang="en-US" sz="2000" b="1" dirty="0" err="1">
                <a:hlinkClick r:id="rId7"/>
              </a:rPr>
              <a:t>agressive</a:t>
            </a:r>
            <a:r>
              <a:rPr lang="en-CA" altLang="en-US" sz="2000" b="1" dirty="0"/>
              <a:t>, se </a:t>
            </a:r>
            <a:r>
              <a:rPr lang="en-CA" altLang="en-US" sz="2000" b="1" dirty="0" err="1"/>
              <a:t>déplaçant</a:t>
            </a:r>
            <a:r>
              <a:rPr lang="en-CA" altLang="en-US" sz="2000" b="1" dirty="0"/>
              <a:t> plus </a:t>
            </a:r>
            <a:r>
              <a:rPr lang="en-CA" altLang="en-US" sz="2000" b="1" dirty="0" err="1"/>
              <a:t>rapidement</a:t>
            </a:r>
            <a:r>
              <a:rPr lang="en-CA" altLang="en-US" sz="2000" b="1" dirty="0"/>
              <a:t> et </a:t>
            </a:r>
            <a:r>
              <a:rPr lang="en-CA" altLang="en-US" sz="2000" b="1" dirty="0" err="1"/>
              <a:t>préférant</a:t>
            </a:r>
            <a:r>
              <a:rPr lang="en-CA" altLang="en-US" sz="2000" b="1" dirty="0"/>
              <a:t> </a:t>
            </a:r>
            <a:r>
              <a:rPr lang="en-CA" altLang="en-US" sz="2000" b="1" dirty="0" err="1"/>
              <a:t>s'accoupler</a:t>
            </a:r>
            <a:r>
              <a:rPr lang="en-CA" altLang="en-US" sz="2000" b="1" dirty="0"/>
              <a:t> avec des mouches des champs</a:t>
            </a:r>
          </a:p>
          <a:p>
            <a:r>
              <a:rPr lang="en-US" altLang="en-US" sz="2400" b="1" u="sng" dirty="0">
                <a:hlinkClick r:id="rId8"/>
              </a:rPr>
              <a:t>Le Panama </a:t>
            </a:r>
            <a:r>
              <a:rPr lang="en-US" altLang="en-US" sz="2400" b="1" dirty="0"/>
              <a:t>a </a:t>
            </a:r>
            <a:r>
              <a:rPr lang="en-US" altLang="en-US" sz="2400" b="1" dirty="0" err="1"/>
              <a:t>signalé</a:t>
            </a:r>
            <a:r>
              <a:rPr lang="en-US" altLang="en-US" sz="2400" b="1" dirty="0"/>
              <a:t> plus de 4 700 </a:t>
            </a:r>
            <a:r>
              <a:rPr lang="en-US" altLang="en-US" sz="2400" b="1" dirty="0" err="1"/>
              <a:t>cas</a:t>
            </a:r>
            <a:r>
              <a:rPr lang="en-US" altLang="en-US" sz="2400" b="1" dirty="0"/>
              <a:t> chez le </a:t>
            </a:r>
            <a:r>
              <a:rPr lang="en-US" altLang="en-US" sz="2400" b="1" dirty="0" err="1"/>
              <a:t>bétail</a:t>
            </a:r>
            <a:r>
              <a:rPr lang="en-US" altLang="en-US" sz="2400" b="1" dirty="0"/>
              <a:t> et 21 </a:t>
            </a:r>
            <a:r>
              <a:rPr lang="en-US" altLang="en-US" sz="2400" b="1" dirty="0" err="1"/>
              <a:t>cas</a:t>
            </a:r>
            <a:r>
              <a:rPr lang="en-US" altLang="en-US" sz="2400" b="1" dirty="0"/>
              <a:t> chez </a:t>
            </a:r>
            <a:r>
              <a:rPr lang="en-US" altLang="en-US" sz="2400" b="1" dirty="0" err="1"/>
              <a:t>l'homme</a:t>
            </a:r>
            <a:r>
              <a:rPr lang="en-US" altLang="en-US" sz="2400" b="1" dirty="0"/>
              <a:t> </a:t>
            </a:r>
            <a:r>
              <a:rPr lang="en-US" altLang="en-US" sz="2400" b="1" dirty="0" err="1"/>
              <a:t>depuis</a:t>
            </a:r>
            <a:r>
              <a:rPr lang="en-US" altLang="en-US" sz="2400" b="1" dirty="0"/>
              <a:t> le début de </a:t>
            </a:r>
            <a:r>
              <a:rPr lang="en-US" altLang="en-US" sz="2400" b="1" dirty="0" err="1"/>
              <a:t>l'année</a:t>
            </a:r>
            <a:endParaRPr lang="en-US" altLang="en-US" sz="2400" b="1" dirty="0"/>
          </a:p>
          <a:p>
            <a:r>
              <a:rPr lang="en-US" altLang="en-US" sz="2400" b="1" dirty="0">
                <a:hlinkClick r:id="rId9"/>
              </a:rPr>
              <a:t>Le Nicaragua a </a:t>
            </a:r>
            <a:r>
              <a:rPr lang="en-US" altLang="en-US" sz="2400" b="1" dirty="0" err="1"/>
              <a:t>déclaré</a:t>
            </a:r>
            <a:r>
              <a:rPr lang="en-US" altLang="en-US" sz="2400" b="1" dirty="0"/>
              <a:t> </a:t>
            </a:r>
            <a:r>
              <a:rPr lang="en-US" altLang="en-US" sz="2400" b="1" dirty="0" err="1"/>
              <a:t>une</a:t>
            </a:r>
            <a:r>
              <a:rPr lang="en-US" altLang="en-US" sz="2400" b="1" dirty="0"/>
              <a:t> </a:t>
            </a:r>
            <a:r>
              <a:rPr lang="en-US" altLang="en-US" sz="2400" b="1" dirty="0" err="1"/>
              <a:t>alerte</a:t>
            </a:r>
            <a:r>
              <a:rPr lang="en-US" altLang="en-US" sz="2400" b="1" dirty="0"/>
              <a:t> sanitaire </a:t>
            </a:r>
            <a:r>
              <a:rPr lang="en-US" altLang="en-US" sz="2400" b="1" dirty="0" err="1"/>
              <a:t>animale</a:t>
            </a:r>
            <a:r>
              <a:rPr lang="en-US" altLang="en-US" sz="2400" b="1" dirty="0"/>
              <a:t> </a:t>
            </a:r>
            <a:r>
              <a:rPr lang="en-US" altLang="en-US" sz="2400" b="1" dirty="0" err="1"/>
              <a:t>en</a:t>
            </a:r>
            <a:r>
              <a:rPr lang="en-US" altLang="en-US" sz="2400" b="1" dirty="0"/>
              <a:t> </a:t>
            </a:r>
            <a:r>
              <a:rPr lang="en-US" altLang="en-US" sz="2400" b="1" dirty="0" err="1"/>
              <a:t>avril</a:t>
            </a:r>
            <a:r>
              <a:rPr lang="en-US" altLang="en-US" sz="2400" b="1" dirty="0"/>
              <a:t> 2024 - a </a:t>
            </a:r>
            <a:r>
              <a:rPr lang="en-US" altLang="en-US" sz="2400" b="1" dirty="0" err="1"/>
              <a:t>signalé</a:t>
            </a:r>
            <a:r>
              <a:rPr lang="en-US" altLang="en-US" sz="2400" b="1" dirty="0"/>
              <a:t> </a:t>
            </a:r>
            <a:r>
              <a:rPr lang="en-CA" altLang="en-US" sz="2400" b="1" dirty="0"/>
              <a:t>&gt;55 </a:t>
            </a:r>
            <a:r>
              <a:rPr lang="en-CA" altLang="en-US" sz="2400" b="1" dirty="0" err="1"/>
              <a:t>cas</a:t>
            </a:r>
            <a:r>
              <a:rPr lang="en-CA" altLang="en-US" sz="2400" b="1" dirty="0"/>
              <a:t> (41 </a:t>
            </a:r>
            <a:r>
              <a:rPr lang="en-CA" altLang="en-US" sz="2400" b="1" dirty="0" err="1"/>
              <a:t>cas</a:t>
            </a:r>
            <a:r>
              <a:rPr lang="en-CA" altLang="en-US" sz="2400" b="1" dirty="0"/>
              <a:t> chez les </a:t>
            </a:r>
            <a:r>
              <a:rPr lang="en-CA" altLang="en-US" sz="2400" b="1" dirty="0" err="1"/>
              <a:t>bovins</a:t>
            </a:r>
            <a:r>
              <a:rPr lang="en-CA" altLang="en-US" sz="2400" b="1" dirty="0"/>
              <a:t>, 8 chez les </a:t>
            </a:r>
            <a:r>
              <a:rPr lang="en-CA" altLang="en-US" sz="2400" b="1" dirty="0" err="1"/>
              <a:t>porcs</a:t>
            </a:r>
            <a:r>
              <a:rPr lang="en-CA" altLang="en-US" sz="2400" b="1" dirty="0"/>
              <a:t>, 4 chez les </a:t>
            </a:r>
            <a:r>
              <a:rPr lang="en-CA" altLang="en-US" sz="2400" b="1" dirty="0" err="1"/>
              <a:t>chevaux</a:t>
            </a:r>
            <a:r>
              <a:rPr lang="en-CA" altLang="en-US" sz="2400" b="1" dirty="0"/>
              <a:t> et 2 chez les </a:t>
            </a:r>
            <a:r>
              <a:rPr lang="en-CA" altLang="en-US" sz="2400" b="1" dirty="0" err="1"/>
              <a:t>chiens</a:t>
            </a:r>
            <a:r>
              <a:rPr lang="en-CA" altLang="en-US" sz="2400" b="1" dirty="0"/>
              <a:t>), </a:t>
            </a:r>
            <a:r>
              <a:rPr lang="en-CA" altLang="en-US" sz="2400" b="1" dirty="0" err="1"/>
              <a:t>aucun</a:t>
            </a:r>
            <a:r>
              <a:rPr lang="en-CA" altLang="en-US" sz="2400" b="1" dirty="0"/>
              <a:t> </a:t>
            </a:r>
            <a:r>
              <a:rPr lang="en-CA" altLang="en-US" sz="2400" b="1" dirty="0" err="1"/>
              <a:t>cas</a:t>
            </a:r>
            <a:r>
              <a:rPr lang="en-CA" altLang="en-US" sz="2400" b="1" dirty="0"/>
              <a:t> </a:t>
            </a:r>
            <a:r>
              <a:rPr lang="en-CA" altLang="en-US" sz="2400" b="1" dirty="0" err="1"/>
              <a:t>humain</a:t>
            </a:r>
            <a:r>
              <a:rPr lang="en-CA" altLang="en-US" sz="2400" b="1" dirty="0"/>
              <a:t> pour </a:t>
            </a:r>
            <a:r>
              <a:rPr lang="en-CA" altLang="en-US" sz="2400" b="1" dirty="0" err="1"/>
              <a:t>l'instant</a:t>
            </a:r>
            <a:endParaRPr lang="en-CA" altLang="en-US" sz="2400" b="1" dirty="0"/>
          </a:p>
          <a:p>
            <a:r>
              <a:rPr lang="en-CA" altLang="en-US" sz="2400" b="1" dirty="0">
                <a:hlinkClick r:id="rId10"/>
              </a:rPr>
              <a:t>Le </a:t>
            </a:r>
            <a:r>
              <a:rPr lang="en-CA" altLang="en-US" sz="2400" b="1" dirty="0" err="1">
                <a:hlinkClick r:id="rId10"/>
              </a:rPr>
              <a:t>Mexique</a:t>
            </a:r>
            <a:r>
              <a:rPr lang="en-CA" altLang="en-US" sz="2400" b="1" dirty="0">
                <a:hlinkClick r:id="rId10"/>
              </a:rPr>
              <a:t> </a:t>
            </a:r>
            <a:r>
              <a:rPr lang="en-CA" altLang="en-US" sz="2400" b="1" dirty="0" err="1"/>
              <a:t>est</a:t>
            </a:r>
            <a:r>
              <a:rPr lang="en-CA" altLang="en-US" sz="2400" b="1" dirty="0"/>
              <a:t> </a:t>
            </a:r>
            <a:r>
              <a:rPr lang="en-CA" altLang="en-US" sz="2400" b="1" dirty="0" err="1"/>
              <a:t>en</a:t>
            </a:r>
            <a:r>
              <a:rPr lang="en-CA" altLang="en-US" sz="2400" b="1" dirty="0"/>
              <a:t> </a:t>
            </a:r>
            <a:r>
              <a:rPr lang="en-CA" altLang="en-US" sz="2400" b="1" dirty="0" err="1"/>
              <a:t>alerte</a:t>
            </a:r>
            <a:r>
              <a:rPr lang="en-CA" altLang="en-US" sz="2400" b="1" dirty="0"/>
              <a:t> et a </a:t>
            </a:r>
            <a:r>
              <a:rPr lang="en-CA" altLang="en-US" sz="2400" b="1" dirty="0" err="1"/>
              <a:t>renforcé</a:t>
            </a:r>
            <a:r>
              <a:rPr lang="en-CA" altLang="en-US" sz="2400" b="1" dirty="0"/>
              <a:t> </a:t>
            </a:r>
            <a:r>
              <a:rPr lang="en-CA" altLang="en-US" sz="2400" b="1" dirty="0" err="1"/>
              <a:t>ses</a:t>
            </a:r>
            <a:r>
              <a:rPr lang="en-CA" altLang="en-US" sz="2400" b="1" dirty="0"/>
              <a:t> </a:t>
            </a:r>
            <a:r>
              <a:rPr lang="en-CA" altLang="en-US" sz="2400" b="1" dirty="0" err="1"/>
              <a:t>mesures</a:t>
            </a:r>
            <a:r>
              <a:rPr lang="en-CA" altLang="en-US" sz="2400" b="1" dirty="0"/>
              <a:t> de </a:t>
            </a:r>
            <a:r>
              <a:rPr lang="en-CA" altLang="en-US" sz="2400" b="1" dirty="0" err="1"/>
              <a:t>prévention</a:t>
            </a:r>
            <a:endParaRPr lang="en-CA" altLang="en-US" sz="2400" b="1" dirty="0"/>
          </a:p>
          <a:p>
            <a:endParaRPr lang="en-CA" altLang="en-US" sz="2400" dirty="0"/>
          </a:p>
        </p:txBody>
      </p:sp>
      <p:sp>
        <p:nvSpPr>
          <p:cNvPr id="4" name="Slide Number Placeholder 3">
            <a:extLst>
              <a:ext uri="{FF2B5EF4-FFF2-40B4-BE49-F238E27FC236}">
                <a16:creationId xmlns:a16="http://schemas.microsoft.com/office/drawing/2014/main" id="{AD1BA038-1EDC-6063-26A1-8404834FD80A}"/>
              </a:ext>
            </a:extLst>
          </p:cNvPr>
          <p:cNvSpPr>
            <a:spLocks noGrp="1"/>
          </p:cNvSpPr>
          <p:nvPr>
            <p:ph type="sldNum" sz="quarter" idx="14"/>
          </p:nvPr>
        </p:nvSpPr>
        <p:spPr>
          <a:xfrm>
            <a:off x="10663238" y="604838"/>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11"/>
              </a:rPr>
              <a:t>k7576-1 : USDA ARS</a:t>
            </a:r>
            <a:endParaRPr lang="en-US" dirty="0">
              <a:solidFill>
                <a:schemeClr val="tx1">
                  <a:tint val="75000"/>
                </a:schemeClr>
              </a:solidFill>
              <a:latin typeface="+mn-lt"/>
            </a:endParaRPr>
          </a:p>
        </p:txBody>
      </p:sp>
      <p:sp>
        <p:nvSpPr>
          <p:cNvPr id="30726" name="Rectangle 2">
            <a:extLst>
              <a:ext uri="{FF2B5EF4-FFF2-40B4-BE49-F238E27FC236}">
                <a16:creationId xmlns:a16="http://schemas.microsoft.com/office/drawing/2014/main" id="{DAD78A75-1CD6-7780-E0F3-44DF716CD604}"/>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0727" name="Picture 2">
            <a:extLst>
              <a:ext uri="{FF2B5EF4-FFF2-40B4-BE49-F238E27FC236}">
                <a16:creationId xmlns:a16="http://schemas.microsoft.com/office/drawing/2014/main" id="{C1F66D37-3168-89AE-9744-04665F875EA5}"/>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290175" y="958850"/>
            <a:ext cx="1820863" cy="1857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26903</TotalTime>
  <Words>2575</Words>
  <Application>Microsoft Office PowerPoint</Application>
  <PresentationFormat>Widescreen</PresentationFormat>
  <Paragraphs>187</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GothamNarrow-Book</vt:lpstr>
      <vt:lpstr>Open Sans</vt:lpstr>
      <vt:lpstr>Poppins-Regular</vt:lpstr>
      <vt:lpstr>Rubik</vt:lpstr>
      <vt:lpstr>Segoe UI</vt:lpstr>
      <vt:lpstr>2_Office Theme</vt:lpstr>
      <vt:lpstr>Communauté des maladies émergentes et zoonotiques Identifier les risques émergents grâce à l'intelligence collective</vt:lpstr>
      <vt:lpstr>Virus de la fièvre catarrhale du mouton (BTV-3) en Europe</vt:lpstr>
      <vt:lpstr>Virus de la fièvre catarrhale du mouton (BTV-3) en Europe</vt:lpstr>
      <vt:lpstr>Virus de la fièvre catarrhale du mouton - Évaluation des risques au Royaume-Uni (BTV-3 et BTV-8)</vt:lpstr>
      <vt:lpstr>PowerPoint Presentation</vt:lpstr>
      <vt:lpstr>La fièvre Q</vt:lpstr>
      <vt:lpstr>Encéphalopathie spongiforme bovine</vt:lpstr>
      <vt:lpstr>Tique Longhorn et Theileriosis aux Etats-Unis</vt:lpstr>
      <vt:lpstr>“New World Screwworm” en Amérique centrale</vt:lpstr>
      <vt:lpstr>Fièvre aphteuse</vt:lpstr>
      <vt:lpstr>Fièvre hémorragique de Crimée-Congo</vt:lpstr>
      <vt:lpstr>Maladie de la peau grumeleuse</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docId:62579D973C7C471137D1833EA8F82035</cp:keywords>
  <cp:lastModifiedBy>Murray Gillies</cp:lastModifiedBy>
  <cp:revision>493</cp:revision>
  <dcterms:created xsi:type="dcterms:W3CDTF">2020-02-07T23:34:08Z</dcterms:created>
  <dcterms:modified xsi:type="dcterms:W3CDTF">2024-07-18T18:33:40Z</dcterms:modified>
</cp:coreProperties>
</file>