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0"/>
  </p:notesMasterIdLst>
  <p:sldIdLst>
    <p:sldId id="497" r:id="rId5"/>
    <p:sldId id="512" r:id="rId6"/>
    <p:sldId id="496" r:id="rId7"/>
    <p:sldId id="513" r:id="rId8"/>
    <p:sldId id="514" r:id="rId9"/>
    <p:sldId id="515" r:id="rId10"/>
    <p:sldId id="516" r:id="rId11"/>
    <p:sldId id="517" r:id="rId12"/>
    <p:sldId id="502" r:id="rId13"/>
    <p:sldId id="503" r:id="rId14"/>
    <p:sldId id="505" r:id="rId15"/>
    <p:sldId id="506" r:id="rId16"/>
    <p:sldId id="519" r:id="rId17"/>
    <p:sldId id="520" r:id="rId18"/>
    <p:sldId id="511" r:id="rId1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7D4EA1-9806-4701-A1E9-8949298C5C9F}" v="2" dt="2025-10-24T14:36:30.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5" autoAdjust="0"/>
    <p:restoredTop sz="79268" autoAdjust="0"/>
  </p:normalViewPr>
  <p:slideViewPr>
    <p:cSldViewPr snapToGrid="0">
      <p:cViewPr varScale="1">
        <p:scale>
          <a:sx n="50" d="100"/>
          <a:sy n="50" d="100"/>
        </p:scale>
        <p:origin x="1140" y="2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ray Gillies" userId="1cd6b1ce-44ca-4ba9-a610-e2ff726d2f20" providerId="ADAL" clId="{BFEE193D-7912-475D-9D12-C35F0A568EA7}"/>
    <pc:docChg chg="modSld">
      <pc:chgData name="Murray Gillies" userId="1cd6b1ce-44ca-4ba9-a610-e2ff726d2f20" providerId="ADAL" clId="{BFEE193D-7912-475D-9D12-C35F0A568EA7}" dt="2025-10-24T14:37:09.649" v="15" actId="20577"/>
      <pc:docMkLst>
        <pc:docMk/>
      </pc:docMkLst>
      <pc:sldChg chg="modSp mod">
        <pc:chgData name="Murray Gillies" userId="1cd6b1ce-44ca-4ba9-a610-e2ff726d2f20" providerId="ADAL" clId="{BFEE193D-7912-475D-9D12-C35F0A568EA7}" dt="2025-10-24T14:37:09.649" v="15" actId="20577"/>
        <pc:sldMkLst>
          <pc:docMk/>
          <pc:sldMk cId="0" sldId="497"/>
        </pc:sldMkLst>
        <pc:spChg chg="mod">
          <ac:chgData name="Murray Gillies" userId="1cd6b1ce-44ca-4ba9-a610-e2ff726d2f20" providerId="ADAL" clId="{BFEE193D-7912-475D-9D12-C35F0A568EA7}" dt="2025-10-24T14:37:09.649" v="15" actId="20577"/>
          <ac:spMkLst>
            <pc:docMk/>
            <pc:sldMk cId="0" sldId="497"/>
            <ac:spMk id="9" creationId="{E08E6B03-7924-2C7B-006E-34FD3714991D}"/>
          </ac:spMkLst>
        </pc:spChg>
      </pc:sldChg>
      <pc:sldChg chg="modNotes">
        <pc:chgData name="Murray Gillies" userId="1cd6b1ce-44ca-4ba9-a610-e2ff726d2f20" providerId="ADAL" clId="{BFEE193D-7912-475D-9D12-C35F0A568EA7}" dt="2025-10-24T14:36:30.960" v="8"/>
        <pc:sldMkLst>
          <pc:docMk/>
          <pc:sldMk cId="0" sldId="503"/>
        </pc:sldMkLst>
      </pc:sldChg>
      <pc:sldChg chg="modSp modNotes">
        <pc:chgData name="Murray Gillies" userId="1cd6b1ce-44ca-4ba9-a610-e2ff726d2f20" providerId="ADAL" clId="{BFEE193D-7912-475D-9D12-C35F0A568EA7}" dt="2025-10-24T14:36:30.960" v="8"/>
        <pc:sldMkLst>
          <pc:docMk/>
          <pc:sldMk cId="0" sldId="505"/>
        </pc:sldMkLst>
        <pc:spChg chg="mod">
          <ac:chgData name="Murray Gillies" userId="1cd6b1ce-44ca-4ba9-a610-e2ff726d2f20" providerId="ADAL" clId="{BFEE193D-7912-475D-9D12-C35F0A568EA7}" dt="2025-10-24T14:36:30.960" v="8"/>
          <ac:spMkLst>
            <pc:docMk/>
            <pc:sldMk cId="0" sldId="505"/>
            <ac:spMk id="34824" creationId="{F2EEA31D-28BB-E5E0-90BA-400545E4464A}"/>
          </ac:spMkLst>
        </pc:spChg>
      </pc:sldChg>
      <pc:sldChg chg="modSp">
        <pc:chgData name="Murray Gillies" userId="1cd6b1ce-44ca-4ba9-a610-e2ff726d2f20" providerId="ADAL" clId="{BFEE193D-7912-475D-9D12-C35F0A568EA7}" dt="2025-10-24T14:36:30.960" v="8"/>
        <pc:sldMkLst>
          <pc:docMk/>
          <pc:sldMk cId="0" sldId="511"/>
        </pc:sldMkLst>
        <pc:spChg chg="mod">
          <ac:chgData name="Murray Gillies" userId="1cd6b1ce-44ca-4ba9-a610-e2ff726d2f20" providerId="ADAL" clId="{BFEE193D-7912-475D-9D12-C35F0A568EA7}" dt="2025-10-24T14:36:30.960" v="8"/>
          <ac:spMkLst>
            <pc:docMk/>
            <pc:sldMk cId="0" sldId="511"/>
            <ac:spMk id="43011" creationId="{D72A29BA-6810-5B75-7E64-6B4D986B7691}"/>
          </ac:spMkLst>
        </pc:spChg>
      </pc:sldChg>
      <pc:sldChg chg="modSp mod modNotes">
        <pc:chgData name="Murray Gillies" userId="1cd6b1ce-44ca-4ba9-a610-e2ff726d2f20" providerId="ADAL" clId="{BFEE193D-7912-475D-9D12-C35F0A568EA7}" dt="2025-10-24T14:36:30.960" v="8"/>
        <pc:sldMkLst>
          <pc:docMk/>
          <pc:sldMk cId="0" sldId="514"/>
        </pc:sldMkLst>
        <pc:spChg chg="mod">
          <ac:chgData name="Murray Gillies" userId="1cd6b1ce-44ca-4ba9-a610-e2ff726d2f20" providerId="ADAL" clId="{BFEE193D-7912-475D-9D12-C35F0A568EA7}" dt="2025-10-24T14:36:30.960" v="8"/>
          <ac:spMkLst>
            <pc:docMk/>
            <pc:sldMk cId="0" sldId="514"/>
            <ac:spMk id="22537" creationId="{754713A2-6393-4D20-96CF-E2054563B4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A9B0D5-D13B-C34E-B581-669A381F25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BF23479-5167-FC63-DAF4-7412520F4E3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78A053B-D574-4462-84CD-A5E38C021AB1}" type="datetimeFigureOut">
              <a:rPr lang="en-US"/>
              <a:t>10/24/2025</a:t>
            </a:fld>
            <a:endParaRPr lang="en-US"/>
          </a:p>
        </p:txBody>
      </p:sp>
      <p:sp>
        <p:nvSpPr>
          <p:cNvPr id="4" name="Slide Image Placeholder 3">
            <a:extLst>
              <a:ext uri="{FF2B5EF4-FFF2-40B4-BE49-F238E27FC236}">
                <a16:creationId xmlns:a16="http://schemas.microsoft.com/office/drawing/2014/main" id="{E7EF15BA-3558-6064-02C2-B34939E1F97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A401869-9C2E-9C0C-E5BD-02E411200CE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Modifier les styles de texte principaux</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6" name="Footer Placeholder 5">
            <a:extLst>
              <a:ext uri="{FF2B5EF4-FFF2-40B4-BE49-F238E27FC236}">
                <a16:creationId xmlns:a16="http://schemas.microsoft.com/office/drawing/2014/main" id="{A9B4F8C9-0F65-3533-5967-1B78AEAB19D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7E79B48-6281-F2B0-156D-9093DE390C7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5636AFC-7753-44FE-B2F3-85B94AB44C29}"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D141799-DA5E-D495-B2A3-A1AF0D84F2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A9BEC94D-0DB4-B7B6-58CC-E4FEA9E438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~3-4 Mise à jour de </a:t>
            </a:r>
            <a:r>
              <a:rPr lang="en-US" altLang="en-US" dirty="0" err="1"/>
              <a:t>l'analyse</a:t>
            </a:r>
            <a:r>
              <a:rPr lang="en-US" altLang="en-US" dirty="0"/>
              <a:t> </a:t>
            </a:r>
            <a:r>
              <a:rPr lang="en-US" altLang="en-US" dirty="0" err="1"/>
              <a:t>environnementale</a:t>
            </a:r>
            <a:r>
              <a:rPr lang="en-US" altLang="en-US" dirty="0"/>
              <a:t> sur les </a:t>
            </a:r>
            <a:r>
              <a:rPr lang="en-US" altLang="en-US" dirty="0" err="1"/>
              <a:t>signaux</a:t>
            </a:r>
            <a:r>
              <a:rPr lang="en-US" altLang="en-US" dirty="0"/>
              <a:t> </a:t>
            </a:r>
            <a:r>
              <a:rPr lang="en-US" altLang="en-US" dirty="0" err="1"/>
              <a:t>liés</a:t>
            </a:r>
            <a:r>
              <a:rPr lang="en-US" altLang="en-US" dirty="0"/>
              <a:t> aux </a:t>
            </a:r>
            <a:r>
              <a:rPr lang="en-US" altLang="en-US" dirty="0" err="1"/>
              <a:t>bovins</a:t>
            </a:r>
            <a:endParaRPr lang="en-US" altLang="en-US" dirty="0"/>
          </a:p>
        </p:txBody>
      </p:sp>
      <p:sp>
        <p:nvSpPr>
          <p:cNvPr id="15364" name="Slide Number Placeholder 3">
            <a:extLst>
              <a:ext uri="{FF2B5EF4-FFF2-40B4-BE49-F238E27FC236}">
                <a16:creationId xmlns:a16="http://schemas.microsoft.com/office/drawing/2014/main" id="{B39B2A12-F697-CA6F-C0C6-0F15BCC760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9B1033C-59FC-4FE1-9CDD-481B17ECF4D4}" type="slidenum">
              <a:rPr lang="en-US" altLang="en-US" smtClean="0">
                <a:solidFill>
                  <a:srgbClr val="000000"/>
                </a:solidFill>
              </a:r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B290E942-EEF6-9432-59F2-76AE2C3F07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2D06172-221F-83B4-4D3F-7F4165D54C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err="1"/>
              <a:t>Depuis</a:t>
            </a:r>
            <a:r>
              <a:rPr lang="en-CA" altLang="en-US" dirty="0"/>
              <a:t> le début de </a:t>
            </a:r>
            <a:r>
              <a:rPr lang="en-CA" altLang="en-US" dirty="0" err="1"/>
              <a:t>l'année</a:t>
            </a:r>
            <a:r>
              <a:rPr lang="en-CA" altLang="en-US" dirty="0"/>
              <a:t> (</a:t>
            </a:r>
            <a:r>
              <a:rPr lang="en-CA" altLang="en-US" dirty="0" err="1"/>
              <a:t>mais</a:t>
            </a:r>
            <a:r>
              <a:rPr lang="en-CA" altLang="en-US" dirty="0"/>
              <a:t> surtout </a:t>
            </a:r>
            <a:r>
              <a:rPr lang="en-CA" altLang="en-US" dirty="0" err="1"/>
              <a:t>en</a:t>
            </a:r>
            <a:r>
              <a:rPr lang="en-CA" altLang="en-US" dirty="0"/>
              <a:t> </a:t>
            </a:r>
            <a:r>
              <a:rPr lang="en-CA" altLang="en-US" dirty="0" err="1"/>
              <a:t>septembre</a:t>
            </a:r>
            <a:r>
              <a:rPr lang="en-CA" altLang="en-US" dirty="0"/>
              <a:t>), la </a:t>
            </a:r>
            <a:r>
              <a:rPr lang="en-CA" altLang="en-US" dirty="0" err="1"/>
              <a:t>Turquie</a:t>
            </a:r>
            <a:r>
              <a:rPr lang="en-CA" altLang="en-US" dirty="0"/>
              <a:t> a </a:t>
            </a:r>
            <a:r>
              <a:rPr lang="en-CA" altLang="en-US" dirty="0" err="1"/>
              <a:t>signalé</a:t>
            </a:r>
            <a:r>
              <a:rPr lang="en-CA" altLang="en-US" dirty="0"/>
              <a:t> 487 </a:t>
            </a:r>
            <a:r>
              <a:rPr lang="en-CA" altLang="en-US" dirty="0" err="1"/>
              <a:t>cas</a:t>
            </a:r>
            <a:r>
              <a:rPr lang="en-CA" altLang="en-US" dirty="0"/>
              <a:t> de </a:t>
            </a:r>
            <a:r>
              <a:rPr lang="en-CA" altLang="en-US" dirty="0" err="1"/>
              <a:t>fièvre</a:t>
            </a:r>
            <a:r>
              <a:rPr lang="en-CA" altLang="en-US" dirty="0"/>
              <a:t> </a:t>
            </a:r>
            <a:r>
              <a:rPr lang="en-CA" altLang="en-US" dirty="0" err="1"/>
              <a:t>aphteuse</a:t>
            </a:r>
            <a:r>
              <a:rPr lang="en-CA" altLang="en-US" dirty="0"/>
              <a:t> SAT-1, 223 de type O, 92 SAT-2, 85 non </a:t>
            </a:r>
            <a:r>
              <a:rPr lang="en-CA" altLang="en-US" dirty="0" err="1"/>
              <a:t>typés</a:t>
            </a:r>
            <a:r>
              <a:rPr lang="en-CA" altLang="en-US" dirty="0"/>
              <a:t> et 4 </a:t>
            </a:r>
            <a:r>
              <a:rPr lang="en-CA" altLang="en-US" dirty="0" err="1"/>
              <a:t>cas</a:t>
            </a:r>
            <a:r>
              <a:rPr lang="en-CA" altLang="en-US" dirty="0"/>
              <a:t> de type A. </a:t>
            </a:r>
          </a:p>
          <a:p>
            <a:endParaRPr lang="en-CA" altLang="en-US" dirty="0"/>
          </a:p>
          <a:p>
            <a:r>
              <a:rPr lang="en-CA" altLang="en-US" dirty="0"/>
              <a:t>Les </a:t>
            </a:r>
            <a:r>
              <a:rPr lang="en-CA" altLang="en-US" dirty="0" err="1"/>
              <a:t>autorités</a:t>
            </a:r>
            <a:r>
              <a:rPr lang="en-CA" altLang="en-US" dirty="0"/>
              <a:t> </a:t>
            </a:r>
            <a:r>
              <a:rPr lang="en-CA" altLang="en-US" dirty="0" err="1"/>
              <a:t>turques</a:t>
            </a:r>
            <a:r>
              <a:rPr lang="en-CA" altLang="en-US" dirty="0"/>
              <a:t> </a:t>
            </a:r>
            <a:r>
              <a:rPr lang="en-CA" altLang="en-US" dirty="0" err="1"/>
              <a:t>mettent</a:t>
            </a:r>
            <a:r>
              <a:rPr lang="en-CA" altLang="en-US" dirty="0"/>
              <a:t> </a:t>
            </a:r>
            <a:r>
              <a:rPr lang="en-CA" altLang="en-US" dirty="0" err="1"/>
              <a:t>en</a:t>
            </a:r>
            <a:r>
              <a:rPr lang="en-CA" altLang="en-US" dirty="0"/>
              <a:t> </a:t>
            </a:r>
            <a:r>
              <a:rPr lang="en-CA" altLang="en-US" dirty="0" err="1"/>
              <a:t>garde</a:t>
            </a:r>
            <a:r>
              <a:rPr lang="en-CA" altLang="en-US" dirty="0"/>
              <a:t> </a:t>
            </a:r>
            <a:r>
              <a:rPr lang="en-CA" altLang="en-US" dirty="0" err="1"/>
              <a:t>contre</a:t>
            </a:r>
            <a:r>
              <a:rPr lang="en-CA" altLang="en-US" dirty="0"/>
              <a:t> la propagation de la </a:t>
            </a:r>
            <a:r>
              <a:rPr lang="en-CA" altLang="en-US" dirty="0" err="1"/>
              <a:t>fièvre</a:t>
            </a:r>
            <a:r>
              <a:rPr lang="en-CA" altLang="en-US" dirty="0"/>
              <a:t> </a:t>
            </a:r>
            <a:r>
              <a:rPr lang="en-CA" altLang="en-US" dirty="0" err="1"/>
              <a:t>aphteuse</a:t>
            </a:r>
            <a:r>
              <a:rPr lang="en-CA" altLang="en-US" dirty="0"/>
              <a:t> dans le pays, </a:t>
            </a:r>
            <a:r>
              <a:rPr lang="en-CA" altLang="en-US" dirty="0" err="1"/>
              <a:t>en</a:t>
            </a:r>
            <a:r>
              <a:rPr lang="en-CA" altLang="en-US" dirty="0"/>
              <a:t> particulier dans la </a:t>
            </a:r>
            <a:r>
              <a:rPr lang="en-CA" altLang="en-US" dirty="0" err="1"/>
              <a:t>région</a:t>
            </a:r>
            <a:r>
              <a:rPr lang="en-CA" altLang="en-US" dirty="0"/>
              <a:t> de Thrace, qui </a:t>
            </a:r>
            <a:r>
              <a:rPr lang="en-CA" altLang="en-US" dirty="0" err="1"/>
              <a:t>joue</a:t>
            </a:r>
            <a:r>
              <a:rPr lang="en-CA" altLang="en-US" dirty="0"/>
              <a:t> un </a:t>
            </a:r>
            <a:r>
              <a:rPr lang="en-CA" altLang="en-US" dirty="0" err="1"/>
              <a:t>rôle</a:t>
            </a:r>
            <a:r>
              <a:rPr lang="en-CA" altLang="en-US" dirty="0"/>
              <a:t> crucial dans la </a:t>
            </a:r>
            <a:r>
              <a:rPr lang="en-CA" altLang="en-US" dirty="0" err="1"/>
              <a:t>prévention</a:t>
            </a:r>
            <a:r>
              <a:rPr lang="en-CA" altLang="en-US" dirty="0"/>
              <a:t> de </a:t>
            </a:r>
            <a:r>
              <a:rPr lang="en-CA" altLang="en-US" dirty="0" err="1"/>
              <a:t>l'entrée</a:t>
            </a:r>
            <a:r>
              <a:rPr lang="en-CA" altLang="en-US" dirty="0"/>
              <a:t> de la </a:t>
            </a:r>
            <a:r>
              <a:rPr lang="en-CA" altLang="en-US" dirty="0" err="1"/>
              <a:t>maladie</a:t>
            </a:r>
            <a:r>
              <a:rPr lang="en-CA" altLang="en-US" dirty="0"/>
              <a:t> </a:t>
            </a:r>
            <a:r>
              <a:rPr lang="en-CA" altLang="en-US" dirty="0" err="1"/>
              <a:t>en</a:t>
            </a:r>
            <a:r>
              <a:rPr lang="en-CA" altLang="en-US" dirty="0"/>
              <a:t> Europe. Les </a:t>
            </a:r>
            <a:r>
              <a:rPr lang="en-CA" altLang="en-US" dirty="0" err="1"/>
              <a:t>cas</a:t>
            </a:r>
            <a:r>
              <a:rPr lang="en-CA" altLang="en-US" dirty="0"/>
              <a:t> </a:t>
            </a:r>
            <a:r>
              <a:rPr lang="en-CA" altLang="en-US" dirty="0" err="1"/>
              <a:t>semblent</a:t>
            </a:r>
            <a:r>
              <a:rPr lang="en-CA" altLang="en-US" dirty="0"/>
              <a:t> se </a:t>
            </a:r>
            <a:r>
              <a:rPr lang="en-CA" altLang="en-US" dirty="0" err="1"/>
              <a:t>propager</a:t>
            </a:r>
            <a:r>
              <a:rPr lang="en-CA" altLang="en-US" dirty="0"/>
              <a:t> </a:t>
            </a:r>
            <a:r>
              <a:rPr lang="en-CA" altLang="en-US" dirty="0" err="1"/>
              <a:t>vers</a:t>
            </a:r>
            <a:r>
              <a:rPr lang="en-CA" altLang="en-US" dirty="0"/>
              <a:t> </a:t>
            </a:r>
            <a:r>
              <a:rPr lang="en-CA" altLang="en-US" dirty="0" err="1"/>
              <a:t>l'ouest</a:t>
            </a:r>
            <a:r>
              <a:rPr lang="en-CA" altLang="en-US" dirty="0"/>
              <a:t> et </a:t>
            </a:r>
            <a:r>
              <a:rPr lang="en-CA" altLang="en-US" dirty="0" err="1"/>
              <a:t>une</a:t>
            </a:r>
            <a:r>
              <a:rPr lang="en-CA" altLang="en-US" dirty="0"/>
              <a:t> surveillance </a:t>
            </a:r>
            <a:r>
              <a:rPr lang="en-CA" altLang="en-US" dirty="0" err="1"/>
              <a:t>étroite</a:t>
            </a:r>
            <a:r>
              <a:rPr lang="en-CA" altLang="en-US" dirty="0"/>
              <a:t> </a:t>
            </a:r>
            <a:r>
              <a:rPr lang="en-CA" altLang="en-US" dirty="0" err="1"/>
              <a:t>est</a:t>
            </a:r>
            <a:r>
              <a:rPr lang="en-CA" altLang="en-US" dirty="0"/>
              <a:t> </a:t>
            </a:r>
            <a:r>
              <a:rPr lang="en-CA" altLang="en-US" dirty="0" err="1"/>
              <a:t>nécessaire</a:t>
            </a:r>
            <a:r>
              <a:rPr lang="en-CA" altLang="en-US" dirty="0"/>
              <a:t>, car </a:t>
            </a:r>
            <a:r>
              <a:rPr lang="en-CA" altLang="en-US" dirty="0" err="1"/>
              <a:t>même</a:t>
            </a:r>
            <a:r>
              <a:rPr lang="en-CA" altLang="en-US" dirty="0"/>
              <a:t> les </a:t>
            </a:r>
            <a:r>
              <a:rPr lang="en-CA" altLang="en-US" dirty="0" err="1"/>
              <a:t>animaux</a:t>
            </a:r>
            <a:r>
              <a:rPr lang="en-CA" altLang="en-US" dirty="0"/>
              <a:t> </a:t>
            </a:r>
            <a:r>
              <a:rPr lang="en-CA" altLang="en-US" dirty="0" err="1"/>
              <a:t>vaccinés</a:t>
            </a:r>
            <a:r>
              <a:rPr lang="en-CA" altLang="en-US" dirty="0"/>
              <a:t> </a:t>
            </a:r>
            <a:r>
              <a:rPr lang="en-CA" altLang="en-US" dirty="0" err="1"/>
              <a:t>présentent</a:t>
            </a:r>
            <a:r>
              <a:rPr lang="en-CA" altLang="en-US" dirty="0"/>
              <a:t> des </a:t>
            </a:r>
            <a:r>
              <a:rPr lang="en-CA" altLang="en-US" dirty="0" err="1"/>
              <a:t>signes</a:t>
            </a:r>
            <a:r>
              <a:rPr lang="en-CA" altLang="en-US" dirty="0"/>
              <a:t> </a:t>
            </a:r>
            <a:r>
              <a:rPr lang="en-CA" altLang="en-US" dirty="0" err="1"/>
              <a:t>bénins</a:t>
            </a:r>
            <a:r>
              <a:rPr lang="en-CA" altLang="en-US" dirty="0"/>
              <a:t> du virus (</a:t>
            </a:r>
            <a:r>
              <a:rPr lang="en-CA" altLang="en-US" dirty="0" err="1"/>
              <a:t>plusieurs</a:t>
            </a:r>
            <a:r>
              <a:rPr lang="en-CA" altLang="en-US" dirty="0"/>
              <a:t> </a:t>
            </a:r>
            <a:r>
              <a:rPr lang="en-CA" altLang="en-US" dirty="0" err="1"/>
              <a:t>sérotypes</a:t>
            </a:r>
            <a:r>
              <a:rPr lang="en-CA" altLang="en-US" dirty="0"/>
              <a:t> </a:t>
            </a:r>
            <a:r>
              <a:rPr lang="en-CA" altLang="en-US" dirty="0" err="1"/>
              <a:t>différents</a:t>
            </a:r>
            <a:r>
              <a:rPr lang="en-CA" altLang="en-US" dirty="0"/>
              <a:t> de la </a:t>
            </a:r>
            <a:r>
              <a:rPr lang="en-CA" altLang="en-US" dirty="0" err="1"/>
              <a:t>fièvre</a:t>
            </a:r>
            <a:r>
              <a:rPr lang="en-CA" altLang="en-US" dirty="0"/>
              <a:t> </a:t>
            </a:r>
            <a:r>
              <a:rPr lang="en-CA" altLang="en-US" dirty="0" err="1"/>
              <a:t>aphteuse</a:t>
            </a:r>
            <a:r>
              <a:rPr lang="en-CA" altLang="en-US" dirty="0"/>
              <a:t> </a:t>
            </a:r>
            <a:r>
              <a:rPr lang="en-CA" altLang="en-US" dirty="0" err="1"/>
              <a:t>circulent</a:t>
            </a:r>
            <a:r>
              <a:rPr lang="en-CA" altLang="en-US" dirty="0"/>
              <a:t> </a:t>
            </a:r>
            <a:r>
              <a:rPr lang="en-CA" altLang="en-US" dirty="0" err="1"/>
              <a:t>en</a:t>
            </a:r>
            <a:r>
              <a:rPr lang="en-CA" altLang="en-US" dirty="0"/>
              <a:t> </a:t>
            </a:r>
            <a:r>
              <a:rPr lang="en-CA" altLang="en-US" dirty="0" err="1"/>
              <a:t>Turquie</a:t>
            </a:r>
            <a:r>
              <a:rPr lang="en-CA" altLang="en-US" dirty="0"/>
              <a:t> : O, A, SAT-1, SAT-2</a:t>
            </a:r>
          </a:p>
          <a:p>
            <a:endParaRPr lang="en-CA" altLang="en-US" dirty="0"/>
          </a:p>
          <a:p>
            <a:r>
              <a:rPr lang="en-CA" altLang="en-US" dirty="0"/>
              <a:t>Le SAT-2 continue de se </a:t>
            </a:r>
            <a:r>
              <a:rPr lang="en-CA" altLang="en-US" dirty="0" err="1"/>
              <a:t>propager</a:t>
            </a:r>
            <a:r>
              <a:rPr lang="en-CA" altLang="en-US" dirty="0"/>
              <a:t> </a:t>
            </a:r>
            <a:r>
              <a:rPr lang="en-CA" altLang="en-US" dirty="0" err="1"/>
              <a:t>en</a:t>
            </a:r>
            <a:r>
              <a:rPr lang="en-CA" altLang="en-US" dirty="0"/>
              <a:t> Afrique australe</a:t>
            </a:r>
          </a:p>
          <a:p>
            <a:endParaRPr lang="en-CA" altLang="en-US" dirty="0"/>
          </a:p>
          <a:p>
            <a:r>
              <a:rPr lang="en-CA" altLang="en-US" dirty="0" err="1"/>
              <a:t>L'Inde</a:t>
            </a:r>
            <a:r>
              <a:rPr lang="en-CA" altLang="en-US" dirty="0"/>
              <a:t> a </a:t>
            </a:r>
            <a:r>
              <a:rPr lang="en-CA" altLang="en-US" dirty="0" err="1"/>
              <a:t>signalé</a:t>
            </a:r>
            <a:r>
              <a:rPr lang="en-CA" altLang="en-US" dirty="0"/>
              <a:t> la </a:t>
            </a:r>
            <a:r>
              <a:rPr lang="en-CA" altLang="en-US" dirty="0" err="1"/>
              <a:t>présence</a:t>
            </a:r>
            <a:r>
              <a:rPr lang="en-CA" altLang="en-US" dirty="0"/>
              <a:t> du </a:t>
            </a:r>
            <a:r>
              <a:rPr lang="en-CA" altLang="en-US" dirty="0" err="1"/>
              <a:t>sérotype</a:t>
            </a:r>
            <a:r>
              <a:rPr lang="en-CA" altLang="en-US" dirty="0"/>
              <a:t> O de la </a:t>
            </a:r>
            <a:r>
              <a:rPr lang="en-CA" altLang="en-US" dirty="0" err="1"/>
              <a:t>fièvre</a:t>
            </a:r>
            <a:r>
              <a:rPr lang="en-CA" altLang="en-US" dirty="0"/>
              <a:t> </a:t>
            </a:r>
            <a:r>
              <a:rPr lang="en-CA" altLang="en-US" dirty="0" err="1"/>
              <a:t>aphteuse</a:t>
            </a:r>
            <a:r>
              <a:rPr lang="en-CA" altLang="en-US" dirty="0"/>
              <a:t> chez des </a:t>
            </a:r>
            <a:r>
              <a:rPr lang="en-CA" altLang="en-US" dirty="0" err="1"/>
              <a:t>cerfs</a:t>
            </a:r>
            <a:r>
              <a:rPr lang="en-CA" altLang="en-US" dirty="0"/>
              <a:t> chital/</a:t>
            </a:r>
            <a:r>
              <a:rPr lang="en-CA" altLang="en-US" dirty="0" err="1"/>
              <a:t>tachetés</a:t>
            </a:r>
            <a:r>
              <a:rPr lang="en-CA" altLang="en-US" dirty="0"/>
              <a:t> dans un zoo de Pune </a:t>
            </a:r>
            <a:r>
              <a:rPr lang="en-CA" altLang="en-US" dirty="0" err="1"/>
              <a:t>en</a:t>
            </a:r>
            <a:r>
              <a:rPr lang="en-CA" altLang="en-US" dirty="0"/>
              <a:t> </a:t>
            </a:r>
            <a:r>
              <a:rPr lang="en-CA" altLang="en-US" dirty="0" err="1"/>
              <a:t>juillet</a:t>
            </a:r>
            <a:r>
              <a:rPr lang="en-CA" altLang="en-US" dirty="0"/>
              <a:t> 2025</a:t>
            </a:r>
          </a:p>
        </p:txBody>
      </p:sp>
      <p:sp>
        <p:nvSpPr>
          <p:cNvPr id="33796" name="Slide Number Placeholder 3">
            <a:extLst>
              <a:ext uri="{FF2B5EF4-FFF2-40B4-BE49-F238E27FC236}">
                <a16:creationId xmlns:a16="http://schemas.microsoft.com/office/drawing/2014/main" id="{58513F01-0FF3-D5AA-E4EA-109B79FA51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5202C7E-DF4D-45B4-93E8-3590E97092FA}" type="slidenum">
              <a:rPr lang="en-US" altLang="en-US" smtClean="0"/>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244E83F-EE47-F4B1-B587-51CF5060DD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CC32BF9E-A532-979C-504C-C14A1DBAA7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CA" altLang="en-US" dirty="0" err="1"/>
              <a:t>Depuis</a:t>
            </a:r>
            <a:r>
              <a:rPr lang="en-CA" altLang="en-US" dirty="0"/>
              <a:t> </a:t>
            </a:r>
            <a:r>
              <a:rPr lang="en-CA" altLang="en-US" dirty="0" err="1"/>
              <a:t>janvier</a:t>
            </a:r>
            <a:r>
              <a:rPr lang="en-CA" altLang="en-US" dirty="0"/>
              <a:t> 2025, le </a:t>
            </a:r>
            <a:r>
              <a:rPr lang="en-CA" altLang="en-US" dirty="0" err="1"/>
              <a:t>sérotype</a:t>
            </a:r>
            <a:r>
              <a:rPr lang="en-CA" altLang="en-US" dirty="0"/>
              <a:t> SAT-1 de la </a:t>
            </a:r>
            <a:r>
              <a:rPr lang="en-CA" altLang="en-US" dirty="0" err="1"/>
              <a:t>fièvre</a:t>
            </a:r>
            <a:r>
              <a:rPr lang="en-CA" altLang="en-US" dirty="0"/>
              <a:t> </a:t>
            </a:r>
            <a:r>
              <a:rPr lang="en-CA" altLang="en-US" dirty="0" err="1"/>
              <a:t>aphteuse</a:t>
            </a:r>
            <a:r>
              <a:rPr lang="en-CA" altLang="en-US" dirty="0"/>
              <a:t> a </a:t>
            </a:r>
            <a:r>
              <a:rPr lang="en-CA" altLang="en-US" dirty="0" err="1"/>
              <a:t>été</a:t>
            </a:r>
            <a:r>
              <a:rPr lang="en-CA" altLang="en-US" dirty="0"/>
              <a:t> </a:t>
            </a:r>
            <a:r>
              <a:rPr lang="en-CA" altLang="en-US" dirty="0" err="1"/>
              <a:t>signalé</a:t>
            </a:r>
            <a:r>
              <a:rPr lang="en-CA" altLang="en-US" dirty="0"/>
              <a:t> au Moyen-Orient (</a:t>
            </a:r>
            <a:r>
              <a:rPr lang="en-CA" altLang="en-US" dirty="0" err="1"/>
              <a:t>Irak</a:t>
            </a:r>
            <a:r>
              <a:rPr lang="en-CA" altLang="en-US" dirty="0"/>
              <a:t>, </a:t>
            </a:r>
            <a:r>
              <a:rPr lang="en-CA" altLang="en-US" dirty="0" err="1"/>
              <a:t>Bahreïn</a:t>
            </a:r>
            <a:r>
              <a:rPr lang="en-CA" altLang="en-US" dirty="0"/>
              <a:t>, </a:t>
            </a:r>
            <a:r>
              <a:rPr lang="en-CA" altLang="en-US" dirty="0" err="1"/>
              <a:t>Koweït</a:t>
            </a:r>
            <a:r>
              <a:rPr lang="en-CA" altLang="en-US" dirty="0"/>
              <a:t>) et </a:t>
            </a:r>
            <a:r>
              <a:rPr lang="en-CA" altLang="en-US" dirty="0" err="1"/>
              <a:t>en</a:t>
            </a:r>
            <a:r>
              <a:rPr lang="en-CA" altLang="en-US" dirty="0"/>
              <a:t> </a:t>
            </a:r>
            <a:r>
              <a:rPr lang="en-CA" altLang="en-US" dirty="0" err="1"/>
              <a:t>Turquie</a:t>
            </a:r>
            <a:r>
              <a:rPr lang="en-CA" altLang="en-US" dirty="0"/>
              <a:t>.</a:t>
            </a:r>
          </a:p>
          <a:p>
            <a:pPr algn="ctr"/>
            <a:endParaRPr lang="en-CA" altLang="en-US" b="1" dirty="0"/>
          </a:p>
          <a:p>
            <a:pPr algn="ctr"/>
            <a:r>
              <a:rPr lang="en-CA" altLang="en-US" dirty="0"/>
              <a:t>Le </a:t>
            </a:r>
            <a:r>
              <a:rPr lang="en-CA" altLang="en-US" dirty="0" err="1"/>
              <a:t>séquençage</a:t>
            </a:r>
            <a:r>
              <a:rPr lang="en-CA" altLang="en-US" dirty="0"/>
              <a:t> du </a:t>
            </a:r>
            <a:r>
              <a:rPr lang="en-CA" altLang="en-US" dirty="0" err="1"/>
              <a:t>génome</a:t>
            </a:r>
            <a:r>
              <a:rPr lang="en-CA" altLang="en-US" dirty="0"/>
              <a:t> a </a:t>
            </a:r>
            <a:r>
              <a:rPr lang="en-CA" altLang="en-US" dirty="0" err="1"/>
              <a:t>permis</a:t>
            </a:r>
            <a:r>
              <a:rPr lang="en-CA" altLang="en-US" dirty="0"/>
              <a:t> </a:t>
            </a:r>
            <a:r>
              <a:rPr lang="en-CA" altLang="en-US" dirty="0" err="1"/>
              <a:t>d'identifier</a:t>
            </a:r>
            <a:r>
              <a:rPr lang="en-CA" altLang="en-US" dirty="0"/>
              <a:t> </a:t>
            </a:r>
            <a:r>
              <a:rPr lang="en-CA" altLang="en-US" dirty="0" err="1"/>
              <a:t>ces</a:t>
            </a:r>
            <a:r>
              <a:rPr lang="en-CA" altLang="en-US" dirty="0"/>
              <a:t> virus </a:t>
            </a:r>
            <a:r>
              <a:rPr lang="en-CA" altLang="en-US" dirty="0" err="1"/>
              <a:t>comme</a:t>
            </a:r>
            <a:r>
              <a:rPr lang="en-CA" altLang="en-US" dirty="0"/>
              <a:t> </a:t>
            </a:r>
            <a:r>
              <a:rPr lang="en-CA" altLang="en-US" dirty="0" err="1"/>
              <a:t>étant</a:t>
            </a:r>
            <a:r>
              <a:rPr lang="en-CA" altLang="en-US" dirty="0"/>
              <a:t> du topotype SAT1/I, </a:t>
            </a:r>
            <a:r>
              <a:rPr lang="en-CA" altLang="en-US" dirty="0" err="1"/>
              <a:t>étroitement</a:t>
            </a:r>
            <a:r>
              <a:rPr lang="en-CA" altLang="en-US" dirty="0"/>
              <a:t> </a:t>
            </a:r>
            <a:r>
              <a:rPr lang="en-CA" altLang="en-US" dirty="0" err="1"/>
              <a:t>apparenté</a:t>
            </a:r>
            <a:r>
              <a:rPr lang="en-CA" altLang="en-US" dirty="0"/>
              <a:t> aux virus de la </a:t>
            </a:r>
            <a:r>
              <a:rPr lang="en-CA" altLang="en-US" dirty="0" err="1"/>
              <a:t>fièvre</a:t>
            </a:r>
            <a:r>
              <a:rPr lang="en-CA" altLang="en-US" dirty="0"/>
              <a:t> </a:t>
            </a:r>
            <a:r>
              <a:rPr lang="en-CA" altLang="en-US" dirty="0" err="1"/>
              <a:t>aphteuse</a:t>
            </a:r>
            <a:r>
              <a:rPr lang="en-CA" altLang="en-US" dirty="0"/>
              <a:t> qui </a:t>
            </a:r>
            <a:r>
              <a:rPr lang="en-CA" altLang="en-US" dirty="0" err="1"/>
              <a:t>circulent</a:t>
            </a:r>
            <a:r>
              <a:rPr lang="en-CA" altLang="en-US" dirty="0"/>
              <a:t> </a:t>
            </a:r>
            <a:r>
              <a:rPr lang="en-CA" altLang="en-US" dirty="0" err="1"/>
              <a:t>en</a:t>
            </a:r>
            <a:r>
              <a:rPr lang="en-CA" altLang="en-US" dirty="0"/>
              <a:t> Afrique de </a:t>
            </a:r>
            <a:r>
              <a:rPr lang="en-CA" altLang="en-US" dirty="0" err="1"/>
              <a:t>l'Est</a:t>
            </a:r>
            <a:r>
              <a:rPr lang="en-CA" altLang="en-US" dirty="0"/>
              <a:t> (pool 4).</a:t>
            </a:r>
          </a:p>
          <a:p>
            <a:endParaRPr lang="en-CA" altLang="en-US" b="1" dirty="0"/>
          </a:p>
          <a:p>
            <a:endParaRPr lang="en-CA" altLang="en-US" b="1" dirty="0"/>
          </a:p>
          <a:p>
            <a:r>
              <a:rPr lang="en-CA" altLang="en-US" b="1" dirty="0" err="1"/>
              <a:t>Bahreïn</a:t>
            </a:r>
            <a:r>
              <a:rPr lang="en-CA" altLang="en-US" b="1" dirty="0"/>
              <a:t> : </a:t>
            </a:r>
            <a:r>
              <a:rPr lang="en-CA" altLang="en-US" dirty="0" err="1"/>
              <a:t>depuis</a:t>
            </a:r>
            <a:r>
              <a:rPr lang="en-CA" altLang="en-US" dirty="0"/>
              <a:t> </a:t>
            </a:r>
            <a:r>
              <a:rPr lang="en-CA" altLang="en-US" dirty="0" err="1"/>
              <a:t>janvier</a:t>
            </a:r>
            <a:r>
              <a:rPr lang="en-CA" altLang="en-US" dirty="0"/>
              <a:t> 2025, au </a:t>
            </a:r>
            <a:r>
              <a:rPr lang="en-CA" altLang="en-US" dirty="0" err="1"/>
              <a:t>moins</a:t>
            </a:r>
            <a:r>
              <a:rPr lang="en-CA" altLang="en-US" dirty="0"/>
              <a:t> 7 </a:t>
            </a:r>
            <a:r>
              <a:rPr lang="en-CA" altLang="en-US" dirty="0" err="1"/>
              <a:t>cas</a:t>
            </a:r>
            <a:r>
              <a:rPr lang="en-CA" altLang="en-US" dirty="0"/>
              <a:t> de </a:t>
            </a:r>
            <a:r>
              <a:rPr lang="en-CA" altLang="en-US" dirty="0" err="1"/>
              <a:t>fièvre</a:t>
            </a:r>
            <a:r>
              <a:rPr lang="en-CA" altLang="en-US" dirty="0"/>
              <a:t> </a:t>
            </a:r>
            <a:r>
              <a:rPr lang="en-CA" altLang="en-US" dirty="0" err="1"/>
              <a:t>aphteuse</a:t>
            </a:r>
            <a:r>
              <a:rPr lang="en-CA" altLang="en-US" dirty="0"/>
              <a:t> SAT-1 </a:t>
            </a:r>
            <a:r>
              <a:rPr lang="en-CA" altLang="en-US" dirty="0" err="1"/>
              <a:t>ont</a:t>
            </a:r>
            <a:r>
              <a:rPr lang="en-CA" altLang="en-US" dirty="0"/>
              <a:t> </a:t>
            </a:r>
            <a:r>
              <a:rPr lang="en-CA" altLang="en-US" dirty="0" err="1"/>
              <a:t>été</a:t>
            </a:r>
            <a:r>
              <a:rPr lang="en-CA" altLang="en-US" dirty="0"/>
              <a:t> </a:t>
            </a:r>
            <a:r>
              <a:rPr lang="en-CA" altLang="en-US" dirty="0" err="1"/>
              <a:t>signalés</a:t>
            </a:r>
            <a:r>
              <a:rPr lang="en-CA" altLang="en-US" dirty="0"/>
              <a:t> dans le pays.</a:t>
            </a:r>
            <a:endParaRPr lang="en-CA" altLang="en-US" b="1" dirty="0"/>
          </a:p>
          <a:p>
            <a:r>
              <a:rPr lang="en-CA" altLang="en-US" b="1" dirty="0" err="1"/>
              <a:t>Irak</a:t>
            </a:r>
            <a:r>
              <a:rPr lang="en-CA" altLang="en-US" b="1" dirty="0"/>
              <a:t> : </a:t>
            </a:r>
            <a:r>
              <a:rPr lang="en-CA" altLang="en-US" dirty="0" err="1"/>
              <a:t>depuis</a:t>
            </a:r>
            <a:r>
              <a:rPr lang="en-CA" altLang="en-US" dirty="0"/>
              <a:t> </a:t>
            </a:r>
            <a:r>
              <a:rPr lang="en-CA" altLang="en-US" dirty="0" err="1"/>
              <a:t>janvier</a:t>
            </a:r>
            <a:r>
              <a:rPr lang="en-CA" altLang="en-US" dirty="0"/>
              <a:t> 2025, des </a:t>
            </a:r>
            <a:r>
              <a:rPr lang="en-CA" altLang="en-US" dirty="0" err="1"/>
              <a:t>cas</a:t>
            </a:r>
            <a:r>
              <a:rPr lang="en-CA" altLang="en-US" dirty="0"/>
              <a:t> de </a:t>
            </a:r>
            <a:r>
              <a:rPr lang="en-CA" altLang="en-US" dirty="0" err="1"/>
              <a:t>fièvre</a:t>
            </a:r>
            <a:r>
              <a:rPr lang="en-CA" altLang="en-US" dirty="0"/>
              <a:t> </a:t>
            </a:r>
            <a:r>
              <a:rPr lang="en-CA" altLang="en-US" dirty="0" err="1"/>
              <a:t>aphteuse</a:t>
            </a:r>
            <a:r>
              <a:rPr lang="en-CA" altLang="en-US" dirty="0"/>
              <a:t> SAT-1 </a:t>
            </a:r>
            <a:r>
              <a:rPr lang="en-CA" altLang="en-US" dirty="0" err="1"/>
              <a:t>ont</a:t>
            </a:r>
            <a:r>
              <a:rPr lang="en-CA" altLang="en-US" dirty="0"/>
              <a:t> </a:t>
            </a:r>
            <a:r>
              <a:rPr lang="en-CA" altLang="en-US" dirty="0" err="1"/>
              <a:t>été</a:t>
            </a:r>
            <a:r>
              <a:rPr lang="en-CA" altLang="en-US" dirty="0"/>
              <a:t> </a:t>
            </a:r>
            <a:r>
              <a:rPr lang="en-CA" altLang="en-US" dirty="0" err="1"/>
              <a:t>signalés</a:t>
            </a:r>
            <a:r>
              <a:rPr lang="en-CA" altLang="en-US" dirty="0"/>
              <a:t> chez des </a:t>
            </a:r>
            <a:r>
              <a:rPr lang="en-CA" altLang="en-US" dirty="0" err="1"/>
              <a:t>bovins</a:t>
            </a:r>
            <a:r>
              <a:rPr lang="en-CA" altLang="en-US" dirty="0"/>
              <a:t> et des </a:t>
            </a:r>
            <a:r>
              <a:rPr lang="en-CA" altLang="en-US" dirty="0" err="1"/>
              <a:t>buffles</a:t>
            </a:r>
            <a:r>
              <a:rPr lang="en-CA" altLang="en-US" dirty="0"/>
              <a:t> dans tout le pays. </a:t>
            </a:r>
            <a:r>
              <a:rPr lang="en-CA" altLang="en-US" dirty="0" err="1"/>
              <a:t>C'est</a:t>
            </a:r>
            <a:r>
              <a:rPr lang="en-CA" altLang="en-US" dirty="0"/>
              <a:t> la première </a:t>
            </a:r>
            <a:r>
              <a:rPr lang="en-CA" altLang="en-US" dirty="0" err="1"/>
              <a:t>fois</a:t>
            </a:r>
            <a:r>
              <a:rPr lang="en-CA" altLang="en-US" dirty="0"/>
              <a:t> </a:t>
            </a:r>
            <a:r>
              <a:rPr lang="en-CA" altLang="en-US" dirty="0" err="1"/>
              <a:t>que</a:t>
            </a:r>
            <a:r>
              <a:rPr lang="en-CA" altLang="en-US" dirty="0"/>
              <a:t> le </a:t>
            </a:r>
            <a:r>
              <a:rPr lang="en-CA" altLang="en-US" dirty="0" err="1"/>
              <a:t>sérotype</a:t>
            </a:r>
            <a:r>
              <a:rPr lang="en-CA" altLang="en-US" dirty="0"/>
              <a:t> SAT1 </a:t>
            </a:r>
            <a:r>
              <a:rPr lang="en-CA" altLang="en-US" dirty="0" err="1"/>
              <a:t>est</a:t>
            </a:r>
            <a:r>
              <a:rPr lang="en-CA" altLang="en-US" dirty="0"/>
              <a:t> </a:t>
            </a:r>
            <a:r>
              <a:rPr lang="en-CA" altLang="en-US" dirty="0" err="1"/>
              <a:t>signalé</a:t>
            </a:r>
            <a:r>
              <a:rPr lang="en-CA" altLang="en-US" dirty="0"/>
              <a:t> </a:t>
            </a:r>
            <a:r>
              <a:rPr lang="en-CA" altLang="en-US" dirty="0" err="1"/>
              <a:t>en</a:t>
            </a:r>
            <a:r>
              <a:rPr lang="en-CA" altLang="en-US" dirty="0"/>
              <a:t> </a:t>
            </a:r>
            <a:r>
              <a:rPr lang="en-CA" altLang="en-US" dirty="0" err="1"/>
              <a:t>Irak</a:t>
            </a:r>
            <a:r>
              <a:rPr lang="en-CA" altLang="en-US" dirty="0"/>
              <a:t> </a:t>
            </a:r>
            <a:r>
              <a:rPr lang="en-CA" altLang="en-US" dirty="0" err="1"/>
              <a:t>depuis</a:t>
            </a:r>
            <a:r>
              <a:rPr lang="en-CA" altLang="en-US" dirty="0"/>
              <a:t> 1962 ; </a:t>
            </a:r>
            <a:r>
              <a:rPr lang="en-CA" altLang="en-US" dirty="0" err="1"/>
              <a:t>d'autres</a:t>
            </a:r>
            <a:r>
              <a:rPr lang="en-CA" altLang="en-US" dirty="0"/>
              <a:t> </a:t>
            </a:r>
            <a:r>
              <a:rPr lang="en-CA" altLang="en-US" dirty="0" err="1"/>
              <a:t>sérotypes</a:t>
            </a:r>
            <a:r>
              <a:rPr lang="en-CA" altLang="en-US" dirty="0"/>
              <a:t> (O et SAT2) </a:t>
            </a:r>
            <a:r>
              <a:rPr lang="en-CA" altLang="en-US" dirty="0" err="1"/>
              <a:t>ont</a:t>
            </a:r>
            <a:r>
              <a:rPr lang="en-CA" altLang="en-US" dirty="0"/>
              <a:t> </a:t>
            </a:r>
            <a:r>
              <a:rPr lang="en-CA" altLang="en-US" dirty="0" err="1"/>
              <a:t>été</a:t>
            </a:r>
            <a:r>
              <a:rPr lang="en-CA" altLang="en-US" dirty="0"/>
              <a:t> </a:t>
            </a:r>
            <a:r>
              <a:rPr lang="en-CA" altLang="en-US" dirty="0" err="1"/>
              <a:t>signalés</a:t>
            </a:r>
            <a:r>
              <a:rPr lang="en-CA" altLang="en-US" dirty="0"/>
              <a:t> </a:t>
            </a:r>
            <a:r>
              <a:rPr lang="en-CA" altLang="en-US" dirty="0" err="1"/>
              <a:t>ces</a:t>
            </a:r>
            <a:r>
              <a:rPr lang="en-CA" altLang="en-US" dirty="0"/>
              <a:t> </a:t>
            </a:r>
            <a:r>
              <a:rPr lang="en-CA" altLang="en-US" dirty="0" err="1"/>
              <a:t>dernières</a:t>
            </a:r>
            <a:r>
              <a:rPr lang="en-CA" altLang="en-US" dirty="0"/>
              <a:t> </a:t>
            </a:r>
            <a:r>
              <a:rPr lang="en-CA" altLang="en-US" dirty="0" err="1"/>
              <a:t>années</a:t>
            </a:r>
            <a:r>
              <a:rPr lang="en-CA" altLang="en-US" dirty="0"/>
              <a:t>. </a:t>
            </a:r>
            <a:endParaRPr lang="en-CA" altLang="en-US" b="1" dirty="0"/>
          </a:p>
          <a:p>
            <a:r>
              <a:rPr lang="en-CA" altLang="en-US" b="1" dirty="0" err="1"/>
              <a:t>Koweït</a:t>
            </a:r>
            <a:r>
              <a:rPr lang="en-CA" altLang="en-US" b="1" dirty="0"/>
              <a:t> : </a:t>
            </a:r>
            <a:r>
              <a:rPr lang="en-CA" altLang="en-US" dirty="0"/>
              <a:t>le 6 </a:t>
            </a:r>
            <a:r>
              <a:rPr lang="en-CA" altLang="en-US" dirty="0" err="1"/>
              <a:t>avril</a:t>
            </a:r>
            <a:r>
              <a:rPr lang="en-CA" altLang="en-US" dirty="0"/>
              <a:t> 2025, la </a:t>
            </a:r>
            <a:r>
              <a:rPr lang="en-CA" altLang="en-US" dirty="0" err="1"/>
              <a:t>fièvre</a:t>
            </a:r>
            <a:r>
              <a:rPr lang="en-CA" altLang="en-US" dirty="0"/>
              <a:t> </a:t>
            </a:r>
            <a:r>
              <a:rPr lang="en-CA" altLang="en-US" dirty="0" err="1"/>
              <a:t>aphteuse</a:t>
            </a:r>
            <a:r>
              <a:rPr lang="en-CA" altLang="en-US" dirty="0"/>
              <a:t> SAT-1 a </a:t>
            </a:r>
            <a:r>
              <a:rPr lang="en-CA" altLang="en-US" dirty="0" err="1"/>
              <a:t>été</a:t>
            </a:r>
            <a:r>
              <a:rPr lang="en-CA" altLang="en-US" dirty="0"/>
              <a:t> </a:t>
            </a:r>
            <a:r>
              <a:rPr lang="en-CA" altLang="en-US" dirty="0" err="1"/>
              <a:t>identifiée</a:t>
            </a:r>
            <a:r>
              <a:rPr lang="en-CA" altLang="en-US" dirty="0"/>
              <a:t> à </a:t>
            </a:r>
            <a:r>
              <a:rPr lang="en-CA" altLang="en-US" dirty="0" err="1"/>
              <a:t>Sulaibiya</a:t>
            </a:r>
            <a:r>
              <a:rPr lang="en-CA" altLang="en-US" dirty="0"/>
              <a:t>, dans le </a:t>
            </a:r>
            <a:r>
              <a:rPr lang="en-CA" altLang="en-US" dirty="0" err="1"/>
              <a:t>gouvernorat</a:t>
            </a:r>
            <a:r>
              <a:rPr lang="en-CA" altLang="en-US" dirty="0"/>
              <a:t> </a:t>
            </a:r>
            <a:r>
              <a:rPr lang="en-CA" altLang="en-US" dirty="0" err="1"/>
              <a:t>d'Al</a:t>
            </a:r>
            <a:r>
              <a:rPr lang="en-CA" altLang="en-US" dirty="0"/>
              <a:t> Jahra. Il </a:t>
            </a:r>
            <a:r>
              <a:rPr lang="en-CA" altLang="en-US" dirty="0" err="1"/>
              <a:t>s'agit</a:t>
            </a:r>
            <a:r>
              <a:rPr lang="en-CA" altLang="en-US" dirty="0"/>
              <a:t> des premiers </a:t>
            </a:r>
            <a:r>
              <a:rPr lang="en-CA" altLang="en-US" dirty="0" err="1"/>
              <a:t>cas</a:t>
            </a:r>
            <a:r>
              <a:rPr lang="en-CA" altLang="en-US" dirty="0"/>
              <a:t> de </a:t>
            </a:r>
            <a:r>
              <a:rPr lang="en-CA" altLang="en-US" dirty="0" err="1"/>
              <a:t>fièvre</a:t>
            </a:r>
            <a:r>
              <a:rPr lang="en-CA" altLang="en-US" dirty="0"/>
              <a:t> </a:t>
            </a:r>
            <a:r>
              <a:rPr lang="en-CA" altLang="en-US" dirty="0" err="1"/>
              <a:t>aphteuse</a:t>
            </a:r>
            <a:r>
              <a:rPr lang="en-CA" altLang="en-US" dirty="0"/>
              <a:t> SAT1 jamais </a:t>
            </a:r>
            <a:r>
              <a:rPr lang="en-CA" altLang="en-US" dirty="0" err="1"/>
              <a:t>signalés</a:t>
            </a:r>
            <a:r>
              <a:rPr lang="en-CA" altLang="en-US" dirty="0"/>
              <a:t> dans le pays </a:t>
            </a:r>
            <a:r>
              <a:rPr lang="en-CA" altLang="en-US" dirty="0" err="1"/>
              <a:t>depuis</a:t>
            </a:r>
            <a:r>
              <a:rPr lang="en-CA" altLang="en-US" dirty="0"/>
              <a:t> 1969/70 et des premiers </a:t>
            </a:r>
            <a:r>
              <a:rPr lang="en-CA" altLang="en-US" dirty="0" err="1"/>
              <a:t>cas</a:t>
            </a:r>
            <a:r>
              <a:rPr lang="en-CA" altLang="en-US" dirty="0"/>
              <a:t> de </a:t>
            </a:r>
            <a:r>
              <a:rPr lang="en-CA" altLang="en-US" dirty="0" err="1"/>
              <a:t>fièvre</a:t>
            </a:r>
            <a:r>
              <a:rPr lang="en-CA" altLang="en-US" dirty="0"/>
              <a:t> </a:t>
            </a:r>
            <a:r>
              <a:rPr lang="en-CA" altLang="en-US" dirty="0" err="1"/>
              <a:t>aphteuse</a:t>
            </a:r>
            <a:r>
              <a:rPr lang="en-CA" altLang="en-US" dirty="0"/>
              <a:t> </a:t>
            </a:r>
            <a:r>
              <a:rPr lang="en-CA" altLang="en-US" dirty="0" err="1"/>
              <a:t>depuis</a:t>
            </a:r>
            <a:r>
              <a:rPr lang="en-CA" altLang="en-US" dirty="0"/>
              <a:t> 2016. </a:t>
            </a:r>
            <a:r>
              <a:rPr lang="en-CA" altLang="en-US" dirty="0" err="1"/>
              <a:t>Depuis</a:t>
            </a:r>
            <a:r>
              <a:rPr lang="en-CA" altLang="en-US" dirty="0"/>
              <a:t> </a:t>
            </a:r>
            <a:r>
              <a:rPr lang="en-CA" altLang="en-US" dirty="0" err="1"/>
              <a:t>lors</a:t>
            </a:r>
            <a:r>
              <a:rPr lang="en-CA" altLang="en-US" dirty="0"/>
              <a:t>, 31 </a:t>
            </a:r>
            <a:r>
              <a:rPr lang="en-CA" altLang="en-US" dirty="0" err="1"/>
              <a:t>cas</a:t>
            </a:r>
            <a:r>
              <a:rPr lang="en-CA" altLang="en-US" dirty="0"/>
              <a:t> </a:t>
            </a:r>
            <a:r>
              <a:rPr lang="en-CA" altLang="en-US" dirty="0" err="1"/>
              <a:t>ont</a:t>
            </a:r>
            <a:r>
              <a:rPr lang="en-CA" altLang="en-US" dirty="0"/>
              <a:t> </a:t>
            </a:r>
            <a:r>
              <a:rPr lang="en-CA" altLang="en-US" dirty="0" err="1"/>
              <a:t>été</a:t>
            </a:r>
            <a:r>
              <a:rPr lang="en-CA" altLang="en-US" dirty="0"/>
              <a:t> </a:t>
            </a:r>
            <a:r>
              <a:rPr lang="en-CA" altLang="en-US" dirty="0" err="1"/>
              <a:t>signalés</a:t>
            </a:r>
            <a:r>
              <a:rPr lang="en-CA" altLang="en-US" dirty="0"/>
              <a:t> dans le WAHIS. </a:t>
            </a:r>
          </a:p>
          <a:p>
            <a:r>
              <a:rPr lang="en-CA" altLang="en-US" b="1" dirty="0" err="1"/>
              <a:t>Turquie</a:t>
            </a:r>
            <a:r>
              <a:rPr lang="en-CA" altLang="en-US" b="1" dirty="0"/>
              <a:t> : </a:t>
            </a:r>
            <a:r>
              <a:rPr lang="en-CA" altLang="en-US" dirty="0"/>
              <a:t> 9 </a:t>
            </a:r>
            <a:r>
              <a:rPr lang="en-CA" altLang="en-US" dirty="0" err="1"/>
              <a:t>cas</a:t>
            </a:r>
            <a:r>
              <a:rPr lang="en-CA" altLang="en-US" dirty="0"/>
              <a:t> de </a:t>
            </a:r>
            <a:r>
              <a:rPr lang="en-CA" altLang="en-US" dirty="0" err="1"/>
              <a:t>fièvre</a:t>
            </a:r>
            <a:r>
              <a:rPr lang="en-CA" altLang="en-US" dirty="0"/>
              <a:t> </a:t>
            </a:r>
            <a:r>
              <a:rPr lang="en-CA" altLang="en-US" dirty="0" err="1"/>
              <a:t>aphteuse</a:t>
            </a:r>
            <a:r>
              <a:rPr lang="en-CA" altLang="en-US" dirty="0"/>
              <a:t> SAT-1 </a:t>
            </a:r>
            <a:r>
              <a:rPr lang="en-CA" altLang="en-US" dirty="0" err="1"/>
              <a:t>ont</a:t>
            </a:r>
            <a:r>
              <a:rPr lang="en-CA" altLang="en-US" dirty="0"/>
              <a:t> </a:t>
            </a:r>
            <a:r>
              <a:rPr lang="en-CA" altLang="en-US" dirty="0" err="1"/>
              <a:t>été</a:t>
            </a:r>
            <a:r>
              <a:rPr lang="en-CA" altLang="en-US" dirty="0"/>
              <a:t> </a:t>
            </a:r>
            <a:r>
              <a:rPr lang="en-CA" altLang="en-US" dirty="0" err="1"/>
              <a:t>signalés</a:t>
            </a:r>
            <a:r>
              <a:rPr lang="en-CA" altLang="en-US" dirty="0"/>
              <a:t> dans les divisions de Hakkari et Van. </a:t>
            </a:r>
            <a:r>
              <a:rPr lang="en-CA" altLang="en-US" dirty="0" err="1"/>
              <a:t>C'est</a:t>
            </a:r>
            <a:r>
              <a:rPr lang="en-CA" altLang="en-US" dirty="0"/>
              <a:t> la première </a:t>
            </a:r>
            <a:r>
              <a:rPr lang="en-CA" altLang="en-US" dirty="0" err="1"/>
              <a:t>fois</a:t>
            </a:r>
            <a:r>
              <a:rPr lang="en-CA" altLang="en-US" dirty="0"/>
              <a:t> </a:t>
            </a:r>
            <a:r>
              <a:rPr lang="en-CA" altLang="en-US" dirty="0" err="1"/>
              <a:t>que</a:t>
            </a:r>
            <a:r>
              <a:rPr lang="en-CA" altLang="en-US" dirty="0"/>
              <a:t> le SAT1 </a:t>
            </a:r>
            <a:r>
              <a:rPr lang="en-CA" altLang="en-US" dirty="0" err="1"/>
              <a:t>est</a:t>
            </a:r>
            <a:r>
              <a:rPr lang="en-CA" altLang="en-US" dirty="0"/>
              <a:t> </a:t>
            </a:r>
            <a:r>
              <a:rPr lang="en-CA" altLang="en-US" dirty="0" err="1"/>
              <a:t>signalé</a:t>
            </a:r>
            <a:r>
              <a:rPr lang="en-CA" altLang="en-US" dirty="0"/>
              <a:t> </a:t>
            </a:r>
            <a:r>
              <a:rPr lang="en-CA" altLang="en-US" dirty="0" err="1"/>
              <a:t>en</a:t>
            </a:r>
            <a:r>
              <a:rPr lang="en-CA" altLang="en-US" dirty="0"/>
              <a:t> </a:t>
            </a:r>
            <a:r>
              <a:rPr lang="en-CA" altLang="en-US" dirty="0" err="1"/>
              <a:t>Turquie</a:t>
            </a:r>
            <a:r>
              <a:rPr lang="en-CA" altLang="en-US" dirty="0"/>
              <a:t> </a:t>
            </a:r>
            <a:r>
              <a:rPr lang="en-CA" altLang="en-US" dirty="0" err="1"/>
              <a:t>depuis</a:t>
            </a:r>
            <a:r>
              <a:rPr lang="en-CA" altLang="en-US" dirty="0"/>
              <a:t> 1965. Les </a:t>
            </a:r>
            <a:r>
              <a:rPr lang="en-CA" altLang="en-US" dirty="0" err="1"/>
              <a:t>cas</a:t>
            </a:r>
            <a:r>
              <a:rPr lang="en-CA" altLang="en-US" dirty="0"/>
              <a:t> </a:t>
            </a:r>
            <a:r>
              <a:rPr lang="en-CA" altLang="en-US" dirty="0" err="1"/>
              <a:t>ont</a:t>
            </a:r>
            <a:r>
              <a:rPr lang="en-CA" altLang="en-US" dirty="0"/>
              <a:t> </a:t>
            </a:r>
            <a:r>
              <a:rPr lang="en-CA" altLang="en-US" dirty="0" err="1"/>
              <a:t>d'abord</a:t>
            </a:r>
            <a:r>
              <a:rPr lang="en-CA" altLang="en-US" dirty="0"/>
              <a:t> </a:t>
            </a:r>
            <a:r>
              <a:rPr lang="en-CA" altLang="en-US" dirty="0" err="1"/>
              <a:t>été</a:t>
            </a:r>
            <a:r>
              <a:rPr lang="en-CA" altLang="en-US" dirty="0"/>
              <a:t> </a:t>
            </a:r>
            <a:r>
              <a:rPr lang="en-CA" altLang="en-US" dirty="0" err="1"/>
              <a:t>signalés</a:t>
            </a:r>
            <a:r>
              <a:rPr lang="en-CA" altLang="en-US" dirty="0"/>
              <a:t> dans le </a:t>
            </a:r>
            <a:r>
              <a:rPr lang="en-CA" altLang="en-US" dirty="0" err="1"/>
              <a:t>sud-est</a:t>
            </a:r>
            <a:r>
              <a:rPr lang="en-CA" altLang="en-US" dirty="0"/>
              <a:t> du pays, près de la </a:t>
            </a:r>
            <a:r>
              <a:rPr lang="en-CA" altLang="en-US" dirty="0" err="1"/>
              <a:t>frontière</a:t>
            </a:r>
            <a:r>
              <a:rPr lang="en-CA" altLang="en-US" dirty="0"/>
              <a:t> avec </a:t>
            </a:r>
            <a:r>
              <a:rPr lang="en-CA" altLang="en-US" dirty="0" err="1"/>
              <a:t>l'Irak</a:t>
            </a:r>
            <a:r>
              <a:rPr lang="en-CA" altLang="en-US" dirty="0"/>
              <a:t>. La propagation par le vent </a:t>
            </a:r>
            <a:r>
              <a:rPr lang="en-CA" altLang="en-US" dirty="0" err="1"/>
              <a:t>pourrait</a:t>
            </a:r>
            <a:r>
              <a:rPr lang="en-CA" altLang="en-US" dirty="0"/>
              <a:t> </a:t>
            </a:r>
            <a:r>
              <a:rPr lang="en-CA" altLang="en-US" dirty="0" err="1"/>
              <a:t>être</a:t>
            </a:r>
            <a:r>
              <a:rPr lang="en-CA" altLang="en-US" dirty="0"/>
              <a:t> à </a:t>
            </a:r>
            <a:r>
              <a:rPr lang="en-CA" altLang="en-US" dirty="0" err="1"/>
              <a:t>l'origine</a:t>
            </a:r>
            <a:r>
              <a:rPr lang="en-CA" altLang="en-US" dirty="0"/>
              <a:t> de </a:t>
            </a:r>
            <a:r>
              <a:rPr lang="en-CA" altLang="en-US" dirty="0" err="1"/>
              <a:t>l'introduction</a:t>
            </a:r>
            <a:r>
              <a:rPr lang="en-CA" altLang="en-US" dirty="0"/>
              <a:t> du virus.</a:t>
            </a:r>
            <a:endParaRPr lang="en-CA" altLang="en-US" dirty="0">
              <a:ea typeface="CicleGordita" charset="0"/>
              <a:cs typeface="CicleGordita" charset="0"/>
            </a:endParaRPr>
          </a:p>
          <a:p>
            <a:r>
              <a:rPr lang="en-CA" altLang="en-US" b="1" dirty="0">
                <a:ea typeface="CicleGordita" charset="0"/>
                <a:cs typeface="CicleGordita" charset="0"/>
              </a:rPr>
              <a:t>Le Qatar </a:t>
            </a:r>
            <a:r>
              <a:rPr lang="en-CA" altLang="en-US" dirty="0" err="1">
                <a:ea typeface="CicleGordita" charset="0"/>
                <a:cs typeface="CicleGordita" charset="0"/>
              </a:rPr>
              <a:t>avait</a:t>
            </a:r>
            <a:r>
              <a:rPr lang="en-CA" altLang="en-US" dirty="0">
                <a:ea typeface="CicleGordita" charset="0"/>
                <a:cs typeface="CicleGordita" charset="0"/>
              </a:rPr>
              <a:t> </a:t>
            </a:r>
            <a:r>
              <a:rPr lang="en-CA" altLang="en-US" dirty="0" err="1">
                <a:ea typeface="CicleGordita" charset="0"/>
                <a:cs typeface="CicleGordita" charset="0"/>
              </a:rPr>
              <a:t>également</a:t>
            </a:r>
            <a:r>
              <a:rPr lang="en-CA" altLang="en-US" dirty="0">
                <a:ea typeface="CicleGordita" charset="0"/>
                <a:cs typeface="CicleGordita" charset="0"/>
              </a:rPr>
              <a:t> </a:t>
            </a:r>
            <a:r>
              <a:rPr lang="en-CA" altLang="en-US" dirty="0" err="1">
                <a:ea typeface="CicleGordita" charset="0"/>
                <a:cs typeface="CicleGordita" charset="0"/>
              </a:rPr>
              <a:t>signalé</a:t>
            </a:r>
            <a:r>
              <a:rPr lang="en-CA" altLang="en-US" dirty="0">
                <a:ea typeface="CicleGordita" charset="0"/>
                <a:cs typeface="CicleGordita" charset="0"/>
              </a:rPr>
              <a:t> des </a:t>
            </a:r>
            <a:r>
              <a:rPr lang="en-CA" altLang="en-US" dirty="0" err="1">
                <a:ea typeface="CicleGordita" charset="0"/>
                <a:cs typeface="CicleGordita" charset="0"/>
              </a:rPr>
              <a:t>cas</a:t>
            </a:r>
            <a:r>
              <a:rPr lang="en-CA" altLang="en-US" dirty="0">
                <a:ea typeface="CicleGordita" charset="0"/>
                <a:cs typeface="CicleGordita" charset="0"/>
              </a:rPr>
              <a:t> de </a:t>
            </a:r>
            <a:r>
              <a:rPr lang="en-CA" altLang="en-US" dirty="0" err="1">
                <a:ea typeface="CicleGordita" charset="0"/>
                <a:cs typeface="CicleGordita" charset="0"/>
              </a:rPr>
              <a:t>fièvre</a:t>
            </a:r>
            <a:r>
              <a:rPr lang="en-CA" altLang="en-US" dirty="0">
                <a:ea typeface="CicleGordita" charset="0"/>
                <a:cs typeface="CicleGordita" charset="0"/>
              </a:rPr>
              <a:t> </a:t>
            </a:r>
            <a:r>
              <a:rPr lang="en-CA" altLang="en-US" dirty="0" err="1">
                <a:ea typeface="CicleGordita" charset="0"/>
                <a:cs typeface="CicleGordita" charset="0"/>
              </a:rPr>
              <a:t>aphteuse</a:t>
            </a:r>
            <a:r>
              <a:rPr lang="en-CA" altLang="en-US" dirty="0">
                <a:ea typeface="CicleGordita" charset="0"/>
                <a:cs typeface="CicleGordita" charset="0"/>
              </a:rPr>
              <a:t> SAT-1 </a:t>
            </a:r>
            <a:r>
              <a:rPr lang="en-CA" altLang="en-US" dirty="0" err="1">
                <a:ea typeface="CicleGordita" charset="0"/>
                <a:cs typeface="CicleGordita" charset="0"/>
              </a:rPr>
              <a:t>en</a:t>
            </a:r>
            <a:r>
              <a:rPr lang="en-CA" altLang="en-US" dirty="0">
                <a:ea typeface="CicleGordita" charset="0"/>
                <a:cs typeface="CicleGordita" charset="0"/>
              </a:rPr>
              <a:t> 2023</a:t>
            </a:r>
          </a:p>
          <a:p>
            <a:endParaRPr lang="en-CA" altLang="en-US" dirty="0">
              <a:ea typeface="CicleGordita" charset="0"/>
              <a:cs typeface="CicleGordita" charset="0"/>
            </a:endParaRPr>
          </a:p>
          <a:p>
            <a:r>
              <a:rPr lang="en-CA" altLang="en-US" dirty="0">
                <a:ea typeface="CicleGordita" charset="0"/>
                <a:cs typeface="CicleGordita" charset="0"/>
              </a:rPr>
              <a:t>La </a:t>
            </a:r>
            <a:r>
              <a:rPr lang="en-CA" altLang="en-US" dirty="0" err="1">
                <a:ea typeface="CicleGordita" charset="0"/>
                <a:cs typeface="CicleGordita" charset="0"/>
              </a:rPr>
              <a:t>Turquie</a:t>
            </a:r>
            <a:r>
              <a:rPr lang="en-CA" altLang="en-US" dirty="0">
                <a:ea typeface="CicleGordita" charset="0"/>
                <a:cs typeface="CicleGordita" charset="0"/>
              </a:rPr>
              <a:t> a </a:t>
            </a:r>
            <a:r>
              <a:rPr lang="en-CA" altLang="en-US" dirty="0" err="1">
                <a:ea typeface="CicleGordita" charset="0"/>
                <a:cs typeface="CicleGordita" charset="0"/>
              </a:rPr>
              <a:t>signalé</a:t>
            </a:r>
            <a:r>
              <a:rPr lang="en-CA" altLang="en-US" dirty="0">
                <a:ea typeface="CicleGordita" charset="0"/>
                <a:cs typeface="CicleGordita" charset="0"/>
              </a:rPr>
              <a:t> </a:t>
            </a:r>
            <a:r>
              <a:rPr lang="en-CA" altLang="en-US" dirty="0" err="1">
                <a:ea typeface="CicleGordita" charset="0"/>
                <a:cs typeface="CicleGordita" charset="0"/>
              </a:rPr>
              <a:t>récemment</a:t>
            </a:r>
            <a:r>
              <a:rPr lang="en-CA" altLang="en-US" dirty="0">
                <a:ea typeface="CicleGordita" charset="0"/>
                <a:cs typeface="CicleGordita" charset="0"/>
              </a:rPr>
              <a:t> </a:t>
            </a:r>
            <a:r>
              <a:rPr lang="en-CA" altLang="en-US" dirty="0" err="1">
                <a:ea typeface="CicleGordita" charset="0"/>
                <a:cs typeface="CicleGordita" charset="0"/>
              </a:rPr>
              <a:t>d'autres</a:t>
            </a:r>
            <a:r>
              <a:rPr lang="en-CA" altLang="en-US" dirty="0">
                <a:ea typeface="CicleGordita" charset="0"/>
                <a:cs typeface="CicleGordita" charset="0"/>
              </a:rPr>
              <a:t> </a:t>
            </a:r>
            <a:r>
              <a:rPr lang="en-CA" altLang="en-US" dirty="0" err="1">
                <a:ea typeface="CicleGordita" charset="0"/>
                <a:cs typeface="CicleGordita" charset="0"/>
              </a:rPr>
              <a:t>cas</a:t>
            </a:r>
            <a:r>
              <a:rPr lang="en-CA" altLang="en-US" dirty="0">
                <a:ea typeface="CicleGordita" charset="0"/>
                <a:cs typeface="CicleGordita" charset="0"/>
              </a:rPr>
              <a:t> de </a:t>
            </a:r>
            <a:r>
              <a:rPr lang="en-CA" altLang="en-US" dirty="0" err="1">
                <a:ea typeface="CicleGordita" charset="0"/>
                <a:cs typeface="CicleGordita" charset="0"/>
              </a:rPr>
              <a:t>fièvre</a:t>
            </a:r>
            <a:r>
              <a:rPr lang="en-CA" altLang="en-US" dirty="0">
                <a:ea typeface="CicleGordita" charset="0"/>
                <a:cs typeface="CicleGordita" charset="0"/>
              </a:rPr>
              <a:t> </a:t>
            </a:r>
            <a:r>
              <a:rPr lang="en-CA" altLang="en-US" dirty="0" err="1">
                <a:ea typeface="CicleGordita" charset="0"/>
                <a:cs typeface="CicleGordita" charset="0"/>
              </a:rPr>
              <a:t>aphteuse</a:t>
            </a:r>
            <a:r>
              <a:rPr lang="en-CA" altLang="en-US" dirty="0">
                <a:ea typeface="CicleGordita" charset="0"/>
                <a:cs typeface="CicleGordita" charset="0"/>
              </a:rPr>
              <a:t> (bien </a:t>
            </a:r>
            <a:r>
              <a:rPr lang="en-CA" altLang="en-US" dirty="0" err="1">
                <a:ea typeface="CicleGordita" charset="0"/>
                <a:cs typeface="CicleGordita" charset="0"/>
              </a:rPr>
              <a:t>qu'ils</a:t>
            </a:r>
            <a:r>
              <a:rPr lang="en-CA" altLang="en-US" dirty="0">
                <a:ea typeface="CicleGordita" charset="0"/>
                <a:cs typeface="CicleGordita" charset="0"/>
              </a:rPr>
              <a:t> </a:t>
            </a:r>
            <a:r>
              <a:rPr lang="en-CA" altLang="en-US" dirty="0" err="1">
                <a:ea typeface="CicleGordita" charset="0"/>
                <a:cs typeface="CicleGordita" charset="0"/>
              </a:rPr>
              <a:t>n'aient</a:t>
            </a:r>
            <a:r>
              <a:rPr lang="en-CA" altLang="en-US" dirty="0">
                <a:ea typeface="CicleGordita" charset="0"/>
                <a:cs typeface="CicleGordita" charset="0"/>
              </a:rPr>
              <a:t> pas </a:t>
            </a:r>
            <a:r>
              <a:rPr lang="en-CA" altLang="en-US" dirty="0" err="1">
                <a:ea typeface="CicleGordita" charset="0"/>
                <a:cs typeface="CicleGordita" charset="0"/>
              </a:rPr>
              <a:t>été</a:t>
            </a:r>
            <a:r>
              <a:rPr lang="en-CA" altLang="en-US" dirty="0">
                <a:ea typeface="CicleGordita" charset="0"/>
                <a:cs typeface="CicleGordita" charset="0"/>
              </a:rPr>
              <a:t> </a:t>
            </a:r>
            <a:r>
              <a:rPr lang="en-CA" altLang="en-US" dirty="0" err="1">
                <a:ea typeface="CicleGordita" charset="0"/>
                <a:cs typeface="CicleGordita" charset="0"/>
              </a:rPr>
              <a:t>confirmés</a:t>
            </a:r>
            <a:r>
              <a:rPr lang="en-CA" altLang="en-US" dirty="0">
                <a:ea typeface="CicleGordita" charset="0"/>
                <a:cs typeface="CicleGordita" charset="0"/>
              </a:rPr>
              <a:t> </a:t>
            </a:r>
            <a:r>
              <a:rPr lang="en-CA" altLang="en-US" dirty="0" err="1">
                <a:ea typeface="CicleGordita" charset="0"/>
                <a:cs typeface="CicleGordita" charset="0"/>
              </a:rPr>
              <a:t>comme</a:t>
            </a:r>
            <a:r>
              <a:rPr lang="en-CA" altLang="en-US" dirty="0">
                <a:ea typeface="CicleGordita" charset="0"/>
                <a:cs typeface="CicleGordita" charset="0"/>
              </a:rPr>
              <a:t> </a:t>
            </a:r>
            <a:r>
              <a:rPr lang="en-CA" altLang="en-US" dirty="0" err="1">
                <a:ea typeface="CicleGordita" charset="0"/>
                <a:cs typeface="CicleGordita" charset="0"/>
              </a:rPr>
              <a:t>étant</a:t>
            </a:r>
            <a:r>
              <a:rPr lang="en-CA" altLang="en-US" dirty="0">
                <a:ea typeface="CicleGordita" charset="0"/>
                <a:cs typeface="CicleGordita" charset="0"/>
              </a:rPr>
              <a:t> SAT-1) </a:t>
            </a:r>
            <a:r>
              <a:rPr lang="en-CA" altLang="en-US" dirty="0" err="1">
                <a:ea typeface="CicleGordita" charset="0"/>
                <a:cs typeface="CicleGordita" charset="0"/>
              </a:rPr>
              <a:t>en</a:t>
            </a:r>
            <a:r>
              <a:rPr lang="en-CA" altLang="en-US" dirty="0">
                <a:ea typeface="CicleGordita" charset="0"/>
                <a:cs typeface="CicleGordita" charset="0"/>
              </a:rPr>
              <a:t> raison des </a:t>
            </a:r>
            <a:r>
              <a:rPr lang="en-CA" altLang="en-US" dirty="0" err="1">
                <a:ea typeface="CicleGordita" charset="0"/>
                <a:cs typeface="CicleGordita" charset="0"/>
              </a:rPr>
              <a:t>mouvements</a:t>
            </a:r>
            <a:r>
              <a:rPr lang="en-CA" altLang="en-US" dirty="0">
                <a:ea typeface="CicleGordita" charset="0"/>
                <a:cs typeface="CicleGordita" charset="0"/>
              </a:rPr>
              <a:t> </a:t>
            </a:r>
            <a:r>
              <a:rPr lang="en-CA" altLang="en-US" dirty="0" err="1">
                <a:ea typeface="CicleGordita" charset="0"/>
                <a:cs typeface="CicleGordita" charset="0"/>
              </a:rPr>
              <a:t>d'animaux</a:t>
            </a:r>
            <a:r>
              <a:rPr lang="en-CA" altLang="en-US" dirty="0">
                <a:ea typeface="CicleGordita" charset="0"/>
                <a:cs typeface="CicleGordita" charset="0"/>
              </a:rPr>
              <a:t> qui </a:t>
            </a:r>
            <a:r>
              <a:rPr lang="en-CA" altLang="en-US" dirty="0" err="1">
                <a:ea typeface="CicleGordita" charset="0"/>
                <a:cs typeface="CicleGordita" charset="0"/>
              </a:rPr>
              <a:t>ont</a:t>
            </a:r>
            <a:r>
              <a:rPr lang="en-CA" altLang="en-US" dirty="0">
                <a:ea typeface="CicleGordita" charset="0"/>
                <a:cs typeface="CicleGordita" charset="0"/>
              </a:rPr>
              <a:t> </a:t>
            </a:r>
            <a:r>
              <a:rPr lang="en-CA" altLang="en-US" dirty="0" err="1">
                <a:ea typeface="CicleGordita" charset="0"/>
                <a:cs typeface="CicleGordita" charset="0"/>
              </a:rPr>
              <a:t>eu</a:t>
            </a:r>
            <a:r>
              <a:rPr lang="en-CA" altLang="en-US" dirty="0">
                <a:ea typeface="CicleGordita" charset="0"/>
                <a:cs typeface="CicleGordita" charset="0"/>
              </a:rPr>
              <a:t> lieu pendant </a:t>
            </a:r>
            <a:r>
              <a:rPr lang="en-CA" altLang="en-US" dirty="0" err="1">
                <a:ea typeface="CicleGordita" charset="0"/>
                <a:cs typeface="CicleGordita" charset="0"/>
              </a:rPr>
              <a:t>l'Aïd</a:t>
            </a:r>
            <a:r>
              <a:rPr lang="en-CA" altLang="en-US" dirty="0">
                <a:ea typeface="CicleGordita" charset="0"/>
                <a:cs typeface="CicleGordita" charset="0"/>
              </a:rPr>
              <a:t>. </a:t>
            </a:r>
          </a:p>
          <a:p>
            <a:endParaRPr lang="en-CA" altLang="en-US" dirty="0"/>
          </a:p>
        </p:txBody>
      </p:sp>
      <p:sp>
        <p:nvSpPr>
          <p:cNvPr id="35844" name="Slide Number Placeholder 3">
            <a:extLst>
              <a:ext uri="{FF2B5EF4-FFF2-40B4-BE49-F238E27FC236}">
                <a16:creationId xmlns:a16="http://schemas.microsoft.com/office/drawing/2014/main" id="{B75551CC-D5E2-0495-7E90-128523B97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54820FD-06FE-4B83-BC6B-F7FE102C274E}" type="slidenum">
              <a:rPr lang="en-US" altLang="en-US" smtClean="0"/>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CC202FA-8CBF-3C6C-9D38-5C1F50F20F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4A9067FC-502B-F4D5-BF06-BDA3D62627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37892" name="Slide Number Placeholder 3">
            <a:extLst>
              <a:ext uri="{FF2B5EF4-FFF2-40B4-BE49-F238E27FC236}">
                <a16:creationId xmlns:a16="http://schemas.microsoft.com/office/drawing/2014/main" id="{493C3D3D-69EF-E497-1C74-D064E6F936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AC3DC8E-2EF2-45DD-A597-E7B4E3D16E68}" type="slidenum">
              <a:rPr lang="en-US" altLang="en-US" smtClean="0"/>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1E1903CF-7DB0-6A32-C056-13600BAD82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647741F9-6765-65A7-6273-F3B9A9CA8A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Le sénécavirus A (SVA) est un virus à ARN non enveloppé, cliniquement similaire au virus de la fièvre aphteuse. Les voies de transmission ne sont pas entièrement comprises, mais on pense que les voies directes et indirectes contribuent à sa propagation.</a:t>
            </a:r>
          </a:p>
          <a:p>
            <a:r>
              <a:rPr lang="en-CA" altLang="en-US"/>
              <a:t> </a:t>
            </a:r>
          </a:p>
          <a:p>
            <a:r>
              <a:rPr lang="en-CA" altLang="en-US"/>
              <a:t>Le SVA est traditionnellement associé à une maladie vésiculeuse chez les porcs. Cependant, des anticorps neutralisants ont été détectés chez de petites populations de bovins et de souris sauvages aux États-Unis, ce qui suggère une exposition possible sans signes cliniques apparents.</a:t>
            </a:r>
          </a:p>
          <a:p>
            <a:endParaRPr lang="en-CA" altLang="en-US"/>
          </a:p>
          <a:p>
            <a:r>
              <a:rPr lang="en-CA" altLang="en-US"/>
              <a:t>En 2018, le SVA a été identifié chez un buffle dans la province du Guangdong, en Chine — la première détection confirmée chez cette espèce. La souche d'origine buffle, SVA/GD/China/2018, a été isolée chez un animal présentant des ulcères buccaux et partage plus de 99 % de similitude génétique avec une souche d'origine sanglier.</a:t>
            </a:r>
          </a:p>
          <a:p>
            <a:endParaRPr lang="en-CA" altLang="en-US"/>
          </a:p>
          <a:p>
            <a:r>
              <a:rPr lang="en-CA" altLang="en-US"/>
              <a:t>Cette étude a comparé les résultats obtenus chez des porcelets et des buffles infectés artificiellement par la souche provenant du boffola.</a:t>
            </a:r>
          </a:p>
          <a:p>
            <a:endParaRPr lang="en-CA" altLang="en-US"/>
          </a:p>
          <a:p>
            <a:r>
              <a:rPr lang="en-CA" altLang="en-US"/>
              <a:t>Les chercheurs ont observé des signes cliniques chez les porcelets et les buffles inoculés avec une dose moyenne, ainsi que des antigènes viraux dans les tissus pulmonaires, les régions nasolabiales et les lésions vésiculeuses.</a:t>
            </a:r>
          </a:p>
          <a:p>
            <a:endParaRPr lang="en-CA" altLang="en-US"/>
          </a:p>
          <a:p>
            <a:endParaRPr lang="en-CA" altLang="en-US"/>
          </a:p>
          <a:p>
            <a:endParaRPr lang="en-CA" altLang="en-US"/>
          </a:p>
        </p:txBody>
      </p:sp>
      <p:sp>
        <p:nvSpPr>
          <p:cNvPr id="39940" name="Slide Number Placeholder 3">
            <a:extLst>
              <a:ext uri="{FF2B5EF4-FFF2-40B4-BE49-F238E27FC236}">
                <a16:creationId xmlns:a16="http://schemas.microsoft.com/office/drawing/2014/main" id="{2CAD6944-0373-6C63-CAA7-A48A2F6B84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1A577FA-501A-40E2-A831-DFCC2F4A0C4F}" type="slidenum">
              <a:rPr lang="en-US" altLang="en-US" smtClean="0"/>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3DC2E0E-51E8-5F73-176D-8B60161113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39A626A-2702-1D42-8BA6-33DF139021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Ces résultats soulèvent d'importantes questions concernant la transmission interespèces et la biosécurité dans les exploitations mixtes.</a:t>
            </a:r>
          </a:p>
          <a:p>
            <a:r>
              <a:rPr lang="en-CA" altLang="en-US"/>
              <a:t> </a:t>
            </a:r>
          </a:p>
          <a:p>
            <a:r>
              <a:rPr lang="en-CA" altLang="en-US"/>
              <a:t>Dans quelle mesure ces conclusions sont-elles pertinentes pour le Canada ?</a:t>
            </a:r>
          </a:p>
          <a:p>
            <a:r>
              <a:rPr lang="en-CA" altLang="en-US"/>
              <a:t>Dans la section commentaires, faites-nous savoir comment cela pourrait affecter les systèmes de surveillance actuels des maladies vésiculeuses émergentes chez les animaux d'élevage autres que les porcs.</a:t>
            </a:r>
          </a:p>
          <a:p>
            <a:endParaRPr lang="en-CA" altLang="en-US"/>
          </a:p>
          <a:p>
            <a:r>
              <a:rPr lang="en-CA" altLang="en-US" b="1"/>
              <a:t>Implications commerciales</a:t>
            </a:r>
          </a:p>
          <a:p>
            <a:r>
              <a:rPr lang="en-CA" altLang="en-US"/>
              <a:t>Les exportations de bétail du Canada dépendent de l'absence de fièvre aphteuse et de maladies vésiculeuses similaires.</a:t>
            </a:r>
          </a:p>
          <a:p>
            <a:r>
              <a:rPr lang="en-CA" altLang="en-US"/>
              <a:t>La SVA imite la fièvre aphteuse, ce qui risque d'entraîner des perturbations commerciales et des enquêtes coûteuses.</a:t>
            </a:r>
          </a:p>
          <a:p>
            <a:r>
              <a:rPr lang="en-CA" altLang="en-US" b="1"/>
              <a:t>Besoins en matière de surveillance</a:t>
            </a:r>
          </a:p>
          <a:p>
            <a:r>
              <a:rPr lang="en-CA" altLang="en-US"/>
              <a:t>Une surveillance renforcée de l'ASV est nécessaire pour détecter les nouvelles souches et soutenir la certification des exportations.</a:t>
            </a:r>
          </a:p>
          <a:p>
            <a:r>
              <a:rPr lang="en-CA" altLang="en-US"/>
              <a:t>L'ASV doit rester un diagnostic différentiel pour les lésions vésiculeuses.</a:t>
            </a:r>
          </a:p>
          <a:p>
            <a:r>
              <a:rPr lang="en-CA" altLang="en-US" b="1"/>
              <a:t>Risques émergents</a:t>
            </a:r>
          </a:p>
          <a:p>
            <a:r>
              <a:rPr lang="en-CA" altLang="en-US"/>
              <a:t>Une nouvelle souche de SVA en Chine présente une pathogénicité plus élevée et une transmission interespèces possible.</a:t>
            </a:r>
          </a:p>
          <a:p>
            <a:r>
              <a:rPr lang="en-CA" altLang="en-US"/>
              <a:t>Une infection potentielle du bétail susciterait de vives inquiétudes.</a:t>
            </a:r>
          </a:p>
          <a:p>
            <a:r>
              <a:rPr lang="en-CA" altLang="en-US" b="1"/>
              <a:t>Lacunes épidémiologiques</a:t>
            </a:r>
          </a:p>
          <a:p>
            <a:r>
              <a:rPr lang="en-CA" altLang="en-US"/>
              <a:t>Des inconnues subsistent quant à la transmission du SVA et aux réservoirs sauvages (par exemple, les sangliers).</a:t>
            </a:r>
          </a:p>
          <a:p>
            <a:r>
              <a:rPr lang="en-CA" altLang="en-US"/>
              <a:t>Le risque de transmission interespèces est accru dans les systèmes d'élevage multispécifiques.</a:t>
            </a:r>
          </a:p>
          <a:p>
            <a:r>
              <a:rPr lang="en-CA" altLang="en-US" b="1"/>
              <a:t>Préparation et vigilance</a:t>
            </a:r>
          </a:p>
          <a:p>
            <a:r>
              <a:rPr lang="en-CA" altLang="en-US"/>
              <a:t>La normalisation des signes vésiculeux chez les porcs pourrait retarder la détection de la fièvre aphteuse.</a:t>
            </a:r>
          </a:p>
          <a:p>
            <a:r>
              <a:rPr lang="en-CA" altLang="en-US"/>
              <a:t>Une vigilance constante et une capacité de diagnostic sont essentielles pour protéger le commerce et la santé animale.</a:t>
            </a:r>
          </a:p>
          <a:p>
            <a:endParaRPr lang="en-CA" altLang="en-US"/>
          </a:p>
          <a:p>
            <a:endParaRPr lang="en-CA" altLang="en-US"/>
          </a:p>
        </p:txBody>
      </p:sp>
      <p:sp>
        <p:nvSpPr>
          <p:cNvPr id="41988" name="Slide Number Placeholder 3">
            <a:extLst>
              <a:ext uri="{FF2B5EF4-FFF2-40B4-BE49-F238E27FC236}">
                <a16:creationId xmlns:a16="http://schemas.microsoft.com/office/drawing/2014/main" id="{A6E7F3DF-1A6B-A037-FA1E-26CE2B1FBA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BDCA6F5-4ADB-477F-8187-C24914F360A0}" type="slidenum">
              <a:rPr lang="en-US" altLang="en-US" smtClean="0"/>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CC827D9B-4295-8667-13F4-E98F58B2BF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04DA27DD-6E53-8C59-7E6E-0BBA7346EC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4036" name="Slide Number Placeholder 3">
            <a:extLst>
              <a:ext uri="{FF2B5EF4-FFF2-40B4-BE49-F238E27FC236}">
                <a16:creationId xmlns:a16="http://schemas.microsoft.com/office/drawing/2014/main" id="{D0C69397-40B6-8A0D-3CE7-BDA43C84D5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842804-F97B-4435-B0FC-DE711CD547F5}" type="slidenum">
              <a:rPr lang="en-US" altLang="en-US" smtClean="0"/>
              <a:t>15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37436B8-FAD9-F943-9743-A48DF3CEC6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697742F-67F1-9B85-E8B0-192CE94776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a:p>
            <a:r>
              <a:rPr lang="en-CA" altLang="en-US"/>
              <a:t>	</a:t>
            </a:r>
          </a:p>
          <a:p>
            <a:endParaRPr lang="en-US" altLang="en-US"/>
          </a:p>
        </p:txBody>
      </p:sp>
      <p:sp>
        <p:nvSpPr>
          <p:cNvPr id="17412" name="Slide Number Placeholder 3">
            <a:extLst>
              <a:ext uri="{FF2B5EF4-FFF2-40B4-BE49-F238E27FC236}">
                <a16:creationId xmlns:a16="http://schemas.microsoft.com/office/drawing/2014/main" id="{C7CB728F-8F2E-F43E-A10B-8E2EB71723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0DC582A-2505-4439-AA1E-A1E8636FF3D1}" type="slidenum">
              <a:rPr lang="en-US" altLang="en-US" smtClean="0"/>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E32BB5D-EE98-E966-9986-A6EB771FE2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37361918-C743-1B18-BE9A-1BE3834D8B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Le </a:t>
            </a:r>
            <a:r>
              <a:rPr lang="en-CA" altLang="en-US" dirty="0" err="1"/>
              <a:t>cas</a:t>
            </a:r>
            <a:r>
              <a:rPr lang="en-CA" altLang="en-US" dirty="0"/>
              <a:t> </a:t>
            </a:r>
            <a:r>
              <a:rPr lang="en-CA" altLang="en-US" dirty="0" err="1"/>
              <a:t>positif</a:t>
            </a:r>
            <a:r>
              <a:rPr lang="en-CA" altLang="en-US" dirty="0"/>
              <a:t> de </a:t>
            </a:r>
            <a:r>
              <a:rPr lang="en-CA" altLang="en-US" dirty="0" err="1"/>
              <a:t>cécidomyie</a:t>
            </a:r>
            <a:r>
              <a:rPr lang="en-CA" altLang="en-US" dirty="0"/>
              <a:t> du Nouveau Monde (NWS) à Nuevo León, au </a:t>
            </a:r>
            <a:r>
              <a:rPr lang="en-CA" altLang="en-US" dirty="0" err="1"/>
              <a:t>Mexique</a:t>
            </a:r>
            <a:r>
              <a:rPr lang="en-CA" altLang="en-US" dirty="0"/>
              <a:t>, a </a:t>
            </a:r>
            <a:r>
              <a:rPr lang="en-CA" altLang="en-US" dirty="0" err="1"/>
              <a:t>été</a:t>
            </a:r>
            <a:r>
              <a:rPr lang="en-CA" altLang="en-US" dirty="0"/>
              <a:t> </a:t>
            </a:r>
            <a:r>
              <a:rPr lang="en-CA" altLang="en-US" dirty="0" err="1"/>
              <a:t>confirmé</a:t>
            </a:r>
            <a:r>
              <a:rPr lang="en-CA" altLang="en-US" dirty="0"/>
              <a:t> à </a:t>
            </a:r>
            <a:r>
              <a:rPr lang="en-CA" altLang="en-US" b="1" dirty="0"/>
              <a:t>Sabinas Hidalgo </a:t>
            </a:r>
            <a:r>
              <a:rPr lang="en-CA" altLang="en-US" dirty="0"/>
              <a:t>le</a:t>
            </a:r>
            <a:r>
              <a:rPr lang="en-CA" altLang="en-US" b="1" dirty="0"/>
              <a:t> 21 </a:t>
            </a:r>
            <a:r>
              <a:rPr lang="en-CA" altLang="en-US" b="1" dirty="0" err="1"/>
              <a:t>septembre</a:t>
            </a:r>
            <a:r>
              <a:rPr lang="en-CA" altLang="en-US" b="1" dirty="0"/>
              <a:t> 2025</a:t>
            </a:r>
            <a:r>
              <a:rPr lang="en-CA" altLang="en-US" dirty="0"/>
              <a:t>. </a:t>
            </a:r>
            <a:r>
              <a:rPr lang="en-CA" altLang="en-US" dirty="0" err="1"/>
              <a:t>L'animal</a:t>
            </a:r>
            <a:r>
              <a:rPr lang="en-CA" altLang="en-US" dirty="0"/>
              <a:t> </a:t>
            </a:r>
            <a:r>
              <a:rPr lang="en-CA" altLang="en-US" dirty="0" err="1"/>
              <a:t>atteint</a:t>
            </a:r>
            <a:r>
              <a:rPr lang="en-CA" altLang="en-US" dirty="0"/>
              <a:t> </a:t>
            </a:r>
            <a:r>
              <a:rPr lang="en-CA" altLang="en-US" dirty="0" err="1"/>
              <a:t>était</a:t>
            </a:r>
            <a:r>
              <a:rPr lang="en-CA" altLang="en-US" dirty="0"/>
              <a:t> </a:t>
            </a:r>
            <a:r>
              <a:rPr lang="en-CA" altLang="en-US" dirty="0" err="1"/>
              <a:t>une</a:t>
            </a:r>
            <a:r>
              <a:rPr lang="en-CA" altLang="en-US" dirty="0"/>
              <a:t> </a:t>
            </a:r>
            <a:r>
              <a:rPr lang="en-CA" altLang="en-US" b="1" dirty="0" err="1"/>
              <a:t>vache</a:t>
            </a:r>
            <a:r>
              <a:rPr lang="en-CA" altLang="en-US" b="1" dirty="0"/>
              <a:t> </a:t>
            </a:r>
            <a:r>
              <a:rPr lang="en-CA" altLang="en-US" b="1" dirty="0" err="1"/>
              <a:t>âgée</a:t>
            </a:r>
            <a:r>
              <a:rPr lang="en-CA" altLang="en-US" b="1" dirty="0"/>
              <a:t> de 8 </a:t>
            </a:r>
            <a:r>
              <a:rPr lang="en-CA" altLang="en-US" b="1" dirty="0" err="1"/>
              <a:t>mois</a:t>
            </a:r>
            <a:r>
              <a:rPr lang="en-CA" altLang="en-US" b="1" dirty="0"/>
              <a:t> </a:t>
            </a:r>
            <a:r>
              <a:rPr lang="en-CA" altLang="en-US" dirty="0"/>
              <a:t>qui </a:t>
            </a:r>
            <a:r>
              <a:rPr lang="en-CA" altLang="en-US" b="1" dirty="0" err="1"/>
              <a:t>venait</a:t>
            </a:r>
            <a:r>
              <a:rPr lang="en-CA" altLang="en-US" b="1" dirty="0"/>
              <a:t> d'être </a:t>
            </a:r>
            <a:r>
              <a:rPr lang="en-CA" altLang="en-US" b="1" dirty="0" err="1"/>
              <a:t>transférée</a:t>
            </a:r>
            <a:r>
              <a:rPr lang="en-CA" altLang="en-US" b="1" dirty="0"/>
              <a:t> dans un parc </a:t>
            </a:r>
            <a:r>
              <a:rPr lang="en-CA" altLang="en-US" b="1" dirty="0" err="1"/>
              <a:t>d'engraissement</a:t>
            </a:r>
            <a:r>
              <a:rPr lang="en-CA" altLang="en-US" b="1" dirty="0"/>
              <a:t> </a:t>
            </a:r>
            <a:r>
              <a:rPr lang="en-CA" altLang="en-US" b="1" dirty="0" err="1"/>
              <a:t>certifié</a:t>
            </a:r>
            <a:r>
              <a:rPr lang="en-CA" altLang="en-US" b="1" dirty="0"/>
              <a:t> à Nuevo León </a:t>
            </a:r>
            <a:r>
              <a:rPr lang="en-CA" altLang="en-US" b="1" dirty="0" err="1"/>
              <a:t>depuis</a:t>
            </a:r>
            <a:r>
              <a:rPr lang="en-CA" altLang="en-US" b="1" dirty="0"/>
              <a:t> </a:t>
            </a:r>
            <a:r>
              <a:rPr lang="en-CA" altLang="en-US" b="1" dirty="0" err="1"/>
              <a:t>une</a:t>
            </a:r>
            <a:r>
              <a:rPr lang="en-CA" altLang="en-US" b="1" dirty="0"/>
              <a:t> </a:t>
            </a:r>
            <a:r>
              <a:rPr lang="en-CA" altLang="en-US" b="1" dirty="0" err="1"/>
              <a:t>région</a:t>
            </a:r>
            <a:r>
              <a:rPr lang="en-CA" altLang="en-US" b="1" dirty="0"/>
              <a:t> du </a:t>
            </a:r>
            <a:r>
              <a:rPr lang="en-CA" altLang="en-US" b="1" dirty="0" err="1"/>
              <a:t>sud</a:t>
            </a:r>
            <a:r>
              <a:rPr lang="en-CA" altLang="en-US" b="1" dirty="0"/>
              <a:t> du </a:t>
            </a:r>
            <a:r>
              <a:rPr lang="en-CA" altLang="en-US" b="1" dirty="0" err="1"/>
              <a:t>Mexique</a:t>
            </a:r>
            <a:r>
              <a:rPr lang="en-CA" altLang="en-US" b="1" dirty="0"/>
              <a:t> </a:t>
            </a:r>
            <a:r>
              <a:rPr lang="en-CA" altLang="en-US" dirty="0" err="1"/>
              <a:t>connue</a:t>
            </a:r>
            <a:r>
              <a:rPr lang="en-CA" altLang="en-US" dirty="0"/>
              <a:t> pour </a:t>
            </a:r>
            <a:r>
              <a:rPr lang="en-CA" altLang="en-US" dirty="0" err="1"/>
              <a:t>ses</a:t>
            </a:r>
            <a:r>
              <a:rPr lang="en-CA" altLang="en-US" dirty="0"/>
              <a:t> </a:t>
            </a:r>
            <a:r>
              <a:rPr lang="en-CA" altLang="en-US" dirty="0" err="1"/>
              <a:t>cas</a:t>
            </a:r>
            <a:r>
              <a:rPr lang="en-CA" altLang="en-US" dirty="0"/>
              <a:t> </a:t>
            </a:r>
            <a:r>
              <a:rPr lang="en-CA" altLang="en-US" dirty="0" err="1"/>
              <a:t>actifs</a:t>
            </a:r>
            <a:r>
              <a:rPr lang="en-CA" altLang="en-US" dirty="0"/>
              <a:t> de NWS.</a:t>
            </a:r>
          </a:p>
          <a:p>
            <a:endParaRPr lang="en-CA" altLang="en-US" dirty="0"/>
          </a:p>
          <a:p>
            <a:r>
              <a:rPr lang="en-CA" altLang="en-US" dirty="0"/>
              <a:t>La Food and Drug Administration a </a:t>
            </a:r>
            <a:r>
              <a:rPr lang="en-CA" altLang="en-US" dirty="0" err="1"/>
              <a:t>approuvé</a:t>
            </a:r>
            <a:r>
              <a:rPr lang="en-CA" altLang="en-US" dirty="0"/>
              <a:t> sous condition la solution injectable Dectomax-CA1 (</a:t>
            </a:r>
            <a:r>
              <a:rPr lang="en-CA" altLang="en-US" dirty="0" err="1"/>
              <a:t>doramectine</a:t>
            </a:r>
            <a:r>
              <a:rPr lang="en-CA" altLang="en-US" dirty="0"/>
              <a:t> injectable) pour la </a:t>
            </a:r>
            <a:r>
              <a:rPr lang="en-CA" altLang="en-US" dirty="0" err="1"/>
              <a:t>prévention</a:t>
            </a:r>
            <a:r>
              <a:rPr lang="en-CA" altLang="en-US" dirty="0"/>
              <a:t> et le </a:t>
            </a:r>
            <a:r>
              <a:rPr lang="en-CA" altLang="en-US" dirty="0" err="1"/>
              <a:t>traitement</a:t>
            </a:r>
            <a:r>
              <a:rPr lang="en-CA" altLang="en-US" dirty="0"/>
              <a:t> des infestations </a:t>
            </a:r>
            <a:r>
              <a:rPr lang="en-CA" altLang="en-US" dirty="0" err="1"/>
              <a:t>larvaires</a:t>
            </a:r>
            <a:r>
              <a:rPr lang="en-CA" altLang="en-US" dirty="0"/>
              <a:t> par la </a:t>
            </a:r>
            <a:r>
              <a:rPr lang="en-CA" altLang="en-US" dirty="0" err="1"/>
              <a:t>lucilie</a:t>
            </a:r>
            <a:r>
              <a:rPr lang="en-CA" altLang="en-US" dirty="0"/>
              <a:t> du Nouveau Monde, </a:t>
            </a:r>
            <a:r>
              <a:rPr lang="en-CA" altLang="en-US" dirty="0" err="1"/>
              <a:t>ainsi</a:t>
            </a:r>
            <a:r>
              <a:rPr lang="en-CA" altLang="en-US" dirty="0"/>
              <a:t> </a:t>
            </a:r>
            <a:r>
              <a:rPr lang="en-CA" altLang="en-US" dirty="0" err="1"/>
              <a:t>que</a:t>
            </a:r>
            <a:r>
              <a:rPr lang="en-CA" altLang="en-US" dirty="0"/>
              <a:t> pour la </a:t>
            </a:r>
            <a:r>
              <a:rPr lang="en-CA" altLang="en-US" dirty="0" err="1"/>
              <a:t>prévention</a:t>
            </a:r>
            <a:r>
              <a:rPr lang="en-CA" altLang="en-US" dirty="0"/>
              <a:t> de la </a:t>
            </a:r>
            <a:r>
              <a:rPr lang="en-CA" altLang="en-US" dirty="0" err="1"/>
              <a:t>réinfestation</a:t>
            </a:r>
            <a:r>
              <a:rPr lang="en-CA" altLang="en-US" dirty="0"/>
              <a:t> par la NWS pendant 21 </a:t>
            </a:r>
            <a:r>
              <a:rPr lang="en-CA" altLang="en-US" dirty="0" err="1"/>
              <a:t>jours</a:t>
            </a:r>
            <a:r>
              <a:rPr lang="en-CA" altLang="en-US" dirty="0"/>
              <a:t>. Dectomax-CA1 </a:t>
            </a:r>
            <a:r>
              <a:rPr lang="en-CA" altLang="en-US" dirty="0" err="1"/>
              <a:t>est</a:t>
            </a:r>
            <a:r>
              <a:rPr lang="en-CA" altLang="en-US" dirty="0"/>
              <a:t> </a:t>
            </a:r>
            <a:r>
              <a:rPr lang="en-CA" altLang="en-US" dirty="0" err="1"/>
              <a:t>approuvé</a:t>
            </a:r>
            <a:r>
              <a:rPr lang="en-CA" altLang="en-US" dirty="0"/>
              <a:t> sous condition pour </a:t>
            </a:r>
            <a:r>
              <a:rPr lang="en-CA" altLang="en-US" dirty="0" err="1"/>
              <a:t>une</a:t>
            </a:r>
            <a:r>
              <a:rPr lang="en-CA" altLang="en-US" dirty="0"/>
              <a:t> utilisation exclusive chez les </a:t>
            </a:r>
            <a:r>
              <a:rPr lang="en-CA" altLang="en-US" dirty="0" err="1"/>
              <a:t>bovins</a:t>
            </a:r>
            <a:r>
              <a:rPr lang="en-CA" altLang="en-US" dirty="0"/>
              <a:t>. </a:t>
            </a:r>
          </a:p>
          <a:p>
            <a:endParaRPr lang="en-CA" altLang="en-US" dirty="0"/>
          </a:p>
        </p:txBody>
      </p:sp>
      <p:sp>
        <p:nvSpPr>
          <p:cNvPr id="19460" name="Slide Number Placeholder 3">
            <a:extLst>
              <a:ext uri="{FF2B5EF4-FFF2-40B4-BE49-F238E27FC236}">
                <a16:creationId xmlns:a16="http://schemas.microsoft.com/office/drawing/2014/main" id="{CB21939C-5CF5-70C4-224D-B9CF0EB7D2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277DDF-984C-41DB-8F6A-6B26A73BB389}" type="slidenum">
              <a:rPr lang="en-US" altLang="en-US" smtClean="0"/>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8BD4F38-C420-4E55-40FA-2284FAF6DC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92FEBC-A1CE-5B48-B4AC-5BBAFA900F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Le LSD est une maladie virale qui touche les bovins et les buffles d'eau. Elle se propage par les mouches et les moustiques. </a:t>
            </a:r>
          </a:p>
          <a:p>
            <a:r>
              <a:rPr lang="en-CA" altLang="en-US"/>
              <a:t>Les signes cliniques comprennent de la fièvre, des nodules cutanés, des écoulements nasaux/oculaires, une boiterie et une baisse de la production laitière.</a:t>
            </a:r>
          </a:p>
          <a:p>
            <a:endParaRPr lang="en-CA" altLang="en-US"/>
          </a:p>
          <a:p>
            <a:r>
              <a:rPr lang="en-CA" altLang="en-US"/>
              <a:t>Elle a été identifiée pour la première fois en Zambie en 1929 et est présente dans toute l'Afrique. </a:t>
            </a:r>
          </a:p>
          <a:p>
            <a:endParaRPr lang="en-CA" altLang="en-US"/>
          </a:p>
          <a:p>
            <a:r>
              <a:rPr lang="en-CA" altLang="en-US"/>
              <a:t>Elle est étroitement liée à la SGP</a:t>
            </a:r>
          </a:p>
          <a:p>
            <a:endParaRPr lang="en-CA" altLang="en-US"/>
          </a:p>
          <a:p>
            <a:r>
              <a:rPr lang="en-CA" altLang="en-US"/>
              <a:t>. La LSD entraîne des pertes économiques importantes en raison : </a:t>
            </a:r>
          </a:p>
          <a:p>
            <a:r>
              <a:rPr lang="en-CA" altLang="en-US"/>
              <a:t>Diminution de la production laitière (jusqu'à 30 %) </a:t>
            </a:r>
          </a:p>
          <a:p>
            <a:r>
              <a:rPr lang="en-CA" altLang="en-US"/>
              <a:t>des restrictions commerciales</a:t>
            </a:r>
          </a:p>
          <a:p>
            <a:r>
              <a:rPr lang="en-CA" altLang="en-US"/>
              <a:t>L'abattage des animaux infectés</a:t>
            </a:r>
          </a:p>
          <a:p>
            <a:r>
              <a:rPr lang="en-CA" altLang="en-US"/>
              <a:t>Dommages causés aux peaux et problèmes de reproduction</a:t>
            </a:r>
          </a:p>
          <a:p>
            <a:endParaRPr lang="en-CA" altLang="en-US"/>
          </a:p>
          <a:p>
            <a:endParaRPr lang="en-CA" altLang="en-US"/>
          </a:p>
          <a:p>
            <a:endParaRPr lang="en-CA" altLang="en-US"/>
          </a:p>
          <a:p>
            <a:endParaRPr lang="en-CA" altLang="en-US"/>
          </a:p>
          <a:p>
            <a:endParaRPr lang="en-CA" altLang="en-US"/>
          </a:p>
        </p:txBody>
      </p:sp>
      <p:sp>
        <p:nvSpPr>
          <p:cNvPr id="21508" name="Slide Number Placeholder 3">
            <a:extLst>
              <a:ext uri="{FF2B5EF4-FFF2-40B4-BE49-F238E27FC236}">
                <a16:creationId xmlns:a16="http://schemas.microsoft.com/office/drawing/2014/main" id="{DC08BFD0-4723-5729-79CD-8AAFE7FDDE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E3B39E1-4850-40CF-9400-8B3722742E5B}" type="slidenum">
              <a:rPr lang="en-US" altLang="en-US" smtClean="0"/>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F24DF64-3274-E1E2-58FB-D79D9AFBEE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F3EB7A4-C0D6-ACE7-E2CD-8E499B684B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dirty="0"/>
              <a:t>Fin </a:t>
            </a:r>
            <a:r>
              <a:rPr lang="en-CA" altLang="en-US" b="1" dirty="0" err="1"/>
              <a:t>juin</a:t>
            </a:r>
            <a:r>
              <a:rPr lang="en-CA" altLang="en-US" b="1" dirty="0"/>
              <a:t> 2025, les premiers </a:t>
            </a:r>
            <a:r>
              <a:rPr lang="en-CA" altLang="en-US" b="1" dirty="0" err="1"/>
              <a:t>cas</a:t>
            </a:r>
            <a:r>
              <a:rPr lang="en-CA" altLang="en-US" b="1" dirty="0"/>
              <a:t> </a:t>
            </a:r>
            <a:r>
              <a:rPr lang="en-CA" altLang="en-US" dirty="0"/>
              <a:t>de LSD </a:t>
            </a:r>
            <a:r>
              <a:rPr lang="en-CA" altLang="en-US" dirty="0" err="1"/>
              <a:t>en</a:t>
            </a:r>
            <a:r>
              <a:rPr lang="en-CA" altLang="en-US" dirty="0"/>
              <a:t> Europe </a:t>
            </a:r>
            <a:r>
              <a:rPr lang="en-CA" altLang="en-US" dirty="0" err="1"/>
              <a:t>ont</a:t>
            </a:r>
            <a:r>
              <a:rPr lang="en-CA" altLang="en-US" dirty="0"/>
              <a:t> </a:t>
            </a:r>
            <a:r>
              <a:rPr lang="en-CA" altLang="en-US" dirty="0" err="1"/>
              <a:t>été</a:t>
            </a:r>
            <a:r>
              <a:rPr lang="en-CA" altLang="en-US" dirty="0"/>
              <a:t> </a:t>
            </a:r>
            <a:r>
              <a:rPr lang="en-CA" altLang="en-US" dirty="0" err="1"/>
              <a:t>signalés</a:t>
            </a:r>
            <a:r>
              <a:rPr lang="en-CA" altLang="en-US" dirty="0"/>
              <a:t> </a:t>
            </a:r>
            <a:r>
              <a:rPr lang="en-CA" altLang="en-US" dirty="0" err="1"/>
              <a:t>en</a:t>
            </a:r>
            <a:r>
              <a:rPr lang="en-CA" altLang="en-US" dirty="0"/>
              <a:t> </a:t>
            </a:r>
            <a:r>
              <a:rPr lang="en-CA" altLang="en-US" b="1" dirty="0"/>
              <a:t>Italie, </a:t>
            </a:r>
            <a:r>
              <a:rPr lang="en-CA" altLang="en-US" b="1" dirty="0" err="1"/>
              <a:t>puis</a:t>
            </a:r>
            <a:r>
              <a:rPr lang="en-CA" altLang="en-US" b="1" dirty="0"/>
              <a:t> </a:t>
            </a:r>
            <a:r>
              <a:rPr lang="en-CA" altLang="en-US" b="1" dirty="0" err="1"/>
              <a:t>en</a:t>
            </a:r>
            <a:r>
              <a:rPr lang="en-CA" altLang="en-US" b="1" dirty="0"/>
              <a:t> France.</a:t>
            </a:r>
          </a:p>
          <a:p>
            <a:endParaRPr lang="en-CA" altLang="en-US" b="1" dirty="0"/>
          </a:p>
          <a:p>
            <a:r>
              <a:rPr lang="en-CA" altLang="en-US" dirty="0" err="1"/>
              <a:t>L'Italie</a:t>
            </a:r>
            <a:r>
              <a:rPr lang="en-CA" altLang="en-US" dirty="0"/>
              <a:t> a </a:t>
            </a:r>
            <a:r>
              <a:rPr lang="en-CA" altLang="en-US" dirty="0" err="1"/>
              <a:t>signalé</a:t>
            </a:r>
            <a:r>
              <a:rPr lang="en-CA" altLang="en-US" dirty="0"/>
              <a:t> </a:t>
            </a:r>
            <a:r>
              <a:rPr lang="en-CA" altLang="en-US" dirty="0" err="1"/>
              <a:t>ses</a:t>
            </a:r>
            <a:r>
              <a:rPr lang="en-CA" altLang="en-US" dirty="0"/>
              <a:t> premiers </a:t>
            </a:r>
            <a:r>
              <a:rPr lang="en-CA" altLang="en-US" dirty="0" err="1"/>
              <a:t>cas</a:t>
            </a:r>
            <a:r>
              <a:rPr lang="en-CA" altLang="en-US" dirty="0"/>
              <a:t> de LSD </a:t>
            </a:r>
            <a:r>
              <a:rPr lang="en-CA" altLang="en-US" dirty="0" err="1"/>
              <a:t>en</a:t>
            </a:r>
            <a:r>
              <a:rPr lang="en-CA" altLang="en-US" dirty="0"/>
              <a:t> </a:t>
            </a:r>
            <a:r>
              <a:rPr lang="en-CA" altLang="en-US" dirty="0" err="1"/>
              <a:t>Sardaigne</a:t>
            </a:r>
            <a:r>
              <a:rPr lang="en-CA" altLang="en-US" dirty="0"/>
              <a:t>. Sept </a:t>
            </a:r>
            <a:r>
              <a:rPr lang="en-CA" altLang="en-US" dirty="0" err="1"/>
              <a:t>cas</a:t>
            </a:r>
            <a:r>
              <a:rPr lang="en-CA" altLang="en-US" dirty="0"/>
              <a:t> de LSD </a:t>
            </a:r>
            <a:r>
              <a:rPr lang="en-CA" altLang="en-US" dirty="0" err="1"/>
              <a:t>ont</a:t>
            </a:r>
            <a:r>
              <a:rPr lang="en-CA" altLang="en-US" dirty="0"/>
              <a:t> </a:t>
            </a:r>
            <a:r>
              <a:rPr lang="en-CA" altLang="en-US" dirty="0" err="1"/>
              <a:t>été</a:t>
            </a:r>
            <a:r>
              <a:rPr lang="en-CA" altLang="en-US" dirty="0"/>
              <a:t> </a:t>
            </a:r>
            <a:r>
              <a:rPr lang="en-CA" altLang="en-US" dirty="0" err="1"/>
              <a:t>signalés</a:t>
            </a:r>
            <a:r>
              <a:rPr lang="en-CA" altLang="en-US" dirty="0"/>
              <a:t> chez des </a:t>
            </a:r>
            <a:r>
              <a:rPr lang="en-CA" altLang="en-US" dirty="0" err="1"/>
              <a:t>bovins</a:t>
            </a:r>
            <a:r>
              <a:rPr lang="en-CA" altLang="en-US" dirty="0"/>
              <a:t> domestiques à Orani. Le rapport du WAHIS </a:t>
            </a:r>
            <a:r>
              <a:rPr lang="en-CA" altLang="en-US" dirty="0" err="1"/>
              <a:t>identifie</a:t>
            </a:r>
            <a:r>
              <a:rPr lang="en-CA" altLang="en-US" dirty="0"/>
              <a:t> la source </a:t>
            </a:r>
            <a:r>
              <a:rPr lang="en-CA" altLang="en-US" dirty="0" err="1"/>
              <a:t>potentielle</a:t>
            </a:r>
            <a:r>
              <a:rPr lang="en-CA" altLang="en-US" dirty="0"/>
              <a:t> de </a:t>
            </a:r>
            <a:r>
              <a:rPr lang="en-CA" altLang="en-US" dirty="0" err="1"/>
              <a:t>l'épidémie</a:t>
            </a:r>
            <a:r>
              <a:rPr lang="en-CA" altLang="en-US" dirty="0"/>
              <a:t> </a:t>
            </a:r>
            <a:r>
              <a:rPr lang="en-CA" altLang="en-US" dirty="0" err="1"/>
              <a:t>comme</a:t>
            </a:r>
            <a:r>
              <a:rPr lang="en-CA" altLang="en-US" dirty="0"/>
              <a:t> </a:t>
            </a:r>
            <a:r>
              <a:rPr lang="en-CA" altLang="en-US" dirty="0" err="1"/>
              <a:t>étant</a:t>
            </a:r>
            <a:r>
              <a:rPr lang="en-CA" altLang="en-US" dirty="0"/>
              <a:t> le </a:t>
            </a:r>
            <a:r>
              <a:rPr lang="en-CA" altLang="en-US" dirty="0" err="1"/>
              <a:t>déplacement</a:t>
            </a:r>
            <a:r>
              <a:rPr lang="en-CA" altLang="en-US" dirty="0"/>
              <a:t> de </a:t>
            </a:r>
            <a:r>
              <a:rPr lang="en-CA" altLang="en-US" dirty="0" err="1"/>
              <a:t>vecteurs</a:t>
            </a:r>
            <a:r>
              <a:rPr lang="en-CA" altLang="en-US" dirty="0"/>
              <a:t> </a:t>
            </a:r>
            <a:r>
              <a:rPr lang="en-CA" altLang="en-US" dirty="0" err="1"/>
              <a:t>en</a:t>
            </a:r>
            <a:r>
              <a:rPr lang="en-CA" altLang="en-US" dirty="0"/>
              <a:t> provenance </a:t>
            </a:r>
            <a:r>
              <a:rPr lang="en-CA" altLang="en-US" dirty="0" err="1"/>
              <a:t>d'Afrique</a:t>
            </a:r>
            <a:r>
              <a:rPr lang="en-CA" altLang="en-US" dirty="0"/>
              <a:t> du Nord, </a:t>
            </a:r>
            <a:r>
              <a:rPr lang="en-CA" altLang="en-US" dirty="0" err="1"/>
              <a:t>où</a:t>
            </a:r>
            <a:r>
              <a:rPr lang="en-CA" altLang="en-US" dirty="0"/>
              <a:t> des </a:t>
            </a:r>
            <a:r>
              <a:rPr lang="en-CA" altLang="en-US" dirty="0" err="1"/>
              <a:t>cas</a:t>
            </a:r>
            <a:r>
              <a:rPr lang="en-CA" altLang="en-US" dirty="0"/>
              <a:t> de LSD </a:t>
            </a:r>
            <a:r>
              <a:rPr lang="en-CA" altLang="en-US" dirty="0" err="1"/>
              <a:t>ont</a:t>
            </a:r>
            <a:r>
              <a:rPr lang="en-CA" altLang="en-US" dirty="0"/>
              <a:t> </a:t>
            </a:r>
            <a:r>
              <a:rPr lang="en-CA" altLang="en-US" dirty="0" err="1"/>
              <a:t>récemment</a:t>
            </a:r>
            <a:r>
              <a:rPr lang="en-CA" altLang="en-US" dirty="0"/>
              <a:t> </a:t>
            </a:r>
            <a:r>
              <a:rPr lang="en-CA" altLang="en-US" dirty="0" err="1"/>
              <a:t>été</a:t>
            </a:r>
            <a:r>
              <a:rPr lang="en-CA" altLang="en-US" dirty="0"/>
              <a:t> </a:t>
            </a:r>
            <a:r>
              <a:rPr lang="en-CA" altLang="en-US" dirty="0" err="1"/>
              <a:t>signalés</a:t>
            </a:r>
            <a:r>
              <a:rPr lang="en-CA" altLang="en-US" dirty="0"/>
              <a:t> (</a:t>
            </a:r>
            <a:r>
              <a:rPr lang="en-CA" altLang="en-US" dirty="0" err="1"/>
              <a:t>Tunisie</a:t>
            </a:r>
            <a:r>
              <a:rPr lang="en-CA" altLang="en-US" dirty="0"/>
              <a:t> et Algérie). </a:t>
            </a:r>
          </a:p>
          <a:p>
            <a:endParaRPr lang="en-CA" altLang="en-US" dirty="0"/>
          </a:p>
          <a:p>
            <a:r>
              <a:rPr lang="en-CA" altLang="en-US" dirty="0"/>
              <a:t>Un </a:t>
            </a:r>
            <a:r>
              <a:rPr lang="en-CA" altLang="en-US" dirty="0" err="1"/>
              <a:t>génotypage</a:t>
            </a:r>
            <a:r>
              <a:rPr lang="en-CA" altLang="en-US" dirty="0"/>
              <a:t> </a:t>
            </a:r>
            <a:r>
              <a:rPr lang="en-CA" altLang="en-US" dirty="0" err="1"/>
              <a:t>récent</a:t>
            </a:r>
            <a:r>
              <a:rPr lang="en-CA" altLang="en-US" dirty="0"/>
              <a:t> a </a:t>
            </a:r>
            <a:r>
              <a:rPr lang="en-CA" altLang="en-US" dirty="0" err="1"/>
              <a:t>montré</a:t>
            </a:r>
            <a:r>
              <a:rPr lang="en-CA" altLang="en-US" dirty="0"/>
              <a:t> </a:t>
            </a:r>
            <a:r>
              <a:rPr lang="en-CA" altLang="en-US" dirty="0" err="1"/>
              <a:t>que</a:t>
            </a:r>
            <a:r>
              <a:rPr lang="en-CA" altLang="en-US" dirty="0"/>
              <a:t> le virus circulant </a:t>
            </a:r>
            <a:r>
              <a:rPr lang="en-CA" altLang="en-US" dirty="0" err="1"/>
              <a:t>en</a:t>
            </a:r>
            <a:r>
              <a:rPr lang="en-CA" altLang="en-US" dirty="0"/>
              <a:t> Italie </a:t>
            </a:r>
            <a:r>
              <a:rPr lang="en-CA" altLang="en-US" dirty="0" err="1"/>
              <a:t>est</a:t>
            </a:r>
            <a:r>
              <a:rPr lang="en-CA" altLang="en-US" dirty="0"/>
              <a:t> </a:t>
            </a:r>
            <a:r>
              <a:rPr lang="en-CA" altLang="en-US" dirty="0" err="1"/>
              <a:t>étroitement</a:t>
            </a:r>
            <a:r>
              <a:rPr lang="en-CA" altLang="en-US" dirty="0"/>
              <a:t> </a:t>
            </a:r>
            <a:r>
              <a:rPr lang="en-CA" altLang="en-US" dirty="0" err="1"/>
              <a:t>lié</a:t>
            </a:r>
            <a:r>
              <a:rPr lang="en-CA" altLang="en-US" dirty="0"/>
              <a:t> au cluster 1.2, qui </a:t>
            </a:r>
            <a:r>
              <a:rPr lang="en-CA" altLang="en-US" dirty="0" err="1"/>
              <a:t>comprend</a:t>
            </a:r>
            <a:r>
              <a:rPr lang="en-CA" altLang="en-US" dirty="0"/>
              <a:t> des </a:t>
            </a:r>
            <a:r>
              <a:rPr lang="en-CA" altLang="en-US" dirty="0" err="1"/>
              <a:t>souches</a:t>
            </a:r>
            <a:r>
              <a:rPr lang="en-CA" altLang="en-US" dirty="0"/>
              <a:t> </a:t>
            </a:r>
            <a:r>
              <a:rPr lang="en-CA" altLang="en-US" dirty="0" err="1"/>
              <a:t>isolées</a:t>
            </a:r>
            <a:r>
              <a:rPr lang="en-CA" altLang="en-US" dirty="0"/>
              <a:t> au Nigeria et </a:t>
            </a:r>
            <a:r>
              <a:rPr lang="en-CA" altLang="en-US" dirty="0" err="1"/>
              <a:t>en</a:t>
            </a:r>
            <a:r>
              <a:rPr lang="en-CA" altLang="en-US" dirty="0"/>
              <a:t> Afrique du Sud.</a:t>
            </a:r>
          </a:p>
          <a:p>
            <a:endParaRPr lang="en-CA" altLang="en-US" dirty="0"/>
          </a:p>
          <a:p>
            <a:endParaRPr lang="en-CA" altLang="en-US" dirty="0"/>
          </a:p>
          <a:p>
            <a:r>
              <a:rPr lang="en-CA" altLang="en-US" dirty="0"/>
              <a:t>Peu après, </a:t>
            </a:r>
            <a:r>
              <a:rPr lang="en-CA" altLang="en-US" b="1" dirty="0"/>
              <a:t>la France </a:t>
            </a:r>
            <a:r>
              <a:rPr lang="en-CA" altLang="en-US" dirty="0"/>
              <a:t>a </a:t>
            </a:r>
            <a:r>
              <a:rPr lang="en-CA" altLang="en-US" dirty="0" err="1"/>
              <a:t>signalé</a:t>
            </a:r>
            <a:r>
              <a:rPr lang="en-CA" altLang="en-US" dirty="0"/>
              <a:t> </a:t>
            </a:r>
            <a:r>
              <a:rPr lang="en-CA" altLang="en-US" dirty="0" err="1"/>
              <a:t>ses</a:t>
            </a:r>
            <a:r>
              <a:rPr lang="en-CA" altLang="en-US" dirty="0"/>
              <a:t> premiers </a:t>
            </a:r>
            <a:r>
              <a:rPr lang="en-CA" altLang="en-US" dirty="0" err="1"/>
              <a:t>cas</a:t>
            </a:r>
            <a:r>
              <a:rPr lang="en-CA" altLang="en-US" dirty="0"/>
              <a:t> de LSD </a:t>
            </a:r>
            <a:r>
              <a:rPr lang="en-CA" altLang="en-US" dirty="0" err="1"/>
              <a:t>en</a:t>
            </a:r>
            <a:r>
              <a:rPr lang="en-CA" altLang="en-US" dirty="0"/>
              <a:t> </a:t>
            </a:r>
            <a:r>
              <a:rPr lang="en-CA" altLang="en-US" b="1" dirty="0"/>
              <a:t>Savoie </a:t>
            </a:r>
            <a:r>
              <a:rPr lang="en-CA" altLang="en-US" dirty="0"/>
              <a:t>(</a:t>
            </a:r>
            <a:r>
              <a:rPr lang="en-CA" altLang="en-US" dirty="0" err="1"/>
              <a:t>sud-est</a:t>
            </a:r>
            <a:r>
              <a:rPr lang="en-CA" altLang="en-US" dirty="0"/>
              <a:t> de la France), près de </a:t>
            </a:r>
            <a:r>
              <a:rPr lang="en-CA" altLang="en-US" dirty="0" err="1"/>
              <a:t>ses</a:t>
            </a:r>
            <a:r>
              <a:rPr lang="en-CA" altLang="en-US" dirty="0"/>
              <a:t> </a:t>
            </a:r>
            <a:r>
              <a:rPr lang="en-CA" altLang="en-US" dirty="0" err="1"/>
              <a:t>frontières</a:t>
            </a:r>
            <a:r>
              <a:rPr lang="en-CA" altLang="en-US" dirty="0"/>
              <a:t> avec la Suisse et </a:t>
            </a:r>
            <a:r>
              <a:rPr lang="en-CA" altLang="en-US" dirty="0" err="1"/>
              <a:t>l'Italie</a:t>
            </a:r>
            <a:r>
              <a:rPr lang="en-CA" altLang="en-US" dirty="0"/>
              <a:t> ; quinze </a:t>
            </a:r>
            <a:r>
              <a:rPr lang="en-CA" altLang="en-US" dirty="0" err="1"/>
              <a:t>cas</a:t>
            </a:r>
            <a:r>
              <a:rPr lang="en-CA" altLang="en-US" dirty="0"/>
              <a:t> </a:t>
            </a:r>
            <a:r>
              <a:rPr lang="en-CA" altLang="en-US" dirty="0" err="1"/>
              <a:t>ont</a:t>
            </a:r>
            <a:r>
              <a:rPr lang="en-CA" altLang="en-US" dirty="0"/>
              <a:t> </a:t>
            </a:r>
            <a:r>
              <a:rPr lang="en-CA" altLang="en-US" dirty="0" err="1"/>
              <a:t>été</a:t>
            </a:r>
            <a:r>
              <a:rPr lang="en-CA" altLang="en-US" dirty="0"/>
              <a:t> </a:t>
            </a:r>
            <a:r>
              <a:rPr lang="en-CA" altLang="en-US" dirty="0" err="1"/>
              <a:t>initialement</a:t>
            </a:r>
            <a:r>
              <a:rPr lang="en-CA" altLang="en-US" dirty="0"/>
              <a:t> </a:t>
            </a:r>
            <a:r>
              <a:rPr lang="en-CA" altLang="en-US" dirty="0" err="1"/>
              <a:t>signalés</a:t>
            </a:r>
            <a:r>
              <a:rPr lang="en-CA" altLang="en-US" dirty="0"/>
              <a:t>.</a:t>
            </a:r>
          </a:p>
          <a:p>
            <a:endParaRPr lang="en-CA" altLang="en-US" b="1" dirty="0"/>
          </a:p>
          <a:p>
            <a:endParaRPr lang="en-CA" altLang="en-US" b="1" dirty="0"/>
          </a:p>
          <a:p>
            <a:r>
              <a:rPr lang="en-CA" altLang="en-US" dirty="0"/>
              <a:t> </a:t>
            </a:r>
          </a:p>
          <a:p>
            <a:r>
              <a:rPr lang="en-CA" altLang="en-US" b="1" dirty="0"/>
              <a:t>Début </a:t>
            </a:r>
            <a:r>
              <a:rPr lang="en-CA" altLang="en-US" b="1" dirty="0" err="1"/>
              <a:t>octobre</a:t>
            </a:r>
            <a:r>
              <a:rPr lang="en-CA" altLang="en-US" b="1" dirty="0"/>
              <a:t> 2025</a:t>
            </a:r>
            <a:r>
              <a:rPr lang="en-CA" altLang="en-US" dirty="0"/>
              <a:t>, </a:t>
            </a:r>
            <a:r>
              <a:rPr lang="en-CA" altLang="en-US" b="1" dirty="0"/>
              <a:t>la France </a:t>
            </a:r>
            <a:r>
              <a:rPr lang="en-CA" altLang="en-US" dirty="0" err="1"/>
              <a:t>comptait</a:t>
            </a:r>
            <a:r>
              <a:rPr lang="en-CA" altLang="en-US" dirty="0"/>
              <a:t> 79 </a:t>
            </a:r>
            <a:r>
              <a:rPr lang="en-CA" altLang="en-US" dirty="0" err="1"/>
              <a:t>cas</a:t>
            </a:r>
            <a:r>
              <a:rPr lang="en-CA" altLang="en-US" dirty="0"/>
              <a:t>, </a:t>
            </a:r>
            <a:r>
              <a:rPr lang="en-CA" altLang="en-US" dirty="0" err="1"/>
              <a:t>principalement</a:t>
            </a:r>
            <a:r>
              <a:rPr lang="en-CA" altLang="en-US" dirty="0"/>
              <a:t> </a:t>
            </a:r>
            <a:r>
              <a:rPr lang="en-CA" altLang="en-US" dirty="0" err="1"/>
              <a:t>en</a:t>
            </a:r>
            <a:r>
              <a:rPr lang="en-CA" altLang="en-US" dirty="0"/>
              <a:t> </a:t>
            </a:r>
            <a:r>
              <a:rPr lang="en-CA" altLang="en-US" b="1" dirty="0"/>
              <a:t>Savoie,</a:t>
            </a:r>
            <a:r>
              <a:rPr lang="en-CA" altLang="en-US" dirty="0"/>
              <a:t> </a:t>
            </a:r>
            <a:r>
              <a:rPr lang="en-CA" altLang="en-US" dirty="0" err="1"/>
              <a:t>en</a:t>
            </a:r>
            <a:r>
              <a:rPr lang="en-CA" altLang="en-US" dirty="0"/>
              <a:t> </a:t>
            </a:r>
            <a:r>
              <a:rPr lang="en-CA" altLang="en-US" b="1" dirty="0"/>
              <a:t>Haute-Savoie et dans </a:t>
            </a:r>
            <a:r>
              <a:rPr lang="en-CA" altLang="en-US" b="1" dirty="0" err="1"/>
              <a:t>l'Ain</a:t>
            </a:r>
            <a:r>
              <a:rPr lang="en-CA" altLang="en-US" dirty="0"/>
              <a:t>, avec </a:t>
            </a:r>
            <a:r>
              <a:rPr lang="en-CA" altLang="en-US" dirty="0" err="1"/>
              <a:t>une</a:t>
            </a:r>
            <a:r>
              <a:rPr lang="en-CA" altLang="en-US" dirty="0"/>
              <a:t> propagation </a:t>
            </a:r>
            <a:r>
              <a:rPr lang="en-CA" altLang="en-US" dirty="0" err="1"/>
              <a:t>récente</a:t>
            </a:r>
            <a:r>
              <a:rPr lang="en-CA" altLang="en-US" dirty="0"/>
              <a:t> dans </a:t>
            </a:r>
            <a:r>
              <a:rPr lang="en-CA" altLang="en-US" b="1" dirty="0"/>
              <a:t>le Rhône</a:t>
            </a:r>
            <a:r>
              <a:rPr lang="en-CA" altLang="en-US" dirty="0"/>
              <a:t>.</a:t>
            </a:r>
          </a:p>
          <a:p>
            <a:endParaRPr lang="en-CA" altLang="en-US" b="1" dirty="0"/>
          </a:p>
          <a:p>
            <a:r>
              <a:rPr lang="en-CA" altLang="en-US" b="1" dirty="0"/>
              <a:t>Italie </a:t>
            </a:r>
            <a:r>
              <a:rPr lang="en-CA" altLang="en-US" dirty="0"/>
              <a:t>: 68 </a:t>
            </a:r>
            <a:r>
              <a:rPr lang="en-CA" altLang="en-US" dirty="0" err="1"/>
              <a:t>cas</a:t>
            </a:r>
            <a:r>
              <a:rPr lang="en-CA" altLang="en-US" dirty="0"/>
              <a:t>, </a:t>
            </a:r>
            <a:r>
              <a:rPr lang="en-CA" altLang="en-US" dirty="0" err="1"/>
              <a:t>concentrés</a:t>
            </a:r>
            <a:r>
              <a:rPr lang="en-CA" altLang="en-US" dirty="0"/>
              <a:t> </a:t>
            </a:r>
            <a:r>
              <a:rPr lang="en-CA" altLang="en-US" dirty="0" err="1"/>
              <a:t>en</a:t>
            </a:r>
            <a:r>
              <a:rPr lang="en-CA" altLang="en-US" dirty="0"/>
              <a:t> </a:t>
            </a:r>
            <a:r>
              <a:rPr lang="en-CA" altLang="en-US" b="1" dirty="0" err="1"/>
              <a:t>Sardaigne</a:t>
            </a:r>
            <a:r>
              <a:rPr lang="en-CA" altLang="en-US" dirty="0"/>
              <a:t>, avec des </a:t>
            </a:r>
            <a:r>
              <a:rPr lang="en-CA" altLang="en-US" dirty="0" err="1"/>
              <a:t>cas</a:t>
            </a:r>
            <a:r>
              <a:rPr lang="en-CA" altLang="en-US" dirty="0"/>
              <a:t> </a:t>
            </a:r>
            <a:r>
              <a:rPr lang="en-CA" altLang="en-US" dirty="0" err="1"/>
              <a:t>isolés</a:t>
            </a:r>
            <a:r>
              <a:rPr lang="en-CA" altLang="en-US" dirty="0"/>
              <a:t> </a:t>
            </a:r>
            <a:r>
              <a:rPr lang="en-CA" altLang="en-US" dirty="0" err="1"/>
              <a:t>en</a:t>
            </a:r>
            <a:r>
              <a:rPr lang="en-CA" altLang="en-US" dirty="0"/>
              <a:t> </a:t>
            </a:r>
            <a:r>
              <a:rPr lang="en-CA" altLang="en-US" b="1" dirty="0" err="1"/>
              <a:t>Lombardie</a:t>
            </a:r>
            <a:r>
              <a:rPr lang="en-CA" altLang="en-US" b="1" dirty="0"/>
              <a:t> </a:t>
            </a:r>
            <a:r>
              <a:rPr lang="en-CA" altLang="en-US" dirty="0"/>
              <a:t>(</a:t>
            </a:r>
            <a:r>
              <a:rPr lang="en-CA" altLang="en-US" dirty="0" err="1"/>
              <a:t>liés</a:t>
            </a:r>
            <a:r>
              <a:rPr lang="en-CA" altLang="en-US" dirty="0"/>
              <a:t> au </a:t>
            </a:r>
            <a:r>
              <a:rPr lang="en-CA" altLang="en-US" dirty="0" err="1"/>
              <a:t>déplacement</a:t>
            </a:r>
            <a:r>
              <a:rPr lang="en-CA" altLang="en-US" dirty="0"/>
              <a:t> </a:t>
            </a:r>
            <a:r>
              <a:rPr lang="en-CA" altLang="en-US" dirty="0" err="1"/>
              <a:t>d'animaux</a:t>
            </a:r>
            <a:r>
              <a:rPr lang="en-CA" altLang="en-US" dirty="0"/>
              <a:t> </a:t>
            </a:r>
            <a:r>
              <a:rPr lang="en-CA" altLang="en-US" dirty="0" err="1"/>
              <a:t>depuis</a:t>
            </a:r>
            <a:r>
              <a:rPr lang="en-CA" altLang="en-US" dirty="0"/>
              <a:t> la </a:t>
            </a:r>
            <a:r>
              <a:rPr lang="en-CA" altLang="en-US" dirty="0" err="1"/>
              <a:t>Sardaigne</a:t>
            </a:r>
            <a:r>
              <a:rPr lang="en-CA" altLang="en-US" dirty="0"/>
              <a:t>).</a:t>
            </a:r>
          </a:p>
          <a:p>
            <a:endParaRPr lang="en-CA" altLang="en-US" dirty="0"/>
          </a:p>
          <a:p>
            <a:r>
              <a:rPr lang="en-CA" altLang="en-US" b="1" dirty="0"/>
              <a:t>Des zones de protection </a:t>
            </a:r>
            <a:r>
              <a:rPr lang="en-CA" altLang="en-US" dirty="0"/>
              <a:t>(rayon de 20 km) et </a:t>
            </a:r>
            <a:r>
              <a:rPr lang="en-CA" altLang="en-US" b="1" dirty="0"/>
              <a:t>des zones de surveillance </a:t>
            </a:r>
            <a:r>
              <a:rPr lang="en-CA" altLang="en-US" dirty="0"/>
              <a:t>(rayon de 50 km) </a:t>
            </a:r>
            <a:r>
              <a:rPr lang="en-CA" altLang="en-US" dirty="0" err="1"/>
              <a:t>ont</a:t>
            </a:r>
            <a:r>
              <a:rPr lang="en-CA" altLang="en-US" dirty="0"/>
              <a:t> </a:t>
            </a:r>
            <a:r>
              <a:rPr lang="en-CA" altLang="en-US" dirty="0" err="1"/>
              <a:t>été</a:t>
            </a:r>
            <a:r>
              <a:rPr lang="en-CA" altLang="en-US" dirty="0"/>
              <a:t> </a:t>
            </a:r>
            <a:r>
              <a:rPr lang="en-CA" altLang="en-US" dirty="0" err="1"/>
              <a:t>établies</a:t>
            </a:r>
            <a:r>
              <a:rPr lang="en-CA" altLang="en-US" dirty="0"/>
              <a:t> </a:t>
            </a:r>
            <a:r>
              <a:rPr lang="en-CA" altLang="en-US" dirty="0" err="1"/>
              <a:t>autour</a:t>
            </a:r>
            <a:r>
              <a:rPr lang="en-CA" altLang="en-US" dirty="0"/>
              <a:t> des </a:t>
            </a:r>
            <a:r>
              <a:rPr lang="en-CA" altLang="en-US" dirty="0" err="1"/>
              <a:t>cas</a:t>
            </a:r>
            <a:r>
              <a:rPr lang="en-CA" altLang="en-US" dirty="0"/>
              <a:t>. </a:t>
            </a:r>
            <a:r>
              <a:rPr lang="en-CA" altLang="en-US" b="1" dirty="0"/>
              <a:t>Des restrictions de </a:t>
            </a:r>
            <a:r>
              <a:rPr lang="en-CA" altLang="en-US" b="1" dirty="0" err="1"/>
              <a:t>déplacement</a:t>
            </a:r>
            <a:r>
              <a:rPr lang="en-CA" altLang="en-US" b="1" dirty="0"/>
              <a:t> des </a:t>
            </a:r>
            <a:r>
              <a:rPr lang="en-CA" altLang="en-US" b="1" dirty="0" err="1"/>
              <a:t>animaux</a:t>
            </a:r>
            <a:r>
              <a:rPr lang="en-CA" altLang="en-US" b="1" dirty="0"/>
              <a:t> </a:t>
            </a:r>
            <a:r>
              <a:rPr lang="en-CA" altLang="en-US" dirty="0" err="1"/>
              <a:t>sont</a:t>
            </a:r>
            <a:r>
              <a:rPr lang="en-CA" altLang="en-US" dirty="0"/>
              <a:t> </a:t>
            </a:r>
            <a:r>
              <a:rPr lang="en-CA" altLang="en-US" dirty="0" err="1"/>
              <a:t>en</a:t>
            </a:r>
            <a:r>
              <a:rPr lang="en-CA" altLang="en-US" dirty="0"/>
              <a:t> place au sein des </a:t>
            </a:r>
            <a:r>
              <a:rPr lang="en-CA" altLang="en-US" dirty="0" err="1"/>
              <a:t>régions</a:t>
            </a:r>
            <a:r>
              <a:rPr lang="en-CA" altLang="en-US" dirty="0"/>
              <a:t> </a:t>
            </a:r>
            <a:r>
              <a:rPr lang="en-CA" altLang="en-US" dirty="0" err="1"/>
              <a:t>touchées</a:t>
            </a:r>
            <a:r>
              <a:rPr lang="en-CA" altLang="en-US" dirty="0"/>
              <a:t> et entre </a:t>
            </a:r>
            <a:r>
              <a:rPr lang="en-CA" altLang="en-US" dirty="0" err="1"/>
              <a:t>celles</a:t>
            </a:r>
            <a:r>
              <a:rPr lang="en-CA" altLang="en-US" dirty="0"/>
              <a:t>-ci. </a:t>
            </a:r>
            <a:r>
              <a:rPr lang="en-CA" altLang="en-US" dirty="0" err="1"/>
              <a:t>L'abattage</a:t>
            </a:r>
            <a:r>
              <a:rPr lang="en-CA" altLang="en-US" dirty="0"/>
              <a:t> des </a:t>
            </a:r>
            <a:r>
              <a:rPr lang="en-CA" altLang="en-US" dirty="0" err="1"/>
              <a:t>troupeaux</a:t>
            </a:r>
            <a:r>
              <a:rPr lang="en-CA" altLang="en-US" dirty="0"/>
              <a:t> </a:t>
            </a:r>
            <a:r>
              <a:rPr lang="en-CA" altLang="en-US" dirty="0" err="1"/>
              <a:t>infectés</a:t>
            </a:r>
            <a:r>
              <a:rPr lang="en-CA" altLang="en-US" dirty="0"/>
              <a:t> </a:t>
            </a:r>
            <a:r>
              <a:rPr lang="en-CA" altLang="en-US" dirty="0" err="1"/>
              <a:t>est</a:t>
            </a:r>
            <a:r>
              <a:rPr lang="en-CA" altLang="en-US" dirty="0"/>
              <a:t> </a:t>
            </a:r>
            <a:r>
              <a:rPr lang="en-CA" altLang="en-US" dirty="0" err="1"/>
              <a:t>utilisé</a:t>
            </a:r>
            <a:r>
              <a:rPr lang="en-CA" altLang="en-US" dirty="0"/>
              <a:t> pour </a:t>
            </a:r>
            <a:r>
              <a:rPr lang="en-CA" altLang="en-US" dirty="0" err="1"/>
              <a:t>contenir</a:t>
            </a:r>
            <a:r>
              <a:rPr lang="en-CA" altLang="en-US" dirty="0"/>
              <a:t> la propagation.</a:t>
            </a:r>
          </a:p>
          <a:p>
            <a:r>
              <a:rPr lang="en-CA" altLang="en-US" b="1" dirty="0"/>
              <a:t>Des </a:t>
            </a:r>
            <a:r>
              <a:rPr lang="en-CA" altLang="en-US" b="1" dirty="0" err="1"/>
              <a:t>campagnes</a:t>
            </a:r>
            <a:r>
              <a:rPr lang="en-CA" altLang="en-US" b="1" dirty="0"/>
              <a:t> de vaccination </a:t>
            </a:r>
            <a:r>
              <a:rPr lang="en-CA" altLang="en-US" b="1" dirty="0" err="1"/>
              <a:t>d'urgence</a:t>
            </a:r>
            <a:r>
              <a:rPr lang="en-CA" altLang="en-US" b="1" dirty="0"/>
              <a:t> </a:t>
            </a:r>
            <a:r>
              <a:rPr lang="en-CA" altLang="en-US" dirty="0" err="1"/>
              <a:t>sont</a:t>
            </a:r>
            <a:r>
              <a:rPr lang="en-CA" altLang="en-US" dirty="0"/>
              <a:t> </a:t>
            </a:r>
            <a:r>
              <a:rPr lang="en-CA" altLang="en-US" dirty="0" err="1"/>
              <a:t>en</a:t>
            </a:r>
            <a:r>
              <a:rPr lang="en-CA" altLang="en-US" dirty="0"/>
              <a:t> </a:t>
            </a:r>
            <a:r>
              <a:rPr lang="en-CA" altLang="en-US" dirty="0" err="1"/>
              <a:t>cours</a:t>
            </a:r>
            <a:r>
              <a:rPr lang="en-CA" altLang="en-US" dirty="0"/>
              <a:t> dans les deux pays. </a:t>
            </a:r>
          </a:p>
          <a:p>
            <a:endParaRPr lang="en-CA" altLang="en-US" dirty="0"/>
          </a:p>
          <a:p>
            <a:endParaRPr lang="en-CA" altLang="en-US" dirty="0"/>
          </a:p>
          <a:p>
            <a:endParaRPr lang="en-CA" altLang="en-US" dirty="0"/>
          </a:p>
          <a:p>
            <a:endParaRPr lang="en-CA" altLang="en-US" dirty="0"/>
          </a:p>
          <a:p>
            <a:endParaRPr lang="en-CA" altLang="en-US" dirty="0"/>
          </a:p>
        </p:txBody>
      </p:sp>
      <p:sp>
        <p:nvSpPr>
          <p:cNvPr id="23556" name="Slide Number Placeholder 3">
            <a:extLst>
              <a:ext uri="{FF2B5EF4-FFF2-40B4-BE49-F238E27FC236}">
                <a16:creationId xmlns:a16="http://schemas.microsoft.com/office/drawing/2014/main" id="{89B05FBD-74FF-1C75-40C3-19890A5B17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39BB82B-B631-45B9-8E15-045604A50E3A}" type="slidenum">
              <a:rPr lang="en-US" altLang="en-US" smtClean="0"/>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2826909-2CB4-C47A-18AB-8EA624D071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9A32C8CA-BFD4-2578-2DDA-C7483064CE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a:t>Le Canada </a:t>
            </a:r>
            <a:r>
              <a:rPr lang="en-CA" altLang="en-US"/>
              <a:t>a suspendu les importations de certains produits bovins (par exemple, les fromages au lait cru et les peaux/cuirs) en provenance de France, d'Italie et de Suisse.</a:t>
            </a:r>
          </a:p>
          <a:p>
            <a:endParaRPr lang="en-CA" altLang="en-US"/>
          </a:p>
        </p:txBody>
      </p:sp>
      <p:sp>
        <p:nvSpPr>
          <p:cNvPr id="25604" name="Slide Number Placeholder 3">
            <a:extLst>
              <a:ext uri="{FF2B5EF4-FFF2-40B4-BE49-F238E27FC236}">
                <a16:creationId xmlns:a16="http://schemas.microsoft.com/office/drawing/2014/main" id="{FBAF4231-554B-068C-E175-3A32BF1F83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A8A5FE4-C176-40C4-8F75-546265C9DDA5}" type="slidenum">
              <a:rPr lang="en-US" altLang="en-US" smtClean="0"/>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1C52129-6A17-1FD1-7CD1-DB6AF1E659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E28A0F5E-DE53-ECE7-02E8-A815FF4FDF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	</a:t>
            </a:r>
            <a:br>
              <a:rPr lang="en-CA" altLang="en-US"/>
            </a:br>
            <a:r>
              <a:rPr lang="en-CA" altLang="en-US"/>
              <a:t>Le nombre total de cas de BTV-3 en Grande-Bretagne pour la saison vectorielle 2025-2026 (depuis juillet 2025) est de 91. Il y a eu : 87 cas en Angleterre 4 cas au Pays de Galles Le nombre total de cas de BTV-8 en Grande-Bretagne pour la saison vectorielle 2025-2026 (depuis juillet 2025) est de un. Ce cas a été recensé en Angleterre.</a:t>
            </a:r>
          </a:p>
          <a:p>
            <a:endParaRPr lang="en-CA" altLang="en-US"/>
          </a:p>
          <a:p>
            <a:r>
              <a:rPr lang="en-CA" altLang="en-US"/>
              <a:t>L'Italie a récemment signalé un cas de BTV-5 chez des moutons en Sardaigne.</a:t>
            </a:r>
          </a:p>
          <a:p>
            <a:endParaRPr lang="en-CA" altLang="en-US"/>
          </a:p>
          <a:p>
            <a:endParaRPr lang="en-CA" altLang="en-US"/>
          </a:p>
        </p:txBody>
      </p:sp>
      <p:sp>
        <p:nvSpPr>
          <p:cNvPr id="27652" name="Slide Number Placeholder 3">
            <a:extLst>
              <a:ext uri="{FF2B5EF4-FFF2-40B4-BE49-F238E27FC236}">
                <a16:creationId xmlns:a16="http://schemas.microsoft.com/office/drawing/2014/main" id="{1B8A6A18-3EC4-FA91-F2B2-E8C8623A37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A4B712-8D6B-4FB4-8590-16A339364A23}" type="slidenum">
              <a:rPr lang="en-US" altLang="en-US" smtClean="0"/>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E9FD85A-445D-6792-487A-360BB82C4E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C46BDE53-440D-AC8C-A637-213C3B395B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a:p>
            <a:endParaRPr lang="en-CA" altLang="en-US"/>
          </a:p>
          <a:p>
            <a:r>
              <a:rPr lang="en-CA" altLang="en-US"/>
              <a:t> </a:t>
            </a:r>
          </a:p>
          <a:p>
            <a:endParaRPr lang="en-CA" altLang="en-US"/>
          </a:p>
        </p:txBody>
      </p:sp>
      <p:sp>
        <p:nvSpPr>
          <p:cNvPr id="29700" name="Slide Number Placeholder 3">
            <a:extLst>
              <a:ext uri="{FF2B5EF4-FFF2-40B4-BE49-F238E27FC236}">
                <a16:creationId xmlns:a16="http://schemas.microsoft.com/office/drawing/2014/main" id="{67933EB1-4DD9-0359-AA1F-C9291E8B9B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799CD4-638C-456E-8DDB-55961D8198E2}" type="slidenum">
              <a:rPr lang="en-US" altLang="en-US" smtClean="0"/>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E119490-9734-C54C-8BB8-9125317C9E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E0A45806-5DFD-80A4-B716-A43E58D2EC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Évolution de la fièvre aphteuse au cours des neuf dernières années environ. On constate une recrudescence de l'activité ces dernières années, qui a commencé par sa propagation en Indonésie, puis par l'émergence du sérotype SAT-2 au Moyen-Orient. Cette année, l'Europe a signalé des cas en Allemagne, puis en Hongrie et en Slovaquie. En outre, le sérotype SAT-1 est également apparu au Moyen-Orient et en Turquie.</a:t>
            </a:r>
          </a:p>
        </p:txBody>
      </p:sp>
      <p:sp>
        <p:nvSpPr>
          <p:cNvPr id="31748" name="Slide Number Placeholder 3">
            <a:extLst>
              <a:ext uri="{FF2B5EF4-FFF2-40B4-BE49-F238E27FC236}">
                <a16:creationId xmlns:a16="http://schemas.microsoft.com/office/drawing/2014/main" id="{C9148839-C8A3-0E46-A3FC-9246718B37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4A739D7-CED1-4999-8398-2A0D812C0D46}"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1176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C7F01FB1-F757-D3CF-9808-80CD5FFB2546}"/>
              </a:ext>
            </a:extLst>
          </p:cNvPr>
          <p:cNvSpPr>
            <a:spLocks noGrp="1"/>
          </p:cNvSpPr>
          <p:nvPr>
            <p:ph type="sldNum" sz="quarter" idx="10"/>
          </p:nvPr>
        </p:nvSpPr>
        <p:spPr/>
        <p:txBody>
          <a:bodyPr/>
          <a:lstStyle>
            <a:lvl1pPr>
              <a:defRPr/>
            </a:lvl1pPr>
          </a:lstStyle>
          <a:p>
            <a:pPr>
              <a:defRPr/>
            </a:pPr>
            <a:fld id="{65ACE813-16AB-48F5-9B13-AC4382DE2C2E}" type="slidenum">
              <a:rPr lang="en-US" altLang="en-US"/>
              <a:pPr>
                <a:defRPr/>
              </a:pPr>
              <a:t>‹#›</a:t>
            </a:fld>
            <a:endParaRPr lang="en-US" altLang="en-US"/>
          </a:p>
        </p:txBody>
      </p:sp>
    </p:spTree>
    <p:extLst>
      <p:ext uri="{BB962C8B-B14F-4D97-AF65-F5344CB8AC3E}">
        <p14:creationId xmlns:p14="http://schemas.microsoft.com/office/powerpoint/2010/main" val="3531619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07E3015-D440-1782-B612-25A3C1B44E06}"/>
              </a:ext>
            </a:extLst>
          </p:cNvPr>
          <p:cNvSpPr>
            <a:spLocks noGrp="1"/>
          </p:cNvSpPr>
          <p:nvPr>
            <p:ph type="sldNum" sz="quarter" idx="10"/>
          </p:nvPr>
        </p:nvSpPr>
        <p:spPr/>
        <p:txBody>
          <a:bodyPr/>
          <a:lstStyle>
            <a:lvl1pPr>
              <a:defRPr/>
            </a:lvl1pPr>
          </a:lstStyle>
          <a:p>
            <a:pPr>
              <a:defRPr/>
            </a:pPr>
            <a:fld id="{E4BC251C-DF44-4F61-8E62-109F82B309F4}" type="slidenum">
              <a:rPr lang="en-US" altLang="en-US"/>
              <a:pPr>
                <a:defRPr/>
              </a:pPr>
              <a:t>‹#›</a:t>
            </a:fld>
            <a:endParaRPr lang="en-US" altLang="en-US"/>
          </a:p>
        </p:txBody>
      </p:sp>
    </p:spTree>
    <p:extLst>
      <p:ext uri="{BB962C8B-B14F-4D97-AF65-F5344CB8AC3E}">
        <p14:creationId xmlns:p14="http://schemas.microsoft.com/office/powerpoint/2010/main" val="117557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76797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0C98DD10-5986-5A49-B40C-BD5D36376659}"/>
              </a:ext>
            </a:extLst>
          </p:cNvPr>
          <p:cNvSpPr>
            <a:spLocks noGrp="1"/>
          </p:cNvSpPr>
          <p:nvPr>
            <p:ph type="sldNum" sz="quarter" idx="10"/>
          </p:nvPr>
        </p:nvSpPr>
        <p:spPr/>
        <p:txBody>
          <a:bodyPr/>
          <a:lstStyle>
            <a:lvl1pPr>
              <a:defRPr/>
            </a:lvl1pPr>
          </a:lstStyle>
          <a:p>
            <a:pPr>
              <a:defRPr/>
            </a:pPr>
            <a:fld id="{257E746E-7855-43B7-8B4C-689CC68A459A}" type="slidenum">
              <a:rPr lang="en-US" altLang="en-US"/>
              <a:pPr>
                <a:defRPr/>
              </a:pPr>
              <a:t>‹#›</a:t>
            </a:fld>
            <a:endParaRPr lang="en-US" altLang="en-US"/>
          </a:p>
        </p:txBody>
      </p:sp>
    </p:spTree>
    <p:extLst>
      <p:ext uri="{BB962C8B-B14F-4D97-AF65-F5344CB8AC3E}">
        <p14:creationId xmlns:p14="http://schemas.microsoft.com/office/powerpoint/2010/main" val="15792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BF16B045-8A0F-5042-9BB6-F4BEBA8D34B7}"/>
              </a:ext>
            </a:extLst>
          </p:cNvPr>
          <p:cNvSpPr>
            <a:spLocks noGrp="1"/>
          </p:cNvSpPr>
          <p:nvPr>
            <p:ph type="sldNum" sz="quarter" idx="10"/>
          </p:nvPr>
        </p:nvSpPr>
        <p:spPr/>
        <p:txBody>
          <a:bodyPr/>
          <a:lstStyle>
            <a:lvl1pPr>
              <a:defRPr/>
            </a:lvl1pPr>
          </a:lstStyle>
          <a:p>
            <a:pPr>
              <a:defRPr/>
            </a:pPr>
            <a:fld id="{C26EDD23-5D6F-4A6A-8181-3A91F7C9B8B9}" type="slidenum">
              <a:rPr lang="en-US" altLang="en-US"/>
              <a:pPr>
                <a:defRPr/>
              </a:pPr>
              <a:t>‹#›</a:t>
            </a:fld>
            <a:endParaRPr lang="en-US" altLang="en-US"/>
          </a:p>
        </p:txBody>
      </p:sp>
    </p:spTree>
    <p:extLst>
      <p:ext uri="{BB962C8B-B14F-4D97-AF65-F5344CB8AC3E}">
        <p14:creationId xmlns:p14="http://schemas.microsoft.com/office/powerpoint/2010/main" val="62957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B31D02D9-91B5-8677-DB5B-4CDC74075149}"/>
              </a:ext>
            </a:extLst>
          </p:cNvPr>
          <p:cNvSpPr>
            <a:spLocks noGrp="1"/>
          </p:cNvSpPr>
          <p:nvPr>
            <p:ph type="sldNum" sz="quarter" idx="14"/>
          </p:nvPr>
        </p:nvSpPr>
        <p:spPr/>
        <p:txBody>
          <a:bodyPr/>
          <a:lstStyle>
            <a:lvl1pPr>
              <a:defRPr/>
            </a:lvl1pPr>
          </a:lstStyle>
          <a:p>
            <a:pPr>
              <a:defRPr/>
            </a:pPr>
            <a:fld id="{CC878936-8A5F-4F69-81E5-E1FA7E4A1963}" type="slidenum">
              <a:rPr lang="en-US" altLang="en-US"/>
              <a:pPr>
                <a:defRPr/>
              </a:pPr>
              <a:t>‹#›</a:t>
            </a:fld>
            <a:endParaRPr lang="en-US" altLang="en-US"/>
          </a:p>
        </p:txBody>
      </p:sp>
    </p:spTree>
    <p:extLst>
      <p:ext uri="{BB962C8B-B14F-4D97-AF65-F5344CB8AC3E}">
        <p14:creationId xmlns:p14="http://schemas.microsoft.com/office/powerpoint/2010/main" val="3487217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3" name="Slide Number Placeholder 4">
            <a:extLst>
              <a:ext uri="{FF2B5EF4-FFF2-40B4-BE49-F238E27FC236}">
                <a16:creationId xmlns:a16="http://schemas.microsoft.com/office/drawing/2014/main" id="{48514166-988C-7047-6EFC-3C1EF05D4EFB}"/>
              </a:ext>
            </a:extLst>
          </p:cNvPr>
          <p:cNvSpPr>
            <a:spLocks noGrp="1"/>
          </p:cNvSpPr>
          <p:nvPr>
            <p:ph type="sldNum" sz="quarter" idx="15"/>
          </p:nvPr>
        </p:nvSpPr>
        <p:spPr/>
        <p:txBody>
          <a:bodyPr/>
          <a:lstStyle>
            <a:lvl1pPr>
              <a:defRPr/>
            </a:lvl1pPr>
          </a:lstStyle>
          <a:p>
            <a:pPr>
              <a:defRPr/>
            </a:pPr>
            <a:fld id="{545255CA-10A3-4F54-945F-2CDFB516209E}" type="slidenum">
              <a:rPr lang="en-US" altLang="en-US"/>
              <a:pPr>
                <a:defRPr/>
              </a:pPr>
              <a:t>‹#›</a:t>
            </a:fld>
            <a:endParaRPr lang="en-US" altLang="en-US"/>
          </a:p>
        </p:txBody>
      </p:sp>
    </p:spTree>
    <p:extLst>
      <p:ext uri="{BB962C8B-B14F-4D97-AF65-F5344CB8AC3E}">
        <p14:creationId xmlns:p14="http://schemas.microsoft.com/office/powerpoint/2010/main" val="2994488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A4FC5DD-7813-1100-E8CF-BA61232E97BF}"/>
              </a:ext>
            </a:extLst>
          </p:cNvPr>
          <p:cNvSpPr>
            <a:spLocks noGrp="1"/>
          </p:cNvSpPr>
          <p:nvPr>
            <p:ph type="sldNum" sz="quarter" idx="10"/>
          </p:nvPr>
        </p:nvSpPr>
        <p:spPr/>
        <p:txBody>
          <a:bodyPr/>
          <a:lstStyle>
            <a:lvl1pPr>
              <a:defRPr/>
            </a:lvl1pPr>
          </a:lstStyle>
          <a:p>
            <a:pPr>
              <a:defRPr/>
            </a:pPr>
            <a:fld id="{3E0B8EE0-0243-44DD-9AA9-57F53802C0B1}" type="slidenum">
              <a:rPr lang="en-US" altLang="en-US"/>
              <a:pPr>
                <a:defRPr/>
              </a:pPr>
              <a:t>‹#›</a:t>
            </a:fld>
            <a:endParaRPr lang="en-US" altLang="en-US"/>
          </a:p>
        </p:txBody>
      </p:sp>
    </p:spTree>
    <p:extLst>
      <p:ext uri="{BB962C8B-B14F-4D97-AF65-F5344CB8AC3E}">
        <p14:creationId xmlns:p14="http://schemas.microsoft.com/office/powerpoint/2010/main" val="151007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a:extLst>
              <a:ext uri="{FF2B5EF4-FFF2-40B4-BE49-F238E27FC236}">
                <a16:creationId xmlns:a16="http://schemas.microsoft.com/office/drawing/2014/main" id="{4A39090C-1344-D5AB-BE10-7264FD417C50}"/>
              </a:ext>
            </a:extLst>
          </p:cNvPr>
          <p:cNvSpPr>
            <a:spLocks noGrp="1"/>
          </p:cNvSpPr>
          <p:nvPr>
            <p:ph type="sldNum" sz="quarter" idx="10"/>
          </p:nvPr>
        </p:nvSpPr>
        <p:spPr/>
        <p:txBody>
          <a:bodyPr/>
          <a:lstStyle>
            <a:lvl1pPr>
              <a:defRPr/>
            </a:lvl1pPr>
          </a:lstStyle>
          <a:p>
            <a:pPr>
              <a:defRPr/>
            </a:pPr>
            <a:fld id="{6E4A0DE7-A39B-4453-B90D-1FA9F6E611D9}" type="slidenum">
              <a:rPr lang="en-US" altLang="en-US"/>
              <a:pPr>
                <a:defRPr/>
              </a:pPr>
              <a:t>‹#›</a:t>
            </a:fld>
            <a:endParaRPr lang="en-US" altLang="en-US"/>
          </a:p>
        </p:txBody>
      </p:sp>
    </p:spTree>
    <p:extLst>
      <p:ext uri="{BB962C8B-B14F-4D97-AF65-F5344CB8AC3E}">
        <p14:creationId xmlns:p14="http://schemas.microsoft.com/office/powerpoint/2010/main" val="205703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a:extLst>
              <a:ext uri="{FF2B5EF4-FFF2-40B4-BE49-F238E27FC236}">
                <a16:creationId xmlns:a16="http://schemas.microsoft.com/office/drawing/2014/main" id="{6B4CA059-E224-9265-B5E4-7EAEB38B70F8}"/>
              </a:ext>
            </a:extLst>
          </p:cNvPr>
          <p:cNvSpPr>
            <a:spLocks noGrp="1"/>
          </p:cNvSpPr>
          <p:nvPr>
            <p:ph type="sldNum" sz="quarter" idx="10"/>
          </p:nvPr>
        </p:nvSpPr>
        <p:spPr/>
        <p:txBody>
          <a:bodyPr/>
          <a:lstStyle>
            <a:lvl1pPr>
              <a:defRPr/>
            </a:lvl1pPr>
          </a:lstStyle>
          <a:p>
            <a:pPr>
              <a:defRPr/>
            </a:pPr>
            <a:fld id="{E8A69196-DF85-412C-B3CF-72D0695DE361}" type="slidenum">
              <a:rPr lang="en-US" altLang="en-US"/>
              <a:pPr>
                <a:defRPr/>
              </a:pPr>
              <a:t>‹#›</a:t>
            </a:fld>
            <a:endParaRPr lang="en-US" altLang="en-US"/>
          </a:p>
        </p:txBody>
      </p:sp>
    </p:spTree>
    <p:extLst>
      <p:ext uri="{BB962C8B-B14F-4D97-AF65-F5344CB8AC3E}">
        <p14:creationId xmlns:p14="http://schemas.microsoft.com/office/powerpoint/2010/main" val="61837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5A4E628-8290-54EF-33BF-C5BF797C2E1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Cliquez pour modifier le style du titre principal</a:t>
            </a:r>
          </a:p>
        </p:txBody>
      </p:sp>
      <p:sp>
        <p:nvSpPr>
          <p:cNvPr id="1027" name="Text Placeholder 2">
            <a:extLst>
              <a:ext uri="{FF2B5EF4-FFF2-40B4-BE49-F238E27FC236}">
                <a16:creationId xmlns:a16="http://schemas.microsoft.com/office/drawing/2014/main" id="{5FDEC2BA-579E-D9E7-BB36-0FA390DDF92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Modifier les styles de texte principaux</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4" name="Date Placeholder 3">
            <a:extLst>
              <a:ext uri="{FF2B5EF4-FFF2-40B4-BE49-F238E27FC236}">
                <a16:creationId xmlns:a16="http://schemas.microsoft.com/office/drawing/2014/main" id="{BDE7BFF0-67EC-393A-2EC8-FCE8178F0A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15E4D6A-E63B-479B-B2A1-B013E37403AF}" type="datetime1">
              <a:rPr lang="en-US"/>
              <a:t>10/24/2025</a:t>
            </a:fld>
            <a:endParaRPr lang="en-US"/>
          </a:p>
        </p:txBody>
      </p:sp>
      <p:sp>
        <p:nvSpPr>
          <p:cNvPr id="5" name="Footer Placeholder 4">
            <a:extLst>
              <a:ext uri="{FF2B5EF4-FFF2-40B4-BE49-F238E27FC236}">
                <a16:creationId xmlns:a16="http://schemas.microsoft.com/office/drawing/2014/main" id="{41EE6CB1-ADF8-E47A-A717-F02170434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BED68C7-E3E2-DF0F-2E85-3028B4934B0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F8A9109-7DDD-4C28-A73F-A1713674709A}"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mpres-i.apps.fao.org/genera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hyperlink" Target="https://wahis.woah.org/#/in-review/6470?reportId=174968&amp;fromPage=event-dashboard-url" TargetMode="External"/><Relationship Id="rId3" Type="http://schemas.openxmlformats.org/officeDocument/2006/relationships/hyperlink" Target="https://www.merckvetmanual.com/infectious-diseases/foot-and-mouth-disease/foot-and-mouth-disease-in-animals" TargetMode="External"/><Relationship Id="rId7" Type="http://schemas.openxmlformats.org/officeDocument/2006/relationships/hyperlink" Target="https://wahis.woah.org/#/in-review/6445"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ahis.woah.org/#/in-review/6449" TargetMode="External"/><Relationship Id="rId5" Type="http://schemas.openxmlformats.org/officeDocument/2006/relationships/image" Target="../media/image18.png"/><Relationship Id="rId10" Type="http://schemas.openxmlformats.org/officeDocument/2006/relationships/hyperlink" Target="https://ostanha-tabnak-ir.translate.goog/fa/news/1207894/%D8%B4%DB%8C%D9%88%D8%B9-%D8%AA%D8%A8-%D8%A8%D8%B1%D9%81%DA%A9%DB%8C-%D8%AF%D8%B1-%D9%88%D8%B1%D8%A7%D9%85%DB%8C%D9%86-%D8%AC%D8%A7%D8%A8%D9%87%E2%80%8C%D8%AC%D8%A7%DB%8C%DB%8C-%D8%AF%D8%A7%D9%85-%D9%87%D8%A7-%D8%AA%D8%A7-%D8%A7%D8%B7%D9%84%D8%A7%D8%B9-%D8%AB%D8%A7%D9%86%D9%88%DB%8C-%D9%85%D9%85%D9%86%D9%88%D8%B9-%D8%B4%D8%AF?_x_tr_sl=fa&amp;_x_tr_tl=en&amp;_x_tr_hl=en-US&amp;_x_tr_pto=wapp" TargetMode="External"/><Relationship Id="rId4" Type="http://schemas.openxmlformats.org/officeDocument/2006/relationships/hyperlink" Target="https://assets.publishing.service.gov.uk/media/68235104eef73e50f3644a9a/Foot_and_Mouth_Disease_SAT1_in_Iraq__Bahrain_and_Kuwait_May_2025.pdf" TargetMode="External"/><Relationship Id="rId9" Type="http://schemas.openxmlformats.org/officeDocument/2006/relationships/hyperlink" Target="https://wahis.woah.org/#/in-review/6738"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reportable/bovine-tuberculosis/investigations"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onlinelibrary.wiley.com/doi/pdf/10.1155/tbed/6222217"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onlinelibrary.wiley.com/doi/pdf/10.1155/tbed/6222217"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hyperlink" Target="https://pubmed.ncbi.nlm.nih.gov/40737197/" TargetMode="External"/><Relationship Id="rId13" Type="http://schemas.openxmlformats.org/officeDocument/2006/relationships/hyperlink" Target="https://onlinelibrary.wiley.com/doi/10.1155/tbed/2315442" TargetMode="External"/><Relationship Id="rId18" Type="http://schemas.openxmlformats.org/officeDocument/2006/relationships/hyperlink" Target="https://www.sciencedirect.com/science/article/pii/S1995820X25001324?via%3Dihub" TargetMode="External"/><Relationship Id="rId3" Type="http://schemas.openxmlformats.org/officeDocument/2006/relationships/hyperlink" Target="https://www.wrlfmd.org/sites/world/files/quick_media/WOAH-FAO%20FMD%20Ref%20Lab%20Report%20Apr-Jun%202025_0.pdf" TargetMode="External"/><Relationship Id="rId7" Type="http://schemas.openxmlformats.org/officeDocument/2006/relationships/hyperlink" Target="https://www.nature.com/articles/s41598-025-16115-0" TargetMode="External"/><Relationship Id="rId12" Type="http://schemas.openxmlformats.org/officeDocument/2006/relationships/hyperlink" Target="https://pubmed.ncbi.nlm.nih.gov/40618098/" TargetMode="External"/><Relationship Id="rId17" Type="http://schemas.openxmlformats.org/officeDocument/2006/relationships/hyperlink" Target="https://www.nature.com/articles/s41598-025-10100-3" TargetMode="External"/><Relationship Id="rId2" Type="http://schemas.openxmlformats.org/officeDocument/2006/relationships/notesSlide" Target="../notesSlides/notesSlide15.xml"/><Relationship Id="rId16" Type="http://schemas.openxmlformats.org/officeDocument/2006/relationships/hyperlink" Target="https://pubmed.ncbi.nlm.nih.gov/40992608/" TargetMode="External"/><Relationship Id="rId1" Type="http://schemas.openxmlformats.org/officeDocument/2006/relationships/slideLayout" Target="../slideLayouts/slideLayout5.xml"/><Relationship Id="rId6" Type="http://schemas.openxmlformats.org/officeDocument/2006/relationships/hyperlink" Target="https://journals.asm.org/doi/10.1128/jvi.00581-25" TargetMode="External"/><Relationship Id="rId11" Type="http://schemas.openxmlformats.org/officeDocument/2006/relationships/hyperlink" Target="https://pubmed.ncbi.nlm.nih.gov/40961118/" TargetMode="External"/><Relationship Id="rId5" Type="http://schemas.openxmlformats.org/officeDocument/2006/relationships/hyperlink" Target="https://www.paho.org/en/documents/progress-foot-and-mouth-disease-eradication-americas-1951" TargetMode="External"/><Relationship Id="rId15" Type="http://schemas.openxmlformats.org/officeDocument/2006/relationships/hyperlink" Target="https://pubmed.ncbi.nlm.nih.gov/40919040/" TargetMode="External"/><Relationship Id="rId10" Type="http://schemas.openxmlformats.org/officeDocument/2006/relationships/hyperlink" Target="https://www.frontiersin.org/journals/veterinary-science/articles/10.3389/fvets.2025.1651091/full" TargetMode="External"/><Relationship Id="rId4" Type="http://schemas.openxmlformats.org/officeDocument/2006/relationships/hyperlink" Target="https://veterinaryresearch.biomedcentral.com/articles/10.1186/s13567-025-01561-5" TargetMode="External"/><Relationship Id="rId9" Type="http://schemas.openxmlformats.org/officeDocument/2006/relationships/hyperlink" Target="https://pubmed.ncbi.nlm.nih.gov/40733624/" TargetMode="External"/><Relationship Id="rId14" Type="http://schemas.openxmlformats.org/officeDocument/2006/relationships/hyperlink" Target="https://journals.asm.org/doi/10.1128/aem.00689-25"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michigan.gov/mdard/about/media/pressreleases/2025/06/13/asian-longhorned-ticks-discovered-in-berrien-county" TargetMode="External"/><Relationship Id="rId7" Type="http://schemas.openxmlformats.org/officeDocument/2006/relationships/hyperlink" Target="https://tickapp.tamu.edu/invasive-ticks/asian-longhorned-tick-situation-report/"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news.ssbcrack.com/first-detection-of-invasive-asian-longhorned-tick-in-maine-raises-public-health-concerns/" TargetMode="External"/><Relationship Id="rId5" Type="http://schemas.openxmlformats.org/officeDocument/2006/relationships/hyperlink" Target="https://www.thegazette.com/agriculture/after-two-more-infections-experts-advise-cattle-producers-to-protect-their-herds-from-tick-borne-pa/#:~:text=Besides%20spraying%20insecticides%2C%20Dewell%20said,be%20in%20a%20controlled%20environment." TargetMode="External"/><Relationship Id="rId4" Type="http://schemas.openxmlformats.org/officeDocument/2006/relationships/hyperlink" Target="https://www.unmc.edu/healthsecurity/transmission/2025/06/17/a-cattle-disease-and-the-tick-carrying-it-are-confirmed-in-iowa-for-the-first-time/"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www.gob.mx/salud/documentos/boletinepidemiologico-sistema-nacional-de-vigilancia-epidemiologica-sistema-unico-de-informacion-387843?idiom=es%E2%80%8B%E2%80%8B" TargetMode="External"/><Relationship Id="rId3" Type="http://schemas.openxmlformats.org/officeDocument/2006/relationships/hyperlink" Target="https://www.aphis.usda.gov/livestock-poultry-disease/cattle/ticks/screwworm/outbreak-central-america" TargetMode="External"/><Relationship Id="rId7" Type="http://schemas.openxmlformats.org/officeDocument/2006/relationships/hyperlink" Target="https://www.usda.gov/about-usda/news/press-releases/2025/09/21/mexico-confirms-case-new-world-screwworm-nuevo-leon"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hyperlink" Target="https://www.fda.gov/news-events/press-announcements/fda-conditionally-approves-first-drug-prevention-and-treatment-new-world-screwworm-infestations" TargetMode="External"/><Relationship Id="rId5" Type="http://schemas.openxmlformats.org/officeDocument/2006/relationships/hyperlink" Target="https://www.copeg.org/" TargetMode="External"/><Relationship Id="rId10" Type="http://schemas.openxmlformats.org/officeDocument/2006/relationships/hyperlink" Target="https://hpj.com/2025/07/31/texas-to-deploy-swormlure-5-bait-to-conquer-new-world-screwworm/" TargetMode="External"/><Relationship Id="rId4" Type="http://schemas.openxmlformats.org/officeDocument/2006/relationships/image" Target="../media/image5.png"/><Relationship Id="rId9" Type="http://schemas.openxmlformats.org/officeDocument/2006/relationships/hyperlink" Target="https://app.powerbi.com/view?r=eyJrIjoiMjkzMzAzMzUtZmRlNi00ZTMzLTk1NDEtNjkzZTEwNzZjZGFlIiwidCI6ImM1OWRjNTZhLTkzZWMtNGIwNy1iNzFkLTQzYzg0NDkyNTcxOCIsImMiOjR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nre.tas.gov.au/biosecurity-tasmania/animal-biosecurity/animal-health/cattle/lumpy-skin-disease"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inspection.canada.ca/en/animal-health/terrestrial-animals/diseases/reportable/lumpy-skin-disease/fact-sheet" TargetMode="External"/><Relationship Id="rId4" Type="http://schemas.openxmlformats.org/officeDocument/2006/relationships/hyperlink" Target="https://pmc.ncbi.nlm.nih.gov/articles/PMC1024413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hyperlink" Target="https://wahis.woah.org/#/in-review/6843"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ahis.woah.org/#/in-review/6568?reportId=176850&amp;fromPage=event-dashboard-url" TargetMode="External"/><Relationship Id="rId5" Type="http://schemas.openxmlformats.org/officeDocument/2006/relationships/hyperlink" Target="https://wahis.woah.org/#/in-review/6584" TargetMode="External"/><Relationship Id="rId4" Type="http://schemas.openxmlformats.org/officeDocument/2006/relationships/hyperlink" Target="https://empres-i.apps.fao.org/genera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inspection.canada.ca/en/animal-health/terrestrial-animals/diseases/status-disease/lumpy-skin-disease-countries-free" TargetMode="External"/><Relationship Id="rId5" Type="http://schemas.openxmlformats.org/officeDocument/2006/relationships/image" Target="../media/image12.png"/><Relationship Id="rId4" Type="http://schemas.openxmlformats.org/officeDocument/2006/relationships/hyperlink" Target="https://ca.news.yahoo.com/canada-halts-importation-european-cheese-210427335.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7" Type="http://schemas.openxmlformats.org/officeDocument/2006/relationships/hyperlink" Target="https://www.gazetaexpress.com/en/First-cases-of-bluetongue-disease-confirmed-in-Kosovo/"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ahis.woah.org/#/in-review/6830" TargetMode="External"/><Relationship Id="rId5" Type="http://schemas.openxmlformats.org/officeDocument/2006/relationships/hyperlink" Target="https://wahis.woah.org/#/in-review/6828"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08E6B03-7924-2C7B-006E-34FD3714991D}"/>
              </a:ext>
            </a:extLst>
          </p:cNvPr>
          <p:cNvSpPr>
            <a:spLocks noGrp="1"/>
          </p:cNvSpPr>
          <p:nvPr>
            <p:ph type="ctrTitle"/>
          </p:nvPr>
        </p:nvSpPr>
        <p:spPr/>
        <p:txBody>
          <a:bodyPr rtlCol="0">
            <a:noAutofit/>
          </a:bodyPr>
          <a:lstStyle/>
          <a:p>
            <a:pPr eaLnBrk="1" fontAlgn="auto" hangingPunct="1">
              <a:spcAft>
                <a:spcPts val="0"/>
              </a:spcAft>
              <a:defRPr/>
            </a:pPr>
            <a:r>
              <a:rPr lang="fr-FR" sz="2800" dirty="0"/>
              <a:t>Communauté des maladies émergentes et zoonotiques</a:t>
            </a:r>
            <a:br>
              <a:rPr lang="fr-FR" sz="2800" dirty="0"/>
            </a:br>
            <a:r>
              <a:rPr lang="fr-FR" sz="2000" i="1" dirty="0"/>
              <a:t>Identifier les risques émergents grâce à l'intelligence collective</a:t>
            </a:r>
            <a:endParaRPr lang="en-CA" sz="2000" i="1" dirty="0"/>
          </a:p>
        </p:txBody>
      </p:sp>
      <p:sp>
        <p:nvSpPr>
          <p:cNvPr id="14339" name="Subtitle 1">
            <a:extLst>
              <a:ext uri="{FF2B5EF4-FFF2-40B4-BE49-F238E27FC236}">
                <a16:creationId xmlns:a16="http://schemas.microsoft.com/office/drawing/2014/main" id="{6BAFBA28-D3DD-F0F3-DC07-A22D80F82F8E}"/>
              </a:ext>
            </a:extLst>
          </p:cNvPr>
          <p:cNvSpPr>
            <a:spLocks noGrp="1"/>
          </p:cNvSpPr>
          <p:nvPr>
            <p:ph type="subTitle" idx="1"/>
          </p:nvPr>
        </p:nvSpPr>
        <p:spPr>
          <a:xfrm>
            <a:off x="3048000" y="3101975"/>
            <a:ext cx="9144000" cy="1123950"/>
          </a:xfrm>
        </p:spPr>
        <p:txBody>
          <a:bodyPr/>
          <a:lstStyle/>
          <a:p>
            <a:pPr eaLnBrk="1" hangingPunct="1"/>
            <a:r>
              <a:rPr lang="en-CA" altLang="en-US" dirty="0"/>
              <a:t>CMEZ – Mise à jour du réseau </a:t>
            </a:r>
            <a:r>
              <a:rPr lang="en-CA" altLang="en-US" dirty="0" err="1"/>
              <a:t>bovin</a:t>
            </a:r>
            <a:r>
              <a:rPr lang="en-CA" altLang="en-US" dirty="0"/>
              <a:t> SCSSA</a:t>
            </a:r>
          </a:p>
          <a:p>
            <a:pPr eaLnBrk="1" hangingPunct="1"/>
            <a:r>
              <a:rPr lang="en-CA" altLang="en-US" dirty="0"/>
              <a:t>10 </a:t>
            </a:r>
            <a:r>
              <a:rPr lang="en-CA" altLang="en-US" dirty="0" err="1"/>
              <a:t>octobre</a:t>
            </a:r>
            <a:r>
              <a:rPr lang="en-CA" altLang="en-US" dirty="0"/>
              <a:t> 2025</a:t>
            </a:r>
          </a:p>
        </p:txBody>
      </p:sp>
      <p:sp>
        <p:nvSpPr>
          <p:cNvPr id="14340" name="Slide Number Placeholder 3">
            <a:extLst>
              <a:ext uri="{FF2B5EF4-FFF2-40B4-BE49-F238E27FC236}">
                <a16:creationId xmlns:a16="http://schemas.microsoft.com/office/drawing/2014/main" id="{CC486E83-E078-7312-2B0B-BE96108C571A}"/>
              </a:ext>
            </a:extLst>
          </p:cNvPr>
          <p:cNvSpPr>
            <a:spLocks noGrp="1"/>
          </p:cNvSpPr>
          <p:nvPr>
            <p:ph type="sldNum" sz="quarter" idx="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hangingPunct="0">
              <a:lnSpc>
                <a:spcPct val="100000"/>
              </a:lnSpc>
              <a:spcBef>
                <a:spcPct val="0"/>
              </a:spcBef>
              <a:buFontTx/>
              <a:buNone/>
            </a:pPr>
            <a:fld id="{932DD07F-49F8-44B8-AE99-BF2E3E1818E7}" type="slidenum">
              <a:rPr lang="en-US" altLang="en-US" sz="1200" smtClean="0">
                <a:solidFill>
                  <a:srgbClr val="898989"/>
                </a:solidFill>
              </a:rPr>
              <a:t>1</a:t>
            </a:fld>
            <a:endParaRPr lang="en-US" altLang="en-US" sz="1200">
              <a:solidFill>
                <a:srgbClr val="898989"/>
              </a:solidFill>
            </a:endParaRPr>
          </a:p>
        </p:txBody>
      </p:sp>
      <p:sp>
        <p:nvSpPr>
          <p:cNvPr id="14341" name="TextBox 4">
            <a:extLst>
              <a:ext uri="{FF2B5EF4-FFF2-40B4-BE49-F238E27FC236}">
                <a16:creationId xmlns:a16="http://schemas.microsoft.com/office/drawing/2014/main" id="{390034A5-2CFD-738F-1A91-5E4DDD8228C0}"/>
              </a:ext>
            </a:extLst>
          </p:cNvPr>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dirty="0">
                <a:solidFill>
                  <a:srgbClr val="FFFFFF"/>
                </a:solidFill>
                <a:hlinkClick r:id="rId3"/>
              </a:rPr>
              <a:t>www.cezd.</a:t>
            </a:r>
            <a:r>
              <a:rPr lang="en-CA" altLang="en-US" sz="3600" dirty="0">
                <a:solidFill>
                  <a:srgbClr val="FFFFFF"/>
                </a:solidFill>
                <a:hlinkClick r:id="rId3"/>
              </a:rPr>
              <a:t>ca </a:t>
            </a:r>
            <a:endParaRPr lang="en-US" altLang="en-US" sz="3600" dirty="0">
              <a:solidFill>
                <a:srgbClr val="FFFFFF"/>
              </a:solidFill>
            </a:endParaRPr>
          </a:p>
        </p:txBody>
      </p:sp>
    </p:spTree>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258554-056A-F141-1A4D-6EDEBC716346}"/>
              </a:ext>
            </a:extLst>
          </p:cNvPr>
          <p:cNvSpPr>
            <a:spLocks noGrp="1"/>
          </p:cNvSpPr>
          <p:nvPr>
            <p:ph type="title"/>
          </p:nvPr>
        </p:nvSpPr>
        <p:spPr>
          <a:xfrm>
            <a:off x="47625" y="0"/>
            <a:ext cx="11306175" cy="1044575"/>
          </a:xfrm>
        </p:spPr>
        <p:txBody>
          <a:bodyPr/>
          <a:lstStyle/>
          <a:p>
            <a:pPr>
              <a:defRPr/>
            </a:pPr>
            <a:r>
              <a:rPr lang="en-CA" dirty="0"/>
              <a:t>Cas de fièvre aphteuse en Afrique et en Asie </a:t>
            </a:r>
            <a:r>
              <a:rPr lang="en-CA" sz="1800" dirty="0"/>
              <a:t>(depuis la dernière réunion du 11 juillet 2025)</a:t>
            </a:r>
          </a:p>
        </p:txBody>
      </p:sp>
      <p:sp>
        <p:nvSpPr>
          <p:cNvPr id="22531" name="Content Placeholder 3">
            <a:extLst>
              <a:ext uri="{FF2B5EF4-FFF2-40B4-BE49-F238E27FC236}">
                <a16:creationId xmlns:a16="http://schemas.microsoft.com/office/drawing/2014/main" id="{5B6B9C6D-CCDF-44DB-BC0E-8DEE8F43D2E1}"/>
              </a:ext>
            </a:extLst>
          </p:cNvPr>
          <p:cNvSpPr>
            <a:spLocks noGrp="1"/>
          </p:cNvSpPr>
          <p:nvPr>
            <p:ph sz="half" idx="2"/>
          </p:nvPr>
        </p:nvSpPr>
        <p:spPr>
          <a:xfrm>
            <a:off x="7361238" y="919163"/>
            <a:ext cx="4830762" cy="5649912"/>
          </a:xfrm>
        </p:spPr>
        <p:txBody>
          <a:bodyPr/>
          <a:lstStyle/>
          <a:p>
            <a:pPr marL="0" indent="0">
              <a:buFont typeface="Arial" panose="020B0604020202020204" pitchFamily="34" charset="0"/>
              <a:buNone/>
              <a:defRPr/>
            </a:pPr>
            <a:r>
              <a:rPr lang="en-CA" altLang="en-US" b="1" dirty="0"/>
              <a:t>Europe</a:t>
            </a:r>
          </a:p>
          <a:p>
            <a:pPr lvl="1">
              <a:defRPr/>
            </a:pPr>
            <a:r>
              <a:rPr lang="en-CA" altLang="en-US" sz="2200" dirty="0"/>
              <a:t>Aucun cas supplémentaire</a:t>
            </a:r>
          </a:p>
          <a:p>
            <a:pPr marL="0" indent="0">
              <a:buFont typeface="Arial" panose="020B0604020202020204" pitchFamily="34" charset="0"/>
              <a:buNone/>
              <a:defRPr/>
            </a:pPr>
            <a:r>
              <a:rPr lang="en-CA" altLang="en-US" b="1" dirty="0"/>
              <a:t>Asie</a:t>
            </a:r>
          </a:p>
          <a:p>
            <a:pPr lvl="1">
              <a:defRPr/>
            </a:pPr>
            <a:r>
              <a:rPr lang="en-CA" altLang="en-US" sz="2200" dirty="0"/>
              <a:t>Turquie ~900 (SAT-1, SAT-2, O, A, non typé)*</a:t>
            </a:r>
          </a:p>
          <a:p>
            <a:pPr lvl="1">
              <a:defRPr/>
            </a:pPr>
            <a:r>
              <a:rPr lang="en-CA" altLang="en-US" sz="2200" dirty="0"/>
              <a:t>Iran 1 (suspecté SAT-1)*</a:t>
            </a:r>
          </a:p>
          <a:p>
            <a:pPr lvl="1">
              <a:defRPr/>
            </a:pPr>
            <a:r>
              <a:rPr lang="en-CA" altLang="en-US" sz="2200" dirty="0"/>
              <a:t>Mongolie 1 (O)</a:t>
            </a:r>
          </a:p>
          <a:p>
            <a:pPr lvl="1">
              <a:defRPr/>
            </a:pPr>
            <a:r>
              <a:rPr lang="en-CA" altLang="en-US" sz="2200" dirty="0"/>
              <a:t>Israël 1 (non spécifié)</a:t>
            </a:r>
          </a:p>
          <a:p>
            <a:pPr lvl="1">
              <a:defRPr/>
            </a:pPr>
            <a:r>
              <a:rPr lang="en-CA" altLang="en-US" sz="2200" dirty="0"/>
              <a:t>Indonésie 19 (O)</a:t>
            </a:r>
          </a:p>
          <a:p>
            <a:pPr lvl="1">
              <a:defRPr/>
            </a:pPr>
            <a:r>
              <a:rPr lang="en-CA" altLang="en-US" sz="2200" dirty="0"/>
              <a:t>Inde 1 (O)*</a:t>
            </a:r>
            <a:endParaRPr lang="en-CA" altLang="en-US" sz="2200" dirty="0">
              <a:highlight>
                <a:srgbClr val="FFFF00"/>
              </a:highlight>
            </a:endParaRPr>
          </a:p>
          <a:p>
            <a:pPr marL="0" indent="0">
              <a:buFont typeface="Arial" panose="020B0604020202020204" pitchFamily="34" charset="0"/>
              <a:buNone/>
              <a:defRPr/>
            </a:pPr>
            <a:r>
              <a:rPr lang="en-CA" altLang="en-US" b="1" dirty="0"/>
              <a:t>Afrique</a:t>
            </a:r>
            <a:endParaRPr lang="en-CA" altLang="en-US" sz="2200" b="1" dirty="0"/>
          </a:p>
          <a:p>
            <a:pPr lvl="1">
              <a:defRPr/>
            </a:pPr>
            <a:r>
              <a:rPr lang="en-CA" altLang="en-US" sz="2200" dirty="0"/>
              <a:t>Égypte 1 (SAT-1)</a:t>
            </a:r>
          </a:p>
          <a:p>
            <a:pPr lvl="1">
              <a:defRPr/>
            </a:pPr>
            <a:r>
              <a:rPr lang="en-CA" altLang="en-US" sz="2200" dirty="0"/>
              <a:t>Swaziland 20 (SAT-2)</a:t>
            </a:r>
          </a:p>
          <a:p>
            <a:pPr lvl="1">
              <a:defRPr/>
            </a:pPr>
            <a:r>
              <a:rPr lang="en-CA" altLang="en-US" sz="2200" dirty="0"/>
              <a:t>Afrique du Sud 96 (SAT-2)</a:t>
            </a:r>
          </a:p>
        </p:txBody>
      </p:sp>
      <p:sp>
        <p:nvSpPr>
          <p:cNvPr id="32772" name="Slide Number Placeholder 4">
            <a:extLst>
              <a:ext uri="{FF2B5EF4-FFF2-40B4-BE49-F238E27FC236}">
                <a16:creationId xmlns:a16="http://schemas.microsoft.com/office/drawing/2014/main" id="{D78E370B-7C0A-DE4D-07A6-63176A754DB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956971C-A62B-4441-9851-B7FEF57F2A2D}" type="slidenum">
              <a:rPr lang="en-US" altLang="en-US" sz="1200" smtClean="0"/>
              <a:t>10</a:t>
            </a:fld>
            <a:endParaRPr lang="en-US" altLang="en-US" sz="1200"/>
          </a:p>
        </p:txBody>
      </p:sp>
      <p:sp>
        <p:nvSpPr>
          <p:cNvPr id="32773" name="TextBox 9">
            <a:extLst>
              <a:ext uri="{FF2B5EF4-FFF2-40B4-BE49-F238E27FC236}">
                <a16:creationId xmlns:a16="http://schemas.microsoft.com/office/drawing/2014/main" id="{65478206-E0B7-9520-B025-6ECD6156FD75}"/>
              </a:ext>
            </a:extLst>
          </p:cNvPr>
          <p:cNvSpPr txBox="1">
            <a:spLocks noChangeArrowheads="1"/>
          </p:cNvSpPr>
          <p:nvPr/>
        </p:nvSpPr>
        <p:spPr bwMode="auto">
          <a:xfrm>
            <a:off x="108093" y="6093940"/>
            <a:ext cx="6170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b="1" dirty="0">
                <a:hlinkClick r:id="rId3"/>
              </a:rPr>
              <a:t>https://empres-i.apps.fao.org/general</a:t>
            </a:r>
            <a:endParaRPr lang="en-CA" altLang="en-US" sz="1800" b="1" dirty="0"/>
          </a:p>
        </p:txBody>
      </p:sp>
      <p:pic>
        <p:nvPicPr>
          <p:cNvPr id="32774" name="Picture 3">
            <a:extLst>
              <a:ext uri="{FF2B5EF4-FFF2-40B4-BE49-F238E27FC236}">
                <a16:creationId xmlns:a16="http://schemas.microsoft.com/office/drawing/2014/main" id="{6C1E70F4-FA49-F7C8-FA78-60D7C4736D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075" y="1101725"/>
            <a:ext cx="6983413" cy="49958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BC3F2DDD-201E-6410-46CC-A1A20F066601}"/>
              </a:ext>
            </a:extLst>
          </p:cNvPr>
          <p:cNvSpPr/>
          <p:nvPr/>
        </p:nvSpPr>
        <p:spPr>
          <a:xfrm>
            <a:off x="2551113" y="2395538"/>
            <a:ext cx="215900" cy="1682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0357-1B25-B1A6-1D50-4E31DB4EC3ED}"/>
              </a:ext>
            </a:extLst>
          </p:cNvPr>
          <p:cNvSpPr>
            <a:spLocks noGrp="1"/>
          </p:cNvSpPr>
          <p:nvPr>
            <p:ph type="title"/>
          </p:nvPr>
        </p:nvSpPr>
        <p:spPr>
          <a:xfrm>
            <a:off x="93828" y="122877"/>
            <a:ext cx="11125200" cy="938213"/>
          </a:xfrm>
        </p:spPr>
        <p:txBody>
          <a:bodyPr/>
          <a:lstStyle/>
          <a:p>
            <a:pPr>
              <a:defRPr/>
            </a:pPr>
            <a:r>
              <a:rPr lang="en-CA" sz="3200" dirty="0"/>
              <a:t>Fièvre aphteuse SAT-1 au Moyen-Orient, en Turquie et en Égypte</a:t>
            </a:r>
          </a:p>
        </p:txBody>
      </p:sp>
      <p:sp>
        <p:nvSpPr>
          <p:cNvPr id="34819" name="Content Placeholder 2">
            <a:extLst>
              <a:ext uri="{FF2B5EF4-FFF2-40B4-BE49-F238E27FC236}">
                <a16:creationId xmlns:a16="http://schemas.microsoft.com/office/drawing/2014/main" id="{FE050430-9149-B54B-42F3-F6ECBE92321B}"/>
              </a:ext>
            </a:extLst>
          </p:cNvPr>
          <p:cNvSpPr>
            <a:spLocks noGrp="1"/>
          </p:cNvSpPr>
          <p:nvPr>
            <p:ph sz="half" idx="1"/>
          </p:nvPr>
        </p:nvSpPr>
        <p:spPr>
          <a:xfrm>
            <a:off x="4119563" y="6173788"/>
            <a:ext cx="6926262" cy="365125"/>
          </a:xfrm>
        </p:spPr>
        <p:txBody>
          <a:bodyPr/>
          <a:lstStyle/>
          <a:p>
            <a:pPr marL="0" indent="0">
              <a:buFont typeface="Arial" panose="020B0604020202020204" pitchFamily="34" charset="0"/>
              <a:buNone/>
            </a:pPr>
            <a:r>
              <a:rPr lang="en-CA" altLang="en-US" sz="1400">
                <a:hlinkClick r:id="rId3"/>
              </a:rPr>
              <a:t>Fièvre aphteuse chez les animaux - Maladies infectieuses - Manuel vétérinaire Merck</a:t>
            </a:r>
            <a:endParaRPr lang="en-CA" altLang="en-US" sz="2000"/>
          </a:p>
        </p:txBody>
      </p:sp>
      <p:sp>
        <p:nvSpPr>
          <p:cNvPr id="34820" name="Content Placeholder 3">
            <a:extLst>
              <a:ext uri="{FF2B5EF4-FFF2-40B4-BE49-F238E27FC236}">
                <a16:creationId xmlns:a16="http://schemas.microsoft.com/office/drawing/2014/main" id="{4189BF59-63A1-E4A3-272A-C326A60E6764}"/>
              </a:ext>
            </a:extLst>
          </p:cNvPr>
          <p:cNvSpPr>
            <a:spLocks noGrp="1"/>
          </p:cNvSpPr>
          <p:nvPr>
            <p:ph sz="half" idx="2"/>
          </p:nvPr>
        </p:nvSpPr>
        <p:spPr>
          <a:xfrm>
            <a:off x="7933949" y="2301830"/>
            <a:ext cx="4298950" cy="365125"/>
          </a:xfrm>
        </p:spPr>
        <p:txBody>
          <a:bodyPr/>
          <a:lstStyle/>
          <a:p>
            <a:pPr marL="0" indent="0">
              <a:buFont typeface="Arial" panose="020B0604020202020204" pitchFamily="34" charset="0"/>
              <a:buNone/>
            </a:pPr>
            <a:r>
              <a:rPr lang="en-CA" altLang="en-US" sz="1600" dirty="0" err="1">
                <a:hlinkClick r:id="rId4"/>
              </a:rPr>
              <a:t>Évaluation</a:t>
            </a:r>
            <a:r>
              <a:rPr lang="en-CA" altLang="en-US" sz="1600" dirty="0">
                <a:hlinkClick r:id="rId4"/>
              </a:rPr>
              <a:t> de </a:t>
            </a:r>
            <a:r>
              <a:rPr lang="en-CA" altLang="en-US" sz="1600" dirty="0" err="1">
                <a:hlinkClick r:id="rId4"/>
              </a:rPr>
              <a:t>l'épidémie</a:t>
            </a:r>
            <a:r>
              <a:rPr lang="en-CA" altLang="en-US" sz="1600" dirty="0">
                <a:hlinkClick r:id="rId4"/>
              </a:rPr>
              <a:t> de SAT-1 par le DEFRA</a:t>
            </a:r>
            <a:endParaRPr lang="en-CA" altLang="en-US" sz="1600" dirty="0"/>
          </a:p>
        </p:txBody>
      </p:sp>
      <p:sp>
        <p:nvSpPr>
          <p:cNvPr id="34821" name="Slide Number Placeholder 4">
            <a:extLst>
              <a:ext uri="{FF2B5EF4-FFF2-40B4-BE49-F238E27FC236}">
                <a16:creationId xmlns:a16="http://schemas.microsoft.com/office/drawing/2014/main" id="{31269013-90E9-1219-6037-7C56F5FB3D4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6EDD50A-8A10-4BBF-94CB-437D222532CC}" type="slidenum">
              <a:rPr lang="en-US" altLang="en-US" sz="1200" smtClean="0">
                <a:solidFill>
                  <a:srgbClr val="898989"/>
                </a:solidFill>
              </a:rPr>
              <a:t>11</a:t>
            </a:fld>
            <a:endParaRPr lang="en-US" altLang="en-US" sz="1200">
              <a:solidFill>
                <a:srgbClr val="898989"/>
              </a:solidFill>
            </a:endParaRPr>
          </a:p>
        </p:txBody>
      </p:sp>
      <p:pic>
        <p:nvPicPr>
          <p:cNvPr id="34822" name="Picture 5">
            <a:extLst>
              <a:ext uri="{FF2B5EF4-FFF2-40B4-BE49-F238E27FC236}">
                <a16:creationId xmlns:a16="http://schemas.microsoft.com/office/drawing/2014/main" id="{686741F7-D02C-4308-52A1-1F302A4563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2620963"/>
            <a:ext cx="7767638" cy="35099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3" name="TextBox 6">
            <a:extLst>
              <a:ext uri="{FF2B5EF4-FFF2-40B4-BE49-F238E27FC236}">
                <a16:creationId xmlns:a16="http://schemas.microsoft.com/office/drawing/2014/main" id="{5B3BDD78-42E2-26E8-EC48-F3860184A81F}"/>
              </a:ext>
            </a:extLst>
          </p:cNvPr>
          <p:cNvSpPr txBox="1">
            <a:spLocks noChangeArrowheads="1"/>
          </p:cNvSpPr>
          <p:nvPr/>
        </p:nvSpPr>
        <p:spPr bwMode="auto">
          <a:xfrm>
            <a:off x="294560" y="818368"/>
            <a:ext cx="1131285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1800" dirty="0" err="1"/>
              <a:t>Depuis</a:t>
            </a:r>
            <a:r>
              <a:rPr lang="en-CA" altLang="en-US" sz="1800" dirty="0"/>
              <a:t> </a:t>
            </a:r>
            <a:r>
              <a:rPr lang="en-CA" altLang="en-US" sz="1800" dirty="0" err="1"/>
              <a:t>janvier</a:t>
            </a:r>
            <a:r>
              <a:rPr lang="en-CA" altLang="en-US" sz="1800" dirty="0"/>
              <a:t> 2025, le </a:t>
            </a:r>
            <a:r>
              <a:rPr lang="en-CA" altLang="en-US" sz="1800" dirty="0" err="1"/>
              <a:t>sérotype</a:t>
            </a:r>
            <a:r>
              <a:rPr lang="en-CA" altLang="en-US" sz="1800" dirty="0"/>
              <a:t> SAT-1 de la </a:t>
            </a:r>
            <a:r>
              <a:rPr lang="en-CA" altLang="en-US" sz="1800" dirty="0" err="1"/>
              <a:t>fièvre</a:t>
            </a:r>
            <a:r>
              <a:rPr lang="en-CA" altLang="en-US" sz="1800" dirty="0"/>
              <a:t> </a:t>
            </a:r>
            <a:r>
              <a:rPr lang="en-CA" altLang="en-US" sz="1800" dirty="0" err="1"/>
              <a:t>aphteuse</a:t>
            </a:r>
            <a:r>
              <a:rPr lang="en-CA" altLang="en-US" sz="1800" dirty="0"/>
              <a:t> a </a:t>
            </a:r>
            <a:r>
              <a:rPr lang="en-CA" altLang="en-US" sz="1800" dirty="0" err="1"/>
              <a:t>été</a:t>
            </a:r>
            <a:r>
              <a:rPr lang="en-CA" altLang="en-US" sz="1800" dirty="0"/>
              <a:t> </a:t>
            </a:r>
            <a:r>
              <a:rPr lang="en-CA" altLang="en-US" sz="1800" dirty="0" err="1"/>
              <a:t>signalé</a:t>
            </a:r>
            <a:r>
              <a:rPr lang="en-CA" altLang="en-US" sz="1800" dirty="0"/>
              <a:t> au Moyen-Orient (</a:t>
            </a:r>
            <a:r>
              <a:rPr lang="en-CA" altLang="en-US" sz="1800" dirty="0" err="1"/>
              <a:t>Irak</a:t>
            </a:r>
            <a:r>
              <a:rPr lang="en-CA" altLang="en-US" sz="1800" dirty="0"/>
              <a:t>, </a:t>
            </a:r>
            <a:r>
              <a:rPr lang="en-CA" altLang="en-US" sz="1800" dirty="0" err="1"/>
              <a:t>Bahreïn</a:t>
            </a:r>
            <a:r>
              <a:rPr lang="en-CA" altLang="en-US" sz="1800" dirty="0"/>
              <a:t>, </a:t>
            </a:r>
            <a:r>
              <a:rPr lang="en-CA" altLang="en-US" sz="1800" dirty="0" err="1"/>
              <a:t>Koweït</a:t>
            </a:r>
            <a:r>
              <a:rPr lang="en-CA" altLang="en-US" sz="1800" dirty="0"/>
              <a:t>, </a:t>
            </a:r>
            <a:r>
              <a:rPr lang="en-CA" altLang="en-US" sz="1800" b="1" dirty="0"/>
              <a:t>Iran</a:t>
            </a:r>
            <a:r>
              <a:rPr lang="en-CA" altLang="en-US" sz="1800" dirty="0"/>
              <a:t>), </a:t>
            </a:r>
            <a:r>
              <a:rPr lang="en-CA" altLang="en-US" sz="1800" b="1" dirty="0" err="1"/>
              <a:t>en</a:t>
            </a:r>
            <a:r>
              <a:rPr lang="en-CA" altLang="en-US" sz="1800" b="1" dirty="0"/>
              <a:t> </a:t>
            </a:r>
            <a:r>
              <a:rPr lang="en-CA" altLang="en-US" sz="1800" b="1" dirty="0" err="1"/>
              <a:t>Égypte</a:t>
            </a:r>
            <a:r>
              <a:rPr lang="en-CA" altLang="en-US" sz="1800" b="1" dirty="0"/>
              <a:t> </a:t>
            </a:r>
            <a:r>
              <a:rPr lang="en-CA" altLang="en-US" sz="1800" dirty="0"/>
              <a:t>et </a:t>
            </a:r>
            <a:r>
              <a:rPr lang="en-CA" altLang="en-US" sz="1800" dirty="0" err="1"/>
              <a:t>en</a:t>
            </a:r>
            <a:r>
              <a:rPr lang="en-CA" altLang="en-US" sz="1800" dirty="0"/>
              <a:t> </a:t>
            </a:r>
            <a:r>
              <a:rPr lang="en-CA" altLang="en-US" sz="1800" dirty="0" err="1"/>
              <a:t>Turquie</a:t>
            </a:r>
            <a:endParaRPr lang="en-CA" altLang="en-US" sz="1800" b="1" dirty="0"/>
          </a:p>
          <a:p>
            <a:pPr algn="ctr">
              <a:lnSpc>
                <a:spcPct val="100000"/>
              </a:lnSpc>
              <a:spcBef>
                <a:spcPct val="0"/>
              </a:spcBef>
              <a:buFontTx/>
              <a:buNone/>
            </a:pPr>
            <a:endParaRPr lang="en-CA" altLang="en-US" sz="1800" b="1" dirty="0"/>
          </a:p>
          <a:p>
            <a:pPr algn="ctr">
              <a:lnSpc>
                <a:spcPct val="100000"/>
              </a:lnSpc>
              <a:spcBef>
                <a:spcPct val="0"/>
              </a:spcBef>
              <a:buFontTx/>
              <a:buNone/>
            </a:pPr>
            <a:r>
              <a:rPr lang="en-CA" altLang="en-US" sz="1800" dirty="0"/>
              <a:t>Le </a:t>
            </a:r>
            <a:r>
              <a:rPr lang="en-CA" altLang="en-US" sz="1800" dirty="0" err="1"/>
              <a:t>séquençage</a:t>
            </a:r>
            <a:r>
              <a:rPr lang="en-CA" altLang="en-US" sz="1800" dirty="0"/>
              <a:t> du </a:t>
            </a:r>
            <a:r>
              <a:rPr lang="en-CA" altLang="en-US" sz="1800" dirty="0" err="1"/>
              <a:t>génome</a:t>
            </a:r>
            <a:r>
              <a:rPr lang="en-CA" altLang="en-US" sz="1800" dirty="0"/>
              <a:t> a </a:t>
            </a:r>
            <a:r>
              <a:rPr lang="en-CA" altLang="en-US" sz="1800" dirty="0" err="1"/>
              <a:t>permis</a:t>
            </a:r>
            <a:r>
              <a:rPr lang="en-CA" altLang="en-US" sz="1800" dirty="0"/>
              <a:t> </a:t>
            </a:r>
            <a:r>
              <a:rPr lang="en-CA" altLang="en-US" sz="1800" dirty="0" err="1"/>
              <a:t>d'identifier</a:t>
            </a:r>
            <a:r>
              <a:rPr lang="en-CA" altLang="en-US" sz="1800" dirty="0"/>
              <a:t> </a:t>
            </a:r>
            <a:r>
              <a:rPr lang="en-CA" altLang="en-US" sz="1800" dirty="0" err="1"/>
              <a:t>ces</a:t>
            </a:r>
            <a:r>
              <a:rPr lang="en-CA" altLang="en-US" sz="1800" dirty="0"/>
              <a:t> virus </a:t>
            </a:r>
            <a:r>
              <a:rPr lang="en-CA" altLang="en-US" sz="1800" dirty="0" err="1"/>
              <a:t>comme</a:t>
            </a:r>
            <a:r>
              <a:rPr lang="en-CA" altLang="en-US" sz="1800" dirty="0"/>
              <a:t> </a:t>
            </a:r>
            <a:r>
              <a:rPr lang="en-CA" altLang="en-US" sz="1800" dirty="0" err="1"/>
              <a:t>étant</a:t>
            </a:r>
            <a:r>
              <a:rPr lang="en-CA" altLang="en-US" sz="1800" dirty="0"/>
              <a:t> du topotype SAT1/I, très </a:t>
            </a:r>
            <a:r>
              <a:rPr lang="en-CA" altLang="en-US" sz="1800" dirty="0" err="1"/>
              <a:t>proche</a:t>
            </a:r>
            <a:r>
              <a:rPr lang="en-CA" altLang="en-US" sz="1800" dirty="0"/>
              <a:t> des virus de la </a:t>
            </a:r>
            <a:r>
              <a:rPr lang="en-CA" altLang="en-US" sz="1800" dirty="0" err="1"/>
              <a:t>fièvre</a:t>
            </a:r>
            <a:r>
              <a:rPr lang="en-CA" altLang="en-US" sz="1800" dirty="0"/>
              <a:t> </a:t>
            </a:r>
            <a:r>
              <a:rPr lang="en-CA" altLang="en-US" sz="1800" dirty="0" err="1"/>
              <a:t>aphteuse</a:t>
            </a:r>
            <a:r>
              <a:rPr lang="en-CA" altLang="en-US" sz="1800" dirty="0"/>
              <a:t> qui </a:t>
            </a:r>
            <a:r>
              <a:rPr lang="en-CA" altLang="en-US" sz="1800" dirty="0" err="1"/>
              <a:t>circulent</a:t>
            </a:r>
            <a:r>
              <a:rPr lang="en-CA" altLang="en-US" sz="1800" dirty="0"/>
              <a:t> </a:t>
            </a:r>
            <a:r>
              <a:rPr lang="en-CA" altLang="en-US" sz="1800" dirty="0" err="1"/>
              <a:t>en</a:t>
            </a:r>
            <a:r>
              <a:rPr lang="en-CA" altLang="en-US" sz="1800" dirty="0"/>
              <a:t> Afrique de </a:t>
            </a:r>
            <a:r>
              <a:rPr lang="en-CA" altLang="en-US" sz="1800" dirty="0" err="1"/>
              <a:t>l'Est</a:t>
            </a:r>
            <a:r>
              <a:rPr lang="en-CA" altLang="en-US" sz="1800" dirty="0"/>
              <a:t> (pool 4)</a:t>
            </a:r>
          </a:p>
        </p:txBody>
      </p:sp>
      <p:sp>
        <p:nvSpPr>
          <p:cNvPr id="34824" name="TextBox 8">
            <a:extLst>
              <a:ext uri="{FF2B5EF4-FFF2-40B4-BE49-F238E27FC236}">
                <a16:creationId xmlns:a16="http://schemas.microsoft.com/office/drawing/2014/main" id="{F2EEA31D-28BB-E5E0-90BA-400545E4464A}"/>
              </a:ext>
            </a:extLst>
          </p:cNvPr>
          <p:cNvSpPr txBox="1">
            <a:spLocks noChangeArrowheads="1"/>
          </p:cNvSpPr>
          <p:nvPr/>
        </p:nvSpPr>
        <p:spPr bwMode="auto">
          <a:xfrm>
            <a:off x="92692" y="2373125"/>
            <a:ext cx="4087813"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400" b="1" dirty="0" err="1"/>
              <a:t>Bahreïn</a:t>
            </a:r>
            <a:r>
              <a:rPr lang="en-CA" altLang="en-US" sz="1400" b="1" dirty="0"/>
              <a:t> :</a:t>
            </a:r>
            <a:r>
              <a:rPr lang="en-CA" altLang="en-US" sz="1400" dirty="0"/>
              <a:t> 7 </a:t>
            </a:r>
            <a:r>
              <a:rPr lang="en-CA" altLang="en-US" sz="1400" dirty="0" err="1"/>
              <a:t>cas</a:t>
            </a:r>
            <a:r>
              <a:rPr lang="en-CA" altLang="en-US" sz="1400" dirty="0"/>
              <a:t> de </a:t>
            </a:r>
            <a:r>
              <a:rPr lang="en-CA" altLang="en-US" sz="1400" dirty="0" err="1"/>
              <a:t>fièvre</a:t>
            </a:r>
            <a:r>
              <a:rPr lang="en-CA" altLang="en-US" sz="1400" dirty="0"/>
              <a:t> </a:t>
            </a:r>
            <a:r>
              <a:rPr lang="en-CA" altLang="en-US" sz="1400" dirty="0" err="1"/>
              <a:t>aphteuse</a:t>
            </a:r>
            <a:r>
              <a:rPr lang="en-CA" altLang="en-US" sz="1400" dirty="0"/>
              <a:t> SAT-1 </a:t>
            </a:r>
            <a:r>
              <a:rPr lang="en-CA" altLang="en-US" sz="1400" dirty="0" err="1"/>
              <a:t>signalés</a:t>
            </a:r>
            <a:r>
              <a:rPr lang="en-CA" altLang="en-US" sz="1400" dirty="0"/>
              <a:t> </a:t>
            </a:r>
          </a:p>
          <a:p>
            <a:pPr>
              <a:lnSpc>
                <a:spcPct val="100000"/>
              </a:lnSpc>
              <a:spcBef>
                <a:spcPct val="0"/>
              </a:spcBef>
              <a:buFontTx/>
              <a:buNone/>
            </a:pPr>
            <a:r>
              <a:rPr lang="en-CA" altLang="en-US" sz="1400" b="1" dirty="0" err="1">
                <a:hlinkClick r:id="rId6"/>
              </a:rPr>
              <a:t>Irak</a:t>
            </a:r>
            <a:r>
              <a:rPr lang="en-CA" altLang="en-US" sz="1400" b="1" dirty="0">
                <a:hlinkClick r:id="rId6"/>
              </a:rPr>
              <a:t> </a:t>
            </a:r>
            <a:r>
              <a:rPr lang="en-CA" altLang="en-US" sz="1400" b="1" dirty="0"/>
              <a:t>: </a:t>
            </a:r>
            <a:r>
              <a:rPr lang="en-CA" altLang="en-US" sz="1400" dirty="0" err="1"/>
              <a:t>en</a:t>
            </a:r>
            <a:r>
              <a:rPr lang="en-CA" altLang="en-US" sz="1400" dirty="0"/>
              <a:t> </a:t>
            </a:r>
            <a:r>
              <a:rPr lang="en-CA" altLang="en-US" sz="1400" dirty="0" err="1"/>
              <a:t>janvier</a:t>
            </a:r>
            <a:r>
              <a:rPr lang="en-CA" altLang="en-US" sz="1400" dirty="0"/>
              <a:t> 2025, des </a:t>
            </a:r>
            <a:r>
              <a:rPr lang="en-CA" altLang="en-US" sz="1400" dirty="0" err="1"/>
              <a:t>cas</a:t>
            </a:r>
            <a:r>
              <a:rPr lang="en-CA" altLang="en-US" sz="1400" dirty="0"/>
              <a:t> de </a:t>
            </a:r>
            <a:r>
              <a:rPr lang="en-CA" altLang="en-US" sz="1400" dirty="0" err="1"/>
              <a:t>fièvre</a:t>
            </a:r>
            <a:r>
              <a:rPr lang="en-CA" altLang="en-US" sz="1400" dirty="0"/>
              <a:t> </a:t>
            </a:r>
            <a:r>
              <a:rPr lang="en-CA" altLang="en-US" sz="1400" dirty="0" err="1"/>
              <a:t>aphteuse</a:t>
            </a:r>
            <a:r>
              <a:rPr lang="en-CA" altLang="en-US" sz="1400" dirty="0"/>
              <a:t> SAT-1 </a:t>
            </a:r>
            <a:r>
              <a:rPr lang="en-CA" altLang="en-US" sz="1400" dirty="0" err="1"/>
              <a:t>ont</a:t>
            </a:r>
            <a:r>
              <a:rPr lang="en-CA" altLang="en-US" sz="1400" dirty="0"/>
              <a:t> </a:t>
            </a:r>
            <a:r>
              <a:rPr lang="en-CA" altLang="en-US" sz="1400" dirty="0" err="1"/>
              <a:t>été</a:t>
            </a:r>
            <a:r>
              <a:rPr lang="en-CA" altLang="en-US" sz="1400" dirty="0"/>
              <a:t> </a:t>
            </a:r>
            <a:r>
              <a:rPr lang="en-CA" altLang="en-US" sz="1400" dirty="0" err="1"/>
              <a:t>signalés</a:t>
            </a:r>
            <a:r>
              <a:rPr lang="en-CA" altLang="en-US" sz="1400" dirty="0"/>
              <a:t> chez des </a:t>
            </a:r>
            <a:r>
              <a:rPr lang="en-CA" altLang="en-US" sz="1400" dirty="0" err="1"/>
              <a:t>bovins</a:t>
            </a:r>
            <a:r>
              <a:rPr lang="en-CA" altLang="en-US" sz="1400" dirty="0"/>
              <a:t> et des </a:t>
            </a:r>
            <a:r>
              <a:rPr lang="en-CA" altLang="en-US" sz="1400" dirty="0" err="1"/>
              <a:t>buffles</a:t>
            </a:r>
            <a:r>
              <a:rPr lang="en-CA" altLang="en-US" sz="1400" dirty="0"/>
              <a:t> dans tout le pays. </a:t>
            </a:r>
            <a:r>
              <a:rPr lang="en-CA" altLang="en-US" sz="1400" dirty="0" err="1"/>
              <a:t>C'est</a:t>
            </a:r>
            <a:r>
              <a:rPr lang="en-CA" altLang="en-US" sz="1400" dirty="0"/>
              <a:t> la première </a:t>
            </a:r>
            <a:r>
              <a:rPr lang="en-CA" altLang="en-US" sz="1400" dirty="0" err="1"/>
              <a:t>fois</a:t>
            </a:r>
            <a:r>
              <a:rPr lang="en-CA" altLang="en-US" sz="1400" dirty="0"/>
              <a:t> que le SAT-1 </a:t>
            </a:r>
            <a:r>
              <a:rPr lang="en-CA" altLang="en-US" sz="1400" dirty="0" err="1"/>
              <a:t>est</a:t>
            </a:r>
            <a:r>
              <a:rPr lang="en-CA" altLang="en-US" sz="1400" dirty="0"/>
              <a:t> </a:t>
            </a:r>
            <a:r>
              <a:rPr lang="en-CA" altLang="en-US" sz="1400" dirty="0" err="1"/>
              <a:t>signalé</a:t>
            </a:r>
            <a:r>
              <a:rPr lang="en-CA" altLang="en-US" sz="1400" dirty="0"/>
              <a:t> </a:t>
            </a:r>
            <a:r>
              <a:rPr lang="en-CA" altLang="en-US" sz="1400" dirty="0" err="1"/>
              <a:t>en</a:t>
            </a:r>
            <a:r>
              <a:rPr lang="en-CA" altLang="en-US" sz="1400" dirty="0"/>
              <a:t> </a:t>
            </a:r>
            <a:r>
              <a:rPr lang="en-CA" altLang="en-US" sz="1400" dirty="0" err="1"/>
              <a:t>Irak</a:t>
            </a:r>
            <a:r>
              <a:rPr lang="en-CA" altLang="en-US" sz="1400" dirty="0"/>
              <a:t> </a:t>
            </a:r>
            <a:r>
              <a:rPr lang="en-CA" altLang="en-US" sz="1400" dirty="0" err="1"/>
              <a:t>depuis</a:t>
            </a:r>
            <a:r>
              <a:rPr lang="en-CA" altLang="en-US" sz="1400" dirty="0"/>
              <a:t> 1962. 7 </a:t>
            </a:r>
            <a:r>
              <a:rPr lang="en-CA" altLang="en-US" sz="1400" dirty="0" err="1"/>
              <a:t>cas</a:t>
            </a:r>
            <a:r>
              <a:rPr lang="en-CA" altLang="en-US" sz="1400" dirty="0"/>
              <a:t> </a:t>
            </a:r>
            <a:r>
              <a:rPr lang="en-CA" altLang="en-US" sz="1400" dirty="0" err="1"/>
              <a:t>signalés</a:t>
            </a:r>
            <a:r>
              <a:rPr lang="en-CA" altLang="en-US" sz="1400" dirty="0"/>
              <a:t> dans le WAHIS</a:t>
            </a:r>
          </a:p>
          <a:p>
            <a:pPr>
              <a:lnSpc>
                <a:spcPct val="100000"/>
              </a:lnSpc>
              <a:spcBef>
                <a:spcPct val="0"/>
              </a:spcBef>
              <a:buFontTx/>
              <a:buNone/>
            </a:pPr>
            <a:r>
              <a:rPr lang="en-CA" altLang="en-US" sz="1400" b="1" dirty="0" err="1">
                <a:hlinkClick r:id="rId7"/>
              </a:rPr>
              <a:t>Koweït</a:t>
            </a:r>
            <a:r>
              <a:rPr lang="en-CA" altLang="en-US" sz="1400" b="1" dirty="0">
                <a:hlinkClick r:id="rId7"/>
              </a:rPr>
              <a:t> </a:t>
            </a:r>
            <a:r>
              <a:rPr lang="en-CA" altLang="en-US" sz="1400" b="1" dirty="0"/>
              <a:t>: </a:t>
            </a:r>
            <a:r>
              <a:rPr lang="en-CA" altLang="en-US" sz="1400" dirty="0" err="1"/>
              <a:t>fièvre</a:t>
            </a:r>
            <a:r>
              <a:rPr lang="en-CA" altLang="en-US" sz="1400" dirty="0"/>
              <a:t> </a:t>
            </a:r>
            <a:r>
              <a:rPr lang="en-CA" altLang="en-US" sz="1400" dirty="0" err="1"/>
              <a:t>aphteuse</a:t>
            </a:r>
            <a:r>
              <a:rPr lang="en-CA" altLang="en-US" sz="1400" dirty="0"/>
              <a:t> SAT-1 </a:t>
            </a:r>
            <a:r>
              <a:rPr lang="en-CA" altLang="en-US" sz="1400" dirty="0" err="1"/>
              <a:t>signalée</a:t>
            </a:r>
            <a:r>
              <a:rPr lang="en-CA" altLang="en-US" sz="1400" dirty="0"/>
              <a:t> </a:t>
            </a:r>
            <a:r>
              <a:rPr lang="en-CA" altLang="en-US" sz="1400" dirty="0" err="1"/>
              <a:t>en</a:t>
            </a:r>
            <a:r>
              <a:rPr lang="en-CA" altLang="en-US" sz="1400" dirty="0"/>
              <a:t> </a:t>
            </a:r>
            <a:r>
              <a:rPr lang="en-CA" altLang="en-US" sz="1400" dirty="0" err="1"/>
              <a:t>avril</a:t>
            </a:r>
            <a:r>
              <a:rPr lang="en-CA" altLang="en-US" sz="1400" dirty="0"/>
              <a:t> 2025,</a:t>
            </a:r>
            <a:r>
              <a:rPr lang="en-CA" altLang="en-US" sz="1400" b="1" dirty="0"/>
              <a:t> 32 </a:t>
            </a:r>
            <a:r>
              <a:rPr lang="en-CA" altLang="en-US" sz="1400" dirty="0" err="1"/>
              <a:t>cas</a:t>
            </a:r>
            <a:r>
              <a:rPr lang="en-CA" altLang="en-US" sz="1400" dirty="0"/>
              <a:t> au total dans le WAHIS. Il </a:t>
            </a:r>
            <a:r>
              <a:rPr lang="en-CA" altLang="en-US" sz="1400" dirty="0" err="1"/>
              <a:t>s'agit</a:t>
            </a:r>
            <a:r>
              <a:rPr lang="en-CA" altLang="en-US" sz="1400" dirty="0"/>
              <a:t> des premiers </a:t>
            </a:r>
            <a:r>
              <a:rPr lang="en-CA" altLang="en-US" sz="1400" dirty="0" err="1"/>
              <a:t>cas</a:t>
            </a:r>
            <a:r>
              <a:rPr lang="en-CA" altLang="en-US" sz="1400" dirty="0"/>
              <a:t> de </a:t>
            </a:r>
            <a:r>
              <a:rPr lang="en-CA" altLang="en-US" sz="1400" dirty="0" err="1"/>
              <a:t>fièvre</a:t>
            </a:r>
            <a:r>
              <a:rPr lang="en-CA" altLang="en-US" sz="1400" dirty="0"/>
              <a:t> </a:t>
            </a:r>
            <a:r>
              <a:rPr lang="en-CA" altLang="en-US" sz="1400" dirty="0" err="1"/>
              <a:t>aphteuse</a:t>
            </a:r>
            <a:r>
              <a:rPr lang="en-CA" altLang="en-US" sz="1400" dirty="0"/>
              <a:t> SAT1 </a:t>
            </a:r>
            <a:r>
              <a:rPr lang="en-CA" altLang="en-US" sz="1400" dirty="0" err="1"/>
              <a:t>depuis</a:t>
            </a:r>
            <a:r>
              <a:rPr lang="en-CA" altLang="en-US" sz="1400" dirty="0"/>
              <a:t> 1969/70 et des premiers </a:t>
            </a:r>
            <a:r>
              <a:rPr lang="en-CA" altLang="en-US" sz="1400" dirty="0" err="1"/>
              <a:t>cas</a:t>
            </a:r>
            <a:r>
              <a:rPr lang="en-CA" altLang="en-US" sz="1400" dirty="0"/>
              <a:t> de </a:t>
            </a:r>
            <a:r>
              <a:rPr lang="en-CA" altLang="en-US" sz="1400" dirty="0" err="1"/>
              <a:t>fièvre</a:t>
            </a:r>
            <a:r>
              <a:rPr lang="en-CA" altLang="en-US" sz="1400" dirty="0"/>
              <a:t> </a:t>
            </a:r>
            <a:r>
              <a:rPr lang="en-CA" altLang="en-US" sz="1400" dirty="0" err="1"/>
              <a:t>aphteuse</a:t>
            </a:r>
            <a:r>
              <a:rPr lang="en-CA" altLang="en-US" sz="1400" dirty="0"/>
              <a:t> </a:t>
            </a:r>
            <a:r>
              <a:rPr lang="en-CA" altLang="en-US" sz="1400" dirty="0" err="1"/>
              <a:t>depuis</a:t>
            </a:r>
            <a:r>
              <a:rPr lang="en-CA" altLang="en-US" sz="1400" dirty="0"/>
              <a:t> 2016. </a:t>
            </a:r>
          </a:p>
          <a:p>
            <a:pPr>
              <a:lnSpc>
                <a:spcPct val="100000"/>
              </a:lnSpc>
              <a:spcBef>
                <a:spcPct val="0"/>
              </a:spcBef>
              <a:buFontTx/>
              <a:buNone/>
            </a:pPr>
            <a:r>
              <a:rPr lang="en-CA" altLang="en-US" sz="1400" b="1" dirty="0" err="1">
                <a:hlinkClick r:id="rId8"/>
              </a:rPr>
              <a:t>Turquie</a:t>
            </a:r>
            <a:r>
              <a:rPr lang="en-CA" altLang="en-US" sz="1400" b="1" dirty="0">
                <a:hlinkClick r:id="rId8"/>
              </a:rPr>
              <a:t> </a:t>
            </a:r>
            <a:r>
              <a:rPr lang="en-CA" altLang="en-US" sz="1400" b="1" dirty="0"/>
              <a:t>:  483 </a:t>
            </a:r>
            <a:r>
              <a:rPr lang="en-CA" altLang="en-US" sz="1400" dirty="0" err="1"/>
              <a:t>cas</a:t>
            </a:r>
            <a:r>
              <a:rPr lang="en-CA" altLang="en-US" sz="1400" dirty="0"/>
              <a:t> de </a:t>
            </a:r>
            <a:r>
              <a:rPr lang="en-CA" altLang="en-US" sz="1400" dirty="0" err="1"/>
              <a:t>fièvre</a:t>
            </a:r>
            <a:r>
              <a:rPr lang="en-CA" altLang="en-US" sz="1400" dirty="0"/>
              <a:t> </a:t>
            </a:r>
            <a:r>
              <a:rPr lang="en-CA" altLang="en-US" sz="1400" dirty="0" err="1"/>
              <a:t>aphteuse</a:t>
            </a:r>
            <a:r>
              <a:rPr lang="en-CA" altLang="en-US" sz="1400" dirty="0"/>
              <a:t> SAT-1 </a:t>
            </a:r>
            <a:r>
              <a:rPr lang="en-CA" altLang="en-US" sz="1400" dirty="0" err="1"/>
              <a:t>signalés</a:t>
            </a:r>
            <a:r>
              <a:rPr lang="en-CA" altLang="en-US" sz="1400" dirty="0"/>
              <a:t>. </a:t>
            </a:r>
            <a:r>
              <a:rPr lang="en-CA" altLang="en-US" sz="1400" dirty="0" err="1"/>
              <a:t>C'est</a:t>
            </a:r>
            <a:r>
              <a:rPr lang="en-CA" altLang="en-US" sz="1400" dirty="0"/>
              <a:t> la première </a:t>
            </a:r>
            <a:r>
              <a:rPr lang="en-CA" altLang="en-US" sz="1400" dirty="0" err="1"/>
              <a:t>fois</a:t>
            </a:r>
            <a:r>
              <a:rPr lang="en-CA" altLang="en-US" sz="1400" dirty="0"/>
              <a:t> que le SAT-1 </a:t>
            </a:r>
            <a:r>
              <a:rPr lang="en-CA" altLang="en-US" sz="1400" dirty="0" err="1"/>
              <a:t>est</a:t>
            </a:r>
            <a:r>
              <a:rPr lang="en-CA" altLang="en-US" sz="1400" dirty="0"/>
              <a:t> </a:t>
            </a:r>
            <a:r>
              <a:rPr lang="en-CA" altLang="en-US" sz="1400" dirty="0" err="1"/>
              <a:t>signalé</a:t>
            </a:r>
            <a:r>
              <a:rPr lang="en-CA" altLang="en-US" sz="1400" dirty="0"/>
              <a:t> </a:t>
            </a:r>
            <a:r>
              <a:rPr lang="en-CA" altLang="en-US" sz="1400" dirty="0" err="1"/>
              <a:t>en</a:t>
            </a:r>
            <a:r>
              <a:rPr lang="en-CA" altLang="en-US" sz="1400" dirty="0"/>
              <a:t> </a:t>
            </a:r>
            <a:r>
              <a:rPr lang="en-CA" altLang="en-US" sz="1400" dirty="0" err="1"/>
              <a:t>Turquie</a:t>
            </a:r>
            <a:r>
              <a:rPr lang="en-CA" altLang="en-US" sz="1400" dirty="0"/>
              <a:t> </a:t>
            </a:r>
            <a:r>
              <a:rPr lang="en-CA" altLang="en-US" sz="1400" dirty="0" err="1"/>
              <a:t>depuis</a:t>
            </a:r>
            <a:r>
              <a:rPr lang="en-CA" altLang="en-US" sz="1400" dirty="0"/>
              <a:t> 1965. </a:t>
            </a:r>
            <a:endParaRPr lang="en-CA" altLang="en-US" sz="1400" dirty="0">
              <a:ea typeface="CicleGordita" charset="0"/>
              <a:cs typeface="CicleGordita" charset="0"/>
            </a:endParaRPr>
          </a:p>
          <a:p>
            <a:pPr>
              <a:lnSpc>
                <a:spcPct val="100000"/>
              </a:lnSpc>
              <a:spcBef>
                <a:spcPct val="0"/>
              </a:spcBef>
              <a:buFontTx/>
              <a:buNone/>
            </a:pPr>
            <a:r>
              <a:rPr lang="en-CA" altLang="en-US" sz="1400" b="1" dirty="0">
                <a:ea typeface="CicleGordita" charset="0"/>
                <a:cs typeface="CicleGordita" charset="0"/>
              </a:rPr>
              <a:t>Le Qatar </a:t>
            </a:r>
            <a:r>
              <a:rPr lang="en-CA" altLang="en-US" sz="1400" dirty="0" err="1">
                <a:ea typeface="CicleGordita" charset="0"/>
                <a:cs typeface="CicleGordita" charset="0"/>
              </a:rPr>
              <a:t>avait</a:t>
            </a:r>
            <a:r>
              <a:rPr lang="en-CA" altLang="en-US" sz="1400" dirty="0">
                <a:ea typeface="CicleGordita" charset="0"/>
                <a:cs typeface="CicleGordita" charset="0"/>
              </a:rPr>
              <a:t> déjà </a:t>
            </a:r>
            <a:r>
              <a:rPr lang="en-CA" altLang="en-US" sz="1400" dirty="0" err="1">
                <a:ea typeface="CicleGordita" charset="0"/>
                <a:cs typeface="CicleGordita" charset="0"/>
              </a:rPr>
              <a:t>signalé</a:t>
            </a:r>
            <a:r>
              <a:rPr lang="en-CA" altLang="en-US" sz="1400" dirty="0">
                <a:ea typeface="CicleGordita" charset="0"/>
                <a:cs typeface="CicleGordita" charset="0"/>
              </a:rPr>
              <a:t> la </a:t>
            </a:r>
            <a:r>
              <a:rPr lang="en-CA" altLang="en-US" sz="1400" dirty="0" err="1">
                <a:ea typeface="CicleGordita" charset="0"/>
                <a:cs typeface="CicleGordita" charset="0"/>
              </a:rPr>
              <a:t>présence</a:t>
            </a:r>
            <a:r>
              <a:rPr lang="en-CA" altLang="en-US" sz="1400" dirty="0">
                <a:ea typeface="CicleGordita" charset="0"/>
                <a:cs typeface="CicleGordita" charset="0"/>
              </a:rPr>
              <a:t> du virus SAT-1 </a:t>
            </a:r>
            <a:r>
              <a:rPr lang="en-CA" altLang="en-US" sz="1400" dirty="0" err="1">
                <a:ea typeface="CicleGordita" charset="0"/>
                <a:cs typeface="CicleGordita" charset="0"/>
              </a:rPr>
              <a:t>en</a:t>
            </a:r>
            <a:r>
              <a:rPr lang="en-CA" altLang="en-US" sz="1400" dirty="0">
                <a:ea typeface="CicleGordita" charset="0"/>
                <a:cs typeface="CicleGordita" charset="0"/>
              </a:rPr>
              <a:t> 2023.</a:t>
            </a:r>
          </a:p>
          <a:p>
            <a:pPr>
              <a:lnSpc>
                <a:spcPct val="100000"/>
              </a:lnSpc>
              <a:spcBef>
                <a:spcPct val="0"/>
              </a:spcBef>
              <a:buFontTx/>
              <a:buNone/>
            </a:pPr>
            <a:r>
              <a:rPr lang="en-CA" altLang="en-US" sz="1400" b="1" dirty="0" err="1">
                <a:ea typeface="CicleGordita" charset="0"/>
                <a:cs typeface="CicleGordita" charset="0"/>
                <a:hlinkClick r:id="rId9"/>
              </a:rPr>
              <a:t>Égypte</a:t>
            </a:r>
            <a:r>
              <a:rPr lang="en-CA" altLang="en-US" sz="1400" b="1" dirty="0">
                <a:ea typeface="CicleGordita" charset="0"/>
                <a:cs typeface="CicleGordita" charset="0"/>
                <a:hlinkClick r:id="rId9"/>
              </a:rPr>
              <a:t> </a:t>
            </a:r>
            <a:r>
              <a:rPr lang="en-CA" altLang="en-US" sz="1400" dirty="0">
                <a:ea typeface="CicleGordita" charset="0"/>
                <a:cs typeface="CicleGordita" charset="0"/>
              </a:rPr>
              <a:t>: </a:t>
            </a:r>
            <a:r>
              <a:rPr lang="en-CA" altLang="en-US" sz="1400" dirty="0" err="1">
                <a:ea typeface="CicleGordita" charset="0"/>
                <a:cs typeface="CicleGordita" charset="0"/>
              </a:rPr>
              <a:t>en</a:t>
            </a:r>
            <a:r>
              <a:rPr lang="en-CA" altLang="en-US" sz="1400" dirty="0">
                <a:ea typeface="CicleGordita" charset="0"/>
                <a:cs typeface="CicleGordita" charset="0"/>
              </a:rPr>
              <a:t> </a:t>
            </a:r>
            <a:r>
              <a:rPr lang="en-CA" altLang="en-US" sz="1400" dirty="0" err="1">
                <a:ea typeface="CicleGordita" charset="0"/>
                <a:cs typeface="CicleGordita" charset="0"/>
              </a:rPr>
              <a:t>juillet</a:t>
            </a:r>
            <a:r>
              <a:rPr lang="en-CA" altLang="en-US" sz="1400" dirty="0">
                <a:ea typeface="CicleGordita" charset="0"/>
                <a:cs typeface="CicleGordita" charset="0"/>
              </a:rPr>
              <a:t> 2025, des </a:t>
            </a:r>
            <a:r>
              <a:rPr lang="en-CA" altLang="en-US" sz="1400" dirty="0" err="1">
                <a:ea typeface="CicleGordita" charset="0"/>
                <a:cs typeface="CicleGordita" charset="0"/>
              </a:rPr>
              <a:t>cas</a:t>
            </a:r>
            <a:r>
              <a:rPr lang="en-CA" altLang="en-US" sz="1400" dirty="0">
                <a:ea typeface="CicleGordita" charset="0"/>
                <a:cs typeface="CicleGordita" charset="0"/>
              </a:rPr>
              <a:t> de </a:t>
            </a:r>
            <a:r>
              <a:rPr lang="en-CA" altLang="en-US" sz="1400" dirty="0" err="1">
                <a:ea typeface="CicleGordita" charset="0"/>
                <a:cs typeface="CicleGordita" charset="0"/>
              </a:rPr>
              <a:t>fièvre</a:t>
            </a:r>
            <a:r>
              <a:rPr lang="en-CA" altLang="en-US" sz="1400" dirty="0">
                <a:ea typeface="CicleGordita" charset="0"/>
                <a:cs typeface="CicleGordita" charset="0"/>
              </a:rPr>
              <a:t> </a:t>
            </a:r>
            <a:r>
              <a:rPr lang="en-CA" altLang="en-US" sz="1400" dirty="0" err="1">
                <a:ea typeface="CicleGordita" charset="0"/>
                <a:cs typeface="CicleGordita" charset="0"/>
              </a:rPr>
              <a:t>aphteuse</a:t>
            </a:r>
            <a:r>
              <a:rPr lang="en-CA" altLang="en-US" sz="1400" dirty="0">
                <a:ea typeface="CicleGordita" charset="0"/>
                <a:cs typeface="CicleGordita" charset="0"/>
              </a:rPr>
              <a:t> SAT-1 </a:t>
            </a:r>
            <a:r>
              <a:rPr lang="en-CA" altLang="en-US" sz="1400" dirty="0" err="1">
                <a:ea typeface="CicleGordita" charset="0"/>
                <a:cs typeface="CicleGordita" charset="0"/>
              </a:rPr>
              <a:t>ont</a:t>
            </a:r>
            <a:r>
              <a:rPr lang="en-CA" altLang="en-US" sz="1400" dirty="0">
                <a:ea typeface="CicleGordita" charset="0"/>
                <a:cs typeface="CicleGordita" charset="0"/>
              </a:rPr>
              <a:t> </a:t>
            </a:r>
            <a:r>
              <a:rPr lang="en-CA" altLang="en-US" sz="1400" dirty="0" err="1">
                <a:ea typeface="CicleGordita" charset="0"/>
                <a:cs typeface="CicleGordita" charset="0"/>
              </a:rPr>
              <a:t>été</a:t>
            </a:r>
            <a:r>
              <a:rPr lang="en-CA" altLang="en-US" sz="1400" dirty="0">
                <a:ea typeface="CicleGordita" charset="0"/>
                <a:cs typeface="CicleGordita" charset="0"/>
              </a:rPr>
              <a:t> </a:t>
            </a:r>
            <a:r>
              <a:rPr lang="en-CA" altLang="en-US" sz="1400" dirty="0" err="1"/>
              <a:t>signalés</a:t>
            </a:r>
            <a:r>
              <a:rPr lang="en-CA" altLang="en-US" sz="1400" dirty="0"/>
              <a:t> chez des </a:t>
            </a:r>
            <a:r>
              <a:rPr lang="en-CA" altLang="en-US" sz="1400" dirty="0" err="1"/>
              <a:t>bovins</a:t>
            </a:r>
            <a:r>
              <a:rPr lang="en-CA" altLang="en-US" sz="1400" dirty="0"/>
              <a:t> et des </a:t>
            </a:r>
            <a:r>
              <a:rPr lang="en-CA" altLang="en-US" sz="1400" dirty="0" err="1"/>
              <a:t>buffles</a:t>
            </a:r>
            <a:r>
              <a:rPr lang="en-CA" altLang="en-US" sz="1400" dirty="0"/>
              <a:t> à Al </a:t>
            </a:r>
            <a:r>
              <a:rPr lang="en-CA" altLang="en-US" sz="1400" dirty="0" err="1"/>
              <a:t>Buhayrah</a:t>
            </a:r>
            <a:endParaRPr lang="en-CA" altLang="en-US" sz="1400" dirty="0">
              <a:ea typeface="CicleGordita" charset="0"/>
              <a:cs typeface="CicleGordita" charset="0"/>
            </a:endParaRPr>
          </a:p>
          <a:p>
            <a:pPr>
              <a:lnSpc>
                <a:spcPct val="100000"/>
              </a:lnSpc>
              <a:spcBef>
                <a:spcPct val="0"/>
              </a:spcBef>
              <a:buFontTx/>
              <a:buNone/>
            </a:pPr>
            <a:r>
              <a:rPr lang="en-CA" altLang="en-US" sz="1400" b="1" dirty="0">
                <a:ea typeface="CicleGordita" charset="0"/>
                <a:cs typeface="CicleGordita" charset="0"/>
                <a:hlinkClick r:id="rId10"/>
              </a:rPr>
              <a:t>Iran </a:t>
            </a:r>
            <a:r>
              <a:rPr lang="en-CA" altLang="en-US" sz="1400" dirty="0">
                <a:ea typeface="CicleGordita" charset="0"/>
                <a:cs typeface="CicleGordita" charset="0"/>
              </a:rPr>
              <a:t>: suspicion de </a:t>
            </a:r>
            <a:r>
              <a:rPr lang="en-CA" altLang="en-US" sz="1400" dirty="0" err="1">
                <a:ea typeface="CicleGordita" charset="0"/>
                <a:cs typeface="CicleGordita" charset="0"/>
              </a:rPr>
              <a:t>fièvre</a:t>
            </a:r>
            <a:r>
              <a:rPr lang="en-CA" altLang="en-US" sz="1400" dirty="0">
                <a:ea typeface="CicleGordita" charset="0"/>
                <a:cs typeface="CicleGordita" charset="0"/>
              </a:rPr>
              <a:t> </a:t>
            </a:r>
            <a:r>
              <a:rPr lang="en-CA" altLang="en-US" sz="1400" dirty="0" err="1">
                <a:ea typeface="CicleGordita" charset="0"/>
                <a:cs typeface="CicleGordita" charset="0"/>
              </a:rPr>
              <a:t>aphteuse</a:t>
            </a:r>
            <a:r>
              <a:rPr lang="en-CA" altLang="en-US" sz="1400" dirty="0">
                <a:ea typeface="CicleGordita" charset="0"/>
                <a:cs typeface="CicleGordita" charset="0"/>
              </a:rPr>
              <a:t> SAT-1 dans la province occidentale</a:t>
            </a:r>
          </a:p>
          <a:p>
            <a:pPr>
              <a:lnSpc>
                <a:spcPct val="100000"/>
              </a:lnSpc>
              <a:spcBef>
                <a:spcPct val="0"/>
              </a:spcBef>
              <a:buFontTx/>
              <a:buNone/>
            </a:pPr>
            <a:endParaRPr lang="en-CA" altLang="en-US" sz="1600" dirty="0"/>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327A94-18AB-21A8-476E-0280739D77E3}"/>
              </a:ext>
            </a:extLst>
          </p:cNvPr>
          <p:cNvSpPr>
            <a:spLocks noGrp="1"/>
          </p:cNvSpPr>
          <p:nvPr>
            <p:ph type="body" sz="quarter" idx="13"/>
          </p:nvPr>
        </p:nvSpPr>
        <p:spPr>
          <a:xfrm>
            <a:off x="329914" y="1102034"/>
            <a:ext cx="11118850" cy="5210175"/>
          </a:xfrm>
        </p:spPr>
        <p:txBody>
          <a:bodyPr/>
          <a:lstStyle/>
          <a:p>
            <a:pPr marL="0" indent="0">
              <a:buFont typeface="Arial" panose="020B0604020202020204" pitchFamily="34" charset="0"/>
              <a:buNone/>
              <a:defRPr/>
            </a:pPr>
            <a:r>
              <a:rPr lang="en-US" sz="1600" b="1" dirty="0">
                <a:solidFill>
                  <a:srgbClr val="333333"/>
                </a:solidFill>
              </a:rPr>
              <a:t>État de l'enquête au 18 septembre 2025</a:t>
            </a:r>
          </a:p>
          <a:p>
            <a:pPr marL="0" indent="0">
              <a:buFont typeface="Arial" panose="020B0604020202020204" pitchFamily="34" charset="0"/>
              <a:buNone/>
              <a:defRPr/>
            </a:pPr>
            <a:r>
              <a:rPr lang="en-US" sz="1600" b="1" dirty="0">
                <a:solidFill>
                  <a:srgbClr val="333333"/>
                </a:solidFill>
              </a:rPr>
              <a:t>Manitoba (9 juin 2025) :</a:t>
            </a:r>
          </a:p>
          <a:p>
            <a:pPr>
              <a:defRPr/>
            </a:pPr>
            <a:r>
              <a:rPr lang="en-CA" sz="1400" dirty="0"/>
              <a:t>L'ACIA a signalé un cas de tuberculose bovine chez une vache laitière âgée de 7 ans provenant de la région de Pembina Valley, au Manitoba, qui a été abattue dans un abattoir agréé par le gouvernement fédéral au Manitoba.</a:t>
            </a:r>
          </a:p>
          <a:p>
            <a:pPr>
              <a:defRPr/>
            </a:pPr>
            <a:r>
              <a:rPr lang="en-CA" sz="1400" dirty="0"/>
              <a:t>1 troup infecté - abattage </a:t>
            </a:r>
            <a:r>
              <a:rPr lang="en-CA" sz="1400" b="1" dirty="0"/>
              <a:t>terminé, tests en laboratoire en cours</a:t>
            </a:r>
          </a:p>
          <a:p>
            <a:pPr>
              <a:defRPr/>
            </a:pPr>
            <a:r>
              <a:rPr lang="en-CA" sz="1400" dirty="0"/>
              <a:t>La souche trouvée dans le troupeau infecté ne correspond pas étroitement à une souche précédemment signalée chez le bétail ou la faune sauvage en Amérique du Nord</a:t>
            </a:r>
          </a:p>
          <a:p>
            <a:pPr>
              <a:defRPr/>
            </a:pPr>
            <a:r>
              <a:rPr lang="en-CA" sz="1400" b="1" dirty="0">
                <a:solidFill>
                  <a:srgbClr val="333333"/>
                </a:solidFill>
              </a:rPr>
              <a:t>29 troupeaux </a:t>
            </a:r>
            <a:r>
              <a:rPr lang="en-CA" sz="1400" dirty="0">
                <a:solidFill>
                  <a:srgbClr val="333333"/>
                </a:solidFill>
              </a:rPr>
              <a:t>ont été identifiés dans le cadre du</a:t>
            </a:r>
            <a:r>
              <a:rPr lang="en-CA" sz="1400" b="1" dirty="0">
                <a:solidFill>
                  <a:srgbClr val="333333"/>
                </a:solidFill>
              </a:rPr>
              <a:t> traçage</a:t>
            </a:r>
            <a:r>
              <a:rPr lang="en-CA" sz="1400" dirty="0">
                <a:solidFill>
                  <a:srgbClr val="333333"/>
                </a:solidFill>
              </a:rPr>
              <a:t>, dont</a:t>
            </a:r>
            <a:r>
              <a:rPr lang="en-CA" sz="1400" b="1" dirty="0">
                <a:solidFill>
                  <a:srgbClr val="333333"/>
                </a:solidFill>
              </a:rPr>
              <a:t> 6 </a:t>
            </a:r>
            <a:r>
              <a:rPr lang="en-CA" sz="1400" dirty="0">
                <a:solidFill>
                  <a:srgbClr val="333333"/>
                </a:solidFill>
              </a:rPr>
              <a:t>ont été libérés de quarantaine ou n'ont pas nécessité de quarantaine</a:t>
            </a:r>
          </a:p>
          <a:p>
            <a:pPr>
              <a:defRPr/>
            </a:pPr>
            <a:r>
              <a:rPr lang="en-CA" sz="1400" dirty="0">
                <a:solidFill>
                  <a:srgbClr val="333333"/>
                </a:solidFill>
              </a:rPr>
              <a:t>L'ACIA continue d'identifier les troupeaux vitaux, les troupeaux retracés et les troupeaux contacts, et se prépare à effectuer des tests.</a:t>
            </a:r>
            <a:endParaRPr lang="en-US" sz="1600" dirty="0">
              <a:solidFill>
                <a:srgbClr val="333333"/>
              </a:solidFill>
            </a:endParaRPr>
          </a:p>
          <a:p>
            <a:pPr marL="0" indent="0">
              <a:buFont typeface="Arial" panose="020B0604020202020204" pitchFamily="34" charset="0"/>
              <a:buNone/>
              <a:defRPr/>
            </a:pPr>
            <a:r>
              <a:rPr lang="en-US" sz="1600" b="1" dirty="0">
                <a:solidFill>
                  <a:srgbClr val="333333"/>
                </a:solidFill>
              </a:rPr>
              <a:t>Saskatchewan (29 novembre 2024) :</a:t>
            </a:r>
          </a:p>
          <a:p>
            <a:pPr>
              <a:defRPr/>
            </a:pPr>
            <a:r>
              <a:rPr lang="en-US" sz="1400" dirty="0">
                <a:solidFill>
                  <a:srgbClr val="333333"/>
                </a:solidFill>
              </a:rPr>
              <a:t>L'ACIA a signalé un cas de tuberculose bovine chez </a:t>
            </a:r>
            <a:r>
              <a:rPr lang="en-CA" sz="1400" dirty="0">
                <a:solidFill>
                  <a:srgbClr val="333333"/>
                </a:solidFill>
              </a:rPr>
              <a:t>une vache de 6 ans originaire de la Saskatchewan qui a été abattue dans un abattoir agréé par le gouvernement fédéral en Alberta</a:t>
            </a:r>
          </a:p>
          <a:p>
            <a:pPr>
              <a:defRPr/>
            </a:pPr>
            <a:r>
              <a:rPr lang="en-CA" sz="1400" dirty="0">
                <a:solidFill>
                  <a:srgbClr val="333333"/>
                </a:solidFill>
              </a:rPr>
              <a:t>1 troup infecté - abattu sans cruauté avec</a:t>
            </a:r>
            <a:r>
              <a:rPr lang="en-CA" sz="1400" b="1" dirty="0">
                <a:solidFill>
                  <a:srgbClr val="333333"/>
                </a:solidFill>
              </a:rPr>
              <a:t> 27 cas </a:t>
            </a:r>
            <a:r>
              <a:rPr lang="en-CA" sz="1400" dirty="0">
                <a:solidFill>
                  <a:srgbClr val="333333"/>
                </a:solidFill>
              </a:rPr>
              <a:t>de tuberculose bovine à ce jour, nettoyage/désinfection en cours</a:t>
            </a:r>
          </a:p>
          <a:p>
            <a:pPr>
              <a:defRPr/>
            </a:pPr>
            <a:r>
              <a:rPr lang="en-CA" sz="1400" dirty="0">
                <a:solidFill>
                  <a:srgbClr val="333333"/>
                </a:solidFill>
              </a:rPr>
              <a:t>La souche trouvée dans le troupeau infecté ne correspond pas étroitement à une souche précédemment signalée chez le bétail ou la faune sauvage en Amérique du Nord</a:t>
            </a:r>
            <a:endParaRPr lang="en-US" sz="1400" dirty="0">
              <a:solidFill>
                <a:srgbClr val="333333"/>
              </a:solidFill>
            </a:endParaRPr>
          </a:p>
          <a:p>
            <a:pPr>
              <a:defRPr/>
            </a:pPr>
            <a:r>
              <a:rPr lang="en-CA" sz="1400" dirty="0">
                <a:solidFill>
                  <a:srgbClr val="333333"/>
                </a:solidFill>
              </a:rPr>
              <a:t>7 troupeaux vitaux identifiés, dont</a:t>
            </a:r>
            <a:r>
              <a:rPr lang="en-CA" sz="1400" b="1" dirty="0">
                <a:solidFill>
                  <a:srgbClr val="333333"/>
                </a:solidFill>
              </a:rPr>
              <a:t> 5 </a:t>
            </a:r>
            <a:r>
              <a:rPr lang="en-CA" sz="1400" dirty="0">
                <a:solidFill>
                  <a:srgbClr val="333333"/>
                </a:solidFill>
              </a:rPr>
              <a:t>ont été libérés de quarantaine</a:t>
            </a:r>
          </a:p>
          <a:p>
            <a:pPr>
              <a:defRPr/>
            </a:pPr>
            <a:r>
              <a:rPr lang="en-CA" sz="1400" b="1" dirty="0">
                <a:solidFill>
                  <a:srgbClr val="333333"/>
                </a:solidFill>
              </a:rPr>
              <a:t>108 troupeaux de traçabilité </a:t>
            </a:r>
            <a:r>
              <a:rPr lang="en-CA" sz="1400" dirty="0">
                <a:solidFill>
                  <a:srgbClr val="333333"/>
                </a:solidFill>
              </a:rPr>
              <a:t>identifiés, dont</a:t>
            </a:r>
            <a:r>
              <a:rPr lang="en-CA" sz="1400" b="1" dirty="0">
                <a:solidFill>
                  <a:srgbClr val="333333"/>
                </a:solidFill>
              </a:rPr>
              <a:t> 55 </a:t>
            </a:r>
            <a:r>
              <a:rPr lang="en-CA" sz="1400" dirty="0">
                <a:solidFill>
                  <a:srgbClr val="333333"/>
                </a:solidFill>
              </a:rPr>
              <a:t>ont été libérés de quarantaine ou ne nécessitent pas de quarantaine</a:t>
            </a:r>
          </a:p>
          <a:p>
            <a:pPr>
              <a:defRPr/>
            </a:pPr>
            <a:r>
              <a:rPr lang="en-CA" sz="1400" dirty="0">
                <a:solidFill>
                  <a:srgbClr val="333333"/>
                </a:solidFill>
              </a:rPr>
              <a:t>L'ACIA continue d'identifier les troupeaux de traçabilité et les troupeaux contacts et se prépare à effectuer des tests</a:t>
            </a:r>
          </a:p>
          <a:p>
            <a:pPr>
              <a:defRPr/>
            </a:pPr>
            <a:endParaRPr lang="en-CA" sz="1400" dirty="0">
              <a:solidFill>
                <a:srgbClr val="333333"/>
              </a:solidFill>
            </a:endParaRPr>
          </a:p>
        </p:txBody>
      </p:sp>
      <p:sp>
        <p:nvSpPr>
          <p:cNvPr id="36867" name="Slide Number Placeholder 3">
            <a:extLst>
              <a:ext uri="{FF2B5EF4-FFF2-40B4-BE49-F238E27FC236}">
                <a16:creationId xmlns:a16="http://schemas.microsoft.com/office/drawing/2014/main" id="{4D37FECC-47A0-C93D-2400-58DE3E25BAE1}"/>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F4DEA5CC-5849-4390-9755-196765568A71}" type="slidenum">
              <a:rPr lang="en-US" altLang="en-US" sz="1200" smtClean="0">
                <a:solidFill>
                  <a:srgbClr val="898989"/>
                </a:solidFill>
              </a:rPr>
              <a:t>12</a:t>
            </a:fld>
            <a:endParaRPr lang="en-US" altLang="en-US" sz="1200">
              <a:solidFill>
                <a:srgbClr val="898989"/>
              </a:solidFill>
            </a:endParaRPr>
          </a:p>
        </p:txBody>
      </p:sp>
      <p:sp>
        <p:nvSpPr>
          <p:cNvPr id="36868" name="Title 1">
            <a:extLst>
              <a:ext uri="{FF2B5EF4-FFF2-40B4-BE49-F238E27FC236}">
                <a16:creationId xmlns:a16="http://schemas.microsoft.com/office/drawing/2014/main" id="{4B496F4E-7F98-D785-3703-B847FBD95088}"/>
              </a:ext>
            </a:extLst>
          </p:cNvPr>
          <p:cNvSpPr txBox="1">
            <a:spLocks/>
          </p:cNvSpPr>
          <p:nvPr/>
        </p:nvSpPr>
        <p:spPr bwMode="auto">
          <a:xfrm>
            <a:off x="171450" y="-11113"/>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a:t>Tuberculose bovine au Canada</a:t>
            </a:r>
            <a:endParaRPr lang="en-CA" altLang="en-US" sz="4000" b="1"/>
          </a:p>
        </p:txBody>
      </p:sp>
      <p:sp>
        <p:nvSpPr>
          <p:cNvPr id="36869" name="TextBox 6">
            <a:extLst>
              <a:ext uri="{FF2B5EF4-FFF2-40B4-BE49-F238E27FC236}">
                <a16:creationId xmlns:a16="http://schemas.microsoft.com/office/drawing/2014/main" id="{E0EA091A-AB1E-B6B7-8D3C-CD6393E67A7A}"/>
              </a:ext>
            </a:extLst>
          </p:cNvPr>
          <p:cNvSpPr txBox="1">
            <a:spLocks noChangeArrowheads="1"/>
          </p:cNvSpPr>
          <p:nvPr/>
        </p:nvSpPr>
        <p:spPr bwMode="auto">
          <a:xfrm>
            <a:off x="5757863" y="6291263"/>
            <a:ext cx="610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hlinkClick r:id="rId3"/>
              </a:rPr>
              <a:t>Enquêtes sur la tuberculose bovine - inspection.canada.ca</a:t>
            </a:r>
            <a:endParaRPr lang="en-CA" altLang="en-US" sz="1800"/>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C2BD-B7A7-94E4-09BA-573FCEB0C0BF}"/>
              </a:ext>
            </a:extLst>
          </p:cNvPr>
          <p:cNvSpPr>
            <a:spLocks noGrp="1"/>
          </p:cNvSpPr>
          <p:nvPr>
            <p:ph type="title"/>
          </p:nvPr>
        </p:nvSpPr>
        <p:spPr>
          <a:xfrm>
            <a:off x="254663" y="71837"/>
            <a:ext cx="11233150" cy="1325563"/>
          </a:xfrm>
        </p:spPr>
        <p:txBody>
          <a:bodyPr/>
          <a:lstStyle/>
          <a:p>
            <a:pPr>
              <a:defRPr/>
            </a:pPr>
            <a:r>
              <a:rPr lang="en-CA" sz="3600" dirty="0">
                <a:hlinkClick r:id="rId3"/>
              </a:rPr>
              <a:t>Pathogénicité du premier </a:t>
            </a:r>
            <a:r>
              <a:rPr lang="en-CA" sz="3600" dirty="0" err="1">
                <a:hlinkClick r:id="rId3"/>
              </a:rPr>
              <a:t>sénécavirus </a:t>
            </a:r>
            <a:r>
              <a:rPr lang="en-CA" sz="3600" dirty="0">
                <a:hlinkClick r:id="rId3"/>
              </a:rPr>
              <a:t>A d'origine buffaloise chez les porcelets et les buffles conventionnels</a:t>
            </a:r>
            <a:endParaRPr lang="en-CA" sz="3600" dirty="0"/>
          </a:p>
        </p:txBody>
      </p:sp>
      <p:sp>
        <p:nvSpPr>
          <p:cNvPr id="38915" name="Text Placeholder 2">
            <a:extLst>
              <a:ext uri="{FF2B5EF4-FFF2-40B4-BE49-F238E27FC236}">
                <a16:creationId xmlns:a16="http://schemas.microsoft.com/office/drawing/2014/main" id="{8AF0FA9A-8CB2-6428-2205-5698F4591FA2}"/>
              </a:ext>
            </a:extLst>
          </p:cNvPr>
          <p:cNvSpPr>
            <a:spLocks noGrp="1"/>
          </p:cNvSpPr>
          <p:nvPr>
            <p:ph type="body" sz="quarter" idx="13"/>
          </p:nvPr>
        </p:nvSpPr>
        <p:spPr>
          <a:xfrm>
            <a:off x="421991" y="1484597"/>
            <a:ext cx="6524625" cy="4014787"/>
          </a:xfrm>
        </p:spPr>
        <p:txBody>
          <a:bodyPr/>
          <a:lstStyle/>
          <a:p>
            <a:r>
              <a:rPr lang="en-CA" altLang="en-US" sz="2400" dirty="0"/>
              <a:t>Une étude a </a:t>
            </a:r>
            <a:r>
              <a:rPr lang="en-CA" altLang="en-US" sz="2400" dirty="0" err="1"/>
              <a:t>comparé</a:t>
            </a:r>
            <a:r>
              <a:rPr lang="en-CA" altLang="en-US" sz="2400" dirty="0"/>
              <a:t> les </a:t>
            </a:r>
            <a:r>
              <a:rPr lang="en-CA" altLang="en-US" sz="2400" dirty="0" err="1"/>
              <a:t>résultats</a:t>
            </a:r>
            <a:r>
              <a:rPr lang="en-CA" altLang="en-US" sz="2400" dirty="0"/>
              <a:t> </a:t>
            </a:r>
            <a:r>
              <a:rPr lang="en-CA" altLang="en-US" sz="2400" dirty="0" err="1"/>
              <a:t>obtenus</a:t>
            </a:r>
            <a:r>
              <a:rPr lang="en-CA" altLang="en-US" sz="2400" dirty="0"/>
              <a:t> chez des </a:t>
            </a:r>
            <a:r>
              <a:rPr lang="en-CA" altLang="en-US" sz="2400" dirty="0" err="1"/>
              <a:t>porcelets</a:t>
            </a:r>
            <a:r>
              <a:rPr lang="en-CA" altLang="en-US" sz="2400" dirty="0"/>
              <a:t> et des </a:t>
            </a:r>
            <a:r>
              <a:rPr lang="en-CA" altLang="en-US" sz="2400" dirty="0" err="1"/>
              <a:t>buffles</a:t>
            </a:r>
            <a:r>
              <a:rPr lang="en-CA" altLang="en-US" sz="2400" dirty="0"/>
              <a:t> </a:t>
            </a:r>
            <a:r>
              <a:rPr lang="en-CA" altLang="en-US" sz="2400" dirty="0" err="1"/>
              <a:t>infectés</a:t>
            </a:r>
            <a:r>
              <a:rPr lang="en-CA" altLang="en-US" sz="2400" dirty="0"/>
              <a:t> </a:t>
            </a:r>
            <a:r>
              <a:rPr lang="en-CA" altLang="en-US" sz="2400" dirty="0" err="1"/>
              <a:t>artificiellement</a:t>
            </a:r>
            <a:r>
              <a:rPr lang="en-CA" altLang="en-US" sz="2400" dirty="0"/>
              <a:t> par </a:t>
            </a:r>
            <a:r>
              <a:rPr lang="en-CA" altLang="en-US" sz="2400" dirty="0" err="1"/>
              <a:t>différentes</a:t>
            </a:r>
            <a:r>
              <a:rPr lang="en-CA" altLang="en-US" sz="2400" dirty="0"/>
              <a:t> doses </a:t>
            </a:r>
            <a:r>
              <a:rPr lang="en-CA" altLang="en-US" sz="2400" dirty="0" err="1"/>
              <a:t>virales</a:t>
            </a:r>
            <a:r>
              <a:rPr lang="en-CA" altLang="en-US" sz="2400" dirty="0"/>
              <a:t> de la </a:t>
            </a:r>
            <a:r>
              <a:rPr lang="en-CA" altLang="en-US" sz="2400" dirty="0" err="1"/>
              <a:t>souche</a:t>
            </a:r>
            <a:r>
              <a:rPr lang="en-CA" altLang="en-US" sz="2400" dirty="0"/>
              <a:t> SVA </a:t>
            </a:r>
            <a:r>
              <a:rPr lang="en-CA" altLang="en-US" sz="2400" dirty="0" err="1"/>
              <a:t>d'origine</a:t>
            </a:r>
            <a:r>
              <a:rPr lang="en-CA" altLang="en-US" sz="2400" dirty="0"/>
              <a:t> </a:t>
            </a:r>
            <a:r>
              <a:rPr lang="en-CA" altLang="en-US" sz="2400" dirty="0" err="1"/>
              <a:t>buffaloise</a:t>
            </a:r>
            <a:r>
              <a:rPr lang="en-CA" altLang="en-US" sz="2400" dirty="0"/>
              <a:t> (SVA/GD/China/2018)</a:t>
            </a:r>
          </a:p>
          <a:p>
            <a:r>
              <a:rPr lang="en-CA" altLang="en-US" sz="2400" dirty="0"/>
              <a:t>Des </a:t>
            </a:r>
            <a:r>
              <a:rPr lang="en-CA" altLang="en-US" sz="2400" dirty="0" err="1"/>
              <a:t>symptômes</a:t>
            </a:r>
            <a:r>
              <a:rPr lang="en-CA" altLang="en-US" sz="2400" dirty="0"/>
              <a:t> </a:t>
            </a:r>
            <a:r>
              <a:rPr lang="en-CA" altLang="en-US" sz="2400" dirty="0" err="1"/>
              <a:t>cliniques</a:t>
            </a:r>
            <a:r>
              <a:rPr lang="en-CA" altLang="en-US" sz="2400" dirty="0"/>
              <a:t> </a:t>
            </a:r>
            <a:r>
              <a:rPr lang="en-CA" altLang="en-US" sz="2400" dirty="0" err="1"/>
              <a:t>ont</a:t>
            </a:r>
            <a:r>
              <a:rPr lang="en-CA" altLang="en-US" sz="2400" dirty="0"/>
              <a:t> </a:t>
            </a:r>
            <a:r>
              <a:rPr lang="en-CA" altLang="en-US" sz="2400" dirty="0" err="1"/>
              <a:t>été</a:t>
            </a:r>
            <a:r>
              <a:rPr lang="en-CA" altLang="en-US" sz="2400" dirty="0"/>
              <a:t> </a:t>
            </a:r>
            <a:r>
              <a:rPr lang="en-CA" altLang="en-US" sz="2400" dirty="0" err="1"/>
              <a:t>observés</a:t>
            </a:r>
            <a:r>
              <a:rPr lang="en-CA" altLang="en-US" sz="2400" dirty="0"/>
              <a:t> chez les </a:t>
            </a:r>
            <a:r>
              <a:rPr lang="en-CA" altLang="en-US" sz="2400" dirty="0" err="1"/>
              <a:t>porcelets</a:t>
            </a:r>
            <a:r>
              <a:rPr lang="en-CA" altLang="en-US" sz="2400" dirty="0"/>
              <a:t> et les </a:t>
            </a:r>
            <a:r>
              <a:rPr lang="en-CA" altLang="en-US" sz="2400" dirty="0" err="1"/>
              <a:t>buffles</a:t>
            </a:r>
            <a:r>
              <a:rPr lang="en-CA" altLang="en-US" sz="2400" dirty="0"/>
              <a:t> </a:t>
            </a:r>
            <a:r>
              <a:rPr lang="en-CA" altLang="en-US" sz="2400" dirty="0" err="1"/>
              <a:t>ayant</a:t>
            </a:r>
            <a:r>
              <a:rPr lang="en-CA" altLang="en-US" sz="2400" dirty="0"/>
              <a:t> </a:t>
            </a:r>
            <a:r>
              <a:rPr lang="en-CA" altLang="en-US" sz="2400" dirty="0" err="1"/>
              <a:t>reçu</a:t>
            </a:r>
            <a:r>
              <a:rPr lang="en-CA" altLang="en-US" sz="2400" dirty="0"/>
              <a:t> </a:t>
            </a:r>
            <a:r>
              <a:rPr lang="en-CA" altLang="en-US" sz="2400" dirty="0" err="1"/>
              <a:t>une</a:t>
            </a:r>
            <a:r>
              <a:rPr lang="en-CA" altLang="en-US" sz="2400" dirty="0"/>
              <a:t> inoculation de</a:t>
            </a:r>
            <a:r>
              <a:rPr lang="en-CA" altLang="en-US" sz="1600" dirty="0"/>
              <a:t> 105,0 </a:t>
            </a:r>
            <a:r>
              <a:rPr lang="en-CA" altLang="en-US" sz="2400" dirty="0"/>
              <a:t>doses </a:t>
            </a:r>
            <a:r>
              <a:rPr lang="en-CA" altLang="en-US" sz="2400" dirty="0" err="1"/>
              <a:t>infectieuses</a:t>
            </a:r>
            <a:r>
              <a:rPr lang="en-CA" altLang="en-US" sz="2400" dirty="0"/>
              <a:t> à 50 % </a:t>
            </a:r>
            <a:r>
              <a:rPr lang="en-CA" altLang="en-US" sz="2400" dirty="0" err="1"/>
              <a:t>en</a:t>
            </a:r>
            <a:r>
              <a:rPr lang="en-CA" altLang="en-US" sz="2400" dirty="0"/>
              <a:t> culture </a:t>
            </a:r>
            <a:r>
              <a:rPr lang="en-CA" altLang="en-US" sz="2400" dirty="0" err="1"/>
              <a:t>tissulaire</a:t>
            </a:r>
            <a:r>
              <a:rPr lang="en-CA" altLang="en-US" sz="2400" dirty="0"/>
              <a:t> (TCID50/mL)</a:t>
            </a:r>
          </a:p>
          <a:p>
            <a:r>
              <a:rPr lang="en-CA" altLang="en-US" sz="2400" dirty="0" err="1"/>
              <a:t>L'expression</a:t>
            </a:r>
            <a:r>
              <a:rPr lang="en-CA" altLang="en-US" sz="2400" dirty="0"/>
              <a:t> de </a:t>
            </a:r>
            <a:r>
              <a:rPr lang="en-CA" altLang="en-US" sz="2400" dirty="0" err="1"/>
              <a:t>l'antigène</a:t>
            </a:r>
            <a:r>
              <a:rPr lang="en-CA" altLang="en-US" sz="2400" dirty="0"/>
              <a:t> SVA a </a:t>
            </a:r>
            <a:r>
              <a:rPr lang="en-CA" altLang="en-US" sz="2400" dirty="0" err="1"/>
              <a:t>également</a:t>
            </a:r>
            <a:r>
              <a:rPr lang="en-CA" altLang="en-US" sz="2400" dirty="0"/>
              <a:t> </a:t>
            </a:r>
            <a:r>
              <a:rPr lang="en-CA" altLang="en-US" sz="2400" dirty="0" err="1"/>
              <a:t>été</a:t>
            </a:r>
            <a:r>
              <a:rPr lang="en-CA" altLang="en-US" sz="2400" dirty="0"/>
              <a:t> </a:t>
            </a:r>
            <a:r>
              <a:rPr lang="en-CA" altLang="en-US" sz="2400" dirty="0" err="1"/>
              <a:t>détectée</a:t>
            </a:r>
            <a:r>
              <a:rPr lang="en-CA" altLang="en-US" sz="2400" dirty="0"/>
              <a:t> dans le </a:t>
            </a:r>
            <a:r>
              <a:rPr lang="en-CA" altLang="en-US" sz="2400" dirty="0" err="1"/>
              <a:t>tissu</a:t>
            </a:r>
            <a:r>
              <a:rPr lang="en-CA" altLang="en-US" sz="2400" dirty="0"/>
              <a:t> </a:t>
            </a:r>
            <a:r>
              <a:rPr lang="en-CA" altLang="en-US" sz="2400" dirty="0" err="1"/>
              <a:t>pulmonaire</a:t>
            </a:r>
            <a:r>
              <a:rPr lang="en-CA" altLang="en-US" sz="2400" dirty="0"/>
              <a:t>, le </a:t>
            </a:r>
            <a:r>
              <a:rPr lang="en-CA" altLang="en-US" sz="2400" dirty="0" err="1"/>
              <a:t>tissu</a:t>
            </a:r>
            <a:r>
              <a:rPr lang="en-CA" altLang="en-US" sz="2400" dirty="0"/>
              <a:t> des </a:t>
            </a:r>
            <a:r>
              <a:rPr lang="en-CA" altLang="en-US" sz="2400" dirty="0" err="1"/>
              <a:t>lésions</a:t>
            </a:r>
            <a:r>
              <a:rPr lang="en-CA" altLang="en-US" sz="2400" dirty="0"/>
              <a:t> </a:t>
            </a:r>
            <a:r>
              <a:rPr lang="en-CA" altLang="en-US" sz="2400" dirty="0" err="1"/>
              <a:t>vésiculeuses</a:t>
            </a:r>
            <a:r>
              <a:rPr lang="en-CA" altLang="en-US" sz="2400" dirty="0"/>
              <a:t> du </a:t>
            </a:r>
            <a:r>
              <a:rPr lang="en-CA" altLang="en-US" sz="2400" dirty="0" err="1"/>
              <a:t>menton</a:t>
            </a:r>
            <a:r>
              <a:rPr lang="en-CA" altLang="en-US" sz="2400" dirty="0"/>
              <a:t>, le </a:t>
            </a:r>
            <a:r>
              <a:rPr lang="en-CA" altLang="en-US" sz="2400" dirty="0" err="1"/>
              <a:t>tissu</a:t>
            </a:r>
            <a:r>
              <a:rPr lang="en-CA" altLang="en-US" sz="2400" dirty="0"/>
              <a:t> nasolabial des </a:t>
            </a:r>
            <a:r>
              <a:rPr lang="en-CA" altLang="en-US" sz="2400" dirty="0" err="1"/>
              <a:t>porcelets</a:t>
            </a:r>
            <a:r>
              <a:rPr lang="en-CA" altLang="en-US" sz="2400" dirty="0"/>
              <a:t> et le </a:t>
            </a:r>
            <a:r>
              <a:rPr lang="en-CA" altLang="en-US" sz="2400" dirty="0" err="1"/>
              <a:t>tissu</a:t>
            </a:r>
            <a:r>
              <a:rPr lang="en-CA" altLang="en-US" sz="2400" dirty="0"/>
              <a:t> </a:t>
            </a:r>
            <a:r>
              <a:rPr lang="en-CA" altLang="en-US" sz="2400" dirty="0" err="1"/>
              <a:t>vésiculeux</a:t>
            </a:r>
            <a:r>
              <a:rPr lang="en-CA" altLang="en-US" sz="2400" dirty="0"/>
              <a:t> de la </a:t>
            </a:r>
            <a:r>
              <a:rPr lang="en-CA" altLang="en-US" sz="2400" dirty="0" err="1"/>
              <a:t>lèvre</a:t>
            </a:r>
            <a:r>
              <a:rPr lang="en-CA" altLang="en-US" sz="2400" dirty="0"/>
              <a:t> supérieure des </a:t>
            </a:r>
            <a:r>
              <a:rPr lang="en-CA" altLang="en-US" sz="2400" dirty="0" err="1"/>
              <a:t>buffles</a:t>
            </a:r>
            <a:endParaRPr lang="en-CA" altLang="en-US" sz="2400" dirty="0"/>
          </a:p>
        </p:txBody>
      </p:sp>
      <p:sp>
        <p:nvSpPr>
          <p:cNvPr id="38916" name="Slide Number Placeholder 3">
            <a:extLst>
              <a:ext uri="{FF2B5EF4-FFF2-40B4-BE49-F238E27FC236}">
                <a16:creationId xmlns:a16="http://schemas.microsoft.com/office/drawing/2014/main" id="{3824AC83-2B65-A399-76F2-C015A7B3A97E}"/>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0F43CAC-F8E4-4AB1-9E3E-C48E82573D6D}" type="slidenum">
              <a:rPr lang="en-US" altLang="en-US" smtClean="0">
                <a:solidFill>
                  <a:srgbClr val="898989"/>
                </a:solidFill>
              </a:rPr>
              <a:t>13</a:t>
            </a:fld>
            <a:endParaRPr lang="en-US" altLang="en-US">
              <a:solidFill>
                <a:srgbClr val="898989"/>
              </a:solidFill>
            </a:endParaRPr>
          </a:p>
        </p:txBody>
      </p:sp>
      <p:pic>
        <p:nvPicPr>
          <p:cNvPr id="38917" name="Picture 5">
            <a:extLst>
              <a:ext uri="{FF2B5EF4-FFF2-40B4-BE49-F238E27FC236}">
                <a16:creationId xmlns:a16="http://schemas.microsoft.com/office/drawing/2014/main" id="{98EACE91-74D9-1010-CE60-293017C499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20150" y="1341536"/>
            <a:ext cx="3008313" cy="40973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8" name="Picture 7">
            <a:extLst>
              <a:ext uri="{FF2B5EF4-FFF2-40B4-BE49-F238E27FC236}">
                <a16:creationId xmlns:a16="http://schemas.microsoft.com/office/drawing/2014/main" id="{551BC51E-4C33-F15E-5CED-7F2BFBB819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4729" y="3396235"/>
            <a:ext cx="4265612" cy="30718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0A7C5-D3B1-C97A-46FF-75D7AF0955D6}"/>
              </a:ext>
            </a:extLst>
          </p:cNvPr>
          <p:cNvSpPr>
            <a:spLocks noGrp="1"/>
          </p:cNvSpPr>
          <p:nvPr>
            <p:ph type="title"/>
          </p:nvPr>
        </p:nvSpPr>
        <p:spPr>
          <a:xfrm>
            <a:off x="97710" y="3596"/>
            <a:ext cx="11233150" cy="1325563"/>
          </a:xfrm>
        </p:spPr>
        <p:txBody>
          <a:bodyPr/>
          <a:lstStyle/>
          <a:p>
            <a:pPr>
              <a:defRPr/>
            </a:pPr>
            <a:r>
              <a:rPr lang="en-CA" sz="3200" dirty="0">
                <a:hlinkClick r:id="rId3"/>
              </a:rPr>
              <a:t>Pathogénicité du premier </a:t>
            </a:r>
            <a:r>
              <a:rPr lang="en-CA" sz="3200" dirty="0" err="1">
                <a:hlinkClick r:id="rId3"/>
              </a:rPr>
              <a:t>sénécavirus </a:t>
            </a:r>
            <a:r>
              <a:rPr lang="en-CA" sz="3200" dirty="0">
                <a:hlinkClick r:id="rId3"/>
              </a:rPr>
              <a:t>A d'origine buffaloise chez les porcelets conventionnels et les buffles </a:t>
            </a:r>
            <a:r>
              <a:rPr lang="en-CA" sz="3200" dirty="0"/>
              <a:t>- Ping</a:t>
            </a:r>
          </a:p>
        </p:txBody>
      </p:sp>
      <p:sp>
        <p:nvSpPr>
          <p:cNvPr id="40963" name="Slide Number Placeholder 3">
            <a:extLst>
              <a:ext uri="{FF2B5EF4-FFF2-40B4-BE49-F238E27FC236}">
                <a16:creationId xmlns:a16="http://schemas.microsoft.com/office/drawing/2014/main" id="{633F0D74-0E25-1BA1-D21A-95D988E576DF}"/>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D442BAA-BFC1-46E2-96DB-3EB40620DAB7}" type="slidenum">
              <a:rPr lang="en-US" altLang="en-US" smtClean="0">
                <a:solidFill>
                  <a:srgbClr val="898989"/>
                </a:solidFill>
              </a:rPr>
              <a:t>14</a:t>
            </a:fld>
            <a:endParaRPr lang="en-US" altLang="en-US">
              <a:solidFill>
                <a:srgbClr val="898989"/>
              </a:solidFill>
            </a:endParaRPr>
          </a:p>
        </p:txBody>
      </p:sp>
      <p:sp>
        <p:nvSpPr>
          <p:cNvPr id="40964" name="Text Placeholder 4">
            <a:extLst>
              <a:ext uri="{FF2B5EF4-FFF2-40B4-BE49-F238E27FC236}">
                <a16:creationId xmlns:a16="http://schemas.microsoft.com/office/drawing/2014/main" id="{92EA7623-F949-F38A-3E85-8D541FC584A1}"/>
              </a:ext>
            </a:extLst>
          </p:cNvPr>
          <p:cNvSpPr>
            <a:spLocks noGrp="1"/>
          </p:cNvSpPr>
          <p:nvPr>
            <p:ph type="body" sz="quarter" idx="13"/>
          </p:nvPr>
        </p:nvSpPr>
        <p:spPr>
          <a:xfrm>
            <a:off x="336550" y="1208508"/>
            <a:ext cx="6273800" cy="4014787"/>
          </a:xfrm>
        </p:spPr>
        <p:txBody>
          <a:bodyPr/>
          <a:lstStyle/>
          <a:p>
            <a:r>
              <a:rPr lang="en-CA" altLang="en-US" sz="2000" dirty="0"/>
              <a:t>15 </a:t>
            </a:r>
            <a:r>
              <a:rPr lang="en-CA" altLang="en-US" sz="2000" dirty="0" err="1"/>
              <a:t>septembre</a:t>
            </a:r>
            <a:r>
              <a:rPr lang="en-CA" altLang="en-US" sz="2000" dirty="0"/>
              <a:t> 2025</a:t>
            </a:r>
          </a:p>
          <a:p>
            <a:r>
              <a:rPr lang="en-CA" altLang="en-US" sz="2000" dirty="0"/>
              <a:t>N = 16</a:t>
            </a:r>
          </a:p>
          <a:p>
            <a:r>
              <a:rPr lang="en-CA" altLang="en-US" sz="2000" dirty="0"/>
              <a:t>Moyenne = 3,31</a:t>
            </a:r>
          </a:p>
          <a:p>
            <a:r>
              <a:rPr lang="en-CA" altLang="en-US" sz="2000" dirty="0" err="1"/>
              <a:t>Commentaires</a:t>
            </a:r>
            <a:r>
              <a:rPr lang="en-CA" altLang="en-US" sz="2000" dirty="0"/>
              <a:t> - impacts </a:t>
            </a:r>
            <a:r>
              <a:rPr lang="en-CA" altLang="en-US" sz="2000" dirty="0" err="1"/>
              <a:t>commerciaux</a:t>
            </a:r>
            <a:r>
              <a:rPr lang="en-CA" altLang="en-US" sz="2000" dirty="0"/>
              <a:t>, surveillance, </a:t>
            </a:r>
            <a:r>
              <a:rPr lang="en-CA" altLang="en-US" sz="2000" dirty="0" err="1"/>
              <a:t>préoccupations</a:t>
            </a:r>
            <a:r>
              <a:rPr lang="en-CA" altLang="en-US" sz="2000" dirty="0"/>
              <a:t> </a:t>
            </a:r>
            <a:r>
              <a:rPr lang="en-CA" altLang="en-US" sz="2000" dirty="0" err="1"/>
              <a:t>interespèces</a:t>
            </a:r>
            <a:r>
              <a:rPr lang="en-CA" altLang="en-US" sz="2000" dirty="0"/>
              <a:t>, lacunes, recherche et rapports</a:t>
            </a:r>
          </a:p>
          <a:p>
            <a:r>
              <a:rPr lang="en-US" altLang="en-US" sz="2000" dirty="0"/>
              <a:t>Les </a:t>
            </a:r>
            <a:r>
              <a:rPr lang="en-US" altLang="en-US" sz="2000" dirty="0" err="1"/>
              <a:t>inquiétudes</a:t>
            </a:r>
            <a:r>
              <a:rPr lang="en-US" altLang="en-US" sz="2000" dirty="0"/>
              <a:t> </a:t>
            </a:r>
            <a:r>
              <a:rPr lang="en-US" altLang="en-US" sz="2000" dirty="0" err="1"/>
              <a:t>concernant</a:t>
            </a:r>
            <a:r>
              <a:rPr lang="en-US" altLang="en-US" sz="2000" dirty="0"/>
              <a:t> </a:t>
            </a:r>
            <a:r>
              <a:rPr lang="en-US" altLang="en-US" sz="2000" dirty="0" err="1"/>
              <a:t>une</a:t>
            </a:r>
            <a:r>
              <a:rPr lang="en-US" altLang="en-US" sz="2000" dirty="0"/>
              <a:t> infection </a:t>
            </a:r>
            <a:r>
              <a:rPr lang="en-US" altLang="en-US" sz="2000" dirty="0" err="1"/>
              <a:t>potentielle</a:t>
            </a:r>
            <a:r>
              <a:rPr lang="en-US" altLang="en-US" sz="2000" dirty="0"/>
              <a:t> du </a:t>
            </a:r>
            <a:r>
              <a:rPr lang="en-US" altLang="en-US" sz="2000" dirty="0" err="1"/>
              <a:t>bétail</a:t>
            </a:r>
            <a:r>
              <a:rPr lang="en-US" altLang="en-US" sz="2000" dirty="0"/>
              <a:t>, </a:t>
            </a:r>
            <a:r>
              <a:rPr lang="en-US" altLang="en-US" sz="2000" dirty="0" err="1"/>
              <a:t>même</a:t>
            </a:r>
            <a:r>
              <a:rPr lang="en-US" altLang="en-US" sz="2000" dirty="0"/>
              <a:t> </a:t>
            </a:r>
            <a:r>
              <a:rPr lang="en-US" altLang="en-US" sz="2000" dirty="0" err="1"/>
              <a:t>subclinique</a:t>
            </a:r>
            <a:r>
              <a:rPr lang="en-US" altLang="en-US" sz="2000" dirty="0"/>
              <a:t>, </a:t>
            </a:r>
            <a:r>
              <a:rPr lang="en-US" altLang="en-US" sz="2000" dirty="0" err="1"/>
              <a:t>pourraient</a:t>
            </a:r>
            <a:r>
              <a:rPr lang="en-US" altLang="en-US" sz="2000" dirty="0"/>
              <a:t> </a:t>
            </a:r>
            <a:r>
              <a:rPr lang="en-US" altLang="en-US" sz="2000" dirty="0" err="1"/>
              <a:t>compliquer</a:t>
            </a:r>
            <a:r>
              <a:rPr lang="en-US" altLang="en-US" sz="2000" dirty="0"/>
              <a:t> </a:t>
            </a:r>
            <a:r>
              <a:rPr lang="en-US" altLang="en-US" sz="2000" dirty="0" err="1"/>
              <a:t>l'épidémiologie</a:t>
            </a:r>
            <a:r>
              <a:rPr lang="en-US" altLang="en-US" sz="2000" dirty="0"/>
              <a:t> et le </a:t>
            </a:r>
            <a:r>
              <a:rPr lang="en-US" altLang="en-US" sz="2000" dirty="0" err="1"/>
              <a:t>contrôle</a:t>
            </a:r>
            <a:endParaRPr lang="en-US" altLang="en-US" sz="2000" dirty="0"/>
          </a:p>
          <a:p>
            <a:endParaRPr lang="en-CA" altLang="en-US" sz="2400" dirty="0"/>
          </a:p>
          <a:p>
            <a:endParaRPr lang="en-CA" altLang="en-US" sz="2400" dirty="0"/>
          </a:p>
        </p:txBody>
      </p:sp>
      <p:pic>
        <p:nvPicPr>
          <p:cNvPr id="40965" name="Picture 8">
            <a:extLst>
              <a:ext uri="{FF2B5EF4-FFF2-40B4-BE49-F238E27FC236}">
                <a16:creationId xmlns:a16="http://schemas.microsoft.com/office/drawing/2014/main" id="{8222E6B9-2BB6-D0AD-ECD8-2283D2AD85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6517" y="1208508"/>
            <a:ext cx="4687887" cy="30575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6" name="TextBox 12">
            <a:extLst>
              <a:ext uri="{FF2B5EF4-FFF2-40B4-BE49-F238E27FC236}">
                <a16:creationId xmlns:a16="http://schemas.microsoft.com/office/drawing/2014/main" id="{5F5D7C38-9B47-394C-968F-3BEE44628185}"/>
              </a:ext>
            </a:extLst>
          </p:cNvPr>
          <p:cNvSpPr txBox="1">
            <a:spLocks noChangeArrowheads="1"/>
          </p:cNvSpPr>
          <p:nvPr/>
        </p:nvSpPr>
        <p:spPr bwMode="auto">
          <a:xfrm>
            <a:off x="336550" y="4418013"/>
            <a:ext cx="117887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CA" altLang="en-US" sz="2000" dirty="0"/>
              <a:t>Les maladies </a:t>
            </a:r>
            <a:r>
              <a:rPr lang="en-CA" altLang="en-US" sz="2000" dirty="0" err="1"/>
              <a:t>vésiculaires</a:t>
            </a:r>
            <a:r>
              <a:rPr lang="en-CA" altLang="en-US" sz="2000" dirty="0"/>
              <a:t> qui </a:t>
            </a:r>
            <a:r>
              <a:rPr lang="en-CA" altLang="en-US" sz="2000" dirty="0" err="1"/>
              <a:t>imitent</a:t>
            </a:r>
            <a:r>
              <a:rPr lang="en-CA" altLang="en-US" sz="2000" dirty="0"/>
              <a:t> la </a:t>
            </a:r>
            <a:r>
              <a:rPr lang="en-CA" altLang="en-US" sz="2000" dirty="0" err="1"/>
              <a:t>fièvre</a:t>
            </a:r>
            <a:r>
              <a:rPr lang="en-CA" altLang="en-US" sz="2000" dirty="0"/>
              <a:t> </a:t>
            </a:r>
            <a:r>
              <a:rPr lang="en-CA" altLang="en-US" sz="2000" dirty="0" err="1"/>
              <a:t>aphteuse</a:t>
            </a:r>
            <a:r>
              <a:rPr lang="en-CA" altLang="en-US" sz="2000" dirty="0"/>
              <a:t> </a:t>
            </a:r>
            <a:r>
              <a:rPr lang="en-CA" altLang="en-US" sz="2000" dirty="0" err="1"/>
              <a:t>peuvent</a:t>
            </a:r>
            <a:r>
              <a:rPr lang="en-CA" altLang="en-US" sz="2000" dirty="0"/>
              <a:t> </a:t>
            </a:r>
            <a:r>
              <a:rPr lang="en-CA" altLang="en-US" sz="2000" dirty="0" err="1"/>
              <a:t>avoir</a:t>
            </a:r>
            <a:r>
              <a:rPr lang="en-CA" altLang="en-US" sz="2000" dirty="0"/>
              <a:t> un impact sur le commerce, </a:t>
            </a:r>
            <a:r>
              <a:rPr lang="en-CA" altLang="en-US" sz="2000" dirty="0" err="1"/>
              <a:t>entraînant</a:t>
            </a:r>
            <a:r>
              <a:rPr lang="en-CA" altLang="en-US" sz="2000" dirty="0"/>
              <a:t> des retards et des </a:t>
            </a:r>
            <a:r>
              <a:rPr lang="en-CA" altLang="en-US" sz="2000" dirty="0" err="1"/>
              <a:t>pertes</a:t>
            </a:r>
            <a:r>
              <a:rPr lang="en-CA" altLang="en-US" sz="2000" dirty="0"/>
              <a:t> </a:t>
            </a:r>
            <a:r>
              <a:rPr lang="en-CA" altLang="en-US" sz="2000" dirty="0" err="1"/>
              <a:t>économiques</a:t>
            </a:r>
            <a:r>
              <a:rPr lang="en-CA" altLang="en-US" sz="2000" dirty="0"/>
              <a:t> </a:t>
            </a:r>
            <a:r>
              <a:rPr lang="en-US" altLang="en-US" sz="2000" dirty="0"/>
              <a:t>; </a:t>
            </a:r>
            <a:r>
              <a:rPr lang="en-CA" altLang="en-US" sz="2000" dirty="0"/>
              <a:t>la </a:t>
            </a:r>
            <a:r>
              <a:rPr lang="en-CA" altLang="en-US" sz="2000" dirty="0" err="1"/>
              <a:t>différenciation</a:t>
            </a:r>
            <a:r>
              <a:rPr lang="en-CA" altLang="en-US" sz="2000" dirty="0"/>
              <a:t> </a:t>
            </a:r>
            <a:r>
              <a:rPr lang="en-CA" altLang="en-US" sz="2000" dirty="0" err="1"/>
              <a:t>nécessite</a:t>
            </a:r>
            <a:r>
              <a:rPr lang="en-CA" altLang="en-US" sz="2000" dirty="0"/>
              <a:t> des tests </a:t>
            </a:r>
            <a:r>
              <a:rPr lang="en-CA" altLang="en-US" sz="2000" dirty="0" err="1"/>
              <a:t>en</a:t>
            </a:r>
            <a:r>
              <a:rPr lang="en-CA" altLang="en-US" sz="2000" dirty="0"/>
              <a:t> </a:t>
            </a:r>
            <a:r>
              <a:rPr lang="en-CA" altLang="en-US" sz="2000" dirty="0" err="1"/>
              <a:t>laboratoire</a:t>
            </a:r>
            <a:r>
              <a:rPr lang="en-CA" altLang="en-US" sz="2000" dirty="0"/>
              <a:t> </a:t>
            </a:r>
          </a:p>
          <a:p>
            <a:pPr>
              <a:buFont typeface="Arial" panose="020B0604020202020204" pitchFamily="34" charset="0"/>
              <a:buChar char="•"/>
            </a:pPr>
            <a:r>
              <a:rPr lang="en-CA" altLang="en-US" sz="2000" dirty="0"/>
              <a:t>La normalisation des </a:t>
            </a:r>
            <a:r>
              <a:rPr lang="en-CA" altLang="en-US" sz="2000" dirty="0" err="1"/>
              <a:t>lésions</a:t>
            </a:r>
            <a:r>
              <a:rPr lang="en-CA" altLang="en-US" sz="2000" dirty="0"/>
              <a:t> </a:t>
            </a:r>
            <a:r>
              <a:rPr lang="en-CA" altLang="en-US" sz="2000" dirty="0" err="1"/>
              <a:t>vésiculeuses</a:t>
            </a:r>
            <a:r>
              <a:rPr lang="en-CA" altLang="en-US" sz="2000" dirty="0"/>
              <a:t> chez les </a:t>
            </a:r>
            <a:r>
              <a:rPr lang="en-CA" altLang="en-US" sz="2000" dirty="0" err="1"/>
              <a:t>porcs</a:t>
            </a:r>
            <a:r>
              <a:rPr lang="en-CA" altLang="en-US" sz="2000" dirty="0"/>
              <a:t> </a:t>
            </a:r>
            <a:r>
              <a:rPr lang="en-CA" altLang="en-US" sz="2000" dirty="0" err="1"/>
              <a:t>pourrait</a:t>
            </a:r>
            <a:r>
              <a:rPr lang="en-CA" altLang="en-US" sz="2000" dirty="0"/>
              <a:t> retarder la </a:t>
            </a:r>
            <a:r>
              <a:rPr lang="en-CA" altLang="en-US" sz="2000" dirty="0" err="1"/>
              <a:t>détection</a:t>
            </a:r>
            <a:r>
              <a:rPr lang="en-CA" altLang="en-US" sz="2000" dirty="0"/>
              <a:t> de la </a:t>
            </a:r>
            <a:r>
              <a:rPr lang="en-CA" altLang="en-US" sz="2000" dirty="0" err="1"/>
              <a:t>fièvre</a:t>
            </a:r>
            <a:r>
              <a:rPr lang="en-CA" altLang="en-US" sz="2000" dirty="0"/>
              <a:t> </a:t>
            </a:r>
            <a:r>
              <a:rPr lang="en-CA" altLang="en-US" sz="2000" dirty="0" err="1"/>
              <a:t>aphteuse</a:t>
            </a:r>
            <a:endParaRPr lang="en-CA" altLang="en-US" sz="2000" dirty="0"/>
          </a:p>
          <a:p>
            <a:pPr>
              <a:buFont typeface="Arial" panose="020B0604020202020204" pitchFamily="34" charset="0"/>
              <a:buChar char="•"/>
            </a:pPr>
            <a:r>
              <a:rPr lang="en-CA" altLang="en-US" sz="2000" dirty="0"/>
              <a:t>Le </a:t>
            </a:r>
            <a:r>
              <a:rPr lang="en-CA" altLang="en-US" sz="2000" dirty="0" err="1"/>
              <a:t>risque</a:t>
            </a:r>
            <a:r>
              <a:rPr lang="en-CA" altLang="en-US" sz="2000" dirty="0"/>
              <a:t> de propagation </a:t>
            </a:r>
            <a:r>
              <a:rPr lang="en-CA" altLang="en-US" sz="2000" dirty="0" err="1"/>
              <a:t>interespèces</a:t>
            </a:r>
            <a:r>
              <a:rPr lang="en-CA" altLang="en-US" sz="2000" dirty="0"/>
              <a:t> </a:t>
            </a:r>
            <a:r>
              <a:rPr lang="en-CA" altLang="en-US" sz="2000" dirty="0" err="1"/>
              <a:t>est</a:t>
            </a:r>
            <a:r>
              <a:rPr lang="en-CA" altLang="en-US" sz="2000" dirty="0"/>
              <a:t> </a:t>
            </a:r>
            <a:r>
              <a:rPr lang="en-CA" altLang="en-US" sz="2000" dirty="0" err="1"/>
              <a:t>accru</a:t>
            </a:r>
            <a:r>
              <a:rPr lang="en-CA" altLang="en-US" sz="2000" dirty="0"/>
              <a:t> dans les </a:t>
            </a:r>
            <a:r>
              <a:rPr lang="en-CA" altLang="en-US" sz="2000" dirty="0" err="1"/>
              <a:t>systèmes</a:t>
            </a:r>
            <a:r>
              <a:rPr lang="en-CA" altLang="en-US" sz="2000" dirty="0"/>
              <a:t> </a:t>
            </a:r>
            <a:r>
              <a:rPr lang="en-CA" altLang="en-US" sz="2000" dirty="0" err="1"/>
              <a:t>d'élevage</a:t>
            </a:r>
            <a:r>
              <a:rPr lang="en-CA" altLang="en-US" sz="2000" dirty="0"/>
              <a:t> </a:t>
            </a:r>
            <a:r>
              <a:rPr lang="en-CA" altLang="en-US" sz="2000" dirty="0" err="1"/>
              <a:t>multispécifiques</a:t>
            </a:r>
            <a:r>
              <a:rPr lang="en-CA" altLang="en-US" sz="2000" dirty="0"/>
              <a:t>, </a:t>
            </a:r>
            <a:r>
              <a:rPr lang="en-CA" altLang="en-US" sz="2000" dirty="0" err="1"/>
              <a:t>en</a:t>
            </a:r>
            <a:r>
              <a:rPr lang="en-CA" altLang="en-US" sz="2000" dirty="0"/>
              <a:t> particulier </a:t>
            </a:r>
            <a:r>
              <a:rPr lang="en-CA" altLang="en-US" sz="2000" dirty="0" err="1"/>
              <a:t>en</a:t>
            </a:r>
            <a:r>
              <a:rPr lang="en-CA" altLang="en-US" sz="2000" dirty="0"/>
              <a:t> Chine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59035-BD2F-156D-9E8F-0EC44C502BCA}"/>
              </a:ext>
            </a:extLst>
          </p:cNvPr>
          <p:cNvSpPr>
            <a:spLocks noGrp="1"/>
          </p:cNvSpPr>
          <p:nvPr>
            <p:ph type="title"/>
          </p:nvPr>
        </p:nvSpPr>
        <p:spPr>
          <a:xfrm>
            <a:off x="206375" y="-125413"/>
            <a:ext cx="10515600" cy="1325563"/>
          </a:xfrm>
        </p:spPr>
        <p:txBody>
          <a:bodyPr/>
          <a:lstStyle/>
          <a:p>
            <a:pPr>
              <a:defRPr/>
            </a:pPr>
            <a:r>
              <a:rPr lang="en-CA" sz="4000" dirty="0"/>
              <a:t>Résultats scientifiques</a:t>
            </a:r>
          </a:p>
        </p:txBody>
      </p:sp>
      <p:sp>
        <p:nvSpPr>
          <p:cNvPr id="43011" name="Text Placeholder 5">
            <a:extLst>
              <a:ext uri="{FF2B5EF4-FFF2-40B4-BE49-F238E27FC236}">
                <a16:creationId xmlns:a16="http://schemas.microsoft.com/office/drawing/2014/main" id="{D72A29BA-6810-5B75-7E64-6B4D986B7691}"/>
              </a:ext>
            </a:extLst>
          </p:cNvPr>
          <p:cNvSpPr>
            <a:spLocks noGrp="1"/>
          </p:cNvSpPr>
          <p:nvPr>
            <p:ph type="body" sz="quarter" idx="13"/>
          </p:nvPr>
        </p:nvSpPr>
        <p:spPr>
          <a:xfrm>
            <a:off x="411163" y="865188"/>
            <a:ext cx="11657012" cy="5856287"/>
          </a:xfrm>
        </p:spPr>
        <p:txBody>
          <a:bodyPr/>
          <a:lstStyle/>
          <a:p>
            <a:r>
              <a:rPr lang="en-CA" altLang="en-US" sz="1400" dirty="0">
                <a:cs typeface="Calibri" panose="020F0502020204030204" pitchFamily="34" charset="0"/>
                <a:hlinkClick r:id="rId3"/>
              </a:rPr>
              <a:t>Rapport </a:t>
            </a:r>
            <a:r>
              <a:rPr lang="en-CA" altLang="en-US" sz="1400" dirty="0" err="1">
                <a:cs typeface="Calibri" panose="020F0502020204030204" pitchFamily="34" charset="0"/>
                <a:hlinkClick r:id="rId3"/>
              </a:rPr>
              <a:t>trimestriel</a:t>
            </a:r>
            <a:r>
              <a:rPr lang="en-CA" altLang="en-US" sz="1400" dirty="0">
                <a:cs typeface="Calibri" panose="020F0502020204030204" pitchFamily="34" charset="0"/>
                <a:hlinkClick r:id="rId3"/>
              </a:rPr>
              <a:t> sur la </a:t>
            </a:r>
            <a:r>
              <a:rPr lang="en-CA" altLang="en-US" sz="1400" dirty="0" err="1">
                <a:cs typeface="Calibri" panose="020F0502020204030204" pitchFamily="34" charset="0"/>
                <a:hlinkClick r:id="rId3"/>
              </a:rPr>
              <a:t>fièvre</a:t>
            </a:r>
            <a:r>
              <a:rPr lang="en-CA" altLang="en-US" sz="1400" dirty="0">
                <a:cs typeface="Calibri" panose="020F0502020204030204" pitchFamily="34" charset="0"/>
                <a:hlinkClick r:id="rId3"/>
              </a:rPr>
              <a:t> </a:t>
            </a:r>
            <a:r>
              <a:rPr lang="en-CA" altLang="en-US" sz="1400" dirty="0" err="1">
                <a:cs typeface="Calibri" panose="020F0502020204030204" pitchFamily="34" charset="0"/>
                <a:hlinkClick r:id="rId3"/>
              </a:rPr>
              <a:t>aphteuse</a:t>
            </a:r>
            <a:r>
              <a:rPr lang="en-CA" altLang="en-US" sz="1400" dirty="0">
                <a:cs typeface="Calibri" panose="020F0502020204030204" pitchFamily="34" charset="0"/>
                <a:hlinkClick r:id="rId3"/>
              </a:rPr>
              <a:t> </a:t>
            </a:r>
            <a:r>
              <a:rPr lang="en-CA" altLang="en-US" sz="1400" dirty="0" err="1">
                <a:cs typeface="Calibri" panose="020F0502020204030204" pitchFamily="34" charset="0"/>
                <a:hlinkClick r:id="rId3"/>
              </a:rPr>
              <a:t>avril-juin</a:t>
            </a:r>
            <a:r>
              <a:rPr lang="en-CA" altLang="en-US" sz="1400" dirty="0">
                <a:cs typeface="Calibri" panose="020F0502020204030204" pitchFamily="34" charset="0"/>
                <a:hlinkClick r:id="rId3"/>
              </a:rPr>
              <a:t> 2025</a:t>
            </a:r>
            <a:endParaRPr lang="en-CA" altLang="en-US" sz="1400" dirty="0">
              <a:cs typeface="Calibri" panose="020F0502020204030204" pitchFamily="34" charset="0"/>
              <a:hlinkClick r:id="rId4"/>
            </a:endParaRPr>
          </a:p>
          <a:p>
            <a:r>
              <a:rPr lang="en-CA" altLang="en-US" sz="1400" dirty="0" err="1">
                <a:cs typeface="Calibri" panose="020F0502020204030204" pitchFamily="34" charset="0"/>
                <a:hlinkClick r:id="rId4"/>
              </a:rPr>
              <a:t>Épidémiologie</a:t>
            </a:r>
            <a:r>
              <a:rPr lang="en-CA" altLang="en-US" sz="1400" dirty="0">
                <a:cs typeface="Calibri" panose="020F0502020204030204" pitchFamily="34" charset="0"/>
                <a:hlinkClick r:id="rId4"/>
              </a:rPr>
              <a:t> et </a:t>
            </a:r>
            <a:r>
              <a:rPr lang="en-CA" altLang="en-US" sz="1400" dirty="0" err="1">
                <a:cs typeface="Calibri" panose="020F0502020204030204" pitchFamily="34" charset="0"/>
                <a:hlinkClick r:id="rId4"/>
              </a:rPr>
              <a:t>économie</a:t>
            </a:r>
            <a:r>
              <a:rPr lang="en-CA" altLang="en-US" sz="1400" dirty="0">
                <a:cs typeface="Calibri" panose="020F0502020204030204" pitchFamily="34" charset="0"/>
                <a:hlinkClick r:id="rId4"/>
              </a:rPr>
              <a:t> de la </a:t>
            </a:r>
            <a:r>
              <a:rPr lang="en-CA" altLang="en-US" sz="1400" dirty="0" err="1">
                <a:cs typeface="Calibri" panose="020F0502020204030204" pitchFamily="34" charset="0"/>
                <a:hlinkClick r:id="rId4"/>
              </a:rPr>
              <a:t>fièvre</a:t>
            </a:r>
            <a:r>
              <a:rPr lang="en-CA" altLang="en-US" sz="1400" dirty="0">
                <a:cs typeface="Calibri" panose="020F0502020204030204" pitchFamily="34" charset="0"/>
                <a:hlinkClick r:id="rId4"/>
              </a:rPr>
              <a:t> </a:t>
            </a:r>
            <a:r>
              <a:rPr lang="en-CA" altLang="en-US" sz="1400" dirty="0" err="1">
                <a:cs typeface="Calibri" panose="020F0502020204030204" pitchFamily="34" charset="0"/>
                <a:hlinkClick r:id="rId4"/>
              </a:rPr>
              <a:t>aphteuse</a:t>
            </a:r>
            <a:r>
              <a:rPr lang="en-CA" altLang="en-US" sz="1400" dirty="0">
                <a:cs typeface="Calibri" panose="020F0502020204030204" pitchFamily="34" charset="0"/>
                <a:hlinkClick r:id="rId4"/>
              </a:rPr>
              <a:t> : </a:t>
            </a:r>
            <a:r>
              <a:rPr lang="en-CA" altLang="en-US" sz="1400" dirty="0" err="1">
                <a:cs typeface="Calibri" panose="020F0502020204030204" pitchFamily="34" charset="0"/>
                <a:hlinkClick r:id="rId4"/>
              </a:rPr>
              <a:t>connaissances</a:t>
            </a:r>
            <a:r>
              <a:rPr lang="en-CA" altLang="en-US" sz="1400" dirty="0">
                <a:cs typeface="Calibri" panose="020F0502020204030204" pitchFamily="34" charset="0"/>
                <a:hlinkClick r:id="rId4"/>
              </a:rPr>
              <a:t> </a:t>
            </a:r>
            <a:r>
              <a:rPr lang="en-CA" altLang="en-US" sz="1400" dirty="0" err="1">
                <a:cs typeface="Calibri" panose="020F0502020204030204" pitchFamily="34" charset="0"/>
                <a:hlinkClick r:id="rId4"/>
              </a:rPr>
              <a:t>actuelles</a:t>
            </a:r>
            <a:r>
              <a:rPr lang="en-CA" altLang="en-US" sz="1400" dirty="0">
                <a:cs typeface="Calibri" panose="020F0502020204030204" pitchFamily="34" charset="0"/>
                <a:hlinkClick r:id="rId4"/>
              </a:rPr>
              <a:t> et lacunes</a:t>
            </a:r>
            <a:endParaRPr lang="en-CA" altLang="en-US" sz="1400" dirty="0">
              <a:cs typeface="Calibri" panose="020F0502020204030204" pitchFamily="34" charset="0"/>
            </a:endParaRPr>
          </a:p>
          <a:p>
            <a:r>
              <a:rPr lang="en-CA" altLang="en-US" sz="1400" dirty="0" err="1">
                <a:cs typeface="Calibri" panose="020F0502020204030204" pitchFamily="34" charset="0"/>
                <a:hlinkClick r:id="rId5"/>
              </a:rPr>
              <a:t>Progrès</a:t>
            </a:r>
            <a:r>
              <a:rPr lang="en-CA" altLang="en-US" sz="1400" dirty="0">
                <a:cs typeface="Calibri" panose="020F0502020204030204" pitchFamily="34" charset="0"/>
                <a:hlinkClick r:id="rId5"/>
              </a:rPr>
              <a:t> </a:t>
            </a:r>
            <a:r>
              <a:rPr lang="en-CA" altLang="en-US" sz="1400" dirty="0" err="1">
                <a:cs typeface="Calibri" panose="020F0502020204030204" pitchFamily="34" charset="0"/>
                <a:hlinkClick r:id="rId5"/>
              </a:rPr>
              <a:t>réalisés</a:t>
            </a:r>
            <a:r>
              <a:rPr lang="en-CA" altLang="en-US" sz="1400" dirty="0">
                <a:cs typeface="Calibri" panose="020F0502020204030204" pitchFamily="34" charset="0"/>
                <a:hlinkClick r:id="rId5"/>
              </a:rPr>
              <a:t> dans </a:t>
            </a:r>
            <a:r>
              <a:rPr lang="en-CA" altLang="en-US" sz="1400" dirty="0" err="1">
                <a:cs typeface="Calibri" panose="020F0502020204030204" pitchFamily="34" charset="0"/>
                <a:hlinkClick r:id="rId5"/>
              </a:rPr>
              <a:t>l'éradication</a:t>
            </a:r>
            <a:r>
              <a:rPr lang="en-CA" altLang="en-US" sz="1400" dirty="0">
                <a:cs typeface="Calibri" panose="020F0502020204030204" pitchFamily="34" charset="0"/>
                <a:hlinkClick r:id="rId5"/>
              </a:rPr>
              <a:t> de la </a:t>
            </a:r>
            <a:r>
              <a:rPr lang="en-CA" altLang="en-US" sz="1400" dirty="0" err="1">
                <a:cs typeface="Calibri" panose="020F0502020204030204" pitchFamily="34" charset="0"/>
                <a:hlinkClick r:id="rId5"/>
              </a:rPr>
              <a:t>fièvre</a:t>
            </a:r>
            <a:r>
              <a:rPr lang="en-CA" altLang="en-US" sz="1400" dirty="0">
                <a:cs typeface="Calibri" panose="020F0502020204030204" pitchFamily="34" charset="0"/>
                <a:hlinkClick r:id="rId5"/>
              </a:rPr>
              <a:t> </a:t>
            </a:r>
            <a:r>
              <a:rPr lang="en-CA" altLang="en-US" sz="1400" dirty="0" err="1">
                <a:cs typeface="Calibri" panose="020F0502020204030204" pitchFamily="34" charset="0"/>
                <a:hlinkClick r:id="rId5"/>
              </a:rPr>
              <a:t>aphteuse</a:t>
            </a:r>
            <a:r>
              <a:rPr lang="en-CA" altLang="en-US" sz="1400" dirty="0">
                <a:cs typeface="Calibri" panose="020F0502020204030204" pitchFamily="34" charset="0"/>
                <a:hlinkClick r:id="rId5"/>
              </a:rPr>
              <a:t> dans les </a:t>
            </a:r>
            <a:r>
              <a:rPr lang="en-CA" altLang="en-US" sz="1400" dirty="0" err="1">
                <a:cs typeface="Calibri" panose="020F0502020204030204" pitchFamily="34" charset="0"/>
                <a:hlinkClick r:id="rId5"/>
              </a:rPr>
              <a:t>Amériques</a:t>
            </a:r>
            <a:r>
              <a:rPr lang="en-CA" altLang="en-US" sz="1400" dirty="0">
                <a:cs typeface="Calibri" panose="020F0502020204030204" pitchFamily="34" charset="0"/>
                <a:hlinkClick r:id="rId5"/>
              </a:rPr>
              <a:t> </a:t>
            </a:r>
            <a:r>
              <a:rPr lang="en-CA" altLang="en-US" sz="1400" dirty="0" err="1">
                <a:cs typeface="Calibri" panose="020F0502020204030204" pitchFamily="34" charset="0"/>
                <a:hlinkClick r:id="rId5"/>
              </a:rPr>
              <a:t>depuis</a:t>
            </a:r>
            <a:r>
              <a:rPr lang="en-CA" altLang="en-US" sz="1400" dirty="0">
                <a:cs typeface="Calibri" panose="020F0502020204030204" pitchFamily="34" charset="0"/>
                <a:hlinkClick r:id="rId5"/>
              </a:rPr>
              <a:t> 1951</a:t>
            </a:r>
            <a:endParaRPr lang="en-CA" altLang="en-US" sz="1400" dirty="0">
              <a:cs typeface="Calibri" panose="020F0502020204030204" pitchFamily="34" charset="0"/>
            </a:endParaRPr>
          </a:p>
          <a:p>
            <a:r>
              <a:rPr lang="en-CA" altLang="en-US" sz="1400" dirty="0">
                <a:cs typeface="Calibri" panose="020F0502020204030204" pitchFamily="34" charset="0"/>
                <a:hlinkClick r:id="rId6"/>
              </a:rPr>
              <a:t>Le </a:t>
            </a:r>
            <a:r>
              <a:rPr lang="en-CA" altLang="en-US" sz="1400" dirty="0" err="1">
                <a:cs typeface="Calibri" panose="020F0502020204030204" pitchFamily="34" charset="0"/>
                <a:hlinkClick r:id="rId6"/>
              </a:rPr>
              <a:t>gène</a:t>
            </a:r>
            <a:r>
              <a:rPr lang="en-CA" altLang="en-US" sz="1400" dirty="0">
                <a:cs typeface="Calibri" panose="020F0502020204030204" pitchFamily="34" charset="0"/>
                <a:hlinkClick r:id="rId6"/>
              </a:rPr>
              <a:t> MCL1 </a:t>
            </a:r>
            <a:r>
              <a:rPr lang="en-CA" altLang="en-US" sz="1400" dirty="0" err="1">
                <a:cs typeface="Calibri" panose="020F0502020204030204" pitchFamily="34" charset="0"/>
                <a:hlinkClick r:id="rId6"/>
              </a:rPr>
              <a:t>stimulé</a:t>
            </a:r>
            <a:r>
              <a:rPr lang="en-CA" altLang="en-US" sz="1400" dirty="0">
                <a:cs typeface="Calibri" panose="020F0502020204030204" pitchFamily="34" charset="0"/>
                <a:hlinkClick r:id="rId6"/>
              </a:rPr>
              <a:t> par </a:t>
            </a:r>
            <a:r>
              <a:rPr lang="en-CA" altLang="en-US" sz="1400" dirty="0" err="1">
                <a:cs typeface="Calibri" panose="020F0502020204030204" pitchFamily="34" charset="0"/>
                <a:hlinkClick r:id="rId6"/>
              </a:rPr>
              <a:t>l'interféron</a:t>
            </a:r>
            <a:r>
              <a:rPr lang="en-CA" altLang="en-US" sz="1400" dirty="0">
                <a:cs typeface="Calibri" panose="020F0502020204030204" pitchFamily="34" charset="0"/>
                <a:hlinkClick r:id="rId6"/>
              </a:rPr>
              <a:t> </a:t>
            </a:r>
            <a:r>
              <a:rPr lang="en-CA" altLang="en-US" sz="1400" dirty="0" err="1">
                <a:cs typeface="Calibri" panose="020F0502020204030204" pitchFamily="34" charset="0"/>
                <a:hlinkClick r:id="rId6"/>
              </a:rPr>
              <a:t>inhibe</a:t>
            </a:r>
            <a:r>
              <a:rPr lang="en-CA" altLang="en-US" sz="1400" dirty="0">
                <a:cs typeface="Calibri" panose="020F0502020204030204" pitchFamily="34" charset="0"/>
                <a:hlinkClick r:id="rId6"/>
              </a:rPr>
              <a:t> la </a:t>
            </a:r>
            <a:r>
              <a:rPr lang="en-CA" altLang="en-US" sz="1400" dirty="0" err="1">
                <a:cs typeface="Calibri" panose="020F0502020204030204" pitchFamily="34" charset="0"/>
                <a:hlinkClick r:id="rId6"/>
              </a:rPr>
              <a:t>réplication</a:t>
            </a:r>
            <a:r>
              <a:rPr lang="en-CA" altLang="en-US" sz="1400" dirty="0">
                <a:cs typeface="Calibri" panose="020F0502020204030204" pitchFamily="34" charset="0"/>
                <a:hlinkClick r:id="rId6"/>
              </a:rPr>
              <a:t> du virus de la </a:t>
            </a:r>
            <a:r>
              <a:rPr lang="en-CA" altLang="en-US" sz="1400" dirty="0" err="1">
                <a:cs typeface="Calibri" panose="020F0502020204030204" pitchFamily="34" charset="0"/>
                <a:hlinkClick r:id="rId6"/>
              </a:rPr>
              <a:t>fièvre</a:t>
            </a:r>
            <a:r>
              <a:rPr lang="en-CA" altLang="en-US" sz="1400" dirty="0">
                <a:cs typeface="Calibri" panose="020F0502020204030204" pitchFamily="34" charset="0"/>
                <a:hlinkClick r:id="rId6"/>
              </a:rPr>
              <a:t> </a:t>
            </a:r>
            <a:r>
              <a:rPr lang="en-CA" altLang="en-US" sz="1400" dirty="0" err="1">
                <a:cs typeface="Calibri" panose="020F0502020204030204" pitchFamily="34" charset="0"/>
                <a:hlinkClick r:id="rId6"/>
              </a:rPr>
              <a:t>aphteuse</a:t>
            </a:r>
            <a:r>
              <a:rPr lang="en-CA" altLang="en-US" sz="1400" dirty="0">
                <a:cs typeface="Calibri" panose="020F0502020204030204" pitchFamily="34" charset="0"/>
                <a:hlinkClick r:id="rId6"/>
              </a:rPr>
              <a:t> </a:t>
            </a:r>
            <a:r>
              <a:rPr lang="en-CA" altLang="en-US" sz="1400" dirty="0" err="1">
                <a:cs typeface="Calibri" panose="020F0502020204030204" pitchFamily="34" charset="0"/>
                <a:hlinkClick r:id="rId6"/>
              </a:rPr>
              <a:t>en</a:t>
            </a:r>
            <a:r>
              <a:rPr lang="en-CA" altLang="en-US" sz="1400" dirty="0">
                <a:cs typeface="Calibri" panose="020F0502020204030204" pitchFamily="34" charset="0"/>
                <a:hlinkClick r:id="rId6"/>
              </a:rPr>
              <a:t> </a:t>
            </a:r>
            <a:r>
              <a:rPr lang="en-CA" altLang="en-US" sz="1400" dirty="0" err="1">
                <a:cs typeface="Calibri" panose="020F0502020204030204" pitchFamily="34" charset="0"/>
                <a:hlinkClick r:id="rId6"/>
              </a:rPr>
              <a:t>modulant</a:t>
            </a:r>
            <a:r>
              <a:rPr lang="en-CA" altLang="en-US" sz="1400" dirty="0">
                <a:cs typeface="Calibri" panose="020F0502020204030204" pitchFamily="34" charset="0"/>
                <a:hlinkClick r:id="rId6"/>
              </a:rPr>
              <a:t> la </a:t>
            </a:r>
            <a:r>
              <a:rPr lang="en-CA" altLang="en-US" sz="1400" dirty="0" err="1">
                <a:cs typeface="Calibri" panose="020F0502020204030204" pitchFamily="34" charset="0"/>
                <a:hlinkClick r:id="rId6"/>
              </a:rPr>
              <a:t>dynamique</a:t>
            </a:r>
            <a:r>
              <a:rPr lang="en-CA" altLang="en-US" sz="1400" dirty="0">
                <a:cs typeface="Calibri" panose="020F0502020204030204" pitchFamily="34" charset="0"/>
                <a:hlinkClick r:id="rId6"/>
              </a:rPr>
              <a:t> </a:t>
            </a:r>
            <a:r>
              <a:rPr lang="en-CA" altLang="en-US" sz="1400" dirty="0" err="1">
                <a:cs typeface="Calibri" panose="020F0502020204030204" pitchFamily="34" charset="0"/>
                <a:hlinkClick r:id="rId6"/>
              </a:rPr>
              <a:t>mitochondriale</a:t>
            </a:r>
            <a:r>
              <a:rPr lang="en-CA" altLang="en-US" sz="1400" dirty="0">
                <a:cs typeface="Calibri" panose="020F0502020204030204" pitchFamily="34" charset="0"/>
                <a:hlinkClick r:id="rId6"/>
              </a:rPr>
              <a:t> et </a:t>
            </a:r>
            <a:r>
              <a:rPr lang="en-CA" altLang="en-US" sz="1400" dirty="0" err="1">
                <a:cs typeface="Calibri" panose="020F0502020204030204" pitchFamily="34" charset="0"/>
                <a:hlinkClick r:id="rId6"/>
              </a:rPr>
              <a:t>l'autophagie</a:t>
            </a:r>
            <a:endParaRPr lang="en-CA" altLang="en-US" sz="1400" dirty="0">
              <a:cs typeface="Calibri" panose="020F0502020204030204" pitchFamily="34" charset="0"/>
            </a:endParaRPr>
          </a:p>
          <a:p>
            <a:r>
              <a:rPr lang="en-CA" altLang="en-US" sz="1400" dirty="0" err="1">
                <a:cs typeface="Calibri" panose="020F0502020204030204" pitchFamily="34" charset="0"/>
                <a:hlinkClick r:id="rId7"/>
              </a:rPr>
              <a:t>Épidémiologie</a:t>
            </a:r>
            <a:r>
              <a:rPr lang="en-CA" altLang="en-US" sz="1400" dirty="0">
                <a:cs typeface="Calibri" panose="020F0502020204030204" pitchFamily="34" charset="0"/>
                <a:hlinkClick r:id="rId7"/>
              </a:rPr>
              <a:t> </a:t>
            </a:r>
            <a:r>
              <a:rPr lang="en-CA" altLang="en-US" sz="1400" dirty="0" err="1">
                <a:cs typeface="Calibri" panose="020F0502020204030204" pitchFamily="34" charset="0"/>
                <a:hlinkClick r:id="rId7"/>
              </a:rPr>
              <a:t>moléculaire</a:t>
            </a:r>
            <a:r>
              <a:rPr lang="en-CA" altLang="en-US" sz="1400" dirty="0">
                <a:cs typeface="Calibri" panose="020F0502020204030204" pitchFamily="34" charset="0"/>
                <a:hlinkClick r:id="rId7"/>
              </a:rPr>
              <a:t> du virus de la </a:t>
            </a:r>
            <a:r>
              <a:rPr lang="en-CA" altLang="en-US" sz="1400" dirty="0" err="1">
                <a:cs typeface="Calibri" panose="020F0502020204030204" pitchFamily="34" charset="0"/>
                <a:hlinkClick r:id="rId7"/>
              </a:rPr>
              <a:t>fièvre</a:t>
            </a:r>
            <a:r>
              <a:rPr lang="en-CA" altLang="en-US" sz="1400" dirty="0">
                <a:cs typeface="Calibri" panose="020F0502020204030204" pitchFamily="34" charset="0"/>
                <a:hlinkClick r:id="rId7"/>
              </a:rPr>
              <a:t> </a:t>
            </a:r>
            <a:r>
              <a:rPr lang="en-CA" altLang="en-US" sz="1400" dirty="0" err="1">
                <a:cs typeface="Calibri" panose="020F0502020204030204" pitchFamily="34" charset="0"/>
                <a:hlinkClick r:id="rId7"/>
              </a:rPr>
              <a:t>aphteuse</a:t>
            </a:r>
            <a:r>
              <a:rPr lang="en-CA" altLang="en-US" sz="1400" dirty="0">
                <a:cs typeface="Calibri" panose="020F0502020204030204" pitchFamily="34" charset="0"/>
                <a:hlinkClick r:id="rId7"/>
              </a:rPr>
              <a:t> </a:t>
            </a:r>
            <a:r>
              <a:rPr lang="en-CA" altLang="en-US" sz="1400" dirty="0" err="1">
                <a:cs typeface="Calibri" panose="020F0502020204030204" pitchFamily="34" charset="0"/>
                <a:hlinkClick r:id="rId7"/>
              </a:rPr>
              <a:t>en</a:t>
            </a:r>
            <a:r>
              <a:rPr lang="en-CA" altLang="en-US" sz="1400" dirty="0">
                <a:cs typeface="Calibri" panose="020F0502020204030204" pitchFamily="34" charset="0"/>
                <a:hlinkClick r:id="rId7"/>
              </a:rPr>
              <a:t> Iran </a:t>
            </a:r>
            <a:r>
              <a:rPr lang="en-CA" altLang="en-US" sz="1400" dirty="0" err="1">
                <a:cs typeface="Calibri" panose="020F0502020204030204" pitchFamily="34" charset="0"/>
                <a:hlinkClick r:id="rId7"/>
              </a:rPr>
              <a:t>en</a:t>
            </a:r>
            <a:r>
              <a:rPr lang="en-CA" altLang="en-US" sz="1400" dirty="0">
                <a:cs typeface="Calibri" panose="020F0502020204030204" pitchFamily="34" charset="0"/>
                <a:hlinkClick r:id="rId7"/>
              </a:rPr>
              <a:t> 2019 et 2023</a:t>
            </a:r>
            <a:endParaRPr lang="en-CA" altLang="en-US" sz="1400" dirty="0">
              <a:cs typeface="Calibri" panose="020F0502020204030204" pitchFamily="34" charset="0"/>
            </a:endParaRPr>
          </a:p>
          <a:p>
            <a:r>
              <a:rPr lang="en-CA" altLang="en-US" sz="1400" dirty="0">
                <a:cs typeface="Calibri" panose="020F0502020204030204" pitchFamily="34" charset="0"/>
                <a:hlinkClick r:id="rId8"/>
              </a:rPr>
              <a:t>Inactivation </a:t>
            </a:r>
            <a:r>
              <a:rPr lang="en-CA" altLang="en-US" sz="1400" dirty="0" err="1">
                <a:cs typeface="Calibri" panose="020F0502020204030204" pitchFamily="34" charset="0"/>
                <a:hlinkClick r:id="rId8"/>
              </a:rPr>
              <a:t>prévue</a:t>
            </a:r>
            <a:r>
              <a:rPr lang="en-CA" altLang="en-US" sz="1400" dirty="0">
                <a:cs typeface="Calibri" panose="020F0502020204030204" pitchFamily="34" charset="0"/>
                <a:hlinkClick r:id="rId8"/>
              </a:rPr>
              <a:t> du virus de la </a:t>
            </a:r>
            <a:r>
              <a:rPr lang="en-CA" altLang="en-US" sz="1400" dirty="0" err="1">
                <a:cs typeface="Calibri" panose="020F0502020204030204" pitchFamily="34" charset="0"/>
                <a:hlinkClick r:id="rId8"/>
              </a:rPr>
              <a:t>fièvre</a:t>
            </a:r>
            <a:r>
              <a:rPr lang="en-CA" altLang="en-US" sz="1400" dirty="0">
                <a:cs typeface="Calibri" panose="020F0502020204030204" pitchFamily="34" charset="0"/>
                <a:hlinkClick r:id="rId8"/>
              </a:rPr>
              <a:t> </a:t>
            </a:r>
            <a:r>
              <a:rPr lang="en-CA" altLang="en-US" sz="1400" dirty="0" err="1">
                <a:cs typeface="Calibri" panose="020F0502020204030204" pitchFamily="34" charset="0"/>
                <a:hlinkClick r:id="rId8"/>
              </a:rPr>
              <a:t>aphteuse</a:t>
            </a:r>
            <a:r>
              <a:rPr lang="en-CA" altLang="en-US" sz="1400" dirty="0">
                <a:cs typeface="Calibri" panose="020F0502020204030204" pitchFamily="34" charset="0"/>
                <a:hlinkClick r:id="rId8"/>
              </a:rPr>
              <a:t> et du virus de la </a:t>
            </a:r>
            <a:r>
              <a:rPr lang="en-CA" altLang="en-US" sz="1400" dirty="0" err="1">
                <a:cs typeface="Calibri" panose="020F0502020204030204" pitchFamily="34" charset="0"/>
                <a:hlinkClick r:id="rId8"/>
              </a:rPr>
              <a:t>peste</a:t>
            </a:r>
            <a:r>
              <a:rPr lang="en-CA" altLang="en-US" sz="1400" dirty="0">
                <a:cs typeface="Calibri" panose="020F0502020204030204" pitchFamily="34" charset="0"/>
                <a:hlinkClick r:id="rId8"/>
              </a:rPr>
              <a:t> porcine </a:t>
            </a:r>
            <a:r>
              <a:rPr lang="en-CA" altLang="en-US" sz="1400" dirty="0" err="1">
                <a:cs typeface="Calibri" panose="020F0502020204030204" pitchFamily="34" charset="0"/>
                <a:hlinkClick r:id="rId8"/>
              </a:rPr>
              <a:t>africaine</a:t>
            </a:r>
            <a:r>
              <a:rPr lang="en-CA" altLang="en-US" sz="1400" dirty="0">
                <a:cs typeface="Calibri" panose="020F0502020204030204" pitchFamily="34" charset="0"/>
                <a:hlinkClick r:id="rId8"/>
              </a:rPr>
              <a:t> dans les carcases </a:t>
            </a:r>
            <a:r>
              <a:rPr lang="en-CA" altLang="en-US" sz="1400" dirty="0" err="1">
                <a:cs typeface="Calibri" panose="020F0502020204030204" pitchFamily="34" charset="0"/>
                <a:hlinkClick r:id="rId8"/>
              </a:rPr>
              <a:t>en</a:t>
            </a:r>
            <a:r>
              <a:rPr lang="en-CA" altLang="en-US" sz="1400" dirty="0">
                <a:cs typeface="Calibri" panose="020F0502020204030204" pitchFamily="34" charset="0"/>
                <a:hlinkClick r:id="rId8"/>
              </a:rPr>
              <a:t> </a:t>
            </a:r>
            <a:r>
              <a:rPr lang="en-CA" altLang="en-US" sz="1400" dirty="0" err="1">
                <a:cs typeface="Calibri" panose="020F0502020204030204" pitchFamily="34" charset="0"/>
                <a:hlinkClick r:id="rId8"/>
              </a:rPr>
              <a:t>décomposition</a:t>
            </a:r>
            <a:r>
              <a:rPr lang="en-CA" altLang="en-US" sz="1400" dirty="0">
                <a:cs typeface="Calibri" panose="020F0502020204030204" pitchFamily="34" charset="0"/>
                <a:hlinkClick r:id="rId8"/>
              </a:rPr>
              <a:t> sur le terrain dans trois zones </a:t>
            </a:r>
            <a:r>
              <a:rPr lang="en-CA" altLang="en-US" sz="1400" dirty="0" err="1">
                <a:cs typeface="Calibri" panose="020F0502020204030204" pitchFamily="34" charset="0"/>
                <a:hlinkClick r:id="rId8"/>
              </a:rPr>
              <a:t>climatiques</a:t>
            </a:r>
            <a:r>
              <a:rPr lang="en-CA" altLang="en-US" sz="1400" dirty="0">
                <a:cs typeface="Calibri" panose="020F0502020204030204" pitchFamily="34" charset="0"/>
                <a:hlinkClick r:id="rId8"/>
              </a:rPr>
              <a:t> </a:t>
            </a:r>
            <a:r>
              <a:rPr lang="en-CA" altLang="en-US" sz="1400" dirty="0" err="1">
                <a:cs typeface="Calibri" panose="020F0502020204030204" pitchFamily="34" charset="0"/>
                <a:hlinkClick r:id="rId8"/>
              </a:rPr>
              <a:t>australiennes</a:t>
            </a:r>
            <a:endParaRPr lang="en-CA" altLang="en-US" sz="1400" dirty="0">
              <a:cs typeface="Calibri" panose="020F0502020204030204" pitchFamily="34" charset="0"/>
            </a:endParaRPr>
          </a:p>
          <a:p>
            <a:r>
              <a:rPr lang="en-CA" altLang="en-US" sz="1400" dirty="0" err="1">
                <a:cs typeface="Calibri" panose="020F0502020204030204" pitchFamily="34" charset="0"/>
                <a:hlinkClick r:id="rId9"/>
              </a:rPr>
              <a:t>Dynamique</a:t>
            </a:r>
            <a:r>
              <a:rPr lang="en-CA" altLang="en-US" sz="1400" dirty="0">
                <a:cs typeface="Calibri" panose="020F0502020204030204" pitchFamily="34" charset="0"/>
                <a:hlinkClick r:id="rId9"/>
              </a:rPr>
              <a:t> </a:t>
            </a:r>
            <a:r>
              <a:rPr lang="en-CA" altLang="en-US" sz="1400" dirty="0" err="1">
                <a:cs typeface="Calibri" panose="020F0502020204030204" pitchFamily="34" charset="0"/>
                <a:hlinkClick r:id="rId9"/>
              </a:rPr>
              <a:t>spatio-temporelle</a:t>
            </a:r>
            <a:r>
              <a:rPr lang="en-CA" altLang="en-US" sz="1400" dirty="0">
                <a:cs typeface="Calibri" panose="020F0502020204030204" pitchFamily="34" charset="0"/>
                <a:hlinkClick r:id="rId9"/>
              </a:rPr>
              <a:t> de </a:t>
            </a:r>
            <a:r>
              <a:rPr lang="en-CA" altLang="en-US" sz="1400" dirty="0" err="1">
                <a:cs typeface="Calibri" panose="020F0502020204030204" pitchFamily="34" charset="0"/>
                <a:hlinkClick r:id="rId9"/>
              </a:rPr>
              <a:t>l'émergence</a:t>
            </a:r>
            <a:r>
              <a:rPr lang="en-CA" altLang="en-US" sz="1400" dirty="0">
                <a:cs typeface="Calibri" panose="020F0502020204030204" pitchFamily="34" charset="0"/>
                <a:hlinkClick r:id="rId9"/>
              </a:rPr>
              <a:t> de la </a:t>
            </a:r>
            <a:r>
              <a:rPr lang="en-CA" altLang="en-US" sz="1400" dirty="0" err="1">
                <a:cs typeface="Calibri" panose="020F0502020204030204" pitchFamily="34" charset="0"/>
                <a:hlinkClick r:id="rId9"/>
              </a:rPr>
              <a:t>fièvre</a:t>
            </a:r>
            <a:r>
              <a:rPr lang="en-CA" altLang="en-US" sz="1400" dirty="0">
                <a:cs typeface="Calibri" panose="020F0502020204030204" pitchFamily="34" charset="0"/>
                <a:hlinkClick r:id="rId9"/>
              </a:rPr>
              <a:t> </a:t>
            </a:r>
            <a:r>
              <a:rPr lang="en-CA" altLang="en-US" sz="1400" dirty="0" err="1">
                <a:cs typeface="Calibri" panose="020F0502020204030204" pitchFamily="34" charset="0"/>
                <a:hlinkClick r:id="rId9"/>
              </a:rPr>
              <a:t>aphteuse</a:t>
            </a:r>
            <a:r>
              <a:rPr lang="en-CA" altLang="en-US" sz="1400" dirty="0">
                <a:cs typeface="Calibri" panose="020F0502020204030204" pitchFamily="34" charset="0"/>
                <a:hlinkClick r:id="rId9"/>
              </a:rPr>
              <a:t>, de la </a:t>
            </a:r>
            <a:r>
              <a:rPr lang="en-CA" altLang="en-US" sz="1400" dirty="0" err="1">
                <a:cs typeface="Calibri" panose="020F0502020204030204" pitchFamily="34" charset="0"/>
                <a:hlinkClick r:id="rId9"/>
              </a:rPr>
              <a:t>fièvre</a:t>
            </a:r>
            <a:r>
              <a:rPr lang="en-CA" altLang="en-US" sz="1400" dirty="0">
                <a:cs typeface="Calibri" panose="020F0502020204030204" pitchFamily="34" charset="0"/>
                <a:hlinkClick r:id="rId9"/>
              </a:rPr>
              <a:t> </a:t>
            </a:r>
            <a:r>
              <a:rPr lang="en-CA" altLang="en-US" sz="1400" dirty="0" err="1">
                <a:cs typeface="Calibri" panose="020F0502020204030204" pitchFamily="34" charset="0"/>
                <a:hlinkClick r:id="rId9"/>
              </a:rPr>
              <a:t>catarrhale</a:t>
            </a:r>
            <a:r>
              <a:rPr lang="en-CA" altLang="en-US" sz="1400" dirty="0">
                <a:cs typeface="Calibri" panose="020F0502020204030204" pitchFamily="34" charset="0"/>
                <a:hlinkClick r:id="rId9"/>
              </a:rPr>
              <a:t> ovine et de la </a:t>
            </a:r>
            <a:r>
              <a:rPr lang="en-CA" altLang="en-US" sz="1400" dirty="0" err="1">
                <a:cs typeface="Calibri" panose="020F0502020204030204" pitchFamily="34" charset="0"/>
                <a:hlinkClick r:id="rId9"/>
              </a:rPr>
              <a:t>peste</a:t>
            </a:r>
            <a:r>
              <a:rPr lang="en-CA" altLang="en-US" sz="1400" dirty="0">
                <a:cs typeface="Calibri" panose="020F0502020204030204" pitchFamily="34" charset="0"/>
                <a:hlinkClick r:id="rId9"/>
              </a:rPr>
              <a:t> des petits ruminants </a:t>
            </a:r>
            <a:r>
              <a:rPr lang="en-CA" altLang="en-US" sz="1400" dirty="0" err="1">
                <a:cs typeface="Calibri" panose="020F0502020204030204" pitchFamily="34" charset="0"/>
                <a:hlinkClick r:id="rId9"/>
              </a:rPr>
              <a:t>en</a:t>
            </a:r>
            <a:r>
              <a:rPr lang="en-CA" altLang="en-US" sz="1400" dirty="0">
                <a:cs typeface="Calibri" panose="020F0502020204030204" pitchFamily="34" charset="0"/>
                <a:hlinkClick r:id="rId9"/>
              </a:rPr>
              <a:t> Algérie</a:t>
            </a:r>
            <a:endParaRPr lang="en-CA" altLang="en-US" sz="1400" dirty="0">
              <a:cs typeface="Calibri" panose="020F0502020204030204" pitchFamily="34" charset="0"/>
            </a:endParaRPr>
          </a:p>
          <a:p>
            <a:r>
              <a:rPr lang="en-CA" altLang="en-US" sz="1400" dirty="0" err="1">
                <a:cs typeface="Calibri" panose="020F0502020204030204" pitchFamily="34" charset="0"/>
                <a:hlinkClick r:id="rId10"/>
              </a:rPr>
              <a:t>Conséquences</a:t>
            </a:r>
            <a:r>
              <a:rPr lang="en-CA" altLang="en-US" sz="1400" dirty="0">
                <a:cs typeface="Calibri" panose="020F0502020204030204" pitchFamily="34" charset="0"/>
                <a:hlinkClick r:id="rId10"/>
              </a:rPr>
              <a:t> </a:t>
            </a:r>
            <a:r>
              <a:rPr lang="en-CA" altLang="en-US" sz="1400" dirty="0" err="1">
                <a:cs typeface="Calibri" panose="020F0502020204030204" pitchFamily="34" charset="0"/>
                <a:hlinkClick r:id="rId10"/>
              </a:rPr>
              <a:t>épidémiologiques</a:t>
            </a:r>
            <a:r>
              <a:rPr lang="en-CA" altLang="en-US" sz="1400" dirty="0">
                <a:cs typeface="Calibri" panose="020F0502020204030204" pitchFamily="34" charset="0"/>
                <a:hlinkClick r:id="rId10"/>
              </a:rPr>
              <a:t> de la transmission </a:t>
            </a:r>
            <a:r>
              <a:rPr lang="en-CA" altLang="en-US" sz="1400" dirty="0" err="1">
                <a:cs typeface="Calibri" panose="020F0502020204030204" pitchFamily="34" charset="0"/>
                <a:hlinkClick r:id="rId10"/>
              </a:rPr>
              <a:t>préclinique</a:t>
            </a:r>
            <a:r>
              <a:rPr lang="en-CA" altLang="en-US" sz="1400" dirty="0">
                <a:cs typeface="Calibri" panose="020F0502020204030204" pitchFamily="34" charset="0"/>
                <a:hlinkClick r:id="rId10"/>
              </a:rPr>
              <a:t> du virus de la </a:t>
            </a:r>
            <a:r>
              <a:rPr lang="en-CA" altLang="en-US" sz="1400" dirty="0" err="1">
                <a:cs typeface="Calibri" panose="020F0502020204030204" pitchFamily="34" charset="0"/>
                <a:hlinkClick r:id="rId10"/>
              </a:rPr>
              <a:t>fièvre</a:t>
            </a:r>
            <a:r>
              <a:rPr lang="en-CA" altLang="en-US" sz="1400" dirty="0">
                <a:cs typeface="Calibri" panose="020F0502020204030204" pitchFamily="34" charset="0"/>
                <a:hlinkClick r:id="rId10"/>
              </a:rPr>
              <a:t> </a:t>
            </a:r>
            <a:r>
              <a:rPr lang="en-CA" altLang="en-US" sz="1400" dirty="0" err="1">
                <a:cs typeface="Calibri" panose="020F0502020204030204" pitchFamily="34" charset="0"/>
                <a:hlinkClick r:id="rId10"/>
              </a:rPr>
              <a:t>aphteuse</a:t>
            </a:r>
            <a:r>
              <a:rPr lang="en-CA" altLang="en-US" sz="1400" dirty="0">
                <a:cs typeface="Calibri" panose="020F0502020204030204" pitchFamily="34" charset="0"/>
                <a:hlinkClick r:id="rId10"/>
              </a:rPr>
              <a:t> chez les </a:t>
            </a:r>
            <a:r>
              <a:rPr lang="en-CA" altLang="en-US" sz="1400" dirty="0" err="1">
                <a:cs typeface="Calibri" panose="020F0502020204030204" pitchFamily="34" charset="0"/>
                <a:hlinkClick r:id="rId10"/>
              </a:rPr>
              <a:t>bovins</a:t>
            </a:r>
            <a:endParaRPr lang="en-CA" altLang="en-US" sz="1400" dirty="0">
              <a:cs typeface="Calibri" panose="020F0502020204030204" pitchFamily="34" charset="0"/>
            </a:endParaRPr>
          </a:p>
          <a:p>
            <a:r>
              <a:rPr lang="en-CA" altLang="en-US" sz="1400" dirty="0" err="1">
                <a:cs typeface="Calibri" panose="020F0502020204030204" pitchFamily="34" charset="0"/>
                <a:hlinkClick r:id="rId11"/>
              </a:rPr>
              <a:t>Possibilités</a:t>
            </a:r>
            <a:r>
              <a:rPr lang="en-CA" altLang="en-US" sz="1400" dirty="0">
                <a:cs typeface="Calibri" panose="020F0502020204030204" pitchFamily="34" charset="0"/>
                <a:hlinkClick r:id="rId11"/>
              </a:rPr>
              <a:t> </a:t>
            </a:r>
            <a:r>
              <a:rPr lang="en-CA" altLang="en-US" sz="1400" dirty="0" err="1">
                <a:cs typeface="Calibri" panose="020F0502020204030204" pitchFamily="34" charset="0"/>
                <a:hlinkClick r:id="rId11"/>
              </a:rPr>
              <a:t>offertes</a:t>
            </a:r>
            <a:r>
              <a:rPr lang="en-CA" altLang="en-US" sz="1400" dirty="0">
                <a:cs typeface="Calibri" panose="020F0502020204030204" pitchFamily="34" charset="0"/>
                <a:hlinkClick r:id="rId11"/>
              </a:rPr>
              <a:t> par </a:t>
            </a:r>
            <a:r>
              <a:rPr lang="en-CA" altLang="en-US" sz="1400" dirty="0" err="1">
                <a:cs typeface="Calibri" panose="020F0502020204030204" pitchFamily="34" charset="0"/>
                <a:hlinkClick r:id="rId11"/>
              </a:rPr>
              <a:t>l'apprentissage</a:t>
            </a:r>
            <a:r>
              <a:rPr lang="en-CA" altLang="en-US" sz="1400" dirty="0">
                <a:cs typeface="Calibri" panose="020F0502020204030204" pitchFamily="34" charset="0"/>
                <a:hlinkClick r:id="rId11"/>
              </a:rPr>
              <a:t> </a:t>
            </a:r>
            <a:r>
              <a:rPr lang="en-CA" altLang="en-US" sz="1400" dirty="0" err="1">
                <a:cs typeface="Calibri" panose="020F0502020204030204" pitchFamily="34" charset="0"/>
                <a:hlinkClick r:id="rId11"/>
              </a:rPr>
              <a:t>automatique</a:t>
            </a:r>
            <a:r>
              <a:rPr lang="en-CA" altLang="en-US" sz="1400" dirty="0">
                <a:cs typeface="Calibri" panose="020F0502020204030204" pitchFamily="34" charset="0"/>
                <a:hlinkClick r:id="rId11"/>
              </a:rPr>
              <a:t> pour </a:t>
            </a:r>
            <a:r>
              <a:rPr lang="en-CA" altLang="en-US" sz="1400" dirty="0" err="1">
                <a:cs typeface="Calibri" panose="020F0502020204030204" pitchFamily="34" charset="0"/>
                <a:hlinkClick r:id="rId11"/>
              </a:rPr>
              <a:t>prédire</a:t>
            </a:r>
            <a:r>
              <a:rPr lang="en-CA" altLang="en-US" sz="1400" dirty="0">
                <a:cs typeface="Calibri" panose="020F0502020204030204" pitchFamily="34" charset="0"/>
                <a:hlinkClick r:id="rId11"/>
              </a:rPr>
              <a:t> la neutralisation </a:t>
            </a:r>
            <a:r>
              <a:rPr lang="en-CA" altLang="en-US" sz="1400" dirty="0" err="1">
                <a:cs typeface="Calibri" panose="020F0502020204030204" pitchFamily="34" charset="0"/>
                <a:hlinkClick r:id="rId11"/>
              </a:rPr>
              <a:t>croisée</a:t>
            </a:r>
            <a:r>
              <a:rPr lang="en-CA" altLang="en-US" sz="1400" dirty="0">
                <a:cs typeface="Calibri" panose="020F0502020204030204" pitchFamily="34" charset="0"/>
                <a:hlinkClick r:id="rId11"/>
              </a:rPr>
              <a:t> dans le </a:t>
            </a:r>
            <a:r>
              <a:rPr lang="en-CA" altLang="en-US" sz="1400" dirty="0" err="1">
                <a:cs typeface="Calibri" panose="020F0502020204030204" pitchFamily="34" charset="0"/>
                <a:hlinkClick r:id="rId11"/>
              </a:rPr>
              <a:t>sérotype</a:t>
            </a:r>
            <a:r>
              <a:rPr lang="en-CA" altLang="en-US" sz="1400" dirty="0">
                <a:cs typeface="Calibri" panose="020F0502020204030204" pitchFamily="34" charset="0"/>
                <a:hlinkClick r:id="rId11"/>
              </a:rPr>
              <a:t> O du virus de la </a:t>
            </a:r>
            <a:r>
              <a:rPr lang="en-CA" altLang="en-US" sz="1400" dirty="0" err="1">
                <a:cs typeface="Calibri" panose="020F0502020204030204" pitchFamily="34" charset="0"/>
                <a:hlinkClick r:id="rId11"/>
              </a:rPr>
              <a:t>fièvre</a:t>
            </a:r>
            <a:r>
              <a:rPr lang="en-CA" altLang="en-US" sz="1400" dirty="0">
                <a:cs typeface="Calibri" panose="020F0502020204030204" pitchFamily="34" charset="0"/>
                <a:hlinkClick r:id="rId11"/>
              </a:rPr>
              <a:t> </a:t>
            </a:r>
            <a:r>
              <a:rPr lang="en-CA" altLang="en-US" sz="1400" dirty="0" err="1">
                <a:cs typeface="Calibri" panose="020F0502020204030204" pitchFamily="34" charset="0"/>
                <a:hlinkClick r:id="rId11"/>
              </a:rPr>
              <a:t>aphteuse</a:t>
            </a:r>
            <a:endParaRPr lang="en-CA" altLang="en-US" sz="1400" dirty="0">
              <a:cs typeface="Calibri" panose="020F0502020204030204" pitchFamily="34" charset="0"/>
            </a:endParaRPr>
          </a:p>
          <a:p>
            <a:r>
              <a:rPr lang="en-CA" altLang="en-US" sz="1400" dirty="0">
                <a:cs typeface="Calibri" panose="020F0502020204030204" pitchFamily="34" charset="0"/>
                <a:hlinkClick r:id="rId12"/>
              </a:rPr>
              <a:t>Surveillance du virus de Schmallenberg, du virus de la </a:t>
            </a:r>
            <a:r>
              <a:rPr lang="en-CA" altLang="en-US" sz="1400" dirty="0" err="1">
                <a:cs typeface="Calibri" panose="020F0502020204030204" pitchFamily="34" charset="0"/>
                <a:hlinkClick r:id="rId12"/>
              </a:rPr>
              <a:t>fièvre</a:t>
            </a:r>
            <a:r>
              <a:rPr lang="en-CA" altLang="en-US" sz="1400" dirty="0">
                <a:cs typeface="Calibri" panose="020F0502020204030204" pitchFamily="34" charset="0"/>
                <a:hlinkClick r:id="rId12"/>
              </a:rPr>
              <a:t> </a:t>
            </a:r>
            <a:r>
              <a:rPr lang="en-CA" altLang="en-US" sz="1400" dirty="0" err="1">
                <a:cs typeface="Calibri" panose="020F0502020204030204" pitchFamily="34" charset="0"/>
                <a:hlinkClick r:id="rId12"/>
              </a:rPr>
              <a:t>catarrhale</a:t>
            </a:r>
            <a:r>
              <a:rPr lang="en-CA" altLang="en-US" sz="1400" dirty="0">
                <a:cs typeface="Calibri" panose="020F0502020204030204" pitchFamily="34" charset="0"/>
                <a:hlinkClick r:id="rId12"/>
              </a:rPr>
              <a:t> ovine et du virus de la </a:t>
            </a:r>
            <a:r>
              <a:rPr lang="en-CA" altLang="en-US" sz="1400" dirty="0" err="1">
                <a:cs typeface="Calibri" panose="020F0502020204030204" pitchFamily="34" charset="0"/>
                <a:hlinkClick r:id="rId12"/>
              </a:rPr>
              <a:t>maladie</a:t>
            </a:r>
            <a:r>
              <a:rPr lang="en-CA" altLang="en-US" sz="1400" dirty="0">
                <a:cs typeface="Calibri" panose="020F0502020204030204" pitchFamily="34" charset="0"/>
                <a:hlinkClick r:id="rId12"/>
              </a:rPr>
              <a:t> </a:t>
            </a:r>
            <a:r>
              <a:rPr lang="en-CA" altLang="en-US" sz="1400" dirty="0" err="1">
                <a:cs typeface="Calibri" panose="020F0502020204030204" pitchFamily="34" charset="0"/>
                <a:hlinkClick r:id="rId12"/>
              </a:rPr>
              <a:t>hémorragique</a:t>
            </a:r>
            <a:r>
              <a:rPr lang="en-CA" altLang="en-US" sz="1400" dirty="0">
                <a:cs typeface="Calibri" panose="020F0502020204030204" pitchFamily="34" charset="0"/>
                <a:hlinkClick r:id="rId12"/>
              </a:rPr>
              <a:t> </a:t>
            </a:r>
            <a:r>
              <a:rPr lang="en-CA" altLang="en-US" sz="1400" dirty="0" err="1">
                <a:cs typeface="Calibri" panose="020F0502020204030204" pitchFamily="34" charset="0"/>
                <a:hlinkClick r:id="rId12"/>
              </a:rPr>
              <a:t>épizootique</a:t>
            </a:r>
            <a:r>
              <a:rPr lang="en-CA" altLang="en-US" sz="1400" dirty="0">
                <a:cs typeface="Calibri" panose="020F0502020204030204" pitchFamily="34" charset="0"/>
                <a:hlinkClick r:id="rId12"/>
              </a:rPr>
              <a:t> chez les </a:t>
            </a:r>
            <a:r>
              <a:rPr lang="en-CA" altLang="en-US" sz="1400" dirty="0" err="1">
                <a:cs typeface="Calibri" panose="020F0502020204030204" pitchFamily="34" charset="0"/>
                <a:hlinkClick r:id="rId12"/>
              </a:rPr>
              <a:t>moucherons</a:t>
            </a:r>
            <a:r>
              <a:rPr lang="en-CA" altLang="en-US" sz="1400" dirty="0">
                <a:cs typeface="Calibri" panose="020F0502020204030204" pitchFamily="34" charset="0"/>
                <a:hlinkClick r:id="rId12"/>
              </a:rPr>
              <a:t> piqueurs </a:t>
            </a:r>
            <a:r>
              <a:rPr lang="en-CA" altLang="en-US" sz="1400" dirty="0" err="1">
                <a:cs typeface="Calibri" panose="020F0502020204030204" pitchFamily="34" charset="0"/>
                <a:hlinkClick r:id="rId12"/>
              </a:rPr>
              <a:t>en</a:t>
            </a:r>
            <a:r>
              <a:rPr lang="en-CA" altLang="en-US" sz="1400" dirty="0">
                <a:cs typeface="Calibri" panose="020F0502020204030204" pitchFamily="34" charset="0"/>
                <a:hlinkClick r:id="rId12"/>
              </a:rPr>
              <a:t> </a:t>
            </a:r>
            <a:r>
              <a:rPr lang="en-CA" altLang="en-US" sz="1400" dirty="0" err="1">
                <a:cs typeface="Calibri" panose="020F0502020204030204" pitchFamily="34" charset="0"/>
                <a:hlinkClick r:id="rId12"/>
              </a:rPr>
              <a:t>Allemagne</a:t>
            </a:r>
            <a:r>
              <a:rPr lang="en-CA" altLang="en-US" sz="1400" dirty="0">
                <a:cs typeface="Calibri" panose="020F0502020204030204" pitchFamily="34" charset="0"/>
                <a:hlinkClick r:id="rId12"/>
              </a:rPr>
              <a:t> 2019-2023</a:t>
            </a:r>
            <a:endParaRPr lang="en-CA" altLang="en-US" sz="1400" dirty="0">
              <a:cs typeface="Calibri" panose="020F0502020204030204" pitchFamily="34" charset="0"/>
            </a:endParaRPr>
          </a:p>
          <a:p>
            <a:r>
              <a:rPr lang="en-CA" altLang="en-US" sz="1400" dirty="0" err="1">
                <a:cs typeface="Calibri" panose="020F0502020204030204" pitchFamily="34" charset="0"/>
                <a:hlinkClick r:id="rId13"/>
              </a:rPr>
              <a:t>Réplication</a:t>
            </a:r>
            <a:r>
              <a:rPr lang="en-CA" altLang="en-US" sz="1400" dirty="0">
                <a:cs typeface="Calibri" panose="020F0502020204030204" pitchFamily="34" charset="0"/>
                <a:hlinkClick r:id="rId13"/>
              </a:rPr>
              <a:t> et virulence chez les </a:t>
            </a:r>
            <a:r>
              <a:rPr lang="en-CA" altLang="en-US" sz="1400" dirty="0" err="1">
                <a:cs typeface="Calibri" panose="020F0502020204030204" pitchFamily="34" charset="0"/>
                <a:hlinkClick r:id="rId13"/>
              </a:rPr>
              <a:t>bovins</a:t>
            </a:r>
            <a:r>
              <a:rPr lang="en-CA" altLang="en-US" sz="1400" dirty="0">
                <a:cs typeface="Calibri" panose="020F0502020204030204" pitchFamily="34" charset="0"/>
                <a:hlinkClick r:id="rId13"/>
              </a:rPr>
              <a:t> du premier virus de la </a:t>
            </a:r>
            <a:r>
              <a:rPr lang="en-CA" altLang="en-US" sz="1400" dirty="0" err="1">
                <a:cs typeface="Calibri" panose="020F0502020204030204" pitchFamily="34" charset="0"/>
                <a:hlinkClick r:id="rId13"/>
              </a:rPr>
              <a:t>dermatose</a:t>
            </a:r>
            <a:r>
              <a:rPr lang="en-CA" altLang="en-US" sz="1400" dirty="0">
                <a:cs typeface="Calibri" panose="020F0502020204030204" pitchFamily="34" charset="0"/>
                <a:hlinkClick r:id="rId13"/>
              </a:rPr>
              <a:t> </a:t>
            </a:r>
            <a:r>
              <a:rPr lang="en-CA" altLang="en-US" sz="1400" dirty="0" err="1">
                <a:cs typeface="Calibri" panose="020F0502020204030204" pitchFamily="34" charset="0"/>
                <a:hlinkClick r:id="rId13"/>
              </a:rPr>
              <a:t>nodulaire</a:t>
            </a:r>
            <a:r>
              <a:rPr lang="en-CA" altLang="en-US" sz="1400" dirty="0">
                <a:cs typeface="Calibri" panose="020F0502020204030204" pitchFamily="34" charset="0"/>
                <a:hlinkClick r:id="rId13"/>
              </a:rPr>
              <a:t> </a:t>
            </a:r>
            <a:r>
              <a:rPr lang="en-CA" altLang="en-US" sz="1400" dirty="0" err="1">
                <a:cs typeface="Calibri" panose="020F0502020204030204" pitchFamily="34" charset="0"/>
                <a:hlinkClick r:id="rId13"/>
              </a:rPr>
              <a:t>contagieuse</a:t>
            </a:r>
            <a:r>
              <a:rPr lang="en-CA" altLang="en-US" sz="1400" dirty="0">
                <a:cs typeface="Calibri" panose="020F0502020204030204" pitchFamily="34" charset="0"/>
                <a:hlinkClick r:id="rId13"/>
              </a:rPr>
              <a:t> </a:t>
            </a:r>
            <a:r>
              <a:rPr lang="en-CA" altLang="en-US" sz="1400" dirty="0" err="1">
                <a:cs typeface="Calibri" panose="020F0502020204030204" pitchFamily="34" charset="0"/>
                <a:hlinkClick r:id="rId13"/>
              </a:rPr>
              <a:t>isolé</a:t>
            </a:r>
            <a:r>
              <a:rPr lang="en-CA" altLang="en-US" sz="1400" dirty="0">
                <a:cs typeface="Calibri" panose="020F0502020204030204" pitchFamily="34" charset="0"/>
                <a:hlinkClick r:id="rId13"/>
              </a:rPr>
              <a:t> au Xinjiang, </a:t>
            </a:r>
            <a:r>
              <a:rPr lang="en-CA" altLang="en-US" sz="1400" dirty="0" err="1">
                <a:cs typeface="Calibri" panose="020F0502020204030204" pitchFamily="34" charset="0"/>
                <a:hlinkClick r:id="rId13"/>
              </a:rPr>
              <a:t>en</a:t>
            </a:r>
            <a:r>
              <a:rPr lang="en-CA" altLang="en-US" sz="1400" dirty="0">
                <a:cs typeface="Calibri" panose="020F0502020204030204" pitchFamily="34" charset="0"/>
                <a:hlinkClick r:id="rId13"/>
              </a:rPr>
              <a:t> Chine (2019)</a:t>
            </a:r>
            <a:endParaRPr lang="en-CA" altLang="en-US" sz="1400" dirty="0">
              <a:cs typeface="Calibri" panose="020F0502020204030204" pitchFamily="34" charset="0"/>
            </a:endParaRPr>
          </a:p>
          <a:p>
            <a:r>
              <a:rPr lang="en-CA" altLang="en-US" sz="1400" dirty="0" err="1">
                <a:cs typeface="Calibri" panose="020F0502020204030204" pitchFamily="34" charset="0"/>
                <a:hlinkClick r:id="rId14"/>
              </a:rPr>
              <a:t>Évolution</a:t>
            </a:r>
            <a:r>
              <a:rPr lang="en-CA" altLang="en-US" sz="1400" dirty="0">
                <a:cs typeface="Calibri" panose="020F0502020204030204" pitchFamily="34" charset="0"/>
                <a:hlinkClick r:id="rId14"/>
              </a:rPr>
              <a:t> </a:t>
            </a:r>
            <a:r>
              <a:rPr lang="en-CA" altLang="en-US" sz="1400" dirty="0" err="1">
                <a:cs typeface="Calibri" panose="020F0502020204030204" pitchFamily="34" charset="0"/>
                <a:hlinkClick r:id="rId14"/>
              </a:rPr>
              <a:t>génomique</a:t>
            </a:r>
            <a:r>
              <a:rPr lang="en-CA" altLang="en-US" sz="1400" dirty="0">
                <a:cs typeface="Calibri" panose="020F0502020204030204" pitchFamily="34" charset="0"/>
                <a:hlinkClick r:id="rId14"/>
              </a:rPr>
              <a:t> de Salmonella Dublin chez les </a:t>
            </a:r>
            <a:r>
              <a:rPr lang="en-CA" altLang="en-US" sz="1400" dirty="0" err="1">
                <a:cs typeface="Calibri" panose="020F0502020204030204" pitchFamily="34" charset="0"/>
                <a:hlinkClick r:id="rId14"/>
              </a:rPr>
              <a:t>bovins</a:t>
            </a:r>
            <a:r>
              <a:rPr lang="en-CA" altLang="en-US" sz="1400" dirty="0">
                <a:cs typeface="Calibri" panose="020F0502020204030204" pitchFamily="34" charset="0"/>
                <a:hlinkClick r:id="rId14"/>
              </a:rPr>
              <a:t> et les </a:t>
            </a:r>
            <a:r>
              <a:rPr lang="en-CA" altLang="en-US" sz="1400" dirty="0" err="1">
                <a:cs typeface="Calibri" panose="020F0502020204030204" pitchFamily="34" charset="0"/>
                <a:hlinkClick r:id="rId14"/>
              </a:rPr>
              <a:t>humains</a:t>
            </a:r>
            <a:r>
              <a:rPr lang="en-CA" altLang="en-US" sz="1400" dirty="0">
                <a:cs typeface="Calibri" panose="020F0502020204030204" pitchFamily="34" charset="0"/>
                <a:hlinkClick r:id="rId14"/>
              </a:rPr>
              <a:t> aux États-Unis</a:t>
            </a:r>
            <a:endParaRPr lang="en-CA" altLang="en-US" sz="1400" dirty="0">
              <a:cs typeface="Calibri" panose="020F0502020204030204" pitchFamily="34" charset="0"/>
            </a:endParaRPr>
          </a:p>
          <a:p>
            <a:r>
              <a:rPr lang="en-CA" altLang="en-US" sz="1400" dirty="0">
                <a:cs typeface="Calibri" panose="020F0502020204030204" pitchFamily="34" charset="0"/>
                <a:hlinkClick r:id="rId15"/>
              </a:rPr>
              <a:t>Étude </a:t>
            </a:r>
            <a:r>
              <a:rPr lang="en-CA" altLang="en-US" sz="1400" dirty="0" err="1">
                <a:cs typeface="Calibri" panose="020F0502020204030204" pitchFamily="34" charset="0"/>
                <a:hlinkClick r:id="rId15"/>
              </a:rPr>
              <a:t>rétrospective</a:t>
            </a:r>
            <a:r>
              <a:rPr lang="en-CA" altLang="en-US" sz="1400" dirty="0">
                <a:cs typeface="Calibri" panose="020F0502020204030204" pitchFamily="34" charset="0"/>
                <a:hlinkClick r:id="rId15"/>
              </a:rPr>
              <a:t> de la </a:t>
            </a:r>
            <a:r>
              <a:rPr lang="en-CA" altLang="en-US" sz="1400" dirty="0" err="1">
                <a:cs typeface="Calibri" panose="020F0502020204030204" pitchFamily="34" charset="0"/>
                <a:hlinkClick r:id="rId15"/>
              </a:rPr>
              <a:t>besnoitiose</a:t>
            </a:r>
            <a:r>
              <a:rPr lang="en-CA" altLang="en-US" sz="1400" dirty="0">
                <a:cs typeface="Calibri" panose="020F0502020204030204" pitchFamily="34" charset="0"/>
                <a:hlinkClick r:id="rId15"/>
              </a:rPr>
              <a:t> bovine dans la </a:t>
            </a:r>
            <a:r>
              <a:rPr lang="en-CA" altLang="en-US" sz="1400" dirty="0" err="1">
                <a:cs typeface="Calibri" panose="020F0502020204030204" pitchFamily="34" charset="0"/>
                <a:hlinkClick r:id="rId15"/>
              </a:rPr>
              <a:t>région</a:t>
            </a:r>
            <a:r>
              <a:rPr lang="en-CA" altLang="en-US" sz="1400" dirty="0">
                <a:cs typeface="Calibri" panose="020F0502020204030204" pitchFamily="34" charset="0"/>
                <a:hlinkClick r:id="rId15"/>
              </a:rPr>
              <a:t> Auvergne Rhône-Alpes </a:t>
            </a:r>
            <a:r>
              <a:rPr lang="en-CA" altLang="en-US" sz="1400" dirty="0" err="1">
                <a:cs typeface="Calibri" panose="020F0502020204030204" pitchFamily="34" charset="0"/>
                <a:hlinkClick r:id="rId15"/>
              </a:rPr>
              <a:t>en</a:t>
            </a:r>
            <a:r>
              <a:rPr lang="en-CA" altLang="en-US" sz="1400" dirty="0">
                <a:cs typeface="Calibri" panose="020F0502020204030204" pitchFamily="34" charset="0"/>
                <a:hlinkClick r:id="rId15"/>
              </a:rPr>
              <a:t> France</a:t>
            </a:r>
            <a:endParaRPr lang="en-CA" altLang="en-US" sz="1400" dirty="0">
              <a:cs typeface="Calibri" panose="020F0502020204030204" pitchFamily="34" charset="0"/>
            </a:endParaRPr>
          </a:p>
          <a:p>
            <a:r>
              <a:rPr lang="en-CA" altLang="en-US" sz="1400" dirty="0">
                <a:cs typeface="Calibri" panose="020F0502020204030204" pitchFamily="34" charset="0"/>
                <a:hlinkClick r:id="rId16"/>
              </a:rPr>
              <a:t>Première isolation et </a:t>
            </a:r>
            <a:r>
              <a:rPr lang="en-CA" altLang="en-US" sz="1400" dirty="0" err="1">
                <a:cs typeface="Calibri" panose="020F0502020204030204" pitchFamily="34" charset="0"/>
                <a:hlinkClick r:id="rId16"/>
              </a:rPr>
              <a:t>caractérisation</a:t>
            </a:r>
            <a:r>
              <a:rPr lang="en-CA" altLang="en-US" sz="1400" dirty="0">
                <a:cs typeface="Calibri" panose="020F0502020204030204" pitchFamily="34" charset="0"/>
                <a:hlinkClick r:id="rId16"/>
              </a:rPr>
              <a:t> du virus parainfluenza </a:t>
            </a:r>
            <a:r>
              <a:rPr lang="en-CA" altLang="en-US" sz="1400" dirty="0" err="1">
                <a:cs typeface="Calibri" panose="020F0502020204030204" pitchFamily="34" charset="0"/>
                <a:hlinkClick r:id="rId16"/>
              </a:rPr>
              <a:t>caprin</a:t>
            </a:r>
            <a:r>
              <a:rPr lang="en-CA" altLang="en-US" sz="1400" dirty="0">
                <a:cs typeface="Calibri" panose="020F0502020204030204" pitchFamily="34" charset="0"/>
                <a:hlinkClick r:id="rId16"/>
              </a:rPr>
              <a:t> de type 3 chez les </a:t>
            </a:r>
            <a:r>
              <a:rPr lang="en-CA" altLang="en-US" sz="1400" dirty="0" err="1">
                <a:cs typeface="Calibri" panose="020F0502020204030204" pitchFamily="34" charset="0"/>
                <a:hlinkClick r:id="rId16"/>
              </a:rPr>
              <a:t>bovins</a:t>
            </a:r>
            <a:r>
              <a:rPr lang="en-CA" altLang="en-US" sz="1400" dirty="0">
                <a:cs typeface="Calibri" panose="020F0502020204030204" pitchFamily="34" charset="0"/>
                <a:hlinkClick r:id="rId16"/>
              </a:rPr>
              <a:t> </a:t>
            </a:r>
            <a:r>
              <a:rPr lang="en-CA" altLang="en-US" sz="1400" dirty="0" err="1">
                <a:cs typeface="Calibri" panose="020F0502020204030204" pitchFamily="34" charset="0"/>
                <a:hlinkClick r:id="rId16"/>
              </a:rPr>
              <a:t>en</a:t>
            </a:r>
            <a:r>
              <a:rPr lang="en-CA" altLang="en-US" sz="1400" dirty="0">
                <a:cs typeface="Calibri" panose="020F0502020204030204" pitchFamily="34" charset="0"/>
                <a:hlinkClick r:id="rId16"/>
              </a:rPr>
              <a:t> Chine</a:t>
            </a:r>
            <a:endParaRPr lang="en-CA" altLang="en-US" sz="1400" dirty="0">
              <a:cs typeface="Calibri" panose="020F0502020204030204" pitchFamily="34" charset="0"/>
            </a:endParaRPr>
          </a:p>
          <a:p>
            <a:r>
              <a:rPr lang="en-CA" altLang="en-US" sz="1400" dirty="0">
                <a:cs typeface="Calibri" panose="020F0502020204030204" pitchFamily="34" charset="0"/>
                <a:hlinkClick r:id="rId17"/>
              </a:rPr>
              <a:t>Permissivité du bison </a:t>
            </a:r>
            <a:r>
              <a:rPr lang="en-CA" altLang="en-US" sz="1400" dirty="0" err="1">
                <a:cs typeface="Calibri" panose="020F0502020204030204" pitchFamily="34" charset="0"/>
                <a:hlinkClick r:id="rId17"/>
              </a:rPr>
              <a:t>américain</a:t>
            </a:r>
            <a:r>
              <a:rPr lang="en-CA" altLang="en-US" sz="1400" dirty="0">
                <a:cs typeface="Calibri" panose="020F0502020204030204" pitchFamily="34" charset="0"/>
                <a:hlinkClick r:id="rId17"/>
              </a:rPr>
              <a:t> à </a:t>
            </a:r>
            <a:r>
              <a:rPr lang="en-CA" altLang="en-US" sz="1400" dirty="0" err="1">
                <a:cs typeface="Calibri" panose="020F0502020204030204" pitchFamily="34" charset="0"/>
                <a:hlinkClick r:id="rId17"/>
              </a:rPr>
              <a:t>l'infection</a:t>
            </a:r>
            <a:r>
              <a:rPr lang="en-CA" altLang="en-US" sz="1400" dirty="0">
                <a:cs typeface="Calibri" panose="020F0502020204030204" pitchFamily="34" charset="0"/>
                <a:hlinkClick r:id="rId17"/>
              </a:rPr>
              <a:t> par le coronavirus 2 du syndrome </a:t>
            </a:r>
            <a:r>
              <a:rPr lang="en-CA" altLang="en-US" sz="1400" dirty="0" err="1">
                <a:cs typeface="Calibri" panose="020F0502020204030204" pitchFamily="34" charset="0"/>
                <a:hlinkClick r:id="rId17"/>
              </a:rPr>
              <a:t>respiratoire</a:t>
            </a:r>
            <a:r>
              <a:rPr lang="en-CA" altLang="en-US" sz="1400" dirty="0">
                <a:cs typeface="Calibri" panose="020F0502020204030204" pitchFamily="34" charset="0"/>
                <a:hlinkClick r:id="rId17"/>
              </a:rPr>
              <a:t> </a:t>
            </a:r>
            <a:r>
              <a:rPr lang="en-CA" altLang="en-US" sz="1400" dirty="0" err="1">
                <a:cs typeface="Calibri" panose="020F0502020204030204" pitchFamily="34" charset="0"/>
                <a:hlinkClick r:id="rId17"/>
              </a:rPr>
              <a:t>aigu</a:t>
            </a:r>
            <a:r>
              <a:rPr lang="en-CA" altLang="en-US" sz="1400" dirty="0">
                <a:cs typeface="Calibri" panose="020F0502020204030204" pitchFamily="34" charset="0"/>
                <a:hlinkClick r:id="rId17"/>
              </a:rPr>
              <a:t> </a:t>
            </a:r>
            <a:r>
              <a:rPr lang="en-CA" altLang="en-US" sz="1400" dirty="0" err="1">
                <a:cs typeface="Calibri" panose="020F0502020204030204" pitchFamily="34" charset="0"/>
                <a:hlinkClick r:id="rId17"/>
              </a:rPr>
              <a:t>sévère</a:t>
            </a:r>
            <a:endParaRPr lang="en-CA" altLang="en-US" sz="1400" dirty="0">
              <a:cs typeface="Calibri" panose="020F0502020204030204" pitchFamily="34" charset="0"/>
            </a:endParaRPr>
          </a:p>
          <a:p>
            <a:r>
              <a:rPr lang="en-CA" altLang="en-US" sz="1400" dirty="0">
                <a:cs typeface="Calibri" panose="020F0502020204030204" pitchFamily="34" charset="0"/>
                <a:hlinkClick r:id="rId18"/>
              </a:rPr>
              <a:t>La première identification du </a:t>
            </a:r>
            <a:r>
              <a:rPr lang="en-CA" altLang="en-US" sz="1400" dirty="0" err="1">
                <a:cs typeface="Calibri" panose="020F0502020204030204" pitchFamily="34" charset="0"/>
                <a:hlinkClick r:id="rId18"/>
              </a:rPr>
              <a:t>Tusavirus</a:t>
            </a:r>
            <a:r>
              <a:rPr lang="en-CA" altLang="en-US" sz="1400" dirty="0">
                <a:cs typeface="Calibri" panose="020F0502020204030204" pitchFamily="34" charset="0"/>
                <a:hlinkClick r:id="rId18"/>
              </a:rPr>
              <a:t> dans les </a:t>
            </a:r>
            <a:r>
              <a:rPr lang="en-CA" altLang="en-US" sz="1400" dirty="0" err="1">
                <a:cs typeface="Calibri" panose="020F0502020204030204" pitchFamily="34" charset="0"/>
                <a:hlinkClick r:id="rId18"/>
              </a:rPr>
              <a:t>tissus</a:t>
            </a:r>
            <a:r>
              <a:rPr lang="en-CA" altLang="en-US" sz="1400" dirty="0">
                <a:cs typeface="Calibri" panose="020F0502020204030204" pitchFamily="34" charset="0"/>
                <a:hlinkClick r:id="rId18"/>
              </a:rPr>
              <a:t> </a:t>
            </a:r>
            <a:r>
              <a:rPr lang="en-CA" altLang="en-US" sz="1400" dirty="0" err="1">
                <a:cs typeface="Calibri" panose="020F0502020204030204" pitchFamily="34" charset="0"/>
                <a:hlinkClick r:id="rId18"/>
              </a:rPr>
              <a:t>intestinaux</a:t>
            </a:r>
            <a:r>
              <a:rPr lang="en-CA" altLang="en-US" sz="1400" dirty="0">
                <a:cs typeface="Calibri" panose="020F0502020204030204" pitchFamily="34" charset="0"/>
                <a:hlinkClick r:id="rId18"/>
              </a:rPr>
              <a:t> de </a:t>
            </a:r>
            <a:r>
              <a:rPr lang="en-CA" altLang="en-US" sz="1400" dirty="0" err="1">
                <a:cs typeface="Calibri" panose="020F0502020204030204" pitchFamily="34" charset="0"/>
                <a:hlinkClick r:id="rId18"/>
              </a:rPr>
              <a:t>veaux</a:t>
            </a:r>
            <a:r>
              <a:rPr lang="en-CA" altLang="en-US" sz="1400" dirty="0">
                <a:cs typeface="Calibri" panose="020F0502020204030204" pitchFamily="34" charset="0"/>
                <a:hlinkClick r:id="rId18"/>
              </a:rPr>
              <a:t> </a:t>
            </a:r>
            <a:r>
              <a:rPr lang="en-CA" altLang="en-US" sz="1400" dirty="0" err="1">
                <a:cs typeface="Calibri" panose="020F0502020204030204" pitchFamily="34" charset="0"/>
                <a:hlinkClick r:id="rId18"/>
              </a:rPr>
              <a:t>suggère</a:t>
            </a:r>
            <a:r>
              <a:rPr lang="en-CA" altLang="en-US" sz="1400" dirty="0">
                <a:cs typeface="Calibri" panose="020F0502020204030204" pitchFamily="34" charset="0"/>
                <a:hlinkClick r:id="rId18"/>
              </a:rPr>
              <a:t> </a:t>
            </a:r>
            <a:r>
              <a:rPr lang="en-CA" altLang="en-US" sz="1400" dirty="0" err="1">
                <a:cs typeface="Calibri" panose="020F0502020204030204" pitchFamily="34" charset="0"/>
                <a:hlinkClick r:id="rId18"/>
              </a:rPr>
              <a:t>une</a:t>
            </a:r>
            <a:r>
              <a:rPr lang="en-CA" altLang="en-US" sz="1400" dirty="0">
                <a:cs typeface="Calibri" panose="020F0502020204030204" pitchFamily="34" charset="0"/>
                <a:hlinkClick r:id="rId18"/>
              </a:rPr>
              <a:t> transmission </a:t>
            </a:r>
            <a:r>
              <a:rPr lang="en-CA" altLang="en-US" sz="1400" dirty="0" err="1">
                <a:cs typeface="Calibri" panose="020F0502020204030204" pitchFamily="34" charset="0"/>
                <a:hlinkClick r:id="rId18"/>
              </a:rPr>
              <a:t>interespèces</a:t>
            </a:r>
            <a:r>
              <a:rPr lang="en-CA" altLang="en-US" sz="1400" dirty="0">
                <a:cs typeface="Calibri" panose="020F0502020204030204" pitchFamily="34" charset="0"/>
                <a:hlinkClick r:id="rId18"/>
              </a:rPr>
              <a:t> et </a:t>
            </a:r>
            <a:r>
              <a:rPr lang="en-CA" altLang="en-US" sz="1400" dirty="0" err="1">
                <a:cs typeface="Calibri" panose="020F0502020204030204" pitchFamily="34" charset="0"/>
                <a:hlinkClick r:id="rId18"/>
              </a:rPr>
              <a:t>une</a:t>
            </a:r>
            <a:r>
              <a:rPr lang="en-CA" altLang="en-US" sz="1400" dirty="0">
                <a:cs typeface="Calibri" panose="020F0502020204030204" pitchFamily="34" charset="0"/>
                <a:hlinkClick r:id="rId18"/>
              </a:rPr>
              <a:t> variation </a:t>
            </a:r>
            <a:r>
              <a:rPr lang="en-CA" altLang="en-US" sz="1400" dirty="0" err="1">
                <a:cs typeface="Calibri" panose="020F0502020204030204" pitchFamily="34" charset="0"/>
                <a:hlinkClick r:id="rId18"/>
              </a:rPr>
              <a:t>génomique</a:t>
            </a:r>
            <a:endParaRPr lang="en-CA" altLang="en-US" sz="1400" dirty="0">
              <a:cs typeface="Calibri" panose="020F0502020204030204" pitchFamily="34" charset="0"/>
            </a:endParaRPr>
          </a:p>
        </p:txBody>
      </p:sp>
      <p:sp>
        <p:nvSpPr>
          <p:cNvPr id="43012" name="Slide Number Placeholder 4">
            <a:extLst>
              <a:ext uri="{FF2B5EF4-FFF2-40B4-BE49-F238E27FC236}">
                <a16:creationId xmlns:a16="http://schemas.microsoft.com/office/drawing/2014/main" id="{72B648E8-1FE0-0386-7E52-D581450614F9}"/>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1841A6ED-2107-49BF-B7C0-450FB7457A76}" type="slidenum">
              <a:rPr lang="en-US" altLang="en-US" sz="1200" smtClean="0">
                <a:solidFill>
                  <a:srgbClr val="898989"/>
                </a:solidFill>
              </a:rPr>
              <a:t>15</a:t>
            </a:fld>
            <a:endParaRPr lang="en-US" altLang="en-US" sz="1200">
              <a:solidFill>
                <a:srgbClr val="898989"/>
              </a:solidFill>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A864-A910-E299-F4D3-56831054313F}"/>
              </a:ext>
            </a:extLst>
          </p:cNvPr>
          <p:cNvSpPr>
            <a:spLocks noGrp="1"/>
          </p:cNvSpPr>
          <p:nvPr>
            <p:ph type="title"/>
          </p:nvPr>
        </p:nvSpPr>
        <p:spPr>
          <a:xfrm>
            <a:off x="107950" y="-136525"/>
            <a:ext cx="8208963" cy="1325563"/>
          </a:xfrm>
        </p:spPr>
        <p:txBody>
          <a:bodyPr/>
          <a:lstStyle/>
          <a:p>
            <a:pPr>
              <a:defRPr/>
            </a:pPr>
            <a:r>
              <a:rPr lang="en-US" sz="3200" dirty="0"/>
              <a:t>La tique asiatique à longues cornes et la theilériose aux États-Unis</a:t>
            </a:r>
            <a:endParaRPr lang="en-CA" sz="3200" dirty="0"/>
          </a:p>
        </p:txBody>
      </p:sp>
      <p:sp>
        <p:nvSpPr>
          <p:cNvPr id="16387" name="Text Placeholder 2">
            <a:extLst>
              <a:ext uri="{FF2B5EF4-FFF2-40B4-BE49-F238E27FC236}">
                <a16:creationId xmlns:a16="http://schemas.microsoft.com/office/drawing/2014/main" id="{E5C04336-F0CE-2113-E45C-48EE9D04ED84}"/>
              </a:ext>
            </a:extLst>
          </p:cNvPr>
          <p:cNvSpPr>
            <a:spLocks noGrp="1"/>
          </p:cNvSpPr>
          <p:nvPr>
            <p:ph type="body" sz="quarter" idx="13"/>
          </p:nvPr>
        </p:nvSpPr>
        <p:spPr>
          <a:xfrm>
            <a:off x="252413" y="1088645"/>
            <a:ext cx="6997700" cy="6064250"/>
          </a:xfrm>
        </p:spPr>
        <p:txBody>
          <a:bodyPr/>
          <a:lstStyle/>
          <a:p>
            <a:r>
              <a:rPr lang="en-CA" altLang="en-US" sz="1800" dirty="0"/>
              <a:t>Les </a:t>
            </a:r>
            <a:r>
              <a:rPr lang="en-CA" altLang="en-US" sz="1800" dirty="0" err="1"/>
              <a:t>appels</a:t>
            </a:r>
            <a:r>
              <a:rPr lang="en-CA" altLang="en-US" sz="1800" dirty="0"/>
              <a:t> </a:t>
            </a:r>
            <a:r>
              <a:rPr lang="en-CA" altLang="en-US" sz="1800" dirty="0" err="1"/>
              <a:t>concernant</a:t>
            </a:r>
            <a:r>
              <a:rPr lang="en-CA" altLang="en-US" sz="1800" dirty="0"/>
              <a:t> la </a:t>
            </a:r>
            <a:r>
              <a:rPr lang="en-CA" altLang="en-US" sz="1800" dirty="0" err="1"/>
              <a:t>tique</a:t>
            </a:r>
            <a:r>
              <a:rPr lang="en-CA" altLang="en-US" sz="1800" dirty="0"/>
              <a:t> </a:t>
            </a:r>
            <a:r>
              <a:rPr lang="en-CA" altLang="en-US" sz="1800" dirty="0" err="1"/>
              <a:t>asiatique</a:t>
            </a:r>
            <a:r>
              <a:rPr lang="en-CA" altLang="en-US" sz="1800" dirty="0"/>
              <a:t> à longues </a:t>
            </a:r>
            <a:r>
              <a:rPr lang="en-CA" altLang="en-US" sz="1800" dirty="0" err="1"/>
              <a:t>cornes</a:t>
            </a:r>
            <a:r>
              <a:rPr lang="en-CA" altLang="en-US" sz="1800" dirty="0"/>
              <a:t> </a:t>
            </a:r>
            <a:r>
              <a:rPr lang="en-CA" altLang="en-US" sz="1800" dirty="0" err="1"/>
              <a:t>ont</a:t>
            </a:r>
            <a:r>
              <a:rPr lang="en-CA" altLang="en-US" sz="1800" dirty="0"/>
              <a:t> </a:t>
            </a:r>
            <a:r>
              <a:rPr lang="en-CA" altLang="en-US" sz="1800" dirty="0" err="1"/>
              <a:t>été</a:t>
            </a:r>
            <a:r>
              <a:rPr lang="en-CA" altLang="en-US" sz="1800" dirty="0"/>
              <a:t> pris </a:t>
            </a:r>
            <a:r>
              <a:rPr lang="en-CA" altLang="en-US" sz="1800" dirty="0" err="1"/>
              <a:t>en</a:t>
            </a:r>
            <a:r>
              <a:rPr lang="en-CA" altLang="en-US" sz="1800" dirty="0"/>
              <a:t> charge par </a:t>
            </a:r>
            <a:r>
              <a:rPr lang="en-CA" altLang="en-US" sz="1800" dirty="0" err="1"/>
              <a:t>l'université</a:t>
            </a:r>
            <a:r>
              <a:rPr lang="en-CA" altLang="en-US" sz="1800" dirty="0"/>
              <a:t> du Tennessee</a:t>
            </a:r>
          </a:p>
          <a:p>
            <a:r>
              <a:rPr lang="en-CA" altLang="en-US" sz="1800" dirty="0" err="1"/>
              <a:t>Depuis</a:t>
            </a:r>
            <a:r>
              <a:rPr lang="en-CA" altLang="en-US" sz="1800" dirty="0"/>
              <a:t> le dernier </a:t>
            </a:r>
            <a:r>
              <a:rPr lang="en-CA" altLang="en-US" sz="1800" dirty="0" err="1"/>
              <a:t>appel</a:t>
            </a:r>
            <a:r>
              <a:rPr lang="en-CA" altLang="en-US" sz="1800" dirty="0"/>
              <a:t> CAHSS, trois États </a:t>
            </a:r>
            <a:r>
              <a:rPr lang="en-CA" altLang="en-US" sz="1800" dirty="0" err="1"/>
              <a:t>supplémentaires</a:t>
            </a:r>
            <a:r>
              <a:rPr lang="en-CA" altLang="en-US" sz="1800" dirty="0"/>
              <a:t> </a:t>
            </a:r>
            <a:r>
              <a:rPr lang="en-CA" altLang="en-US" sz="1800" dirty="0" err="1"/>
              <a:t>ont</a:t>
            </a:r>
            <a:r>
              <a:rPr lang="en-CA" altLang="en-US" sz="1800" dirty="0"/>
              <a:t> </a:t>
            </a:r>
            <a:r>
              <a:rPr lang="en-CA" altLang="en-US" sz="1800" dirty="0" err="1"/>
              <a:t>signalé</a:t>
            </a:r>
            <a:r>
              <a:rPr lang="en-CA" altLang="en-US" sz="1800" dirty="0"/>
              <a:t> </a:t>
            </a:r>
            <a:r>
              <a:rPr lang="en-CA" altLang="en-US" sz="1800" dirty="0" err="1"/>
              <a:t>leurs</a:t>
            </a:r>
            <a:r>
              <a:rPr lang="en-CA" altLang="en-US" sz="1800" dirty="0"/>
              <a:t> premières </a:t>
            </a:r>
            <a:r>
              <a:rPr lang="en-CA" altLang="en-US" sz="1800" dirty="0" err="1"/>
              <a:t>détections</a:t>
            </a:r>
            <a:r>
              <a:rPr lang="en-CA" altLang="en-US" sz="1800" dirty="0"/>
              <a:t> </a:t>
            </a:r>
          </a:p>
          <a:p>
            <a:r>
              <a:rPr lang="en-CA" altLang="en-US" sz="1800" dirty="0"/>
              <a:t>24 États + Washington D.C. </a:t>
            </a:r>
            <a:r>
              <a:rPr lang="en-CA" altLang="en-US" sz="1800" dirty="0" err="1"/>
              <a:t>sont</a:t>
            </a:r>
            <a:r>
              <a:rPr lang="en-CA" altLang="en-US" sz="1800" dirty="0"/>
              <a:t> </a:t>
            </a:r>
            <a:r>
              <a:rPr lang="en-CA" altLang="en-US" sz="1800" dirty="0" err="1"/>
              <a:t>désormais</a:t>
            </a:r>
            <a:r>
              <a:rPr lang="en-CA" altLang="en-US" sz="1800" dirty="0"/>
              <a:t> </a:t>
            </a:r>
            <a:r>
              <a:rPr lang="en-CA" altLang="en-US" sz="1800" dirty="0" err="1"/>
              <a:t>touchés</a:t>
            </a:r>
            <a:endParaRPr lang="en-CA" altLang="en-US" sz="1800" dirty="0"/>
          </a:p>
          <a:p>
            <a:r>
              <a:rPr lang="en-CA" altLang="en-US" sz="1800" dirty="0"/>
              <a:t>À la mi-</a:t>
            </a:r>
            <a:r>
              <a:rPr lang="en-CA" altLang="en-US" sz="1800" dirty="0" err="1"/>
              <a:t>juin</a:t>
            </a:r>
            <a:r>
              <a:rPr lang="en-CA" altLang="en-US" sz="1800" dirty="0"/>
              <a:t>, </a:t>
            </a:r>
            <a:r>
              <a:rPr lang="en-CA" altLang="en-US" sz="1800" dirty="0">
                <a:hlinkClick r:id="rId3"/>
              </a:rPr>
              <a:t>le Michigan </a:t>
            </a:r>
            <a:r>
              <a:rPr lang="en-CA" altLang="en-US" sz="1800" dirty="0"/>
              <a:t>a </a:t>
            </a:r>
            <a:r>
              <a:rPr lang="en-CA" altLang="en-US" sz="1800" dirty="0" err="1"/>
              <a:t>signalé</a:t>
            </a:r>
            <a:r>
              <a:rPr lang="en-CA" altLang="en-US" sz="1800" dirty="0"/>
              <a:t> la </a:t>
            </a:r>
            <a:r>
              <a:rPr lang="en-CA" altLang="en-US" sz="1800" dirty="0" err="1"/>
              <a:t>présence</a:t>
            </a:r>
            <a:r>
              <a:rPr lang="en-CA" altLang="en-US" sz="1800" dirty="0"/>
              <a:t> de </a:t>
            </a:r>
            <a:r>
              <a:rPr lang="en-CA" altLang="en-US" sz="1800" dirty="0" err="1"/>
              <a:t>nymphes</a:t>
            </a:r>
            <a:r>
              <a:rPr lang="en-CA" altLang="en-US" sz="1800" dirty="0"/>
              <a:t> de </a:t>
            </a:r>
            <a:r>
              <a:rPr lang="en-CA" altLang="en-US" sz="1800" dirty="0" err="1"/>
              <a:t>tiques</a:t>
            </a:r>
            <a:r>
              <a:rPr lang="en-CA" altLang="en-US" sz="1800" dirty="0"/>
              <a:t> </a:t>
            </a:r>
            <a:r>
              <a:rPr lang="en-CA" altLang="en-US" sz="1800" dirty="0" err="1"/>
              <a:t>asiatiques</a:t>
            </a:r>
            <a:r>
              <a:rPr lang="en-CA" altLang="en-US" sz="1800" dirty="0"/>
              <a:t> à longues </a:t>
            </a:r>
            <a:r>
              <a:rPr lang="en-CA" altLang="en-US" sz="1800" dirty="0" err="1"/>
              <a:t>cornes</a:t>
            </a:r>
            <a:r>
              <a:rPr lang="en-CA" altLang="en-US" sz="1800" dirty="0"/>
              <a:t> dans le </a:t>
            </a:r>
            <a:r>
              <a:rPr lang="en-CA" altLang="en-US" sz="1800" dirty="0" err="1"/>
              <a:t>comté</a:t>
            </a:r>
            <a:r>
              <a:rPr lang="en-CA" altLang="en-US" sz="1800" dirty="0"/>
              <a:t> de Berrin, </a:t>
            </a:r>
            <a:r>
              <a:rPr lang="en-CA" altLang="en-US" sz="1800" dirty="0" err="1"/>
              <a:t>détectées</a:t>
            </a:r>
            <a:r>
              <a:rPr lang="en-CA" altLang="en-US" sz="1800" dirty="0"/>
              <a:t> </a:t>
            </a:r>
            <a:r>
              <a:rPr lang="en-CA" altLang="en-US" sz="1800" dirty="0" err="1"/>
              <a:t>lors</a:t>
            </a:r>
            <a:r>
              <a:rPr lang="en-CA" altLang="en-US" sz="1800" dirty="0"/>
              <a:t> </a:t>
            </a:r>
            <a:r>
              <a:rPr lang="en-CA" altLang="en-US" sz="1800" dirty="0" err="1"/>
              <a:t>d'une</a:t>
            </a:r>
            <a:r>
              <a:rPr lang="en-CA" altLang="en-US" sz="1800" dirty="0"/>
              <a:t> surveillance de routine</a:t>
            </a:r>
          </a:p>
          <a:p>
            <a:r>
              <a:rPr lang="en-CA" altLang="en-US" sz="1800" dirty="0"/>
              <a:t>À la mi-</a:t>
            </a:r>
            <a:r>
              <a:rPr lang="en-CA" altLang="en-US" sz="1800" dirty="0" err="1"/>
              <a:t>juin</a:t>
            </a:r>
            <a:r>
              <a:rPr lang="en-CA" altLang="en-US" sz="1800" dirty="0"/>
              <a:t>, </a:t>
            </a:r>
            <a:r>
              <a:rPr lang="en-CA" altLang="en-US" sz="1800" dirty="0" err="1">
                <a:hlinkClick r:id="rId4"/>
              </a:rPr>
              <a:t>l'Iowa</a:t>
            </a:r>
            <a:r>
              <a:rPr lang="en-CA" altLang="en-US" sz="1800" dirty="0">
                <a:hlinkClick r:id="rId4"/>
              </a:rPr>
              <a:t> </a:t>
            </a:r>
            <a:r>
              <a:rPr lang="en-CA" altLang="en-US" sz="1800" dirty="0"/>
              <a:t>a </a:t>
            </a:r>
            <a:r>
              <a:rPr lang="en-CA" altLang="en-US" sz="1800" dirty="0" err="1"/>
              <a:t>confirmé</a:t>
            </a:r>
            <a:r>
              <a:rPr lang="en-CA" altLang="en-US" sz="1800" dirty="0"/>
              <a:t> un </a:t>
            </a:r>
            <a:r>
              <a:rPr lang="en-CA" altLang="en-US" sz="1800" dirty="0" err="1"/>
              <a:t>cas</a:t>
            </a:r>
            <a:r>
              <a:rPr lang="en-CA" altLang="en-US" sz="1800" dirty="0"/>
              <a:t> de </a:t>
            </a:r>
            <a:r>
              <a:rPr lang="en-CA" altLang="en-US" sz="1800" i="1" dirty="0"/>
              <a:t>Theileria orientalis </a:t>
            </a:r>
            <a:r>
              <a:rPr lang="en-CA" altLang="en-US" sz="1800" dirty="0"/>
              <a:t>Ikeda et la </a:t>
            </a:r>
            <a:r>
              <a:rPr lang="en-CA" altLang="en-US" sz="1800" dirty="0" err="1"/>
              <a:t>présence</a:t>
            </a:r>
            <a:r>
              <a:rPr lang="en-CA" altLang="en-US" sz="1800" dirty="0"/>
              <a:t> de la </a:t>
            </a:r>
            <a:r>
              <a:rPr lang="en-CA" altLang="en-US" sz="1800" dirty="0" err="1"/>
              <a:t>tique</a:t>
            </a:r>
            <a:r>
              <a:rPr lang="en-CA" altLang="en-US" sz="1800" dirty="0"/>
              <a:t> </a:t>
            </a:r>
            <a:r>
              <a:rPr lang="en-CA" altLang="en-US" sz="1800" dirty="0" err="1"/>
              <a:t>asiatique</a:t>
            </a:r>
            <a:r>
              <a:rPr lang="en-CA" altLang="en-US" sz="1800" dirty="0"/>
              <a:t> à longues </a:t>
            </a:r>
            <a:r>
              <a:rPr lang="en-CA" altLang="en-US" sz="1800" dirty="0" err="1"/>
              <a:t>cornes</a:t>
            </a:r>
            <a:r>
              <a:rPr lang="en-CA" altLang="en-US" sz="1800" dirty="0"/>
              <a:t> chez des </a:t>
            </a:r>
            <a:r>
              <a:rPr lang="en-CA" altLang="en-US" sz="1800" dirty="0" err="1"/>
              <a:t>bovins</a:t>
            </a:r>
            <a:r>
              <a:rPr lang="en-CA" altLang="en-US" sz="1800" dirty="0"/>
              <a:t> du </a:t>
            </a:r>
            <a:r>
              <a:rPr lang="en-CA" altLang="en-US" sz="1800" dirty="0" err="1"/>
              <a:t>comté</a:t>
            </a:r>
            <a:r>
              <a:rPr lang="en-CA" altLang="en-US" sz="1800" dirty="0"/>
              <a:t> de Van Buren</a:t>
            </a:r>
          </a:p>
          <a:p>
            <a:pPr lvl="1"/>
            <a:r>
              <a:rPr lang="en-CA" altLang="en-US" sz="1800" dirty="0"/>
              <a:t>À la mi-</a:t>
            </a:r>
            <a:r>
              <a:rPr lang="en-CA" altLang="en-US" sz="1800" dirty="0" err="1"/>
              <a:t>juillet</a:t>
            </a:r>
            <a:r>
              <a:rPr lang="en-CA" altLang="en-US" sz="1800" dirty="0"/>
              <a:t>, </a:t>
            </a:r>
            <a:r>
              <a:rPr lang="en-CA" altLang="en-US" sz="1800" dirty="0" err="1">
                <a:hlinkClick r:id="rId5"/>
              </a:rPr>
              <a:t>l'Iowa</a:t>
            </a:r>
            <a:r>
              <a:rPr lang="en-CA" altLang="en-US" sz="1800" dirty="0">
                <a:hlinkClick r:id="rId5"/>
              </a:rPr>
              <a:t> </a:t>
            </a:r>
            <a:r>
              <a:rPr lang="en-CA" altLang="en-US" sz="1800" dirty="0"/>
              <a:t>a </a:t>
            </a:r>
            <a:r>
              <a:rPr lang="en-CA" altLang="en-US" sz="1800" dirty="0" err="1"/>
              <a:t>signalé</a:t>
            </a:r>
            <a:r>
              <a:rPr lang="en-CA" altLang="en-US" sz="1800" dirty="0"/>
              <a:t> </a:t>
            </a:r>
            <a:r>
              <a:rPr lang="en-CA" altLang="en-US" sz="1800" dirty="0" err="1"/>
              <a:t>d'autres</a:t>
            </a:r>
            <a:r>
              <a:rPr lang="en-CA" altLang="en-US" sz="1800" dirty="0"/>
              <a:t> </a:t>
            </a:r>
            <a:r>
              <a:rPr lang="en-CA" altLang="en-US" sz="1800" dirty="0" err="1"/>
              <a:t>cas</a:t>
            </a:r>
            <a:r>
              <a:rPr lang="en-CA" altLang="en-US" sz="1800" dirty="0"/>
              <a:t> (4 </a:t>
            </a:r>
            <a:r>
              <a:rPr lang="en-CA" altLang="en-US" sz="1800" dirty="0" err="1"/>
              <a:t>confirmés</a:t>
            </a:r>
            <a:r>
              <a:rPr lang="en-CA" altLang="en-US" sz="1800" dirty="0"/>
              <a:t>, 1 suspect) de </a:t>
            </a:r>
            <a:r>
              <a:rPr lang="en-CA" altLang="en-US" sz="1800" dirty="0" err="1"/>
              <a:t>teileriosis</a:t>
            </a:r>
            <a:r>
              <a:rPr lang="en-CA" altLang="en-US" sz="1800" dirty="0"/>
              <a:t> chez des </a:t>
            </a:r>
            <a:r>
              <a:rPr lang="en-CA" altLang="en-US" sz="1800" dirty="0" err="1"/>
              <a:t>bovins</a:t>
            </a:r>
            <a:r>
              <a:rPr lang="en-CA" altLang="en-US" sz="1800" dirty="0"/>
              <a:t> dans le </a:t>
            </a:r>
            <a:r>
              <a:rPr lang="en-CA" altLang="en-US" sz="1800" dirty="0" err="1"/>
              <a:t>sud-est</a:t>
            </a:r>
            <a:r>
              <a:rPr lang="en-CA" altLang="en-US" sz="1800" dirty="0"/>
              <a:t> de </a:t>
            </a:r>
            <a:r>
              <a:rPr lang="en-CA" altLang="en-US" sz="1800" dirty="0" err="1"/>
              <a:t>l'État</a:t>
            </a:r>
            <a:r>
              <a:rPr lang="en-CA" altLang="en-US" sz="1800" dirty="0"/>
              <a:t>, </a:t>
            </a:r>
            <a:r>
              <a:rPr lang="en-CA" altLang="en-US" sz="1800" dirty="0" err="1"/>
              <a:t>ainsi</a:t>
            </a:r>
            <a:r>
              <a:rPr lang="en-CA" altLang="en-US" sz="1800" dirty="0"/>
              <a:t> que la </a:t>
            </a:r>
            <a:r>
              <a:rPr lang="en-CA" altLang="en-US" sz="1800" dirty="0" err="1"/>
              <a:t>présence</a:t>
            </a:r>
            <a:r>
              <a:rPr lang="en-CA" altLang="en-US" sz="1800" dirty="0"/>
              <a:t> de </a:t>
            </a:r>
            <a:r>
              <a:rPr lang="en-CA" altLang="en-US" sz="1800" dirty="0" err="1"/>
              <a:t>l'ALHT</a:t>
            </a:r>
            <a:endParaRPr lang="en-CA" altLang="en-US" sz="1800" dirty="0"/>
          </a:p>
          <a:p>
            <a:r>
              <a:rPr lang="en-CA" altLang="en-US" sz="1800" dirty="0"/>
              <a:t>À la mi-</a:t>
            </a:r>
            <a:r>
              <a:rPr lang="en-CA" altLang="en-US" sz="1800" dirty="0" err="1"/>
              <a:t>août</a:t>
            </a:r>
            <a:r>
              <a:rPr lang="en-CA" altLang="en-US" sz="1800" dirty="0"/>
              <a:t>, </a:t>
            </a:r>
            <a:r>
              <a:rPr lang="en-CA" altLang="en-US" sz="1800" dirty="0">
                <a:hlinkClick r:id="rId6"/>
              </a:rPr>
              <a:t>le Maine </a:t>
            </a:r>
            <a:r>
              <a:rPr lang="en-CA" altLang="en-US" sz="1800" dirty="0"/>
              <a:t>a </a:t>
            </a:r>
            <a:r>
              <a:rPr lang="en-CA" altLang="en-US" sz="1800" dirty="0" err="1"/>
              <a:t>confirmé</a:t>
            </a:r>
            <a:r>
              <a:rPr lang="en-CA" altLang="en-US" sz="1800" dirty="0"/>
              <a:t> </a:t>
            </a:r>
            <a:r>
              <a:rPr lang="en-CA" altLang="en-US" sz="1800" dirty="0" err="1"/>
              <a:t>sa</a:t>
            </a:r>
            <a:r>
              <a:rPr lang="en-CA" altLang="en-US" sz="1800" dirty="0"/>
              <a:t> première </a:t>
            </a:r>
            <a:r>
              <a:rPr lang="en-CA" altLang="en-US" sz="1800" dirty="0" err="1"/>
              <a:t>découverte</a:t>
            </a:r>
            <a:r>
              <a:rPr lang="en-CA" altLang="en-US" sz="1800" dirty="0"/>
              <a:t> de </a:t>
            </a:r>
            <a:r>
              <a:rPr lang="en-CA" altLang="en-US" sz="1800" dirty="0" err="1"/>
              <a:t>tiques</a:t>
            </a:r>
            <a:r>
              <a:rPr lang="en-CA" altLang="en-US" sz="1800" dirty="0"/>
              <a:t> ALHT dans le </a:t>
            </a:r>
            <a:r>
              <a:rPr lang="en-CA" altLang="en-US" sz="1800" dirty="0" err="1"/>
              <a:t>comté</a:t>
            </a:r>
            <a:r>
              <a:rPr lang="en-CA" altLang="en-US" sz="1800" dirty="0"/>
              <a:t> de Cumberland.</a:t>
            </a:r>
          </a:p>
          <a:p>
            <a:endParaRPr lang="en-CA" altLang="en-US" sz="1800" dirty="0"/>
          </a:p>
        </p:txBody>
      </p:sp>
      <p:sp>
        <p:nvSpPr>
          <p:cNvPr id="16388" name="Rectangle 2">
            <a:extLst>
              <a:ext uri="{FF2B5EF4-FFF2-40B4-BE49-F238E27FC236}">
                <a16:creationId xmlns:a16="http://schemas.microsoft.com/office/drawing/2014/main" id="{24D6B129-BFF6-B5CB-B018-94E4E08EA36F}"/>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TextBox 3">
            <a:extLst>
              <a:ext uri="{FF2B5EF4-FFF2-40B4-BE49-F238E27FC236}">
                <a16:creationId xmlns:a16="http://schemas.microsoft.com/office/drawing/2014/main" id="{85474086-CCAB-F07B-5D2B-E4401F36A05F}"/>
              </a:ext>
            </a:extLst>
          </p:cNvPr>
          <p:cNvSpPr txBox="1">
            <a:spLocks noChangeArrowheads="1"/>
          </p:cNvSpPr>
          <p:nvPr/>
        </p:nvSpPr>
        <p:spPr bwMode="auto">
          <a:xfrm>
            <a:off x="6983413" y="6399213"/>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hlinkClick r:id="rId7"/>
              </a:rPr>
              <a:t>Rapport sur la situation concernant la tique à longues cornes asiatique - The Tick App</a:t>
            </a:r>
            <a:endParaRPr lang="en-CA" altLang="en-US" sz="1800"/>
          </a:p>
        </p:txBody>
      </p:sp>
      <p:pic>
        <p:nvPicPr>
          <p:cNvPr id="16390" name="Picture 4">
            <a:extLst>
              <a:ext uri="{FF2B5EF4-FFF2-40B4-BE49-F238E27FC236}">
                <a16:creationId xmlns:a16="http://schemas.microsoft.com/office/drawing/2014/main" id="{B0DF798F-43E2-2E25-1797-3230BEEDD7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6913" y="260350"/>
            <a:ext cx="38036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a:extLst>
              <a:ext uri="{FF2B5EF4-FFF2-40B4-BE49-F238E27FC236}">
                <a16:creationId xmlns:a16="http://schemas.microsoft.com/office/drawing/2014/main" id="{A6C879B7-B965-C856-9D5F-79487F678B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50113" y="3376613"/>
            <a:ext cx="4826000" cy="3022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95FD-44D5-78DE-5263-11E8EDF592C9}"/>
              </a:ext>
            </a:extLst>
          </p:cNvPr>
          <p:cNvSpPr>
            <a:spLocks noGrp="1"/>
          </p:cNvSpPr>
          <p:nvPr>
            <p:ph type="title"/>
          </p:nvPr>
        </p:nvSpPr>
        <p:spPr>
          <a:xfrm>
            <a:off x="252413" y="244475"/>
            <a:ext cx="6207125" cy="1179513"/>
          </a:xfrm>
        </p:spPr>
        <p:txBody>
          <a:bodyPr/>
          <a:lstStyle/>
          <a:p>
            <a:pPr>
              <a:defRPr/>
            </a:pPr>
            <a:r>
              <a:rPr lang="en-US" sz="3200" dirty="0" err="1">
                <a:hlinkClick r:id="rId3"/>
              </a:rPr>
              <a:t>Myiase</a:t>
            </a:r>
            <a:r>
              <a:rPr lang="en-US" sz="3200" dirty="0">
                <a:hlinkClick r:id="rId3"/>
              </a:rPr>
              <a:t> du Nouveau Monde </a:t>
            </a:r>
            <a:r>
              <a:rPr lang="en-US" sz="3200" dirty="0" err="1">
                <a:hlinkClick r:id="rId3"/>
              </a:rPr>
              <a:t>en</a:t>
            </a:r>
            <a:r>
              <a:rPr lang="en-US" sz="3200" dirty="0">
                <a:hlinkClick r:id="rId3"/>
              </a:rPr>
              <a:t> Amérique centrale et au Mexique</a:t>
            </a:r>
            <a:endParaRPr lang="en-CA" sz="3200" dirty="0"/>
          </a:p>
        </p:txBody>
      </p:sp>
      <p:sp>
        <p:nvSpPr>
          <p:cNvPr id="18435" name="Text Placeholder 2">
            <a:extLst>
              <a:ext uri="{FF2B5EF4-FFF2-40B4-BE49-F238E27FC236}">
                <a16:creationId xmlns:a16="http://schemas.microsoft.com/office/drawing/2014/main" id="{F81DEE14-A36D-0EF5-6771-E5830099530E}"/>
              </a:ext>
            </a:extLst>
          </p:cNvPr>
          <p:cNvSpPr>
            <a:spLocks noGrp="1"/>
          </p:cNvSpPr>
          <p:nvPr>
            <p:ph type="body" sz="quarter" idx="13"/>
          </p:nvPr>
        </p:nvSpPr>
        <p:spPr>
          <a:xfrm>
            <a:off x="188913" y="1533525"/>
            <a:ext cx="6057900" cy="5080000"/>
          </a:xfrm>
        </p:spPr>
        <p:txBody>
          <a:bodyPr/>
          <a:lstStyle/>
          <a:p>
            <a:endParaRPr lang="en-CA" altLang="en-US"/>
          </a:p>
          <a:p>
            <a:endParaRPr lang="en-US" altLang="en-US" sz="2400"/>
          </a:p>
        </p:txBody>
      </p:sp>
      <p:pic>
        <p:nvPicPr>
          <p:cNvPr id="18436" name="Picture 8">
            <a:extLst>
              <a:ext uri="{FF2B5EF4-FFF2-40B4-BE49-F238E27FC236}">
                <a16:creationId xmlns:a16="http://schemas.microsoft.com/office/drawing/2014/main" id="{2BFE845E-D85F-37AF-ACED-84D37C3E62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6950" y="3335338"/>
            <a:ext cx="4656138" cy="3154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7" name="TextBox 5">
            <a:hlinkClick r:id="rId5"/>
            <a:extLst>
              <a:ext uri="{FF2B5EF4-FFF2-40B4-BE49-F238E27FC236}">
                <a16:creationId xmlns:a16="http://schemas.microsoft.com/office/drawing/2014/main" id="{D6E05127-6323-8617-6736-668FE96FD877}"/>
              </a:ext>
            </a:extLst>
          </p:cNvPr>
          <p:cNvSpPr txBox="1">
            <a:spLocks noChangeArrowheads="1"/>
          </p:cNvSpPr>
          <p:nvPr/>
        </p:nvSpPr>
        <p:spPr bwMode="auto">
          <a:xfrm>
            <a:off x="11153775" y="6427788"/>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hlinkClick r:id="rId5"/>
              </a:rPr>
              <a:t>COPEG</a:t>
            </a:r>
            <a:endParaRPr lang="en-CA" altLang="en-US" sz="1800"/>
          </a:p>
        </p:txBody>
      </p:sp>
      <p:pic>
        <p:nvPicPr>
          <p:cNvPr id="18438" name="Picture 3">
            <a:extLst>
              <a:ext uri="{FF2B5EF4-FFF2-40B4-BE49-F238E27FC236}">
                <a16:creationId xmlns:a16="http://schemas.microsoft.com/office/drawing/2014/main" id="{D4304716-7C9E-6B4F-E308-4A61E2CAE3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78613" y="768350"/>
            <a:ext cx="4656137" cy="35163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9" name="TextBox 9">
            <a:extLst>
              <a:ext uri="{FF2B5EF4-FFF2-40B4-BE49-F238E27FC236}">
                <a16:creationId xmlns:a16="http://schemas.microsoft.com/office/drawing/2014/main" id="{0D5025C0-3489-DB67-EA95-E2A6F275B488}"/>
              </a:ext>
            </a:extLst>
          </p:cNvPr>
          <p:cNvSpPr txBox="1">
            <a:spLocks noChangeArrowheads="1"/>
          </p:cNvSpPr>
          <p:nvPr/>
        </p:nvSpPr>
        <p:spPr bwMode="auto">
          <a:xfrm>
            <a:off x="7346950" y="6059488"/>
            <a:ext cx="1319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b="1"/>
              <a:t>Juillet 2025</a:t>
            </a:r>
          </a:p>
        </p:txBody>
      </p:sp>
      <p:sp>
        <p:nvSpPr>
          <p:cNvPr id="11" name="TextBox 10">
            <a:extLst>
              <a:ext uri="{FF2B5EF4-FFF2-40B4-BE49-F238E27FC236}">
                <a16:creationId xmlns:a16="http://schemas.microsoft.com/office/drawing/2014/main" id="{A03048C7-9452-AE7C-DC9C-B24E02FBF31F}"/>
              </a:ext>
            </a:extLst>
          </p:cNvPr>
          <p:cNvSpPr txBox="1"/>
          <p:nvPr/>
        </p:nvSpPr>
        <p:spPr>
          <a:xfrm>
            <a:off x="268288" y="1358900"/>
            <a:ext cx="6410325" cy="5632311"/>
          </a:xfrm>
          <a:prstGeom prst="rect">
            <a:avLst/>
          </a:prstGeom>
          <a:noFill/>
        </p:spPr>
        <p:txBody>
          <a:bodyPr>
            <a:spAutoFit/>
          </a:bodyPr>
          <a:lstStyle/>
          <a:p>
            <a:pPr>
              <a:buFontTx/>
              <a:buChar char="•"/>
              <a:defRPr/>
            </a:pPr>
            <a:r>
              <a:rPr lang="en-US" altLang="en-US" dirty="0">
                <a:latin typeface="+mn-lt"/>
              </a:rPr>
              <a:t> La frontière entre les États-Unis et le Mexique reste fermée (bovins, bisons, chevaux)</a:t>
            </a:r>
          </a:p>
          <a:p>
            <a:pPr>
              <a:buFontTx/>
              <a:buChar char="•"/>
              <a:defRPr/>
            </a:pPr>
            <a:r>
              <a:rPr lang="en-US" altLang="en-US" dirty="0">
                <a:latin typeface="+mn-lt"/>
              </a:rPr>
              <a:t> *Détection récente à </a:t>
            </a:r>
            <a:r>
              <a:rPr lang="en-US" altLang="en-US" dirty="0">
                <a:latin typeface="+mn-lt"/>
                <a:hlinkClick r:id="rId7"/>
              </a:rPr>
              <a:t>Nuevo León </a:t>
            </a:r>
            <a:r>
              <a:rPr lang="en-US" altLang="en-US" dirty="0">
                <a:latin typeface="+mn-lt"/>
              </a:rPr>
              <a:t>(à environ 125 km de la frontière) </a:t>
            </a:r>
          </a:p>
          <a:p>
            <a:pPr>
              <a:buFontTx/>
              <a:buChar char="•"/>
              <a:defRPr/>
            </a:pPr>
            <a:r>
              <a:rPr lang="en-US" altLang="en-US" dirty="0">
                <a:latin typeface="+mn-lt"/>
                <a:hlinkClick r:id="rId8"/>
              </a:rPr>
              <a:t> Le Mexique </a:t>
            </a:r>
            <a:r>
              <a:rPr lang="en-US" altLang="en-US" dirty="0">
                <a:latin typeface="+mn-lt"/>
              </a:rPr>
              <a:t>a signalé 52 cas humains (principalement au Chiapas), dont 3 décès liés à des pathologies sous-jacentes </a:t>
            </a:r>
          </a:p>
          <a:p>
            <a:pPr>
              <a:buFontTx/>
              <a:buChar char="•"/>
              <a:defRPr/>
            </a:pPr>
            <a:r>
              <a:rPr lang="en-US" altLang="en-US" dirty="0">
                <a:latin typeface="+mn-lt"/>
              </a:rPr>
              <a:t> Situation dans d'autres pays d'Amérique centrale : Honduras (160 cas humains, &gt; 2 496 cas animaux), Nicaragua (124 cas humains), Guatemala (16 cas humains), El Salvador (5 cas humains), Belize (2 cas humains) et Costa Rica (56 cas humains en 2025, soit le triple du nombre enregistré en 2024)</a:t>
            </a:r>
          </a:p>
          <a:p>
            <a:pPr>
              <a:buFontTx/>
              <a:buChar char="•"/>
              <a:defRPr/>
            </a:pPr>
            <a:r>
              <a:rPr lang="en-US" altLang="en-US" dirty="0">
                <a:latin typeface="+mn-lt"/>
              </a:rPr>
              <a:t> L'USDA investit 29,5 millions de dollars dans des installations de production et de dispersion de mouches stériles au Mexique et au Texas</a:t>
            </a:r>
          </a:p>
          <a:p>
            <a:pPr>
              <a:buFontTx/>
              <a:buChar char="•"/>
              <a:defRPr/>
            </a:pPr>
            <a:r>
              <a:rPr lang="en-US" altLang="en-US" dirty="0">
                <a:latin typeface="+mn-lt"/>
              </a:rPr>
              <a:t> Le Mexique a lancé un </a:t>
            </a:r>
            <a:r>
              <a:rPr lang="en-US" altLang="en-US" dirty="0">
                <a:latin typeface="+mn-lt"/>
                <a:hlinkClick r:id="rId9"/>
              </a:rPr>
              <a:t>tableau de bord interactif </a:t>
            </a:r>
            <a:r>
              <a:rPr lang="en-US" altLang="en-US" dirty="0">
                <a:latin typeface="+mn-lt"/>
              </a:rPr>
              <a:t>pour suivre les NWS chez les </a:t>
            </a:r>
            <a:r>
              <a:rPr lang="en-US" altLang="en-US" dirty="0" err="1">
                <a:latin typeface="+mn-lt"/>
              </a:rPr>
              <a:t>animaux</a:t>
            </a:r>
            <a:endParaRPr lang="en-US" altLang="en-US" dirty="0">
              <a:latin typeface="+mn-lt"/>
            </a:endParaRPr>
          </a:p>
          <a:p>
            <a:pPr>
              <a:buFontTx/>
              <a:buChar char="•"/>
              <a:defRPr/>
            </a:pPr>
            <a:r>
              <a:rPr lang="en-US" altLang="en-US" dirty="0">
                <a:latin typeface="+mn-lt"/>
              </a:rPr>
              <a:t> Les États-Unis déploient </a:t>
            </a:r>
            <a:r>
              <a:rPr lang="en-US" altLang="en-US" dirty="0">
                <a:latin typeface="+mn-lt"/>
                <a:hlinkClick r:id="rId10"/>
              </a:rPr>
              <a:t>Swormlure-5, </a:t>
            </a:r>
            <a:r>
              <a:rPr lang="en-US" altLang="en-US" dirty="0">
                <a:latin typeface="+mn-lt"/>
              </a:rPr>
              <a:t>un appât synthétique contenant un insecticide, et ont </a:t>
            </a:r>
            <a:r>
              <a:rPr lang="en-US" altLang="en-US" dirty="0">
                <a:latin typeface="+mn-lt"/>
                <a:hlinkClick r:id="rId11"/>
              </a:rPr>
              <a:t>autorisé l'utilisation d'urgence de médicaments vétérinaires </a:t>
            </a:r>
            <a:r>
              <a:rPr lang="en-US" altLang="en-US" dirty="0">
                <a:latin typeface="+mn-lt"/>
              </a:rPr>
              <a:t>pour lutter contre le NWS</a:t>
            </a:r>
          </a:p>
          <a:p>
            <a:pPr>
              <a:defRPr/>
            </a:pPr>
            <a:endParaRPr lang="en-CA"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A5D9-97E3-0826-E8E3-76268163088E}"/>
              </a:ext>
            </a:extLst>
          </p:cNvPr>
          <p:cNvSpPr>
            <a:spLocks noGrp="1"/>
          </p:cNvSpPr>
          <p:nvPr>
            <p:ph type="title"/>
          </p:nvPr>
        </p:nvSpPr>
        <p:spPr>
          <a:xfrm>
            <a:off x="198438" y="-63500"/>
            <a:ext cx="10515600" cy="1325563"/>
          </a:xfrm>
        </p:spPr>
        <p:txBody>
          <a:bodyPr/>
          <a:lstStyle/>
          <a:p>
            <a:pPr>
              <a:defRPr/>
            </a:pPr>
            <a:r>
              <a:rPr lang="en-CA" sz="3200" dirty="0" err="1"/>
              <a:t>Dermatose</a:t>
            </a:r>
            <a:r>
              <a:rPr lang="en-CA" sz="3200" dirty="0"/>
              <a:t> </a:t>
            </a:r>
            <a:r>
              <a:rPr lang="en-CA" sz="3200" dirty="0" err="1"/>
              <a:t>nodulaire</a:t>
            </a:r>
            <a:endParaRPr lang="en-CA" sz="3200" dirty="0"/>
          </a:p>
        </p:txBody>
      </p:sp>
      <p:sp>
        <p:nvSpPr>
          <p:cNvPr id="20483" name="Slide Number Placeholder 3">
            <a:extLst>
              <a:ext uri="{FF2B5EF4-FFF2-40B4-BE49-F238E27FC236}">
                <a16:creationId xmlns:a16="http://schemas.microsoft.com/office/drawing/2014/main" id="{6A6608D7-E974-6F33-0103-FD2C1284BADD}"/>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C951F857-4566-429C-BDD3-94E385E8FF99}" type="slidenum">
              <a:rPr lang="en-US" altLang="en-US" sz="1200" smtClean="0">
                <a:solidFill>
                  <a:srgbClr val="898989"/>
                </a:solidFill>
              </a:rPr>
              <a:t>4</a:t>
            </a:fld>
            <a:endParaRPr lang="en-US" altLang="en-US" sz="1200">
              <a:solidFill>
                <a:srgbClr val="898989"/>
              </a:solidFill>
            </a:endParaRPr>
          </a:p>
        </p:txBody>
      </p:sp>
      <p:pic>
        <p:nvPicPr>
          <p:cNvPr id="20484" name="Picture 4">
            <a:extLst>
              <a:ext uri="{FF2B5EF4-FFF2-40B4-BE49-F238E27FC236}">
                <a16:creationId xmlns:a16="http://schemas.microsoft.com/office/drawing/2014/main" id="{958781E0-3C39-6850-7D7E-9EA1E3254E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3900" y="3602038"/>
            <a:ext cx="5549900" cy="27193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5" name="TextBox 6">
            <a:extLst>
              <a:ext uri="{FF2B5EF4-FFF2-40B4-BE49-F238E27FC236}">
                <a16:creationId xmlns:a16="http://schemas.microsoft.com/office/drawing/2014/main" id="{8695C807-C226-20AD-BFE0-11151F4B5E97}"/>
              </a:ext>
            </a:extLst>
          </p:cNvPr>
          <p:cNvSpPr txBox="1">
            <a:spLocks noChangeArrowheads="1"/>
          </p:cNvSpPr>
          <p:nvPr/>
        </p:nvSpPr>
        <p:spPr bwMode="auto">
          <a:xfrm>
            <a:off x="5689600" y="6284913"/>
            <a:ext cx="60944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sz="1600" dirty="0" err="1">
                <a:hlinkClick r:id="rId4"/>
              </a:rPr>
              <a:t>Dermatose</a:t>
            </a:r>
            <a:r>
              <a:rPr lang="en-CA" altLang="en-US" sz="1600" dirty="0">
                <a:hlinkClick r:id="rId4"/>
              </a:rPr>
              <a:t> </a:t>
            </a:r>
            <a:r>
              <a:rPr lang="en-CA" altLang="en-US" sz="1600" dirty="0" err="1">
                <a:hlinkClick r:id="rId4"/>
              </a:rPr>
              <a:t>nodulaire</a:t>
            </a:r>
            <a:r>
              <a:rPr lang="en-CA" altLang="en-US" sz="1600" dirty="0">
                <a:hlinkClick r:id="rId4"/>
              </a:rPr>
              <a:t> </a:t>
            </a:r>
            <a:r>
              <a:rPr lang="en-CA" altLang="en-US" sz="1600" dirty="0" err="1">
                <a:hlinkClick r:id="rId4"/>
              </a:rPr>
              <a:t>en</a:t>
            </a:r>
            <a:r>
              <a:rPr lang="en-CA" altLang="en-US" sz="1600" dirty="0">
                <a:hlinkClick r:id="rId4"/>
              </a:rPr>
              <a:t> tant que </a:t>
            </a:r>
            <a:r>
              <a:rPr lang="en-CA" altLang="en-US" sz="1600" dirty="0" err="1">
                <a:hlinkClick r:id="rId4"/>
              </a:rPr>
              <a:t>maladie</a:t>
            </a:r>
            <a:r>
              <a:rPr lang="en-CA" altLang="en-US" sz="1600" dirty="0">
                <a:hlinkClick r:id="rId4"/>
              </a:rPr>
              <a:t> </a:t>
            </a:r>
            <a:r>
              <a:rPr lang="en-CA" altLang="en-US" sz="1600" dirty="0" err="1">
                <a:hlinkClick r:id="rId4"/>
              </a:rPr>
              <a:t>infectieuse</a:t>
            </a:r>
            <a:r>
              <a:rPr lang="en-CA" altLang="en-US" sz="1600" dirty="0">
                <a:hlinkClick r:id="rId4"/>
              </a:rPr>
              <a:t> </a:t>
            </a:r>
            <a:r>
              <a:rPr lang="en-CA" altLang="en-US" sz="1600" dirty="0" err="1">
                <a:hlinkClick r:id="rId4"/>
              </a:rPr>
              <a:t>émergente</a:t>
            </a:r>
            <a:r>
              <a:rPr lang="en-CA" altLang="en-US" sz="1600" dirty="0">
                <a:hlinkClick r:id="rId4"/>
              </a:rPr>
              <a:t> - PMC</a:t>
            </a:r>
            <a:endParaRPr lang="en-CA" altLang="en-US" sz="1600" dirty="0"/>
          </a:p>
        </p:txBody>
      </p:sp>
      <p:sp>
        <p:nvSpPr>
          <p:cNvPr id="11" name="Text Placeholder 2">
            <a:extLst>
              <a:ext uri="{FF2B5EF4-FFF2-40B4-BE49-F238E27FC236}">
                <a16:creationId xmlns:a16="http://schemas.microsoft.com/office/drawing/2014/main" id="{C032B257-42E7-15BD-FD67-A148C34C29D8}"/>
              </a:ext>
            </a:extLst>
          </p:cNvPr>
          <p:cNvSpPr>
            <a:spLocks noGrp="1"/>
          </p:cNvSpPr>
          <p:nvPr>
            <p:ph type="body" sz="quarter" idx="13"/>
          </p:nvPr>
        </p:nvSpPr>
        <p:spPr>
          <a:xfrm>
            <a:off x="215900" y="885825"/>
            <a:ext cx="5551488" cy="5697538"/>
          </a:xfrm>
        </p:spPr>
        <p:txBody>
          <a:bodyPr/>
          <a:lstStyle/>
          <a:p>
            <a:pPr>
              <a:lnSpc>
                <a:spcPct val="100000"/>
              </a:lnSpc>
              <a:spcBef>
                <a:spcPct val="0"/>
              </a:spcBef>
              <a:defRPr/>
            </a:pPr>
            <a:r>
              <a:rPr lang="en-US" altLang="en-US" sz="1900" dirty="0">
                <a:solidFill>
                  <a:srgbClr val="333333"/>
                </a:solidFill>
                <a:cs typeface="Noto Sans" panose="020B0502040504020204" pitchFamily="34" charset="0"/>
                <a:hlinkClick r:id="rId5"/>
              </a:rPr>
              <a:t>La dermatose nodulaire </a:t>
            </a:r>
            <a:r>
              <a:rPr lang="en-US" altLang="en-US" sz="1900" dirty="0">
                <a:solidFill>
                  <a:srgbClr val="333333"/>
                </a:solidFill>
                <a:cs typeface="Noto Sans" panose="020B0502040504020204" pitchFamily="34" charset="0"/>
              </a:rPr>
              <a:t>contagieuse est une maladie virale hautement contagieuse qui touche les bovins.</a:t>
            </a:r>
          </a:p>
          <a:p>
            <a:pPr>
              <a:lnSpc>
                <a:spcPct val="100000"/>
              </a:lnSpc>
              <a:spcBef>
                <a:spcPct val="0"/>
              </a:spcBef>
              <a:defRPr/>
            </a:pPr>
            <a:r>
              <a:rPr lang="en-US" altLang="en-US" sz="1900" dirty="0">
                <a:solidFill>
                  <a:srgbClr val="333333"/>
                </a:solidFill>
                <a:cs typeface="Noto Sans" panose="020B0502040504020204" pitchFamily="34" charset="0"/>
              </a:rPr>
              <a:t>Elle se propage par les mouches et les moustiques</a:t>
            </a:r>
          </a:p>
          <a:p>
            <a:pPr>
              <a:lnSpc>
                <a:spcPct val="100000"/>
              </a:lnSpc>
              <a:spcBef>
                <a:spcPct val="0"/>
              </a:spcBef>
              <a:defRPr/>
            </a:pPr>
            <a:r>
              <a:rPr lang="en-US" altLang="en-US" sz="1900" dirty="0">
                <a:solidFill>
                  <a:srgbClr val="333333"/>
                </a:solidFill>
                <a:cs typeface="Noto Sans" panose="020B0502040504020204" pitchFamily="34" charset="0"/>
              </a:rPr>
              <a:t>Signes cliniques : fièvre, nodules cutanés, écoulement nasal/oculaire, boiterie et baisse de la production laitière</a:t>
            </a:r>
          </a:p>
          <a:p>
            <a:pPr>
              <a:lnSpc>
                <a:spcPct val="100000"/>
              </a:lnSpc>
              <a:spcBef>
                <a:spcPct val="0"/>
              </a:spcBef>
              <a:defRPr/>
            </a:pPr>
            <a:r>
              <a:rPr lang="en-US" altLang="en-US" sz="1900" dirty="0" err="1">
                <a:solidFill>
                  <a:srgbClr val="333333"/>
                </a:solidFill>
                <a:cs typeface="Noto Sans" panose="020B0502040504020204" pitchFamily="34" charset="0"/>
              </a:rPr>
              <a:t>Étroitement </a:t>
            </a:r>
            <a:r>
              <a:rPr lang="en-US" altLang="en-US" sz="1900" dirty="0">
                <a:solidFill>
                  <a:srgbClr val="333333"/>
                </a:solidFill>
                <a:cs typeface="Noto Sans" panose="020B0502040504020204" pitchFamily="34" charset="0"/>
              </a:rPr>
              <a:t>liée à la variole ovine et caprine, dont elle ne peut être distinguée par les tests diagnostiques de routine</a:t>
            </a:r>
          </a:p>
          <a:p>
            <a:pPr>
              <a:lnSpc>
                <a:spcPct val="100000"/>
              </a:lnSpc>
              <a:spcBef>
                <a:spcPct val="0"/>
              </a:spcBef>
              <a:defRPr/>
            </a:pPr>
            <a:r>
              <a:rPr lang="en-US" altLang="en-US" sz="1900" dirty="0">
                <a:solidFill>
                  <a:srgbClr val="333333"/>
                </a:solidFill>
                <a:cs typeface="Noto Sans" panose="020B0502040504020204" pitchFamily="34" charset="0"/>
              </a:rPr>
              <a:t>Pertes économiques : baisse de la production laitière, abattage, restrictions commerciales, dommages causés aux peaux et problèmes de reproduction</a:t>
            </a:r>
          </a:p>
          <a:p>
            <a:pPr>
              <a:lnSpc>
                <a:spcPct val="100000"/>
              </a:lnSpc>
              <a:spcBef>
                <a:spcPct val="0"/>
              </a:spcBef>
              <a:defRPr/>
            </a:pPr>
            <a:r>
              <a:rPr lang="en-CA" sz="1900" dirty="0"/>
              <a:t>La dermatose nodulaire contagieuse est endémique dans la plupart des pays africains. Depuis 2013, elle s'est rapidement propagée au Moyen-Orient, dans certaines régions d'Europe et dans toute l'Asie</a:t>
            </a:r>
          </a:p>
          <a:p>
            <a:pPr marL="0" indent="0">
              <a:lnSpc>
                <a:spcPct val="100000"/>
              </a:lnSpc>
              <a:spcBef>
                <a:spcPct val="0"/>
              </a:spcBef>
              <a:buFont typeface="Arial" panose="020B0604020202020204" pitchFamily="34" charset="0"/>
              <a:buNone/>
              <a:defRPr/>
            </a:pPr>
            <a:endParaRPr lang="en-US" altLang="en-US" sz="1900" dirty="0"/>
          </a:p>
        </p:txBody>
      </p:sp>
      <p:pic>
        <p:nvPicPr>
          <p:cNvPr id="20487" name="Picture 14">
            <a:extLst>
              <a:ext uri="{FF2B5EF4-FFF2-40B4-BE49-F238E27FC236}">
                <a16:creationId xmlns:a16="http://schemas.microsoft.com/office/drawing/2014/main" id="{4AB79EDB-D4C4-141E-AB47-F3B53B37A0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03900" y="677863"/>
            <a:ext cx="3595688" cy="2687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8" name="TextBox 16">
            <a:extLst>
              <a:ext uri="{FF2B5EF4-FFF2-40B4-BE49-F238E27FC236}">
                <a16:creationId xmlns:a16="http://schemas.microsoft.com/office/drawing/2014/main" id="{FB299E8A-3CBC-AB81-57F6-0CDE48400EDD}"/>
              </a:ext>
            </a:extLst>
          </p:cNvPr>
          <p:cNvSpPr txBox="1">
            <a:spLocks noChangeArrowheads="1"/>
          </p:cNvSpPr>
          <p:nvPr/>
        </p:nvSpPr>
        <p:spPr bwMode="auto">
          <a:xfrm>
            <a:off x="9415463" y="523875"/>
            <a:ext cx="22002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sz="1600" dirty="0" err="1">
                <a:hlinkClick r:id="rId7"/>
              </a:rPr>
              <a:t>Dermatose</a:t>
            </a:r>
            <a:r>
              <a:rPr lang="en-CA" altLang="en-US" sz="1600" dirty="0">
                <a:hlinkClick r:id="rId7"/>
              </a:rPr>
              <a:t> </a:t>
            </a:r>
            <a:r>
              <a:rPr lang="en-CA" altLang="en-US" sz="1600" dirty="0" err="1">
                <a:hlinkClick r:id="rId7"/>
              </a:rPr>
              <a:t>nodulaire</a:t>
            </a:r>
            <a:r>
              <a:rPr lang="en-CA" altLang="en-US" sz="1600" dirty="0">
                <a:hlinkClick r:id="rId7"/>
              </a:rPr>
              <a:t> Département des </a:t>
            </a:r>
            <a:r>
              <a:rPr lang="en-CA" altLang="en-US" sz="1600" dirty="0" err="1">
                <a:hlinkClick r:id="rId7"/>
              </a:rPr>
              <a:t>ressources</a:t>
            </a:r>
            <a:r>
              <a:rPr lang="en-CA" altLang="en-US" sz="1600" dirty="0">
                <a:hlinkClick r:id="rId7"/>
              </a:rPr>
              <a:t> </a:t>
            </a:r>
            <a:r>
              <a:rPr lang="en-CA" altLang="en-US" sz="1600" dirty="0" err="1">
                <a:hlinkClick r:id="rId7"/>
              </a:rPr>
              <a:t>naturelles</a:t>
            </a:r>
            <a:r>
              <a:rPr lang="en-CA" altLang="en-US" sz="1600" dirty="0">
                <a:hlinkClick r:id="rId7"/>
              </a:rPr>
              <a:t> et de </a:t>
            </a:r>
            <a:r>
              <a:rPr lang="en-CA" altLang="en-US" sz="1600" dirty="0" err="1">
                <a:hlinkClick r:id="rId7"/>
              </a:rPr>
              <a:t>l'environnement</a:t>
            </a:r>
            <a:r>
              <a:rPr lang="en-CA" altLang="en-US" sz="1600" dirty="0">
                <a:hlinkClick r:id="rId7"/>
              </a:rPr>
              <a:t> de </a:t>
            </a:r>
            <a:r>
              <a:rPr lang="en-CA" altLang="en-US" sz="1600" dirty="0" err="1">
                <a:hlinkClick r:id="rId7"/>
              </a:rPr>
              <a:t>Tasmanie</a:t>
            </a:r>
            <a:endParaRPr lang="en-CA" alt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0E751-F7AD-A370-4056-67B7714B6215}"/>
              </a:ext>
            </a:extLst>
          </p:cNvPr>
          <p:cNvSpPr>
            <a:spLocks noGrp="1"/>
          </p:cNvSpPr>
          <p:nvPr>
            <p:ph type="title"/>
          </p:nvPr>
        </p:nvSpPr>
        <p:spPr>
          <a:xfrm>
            <a:off x="0" y="-84138"/>
            <a:ext cx="10515600" cy="1325563"/>
          </a:xfrm>
        </p:spPr>
        <p:txBody>
          <a:bodyPr/>
          <a:lstStyle/>
          <a:p>
            <a:pPr>
              <a:defRPr/>
            </a:pPr>
            <a:r>
              <a:rPr lang="en-CA" sz="3200" dirty="0" err="1"/>
              <a:t>Dermatose</a:t>
            </a:r>
            <a:r>
              <a:rPr lang="en-CA" sz="3200" dirty="0"/>
              <a:t> </a:t>
            </a:r>
            <a:r>
              <a:rPr lang="en-CA" sz="3200" dirty="0" err="1"/>
              <a:t>nodulaire</a:t>
            </a:r>
            <a:r>
              <a:rPr lang="en-CA" sz="3200" dirty="0"/>
              <a:t> </a:t>
            </a:r>
            <a:r>
              <a:rPr lang="en-CA" sz="3200" dirty="0" err="1"/>
              <a:t>en</a:t>
            </a:r>
            <a:r>
              <a:rPr lang="en-CA" sz="3200" dirty="0"/>
              <a:t> Europe</a:t>
            </a:r>
          </a:p>
        </p:txBody>
      </p:sp>
      <p:sp>
        <p:nvSpPr>
          <p:cNvPr id="22531" name="Text Placeholder 2">
            <a:extLst>
              <a:ext uri="{FF2B5EF4-FFF2-40B4-BE49-F238E27FC236}">
                <a16:creationId xmlns:a16="http://schemas.microsoft.com/office/drawing/2014/main" id="{605B9AD1-851B-AD7D-4C5D-D951E65A5CF6}"/>
              </a:ext>
            </a:extLst>
          </p:cNvPr>
          <p:cNvSpPr>
            <a:spLocks noGrp="1"/>
          </p:cNvSpPr>
          <p:nvPr>
            <p:ph type="body" sz="quarter" idx="13"/>
          </p:nvPr>
        </p:nvSpPr>
        <p:spPr>
          <a:xfrm>
            <a:off x="161925" y="1138237"/>
            <a:ext cx="6120423" cy="1660525"/>
          </a:xfrm>
        </p:spPr>
        <p:txBody>
          <a:bodyPr/>
          <a:lstStyle/>
          <a:p>
            <a:r>
              <a:rPr lang="en-CA" altLang="en-US" sz="2000" dirty="0" err="1"/>
              <a:t>L'Italie</a:t>
            </a:r>
            <a:r>
              <a:rPr lang="en-CA" altLang="en-US" sz="2000" dirty="0"/>
              <a:t> a </a:t>
            </a:r>
            <a:r>
              <a:rPr lang="en-CA" altLang="en-US" sz="2000" dirty="0" err="1"/>
              <a:t>signalé</a:t>
            </a:r>
            <a:r>
              <a:rPr lang="en-CA" altLang="en-US" sz="2000" dirty="0"/>
              <a:t> </a:t>
            </a:r>
            <a:r>
              <a:rPr lang="en-CA" altLang="en-US" sz="2000" dirty="0" err="1"/>
              <a:t>ses</a:t>
            </a:r>
            <a:r>
              <a:rPr lang="en-CA" altLang="en-US" sz="2000" dirty="0"/>
              <a:t> premiers </a:t>
            </a:r>
            <a:r>
              <a:rPr lang="en-CA" altLang="en-US" sz="2000" dirty="0" err="1"/>
              <a:t>cas</a:t>
            </a:r>
            <a:r>
              <a:rPr lang="en-CA" altLang="en-US" sz="2000" dirty="0"/>
              <a:t> de LSD </a:t>
            </a:r>
            <a:r>
              <a:rPr lang="en-CA" altLang="en-US" sz="2000" dirty="0" err="1"/>
              <a:t>en</a:t>
            </a:r>
            <a:r>
              <a:rPr lang="en-CA" altLang="en-US" sz="2000" dirty="0"/>
              <a:t> </a:t>
            </a:r>
            <a:r>
              <a:rPr lang="en-CA" altLang="en-US" sz="2000" dirty="0" err="1"/>
              <a:t>Sardaigne</a:t>
            </a:r>
            <a:endParaRPr lang="en-CA" altLang="en-US" sz="2000" dirty="0"/>
          </a:p>
          <a:p>
            <a:pPr lvl="1"/>
            <a:r>
              <a:rPr lang="en-CA" altLang="en-US" sz="1800" dirty="0"/>
              <a:t>La source </a:t>
            </a:r>
            <a:r>
              <a:rPr lang="en-CA" altLang="en-US" sz="1800" dirty="0" err="1"/>
              <a:t>potentielle</a:t>
            </a:r>
            <a:r>
              <a:rPr lang="en-CA" altLang="en-US" sz="1800" dirty="0"/>
              <a:t> de </a:t>
            </a:r>
            <a:r>
              <a:rPr lang="en-CA" altLang="en-US" sz="1800" dirty="0" err="1"/>
              <a:t>l'épidémie</a:t>
            </a:r>
            <a:r>
              <a:rPr lang="en-CA" altLang="en-US" sz="1800" dirty="0"/>
              <a:t> </a:t>
            </a:r>
            <a:r>
              <a:rPr lang="en-CA" altLang="en-US" sz="1800" dirty="0" err="1"/>
              <a:t>serait</a:t>
            </a:r>
            <a:r>
              <a:rPr lang="en-CA" altLang="en-US" sz="1800" dirty="0"/>
              <a:t> le </a:t>
            </a:r>
            <a:r>
              <a:rPr lang="en-CA" altLang="en-US" sz="1800" dirty="0" err="1"/>
              <a:t>déplacement</a:t>
            </a:r>
            <a:r>
              <a:rPr lang="en-CA" altLang="en-US" sz="1800" dirty="0"/>
              <a:t> de </a:t>
            </a:r>
            <a:r>
              <a:rPr lang="en-CA" altLang="en-US" sz="1800" dirty="0" err="1"/>
              <a:t>vecteurs</a:t>
            </a:r>
            <a:r>
              <a:rPr lang="en-CA" altLang="en-US" sz="1800" dirty="0"/>
              <a:t> </a:t>
            </a:r>
            <a:r>
              <a:rPr lang="en-CA" altLang="en-US" sz="1800" dirty="0" err="1"/>
              <a:t>en</a:t>
            </a:r>
            <a:r>
              <a:rPr lang="en-CA" altLang="en-US" sz="1800" dirty="0"/>
              <a:t> provenance </a:t>
            </a:r>
            <a:r>
              <a:rPr lang="en-CA" altLang="en-US" sz="1800" dirty="0" err="1"/>
              <a:t>d'Afrique</a:t>
            </a:r>
            <a:r>
              <a:rPr lang="en-CA" altLang="en-US" sz="1800" dirty="0"/>
              <a:t> du Nord</a:t>
            </a:r>
          </a:p>
          <a:p>
            <a:pPr lvl="1"/>
            <a:r>
              <a:rPr lang="en-CA" altLang="en-US" sz="1800" dirty="0"/>
              <a:t>Le </a:t>
            </a:r>
            <a:r>
              <a:rPr lang="en-CA" altLang="en-US" sz="1800" dirty="0" err="1"/>
              <a:t>génotypage</a:t>
            </a:r>
            <a:r>
              <a:rPr lang="en-CA" altLang="en-US" sz="1800" dirty="0"/>
              <a:t> a </a:t>
            </a:r>
            <a:r>
              <a:rPr lang="en-CA" altLang="en-US" sz="1800" dirty="0" err="1"/>
              <a:t>montré</a:t>
            </a:r>
            <a:r>
              <a:rPr lang="en-CA" altLang="en-US" sz="1800" dirty="0"/>
              <a:t> que le virus circulant </a:t>
            </a:r>
            <a:r>
              <a:rPr lang="en-CA" altLang="en-US" sz="1800" dirty="0" err="1"/>
              <a:t>en</a:t>
            </a:r>
            <a:r>
              <a:rPr lang="en-CA" altLang="en-US" sz="1800" dirty="0"/>
              <a:t> Italie </a:t>
            </a:r>
            <a:r>
              <a:rPr lang="en-CA" altLang="en-US" sz="1800" dirty="0" err="1"/>
              <a:t>est</a:t>
            </a:r>
            <a:r>
              <a:rPr lang="en-CA" altLang="en-US" sz="1800" dirty="0"/>
              <a:t> </a:t>
            </a:r>
            <a:r>
              <a:rPr lang="en-CA" altLang="en-US" sz="1800" dirty="0" err="1"/>
              <a:t>étroitement</a:t>
            </a:r>
            <a:r>
              <a:rPr lang="en-CA" altLang="en-US" sz="1800" dirty="0"/>
              <a:t> </a:t>
            </a:r>
            <a:r>
              <a:rPr lang="en-CA" altLang="en-US" sz="1800" dirty="0" err="1"/>
              <a:t>lié</a:t>
            </a:r>
            <a:r>
              <a:rPr lang="en-CA" altLang="en-US" sz="1800" dirty="0"/>
              <a:t> au cluster 1.2, qui </a:t>
            </a:r>
            <a:r>
              <a:rPr lang="en-CA" altLang="en-US" sz="1800" dirty="0" err="1"/>
              <a:t>comprend</a:t>
            </a:r>
            <a:r>
              <a:rPr lang="en-CA" altLang="en-US" sz="1800" dirty="0"/>
              <a:t> des </a:t>
            </a:r>
            <a:r>
              <a:rPr lang="en-CA" altLang="en-US" sz="1800" dirty="0" err="1"/>
              <a:t>souches</a:t>
            </a:r>
            <a:r>
              <a:rPr lang="en-CA" altLang="en-US" sz="1800" dirty="0"/>
              <a:t> </a:t>
            </a:r>
            <a:r>
              <a:rPr lang="en-CA" altLang="en-US" sz="1800" dirty="0" err="1"/>
              <a:t>isolées</a:t>
            </a:r>
            <a:r>
              <a:rPr lang="en-CA" altLang="en-US" sz="1800" dirty="0"/>
              <a:t> au Nigeria et </a:t>
            </a:r>
            <a:r>
              <a:rPr lang="en-CA" altLang="en-US" sz="1800" dirty="0" err="1"/>
              <a:t>en</a:t>
            </a:r>
            <a:r>
              <a:rPr lang="en-CA" altLang="en-US" sz="1800" dirty="0"/>
              <a:t> Afrique du Sud</a:t>
            </a:r>
          </a:p>
          <a:p>
            <a:r>
              <a:rPr lang="en-CA" altLang="en-US" sz="2000" dirty="0"/>
              <a:t>La France a </a:t>
            </a:r>
            <a:r>
              <a:rPr lang="en-CA" altLang="en-US" sz="2000" dirty="0" err="1"/>
              <a:t>signalé</a:t>
            </a:r>
            <a:r>
              <a:rPr lang="en-CA" altLang="en-US" sz="2000" dirty="0"/>
              <a:t> </a:t>
            </a:r>
            <a:r>
              <a:rPr lang="en-CA" altLang="en-US" sz="2000" dirty="0" err="1"/>
              <a:t>ses</a:t>
            </a:r>
            <a:r>
              <a:rPr lang="en-CA" altLang="en-US" sz="2000" dirty="0"/>
              <a:t> premiers </a:t>
            </a:r>
            <a:r>
              <a:rPr lang="en-CA" altLang="en-US" sz="2000" dirty="0" err="1"/>
              <a:t>cas</a:t>
            </a:r>
            <a:r>
              <a:rPr lang="en-CA" altLang="en-US" sz="2000" dirty="0"/>
              <a:t> de LSD </a:t>
            </a:r>
            <a:r>
              <a:rPr lang="en-CA" altLang="en-US" sz="2000" dirty="0" err="1"/>
              <a:t>en</a:t>
            </a:r>
            <a:r>
              <a:rPr lang="en-CA" altLang="en-US" sz="2000" dirty="0"/>
              <a:t> Savoie</a:t>
            </a:r>
            <a:r>
              <a:rPr lang="en-CA" altLang="en-US" sz="2000" b="1" dirty="0"/>
              <a:t>, </a:t>
            </a:r>
            <a:r>
              <a:rPr lang="en-CA" altLang="en-US" sz="2000" dirty="0"/>
              <a:t>près de </a:t>
            </a:r>
            <a:r>
              <a:rPr lang="en-CA" altLang="en-US" sz="2000" dirty="0" err="1"/>
              <a:t>ses</a:t>
            </a:r>
            <a:r>
              <a:rPr lang="en-CA" altLang="en-US" sz="2000" dirty="0"/>
              <a:t> </a:t>
            </a:r>
            <a:r>
              <a:rPr lang="en-CA" altLang="en-US" sz="2000" dirty="0" err="1"/>
              <a:t>frontières</a:t>
            </a:r>
            <a:r>
              <a:rPr lang="en-CA" altLang="en-US" sz="2000" dirty="0"/>
              <a:t> avec la Suisse et </a:t>
            </a:r>
            <a:r>
              <a:rPr lang="en-CA" altLang="en-US" sz="2000" dirty="0" err="1"/>
              <a:t>l'Italie</a:t>
            </a:r>
            <a:endParaRPr lang="en-CA" altLang="en-US" sz="2000" dirty="0"/>
          </a:p>
          <a:p>
            <a:endParaRPr lang="en-CA" altLang="en-US" sz="2000" dirty="0"/>
          </a:p>
          <a:p>
            <a:endParaRPr lang="en-CA" altLang="en-US" sz="1400" dirty="0"/>
          </a:p>
          <a:p>
            <a:endParaRPr lang="en-CA" altLang="en-US" sz="1400" dirty="0"/>
          </a:p>
        </p:txBody>
      </p:sp>
      <p:sp>
        <p:nvSpPr>
          <p:cNvPr id="22532" name="Slide Number Placeholder 3">
            <a:extLst>
              <a:ext uri="{FF2B5EF4-FFF2-40B4-BE49-F238E27FC236}">
                <a16:creationId xmlns:a16="http://schemas.microsoft.com/office/drawing/2014/main" id="{BEFA9FC2-EE41-A08F-C30B-B91ABAD7338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CC88334-2AA5-4E87-8C76-1540CF02D437}" type="slidenum">
              <a:rPr lang="en-US" altLang="en-US" sz="1200" smtClean="0">
                <a:solidFill>
                  <a:srgbClr val="898989"/>
                </a:solidFill>
              </a:rPr>
              <a:t>5</a:t>
            </a:fld>
            <a:endParaRPr lang="en-US" altLang="en-US" sz="1200">
              <a:solidFill>
                <a:srgbClr val="898989"/>
              </a:solidFill>
            </a:endParaRPr>
          </a:p>
        </p:txBody>
      </p:sp>
      <p:sp>
        <p:nvSpPr>
          <p:cNvPr id="22533" name="TextBox 7">
            <a:extLst>
              <a:ext uri="{FF2B5EF4-FFF2-40B4-BE49-F238E27FC236}">
                <a16:creationId xmlns:a16="http://schemas.microsoft.com/office/drawing/2014/main" id="{5FD3C48A-D3B3-F968-A167-7D97C2FE3453}"/>
              </a:ext>
            </a:extLst>
          </p:cNvPr>
          <p:cNvSpPr txBox="1">
            <a:spLocks noChangeArrowheads="1"/>
          </p:cNvSpPr>
          <p:nvPr/>
        </p:nvSpPr>
        <p:spPr bwMode="auto">
          <a:xfrm>
            <a:off x="6581775" y="3570288"/>
            <a:ext cx="4867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t>Signaux LSD : mai 2015 – octobre 2025</a:t>
            </a:r>
            <a:endParaRPr lang="en-CA" altLang="en-US" sz="1600"/>
          </a:p>
        </p:txBody>
      </p:sp>
      <p:pic>
        <p:nvPicPr>
          <p:cNvPr id="22534" name="Picture 4">
            <a:extLst>
              <a:ext uri="{FF2B5EF4-FFF2-40B4-BE49-F238E27FC236}">
                <a16:creationId xmlns:a16="http://schemas.microsoft.com/office/drawing/2014/main" id="{3B10D3EF-5CB2-F1C5-9081-3D5B52F81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2738" y="3876675"/>
            <a:ext cx="5367337" cy="25415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5" name="TextBox 8">
            <a:extLst>
              <a:ext uri="{FF2B5EF4-FFF2-40B4-BE49-F238E27FC236}">
                <a16:creationId xmlns:a16="http://schemas.microsoft.com/office/drawing/2014/main" id="{88F6C26F-8F15-1B2C-DE27-3C132922AC99}"/>
              </a:ext>
            </a:extLst>
          </p:cNvPr>
          <p:cNvSpPr txBox="1">
            <a:spLocks noChangeArrowheads="1"/>
          </p:cNvSpPr>
          <p:nvPr/>
        </p:nvSpPr>
        <p:spPr bwMode="auto">
          <a:xfrm>
            <a:off x="10809288" y="46038"/>
            <a:ext cx="6094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a:hlinkClick r:id="rId4"/>
              </a:rPr>
              <a:t>Empres-i +</a:t>
            </a:r>
            <a:endParaRPr lang="en-CA" altLang="en-US"/>
          </a:p>
        </p:txBody>
      </p:sp>
      <p:sp>
        <p:nvSpPr>
          <p:cNvPr id="22536" name="TextBox 10">
            <a:extLst>
              <a:ext uri="{FF2B5EF4-FFF2-40B4-BE49-F238E27FC236}">
                <a16:creationId xmlns:a16="http://schemas.microsoft.com/office/drawing/2014/main" id="{DA049C51-ED37-AFF2-464B-02E70E82A313}"/>
              </a:ext>
            </a:extLst>
          </p:cNvPr>
          <p:cNvSpPr txBox="1">
            <a:spLocks noChangeArrowheads="1"/>
          </p:cNvSpPr>
          <p:nvPr/>
        </p:nvSpPr>
        <p:spPr bwMode="auto">
          <a:xfrm>
            <a:off x="7070725" y="155575"/>
            <a:ext cx="6762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a:t>Cas de LSD : juin 2025 – octobre 2025</a:t>
            </a:r>
            <a:endParaRPr lang="en-CA" altLang="en-US" sz="1600"/>
          </a:p>
        </p:txBody>
      </p:sp>
      <p:sp>
        <p:nvSpPr>
          <p:cNvPr id="22537" name="TextBox 12">
            <a:extLst>
              <a:ext uri="{FF2B5EF4-FFF2-40B4-BE49-F238E27FC236}">
                <a16:creationId xmlns:a16="http://schemas.microsoft.com/office/drawing/2014/main" id="{754713A2-6393-4D20-96CF-E2054563B482}"/>
              </a:ext>
            </a:extLst>
          </p:cNvPr>
          <p:cNvSpPr txBox="1">
            <a:spLocks noChangeArrowheads="1"/>
          </p:cNvSpPr>
          <p:nvPr/>
        </p:nvSpPr>
        <p:spPr bwMode="auto">
          <a:xfrm>
            <a:off x="207645" y="3762778"/>
            <a:ext cx="64420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CA" altLang="en-US" sz="2000" dirty="0">
                <a:hlinkClick r:id="rId5"/>
              </a:rPr>
              <a:t>France </a:t>
            </a:r>
            <a:r>
              <a:rPr lang="en-CA" altLang="en-US" sz="2000" dirty="0"/>
              <a:t>: 79 </a:t>
            </a:r>
            <a:r>
              <a:rPr lang="en-CA" altLang="en-US" sz="2000" dirty="0" err="1"/>
              <a:t>cas</a:t>
            </a:r>
            <a:r>
              <a:rPr lang="en-CA" altLang="en-US" sz="2000" dirty="0"/>
              <a:t>, </a:t>
            </a:r>
            <a:r>
              <a:rPr lang="en-CA" altLang="en-US" sz="2000" dirty="0" err="1"/>
              <a:t>principalement</a:t>
            </a:r>
            <a:r>
              <a:rPr lang="en-CA" altLang="en-US" sz="2000" dirty="0"/>
              <a:t> </a:t>
            </a:r>
            <a:r>
              <a:rPr lang="en-CA" altLang="en-US" sz="2000" dirty="0" err="1"/>
              <a:t>en</a:t>
            </a:r>
            <a:r>
              <a:rPr lang="en-CA" altLang="en-US" sz="2000" dirty="0"/>
              <a:t> Savoie (32), </a:t>
            </a:r>
            <a:r>
              <a:rPr lang="en-CA" altLang="en-US" sz="2000" dirty="0" err="1"/>
              <a:t>en</a:t>
            </a:r>
            <a:r>
              <a:rPr lang="en-CA" altLang="en-US" sz="2000" dirty="0"/>
              <a:t> Haute-Savoie (44), dans </a:t>
            </a:r>
            <a:r>
              <a:rPr lang="en-CA" altLang="en-US" sz="2000" dirty="0" err="1"/>
              <a:t>l'Ain</a:t>
            </a:r>
            <a:r>
              <a:rPr lang="en-CA" altLang="en-US" sz="2000" dirty="0"/>
              <a:t> (2) et dans le Rhône (1)</a:t>
            </a:r>
          </a:p>
          <a:p>
            <a:pPr>
              <a:buFont typeface="Arial" panose="020B0604020202020204" pitchFamily="34" charset="0"/>
              <a:buChar char="•"/>
            </a:pPr>
            <a:r>
              <a:rPr lang="en-CA" altLang="en-US" sz="2000" dirty="0">
                <a:hlinkClick r:id="rId6"/>
              </a:rPr>
              <a:t>Italie </a:t>
            </a:r>
            <a:r>
              <a:rPr lang="en-CA" altLang="en-US" sz="2000" dirty="0"/>
              <a:t>: 68 </a:t>
            </a:r>
            <a:r>
              <a:rPr lang="en-CA" altLang="en-US" sz="2000" dirty="0" err="1"/>
              <a:t>cas</a:t>
            </a:r>
            <a:r>
              <a:rPr lang="en-CA" altLang="en-US" sz="2000" dirty="0"/>
              <a:t>, </a:t>
            </a:r>
            <a:r>
              <a:rPr lang="en-CA" altLang="en-US" sz="2000" dirty="0" err="1"/>
              <a:t>concentrés</a:t>
            </a:r>
            <a:r>
              <a:rPr lang="en-CA" altLang="en-US" sz="2000" dirty="0"/>
              <a:t> </a:t>
            </a:r>
            <a:r>
              <a:rPr lang="en-CA" altLang="en-US" sz="2000" dirty="0" err="1"/>
              <a:t>en</a:t>
            </a:r>
            <a:r>
              <a:rPr lang="en-CA" altLang="en-US" sz="2000" dirty="0"/>
              <a:t> </a:t>
            </a:r>
            <a:r>
              <a:rPr lang="en-CA" altLang="en-US" sz="2000" dirty="0" err="1"/>
              <a:t>Sardaigne</a:t>
            </a:r>
            <a:r>
              <a:rPr lang="en-CA" altLang="en-US" sz="2000" dirty="0"/>
              <a:t>, avec un </a:t>
            </a:r>
            <a:r>
              <a:rPr lang="en-CA" altLang="en-US" sz="2000" dirty="0" err="1"/>
              <a:t>cas</a:t>
            </a:r>
            <a:r>
              <a:rPr lang="en-CA" altLang="en-US" sz="2000" dirty="0"/>
              <a:t> </a:t>
            </a:r>
            <a:r>
              <a:rPr lang="en-CA" altLang="en-US" sz="2000" dirty="0" err="1"/>
              <a:t>en</a:t>
            </a:r>
            <a:r>
              <a:rPr lang="en-CA" altLang="en-US" sz="2000" dirty="0"/>
              <a:t> </a:t>
            </a:r>
            <a:r>
              <a:rPr lang="en-CA" altLang="en-US" sz="2000" dirty="0" err="1"/>
              <a:t>Lombardie</a:t>
            </a:r>
            <a:r>
              <a:rPr lang="en-CA" altLang="en-US" sz="2000" dirty="0"/>
              <a:t> (</a:t>
            </a:r>
            <a:r>
              <a:rPr lang="en-CA" altLang="en-US" sz="2000" dirty="0" err="1"/>
              <a:t>lié</a:t>
            </a:r>
            <a:r>
              <a:rPr lang="en-CA" altLang="en-US" sz="2000" dirty="0"/>
              <a:t> au </a:t>
            </a:r>
            <a:r>
              <a:rPr lang="en-CA" altLang="en-US" sz="2000" dirty="0" err="1"/>
              <a:t>déplacement</a:t>
            </a:r>
            <a:r>
              <a:rPr lang="en-CA" altLang="en-US" sz="2000" dirty="0"/>
              <a:t> </a:t>
            </a:r>
            <a:r>
              <a:rPr lang="en-CA" altLang="en-US" sz="2000" dirty="0" err="1"/>
              <a:t>d'animaux</a:t>
            </a:r>
            <a:r>
              <a:rPr lang="en-CA" altLang="en-US" sz="2000" dirty="0"/>
              <a:t> </a:t>
            </a:r>
            <a:r>
              <a:rPr lang="en-CA" altLang="en-US" sz="2000" dirty="0" err="1"/>
              <a:t>depuis</a:t>
            </a:r>
            <a:r>
              <a:rPr lang="en-CA" altLang="en-US" sz="2000" dirty="0"/>
              <a:t> la </a:t>
            </a:r>
            <a:r>
              <a:rPr lang="en-CA" altLang="en-US" sz="2000" dirty="0" err="1"/>
              <a:t>Sardaigne</a:t>
            </a:r>
            <a:endParaRPr lang="en-CA" altLang="en-US" sz="2000" dirty="0"/>
          </a:p>
          <a:p>
            <a:pPr>
              <a:buFont typeface="Arial" panose="020B0604020202020204" pitchFamily="34" charset="0"/>
              <a:buChar char="•"/>
            </a:pPr>
            <a:r>
              <a:rPr lang="en-CA" altLang="en-US" sz="2000" dirty="0"/>
              <a:t>Zone de protection </a:t>
            </a:r>
            <a:r>
              <a:rPr lang="en-CA" altLang="en-US" sz="2000" dirty="0" err="1"/>
              <a:t>établie</a:t>
            </a:r>
            <a:r>
              <a:rPr lang="en-CA" altLang="en-US" sz="2000" dirty="0"/>
              <a:t>, abattage et </a:t>
            </a:r>
            <a:r>
              <a:rPr lang="en-CA" altLang="en-US" sz="2000" dirty="0" err="1"/>
              <a:t>campagnes</a:t>
            </a:r>
            <a:r>
              <a:rPr lang="en-CA" altLang="en-US" sz="2000" dirty="0"/>
              <a:t> de vaccination </a:t>
            </a:r>
            <a:r>
              <a:rPr lang="en-CA" altLang="en-US" sz="2000" dirty="0" err="1"/>
              <a:t>d'urgence</a:t>
            </a:r>
            <a:endParaRPr lang="en-CA" altLang="en-US" sz="2000" dirty="0"/>
          </a:p>
          <a:p>
            <a:pPr>
              <a:buFont typeface="Arial" panose="020B0604020202020204" pitchFamily="34" charset="0"/>
              <a:buChar char="•"/>
            </a:pPr>
            <a:r>
              <a:rPr lang="en-CA" altLang="en-US" sz="2000" dirty="0"/>
              <a:t>4 </a:t>
            </a:r>
            <a:r>
              <a:rPr lang="en-CA" altLang="en-US" sz="2000" dirty="0" err="1"/>
              <a:t>octobre</a:t>
            </a:r>
            <a:r>
              <a:rPr lang="en-CA" altLang="en-US" sz="2000" baseline="30000" dirty="0" err="1"/>
              <a:t>th</a:t>
            </a:r>
            <a:r>
              <a:rPr lang="en-CA" altLang="en-US" sz="2000" dirty="0"/>
              <a:t> - </a:t>
            </a:r>
            <a:r>
              <a:rPr lang="en-CA" altLang="en-US" sz="2000" dirty="0" err="1">
                <a:hlinkClick r:id="rId7"/>
              </a:rPr>
              <a:t>L'Espagne</a:t>
            </a:r>
            <a:r>
              <a:rPr lang="en-CA" altLang="en-US" sz="2000" dirty="0">
                <a:hlinkClick r:id="rId7"/>
              </a:rPr>
              <a:t> </a:t>
            </a:r>
            <a:r>
              <a:rPr lang="en-CA" altLang="en-US" sz="2000" dirty="0"/>
              <a:t>a </a:t>
            </a:r>
            <a:r>
              <a:rPr lang="en-CA" altLang="en-US" sz="2000" dirty="0" err="1"/>
              <a:t>signalé</a:t>
            </a:r>
            <a:r>
              <a:rPr lang="en-CA" altLang="en-US" sz="2000" dirty="0"/>
              <a:t> </a:t>
            </a:r>
            <a:r>
              <a:rPr lang="en-CA" altLang="en-US" sz="2000" dirty="0" err="1"/>
              <a:t>ses</a:t>
            </a:r>
            <a:r>
              <a:rPr lang="en-CA" altLang="en-US" sz="2000" dirty="0"/>
              <a:t> premiers </a:t>
            </a:r>
            <a:r>
              <a:rPr lang="en-CA" altLang="en-US" sz="2000" dirty="0" err="1"/>
              <a:t>cas</a:t>
            </a:r>
            <a:r>
              <a:rPr lang="en-CA" altLang="en-US" sz="2000" dirty="0"/>
              <a:t> de LSD à </a:t>
            </a:r>
            <a:r>
              <a:rPr lang="en-CA" altLang="en-US" sz="2000" dirty="0" err="1"/>
              <a:t>Gérone</a:t>
            </a:r>
            <a:r>
              <a:rPr lang="en-CA" altLang="en-US" sz="2000" dirty="0"/>
              <a:t>, près de la </a:t>
            </a:r>
            <a:r>
              <a:rPr lang="en-CA" altLang="en-US" sz="2000" dirty="0" err="1"/>
              <a:t>frontière</a:t>
            </a:r>
            <a:r>
              <a:rPr lang="en-CA" altLang="en-US" sz="2000" dirty="0"/>
              <a:t> française</a:t>
            </a:r>
          </a:p>
        </p:txBody>
      </p:sp>
      <p:pic>
        <p:nvPicPr>
          <p:cNvPr id="22538" name="Picture 14">
            <a:extLst>
              <a:ext uri="{FF2B5EF4-FFF2-40B4-BE49-F238E27FC236}">
                <a16:creationId xmlns:a16="http://schemas.microsoft.com/office/drawing/2014/main" id="{AC76C953-7B6E-FF66-F568-3C952546B94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469900"/>
            <a:ext cx="4867275" cy="2997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889D-A73B-3342-4CB0-10C65202990A}"/>
              </a:ext>
            </a:extLst>
          </p:cNvPr>
          <p:cNvSpPr>
            <a:spLocks noGrp="1"/>
          </p:cNvSpPr>
          <p:nvPr>
            <p:ph type="title"/>
          </p:nvPr>
        </p:nvSpPr>
        <p:spPr>
          <a:xfrm>
            <a:off x="198438" y="-15875"/>
            <a:ext cx="10515600" cy="1325563"/>
          </a:xfrm>
        </p:spPr>
        <p:txBody>
          <a:bodyPr/>
          <a:lstStyle/>
          <a:p>
            <a:pPr>
              <a:defRPr/>
            </a:pPr>
            <a:r>
              <a:rPr lang="en-CA" sz="3200" dirty="0" err="1"/>
              <a:t>Dermatose</a:t>
            </a:r>
            <a:r>
              <a:rPr lang="en-CA" sz="3200" dirty="0"/>
              <a:t> </a:t>
            </a:r>
            <a:r>
              <a:rPr lang="en-CA" sz="3200" dirty="0" err="1"/>
              <a:t>nodulaire</a:t>
            </a:r>
            <a:r>
              <a:rPr lang="en-CA" sz="3200" dirty="0"/>
              <a:t> </a:t>
            </a:r>
            <a:r>
              <a:rPr lang="en-CA" sz="3200" dirty="0" err="1"/>
              <a:t>en</a:t>
            </a:r>
            <a:r>
              <a:rPr lang="en-CA" sz="3200" dirty="0"/>
              <a:t> Europe</a:t>
            </a:r>
          </a:p>
        </p:txBody>
      </p:sp>
      <p:sp>
        <p:nvSpPr>
          <p:cNvPr id="24579" name="Text Placeholder 2">
            <a:extLst>
              <a:ext uri="{FF2B5EF4-FFF2-40B4-BE49-F238E27FC236}">
                <a16:creationId xmlns:a16="http://schemas.microsoft.com/office/drawing/2014/main" id="{0AE096D7-0D4F-786B-75DD-1A03F1C8F217}"/>
              </a:ext>
            </a:extLst>
          </p:cNvPr>
          <p:cNvSpPr>
            <a:spLocks noGrp="1"/>
          </p:cNvSpPr>
          <p:nvPr>
            <p:ph type="body" sz="quarter" idx="13"/>
          </p:nvPr>
        </p:nvSpPr>
        <p:spPr>
          <a:xfrm>
            <a:off x="358775" y="1166813"/>
            <a:ext cx="6484938" cy="1660525"/>
          </a:xfrm>
        </p:spPr>
        <p:txBody>
          <a:bodyPr/>
          <a:lstStyle/>
          <a:p>
            <a:pPr marL="0" indent="0">
              <a:buFont typeface="Arial" panose="020B0604020202020204" pitchFamily="34" charset="0"/>
              <a:buNone/>
            </a:pPr>
            <a:r>
              <a:rPr lang="en-CA" altLang="en-US" sz="2400" b="1"/>
              <a:t>Exigences d'importation de l'ACIA</a:t>
            </a:r>
          </a:p>
        </p:txBody>
      </p:sp>
      <p:sp>
        <p:nvSpPr>
          <p:cNvPr id="24580" name="Slide Number Placeholder 3">
            <a:extLst>
              <a:ext uri="{FF2B5EF4-FFF2-40B4-BE49-F238E27FC236}">
                <a16:creationId xmlns:a16="http://schemas.microsoft.com/office/drawing/2014/main" id="{06EE7A68-EB1E-1EAB-D662-71AB9B4F4CE5}"/>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2A7ACD54-6364-418A-AD26-EE8482E4EF75}" type="slidenum">
              <a:rPr lang="en-US" altLang="en-US" sz="1200" smtClean="0">
                <a:solidFill>
                  <a:srgbClr val="898989"/>
                </a:solidFill>
              </a:rPr>
              <a:t>6</a:t>
            </a:fld>
            <a:endParaRPr lang="en-US" altLang="en-US" sz="1200">
              <a:solidFill>
                <a:srgbClr val="898989"/>
              </a:solidFill>
            </a:endParaRPr>
          </a:p>
        </p:txBody>
      </p:sp>
      <p:pic>
        <p:nvPicPr>
          <p:cNvPr id="24581" name="Picture 3">
            <a:extLst>
              <a:ext uri="{FF2B5EF4-FFF2-40B4-BE49-F238E27FC236}">
                <a16:creationId xmlns:a16="http://schemas.microsoft.com/office/drawing/2014/main" id="{A98387C9-E557-EB16-58B8-27EA04D15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303213"/>
            <a:ext cx="4748212" cy="39036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2" name="TextBox 7">
            <a:extLst>
              <a:ext uri="{FF2B5EF4-FFF2-40B4-BE49-F238E27FC236}">
                <a16:creationId xmlns:a16="http://schemas.microsoft.com/office/drawing/2014/main" id="{1C9CAB99-CEA6-98FE-719D-3D974F931039}"/>
              </a:ext>
            </a:extLst>
          </p:cNvPr>
          <p:cNvSpPr txBox="1">
            <a:spLocks noChangeArrowheads="1"/>
          </p:cNvSpPr>
          <p:nvPr/>
        </p:nvSpPr>
        <p:spPr bwMode="auto">
          <a:xfrm>
            <a:off x="7013575" y="4233863"/>
            <a:ext cx="44180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sz="1600">
                <a:hlinkClick r:id="rId4"/>
              </a:rPr>
              <a:t>Le Canada suspend l'importation de certains fromages européens à la suite d'une épidémie de dermatose nodulaire contagieuse</a:t>
            </a:r>
            <a:endParaRPr lang="en-CA" altLang="en-US" sz="1600"/>
          </a:p>
        </p:txBody>
      </p:sp>
      <p:pic>
        <p:nvPicPr>
          <p:cNvPr id="24583" name="Picture 13">
            <a:extLst>
              <a:ext uri="{FF2B5EF4-FFF2-40B4-BE49-F238E27FC236}">
                <a16:creationId xmlns:a16="http://schemas.microsoft.com/office/drawing/2014/main" id="{B6A6C5A1-6A0B-9AAF-CAEF-2DD1FDF954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375" y="1643063"/>
            <a:ext cx="6210300" cy="42719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4" name="TextBox 15">
            <a:extLst>
              <a:ext uri="{FF2B5EF4-FFF2-40B4-BE49-F238E27FC236}">
                <a16:creationId xmlns:a16="http://schemas.microsoft.com/office/drawing/2014/main" id="{75F72438-B529-A1FD-72F0-A4002C1172E7}"/>
              </a:ext>
            </a:extLst>
          </p:cNvPr>
          <p:cNvSpPr txBox="1">
            <a:spLocks noChangeArrowheads="1"/>
          </p:cNvSpPr>
          <p:nvPr/>
        </p:nvSpPr>
        <p:spPr bwMode="auto">
          <a:xfrm>
            <a:off x="376238" y="5907088"/>
            <a:ext cx="60944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dirty="0" err="1">
                <a:hlinkClick r:id="rId6"/>
              </a:rPr>
              <a:t>Dermatose</a:t>
            </a:r>
            <a:r>
              <a:rPr lang="en-CA" altLang="en-US" dirty="0">
                <a:hlinkClick r:id="rId6"/>
              </a:rPr>
              <a:t> </a:t>
            </a:r>
            <a:r>
              <a:rPr lang="en-CA" altLang="en-US" dirty="0" err="1">
                <a:hlinkClick r:id="rId6"/>
              </a:rPr>
              <a:t>nodulaire</a:t>
            </a:r>
            <a:r>
              <a:rPr lang="en-CA" altLang="en-US" dirty="0">
                <a:hlinkClick r:id="rId6"/>
              </a:rPr>
              <a:t> - Pays </a:t>
            </a:r>
            <a:r>
              <a:rPr lang="en-CA" altLang="en-US" dirty="0" err="1">
                <a:hlinkClick r:id="rId6"/>
              </a:rPr>
              <a:t>reconnus</a:t>
            </a:r>
            <a:r>
              <a:rPr lang="en-CA" altLang="en-US" dirty="0">
                <a:hlinkClick r:id="rId6"/>
              </a:rPr>
              <a:t> par le Canada </a:t>
            </a:r>
            <a:r>
              <a:rPr lang="en-CA" altLang="en-US" dirty="0" err="1">
                <a:hlinkClick r:id="rId6"/>
              </a:rPr>
              <a:t>comme</a:t>
            </a:r>
            <a:r>
              <a:rPr lang="en-CA" altLang="en-US" dirty="0">
                <a:hlinkClick r:id="rId6"/>
              </a:rPr>
              <a:t> </a:t>
            </a:r>
            <a:r>
              <a:rPr lang="en-CA" altLang="en-US" dirty="0" err="1">
                <a:hlinkClick r:id="rId6"/>
              </a:rPr>
              <a:t>étant</a:t>
            </a:r>
            <a:r>
              <a:rPr lang="en-CA" altLang="en-US" dirty="0">
                <a:hlinkClick r:id="rId6"/>
              </a:rPr>
              <a:t> exempts de la </a:t>
            </a:r>
            <a:r>
              <a:rPr lang="en-CA" altLang="en-US" dirty="0" err="1">
                <a:hlinkClick r:id="rId6"/>
              </a:rPr>
              <a:t>maladie</a:t>
            </a:r>
            <a:r>
              <a:rPr lang="en-CA" altLang="en-US" dirty="0">
                <a:hlinkClick r:id="rId6"/>
              </a:rPr>
              <a:t> - inspection.canada.ca</a:t>
            </a:r>
            <a:endParaRPr lang="en-CA"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71DDCD-2AB2-74B8-24C0-B60463ABB856}"/>
              </a:ext>
            </a:extLst>
          </p:cNvPr>
          <p:cNvSpPr>
            <a:spLocks noGrp="1"/>
          </p:cNvSpPr>
          <p:nvPr>
            <p:ph type="title"/>
          </p:nvPr>
        </p:nvSpPr>
        <p:spPr>
          <a:xfrm>
            <a:off x="68263" y="-42863"/>
            <a:ext cx="10515600" cy="1042988"/>
          </a:xfrm>
        </p:spPr>
        <p:txBody>
          <a:bodyPr/>
          <a:lstStyle/>
          <a:p>
            <a:pPr>
              <a:defRPr/>
            </a:pPr>
            <a:r>
              <a:rPr lang="en-US" sz="3200" dirty="0" err="1"/>
              <a:t>Fièvre</a:t>
            </a:r>
            <a:r>
              <a:rPr lang="en-US" sz="3200" dirty="0"/>
              <a:t> </a:t>
            </a:r>
            <a:r>
              <a:rPr lang="en-US" sz="3200" dirty="0" err="1"/>
              <a:t>catarrhale</a:t>
            </a:r>
            <a:r>
              <a:rPr lang="en-US" sz="3200" dirty="0"/>
              <a:t> du mouton en Europe</a:t>
            </a:r>
            <a:endParaRPr lang="en-CA" sz="3200" dirty="0"/>
          </a:p>
        </p:txBody>
      </p:sp>
      <p:sp>
        <p:nvSpPr>
          <p:cNvPr id="26627" name="TextBox 7">
            <a:extLst>
              <a:ext uri="{FF2B5EF4-FFF2-40B4-BE49-F238E27FC236}">
                <a16:creationId xmlns:a16="http://schemas.microsoft.com/office/drawing/2014/main" id="{64FEE7CD-8838-38D9-09FA-F6EEE625858D}"/>
              </a:ext>
            </a:extLst>
          </p:cNvPr>
          <p:cNvSpPr txBox="1">
            <a:spLocks noChangeArrowheads="1"/>
          </p:cNvSpPr>
          <p:nvPr/>
        </p:nvSpPr>
        <p:spPr bwMode="auto">
          <a:xfrm>
            <a:off x="4095750" y="6488113"/>
            <a:ext cx="6310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hlinkClick r:id="rId3"/>
              </a:rPr>
              <a:t>Empres-Plus</a:t>
            </a:r>
            <a:endParaRPr lang="en-CA" altLang="en-US" sz="1800"/>
          </a:p>
        </p:txBody>
      </p:sp>
      <p:pic>
        <p:nvPicPr>
          <p:cNvPr id="26628" name="Picture 8">
            <a:extLst>
              <a:ext uri="{FF2B5EF4-FFF2-40B4-BE49-F238E27FC236}">
                <a16:creationId xmlns:a16="http://schemas.microsoft.com/office/drawing/2014/main" id="{84869858-AFB5-ED93-B874-87A87F45F5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8625" y="3780430"/>
            <a:ext cx="7743825" cy="273467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0AA5939-923A-0CD7-E706-56A55B57C4C4}"/>
              </a:ext>
            </a:extLst>
          </p:cNvPr>
          <p:cNvSpPr/>
          <p:nvPr/>
        </p:nvSpPr>
        <p:spPr>
          <a:xfrm>
            <a:off x="10374313" y="4267200"/>
            <a:ext cx="1497012" cy="15049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2" name="TextBox 21">
            <a:extLst>
              <a:ext uri="{FF2B5EF4-FFF2-40B4-BE49-F238E27FC236}">
                <a16:creationId xmlns:a16="http://schemas.microsoft.com/office/drawing/2014/main" id="{7969857C-B28E-9632-05C7-24D42D76DFDD}"/>
              </a:ext>
            </a:extLst>
          </p:cNvPr>
          <p:cNvSpPr txBox="1"/>
          <p:nvPr/>
        </p:nvSpPr>
        <p:spPr>
          <a:xfrm>
            <a:off x="209550" y="737760"/>
            <a:ext cx="11836400" cy="4893647"/>
          </a:xfrm>
          <a:prstGeom prst="rect">
            <a:avLst/>
          </a:prstGeom>
          <a:noFill/>
        </p:spPr>
        <p:txBody>
          <a:bodyPr>
            <a:spAutoFit/>
          </a:bodyPr>
          <a:lstStyle/>
          <a:p>
            <a:pPr marL="342900" indent="-342900">
              <a:buFont typeface="Arial" panose="020B0604020202020204" pitchFamily="34" charset="0"/>
              <a:buChar char="•"/>
              <a:defRPr/>
            </a:pPr>
            <a:r>
              <a:rPr lang="en-US" altLang="en-US" sz="2400" dirty="0">
                <a:latin typeface="+mn-lt"/>
              </a:rPr>
              <a:t>L'Europe continue de signaler des cas de FCM (sérotypes 3, 8 et, récemment, 5), mais en moins grand nombre que </a:t>
            </a:r>
            <a:r>
              <a:rPr lang="en-US" altLang="en-US" sz="2400" dirty="0" err="1">
                <a:latin typeface="+mn-lt"/>
              </a:rPr>
              <a:t>l'année</a:t>
            </a:r>
            <a:r>
              <a:rPr lang="en-US" altLang="en-US" sz="2400" dirty="0">
                <a:latin typeface="+mn-lt"/>
              </a:rPr>
              <a:t> </a:t>
            </a:r>
            <a:r>
              <a:rPr lang="en-US" altLang="en-US" sz="2400" dirty="0" err="1">
                <a:latin typeface="+mn-lt"/>
              </a:rPr>
              <a:t>précédente</a:t>
            </a:r>
            <a:r>
              <a:rPr lang="en-US" altLang="en-US" sz="2400" dirty="0">
                <a:latin typeface="+mn-lt"/>
              </a:rPr>
              <a:t> </a:t>
            </a:r>
          </a:p>
          <a:p>
            <a:pPr marL="342900" indent="-342900">
              <a:buFont typeface="Arial" panose="020B0604020202020204" pitchFamily="34" charset="0"/>
              <a:buChar char="•"/>
              <a:defRPr/>
            </a:pPr>
            <a:r>
              <a:rPr lang="en-US" altLang="en-US" sz="2400" b="1" dirty="0">
                <a:latin typeface="+mn-lt"/>
              </a:rPr>
              <a:t>Cas de FCM-3</a:t>
            </a:r>
          </a:p>
          <a:p>
            <a:pPr marL="800100" lvl="1" indent="-342900">
              <a:buFont typeface="Arial" panose="020B0604020202020204" pitchFamily="34" charset="0"/>
              <a:buChar char="•"/>
              <a:defRPr/>
            </a:pPr>
            <a:r>
              <a:rPr lang="en-US" altLang="en-US" sz="2400" dirty="0">
                <a:latin typeface="+mn-lt"/>
              </a:rPr>
              <a:t>Royaume-Uni, Pologne, Norvège, République tchèque, </a:t>
            </a:r>
            <a:r>
              <a:rPr lang="en-US" altLang="en-US" sz="2400" dirty="0">
                <a:latin typeface="+mn-lt"/>
                <a:hlinkClick r:id="rId5"/>
              </a:rPr>
              <a:t>Roumanie </a:t>
            </a:r>
            <a:r>
              <a:rPr lang="en-US" altLang="en-US" sz="2400" dirty="0">
                <a:latin typeface="+mn-lt"/>
              </a:rPr>
              <a:t>(1 rapport de l'</a:t>
            </a:r>
            <a:r>
              <a:rPr lang="en-US" altLang="en-US" sz="2400" baseline="30000" dirty="0">
                <a:latin typeface="+mn-lt"/>
              </a:rPr>
              <a:t>st</a:t>
            </a:r>
            <a:r>
              <a:rPr lang="en-US" altLang="en-US" sz="2400" dirty="0">
                <a:latin typeface="+mn-lt"/>
              </a:rPr>
              <a:t> ), Hongrie (1 rapport de l'</a:t>
            </a:r>
            <a:r>
              <a:rPr lang="en-US" altLang="en-US" sz="2400" baseline="30000" dirty="0">
                <a:latin typeface="+mn-lt"/>
              </a:rPr>
              <a:t>st</a:t>
            </a:r>
            <a:r>
              <a:rPr lang="en-US" altLang="en-US" sz="2400" dirty="0">
                <a:latin typeface="+mn-lt"/>
              </a:rPr>
              <a:t> depuis 2015)</a:t>
            </a:r>
          </a:p>
          <a:p>
            <a:pPr marL="800100" lvl="1" indent="-342900">
              <a:buFont typeface="Arial" panose="020B0604020202020204" pitchFamily="34" charset="0"/>
              <a:buChar char="•"/>
              <a:defRPr/>
            </a:pPr>
            <a:r>
              <a:rPr lang="en-US" altLang="en-US" sz="2400" dirty="0">
                <a:latin typeface="+mn-lt"/>
              </a:rPr>
              <a:t>En Afrique, le Maroc a récemment signalé ses premiers cas de BTV-3</a:t>
            </a:r>
          </a:p>
          <a:p>
            <a:pPr marL="342900" indent="-342900">
              <a:buFont typeface="Arial" panose="020B0604020202020204" pitchFamily="34" charset="0"/>
              <a:buChar char="•"/>
              <a:defRPr/>
            </a:pPr>
            <a:r>
              <a:rPr lang="en-CA" altLang="en-US" sz="2400" b="1" dirty="0">
                <a:latin typeface="+mn-lt"/>
              </a:rPr>
              <a:t>Cas de FCM-8</a:t>
            </a:r>
          </a:p>
          <a:p>
            <a:pPr marL="800100" lvl="1" indent="-342900">
              <a:buFont typeface="Arial" panose="020B0604020202020204" pitchFamily="34" charset="0"/>
              <a:buChar char="•"/>
              <a:defRPr/>
            </a:pPr>
            <a:r>
              <a:rPr lang="en-CA" altLang="en-US" sz="2400" dirty="0">
                <a:latin typeface="+mn-lt"/>
              </a:rPr>
              <a:t>Royaume-Uni, Slovénie, Italie, Grèce, Macédoine du Nord, Croatie, Serbie, Bosnie </a:t>
            </a:r>
          </a:p>
          <a:p>
            <a:pPr marL="342900" indent="-342900">
              <a:buFont typeface="Arial" panose="020B0604020202020204" pitchFamily="34" charset="0"/>
              <a:buChar char="•"/>
              <a:defRPr/>
            </a:pPr>
            <a:r>
              <a:rPr lang="en-CA" altLang="en-US" sz="2400" b="1" dirty="0">
                <a:latin typeface="+mn-lt"/>
              </a:rPr>
              <a:t>FCM-5</a:t>
            </a:r>
          </a:p>
          <a:p>
            <a:pPr marL="800100" lvl="1" indent="-342900">
              <a:buFont typeface="Arial" panose="020B0604020202020204" pitchFamily="34" charset="0"/>
              <a:buChar char="•"/>
              <a:defRPr/>
            </a:pPr>
            <a:r>
              <a:rPr lang="en-CA" altLang="en-US" sz="2400" dirty="0">
                <a:latin typeface="+mn-lt"/>
                <a:hlinkClick r:id="rId6"/>
              </a:rPr>
              <a:t>Italie</a:t>
            </a:r>
            <a:endParaRPr lang="en-CA" altLang="en-US" sz="2400" dirty="0">
              <a:latin typeface="+mn-lt"/>
            </a:endParaRPr>
          </a:p>
          <a:p>
            <a:pPr marL="342900" indent="-342900">
              <a:buFont typeface="Arial" panose="020B0604020202020204" pitchFamily="34" charset="0"/>
              <a:buChar char="•"/>
              <a:defRPr/>
            </a:pPr>
            <a:r>
              <a:rPr lang="en-CA" altLang="en-US" sz="2400" b="1" dirty="0" err="1">
                <a:latin typeface="+mn-lt"/>
              </a:rPr>
              <a:t>Sérotype</a:t>
            </a:r>
            <a:r>
              <a:rPr lang="en-CA" altLang="en-US" sz="2400" b="1" dirty="0">
                <a:latin typeface="+mn-lt"/>
              </a:rPr>
              <a:t> FCM non spécifié</a:t>
            </a:r>
          </a:p>
          <a:p>
            <a:pPr marL="800100" lvl="1" indent="-342900">
              <a:buFont typeface="Arial" panose="020B0604020202020204" pitchFamily="34" charset="0"/>
              <a:buChar char="•"/>
              <a:defRPr/>
            </a:pPr>
            <a:r>
              <a:rPr lang="en-CA" altLang="en-US" sz="2400" dirty="0">
                <a:latin typeface="+mn-lt"/>
                <a:hlinkClick r:id="rId7"/>
              </a:rPr>
              <a:t>Kosovo</a:t>
            </a:r>
            <a:endParaRPr lang="en-CA" altLang="en-US" sz="2400" dirty="0">
              <a:latin typeface="+mn-lt"/>
            </a:endParaRPr>
          </a:p>
          <a:p>
            <a:pPr marL="342900" indent="-342900">
              <a:buFont typeface="Arial" panose="020B0604020202020204" pitchFamily="34" charset="0"/>
              <a:buChar char="•"/>
              <a:defRPr/>
            </a:pPr>
            <a:endParaRPr lang="en-US" altLang="en-US" sz="2400" dirty="0">
              <a:latin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EDD85-F5FE-0153-827E-8ABB545164F3}"/>
              </a:ext>
            </a:extLst>
          </p:cNvPr>
          <p:cNvSpPr>
            <a:spLocks noGrp="1"/>
          </p:cNvSpPr>
          <p:nvPr>
            <p:ph type="title"/>
          </p:nvPr>
        </p:nvSpPr>
        <p:spPr>
          <a:xfrm>
            <a:off x="130175" y="-182563"/>
            <a:ext cx="10515600" cy="1042988"/>
          </a:xfrm>
        </p:spPr>
        <p:txBody>
          <a:bodyPr/>
          <a:lstStyle/>
          <a:p>
            <a:pPr>
              <a:defRPr/>
            </a:pPr>
            <a:r>
              <a:rPr lang="en-US" sz="3200" dirty="0" err="1"/>
              <a:t>Fièvre</a:t>
            </a:r>
            <a:r>
              <a:rPr lang="en-US" sz="3200" dirty="0"/>
              <a:t> </a:t>
            </a:r>
            <a:r>
              <a:rPr lang="en-US" sz="3200" dirty="0" err="1"/>
              <a:t>catarrhale</a:t>
            </a:r>
            <a:r>
              <a:rPr lang="en-US" sz="3200" dirty="0"/>
              <a:t> du mouton en Europe</a:t>
            </a:r>
            <a:endParaRPr lang="en-CA" sz="3200" dirty="0"/>
          </a:p>
        </p:txBody>
      </p:sp>
      <p:sp>
        <p:nvSpPr>
          <p:cNvPr id="28675" name="Content Placeholder 9">
            <a:extLst>
              <a:ext uri="{FF2B5EF4-FFF2-40B4-BE49-F238E27FC236}">
                <a16:creationId xmlns:a16="http://schemas.microsoft.com/office/drawing/2014/main" id="{129F876E-EFE1-CB57-F3D1-FD593920C706}"/>
              </a:ext>
            </a:extLst>
          </p:cNvPr>
          <p:cNvSpPr>
            <a:spLocks noGrp="1"/>
          </p:cNvSpPr>
          <p:nvPr>
            <p:ph sz="half" idx="1"/>
          </p:nvPr>
        </p:nvSpPr>
        <p:spPr>
          <a:xfrm>
            <a:off x="219075" y="590550"/>
            <a:ext cx="8121650" cy="5676900"/>
          </a:xfrm>
        </p:spPr>
        <p:txBody>
          <a:bodyPr/>
          <a:lstStyle/>
          <a:p>
            <a:endParaRPr lang="en-CA" altLang="en-US"/>
          </a:p>
          <a:p>
            <a:pPr lvl="1"/>
            <a:endParaRPr lang="en-CA" altLang="en-US"/>
          </a:p>
        </p:txBody>
      </p:sp>
      <p:sp>
        <p:nvSpPr>
          <p:cNvPr id="28676" name="TextBox 7">
            <a:extLst>
              <a:ext uri="{FF2B5EF4-FFF2-40B4-BE49-F238E27FC236}">
                <a16:creationId xmlns:a16="http://schemas.microsoft.com/office/drawing/2014/main" id="{3EFB2D1A-18C5-D80C-F398-463E7D1A4F86}"/>
              </a:ext>
            </a:extLst>
          </p:cNvPr>
          <p:cNvSpPr txBox="1">
            <a:spLocks noChangeArrowheads="1"/>
          </p:cNvSpPr>
          <p:nvPr/>
        </p:nvSpPr>
        <p:spPr bwMode="auto">
          <a:xfrm>
            <a:off x="846138" y="5946775"/>
            <a:ext cx="631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hlinkClick r:id="rId3"/>
              </a:rPr>
              <a:t>Empres-Plus</a:t>
            </a:r>
            <a:endParaRPr lang="en-CA" altLang="en-US" sz="1800"/>
          </a:p>
        </p:txBody>
      </p:sp>
      <p:pic>
        <p:nvPicPr>
          <p:cNvPr id="28677" name="Picture 7">
            <a:extLst>
              <a:ext uri="{FF2B5EF4-FFF2-40B4-BE49-F238E27FC236}">
                <a16:creationId xmlns:a16="http://schemas.microsoft.com/office/drawing/2014/main" id="{8C38D70A-AF6B-252E-D1DA-CE129CC33F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5838" y="971550"/>
            <a:ext cx="8804275" cy="4914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9">
            <a:extLst>
              <a:ext uri="{FF2B5EF4-FFF2-40B4-BE49-F238E27FC236}">
                <a16:creationId xmlns:a16="http://schemas.microsoft.com/office/drawing/2014/main" id="{EB096EE0-7893-7E7C-D7A0-6983704E98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56450" y="2949575"/>
            <a:ext cx="4445000" cy="3429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9" name="TextBox 16">
            <a:extLst>
              <a:ext uri="{FF2B5EF4-FFF2-40B4-BE49-F238E27FC236}">
                <a16:creationId xmlns:a16="http://schemas.microsoft.com/office/drawing/2014/main" id="{CBC87D20-3955-363E-B29A-38656F02CCED}"/>
              </a:ext>
            </a:extLst>
          </p:cNvPr>
          <p:cNvSpPr txBox="1">
            <a:spLocks noChangeArrowheads="1"/>
          </p:cNvSpPr>
          <p:nvPr/>
        </p:nvSpPr>
        <p:spPr bwMode="auto">
          <a:xfrm>
            <a:off x="7071816" y="6380163"/>
            <a:ext cx="4764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dirty="0"/>
              <a:t>Cas de FCM entre le 1er </a:t>
            </a:r>
            <a:r>
              <a:rPr lang="en-CA" altLang="en-US" sz="1600" b="1" dirty="0" err="1"/>
              <a:t>juin</a:t>
            </a:r>
            <a:r>
              <a:rPr lang="en-CA" altLang="en-US" sz="1600" b="1" dirty="0"/>
              <a:t> 2025 et le 5 </a:t>
            </a:r>
            <a:r>
              <a:rPr lang="en-CA" altLang="en-US" sz="1600" b="1" dirty="0" err="1"/>
              <a:t>octobre</a:t>
            </a:r>
            <a:r>
              <a:rPr lang="en-CA" altLang="en-US" sz="1600" b="1" dirty="0"/>
              <a:t> 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6E63CC68-8F02-2923-C80D-F45F3DF55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676275"/>
            <a:ext cx="105156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F410829-C65E-2B27-07D3-B8BCDAB85B5C}"/>
              </a:ext>
            </a:extLst>
          </p:cNvPr>
          <p:cNvSpPr>
            <a:spLocks noGrp="1"/>
          </p:cNvSpPr>
          <p:nvPr>
            <p:ph type="title"/>
          </p:nvPr>
        </p:nvSpPr>
        <p:spPr>
          <a:xfrm>
            <a:off x="838200" y="66675"/>
            <a:ext cx="10515600" cy="820738"/>
          </a:xfrm>
        </p:spPr>
        <p:txBody>
          <a:bodyPr/>
          <a:lstStyle/>
          <a:p>
            <a:pPr>
              <a:defRPr/>
            </a:pPr>
            <a:r>
              <a:rPr lang="en-CA" dirty="0"/>
              <a:t>Fièvre aphteuse – Tendance des risques</a:t>
            </a:r>
          </a:p>
        </p:txBody>
      </p:sp>
      <p:sp>
        <p:nvSpPr>
          <p:cNvPr id="30724" name="Slide Number Placeholder 4">
            <a:extLst>
              <a:ext uri="{FF2B5EF4-FFF2-40B4-BE49-F238E27FC236}">
                <a16:creationId xmlns:a16="http://schemas.microsoft.com/office/drawing/2014/main" id="{44F48D9C-EDD2-1823-EED6-7CEFE3BD6C29}"/>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BB286C98-957F-4573-81E3-BB5852079E39}" type="slidenum">
              <a:rPr lang="en-US" altLang="en-US" sz="1200" smtClean="0">
                <a:solidFill>
                  <a:srgbClr val="898989"/>
                </a:solidFill>
              </a:rPr>
              <a:t>9</a:t>
            </a:fld>
            <a:endParaRPr lang="en-US" altLang="en-US" sz="1200">
              <a:solidFill>
                <a:srgbClr val="898989"/>
              </a:solidFill>
            </a:endParaRPr>
          </a:p>
        </p:txBody>
      </p:sp>
      <p:sp>
        <p:nvSpPr>
          <p:cNvPr id="14" name="Rectangle 13">
            <a:extLst>
              <a:ext uri="{FF2B5EF4-FFF2-40B4-BE49-F238E27FC236}">
                <a16:creationId xmlns:a16="http://schemas.microsoft.com/office/drawing/2014/main" id="{542654DA-EE3B-C50B-D927-632E12BF115C}"/>
              </a:ext>
            </a:extLst>
          </p:cNvPr>
          <p:cNvSpPr/>
          <p:nvPr/>
        </p:nvSpPr>
        <p:spPr>
          <a:xfrm>
            <a:off x="5405438" y="2792413"/>
            <a:ext cx="1003300" cy="2755900"/>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726" name="Rectangle 14">
            <a:extLst>
              <a:ext uri="{FF2B5EF4-FFF2-40B4-BE49-F238E27FC236}">
                <a16:creationId xmlns:a16="http://schemas.microsoft.com/office/drawing/2014/main" id="{B3E2B9ED-2E2F-C5D6-3A2F-2E672E992A96}"/>
              </a:ext>
            </a:extLst>
          </p:cNvPr>
          <p:cNvSpPr>
            <a:spLocks noChangeArrowheads="1"/>
          </p:cNvSpPr>
          <p:nvPr/>
        </p:nvSpPr>
        <p:spPr bwMode="auto">
          <a:xfrm>
            <a:off x="8486775" y="2792413"/>
            <a:ext cx="601663" cy="2755900"/>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0727" name="Text Box 4">
            <a:extLst>
              <a:ext uri="{FF2B5EF4-FFF2-40B4-BE49-F238E27FC236}">
                <a16:creationId xmlns:a16="http://schemas.microsoft.com/office/drawing/2014/main" id="{864F705E-430E-781D-10EF-D546F2DFCEBA}"/>
              </a:ext>
            </a:extLst>
          </p:cNvPr>
          <p:cNvSpPr txBox="1">
            <a:spLocks noChangeArrowheads="1"/>
          </p:cNvSpPr>
          <p:nvPr/>
        </p:nvSpPr>
        <p:spPr bwMode="auto">
          <a:xfrm>
            <a:off x="7331075" y="2262188"/>
            <a:ext cx="10906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10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Indonésie</a:t>
            </a:r>
            <a:endParaRPr lang="en-CA" altLang="en-US" sz="1600" b="1">
              <a:latin typeface="Arial" panose="020B0604020202020204" pitchFamily="34" charset="0"/>
              <a:ea typeface="Calibri" panose="020F0502020204030204" pitchFamily="34" charset="0"/>
              <a:cs typeface="Times New Roman" panose="02020603050405020304" pitchFamily="18" charset="0"/>
            </a:endParaRPr>
          </a:p>
        </p:txBody>
      </p:sp>
      <p:sp>
        <p:nvSpPr>
          <p:cNvPr id="30728" name="Text Box 3">
            <a:extLst>
              <a:ext uri="{FF2B5EF4-FFF2-40B4-BE49-F238E27FC236}">
                <a16:creationId xmlns:a16="http://schemas.microsoft.com/office/drawing/2014/main" id="{EBB7814F-3B45-B5C3-5541-CD7798DD660A}"/>
              </a:ext>
            </a:extLst>
          </p:cNvPr>
          <p:cNvSpPr txBox="1">
            <a:spLocks noChangeArrowheads="1"/>
          </p:cNvSpPr>
          <p:nvPr/>
        </p:nvSpPr>
        <p:spPr bwMode="auto">
          <a:xfrm>
            <a:off x="5530850" y="2217738"/>
            <a:ext cx="11239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600" b="1">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COVID</a:t>
            </a:r>
            <a:endParaRPr lang="en-CA" altLang="en-US" sz="1600">
              <a:latin typeface="Arial" panose="020B0604020202020204" pitchFamily="34" charset="0"/>
              <a:ea typeface="Calibri" panose="020F0502020204030204" pitchFamily="34" charset="0"/>
              <a:cs typeface="Times New Roman" panose="02020603050405020304" pitchFamily="18" charset="0"/>
            </a:endParaRPr>
          </a:p>
        </p:txBody>
      </p:sp>
      <p:sp>
        <p:nvSpPr>
          <p:cNvPr id="30729" name="Rectangle 17">
            <a:extLst>
              <a:ext uri="{FF2B5EF4-FFF2-40B4-BE49-F238E27FC236}">
                <a16:creationId xmlns:a16="http://schemas.microsoft.com/office/drawing/2014/main" id="{F172E39F-3C3E-6E83-1C62-D83106886CBF}"/>
              </a:ext>
            </a:extLst>
          </p:cNvPr>
          <p:cNvSpPr>
            <a:spLocks noChangeArrowheads="1"/>
          </p:cNvSpPr>
          <p:nvPr/>
        </p:nvSpPr>
        <p:spPr bwMode="auto">
          <a:xfrm>
            <a:off x="7450138" y="2792413"/>
            <a:ext cx="801687" cy="2755900"/>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0730" name="Text Box 5">
            <a:extLst>
              <a:ext uri="{FF2B5EF4-FFF2-40B4-BE49-F238E27FC236}">
                <a16:creationId xmlns:a16="http://schemas.microsoft.com/office/drawing/2014/main" id="{0E2CFA21-992A-52A9-892B-804A9126F903}"/>
              </a:ext>
            </a:extLst>
          </p:cNvPr>
          <p:cNvSpPr txBox="1">
            <a:spLocks noChangeArrowheads="1"/>
          </p:cNvSpPr>
          <p:nvPr/>
        </p:nvSpPr>
        <p:spPr bwMode="auto">
          <a:xfrm>
            <a:off x="8051800" y="2182813"/>
            <a:ext cx="15271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SAT-2 </a:t>
            </a:r>
          </a:p>
          <a:p>
            <a:pPr algn="ct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Moyen-Orient</a:t>
            </a:r>
            <a:endParaRPr lang="en-CA" altLang="en-US" sz="1600" b="1">
              <a:latin typeface="Arial" panose="020B0604020202020204" pitchFamily="34" charset="0"/>
              <a:ea typeface="Calibri" panose="020F0502020204030204" pitchFamily="34" charset="0"/>
              <a:cs typeface="Times New Roman" panose="02020603050405020304" pitchFamily="18" charset="0"/>
            </a:endParaRPr>
          </a:p>
        </p:txBody>
      </p:sp>
      <p:sp>
        <p:nvSpPr>
          <p:cNvPr id="20" name="Arrow: Down 19">
            <a:extLst>
              <a:ext uri="{FF2B5EF4-FFF2-40B4-BE49-F238E27FC236}">
                <a16:creationId xmlns:a16="http://schemas.microsoft.com/office/drawing/2014/main" id="{BA610231-05E2-04F7-98DB-E372ED2B54E1}"/>
              </a:ext>
            </a:extLst>
          </p:cNvPr>
          <p:cNvSpPr/>
          <p:nvPr/>
        </p:nvSpPr>
        <p:spPr>
          <a:xfrm>
            <a:off x="10512425" y="345916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732" name="Text Box 7">
            <a:extLst>
              <a:ext uri="{FF2B5EF4-FFF2-40B4-BE49-F238E27FC236}">
                <a16:creationId xmlns:a16="http://schemas.microsoft.com/office/drawing/2014/main" id="{E40F5E53-0D71-BD84-4148-A4B8551F0A84}"/>
              </a:ext>
            </a:extLst>
          </p:cNvPr>
          <p:cNvSpPr txBox="1">
            <a:spLocks noChangeArrowheads="1"/>
          </p:cNvSpPr>
          <p:nvPr/>
        </p:nvSpPr>
        <p:spPr bwMode="auto">
          <a:xfrm>
            <a:off x="9898063" y="3095625"/>
            <a:ext cx="105251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100">
                <a:ea typeface="Calibri" panose="020F0502020204030204" pitchFamily="34" charset="0"/>
                <a:cs typeface="Times New Roman" panose="02020603050405020304" pitchFamily="18" charset="0"/>
              </a:rPr>
              <a:t>Allemagne </a:t>
            </a: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25" name="Arrow: Down 24">
            <a:extLst>
              <a:ext uri="{FF2B5EF4-FFF2-40B4-BE49-F238E27FC236}">
                <a16:creationId xmlns:a16="http://schemas.microsoft.com/office/drawing/2014/main" id="{87BE4CF3-A1EE-9CA9-EDF4-5ACD4835E64B}"/>
              </a:ext>
            </a:extLst>
          </p:cNvPr>
          <p:cNvSpPr/>
          <p:nvPr/>
        </p:nvSpPr>
        <p:spPr>
          <a:xfrm>
            <a:off x="10645775" y="2520950"/>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734" name="Text Box 7">
            <a:extLst>
              <a:ext uri="{FF2B5EF4-FFF2-40B4-BE49-F238E27FC236}">
                <a16:creationId xmlns:a16="http://schemas.microsoft.com/office/drawing/2014/main" id="{710A6FA1-6C93-60CB-E139-DC69A36FAB05}"/>
              </a:ext>
            </a:extLst>
          </p:cNvPr>
          <p:cNvSpPr txBox="1">
            <a:spLocks noChangeArrowheads="1"/>
          </p:cNvSpPr>
          <p:nvPr/>
        </p:nvSpPr>
        <p:spPr bwMode="auto">
          <a:xfrm>
            <a:off x="10074275" y="2189163"/>
            <a:ext cx="1052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Hongrie</a:t>
            </a: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5" name="Arrow: Down 4">
            <a:extLst>
              <a:ext uri="{FF2B5EF4-FFF2-40B4-BE49-F238E27FC236}">
                <a16:creationId xmlns:a16="http://schemas.microsoft.com/office/drawing/2014/main" id="{94D34045-F94F-BBD0-5A30-CB29E931132F}"/>
              </a:ext>
            </a:extLst>
          </p:cNvPr>
          <p:cNvSpPr/>
          <p:nvPr/>
        </p:nvSpPr>
        <p:spPr>
          <a:xfrm>
            <a:off x="10731500" y="158591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Text Box 7">
            <a:extLst>
              <a:ext uri="{FF2B5EF4-FFF2-40B4-BE49-F238E27FC236}">
                <a16:creationId xmlns:a16="http://schemas.microsoft.com/office/drawing/2014/main" id="{066590AE-3AD5-4AF1-9AA6-22DEA01F9419}"/>
              </a:ext>
            </a:extLst>
          </p:cNvPr>
          <p:cNvSpPr txBox="1">
            <a:spLocks noChangeArrowheads="1"/>
          </p:cNvSpPr>
          <p:nvPr/>
        </p:nvSpPr>
        <p:spPr bwMode="auto">
          <a:xfrm>
            <a:off x="10263188" y="1314450"/>
            <a:ext cx="1052512" cy="490538"/>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CA" altLang="en-US" sz="1600" b="1" dirty="0">
                <a:latin typeface="+mn-lt"/>
                <a:ea typeface="Calibri" panose="020F0502020204030204" pitchFamily="34" charset="0"/>
                <a:cs typeface="Times New Roman" panose="02020603050405020304" pitchFamily="18" charset="0"/>
              </a:rPr>
              <a:t>Slovaquie</a:t>
            </a:r>
            <a:endParaRPr lang="en-CA" altLang="en-US" sz="1800" dirty="0">
              <a:latin typeface="+mn-lt"/>
              <a:ea typeface="Calibri" panose="020F0502020204030204" pitchFamily="34" charset="0"/>
              <a:cs typeface="Times New Roman" panose="02020603050405020304" pitchFamily="18" charset="0"/>
            </a:endParaRPr>
          </a:p>
        </p:txBody>
      </p:sp>
      <p:sp>
        <p:nvSpPr>
          <p:cNvPr id="30737" name="Rectangle 17">
            <a:extLst>
              <a:ext uri="{FF2B5EF4-FFF2-40B4-BE49-F238E27FC236}">
                <a16:creationId xmlns:a16="http://schemas.microsoft.com/office/drawing/2014/main" id="{0803A01B-4EEB-B918-80F3-42B9994B3CD6}"/>
              </a:ext>
            </a:extLst>
          </p:cNvPr>
          <p:cNvSpPr>
            <a:spLocks noChangeArrowheads="1"/>
          </p:cNvSpPr>
          <p:nvPr/>
        </p:nvSpPr>
        <p:spPr bwMode="auto">
          <a:xfrm>
            <a:off x="10902950" y="4729163"/>
            <a:ext cx="387350" cy="773112"/>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8" name="Text Box 5">
            <a:extLst>
              <a:ext uri="{FF2B5EF4-FFF2-40B4-BE49-F238E27FC236}">
                <a16:creationId xmlns:a16="http://schemas.microsoft.com/office/drawing/2014/main" id="{88BB2BC3-BFA8-9FED-E96D-E089C4D59D02}"/>
              </a:ext>
            </a:extLst>
          </p:cNvPr>
          <p:cNvSpPr txBox="1">
            <a:spLocks noChangeArrowheads="1"/>
          </p:cNvSpPr>
          <p:nvPr/>
        </p:nvSpPr>
        <p:spPr bwMode="auto">
          <a:xfrm>
            <a:off x="11204575" y="4349750"/>
            <a:ext cx="1204913" cy="703263"/>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SAT-1 </a:t>
            </a:r>
          </a:p>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Moyen-Orient, </a:t>
            </a:r>
            <a:r>
              <a:rPr lang="en-CA" altLang="en-US" sz="1600" b="1" dirty="0" err="1">
                <a:latin typeface="+mn-lt"/>
                <a:ea typeface="Calibri" panose="020F0502020204030204" pitchFamily="34" charset="0"/>
                <a:cs typeface="Times New Roman" panose="02020603050405020304" pitchFamily="18" charset="0"/>
              </a:rPr>
              <a:t>Turquie</a:t>
            </a:r>
            <a:r>
              <a:rPr lang="en-CA" altLang="en-US" sz="1600" b="1" dirty="0">
                <a:latin typeface="+mn-lt"/>
                <a:ea typeface="Calibri" panose="020F0502020204030204" pitchFamily="34" charset="0"/>
                <a:cs typeface="Times New Roman" panose="02020603050405020304" pitchFamily="18" charset="0"/>
              </a:rPr>
              <a:t>, Égypte</a:t>
            </a:r>
          </a:p>
        </p:txBody>
      </p:sp>
    </p:spTree>
  </p:cSld>
  <p:clrMapOvr>
    <a:masterClrMapping/>
  </p:clrMapOvr>
  <p:transition spd="slow"/>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6058f46eb4109d39f0e5235ec470b7a2">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abcc772abb0cc11166fed61406432b1d"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17471AA-7DDE-4509-A96D-EACD0D0E8E40}">
  <ds:schemaRefs>
    <ds:schemaRef ds:uri="http://schemas.microsoft.com/sharepoint/v3/contenttype/forms"/>
  </ds:schemaRefs>
</ds:datastoreItem>
</file>

<file path=customXml/itemProps2.xml><?xml version="1.0" encoding="utf-8"?>
<ds:datastoreItem xmlns:ds="http://schemas.openxmlformats.org/officeDocument/2006/customXml" ds:itemID="{1BD68650-9210-4F16-9083-0BB3A4EA9B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CDB3CE-3E6A-4D59-AA4B-B80162AF1F9B}">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docProps/app.xml><?xml version="1.0" encoding="utf-8"?>
<Properties xmlns="http://schemas.openxmlformats.org/officeDocument/2006/extended-properties" xmlns:vt="http://schemas.openxmlformats.org/officeDocument/2006/docPropsVTypes">
  <Template/>
  <TotalTime>34475</TotalTime>
  <Words>3765</Words>
  <Application>Microsoft Office PowerPoint</Application>
  <PresentationFormat>Widescreen</PresentationFormat>
  <Paragraphs>274</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CicleGordita</vt:lpstr>
      <vt:lpstr>Noto Sans</vt:lpstr>
      <vt:lpstr>2_Office Theme</vt:lpstr>
      <vt:lpstr>Communauté des maladies émergentes et zoonotiques Identifier les risques émergents grâce à l'intelligence collective</vt:lpstr>
      <vt:lpstr>La tique asiatique à longues cornes et la theilériose aux États-Unis</vt:lpstr>
      <vt:lpstr>Myiase du Nouveau Monde en Amérique centrale et au Mexique</vt:lpstr>
      <vt:lpstr>Dermatose nodulaire</vt:lpstr>
      <vt:lpstr>Dermatose nodulaire en Europe</vt:lpstr>
      <vt:lpstr>Dermatose nodulaire en Europe</vt:lpstr>
      <vt:lpstr>Fièvre catarrhale du mouton en Europe</vt:lpstr>
      <vt:lpstr>Fièvre catarrhale du mouton en Europe</vt:lpstr>
      <vt:lpstr>Fièvre aphteuse – Tendance des risques</vt:lpstr>
      <vt:lpstr>Cas de fièvre aphteuse en Afrique et en Asie (depuis la dernière réunion du 11 juillet 2025)</vt:lpstr>
      <vt:lpstr>Fièvre aphteuse SAT-1 au Moyen-Orient, en Turquie et en Égypte</vt:lpstr>
      <vt:lpstr>PowerPoint Presentation</vt:lpstr>
      <vt:lpstr>Pathogénicité du premier sénécavirus A d'origine buffaloise chez les porcelets et les buffles conventionnels</vt:lpstr>
      <vt:lpstr>Pathogénicité du premier sénécavirus A d'origine buffaloise chez les porcelets conventionnels et les buffles - Ping</vt:lpstr>
      <vt:lpstr>Résultats scientifiques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docId:8AF785C79D001A51D3358A1BD0E3DF61</cp:keywords>
  <cp:lastModifiedBy>Murray Gillies</cp:lastModifiedBy>
  <cp:revision>630</cp:revision>
  <dcterms:created xsi:type="dcterms:W3CDTF">2020-02-07T23:34:08Z</dcterms:created>
  <dcterms:modified xsi:type="dcterms:W3CDTF">2025-10-24T14:37:17Z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y fmtid="{D5CDD505-2E9C-101B-9397-08002B2CF9AE}" pid="3" name="MediaServiceImageTags">
    <vt:lpwstr/>
  </property>
</Properties>
</file>