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497" r:id="rId5"/>
    <p:sldId id="573" r:id="rId6"/>
    <p:sldId id="574" r:id="rId7"/>
    <p:sldId id="557" r:id="rId8"/>
    <p:sldId id="506" r:id="rId9"/>
    <p:sldId id="577" r:id="rId10"/>
    <p:sldId id="576" r:id="rId11"/>
    <p:sldId id="514" r:id="rId12"/>
    <p:sldId id="558" r:id="rId13"/>
    <p:sldId id="498" r:id="rId14"/>
    <p:sldId id="575" r:id="rId15"/>
    <p:sldId id="517" r:id="rId16"/>
    <p:sldId id="518" r:id="rId17"/>
    <p:sldId id="468" r:id="rId18"/>
    <p:sldId id="522" r:id="rId19"/>
    <p:sldId id="578" r:id="rId20"/>
    <p:sldId id="511"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ACB1A-A64A-2E28-44D6-394F340668A9}" v="11" dt="2026-01-13T16:49:21.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5" autoAdjust="0"/>
    <p:restoredTop sz="79268" autoAdjust="0"/>
  </p:normalViewPr>
  <p:slideViewPr>
    <p:cSldViewPr snapToGrid="0">
      <p:cViewPr varScale="1">
        <p:scale>
          <a:sx n="73" d="100"/>
          <a:sy n="73" d="100"/>
        </p:scale>
        <p:origin x="591"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Gillies" userId="S::mgillies@animalhealthcanada.ca::1cd6b1ce-44ca-4ba9-a610-e2ff726d2f20" providerId="AD" clId="Web-{8FFACB1A-A64A-2E28-44D6-394F340668A9}"/>
    <pc:docChg chg="modSld">
      <pc:chgData name="Murray Gillies" userId="S::mgillies@animalhealthcanada.ca::1cd6b1ce-44ca-4ba9-a610-e2ff726d2f20" providerId="AD" clId="Web-{8FFACB1A-A64A-2E28-44D6-394F340668A9}" dt="2026-01-13T16:49:21.533" v="10"/>
      <pc:docMkLst>
        <pc:docMk/>
      </pc:docMkLst>
      <pc:sldChg chg="modNotes">
        <pc:chgData name="Murray Gillies" userId="S::mgillies@animalhealthcanada.ca::1cd6b1ce-44ca-4ba9-a610-e2ff726d2f20" providerId="AD" clId="Web-{8FFACB1A-A64A-2E28-44D6-394F340668A9}" dt="2026-01-13T16:49:21.533" v="10"/>
        <pc:sldMkLst>
          <pc:docMk/>
          <pc:sldMk cId="1642397886" sldId="468"/>
        </pc:sldMkLst>
      </pc:sldChg>
      <pc:sldChg chg="modSp modNotes">
        <pc:chgData name="Murray Gillies" userId="S::mgillies@animalhealthcanada.ca::1cd6b1ce-44ca-4ba9-a610-e2ff726d2f20" providerId="AD" clId="Web-{8FFACB1A-A64A-2E28-44D6-394F340668A9}" dt="2026-01-13T16:49:21.533" v="10"/>
        <pc:sldMkLst>
          <pc:docMk/>
          <pc:sldMk cId="0" sldId="498"/>
        </pc:sldMkLst>
        <pc:spChg chg="mod">
          <ac:chgData name="Murray Gillies" userId="S::mgillies@animalhealthcanada.ca::1cd6b1ce-44ca-4ba9-a610-e2ff726d2f20" providerId="AD" clId="Web-{8FFACB1A-A64A-2E28-44D6-394F340668A9}" dt="2026-01-13T16:49:21.533" v="10"/>
          <ac:spMkLst>
            <pc:docMk/>
            <pc:sldMk cId="0" sldId="498"/>
            <ac:spMk id="6" creationId="{0EE56B4C-3095-5CD3-31D2-65460782C2B6}"/>
          </ac:spMkLst>
        </pc:spChg>
        <pc:spChg chg="mod">
          <ac:chgData name="Murray Gillies" userId="S::mgillies@animalhealthcanada.ca::1cd6b1ce-44ca-4ba9-a610-e2ff726d2f20" providerId="AD" clId="Web-{8FFACB1A-A64A-2E28-44D6-394F340668A9}" dt="2026-01-13T16:49:15.204" v="9"/>
          <ac:spMkLst>
            <pc:docMk/>
            <pc:sldMk cId="0" sldId="498"/>
            <ac:spMk id="8" creationId="{6CC29F54-F931-5282-DB33-6C763EE98698}"/>
          </ac:spMkLst>
        </pc:spChg>
      </pc:sldChg>
      <pc:sldChg chg="modSp">
        <pc:chgData name="Murray Gillies" userId="S::mgillies@animalhealthcanada.ca::1cd6b1ce-44ca-4ba9-a610-e2ff726d2f20" providerId="AD" clId="Web-{8FFACB1A-A64A-2E28-44D6-394F340668A9}" dt="2026-01-13T16:49:21.533" v="10"/>
        <pc:sldMkLst>
          <pc:docMk/>
          <pc:sldMk cId="0" sldId="511"/>
        </pc:sldMkLst>
        <pc:spChg chg="mod">
          <ac:chgData name="Murray Gillies" userId="S::mgillies@animalhealthcanada.ca::1cd6b1ce-44ca-4ba9-a610-e2ff726d2f20" providerId="AD" clId="Web-{8FFACB1A-A64A-2E28-44D6-394F340668A9}" dt="2026-01-13T16:49:21.533" v="10"/>
          <ac:spMkLst>
            <pc:docMk/>
            <pc:sldMk cId="0" sldId="511"/>
            <ac:spMk id="43011" creationId="{111D0C88-2377-5F76-7A55-4F9E643E5CC9}"/>
          </ac:spMkLst>
        </pc:spChg>
      </pc:sldChg>
      <pc:sldChg chg="modSp modNotes">
        <pc:chgData name="Murray Gillies" userId="S::mgillies@animalhealthcanada.ca::1cd6b1ce-44ca-4ba9-a610-e2ff726d2f20" providerId="AD" clId="Web-{8FFACB1A-A64A-2E28-44D6-394F340668A9}" dt="2026-01-13T16:49:21.533" v="10"/>
        <pc:sldMkLst>
          <pc:docMk/>
          <pc:sldMk cId="3849129788" sldId="522"/>
        </pc:sldMkLst>
        <pc:spChg chg="mod">
          <ac:chgData name="Murray Gillies" userId="S::mgillies@animalhealthcanada.ca::1cd6b1ce-44ca-4ba9-a610-e2ff726d2f20" providerId="AD" clId="Web-{8FFACB1A-A64A-2E28-44D6-394F340668A9}" dt="2026-01-13T16:49:21.533" v="10"/>
          <ac:spMkLst>
            <pc:docMk/>
            <pc:sldMk cId="3849129788" sldId="522"/>
            <ac:spMk id="13" creationId="{20989E66-C18D-4979-361E-9BDD9541B919}"/>
          </ac:spMkLst>
        </pc:spChg>
        <pc:spChg chg="mod">
          <ac:chgData name="Murray Gillies" userId="S::mgillies@animalhealthcanada.ca::1cd6b1ce-44ca-4ba9-a610-e2ff726d2f20" providerId="AD" clId="Web-{8FFACB1A-A64A-2E28-44D6-394F340668A9}" dt="2026-01-13T16:49:15.204" v="9"/>
          <ac:spMkLst>
            <pc:docMk/>
            <pc:sldMk cId="3849129788" sldId="522"/>
            <ac:spMk id="18" creationId="{855A3A71-AD23-A522-0C9F-17DBC761B5EF}"/>
          </ac:spMkLst>
        </pc:spChg>
      </pc:sldChg>
      <pc:sldChg chg="modSp modNotes">
        <pc:chgData name="Murray Gillies" userId="S::mgillies@animalhealthcanada.ca::1cd6b1ce-44ca-4ba9-a610-e2ff726d2f20" providerId="AD" clId="Web-{8FFACB1A-A64A-2E28-44D6-394F340668A9}" dt="2026-01-13T16:49:15.204" v="9"/>
        <pc:sldMkLst>
          <pc:docMk/>
          <pc:sldMk cId="0" sldId="557"/>
        </pc:sldMkLst>
        <pc:spChg chg="mod">
          <ac:chgData name="Murray Gillies" userId="S::mgillies@animalhealthcanada.ca::1cd6b1ce-44ca-4ba9-a610-e2ff726d2f20" providerId="AD" clId="Web-{8FFACB1A-A64A-2E28-44D6-394F340668A9}" dt="2026-01-13T16:49:15.204" v="9"/>
          <ac:spMkLst>
            <pc:docMk/>
            <pc:sldMk cId="0" sldId="557"/>
            <ac:spMk id="3" creationId="{47D9701B-7D92-DA87-D4EB-67AD7DDB95AD}"/>
          </ac:spMkLst>
        </pc:spChg>
      </pc:sldChg>
      <pc:sldChg chg="modSp">
        <pc:chgData name="Murray Gillies" userId="S::mgillies@animalhealthcanada.ca::1cd6b1ce-44ca-4ba9-a610-e2ff726d2f20" providerId="AD" clId="Web-{8FFACB1A-A64A-2E28-44D6-394F340668A9}" dt="2026-01-13T16:48:36.844" v="8" actId="20577"/>
        <pc:sldMkLst>
          <pc:docMk/>
          <pc:sldMk cId="0" sldId="573"/>
        </pc:sldMkLst>
        <pc:spChg chg="mod">
          <ac:chgData name="Murray Gillies" userId="S::mgillies@animalhealthcanada.ca::1cd6b1ce-44ca-4ba9-a610-e2ff726d2f20" providerId="AD" clId="Web-{8FFACB1A-A64A-2E28-44D6-394F340668A9}" dt="2026-01-13T16:48:14.891" v="3" actId="20577"/>
          <ac:spMkLst>
            <pc:docMk/>
            <pc:sldMk cId="0" sldId="573"/>
            <ac:spMk id="2" creationId="{3D532849-7B5A-CCAB-C833-BC75DFE5BEBC}"/>
          </ac:spMkLst>
        </pc:spChg>
        <pc:spChg chg="mod">
          <ac:chgData name="Murray Gillies" userId="S::mgillies@animalhealthcanada.ca::1cd6b1ce-44ca-4ba9-a610-e2ff726d2f20" providerId="AD" clId="Web-{8FFACB1A-A64A-2E28-44D6-394F340668A9}" dt="2026-01-13T16:48:36.844" v="8" actId="20577"/>
          <ac:spMkLst>
            <pc:docMk/>
            <pc:sldMk cId="0" sldId="573"/>
            <ac:spMk id="3" creationId="{CFFCDA36-A785-35F6-06DB-4ED2D9E8A3CC}"/>
          </ac:spMkLst>
        </pc:spChg>
      </pc:sldChg>
      <pc:sldChg chg="modNotes">
        <pc:chgData name="Murray Gillies" userId="S::mgillies@animalhealthcanada.ca::1cd6b1ce-44ca-4ba9-a610-e2ff726d2f20" providerId="AD" clId="Web-{8FFACB1A-A64A-2E28-44D6-394F340668A9}" dt="2026-01-13T16:49:15.204" v="9"/>
        <pc:sldMkLst>
          <pc:docMk/>
          <pc:sldMk cId="2366022349" sldId="57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4.32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2332 132,'-4'0,"0"-1,-1 0,1 0,0 0,-8-3,-11-3,-17 2,-1 2,-58 2,-20-1,99 0,-28-8,30 6,-36-4,-77 7,115 1,10-1,-1 0,1 0,0 0,0-1,0 0,0 0,0-1,0 0,0 0,1 0,0-1,-6-4,1 2,0-1,-14-5,12 7,0 1,-1 0,1 1,-1 1,-25-2,-67 5,52 1,-332 0,218-3,148 1,-34 5,45-4,1 1,0 0,-1 0,1 0,0 1,0 0,-9 6,-4 3,0-1,-1-1,0-1,-1-1,0-1,0-1,-38 6,15-3,23-4,-33 4,-134-7,117-3,48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6.36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1365 55,'-83'-1,"-7"0,-114 13,-31 5,-1-18,92 0,-147 1,290 0,-5 0,-1 0,0 0,1-1,-10-2,14 3,0-1,1 0,-1 1,0-1,1 0,-1 0,0 0,1 0,-1 0,1-1,-1 1,1 0,0-1,0 1,-1-1,1 1,0-1,0 1,0-1,0-2,-5-20,3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01440-DA54-D1AF-8CCC-693A0F5CC4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5E3D414-33BD-C977-6268-BC06436FB31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05D60C2-BD1D-46EF-AA4B-AFD63CEB5C96}" type="datetimeFigureOut">
              <a:rPr lang="en-US"/>
              <a:t>1/13/2026</a:t>
            </a:fld>
            <a:endParaRPr lang="en-US"/>
          </a:p>
        </p:txBody>
      </p:sp>
      <p:sp>
        <p:nvSpPr>
          <p:cNvPr id="4" name="Slide Image Placeholder 3">
            <a:extLst>
              <a:ext uri="{FF2B5EF4-FFF2-40B4-BE49-F238E27FC236}">
                <a16:creationId xmlns:a16="http://schemas.microsoft.com/office/drawing/2014/main" id="{4F5C07BA-0899-89E4-82FF-3023EA29224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EC783D4-8899-4C42-DCA0-2834AE87415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Modifier les styles de texte principaux</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a:extLst>
              <a:ext uri="{FF2B5EF4-FFF2-40B4-BE49-F238E27FC236}">
                <a16:creationId xmlns:a16="http://schemas.microsoft.com/office/drawing/2014/main" id="{E8070F8B-5370-7C73-B084-50F2CC233B9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AC760D9-B6EC-1A0A-3249-55D320FF72F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ED67B1-C2BC-4652-AF0E-05C58609B3B9}"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orderreport.com/news/environment/1st-case-of-new-world-screwworm-found-in-this-mexican-border-stat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phis.usda.gov/livestock-poultry-disease/cattle/ticks/cattle-fever" TargetMode="External"/><Relationship Id="rId5" Type="http://schemas.openxmlformats.org/officeDocument/2006/relationships/hyperlink" Target="https://www.aphis.usda.gov/livestock-poultry-disease/stop-screwworm" TargetMode="External"/><Relationship Id="rId4" Type="http://schemas.openxmlformats.org/officeDocument/2006/relationships/hyperlink" Target="https://www.fda.gov/animal-veterinary/resources-you/conditional-approval-explained-resource-veterinaria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1313DD2-5EDE-1D5B-BED5-BBADD361BF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3608605-787D-0672-96A3-49CA6BB22F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~3-4 Mise à jour de l'analyse environnementale sur les signaux liés aux bovins</a:t>
            </a:r>
          </a:p>
        </p:txBody>
      </p:sp>
      <p:sp>
        <p:nvSpPr>
          <p:cNvPr id="15364" name="Slide Number Placeholder 3">
            <a:extLst>
              <a:ext uri="{FF2B5EF4-FFF2-40B4-BE49-F238E27FC236}">
                <a16:creationId xmlns:a16="http://schemas.microsoft.com/office/drawing/2014/main" id="{4A587121-76E5-78BF-53A7-693B24E8C2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48C533-7935-4647-9335-AF1EA1216D3C}" type="slidenum">
              <a:rPr lang="en-US" altLang="en-US" smtClean="0">
                <a:solidFill>
                  <a:srgbClr val="000000"/>
                </a:solidFill>
              </a:r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0D650-7E99-4D5F-636E-700F86C010B3}"/>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CD32D5A2-783D-EA60-9D5E-C42F0F7C7023}"/>
              </a:ext>
            </a:extLst>
          </p:cNvPr>
          <p:cNvSpPr txBox="1">
            <a:spLocks noGrp="1"/>
          </p:cNvSpPr>
          <p:nvPr>
            <p:ph type="body" sz="quarter" idx="1"/>
          </p:nvPr>
        </p:nvSpPr>
        <p:spPr/>
        <p:txBody>
          <a:bodyPr/>
          <a:lstStyle/>
          <a:p>
            <a:pPr lvl="0"/>
            <a:r>
              <a:rPr lang="en-CA" dirty="0"/>
              <a:t>Fin juin 2025, les premiers cas de LSD en Europe ont été signalés en Italie, suivis peu après par la France, puis l'Espagne.</a:t>
            </a:r>
          </a:p>
          <a:p>
            <a:pPr lvl="0"/>
            <a:r>
              <a:rPr lang="en-CA" dirty="0"/>
              <a:t> </a:t>
            </a:r>
            <a:endParaRPr lang="en-CA" dirty="0">
              <a:ea typeface="Calibri"/>
              <a:cs typeface="Calibri"/>
            </a:endParaRPr>
          </a:p>
          <a:p>
            <a:pPr lvl="0"/>
            <a:r>
              <a:rPr lang="en-CA" b="1" dirty="0"/>
              <a:t>Au 9 janvier 2025 </a:t>
            </a:r>
          </a:p>
          <a:p>
            <a:pPr lvl="0"/>
            <a:r>
              <a:rPr lang="en-CA" dirty="0"/>
              <a:t>, la France a connu 117 cas, </a:t>
            </a:r>
            <a:r>
              <a:rPr lang="fr-FR" dirty="0"/>
              <a:t>dont 32 en Savoie, 44 en Haute-Savoie, 3 dans l'Ain, Rhône (1), Jura (7), Pyrénées-Orientales (22), Doubs (1), Ariège (3) et Hautes-Pyrénées (1), Haute-Garonne (2), Aude (1) - </a:t>
            </a:r>
            <a:r>
              <a:rPr lang="fr-FR" dirty="0" err="1"/>
              <a:t>continuent de signaler de</a:t>
            </a:r>
            <a:r>
              <a:rPr lang="fr-FR" dirty="0"/>
              <a:t> nouveaux </a:t>
            </a:r>
            <a:r>
              <a:rPr lang="fr-FR" dirty="0" err="1"/>
              <a:t>cas</a:t>
            </a:r>
            <a:r>
              <a:rPr lang="fr-FR" dirty="0"/>
              <a:t>, </a:t>
            </a:r>
            <a:r>
              <a:rPr lang="fr-FR" dirty="0" err="1"/>
              <a:t>les agriculteurs</a:t>
            </a:r>
            <a:r>
              <a:rPr lang="fr-FR" dirty="0"/>
              <a:t> français </a:t>
            </a:r>
            <a:r>
              <a:rPr lang="fr-FR" dirty="0" err="1"/>
              <a:t>protestant </a:t>
            </a:r>
            <a:r>
              <a:rPr lang="fr-FR" dirty="0"/>
              <a:t>contre les </a:t>
            </a:r>
            <a:r>
              <a:rPr lang="fr-FR" dirty="0" err="1"/>
              <a:t>mesures d'abattage mises en place </a:t>
            </a:r>
            <a:r>
              <a:rPr lang="fr-FR" dirty="0"/>
              <a:t>pour tenter de contrôler la </a:t>
            </a:r>
            <a:r>
              <a:rPr lang="fr-FR" dirty="0" err="1"/>
              <a:t>maladie</a:t>
            </a:r>
            <a:r>
              <a:rPr lang="fr-FR" dirty="0"/>
              <a:t>.</a:t>
            </a:r>
            <a:endParaRPr lang="fr-FR" dirty="0">
              <a:ea typeface="Calibri"/>
              <a:cs typeface="Calibri"/>
            </a:endParaRPr>
          </a:p>
          <a:p>
            <a:pPr lvl="0"/>
            <a:r>
              <a:rPr lang="fr-FR" dirty="0" err="1"/>
              <a:t>L'Italie </a:t>
            </a:r>
            <a:r>
              <a:rPr lang="fr-FR" dirty="0"/>
              <a:t>compte jusqu'à 80 </a:t>
            </a:r>
            <a:r>
              <a:rPr lang="fr-FR" dirty="0" err="1"/>
              <a:t>cas</a:t>
            </a:r>
            <a:r>
              <a:rPr lang="fr-FR" dirty="0"/>
              <a:t>, </a:t>
            </a:r>
            <a:r>
              <a:rPr lang="fr-FR" dirty="0" err="1"/>
              <a:t>toujours concentrés </a:t>
            </a:r>
            <a:r>
              <a:rPr lang="fr-FR" dirty="0"/>
              <a:t>en </a:t>
            </a:r>
            <a:r>
              <a:rPr lang="fr-FR" dirty="0" err="1"/>
              <a:t>Sardaigne</a:t>
            </a:r>
            <a:r>
              <a:rPr lang="fr-FR" dirty="0"/>
              <a:t>, sans nouveau </a:t>
            </a:r>
            <a:r>
              <a:rPr lang="fr-FR" dirty="0" err="1"/>
              <a:t>cas depuis début novembre</a:t>
            </a:r>
            <a:r>
              <a:rPr lang="fr-FR" dirty="0"/>
              <a:t> 2025.</a:t>
            </a:r>
          </a:p>
          <a:p>
            <a:pPr lvl="0"/>
            <a:r>
              <a:rPr lang="fr-FR" dirty="0"/>
              <a:t>L'Espagne a </a:t>
            </a:r>
            <a:r>
              <a:rPr lang="fr-FR" dirty="0" err="1"/>
              <a:t>signalé</a:t>
            </a:r>
            <a:r>
              <a:rPr lang="fr-FR" dirty="0"/>
              <a:t> 17 </a:t>
            </a:r>
            <a:r>
              <a:rPr lang="fr-FR" dirty="0" err="1"/>
              <a:t>cas, </a:t>
            </a:r>
            <a:r>
              <a:rPr lang="fr-FR" dirty="0"/>
              <a:t>tous </a:t>
            </a:r>
            <a:r>
              <a:rPr lang="fr-FR" dirty="0" err="1"/>
              <a:t>situés dans la province de Gérone </a:t>
            </a:r>
            <a:r>
              <a:rPr lang="fr-FR" dirty="0"/>
              <a:t>(près de la frontière française)</a:t>
            </a:r>
            <a:r>
              <a:rPr lang="fr-FR" dirty="0" err="1"/>
              <a:t>, </a:t>
            </a:r>
            <a:r>
              <a:rPr lang="fr-FR" dirty="0"/>
              <a:t>le dernier </a:t>
            </a:r>
            <a:r>
              <a:rPr lang="fr-FR" dirty="0" err="1"/>
              <a:t>remontant </a:t>
            </a:r>
            <a:r>
              <a:rPr lang="fr-FR" dirty="0"/>
              <a:t>au 27 </a:t>
            </a:r>
            <a:r>
              <a:rPr lang="fr-FR" dirty="0" err="1"/>
              <a:t>octobre</a:t>
            </a:r>
            <a:r>
              <a:rPr lang="fr-FR" dirty="0"/>
              <a:t> 2025.</a:t>
            </a:r>
          </a:p>
          <a:p>
            <a:pPr lvl="0"/>
            <a:endParaRPr lang="fr-FR" dirty="0">
              <a:ea typeface="Calibri"/>
              <a:cs typeface="Calibri"/>
            </a:endParaRPr>
          </a:p>
          <a:p>
            <a:pPr lvl="0"/>
            <a:r>
              <a:rPr lang="fr-FR" dirty="0">
                <a:ea typeface="Calibri"/>
                <a:cs typeface="Calibri"/>
              </a:rPr>
              <a:t>Les informations </a:t>
            </a:r>
            <a:r>
              <a:rPr lang="fr-FR" dirty="0" err="1">
                <a:ea typeface="Calibri"/>
                <a:cs typeface="Calibri"/>
              </a:rPr>
              <a:t>contenues </a:t>
            </a:r>
            <a:r>
              <a:rPr lang="fr-FR" dirty="0">
                <a:ea typeface="Calibri"/>
                <a:cs typeface="Calibri"/>
              </a:rPr>
              <a:t>dans une </a:t>
            </a:r>
            <a:r>
              <a:rPr lang="fr-FR" dirty="0" err="1">
                <a:ea typeface="Calibri"/>
                <a:cs typeface="Calibri"/>
              </a:rPr>
              <a:t>récente évaluation des cas</a:t>
            </a:r>
            <a:r>
              <a:rPr lang="fr-FR" dirty="0">
                <a:ea typeface="Calibri"/>
                <a:cs typeface="Calibri"/>
              </a:rPr>
              <a:t> réalisée par le DEFRA </a:t>
            </a:r>
            <a:r>
              <a:rPr lang="fr-FR" dirty="0" err="1">
                <a:ea typeface="Calibri"/>
                <a:cs typeface="Calibri"/>
              </a:rPr>
              <a:t>indiquent, d'après une analyse phylogénétique, que </a:t>
            </a:r>
            <a:r>
              <a:rPr lang="fr-FR" dirty="0">
                <a:ea typeface="Calibri"/>
                <a:cs typeface="Calibri"/>
              </a:rPr>
              <a:t>les </a:t>
            </a:r>
            <a:r>
              <a:rPr lang="fr-FR" dirty="0" err="1">
                <a:ea typeface="Calibri"/>
                <a:cs typeface="Calibri"/>
              </a:rPr>
              <a:t>cas</a:t>
            </a:r>
            <a:r>
              <a:rPr lang="fr-FR" dirty="0">
                <a:ea typeface="Calibri"/>
                <a:cs typeface="Calibri"/>
              </a:rPr>
              <a:t> de LSD en France et en </a:t>
            </a:r>
            <a:r>
              <a:rPr lang="fr-FR" dirty="0" err="1">
                <a:ea typeface="Calibri"/>
                <a:cs typeface="Calibri"/>
              </a:rPr>
              <a:t>Italie </a:t>
            </a:r>
            <a:r>
              <a:rPr lang="fr-FR" dirty="0">
                <a:ea typeface="Calibri"/>
                <a:cs typeface="Calibri"/>
              </a:rPr>
              <a:t>sont de classe 1.2, la </a:t>
            </a:r>
            <a:r>
              <a:rPr lang="fr-FR" dirty="0" err="1">
                <a:ea typeface="Calibri"/>
                <a:cs typeface="Calibri"/>
              </a:rPr>
              <a:t>même que</a:t>
            </a:r>
            <a:r>
              <a:rPr lang="fr-FR" dirty="0">
                <a:ea typeface="Calibri"/>
                <a:cs typeface="Calibri"/>
              </a:rPr>
              <a:t> celle </a:t>
            </a:r>
            <a:r>
              <a:rPr lang="fr-FR" dirty="0" err="1">
                <a:ea typeface="Calibri"/>
                <a:cs typeface="Calibri"/>
              </a:rPr>
              <a:t>qui a circulé </a:t>
            </a:r>
            <a:r>
              <a:rPr lang="fr-FR" dirty="0">
                <a:ea typeface="Calibri"/>
                <a:cs typeface="Calibri"/>
              </a:rPr>
              <a:t>en Europe en 2015-2017.</a:t>
            </a:r>
          </a:p>
        </p:txBody>
      </p:sp>
      <p:sp>
        <p:nvSpPr>
          <p:cNvPr id="4" name="Slide Number Placeholder 3">
            <a:extLst>
              <a:ext uri="{FF2B5EF4-FFF2-40B4-BE49-F238E27FC236}">
                <a16:creationId xmlns:a16="http://schemas.microsoft.com/office/drawing/2014/main" id="{0E498960-170C-4323-3039-8E0153085B8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D09187-6445-4F94-BB18-37DC9A332B52}" type="slidenum">
              <a:t>10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9772B-2A88-61CC-2B4B-56AC1AE85F14}"/>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5A9E9B22-B593-35DF-FDA9-7801B7E694B4}"/>
              </a:ext>
            </a:extLst>
          </p:cNvPr>
          <p:cNvSpPr txBox="1">
            <a:spLocks noGrp="1"/>
          </p:cNvSpPr>
          <p:nvPr>
            <p:ph type="body" sz="quarter" idx="1"/>
          </p:nvPr>
        </p:nvSpPr>
        <p:spPr/>
        <p:txBody>
          <a:bodyPr/>
          <a:lstStyle/>
          <a:p>
            <a:pPr lvl="0"/>
            <a:r>
              <a:rPr lang="en-CA"/>
              <a:t>	</a:t>
            </a:r>
            <a:br>
              <a:rPr lang="en-CA">
                <a:cs typeface="Calibri"/>
              </a:rPr>
            </a:br>
            <a:r>
              <a:rPr lang="en-CA">
                <a:ea typeface="Calibri"/>
                <a:cs typeface="Calibri"/>
              </a:rPr>
              <a:t>En ce qui concerne la fièvre catarrhale ovine, nous continuons d'observer des cas dans toute l'Europe, avec un pic récent, et des cas de BTV-3 sont désormais également signalés en Irlande du Nord. La plupart des cas/activités sont liés au virus BTV-3, suivi du virus BTV-8 (qui vient d'être signalé à nouveau en Allemagne et qui fait son retour). Le virus BTV-4 a été signalé dans quelques pays (Bulgarie, Roumanie, Italie et un peu en Grèce), puis le virus BTV-5 a été signalé en Italie.</a:t>
            </a:r>
            <a:endParaRPr lang="en-CA"/>
          </a:p>
          <a:p>
            <a:pPr lvl="0"/>
            <a:endParaRPr lang="en-CA"/>
          </a:p>
        </p:txBody>
      </p:sp>
      <p:sp>
        <p:nvSpPr>
          <p:cNvPr id="4" name="Slide Number Placeholder 3">
            <a:extLst>
              <a:ext uri="{FF2B5EF4-FFF2-40B4-BE49-F238E27FC236}">
                <a16:creationId xmlns:a16="http://schemas.microsoft.com/office/drawing/2014/main" id="{98888FF0-569A-F40A-75C5-84D94E01487C}"/>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801A431-AFEC-4695-89EA-263FE9E58065}" type="slidenum">
              <a:t>11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7A8DC3C-FB5E-87A2-1A02-D907FE7641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BECDB14-2E63-EFA2-C564-B6BB31ED05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endParaRPr lang="en-CA" altLang="en-US" dirty="0"/>
          </a:p>
          <a:p>
            <a:r>
              <a:rPr lang="en-CA" altLang="en-US" dirty="0"/>
              <a:t> </a:t>
            </a:r>
          </a:p>
          <a:p>
            <a:endParaRPr lang="en-CA" altLang="en-US" dirty="0"/>
          </a:p>
        </p:txBody>
      </p:sp>
      <p:sp>
        <p:nvSpPr>
          <p:cNvPr id="29700" name="Slide Number Placeholder 3">
            <a:extLst>
              <a:ext uri="{FF2B5EF4-FFF2-40B4-BE49-F238E27FC236}">
                <a16:creationId xmlns:a16="http://schemas.microsoft.com/office/drawing/2014/main" id="{74A3A41F-F350-42B0-B042-51D61DEB5A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3B834D-3A27-4648-A334-C330D5B95736}"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AD3E7BA-0AEF-E201-2C13-6726D84B62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32008C4-3454-7037-E51B-F73CCFB64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Évolution de la fièvre aphteuse au cours des neuf dernières années environ. On constate une recrudescence de l'activité ces dernières années, qui a commencé par sa propagation en Indonésie, puis par l'émergence du sérotype SAT-2 au Moyen-Orient. Début 2025, l'Europe a signalé des cas en Allemagne, puis en Hongrie et en Slovaquie. En outre, le sérotype SAT-1 est également apparu au Moyen-Orient et en Turquie.</a:t>
            </a:r>
          </a:p>
        </p:txBody>
      </p:sp>
      <p:sp>
        <p:nvSpPr>
          <p:cNvPr id="35844" name="Slide Number Placeholder 3">
            <a:extLst>
              <a:ext uri="{FF2B5EF4-FFF2-40B4-BE49-F238E27FC236}">
                <a16:creationId xmlns:a16="http://schemas.microsoft.com/office/drawing/2014/main" id="{34ABBB6D-E143-847E-BBD8-631ED3D88D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F44E72-E72B-47DB-8395-F3CFC991FB4E}"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 Indiquer les premiers rapports</a:t>
            </a:r>
          </a:p>
          <a:p>
            <a:pPr marL="171450" indent="-171450">
              <a:buFont typeface="Arial" panose="020B0604020202020204" pitchFamily="34" charset="0"/>
              <a:buChar char="•"/>
            </a:pPr>
            <a:r>
              <a:rPr lang="en-CA" dirty="0"/>
              <a:t>Deux cas distincts de fièvre aphteuse ont été confirmés dans la partie nord de Chypre contrôlée par la Turquie. Il s'agit des premiers cas de fièvre aphteuse à Chypre depuis 2007. Un cas a été détecté à </a:t>
            </a:r>
            <a:r>
              <a:rPr lang="en-CA" dirty="0" err="1"/>
              <a:t>Ayios </a:t>
            </a:r>
            <a:r>
              <a:rPr lang="en-CA" dirty="0"/>
              <a:t>Sergios et quatre cas ont été signalés chez des bovins dans une exploitation agricole à </a:t>
            </a:r>
            <a:r>
              <a:rPr lang="en-CA" dirty="0" err="1"/>
              <a:t>Lapithos</a:t>
            </a:r>
            <a:r>
              <a:rPr lang="en-CA" dirty="0"/>
              <a:t>, à environ 75 km au nord-ouest </a:t>
            </a:r>
            <a:r>
              <a:rPr lang="en-CA" dirty="0" err="1"/>
              <a:t>d'Ayios </a:t>
            </a:r>
            <a:r>
              <a:rPr lang="en-CA" dirty="0"/>
              <a:t>Sergios. Les tests effectués en laboratoire par l'Institut turc de recherche sur la fièvre aphteuse à Ankara ont identifié le sérotype SAT1 comme agent causal. Environ 13 000 animaux, dont des bovins, des ovins et des caprins, sont vaccinés par 35 équipes dans tout le nord de Chypre. La propagation de la fièvre aphteuse à Chypre et dans plusieurs autres pays a été jugée « probable » par une récente évaluation des risques réalisée par la FAO.</a:t>
            </a:r>
          </a:p>
          <a:p>
            <a:pPr marL="171450" indent="-171450">
              <a:buFont typeface="Arial" panose="020B0604020202020204" pitchFamily="34" charset="0"/>
              <a:buChar char="•"/>
            </a:pPr>
            <a:r>
              <a:rPr lang="en-CA" dirty="0"/>
              <a:t>L'Azerbaïdjan a signalé ses premiers cas de fièvre aphteuse SAT-1. Deux cas ont été signalés chez des bovins dans une exploitation de </a:t>
            </a:r>
            <a:r>
              <a:rPr lang="en-CA" dirty="0" err="1"/>
              <a:t>Ganja-Qazakh </a:t>
            </a:r>
            <a:r>
              <a:rPr lang="en-CA" dirty="0"/>
              <a:t>qui élevait à la fois des bovins et des petits ruminants. Des mesures de lutte (zonage, surveillance, restrictions de mouvement, abattage et désinfection) ont été mises en œuvre, mais aucune vaccination n'a été effectuée car le vaccin pour ce sérotype n'est actuellement pas disponible.</a:t>
            </a:r>
          </a:p>
          <a:p>
            <a:pPr marL="171450" indent="-171450">
              <a:buFont typeface="Arial" panose="020B0604020202020204" pitchFamily="34" charset="0"/>
              <a:buChar char="•"/>
            </a:pPr>
            <a:r>
              <a:rPr lang="en-CA" dirty="0"/>
              <a:t>L'Iran a confirmé la détection du topotype 3 du virus SAT-1 de la fièvre aphteuse (dont la propagation rapide a été signalée dans la province de Téhéran) et a commencé à travailler à la mise au point d'un vaccin pour ce sérotype.</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Le Liban a signalé deux cas de fièvre aphteuse (sérotype en attente de confirmation) dans la Bekaa. Le dernier cas de fièvre aphteuse signalé au Liban remonte à 2008. Deux cas ont été signalés, l'un dans une grande exploitation bovine de la Bekaa occidentale et l'autre dans une petite exploitation à </a:t>
            </a:r>
            <a:r>
              <a:rPr lang="en-CA" sz="1200" kern="1200" dirty="0" err="1">
                <a:solidFill>
                  <a:schemeClr val="tx1"/>
                </a:solidFill>
                <a:effectLst/>
                <a:latin typeface="+mn-lt"/>
                <a:ea typeface="+mn-ea"/>
                <a:cs typeface="+mn-cs"/>
              </a:rPr>
              <a:t>Zahleh</a:t>
            </a:r>
            <a:r>
              <a:rPr lang="en-CA" sz="1200" kern="1200" dirty="0">
                <a:solidFill>
                  <a:schemeClr val="tx1"/>
                </a:solidFill>
                <a:effectLst/>
                <a:latin typeface="+mn-lt"/>
                <a:ea typeface="+mn-ea"/>
                <a:cs typeface="+mn-cs"/>
              </a:rPr>
              <a:t>. </a:t>
            </a:r>
            <a:endParaRPr lang="en-CA" dirty="0"/>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 L'Égypte a signalé une augmentation des cas de fièvre aphteuse chez le bétail, en particulier en Basse-Égypte et dans le delta, ainsi qu'une faible couverture vaccinale chez les éleveurs.</a:t>
            </a:r>
          </a:p>
        </p:txBody>
      </p:sp>
      <p:sp>
        <p:nvSpPr>
          <p:cNvPr id="4" name="Slide Number Placeholder 3"/>
          <p:cNvSpPr>
            <a:spLocks noGrp="1"/>
          </p:cNvSpPr>
          <p:nvPr>
            <p:ph type="sldNum" sz="quarter" idx="5"/>
          </p:nvPr>
        </p:nvSpPr>
        <p:spPr/>
        <p:txBody>
          <a:bodyPr/>
          <a:lstStyle/>
          <a:p>
            <a:fld id="{BFFB6564-B9C5-4BEE-A019-13E96C68B1A5}" type="slidenum">
              <a:rPr lang="en-US" smtClean="0"/>
              <a:t>14</a:t>
            </a:fld>
            <a:endParaRPr lang="en-US"/>
          </a:p>
        </p:txBody>
      </p:sp>
    </p:spTree>
    <p:extLst>
      <p:ext uri="{BB962C8B-B14F-4D97-AF65-F5344CB8AC3E}">
        <p14:creationId xmlns:p14="http://schemas.microsoft.com/office/powerpoint/2010/main" val="264286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Les tendances observées </a:t>
            </a:r>
            <a:r>
              <a:rPr lang="en-CA" dirty="0" err="1"/>
              <a:t>en Turquie </a:t>
            </a:r>
            <a:r>
              <a:rPr lang="en-CA" dirty="0"/>
              <a:t>entre novembre 2005 et mars 2025 (bien que les données de 2025 ne soient pas entièrement incluses) indiquent un pic de fièvre aphteuse entre 2010 et 2016, avec une prédominance du sérotype O. Cependant, elles ne comprennent pas les données récentes de 2025, qui, d'après le système ADIS, montrent une augmentation des cas de SAT-1.</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15</a:t>
            </a:fld>
            <a:endParaRPr lang="en-US"/>
          </a:p>
        </p:txBody>
      </p:sp>
    </p:spTree>
    <p:extLst>
      <p:ext uri="{BB962C8B-B14F-4D97-AF65-F5344CB8AC3E}">
        <p14:creationId xmlns:p14="http://schemas.microsoft.com/office/powerpoint/2010/main" val="3203753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Afghanistan – probabilité – frontière avec l'Iran, faible couverture vétérinaire, populations naïves au SAT-1, pas de vaccination</a:t>
            </a:r>
          </a:p>
          <a:p>
            <a:endParaRPr lang="en-CA" dirty="0"/>
          </a:p>
          <a:p>
            <a:r>
              <a:rPr lang="en-CA" dirty="0"/>
              <a:t>Arménie – probabilité – limitrophe de pays ayant signalé des cas de fièvre aphteuse SAT-1 (Azerbaïdjan, Iran, </a:t>
            </a:r>
            <a:r>
              <a:rPr lang="en-CA" dirty="0" err="1"/>
              <a:t>Turquie</a:t>
            </a:r>
            <a:r>
              <a:rPr lang="en-CA" dirty="0"/>
              <a:t>) Population animale = 1,4 million de bovins/ruminants/porcs, lancement de la vaccination contre le SAT-1 en septembre 2025</a:t>
            </a:r>
          </a:p>
          <a:p>
            <a:endParaRPr lang="en-CA" dirty="0"/>
          </a:p>
          <a:p>
            <a:r>
              <a:rPr lang="en-CA" dirty="0"/>
              <a:t>Bulgarie – frontière avec </a:t>
            </a:r>
            <a:r>
              <a:rPr lang="en-CA" dirty="0" err="1"/>
              <a:t>la Turquie </a:t>
            </a:r>
            <a:r>
              <a:rPr lang="en-CA" dirty="0"/>
              <a:t>(commerce informel/limité), la Thrace est toujours indemne de fièvre aphteuse, pas de vaccination contre le SAT-1 </a:t>
            </a:r>
          </a:p>
          <a:p>
            <a:endParaRPr lang="en-CA" dirty="0"/>
          </a:p>
          <a:p>
            <a:r>
              <a:rPr lang="en-CA" dirty="0"/>
              <a:t>Chypre – exportations animales </a:t>
            </a:r>
            <a:r>
              <a:rPr lang="en-CA" dirty="0" err="1"/>
              <a:t>de Turquie </a:t>
            </a:r>
            <a:r>
              <a:rPr lang="en-CA" dirty="0"/>
              <a:t>vers l'île, proximité/liens avec l'Anatolie augmentant la probabilité</a:t>
            </a:r>
          </a:p>
          <a:p>
            <a:endParaRPr lang="en-CA" dirty="0"/>
          </a:p>
          <a:p>
            <a:r>
              <a:rPr lang="en-CA" dirty="0"/>
              <a:t>Géorgie - épidémie en Azerbaïdjan près de la frontière, proximité avec </a:t>
            </a:r>
            <a:r>
              <a:rPr lang="en-CA" dirty="0" err="1"/>
              <a:t>la Turquie</a:t>
            </a:r>
            <a:r>
              <a:rPr lang="en-CA" dirty="0"/>
              <a:t>, mobilisation pour la vaccination contre le SAT-1, le commerce d'animaux/produits constitue une voie potentielle de propagation</a:t>
            </a:r>
          </a:p>
          <a:p>
            <a:endParaRPr lang="en-CA" dirty="0"/>
          </a:p>
          <a:p>
            <a:r>
              <a:rPr lang="en-CA" dirty="0"/>
              <a:t>Grèce - Frontière avec </a:t>
            </a:r>
            <a:r>
              <a:rPr lang="en-CA" dirty="0" err="1"/>
              <a:t>la Turquie</a:t>
            </a:r>
            <a:r>
              <a:rPr lang="en-CA" dirty="0"/>
              <a:t>, la LSD s'est également propagée depuis </a:t>
            </a:r>
            <a:r>
              <a:rPr lang="en-CA" dirty="0" err="1"/>
              <a:t>la Turquie </a:t>
            </a:r>
            <a:r>
              <a:rPr lang="en-CA" dirty="0"/>
              <a:t>par le passé, pas de vaccination, faible volume commercial de produits laitiers/viande en provenance de Bahreïn</a:t>
            </a:r>
            <a:r>
              <a:rPr lang="en-CA" dirty="0" err="1"/>
              <a:t> 2021/Turquie</a:t>
            </a:r>
            <a:r>
              <a:rPr lang="en-CA" dirty="0"/>
              <a:t> 2023/fromage en provenance d'Égypte 2023</a:t>
            </a:r>
          </a:p>
          <a:p>
            <a:endParaRPr lang="en-CA" dirty="0"/>
          </a:p>
          <a:p>
            <a:r>
              <a:rPr lang="en-CA" dirty="0"/>
              <a:t>Israël – signale régulièrement des épidémies de fièvre aphteuse, exposition liée au commerce avec </a:t>
            </a:r>
            <a:r>
              <a:rPr lang="en-CA" dirty="0" err="1"/>
              <a:t>la Turquie</a:t>
            </a:r>
            <a:r>
              <a:rPr lang="en-CA" dirty="0"/>
              <a:t>, frontière terrestre avec l'Égypte, entrées historiques en provenance des pays voisins</a:t>
            </a:r>
          </a:p>
          <a:p>
            <a:endParaRPr lang="en-CA" dirty="0"/>
          </a:p>
          <a:p>
            <a:r>
              <a:rPr lang="en-CA" dirty="0"/>
              <a:t>Jordanie – entrées historiques en provenance des pays voisins (SAT-2 en 2023, LSD en 2013), vaccination contre la fièvre aphteuse SAT-1 disponible et utilisée, mouvements informels en provenance d'Irak/travailleurs en provenance d'Égypte</a:t>
            </a:r>
          </a:p>
          <a:p>
            <a:endParaRPr lang="en-CA" dirty="0"/>
          </a:p>
          <a:p>
            <a:r>
              <a:rPr lang="en-CA" dirty="0"/>
              <a:t>Liban – entrées historiques en provenance des pays voisins. Frontière poreuse avec la Syrie, mobilité humaine en provenance </a:t>
            </a:r>
            <a:r>
              <a:rPr lang="en-CA" dirty="0" err="1"/>
              <a:t>d'Irak/de Turquie</a:t>
            </a:r>
            <a:r>
              <a:rPr lang="en-CA" dirty="0"/>
              <a:t>, faible capacité vétérinaire</a:t>
            </a:r>
          </a:p>
          <a:p>
            <a:endParaRPr lang="en-CA" dirty="0"/>
          </a:p>
          <a:p>
            <a:r>
              <a:rPr lang="en-CA" dirty="0"/>
              <a:t>Libye – liens transfrontaliers étroits avec l'Égypte, importations de bétail vivant, frontière poreuse. Importante population de grands ruminants, surveillance limitée.</a:t>
            </a:r>
          </a:p>
          <a:p>
            <a:endParaRPr lang="en-CA" dirty="0"/>
          </a:p>
          <a:p>
            <a:r>
              <a:rPr lang="en-CA" dirty="0"/>
              <a:t>Oman – importations de bétail vivant en provenance de pays touchés (</a:t>
            </a:r>
            <a:r>
              <a:rPr lang="en-CA" dirty="0" err="1"/>
              <a:t>Bahreïn/Iran/Turquie</a:t>
            </a:r>
            <a:r>
              <a:rPr lang="en-CA" dirty="0"/>
              <a:t>), vaccination SAT-1 appliquée.</a:t>
            </a:r>
          </a:p>
          <a:p>
            <a:endParaRPr lang="en-CA" dirty="0"/>
          </a:p>
          <a:p>
            <a:r>
              <a:rPr lang="en-CA" dirty="0"/>
              <a:t>Pakistan – importante population sensible, pas de vaccination SAT-1, fièvre aphteuse endémique (plusieurs sérotypes), commerce d'animaux limité, faible volume, mais mouvements informels à la frontière avec l'Iran</a:t>
            </a:r>
          </a:p>
          <a:p>
            <a:endParaRPr lang="en-CA" dirty="0"/>
          </a:p>
          <a:p>
            <a:r>
              <a:rPr lang="en-CA" dirty="0"/>
              <a:t>Qatar – importation de moutons vivants en provenance des pays touchés (</a:t>
            </a:r>
            <a:r>
              <a:rPr lang="en-CA" dirty="0" err="1"/>
              <a:t>Turquie</a:t>
            </a:r>
            <a:r>
              <a:rPr lang="en-CA" dirty="0"/>
              <a:t>), capacité de surveillance/contrôle, espèces sensibles, vaccination SAT-1 appliquée</a:t>
            </a:r>
          </a:p>
          <a:p>
            <a:endParaRPr lang="en-CA" dirty="0"/>
          </a:p>
          <a:p>
            <a:r>
              <a:rPr lang="en-CA" dirty="0"/>
              <a:t>Russie – a signalé des cas antérieurs de fièvre aphteuse, existence de voies commerciales avec </a:t>
            </a:r>
            <a:r>
              <a:rPr lang="en-CA" dirty="0" err="1"/>
              <a:t>l'Azerbaïdjan/l'Égypte/la Turquie</a:t>
            </a:r>
            <a:r>
              <a:rPr lang="en-CA" dirty="0"/>
              <a:t>, mouvements transfrontaliers de personnes dans les régions concernées.</a:t>
            </a:r>
          </a:p>
          <a:p>
            <a:endParaRPr lang="en-CA" dirty="0"/>
          </a:p>
          <a:p>
            <a:r>
              <a:rPr lang="en-CA" dirty="0"/>
              <a:t>Arabie saoudite - aucune importation récente en provenance des pays touchés, vaccination SAT-1 peu utilisée, commerce national et informel important avec Bahreïn/Koweït/Yémen (y compris les personnes et les véhicules)</a:t>
            </a:r>
          </a:p>
          <a:p>
            <a:endParaRPr lang="en-CA" dirty="0"/>
          </a:p>
          <a:p>
            <a:r>
              <a:rPr lang="en-CA" dirty="0"/>
              <a:t>République arabe syrienne – Frontières avec les </a:t>
            </a:r>
            <a:r>
              <a:rPr lang="en-CA" dirty="0" err="1"/>
              <a:t>pays touchés/Turquie </a:t>
            </a:r>
            <a:r>
              <a:rPr lang="en-CA" dirty="0"/>
              <a:t>(poreuses/non contrôlées), pas de vaccination SAT-1, espèces sensibles, capacités vétérinaires faibles, mouvements de bétail non réglementés</a:t>
            </a:r>
          </a:p>
          <a:p>
            <a:endParaRPr lang="en-CA" dirty="0"/>
          </a:p>
          <a:p>
            <a:r>
              <a:rPr lang="en-CA" dirty="0"/>
              <a:t>Turkménistan – Risque commercial provenant de </a:t>
            </a:r>
            <a:r>
              <a:rPr lang="en-CA" dirty="0" err="1"/>
              <a:t>Turquie </a:t>
            </a:r>
            <a:r>
              <a:rPr lang="en-CA" dirty="0"/>
              <a:t>et d'Iran, capacités vétérinaires faibles, fièvre aphteuse O endémique.</a:t>
            </a:r>
          </a:p>
          <a:p>
            <a:endParaRPr lang="en-CA" dirty="0"/>
          </a:p>
          <a:p>
            <a:r>
              <a:rPr lang="en-CA" dirty="0"/>
              <a:t>Émirats arabes unis – Pas d'importation d'animaux en provenance des pays actuellement touchés. Vaccination SAT-1 non appliquée, contrôles frontaliers stricts, services vétérinaires solides, commerce </a:t>
            </a:r>
            <a:r>
              <a:rPr lang="en-CA" dirty="0" err="1"/>
              <a:t>de bétail </a:t>
            </a:r>
            <a:r>
              <a:rPr lang="en-CA" dirty="0"/>
              <a:t>limité, mais des mouvements informels peuvent se produire</a:t>
            </a:r>
          </a:p>
          <a:p>
            <a:endParaRPr lang="en-CA" dirty="0"/>
          </a:p>
          <a:p>
            <a:r>
              <a:rPr lang="en-CA" dirty="0"/>
              <a:t>Cisjordanie/Bande de Gaza – bétail sensible courant, fièvre aphteuse signalée en 2024, services vétérinaires fragiles, pas de vaccination SAT-1</a:t>
            </a: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Yémen – Importation historique de bétail vivant en provenance d'Égypte, espèces sensibles courantes, pas de vaccination SAT-1, services vétérinaires fragiles, frontières non contrôlées.</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a:defRPr/>
            </a:pPr>
            <a:fld id="{13ED67B1-C2BC-4652-AF0E-05C58609B3B9}" type="slidenum">
              <a:rPr lang="en-US" altLang="en-US" smtClean="0"/>
              <a:t>16</a:t>
            </a:fld>
            <a:endParaRPr lang="en-US" altLang="en-US"/>
          </a:p>
        </p:txBody>
      </p:sp>
    </p:spTree>
    <p:extLst>
      <p:ext uri="{BB962C8B-B14F-4D97-AF65-F5344CB8AC3E}">
        <p14:creationId xmlns:p14="http://schemas.microsoft.com/office/powerpoint/2010/main" val="4173567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7E1D9622-23E5-1FD4-FBF3-153C09E48F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B84AFB8-215A-552D-047E-1AB9C6EE79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4036" name="Slide Number Placeholder 3">
            <a:extLst>
              <a:ext uri="{FF2B5EF4-FFF2-40B4-BE49-F238E27FC236}">
                <a16:creationId xmlns:a16="http://schemas.microsoft.com/office/drawing/2014/main" id="{90673CC5-B8C7-3057-EF16-B973D7B7E5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7DE328-D9A4-4406-A20C-60386F78C70E}" type="slidenum">
              <a:rPr lang="en-US" altLang="en-US" smtClean="0"/>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A49C8-3E55-E470-3907-FB58C5207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DCB39-ED6A-FAD6-676F-01E11F6BCB9D}"/>
              </a:ext>
            </a:extLst>
          </p:cNvPr>
          <p:cNvSpPr txBox="1">
            <a:spLocks noGrp="1"/>
          </p:cNvSpPr>
          <p:nvPr>
            <p:ph type="body" sz="quarter" idx="1"/>
          </p:nvPr>
        </p:nvSpPr>
        <p:spPr/>
        <p:txBody>
          <a:bodyPr/>
          <a:lstStyle/>
          <a:p>
            <a:pPr lvl="0"/>
            <a:r>
              <a:rPr lang="en-CA" dirty="0"/>
              <a:t> Le 8 octobre 2025, l'ACIA a été informée d'un cas suspect de teileriosis chez une vache laitière atteinte d'anémie régénérative située à Kawartha Lakes, en Ontario. La vache avait été importée des États-Unis le 15 juillet 2025. Le NCFAD a ensuite confirmé que l'échantillon était positif pour Theileria orientalis Ikeda grâce au séquençage métagénomique et à l'identification du génotype. Il s'agit de la première détection de teilerose au Canada. Aucune mesure de contrôle n'est prise pour lutter contre la maladie. </a:t>
            </a:r>
            <a:endParaRPr lang="en-US" dirty="0"/>
          </a:p>
          <a:p>
            <a:pPr lvl="0"/>
            <a:endParaRPr lang="en-CA" dirty="0">
              <a:ea typeface="Calibri"/>
              <a:cs typeface="Calibri"/>
            </a:endParaRPr>
          </a:p>
          <a:p>
            <a:pPr lvl="0"/>
            <a:r>
              <a:rPr lang="en-CA" dirty="0">
                <a:ea typeface="Calibri"/>
                <a:cs typeface="Calibri"/>
              </a:rPr>
              <a:t>La theilériose bovine est causée par </a:t>
            </a:r>
            <a:r>
              <a:rPr lang="en-CA" dirty="0"/>
              <a:t>un </a:t>
            </a:r>
            <a:r>
              <a:rPr lang="en-CA" dirty="0">
                <a:solidFill>
                  <a:srgbClr val="0A0A0A"/>
                </a:solidFill>
                <a:highlight>
                  <a:srgbClr val="FFFFFF"/>
                </a:highlight>
              </a:rPr>
              <a:t>parasite sanguin (protozoaire) du genre Theileria qui infecte les globules rouges et blancs. Elle se transmet principalement par les tiques, en particulier la tique </a:t>
            </a:r>
            <a:r>
              <a:rPr lang="en-CA" dirty="0" err="1">
                <a:solidFill>
                  <a:srgbClr val="0A0A0A"/>
                </a:solidFill>
                <a:highlight>
                  <a:srgbClr val="FFFFFF"/>
                </a:highlight>
              </a:rPr>
              <a:t>à longues cornes</a:t>
            </a:r>
            <a:r>
              <a:rPr lang="en-CA" dirty="0">
                <a:solidFill>
                  <a:srgbClr val="0A0A0A"/>
                </a:solidFill>
                <a:highlight>
                  <a:srgbClr val="FFFFFF"/>
                </a:highlight>
              </a:rPr>
              <a:t> asiatique, mais peut également se propager par des aiguilles contaminées ou des transfusions sanguines. Cependant, </a:t>
            </a:r>
            <a:r>
              <a:rPr lang="en-CA" dirty="0">
                <a:highlight>
                  <a:srgbClr val="FFFFFF"/>
                </a:highlight>
              </a:rPr>
              <a:t>d'autres insectes tels que les mouches, les moustiques et les poux peuvent également transmettre la maladie, mais leur rôle n'est pas encore clairement établi.</a:t>
            </a:r>
            <a:endParaRPr lang="en-CA" dirty="0">
              <a:highlight>
                <a:srgbClr val="FFFFFF"/>
              </a:highlight>
              <a:ea typeface="Calibri"/>
              <a:cs typeface="Calibri"/>
            </a:endParaRPr>
          </a:p>
          <a:p>
            <a:pPr lvl="0"/>
            <a:endParaRPr lang="en-CA" dirty="0">
              <a:solidFill>
                <a:srgbClr val="0A0A0A"/>
              </a:solidFill>
              <a:highlight>
                <a:srgbClr val="FFFFFF"/>
              </a:highlight>
            </a:endParaRPr>
          </a:p>
          <a:p>
            <a:pPr lvl="0"/>
            <a:r>
              <a:rPr lang="en-CA" dirty="0">
                <a:solidFill>
                  <a:srgbClr val="0A0A0A"/>
                </a:solidFill>
                <a:highlight>
                  <a:srgbClr val="FFFFFF"/>
                </a:highlight>
              </a:rPr>
              <a:t> Les espèces sensibles comprennent les bovins, les moutons, les buffles d'eau et d'autres bovidés.</a:t>
            </a:r>
            <a:endParaRPr lang="en-CA" dirty="0">
              <a:solidFill>
                <a:srgbClr val="0A0A0A"/>
              </a:solidFill>
              <a:highlight>
                <a:srgbClr val="FFFFFF"/>
              </a:highlight>
              <a:ea typeface="Calibri"/>
              <a:cs typeface="Calibri"/>
            </a:endParaRPr>
          </a:p>
          <a:p>
            <a:pPr lvl="0"/>
            <a:endParaRPr lang="en-CA" dirty="0">
              <a:solidFill>
                <a:srgbClr val="0A0A0A"/>
              </a:solidFill>
              <a:highlight>
                <a:srgbClr val="FFFFFF"/>
              </a:highlight>
              <a:ea typeface="Calibri"/>
              <a:cs typeface="Calibri"/>
            </a:endParaRPr>
          </a:p>
          <a:p>
            <a:pPr lvl="0"/>
            <a:r>
              <a:rPr lang="en-CA" dirty="0">
                <a:ea typeface="Calibri"/>
                <a:cs typeface="Calibri"/>
              </a:rPr>
              <a:t>Il existe plusieurs types de </a:t>
            </a:r>
            <a:r>
              <a:rPr lang="en-CA" dirty="0" err="1">
                <a:ea typeface="Calibri"/>
                <a:cs typeface="Calibri"/>
              </a:rPr>
              <a:t>Thelieria orientallis </a:t>
            </a:r>
            <a:r>
              <a:rPr lang="en-CA" dirty="0">
                <a:ea typeface="Calibri"/>
                <a:cs typeface="Calibri"/>
              </a:rPr>
              <a:t>aux États-Unis (notamment Chitose, </a:t>
            </a:r>
            <a:r>
              <a:rPr lang="en-CA" dirty="0" err="1">
                <a:ea typeface="Calibri"/>
                <a:cs typeface="Calibri"/>
              </a:rPr>
              <a:t>buffeli </a:t>
            </a:r>
            <a:r>
              <a:rPr lang="en-CA" dirty="0">
                <a:ea typeface="Calibri"/>
                <a:cs typeface="Calibri"/>
              </a:rPr>
              <a:t>et Ikeda), mais seul Ikeda s'est avéré provoquer des maladies graves.</a:t>
            </a:r>
          </a:p>
          <a:p>
            <a:pPr lvl="0"/>
            <a:endParaRPr lang="en-CA" dirty="0"/>
          </a:p>
          <a:p>
            <a:pPr lvl="0"/>
            <a:r>
              <a:rPr lang="en-CA" dirty="0"/>
              <a:t>Les signes cliniques chez les bovins infectés se manifestent souvent sous la forme :</a:t>
            </a:r>
          </a:p>
          <a:p>
            <a:pPr lvl="0"/>
            <a:r>
              <a:rPr lang="en-CA" dirty="0"/>
              <a:t>fièvre</a:t>
            </a:r>
          </a:p>
          <a:p>
            <a:pPr lvl="0"/>
            <a:r>
              <a:rPr lang="en-CA" dirty="0"/>
              <a:t>gonflement des ganglions lymphatiques (</a:t>
            </a:r>
            <a:r>
              <a:rPr lang="en-CA" i="1" dirty="0"/>
              <a:t>lymphadénopathie</a:t>
            </a:r>
            <a:r>
              <a:rPr lang="en-CA" dirty="0"/>
              <a:t>)</a:t>
            </a:r>
          </a:p>
          <a:p>
            <a:pPr lvl="0"/>
            <a:r>
              <a:rPr lang="en-CA" dirty="0"/>
              <a:t>une perte d'appétit et une perte de poids</a:t>
            </a:r>
          </a:p>
          <a:p>
            <a:pPr lvl="0"/>
            <a:r>
              <a:rPr lang="en-CA" dirty="0"/>
              <a:t>écoulement nasal</a:t>
            </a:r>
          </a:p>
          <a:p>
            <a:pPr lvl="0"/>
            <a:r>
              <a:rPr lang="en-CA" dirty="0"/>
              <a:t>diarrhée</a:t>
            </a:r>
          </a:p>
          <a:p>
            <a:pPr lvl="0"/>
            <a:r>
              <a:rPr lang="en-CA" dirty="0"/>
              <a:t>diminution de la production de lait</a:t>
            </a:r>
          </a:p>
          <a:p>
            <a:pPr lvl="0"/>
            <a:r>
              <a:rPr lang="en-CA" dirty="0"/>
              <a:t>anémie, jaunisse et sang dans les urines</a:t>
            </a:r>
            <a:endParaRPr lang="en-CA" dirty="0">
              <a:ea typeface="Calibri"/>
              <a:cs typeface="Calibri"/>
            </a:endParaRPr>
          </a:p>
          <a:p>
            <a:pPr lvl="0"/>
            <a:endParaRPr lang="en-CA" dirty="0"/>
          </a:p>
          <a:p>
            <a:pPr lvl="0"/>
            <a:r>
              <a:rPr lang="en-CA" dirty="0"/>
              <a:t>La gravité de la maladie dépend du type de parasite </a:t>
            </a:r>
            <a:r>
              <a:rPr lang="en-CA" i="1" dirty="0" err="1"/>
              <a:t>theileria </a:t>
            </a:r>
            <a:r>
              <a:rPr lang="en-CA" dirty="0"/>
              <a:t>et de la sensibilité de l'animal hôte. Dans certains cas, les animaux peuvent tomber malades ou mourir, en particulier s'ils n'ont jamais contracté la maladie auparavant.</a:t>
            </a:r>
          </a:p>
          <a:p>
            <a:pPr lvl="0"/>
            <a:endParaRPr lang="en-CA" dirty="0"/>
          </a:p>
        </p:txBody>
      </p:sp>
      <p:sp>
        <p:nvSpPr>
          <p:cNvPr id="4" name="Slide Number Placeholder 3">
            <a:extLst>
              <a:ext uri="{FF2B5EF4-FFF2-40B4-BE49-F238E27FC236}">
                <a16:creationId xmlns:a16="http://schemas.microsoft.com/office/drawing/2014/main" id="{CA70CDC0-B110-9427-7513-EB560BC90FAD}"/>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9BDB77-24CA-4EEA-A698-FA7A83CE9E6E}" type="slidenum">
              <a:t>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95987-2D18-B96A-6A1B-C6B29B9EFA92}"/>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B89199E-62C6-740E-82F3-E743C0288142}"/>
              </a:ext>
            </a:extLst>
          </p:cNvPr>
          <p:cNvSpPr txBox="1">
            <a:spLocks noGrp="1"/>
          </p:cNvSpPr>
          <p:nvPr>
            <p:ph type="body" sz="quarter" idx="1"/>
          </p:nvPr>
        </p:nvSpPr>
        <p:spPr/>
        <p:txBody>
          <a:bodyPr/>
          <a:lstStyle/>
          <a:p>
            <a:pPr lvl="0"/>
            <a:r>
              <a:rPr lang="en-CA" sz="1200" b="0" i="0" kern="1200" dirty="0">
                <a:solidFill>
                  <a:schemeClr val="tx1"/>
                </a:solidFill>
                <a:effectLst/>
                <a:latin typeface="+mn-lt"/>
                <a:ea typeface="+mn-ea"/>
                <a:cs typeface="+mn-cs"/>
              </a:rPr>
              <a:t>Une étude récente menée en Chine a également mis en évidence une résistance de l'ALHT aux acaricides (cyhalothrine, cyperméthrine, deltaméthrine, amitraz et fipronil), les niveaux de résistance aux différents acaricides allant de sensible (S) à niveau IV. Une résistance de niveau IV a été observée pour le fipronil et l'amitraz.</a:t>
            </a:r>
          </a:p>
          <a:p>
            <a:pPr lvl="0"/>
            <a:endParaRPr lang="en-CA" sz="1200" b="0" i="0" kern="1200" dirty="0">
              <a:solidFill>
                <a:schemeClr val="tx1"/>
              </a:solidFill>
              <a:effectLst/>
              <a:latin typeface="+mn-lt"/>
              <a:ea typeface="+mn-ea"/>
              <a:cs typeface="+mn-cs"/>
            </a:endParaRPr>
          </a:p>
          <a:p>
            <a:pPr lvl="0"/>
            <a:endParaRPr lang="en-CA" sz="1200" b="0" i="0" kern="1200" dirty="0">
              <a:solidFill>
                <a:schemeClr val="tx1"/>
              </a:solidFill>
              <a:effectLst/>
              <a:latin typeface="+mn-lt"/>
              <a:ea typeface="+mn-ea"/>
              <a:cs typeface="+mn-cs"/>
            </a:endParaRPr>
          </a:p>
          <a:p>
            <a:pPr lvl="0"/>
            <a:r>
              <a:rPr lang="en-CA" sz="1200" b="0" i="0" kern="1200" dirty="0">
                <a:solidFill>
                  <a:schemeClr val="tx1"/>
                </a:solidFill>
                <a:effectLst/>
                <a:latin typeface="+mn-lt"/>
                <a:ea typeface="+mn-ea"/>
                <a:cs typeface="+mn-cs"/>
              </a:rPr>
              <a:t>Cette étude documente notre première intervention auprès d'un troupeau positif à</a:t>
            </a:r>
            <a:r>
              <a:rPr lang="en-CA" sz="1200" b="0" i="1" kern="1200" dirty="0">
                <a:solidFill>
                  <a:schemeClr val="tx1"/>
                </a:solidFill>
                <a:effectLst/>
                <a:latin typeface="+mn-lt"/>
                <a:ea typeface="+mn-ea"/>
                <a:cs typeface="+mn-cs"/>
              </a:rPr>
              <a:t> T. orientalis </a:t>
            </a:r>
            <a:r>
              <a:rPr lang="en-CA" sz="1200" b="0" i="0" kern="1200" dirty="0">
                <a:solidFill>
                  <a:schemeClr val="tx1"/>
                </a:solidFill>
                <a:effectLst/>
                <a:latin typeface="+mn-lt"/>
                <a:ea typeface="+mn-ea"/>
                <a:cs typeface="+mn-cs"/>
              </a:rPr>
              <a:t>Ikeda dans le comté de Maury, au Tennessee (États-Unis). Avant notre arrivée et la détection de </a:t>
            </a:r>
            <a:r>
              <a:rPr lang="en-CA" sz="1200" b="0" i="1" kern="1200" dirty="0">
                <a:solidFill>
                  <a:schemeClr val="tx1"/>
                </a:solidFill>
                <a:effectLst/>
                <a:latin typeface="+mn-lt"/>
                <a:ea typeface="+mn-ea"/>
                <a:cs typeface="+mn-cs"/>
              </a:rPr>
              <a:t>H. longicornis </a:t>
            </a:r>
            <a:r>
              <a:rPr lang="en-CA" sz="1200" b="0" i="0" kern="1200" dirty="0">
                <a:solidFill>
                  <a:schemeClr val="tx1"/>
                </a:solidFill>
                <a:effectLst/>
                <a:latin typeface="+mn-lt"/>
                <a:ea typeface="+mn-ea"/>
                <a:cs typeface="+mn-cs"/>
              </a:rPr>
              <a:t>sur la propriété, nous avons conseillé au producteur de maintenir un troupeau fermé, d'utiliser des produits chimiques sur les animaux et de réduire la végétation envahissante. À notre arrivée, nous avons identifié les zones d'échantillonnage où le bétail résidait principalement ou avait résidé auparavant et nous avons ciblé ces zones en utilisant des méthodes de traînage de tiques chronométrées, en vérifiant la présence de tiques tous les 10 mètres pendant une durée moyenne de 352 minutes par visite (~6 heures). Les collectes ont eu lieu une fois en juillet 2022 et toutes les deux semaines en 2023 (juin-novembre). Au total, 166 larves et 45 nymphes </a:t>
            </a:r>
            <a:r>
              <a:rPr lang="en-CA" sz="1200" b="0" i="1" kern="1200" dirty="0">
                <a:solidFill>
                  <a:schemeClr val="tx1"/>
                </a:solidFill>
                <a:effectLst/>
                <a:latin typeface="+mn-lt"/>
                <a:ea typeface="+mn-ea"/>
                <a:cs typeface="+mn-cs"/>
              </a:rPr>
              <a:t>de H. longicornis </a:t>
            </a:r>
            <a:r>
              <a:rPr lang="en-CA" sz="1200" b="0" i="0" kern="1200" dirty="0">
                <a:solidFill>
                  <a:schemeClr val="tx1"/>
                </a:solidFill>
                <a:effectLst/>
                <a:latin typeface="+mn-lt"/>
                <a:ea typeface="+mn-ea"/>
                <a:cs typeface="+mn-cs"/>
              </a:rPr>
              <a:t>ont été collectées. Les nymphes ont été testées pour </a:t>
            </a:r>
            <a:r>
              <a:rPr lang="en-CA" sz="1200" b="0" i="1" kern="1200" dirty="0">
                <a:solidFill>
                  <a:schemeClr val="tx1"/>
                </a:solidFill>
                <a:effectLst/>
                <a:latin typeface="+mn-lt"/>
                <a:ea typeface="+mn-ea"/>
                <a:cs typeface="+mn-cs"/>
              </a:rPr>
              <a:t>T. orientalis</a:t>
            </a:r>
            <a:r>
              <a:rPr lang="en-CA" sz="1200" b="0" i="0" kern="1200" dirty="0">
                <a:solidFill>
                  <a:schemeClr val="tx1"/>
                </a:solidFill>
                <a:effectLst/>
                <a:latin typeface="+mn-lt"/>
                <a:ea typeface="+mn-ea"/>
                <a:cs typeface="+mn-cs"/>
              </a:rPr>
              <a:t>, et 4,5 % (2/44) étaient positives pour </a:t>
            </a:r>
            <a:r>
              <a:rPr lang="en-CA" sz="1200" b="0" i="1" kern="1200" dirty="0">
                <a:solidFill>
                  <a:schemeClr val="tx1"/>
                </a:solidFill>
                <a:effectLst/>
                <a:latin typeface="+mn-lt"/>
                <a:ea typeface="+mn-ea"/>
                <a:cs typeface="+mn-cs"/>
              </a:rPr>
              <a:t>T. orientalis </a:t>
            </a:r>
            <a:r>
              <a:rPr lang="en-CA" sz="1200" b="0" i="0" kern="1200" dirty="0">
                <a:solidFill>
                  <a:schemeClr val="tx1"/>
                </a:solidFill>
                <a:effectLst/>
                <a:latin typeface="+mn-lt"/>
                <a:ea typeface="+mn-ea"/>
                <a:cs typeface="+mn-cs"/>
              </a:rPr>
              <a:t>Ikeda un an après la confirmation initiale de la présence de cette espèce dans le troupeau.</a:t>
            </a:r>
            <a:endParaRPr lang="en-CA" dirty="0"/>
          </a:p>
        </p:txBody>
      </p:sp>
      <p:sp>
        <p:nvSpPr>
          <p:cNvPr id="4" name="Slide Number Placeholder 3">
            <a:extLst>
              <a:ext uri="{FF2B5EF4-FFF2-40B4-BE49-F238E27FC236}">
                <a16:creationId xmlns:a16="http://schemas.microsoft.com/office/drawing/2014/main" id="{51212A3D-48F2-9789-5EE9-554BE0A565B0}"/>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1DB95D-94D6-43E2-A6A0-756BB0FE46CA}" type="slidenum">
              <a:t>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8DFB6-618B-2E44-9EDD-050FA8A6D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8C5A1-2662-44E9-BC8C-3AEE857E4854}"/>
              </a:ext>
            </a:extLst>
          </p:cNvPr>
          <p:cNvSpPr txBox="1">
            <a:spLocks noGrp="1"/>
          </p:cNvSpPr>
          <p:nvPr>
            <p:ph type="body" sz="quarter" idx="1"/>
          </p:nvPr>
        </p:nvSpPr>
        <p:spPr/>
        <p:txBody>
          <a:bodyPr/>
          <a:lstStyle/>
          <a:p>
            <a:pPr lvl="0"/>
            <a:endParaRPr lang="en-CA" dirty="0">
              <a:solidFill>
                <a:srgbClr val="444444"/>
              </a:solidFill>
            </a:endParaRPr>
          </a:p>
          <a:p>
            <a:pPr lvl="0"/>
            <a:r>
              <a:rPr lang="en-CA" dirty="0"/>
              <a:t>La stomatite vésiculeuse touche principalement les chevaux, mais peut également affecter d'autres animaux d'élevage tels que les vaches, les moutons et les chèvres, ainsi que les humains.</a:t>
            </a:r>
            <a:endParaRPr lang="en-US" dirty="0">
              <a:solidFill>
                <a:srgbClr val="444444"/>
              </a:solidFill>
            </a:endParaRPr>
          </a:p>
          <a:p>
            <a:pPr lvl="0"/>
            <a:endParaRPr lang="en-CA" dirty="0">
              <a:solidFill>
                <a:srgbClr val="444444"/>
              </a:solidFill>
            </a:endParaRPr>
          </a:p>
          <a:p>
            <a:pPr lvl="0"/>
            <a:r>
              <a:rPr lang="en-CA" dirty="0"/>
              <a:t>Elle circule chaque année chez le bétail et les insectes vecteurs dans le sud du Mexique et provoque parfois des incursions aux États-Unis lorsque les facteurs climatiques et écologiques favorisent sa propagation vers le nord. </a:t>
            </a:r>
            <a:endParaRPr lang="en-CA" dirty="0">
              <a:ea typeface="Calibri"/>
              <a:cs typeface="Calibri"/>
            </a:endParaRPr>
          </a:p>
          <a:p>
            <a:pPr lvl="0"/>
            <a:endParaRPr lang="en-CA" dirty="0"/>
          </a:p>
          <a:p>
            <a:pPr lvl="0"/>
            <a:r>
              <a:rPr lang="en-CA" dirty="0"/>
              <a:t>La dernière incursion dans le sud des États-Unis a eu lieu en Arizona avec le virus de la souche New Jersey. </a:t>
            </a:r>
          </a:p>
          <a:p>
            <a:pPr lvl="0"/>
            <a:endParaRPr lang="en-CA" dirty="0">
              <a:ea typeface="Calibri"/>
              <a:cs typeface="Calibri"/>
            </a:endParaRPr>
          </a:p>
          <a:p>
            <a:pPr lvl="0"/>
            <a:r>
              <a:rPr lang="en-CA" dirty="0"/>
              <a:t>Le 31 octobre 2025, les États-Unis ont confirmé deux cas de stomatite vésiculeuse causée par le virus New Jersey (VSNJV) chez des chevaux dans deux établissements distincts du comté de Cochise, en Arizona.</a:t>
            </a:r>
            <a:endParaRPr lang="en-CA" dirty="0">
              <a:ea typeface="Calibri"/>
              <a:cs typeface="Calibri"/>
            </a:endParaRPr>
          </a:p>
          <a:p>
            <a:pPr lvl="0"/>
            <a:r>
              <a:rPr lang="en-CA" dirty="0"/>
              <a:t>Aucun mouvement de bétail n'ayant été signalé récemment en rapport avec le cas index, on soupçonne que les mouvements de vecteurs à travers la frontière sont à l'origine des cas.</a:t>
            </a:r>
          </a:p>
          <a:p>
            <a:pPr lvl="0"/>
            <a:endParaRPr lang="en-CA" dirty="0"/>
          </a:p>
          <a:p>
            <a:pPr lvl="0"/>
            <a:r>
              <a:rPr lang="en-CA" dirty="0">
                <a:ea typeface="Calibri"/>
                <a:cs typeface="Calibri"/>
              </a:rPr>
              <a:t>À ce jour, sept établissements ont été touchés dans quatre comtés, dont trois sont toujours en quarantaine.</a:t>
            </a:r>
            <a:endParaRPr lang="en-CA" dirty="0"/>
          </a:p>
        </p:txBody>
      </p:sp>
      <p:sp>
        <p:nvSpPr>
          <p:cNvPr id="4" name="Slide Number Placeholder 3">
            <a:extLst>
              <a:ext uri="{FF2B5EF4-FFF2-40B4-BE49-F238E27FC236}">
                <a16:creationId xmlns:a16="http://schemas.microsoft.com/office/drawing/2014/main" id="{73B5930F-60CE-217F-150F-4AF854869C9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AEB0A5-6245-4772-B1C9-8F13AB258E80}" type="slidenum">
              <a:t>4</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C426BD6-E87A-C41B-071D-E719BA1E41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9DF6D7E-1707-432C-BB18-D2354FFCCA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mj-lt"/>
              <a:buNone/>
            </a:pPr>
            <a:r>
              <a:rPr lang="en-CA" altLang="en-US" b="1" dirty="0">
                <a:solidFill>
                  <a:srgbClr val="424242"/>
                </a:solidFill>
                <a:latin typeface="Segoe Sans"/>
              </a:rPr>
              <a:t>Cas au Manitoba (9 juin 2025) </a:t>
            </a:r>
            <a:r>
              <a:rPr lang="en-CA" altLang="en-US" dirty="0">
                <a:solidFill>
                  <a:srgbClr val="424242"/>
                </a:solidFill>
                <a:latin typeface="Segoe Sans"/>
              </a:rPr>
              <a:t>:</a:t>
            </a:r>
            <a:br>
              <a:rPr lang="en-CA" altLang="en-US" dirty="0">
                <a:solidFill>
                  <a:srgbClr val="424242"/>
                </a:solidFill>
                <a:latin typeface="Segoe Sans"/>
              </a:rPr>
            </a:br>
            <a:r>
              <a:rPr lang="en-CA" altLang="en-US" dirty="0">
                <a:solidFill>
                  <a:srgbClr val="424242"/>
                </a:solidFill>
                <a:latin typeface="Segoe Sans"/>
              </a:rPr>
              <a:t>Une vache laitière âgée de 7 ans provenant de la région de Pembina Valley a été testée positive à la tuberculose bovine dans un abattoir agréé par le gouvernement fédéral. L'abattage du troupeau infecté est en cours. La souche est génétiquement différente de toutes celles signalées précédemment en Amérique du Nord. L'ACIA procède activement au traçage et se prépare à tester les troupeaux concernés.</a:t>
            </a:r>
          </a:p>
          <a:p>
            <a:pPr>
              <a:buFont typeface="+mj-lt"/>
              <a:buNone/>
            </a:pPr>
            <a:endParaRPr lang="en-CA" altLang="en-US" dirty="0">
              <a:solidFill>
                <a:srgbClr val="424242"/>
              </a:solidFill>
              <a:latin typeface="Segoe Sans"/>
            </a:endParaRPr>
          </a:p>
          <a:p>
            <a:pPr>
              <a:buFont typeface="+mj-lt"/>
              <a:buNone/>
            </a:pPr>
            <a:r>
              <a:rPr lang="en-CA" altLang="en-US" b="1" dirty="0">
                <a:solidFill>
                  <a:srgbClr val="424242"/>
                </a:solidFill>
                <a:latin typeface="Segoe Sans"/>
              </a:rPr>
              <a:t>Cas en Saskatchewan (29 novembre 2024) </a:t>
            </a:r>
            <a:r>
              <a:rPr lang="en-CA" altLang="en-US" dirty="0">
                <a:solidFill>
                  <a:srgbClr val="424242"/>
                </a:solidFill>
                <a:latin typeface="Segoe Sans"/>
              </a:rPr>
              <a:t>:</a:t>
            </a:r>
            <a:br>
              <a:rPr lang="en-CA" altLang="en-US" dirty="0">
                <a:solidFill>
                  <a:srgbClr val="424242"/>
                </a:solidFill>
                <a:latin typeface="Segoe Sans"/>
              </a:rPr>
            </a:br>
            <a:r>
              <a:rPr lang="en-CA" altLang="en-US" dirty="0">
                <a:solidFill>
                  <a:srgbClr val="424242"/>
                </a:solidFill>
                <a:latin typeface="Segoe Sans"/>
              </a:rPr>
              <a:t>Une vache de 6 ans de la Saskatchewan a été confirmée positive à la tuberculose bovine dans un abattoir de l'Alberta. Un troupeau infecté a été abattu, avec 25 cas confirmés. La souche est également génétiquement unique. L'ACIA a identifié 7 troupeaux vitaux et 46 troupeaux à retracer, dont plusieurs ont déjà été libérés de la quarantaine.</a:t>
            </a:r>
          </a:p>
          <a:p>
            <a:r>
              <a:rPr lang="en-CA" altLang="en-US" dirty="0"/>
              <a:t> </a:t>
            </a:r>
          </a:p>
          <a:p>
            <a:endParaRPr lang="en-CA" altLang="en-US" dirty="0"/>
          </a:p>
        </p:txBody>
      </p:sp>
      <p:sp>
        <p:nvSpPr>
          <p:cNvPr id="37892" name="Slide Number Placeholder 3">
            <a:extLst>
              <a:ext uri="{FF2B5EF4-FFF2-40B4-BE49-F238E27FC236}">
                <a16:creationId xmlns:a16="http://schemas.microsoft.com/office/drawing/2014/main" id="{E8FA94EC-6C0A-B4FB-6D6E-04E1421DFB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1F1C0A0-C822-469E-8283-FE3C1AE3ED34}" type="slidenum">
              <a:rPr lang="en-US" altLang="en-US" smtClean="0"/>
              <a:t>5</a:t>
            </a:fld>
            <a:endParaRPr lang="en-US" altLang="en-US"/>
          </a:p>
        </p:txBody>
      </p:sp>
    </p:spTree>
    <p:extLst>
      <p:ext uri="{BB962C8B-B14F-4D97-AF65-F5344CB8AC3E}">
        <p14:creationId xmlns:p14="http://schemas.microsoft.com/office/powerpoint/2010/main" val="215868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Novembre 2025</a:t>
            </a:r>
          </a:p>
        </p:txBody>
      </p:sp>
      <p:sp>
        <p:nvSpPr>
          <p:cNvPr id="4" name="Slide Number Placeholder 3"/>
          <p:cNvSpPr>
            <a:spLocks noGrp="1"/>
          </p:cNvSpPr>
          <p:nvPr>
            <p:ph type="sldNum" sz="quarter" idx="5"/>
          </p:nvPr>
        </p:nvSpPr>
        <p:spPr/>
        <p:txBody>
          <a:bodyPr/>
          <a:lstStyle/>
          <a:p>
            <a:pPr>
              <a:defRPr/>
            </a:pPr>
            <a:fld id="{13ED67B1-C2BC-4652-AF0E-05C58609B3B9}" type="slidenum">
              <a:rPr lang="en-US" altLang="en-US" smtClean="0"/>
              <a:t>6</a:t>
            </a:fld>
            <a:endParaRPr lang="en-US" altLang="en-US"/>
          </a:p>
        </p:txBody>
      </p:sp>
    </p:spTree>
    <p:extLst>
      <p:ext uri="{BB962C8B-B14F-4D97-AF65-F5344CB8AC3E}">
        <p14:creationId xmlns:p14="http://schemas.microsoft.com/office/powerpoint/2010/main" val="2314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Il s'agit du deuxième cas recensé dans le Montana en 2025.</a:t>
            </a: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La brucellose est une maladie bactérienne qui touche principalement les bovins. Elle peut également affecter la faune sauvage, en particulier les wapitis et les bisons. Il s'agit également d'une maladie zoonotique, ce qui signifie qu'elle peut provoquer des infections chez l'homme. Préoccupations pour les personnes qui consomment du lait cru.</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Le cas récent dans le comté de Gallatin a été identifié grâce au programme de surveillance du département de l'élevage du Montana, en place depuis 2010. En moyenne, l'État a identifié environ un troupeau touché par an depuis le début du programme.</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Le DSA du Montana existe en raison du risque de propagation de la maladie à partir d'animaux sauvages infectés dans la région du Grand Yellowstone.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La DSA du Montana existe en raison du risque de propagation de la maladie à partir d'animaux sauvages infectés dans la région du Grand Yellowstone (GYA). La brucellose provoque des problèmes de reproduction chez le bétail, notamment des avortements, des mortinaissances et des mortalités néonatales. </a:t>
            </a:r>
          </a:p>
        </p:txBody>
      </p:sp>
      <p:sp>
        <p:nvSpPr>
          <p:cNvPr id="4" name="Slide Number Placeholder 3"/>
          <p:cNvSpPr>
            <a:spLocks noGrp="1"/>
          </p:cNvSpPr>
          <p:nvPr>
            <p:ph type="sldNum" sz="quarter" idx="5"/>
          </p:nvPr>
        </p:nvSpPr>
        <p:spPr/>
        <p:txBody>
          <a:bodyPr/>
          <a:lstStyle/>
          <a:p>
            <a:pPr>
              <a:defRPr/>
            </a:pPr>
            <a:fld id="{13ED67B1-C2BC-4652-AF0E-05C58609B3B9}" type="slidenum">
              <a:rPr lang="en-US" altLang="en-US" smtClean="0"/>
              <a:t>7</a:t>
            </a:fld>
            <a:endParaRPr lang="en-US" altLang="en-US"/>
          </a:p>
        </p:txBody>
      </p:sp>
    </p:spTree>
    <p:extLst>
      <p:ext uri="{BB962C8B-B14F-4D97-AF65-F5344CB8AC3E}">
        <p14:creationId xmlns:p14="http://schemas.microsoft.com/office/powerpoint/2010/main" val="33351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8C372-D1CC-BD02-EF36-F8BF35221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3637D-1195-237D-7330-0320A6C75CDD}"/>
              </a:ext>
            </a:extLst>
          </p:cNvPr>
          <p:cNvSpPr txBox="1">
            <a:spLocks noGrp="1"/>
          </p:cNvSpPr>
          <p:nvPr>
            <p:ph type="body" sz="quarter" idx="1"/>
          </p:nvPr>
        </p:nvSpPr>
        <p:spPr/>
        <p:txBody>
          <a:bodyPr/>
          <a:lstStyle/>
          <a:p>
            <a:pPr lvl="0"/>
            <a:r>
              <a:rPr lang="en-CA" dirty="0"/>
              <a:t>Le Mexique a signalé son premier cas de NWS à </a:t>
            </a:r>
            <a:r>
              <a:rPr lang="en-CA" dirty="0">
                <a:hlinkClick r:id="rId3">
                  <a:extLst>
                    <a:ext uri="{A12FA001-AC4F-418D-AE19-62706E023703}">
                      <ahyp:hlinkClr xmlns:ahyp="http://schemas.microsoft.com/office/drawing/2018/hyperlinkcolor" val="tx"/>
                    </a:ext>
                  </a:extLst>
                </a:hlinkClick>
              </a:rPr>
              <a:t>Tamaulipas</a:t>
            </a:r>
            <a:r>
              <a:rPr lang="en-CA" dirty="0"/>
              <a:t>, chez un veau âgé de 6 jours (aucune indication qu'il ait été importé d'une autre région). Aujourd'hui, un cas a également été signalé à </a:t>
            </a:r>
            <a:r>
              <a:rPr lang="en-CA" dirty="0" err="1"/>
              <a:t>Altimira </a:t>
            </a:r>
            <a:r>
              <a:rPr lang="en-CA" dirty="0"/>
              <a:t>chez un cheval, ce qui pourrait signifier que la mouche a atteint la région.</a:t>
            </a:r>
            <a:endParaRPr lang="en-US" dirty="0"/>
          </a:p>
          <a:p>
            <a:pPr lvl="0"/>
            <a:endParaRPr lang="en-CA" dirty="0"/>
          </a:p>
          <a:p>
            <a:pPr lvl="0"/>
            <a:r>
              <a:rPr lang="en-CA" dirty="0"/>
              <a:t>Il s'agit également de la région où la nouvelle installation de dispersion de mouches stériles a été ouverte (Tampico, Mexique) ; celle-ci vise à augmenter la portée et le nombre de mouches stériles libérées et à permettre une plus grande capacité à repousser le ravageur vers le sud.</a:t>
            </a:r>
            <a:endParaRPr lang="en-US" dirty="0">
              <a:ea typeface="Calibri"/>
              <a:cs typeface="Calibri"/>
            </a:endParaRPr>
          </a:p>
          <a:p>
            <a:pPr lvl="0"/>
            <a:endParaRPr lang="en-CA" dirty="0"/>
          </a:p>
          <a:p>
            <a:pPr lvl="0"/>
            <a:r>
              <a:rPr lang="en-CA" dirty="0"/>
              <a:t>Le Mexique a signalé un troisième cas d'infestation par le NWS à Nuevo Leon, là encore chez un bovin importé d'une région touchée du sud (Veracruz).</a:t>
            </a:r>
            <a:endParaRPr lang="en-CA" dirty="0">
              <a:ea typeface="Calibri"/>
              <a:cs typeface="Calibri"/>
            </a:endParaRPr>
          </a:p>
          <a:p>
            <a:pPr lvl="0"/>
            <a:endParaRPr lang="en-CA" dirty="0"/>
          </a:p>
          <a:p>
            <a:pPr lvl="0"/>
            <a:r>
              <a:rPr lang="en-CA" dirty="0"/>
              <a:t>Le tableau de bord du Mexique fait état de 671 cas actifs et de 13 106 cas cumulés chez les animaux. Un rapport récent mentionne également l'impact sur les animaux de compagnie, avec environ 1 602 cas signalés chez les chiens et 32 cas chez les chats. </a:t>
            </a:r>
            <a:endParaRPr lang="en-CA" dirty="0">
              <a:ea typeface="Calibri"/>
              <a:cs typeface="Calibri"/>
            </a:endParaRPr>
          </a:p>
          <a:p>
            <a:pPr lvl="0"/>
            <a:endParaRPr lang="en-CA" dirty="0"/>
          </a:p>
          <a:p>
            <a:pPr lvl="0"/>
            <a:r>
              <a:rPr lang="en-CA" dirty="0"/>
              <a:t>Le Mexique a également signalé de nouveaux cas d'infestation par le NWS chez l'homme, portant le nombre total à 106 au 13 décembre (Chiapas = 86, Campeche = 4, Tabasco = 2, Yucatan = 8, Oaxaca = 2 et </a:t>
            </a:r>
            <a:r>
              <a:rPr lang="en-CA" dirty="0" err="1"/>
              <a:t>QuintanaRoo </a:t>
            </a:r>
            <a:r>
              <a:rPr lang="en-CA" dirty="0"/>
              <a:t>= 4).</a:t>
            </a:r>
          </a:p>
          <a:p>
            <a:pPr lvl="0"/>
            <a:endParaRPr lang="en-CA" dirty="0"/>
          </a:p>
          <a:p>
            <a:pPr lvl="0"/>
            <a:endParaRPr lang="en-CA" dirty="0"/>
          </a:p>
          <a:p>
            <a:pPr lvl="0"/>
            <a:endParaRPr lang="en-CA" dirty="0"/>
          </a:p>
          <a:p>
            <a:pPr lvl="0"/>
            <a:endParaRPr lang="en-CA" dirty="0"/>
          </a:p>
        </p:txBody>
      </p:sp>
      <p:sp>
        <p:nvSpPr>
          <p:cNvPr id="4" name="Slide Number Placeholder 3">
            <a:extLst>
              <a:ext uri="{FF2B5EF4-FFF2-40B4-BE49-F238E27FC236}">
                <a16:creationId xmlns:a16="http://schemas.microsoft.com/office/drawing/2014/main" id="{C0C52A09-4F10-FA28-F110-E835D35EFA0F}"/>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AA7489-53DE-4834-8CA0-C8C39A401C3E}" type="slidenum">
              <a:t>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EFF25-D635-CD13-0B8D-5069963E9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0BC2E-702B-2D92-F540-1EBDA70786FC}"/>
              </a:ext>
            </a:extLst>
          </p:cNvPr>
          <p:cNvSpPr txBox="1">
            <a:spLocks noGrp="1"/>
          </p:cNvSpPr>
          <p:nvPr>
            <p:ph type="body" sz="quarter" idx="1"/>
          </p:nvPr>
        </p:nvSpPr>
        <p:spPr/>
        <p:txBody>
          <a:bodyPr/>
          <a:lstStyle/>
          <a:p>
            <a:pPr lvl="0"/>
            <a:r>
              <a:rPr lang="en-CA" b="1"/>
              <a:t>Washington, D.C., 17 décembre 2025</a:t>
            </a:r>
            <a:r>
              <a:rPr lang="en-CA"/>
              <a:t>— Aujourd'hui, la Food and Drug Administration américaine a approuvé sous condition les comprimés à croquer Credelio Quattro-CA1 (lotilaner, moxidectine, praziquantel, pyrantel) pour le traitement des infestations causées par les larves de la lucilie du Nouveau</a:t>
            </a:r>
            <a:r>
              <a:rPr lang="en-CA">
                <a:hlinkClick r:id="rId3" tooltip="New World Screwworm">
                  <a:extLst>
                    <a:ext uri="{A12FA001-AC4F-418D-AE19-62706E023703}">
                      <ahyp:hlinkClr xmlns:ahyp="http://schemas.microsoft.com/office/drawing/2018/hyperlinkcolor" val="tx"/>
                    </a:ext>
                  </a:extLst>
                </a:hlinkClick>
              </a:rPr>
              <a:t> Monde </a:t>
            </a:r>
            <a:r>
              <a:rPr lang="en-CA"/>
              <a:t>(myiase) chez les chiens et les chiots âgés d'au moins huit semaines et pesant au moins 1,5 kg.</a:t>
            </a:r>
          </a:p>
          <a:p>
            <a:pPr lvl="0"/>
            <a:endParaRPr lang="en-CA"/>
          </a:p>
          <a:p>
            <a:pPr lvl="0"/>
            <a:r>
              <a:rPr lang="en-CA" b="1"/>
              <a:t>Washington, D.C., 4 décembre 2025</a:t>
            </a:r>
            <a:r>
              <a:rPr lang="en-CA"/>
              <a:t>— Aujourd'hui, la Food and Drug Administration américaine a approuvé </a:t>
            </a:r>
            <a:r>
              <a:rPr lang="en-CA" u="sng">
                <a:hlinkClick r:id="rId4">
                  <a:extLst>
                    <a:ext uri="{A12FA001-AC4F-418D-AE19-62706E023703}">
                      <ahyp:hlinkClr xmlns:ahyp="http://schemas.microsoft.com/office/drawing/2018/hyperlinkcolor" val="tx"/>
                    </a:ext>
                  </a:extLst>
                </a:hlinkClick>
              </a:rPr>
              <a:t>sous condition </a:t>
            </a:r>
            <a:r>
              <a:rPr lang="en-CA"/>
              <a:t>la solution topique Exzolt Cattle-CA1 (fluralaner) pour la prévention et le traitement des infestations par les larves de</a:t>
            </a:r>
            <a:r>
              <a:rPr lang="en-CA">
                <a:hlinkClick r:id="rId5" tooltip="Stop Screwworm">
                  <a:extLst>
                    <a:ext uri="{A12FA001-AC4F-418D-AE19-62706E023703}">
                      <ahyp:hlinkClr xmlns:ahyp="http://schemas.microsoft.com/office/drawing/2018/hyperlinkcolor" val="tx"/>
                    </a:ext>
                  </a:extLst>
                </a:hlinkClick>
              </a:rPr>
              <a:t> la lucilie du Nouveau Monde </a:t>
            </a:r>
            <a:r>
              <a:rPr lang="en-CA"/>
              <a:t>(NWS), ainsi que pour le traitement et le contrôle de </a:t>
            </a:r>
            <a:r>
              <a:rPr lang="en-CA">
                <a:hlinkClick r:id="rId6" tooltip="Cattle Fever Ticks">
                  <a:extLst>
                    <a:ext uri="{A12FA001-AC4F-418D-AE19-62706E023703}">
                      <ahyp:hlinkClr xmlns:ahyp="http://schemas.microsoft.com/office/drawing/2018/hyperlinkcolor" val="tx"/>
                    </a:ext>
                  </a:extLst>
                </a:hlinkClick>
              </a:rPr>
              <a:t>la tique de la fièvre bovine </a:t>
            </a:r>
            <a:r>
              <a:rPr lang="en-CA"/>
              <a:t>chez les bovins de boucherie âgés de 2 mois et plus et les génisses de remplacement âgées de moins de 20 mois.</a:t>
            </a:r>
          </a:p>
        </p:txBody>
      </p:sp>
      <p:sp>
        <p:nvSpPr>
          <p:cNvPr id="4" name="Slide Number Placeholder 3">
            <a:extLst>
              <a:ext uri="{FF2B5EF4-FFF2-40B4-BE49-F238E27FC236}">
                <a16:creationId xmlns:a16="http://schemas.microsoft.com/office/drawing/2014/main" id="{4116C38E-F998-CAAC-8BC1-E850A3451E20}"/>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280AC2-925B-443F-9F6B-3EAFC4735194}" type="slidenum">
              <a:t>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3127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D71BE8F-C8C3-18E3-8F66-08AB0D2F6168}"/>
              </a:ext>
            </a:extLst>
          </p:cNvPr>
          <p:cNvSpPr>
            <a:spLocks noGrp="1"/>
          </p:cNvSpPr>
          <p:nvPr>
            <p:ph type="sldNum" sz="quarter" idx="10"/>
          </p:nvPr>
        </p:nvSpPr>
        <p:spPr/>
        <p:txBody>
          <a:bodyPr/>
          <a:lstStyle>
            <a:lvl1pPr>
              <a:defRPr/>
            </a:lvl1pPr>
          </a:lstStyle>
          <a:p>
            <a:pPr>
              <a:defRPr/>
            </a:pPr>
            <a:fld id="{4F891111-C894-4173-9F0F-066C5B73E37F}" type="slidenum">
              <a:rPr lang="en-US" altLang="en-US"/>
              <a:pPr>
                <a:defRPr/>
              </a:pPr>
              <a:t>‹#›</a:t>
            </a:fld>
            <a:endParaRPr lang="en-US" altLang="en-US"/>
          </a:p>
        </p:txBody>
      </p:sp>
    </p:spTree>
    <p:extLst>
      <p:ext uri="{BB962C8B-B14F-4D97-AF65-F5344CB8AC3E}">
        <p14:creationId xmlns:p14="http://schemas.microsoft.com/office/powerpoint/2010/main" val="318448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4EB331B-3887-F251-EE7E-EB5892F82F61}"/>
              </a:ext>
            </a:extLst>
          </p:cNvPr>
          <p:cNvSpPr>
            <a:spLocks noGrp="1"/>
          </p:cNvSpPr>
          <p:nvPr>
            <p:ph type="sldNum" sz="quarter" idx="10"/>
          </p:nvPr>
        </p:nvSpPr>
        <p:spPr/>
        <p:txBody>
          <a:bodyPr/>
          <a:lstStyle>
            <a:lvl1pPr>
              <a:defRPr/>
            </a:lvl1pPr>
          </a:lstStyle>
          <a:p>
            <a:pPr>
              <a:defRPr/>
            </a:pPr>
            <a:fld id="{F5A284E5-86E0-467C-A8AB-564BC9A41BBA}" type="slidenum">
              <a:rPr lang="en-US" altLang="en-US"/>
              <a:pPr>
                <a:defRPr/>
              </a:pPr>
              <a:t>‹#›</a:t>
            </a:fld>
            <a:endParaRPr lang="en-US" altLang="en-US"/>
          </a:p>
        </p:txBody>
      </p:sp>
    </p:spTree>
    <p:extLst>
      <p:ext uri="{BB962C8B-B14F-4D97-AF65-F5344CB8AC3E}">
        <p14:creationId xmlns:p14="http://schemas.microsoft.com/office/powerpoint/2010/main" val="1508348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5383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3E553328-287F-6D7D-8AFE-BB03F2228BF9}"/>
              </a:ext>
            </a:extLst>
          </p:cNvPr>
          <p:cNvSpPr>
            <a:spLocks noGrp="1"/>
          </p:cNvSpPr>
          <p:nvPr>
            <p:ph type="sldNum" sz="quarter" idx="10"/>
          </p:nvPr>
        </p:nvSpPr>
        <p:spPr/>
        <p:txBody>
          <a:bodyPr/>
          <a:lstStyle>
            <a:lvl1pPr>
              <a:defRPr/>
            </a:lvl1pPr>
          </a:lstStyle>
          <a:p>
            <a:pPr>
              <a:defRPr/>
            </a:pPr>
            <a:fld id="{4FA0F30D-6646-4FE9-A7D3-1170D398FD19}" type="slidenum">
              <a:rPr lang="en-US" altLang="en-US"/>
              <a:pPr>
                <a:defRPr/>
              </a:pPr>
              <a:t>‹#›</a:t>
            </a:fld>
            <a:endParaRPr lang="en-US" altLang="en-US"/>
          </a:p>
        </p:txBody>
      </p:sp>
    </p:spTree>
    <p:extLst>
      <p:ext uri="{BB962C8B-B14F-4D97-AF65-F5344CB8AC3E}">
        <p14:creationId xmlns:p14="http://schemas.microsoft.com/office/powerpoint/2010/main" val="411666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D561B0BF-00F4-8535-5B27-F5CABE76A8BB}"/>
              </a:ext>
            </a:extLst>
          </p:cNvPr>
          <p:cNvSpPr>
            <a:spLocks noGrp="1"/>
          </p:cNvSpPr>
          <p:nvPr>
            <p:ph type="sldNum" sz="quarter" idx="10"/>
          </p:nvPr>
        </p:nvSpPr>
        <p:spPr/>
        <p:txBody>
          <a:bodyPr/>
          <a:lstStyle>
            <a:lvl1pPr>
              <a:defRPr/>
            </a:lvl1pPr>
          </a:lstStyle>
          <a:p>
            <a:pPr>
              <a:defRPr/>
            </a:pPr>
            <a:fld id="{014D14F2-E7C4-4DA0-B59E-6A07713661DF}" type="slidenum">
              <a:rPr lang="en-US" altLang="en-US"/>
              <a:pPr>
                <a:defRPr/>
              </a:pPr>
              <a:t>‹#›</a:t>
            </a:fld>
            <a:endParaRPr lang="en-US" altLang="en-US"/>
          </a:p>
        </p:txBody>
      </p:sp>
    </p:spTree>
    <p:extLst>
      <p:ext uri="{BB962C8B-B14F-4D97-AF65-F5344CB8AC3E}">
        <p14:creationId xmlns:p14="http://schemas.microsoft.com/office/powerpoint/2010/main" val="82122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9B42F2E7-B357-CA88-2497-909D44C0CEEA}"/>
              </a:ext>
            </a:extLst>
          </p:cNvPr>
          <p:cNvSpPr>
            <a:spLocks noGrp="1"/>
          </p:cNvSpPr>
          <p:nvPr>
            <p:ph type="sldNum" sz="quarter" idx="14"/>
          </p:nvPr>
        </p:nvSpPr>
        <p:spPr/>
        <p:txBody>
          <a:bodyPr/>
          <a:lstStyle>
            <a:lvl1pPr>
              <a:defRPr/>
            </a:lvl1pPr>
          </a:lstStyle>
          <a:p>
            <a:pPr>
              <a:defRPr/>
            </a:pPr>
            <a:fld id="{05FD8F08-A6A1-4E3A-AAF3-F5AE1F4402A0}" type="slidenum">
              <a:rPr lang="en-US" altLang="en-US"/>
              <a:pPr>
                <a:defRPr/>
              </a:pPr>
              <a:t>‹#›</a:t>
            </a:fld>
            <a:endParaRPr lang="en-US" altLang="en-US"/>
          </a:p>
        </p:txBody>
      </p:sp>
    </p:spTree>
    <p:extLst>
      <p:ext uri="{BB962C8B-B14F-4D97-AF65-F5344CB8AC3E}">
        <p14:creationId xmlns:p14="http://schemas.microsoft.com/office/powerpoint/2010/main" val="1551708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6ECF48EC-67C3-0D50-C3A8-B916017E3B9D}"/>
              </a:ext>
            </a:extLst>
          </p:cNvPr>
          <p:cNvSpPr>
            <a:spLocks noGrp="1"/>
          </p:cNvSpPr>
          <p:nvPr>
            <p:ph type="sldNum" sz="quarter" idx="15"/>
          </p:nvPr>
        </p:nvSpPr>
        <p:spPr/>
        <p:txBody>
          <a:bodyPr/>
          <a:lstStyle>
            <a:lvl1pPr>
              <a:defRPr/>
            </a:lvl1pPr>
          </a:lstStyle>
          <a:p>
            <a:pPr>
              <a:defRPr/>
            </a:pPr>
            <a:fld id="{E7F2A4EE-2696-4DBE-ACD5-434D7EA504A4}" type="slidenum">
              <a:rPr lang="en-US" altLang="en-US"/>
              <a:pPr>
                <a:defRPr/>
              </a:pPr>
              <a:t>‹#›</a:t>
            </a:fld>
            <a:endParaRPr lang="en-US" altLang="en-US"/>
          </a:p>
        </p:txBody>
      </p:sp>
    </p:spTree>
    <p:extLst>
      <p:ext uri="{BB962C8B-B14F-4D97-AF65-F5344CB8AC3E}">
        <p14:creationId xmlns:p14="http://schemas.microsoft.com/office/powerpoint/2010/main" val="60574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1A793F1-DEA6-A067-E980-B2E2A5E10DFD}"/>
              </a:ext>
            </a:extLst>
          </p:cNvPr>
          <p:cNvSpPr>
            <a:spLocks noGrp="1"/>
          </p:cNvSpPr>
          <p:nvPr>
            <p:ph type="sldNum" sz="quarter" idx="10"/>
          </p:nvPr>
        </p:nvSpPr>
        <p:spPr/>
        <p:txBody>
          <a:bodyPr/>
          <a:lstStyle>
            <a:lvl1pPr>
              <a:defRPr/>
            </a:lvl1pPr>
          </a:lstStyle>
          <a:p>
            <a:pPr>
              <a:defRPr/>
            </a:pPr>
            <a:fld id="{E4E42767-A4F1-4F92-9124-EFBF0515B108}" type="slidenum">
              <a:rPr lang="en-US" altLang="en-US"/>
              <a:pPr>
                <a:defRPr/>
              </a:pPr>
              <a:t>‹#›</a:t>
            </a:fld>
            <a:endParaRPr lang="en-US" altLang="en-US"/>
          </a:p>
        </p:txBody>
      </p:sp>
    </p:spTree>
    <p:extLst>
      <p:ext uri="{BB962C8B-B14F-4D97-AF65-F5344CB8AC3E}">
        <p14:creationId xmlns:p14="http://schemas.microsoft.com/office/powerpoint/2010/main" val="399798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FFD8C04C-CC3C-6389-29C0-A9EDACA86067}"/>
              </a:ext>
            </a:extLst>
          </p:cNvPr>
          <p:cNvSpPr>
            <a:spLocks noGrp="1"/>
          </p:cNvSpPr>
          <p:nvPr>
            <p:ph type="sldNum" sz="quarter" idx="10"/>
          </p:nvPr>
        </p:nvSpPr>
        <p:spPr/>
        <p:txBody>
          <a:bodyPr/>
          <a:lstStyle>
            <a:lvl1pPr>
              <a:defRPr/>
            </a:lvl1pPr>
          </a:lstStyle>
          <a:p>
            <a:pPr>
              <a:defRPr/>
            </a:pPr>
            <a:fld id="{B7ED7B3B-5CF7-471C-9347-07DF5312D796}" type="slidenum">
              <a:rPr lang="en-US" altLang="en-US"/>
              <a:pPr>
                <a:defRPr/>
              </a:pPr>
              <a:t>‹#›</a:t>
            </a:fld>
            <a:endParaRPr lang="en-US" altLang="en-US"/>
          </a:p>
        </p:txBody>
      </p:sp>
    </p:spTree>
    <p:extLst>
      <p:ext uri="{BB962C8B-B14F-4D97-AF65-F5344CB8AC3E}">
        <p14:creationId xmlns:p14="http://schemas.microsoft.com/office/powerpoint/2010/main" val="49267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01E14588-137C-2BE1-628A-1914C4A27D1D}"/>
              </a:ext>
            </a:extLst>
          </p:cNvPr>
          <p:cNvSpPr>
            <a:spLocks noGrp="1"/>
          </p:cNvSpPr>
          <p:nvPr>
            <p:ph type="sldNum" sz="quarter" idx="10"/>
          </p:nvPr>
        </p:nvSpPr>
        <p:spPr/>
        <p:txBody>
          <a:bodyPr/>
          <a:lstStyle>
            <a:lvl1pPr>
              <a:defRPr/>
            </a:lvl1pPr>
          </a:lstStyle>
          <a:p>
            <a:pPr>
              <a:defRPr/>
            </a:pPr>
            <a:fld id="{E74900D0-C23D-4D7F-9F37-3E5D82075213}" type="slidenum">
              <a:rPr lang="en-US" altLang="en-US"/>
              <a:pPr>
                <a:defRPr/>
              </a:pPr>
              <a:t>‹#›</a:t>
            </a:fld>
            <a:endParaRPr lang="en-US" altLang="en-US"/>
          </a:p>
        </p:txBody>
      </p:sp>
    </p:spTree>
    <p:extLst>
      <p:ext uri="{BB962C8B-B14F-4D97-AF65-F5344CB8AC3E}">
        <p14:creationId xmlns:p14="http://schemas.microsoft.com/office/powerpoint/2010/main" val="47815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FF092C-B215-1369-0075-63A196CF2A0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a:extLst>
              <a:ext uri="{FF2B5EF4-FFF2-40B4-BE49-F238E27FC236}">
                <a16:creationId xmlns:a16="http://schemas.microsoft.com/office/drawing/2014/main" id="{86696FBE-A639-37F2-F445-67A85E5932C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de texte principaux</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a:extLst>
              <a:ext uri="{FF2B5EF4-FFF2-40B4-BE49-F238E27FC236}">
                <a16:creationId xmlns:a16="http://schemas.microsoft.com/office/drawing/2014/main" id="{CFAB444B-2B2F-5F89-A1FB-29BD55A123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8EDBA7A-A60B-4907-BEEA-8843FDF5034D}" type="datetime1">
              <a:rPr lang="en-US"/>
              <a:t>1/13/2026</a:t>
            </a:fld>
            <a:endParaRPr lang="en-US"/>
          </a:p>
        </p:txBody>
      </p:sp>
      <p:sp>
        <p:nvSpPr>
          <p:cNvPr id="5" name="Footer Placeholder 4">
            <a:extLst>
              <a:ext uri="{FF2B5EF4-FFF2-40B4-BE49-F238E27FC236}">
                <a16:creationId xmlns:a16="http://schemas.microsoft.com/office/drawing/2014/main" id="{2A0C49C3-BFB8-18FB-C28A-32435B8931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AE3752B-883E-5721-04FC-61298039995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F98F83E-E57C-416E-A00D-367A07264CBE}"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assets.publishing.service.gov.uk/media/68f0d711e8e4040c38a3cf7b/LSD_in_Europe_October_2025.pdf" TargetMode="External"/><Relationship Id="rId3" Type="http://schemas.openxmlformats.org/officeDocument/2006/relationships/hyperlink" Target="https://empres-i.apps.fao.org/general" TargetMode="External"/><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wahis.woah.org/#/in-review/6843" TargetMode="External"/><Relationship Id="rId5" Type="http://schemas.openxmlformats.org/officeDocument/2006/relationships/hyperlink" Target="https://wahis.woah.org/#/in-event/6568/dashboard" TargetMode="External"/><Relationship Id="rId4" Type="http://schemas.openxmlformats.org/officeDocument/2006/relationships/hyperlink" Target="https://wahis.woah.org/#/in-review/6584" TargetMode="External"/><Relationship Id="rId9" Type="http://schemas.openxmlformats.org/officeDocument/2006/relationships/hyperlink" Target="https://www.france24.com/en/france/20251216-french-farmers-ire-over-cattle-cull-leads-blocked-roads-likely-delay-mercosur-trade-de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empres-i.apps.fao.org/epidemiolog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hyperlink" Target="https://webgate.ec.europa.eu/tracesnt/adis/public/notification" TargetMode="External"/><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hyperlink" Target="https://webgate.ec.europa.eu/tracesnt/adis/public/notification/outbreaks-current-year-repor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kibrisgazetesi.com/tarim-bakanligi-sap-hastaligi-salgini-teyit-edildi-acil-eylem-plani-yururlukte/" TargetMode="External"/><Relationship Id="rId11" Type="http://schemas.openxmlformats.org/officeDocument/2006/relationships/image" Target="../media/image23.png"/><Relationship Id="rId5" Type="http://schemas.openxmlformats.org/officeDocument/2006/relationships/hyperlink" Target="https://wahis.woah.org/#/in-event/7086/dashboard" TargetMode="External"/><Relationship Id="rId10" Type="http://schemas.openxmlformats.org/officeDocument/2006/relationships/customXml" Target="../ink/ink2.xml"/><Relationship Id="rId4" Type="http://schemas.openxmlformats.org/officeDocument/2006/relationships/hyperlink" Target="https://www.gov.uk/government/publications/foot-and-mouth-disease-in-north-africa-and-the-middle-east" TargetMode="External"/><Relationship Id="rId9" Type="http://schemas.openxmlformats.org/officeDocument/2006/relationships/image" Target="../media/image22.png"/><Relationship Id="rId14" Type="http://schemas.openxmlformats.org/officeDocument/2006/relationships/hyperlink" Target="https://onlinelibrary.wiley.com/doi/10.1155/tbed/275625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o.org/animal-health/rapid-risk-assessment-fmd/e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openknowledge.fao.org/items/06bacb40-1c14-4b49-be66-d2bc2c578664" TargetMode="External"/><Relationship Id="rId13" Type="http://schemas.openxmlformats.org/officeDocument/2006/relationships/hyperlink" Target="https://journals.plos.org/plosone/article?id=10.1371/journal.pone.0331875&amp;utm_source=pr&amp;utm_medium=email&amp;utm_campaign=plos006" TargetMode="External"/><Relationship Id="rId3" Type="http://schemas.openxmlformats.org/officeDocument/2006/relationships/hyperlink" Target="https://assets.publishing.service.gov.uk/media/6908d55a19a898f0b18981c2/FMD_in_the_Middle_East_and_North_Africa_POA.pdf" TargetMode="External"/><Relationship Id="rId7" Type="http://schemas.openxmlformats.org/officeDocument/2006/relationships/hyperlink" Target="https://onlinelibrary.wiley.com/doi/10.1155/tbed/2756250" TargetMode="External"/><Relationship Id="rId12" Type="http://schemas.openxmlformats.org/officeDocument/2006/relationships/hyperlink" Target="https://www.sciencedirect.com/science/article/pii/S0022030225009749" TargetMode="External"/><Relationship Id="rId2" Type="http://schemas.openxmlformats.org/officeDocument/2006/relationships/notesSlide" Target="../notesSlides/notesSlide17.xml"/><Relationship Id="rId16" Type="http://schemas.openxmlformats.org/officeDocument/2006/relationships/hyperlink" Target="https://pubmed.ncbi.nlm.nih.gov/41245079/" TargetMode="External"/><Relationship Id="rId1" Type="http://schemas.openxmlformats.org/officeDocument/2006/relationships/slideLayout" Target="../slideLayouts/slideLayout5.xml"/><Relationship Id="rId6" Type="http://schemas.openxmlformats.org/officeDocument/2006/relationships/hyperlink" Target="https://www.sciencedirect.com/science/article/pii/S1567134825001479?via%3Dihub" TargetMode="External"/><Relationship Id="rId11" Type="http://schemas.openxmlformats.org/officeDocument/2006/relationships/hyperlink" Target="https://www.pnas.org/doi/10.1073/pnas.2515557122" TargetMode="External"/><Relationship Id="rId5" Type="http://schemas.openxmlformats.org/officeDocument/2006/relationships/hyperlink" Target="https://www.fao.org/animal-health/rapid-risk-assessment-fmd/en" TargetMode="External"/><Relationship Id="rId15" Type="http://schemas.openxmlformats.org/officeDocument/2006/relationships/hyperlink" Target="https://assets.publishing.service.gov.uk/media/68f0d711e8e4040c38a3cf7b/LSD_in_Europe_October_2025.pdf" TargetMode="External"/><Relationship Id="rId10" Type="http://schemas.openxmlformats.org/officeDocument/2006/relationships/hyperlink" Target="https://pubmed.ncbi.nlm.nih.gov/41364290/" TargetMode="External"/><Relationship Id="rId4" Type="http://schemas.openxmlformats.org/officeDocument/2006/relationships/hyperlink" Target="https://assets.publishing.service.gov.uk/media/694bf40aefa61156e8a7539f/FMD_in_the_Middle_East__4_Dec_2025.pdf" TargetMode="External"/><Relationship Id="rId9" Type="http://schemas.openxmlformats.org/officeDocument/2006/relationships/hyperlink" Target="https://pubmed.ncbi.nlm.nih.gov/41379771/" TargetMode="External"/><Relationship Id="rId14" Type="http://schemas.openxmlformats.org/officeDocument/2006/relationships/hyperlink" Target="https://www.sciencedirect.com/science/article/pii/S2213219825009535?via%3Dihub"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immediately-notifiable/theileriosi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ahis.woah.org/#/in-review/6913"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agriculture.ks.gov/Home/Components/News/News/585/"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pubmed.ncbi.nlm.nih.gov/41432772/" TargetMode="External"/><Relationship Id="rId5" Type="http://schemas.openxmlformats.org/officeDocument/2006/relationships/hyperlink" Target="https://resjournals.onlinelibrary.wiley.com/doi/full/10.1111/mve.70043" TargetMode="External"/><Relationship Id="rId4" Type="http://schemas.openxmlformats.org/officeDocument/2006/relationships/hyperlink" Target="https://www.kwch.com/2025/12/19/disease-found-multiple-states-confirmed-cattle-brought-into-kansas/" TargetMode="Externa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aphis.usda.gov/sites/default/files/vsv-sitrep-01-05-26.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thehorse.com/1141491/arizona-wild-horse-tests-positive-for-vesicular-stomatiti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reportable/bovine-tuberculosis/investigation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higan.gov/mdard/about/media/pressreleases/2025/11/13/mdard-announces-detection-of-bovine-tuberculosis-positive-herd-in-presque-isle-county"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www.michigan.gov/mdard/animals/diseases/bovine-tuberculosis"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news.mt.gov/Department-of-Livestock/Department-of-Livestock-Reports-Brucellosis-Affected-Herd-in-Gallatin-County1"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borderreport.com/news/environment/1st-case-of-new-world-screwworm-found-in-this-mexican-border-state/" TargetMode="External"/><Relationship Id="rId7" Type="http://schemas.openxmlformats.org/officeDocument/2006/relationships/hyperlink" Target="https://www.gob.mx/agricultura/prensa/activa-agricultura-plan-piloto-contra-el-gusano-barrenador-del-ganado-en-yucatan-415478?idiom=e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app.powerbi.com/view?r=eyJrIjoiMjkzMzAzMzUtZmRlNi00ZTMzLTk1NDEtNjkzZTEwNzZjZGFlIiwidCI6ImM1OWRjNTZhLTkzZWMtNGIwNy1iNzFkLTQzYzg0NDkyNTcxOCIsImMiOjR9" TargetMode="External"/><Relationship Id="rId5" Type="http://schemas.openxmlformats.org/officeDocument/2006/relationships/hyperlink" Target="https://www.reuters.com/business/healthcare-pharmaceuticals/mexico-reports-second-screwworm-case-two-days-2026-01-02/" TargetMode="External"/><Relationship Id="rId4" Type="http://schemas.openxmlformats.org/officeDocument/2006/relationships/hyperlink" Target="https://aristeguinoticias.com/0601/mexico/detectan-primer-caso-de-gusano-barrenador-en-michoacan/" TargetMode="Externa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hyperlink" Target="https://www.fda.gov/news-events/press-announcements/fda-conditionally-approves-topical-drug-cattle-new-world-screwworm-and-cattle-fever-tick" TargetMode="External"/><Relationship Id="rId3" Type="http://schemas.openxmlformats.org/officeDocument/2006/relationships/image" Target="../media/image11.png"/><Relationship Id="rId7" Type="http://schemas.openxmlformats.org/officeDocument/2006/relationships/hyperlink" Target="https://www.fda.gov/animal-veterinary/cvm-updates/fda-conditionally-approves-drug-treat-new-world-screwworm-dog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elancolabels.com/us/credelio-nws-factsheet" TargetMode="External"/><Relationship Id="rId11" Type="http://schemas.openxmlformats.org/officeDocument/2006/relationships/image" Target="../media/image13.png"/><Relationship Id="rId5" Type="http://schemas.openxmlformats.org/officeDocument/2006/relationships/hyperlink" Target="https://www.elanco.com/us/newsroom/press-releases/credelio-quattro-for-new-world-screwworm" TargetMode="External"/><Relationship Id="rId10" Type="http://schemas.openxmlformats.org/officeDocument/2006/relationships/hyperlink" Target="https://link.springer.com/article/10.1186/s13071-023-05661-z" TargetMode="External"/><Relationship Id="rId4" Type="http://schemas.openxmlformats.org/officeDocument/2006/relationships/image" Target="../media/image12.png"/><Relationship Id="rId9" Type="http://schemas.openxmlformats.org/officeDocument/2006/relationships/hyperlink" Target="https://www.fda.gov/news-events/press-announcements/fda-conditionally-approves-first-drug-prevention-and-treatment-new-world-screwworm-infest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B12A7B-F6D4-25B3-358A-D441FCC96B0C}"/>
              </a:ext>
            </a:extLst>
          </p:cNvPr>
          <p:cNvSpPr>
            <a:spLocks noGrp="1"/>
          </p:cNvSpPr>
          <p:nvPr>
            <p:ph type="ctrTitle"/>
          </p:nvPr>
        </p:nvSpPr>
        <p:spPr/>
        <p:txBody>
          <a:bodyPr rtlCol="0">
            <a:noAutofit/>
          </a:bodyPr>
          <a:lstStyle/>
          <a:p>
            <a:pPr eaLnBrk="1" fontAlgn="auto" hangingPunct="1">
              <a:spcAft>
                <a:spcPts val="0"/>
              </a:spcAft>
              <a:defRPr/>
            </a:pPr>
            <a:r>
              <a:rPr lang="fr-FR" sz="2800" dirty="0" err="1"/>
              <a:t>Communauté </a:t>
            </a:r>
            <a:r>
              <a:rPr lang="fr-FR" sz="2800" dirty="0"/>
              <a:t>pour </a:t>
            </a:r>
            <a:r>
              <a:rPr lang="fr-FR" sz="2800" dirty="0" err="1"/>
              <a:t>les maladies émergentes </a:t>
            </a:r>
            <a:r>
              <a:rPr lang="fr-FR" sz="2800" dirty="0"/>
              <a:t>et </a:t>
            </a:r>
            <a:r>
              <a:rPr lang="fr-FR" sz="2800" dirty="0" err="1"/>
              <a:t>zoonotiques</a:t>
            </a:r>
            <a:br>
              <a:rPr lang="fr-FR" sz="2800" dirty="0"/>
            </a:br>
            <a:r>
              <a:rPr lang="fr-FR" sz="2000" i="1" dirty="0" err="1"/>
              <a:t>Identifier les risques émergents grâce à </a:t>
            </a:r>
            <a:r>
              <a:rPr lang="fr-FR" sz="2000" i="1" dirty="0"/>
              <a:t>l'intelligence collective</a:t>
            </a:r>
            <a:endParaRPr lang="en-CA" sz="2000" i="1" dirty="0"/>
          </a:p>
        </p:txBody>
      </p:sp>
      <p:sp>
        <p:nvSpPr>
          <p:cNvPr id="14339" name="Subtitle 1">
            <a:extLst>
              <a:ext uri="{FF2B5EF4-FFF2-40B4-BE49-F238E27FC236}">
                <a16:creationId xmlns:a16="http://schemas.microsoft.com/office/drawing/2014/main" id="{5E500707-DDFD-389F-D344-8CCBEA517FDE}"/>
              </a:ext>
            </a:extLst>
          </p:cNvPr>
          <p:cNvSpPr>
            <a:spLocks noGrp="1"/>
          </p:cNvSpPr>
          <p:nvPr>
            <p:ph type="subTitle" idx="1"/>
          </p:nvPr>
        </p:nvSpPr>
        <p:spPr>
          <a:xfrm>
            <a:off x="3048000" y="3101975"/>
            <a:ext cx="9144000" cy="1123950"/>
          </a:xfrm>
        </p:spPr>
        <p:txBody>
          <a:bodyPr/>
          <a:lstStyle/>
          <a:p>
            <a:pPr eaLnBrk="1" hangingPunct="1"/>
            <a:r>
              <a:rPr lang="en-CA" altLang="en-US" dirty="0"/>
              <a:t>CMEZ – Mise à jour du réseau </a:t>
            </a:r>
            <a:r>
              <a:rPr lang="en-CA" altLang="en-US" dirty="0" err="1"/>
              <a:t>bovin</a:t>
            </a:r>
            <a:r>
              <a:rPr lang="en-CA" altLang="en-US" dirty="0"/>
              <a:t> SCSSA</a:t>
            </a:r>
          </a:p>
          <a:p>
            <a:pPr eaLnBrk="1" hangingPunct="1"/>
            <a:r>
              <a:rPr lang="en-CA" altLang="en-US" dirty="0"/>
              <a:t>9 janvier 2026</a:t>
            </a:r>
          </a:p>
        </p:txBody>
      </p:sp>
      <p:sp>
        <p:nvSpPr>
          <p:cNvPr id="14340" name="Slide Number Placeholder 3">
            <a:extLst>
              <a:ext uri="{FF2B5EF4-FFF2-40B4-BE49-F238E27FC236}">
                <a16:creationId xmlns:a16="http://schemas.microsoft.com/office/drawing/2014/main" id="{708295D3-DAE7-F22D-7CE1-BA6F0814EF54}"/>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10944D39-403E-4228-8B2D-D50545F046BB}" type="slidenum">
              <a:rPr lang="en-US" altLang="en-US" sz="1200" smtClean="0">
                <a:solidFill>
                  <a:srgbClr val="898989"/>
                </a:solidFill>
              </a:r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8DCD0D7B-E3E4-56DB-42CF-56D6A59285BA}"/>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7AC1-1A02-7D1E-937D-28259FBC2F76}"/>
              </a:ext>
            </a:extLst>
          </p:cNvPr>
          <p:cNvSpPr txBox="1">
            <a:spLocks noGrp="1"/>
          </p:cNvSpPr>
          <p:nvPr>
            <p:ph type="title"/>
          </p:nvPr>
        </p:nvSpPr>
        <p:spPr>
          <a:xfrm>
            <a:off x="0" y="41102"/>
            <a:ext cx="10515600" cy="631237"/>
          </a:xfrm>
        </p:spPr>
        <p:txBody>
          <a:bodyPr/>
          <a:lstStyle/>
          <a:p>
            <a:pPr lvl="0"/>
            <a:r>
              <a:rPr lang="en-CA" sz="3200"/>
              <a:t>Maladie de la peau bosselée en Europe</a:t>
            </a:r>
          </a:p>
        </p:txBody>
      </p:sp>
      <p:sp>
        <p:nvSpPr>
          <p:cNvPr id="3" name="Slide Number Placeholder 3">
            <a:extLst>
              <a:ext uri="{FF2B5EF4-FFF2-40B4-BE49-F238E27FC236}">
                <a16:creationId xmlns:a16="http://schemas.microsoft.com/office/drawing/2014/main" id="{4A437329-F021-E8ED-D587-3A2370EB0E52}"/>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BCE0D0-8487-487D-8A3E-B07187DB2536}" type="slidenum">
              <a:rPr lang="en-US" sz="1200" b="0" i="0" u="none" strike="noStrike" kern="1200" cap="none" spc="0" baseline="0">
                <a:solidFill>
                  <a:srgbClr val="898989"/>
                </a:solidFill>
                <a:uFillTx/>
                <a:latin typeface="Calibri" pitchFamily="34"/>
              </a:rPr>
              <a:t>10</a:t>
            </a:fld>
            <a:endParaRPr lang="en-US" sz="1200" b="0" i="0" u="none" strike="noStrike" kern="1200" cap="none" spc="0" baseline="0">
              <a:solidFill>
                <a:srgbClr val="898989"/>
              </a:solidFill>
              <a:uFillTx/>
              <a:latin typeface="Calibri" pitchFamily="34"/>
            </a:endParaRPr>
          </a:p>
        </p:txBody>
      </p:sp>
      <p:sp>
        <p:nvSpPr>
          <p:cNvPr id="4" name="TextBox 8">
            <a:extLst>
              <a:ext uri="{FF2B5EF4-FFF2-40B4-BE49-F238E27FC236}">
                <a16:creationId xmlns:a16="http://schemas.microsoft.com/office/drawing/2014/main" id="{5273FAB6-612A-F681-39C4-2DD1BA6FB7AE}"/>
              </a:ext>
            </a:extLst>
          </p:cNvPr>
          <p:cNvSpPr txBox="1"/>
          <p:nvPr/>
        </p:nvSpPr>
        <p:spPr>
          <a:xfrm>
            <a:off x="10852995" y="456604"/>
            <a:ext cx="609467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dirty="0">
                <a:solidFill>
                  <a:srgbClr val="000000"/>
                </a:solidFill>
                <a:uFillTx/>
                <a:latin typeface="Calibri" pitchFamily="34"/>
                <a:hlinkClick r:id="rId3">
                  <a:extLst>
                    <a:ext uri="{A12FA001-AC4F-418D-AE19-62706E023703}">
                      <ahyp:hlinkClr xmlns:ahyp="http://schemas.microsoft.com/office/drawing/2018/hyperlinkcolor" val="tx"/>
                    </a:ext>
                  </a:extLst>
                </a:hlinkClick>
              </a:rPr>
              <a:t>Empress +</a:t>
            </a:r>
            <a:endParaRPr lang="en-CA" sz="1800" b="0" i="0" u="none" strike="noStrike" kern="1200" cap="none" spc="0" baseline="0" dirty="0">
              <a:solidFill>
                <a:srgbClr val="000000"/>
              </a:solidFill>
              <a:uFillTx/>
              <a:latin typeface="Calibri" pitchFamily="34"/>
            </a:endParaRPr>
          </a:p>
        </p:txBody>
      </p:sp>
      <p:sp>
        <p:nvSpPr>
          <p:cNvPr id="5" name="TextBox 10">
            <a:extLst>
              <a:ext uri="{FF2B5EF4-FFF2-40B4-BE49-F238E27FC236}">
                <a16:creationId xmlns:a16="http://schemas.microsoft.com/office/drawing/2014/main" id="{0AE139DA-B3A6-2EAC-B3AD-3DFA9FAE7A56}"/>
              </a:ext>
            </a:extLst>
          </p:cNvPr>
          <p:cNvSpPr txBox="1"/>
          <p:nvPr/>
        </p:nvSpPr>
        <p:spPr>
          <a:xfrm>
            <a:off x="6292586" y="587624"/>
            <a:ext cx="6762582"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000000"/>
                </a:solidFill>
                <a:uFillTx/>
                <a:latin typeface="Calibri"/>
                <a:ea typeface="Calibri"/>
                <a:cs typeface="Calibri"/>
              </a:rPr>
              <a:t>Cas de LSD : octobre 2025 – décembre 2025</a:t>
            </a:r>
            <a:endParaRPr lang="en-CA" sz="1600" b="0" i="0" u="none" strike="noStrike" kern="1200" cap="none" spc="0" baseline="0" dirty="0">
              <a:solidFill>
                <a:srgbClr val="000000"/>
              </a:solidFill>
              <a:uFillTx/>
              <a:latin typeface="Calibri"/>
              <a:ea typeface="Calibri"/>
              <a:cs typeface="Calibri"/>
            </a:endParaRPr>
          </a:p>
        </p:txBody>
      </p:sp>
      <p:sp>
        <p:nvSpPr>
          <p:cNvPr id="6" name="TextBox 12">
            <a:extLst>
              <a:ext uri="{FF2B5EF4-FFF2-40B4-BE49-F238E27FC236}">
                <a16:creationId xmlns:a16="http://schemas.microsoft.com/office/drawing/2014/main" id="{0EE56B4C-3095-5CD3-31D2-65460782C2B6}"/>
              </a:ext>
            </a:extLst>
          </p:cNvPr>
          <p:cNvSpPr txBox="1"/>
          <p:nvPr/>
        </p:nvSpPr>
        <p:spPr>
          <a:xfrm>
            <a:off x="-5440" y="922756"/>
            <a:ext cx="6087883" cy="3170099"/>
          </a:xfrm>
          <a:prstGeom prst="rect">
            <a:avLst/>
          </a:prstGeom>
          <a:noFill/>
          <a:ln cap="flat">
            <a:noFill/>
          </a:ln>
        </p:spPr>
        <p:txBody>
          <a:bodyPr vert="horz" wrap="square" lIns="91440" tIns="45720" rIns="91440" bIns="45720" anchor="t" anchorCtr="0" compatLnSpc="1">
            <a:spAutoFit/>
          </a:bodyPr>
          <a:lstStyle/>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a:solidFill>
                  <a:srgbClr val="0070C0"/>
                </a:solidFill>
                <a:uFillTx/>
                <a:latin typeface="Calibri"/>
                <a:ea typeface="Calibri"/>
                <a:cs typeface="Calibri"/>
                <a:hlinkClick r:id="rId4">
                  <a:extLst>
                    <a:ext uri="{A12FA001-AC4F-418D-AE19-62706E023703}">
                      <ahyp:hlinkClr xmlns:ahyp="http://schemas.microsoft.com/office/drawing/2018/hyperlinkcolor" val="tx"/>
                    </a:ext>
                  </a:extLst>
                </a:hlinkClick>
              </a:rPr>
              <a:t>France </a:t>
            </a:r>
            <a:r>
              <a:rPr lang="en-CA" sz="2000" b="0" i="0" u="none" strike="noStrike" kern="1200" cap="none" spc="0" baseline="0" dirty="0">
                <a:solidFill>
                  <a:srgbClr val="000000"/>
                </a:solidFill>
                <a:uFillTx/>
                <a:latin typeface="Calibri"/>
                <a:ea typeface="Calibri"/>
                <a:cs typeface="Calibri"/>
              </a:rPr>
              <a:t>:</a:t>
            </a:r>
            <a:r>
              <a:rPr lang="en-CA" sz="2000" dirty="0">
                <a:solidFill>
                  <a:srgbClr val="000000"/>
                </a:solidFill>
                <a:latin typeface="Calibri"/>
                <a:ea typeface="Calibri"/>
                <a:cs typeface="Calibri"/>
              </a:rPr>
              <a:t> 117 </a:t>
            </a:r>
            <a:r>
              <a:rPr lang="en-CA" sz="2000" b="0" i="0" u="none" strike="noStrike" kern="1200" cap="none" spc="0" baseline="0" dirty="0">
                <a:solidFill>
                  <a:srgbClr val="000000"/>
                </a:solidFill>
                <a:uFillTx/>
                <a:latin typeface="Calibri"/>
                <a:ea typeface="Calibri"/>
                <a:cs typeface="Calibri"/>
              </a:rPr>
              <a:t>cas, </a:t>
            </a:r>
            <a:r>
              <a:rPr lang="fr-FR" sz="2000" b="0" i="0" u="none" strike="noStrike" kern="1200" cap="none" spc="0" baseline="0" dirty="0">
                <a:solidFill>
                  <a:srgbClr val="000000"/>
                </a:solidFill>
                <a:uFillTx/>
                <a:latin typeface="Calibri"/>
                <a:ea typeface="Calibri"/>
                <a:cs typeface="Calibri"/>
              </a:rPr>
              <a:t>Savoie (32), Haute-Savoie (44), Ain (3), Rhône (1), Jura (7), Pyrénées-Orientales (22), Doubs (1), Ariège (</a:t>
            </a:r>
            <a:r>
              <a:rPr lang="fr-FR" sz="2000" dirty="0">
                <a:solidFill>
                  <a:srgbClr val="000000"/>
                </a:solidFill>
                <a:latin typeface="Calibri"/>
                <a:ea typeface="Calibri"/>
                <a:cs typeface="Calibri"/>
              </a:rPr>
              <a:t>3</a:t>
            </a:r>
            <a:r>
              <a:rPr lang="fr-FR" sz="2000" b="0" i="0" u="none" strike="noStrike" kern="1200" cap="none" spc="0" baseline="0" dirty="0">
                <a:solidFill>
                  <a:srgbClr val="000000"/>
                </a:solidFill>
                <a:uFillTx/>
                <a:latin typeface="Calibri"/>
                <a:ea typeface="Calibri"/>
                <a:cs typeface="Calibri"/>
              </a:rPr>
              <a:t>) et Hautes-Pyrénées (1), Haute-Garonne (2), Aude (1)</a:t>
            </a:r>
            <a:endParaRPr lang="en-US" sz="1600" b="0" i="0" u="none" strike="noStrike" kern="1200" cap="none" spc="0" baseline="0" dirty="0">
              <a:solidFill>
                <a:srgbClr val="000000"/>
              </a:solidFill>
              <a:uFillTx/>
              <a:latin typeface="Calibri"/>
              <a:ea typeface="Calibri"/>
              <a:cs typeface="Calibri"/>
            </a:endParaRP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a:solidFill>
                  <a:srgbClr val="0070C0"/>
                </a:solidFill>
                <a:uFillTx/>
                <a:latin typeface="Calibri"/>
                <a:ea typeface="Calibri"/>
                <a:cs typeface="Calibri"/>
                <a:hlinkClick r:id="rId5">
                  <a:extLst>
                    <a:ext uri="{A12FA001-AC4F-418D-AE19-62706E023703}">
                      <ahyp:hlinkClr xmlns:ahyp="http://schemas.microsoft.com/office/drawing/2018/hyperlinkcolor" val="tx"/>
                    </a:ext>
                  </a:extLst>
                </a:hlinkClick>
              </a:rPr>
              <a:t>Italie </a:t>
            </a:r>
            <a:r>
              <a:rPr lang="en-CA" sz="2000" b="0" i="0" u="none" strike="noStrike" kern="1200" cap="none" spc="0" baseline="0" dirty="0">
                <a:solidFill>
                  <a:srgbClr val="000000"/>
                </a:solidFill>
                <a:uFillTx/>
                <a:latin typeface="Calibri"/>
                <a:ea typeface="Calibri"/>
                <a:cs typeface="Calibri"/>
              </a:rPr>
              <a:t>: 80 cas, concentrés en Sardaigne, avec un cas en Lombardie (lié au déplacement d'animaux depuis la Sardaigne), aucun nouveau cas signalé depuis début novembre 2025</a:t>
            </a: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a:solidFill>
                  <a:srgbClr val="0070C0"/>
                </a:solidFill>
                <a:uFillTx/>
                <a:latin typeface="Calibri"/>
                <a:ea typeface="Calibri"/>
                <a:cs typeface="Calibri"/>
                <a:hlinkClick r:id="rId6">
                  <a:extLst>
                    <a:ext uri="{A12FA001-AC4F-418D-AE19-62706E023703}">
                      <ahyp:hlinkClr xmlns:ahyp="http://schemas.microsoft.com/office/drawing/2018/hyperlinkcolor" val="tx"/>
                    </a:ext>
                  </a:extLst>
                </a:hlinkClick>
              </a:rPr>
              <a:t>Espagne </a:t>
            </a:r>
            <a:r>
              <a:rPr lang="en-CA" sz="2000" b="0" i="0" u="none" strike="noStrike" kern="1200" cap="none" spc="0" baseline="0" dirty="0">
                <a:solidFill>
                  <a:srgbClr val="000000"/>
                </a:solidFill>
                <a:uFillTx/>
                <a:latin typeface="Calibri"/>
                <a:ea typeface="Calibri"/>
                <a:cs typeface="Calibri"/>
              </a:rPr>
              <a:t>: cas à Gérone, près de la frontière française, 17 cas signalés au 27 octobre</a:t>
            </a:r>
          </a:p>
        </p:txBody>
      </p:sp>
      <p:pic>
        <p:nvPicPr>
          <p:cNvPr id="7" name="Picture 3">
            <a:extLst>
              <a:ext uri="{FF2B5EF4-FFF2-40B4-BE49-F238E27FC236}">
                <a16:creationId xmlns:a16="http://schemas.microsoft.com/office/drawing/2014/main" id="{248D73C7-F5A4-6685-025F-E4047E03917B}"/>
              </a:ext>
            </a:extLst>
          </p:cNvPr>
          <p:cNvPicPr>
            <a:picLocks noChangeAspect="1"/>
          </p:cNvPicPr>
          <p:nvPr/>
        </p:nvPicPr>
        <p:blipFill>
          <a:blip r:embed="rId7"/>
          <a:stretch>
            <a:fillRect/>
          </a:stretch>
        </p:blipFill>
        <p:spPr>
          <a:xfrm>
            <a:off x="6308601" y="908287"/>
            <a:ext cx="5588876" cy="3085494"/>
          </a:xfrm>
          <a:prstGeom prst="rect">
            <a:avLst/>
          </a:prstGeom>
          <a:noFill/>
          <a:ln w="19046" cap="flat">
            <a:solidFill>
              <a:srgbClr val="000000"/>
            </a:solidFill>
            <a:prstDash val="solid"/>
            <a:miter/>
          </a:ln>
        </p:spPr>
      </p:pic>
      <p:sp>
        <p:nvSpPr>
          <p:cNvPr id="8" name="TextBox 6">
            <a:extLst>
              <a:ext uri="{FF2B5EF4-FFF2-40B4-BE49-F238E27FC236}">
                <a16:creationId xmlns:a16="http://schemas.microsoft.com/office/drawing/2014/main" id="{6CC29F54-F931-5282-DB33-6C763EE98698}"/>
              </a:ext>
            </a:extLst>
          </p:cNvPr>
          <p:cNvSpPr txBox="1"/>
          <p:nvPr/>
        </p:nvSpPr>
        <p:spPr>
          <a:xfrm>
            <a:off x="-5440" y="4055229"/>
            <a:ext cx="11894496" cy="1015663"/>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dirty="0" err="1">
                <a:solidFill>
                  <a:srgbClr val="0070C0"/>
                </a:solidFill>
                <a:uFillTx/>
                <a:latin typeface="Calibri"/>
                <a:ea typeface="Calibri"/>
                <a:cs typeface="Calibri"/>
                <a:hlinkClick r:id="rId8">
                  <a:extLst>
                    <a:ext uri="{A12FA001-AC4F-418D-AE19-62706E023703}">
                      <ahyp:hlinkClr xmlns:ahyp="http://schemas.microsoft.com/office/drawing/2018/hyperlinkcolor" val="tx"/>
                    </a:ext>
                  </a:extLst>
                </a:hlinkClick>
              </a:rPr>
              <a:t>Évaluation</a:t>
            </a:r>
            <a:r>
              <a:rPr lang="en-US" sz="2000" b="0" i="0" u="none" strike="noStrike" kern="1200" cap="none" spc="0" baseline="0" dirty="0">
                <a:solidFill>
                  <a:srgbClr val="0070C0"/>
                </a:solidFill>
                <a:uFillTx/>
                <a:latin typeface="Calibri"/>
                <a:ea typeface="Calibri"/>
                <a:cs typeface="Calibri"/>
                <a:hlinkClick r:id="rId8">
                  <a:extLst>
                    <a:ext uri="{A12FA001-AC4F-418D-AE19-62706E023703}">
                      <ahyp:hlinkClr xmlns:ahyp="http://schemas.microsoft.com/office/drawing/2018/hyperlinkcolor" val="tx"/>
                    </a:ext>
                  </a:extLst>
                </a:hlinkClick>
              </a:rPr>
              <a:t> des cas de LSD par le DEFRA </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l'analyse</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phylogénétique</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indique</a:t>
            </a:r>
            <a:r>
              <a:rPr lang="en-US" sz="2000" b="0" i="0" u="none" strike="noStrike" kern="1200" cap="none" spc="0" baseline="0" dirty="0">
                <a:solidFill>
                  <a:srgbClr val="000000"/>
                </a:solidFill>
                <a:uFillTx/>
                <a:latin typeface="Calibri"/>
                <a:ea typeface="Calibri"/>
                <a:cs typeface="Calibri"/>
              </a:rPr>
              <a:t> que les cas </a:t>
            </a:r>
            <a:r>
              <a:rPr lang="en-US" sz="2000" b="0" i="0" u="none" strike="noStrike" kern="1200" cap="none" spc="0" baseline="0" dirty="0" err="1">
                <a:solidFill>
                  <a:srgbClr val="000000"/>
                </a:solidFill>
                <a:uFillTx/>
                <a:latin typeface="Calibri"/>
                <a:ea typeface="Calibri"/>
                <a:cs typeface="Calibri"/>
              </a:rPr>
              <a:t>en</a:t>
            </a:r>
            <a:r>
              <a:rPr lang="en-US" sz="2000" b="0" i="0" u="none" strike="noStrike" kern="1200" cap="none" spc="0" baseline="0" dirty="0">
                <a:solidFill>
                  <a:srgbClr val="000000"/>
                </a:solidFill>
                <a:uFillTx/>
                <a:latin typeface="Calibri"/>
                <a:ea typeface="Calibri"/>
                <a:cs typeface="Calibri"/>
              </a:rPr>
              <a:t> France et </a:t>
            </a:r>
            <a:r>
              <a:rPr lang="en-US" sz="2000" b="0" i="0" u="none" strike="noStrike" kern="1200" cap="none" spc="0" baseline="0" dirty="0" err="1">
                <a:solidFill>
                  <a:srgbClr val="000000"/>
                </a:solidFill>
                <a:uFillTx/>
                <a:latin typeface="Calibri"/>
                <a:ea typeface="Calibri"/>
                <a:cs typeface="Calibri"/>
              </a:rPr>
              <a:t>en</a:t>
            </a:r>
            <a:r>
              <a:rPr lang="en-US" sz="2000" b="0" i="0" u="none" strike="noStrike" kern="1200" cap="none" spc="0" baseline="0" dirty="0">
                <a:solidFill>
                  <a:srgbClr val="000000"/>
                </a:solidFill>
                <a:uFillTx/>
                <a:latin typeface="Calibri"/>
                <a:ea typeface="Calibri"/>
                <a:cs typeface="Calibri"/>
              </a:rPr>
              <a:t> Italie </a:t>
            </a:r>
            <a:r>
              <a:rPr lang="en-US" sz="2000" b="0" i="0" u="none" strike="noStrike" kern="1200" cap="none" spc="0" baseline="0" dirty="0" err="1">
                <a:solidFill>
                  <a:srgbClr val="000000"/>
                </a:solidFill>
                <a:uFillTx/>
                <a:latin typeface="Calibri"/>
                <a:ea typeface="Calibri"/>
                <a:cs typeface="Calibri"/>
              </a:rPr>
              <a:t>sont</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dus</a:t>
            </a:r>
            <a:r>
              <a:rPr lang="en-US" sz="2000" b="0" i="0" u="none" strike="noStrike" kern="1200" cap="none" spc="0" baseline="0" dirty="0">
                <a:solidFill>
                  <a:srgbClr val="000000"/>
                </a:solidFill>
                <a:uFillTx/>
                <a:latin typeface="Calibri"/>
                <a:ea typeface="Calibri"/>
                <a:cs typeface="Calibri"/>
              </a:rPr>
              <a:t> à </a:t>
            </a:r>
            <a:r>
              <a:rPr lang="en-US" sz="2000" b="1" i="0" u="none" strike="noStrike" kern="1200" cap="none" spc="0" baseline="0" dirty="0">
                <a:solidFill>
                  <a:srgbClr val="000000"/>
                </a:solidFill>
                <a:uFillTx/>
                <a:latin typeface="Calibri"/>
                <a:ea typeface="Calibri"/>
                <a:cs typeface="Calibri"/>
              </a:rPr>
              <a:t>la </a:t>
            </a:r>
            <a:r>
              <a:rPr lang="en-US" sz="2000" b="1" i="0" u="none" strike="noStrike" kern="1200" cap="none" spc="0" baseline="0" dirty="0" err="1">
                <a:solidFill>
                  <a:srgbClr val="000000"/>
                </a:solidFill>
                <a:uFillTx/>
                <a:latin typeface="Calibri"/>
                <a:ea typeface="Calibri"/>
                <a:cs typeface="Calibri"/>
              </a:rPr>
              <a:t>souche</a:t>
            </a:r>
            <a:r>
              <a:rPr lang="en-US" sz="2000" b="1" i="0" u="none" strike="noStrike" kern="1200" cap="none" spc="0" baseline="0" dirty="0">
                <a:solidFill>
                  <a:srgbClr val="000000"/>
                </a:solidFill>
                <a:uFillTx/>
                <a:latin typeface="Calibri"/>
                <a:ea typeface="Calibri"/>
                <a:cs typeface="Calibri"/>
              </a:rPr>
              <a:t> du clade 1.2, </a:t>
            </a:r>
            <a:r>
              <a:rPr lang="en-US" sz="2000" b="0" i="0" u="none" strike="noStrike" kern="1200" cap="none" spc="0" baseline="0" dirty="0">
                <a:solidFill>
                  <a:srgbClr val="000000"/>
                </a:solidFill>
                <a:uFillTx/>
                <a:latin typeface="Calibri"/>
                <a:ea typeface="Calibri"/>
                <a:cs typeface="Calibri"/>
              </a:rPr>
              <a:t>le </a:t>
            </a:r>
            <a:r>
              <a:rPr lang="en-US" sz="2000" b="0" i="0" u="none" strike="noStrike" kern="1200" cap="none" spc="0" baseline="0" dirty="0" err="1">
                <a:solidFill>
                  <a:srgbClr val="000000"/>
                </a:solidFill>
                <a:uFillTx/>
                <a:latin typeface="Calibri"/>
                <a:ea typeface="Calibri"/>
                <a:cs typeface="Calibri"/>
              </a:rPr>
              <a:t>même</a:t>
            </a:r>
            <a:r>
              <a:rPr lang="en-US" sz="2000" b="0" i="0" u="none" strike="noStrike" kern="1200" cap="none" spc="0" baseline="0" dirty="0">
                <a:solidFill>
                  <a:srgbClr val="000000"/>
                </a:solidFill>
                <a:uFillTx/>
                <a:latin typeface="Calibri"/>
                <a:ea typeface="Calibri"/>
                <a:cs typeface="Calibri"/>
              </a:rPr>
              <a:t> clade qui </a:t>
            </a:r>
            <a:r>
              <a:rPr lang="en-US" sz="2000" b="0" i="0" u="none" strike="noStrike" kern="1200" cap="none" spc="0" baseline="0" dirty="0" err="1">
                <a:solidFill>
                  <a:srgbClr val="000000"/>
                </a:solidFill>
                <a:uFillTx/>
                <a:latin typeface="Calibri"/>
                <a:ea typeface="Calibri"/>
                <a:cs typeface="Calibri"/>
              </a:rPr>
              <a:t>circulait</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en</a:t>
            </a:r>
            <a:r>
              <a:rPr lang="en-US" sz="2000" b="0" i="0" u="none" strike="noStrike" kern="1200" cap="none" spc="0" baseline="0" dirty="0">
                <a:solidFill>
                  <a:srgbClr val="000000"/>
                </a:solidFill>
                <a:uFillTx/>
                <a:latin typeface="Calibri"/>
                <a:ea typeface="Calibri"/>
                <a:cs typeface="Calibri"/>
              </a:rPr>
              <a:t> Europe entre 2015 et 2017 </a:t>
            </a:r>
            <a:endParaRPr lang="en-US" sz="1600" b="0" i="0" u="none" strike="noStrike" kern="1200" cap="none" spc="0" baseline="0" dirty="0">
              <a:solidFill>
                <a:srgbClr val="000000"/>
              </a:solidFill>
              <a:uFillTx/>
              <a:latin typeface="Calibri" pitchFamily="34"/>
              <a:ea typeface="Calibri" pitchFamily="34"/>
              <a:cs typeface="Calibri" pitchFamily="34"/>
            </a:endParaRPr>
          </a:p>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Calibri"/>
                <a:ea typeface="Calibri"/>
                <a:cs typeface="Calibri"/>
              </a:rPr>
              <a:t>Les </a:t>
            </a:r>
            <a:r>
              <a:rPr lang="en-US" sz="2000" b="0" i="0" u="none" strike="noStrike" kern="1200" cap="none" spc="0" baseline="0" dirty="0" err="1">
                <a:solidFill>
                  <a:srgbClr val="000000"/>
                </a:solidFill>
                <a:uFillTx/>
                <a:latin typeface="Calibri"/>
                <a:ea typeface="Calibri"/>
                <a:cs typeface="Calibri"/>
              </a:rPr>
              <a:t>agriculteurs</a:t>
            </a:r>
            <a:r>
              <a:rPr lang="en-US" sz="2000" b="0" i="0" u="none" strike="noStrike" kern="1200" cap="none" spc="0" baseline="0" dirty="0">
                <a:solidFill>
                  <a:srgbClr val="000000"/>
                </a:solidFill>
                <a:uFillTx/>
                <a:latin typeface="Calibri"/>
                <a:ea typeface="Calibri"/>
                <a:cs typeface="Calibri"/>
              </a:rPr>
              <a:t> français </a:t>
            </a:r>
            <a:r>
              <a:rPr lang="en-US" sz="2000" b="0" i="0" u="none" strike="noStrike" kern="1200" cap="none" spc="0" baseline="0" dirty="0" err="1">
                <a:solidFill>
                  <a:srgbClr val="0070C0"/>
                </a:solidFill>
                <a:uFillTx/>
                <a:latin typeface="Calibri"/>
                <a:ea typeface="Calibri"/>
                <a:cs typeface="Calibri"/>
                <a:hlinkClick r:id="rId9">
                  <a:extLst>
                    <a:ext uri="{A12FA001-AC4F-418D-AE19-62706E023703}">
                      <ahyp:hlinkClr xmlns:ahyp="http://schemas.microsoft.com/office/drawing/2018/hyperlinkcolor" val="tx"/>
                    </a:ext>
                  </a:extLst>
                </a:hlinkClick>
              </a:rPr>
              <a:t>protestent</a:t>
            </a:r>
            <a:r>
              <a:rPr lang="en-US" sz="2000" b="0" i="0" u="none" strike="noStrike" kern="1200" cap="none" spc="0" baseline="0" dirty="0">
                <a:solidFill>
                  <a:srgbClr val="0070C0"/>
                </a:solidFill>
                <a:uFillTx/>
                <a:latin typeface="Calibri"/>
                <a:ea typeface="Calibri"/>
                <a:cs typeface="Calibri"/>
                <a:hlinkClick r:id="rId9">
                  <a:extLst>
                    <a:ext uri="{A12FA001-AC4F-418D-AE19-62706E023703}">
                      <ahyp:hlinkClr xmlns:ahyp="http://schemas.microsoft.com/office/drawing/2018/hyperlinkcolor" val="tx"/>
                    </a:ext>
                  </a:extLst>
                </a:hlinkClick>
              </a:rPr>
              <a:t> </a:t>
            </a:r>
            <a:r>
              <a:rPr lang="en-US" sz="2000" b="0" i="0" u="none" strike="noStrike" kern="1200" cap="none" spc="0" baseline="0" dirty="0" err="1">
                <a:solidFill>
                  <a:srgbClr val="000000"/>
                </a:solidFill>
                <a:uFillTx/>
                <a:latin typeface="Calibri"/>
                <a:ea typeface="Calibri"/>
                <a:cs typeface="Calibri"/>
              </a:rPr>
              <a:t>contre</a:t>
            </a:r>
            <a:r>
              <a:rPr lang="en-US" sz="2000" b="0" i="0" u="none" strike="noStrike" kern="1200" cap="none" spc="0" baseline="0" dirty="0">
                <a:solidFill>
                  <a:srgbClr val="000000"/>
                </a:solidFill>
                <a:uFillTx/>
                <a:latin typeface="Calibri"/>
                <a:ea typeface="Calibri"/>
                <a:cs typeface="Calibri"/>
              </a:rPr>
              <a:t> les </a:t>
            </a:r>
            <a:r>
              <a:rPr lang="en-US" sz="2000" b="0" i="0" u="none" strike="noStrike" kern="1200" cap="none" spc="0" baseline="0" dirty="0" err="1">
                <a:solidFill>
                  <a:srgbClr val="000000"/>
                </a:solidFill>
                <a:uFillTx/>
                <a:latin typeface="Calibri"/>
                <a:ea typeface="Calibri"/>
                <a:cs typeface="Calibri"/>
              </a:rPr>
              <a:t>mesures</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d'abattage</a:t>
            </a:r>
            <a:r>
              <a:rPr lang="en-US" sz="2000" b="0" i="0" u="none" strike="noStrike" kern="1200" cap="none" spc="0" baseline="0" dirty="0">
                <a:solidFill>
                  <a:srgbClr val="000000"/>
                </a:solidFill>
                <a:uFillTx/>
                <a:latin typeface="Calibri"/>
                <a:ea typeface="Calibri"/>
                <a:cs typeface="Calibri"/>
              </a:rPr>
              <a:t> </a:t>
            </a:r>
            <a:r>
              <a:rPr lang="en-US" sz="2000" b="0" i="0" u="none" strike="noStrike" kern="1200" cap="none" spc="0" baseline="0" dirty="0" err="1">
                <a:solidFill>
                  <a:srgbClr val="000000"/>
                </a:solidFill>
                <a:uFillTx/>
                <a:latin typeface="Calibri"/>
                <a:ea typeface="Calibri"/>
                <a:cs typeface="Calibri"/>
              </a:rPr>
              <a:t>utilisées</a:t>
            </a:r>
            <a:r>
              <a:rPr lang="en-US" sz="2000" b="0" i="0" u="none" strike="noStrike" kern="1200" cap="none" spc="0" baseline="0" dirty="0">
                <a:solidFill>
                  <a:srgbClr val="000000"/>
                </a:solidFill>
                <a:uFillTx/>
                <a:latin typeface="Calibri"/>
                <a:ea typeface="Calibri"/>
                <a:cs typeface="Calibri"/>
              </a:rPr>
              <a:t> pour </a:t>
            </a:r>
            <a:r>
              <a:rPr lang="en-US" sz="2000" b="0" i="0" u="none" strike="noStrike" kern="1200" cap="none" spc="0" baseline="0" dirty="0" err="1">
                <a:solidFill>
                  <a:srgbClr val="000000"/>
                </a:solidFill>
                <a:uFillTx/>
                <a:latin typeface="Calibri"/>
                <a:ea typeface="Calibri"/>
                <a:cs typeface="Calibri"/>
              </a:rPr>
              <a:t>contrôler</a:t>
            </a:r>
            <a:r>
              <a:rPr lang="en-US" sz="2000" b="0" i="0" u="none" strike="noStrike" kern="1200" cap="none" spc="0" baseline="0" dirty="0">
                <a:solidFill>
                  <a:srgbClr val="000000"/>
                </a:solidFill>
                <a:uFillTx/>
                <a:latin typeface="Calibri"/>
                <a:ea typeface="Calibri"/>
                <a:cs typeface="Calibri"/>
              </a:rPr>
              <a:t> la LSD.</a:t>
            </a:r>
            <a:endParaRPr lang="en-US" sz="1600" b="0" i="0" u="none" strike="noStrike" kern="1200" cap="none" spc="0" baseline="0" dirty="0">
              <a:solidFill>
                <a:srgbClr val="000000"/>
              </a:solidFill>
              <a:uFillTx/>
              <a:latin typeface="Calibri" pitchFamily="34"/>
              <a:ea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C2C4DC8-1C64-6963-F19C-F39E71A52C4B}"/>
              </a:ext>
            </a:extLst>
          </p:cNvPr>
          <p:cNvSpPr txBox="1">
            <a:spLocks noGrp="1"/>
          </p:cNvSpPr>
          <p:nvPr>
            <p:ph type="title"/>
          </p:nvPr>
        </p:nvSpPr>
        <p:spPr>
          <a:xfrm>
            <a:off x="68003" y="-42473"/>
            <a:ext cx="10515600" cy="1042992"/>
          </a:xfrm>
        </p:spPr>
        <p:txBody>
          <a:bodyPr/>
          <a:lstStyle/>
          <a:p>
            <a:pPr lvl="0"/>
            <a:r>
              <a:rPr lang="en-US" sz="3200" dirty="0"/>
              <a:t>Le virus de la </a:t>
            </a:r>
            <a:r>
              <a:rPr lang="en-US" sz="3200" dirty="0" err="1"/>
              <a:t>fièvre</a:t>
            </a:r>
            <a:r>
              <a:rPr lang="en-US" sz="3200" dirty="0"/>
              <a:t> </a:t>
            </a:r>
            <a:r>
              <a:rPr lang="en-US" sz="3200" dirty="0" err="1"/>
              <a:t>catarrhale</a:t>
            </a:r>
            <a:r>
              <a:rPr lang="en-US" sz="3200" dirty="0"/>
              <a:t> du mouton </a:t>
            </a:r>
            <a:r>
              <a:rPr lang="en-US" sz="3200" dirty="0" err="1"/>
              <a:t>en</a:t>
            </a:r>
            <a:r>
              <a:rPr lang="en-US" sz="3200" dirty="0"/>
              <a:t> Europe</a:t>
            </a:r>
            <a:endParaRPr lang="en-CA" sz="3200" dirty="0"/>
          </a:p>
        </p:txBody>
      </p:sp>
      <p:sp>
        <p:nvSpPr>
          <p:cNvPr id="3" name="TextBox 7">
            <a:extLst>
              <a:ext uri="{FF2B5EF4-FFF2-40B4-BE49-F238E27FC236}">
                <a16:creationId xmlns:a16="http://schemas.microsoft.com/office/drawing/2014/main" id="{96EC0642-CEA8-39A0-E9B1-265EBAF9D86C}"/>
              </a:ext>
            </a:extLst>
          </p:cNvPr>
          <p:cNvSpPr txBox="1"/>
          <p:nvPr/>
        </p:nvSpPr>
        <p:spPr>
          <a:xfrm>
            <a:off x="4181496" y="6375608"/>
            <a:ext cx="6310310"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Empres-Plus</a:t>
            </a:r>
            <a:endParaRPr lang="en-CA" sz="1800" b="0" i="0" u="none" strike="noStrike" kern="1200" cap="none" spc="0" baseline="0">
              <a:solidFill>
                <a:srgbClr val="0070C0"/>
              </a:solidFill>
              <a:uFillTx/>
              <a:latin typeface="Calibri" pitchFamily="34"/>
            </a:endParaRPr>
          </a:p>
        </p:txBody>
      </p:sp>
      <p:sp>
        <p:nvSpPr>
          <p:cNvPr id="4" name="TextBox 21">
            <a:extLst>
              <a:ext uri="{FF2B5EF4-FFF2-40B4-BE49-F238E27FC236}">
                <a16:creationId xmlns:a16="http://schemas.microsoft.com/office/drawing/2014/main" id="{EB61B4F3-4647-D324-A2AA-AA10041BC4FB}"/>
              </a:ext>
            </a:extLst>
          </p:cNvPr>
          <p:cNvSpPr txBox="1"/>
          <p:nvPr/>
        </p:nvSpPr>
        <p:spPr>
          <a:xfrm>
            <a:off x="258254" y="739684"/>
            <a:ext cx="11933746" cy="5262979"/>
          </a:xfrm>
          <a:prstGeom prst="rect">
            <a:avLst/>
          </a:prstGeom>
          <a:noFill/>
          <a:ln cap="flat">
            <a:noFill/>
          </a:ln>
        </p:spPr>
        <p:txBody>
          <a:bodyPr vert="horz" wrap="square" lIns="91440" tIns="45720" rIns="91440" bIns="45720" anchor="t" anchorCtr="0" compatLnSpc="1">
            <a:spAutoFit/>
          </a:bodyPr>
          <a:lstStyle/>
          <a:p>
            <a:pPr marL="342900" lvl="0" indent="-342900" fontAlgn="auto">
              <a:spcBef>
                <a:spcPts val="0"/>
              </a:spcBef>
              <a:spcAft>
                <a:spcPts val="0"/>
              </a:spcAft>
              <a:buSzPct val="100000"/>
              <a:buFont typeface="Arial" pitchFamily="34"/>
              <a:buChar char="•"/>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rPr>
              <a:t>L'Europe continue de signaler des cas de </a:t>
            </a:r>
            <a:r>
              <a:rPr lang="en-US" sz="2400" dirty="0"/>
              <a:t>la </a:t>
            </a:r>
            <a:r>
              <a:rPr lang="en-US" sz="2400" dirty="0" err="1"/>
              <a:t>fièvre</a:t>
            </a:r>
            <a:r>
              <a:rPr lang="en-US" sz="2400" dirty="0"/>
              <a:t> </a:t>
            </a:r>
            <a:r>
              <a:rPr lang="en-US" sz="2400" dirty="0" err="1"/>
              <a:t>catarrhale</a:t>
            </a:r>
            <a:r>
              <a:rPr lang="en-US" sz="2400" dirty="0"/>
              <a:t> du mouton </a:t>
            </a:r>
            <a:r>
              <a:rPr lang="en-US" sz="2400" b="0" i="0" u="none" strike="noStrike" kern="1200" cap="none" spc="0" baseline="0" dirty="0">
                <a:solidFill>
                  <a:srgbClr val="000000"/>
                </a:solidFill>
                <a:uFillTx/>
                <a:latin typeface="Calibri"/>
              </a:rPr>
              <a:t>(sérotypes 3, 8, 5,</a:t>
            </a:r>
            <a:r>
              <a:rPr lang="en-US" sz="2400" dirty="0">
                <a:solidFill>
                  <a:srgbClr val="000000"/>
                </a:solidFill>
                <a:latin typeface="Calibri"/>
              </a:rPr>
              <a:t> </a:t>
            </a:r>
            <a:r>
              <a:rPr lang="en-US" sz="2400" b="0" i="0" u="none" strike="noStrike" kern="1200" cap="none" spc="0" baseline="0" dirty="0">
                <a:solidFill>
                  <a:srgbClr val="000000"/>
                </a:solidFill>
                <a:uFillTx/>
                <a:latin typeface="Calibri"/>
              </a:rPr>
              <a:t>4)</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3</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Royaume-Uni (y compris l'Irlande du Nord désormais), Roumanie, Serbie, Grèce, Pologne, Hongrie, Bulgarie, Lituanie, Croatie</a:t>
            </a:r>
            <a:endParaRPr lang="en-US" sz="1800" b="0" i="0" u="none" strike="noStrike" kern="1200" cap="none" spc="0" baseline="0" dirty="0">
              <a:solidFill>
                <a:srgbClr val="000000"/>
              </a:solidFill>
              <a:uFillTx/>
              <a:latin typeface="Calibri" pitchFamily="34"/>
              <a:ea typeface="Calibri" pitchFamily="34"/>
              <a:cs typeface="Calibri" pitchFamily="34"/>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8</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Allemagne (réapparition), Grèce, Serbie, Bosnie, Slovénie, Hongrie, Bulgarie</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- 4</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Bulgarie, Roumanie, Italie, Grèce</a:t>
            </a:r>
            <a:endParaRPr lang="en-US" sz="1800" b="0" i="0" u="none" strike="noStrike" kern="1200" cap="none" spc="0" baseline="0" dirty="0">
              <a:solidFill>
                <a:srgbClr val="000000"/>
              </a:solidFill>
              <a:uFillTx/>
              <a:latin typeface="Calibri" pitchFamily="34"/>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5</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Italie, Tunisie*</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ea typeface="Calibri"/>
              <a:cs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solidFill>
                <a:srgbClr val="000000"/>
              </a:solidFill>
              <a:highlight>
                <a:srgbClr val="FFFF00"/>
              </a:highlight>
              <a:uFillTx/>
              <a:latin typeface="Calibri"/>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CA" sz="2400" b="1" i="0" u="none" strike="noStrike" kern="1200" cap="none" spc="0" baseline="0" dirty="0">
              <a:solidFill>
                <a:srgbClr val="000000"/>
              </a:solidFill>
              <a:highlight>
                <a:srgbClr val="FFFF00"/>
              </a:highlight>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endParaRPr>
          </a:p>
        </p:txBody>
      </p:sp>
      <p:pic>
        <p:nvPicPr>
          <p:cNvPr id="5" name="Picture 2">
            <a:extLst>
              <a:ext uri="{FF2B5EF4-FFF2-40B4-BE49-F238E27FC236}">
                <a16:creationId xmlns:a16="http://schemas.microsoft.com/office/drawing/2014/main" id="{997971F6-E3F3-666E-AC92-4842CE9AB44A}"/>
              </a:ext>
            </a:extLst>
          </p:cNvPr>
          <p:cNvPicPr>
            <a:picLocks noChangeAspect="1"/>
          </p:cNvPicPr>
          <p:nvPr/>
        </p:nvPicPr>
        <p:blipFill>
          <a:blip r:embed="rId4"/>
          <a:stretch>
            <a:fillRect/>
          </a:stretch>
        </p:blipFill>
        <p:spPr>
          <a:xfrm>
            <a:off x="4281577" y="4004953"/>
            <a:ext cx="7756690" cy="2370655"/>
          </a:xfrm>
          <a:prstGeom prst="rect">
            <a:avLst/>
          </a:prstGeom>
          <a:noFill/>
          <a:ln w="28575" cap="flat">
            <a:solidFill>
              <a:srgbClr val="000000"/>
            </a:solidFill>
            <a:prstDash val="solid"/>
            <a:miter/>
          </a:ln>
        </p:spPr>
      </p:pic>
      <p:sp>
        <p:nvSpPr>
          <p:cNvPr id="6" name="Rectangle 6">
            <a:extLst>
              <a:ext uri="{FF2B5EF4-FFF2-40B4-BE49-F238E27FC236}">
                <a16:creationId xmlns:a16="http://schemas.microsoft.com/office/drawing/2014/main" id="{49DBFE1A-ABAC-0C43-3630-CADC41106685}"/>
              </a:ext>
            </a:extLst>
          </p:cNvPr>
          <p:cNvSpPr/>
          <p:nvPr/>
        </p:nvSpPr>
        <p:spPr>
          <a:xfrm>
            <a:off x="10893283" y="4190137"/>
            <a:ext cx="1033674" cy="1423483"/>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C5D11F-D21B-3DF5-30D6-E7E36DC8BE48}"/>
              </a:ext>
            </a:extLst>
          </p:cNvPr>
          <p:cNvPicPr>
            <a:picLocks noChangeAspect="1"/>
          </p:cNvPicPr>
          <p:nvPr/>
        </p:nvPicPr>
        <p:blipFill>
          <a:blip r:embed="rId3"/>
          <a:stretch>
            <a:fillRect/>
          </a:stretch>
        </p:blipFill>
        <p:spPr>
          <a:xfrm>
            <a:off x="337062" y="1263634"/>
            <a:ext cx="10782379" cy="3924329"/>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0D640B7E-9CA9-7F14-4DE9-8F2FC7B1CF46}"/>
              </a:ext>
            </a:extLst>
          </p:cNvPr>
          <p:cNvSpPr>
            <a:spLocks noGrp="1"/>
          </p:cNvSpPr>
          <p:nvPr>
            <p:ph type="title"/>
          </p:nvPr>
        </p:nvSpPr>
        <p:spPr>
          <a:xfrm>
            <a:off x="130175" y="61512"/>
            <a:ext cx="10515600" cy="1042988"/>
          </a:xfrm>
        </p:spPr>
        <p:txBody>
          <a:bodyPr/>
          <a:lstStyle/>
          <a:p>
            <a:pPr>
              <a:defRPr/>
            </a:pPr>
            <a:r>
              <a:rPr lang="en-US" sz="3200" dirty="0"/>
              <a:t>Le virus de la fièvre </a:t>
            </a:r>
            <a:r>
              <a:rPr lang="en-US" sz="3200" dirty="0" err="1"/>
              <a:t>catarrhale</a:t>
            </a:r>
            <a:r>
              <a:rPr lang="en-US" sz="3200" dirty="0"/>
              <a:t> du mouton en Europe</a:t>
            </a:r>
            <a:endParaRPr lang="en-CA" sz="3200" dirty="0"/>
          </a:p>
        </p:txBody>
      </p:sp>
      <p:sp>
        <p:nvSpPr>
          <p:cNvPr id="28675" name="Content Placeholder 9">
            <a:extLst>
              <a:ext uri="{FF2B5EF4-FFF2-40B4-BE49-F238E27FC236}">
                <a16:creationId xmlns:a16="http://schemas.microsoft.com/office/drawing/2014/main" id="{3CD66C0E-E8B5-0C85-83DC-64796476546D}"/>
              </a:ext>
            </a:extLst>
          </p:cNvPr>
          <p:cNvSpPr>
            <a:spLocks noGrp="1"/>
          </p:cNvSpPr>
          <p:nvPr>
            <p:ph sz="half" idx="1"/>
          </p:nvPr>
        </p:nvSpPr>
        <p:spPr>
          <a:xfrm>
            <a:off x="219075" y="590550"/>
            <a:ext cx="8121650" cy="5676900"/>
          </a:xfrm>
        </p:spPr>
        <p:txBody>
          <a:bodyPr/>
          <a:lstStyle/>
          <a:p>
            <a:endParaRPr lang="en-CA" altLang="en-US"/>
          </a:p>
          <a:p>
            <a:pPr lvl="1"/>
            <a:endParaRPr lang="en-CA" altLang="en-US"/>
          </a:p>
        </p:txBody>
      </p:sp>
      <p:sp>
        <p:nvSpPr>
          <p:cNvPr id="28676" name="TextBox 7">
            <a:extLst>
              <a:ext uri="{FF2B5EF4-FFF2-40B4-BE49-F238E27FC236}">
                <a16:creationId xmlns:a16="http://schemas.microsoft.com/office/drawing/2014/main" id="{4AF51E21-05A6-6AA7-D62E-E7E0165C963B}"/>
              </a:ext>
            </a:extLst>
          </p:cNvPr>
          <p:cNvSpPr txBox="1">
            <a:spLocks noChangeArrowheads="1"/>
          </p:cNvSpPr>
          <p:nvPr/>
        </p:nvSpPr>
        <p:spPr bwMode="auto">
          <a:xfrm>
            <a:off x="219075" y="6252361"/>
            <a:ext cx="631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4"/>
              </a:rPr>
              <a:t>Empres-Plus</a:t>
            </a:r>
            <a:endParaRPr lang="en-CA" altLang="en-US" sz="1800" dirty="0"/>
          </a:p>
        </p:txBody>
      </p:sp>
      <p:sp>
        <p:nvSpPr>
          <p:cNvPr id="28679" name="TextBox 16">
            <a:extLst>
              <a:ext uri="{FF2B5EF4-FFF2-40B4-BE49-F238E27FC236}">
                <a16:creationId xmlns:a16="http://schemas.microsoft.com/office/drawing/2014/main" id="{452EC3CD-3362-F9F4-554E-8A4A71F0A7C5}"/>
              </a:ext>
            </a:extLst>
          </p:cNvPr>
          <p:cNvSpPr txBox="1">
            <a:spLocks noChangeArrowheads="1"/>
          </p:cNvSpPr>
          <p:nvPr/>
        </p:nvSpPr>
        <p:spPr bwMode="auto">
          <a:xfrm>
            <a:off x="3255927" y="6267450"/>
            <a:ext cx="4527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t>Cas de BTV du 15 octobre 2025 au 6 janvier 2026</a:t>
            </a:r>
          </a:p>
        </p:txBody>
      </p:sp>
      <p:pic>
        <p:nvPicPr>
          <p:cNvPr id="3" name="Picture 2">
            <a:extLst>
              <a:ext uri="{FF2B5EF4-FFF2-40B4-BE49-F238E27FC236}">
                <a16:creationId xmlns:a16="http://schemas.microsoft.com/office/drawing/2014/main" id="{AC8D2498-4CD5-6160-1C4D-44FA098A3ED9}"/>
              </a:ext>
            </a:extLst>
          </p:cNvPr>
          <p:cNvPicPr>
            <a:picLocks noChangeAspect="1"/>
          </p:cNvPicPr>
          <p:nvPr/>
        </p:nvPicPr>
        <p:blipFill>
          <a:blip r:embed="rId5"/>
          <a:stretch>
            <a:fillRect/>
          </a:stretch>
        </p:blipFill>
        <p:spPr>
          <a:xfrm>
            <a:off x="7452865" y="2792071"/>
            <a:ext cx="4095189" cy="32608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351993-DF08-364A-ED57-157DF886E550}"/>
              </a:ext>
            </a:extLst>
          </p:cNvPr>
          <p:cNvPicPr>
            <a:picLocks noChangeAspect="1"/>
          </p:cNvPicPr>
          <p:nvPr/>
        </p:nvPicPr>
        <p:blipFill>
          <a:blip r:embed="rId3"/>
          <a:stretch>
            <a:fillRect/>
          </a:stretch>
        </p:blipFill>
        <p:spPr>
          <a:xfrm>
            <a:off x="838200" y="715786"/>
            <a:ext cx="10910923" cy="6129975"/>
          </a:xfrm>
          <a:prstGeom prst="rect">
            <a:avLst/>
          </a:prstGeom>
        </p:spPr>
      </p:pic>
      <p:sp>
        <p:nvSpPr>
          <p:cNvPr id="2" name="Title 1">
            <a:extLst>
              <a:ext uri="{FF2B5EF4-FFF2-40B4-BE49-F238E27FC236}">
                <a16:creationId xmlns:a16="http://schemas.microsoft.com/office/drawing/2014/main" id="{7886BDFA-92CA-D625-FFE2-922829B78F9F}"/>
              </a:ext>
            </a:extLst>
          </p:cNvPr>
          <p:cNvSpPr>
            <a:spLocks noGrp="1"/>
          </p:cNvSpPr>
          <p:nvPr>
            <p:ph type="title"/>
          </p:nvPr>
        </p:nvSpPr>
        <p:spPr>
          <a:xfrm>
            <a:off x="838200" y="66675"/>
            <a:ext cx="10515600" cy="820738"/>
          </a:xfrm>
        </p:spPr>
        <p:txBody>
          <a:bodyPr/>
          <a:lstStyle/>
          <a:p>
            <a:pPr>
              <a:defRPr/>
            </a:pPr>
            <a:r>
              <a:rPr lang="en-CA" dirty="0"/>
              <a:t>Fièvre aphteuse – Tendance des risques</a:t>
            </a:r>
          </a:p>
        </p:txBody>
      </p:sp>
      <p:sp>
        <p:nvSpPr>
          <p:cNvPr id="34820" name="Slide Number Placeholder 4">
            <a:extLst>
              <a:ext uri="{FF2B5EF4-FFF2-40B4-BE49-F238E27FC236}">
                <a16:creationId xmlns:a16="http://schemas.microsoft.com/office/drawing/2014/main" id="{5FF98118-D4BD-1F19-1FBC-F04A66DF86F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BF8EA62-E2A5-45EA-9EF6-CE93F040BFB8}" type="slidenum">
              <a:rPr lang="en-US" altLang="en-US" sz="1200" smtClean="0">
                <a:solidFill>
                  <a:srgbClr val="898989"/>
                </a:solidFill>
              </a:rPr>
              <a:t>13</a:t>
            </a:fld>
            <a:endParaRPr lang="en-US" altLang="en-US" sz="1200">
              <a:solidFill>
                <a:srgbClr val="898989"/>
              </a:solidFill>
            </a:endParaRPr>
          </a:p>
        </p:txBody>
      </p:sp>
      <p:sp>
        <p:nvSpPr>
          <p:cNvPr id="14" name="Rectangle 13">
            <a:extLst>
              <a:ext uri="{FF2B5EF4-FFF2-40B4-BE49-F238E27FC236}">
                <a16:creationId xmlns:a16="http://schemas.microsoft.com/office/drawing/2014/main" id="{9B10F45C-3104-80CC-748F-009B44AD0DE1}"/>
              </a:ext>
            </a:extLst>
          </p:cNvPr>
          <p:cNvSpPr/>
          <p:nvPr/>
        </p:nvSpPr>
        <p:spPr>
          <a:xfrm>
            <a:off x="5530850" y="2792413"/>
            <a:ext cx="1000090" cy="296086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2" name="Rectangle 14">
            <a:extLst>
              <a:ext uri="{FF2B5EF4-FFF2-40B4-BE49-F238E27FC236}">
                <a16:creationId xmlns:a16="http://schemas.microsoft.com/office/drawing/2014/main" id="{816E7DAE-EAEF-84F5-E8EA-AA34C61068D2}"/>
              </a:ext>
            </a:extLst>
          </p:cNvPr>
          <p:cNvSpPr>
            <a:spLocks noChangeArrowheads="1"/>
          </p:cNvSpPr>
          <p:nvPr/>
        </p:nvSpPr>
        <p:spPr bwMode="auto">
          <a:xfrm>
            <a:off x="8486775" y="2792413"/>
            <a:ext cx="601663" cy="296086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3" name="Text Box 4">
            <a:extLst>
              <a:ext uri="{FF2B5EF4-FFF2-40B4-BE49-F238E27FC236}">
                <a16:creationId xmlns:a16="http://schemas.microsoft.com/office/drawing/2014/main" id="{5A92ED56-B051-6DC5-2D43-3ACABE4022E7}"/>
              </a:ext>
            </a:extLst>
          </p:cNvPr>
          <p:cNvSpPr txBox="1">
            <a:spLocks noChangeArrowheads="1"/>
          </p:cNvSpPr>
          <p:nvPr/>
        </p:nvSpPr>
        <p:spPr bwMode="auto">
          <a:xfrm>
            <a:off x="7287508" y="2262187"/>
            <a:ext cx="10906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dirty="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dirty="0" err="1">
                <a:ea typeface="Calibri" panose="020F0502020204030204" pitchFamily="34" charset="0"/>
                <a:cs typeface="Times New Roman" panose="02020603050405020304" pitchFamily="18" charset="0"/>
              </a:rPr>
              <a:t>Indonésie</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34824" name="Text Box 3">
            <a:extLst>
              <a:ext uri="{FF2B5EF4-FFF2-40B4-BE49-F238E27FC236}">
                <a16:creationId xmlns:a16="http://schemas.microsoft.com/office/drawing/2014/main" id="{F420E4D5-9954-1498-EAC2-516525A37939}"/>
              </a:ext>
            </a:extLst>
          </p:cNvPr>
          <p:cNvSpPr txBox="1">
            <a:spLocks noChangeArrowheads="1"/>
          </p:cNvSpPr>
          <p:nvPr/>
        </p:nvSpPr>
        <p:spPr bwMode="auto">
          <a:xfrm>
            <a:off x="5530850" y="221773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COVID</a:t>
            </a:r>
            <a:endParaRPr lang="en-CA" altLang="en-US" sz="1600">
              <a:latin typeface="Arial" panose="020B0604020202020204" pitchFamily="34" charset="0"/>
              <a:ea typeface="Calibri" panose="020F0502020204030204" pitchFamily="34" charset="0"/>
              <a:cs typeface="Times New Roman" panose="02020603050405020304" pitchFamily="18" charset="0"/>
            </a:endParaRPr>
          </a:p>
        </p:txBody>
      </p:sp>
      <p:sp>
        <p:nvSpPr>
          <p:cNvPr id="34825" name="Rectangle 17">
            <a:extLst>
              <a:ext uri="{FF2B5EF4-FFF2-40B4-BE49-F238E27FC236}">
                <a16:creationId xmlns:a16="http://schemas.microsoft.com/office/drawing/2014/main" id="{057297BA-7FD8-2D53-CB19-D8108047025C}"/>
              </a:ext>
            </a:extLst>
          </p:cNvPr>
          <p:cNvSpPr>
            <a:spLocks noChangeArrowheads="1"/>
          </p:cNvSpPr>
          <p:nvPr/>
        </p:nvSpPr>
        <p:spPr bwMode="auto">
          <a:xfrm>
            <a:off x="7567577" y="2792412"/>
            <a:ext cx="684248" cy="2960863"/>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6" name="Text Box 5">
            <a:extLst>
              <a:ext uri="{FF2B5EF4-FFF2-40B4-BE49-F238E27FC236}">
                <a16:creationId xmlns:a16="http://schemas.microsoft.com/office/drawing/2014/main" id="{20FFD7C6-923E-C792-515B-2ED9ACF88C6A}"/>
              </a:ext>
            </a:extLst>
          </p:cNvPr>
          <p:cNvSpPr txBox="1">
            <a:spLocks noChangeArrowheads="1"/>
          </p:cNvSpPr>
          <p:nvPr/>
        </p:nvSpPr>
        <p:spPr bwMode="auto">
          <a:xfrm>
            <a:off x="8136708" y="2189163"/>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Moyen-Orient</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3337DF54-D37C-68B9-D262-D664998BD089}"/>
              </a:ext>
            </a:extLst>
          </p:cNvPr>
          <p:cNvSpPr/>
          <p:nvPr/>
        </p:nvSpPr>
        <p:spPr>
          <a:xfrm>
            <a:off x="10512425" y="345916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8" name="Text Box 7">
            <a:extLst>
              <a:ext uri="{FF2B5EF4-FFF2-40B4-BE49-F238E27FC236}">
                <a16:creationId xmlns:a16="http://schemas.microsoft.com/office/drawing/2014/main" id="{E858C9CB-C6BD-4BF6-54A9-657D0638484A}"/>
              </a:ext>
            </a:extLst>
          </p:cNvPr>
          <p:cNvSpPr txBox="1">
            <a:spLocks noChangeArrowheads="1"/>
          </p:cNvSpPr>
          <p:nvPr/>
        </p:nvSpPr>
        <p:spPr bwMode="auto">
          <a:xfrm>
            <a:off x="9898062" y="3095625"/>
            <a:ext cx="115084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dirty="0" err="1">
                <a:ea typeface="Calibri" panose="020F0502020204030204" pitchFamily="34" charset="0"/>
                <a:cs typeface="Times New Roman" panose="02020603050405020304" pitchFamily="18" charset="0"/>
              </a:rPr>
              <a:t>Allemagne</a:t>
            </a:r>
            <a:r>
              <a:rPr lang="en-CA" altLang="en-US" sz="1100" dirty="0">
                <a:ea typeface="Calibri" panose="020F0502020204030204" pitchFamily="34" charset="0"/>
                <a:cs typeface="Times New Roman" panose="02020603050405020304" pitchFamily="18" charset="0"/>
              </a:rPr>
              <a:t> </a:t>
            </a:r>
            <a:endParaRPr lang="en-CA" altLang="en-US"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6318CEC9-8328-E652-EBA0-4E63549C651E}"/>
              </a:ext>
            </a:extLst>
          </p:cNvPr>
          <p:cNvSpPr/>
          <p:nvPr/>
        </p:nvSpPr>
        <p:spPr>
          <a:xfrm>
            <a:off x="10645775" y="2520950"/>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30" name="Text Box 7">
            <a:extLst>
              <a:ext uri="{FF2B5EF4-FFF2-40B4-BE49-F238E27FC236}">
                <a16:creationId xmlns:a16="http://schemas.microsoft.com/office/drawing/2014/main" id="{6B93F34E-47FC-58FA-CEDE-B8DD7EA4D9C6}"/>
              </a:ext>
            </a:extLst>
          </p:cNvPr>
          <p:cNvSpPr txBox="1">
            <a:spLocks noChangeArrowheads="1"/>
          </p:cNvSpPr>
          <p:nvPr/>
        </p:nvSpPr>
        <p:spPr bwMode="auto">
          <a:xfrm>
            <a:off x="10074275" y="2189163"/>
            <a:ext cx="1052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Hongrie</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FFA4FF8B-7E10-C83F-593E-A03177B87FA7}"/>
              </a:ext>
            </a:extLst>
          </p:cNvPr>
          <p:cNvSpPr/>
          <p:nvPr/>
        </p:nvSpPr>
        <p:spPr>
          <a:xfrm>
            <a:off x="10731500" y="158591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FC283E94-B89B-F8E0-7454-B8B696A15B21}"/>
              </a:ext>
            </a:extLst>
          </p:cNvPr>
          <p:cNvSpPr txBox="1">
            <a:spLocks noChangeArrowheads="1"/>
          </p:cNvSpPr>
          <p:nvPr/>
        </p:nvSpPr>
        <p:spPr bwMode="auto">
          <a:xfrm>
            <a:off x="10263188" y="1314450"/>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Slovaquie</a:t>
            </a:r>
            <a:endParaRPr lang="en-CA" altLang="en-US" sz="1800" dirty="0">
              <a:latin typeface="+mn-lt"/>
              <a:ea typeface="Calibri" panose="020F0502020204030204" pitchFamily="34" charset="0"/>
              <a:cs typeface="Times New Roman" panose="02020603050405020304" pitchFamily="18" charset="0"/>
            </a:endParaRPr>
          </a:p>
        </p:txBody>
      </p:sp>
      <p:sp>
        <p:nvSpPr>
          <p:cNvPr id="34833" name="Rectangle 17">
            <a:extLst>
              <a:ext uri="{FF2B5EF4-FFF2-40B4-BE49-F238E27FC236}">
                <a16:creationId xmlns:a16="http://schemas.microsoft.com/office/drawing/2014/main" id="{537FA0C0-AC7E-C4D2-FB8A-DD2102303110}"/>
              </a:ext>
            </a:extLst>
          </p:cNvPr>
          <p:cNvSpPr>
            <a:spLocks noChangeArrowheads="1"/>
          </p:cNvSpPr>
          <p:nvPr/>
        </p:nvSpPr>
        <p:spPr bwMode="auto">
          <a:xfrm>
            <a:off x="11034813" y="3841955"/>
            <a:ext cx="601663" cy="191132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2CE9965A-993C-88CA-28FE-DDB5FBD2CE32}"/>
              </a:ext>
            </a:extLst>
          </p:cNvPr>
          <p:cNvSpPr txBox="1">
            <a:spLocks noChangeArrowheads="1"/>
          </p:cNvSpPr>
          <p:nvPr/>
        </p:nvSpPr>
        <p:spPr bwMode="auto">
          <a:xfrm>
            <a:off x="11048910" y="3000796"/>
            <a:ext cx="888242" cy="1172077"/>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Moyen-Orient</a:t>
            </a:r>
            <a:endParaRPr lang="en-CA" altLang="en-US" sz="1600" b="1" dirty="0">
              <a:latin typeface="+mn-l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C3B91F-763B-D57F-48D9-AF2643F2A864}"/>
              </a:ext>
            </a:extLst>
          </p:cNvPr>
          <p:cNvSpPr>
            <a:spLocks noGrp="1"/>
          </p:cNvSpPr>
          <p:nvPr>
            <p:ph type="title"/>
          </p:nvPr>
        </p:nvSpPr>
        <p:spPr>
          <a:xfrm>
            <a:off x="47167" y="0"/>
            <a:ext cx="11306633" cy="1045030"/>
          </a:xfrm>
        </p:spPr>
        <p:txBody>
          <a:bodyPr/>
          <a:lstStyle/>
          <a:p>
            <a:r>
              <a:rPr lang="en-CA" sz="4000" dirty="0"/>
              <a:t>Cas de fièvre aphteuse signalés par FAO </a:t>
            </a:r>
            <a:r>
              <a:rPr lang="en-CA" sz="4000" dirty="0" err="1"/>
              <a:t>Empres-i </a:t>
            </a:r>
            <a:r>
              <a:rPr lang="en-CA" sz="1600" dirty="0"/>
              <a:t>(depuis le 15 octobre 2025)</a:t>
            </a:r>
            <a:endParaRPr lang="en-CA" sz="1600" b="1" dirty="0"/>
          </a:p>
        </p:txBody>
      </p:sp>
      <p:sp>
        <p:nvSpPr>
          <p:cNvPr id="4" name="Content Placeholder 3">
            <a:extLst>
              <a:ext uri="{FF2B5EF4-FFF2-40B4-BE49-F238E27FC236}">
                <a16:creationId xmlns:a16="http://schemas.microsoft.com/office/drawing/2014/main" id="{F9F0C421-E55F-2166-C202-135EA4236133}"/>
              </a:ext>
            </a:extLst>
          </p:cNvPr>
          <p:cNvSpPr>
            <a:spLocks noGrp="1"/>
          </p:cNvSpPr>
          <p:nvPr>
            <p:ph sz="half" idx="2"/>
          </p:nvPr>
        </p:nvSpPr>
        <p:spPr>
          <a:xfrm>
            <a:off x="6902245" y="1045030"/>
            <a:ext cx="5351778" cy="4351338"/>
          </a:xfrm>
        </p:spPr>
        <p:txBody>
          <a:bodyPr/>
          <a:lstStyle/>
          <a:p>
            <a:pPr marL="0" indent="0">
              <a:buNone/>
            </a:pPr>
            <a:r>
              <a:rPr lang="en-CA" b="1" dirty="0"/>
              <a:t>Asie (</a:t>
            </a:r>
            <a:r>
              <a:rPr lang="en-CA" dirty="0"/>
              <a:t>sous-estimations</a:t>
            </a:r>
            <a:r>
              <a:rPr lang="en-CA" b="1" dirty="0"/>
              <a:t>)</a:t>
            </a:r>
          </a:p>
          <a:p>
            <a:r>
              <a:rPr lang="en-CA" sz="2400" dirty="0"/>
              <a:t>Azerbaïdjan* (1 SAT-1)</a:t>
            </a:r>
          </a:p>
          <a:p>
            <a:r>
              <a:rPr lang="en-CA" sz="2400" dirty="0"/>
              <a:t>Chypre* (1 SAT-1) </a:t>
            </a:r>
          </a:p>
          <a:p>
            <a:r>
              <a:rPr lang="en-CA" sz="2400" dirty="0"/>
              <a:t>Indonésie (9 sans sérotype)</a:t>
            </a:r>
          </a:p>
          <a:p>
            <a:r>
              <a:rPr lang="en-CA" sz="2400" dirty="0"/>
              <a:t>Iran* (1 SAT-1)</a:t>
            </a:r>
          </a:p>
          <a:p>
            <a:r>
              <a:rPr lang="en-CA" sz="2400" dirty="0"/>
              <a:t>Liban* (53 sans sérotype)</a:t>
            </a:r>
          </a:p>
          <a:p>
            <a:r>
              <a:rPr lang="en-CA" sz="2400" dirty="0"/>
              <a:t>Mongolie (1 O)</a:t>
            </a:r>
          </a:p>
          <a:p>
            <a:pPr marL="0" indent="0">
              <a:buNone/>
            </a:pPr>
            <a:r>
              <a:rPr lang="en-CA" b="1" dirty="0"/>
              <a:t>Afrique</a:t>
            </a:r>
          </a:p>
          <a:p>
            <a:r>
              <a:rPr lang="en-CA" sz="2400" dirty="0"/>
              <a:t>Swaziland (38 SAT-1, 4 SAT-2)</a:t>
            </a:r>
          </a:p>
          <a:p>
            <a:r>
              <a:rPr lang="en-CA" sz="2400" dirty="0"/>
              <a:t>Afrique du Sud (182 SAT-2)</a:t>
            </a:r>
          </a:p>
          <a:p>
            <a:r>
              <a:rPr lang="en-CA" sz="2400" dirty="0"/>
              <a:t>Mozambique* (1 SAT-1)</a:t>
            </a:r>
          </a:p>
          <a:p>
            <a:r>
              <a:rPr lang="en-CA" sz="2400" dirty="0"/>
              <a:t>Égypte (SAT-1)</a:t>
            </a:r>
          </a:p>
        </p:txBody>
      </p:sp>
      <p:sp>
        <p:nvSpPr>
          <p:cNvPr id="5" name="Slide Number Placeholder 4">
            <a:extLst>
              <a:ext uri="{FF2B5EF4-FFF2-40B4-BE49-F238E27FC236}">
                <a16:creationId xmlns:a16="http://schemas.microsoft.com/office/drawing/2014/main" id="{29B9F51D-5907-F509-BA40-A27CC6005AAD}"/>
              </a:ext>
            </a:extLst>
          </p:cNvPr>
          <p:cNvSpPr>
            <a:spLocks noGrp="1"/>
          </p:cNvSpPr>
          <p:nvPr>
            <p:ph type="sldNum" sz="quarter" idx="12"/>
          </p:nvPr>
        </p:nvSpPr>
        <p:spPr>
          <a:xfrm>
            <a:off x="8610600" y="63563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solidFill>
                  <a:schemeClr val="tx1"/>
                </a:solidFill>
              </a:rPr>
              <a:t>14</a:t>
            </a:fld>
            <a:endParaRPr lang="en-US" dirty="0">
              <a:solidFill>
                <a:schemeClr val="tx1"/>
              </a:solidFill>
            </a:endParaRPr>
          </a:p>
        </p:txBody>
      </p:sp>
      <p:sp>
        <p:nvSpPr>
          <p:cNvPr id="10" name="TextBox 9">
            <a:extLst>
              <a:ext uri="{FF2B5EF4-FFF2-40B4-BE49-F238E27FC236}">
                <a16:creationId xmlns:a16="http://schemas.microsoft.com/office/drawing/2014/main" id="{1CF20820-F2DC-D315-6AF2-1E66985F9EF9}"/>
              </a:ext>
            </a:extLst>
          </p:cNvPr>
          <p:cNvSpPr txBox="1"/>
          <p:nvPr/>
        </p:nvSpPr>
        <p:spPr>
          <a:xfrm>
            <a:off x="233989" y="6191530"/>
            <a:ext cx="6169980" cy="369332"/>
          </a:xfrm>
          <a:prstGeom prst="rect">
            <a:avLst/>
          </a:prstGeom>
          <a:noFill/>
        </p:spPr>
        <p:txBody>
          <a:bodyPr wrap="square">
            <a:spAutoFit/>
          </a:bodyPr>
          <a:lstStyle/>
          <a:p>
            <a:r>
              <a:rPr lang="en-CA" b="1" dirty="0">
                <a:hlinkClick r:id="rId3"/>
              </a:rPr>
              <a:t>https://empres-i.apps.fao.org/general</a:t>
            </a:r>
            <a:r>
              <a:rPr lang="en-CA" b="1" dirty="0"/>
              <a:t> </a:t>
            </a:r>
          </a:p>
        </p:txBody>
      </p:sp>
      <p:graphicFrame>
        <p:nvGraphicFramePr>
          <p:cNvPr id="9" name="Content Placeholder 8">
            <a:extLst>
              <a:ext uri="{FF2B5EF4-FFF2-40B4-BE49-F238E27FC236}">
                <a16:creationId xmlns:a16="http://schemas.microsoft.com/office/drawing/2014/main" id="{FE7ACB08-AD81-F0BF-A8BF-E29B72B3DF84}"/>
              </a:ext>
            </a:extLst>
          </p:cNvPr>
          <p:cNvGraphicFramePr>
            <a:graphicFrameLocks noGrp="1"/>
          </p:cNvGraphicFramePr>
          <p:nvPr>
            <p:ph sz="half" idx="1"/>
          </p:nvPr>
        </p:nvGraphicFramePr>
        <p:xfrm>
          <a:off x="838200" y="3750788"/>
          <a:ext cx="5181600" cy="501012"/>
        </p:xfrm>
        <a:graphic>
          <a:graphicData uri="http://schemas.openxmlformats.org/drawingml/2006/table">
            <a:tbl>
              <a:tblPr/>
              <a:tblGrid>
                <a:gridCol w="5181600">
                  <a:extLst>
                    <a:ext uri="{9D8B030D-6E8A-4147-A177-3AD203B41FA5}">
                      <a16:colId xmlns:a16="http://schemas.microsoft.com/office/drawing/2014/main" val="2729936126"/>
                    </a:ext>
                  </a:extLst>
                </a:gridCol>
              </a:tblGrid>
              <a:tr h="501012">
                <a:tc>
                  <a:txBody>
                    <a:bodyPr/>
                    <a:lstStyle/>
                    <a:p>
                      <a:br>
                        <a:rPr lang="en-CA" sz="1400" dirty="0">
                          <a:effectLst/>
                        </a:rPr>
                      </a:br>
                      <a:r>
                        <a:rPr lang="en-CA" sz="1400" dirty="0">
                          <a:effectLst/>
                        </a:rPr>
                        <a:t>53</a:t>
                      </a:r>
                    </a:p>
                  </a:txBody>
                  <a:tcPr marL="71573" marR="71573" marT="35787" marB="35787" anchor="ctr">
                    <a:lnL>
                      <a:noFill/>
                    </a:lnL>
                    <a:lnR>
                      <a:noFill/>
                    </a:lnR>
                    <a:lnT>
                      <a:noFill/>
                    </a:lnT>
                    <a:lnB>
                      <a:noFill/>
                    </a:lnB>
                    <a:solidFill>
                      <a:srgbClr val="FFFFFF"/>
                    </a:solidFill>
                  </a:tcPr>
                </a:tc>
                <a:extLst>
                  <a:ext uri="{0D108BD9-81ED-4DB2-BD59-A6C34878D82A}">
                    <a16:rowId xmlns:a16="http://schemas.microsoft.com/office/drawing/2014/main" val="719839325"/>
                  </a:ext>
                </a:extLst>
              </a:tr>
            </a:tbl>
          </a:graphicData>
        </a:graphic>
      </p:graphicFrame>
      <p:pic>
        <p:nvPicPr>
          <p:cNvPr id="6" name="Picture 5">
            <a:extLst>
              <a:ext uri="{FF2B5EF4-FFF2-40B4-BE49-F238E27FC236}">
                <a16:creationId xmlns:a16="http://schemas.microsoft.com/office/drawing/2014/main" id="{5B880F98-EBBE-B7CC-4D3D-C7D6404A0B39}"/>
              </a:ext>
            </a:extLst>
          </p:cNvPr>
          <p:cNvPicPr>
            <a:picLocks noChangeAspect="1"/>
          </p:cNvPicPr>
          <p:nvPr/>
        </p:nvPicPr>
        <p:blipFill>
          <a:blip r:embed="rId4"/>
          <a:stretch>
            <a:fillRect/>
          </a:stretch>
        </p:blipFill>
        <p:spPr>
          <a:xfrm>
            <a:off x="233989" y="1099073"/>
            <a:ext cx="6390022" cy="4952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39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93FE1B-64C0-8A09-C0F4-740D3CC8BD64}"/>
              </a:ext>
            </a:extLst>
          </p:cNvPr>
          <p:cNvPicPr>
            <a:picLocks noChangeAspect="1"/>
          </p:cNvPicPr>
          <p:nvPr/>
        </p:nvPicPr>
        <p:blipFill>
          <a:blip r:embed="rId3"/>
          <a:stretch>
            <a:fillRect/>
          </a:stretch>
        </p:blipFill>
        <p:spPr>
          <a:xfrm>
            <a:off x="9840650" y="1295748"/>
            <a:ext cx="875923" cy="4114799"/>
          </a:xfrm>
          <a:prstGeom prst="rect">
            <a:avLst/>
          </a:prstGeom>
        </p:spPr>
      </p:pic>
      <p:sp>
        <p:nvSpPr>
          <p:cNvPr id="2" name="Title 1">
            <a:extLst>
              <a:ext uri="{FF2B5EF4-FFF2-40B4-BE49-F238E27FC236}">
                <a16:creationId xmlns:a16="http://schemas.microsoft.com/office/drawing/2014/main" id="{00732F71-2F7D-6E06-0969-CF05E2025058}"/>
              </a:ext>
            </a:extLst>
          </p:cNvPr>
          <p:cNvSpPr>
            <a:spLocks noGrp="1"/>
          </p:cNvSpPr>
          <p:nvPr>
            <p:ph type="title"/>
          </p:nvPr>
        </p:nvSpPr>
        <p:spPr>
          <a:xfrm>
            <a:off x="119746" y="125489"/>
            <a:ext cx="10515600" cy="1325563"/>
          </a:xfrm>
        </p:spPr>
        <p:txBody>
          <a:bodyPr/>
          <a:lstStyle/>
          <a:p>
            <a:r>
              <a:rPr lang="en-CA" sz="4000" dirty="0">
                <a:hlinkClick r:id="rId4"/>
              </a:rPr>
              <a:t>Fièvre aphteuse en Afrique du Nord et au Moyen-Orient - GOV.UK</a:t>
            </a:r>
            <a:endParaRPr lang="en-CA" sz="4000" dirty="0"/>
          </a:p>
        </p:txBody>
      </p:sp>
      <p:sp>
        <p:nvSpPr>
          <p:cNvPr id="13" name="Content Placeholder 12">
            <a:extLst>
              <a:ext uri="{FF2B5EF4-FFF2-40B4-BE49-F238E27FC236}">
                <a16:creationId xmlns:a16="http://schemas.microsoft.com/office/drawing/2014/main" id="{20989E66-C18D-4979-361E-9BDD9541B919}"/>
              </a:ext>
            </a:extLst>
          </p:cNvPr>
          <p:cNvSpPr>
            <a:spLocks noGrp="1"/>
          </p:cNvSpPr>
          <p:nvPr>
            <p:ph sz="half" idx="1"/>
          </p:nvPr>
        </p:nvSpPr>
        <p:spPr>
          <a:xfrm>
            <a:off x="838200" y="1825625"/>
            <a:ext cx="5181600" cy="3808259"/>
          </a:xfrm>
        </p:spPr>
        <p:txBody>
          <a:bodyPr/>
          <a:lstStyle/>
          <a:p>
            <a:r>
              <a:rPr lang="en-CA" dirty="0"/>
              <a:t>Liban</a:t>
            </a:r>
          </a:p>
          <a:p>
            <a:pPr lvl="1"/>
            <a:r>
              <a:rPr lang="en-CA" dirty="0">
                <a:hlinkClick r:id="rId5"/>
              </a:rPr>
              <a:t>WAHIS </a:t>
            </a:r>
            <a:r>
              <a:rPr lang="en-CA" dirty="0"/>
              <a:t>– 53 cas au total au 7 janvier</a:t>
            </a:r>
          </a:p>
          <a:p>
            <a:r>
              <a:rPr lang="en-CA" dirty="0"/>
              <a:t>Chypre</a:t>
            </a:r>
          </a:p>
          <a:p>
            <a:pPr lvl="1"/>
            <a:r>
              <a:rPr lang="en-CA" dirty="0"/>
              <a:t>Aucun rapport officiel à l'OIE</a:t>
            </a:r>
          </a:p>
          <a:p>
            <a:pPr lvl="1"/>
            <a:r>
              <a:rPr lang="en-CA" dirty="0"/>
              <a:t>Les médias font état d'un cas de SAT-1 </a:t>
            </a:r>
          </a:p>
          <a:p>
            <a:pPr lvl="1"/>
            <a:r>
              <a:rPr lang="en-CA" sz="1400" dirty="0">
                <a:hlinkClick r:id="rId6"/>
              </a:rPr>
              <a:t>Ministère de l'Agriculture : épidémie de fièvre aphteuse confirmée, plan d'action d'urgence en vigueur - Journal </a:t>
            </a:r>
            <a:r>
              <a:rPr lang="en-CA" sz="1400" dirty="0" err="1">
                <a:hlinkClick r:id="rId6"/>
              </a:rPr>
              <a:t>Kıbrıs </a:t>
            </a:r>
            <a:r>
              <a:rPr lang="en-CA" sz="1400" dirty="0">
                <a:hlinkClick r:id="rId6"/>
              </a:rPr>
              <a:t>- Actualités </a:t>
            </a:r>
            <a:r>
              <a:rPr lang="en-CA" sz="1400" dirty="0" err="1">
                <a:hlinkClick r:id="rId6"/>
              </a:rPr>
              <a:t>Kıbrıs</a:t>
            </a:r>
            <a:r>
              <a:rPr lang="en-CA" sz="1400" dirty="0">
                <a:hlinkClick r:id="rId6"/>
              </a:rPr>
              <a:t>, actualités de dernière minute et agenda de la RTCN</a:t>
            </a:r>
            <a:endParaRPr lang="en-CA" sz="1400" dirty="0"/>
          </a:p>
        </p:txBody>
      </p:sp>
      <p:sp>
        <p:nvSpPr>
          <p:cNvPr id="17" name="Content Placeholder 16">
            <a:extLst>
              <a:ext uri="{FF2B5EF4-FFF2-40B4-BE49-F238E27FC236}">
                <a16:creationId xmlns:a16="http://schemas.microsoft.com/office/drawing/2014/main" id="{BB8843C4-FE77-2F31-89C4-A43C30BD780B}"/>
              </a:ext>
            </a:extLst>
          </p:cNvPr>
          <p:cNvSpPr>
            <a:spLocks noGrp="1"/>
          </p:cNvSpPr>
          <p:nvPr>
            <p:ph sz="half" idx="2"/>
          </p:nvPr>
        </p:nvSpPr>
        <p:spPr>
          <a:xfrm>
            <a:off x="5858693" y="1191321"/>
            <a:ext cx="5181600" cy="4351338"/>
          </a:xfrm>
        </p:spPr>
        <p:txBody>
          <a:bodyPr/>
          <a:lstStyle/>
          <a:p>
            <a:pPr marL="0" indent="0">
              <a:buNone/>
            </a:pPr>
            <a:r>
              <a:rPr lang="en-CA" dirty="0"/>
              <a:t>Turquie</a:t>
            </a:r>
          </a:p>
          <a:p>
            <a:endParaRPr lang="en-CA" dirty="0"/>
          </a:p>
        </p:txBody>
      </p:sp>
      <p:sp>
        <p:nvSpPr>
          <p:cNvPr id="5" name="Slide Number Placeholder 4">
            <a:extLst>
              <a:ext uri="{FF2B5EF4-FFF2-40B4-BE49-F238E27FC236}">
                <a16:creationId xmlns:a16="http://schemas.microsoft.com/office/drawing/2014/main" id="{E0C10081-0914-AC83-262A-E15E7792C821}"/>
              </a:ext>
            </a:extLst>
          </p:cNvPr>
          <p:cNvSpPr>
            <a:spLocks noGrp="1"/>
          </p:cNvSpPr>
          <p:nvPr>
            <p:ph type="sldNum" sz="quarter" idx="10"/>
          </p:nvPr>
        </p:nvSpPr>
        <p:spPr/>
        <p:txBody>
          <a:bodyPr/>
          <a:lstStyle/>
          <a:p>
            <a:pPr>
              <a:defRPr/>
            </a:pPr>
            <a:fld id="{222C2B47-41F2-42A5-AA41-34CCD9669551}" type="slidenum">
              <a:rPr lang="en-US" smtClean="0"/>
              <a:t>15</a:t>
            </a:fld>
            <a:endParaRPr lang="en-US"/>
          </a:p>
        </p:txBody>
      </p:sp>
      <p:pic>
        <p:nvPicPr>
          <p:cNvPr id="11" name="Picture 10">
            <a:extLst>
              <a:ext uri="{FF2B5EF4-FFF2-40B4-BE49-F238E27FC236}">
                <a16:creationId xmlns:a16="http://schemas.microsoft.com/office/drawing/2014/main" id="{92EF2FD1-A24F-96AD-332A-F7E16E15A208}"/>
              </a:ext>
            </a:extLst>
          </p:cNvPr>
          <p:cNvPicPr>
            <a:picLocks noChangeAspect="1"/>
          </p:cNvPicPr>
          <p:nvPr/>
        </p:nvPicPr>
        <p:blipFill>
          <a:blip r:embed="rId7"/>
          <a:stretch>
            <a:fillRect/>
          </a:stretch>
        </p:blipFill>
        <p:spPr>
          <a:xfrm>
            <a:off x="7158446" y="1242122"/>
            <a:ext cx="2743200" cy="4114799"/>
          </a:xfrm>
          <a:prstGeom prst="rect">
            <a:avLst/>
          </a:prstGeom>
        </p:spPr>
      </p:pic>
      <p:sp>
        <p:nvSpPr>
          <p:cNvPr id="12" name="TextBox 11">
            <a:extLst>
              <a:ext uri="{FF2B5EF4-FFF2-40B4-BE49-F238E27FC236}">
                <a16:creationId xmlns:a16="http://schemas.microsoft.com/office/drawing/2014/main" id="{011EA2D7-39AB-127A-5D3E-6E2C7320D2DE}"/>
              </a:ext>
            </a:extLst>
          </p:cNvPr>
          <p:cNvSpPr txBox="1"/>
          <p:nvPr/>
        </p:nvSpPr>
        <p:spPr>
          <a:xfrm>
            <a:off x="9419442" y="1919238"/>
            <a:ext cx="184731" cy="369332"/>
          </a:xfrm>
          <a:prstGeom prst="rect">
            <a:avLst/>
          </a:prstGeom>
          <a:noFill/>
        </p:spPr>
        <p:txBody>
          <a:bodyPr wrap="none" rtlCol="0">
            <a:spAutoFit/>
          </a:bodyPr>
          <a:lstStyle/>
          <a:p>
            <a:endParaRPr lang="en-CA" b="1" dirty="0"/>
          </a:p>
        </p:txBody>
      </p:sp>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FECC1D44-C71B-81C3-D547-6B428896AE54}"/>
                  </a:ext>
                </a:extLst>
              </p14:cNvPr>
              <p14:cNvContentPartPr/>
              <p14:nvPr/>
            </p14:nvContentPartPr>
            <p14:xfrm>
              <a:off x="8820221" y="3366989"/>
              <a:ext cx="839880" cy="48240"/>
            </p14:xfrm>
          </p:contentPart>
        </mc:Choice>
        <mc:Fallback xmlns="" xmlns:a16="http://schemas.microsoft.com/office/drawing/2014/main">
          <p:pic>
            <p:nvPicPr>
              <p:cNvPr id="15" name="Ink 14">
                <a:extLst>
                  <a:ext uri="{FF2B5EF4-FFF2-40B4-BE49-F238E27FC236}">
                    <a16:creationId xmlns:a16="http://schemas.microsoft.com/office/drawing/2014/main" id="{FECC1D44-C71B-81C3-D547-6B428896AE54}"/>
                  </a:ext>
                </a:extLst>
              </p:cNvPr>
              <p:cNvPicPr/>
              <p:nvPr/>
            </p:nvPicPr>
            <p:blipFill>
              <a:blip r:embed="rId9"/>
              <a:stretch>
                <a:fillRect/>
              </a:stretch>
            </p:blipFill>
            <p:spPr>
              <a:xfrm>
                <a:off x="8766221" y="3258989"/>
                <a:ext cx="9475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585BA5BF-E534-441F-FA02-8C62CDE81378}"/>
                  </a:ext>
                </a:extLst>
              </p14:cNvPr>
              <p14:cNvContentPartPr/>
              <p14:nvPr/>
            </p14:nvContentPartPr>
            <p14:xfrm>
              <a:off x="10063229" y="3079747"/>
              <a:ext cx="491760" cy="29520"/>
            </p14:xfrm>
          </p:contentPart>
        </mc:Choice>
        <mc:Fallback xmlns="" xmlns:a16="http://schemas.microsoft.com/office/drawing/2014/main">
          <p:pic>
            <p:nvPicPr>
              <p:cNvPr id="16" name="Ink 15">
                <a:extLst>
                  <a:ext uri="{FF2B5EF4-FFF2-40B4-BE49-F238E27FC236}">
                    <a16:creationId xmlns:a16="http://schemas.microsoft.com/office/drawing/2014/main" id="{585BA5BF-E534-441F-FA02-8C62CDE81378}"/>
                  </a:ext>
                </a:extLst>
              </p:cNvPr>
              <p:cNvPicPr/>
              <p:nvPr/>
            </p:nvPicPr>
            <p:blipFill>
              <a:blip r:embed="rId11"/>
              <a:stretch>
                <a:fillRect/>
              </a:stretch>
            </p:blipFill>
            <p:spPr>
              <a:xfrm>
                <a:off x="10009229" y="2971747"/>
                <a:ext cx="599400" cy="245160"/>
              </a:xfrm>
              <a:prstGeom prst="rect">
                <a:avLst/>
              </a:prstGeom>
            </p:spPr>
          </p:pic>
        </mc:Fallback>
      </mc:AlternateContent>
      <p:sp>
        <p:nvSpPr>
          <p:cNvPr id="18" name="TextBox 17">
            <a:extLst>
              <a:ext uri="{FF2B5EF4-FFF2-40B4-BE49-F238E27FC236}">
                <a16:creationId xmlns:a16="http://schemas.microsoft.com/office/drawing/2014/main" id="{855A3A71-AD23-A522-0C9F-17DBC761B5EF}"/>
              </a:ext>
            </a:extLst>
          </p:cNvPr>
          <p:cNvSpPr txBox="1"/>
          <p:nvPr/>
        </p:nvSpPr>
        <p:spPr>
          <a:xfrm>
            <a:off x="656116" y="5958599"/>
            <a:ext cx="6096000" cy="369332"/>
          </a:xfrm>
          <a:prstGeom prst="rect">
            <a:avLst/>
          </a:prstGeom>
          <a:noFill/>
        </p:spPr>
        <p:txBody>
          <a:bodyPr wrap="square" lIns="91440" tIns="45720" rIns="91440" bIns="45720" anchor="t">
            <a:spAutoFit/>
          </a:bodyPr>
          <a:lstStyle/>
          <a:p>
            <a:r>
              <a:rPr lang="en-CA" dirty="0">
                <a:latin typeface="Calibri"/>
                <a:ea typeface="Calibri"/>
                <a:cs typeface="Calibri"/>
                <a:hlinkClick r:id="rId12"/>
              </a:rPr>
              <a:t>cas ADIS - rapport de l'année en cours </a:t>
            </a:r>
            <a:r>
              <a:rPr lang="en-CA" dirty="0">
                <a:latin typeface="Calibri"/>
                <a:ea typeface="Calibri"/>
                <a:cs typeface="Calibri"/>
              </a:rPr>
              <a:t>- mis à jour chaque semaine</a:t>
            </a:r>
          </a:p>
        </p:txBody>
      </p:sp>
      <p:sp>
        <p:nvSpPr>
          <p:cNvPr id="10" name="TextBox 9">
            <a:extLst>
              <a:ext uri="{FF2B5EF4-FFF2-40B4-BE49-F238E27FC236}">
                <a16:creationId xmlns:a16="http://schemas.microsoft.com/office/drawing/2014/main" id="{5A825D8E-B7C5-0354-0A1C-7024A68BAB24}"/>
              </a:ext>
            </a:extLst>
          </p:cNvPr>
          <p:cNvSpPr txBox="1"/>
          <p:nvPr/>
        </p:nvSpPr>
        <p:spPr>
          <a:xfrm>
            <a:off x="656116" y="5528851"/>
            <a:ext cx="6463480" cy="369332"/>
          </a:xfrm>
          <a:prstGeom prst="rect">
            <a:avLst/>
          </a:prstGeom>
          <a:noFill/>
        </p:spPr>
        <p:txBody>
          <a:bodyPr wrap="square">
            <a:spAutoFit/>
          </a:bodyPr>
          <a:lstStyle/>
          <a:p>
            <a:r>
              <a:rPr lang="en-CA" dirty="0">
                <a:hlinkClick r:id="rId13"/>
              </a:rPr>
              <a:t>Notification ADIS - TRACES NT </a:t>
            </a:r>
            <a:r>
              <a:rPr lang="en-CA" dirty="0"/>
              <a:t>– Rapport de synthèse 2025</a:t>
            </a:r>
          </a:p>
        </p:txBody>
      </p:sp>
      <p:sp>
        <p:nvSpPr>
          <p:cNvPr id="8" name="TextBox 7">
            <a:extLst>
              <a:ext uri="{FF2B5EF4-FFF2-40B4-BE49-F238E27FC236}">
                <a16:creationId xmlns:a16="http://schemas.microsoft.com/office/drawing/2014/main" id="{04F5C2B9-2A40-E1B8-CC2D-460D45FB86F5}"/>
              </a:ext>
            </a:extLst>
          </p:cNvPr>
          <p:cNvSpPr txBox="1"/>
          <p:nvPr/>
        </p:nvSpPr>
        <p:spPr>
          <a:xfrm>
            <a:off x="6412482" y="5379684"/>
            <a:ext cx="5108958" cy="1200329"/>
          </a:xfrm>
          <a:prstGeom prst="rect">
            <a:avLst/>
          </a:prstGeom>
          <a:noFill/>
        </p:spPr>
        <p:txBody>
          <a:bodyPr wrap="square">
            <a:spAutoFit/>
          </a:bodyPr>
          <a:lstStyle/>
          <a:p>
            <a:r>
              <a:rPr lang="en-CA" dirty="0">
                <a:hlinkClick r:id="rId14"/>
              </a:rPr>
              <a:t>Évaluation des tendances de la fièvre aphteuse en Turquie entre 2005 et 2025 - Pedro Mil-Homens - 2025 - Maladies transfrontalières et émergentes - Bibliothèque en ligne Wiley</a:t>
            </a:r>
            <a:endParaRPr lang="en-CA" dirty="0"/>
          </a:p>
        </p:txBody>
      </p:sp>
    </p:spTree>
    <p:extLst>
      <p:ext uri="{BB962C8B-B14F-4D97-AF65-F5344CB8AC3E}">
        <p14:creationId xmlns:p14="http://schemas.microsoft.com/office/powerpoint/2010/main" val="384912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8052-0A39-4D5D-78A9-16C9F6CE324E}"/>
              </a:ext>
            </a:extLst>
          </p:cNvPr>
          <p:cNvSpPr>
            <a:spLocks noGrp="1"/>
          </p:cNvSpPr>
          <p:nvPr>
            <p:ph type="title"/>
          </p:nvPr>
        </p:nvSpPr>
        <p:spPr>
          <a:xfrm>
            <a:off x="179615" y="0"/>
            <a:ext cx="11297194" cy="1325563"/>
          </a:xfrm>
        </p:spPr>
        <p:txBody>
          <a:bodyPr/>
          <a:lstStyle/>
          <a:p>
            <a:r>
              <a:rPr lang="en-CA" sz="4000" dirty="0">
                <a:hlinkClick r:id="rId3"/>
              </a:rPr>
              <a:t>FAO - Évaluation rapide des risques : fièvre aphteuse SAT-1</a:t>
            </a:r>
            <a:endParaRPr lang="en-CA" sz="4000" dirty="0"/>
          </a:p>
        </p:txBody>
      </p:sp>
      <p:graphicFrame>
        <p:nvGraphicFramePr>
          <p:cNvPr id="6" name="Content Placeholder 5">
            <a:extLst>
              <a:ext uri="{FF2B5EF4-FFF2-40B4-BE49-F238E27FC236}">
                <a16:creationId xmlns:a16="http://schemas.microsoft.com/office/drawing/2014/main" id="{01C97780-F7B8-A3DA-89E5-B17CB3052AA6}"/>
              </a:ext>
            </a:extLst>
          </p:cNvPr>
          <p:cNvGraphicFramePr>
            <a:graphicFrameLocks noGrp="1"/>
          </p:cNvGraphicFramePr>
          <p:nvPr>
            <p:ph sz="half" idx="1"/>
            <p:extLst>
              <p:ext uri="{D42A27DB-BD31-4B8C-83A1-F6EECF244321}">
                <p14:modId xmlns:p14="http://schemas.microsoft.com/office/powerpoint/2010/main" val="1285431819"/>
              </p:ext>
            </p:extLst>
          </p:nvPr>
        </p:nvGraphicFramePr>
        <p:xfrm>
          <a:off x="447403" y="1234918"/>
          <a:ext cx="5626130" cy="4388164"/>
        </p:xfrm>
        <a:graphic>
          <a:graphicData uri="http://schemas.openxmlformats.org/drawingml/2006/table">
            <a:tbl>
              <a:tblPr firstRow="1" bandRow="1">
                <a:tableStyleId>{616DA210-FB5B-4158-B5E0-FEB733F419BA}</a:tableStyleId>
              </a:tblPr>
              <a:tblGrid>
                <a:gridCol w="1454441">
                  <a:extLst>
                    <a:ext uri="{9D8B030D-6E8A-4147-A177-3AD203B41FA5}">
                      <a16:colId xmlns:a16="http://schemas.microsoft.com/office/drawing/2014/main" val="1750905526"/>
                    </a:ext>
                  </a:extLst>
                </a:gridCol>
                <a:gridCol w="2192667">
                  <a:extLst>
                    <a:ext uri="{9D8B030D-6E8A-4147-A177-3AD203B41FA5}">
                      <a16:colId xmlns:a16="http://schemas.microsoft.com/office/drawing/2014/main" val="3358727726"/>
                    </a:ext>
                  </a:extLst>
                </a:gridCol>
                <a:gridCol w="1979022">
                  <a:extLst>
                    <a:ext uri="{9D8B030D-6E8A-4147-A177-3AD203B41FA5}">
                      <a16:colId xmlns:a16="http://schemas.microsoft.com/office/drawing/2014/main" val="2705841954"/>
                    </a:ext>
                  </a:extLst>
                </a:gridCol>
              </a:tblGrid>
              <a:tr h="398924">
                <a:tc>
                  <a:txBody>
                    <a:bodyPr/>
                    <a:lstStyle/>
                    <a:p>
                      <a:r>
                        <a:rPr lang="en-CA" sz="1600" dirty="0"/>
                        <a:t>Pays</a:t>
                      </a:r>
                    </a:p>
                  </a:txBody>
                  <a:tcPr/>
                </a:tc>
                <a:tc>
                  <a:txBody>
                    <a:bodyPr/>
                    <a:lstStyle/>
                    <a:p>
                      <a:r>
                        <a:rPr lang="en-CA" sz="1600" dirty="0"/>
                        <a:t>Probabilité/Incertitude</a:t>
                      </a:r>
                    </a:p>
                  </a:txBody>
                  <a:tcPr/>
                </a:tc>
                <a:tc>
                  <a:txBody>
                    <a:bodyPr/>
                    <a:lstStyle/>
                    <a:p>
                      <a:r>
                        <a:rPr lang="en-CA" sz="1600" dirty="0"/>
                        <a:t>Impact/Incertitude</a:t>
                      </a:r>
                    </a:p>
                  </a:txBody>
                  <a:tcPr/>
                </a:tc>
                <a:extLst>
                  <a:ext uri="{0D108BD9-81ED-4DB2-BD59-A6C34878D82A}">
                    <a16:rowId xmlns:a16="http://schemas.microsoft.com/office/drawing/2014/main" val="2585963480"/>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Afghanistan</a:t>
                      </a:r>
                    </a:p>
                  </a:txBody>
                  <a:tcPr marL="9525" marR="9525" marT="9525" marB="9525" anchor="ctr"/>
                </a:tc>
                <a:tc>
                  <a:txBody>
                    <a:bodyPr/>
                    <a:lstStyle/>
                    <a:p>
                      <a:r>
                        <a:rPr lang="en-CA" sz="1600" dirty="0"/>
                        <a:t>Probable/Élevé </a:t>
                      </a:r>
                    </a:p>
                  </a:txBody>
                  <a:tcPr/>
                </a:tc>
                <a:tc>
                  <a:txBody>
                    <a:bodyPr/>
                    <a:lstStyle/>
                    <a:p>
                      <a:r>
                        <a:rPr lang="en-CA" sz="1600" dirty="0"/>
                        <a:t>Grave/Modéré</a:t>
                      </a:r>
                    </a:p>
                  </a:txBody>
                  <a:tcPr/>
                </a:tc>
                <a:extLst>
                  <a:ext uri="{0D108BD9-81ED-4DB2-BD59-A6C34878D82A}">
                    <a16:rowId xmlns:a16="http://schemas.microsoft.com/office/drawing/2014/main" val="326494205"/>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Arménie</a:t>
                      </a:r>
                    </a:p>
                  </a:txBody>
                  <a:tcPr marL="9525" marR="9525" marT="9525" marB="9525" anchor="ctr"/>
                </a:tc>
                <a:tc>
                  <a:txBody>
                    <a:bodyPr/>
                    <a:lstStyle/>
                    <a:p>
                      <a:r>
                        <a:rPr lang="en-CA" sz="1600" dirty="0"/>
                        <a:t>Probable/Modéré</a:t>
                      </a:r>
                    </a:p>
                  </a:txBody>
                  <a:tcPr/>
                </a:tc>
                <a:tc>
                  <a:txBody>
                    <a:bodyPr/>
                    <a:lstStyle/>
                    <a:p>
                      <a:r>
                        <a:rPr lang="en-CA" sz="1600" dirty="0"/>
                        <a:t>Faible/Modéré </a:t>
                      </a:r>
                    </a:p>
                  </a:txBody>
                  <a:tcPr/>
                </a:tc>
                <a:extLst>
                  <a:ext uri="{0D108BD9-81ED-4DB2-BD59-A6C34878D82A}">
                    <a16:rowId xmlns:a16="http://schemas.microsoft.com/office/drawing/2014/main" val="553130810"/>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Bulgarie</a:t>
                      </a:r>
                    </a:p>
                  </a:txBody>
                  <a:tcPr marL="9525" marR="9525" marT="9525" marB="9525" anchor="ctr"/>
                </a:tc>
                <a:tc>
                  <a:txBody>
                    <a:bodyPr/>
                    <a:lstStyle/>
                    <a:p>
                      <a:r>
                        <a:rPr lang="en-CA" sz="1600" dirty="0"/>
                        <a:t>Peu probable/Faible</a:t>
                      </a:r>
                    </a:p>
                  </a:txBody>
                  <a:tcPr/>
                </a:tc>
                <a:tc>
                  <a:txBody>
                    <a:bodyPr/>
                    <a:lstStyle/>
                    <a:p>
                      <a:r>
                        <a:rPr lang="en-CA" sz="1600" dirty="0"/>
                        <a:t>Faible/Faible</a:t>
                      </a:r>
                    </a:p>
                  </a:txBody>
                  <a:tcPr/>
                </a:tc>
                <a:extLst>
                  <a:ext uri="{0D108BD9-81ED-4DB2-BD59-A6C34878D82A}">
                    <a16:rowId xmlns:a16="http://schemas.microsoft.com/office/drawing/2014/main" val="332276545"/>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Chypre</a:t>
                      </a:r>
                    </a:p>
                  </a:txBody>
                  <a:tcPr marL="9525" marR="9525" marT="9525" marB="9525" anchor="ctr"/>
                </a:tc>
                <a:tc>
                  <a:txBody>
                    <a:bodyPr/>
                    <a:lstStyle/>
                    <a:p>
                      <a:r>
                        <a:rPr lang="en-CA" sz="1600" dirty="0"/>
                        <a:t>Probable/Modéré</a:t>
                      </a:r>
                    </a:p>
                  </a:txBody>
                  <a:tcPr/>
                </a:tc>
                <a:tc>
                  <a:txBody>
                    <a:bodyPr/>
                    <a:lstStyle/>
                    <a:p>
                      <a:r>
                        <a:rPr lang="en-CA" sz="1600" dirty="0"/>
                        <a:t>Faible/Modéré</a:t>
                      </a:r>
                    </a:p>
                  </a:txBody>
                  <a:tcPr/>
                </a:tc>
                <a:extLst>
                  <a:ext uri="{0D108BD9-81ED-4DB2-BD59-A6C34878D82A}">
                    <a16:rowId xmlns:a16="http://schemas.microsoft.com/office/drawing/2014/main" val="225384008"/>
                  </a:ext>
                </a:extLst>
              </a:tr>
              <a:tr h="398924">
                <a:tc>
                  <a:txBody>
                    <a:bodyPr/>
                    <a:lstStyle/>
                    <a:p>
                      <a:pPr>
                        <a:lnSpc>
                          <a:spcPct val="115000"/>
                        </a:lnSpc>
                        <a:spcAft>
                          <a:spcPts val="800"/>
                        </a:spcAft>
                        <a:buNone/>
                      </a:pPr>
                      <a:r>
                        <a:rPr lang="en-CA" sz="1600" b="1" kern="100">
                          <a:effectLst/>
                          <a:latin typeface="+mn-lt"/>
                          <a:ea typeface="Aptos" panose="020B0004020202020204" pitchFamily="34" charset="0"/>
                          <a:cs typeface="Times New Roman" panose="02020603050405020304" pitchFamily="18" charset="0"/>
                        </a:rPr>
                        <a:t>Géorgie</a:t>
                      </a:r>
                      <a:endParaRPr lang="en-CA" sz="1600" b="1" kern="100" dirty="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r>
                        <a:rPr lang="en-CA" sz="1600" b="1"/>
                        <a:t>Très probable/Modéré</a:t>
                      </a:r>
                      <a:endParaRPr lang="en-CA" sz="1600" b="1" dirty="0"/>
                    </a:p>
                  </a:txBody>
                  <a:tcPr/>
                </a:tc>
                <a:tc>
                  <a:txBody>
                    <a:bodyPr/>
                    <a:lstStyle/>
                    <a:p>
                      <a:r>
                        <a:rPr lang="en-CA" sz="1600" b="1" dirty="0"/>
                        <a:t>Modéré/Modéré</a:t>
                      </a:r>
                    </a:p>
                  </a:txBody>
                  <a:tcPr/>
                </a:tc>
                <a:extLst>
                  <a:ext uri="{0D108BD9-81ED-4DB2-BD59-A6C34878D82A}">
                    <a16:rowId xmlns:a16="http://schemas.microsoft.com/office/drawing/2014/main" val="1441845033"/>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Grèce</a:t>
                      </a:r>
                    </a:p>
                  </a:txBody>
                  <a:tcPr marL="9525" marR="9525" marT="9525" marB="9525" anchor="ctr"/>
                </a:tc>
                <a:tc>
                  <a:txBody>
                    <a:bodyPr/>
                    <a:lstStyle/>
                    <a:p>
                      <a:r>
                        <a:rPr lang="en-CA" sz="1600" dirty="0"/>
                        <a:t>Probable/Modéré</a:t>
                      </a:r>
                    </a:p>
                  </a:txBody>
                  <a:tcPr/>
                </a:tc>
                <a:tc>
                  <a:txBody>
                    <a:bodyPr/>
                    <a:lstStyle/>
                    <a:p>
                      <a:r>
                        <a:rPr lang="en-CA" sz="1600" dirty="0"/>
                        <a:t>Faible/Faible</a:t>
                      </a:r>
                    </a:p>
                  </a:txBody>
                  <a:tcPr/>
                </a:tc>
                <a:extLst>
                  <a:ext uri="{0D108BD9-81ED-4DB2-BD59-A6C34878D82A}">
                    <a16:rowId xmlns:a16="http://schemas.microsoft.com/office/drawing/2014/main" val="837540426"/>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Israël</a:t>
                      </a:r>
                    </a:p>
                  </a:txBody>
                  <a:tcPr marL="9525" marR="9525" marT="9525" marB="9525" anchor="ctr"/>
                </a:tc>
                <a:tc>
                  <a:txBody>
                    <a:bodyPr/>
                    <a:lstStyle/>
                    <a:p>
                      <a:r>
                        <a:rPr lang="en-CA" sz="1600" dirty="0"/>
                        <a:t>Probable/Modéré</a:t>
                      </a:r>
                    </a:p>
                  </a:txBody>
                  <a:tcPr/>
                </a:tc>
                <a:tc>
                  <a:txBody>
                    <a:bodyPr/>
                    <a:lstStyle/>
                    <a:p>
                      <a:r>
                        <a:rPr lang="en-CA" sz="1600" dirty="0"/>
                        <a:t>Faible/Modéré</a:t>
                      </a:r>
                    </a:p>
                  </a:txBody>
                  <a:tcPr/>
                </a:tc>
                <a:extLst>
                  <a:ext uri="{0D108BD9-81ED-4DB2-BD59-A6C34878D82A}">
                    <a16:rowId xmlns:a16="http://schemas.microsoft.com/office/drawing/2014/main" val="2827252730"/>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Jordanie</a:t>
                      </a:r>
                    </a:p>
                  </a:txBody>
                  <a:tcPr marL="9525" marR="9525" marT="9525" marB="9525" anchor="ctr"/>
                </a:tc>
                <a:tc>
                  <a:txBody>
                    <a:bodyPr/>
                    <a:lstStyle/>
                    <a:p>
                      <a:r>
                        <a:rPr lang="en-CA" sz="1600" dirty="0"/>
                        <a:t>Probable/Élevé</a:t>
                      </a:r>
                    </a:p>
                  </a:txBody>
                  <a:tcPr/>
                </a:tc>
                <a:tc>
                  <a:txBody>
                    <a:bodyPr/>
                    <a:lstStyle/>
                    <a:p>
                      <a:r>
                        <a:rPr lang="en-CA" sz="1600" dirty="0"/>
                        <a:t>Modéré/Élevé</a:t>
                      </a:r>
                    </a:p>
                  </a:txBody>
                  <a:tcPr/>
                </a:tc>
                <a:extLst>
                  <a:ext uri="{0D108BD9-81ED-4DB2-BD59-A6C34878D82A}">
                    <a16:rowId xmlns:a16="http://schemas.microsoft.com/office/drawing/2014/main" val="3319141348"/>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Liban</a:t>
                      </a:r>
                    </a:p>
                  </a:txBody>
                  <a:tcPr marL="9525" marR="9525" marT="9525" marB="9525" anchor="ctr"/>
                </a:tc>
                <a:tc>
                  <a:txBody>
                    <a:bodyPr/>
                    <a:lstStyle/>
                    <a:p>
                      <a:r>
                        <a:rPr lang="en-CA" sz="1600" dirty="0"/>
                        <a:t>Probable/Élevé</a:t>
                      </a:r>
                    </a:p>
                  </a:txBody>
                  <a:tcPr/>
                </a:tc>
                <a:tc>
                  <a:txBody>
                    <a:bodyPr/>
                    <a:lstStyle/>
                    <a:p>
                      <a:r>
                        <a:rPr lang="en-CA" sz="1600" dirty="0"/>
                        <a:t>Modéré/Élevé</a:t>
                      </a:r>
                    </a:p>
                  </a:txBody>
                  <a:tcPr/>
                </a:tc>
                <a:extLst>
                  <a:ext uri="{0D108BD9-81ED-4DB2-BD59-A6C34878D82A}">
                    <a16:rowId xmlns:a16="http://schemas.microsoft.com/office/drawing/2014/main" val="4060182629"/>
                  </a:ext>
                </a:extLst>
              </a:tr>
              <a:tr h="398924">
                <a:tc>
                  <a:txBody>
                    <a:bodyPr/>
                    <a:lstStyle/>
                    <a:p>
                      <a:pPr>
                        <a:lnSpc>
                          <a:spcPct val="115000"/>
                        </a:lnSpc>
                        <a:spcAft>
                          <a:spcPts val="800"/>
                        </a:spcAft>
                        <a:buNone/>
                      </a:pPr>
                      <a:r>
                        <a:rPr lang="en-CA" sz="1600" b="1" kern="100" dirty="0">
                          <a:effectLst/>
                          <a:latin typeface="+mn-lt"/>
                          <a:ea typeface="Aptos" panose="020B0004020202020204" pitchFamily="34" charset="0"/>
                          <a:cs typeface="Times New Roman" panose="02020603050405020304" pitchFamily="18" charset="0"/>
                        </a:rPr>
                        <a:t>Libye</a:t>
                      </a:r>
                    </a:p>
                  </a:txBody>
                  <a:tcPr marL="9525" marR="9525" marT="9525" marB="9525" anchor="ctr"/>
                </a:tc>
                <a:tc>
                  <a:txBody>
                    <a:bodyPr/>
                    <a:lstStyle/>
                    <a:p>
                      <a:r>
                        <a:rPr lang="en-CA" sz="1600" b="1" dirty="0"/>
                        <a:t>Très probable/Élevé</a:t>
                      </a:r>
                    </a:p>
                  </a:txBody>
                  <a:tcPr/>
                </a:tc>
                <a:tc>
                  <a:txBody>
                    <a:bodyPr/>
                    <a:lstStyle/>
                    <a:p>
                      <a:r>
                        <a:rPr lang="en-CA" sz="1600" b="1" dirty="0"/>
                        <a:t>Grave/Élevé</a:t>
                      </a:r>
                    </a:p>
                  </a:txBody>
                  <a:tcPr/>
                </a:tc>
                <a:extLst>
                  <a:ext uri="{0D108BD9-81ED-4DB2-BD59-A6C34878D82A}">
                    <a16:rowId xmlns:a16="http://schemas.microsoft.com/office/drawing/2014/main" val="3768335087"/>
                  </a:ext>
                </a:extLst>
              </a:tr>
            </a:tbl>
          </a:graphicData>
        </a:graphic>
      </p:graphicFrame>
      <p:sp>
        <p:nvSpPr>
          <p:cNvPr id="5" name="Slide Number Placeholder 4">
            <a:extLst>
              <a:ext uri="{FF2B5EF4-FFF2-40B4-BE49-F238E27FC236}">
                <a16:creationId xmlns:a16="http://schemas.microsoft.com/office/drawing/2014/main" id="{52FEA14A-1205-1D56-6D66-24FE014F92B0}"/>
              </a:ext>
            </a:extLst>
          </p:cNvPr>
          <p:cNvSpPr>
            <a:spLocks noGrp="1"/>
          </p:cNvSpPr>
          <p:nvPr>
            <p:ph type="sldNum" sz="quarter" idx="10"/>
          </p:nvPr>
        </p:nvSpPr>
        <p:spPr/>
        <p:txBody>
          <a:bodyPr/>
          <a:lstStyle/>
          <a:p>
            <a:pPr>
              <a:defRPr/>
            </a:pPr>
            <a:fld id="{4FA0F30D-6646-4FE9-A7D3-1170D398FD19}" type="slidenum">
              <a:rPr lang="en-US" altLang="en-US" smtClean="0"/>
              <a:t>16</a:t>
            </a:fld>
            <a:endParaRPr lang="en-US" altLang="en-US"/>
          </a:p>
        </p:txBody>
      </p:sp>
      <p:graphicFrame>
        <p:nvGraphicFramePr>
          <p:cNvPr id="7" name="Content Placeholder 5">
            <a:extLst>
              <a:ext uri="{FF2B5EF4-FFF2-40B4-BE49-F238E27FC236}">
                <a16:creationId xmlns:a16="http://schemas.microsoft.com/office/drawing/2014/main" id="{F920725C-0727-99D5-BA3D-6D1FFE04F33E}"/>
              </a:ext>
            </a:extLst>
          </p:cNvPr>
          <p:cNvGraphicFramePr>
            <a:graphicFrameLocks/>
          </p:cNvGraphicFramePr>
          <p:nvPr>
            <p:extLst>
              <p:ext uri="{D42A27DB-BD31-4B8C-83A1-F6EECF244321}">
                <p14:modId xmlns:p14="http://schemas.microsoft.com/office/powerpoint/2010/main" val="3220216820"/>
              </p:ext>
            </p:extLst>
          </p:nvPr>
        </p:nvGraphicFramePr>
        <p:xfrm>
          <a:off x="6282840" y="1388110"/>
          <a:ext cx="5626130" cy="4600448"/>
        </p:xfrm>
        <a:graphic>
          <a:graphicData uri="http://schemas.openxmlformats.org/drawingml/2006/table">
            <a:tbl>
              <a:tblPr firstRow="1" bandRow="1">
                <a:tableStyleId>{616DA210-FB5B-4158-B5E0-FEB733F419BA}</a:tableStyleId>
              </a:tblPr>
              <a:tblGrid>
                <a:gridCol w="1454441">
                  <a:extLst>
                    <a:ext uri="{9D8B030D-6E8A-4147-A177-3AD203B41FA5}">
                      <a16:colId xmlns:a16="http://schemas.microsoft.com/office/drawing/2014/main" val="1750905526"/>
                    </a:ext>
                  </a:extLst>
                </a:gridCol>
                <a:gridCol w="2192667">
                  <a:extLst>
                    <a:ext uri="{9D8B030D-6E8A-4147-A177-3AD203B41FA5}">
                      <a16:colId xmlns:a16="http://schemas.microsoft.com/office/drawing/2014/main" val="3358727726"/>
                    </a:ext>
                  </a:extLst>
                </a:gridCol>
                <a:gridCol w="1979022">
                  <a:extLst>
                    <a:ext uri="{9D8B030D-6E8A-4147-A177-3AD203B41FA5}">
                      <a16:colId xmlns:a16="http://schemas.microsoft.com/office/drawing/2014/main" val="2705841954"/>
                    </a:ext>
                  </a:extLst>
                </a:gridCol>
              </a:tblGrid>
              <a:tr h="322771">
                <a:tc>
                  <a:txBody>
                    <a:bodyPr/>
                    <a:lstStyle/>
                    <a:p>
                      <a:r>
                        <a:rPr lang="en-CA" sz="1600" dirty="0"/>
                        <a:t>Pays</a:t>
                      </a:r>
                    </a:p>
                  </a:txBody>
                  <a:tcPr/>
                </a:tc>
                <a:tc>
                  <a:txBody>
                    <a:bodyPr/>
                    <a:lstStyle/>
                    <a:p>
                      <a:r>
                        <a:rPr lang="en-CA" sz="1600" dirty="0"/>
                        <a:t>Probabilité/Incertitude</a:t>
                      </a:r>
                    </a:p>
                  </a:txBody>
                  <a:tcPr/>
                </a:tc>
                <a:tc>
                  <a:txBody>
                    <a:bodyPr/>
                    <a:lstStyle/>
                    <a:p>
                      <a:r>
                        <a:rPr lang="en-CA" sz="1600" dirty="0"/>
                        <a:t>Impact/Incertitude</a:t>
                      </a:r>
                    </a:p>
                  </a:txBody>
                  <a:tcPr/>
                </a:tc>
                <a:extLst>
                  <a:ext uri="{0D108BD9-81ED-4DB2-BD59-A6C34878D82A}">
                    <a16:rowId xmlns:a16="http://schemas.microsoft.com/office/drawing/2014/main" val="2585963480"/>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Oman</a:t>
                      </a:r>
                    </a:p>
                  </a:txBody>
                  <a:tcPr marL="9525" marR="9525" marT="9525" marB="9525" anchor="ctr"/>
                </a:tc>
                <a:tc>
                  <a:txBody>
                    <a:bodyPr/>
                    <a:lstStyle/>
                    <a:p>
                      <a:r>
                        <a:rPr lang="en-CA" sz="1600" dirty="0"/>
                        <a:t>Probable/Modéré</a:t>
                      </a:r>
                    </a:p>
                  </a:txBody>
                  <a:tcPr/>
                </a:tc>
                <a:tc>
                  <a:txBody>
                    <a:bodyPr/>
                    <a:lstStyle/>
                    <a:p>
                      <a:r>
                        <a:rPr lang="en-CA" sz="1600" dirty="0"/>
                        <a:t>Faible/Modéré</a:t>
                      </a:r>
                    </a:p>
                  </a:txBody>
                  <a:tcPr/>
                </a:tc>
                <a:extLst>
                  <a:ext uri="{0D108BD9-81ED-4DB2-BD59-A6C34878D82A}">
                    <a16:rowId xmlns:a16="http://schemas.microsoft.com/office/drawing/2014/main" val="3493348807"/>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Pakistan</a:t>
                      </a:r>
                    </a:p>
                  </a:txBody>
                  <a:tcPr marL="9525" marR="9525" marT="9525" marB="9525" anchor="ctr"/>
                </a:tc>
                <a:tc>
                  <a:txBody>
                    <a:bodyPr/>
                    <a:lstStyle/>
                    <a:p>
                      <a:r>
                        <a:rPr lang="en-CA" sz="1600" dirty="0"/>
                        <a:t>Probable/Modéré</a:t>
                      </a:r>
                    </a:p>
                  </a:txBody>
                  <a:tcPr/>
                </a:tc>
                <a:tc>
                  <a:txBody>
                    <a:bodyPr/>
                    <a:lstStyle/>
                    <a:p>
                      <a:r>
                        <a:rPr lang="en-CA" sz="1600" dirty="0"/>
                        <a:t>Sévère/Modéré</a:t>
                      </a:r>
                    </a:p>
                  </a:txBody>
                  <a:tcPr/>
                </a:tc>
                <a:extLst>
                  <a:ext uri="{0D108BD9-81ED-4DB2-BD59-A6C34878D82A}">
                    <a16:rowId xmlns:a16="http://schemas.microsoft.com/office/drawing/2014/main" val="242368053"/>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Qatar</a:t>
                      </a:r>
                    </a:p>
                  </a:txBody>
                  <a:tcPr marL="9525" marR="9525" marT="9525" marB="9525" anchor="ctr"/>
                </a:tc>
                <a:tc>
                  <a:txBody>
                    <a:bodyPr/>
                    <a:lstStyle/>
                    <a:p>
                      <a:r>
                        <a:rPr lang="en-CA" sz="1600" dirty="0"/>
                        <a:t>Probable/Faible</a:t>
                      </a:r>
                    </a:p>
                  </a:txBody>
                  <a:tcPr/>
                </a:tc>
                <a:tc>
                  <a:txBody>
                    <a:bodyPr/>
                    <a:lstStyle/>
                    <a:p>
                      <a:r>
                        <a:rPr lang="en-CA" sz="1600" dirty="0"/>
                        <a:t>Faible/Faible</a:t>
                      </a:r>
                    </a:p>
                  </a:txBody>
                  <a:tcPr/>
                </a:tc>
                <a:extLst>
                  <a:ext uri="{0D108BD9-81ED-4DB2-BD59-A6C34878D82A}">
                    <a16:rowId xmlns:a16="http://schemas.microsoft.com/office/drawing/2014/main" val="660441651"/>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Fédération de Russie</a:t>
                      </a:r>
                    </a:p>
                  </a:txBody>
                  <a:tcPr marL="9525" marR="9525" marT="9525" marB="9525" anchor="ctr"/>
                </a:tc>
                <a:tc>
                  <a:txBody>
                    <a:bodyPr/>
                    <a:lstStyle/>
                    <a:p>
                      <a:r>
                        <a:rPr lang="en-CA" sz="1600" dirty="0"/>
                        <a:t>Probable/Élevé</a:t>
                      </a:r>
                    </a:p>
                  </a:txBody>
                  <a:tcPr/>
                </a:tc>
                <a:tc>
                  <a:txBody>
                    <a:bodyPr/>
                    <a:lstStyle/>
                    <a:p>
                      <a:r>
                        <a:rPr lang="en-CA" sz="1600" dirty="0"/>
                        <a:t>Modéré/Modéré</a:t>
                      </a:r>
                    </a:p>
                  </a:txBody>
                  <a:tcPr/>
                </a:tc>
                <a:extLst>
                  <a:ext uri="{0D108BD9-81ED-4DB2-BD59-A6C34878D82A}">
                    <a16:rowId xmlns:a16="http://schemas.microsoft.com/office/drawing/2014/main" val="326494205"/>
                  </a:ext>
                </a:extLst>
              </a:tr>
              <a:tr h="322771">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Arabie saoudite</a:t>
                      </a:r>
                    </a:p>
                  </a:txBody>
                  <a:tcPr marL="9525" marR="9525" marT="9525" marB="9525" anchor="ctr"/>
                </a:tc>
                <a:tc>
                  <a:txBody>
                    <a:bodyPr/>
                    <a:lstStyle/>
                    <a:p>
                      <a:r>
                        <a:rPr lang="en-CA" sz="1600" dirty="0"/>
                        <a:t>Probable/Élevé</a:t>
                      </a:r>
                    </a:p>
                  </a:txBody>
                  <a:tcPr/>
                </a:tc>
                <a:tc>
                  <a:txBody>
                    <a:bodyPr/>
                    <a:lstStyle/>
                    <a:p>
                      <a:r>
                        <a:rPr lang="en-CA" sz="1600" dirty="0"/>
                        <a:t>Modéré/Modéré</a:t>
                      </a:r>
                    </a:p>
                  </a:txBody>
                  <a:tcPr/>
                </a:tc>
                <a:extLst>
                  <a:ext uri="{0D108BD9-81ED-4DB2-BD59-A6C34878D82A}">
                    <a16:rowId xmlns:a16="http://schemas.microsoft.com/office/drawing/2014/main" val="553130810"/>
                  </a:ext>
                </a:extLst>
              </a:tr>
              <a:tr h="322771">
                <a:tc>
                  <a:txBody>
                    <a:bodyPr/>
                    <a:lstStyle/>
                    <a:p>
                      <a:pPr>
                        <a:lnSpc>
                          <a:spcPct val="115000"/>
                        </a:lnSpc>
                        <a:spcAft>
                          <a:spcPts val="800"/>
                        </a:spcAft>
                        <a:buNone/>
                      </a:pPr>
                      <a:r>
                        <a:rPr lang="en-CA" sz="1600" b="1" kern="100" dirty="0">
                          <a:effectLst/>
                          <a:latin typeface="+mn-lt"/>
                          <a:ea typeface="Aptos" panose="020B0004020202020204" pitchFamily="34" charset="0"/>
                          <a:cs typeface="Times New Roman" panose="02020603050405020304" pitchFamily="18" charset="0"/>
                        </a:rPr>
                        <a:t>République arabe syrienne</a:t>
                      </a:r>
                    </a:p>
                  </a:txBody>
                  <a:tcPr marL="9525" marR="9525" marT="9525" marB="9525" anchor="ctr"/>
                </a:tc>
                <a:tc>
                  <a:txBody>
                    <a:bodyPr/>
                    <a:lstStyle/>
                    <a:p>
                      <a:r>
                        <a:rPr lang="en-CA" sz="1600" b="1" dirty="0"/>
                        <a:t>Très probable/Élevé</a:t>
                      </a:r>
                    </a:p>
                  </a:txBody>
                  <a:tcPr/>
                </a:tc>
                <a:tc>
                  <a:txBody>
                    <a:bodyPr/>
                    <a:lstStyle/>
                    <a:p>
                      <a:r>
                        <a:rPr lang="en-CA" sz="1600" b="1" dirty="0"/>
                        <a:t>Grave/Élevé</a:t>
                      </a:r>
                    </a:p>
                  </a:txBody>
                  <a:tcPr/>
                </a:tc>
                <a:extLst>
                  <a:ext uri="{0D108BD9-81ED-4DB2-BD59-A6C34878D82A}">
                    <a16:rowId xmlns:a16="http://schemas.microsoft.com/office/drawing/2014/main" val="332276545"/>
                  </a:ext>
                </a:extLst>
              </a:tr>
              <a:tr h="322771">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Turkménistan</a:t>
                      </a:r>
                    </a:p>
                  </a:txBody>
                  <a:tcPr marL="9525" marR="9525" marT="9525" marB="9525" anchor="ctr"/>
                </a:tc>
                <a:tc>
                  <a:txBody>
                    <a:bodyPr/>
                    <a:lstStyle/>
                    <a:p>
                      <a:r>
                        <a:rPr lang="en-CA" sz="1600" dirty="0"/>
                        <a:t>Probable/Élevé</a:t>
                      </a:r>
                    </a:p>
                  </a:txBody>
                  <a:tcPr/>
                </a:tc>
                <a:tc>
                  <a:txBody>
                    <a:bodyPr/>
                    <a:lstStyle/>
                    <a:p>
                      <a:r>
                        <a:rPr lang="en-CA" sz="1600" dirty="0"/>
                        <a:t>Modéré/Élevé</a:t>
                      </a:r>
                    </a:p>
                  </a:txBody>
                  <a:tcPr/>
                </a:tc>
                <a:extLst>
                  <a:ext uri="{0D108BD9-81ED-4DB2-BD59-A6C34878D82A}">
                    <a16:rowId xmlns:a16="http://schemas.microsoft.com/office/drawing/2014/main" val="225384008"/>
                  </a:ext>
                </a:extLst>
              </a:tr>
              <a:tr h="322771">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Émirats arabes unis</a:t>
                      </a:r>
                    </a:p>
                  </a:txBody>
                  <a:tcPr marL="9525" marR="9525" marT="9525" marB="9525" anchor="ctr"/>
                </a:tc>
                <a:tc>
                  <a:txBody>
                    <a:bodyPr/>
                    <a:lstStyle/>
                    <a:p>
                      <a:r>
                        <a:rPr lang="en-CA" sz="1600" dirty="0"/>
                        <a:t>Peu probable/Modéré</a:t>
                      </a:r>
                    </a:p>
                  </a:txBody>
                  <a:tcPr/>
                </a:tc>
                <a:tc>
                  <a:txBody>
                    <a:bodyPr/>
                    <a:lstStyle/>
                    <a:p>
                      <a:r>
                        <a:rPr lang="en-CA" sz="1600" dirty="0"/>
                        <a:t>Faible/Faible</a:t>
                      </a:r>
                    </a:p>
                  </a:txBody>
                  <a:tcPr/>
                </a:tc>
                <a:extLst>
                  <a:ext uri="{0D108BD9-81ED-4DB2-BD59-A6C34878D82A}">
                    <a16:rowId xmlns:a16="http://schemas.microsoft.com/office/drawing/2014/main" val="1441845033"/>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Cisjordanie et bande de Gaza</a:t>
                      </a:r>
                    </a:p>
                  </a:txBody>
                  <a:tcPr marL="9525" marR="9525" marT="9525" marB="9525" anchor="ctr"/>
                </a:tc>
                <a:tc>
                  <a:txBody>
                    <a:bodyPr/>
                    <a:lstStyle/>
                    <a:p>
                      <a:r>
                        <a:rPr lang="en-CA" sz="1600" dirty="0"/>
                        <a:t>Probable/Élevé</a:t>
                      </a:r>
                    </a:p>
                  </a:txBody>
                  <a:tcPr/>
                </a:tc>
                <a:tc>
                  <a:txBody>
                    <a:bodyPr/>
                    <a:lstStyle/>
                    <a:p>
                      <a:r>
                        <a:rPr lang="en-CA" sz="1600" dirty="0"/>
                        <a:t>Modéré/Élevé</a:t>
                      </a:r>
                    </a:p>
                  </a:txBody>
                  <a:tcPr/>
                </a:tc>
                <a:extLst>
                  <a:ext uri="{0D108BD9-81ED-4DB2-BD59-A6C34878D82A}">
                    <a16:rowId xmlns:a16="http://schemas.microsoft.com/office/drawing/2014/main" val="837540426"/>
                  </a:ext>
                </a:extLst>
              </a:tr>
              <a:tr h="322771">
                <a:tc>
                  <a:txBody>
                    <a:bodyPr/>
                    <a:lstStyle/>
                    <a:p>
                      <a:pPr>
                        <a:lnSpc>
                          <a:spcPct val="115000"/>
                        </a:lnSpc>
                        <a:spcAft>
                          <a:spcPts val="800"/>
                        </a:spcAft>
                        <a:buNone/>
                      </a:pPr>
                      <a:r>
                        <a:rPr lang="en-CA" sz="1600" b="1" kern="100" dirty="0">
                          <a:effectLst/>
                          <a:latin typeface="+mn-lt"/>
                          <a:ea typeface="Aptos" panose="020B0004020202020204" pitchFamily="34" charset="0"/>
                          <a:cs typeface="Times New Roman" panose="02020603050405020304" pitchFamily="18" charset="0"/>
                        </a:rPr>
                        <a:t>Yémen</a:t>
                      </a:r>
                    </a:p>
                  </a:txBody>
                  <a:tcPr marL="9525" marR="9525" marT="9525" marB="9525" anchor="ctr"/>
                </a:tc>
                <a:tc>
                  <a:txBody>
                    <a:bodyPr/>
                    <a:lstStyle/>
                    <a:p>
                      <a:r>
                        <a:rPr lang="en-CA" sz="1600" b="1" dirty="0"/>
                        <a:t>Très probable/Élevé</a:t>
                      </a:r>
                    </a:p>
                  </a:txBody>
                  <a:tcPr/>
                </a:tc>
                <a:tc>
                  <a:txBody>
                    <a:bodyPr/>
                    <a:lstStyle/>
                    <a:p>
                      <a:r>
                        <a:rPr lang="en-CA" sz="1600" b="1" dirty="0"/>
                        <a:t>Grave/Élevé</a:t>
                      </a:r>
                    </a:p>
                  </a:txBody>
                  <a:tcPr/>
                </a:tc>
                <a:extLst>
                  <a:ext uri="{0D108BD9-81ED-4DB2-BD59-A6C34878D82A}">
                    <a16:rowId xmlns:a16="http://schemas.microsoft.com/office/drawing/2014/main" val="2827252730"/>
                  </a:ext>
                </a:extLst>
              </a:tr>
            </a:tbl>
          </a:graphicData>
        </a:graphic>
      </p:graphicFrame>
      <p:sp>
        <p:nvSpPr>
          <p:cNvPr id="8" name="TextBox 7">
            <a:extLst>
              <a:ext uri="{FF2B5EF4-FFF2-40B4-BE49-F238E27FC236}">
                <a16:creationId xmlns:a16="http://schemas.microsoft.com/office/drawing/2014/main" id="{B91984FE-BCAE-073A-5995-60A09593CB71}"/>
              </a:ext>
            </a:extLst>
          </p:cNvPr>
          <p:cNvSpPr txBox="1"/>
          <p:nvPr/>
        </p:nvSpPr>
        <p:spPr>
          <a:xfrm>
            <a:off x="349431" y="5798145"/>
            <a:ext cx="5626129" cy="923330"/>
          </a:xfrm>
          <a:prstGeom prst="rect">
            <a:avLst/>
          </a:prstGeom>
          <a:noFill/>
        </p:spPr>
        <p:txBody>
          <a:bodyPr wrap="square" rtlCol="0">
            <a:spAutoFit/>
          </a:bodyPr>
          <a:lstStyle/>
          <a:p>
            <a:r>
              <a:rPr lang="en-CA" dirty="0"/>
              <a:t>Probabilité – Frontières communes, réseaux commerciaux, services vétérinaires, vaccination SAT-1, antécédents d'entrée de la fièvre aphteuse/d'autres maladies</a:t>
            </a:r>
          </a:p>
        </p:txBody>
      </p:sp>
    </p:spTree>
    <p:extLst>
      <p:ext uri="{BB962C8B-B14F-4D97-AF65-F5344CB8AC3E}">
        <p14:creationId xmlns:p14="http://schemas.microsoft.com/office/powerpoint/2010/main" val="2366022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B5DB-2EB3-D2F2-76CE-CD1224F4C9DE}"/>
              </a:ext>
            </a:extLst>
          </p:cNvPr>
          <p:cNvSpPr>
            <a:spLocks noGrp="1"/>
          </p:cNvSpPr>
          <p:nvPr>
            <p:ph type="title"/>
          </p:nvPr>
        </p:nvSpPr>
        <p:spPr>
          <a:xfrm>
            <a:off x="206375" y="-125413"/>
            <a:ext cx="10515600" cy="1325563"/>
          </a:xfrm>
        </p:spPr>
        <p:txBody>
          <a:bodyPr/>
          <a:lstStyle/>
          <a:p>
            <a:pPr>
              <a:defRPr/>
            </a:pPr>
            <a:r>
              <a:rPr lang="en-CA" sz="4000" dirty="0"/>
              <a:t>Conclusions scientifiques</a:t>
            </a:r>
          </a:p>
        </p:txBody>
      </p:sp>
      <p:sp>
        <p:nvSpPr>
          <p:cNvPr id="43011" name="Text Placeholder 5">
            <a:extLst>
              <a:ext uri="{FF2B5EF4-FFF2-40B4-BE49-F238E27FC236}">
                <a16:creationId xmlns:a16="http://schemas.microsoft.com/office/drawing/2014/main" id="{111D0C88-2377-5F76-7A55-4F9E643E5CC9}"/>
              </a:ext>
            </a:extLst>
          </p:cNvPr>
          <p:cNvSpPr>
            <a:spLocks noGrp="1"/>
          </p:cNvSpPr>
          <p:nvPr>
            <p:ph type="body" sz="quarter" idx="13"/>
          </p:nvPr>
        </p:nvSpPr>
        <p:spPr>
          <a:xfrm>
            <a:off x="366558" y="865188"/>
            <a:ext cx="11780837" cy="5856287"/>
          </a:xfrm>
        </p:spPr>
        <p:txBody>
          <a:bodyPr/>
          <a:lstStyle/>
          <a:p>
            <a:r>
              <a:rPr lang="en-CA" altLang="en-US" sz="1600" b="1" dirty="0">
                <a:cs typeface="Calibri" panose="020F0502020204030204" pitchFamily="34" charset="0"/>
                <a:hlinkClick r:id="rId3"/>
              </a:rPr>
              <a:t>Évaluation de l'épidémie par le DEFRA  - </a:t>
            </a:r>
            <a:r>
              <a:rPr lang="en-CA" sz="1600" b="1" dirty="0">
                <a:hlinkClick r:id="rId3"/>
              </a:rPr>
              <a:t>Fièvre aphteuse SAT1 au Moyen-Orient et en Afrique du Nord n° 2</a:t>
            </a:r>
            <a:endParaRPr lang="en-CA" altLang="en-US" sz="1600" b="1" dirty="0">
              <a:cs typeface="Calibri" panose="020F0502020204030204" pitchFamily="34" charset="0"/>
            </a:endParaRPr>
          </a:p>
          <a:p>
            <a:r>
              <a:rPr lang="en-CA" altLang="en-US" sz="1600" b="1" dirty="0">
                <a:cs typeface="Calibri" panose="020F0502020204030204" pitchFamily="34" charset="0"/>
                <a:hlinkClick r:id="rId4"/>
              </a:rPr>
              <a:t>Évaluation de l'épidémie par le DEFRA – Fièvre aphteuse au Moyen-Orient et à Chypre n° 4 </a:t>
            </a:r>
            <a:endParaRPr lang="en-CA" altLang="en-US" sz="1600" b="1" dirty="0">
              <a:cs typeface="Calibri" panose="020F0502020204030204" pitchFamily="34" charset="0"/>
            </a:endParaRPr>
          </a:p>
          <a:p>
            <a:r>
              <a:rPr lang="en-CA" altLang="en-US" sz="1600" b="1" dirty="0">
                <a:cs typeface="Calibri" panose="020F0502020204030204" pitchFamily="34" charset="0"/>
                <a:hlinkClick r:id="rId5"/>
              </a:rPr>
              <a:t>Évaluation rapide des risques par la FAO : virus de la fièvre aphteuse (FMD) sérotype SAT1</a:t>
            </a:r>
            <a:endParaRPr lang="en-CA" altLang="en-US" sz="1600" b="1" dirty="0">
              <a:cs typeface="Calibri" panose="020F0502020204030204" pitchFamily="34" charset="0"/>
            </a:endParaRPr>
          </a:p>
          <a:p>
            <a:r>
              <a:rPr lang="en-CA" altLang="en-US" sz="1600" b="1" dirty="0">
                <a:cs typeface="Calibri" panose="020F0502020204030204" pitchFamily="34" charset="0"/>
                <a:hlinkClick r:id="rId6"/>
              </a:rPr>
              <a:t>Variabilité et recombinaison du virus de la fièvre aphteuse dans les exploitations laitières au Pakistan</a:t>
            </a:r>
            <a:endParaRPr lang="en-CA" altLang="en-US" sz="1600" b="1" dirty="0">
              <a:cs typeface="Calibri" panose="020F0502020204030204" pitchFamily="34" charset="0"/>
            </a:endParaRPr>
          </a:p>
          <a:p>
            <a:r>
              <a:rPr lang="en-CA" sz="1600" b="1" dirty="0">
                <a:hlinkClick r:id="rId7"/>
              </a:rPr>
              <a:t>Évaluation des tendances de la fièvre aphteuse en Turquie entre 2005 et 2025</a:t>
            </a:r>
            <a:endParaRPr lang="en-CA" sz="1600" b="1" dirty="0"/>
          </a:p>
          <a:p>
            <a:r>
              <a:rPr lang="en-CA" sz="1600" b="1" dirty="0">
                <a:hlinkClick r:id="rId8"/>
              </a:rPr>
              <a:t>La FAO alerte les pays d'Afrique du Nord, d'Asie occidentale et du Caucase afin qu'ils renforcent leur préparation à la fièvre aphteuse SAT1</a:t>
            </a:r>
            <a:endParaRPr lang="en-CA" altLang="en-US" sz="1600" b="1" dirty="0">
              <a:cs typeface="Calibri" panose="020F0502020204030204" pitchFamily="34" charset="0"/>
              <a:hlinkClick r:id="rId9"/>
            </a:endParaRPr>
          </a:p>
          <a:p>
            <a:r>
              <a:rPr lang="en-CA" altLang="en-US" sz="1600" b="1" dirty="0">
                <a:cs typeface="Calibri" panose="020F0502020204030204" pitchFamily="34" charset="0"/>
                <a:hlinkClick r:id="rId9"/>
              </a:rPr>
              <a:t>cas de rage chez des bouvillons dans une exploitation laitière - Minnesota, 2024</a:t>
            </a:r>
            <a:endParaRPr lang="en-CA" altLang="en-US" sz="1600" b="1" dirty="0">
              <a:cs typeface="Calibri" panose="020F0502020204030204" pitchFamily="34" charset="0"/>
            </a:endParaRPr>
          </a:p>
          <a:p>
            <a:r>
              <a:rPr lang="en-CA" altLang="en-US" sz="1600" b="1" dirty="0">
                <a:cs typeface="Calibri" panose="020F0502020204030204" pitchFamily="34" charset="0"/>
                <a:hlinkClick r:id="rId10"/>
              </a:rPr>
              <a:t>Deux cas de méningo-encéphalite à </a:t>
            </a:r>
            <a:r>
              <a:rPr lang="en-CA" altLang="en-US" sz="1600" b="1" dirty="0" err="1">
                <a:cs typeface="Calibri" panose="020F0502020204030204" pitchFamily="34" charset="0"/>
                <a:hlinkClick r:id="rId10"/>
              </a:rPr>
              <a:t>Varicellovirus </a:t>
            </a:r>
            <a:r>
              <a:rPr lang="en-CA" altLang="en-US" sz="1600" b="1" dirty="0">
                <a:cs typeface="Calibri" panose="020F0502020204030204" pitchFamily="34" charset="0"/>
                <a:hlinkClick r:id="rId10"/>
              </a:rPr>
              <a:t>bovin alpha (herpèsvirus)-5 chez des veaux argentins</a:t>
            </a:r>
            <a:endParaRPr lang="en-CA" altLang="en-US" sz="1600" b="1" dirty="0">
              <a:cs typeface="Calibri" panose="020F0502020204030204" pitchFamily="34" charset="0"/>
            </a:endParaRPr>
          </a:p>
          <a:p>
            <a:r>
              <a:rPr lang="en-CA" altLang="en-US" sz="1600" b="1" dirty="0">
                <a:cs typeface="Calibri" panose="020F0502020204030204" pitchFamily="34" charset="0"/>
                <a:hlinkClick r:id="rId11"/>
              </a:rPr>
              <a:t>Couverture vaccinale mondiale et incidence de la maladie chez les bovins, les porcs et les volailles</a:t>
            </a:r>
            <a:endParaRPr lang="en-CA" altLang="en-US" sz="1600" b="1" dirty="0">
              <a:cs typeface="Calibri" panose="020F0502020204030204" pitchFamily="34" charset="0"/>
            </a:endParaRPr>
          </a:p>
          <a:p>
            <a:r>
              <a:rPr lang="en-CA" altLang="en-US" sz="1600" b="1" dirty="0">
                <a:cs typeface="Calibri" panose="020F0502020204030204" pitchFamily="34" charset="0"/>
                <a:hlinkClick r:id="rId12"/>
              </a:rPr>
              <a:t>Prévalence du sérotype 3 de la fièvre catarrhale ovine après l'épidémie de 2023 et facteurs de risque associés chez les bovins laitiers néerlandais</a:t>
            </a:r>
            <a:endParaRPr lang="en-CA" altLang="en-US" sz="1600" b="1" dirty="0">
              <a:cs typeface="Calibri" panose="020F0502020204030204" pitchFamily="34" charset="0"/>
            </a:endParaRPr>
          </a:p>
          <a:p>
            <a:r>
              <a:rPr lang="en-CA" altLang="en-US" sz="1600" b="1" dirty="0">
                <a:cs typeface="Calibri" panose="020F0502020204030204" pitchFamily="34" charset="0"/>
                <a:hlinkClick r:id="rId13"/>
              </a:rPr>
              <a:t>Première détection d'anticorps contre la fièvre hémorragique de Crimée-Congo chez des bovins et des animaux sauvages du sud de la France continentale : recherche des facteurs explicatifs</a:t>
            </a:r>
            <a:endParaRPr lang="en-CA" altLang="en-US" sz="1600" b="1" dirty="0">
              <a:cs typeface="Calibri" panose="020F0502020204030204" pitchFamily="34" charset="0"/>
            </a:endParaRPr>
          </a:p>
          <a:p>
            <a:r>
              <a:rPr lang="en-CA" altLang="en-US" sz="1600" b="1" dirty="0">
                <a:cs typeface="Calibri" panose="020F0502020204030204" pitchFamily="34" charset="0"/>
                <a:hlinkClick r:id="rId14"/>
              </a:rPr>
              <a:t>Implications d'une réaction anaphylactique mortelle survenue 4 heures après la consommation de bœuf chez un jeune homme présentant des anticorps </a:t>
            </a:r>
            <a:r>
              <a:rPr lang="en-CA" altLang="en-US" sz="1600" b="1" dirty="0" err="1">
                <a:cs typeface="Calibri" panose="020F0502020204030204" pitchFamily="34" charset="0"/>
                <a:hlinkClick r:id="rId14"/>
              </a:rPr>
              <a:t>IgE </a:t>
            </a:r>
            <a:r>
              <a:rPr lang="en-CA" altLang="en-US" sz="1600" b="1" dirty="0">
                <a:cs typeface="Calibri" panose="020F0502020204030204" pitchFamily="34" charset="0"/>
                <a:hlinkClick r:id="rId14"/>
              </a:rPr>
              <a:t>contre le galactose-α-1,3-galactose</a:t>
            </a:r>
            <a:endParaRPr lang="en-CA" altLang="en-US" sz="1600" b="1" dirty="0">
              <a:cs typeface="Calibri" panose="020F0502020204030204" pitchFamily="34" charset="0"/>
            </a:endParaRPr>
          </a:p>
          <a:p>
            <a:r>
              <a:rPr lang="en-CA" altLang="en-US" sz="1600" b="1" dirty="0">
                <a:cs typeface="Calibri" panose="020F0502020204030204" pitchFamily="34" charset="0"/>
                <a:hlinkClick r:id="rId15"/>
              </a:rPr>
              <a:t>Évaluation n° 5 des épidémies par le DEFRA -  La dermatose nodulaire contagieuse en Europe </a:t>
            </a:r>
            <a:endParaRPr lang="en-CA" altLang="en-US" sz="1600" b="1" dirty="0">
              <a:cs typeface="Calibri" panose="020F0502020204030204" pitchFamily="34" charset="0"/>
            </a:endParaRPr>
          </a:p>
          <a:p>
            <a:r>
              <a:rPr lang="en-CA" altLang="en-US" sz="1600" b="1" dirty="0">
                <a:cs typeface="Calibri" panose="020F0502020204030204" pitchFamily="34" charset="0"/>
                <a:hlinkClick r:id="rId16"/>
              </a:rPr>
              <a:t>Infection résiduelle à long terme comme source de réapparition de la tuberculose bovine : enquête phylogénétique et épidémiologique sur une épidémie récurrente</a:t>
            </a:r>
            <a:endParaRPr lang="en-CA" altLang="en-US" sz="1600" b="1" dirty="0">
              <a:cs typeface="Calibri" panose="020F0502020204030204" pitchFamily="34" charset="0"/>
            </a:endParaRPr>
          </a:p>
        </p:txBody>
      </p:sp>
      <p:sp>
        <p:nvSpPr>
          <p:cNvPr id="43012" name="Slide Number Placeholder 4">
            <a:extLst>
              <a:ext uri="{FF2B5EF4-FFF2-40B4-BE49-F238E27FC236}">
                <a16:creationId xmlns:a16="http://schemas.microsoft.com/office/drawing/2014/main" id="{17217398-07FB-D919-3B0B-4AAA3E2403F7}"/>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6556136-C37A-4A5B-931B-5AAB74F041F2}" type="slidenum">
              <a:rPr lang="en-US" altLang="en-US" sz="1200" smtClean="0">
                <a:solidFill>
                  <a:srgbClr val="898989"/>
                </a:solidFill>
              </a:rPr>
              <a:t>17</a:t>
            </a:fld>
            <a:endParaRPr lang="en-US" altLang="en-US" sz="1200" dirty="0">
              <a:solidFill>
                <a:srgbClr val="898989"/>
              </a:solidFill>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2849-7B5A-CCAB-C833-BC75DFE5BEBC}"/>
              </a:ext>
            </a:extLst>
          </p:cNvPr>
          <p:cNvSpPr txBox="1">
            <a:spLocks noGrp="1"/>
          </p:cNvSpPr>
          <p:nvPr>
            <p:ph type="title"/>
          </p:nvPr>
        </p:nvSpPr>
        <p:spPr>
          <a:xfrm>
            <a:off x="31802" y="0"/>
            <a:ext cx="10515600" cy="1325559"/>
          </a:xfrm>
        </p:spPr>
        <p:txBody>
          <a:bodyPr/>
          <a:lstStyle/>
          <a:p>
            <a:r>
              <a:rPr lang="en-CA" dirty="0"/>
              <a:t>La </a:t>
            </a:r>
            <a:r>
              <a:rPr lang="en-CA" dirty="0">
                <a:ea typeface="+mn-lt"/>
                <a:cs typeface="+mn-lt"/>
              </a:rPr>
              <a:t>Theilériose</a:t>
            </a:r>
            <a:r>
              <a:rPr lang="en-CA" dirty="0"/>
              <a:t> bovine au Canada</a:t>
            </a:r>
          </a:p>
        </p:txBody>
      </p:sp>
      <p:sp>
        <p:nvSpPr>
          <p:cNvPr id="3" name="Text Placeholder 2">
            <a:extLst>
              <a:ext uri="{FF2B5EF4-FFF2-40B4-BE49-F238E27FC236}">
                <a16:creationId xmlns:a16="http://schemas.microsoft.com/office/drawing/2014/main" id="{CFFCDA36-A785-35F6-06DB-4ED2D9E8A3CC}"/>
              </a:ext>
            </a:extLst>
          </p:cNvPr>
          <p:cNvSpPr txBox="1">
            <a:spLocks noGrp="1"/>
          </p:cNvSpPr>
          <p:nvPr>
            <p:ph type="body" idx="4294967295"/>
          </p:nvPr>
        </p:nvSpPr>
        <p:spPr>
          <a:xfrm>
            <a:off x="207339" y="1325559"/>
            <a:ext cx="7505331" cy="4014792"/>
          </a:xfrm>
        </p:spPr>
        <p:txBody>
          <a:bodyPr/>
          <a:lstStyle/>
          <a:p>
            <a:r>
              <a:rPr lang="en-CA" sz="2400" dirty="0">
                <a:solidFill>
                  <a:srgbClr val="0070C0"/>
                </a:solidFill>
                <a:hlinkClick r:id="rId3">
                  <a:extLst>
                    <a:ext uri="{A12FA001-AC4F-418D-AE19-62706E023703}">
                      <ahyp:hlinkClr xmlns:ahyp="http://schemas.microsoft.com/office/drawing/2018/hyperlinkcolor" val="tx"/>
                    </a:ext>
                  </a:extLst>
                </a:hlinkClick>
              </a:rPr>
              <a:t>La </a:t>
            </a:r>
            <a:r>
              <a:rPr lang="en-CA" sz="2400" u="sng" dirty="0">
                <a:solidFill>
                  <a:srgbClr val="0070C0"/>
                </a:solidFill>
                <a:ea typeface="+mn-lt"/>
                <a:cs typeface="+mn-lt"/>
              </a:rPr>
              <a:t>Theilériose</a:t>
            </a:r>
            <a:r>
              <a:rPr lang="en-CA" sz="2400" dirty="0">
                <a:solidFill>
                  <a:srgbClr val="0070C0"/>
                </a:solidFill>
                <a:hlinkClick r:id="rId3">
                  <a:extLst>
                    <a:ext uri="{A12FA001-AC4F-418D-AE19-62706E023703}">
                      <ahyp:hlinkClr xmlns:ahyp="http://schemas.microsoft.com/office/drawing/2018/hyperlinkcolor" val="tx"/>
                    </a:ext>
                  </a:extLst>
                </a:hlinkClick>
              </a:rPr>
              <a:t> bovine </a:t>
            </a:r>
            <a:r>
              <a:rPr lang="en-CA" sz="2400" dirty="0"/>
              <a:t>est causée par le protozoaire</a:t>
            </a:r>
            <a:r>
              <a:rPr lang="en-CA" sz="2400" i="1" dirty="0"/>
              <a:t> Theileria.</a:t>
            </a:r>
            <a:r>
              <a:rPr lang="en-CA" sz="2400" dirty="0"/>
              <a:t> </a:t>
            </a:r>
            <a:endParaRPr lang="en-CA" sz="2400" i="1" dirty="0">
              <a:ea typeface="Calibri"/>
              <a:cs typeface="Calibri"/>
            </a:endParaRPr>
          </a:p>
          <a:p>
            <a:pPr lvl="0"/>
            <a:r>
              <a:rPr lang="en-CA" sz="2400" dirty="0"/>
              <a:t>Elle </a:t>
            </a:r>
            <a:r>
              <a:rPr lang="en-CA" sz="2400" dirty="0" err="1"/>
              <a:t>infecte</a:t>
            </a:r>
            <a:r>
              <a:rPr lang="en-CA" sz="2400" dirty="0"/>
              <a:t> les </a:t>
            </a:r>
            <a:r>
              <a:rPr lang="en-CA" sz="2400" dirty="0" err="1"/>
              <a:t>bovins</a:t>
            </a:r>
            <a:r>
              <a:rPr lang="en-CA" sz="2400" dirty="0"/>
              <a:t>, les moutons, les </a:t>
            </a:r>
            <a:r>
              <a:rPr lang="en-CA" sz="2400" dirty="0" err="1"/>
              <a:t>buffles</a:t>
            </a:r>
            <a:r>
              <a:rPr lang="en-CA" sz="2400" dirty="0"/>
              <a:t> </a:t>
            </a:r>
            <a:r>
              <a:rPr lang="en-CA" sz="2400" dirty="0" err="1"/>
              <a:t>d'eau</a:t>
            </a:r>
            <a:r>
              <a:rPr lang="en-CA" sz="2400" dirty="0"/>
              <a:t>, les yaks et </a:t>
            </a:r>
            <a:r>
              <a:rPr lang="en-CA" sz="2400" dirty="0" err="1"/>
              <a:t>d'autres</a:t>
            </a:r>
            <a:r>
              <a:rPr lang="en-CA" sz="2400" dirty="0"/>
              <a:t> </a:t>
            </a:r>
            <a:r>
              <a:rPr lang="en-CA" sz="2400" dirty="0" err="1"/>
              <a:t>bovidés</a:t>
            </a:r>
            <a:r>
              <a:rPr lang="en-CA" sz="2400" dirty="0"/>
              <a:t>.</a:t>
            </a:r>
          </a:p>
          <a:p>
            <a:pPr lvl="0"/>
            <a:r>
              <a:rPr lang="en-CA" sz="2400" dirty="0" err="1"/>
              <a:t>Plusieurs</a:t>
            </a:r>
            <a:r>
              <a:rPr lang="en-CA" sz="2400" dirty="0"/>
              <a:t> types de </a:t>
            </a:r>
            <a:r>
              <a:rPr lang="en-CA" sz="2400" i="1" dirty="0"/>
              <a:t>T. orientalis </a:t>
            </a:r>
            <a:r>
              <a:rPr lang="en-CA" sz="2400" i="1" dirty="0" err="1"/>
              <a:t>sont</a:t>
            </a:r>
            <a:r>
              <a:rPr lang="en-CA" sz="2400" i="1" dirty="0"/>
              <a:t> </a:t>
            </a:r>
            <a:r>
              <a:rPr lang="en-CA" sz="2400" dirty="0" err="1"/>
              <a:t>présents</a:t>
            </a:r>
            <a:r>
              <a:rPr lang="en-CA" sz="2400" dirty="0"/>
              <a:t> aux États-Unis, </a:t>
            </a:r>
            <a:r>
              <a:rPr lang="en-CA" sz="2400" dirty="0" err="1"/>
              <a:t>mais</a:t>
            </a:r>
            <a:r>
              <a:rPr lang="en-CA" sz="2400" dirty="0"/>
              <a:t> seul </a:t>
            </a:r>
            <a:r>
              <a:rPr lang="en-CA" sz="2400" i="1" dirty="0"/>
              <a:t>T. orientalis </a:t>
            </a:r>
            <a:r>
              <a:rPr lang="en-CA" sz="2400" dirty="0"/>
              <a:t>Ikeda </a:t>
            </a:r>
            <a:r>
              <a:rPr lang="en-CA" sz="2400" dirty="0" err="1"/>
              <a:t>s'est</a:t>
            </a:r>
            <a:r>
              <a:rPr lang="en-CA" sz="2400" dirty="0"/>
              <a:t> </a:t>
            </a:r>
            <a:r>
              <a:rPr lang="en-CA" sz="2400" dirty="0" err="1"/>
              <a:t>révélé</a:t>
            </a:r>
            <a:r>
              <a:rPr lang="en-CA" sz="2400" dirty="0"/>
              <a:t> capable de </a:t>
            </a:r>
            <a:r>
              <a:rPr lang="en-CA" sz="2400" dirty="0" err="1"/>
              <a:t>provoquer</a:t>
            </a:r>
            <a:r>
              <a:rPr lang="en-CA" sz="2400" dirty="0"/>
              <a:t> </a:t>
            </a:r>
            <a:r>
              <a:rPr lang="en-CA" sz="2400" dirty="0" err="1"/>
              <a:t>une</a:t>
            </a:r>
            <a:r>
              <a:rPr lang="en-CA" sz="2400" dirty="0"/>
              <a:t> </a:t>
            </a:r>
            <a:r>
              <a:rPr lang="en-CA" sz="2400" dirty="0" err="1"/>
              <a:t>maladie</a:t>
            </a:r>
            <a:r>
              <a:rPr lang="en-CA" sz="2400" dirty="0"/>
              <a:t> grave </a:t>
            </a:r>
          </a:p>
          <a:p>
            <a:pPr lvl="0"/>
            <a:r>
              <a:rPr lang="en-CA" sz="2400" i="1" dirty="0"/>
              <a:t>T. orientalis </a:t>
            </a:r>
            <a:r>
              <a:rPr lang="en-CA" sz="2400" dirty="0"/>
              <a:t>est </a:t>
            </a:r>
            <a:r>
              <a:rPr lang="en-CA" sz="2400" dirty="0" err="1"/>
              <a:t>transmis</a:t>
            </a:r>
            <a:r>
              <a:rPr lang="en-CA" sz="2400" dirty="0"/>
              <a:t> par les </a:t>
            </a:r>
            <a:r>
              <a:rPr lang="en-CA" sz="2400" dirty="0" err="1"/>
              <a:t>tiques</a:t>
            </a:r>
            <a:r>
              <a:rPr lang="en-CA" sz="2400" dirty="0"/>
              <a:t>, </a:t>
            </a:r>
            <a:r>
              <a:rPr lang="en-CA" sz="2400" dirty="0" err="1"/>
              <a:t>principalement</a:t>
            </a:r>
            <a:r>
              <a:rPr lang="en-CA" sz="2400" dirty="0"/>
              <a:t> </a:t>
            </a:r>
            <a:r>
              <a:rPr lang="en-CA" sz="2400" dirty="0" err="1"/>
              <a:t>l'ALHT</a:t>
            </a:r>
            <a:r>
              <a:rPr lang="en-CA" sz="2400" dirty="0"/>
              <a:t>, </a:t>
            </a:r>
            <a:r>
              <a:rPr lang="en-CA" sz="2400" dirty="0" err="1"/>
              <a:t>mais</a:t>
            </a:r>
            <a:r>
              <a:rPr lang="en-CA" sz="2400" dirty="0"/>
              <a:t> </a:t>
            </a:r>
            <a:r>
              <a:rPr lang="en-CA" sz="2400" dirty="0" err="1"/>
              <a:t>peut</a:t>
            </a:r>
            <a:r>
              <a:rPr lang="en-CA" sz="2400" dirty="0"/>
              <a:t> </a:t>
            </a:r>
            <a:r>
              <a:rPr lang="en-CA" sz="2400" dirty="0" err="1"/>
              <a:t>également</a:t>
            </a:r>
            <a:r>
              <a:rPr lang="en-CA" sz="2400" dirty="0"/>
              <a:t> se </a:t>
            </a:r>
            <a:r>
              <a:rPr lang="en-CA" sz="2400" dirty="0" err="1"/>
              <a:t>transmettre</a:t>
            </a:r>
            <a:r>
              <a:rPr lang="en-CA" sz="2400" dirty="0"/>
              <a:t> par la </a:t>
            </a:r>
            <a:r>
              <a:rPr lang="en-CA" sz="2400" dirty="0" err="1"/>
              <a:t>réutilisation</a:t>
            </a:r>
            <a:r>
              <a:rPr lang="en-CA" sz="2400" dirty="0"/>
              <a:t> </a:t>
            </a:r>
            <a:r>
              <a:rPr lang="en-CA" sz="2400" dirty="0" err="1"/>
              <a:t>d'aiguilles</a:t>
            </a:r>
            <a:r>
              <a:rPr lang="en-CA" sz="2400" dirty="0"/>
              <a:t> </a:t>
            </a:r>
            <a:r>
              <a:rPr lang="en-CA" sz="2400" dirty="0" err="1"/>
              <a:t>ou</a:t>
            </a:r>
            <a:r>
              <a:rPr lang="en-CA" sz="2400" dirty="0"/>
              <a:t> </a:t>
            </a:r>
            <a:r>
              <a:rPr lang="en-CA" sz="2400" dirty="0" err="1"/>
              <a:t>lors</a:t>
            </a:r>
            <a:r>
              <a:rPr lang="en-CA" sz="2400" dirty="0"/>
              <a:t> de transfusions</a:t>
            </a:r>
          </a:p>
          <a:p>
            <a:pPr marL="0" lvl="0" indent="0">
              <a:buNone/>
            </a:pPr>
            <a:endParaRPr lang="en-CA" sz="2400" dirty="0"/>
          </a:p>
        </p:txBody>
      </p:sp>
      <p:sp>
        <p:nvSpPr>
          <p:cNvPr id="4" name="Slide Number Placeholder 3">
            <a:extLst>
              <a:ext uri="{FF2B5EF4-FFF2-40B4-BE49-F238E27FC236}">
                <a16:creationId xmlns:a16="http://schemas.microsoft.com/office/drawing/2014/main" id="{DB707FBB-E9AD-6832-AEED-CC36DCF60AF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746F94-B1FD-48F5-AB31-FE0ECD4BD22E}" type="slidenum">
              <a:rPr lang="en-US" sz="1200" b="0" i="0" u="none" strike="noStrike" kern="1200" cap="none" spc="0" baseline="0">
                <a:solidFill>
                  <a:srgbClr val="898989"/>
                </a:solidFill>
                <a:uFillTx/>
                <a:latin typeface="Calibri" pitchFamily="34"/>
              </a:rPr>
              <a:t>2</a:t>
            </a:fld>
            <a:endParaRPr lang="en-US" sz="1200" b="0" i="0" u="none" strike="noStrike" kern="1200" cap="none" spc="0" baseline="0">
              <a:solidFill>
                <a:srgbClr val="898989"/>
              </a:solidFill>
              <a:uFillTx/>
              <a:latin typeface="Calibri" pitchFamily="34"/>
            </a:endParaRPr>
          </a:p>
        </p:txBody>
      </p:sp>
      <p:pic>
        <p:nvPicPr>
          <p:cNvPr id="5" name="Picture 5">
            <a:extLst>
              <a:ext uri="{FF2B5EF4-FFF2-40B4-BE49-F238E27FC236}">
                <a16:creationId xmlns:a16="http://schemas.microsoft.com/office/drawing/2014/main" id="{5E67F604-6153-4659-3CA9-C4975081D4D6}"/>
              </a:ext>
            </a:extLst>
          </p:cNvPr>
          <p:cNvPicPr>
            <a:picLocks noChangeAspect="1"/>
          </p:cNvPicPr>
          <p:nvPr/>
        </p:nvPicPr>
        <p:blipFill>
          <a:blip r:embed="rId4"/>
          <a:stretch>
            <a:fillRect/>
          </a:stretch>
        </p:blipFill>
        <p:spPr>
          <a:xfrm>
            <a:off x="7581849" y="1365084"/>
            <a:ext cx="4233973" cy="3632847"/>
          </a:xfrm>
          <a:prstGeom prst="rect">
            <a:avLst/>
          </a:prstGeom>
          <a:noFill/>
          <a:ln w="28575" cap="flat">
            <a:solidFill>
              <a:srgbClr val="000000"/>
            </a:solidFill>
            <a:prstDash val="solid"/>
            <a:miter/>
          </a:ln>
        </p:spPr>
      </p:pic>
      <p:sp>
        <p:nvSpPr>
          <p:cNvPr id="6" name="TextBox 6">
            <a:extLst>
              <a:ext uri="{FF2B5EF4-FFF2-40B4-BE49-F238E27FC236}">
                <a16:creationId xmlns:a16="http://schemas.microsoft.com/office/drawing/2014/main" id="{DB7D0C70-2DEF-F45C-3E62-80AC2EEFB69F}"/>
              </a:ext>
            </a:extLst>
          </p:cNvPr>
          <p:cNvSpPr txBox="1"/>
          <p:nvPr/>
        </p:nvSpPr>
        <p:spPr>
          <a:xfrm>
            <a:off x="231288" y="5165811"/>
            <a:ext cx="11952753" cy="1723549"/>
          </a:xfrm>
          <a:prstGeom prst="rect">
            <a:avLst/>
          </a:prstGeom>
          <a:noFill/>
          <a:ln cap="flat">
            <a:noFill/>
          </a:ln>
        </p:spPr>
        <p:txBody>
          <a:bodyPr vert="horz" wrap="square" lIns="91440" tIns="45720" rIns="91440" bIns="45720" anchor="t" anchorCtr="0" compatLnSpc="1">
            <a:spAutoFit/>
          </a:bodyPr>
          <a:lstStyle/>
          <a:p>
            <a:pPr marL="182559" marR="0" lvl="0"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dirty="0">
                <a:solidFill>
                  <a:srgbClr val="000000"/>
                </a:solidFill>
                <a:uFillTx/>
                <a:latin typeface="Calibri" pitchFamily="34"/>
              </a:rPr>
              <a:t>L'ACIA a </a:t>
            </a:r>
            <a:r>
              <a:rPr lang="en-CA" sz="2400" b="0" i="0" u="none" strike="noStrike" kern="1200" cap="none" spc="0" baseline="0" dirty="0" err="1">
                <a:solidFill>
                  <a:srgbClr val="000000"/>
                </a:solidFill>
                <a:uFillTx/>
                <a:latin typeface="Calibri" pitchFamily="34"/>
              </a:rPr>
              <a:t>confirmé</a:t>
            </a:r>
            <a:r>
              <a:rPr lang="en-CA" sz="2400" b="0" i="0" u="none" strike="noStrike" kern="1200" cap="none" spc="0" baseline="0" dirty="0">
                <a:solidFill>
                  <a:srgbClr val="000000"/>
                </a:solidFill>
                <a:uFillTx/>
                <a:latin typeface="Calibri" pitchFamily="34"/>
              </a:rPr>
              <a:t> </a:t>
            </a:r>
            <a:r>
              <a:rPr lang="en-CA" sz="2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le premier </a:t>
            </a:r>
            <a:r>
              <a:rPr lang="en-CA" sz="2400" b="0" i="0" u="none" strike="noStrike" kern="1200" cap="none" spc="0" baseline="0" dirty="0" err="1">
                <a:solidFill>
                  <a:srgbClr val="0070C0"/>
                </a:solidFill>
                <a:uFillTx/>
                <a:latin typeface="Calibri" pitchFamily="34"/>
                <a:hlinkClick r:id="rId5">
                  <a:extLst>
                    <a:ext uri="{A12FA001-AC4F-418D-AE19-62706E023703}">
                      <ahyp:hlinkClr xmlns:ahyp="http://schemas.microsoft.com/office/drawing/2018/hyperlinkcolor" val="tx"/>
                    </a:ext>
                  </a:extLst>
                </a:hlinkClick>
              </a:rPr>
              <a:t>cas</a:t>
            </a:r>
            <a:r>
              <a:rPr lang="en-CA" sz="2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 de </a:t>
            </a:r>
            <a:r>
              <a:rPr lang="en-CA" sz="2400" b="0" i="1"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T. orientalis </a:t>
            </a:r>
            <a:r>
              <a:rPr lang="en-CA" sz="2400" b="0" i="0" u="none" strike="noStrike" kern="1200" cap="none" spc="0" baseline="0" dirty="0">
                <a:solidFill>
                  <a:srgbClr val="0070C0"/>
                </a:solidFill>
                <a:uFillTx/>
                <a:latin typeface="Calibri" pitchFamily="34"/>
                <a:hlinkClick r:id="rId5">
                  <a:extLst>
                    <a:ext uri="{A12FA001-AC4F-418D-AE19-62706E023703}">
                      <ahyp:hlinkClr xmlns:ahyp="http://schemas.microsoft.com/office/drawing/2018/hyperlinkcolor" val="tx"/>
                    </a:ext>
                  </a:extLst>
                </a:hlinkClick>
              </a:rPr>
              <a:t>Ikeda au Canada </a:t>
            </a:r>
            <a:r>
              <a:rPr lang="en-CA" sz="2400" b="0" i="0" u="none" strike="noStrike" kern="1200" cap="none" spc="0" baseline="0" dirty="0">
                <a:solidFill>
                  <a:srgbClr val="000000"/>
                </a:solidFill>
                <a:uFillTx/>
                <a:latin typeface="Calibri" pitchFamily="34"/>
              </a:rPr>
              <a:t>à Kawartha Lakes, </a:t>
            </a:r>
            <a:r>
              <a:rPr lang="en-CA" sz="2400" b="0" i="0" u="none" strike="noStrike" kern="1200" cap="none" spc="0" baseline="0" dirty="0" err="1">
                <a:solidFill>
                  <a:srgbClr val="000000"/>
                </a:solidFill>
                <a:uFillTx/>
                <a:latin typeface="Calibri" pitchFamily="34"/>
              </a:rPr>
              <a:t>en</a:t>
            </a:r>
            <a:r>
              <a:rPr lang="en-CA" sz="2400" b="0" i="0" u="none" strike="noStrike" kern="1200" cap="none" spc="0" baseline="0" dirty="0">
                <a:solidFill>
                  <a:srgbClr val="000000"/>
                </a:solidFill>
                <a:uFillTx/>
                <a:latin typeface="Calibri" pitchFamily="34"/>
              </a:rPr>
              <a:t> Ontario, </a:t>
            </a:r>
            <a:r>
              <a:rPr lang="en-CA" sz="2400" b="0" i="0" u="none" strike="noStrike" kern="1200" cap="none" spc="0" baseline="0" dirty="0" err="1">
                <a:solidFill>
                  <a:srgbClr val="000000"/>
                </a:solidFill>
                <a:uFillTx/>
                <a:latin typeface="Calibri" pitchFamily="34"/>
              </a:rPr>
              <a:t>en</a:t>
            </a:r>
            <a:r>
              <a:rPr lang="en-CA" sz="2400" b="0" i="0" u="none" strike="noStrike" kern="1200" cap="none" spc="0" baseline="0" dirty="0">
                <a:solidFill>
                  <a:srgbClr val="000000"/>
                </a:solidFill>
                <a:uFillTx/>
                <a:latin typeface="Calibri" pitchFamily="34"/>
              </a:rPr>
              <a:t> </a:t>
            </a:r>
            <a:r>
              <a:rPr lang="en-CA" sz="2400" b="0" i="0" u="none" strike="noStrike" kern="1200" cap="none" spc="0" baseline="0" dirty="0" err="1">
                <a:solidFill>
                  <a:srgbClr val="000000"/>
                </a:solidFill>
                <a:uFillTx/>
                <a:latin typeface="Calibri" pitchFamily="34"/>
              </a:rPr>
              <a:t>octobre</a:t>
            </a:r>
            <a:endParaRPr lang="en-CA" sz="2400" b="0" i="0" u="none" strike="noStrike" kern="1200" cap="none" spc="0" baseline="0" dirty="0">
              <a:solidFill>
                <a:srgbClr val="000000"/>
              </a:solidFill>
              <a:uFillTx/>
              <a:latin typeface="Calibri" pitchFamily="34"/>
            </a:endParaRP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a:solidFill>
                  <a:srgbClr val="000000"/>
                </a:solidFill>
                <a:uFillTx/>
                <a:latin typeface="Calibri" pitchFamily="34"/>
              </a:rPr>
              <a:t>La </a:t>
            </a:r>
            <a:r>
              <a:rPr lang="en-CA" sz="2000" b="0" i="0" u="none" strike="noStrike" kern="1200" cap="none" spc="0" baseline="0" dirty="0" err="1">
                <a:solidFill>
                  <a:srgbClr val="000000"/>
                </a:solidFill>
                <a:uFillTx/>
                <a:latin typeface="Calibri" pitchFamily="34"/>
              </a:rPr>
              <a:t>vache</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avait</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été</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importée</a:t>
            </a:r>
            <a:r>
              <a:rPr lang="en-CA" sz="2000" b="0" i="0" u="none" strike="noStrike" kern="1200" cap="none" spc="0" baseline="0" dirty="0">
                <a:solidFill>
                  <a:srgbClr val="000000"/>
                </a:solidFill>
                <a:uFillTx/>
                <a:latin typeface="Calibri" pitchFamily="34"/>
              </a:rPr>
              <a:t> des États-Unis le 15 </a:t>
            </a:r>
            <a:r>
              <a:rPr lang="en-CA" sz="2000" b="0" i="0" u="none" strike="noStrike" kern="1200" cap="none" spc="0" baseline="0" dirty="0" err="1">
                <a:solidFill>
                  <a:srgbClr val="000000"/>
                </a:solidFill>
                <a:uFillTx/>
                <a:latin typeface="Calibri" pitchFamily="34"/>
              </a:rPr>
              <a:t>juillet</a:t>
            </a:r>
            <a:r>
              <a:rPr lang="en-CA" sz="2000" b="0" i="0" u="none" strike="noStrike" kern="1200" cap="none" spc="0" baseline="0" dirty="0">
                <a:solidFill>
                  <a:srgbClr val="000000"/>
                </a:solidFill>
                <a:uFillTx/>
                <a:latin typeface="Calibri" pitchFamily="34"/>
              </a:rPr>
              <a:t> 2025</a:t>
            </a: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000" b="0" i="0" u="none" strike="noStrike" kern="1200" cap="none" spc="0" baseline="0" dirty="0" err="1">
                <a:solidFill>
                  <a:srgbClr val="000000"/>
                </a:solidFill>
                <a:uFillTx/>
                <a:latin typeface="Calibri" pitchFamily="34"/>
              </a:rPr>
              <a:t>Aucune</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mesure</a:t>
            </a:r>
            <a:r>
              <a:rPr lang="en-CA" sz="2000" b="0" i="0" u="none" strike="noStrike" kern="1200" cap="none" spc="0" baseline="0" dirty="0">
                <a:solidFill>
                  <a:srgbClr val="000000"/>
                </a:solidFill>
                <a:uFillTx/>
                <a:latin typeface="Calibri" pitchFamily="34"/>
              </a:rPr>
              <a:t> </a:t>
            </a:r>
            <a:r>
              <a:rPr lang="en-CA" sz="2000" b="0" i="0" u="none" strike="noStrike" kern="1200" cap="none" spc="0" baseline="0" dirty="0" err="1">
                <a:solidFill>
                  <a:srgbClr val="000000"/>
                </a:solidFill>
                <a:uFillTx/>
                <a:latin typeface="Calibri" pitchFamily="34"/>
              </a:rPr>
              <a:t>n'est</a:t>
            </a:r>
            <a:r>
              <a:rPr lang="en-CA" sz="2000" b="0" i="0" u="none" strike="noStrike" kern="1200" cap="none" spc="0" baseline="0" dirty="0">
                <a:solidFill>
                  <a:srgbClr val="000000"/>
                </a:solidFill>
                <a:uFillTx/>
                <a:latin typeface="Calibri" pitchFamily="34"/>
              </a:rPr>
              <a:t> prise pour </a:t>
            </a:r>
            <a:r>
              <a:rPr lang="en-CA" sz="2000" b="0" i="0" u="none" strike="noStrike" kern="1200" cap="none" spc="0" baseline="0" dirty="0" err="1">
                <a:solidFill>
                  <a:srgbClr val="000000"/>
                </a:solidFill>
                <a:uFillTx/>
                <a:latin typeface="Calibri" pitchFamily="34"/>
              </a:rPr>
              <a:t>contrôler</a:t>
            </a:r>
            <a:r>
              <a:rPr lang="en-CA" sz="2000" b="0" i="0" u="none" strike="noStrike" kern="1200" cap="none" spc="0" baseline="0" dirty="0">
                <a:solidFill>
                  <a:srgbClr val="000000"/>
                </a:solidFill>
                <a:uFillTx/>
                <a:latin typeface="Calibri" pitchFamily="34"/>
              </a:rPr>
              <a:t> la </a:t>
            </a:r>
            <a:r>
              <a:rPr lang="en-CA" sz="2000" b="0" i="0" u="none" strike="noStrike" kern="1200" cap="none" spc="0" baseline="0" dirty="0" err="1">
                <a:solidFill>
                  <a:srgbClr val="000000"/>
                </a:solidFill>
                <a:uFillTx/>
                <a:latin typeface="Calibri" pitchFamily="34"/>
              </a:rPr>
              <a:t>maladie</a:t>
            </a:r>
            <a:r>
              <a:rPr lang="en-CA" sz="2000" b="0" i="0" u="none" strike="noStrike" kern="1200" cap="none" spc="0" baseline="0" dirty="0">
                <a:solidFill>
                  <a:srgbClr val="000000"/>
                </a:solidFill>
                <a:uFillTx/>
                <a:latin typeface="Calibri" pitchFamily="34"/>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600" b="0" i="0" u="none" strike="noStrike" kern="1200" cap="none" spc="0" baseline="0" dirty="0">
              <a:solidFill>
                <a:srgbClr val="000000"/>
              </a:solidFill>
              <a:uFillTx/>
              <a:latin typeface="Calibri" pitchFamily="3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7269-C78C-2872-C7A2-577EB9425EFD}"/>
              </a:ext>
            </a:extLst>
          </p:cNvPr>
          <p:cNvSpPr txBox="1">
            <a:spLocks noGrp="1"/>
          </p:cNvSpPr>
          <p:nvPr>
            <p:ph type="title"/>
          </p:nvPr>
        </p:nvSpPr>
        <p:spPr>
          <a:xfrm>
            <a:off x="107771" y="-280207"/>
            <a:ext cx="11772898" cy="1325559"/>
          </a:xfrm>
        </p:spPr>
        <p:txBody>
          <a:bodyPr/>
          <a:lstStyle/>
          <a:p>
            <a:pPr lvl="0"/>
            <a:r>
              <a:rPr lang="en-US" sz="3200" dirty="0"/>
              <a:t>La </a:t>
            </a:r>
            <a:r>
              <a:rPr lang="en-US" sz="3200" dirty="0" err="1"/>
              <a:t>tique</a:t>
            </a:r>
            <a:r>
              <a:rPr lang="en-US" sz="3200" dirty="0"/>
              <a:t> </a:t>
            </a:r>
            <a:r>
              <a:rPr lang="en-US" sz="3200" dirty="0" err="1"/>
              <a:t>asiatique</a:t>
            </a:r>
            <a:r>
              <a:rPr lang="en-US" sz="3200" dirty="0"/>
              <a:t> à longues </a:t>
            </a:r>
            <a:r>
              <a:rPr lang="en-US" sz="3200" dirty="0" err="1"/>
              <a:t>cornes</a:t>
            </a:r>
            <a:r>
              <a:rPr lang="en-US" sz="3200" dirty="0"/>
              <a:t> et la </a:t>
            </a:r>
            <a:r>
              <a:rPr lang="en-US" sz="3200" dirty="0" err="1"/>
              <a:t>theilériose</a:t>
            </a:r>
            <a:r>
              <a:rPr lang="en-US" sz="3200" dirty="0"/>
              <a:t> aux États-Unis</a:t>
            </a:r>
            <a:endParaRPr lang="en-CA" sz="3200" dirty="0"/>
          </a:p>
        </p:txBody>
      </p:sp>
      <p:sp>
        <p:nvSpPr>
          <p:cNvPr id="3" name="Text Placeholder 2">
            <a:extLst>
              <a:ext uri="{FF2B5EF4-FFF2-40B4-BE49-F238E27FC236}">
                <a16:creationId xmlns:a16="http://schemas.microsoft.com/office/drawing/2014/main" id="{FC629E4A-941B-DB57-BBA6-9312D63A5DED}"/>
              </a:ext>
            </a:extLst>
          </p:cNvPr>
          <p:cNvSpPr txBox="1">
            <a:spLocks noGrp="1"/>
          </p:cNvSpPr>
          <p:nvPr>
            <p:ph type="body" idx="4294967295"/>
          </p:nvPr>
        </p:nvSpPr>
        <p:spPr>
          <a:xfrm>
            <a:off x="220498" y="656014"/>
            <a:ext cx="6369713" cy="6064373"/>
          </a:xfrm>
        </p:spPr>
        <p:txBody>
          <a:bodyPr/>
          <a:lstStyle/>
          <a:p>
            <a:pPr lvl="0"/>
            <a:r>
              <a:rPr lang="en-CA" sz="2400" dirty="0"/>
              <a:t>Depuis le dernier appel du CAHSS, </a:t>
            </a:r>
            <a:r>
              <a:rPr lang="en-CA" sz="2400" dirty="0">
                <a:solidFill>
                  <a:srgbClr val="0070C0"/>
                </a:solidFill>
                <a:hlinkClick r:id="rId3">
                  <a:extLst>
                    <a:ext uri="{A12FA001-AC4F-418D-AE19-62706E023703}">
                      <ahyp:hlinkClr xmlns:ahyp="http://schemas.microsoft.com/office/drawing/2018/hyperlinkcolor" val="tx"/>
                    </a:ext>
                  </a:extLst>
                </a:hlinkClick>
              </a:rPr>
              <a:t>le Kansas </a:t>
            </a:r>
            <a:r>
              <a:rPr lang="en-CA" sz="2400" dirty="0"/>
              <a:t>a signalé sa première détection en octobre 2025.</a:t>
            </a:r>
            <a:endParaRPr lang="en-CA" sz="2400" dirty="0">
              <a:ea typeface="Calibri"/>
              <a:cs typeface="Calibri"/>
            </a:endParaRPr>
          </a:p>
          <a:p>
            <a:pPr lvl="1">
              <a:buFont typeface="Courier New" pitchFamily="34"/>
              <a:buChar char="o"/>
            </a:pPr>
            <a:r>
              <a:rPr lang="en-CA" dirty="0">
                <a:ea typeface="Calibri"/>
                <a:cs typeface="Calibri"/>
              </a:rPr>
              <a:t>Découverte sur un chien dans le comté de Franklin </a:t>
            </a:r>
          </a:p>
          <a:p>
            <a:pPr lvl="0"/>
            <a:r>
              <a:rPr lang="en-CA" sz="2400" dirty="0"/>
              <a:t>25 États + Washington D.C. désormais touchés</a:t>
            </a:r>
          </a:p>
          <a:p>
            <a:pPr lvl="0"/>
            <a:r>
              <a:rPr lang="en-CA" sz="2400" dirty="0">
                <a:solidFill>
                  <a:srgbClr val="0070C0"/>
                </a:solidFill>
                <a:hlinkClick r:id="rId4">
                  <a:extLst>
                    <a:ext uri="{A12FA001-AC4F-418D-AE19-62706E023703}">
                      <ahyp:hlinkClr xmlns:ahyp="http://schemas.microsoft.com/office/drawing/2018/hyperlinkcolor" val="tx"/>
                    </a:ext>
                  </a:extLst>
                </a:hlinkClick>
              </a:rPr>
              <a:t>Le Kansas </a:t>
            </a:r>
            <a:r>
              <a:rPr lang="en-CA" sz="2400" dirty="0"/>
              <a:t>a également récemment signalé des cas de theilériose chez des bovins importés dans l'État (on ignore d'où)</a:t>
            </a:r>
            <a:endParaRPr lang="en-CA" sz="2400" dirty="0">
              <a:ea typeface="Calibri"/>
              <a:cs typeface="Calibri"/>
            </a:endParaRPr>
          </a:p>
          <a:p>
            <a:pPr lvl="0"/>
            <a:r>
              <a:rPr lang="en-CA" sz="2400" dirty="0">
                <a:ea typeface="Calibri"/>
                <a:cs typeface="Calibri"/>
              </a:rPr>
              <a:t>La theilériose est transmise par les tiques, mais les mouches, les moustiques et les poux peuvent également jouer un rôle </a:t>
            </a:r>
          </a:p>
          <a:p>
            <a:pPr lvl="0"/>
            <a:r>
              <a:rPr lang="en-CA" sz="2000" dirty="0">
                <a:hlinkClick r:id="rId5"/>
              </a:rPr>
              <a:t>Détection et réponse à </a:t>
            </a:r>
            <a:r>
              <a:rPr lang="en-CA" sz="2000" i="1" dirty="0">
                <a:hlinkClick r:id="rId5"/>
              </a:rPr>
              <a:t>Haemaphysalis longicornis </a:t>
            </a:r>
            <a:r>
              <a:rPr lang="en-CA" sz="2000" dirty="0">
                <a:hlinkClick r:id="rId5"/>
              </a:rPr>
              <a:t>et </a:t>
            </a:r>
            <a:r>
              <a:rPr lang="en-CA" sz="2000" i="1" dirty="0">
                <a:hlinkClick r:id="rId5"/>
              </a:rPr>
              <a:t>Theileria orientalis </a:t>
            </a:r>
            <a:r>
              <a:rPr lang="en-CA" sz="2000" dirty="0">
                <a:hlinkClick r:id="rId5"/>
              </a:rPr>
              <a:t>Ikeda dans une exploitation d'élevage de vaches et de veaux dans le Tennessee (États-Unis)</a:t>
            </a:r>
            <a:endParaRPr lang="en-CA" sz="1800" dirty="0">
              <a:ea typeface="Calibri"/>
              <a:cs typeface="Calibri"/>
            </a:endParaRPr>
          </a:p>
          <a:p>
            <a:r>
              <a:rPr lang="en-CA" sz="2000" dirty="0">
                <a:hlinkClick r:id="rId6"/>
              </a:rPr>
              <a:t>Émergence de populations de Haemaphysalis longicornis multirésistantes en Chine</a:t>
            </a:r>
            <a:endParaRPr lang="en-CA" sz="2000" dirty="0"/>
          </a:p>
          <a:p>
            <a:pPr marL="0" lvl="0" indent="0">
              <a:buNone/>
            </a:pPr>
            <a:endParaRPr lang="en-CA" sz="2400" dirty="0">
              <a:ea typeface="Calibri"/>
              <a:cs typeface="Calibri"/>
            </a:endParaRPr>
          </a:p>
          <a:p>
            <a:pPr marL="0" lvl="0" indent="0">
              <a:buNone/>
            </a:pPr>
            <a:endParaRPr lang="en-CA" sz="2400" dirty="0">
              <a:ea typeface="Calibri"/>
              <a:cs typeface="Calibri"/>
            </a:endParaRPr>
          </a:p>
          <a:p>
            <a:pPr lvl="0"/>
            <a:endParaRPr lang="en-CA" sz="1800" dirty="0">
              <a:ea typeface="Calibri"/>
              <a:cs typeface="Calibri"/>
            </a:endParaRPr>
          </a:p>
        </p:txBody>
      </p:sp>
      <p:sp>
        <p:nvSpPr>
          <p:cNvPr id="4" name="Rectangle 2">
            <a:extLst>
              <a:ext uri="{FF2B5EF4-FFF2-40B4-BE49-F238E27FC236}">
                <a16:creationId xmlns:a16="http://schemas.microsoft.com/office/drawing/2014/main" id="{2F809251-19F8-1CD7-A15A-8C67161106E5}"/>
              </a:ext>
            </a:extLst>
          </p:cNvPr>
          <p:cNvSpPr/>
          <p:nvPr/>
        </p:nvSpPr>
        <p:spPr>
          <a:xfrm>
            <a:off x="6881810" y="3513133"/>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5" name="TextBox 3">
            <a:extLst>
              <a:ext uri="{FF2B5EF4-FFF2-40B4-BE49-F238E27FC236}">
                <a16:creationId xmlns:a16="http://schemas.microsoft.com/office/drawing/2014/main" id="{FBA5AC00-3075-4F80-0D24-A0E7A136A70D}"/>
              </a:ext>
            </a:extLst>
          </p:cNvPr>
          <p:cNvSpPr txBox="1"/>
          <p:nvPr/>
        </p:nvSpPr>
        <p:spPr>
          <a:xfrm>
            <a:off x="6689807" y="6329261"/>
            <a:ext cx="5001451" cy="584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600" b="0" i="0" u="none" strike="noStrike" kern="1200" cap="none" spc="0" baseline="0" dirty="0">
                <a:solidFill>
                  <a:srgbClr val="0070C0"/>
                </a:solidFill>
                <a:uFillTx/>
                <a:latin typeface="Calibri" pitchFamily="34"/>
                <a:hlinkClick r:id="rId7">
                  <a:extLst>
                    <a:ext uri="{A12FA001-AC4F-418D-AE19-62706E023703}">
                      <ahyp:hlinkClr xmlns:ahyp="http://schemas.microsoft.com/office/drawing/2018/hyperlinkcolor" val="tx"/>
                    </a:ext>
                  </a:extLst>
                </a:hlinkClick>
              </a:rPr>
              <a:t>Rapport sur la situation des </a:t>
            </a:r>
            <a:r>
              <a:rPr lang="en-CA" sz="1600" b="0" i="0" u="none" strike="noStrike" kern="1200" cap="none" spc="0" baseline="0" dirty="0" err="1">
                <a:solidFill>
                  <a:srgbClr val="0070C0"/>
                </a:solidFill>
                <a:uFillTx/>
                <a:latin typeface="Calibri" pitchFamily="34"/>
                <a:hlinkClick r:id="rId7">
                  <a:extLst>
                    <a:ext uri="{A12FA001-AC4F-418D-AE19-62706E023703}">
                      <ahyp:hlinkClr xmlns:ahyp="http://schemas.microsoft.com/office/drawing/2018/hyperlinkcolor" val="tx"/>
                    </a:ext>
                  </a:extLst>
                </a:hlinkClick>
              </a:rPr>
              <a:t>tiques</a:t>
            </a:r>
            <a:r>
              <a:rPr lang="en-CA" sz="1600" b="0" i="0" u="none" strike="noStrike" kern="1200" cap="none" spc="0" baseline="0" dirty="0">
                <a:solidFill>
                  <a:srgbClr val="0070C0"/>
                </a:solidFill>
                <a:uFillTx/>
                <a:latin typeface="Calibri" pitchFamily="34"/>
                <a:hlinkClick r:id="rId7">
                  <a:extLst>
                    <a:ext uri="{A12FA001-AC4F-418D-AE19-62706E023703}">
                      <ahyp:hlinkClr xmlns:ahyp="http://schemas.microsoft.com/office/drawing/2018/hyperlinkcolor" val="tx"/>
                    </a:ext>
                  </a:extLst>
                </a:hlinkClick>
              </a:rPr>
              <a:t> à longues </a:t>
            </a:r>
            <a:r>
              <a:rPr lang="en-CA" sz="1600" b="0" i="0" u="none" strike="noStrike" kern="1200" cap="none" spc="0" baseline="0" dirty="0" err="1">
                <a:solidFill>
                  <a:srgbClr val="0070C0"/>
                </a:solidFill>
                <a:uFillTx/>
                <a:latin typeface="Calibri" pitchFamily="34"/>
                <a:hlinkClick r:id="rId7">
                  <a:extLst>
                    <a:ext uri="{A12FA001-AC4F-418D-AE19-62706E023703}">
                      <ahyp:hlinkClr xmlns:ahyp="http://schemas.microsoft.com/office/drawing/2018/hyperlinkcolor" val="tx"/>
                    </a:ext>
                  </a:extLst>
                </a:hlinkClick>
              </a:rPr>
              <a:t>cornes</a:t>
            </a:r>
            <a:r>
              <a:rPr lang="en-CA" sz="1600" b="0" i="0" u="none" strike="noStrike" kern="1200" cap="none" spc="0" baseline="0" dirty="0">
                <a:solidFill>
                  <a:srgbClr val="0070C0"/>
                </a:solidFill>
                <a:uFillTx/>
                <a:latin typeface="Calibri" pitchFamily="34"/>
                <a:hlinkClick r:id="rId7">
                  <a:extLst>
                    <a:ext uri="{A12FA001-AC4F-418D-AE19-62706E023703}">
                      <ahyp:hlinkClr xmlns:ahyp="http://schemas.microsoft.com/office/drawing/2018/hyperlinkcolor" val="tx"/>
                    </a:ext>
                  </a:extLst>
                </a:hlinkClick>
              </a:rPr>
              <a:t> </a:t>
            </a:r>
            <a:r>
              <a:rPr lang="en-CA" sz="1600" b="0" i="0" u="none" strike="noStrike" kern="1200" cap="none" spc="0" baseline="0" dirty="0" err="1">
                <a:solidFill>
                  <a:srgbClr val="0070C0"/>
                </a:solidFill>
                <a:uFillTx/>
                <a:latin typeface="Calibri" pitchFamily="34"/>
                <a:hlinkClick r:id="rId7">
                  <a:extLst>
                    <a:ext uri="{A12FA001-AC4F-418D-AE19-62706E023703}">
                      <ahyp:hlinkClr xmlns:ahyp="http://schemas.microsoft.com/office/drawing/2018/hyperlinkcolor" val="tx"/>
                    </a:ext>
                  </a:extLst>
                </a:hlinkClick>
              </a:rPr>
              <a:t>en</a:t>
            </a:r>
            <a:r>
              <a:rPr lang="en-CA" sz="1600" b="0" i="0" u="none" strike="noStrike" kern="1200" cap="none" spc="0" baseline="0" dirty="0">
                <a:solidFill>
                  <a:srgbClr val="0070C0"/>
                </a:solidFill>
                <a:uFillTx/>
                <a:latin typeface="Calibri" pitchFamily="34"/>
                <a:hlinkClick r:id="rId7">
                  <a:extLst>
                    <a:ext uri="{A12FA001-AC4F-418D-AE19-62706E023703}">
                      <ahyp:hlinkClr xmlns:ahyp="http://schemas.microsoft.com/office/drawing/2018/hyperlinkcolor" val="tx"/>
                    </a:ext>
                  </a:extLst>
                </a:hlinkClick>
              </a:rPr>
              <a:t> Asie - The Tick App</a:t>
            </a:r>
            <a:endParaRPr lang="en-CA" sz="1600" b="0" i="0" u="none" strike="noStrike" kern="1200" cap="none" spc="0" baseline="0" dirty="0">
              <a:solidFill>
                <a:srgbClr val="0070C0"/>
              </a:solidFill>
              <a:uFillTx/>
              <a:latin typeface="Calibri" pitchFamily="34"/>
            </a:endParaRPr>
          </a:p>
        </p:txBody>
      </p:sp>
      <p:pic>
        <p:nvPicPr>
          <p:cNvPr id="6" name="Picture 3">
            <a:extLst>
              <a:ext uri="{FF2B5EF4-FFF2-40B4-BE49-F238E27FC236}">
                <a16:creationId xmlns:a16="http://schemas.microsoft.com/office/drawing/2014/main" id="{377CE8EC-93B3-2FE8-7788-859F7CB67D6E}"/>
              </a:ext>
            </a:extLst>
          </p:cNvPr>
          <p:cNvPicPr>
            <a:picLocks noChangeAspect="1"/>
          </p:cNvPicPr>
          <p:nvPr/>
        </p:nvPicPr>
        <p:blipFill>
          <a:blip r:embed="rId8"/>
          <a:stretch>
            <a:fillRect/>
          </a:stretch>
        </p:blipFill>
        <p:spPr>
          <a:xfrm>
            <a:off x="7255654" y="701445"/>
            <a:ext cx="4494047" cy="2867274"/>
          </a:xfrm>
          <a:prstGeom prst="rect">
            <a:avLst/>
          </a:prstGeom>
          <a:noFill/>
          <a:ln cap="flat">
            <a:noFill/>
          </a:ln>
        </p:spPr>
      </p:pic>
      <p:sp>
        <p:nvSpPr>
          <p:cNvPr id="7" name="Oval 5">
            <a:extLst>
              <a:ext uri="{FF2B5EF4-FFF2-40B4-BE49-F238E27FC236}">
                <a16:creationId xmlns:a16="http://schemas.microsoft.com/office/drawing/2014/main" id="{76B92303-BB5B-FAF2-E99B-C65CFD828725}"/>
              </a:ext>
            </a:extLst>
          </p:cNvPr>
          <p:cNvSpPr/>
          <p:nvPr/>
        </p:nvSpPr>
        <p:spPr>
          <a:xfrm>
            <a:off x="7793979" y="1846831"/>
            <a:ext cx="182880" cy="19878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pic>
        <p:nvPicPr>
          <p:cNvPr id="8" name="Picture 8">
            <a:extLst>
              <a:ext uri="{FF2B5EF4-FFF2-40B4-BE49-F238E27FC236}">
                <a16:creationId xmlns:a16="http://schemas.microsoft.com/office/drawing/2014/main" id="{1C52B933-8CAF-EDE0-A8D3-9354494AE918}"/>
              </a:ext>
            </a:extLst>
          </p:cNvPr>
          <p:cNvPicPr>
            <a:picLocks noChangeAspect="1"/>
          </p:cNvPicPr>
          <p:nvPr/>
        </p:nvPicPr>
        <p:blipFill>
          <a:blip r:embed="rId9"/>
          <a:stretch>
            <a:fillRect/>
          </a:stretch>
        </p:blipFill>
        <p:spPr>
          <a:xfrm>
            <a:off x="6647633" y="3678475"/>
            <a:ext cx="5428637" cy="2683443"/>
          </a:xfrm>
          <a:prstGeom prst="rect">
            <a:avLst/>
          </a:prstGeom>
          <a:noFill/>
          <a:ln w="28575"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B20C-8198-1AFA-7B53-C517752C47C8}"/>
              </a:ext>
            </a:extLst>
          </p:cNvPr>
          <p:cNvSpPr txBox="1">
            <a:spLocks noGrp="1"/>
          </p:cNvSpPr>
          <p:nvPr>
            <p:ph type="title"/>
          </p:nvPr>
        </p:nvSpPr>
        <p:spPr>
          <a:xfrm>
            <a:off x="228600" y="71213"/>
            <a:ext cx="10515600" cy="1325559"/>
          </a:xfrm>
        </p:spPr>
        <p:txBody>
          <a:bodyPr/>
          <a:lstStyle/>
          <a:p>
            <a:pPr lvl="0"/>
            <a:r>
              <a:rPr lang="en-CA"/>
              <a:t>Stomatite vésiculeuse en Arizona</a:t>
            </a:r>
          </a:p>
        </p:txBody>
      </p:sp>
      <p:sp>
        <p:nvSpPr>
          <p:cNvPr id="3" name="Content Placeholder 6">
            <a:extLst>
              <a:ext uri="{FF2B5EF4-FFF2-40B4-BE49-F238E27FC236}">
                <a16:creationId xmlns:a16="http://schemas.microsoft.com/office/drawing/2014/main" id="{47D9701B-7D92-DA87-D4EB-67AD7DDB95AD}"/>
              </a:ext>
            </a:extLst>
          </p:cNvPr>
          <p:cNvSpPr txBox="1">
            <a:spLocks noGrp="1"/>
          </p:cNvSpPr>
          <p:nvPr>
            <p:ph idx="1"/>
          </p:nvPr>
        </p:nvSpPr>
        <p:spPr>
          <a:xfrm>
            <a:off x="5878654" y="1243280"/>
            <a:ext cx="6426557" cy="4110173"/>
          </a:xfrm>
        </p:spPr>
        <p:txBody>
          <a:bodyPr/>
          <a:lstStyle/>
          <a:p>
            <a:pPr lvl="0"/>
            <a:r>
              <a:rPr lang="en-CA" sz="2000" dirty="0">
                <a:solidFill>
                  <a:srgbClr val="0070C0"/>
                </a:solidFill>
                <a:ea typeface="Calibri"/>
                <a:cs typeface="Calibri"/>
                <a:hlinkClick r:id="rId3">
                  <a:extLst>
                    <a:ext uri="{A12FA001-AC4F-418D-AE19-62706E023703}">
                      <ahyp:hlinkClr xmlns:ahyp="http://schemas.microsoft.com/office/drawing/2018/hyperlinkcolor" val="tx"/>
                    </a:ext>
                  </a:extLst>
                </a:hlinkClick>
              </a:rPr>
              <a:t>Rapport de situation de l'USDA sur le VSV </a:t>
            </a:r>
            <a:r>
              <a:rPr lang="en-CA" sz="2000" dirty="0">
                <a:solidFill>
                  <a:srgbClr val="0070C0"/>
                </a:solidFill>
                <a:ea typeface="Calibri"/>
                <a:cs typeface="Calibri"/>
              </a:rPr>
              <a:t>(5 janvier 2026)</a:t>
            </a:r>
          </a:p>
          <a:p>
            <a:pPr lvl="0"/>
            <a:r>
              <a:rPr lang="en-CA" sz="2000" dirty="0"/>
              <a:t>La dernière incursion a eu lieu en Arizona (octobre 2025)</a:t>
            </a:r>
            <a:endParaRPr lang="en-CA" dirty="0"/>
          </a:p>
          <a:p>
            <a:pPr lvl="0"/>
            <a:r>
              <a:rPr lang="en-CA" sz="2000" dirty="0"/>
              <a:t>Virus de la souche du New Jersey</a:t>
            </a:r>
          </a:p>
          <a:p>
            <a:pPr lvl="0"/>
            <a:r>
              <a:rPr lang="en-CA" sz="2000" dirty="0"/>
              <a:t>7 établissements touchés dans 4 comtés</a:t>
            </a:r>
          </a:p>
          <a:p>
            <a:pPr lvl="1"/>
            <a:r>
              <a:rPr lang="en-CA" sz="1800" dirty="0">
                <a:ea typeface="Calibri"/>
                <a:cs typeface="Calibri"/>
              </a:rPr>
              <a:t>Comté de Cochise (2 cas initiaux - libérés)</a:t>
            </a:r>
            <a:endParaRPr lang="en-US" sz="1800" dirty="0">
              <a:ea typeface="Calibri"/>
              <a:cs typeface="Calibri"/>
            </a:endParaRPr>
          </a:p>
          <a:p>
            <a:pPr lvl="1"/>
            <a:r>
              <a:rPr lang="en-CA" sz="1800" dirty="0">
                <a:ea typeface="Calibri"/>
                <a:cs typeface="Calibri"/>
              </a:rPr>
              <a:t>Comté de Gila (1 cas - libéré)</a:t>
            </a:r>
            <a:endParaRPr lang="en-US" sz="1800" dirty="0">
              <a:ea typeface="Calibri"/>
              <a:cs typeface="Calibri"/>
            </a:endParaRPr>
          </a:p>
          <a:p>
            <a:pPr lvl="1"/>
            <a:r>
              <a:rPr lang="en-CA" sz="1800" dirty="0">
                <a:ea typeface="Calibri"/>
                <a:cs typeface="Calibri"/>
              </a:rPr>
              <a:t>Comté de Santa Cruz (2 cas - 1 libéré, 1 en quarantaine)</a:t>
            </a:r>
            <a:endParaRPr lang="en-US" sz="1800" dirty="0">
              <a:ea typeface="Calibri"/>
              <a:cs typeface="Calibri"/>
            </a:endParaRPr>
          </a:p>
          <a:p>
            <a:pPr lvl="1"/>
            <a:r>
              <a:rPr lang="en-CA" sz="1800" dirty="0">
                <a:ea typeface="Calibri"/>
                <a:cs typeface="Calibri"/>
              </a:rPr>
              <a:t>Comté de Maricopa (2 cas, </a:t>
            </a:r>
            <a:r>
              <a:rPr lang="en-CA" sz="1800" dirty="0">
                <a:solidFill>
                  <a:srgbClr val="0070C0"/>
                </a:solidFill>
                <a:ea typeface="Calibri"/>
                <a:cs typeface="Calibri"/>
                <a:hlinkClick r:id="rId4">
                  <a:extLst>
                    <a:ext uri="{A12FA001-AC4F-418D-AE19-62706E023703}">
                      <ahyp:hlinkClr xmlns:ahyp="http://schemas.microsoft.com/office/drawing/2018/hyperlinkcolor" val="tx"/>
                    </a:ext>
                  </a:extLst>
                </a:hlinkClick>
              </a:rPr>
              <a:t>chevaux sauvages </a:t>
            </a:r>
            <a:r>
              <a:rPr lang="en-CA" sz="1800" dirty="0">
                <a:ea typeface="Calibri"/>
                <a:cs typeface="Calibri"/>
              </a:rPr>
              <a:t>- 2 en quarantaine)</a:t>
            </a:r>
            <a:endParaRPr lang="en-US" sz="1800" dirty="0">
              <a:ea typeface="Calibri"/>
              <a:cs typeface="Calibri"/>
            </a:endParaRPr>
          </a:p>
          <a:p>
            <a:pPr lvl="0"/>
            <a:r>
              <a:rPr lang="en-CA" sz="2000" dirty="0"/>
              <a:t>Aucun mouvement récent de bétail vers les locaux concernés</a:t>
            </a:r>
          </a:p>
          <a:p>
            <a:pPr lvl="0"/>
            <a:r>
              <a:rPr lang="en-CA" sz="2000" dirty="0"/>
              <a:t>On soupçonne que les mouvements de vecteurs à travers la frontière sont à l'origine des cas</a:t>
            </a:r>
            <a:endParaRPr lang="en-CA" sz="2000" dirty="0">
              <a:ea typeface="Calibri"/>
              <a:cs typeface="Calibri"/>
            </a:endParaRPr>
          </a:p>
          <a:p>
            <a:pPr lvl="0"/>
            <a:r>
              <a:rPr lang="en-CA" sz="2000" dirty="0"/>
              <a:t>Les épidémies de 2023/24 en Californie, au Nevada et au Texas seraient également dues aux mouvements de vecteurs à travers la frontière avec le Mexique</a:t>
            </a:r>
          </a:p>
        </p:txBody>
      </p:sp>
      <p:sp>
        <p:nvSpPr>
          <p:cNvPr id="4" name="Slide Number Placeholder 3">
            <a:extLst>
              <a:ext uri="{FF2B5EF4-FFF2-40B4-BE49-F238E27FC236}">
                <a16:creationId xmlns:a16="http://schemas.microsoft.com/office/drawing/2014/main" id="{C0CFD717-2D4D-356D-222A-4FBE39A7D16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DC72EC-F8A9-4AA3-B085-E26E6FEC5697}" type="slidenum">
              <a:rPr lang="fr-FR" sz="1200" b="0" i="0" u="none" strike="noStrike" kern="1200" cap="none" spc="0" baseline="0">
                <a:solidFill>
                  <a:srgbClr val="898989"/>
                </a:solidFill>
                <a:uFillTx/>
                <a:latin typeface="Calibri" pitchFamily="34"/>
              </a:rPr>
              <a:t>4</a:t>
            </a:fld>
            <a:endParaRPr lang="fr-FR" sz="1200" b="0" i="0" u="none" strike="noStrike" kern="1200" cap="none" spc="0" baseline="0">
              <a:solidFill>
                <a:srgbClr val="898989"/>
              </a:solidFill>
              <a:uFillTx/>
              <a:latin typeface="Calibri" pitchFamily="34"/>
            </a:endParaRPr>
          </a:p>
        </p:txBody>
      </p:sp>
      <p:pic>
        <p:nvPicPr>
          <p:cNvPr id="5" name="Picture 4">
            <a:extLst>
              <a:ext uri="{FF2B5EF4-FFF2-40B4-BE49-F238E27FC236}">
                <a16:creationId xmlns:a16="http://schemas.microsoft.com/office/drawing/2014/main" id="{86FCE9AA-8969-CE0A-5EDD-A92E94989721}"/>
              </a:ext>
            </a:extLst>
          </p:cNvPr>
          <p:cNvPicPr>
            <a:picLocks noChangeAspect="1"/>
          </p:cNvPicPr>
          <p:nvPr/>
        </p:nvPicPr>
        <p:blipFill>
          <a:blip r:embed="rId5"/>
          <a:stretch>
            <a:fillRect/>
          </a:stretch>
        </p:blipFill>
        <p:spPr>
          <a:xfrm>
            <a:off x="226789" y="1448217"/>
            <a:ext cx="5693438" cy="4691329"/>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2B220-43FA-8C6C-56AF-515D3864D2D1}"/>
              </a:ext>
            </a:extLst>
          </p:cNvPr>
          <p:cNvSpPr>
            <a:spLocks noGrp="1"/>
          </p:cNvSpPr>
          <p:nvPr>
            <p:ph type="body" sz="quarter" idx="13"/>
          </p:nvPr>
        </p:nvSpPr>
        <p:spPr>
          <a:xfrm>
            <a:off x="353604" y="761229"/>
            <a:ext cx="11595100" cy="5210175"/>
          </a:xfrm>
        </p:spPr>
        <p:txBody>
          <a:bodyPr/>
          <a:lstStyle/>
          <a:p>
            <a:pPr marL="0" indent="0">
              <a:buFont typeface="Arial" panose="020B0604020202020204" pitchFamily="34" charset="0"/>
              <a:buNone/>
              <a:defRPr/>
            </a:pPr>
            <a:r>
              <a:rPr lang="en-US" sz="1600" b="1" dirty="0">
                <a:solidFill>
                  <a:srgbClr val="333333"/>
                </a:solidFill>
              </a:rPr>
              <a:t>État de l'enquête au 30 décembre 2025</a:t>
            </a:r>
          </a:p>
          <a:p>
            <a:pPr marL="0" indent="0">
              <a:buFont typeface="Arial" panose="020B0604020202020204" pitchFamily="34" charset="0"/>
              <a:buNone/>
              <a:defRPr/>
            </a:pPr>
            <a:r>
              <a:rPr lang="en-US" sz="1600" b="1" dirty="0">
                <a:solidFill>
                  <a:srgbClr val="333333"/>
                </a:solidFill>
              </a:rPr>
              <a:t>Manitoba (9 juin 2025) :</a:t>
            </a:r>
          </a:p>
          <a:p>
            <a:pPr>
              <a:defRPr/>
            </a:pPr>
            <a:r>
              <a:rPr lang="en-CA" sz="1400" dirty="0"/>
              <a:t>L'ACIA a signalé un cas de tuberculose bovine chez une vache laitière âgée de 7 ans provenant de la région de Pembina Valley, au Manitoba.</a:t>
            </a:r>
          </a:p>
          <a:p>
            <a:pPr>
              <a:defRPr/>
            </a:pPr>
            <a:r>
              <a:rPr lang="en-CA" sz="1400" dirty="0"/>
              <a:t>1 troup infecté - abattage terminé, tests en laboratoire en cours</a:t>
            </a:r>
          </a:p>
          <a:p>
            <a:pPr>
              <a:defRPr/>
            </a:pPr>
            <a:r>
              <a:rPr lang="en-CA" sz="1400" dirty="0"/>
              <a:t>La souche trouvée dans le troupeau infecté ne correspond pas étroitement à une souche précédemment signalée chez le bétail ou la faune sauvage en Amérique du Nord</a:t>
            </a:r>
          </a:p>
          <a:p>
            <a:pPr>
              <a:defRPr/>
            </a:pPr>
            <a:r>
              <a:rPr lang="en-CA" sz="1400" b="1" dirty="0">
                <a:solidFill>
                  <a:srgbClr val="333333"/>
                </a:solidFill>
              </a:rPr>
              <a:t>44 troupeaux liés </a:t>
            </a:r>
            <a:r>
              <a:rPr lang="en-CA" sz="1400" dirty="0">
                <a:solidFill>
                  <a:srgbClr val="333333"/>
                </a:solidFill>
              </a:rPr>
              <a:t>ont été identifiés, dont</a:t>
            </a:r>
            <a:r>
              <a:rPr lang="en-CA" sz="1400" b="1" dirty="0">
                <a:solidFill>
                  <a:srgbClr val="333333"/>
                </a:solidFill>
              </a:rPr>
              <a:t> 36 </a:t>
            </a:r>
            <a:r>
              <a:rPr lang="en-CA" sz="1400" dirty="0">
                <a:solidFill>
                  <a:srgbClr val="333333"/>
                </a:solidFill>
              </a:rPr>
              <a:t>ont été libérés de quarantaine ou ne nécessitent pas de quarantaine ;</a:t>
            </a:r>
            <a:r>
              <a:rPr lang="en-CA" sz="1400" b="1" dirty="0">
                <a:solidFill>
                  <a:srgbClr val="333333"/>
                </a:solidFill>
              </a:rPr>
              <a:t> 5 troupeaux liés </a:t>
            </a:r>
            <a:r>
              <a:rPr lang="en-CA" sz="1400" dirty="0">
                <a:solidFill>
                  <a:srgbClr val="333333"/>
                </a:solidFill>
              </a:rPr>
              <a:t>ont été identifiés et libérés de quarantaine ou ne nécessitent pas de quarantaine ;</a:t>
            </a:r>
            <a:r>
              <a:rPr lang="en-CA" sz="1400" b="1" dirty="0">
                <a:solidFill>
                  <a:srgbClr val="333333"/>
                </a:solidFill>
              </a:rPr>
              <a:t> 7 troupeaux proches </a:t>
            </a:r>
            <a:r>
              <a:rPr lang="en-CA" sz="1400" dirty="0">
                <a:solidFill>
                  <a:srgbClr val="333333"/>
                </a:solidFill>
              </a:rPr>
              <a:t>ont été identifiés, dont</a:t>
            </a:r>
            <a:r>
              <a:rPr lang="en-CA" sz="1400" b="1" dirty="0">
                <a:solidFill>
                  <a:srgbClr val="333333"/>
                </a:solidFill>
              </a:rPr>
              <a:t> 1 </a:t>
            </a:r>
            <a:r>
              <a:rPr lang="en-CA" sz="1400" dirty="0">
                <a:solidFill>
                  <a:srgbClr val="333333"/>
                </a:solidFill>
              </a:rPr>
              <a:t>a été libéré de quarantaine ou ne nécessite pas de quarantaine</a:t>
            </a:r>
          </a:p>
          <a:p>
            <a:pPr>
              <a:defRPr/>
            </a:pPr>
            <a:r>
              <a:rPr lang="en-CA" sz="1400" dirty="0">
                <a:solidFill>
                  <a:srgbClr val="333333"/>
                </a:solidFill>
              </a:rPr>
              <a:t>L'ACIA continue d'identifier les troupeaux vitaux, les troupeaux liés et les troupeaux contacts et se prépare à effectuer des tests</a:t>
            </a:r>
            <a:endParaRPr lang="en-US" sz="1600" dirty="0">
              <a:solidFill>
                <a:srgbClr val="333333"/>
              </a:solidFill>
            </a:endParaRPr>
          </a:p>
          <a:p>
            <a:pPr marL="0" indent="0">
              <a:buFont typeface="Arial" panose="020B0604020202020204" pitchFamily="34" charset="0"/>
              <a:buNone/>
              <a:defRPr/>
            </a:pPr>
            <a:r>
              <a:rPr lang="en-US" sz="1600" b="1" dirty="0">
                <a:solidFill>
                  <a:srgbClr val="333333"/>
                </a:solidFill>
              </a:rPr>
              <a:t>Saskatchewan (29 novembre 2024) :</a:t>
            </a:r>
          </a:p>
          <a:p>
            <a:pPr>
              <a:defRPr/>
            </a:pPr>
            <a:r>
              <a:rPr lang="en-US" sz="1400" dirty="0">
                <a:solidFill>
                  <a:srgbClr val="333333"/>
                </a:solidFill>
              </a:rPr>
              <a:t>L'ACIA a signalé un cas de tuberculose bovine chez </a:t>
            </a:r>
            <a:r>
              <a:rPr lang="en-CA" sz="1400" dirty="0">
                <a:solidFill>
                  <a:srgbClr val="333333"/>
                </a:solidFill>
              </a:rPr>
              <a:t>une vache de 6 ans originaire de la Saskatchewan qui a été abattue dans un abattoir agréé par le gouvernement fédéral en Alberta</a:t>
            </a:r>
          </a:p>
          <a:p>
            <a:pPr>
              <a:defRPr/>
            </a:pPr>
            <a:r>
              <a:rPr lang="en-CA" sz="1400" dirty="0">
                <a:solidFill>
                  <a:srgbClr val="333333"/>
                </a:solidFill>
              </a:rPr>
              <a:t>1 troup infecté - abattu sans cruauté avec 27 cas de tuberculose bovine à ce jour, nettoyage/désinfection en cours</a:t>
            </a:r>
          </a:p>
          <a:p>
            <a:pPr>
              <a:defRPr/>
            </a:pPr>
            <a:r>
              <a:rPr lang="en-CA" sz="1400" dirty="0">
                <a:solidFill>
                  <a:srgbClr val="333333"/>
                </a:solidFill>
              </a:rPr>
              <a:t>La souche trouvée dans le troupeau infecté ne correspond pas étroitement à une souche précédemment signalée chez le bétail ou la faune sauvage en Amérique du Nord</a:t>
            </a:r>
            <a:endParaRPr lang="en-US" sz="1400" dirty="0">
              <a:solidFill>
                <a:srgbClr val="333333"/>
              </a:solidFill>
            </a:endParaRPr>
          </a:p>
          <a:p>
            <a:pPr>
              <a:defRPr/>
            </a:pPr>
            <a:r>
              <a:rPr lang="en-CA" sz="1400" dirty="0">
                <a:solidFill>
                  <a:srgbClr val="333333"/>
                </a:solidFill>
              </a:rPr>
              <a:t>7 troupeaux vitaux identifiés, dont</a:t>
            </a:r>
            <a:r>
              <a:rPr lang="en-CA" sz="1400" b="1" dirty="0">
                <a:solidFill>
                  <a:srgbClr val="333333"/>
                </a:solidFill>
              </a:rPr>
              <a:t> 6 </a:t>
            </a:r>
            <a:r>
              <a:rPr lang="en-CA" sz="1400" dirty="0">
                <a:solidFill>
                  <a:srgbClr val="333333"/>
                </a:solidFill>
              </a:rPr>
              <a:t>ont été libérés de quarantaine ; </a:t>
            </a:r>
            <a:r>
              <a:rPr lang="en-CA" sz="1400" b="1" dirty="0">
                <a:solidFill>
                  <a:srgbClr val="333333"/>
                </a:solidFill>
              </a:rPr>
              <a:t>125 troupeaux </a:t>
            </a:r>
            <a:r>
              <a:rPr lang="en-CA" sz="1400" dirty="0">
                <a:solidFill>
                  <a:srgbClr val="333333"/>
                </a:solidFill>
              </a:rPr>
              <a:t>identifiés comme</a:t>
            </a:r>
            <a:r>
              <a:rPr lang="en-CA" sz="1400" b="1" dirty="0">
                <a:solidFill>
                  <a:srgbClr val="333333"/>
                </a:solidFill>
              </a:rPr>
              <a:t> ayant été en contact </a:t>
            </a:r>
            <a:r>
              <a:rPr lang="en-CA" sz="1400" dirty="0">
                <a:solidFill>
                  <a:srgbClr val="333333"/>
                </a:solidFill>
              </a:rPr>
              <a:t>avec </a:t>
            </a:r>
            <a:r>
              <a:rPr lang="en-CA" sz="1400" b="1" dirty="0">
                <a:solidFill>
                  <a:srgbClr val="333333"/>
                </a:solidFill>
              </a:rPr>
              <a:t>des animaux infectés, </a:t>
            </a:r>
            <a:r>
              <a:rPr lang="en-CA" sz="1400" dirty="0">
                <a:solidFill>
                  <a:srgbClr val="333333"/>
                </a:solidFill>
              </a:rPr>
              <a:t>dont</a:t>
            </a:r>
            <a:r>
              <a:rPr lang="en-CA" sz="1400" b="1" dirty="0">
                <a:solidFill>
                  <a:srgbClr val="333333"/>
                </a:solidFill>
              </a:rPr>
              <a:t> 115 </a:t>
            </a:r>
            <a:r>
              <a:rPr lang="en-CA" sz="1400" dirty="0">
                <a:solidFill>
                  <a:srgbClr val="333333"/>
                </a:solidFill>
              </a:rPr>
              <a:t>ont été libérés de quarantaine ou ne nécessitent pas de quarantaine ;</a:t>
            </a:r>
            <a:r>
              <a:rPr lang="en-CA" sz="1400" b="1" dirty="0">
                <a:solidFill>
                  <a:srgbClr val="333333"/>
                </a:solidFill>
              </a:rPr>
              <a:t> 11 troupeaux </a:t>
            </a:r>
            <a:r>
              <a:rPr lang="en-CA" sz="1400" dirty="0">
                <a:solidFill>
                  <a:srgbClr val="333333"/>
                </a:solidFill>
              </a:rPr>
              <a:t>identifiés comme ayant été</a:t>
            </a:r>
            <a:r>
              <a:rPr lang="en-CA" sz="1400" b="1" dirty="0">
                <a:solidFill>
                  <a:srgbClr val="333333"/>
                </a:solidFill>
              </a:rPr>
              <a:t> en contact </a:t>
            </a:r>
            <a:r>
              <a:rPr lang="en-CA" sz="1400" dirty="0">
                <a:solidFill>
                  <a:srgbClr val="333333"/>
                </a:solidFill>
              </a:rPr>
              <a:t>avec </a:t>
            </a:r>
            <a:r>
              <a:rPr lang="en-CA" sz="1400" b="1" dirty="0">
                <a:solidFill>
                  <a:srgbClr val="333333"/>
                </a:solidFill>
              </a:rPr>
              <a:t>des animaux infectés, </a:t>
            </a:r>
            <a:r>
              <a:rPr lang="en-CA" sz="1400" dirty="0">
                <a:solidFill>
                  <a:srgbClr val="333333"/>
                </a:solidFill>
              </a:rPr>
              <a:t>dont</a:t>
            </a:r>
            <a:r>
              <a:rPr lang="en-CA" sz="1400" b="1" dirty="0">
                <a:solidFill>
                  <a:srgbClr val="333333"/>
                </a:solidFill>
              </a:rPr>
              <a:t> 8 </a:t>
            </a:r>
            <a:r>
              <a:rPr lang="en-CA" sz="1400" dirty="0">
                <a:solidFill>
                  <a:srgbClr val="333333"/>
                </a:solidFill>
              </a:rPr>
              <a:t>ont été libérés de quarantaine ou ne nécessitent pas de quarantaine ;</a:t>
            </a:r>
            <a:r>
              <a:rPr lang="en-CA" sz="1400" b="1" dirty="0">
                <a:solidFill>
                  <a:srgbClr val="333333"/>
                </a:solidFill>
              </a:rPr>
              <a:t> 1 troupeau </a:t>
            </a:r>
            <a:r>
              <a:rPr lang="en-CA" sz="1400" dirty="0">
                <a:solidFill>
                  <a:srgbClr val="333333"/>
                </a:solidFill>
              </a:rPr>
              <a:t>identifié comme</a:t>
            </a:r>
            <a:r>
              <a:rPr lang="en-CA" sz="1400" b="1" dirty="0">
                <a:solidFill>
                  <a:srgbClr val="333333"/>
                </a:solidFill>
              </a:rPr>
              <a:t> ayant été en contact avec des animaux infectés </a:t>
            </a:r>
            <a:r>
              <a:rPr lang="en-CA" sz="1400" dirty="0">
                <a:solidFill>
                  <a:srgbClr val="333333"/>
                </a:solidFill>
              </a:rPr>
              <a:t>et libéré de quarantaine ou ne nécessitant pas de quarantaine ;</a:t>
            </a:r>
            <a:r>
              <a:rPr lang="en-CA" sz="1400" b="1" dirty="0">
                <a:solidFill>
                  <a:srgbClr val="333333"/>
                </a:solidFill>
              </a:rPr>
              <a:t> 13 troupeaux </a:t>
            </a:r>
            <a:r>
              <a:rPr lang="en-CA" sz="1400" dirty="0">
                <a:solidFill>
                  <a:srgbClr val="333333"/>
                </a:solidFill>
              </a:rPr>
              <a:t>identifiés comme étant</a:t>
            </a:r>
            <a:r>
              <a:rPr lang="en-CA" sz="1400" b="1" dirty="0">
                <a:solidFill>
                  <a:srgbClr val="333333"/>
                </a:solidFill>
              </a:rPr>
              <a:t> à proximité d'animaux infectés, </a:t>
            </a:r>
            <a:r>
              <a:rPr lang="en-CA" sz="1400" dirty="0">
                <a:solidFill>
                  <a:srgbClr val="333333"/>
                </a:solidFill>
              </a:rPr>
              <a:t>dont</a:t>
            </a:r>
            <a:r>
              <a:rPr lang="en-CA" sz="1400" b="1" dirty="0">
                <a:solidFill>
                  <a:srgbClr val="333333"/>
                </a:solidFill>
              </a:rPr>
              <a:t> 3 </a:t>
            </a:r>
            <a:r>
              <a:rPr lang="en-CA" sz="1400" dirty="0">
                <a:solidFill>
                  <a:srgbClr val="333333"/>
                </a:solidFill>
              </a:rPr>
              <a:t>ont été libérés de quarantaine ou ne nécessitent pas de quarantaine</a:t>
            </a:r>
          </a:p>
          <a:p>
            <a:pPr>
              <a:defRPr/>
            </a:pPr>
            <a:r>
              <a:rPr lang="en-CA" sz="1400" dirty="0">
                <a:solidFill>
                  <a:srgbClr val="333333"/>
                </a:solidFill>
              </a:rPr>
              <a:t>L'ACIA continue d'identifier les troupeaux contacts et de se préparer pour les tests</a:t>
            </a:r>
          </a:p>
          <a:p>
            <a:pPr>
              <a:defRPr/>
            </a:pPr>
            <a:endParaRPr lang="en-CA" sz="1400" dirty="0">
              <a:solidFill>
                <a:srgbClr val="333333"/>
              </a:solidFill>
            </a:endParaRPr>
          </a:p>
        </p:txBody>
      </p:sp>
      <p:sp>
        <p:nvSpPr>
          <p:cNvPr id="36867" name="Slide Number Placeholder 3">
            <a:extLst>
              <a:ext uri="{FF2B5EF4-FFF2-40B4-BE49-F238E27FC236}">
                <a16:creationId xmlns:a16="http://schemas.microsoft.com/office/drawing/2014/main" id="{748CB851-E0AE-CFF3-272E-35F4CC064C1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EE3E547-E275-4A50-8631-23A65E86B356}" type="slidenum">
              <a:rPr lang="en-US" altLang="en-US" sz="1200" smtClean="0">
                <a:solidFill>
                  <a:srgbClr val="898989"/>
                </a:solidFill>
              </a:rPr>
              <a:t>5</a:t>
            </a:fld>
            <a:endParaRPr lang="en-US" altLang="en-US" sz="1200">
              <a:solidFill>
                <a:srgbClr val="898989"/>
              </a:solidFill>
            </a:endParaRPr>
          </a:p>
        </p:txBody>
      </p:sp>
      <p:sp>
        <p:nvSpPr>
          <p:cNvPr id="36868" name="Title 1">
            <a:extLst>
              <a:ext uri="{FF2B5EF4-FFF2-40B4-BE49-F238E27FC236}">
                <a16:creationId xmlns:a16="http://schemas.microsoft.com/office/drawing/2014/main" id="{285AD694-4A54-A7F0-0397-32EAFF74C356}"/>
              </a:ext>
            </a:extLst>
          </p:cNvPr>
          <p:cNvSpPr txBox="1">
            <a:spLocks/>
          </p:cNvSpPr>
          <p:nvPr/>
        </p:nvSpPr>
        <p:spPr bwMode="auto">
          <a:xfrm>
            <a:off x="171450" y="-14827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dirty="0"/>
              <a:t>Tuberculose bovine au Canada</a:t>
            </a:r>
            <a:endParaRPr lang="en-CA" altLang="en-US" sz="4000" b="1" dirty="0"/>
          </a:p>
        </p:txBody>
      </p:sp>
      <p:sp>
        <p:nvSpPr>
          <p:cNvPr id="36869" name="TextBox 6">
            <a:extLst>
              <a:ext uri="{FF2B5EF4-FFF2-40B4-BE49-F238E27FC236}">
                <a16:creationId xmlns:a16="http://schemas.microsoft.com/office/drawing/2014/main" id="{21CE60A5-C88C-ED25-12C9-298AF104834D}"/>
              </a:ext>
            </a:extLst>
          </p:cNvPr>
          <p:cNvSpPr txBox="1">
            <a:spLocks noChangeArrowheads="1"/>
          </p:cNvSpPr>
          <p:nvPr/>
        </p:nvSpPr>
        <p:spPr bwMode="auto">
          <a:xfrm>
            <a:off x="5736046" y="701652"/>
            <a:ext cx="610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3"/>
              </a:rPr>
              <a:t>Enquêtes sur la tuberculose bovine - inspection.canada.ca</a:t>
            </a:r>
            <a:endParaRPr lang="en-CA" altLang="en-US" sz="1800" dirty="0"/>
          </a:p>
        </p:txBody>
      </p:sp>
    </p:spTree>
    <p:extLst>
      <p:ext uri="{BB962C8B-B14F-4D97-AF65-F5344CB8AC3E}">
        <p14:creationId xmlns:p14="http://schemas.microsoft.com/office/powerpoint/2010/main" val="215778348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ED0E-D43F-627E-2E8A-4C3D17E55F27}"/>
              </a:ext>
            </a:extLst>
          </p:cNvPr>
          <p:cNvSpPr>
            <a:spLocks noGrp="1"/>
          </p:cNvSpPr>
          <p:nvPr>
            <p:ph type="title"/>
          </p:nvPr>
        </p:nvSpPr>
        <p:spPr>
          <a:xfrm>
            <a:off x="0" y="0"/>
            <a:ext cx="10515600" cy="1325563"/>
          </a:xfrm>
        </p:spPr>
        <p:txBody>
          <a:bodyPr/>
          <a:lstStyle/>
          <a:p>
            <a:r>
              <a:rPr lang="en-CA" dirty="0"/>
              <a:t>Tuberculose bovine aux États-Unis</a:t>
            </a:r>
          </a:p>
        </p:txBody>
      </p:sp>
      <p:sp>
        <p:nvSpPr>
          <p:cNvPr id="3" name="Text Placeholder 2">
            <a:extLst>
              <a:ext uri="{FF2B5EF4-FFF2-40B4-BE49-F238E27FC236}">
                <a16:creationId xmlns:a16="http://schemas.microsoft.com/office/drawing/2014/main" id="{B7733E55-E61F-DAE9-5023-9ADE688AE3D8}"/>
              </a:ext>
            </a:extLst>
          </p:cNvPr>
          <p:cNvSpPr>
            <a:spLocks noGrp="1"/>
          </p:cNvSpPr>
          <p:nvPr>
            <p:ph type="body" sz="quarter" idx="13"/>
          </p:nvPr>
        </p:nvSpPr>
        <p:spPr>
          <a:xfrm>
            <a:off x="337409" y="1126432"/>
            <a:ext cx="6520592" cy="4014788"/>
          </a:xfrm>
        </p:spPr>
        <p:txBody>
          <a:bodyPr/>
          <a:lstStyle/>
          <a:p>
            <a:r>
              <a:rPr lang="en-CA" dirty="0">
                <a:hlinkClick r:id="rId3"/>
              </a:rPr>
              <a:t>Le Michigan </a:t>
            </a:r>
            <a:r>
              <a:rPr lang="en-CA" dirty="0"/>
              <a:t>a signalé un cas de </a:t>
            </a:r>
            <a:r>
              <a:rPr lang="en-CA" dirty="0" err="1"/>
              <a:t>tuberculose bovine </a:t>
            </a:r>
            <a:r>
              <a:rPr lang="en-CA" dirty="0"/>
              <a:t>dans un troupeau bovin du comté de Presque Isle</a:t>
            </a:r>
          </a:p>
          <a:p>
            <a:pPr lvl="1"/>
            <a:r>
              <a:rPr lang="en-CA" dirty="0"/>
              <a:t>Situé au nord de la zone accréditée modifiée du Michigan</a:t>
            </a:r>
          </a:p>
          <a:p>
            <a:pPr lvl="1"/>
            <a:r>
              <a:rPr lang="en-CA" dirty="0"/>
              <a:t>Détecté lors de la surveillance annuelle de routine du troupeau</a:t>
            </a:r>
          </a:p>
          <a:p>
            <a:pPr lvl="1"/>
            <a:r>
              <a:rPr lang="en-CA" dirty="0"/>
              <a:t>84e troupeau infecté détecté dans le Michigan depuis 1998</a:t>
            </a:r>
          </a:p>
        </p:txBody>
      </p:sp>
      <p:sp>
        <p:nvSpPr>
          <p:cNvPr id="4" name="Slide Number Placeholder 3">
            <a:extLst>
              <a:ext uri="{FF2B5EF4-FFF2-40B4-BE49-F238E27FC236}">
                <a16:creationId xmlns:a16="http://schemas.microsoft.com/office/drawing/2014/main" id="{A2FC02A2-AAD5-2114-A58B-187AA8B7A702}"/>
              </a:ext>
            </a:extLst>
          </p:cNvPr>
          <p:cNvSpPr>
            <a:spLocks noGrp="1"/>
          </p:cNvSpPr>
          <p:nvPr>
            <p:ph type="sldNum" sz="quarter" idx="14"/>
          </p:nvPr>
        </p:nvSpPr>
        <p:spPr/>
        <p:txBody>
          <a:bodyPr/>
          <a:lstStyle/>
          <a:p>
            <a:pPr>
              <a:defRPr/>
            </a:pPr>
            <a:fld id="{05FD8F08-A6A1-4E3A-AAF3-F5AE1F4402A0}" type="slidenum">
              <a:rPr lang="en-US" altLang="en-US" smtClean="0"/>
              <a:t>6</a:t>
            </a:fld>
            <a:endParaRPr lang="en-US" altLang="en-US"/>
          </a:p>
        </p:txBody>
      </p:sp>
      <p:pic>
        <p:nvPicPr>
          <p:cNvPr id="6" name="Picture 5">
            <a:extLst>
              <a:ext uri="{FF2B5EF4-FFF2-40B4-BE49-F238E27FC236}">
                <a16:creationId xmlns:a16="http://schemas.microsoft.com/office/drawing/2014/main" id="{DE6BA249-2610-AAC2-5CE0-5D32E81DC456}"/>
              </a:ext>
            </a:extLst>
          </p:cNvPr>
          <p:cNvPicPr>
            <a:picLocks noChangeAspect="1"/>
          </p:cNvPicPr>
          <p:nvPr/>
        </p:nvPicPr>
        <p:blipFill>
          <a:blip r:embed="rId4"/>
          <a:stretch>
            <a:fillRect/>
          </a:stretch>
        </p:blipFill>
        <p:spPr>
          <a:xfrm>
            <a:off x="7192537" y="1027572"/>
            <a:ext cx="4050577" cy="5328778"/>
          </a:xfrm>
          <a:prstGeom prst="rect">
            <a:avLst/>
          </a:prstGeom>
        </p:spPr>
      </p:pic>
      <p:sp>
        <p:nvSpPr>
          <p:cNvPr id="8" name="TextBox 7">
            <a:extLst>
              <a:ext uri="{FF2B5EF4-FFF2-40B4-BE49-F238E27FC236}">
                <a16:creationId xmlns:a16="http://schemas.microsoft.com/office/drawing/2014/main" id="{84F1E764-4386-BBAD-CA15-DACEC97168A1}"/>
              </a:ext>
            </a:extLst>
          </p:cNvPr>
          <p:cNvSpPr txBox="1"/>
          <p:nvPr/>
        </p:nvSpPr>
        <p:spPr>
          <a:xfrm>
            <a:off x="7192537" y="6352143"/>
            <a:ext cx="6099716" cy="369332"/>
          </a:xfrm>
          <a:prstGeom prst="rect">
            <a:avLst/>
          </a:prstGeom>
          <a:noFill/>
        </p:spPr>
        <p:txBody>
          <a:bodyPr wrap="square">
            <a:spAutoFit/>
          </a:bodyPr>
          <a:lstStyle/>
          <a:p>
            <a:r>
              <a:rPr lang="en-CA" dirty="0">
                <a:hlinkClick r:id="rId5"/>
              </a:rPr>
              <a:t>MDARD - Tuberculose bovine</a:t>
            </a:r>
            <a:endParaRPr lang="en-CA" dirty="0"/>
          </a:p>
        </p:txBody>
      </p:sp>
      <p:sp>
        <p:nvSpPr>
          <p:cNvPr id="9" name="Oval 8">
            <a:extLst>
              <a:ext uri="{FF2B5EF4-FFF2-40B4-BE49-F238E27FC236}">
                <a16:creationId xmlns:a16="http://schemas.microsoft.com/office/drawing/2014/main" id="{8A6A1112-A813-A6F2-B1D5-EF12FC4F12C8}"/>
              </a:ext>
            </a:extLst>
          </p:cNvPr>
          <p:cNvSpPr/>
          <p:nvPr/>
        </p:nvSpPr>
        <p:spPr>
          <a:xfrm>
            <a:off x="10103831" y="3314396"/>
            <a:ext cx="546410" cy="5687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4149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67CC-668B-06A3-DB51-AE576A27C3AF}"/>
              </a:ext>
            </a:extLst>
          </p:cNvPr>
          <p:cNvSpPr>
            <a:spLocks noGrp="1"/>
          </p:cNvSpPr>
          <p:nvPr>
            <p:ph type="title"/>
          </p:nvPr>
        </p:nvSpPr>
        <p:spPr>
          <a:xfrm>
            <a:off x="93617" y="0"/>
            <a:ext cx="10515600" cy="1325563"/>
          </a:xfrm>
        </p:spPr>
        <p:txBody>
          <a:bodyPr/>
          <a:lstStyle/>
          <a:p>
            <a:r>
              <a:rPr lang="en-CA" dirty="0"/>
              <a:t>Brucellose aux États-Unis</a:t>
            </a:r>
          </a:p>
        </p:txBody>
      </p:sp>
      <p:sp>
        <p:nvSpPr>
          <p:cNvPr id="3" name="Text Placeholder 2">
            <a:extLst>
              <a:ext uri="{FF2B5EF4-FFF2-40B4-BE49-F238E27FC236}">
                <a16:creationId xmlns:a16="http://schemas.microsoft.com/office/drawing/2014/main" id="{03804822-B9DF-EF5C-4413-D66D04A450BB}"/>
              </a:ext>
            </a:extLst>
          </p:cNvPr>
          <p:cNvSpPr>
            <a:spLocks noGrp="1"/>
          </p:cNvSpPr>
          <p:nvPr>
            <p:ph type="body" sz="quarter" idx="13"/>
          </p:nvPr>
        </p:nvSpPr>
        <p:spPr>
          <a:xfrm>
            <a:off x="243841" y="1064622"/>
            <a:ext cx="6875416" cy="4302171"/>
          </a:xfrm>
        </p:spPr>
        <p:txBody>
          <a:bodyPr/>
          <a:lstStyle/>
          <a:p>
            <a:r>
              <a:rPr lang="en-CA" dirty="0">
                <a:hlinkClick r:id="rId3"/>
              </a:rPr>
              <a:t>Le Montana </a:t>
            </a:r>
            <a:r>
              <a:rPr lang="en-CA" dirty="0"/>
              <a:t>a confirmé un cas de brucellose dans le comté de Gallatin, situé dans la zone de surveillance désignée du Montana. </a:t>
            </a:r>
          </a:p>
          <a:p>
            <a:pPr lvl="1"/>
            <a:r>
              <a:rPr lang="en-CA" dirty="0"/>
              <a:t>2 cas d'</a:t>
            </a:r>
            <a:r>
              <a:rPr lang="en-CA" baseline="30000" dirty="0"/>
              <a:t>nd</a:t>
            </a:r>
            <a:r>
              <a:rPr lang="en-CA" dirty="0"/>
              <a:t> e en 2025, résultat des tests de surveillance annuels</a:t>
            </a:r>
          </a:p>
          <a:p>
            <a:pPr lvl="1"/>
            <a:r>
              <a:rPr lang="en-CA" dirty="0"/>
              <a:t>L'animal infecté a été euthanasié, le troupeau est en quarantaine et l'enquête est en cours</a:t>
            </a:r>
          </a:p>
          <a:p>
            <a:pPr lvl="1"/>
            <a:r>
              <a:rPr lang="en-CA" dirty="0"/>
              <a:t>Un cas antérieur cette année a été signalé dans le comté de Beaverhead</a:t>
            </a:r>
          </a:p>
          <a:p>
            <a:pPr lvl="1"/>
            <a:r>
              <a:rPr lang="en-CA" baseline="30000" dirty="0"/>
              <a:t>th</a:t>
            </a:r>
            <a:r>
              <a:rPr lang="en-CA" dirty="0"/>
              <a:t>15 troupeaux touchés par la brucellose ont été confirmés dans le Montana depuis la mise en place de la zone de surveillance désignée en 2010</a:t>
            </a:r>
          </a:p>
          <a:p>
            <a:pPr lvl="1"/>
            <a:r>
              <a:rPr lang="en-CA" dirty="0"/>
              <a:t>Toutes les infections précédentes du troupeau étaient liées à des wapitis sauvages</a:t>
            </a:r>
          </a:p>
        </p:txBody>
      </p:sp>
      <p:sp>
        <p:nvSpPr>
          <p:cNvPr id="4" name="Slide Number Placeholder 3">
            <a:extLst>
              <a:ext uri="{FF2B5EF4-FFF2-40B4-BE49-F238E27FC236}">
                <a16:creationId xmlns:a16="http://schemas.microsoft.com/office/drawing/2014/main" id="{A311F3DA-83BF-958A-97D5-5A44434BAC0A}"/>
              </a:ext>
            </a:extLst>
          </p:cNvPr>
          <p:cNvSpPr>
            <a:spLocks noGrp="1"/>
          </p:cNvSpPr>
          <p:nvPr>
            <p:ph type="sldNum" sz="quarter" idx="14"/>
          </p:nvPr>
        </p:nvSpPr>
        <p:spPr/>
        <p:txBody>
          <a:bodyPr/>
          <a:lstStyle/>
          <a:p>
            <a:pPr>
              <a:defRPr/>
            </a:pPr>
            <a:fld id="{05FD8F08-A6A1-4E3A-AAF3-F5AE1F4402A0}" type="slidenum">
              <a:rPr lang="en-US" altLang="en-US" smtClean="0"/>
              <a:t>7</a:t>
            </a:fld>
            <a:endParaRPr lang="en-US" altLang="en-US"/>
          </a:p>
        </p:txBody>
      </p:sp>
      <p:pic>
        <p:nvPicPr>
          <p:cNvPr id="6" name="Picture 5">
            <a:extLst>
              <a:ext uri="{FF2B5EF4-FFF2-40B4-BE49-F238E27FC236}">
                <a16:creationId xmlns:a16="http://schemas.microsoft.com/office/drawing/2014/main" id="{769B0322-4269-D489-666A-483F2771588E}"/>
              </a:ext>
            </a:extLst>
          </p:cNvPr>
          <p:cNvPicPr>
            <a:picLocks noChangeAspect="1"/>
          </p:cNvPicPr>
          <p:nvPr/>
        </p:nvPicPr>
        <p:blipFill>
          <a:blip r:embed="rId4"/>
          <a:stretch>
            <a:fillRect/>
          </a:stretch>
        </p:blipFill>
        <p:spPr>
          <a:xfrm>
            <a:off x="7269481" y="1186038"/>
            <a:ext cx="4349864" cy="3738660"/>
          </a:xfrm>
          <a:prstGeom prst="rect">
            <a:avLst/>
          </a:prstGeom>
          <a:ln w="28575">
            <a:solidFill>
              <a:schemeClr val="tx1"/>
            </a:solidFill>
          </a:ln>
        </p:spPr>
      </p:pic>
    </p:spTree>
    <p:extLst>
      <p:ext uri="{BB962C8B-B14F-4D97-AF65-F5344CB8AC3E}">
        <p14:creationId xmlns:p14="http://schemas.microsoft.com/office/powerpoint/2010/main" val="413953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6714-0DEA-16ED-9A6B-1F6F0A02E416}"/>
              </a:ext>
            </a:extLst>
          </p:cNvPr>
          <p:cNvSpPr txBox="1">
            <a:spLocks noGrp="1"/>
          </p:cNvSpPr>
          <p:nvPr>
            <p:ph type="title"/>
          </p:nvPr>
        </p:nvSpPr>
        <p:spPr>
          <a:xfrm>
            <a:off x="132642" y="-60516"/>
            <a:ext cx="10515600" cy="1175653"/>
          </a:xfrm>
        </p:spPr>
        <p:txBody>
          <a:bodyPr/>
          <a:lstStyle/>
          <a:p>
            <a:pPr lvl="0"/>
            <a:r>
              <a:rPr lang="en-CA" dirty="0" err="1">
                <a:solidFill>
                  <a:srgbClr val="0070C0"/>
                </a:solidFill>
              </a:rPr>
              <a:t>Myiase</a:t>
            </a:r>
            <a:r>
              <a:rPr lang="en-CA" dirty="0">
                <a:solidFill>
                  <a:srgbClr val="0070C0"/>
                </a:solidFill>
              </a:rPr>
              <a:t> de Nouveau Monde</a:t>
            </a:r>
          </a:p>
        </p:txBody>
      </p:sp>
      <p:sp>
        <p:nvSpPr>
          <p:cNvPr id="3" name="Content Placeholder 4">
            <a:extLst>
              <a:ext uri="{FF2B5EF4-FFF2-40B4-BE49-F238E27FC236}">
                <a16:creationId xmlns:a16="http://schemas.microsoft.com/office/drawing/2014/main" id="{CDB621CA-E6A2-960D-5695-BC900EF1AE68}"/>
              </a:ext>
            </a:extLst>
          </p:cNvPr>
          <p:cNvSpPr txBox="1">
            <a:spLocks noGrp="1"/>
          </p:cNvSpPr>
          <p:nvPr>
            <p:ph idx="1"/>
          </p:nvPr>
        </p:nvSpPr>
        <p:spPr>
          <a:xfrm>
            <a:off x="194082" y="1115137"/>
            <a:ext cx="7769601" cy="5649053"/>
          </a:xfrm>
        </p:spPr>
        <p:txBody>
          <a:bodyPr/>
          <a:lstStyle/>
          <a:p>
            <a:pPr lvl="0">
              <a:lnSpc>
                <a:spcPct val="100000"/>
              </a:lnSpc>
              <a:spcBef>
                <a:spcPts val="0"/>
              </a:spcBef>
            </a:pPr>
            <a:r>
              <a:rPr lang="en-CA" sz="2000" dirty="0"/>
              <a:t>Le Mexique a signalé deux cas de MNM à </a:t>
            </a:r>
            <a:r>
              <a:rPr lang="en-CA" sz="2000" dirty="0">
                <a:solidFill>
                  <a:srgbClr val="0070C0"/>
                </a:solidFill>
                <a:hlinkClick r:id="rId3">
                  <a:extLst>
                    <a:ext uri="{A12FA001-AC4F-418D-AE19-62706E023703}">
                      <ahyp:hlinkClr xmlns:ahyp="http://schemas.microsoft.com/office/drawing/2018/hyperlinkcolor" val="tx"/>
                    </a:ext>
                  </a:extLst>
                </a:hlinkClick>
              </a:rPr>
              <a:t>Tamaulipas </a:t>
            </a:r>
            <a:r>
              <a:rPr lang="en-CA" sz="2000" dirty="0"/>
              <a:t>(à 317 km de la frontière texane), dans la même région où la nouvelle installation de dispersion de mouches stériles a été ouverte.</a:t>
            </a:r>
            <a:endParaRPr lang="en-CA" sz="1800" dirty="0">
              <a:ea typeface="Calibri"/>
              <a:cs typeface="Calibri"/>
            </a:endParaRPr>
          </a:p>
          <a:p>
            <a:pPr lvl="0"/>
            <a:r>
              <a:rPr lang="en-CA" sz="2000" dirty="0"/>
              <a:t>Le Mexique a signalé son premier cas de MNM dans </a:t>
            </a:r>
            <a:r>
              <a:rPr lang="en-CA" sz="2000" dirty="0">
                <a:hlinkClick r:id="rId4"/>
              </a:rPr>
              <a:t>l'État de Michoacán</a:t>
            </a:r>
            <a:r>
              <a:rPr lang="en-CA" sz="2000" dirty="0"/>
              <a:t>, un cas dans </a:t>
            </a:r>
            <a:r>
              <a:rPr lang="en-CA" sz="2000" dirty="0">
                <a:hlinkClick r:id="rId5"/>
              </a:rPr>
              <a:t>l'État de Mexico </a:t>
            </a:r>
            <a:r>
              <a:rPr lang="en-CA" sz="2000" dirty="0"/>
              <a:t>(à la frontière de Mexico) et un troisième cas de MNM dans l'État de Nuevo Leon chez un bovin importé de Veracruz.</a:t>
            </a:r>
            <a:endParaRPr lang="en-CA" sz="2000" dirty="0">
              <a:ea typeface="Calibri"/>
              <a:cs typeface="Calibri"/>
            </a:endParaRPr>
          </a:p>
          <a:p>
            <a:pPr lvl="0"/>
            <a:r>
              <a:rPr lang="en-CA" sz="2000" dirty="0"/>
              <a:t>Augmentation continue des cas chez les animaux et les humains</a:t>
            </a:r>
          </a:p>
          <a:p>
            <a:pPr lvl="0"/>
            <a:r>
              <a:rPr lang="en-US" sz="2000" dirty="0">
                <a:solidFill>
                  <a:srgbClr val="0070C0"/>
                </a:solidFill>
                <a:ea typeface="Calibri"/>
                <a:cs typeface="Calibri"/>
                <a:hlinkClick r:id="rId6">
                  <a:extLst>
                    <a:ext uri="{A12FA001-AC4F-418D-AE19-62706E023703}">
                      <ahyp:hlinkClr xmlns:ahyp="http://schemas.microsoft.com/office/drawing/2018/hyperlinkcolor" val="tx"/>
                    </a:ext>
                  </a:extLst>
                </a:hlinkClick>
              </a:rPr>
              <a:t>Le tableau de bord interactif</a:t>
            </a:r>
            <a:r>
              <a:rPr lang="en-US" sz="2000" dirty="0">
                <a:ea typeface="Calibri"/>
                <a:cs typeface="Calibri"/>
              </a:rPr>
              <a:t> du Mexique affiche 492 cas actifs de MNM chez les animaux (13 355 au total).</a:t>
            </a:r>
          </a:p>
          <a:p>
            <a:pPr lvl="0"/>
            <a:r>
              <a:rPr lang="en-US" sz="2000" dirty="0">
                <a:ea typeface="Calibri"/>
                <a:cs typeface="Calibri"/>
              </a:rPr>
              <a:t>Mexique – 1 862 cas (~13,9 %) chez les chiens, 32 cas chez les chats</a:t>
            </a:r>
            <a:endParaRPr lang="en-US" sz="2000" dirty="0"/>
          </a:p>
          <a:p>
            <a:pPr lvl="0"/>
            <a:r>
              <a:rPr lang="en-CA" sz="2000" dirty="0">
                <a:solidFill>
                  <a:srgbClr val="0070C0"/>
                </a:solidFill>
                <a:hlinkClick r:id="rId7">
                  <a:extLst>
                    <a:ext uri="{A12FA001-AC4F-418D-AE19-62706E023703}">
                      <ahyp:hlinkClr xmlns:ahyp="http://schemas.microsoft.com/office/drawing/2018/hyperlinkcolor" val="tx"/>
                    </a:ext>
                  </a:extLst>
                </a:hlinkClick>
              </a:rPr>
              <a:t>Une stratégie de gestion alternative </a:t>
            </a:r>
            <a:r>
              <a:rPr lang="en-CA" sz="2000" dirty="0"/>
              <a:t>est testée dans le Yucatan afin de réduire le nombre total de mouches avant la libération de mouches stériles</a:t>
            </a:r>
          </a:p>
          <a:p>
            <a:pPr lvl="0"/>
            <a:r>
              <a:rPr lang="en-CA" sz="2000" dirty="0"/>
              <a:t>« </a:t>
            </a:r>
            <a:r>
              <a:rPr lang="en-CA" sz="2000" i="1" dirty="0"/>
              <a:t>Pour que les mouches stériles soient efficaces, il doit y en avoir 10 pour chaque mouche fertile </a:t>
            </a:r>
            <a:r>
              <a:rPr lang="en-CA" sz="2000" dirty="0"/>
              <a:t>»</a:t>
            </a:r>
          </a:p>
        </p:txBody>
      </p:sp>
      <p:sp>
        <p:nvSpPr>
          <p:cNvPr id="5" name="Slide Number Placeholder 3">
            <a:extLst>
              <a:ext uri="{FF2B5EF4-FFF2-40B4-BE49-F238E27FC236}">
                <a16:creationId xmlns:a16="http://schemas.microsoft.com/office/drawing/2014/main" id="{B2F47C79-44FD-F176-F335-1298F4EFDAE2}"/>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4CF46E-8F5D-4D12-983A-6A1225D72C1B}" type="slidenum">
              <a:rPr lang="en-US" sz="1200" b="0" i="0" u="none" strike="noStrike" kern="1200" cap="none" spc="0" baseline="0">
                <a:solidFill>
                  <a:srgbClr val="898989"/>
                </a:solidFill>
                <a:uFillTx/>
                <a:latin typeface="Calibri" pitchFamily="34"/>
              </a:rPr>
              <a:t>8</a:t>
            </a:fld>
            <a:endParaRPr lang="en-US" sz="1200" b="0" i="0" u="none" strike="noStrike" kern="1200" cap="none" spc="0" baseline="0">
              <a:solidFill>
                <a:srgbClr val="898989"/>
              </a:solidFill>
              <a:uFillTx/>
              <a:latin typeface="Calibri" pitchFamily="34"/>
            </a:endParaRPr>
          </a:p>
        </p:txBody>
      </p:sp>
      <p:pic>
        <p:nvPicPr>
          <p:cNvPr id="9" name="Picture 8">
            <a:extLst>
              <a:ext uri="{FF2B5EF4-FFF2-40B4-BE49-F238E27FC236}">
                <a16:creationId xmlns:a16="http://schemas.microsoft.com/office/drawing/2014/main" id="{61A75F76-8205-78A8-9CE4-86360912D450}"/>
              </a:ext>
            </a:extLst>
          </p:cNvPr>
          <p:cNvPicPr>
            <a:picLocks noChangeAspect="1"/>
          </p:cNvPicPr>
          <p:nvPr/>
        </p:nvPicPr>
        <p:blipFill>
          <a:blip r:embed="rId8"/>
          <a:stretch>
            <a:fillRect/>
          </a:stretch>
        </p:blipFill>
        <p:spPr>
          <a:xfrm>
            <a:off x="8011054" y="3394140"/>
            <a:ext cx="4143018" cy="3423553"/>
          </a:xfrm>
          <a:prstGeom prst="rect">
            <a:avLst/>
          </a:prstGeom>
        </p:spPr>
      </p:pic>
      <p:pic>
        <p:nvPicPr>
          <p:cNvPr id="11" name="Picture 10">
            <a:extLst>
              <a:ext uri="{FF2B5EF4-FFF2-40B4-BE49-F238E27FC236}">
                <a16:creationId xmlns:a16="http://schemas.microsoft.com/office/drawing/2014/main" id="{24C3E0FC-B80A-D60C-2A85-889852EA95D7}"/>
              </a:ext>
            </a:extLst>
          </p:cNvPr>
          <p:cNvPicPr>
            <a:picLocks noChangeAspect="1"/>
          </p:cNvPicPr>
          <p:nvPr/>
        </p:nvPicPr>
        <p:blipFill>
          <a:blip r:embed="rId9"/>
          <a:stretch>
            <a:fillRect/>
          </a:stretch>
        </p:blipFill>
        <p:spPr>
          <a:xfrm>
            <a:off x="8025122" y="30502"/>
            <a:ext cx="4128949" cy="334548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B2757221-F921-6EAC-748A-227266B97933}"/>
              </a:ext>
            </a:extLst>
          </p:cNvPr>
          <p:cNvPicPr>
            <a:picLocks noChangeAspect="1"/>
          </p:cNvPicPr>
          <p:nvPr/>
        </p:nvPicPr>
        <p:blipFill>
          <a:blip r:embed="rId3"/>
          <a:stretch>
            <a:fillRect/>
          </a:stretch>
        </p:blipFill>
        <p:spPr>
          <a:xfrm>
            <a:off x="6231636" y="4451600"/>
            <a:ext cx="3524408" cy="2349605"/>
          </a:xfrm>
          <a:prstGeom prst="rect">
            <a:avLst/>
          </a:prstGeom>
          <a:noFill/>
          <a:ln cap="flat">
            <a:noFill/>
          </a:ln>
        </p:spPr>
      </p:pic>
      <p:pic>
        <p:nvPicPr>
          <p:cNvPr id="3" name="Picture 11">
            <a:extLst>
              <a:ext uri="{FF2B5EF4-FFF2-40B4-BE49-F238E27FC236}">
                <a16:creationId xmlns:a16="http://schemas.microsoft.com/office/drawing/2014/main" id="{34FD7C43-E15D-2CB0-D8AC-1945E05D77E3}"/>
              </a:ext>
            </a:extLst>
          </p:cNvPr>
          <p:cNvPicPr>
            <a:picLocks noChangeAspect="1"/>
          </p:cNvPicPr>
          <p:nvPr/>
        </p:nvPicPr>
        <p:blipFill>
          <a:blip r:embed="rId4"/>
          <a:stretch>
            <a:fillRect/>
          </a:stretch>
        </p:blipFill>
        <p:spPr>
          <a:xfrm>
            <a:off x="1376418" y="4505861"/>
            <a:ext cx="4242660" cy="2354671"/>
          </a:xfrm>
          <a:prstGeom prst="rect">
            <a:avLst/>
          </a:prstGeom>
          <a:noFill/>
          <a:ln cap="flat">
            <a:noFill/>
          </a:ln>
        </p:spPr>
      </p:pic>
      <p:sp>
        <p:nvSpPr>
          <p:cNvPr id="4" name="Title 1">
            <a:extLst>
              <a:ext uri="{FF2B5EF4-FFF2-40B4-BE49-F238E27FC236}">
                <a16:creationId xmlns:a16="http://schemas.microsoft.com/office/drawing/2014/main" id="{201F81A4-D339-C3BD-7C8F-82345D2F1D05}"/>
              </a:ext>
            </a:extLst>
          </p:cNvPr>
          <p:cNvSpPr txBox="1">
            <a:spLocks noGrp="1"/>
          </p:cNvSpPr>
          <p:nvPr>
            <p:ph type="title"/>
          </p:nvPr>
        </p:nvSpPr>
        <p:spPr>
          <a:xfrm>
            <a:off x="223479" y="346905"/>
            <a:ext cx="5321704" cy="1325559"/>
          </a:xfrm>
        </p:spPr>
        <p:txBody>
          <a:bodyPr/>
          <a:lstStyle/>
          <a:p>
            <a:pPr lvl="0"/>
            <a:r>
              <a:rPr lang="en-CA" dirty="0" err="1"/>
              <a:t>Myiase</a:t>
            </a:r>
            <a:r>
              <a:rPr lang="en-CA" dirty="0"/>
              <a:t> de Nouveau Monde</a:t>
            </a:r>
          </a:p>
        </p:txBody>
      </p:sp>
      <p:sp>
        <p:nvSpPr>
          <p:cNvPr id="5" name="Content Placeholder 3">
            <a:extLst>
              <a:ext uri="{FF2B5EF4-FFF2-40B4-BE49-F238E27FC236}">
                <a16:creationId xmlns:a16="http://schemas.microsoft.com/office/drawing/2014/main" id="{26A45637-6746-B655-8BAD-5758F54E2E8D}"/>
              </a:ext>
            </a:extLst>
          </p:cNvPr>
          <p:cNvSpPr txBox="1">
            <a:spLocks noGrp="1"/>
          </p:cNvSpPr>
          <p:nvPr>
            <p:ph idx="1"/>
          </p:nvPr>
        </p:nvSpPr>
        <p:spPr>
          <a:xfrm>
            <a:off x="5332716" y="75044"/>
            <a:ext cx="6928436" cy="2051081"/>
          </a:xfrm>
        </p:spPr>
        <p:txBody>
          <a:bodyPr/>
          <a:lstStyle/>
          <a:p>
            <a:pPr lvl="0"/>
            <a:r>
              <a:rPr lang="en-CA" sz="2400" b="1" dirty="0" err="1"/>
              <a:t>Autorisations</a:t>
            </a:r>
            <a:r>
              <a:rPr lang="en-CA" sz="2400" b="1" dirty="0"/>
              <a:t> </a:t>
            </a:r>
            <a:r>
              <a:rPr lang="en-CA" sz="2400" b="1" dirty="0" err="1"/>
              <a:t>d'utilisation</a:t>
            </a:r>
            <a:r>
              <a:rPr lang="en-CA" sz="2400" b="1" dirty="0"/>
              <a:t> </a:t>
            </a:r>
            <a:r>
              <a:rPr lang="en-CA" sz="2400" b="1" dirty="0" err="1"/>
              <a:t>d'urgence</a:t>
            </a:r>
            <a:endParaRPr lang="en-CA" sz="2400" b="1" dirty="0"/>
          </a:p>
          <a:p>
            <a:pPr lvl="1"/>
            <a:r>
              <a:rPr lang="en-CA" sz="2000" dirty="0" err="1">
                <a:solidFill>
                  <a:srgbClr val="0070C0"/>
                </a:solidFill>
                <a:hlinkClick r:id="rId5">
                  <a:extLst>
                    <a:ext uri="{A12FA001-AC4F-418D-AE19-62706E023703}">
                      <ahyp:hlinkClr xmlns:ahyp="http://schemas.microsoft.com/office/drawing/2018/hyperlinkcolor" val="tx"/>
                    </a:ext>
                  </a:extLst>
                </a:hlinkClick>
              </a:rPr>
              <a:t>Credelio</a:t>
            </a:r>
            <a:r>
              <a:rPr lang="en-CA" sz="2000" dirty="0">
                <a:solidFill>
                  <a:srgbClr val="0070C0"/>
                </a:solidFill>
                <a:hlinkClick r:id="rId5">
                  <a:extLst>
                    <a:ext uri="{A12FA001-AC4F-418D-AE19-62706E023703}">
                      <ahyp:hlinkClr xmlns:ahyp="http://schemas.microsoft.com/office/drawing/2018/hyperlinkcolor" val="tx"/>
                    </a:ext>
                  </a:extLst>
                </a:hlinkClick>
              </a:rPr>
              <a:t> Cat</a:t>
            </a:r>
            <a:endParaRPr lang="en-CA" sz="2000" dirty="0">
              <a:solidFill>
                <a:srgbClr val="0070C0"/>
              </a:solidFill>
            </a:endParaRPr>
          </a:p>
          <a:p>
            <a:pPr lvl="1"/>
            <a:r>
              <a:rPr lang="en-CA" sz="2000" dirty="0" err="1">
                <a:solidFill>
                  <a:srgbClr val="0070C0"/>
                </a:solidFill>
                <a:hlinkClick r:id="rId6">
                  <a:extLst>
                    <a:ext uri="{A12FA001-AC4F-418D-AE19-62706E023703}">
                      <ahyp:hlinkClr xmlns:ahyp="http://schemas.microsoft.com/office/drawing/2018/hyperlinkcolor" val="tx"/>
                    </a:ext>
                  </a:extLst>
                </a:hlinkClick>
              </a:rPr>
              <a:t>Credelio</a:t>
            </a:r>
            <a:r>
              <a:rPr lang="en-CA" sz="2000" dirty="0">
                <a:solidFill>
                  <a:srgbClr val="0070C0"/>
                </a:solidFill>
                <a:hlinkClick r:id="rId6">
                  <a:extLst>
                    <a:ext uri="{A12FA001-AC4F-418D-AE19-62706E023703}">
                      <ahyp:hlinkClr xmlns:ahyp="http://schemas.microsoft.com/office/drawing/2018/hyperlinkcolor" val="tx"/>
                    </a:ext>
                  </a:extLst>
                </a:hlinkClick>
              </a:rPr>
              <a:t> Dog</a:t>
            </a:r>
            <a:endParaRPr lang="en-CA" sz="2000" dirty="0">
              <a:solidFill>
                <a:srgbClr val="0070C0"/>
              </a:solidFill>
            </a:endParaRPr>
          </a:p>
        </p:txBody>
      </p:sp>
      <p:sp>
        <p:nvSpPr>
          <p:cNvPr id="6" name="Slide Number Placeholder 4">
            <a:extLst>
              <a:ext uri="{FF2B5EF4-FFF2-40B4-BE49-F238E27FC236}">
                <a16:creationId xmlns:a16="http://schemas.microsoft.com/office/drawing/2014/main" id="{5260E6F9-C9E6-F151-126F-D785E0E105EF}"/>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44DE4B6-B4D5-4ABF-8ADF-D9B207F5F4C4}" type="slidenum">
              <a:rPr lang="en-US" sz="1200" b="0" i="0" u="none" strike="noStrike" kern="1200" cap="none" spc="0" baseline="0">
                <a:solidFill>
                  <a:srgbClr val="898989"/>
                </a:solidFill>
                <a:uFillTx/>
                <a:latin typeface="Calibri" pitchFamily="34"/>
              </a:rPr>
              <a:t>9</a:t>
            </a:fld>
            <a:endParaRPr lang="en-US" sz="1200" b="0" i="0" u="none" strike="noStrike" kern="1200" cap="none" spc="0" baseline="0">
              <a:solidFill>
                <a:srgbClr val="898989"/>
              </a:solidFill>
              <a:uFillTx/>
              <a:latin typeface="Calibri" pitchFamily="34"/>
            </a:endParaRPr>
          </a:p>
        </p:txBody>
      </p:sp>
      <p:sp>
        <p:nvSpPr>
          <p:cNvPr id="7" name="Content Placeholder 7">
            <a:extLst>
              <a:ext uri="{FF2B5EF4-FFF2-40B4-BE49-F238E27FC236}">
                <a16:creationId xmlns:a16="http://schemas.microsoft.com/office/drawing/2014/main" id="{39E1C9A5-0440-0053-26AB-5BDDEEE32159}"/>
              </a:ext>
            </a:extLst>
          </p:cNvPr>
          <p:cNvSpPr txBox="1">
            <a:spLocks noGrp="1"/>
          </p:cNvSpPr>
          <p:nvPr>
            <p:ph idx="2"/>
          </p:nvPr>
        </p:nvSpPr>
        <p:spPr>
          <a:xfrm>
            <a:off x="223479" y="2126543"/>
            <a:ext cx="9165479" cy="3224009"/>
          </a:xfrm>
        </p:spPr>
        <p:txBody>
          <a:bodyPr/>
          <a:lstStyle/>
          <a:p>
            <a:pPr lvl="0"/>
            <a:r>
              <a:rPr lang="en-CA" sz="2400" b="1" dirty="0"/>
              <a:t>Traitements approuvés sous conditions par la FDA américaine</a:t>
            </a:r>
          </a:p>
          <a:p>
            <a:pPr lvl="1"/>
            <a:r>
              <a:rPr lang="en-CA" sz="2000" dirty="0" err="1">
                <a:solidFill>
                  <a:srgbClr val="0070C0"/>
                </a:solidFill>
                <a:hlinkClick r:id="rId7">
                  <a:extLst>
                    <a:ext uri="{A12FA001-AC4F-418D-AE19-62706E023703}">
                      <ahyp:hlinkClr xmlns:ahyp="http://schemas.microsoft.com/office/drawing/2018/hyperlinkcolor" val="tx"/>
                    </a:ext>
                  </a:extLst>
                </a:hlinkClick>
              </a:rPr>
              <a:t>Credelio </a:t>
            </a:r>
            <a:r>
              <a:rPr lang="en-CA" sz="2000" dirty="0">
                <a:solidFill>
                  <a:srgbClr val="0070C0"/>
                </a:solidFill>
                <a:hlinkClick r:id="rId7">
                  <a:extLst>
                    <a:ext uri="{A12FA001-AC4F-418D-AE19-62706E023703}">
                      <ahyp:hlinkClr xmlns:ahyp="http://schemas.microsoft.com/office/drawing/2018/hyperlinkcolor" val="tx"/>
                    </a:ext>
                  </a:extLst>
                </a:hlinkClick>
              </a:rPr>
              <a:t>Quattro-CA1 </a:t>
            </a:r>
            <a:r>
              <a:rPr lang="en-CA" sz="2000" dirty="0"/>
              <a:t>(Elanco) comprimés à croquer pour chiens</a:t>
            </a:r>
          </a:p>
          <a:p>
            <a:pPr lvl="1"/>
            <a:r>
              <a:rPr lang="en-CA" sz="2000" dirty="0" err="1">
                <a:solidFill>
                  <a:srgbClr val="0070C0"/>
                </a:solidFill>
                <a:hlinkClick r:id="rId8">
                  <a:extLst>
                    <a:ext uri="{A12FA001-AC4F-418D-AE19-62706E023703}">
                      <ahyp:hlinkClr xmlns:ahyp="http://schemas.microsoft.com/office/drawing/2018/hyperlinkcolor" val="tx"/>
                    </a:ext>
                  </a:extLst>
                </a:hlinkClick>
              </a:rPr>
              <a:t>Exzolt </a:t>
            </a:r>
            <a:r>
              <a:rPr lang="en-CA" sz="2000" dirty="0">
                <a:solidFill>
                  <a:srgbClr val="0070C0"/>
                </a:solidFill>
                <a:hlinkClick r:id="rId8">
                  <a:extLst>
                    <a:ext uri="{A12FA001-AC4F-418D-AE19-62706E023703}">
                      <ahyp:hlinkClr xmlns:ahyp="http://schemas.microsoft.com/office/drawing/2018/hyperlinkcolor" val="tx"/>
                    </a:ext>
                  </a:extLst>
                </a:hlinkClick>
              </a:rPr>
              <a:t>Cattle-CA1 </a:t>
            </a:r>
            <a:r>
              <a:rPr lang="en-CA" sz="2000" dirty="0"/>
              <a:t> (Merck) solution topique à base de fluralaner pour bovins de boucherie (&gt; 2 mois) et génisses de remplacement (&lt; 20 mois)</a:t>
            </a:r>
          </a:p>
          <a:p>
            <a:pPr lvl="1"/>
            <a:r>
              <a:rPr lang="en-CA" sz="2000" dirty="0">
                <a:solidFill>
                  <a:srgbClr val="0070C0"/>
                </a:solidFill>
                <a:hlinkClick r:id="rId9">
                  <a:extLst>
                    <a:ext uri="{A12FA001-AC4F-418D-AE19-62706E023703}">
                      <ahyp:hlinkClr xmlns:ahyp="http://schemas.microsoft.com/office/drawing/2018/hyperlinkcolor" val="tx"/>
                    </a:ext>
                  </a:extLst>
                </a:hlinkClick>
              </a:rPr>
              <a:t>Dectomax-CA1 </a:t>
            </a:r>
            <a:r>
              <a:rPr lang="en-CA" sz="2000" dirty="0"/>
              <a:t>(Zoetis) injectable pour bovins, délai d'attente de 35 jours pour les bovins, ne pas utiliser chez les bovins laitiers âgés de plus de 20 mois</a:t>
            </a:r>
          </a:p>
        </p:txBody>
      </p:sp>
      <p:sp>
        <p:nvSpPr>
          <p:cNvPr id="8" name="TextBox 9">
            <a:extLst>
              <a:ext uri="{FF2B5EF4-FFF2-40B4-BE49-F238E27FC236}">
                <a16:creationId xmlns:a16="http://schemas.microsoft.com/office/drawing/2014/main" id="{52FFF3DF-1824-1796-5352-7278EFCE97EA}"/>
              </a:ext>
            </a:extLst>
          </p:cNvPr>
          <p:cNvSpPr txBox="1"/>
          <p:nvPr/>
        </p:nvSpPr>
        <p:spPr>
          <a:xfrm>
            <a:off x="7891500" y="472132"/>
            <a:ext cx="458737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Efficacité</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du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lotilaner</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contre</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la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myiase</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causée</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par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Cochliomyia</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hominivorax</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(Diptera : Calliphoridae) chez les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chiens</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naturellement</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a:t>
            </a:r>
            <a:r>
              <a:rPr lang="en-CA" sz="1800" b="0" i="0" u="none" strike="noStrike" kern="1200" cap="none" spc="0" baseline="0" dirty="0" err="1">
                <a:solidFill>
                  <a:srgbClr val="0070C0"/>
                </a:solidFill>
                <a:uFillTx/>
                <a:latin typeface="Calibri" pitchFamily="34"/>
                <a:hlinkClick r:id="rId10">
                  <a:extLst>
                    <a:ext uri="{A12FA001-AC4F-418D-AE19-62706E023703}">
                      <ahyp:hlinkClr xmlns:ahyp="http://schemas.microsoft.com/office/drawing/2018/hyperlinkcolor" val="tx"/>
                    </a:ext>
                  </a:extLst>
                </a:hlinkClick>
              </a:rPr>
              <a:t>infestés</a:t>
            </a:r>
            <a:r>
              <a:rPr lang="en-CA" sz="1800" b="0" i="0" u="none" strike="noStrike" kern="1200" cap="none" spc="0" baseline="0" dirty="0">
                <a:solidFill>
                  <a:srgbClr val="0070C0"/>
                </a:solidFill>
                <a:uFillTx/>
                <a:latin typeface="Calibri" pitchFamily="34"/>
                <a:hlinkClick r:id="rId10">
                  <a:extLst>
                    <a:ext uri="{A12FA001-AC4F-418D-AE19-62706E023703}">
                      <ahyp:hlinkClr xmlns:ahyp="http://schemas.microsoft.com/office/drawing/2018/hyperlinkcolor" val="tx"/>
                    </a:ext>
                  </a:extLst>
                </a:hlinkClick>
              </a:rPr>
              <a:t> | Parasites &amp; Vectors</a:t>
            </a:r>
            <a:endParaRPr lang="en-CA" sz="1800" b="0" i="0" u="none" strike="noStrike" kern="1200" cap="none" spc="0" baseline="0" dirty="0">
              <a:solidFill>
                <a:srgbClr val="0070C0"/>
              </a:solidFill>
              <a:uFillTx/>
              <a:latin typeface="Calibri" pitchFamily="34"/>
            </a:endParaRPr>
          </a:p>
        </p:txBody>
      </p:sp>
      <p:pic>
        <p:nvPicPr>
          <p:cNvPr id="9" name="Picture 2" descr="Credelio Quattro For Dogs 50.1 - 100 lbs 1 Month">
            <a:extLst>
              <a:ext uri="{FF2B5EF4-FFF2-40B4-BE49-F238E27FC236}">
                <a16:creationId xmlns:a16="http://schemas.microsoft.com/office/drawing/2014/main" id="{1D5CC559-A6BD-CAA0-E061-3482F6365917}"/>
              </a:ext>
            </a:extLst>
          </p:cNvPr>
          <p:cNvPicPr>
            <a:picLocks noChangeAspect="1"/>
          </p:cNvPicPr>
          <p:nvPr/>
        </p:nvPicPr>
        <p:blipFill>
          <a:blip r:embed="rId11"/>
          <a:srcRect/>
          <a:stretch>
            <a:fillRect/>
          </a:stretch>
        </p:blipFill>
        <p:spPr>
          <a:xfrm>
            <a:off x="9928271" y="2054455"/>
            <a:ext cx="2049234" cy="4746750"/>
          </a:xfrm>
          <a:prstGeom prst="rect">
            <a:avLst/>
          </a:prstGeom>
          <a:noFill/>
          <a:ln cap="flat">
            <a:noFill/>
          </a:ln>
        </p:spPr>
      </p:pic>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89a99309f50619cd2cb2bd943af489cc">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284bab10ff48d553330a69ccda6115c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895024-552B-4128-BAF2-6A8E10425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3E50AF-C931-4107-B22A-5B1B0360AB94}">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3.xml><?xml version="1.0" encoding="utf-8"?>
<ds:datastoreItem xmlns:ds="http://schemas.openxmlformats.org/officeDocument/2006/customXml" ds:itemID="{84F96974-ECDD-4009-935D-9E39436DBE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35910</TotalTime>
  <Words>5211</Words>
  <Application>Microsoft Office PowerPoint</Application>
  <PresentationFormat>Widescreen</PresentationFormat>
  <Paragraphs>378</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2_Office Theme</vt:lpstr>
      <vt:lpstr>Communauté pour les maladies émergentes et zoonotiques Identifier les risques émergents grâce à l'intelligence collective</vt:lpstr>
      <vt:lpstr>La Theilériose bovine au Canada</vt:lpstr>
      <vt:lpstr>La tique asiatique à longues cornes et la theilériose aux États-Unis</vt:lpstr>
      <vt:lpstr>Stomatite vésiculeuse en Arizona</vt:lpstr>
      <vt:lpstr>PowerPoint Presentation</vt:lpstr>
      <vt:lpstr>Tuberculose bovine aux États-Unis</vt:lpstr>
      <vt:lpstr>Brucellose aux États-Unis</vt:lpstr>
      <vt:lpstr>Myiase de Nouveau Monde</vt:lpstr>
      <vt:lpstr>Myiase de Nouveau Monde</vt:lpstr>
      <vt:lpstr>Maladie de la peau bosselée en Europe</vt:lpstr>
      <vt:lpstr>Le virus de la fièvre catarrhale du mouton en Europe</vt:lpstr>
      <vt:lpstr>Le virus de la fièvre catarrhale du mouton en Europe</vt:lpstr>
      <vt:lpstr>Fièvre aphteuse – Tendance des risques</vt:lpstr>
      <vt:lpstr>Cas de fièvre aphteuse signalés par FAO Empres-i (depuis le 15 octobre 2025)</vt:lpstr>
      <vt:lpstr>Fièvre aphteuse en Afrique du Nord et au Moyen-Orient - GOV.UK</vt:lpstr>
      <vt:lpstr>FAO - Évaluation rapide des risques : fièvre aphteuse SAT-1</vt:lpstr>
      <vt:lpstr>Conclusions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docId:1A2C14B5BC2745965B15A26A7C942468</cp:keywords>
  <cp:lastModifiedBy>Dukadzinac, Zana (CFIA/ACIA)</cp:lastModifiedBy>
  <cp:revision>668</cp:revision>
  <dcterms:created xsi:type="dcterms:W3CDTF">2020-02-07T23:34:08Z</dcterms:created>
  <dcterms:modified xsi:type="dcterms:W3CDTF">2026-01-13T16:49:25Z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