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89" r:id="rId3"/>
    <p:sldId id="265" r:id="rId4"/>
    <p:sldId id="368" r:id="rId5"/>
    <p:sldId id="395" r:id="rId6"/>
    <p:sldId id="396" r:id="rId7"/>
    <p:sldId id="380" r:id="rId8"/>
    <p:sldId id="352" r:id="rId9"/>
    <p:sldId id="394" r:id="rId10"/>
    <p:sldId id="404" r:id="rId11"/>
    <p:sldId id="397" r:id="rId12"/>
    <p:sldId id="400" r:id="rId13"/>
    <p:sldId id="401" r:id="rId14"/>
    <p:sldId id="402" r:id="rId15"/>
    <p:sldId id="403" r:id="rId16"/>
    <p:sldId id="399" r:id="rId17"/>
    <p:sldId id="379" r:id="rId18"/>
    <p:sldId id="40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25" autoAdjust="0"/>
    <p:restoredTop sz="81639" autoAdjust="0"/>
  </p:normalViewPr>
  <p:slideViewPr>
    <p:cSldViewPr snapToGrid="0">
      <p:cViewPr varScale="1">
        <p:scale>
          <a:sx n="60" d="100"/>
          <a:sy n="60" d="100"/>
        </p:scale>
        <p:origin x="324"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30FC1CC-B5EB-4F81-96F3-DD34422006B1}" type="slidenum">
              <a:rPr lang="en-CA" smtClean="0"/>
              <a:t>13</a:t>
            </a:fld>
            <a:endParaRPr lang="en-CA"/>
          </a:p>
        </p:txBody>
      </p:sp>
    </p:spTree>
    <p:extLst>
      <p:ext uri="{BB962C8B-B14F-4D97-AF65-F5344CB8AC3E}">
        <p14:creationId xmlns:p14="http://schemas.microsoft.com/office/powerpoint/2010/main" val="1925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AD0FD9E4-0796-4C6A-8F7B-726B1251B092}" type="slidenum">
              <a:rPr lang="en-CA" smtClean="0"/>
              <a:t>14</a:t>
            </a:fld>
            <a:endParaRPr lang="en-CA"/>
          </a:p>
        </p:txBody>
      </p:sp>
    </p:spTree>
    <p:extLst>
      <p:ext uri="{BB962C8B-B14F-4D97-AF65-F5344CB8AC3E}">
        <p14:creationId xmlns:p14="http://schemas.microsoft.com/office/powerpoint/2010/main" val="1901019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E6CECA3-C3D3-4F50-8679-BDFDA6CF380E}" type="slidenum">
              <a:rPr lang="en-CA" smtClean="0"/>
              <a:t>15</a:t>
            </a:fld>
            <a:endParaRPr lang="en-CA"/>
          </a:p>
        </p:txBody>
      </p:sp>
    </p:spTree>
    <p:extLst>
      <p:ext uri="{BB962C8B-B14F-4D97-AF65-F5344CB8AC3E}">
        <p14:creationId xmlns:p14="http://schemas.microsoft.com/office/powerpoint/2010/main" val="279894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Quelques articles pertinents </a:t>
            </a:r>
            <a:r>
              <a:rPr lang="en-CA" baseline="0" dirty="0"/>
              <a:t>susceptibles d'intéresser les lecteurs.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1652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oiseaux domestiques au Canada, </a:t>
            </a:r>
            <a:r>
              <a:rPr lang="en-CA" baseline="0" dirty="0"/>
              <a:t>notre dernier cas remonte au 1er avril au Québec.</a:t>
            </a:r>
          </a:p>
          <a:p>
            <a:endParaRPr lang="en-CA" baseline="0" dirty="0"/>
          </a:p>
          <a:p>
            <a:r>
              <a:rPr lang="en-CA" baseline="0" dirty="0"/>
              <a:t>Ce printemps a été excellent par rapport au printemps 2022, tandis que le printemps 2023 a également été important, en particulier pour le Québec.</a:t>
            </a:r>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a:p>
            <a:endParaRPr lang="en-CA" altLang="en-US" baseline="0" dirty="0"/>
          </a:p>
          <a:p>
            <a:endParaRPr lang="en-CA" altLang="en-US" baseline="0" dirty="0"/>
          </a:p>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L'aspect le plus significatif de ces cas est qu'il s'agit souvent de la même souche que celle présente dans les exploitations laitières</a:t>
            </a:r>
          </a:p>
          <a:p>
            <a:endParaRPr lang="en-CA" dirty="0"/>
          </a:p>
          <a:p>
            <a:r>
              <a:rPr lang="en-CA" dirty="0"/>
              <a:t>Nous ne connaissons pas le nombre total de cas de B3.13, mais des </a:t>
            </a:r>
            <a:r>
              <a:rPr lang="en-CA" baseline="0" dirty="0"/>
              <a:t>cas </a:t>
            </a:r>
            <a:r>
              <a:rPr lang="en-CA" dirty="0"/>
              <a:t>récents </a:t>
            </a:r>
            <a:r>
              <a:rPr lang="en-CA" baseline="0" dirty="0"/>
              <a:t>dans le Minnesota et l'Iowa ont révélé la présence de la souche chez les volailles avant la notification de cas chez les bovins laitiers dans ces États.  Les deux cas recensés dans l'Iowa, soit plus de 4 millions de pondeuses, ainsi qu'un cas dans un élevage de dindes, étaient des cas de B3.13, </a:t>
            </a:r>
          </a:p>
          <a:p>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Il s'agit d'une image de l'USDA concernant les détections d'oiseaux sauvages au cours des 30 derniers jours environ.</a:t>
            </a:r>
            <a:r>
              <a:rPr lang="en-US" baseline="0" dirty="0"/>
              <a:t> Cela me surprend un peu étant donné l'intensité de la migration printanière en mai.</a:t>
            </a:r>
          </a:p>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 </a:t>
            </a:r>
            <a:r>
              <a:rPr lang="en-US" sz="1200" b="1" i="0" kern="1200" dirty="0">
                <a:solidFill>
                  <a:schemeClr val="tx1"/>
                </a:solidFill>
                <a:effectLst/>
                <a:latin typeface="+mn-lt"/>
                <a:ea typeface="+mn-ea"/>
                <a:cs typeface="+mn-cs"/>
              </a:rPr>
              <a:t>risque global pour la population générale du Canada </a:t>
            </a:r>
            <a:r>
              <a:rPr lang="en-US" sz="1200" b="0" i="0" kern="1200" dirty="0">
                <a:solidFill>
                  <a:schemeClr val="tx1"/>
                </a:solidFill>
                <a:effectLst/>
                <a:latin typeface="+mn-lt"/>
                <a:ea typeface="+mn-ea"/>
                <a:cs typeface="+mn-cs"/>
              </a:rPr>
              <a:t>lié à l'influenza aviaire A(H5N1) de clade 2.3.4.4b est </a:t>
            </a:r>
            <a:r>
              <a:rPr lang="en-US" sz="1200" b="1" i="0" kern="1200" dirty="0">
                <a:solidFill>
                  <a:schemeClr val="tx1"/>
                </a:solidFill>
                <a:effectLst/>
                <a:latin typeface="+mn-lt"/>
                <a:ea typeface="+mn-ea"/>
                <a:cs typeface="+mn-cs"/>
              </a:rPr>
              <a:t>faible</a:t>
            </a:r>
            <a:r>
              <a:rPr lang="en-US" sz="1200" b="0" i="0" kern="1200" dirty="0">
                <a:solidFill>
                  <a:schemeClr val="tx1"/>
                </a:solidFill>
                <a:effectLst/>
                <a:latin typeface="+mn-lt"/>
                <a:ea typeface="+mn-ea"/>
                <a:cs typeface="+mn-cs"/>
              </a:rPr>
              <a:t>. Le </a:t>
            </a:r>
            <a:r>
              <a:rPr lang="en-US" sz="1200" b="1" i="0" kern="1200" dirty="0">
                <a:solidFill>
                  <a:schemeClr val="tx1"/>
                </a:solidFill>
                <a:effectLst/>
                <a:latin typeface="+mn-lt"/>
                <a:ea typeface="+mn-ea"/>
                <a:cs typeface="+mn-cs"/>
              </a:rPr>
              <a:t>risque </a:t>
            </a:r>
            <a:r>
              <a:rPr lang="en-US" sz="1200" b="0" i="0" kern="1200" dirty="0">
                <a:solidFill>
                  <a:schemeClr val="tx1"/>
                </a:solidFill>
                <a:effectLst/>
                <a:latin typeface="+mn-lt"/>
                <a:ea typeface="+mn-ea"/>
                <a:cs typeface="+mn-cs"/>
              </a:rPr>
              <a:t>d'infection est </a:t>
            </a:r>
            <a:r>
              <a:rPr lang="en-US" sz="1200" b="1" i="0" kern="1200" dirty="0">
                <a:solidFill>
                  <a:schemeClr val="tx1"/>
                </a:solidFill>
                <a:effectLst/>
                <a:latin typeface="+mn-lt"/>
                <a:ea typeface="+mn-ea"/>
                <a:cs typeface="+mn-cs"/>
              </a:rPr>
              <a:t>plus élevé pour </a:t>
            </a:r>
            <a:r>
              <a:rPr lang="en-US" sz="1200" b="0" i="0" kern="1200" dirty="0">
                <a:solidFill>
                  <a:schemeClr val="tx1"/>
                </a:solidFill>
                <a:effectLst/>
                <a:latin typeface="+mn-lt"/>
                <a:ea typeface="+mn-ea"/>
                <a:cs typeface="+mn-cs"/>
              </a:rPr>
              <a:t>les personnes </a:t>
            </a:r>
            <a:r>
              <a:rPr lang="en-US" sz="1200" b="1" i="0" kern="1200" dirty="0">
                <a:solidFill>
                  <a:schemeClr val="tx1"/>
                </a:solidFill>
                <a:effectLst/>
                <a:latin typeface="+mn-lt"/>
                <a:ea typeface="+mn-ea"/>
                <a:cs typeface="+mn-cs"/>
              </a:rPr>
              <a:t>exposées à </a:t>
            </a:r>
            <a:r>
              <a:rPr lang="en-US" sz="1200" b="0" i="0" kern="1200" dirty="0">
                <a:solidFill>
                  <a:schemeClr val="tx1"/>
                </a:solidFill>
                <a:effectLst/>
                <a:latin typeface="+mn-lt"/>
                <a:ea typeface="+mn-ea"/>
                <a:cs typeface="+mn-cs"/>
              </a:rPr>
              <a:t>des oiseaux domestiques ou sauvages ou à des mammifères sauvages.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Pour la </a:t>
            </a:r>
            <a:r>
              <a:rPr lang="en-US" sz="1200" b="1" i="0" kern="1200" dirty="0">
                <a:solidFill>
                  <a:schemeClr val="tx1"/>
                </a:solidFill>
                <a:effectLst/>
                <a:latin typeface="+mn-lt"/>
                <a:ea typeface="+mn-ea"/>
                <a:cs typeface="+mn-cs"/>
              </a:rPr>
              <a:t>population générale du Canada, la probabilité d'</a:t>
            </a:r>
            <a:r>
              <a:rPr lang="en-US" sz="1200" b="0" i="0" kern="1200" dirty="0">
                <a:solidFill>
                  <a:schemeClr val="tx1"/>
                </a:solidFill>
                <a:effectLst/>
                <a:latin typeface="+mn-lt"/>
                <a:ea typeface="+mn-ea"/>
                <a:cs typeface="+mn-cs"/>
              </a:rPr>
              <a:t>une infection humaine par l'influenza aviaire A(H5N1) de clade 2.3.4.4b contractée à partir de bétail (par exemple, bovins, chèvres, porcs) au cours des trois prochains mois </a:t>
            </a:r>
            <a:r>
              <a:rPr lang="en-US" sz="1200" b="1" i="0" kern="1200" dirty="0">
                <a:solidFill>
                  <a:schemeClr val="tx1"/>
                </a:solidFill>
                <a:effectLst/>
                <a:latin typeface="+mn-lt"/>
                <a:ea typeface="+mn-ea"/>
                <a:cs typeface="+mn-cs"/>
              </a:rPr>
              <a:t>est très faible </a:t>
            </a:r>
            <a:r>
              <a:rPr lang="en-US" sz="1200" b="0" i="0" kern="1200" dirty="0">
                <a:solidFill>
                  <a:schemeClr val="tx1"/>
                </a:solidFill>
                <a:effectLst/>
                <a:latin typeface="+mn-lt"/>
                <a:ea typeface="+mn-ea"/>
                <a:cs typeface="+mn-cs"/>
              </a:rPr>
              <a:t>en raison d'une probabilité et d'un niveau d'exposition au virus infectieux très faibles. Étant donné le petit nombre de cas humains signalés à ce jour dans le monde, malgré les expositions fréquentes à des doses élevées dans certaines populations, le virus semble avoir une capacité limitée à infecter l'homme. Par conséquent, la probabilité est tout au plus </a:t>
            </a:r>
            <a:r>
              <a:rPr lang="en-US" sz="1200" b="1" i="0" kern="1200" dirty="0">
                <a:solidFill>
                  <a:schemeClr val="tx1"/>
                </a:solidFill>
                <a:effectLst/>
                <a:latin typeface="+mn-lt"/>
                <a:ea typeface="+mn-ea"/>
                <a:cs typeface="+mn-cs"/>
              </a:rPr>
              <a:t>faible </a:t>
            </a:r>
            <a:r>
              <a:rPr lang="en-US" sz="1200" b="0" i="0" kern="1200" dirty="0">
                <a:solidFill>
                  <a:schemeClr val="tx1"/>
                </a:solidFill>
                <a:effectLst/>
                <a:latin typeface="+mn-lt"/>
                <a:ea typeface="+mn-ea"/>
                <a:cs typeface="+mn-cs"/>
              </a:rPr>
              <a:t>pour les personnes </a:t>
            </a:r>
            <a:r>
              <a:rPr lang="en-US" sz="1200" b="1" i="0" kern="1200" dirty="0">
                <a:solidFill>
                  <a:schemeClr val="tx1"/>
                </a:solidFill>
                <a:effectLst/>
                <a:latin typeface="+mn-lt"/>
                <a:ea typeface="+mn-ea"/>
                <a:cs typeface="+mn-cs"/>
              </a:rPr>
              <a:t>ayant un niveau d'exposition plus élevé au bétail infectieux.</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19772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Dans l'ensemble, cinq pays de la région européenne de l'OMS ont signalé une augmentation inhabituelle et inattendue des cas de C. </a:t>
            </a:r>
            <a:r>
              <a:rPr lang="en-US" altLang="en-US" dirty="0" err="1"/>
              <a:t>psittaci</a:t>
            </a:r>
            <a:r>
              <a:rPr lang="en-US" altLang="en-US" dirty="0"/>
              <a:t>.  Certains des cas signalés ont développé une pneumonie et entraîné une hospitalisation, et des cas mortels ont également été signalés.</a:t>
            </a:r>
          </a:p>
          <a:p>
            <a:endParaRPr lang="en-US" altLang="en-US" dirty="0"/>
          </a:p>
          <a:p>
            <a:r>
              <a:rPr lang="en-US" altLang="en-US" dirty="0"/>
              <a:t>La Suède a signalé une augmentation générale des cas de psittacose depuis 2017, qui pourrait être associée à l'utilisation accrue de panels de réaction en chaîne par polymérase (PCR) plus sensibles. L'augmentation des cas de psittacose signalés dans tous les pays nécessite des investigations supplémentaires pour déterminer s'il s'agit d'une véritable augmentation des cas ou d'une augmentation due à des techniques de surveillance ou de diagnostic plus sensibles.</a:t>
            </a:r>
          </a:p>
          <a:p>
            <a:endParaRPr lang="en-US" altLang="en-US" dirty="0"/>
          </a:p>
          <a:p>
            <a:r>
              <a:rPr lang="en-US" altLang="en-US" dirty="0"/>
              <a:t>Bien que les oiseaux porteurs de cette maladie puissent franchir les frontières internationales, rien n'indique actuellement que cette maladie soit propagée par l'homme au niveau national ou international. En règle générale, les personnes ne transmettent pas la bactérie responsable de la psittacose à d'autres personnes, de sorte que la probabilité d'une transmission interhumaine de la maladie est faible. S'il est correctement diagnostiqué, cet agent pathogène peut être traité par des antibiotiques.</a:t>
            </a:r>
          </a:p>
          <a:p>
            <a:endParaRPr lang="en-US" altLang="en-US" dirty="0"/>
          </a:p>
          <a:p>
            <a:r>
              <a:rPr lang="en-US" altLang="en-US" dirty="0"/>
              <a:t>L'OMS continue de surveiller la situation et, sur la base des informations disponibles, estime que le risque posé par cet événement est faible.</a:t>
            </a:r>
            <a:endParaRPr lang="en-CA" altLang="en-US" dirty="0"/>
          </a:p>
        </p:txBody>
      </p:sp>
      <p:sp>
        <p:nvSpPr>
          <p:cNvPr id="4" name="Slide Number Placeholder 3"/>
          <p:cNvSpPr>
            <a:spLocks noGrp="1"/>
          </p:cNvSpPr>
          <p:nvPr>
            <p:ph type="sldNum" sz="quarter" idx="5"/>
          </p:nvPr>
        </p:nvSpPr>
        <p:spPr/>
        <p:txBody>
          <a:bodyPr/>
          <a:lstStyle/>
          <a:p>
            <a:pPr>
              <a:defRPr/>
            </a:pPr>
            <a:fld id="{372EDFAE-725B-46B5-8326-8F008FDF65A0}" type="slidenum">
              <a:rPr lang="en-CA" smtClean="0"/>
              <a:t>12</a:t>
            </a:fld>
            <a:endParaRPr lang="en-CA"/>
          </a:p>
        </p:txBody>
      </p:sp>
    </p:spTree>
    <p:extLst>
      <p:ext uri="{BB962C8B-B14F-4D97-AF65-F5344CB8AC3E}">
        <p14:creationId xmlns:p14="http://schemas.microsoft.com/office/powerpoint/2010/main" val="4923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ttagnet.com/poultry-meat/diseases-health/avian-influenza/article/15668361/hpai-french-duck-vaccination-program-hailed-a-success" TargetMode="External"/><Relationship Id="rId7" Type="http://schemas.openxmlformats.org/officeDocument/2006/relationships/image" Target="../media/image20.jpeg"/><Relationship Id="rId2" Type="http://schemas.openxmlformats.org/officeDocument/2006/relationships/hyperlink" Target="https://www.thefencepost.com/news/france-presents-successful-hpai-vaccination-for-ducks/" TargetMode="External"/><Relationship Id="rId1" Type="http://schemas.openxmlformats.org/officeDocument/2006/relationships/slideLayout" Target="../slideLayouts/slideLayout3.xml"/><Relationship Id="rId6" Type="http://schemas.openxmlformats.org/officeDocument/2006/relationships/hyperlink" Target="https://afludiary.blogspot.com/2024/06/usda-adds-house-mouse-to-mammals.html" TargetMode="External"/><Relationship Id="rId5" Type="http://schemas.openxmlformats.org/officeDocument/2006/relationships/hyperlink" Target="https://www.aphis.usda.gov/livestock-poultry-disease/avian/avian-influenza/hpai-detections/mammals/highly-pathogenic-avian" TargetMode="External"/><Relationship Id="rId4" Type="http://schemas.openxmlformats.org/officeDocument/2006/relationships/hyperlink" Target="https://www.wattagnet.com/poultry-meat/diseases-health/avian-influenza/article/15666658/us-has-first-instance-of-avian-influenza-in-goat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ho.int/emergencies/disease-outbreak-news/item/2024-DON511" TargetMode="External"/><Relationship Id="rId3" Type="http://schemas.openxmlformats.org/officeDocument/2006/relationships/hyperlink" Target="https://www.who.int/emergencies/disease-outbreak-news/item/2024-DON512" TargetMode="External"/><Relationship Id="rId7" Type="http://schemas.openxmlformats.org/officeDocument/2006/relationships/hyperlink" Target="https://www.who.int/emergencies/disease-outbreak-news/item/2024-DON51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afludiary.blogspot.com/2024/05/whoecdc-on-1st-h5n6-human-infection-of.html" TargetMode="External"/><Relationship Id="rId11" Type="http://schemas.openxmlformats.org/officeDocument/2006/relationships/hyperlink" Target="https://www.canada.ca/en/public-health/services/emergency-preparedness-response/rapid-risk-assessments-public-health-professionals/avian-influenza-a-h5n1-clade-2-3-4-4b-update-livestock.html" TargetMode="External"/><Relationship Id="rId5" Type="http://schemas.openxmlformats.org/officeDocument/2006/relationships/hyperlink" Target="https://www.chp.gov.hk/files/pdf/2024_avian_influenza_report_vol20_wk21.pdf" TargetMode="External"/><Relationship Id="rId10" Type="http://schemas.openxmlformats.org/officeDocument/2006/relationships/hyperlink" Target="https://www.cdc.gov/flu/avianflu/spotlights/2023-2024/h5n1-technical-report-06052024.htm#h5n1-humans" TargetMode="External"/><Relationship Id="rId4" Type="http://schemas.openxmlformats.org/officeDocument/2006/relationships/hyperlink" Target="https://www.who.int/emergencies/disease-outbreak-news/item/2024-DON520" TargetMode="External"/><Relationship Id="rId9" Type="http://schemas.openxmlformats.org/officeDocument/2006/relationships/hyperlink" Target="http://empres-i.fao.org/eipws3g/2/obd?idOutbreak=377370&amp;rss=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emergencies/disease-outbreak-news/item/2024-DON50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cnphi-rcrsp.ca/qpp/poll/1462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tn.com.ar/salud/noticias/2024/04/22/aumentaron-los-casos-de-neumonias-atipicas-y-las-autoridades-sospechan-de-un-brote-de-psitacosi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ahis.woah.org/#/in-review/5663%E2%80%8B" TargetMode="External"/><Relationship Id="rId2" Type="http://schemas.openxmlformats.org/officeDocument/2006/relationships/hyperlink" Target="https://www.oahn.ca/news/avian-metapneumovirus-ampv-detected-in-ontario/"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www.poultrymed.com/Poultrymed/Templates/showpage.asp?DBID=1&amp;LNGID=1&amp;TMID=103&amp;FID=1528"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fsa.onlinelibrary.wiley.com/doi/epdf/10.2903/j.efsa.2024.8755" TargetMode="External"/><Relationship Id="rId3" Type="http://schemas.openxmlformats.org/officeDocument/2006/relationships/hyperlink" Target="https://efsa.onlinelibrary.wiley.com/doi/abs/10.2903/sp.efsa.2024.EN-8692" TargetMode="External"/><Relationship Id="rId7" Type="http://schemas.openxmlformats.org/officeDocument/2006/relationships/hyperlink" Target="https://academic.oup.com/ve/article/10/1/veae027/7641822?login=tru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onlinelibrary.wiley.com/doi/10.1111/irv.13281" TargetMode="External"/><Relationship Id="rId5" Type="http://schemas.openxmlformats.org/officeDocument/2006/relationships/hyperlink" Target="https://www.ecdc.europa.eu/en/publications-data/drivers-pandemic-due-avian-influenza-and-options-one-health-mitigation-measures" TargetMode="External"/><Relationship Id="rId4" Type="http://schemas.openxmlformats.org/officeDocument/2006/relationships/hyperlink" Target="https://pubmed.ncbi.nlm.nih.gov/38458047/" TargetMode="External"/><Relationship Id="rId9" Type="http://schemas.openxmlformats.org/officeDocument/2006/relationships/hyperlink" Target="https://www.biorxiv.org/content/10.1101/2024.05.01.591751v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andfonline.com/doi/full/10.1080/22221751.2024.2348521" TargetMode="External"/><Relationship Id="rId7" Type="http://schemas.openxmlformats.org/officeDocument/2006/relationships/hyperlink" Target="https://www.canada.ca/en/public-health/services/emergency-preparedness-response/rapid-risk-assessments-public-health-professionals/avian-influenza-a-h5n1-clade-2-3-4-4b-update-livestock.html" TargetMode="External"/><Relationship Id="rId2" Type="http://schemas.openxmlformats.org/officeDocument/2006/relationships/hyperlink" Target="https://www.biorxiv.org/content/10.1101/2024.05.03.592326v1" TargetMode="External"/><Relationship Id="rId1" Type="http://schemas.openxmlformats.org/officeDocument/2006/relationships/slideLayout" Target="../slideLayouts/slideLayout5.xml"/><Relationship Id="rId6" Type="http://schemas.openxmlformats.org/officeDocument/2006/relationships/hyperlink" Target="https://www.cdc.gov/flu/avianflu/spotlights/2023-2024/h5n1-technical-report-06052024.htm#h5n1-humans" TargetMode="External"/><Relationship Id="rId5" Type="http://schemas.openxmlformats.org/officeDocument/2006/relationships/hyperlink" Target="https://www.gov.uk/government/publications/hairs-risk-statement-avian-influenza-ah5n1-in-livestock/hairs-risk-statement-avian-influenza-ah5n1-in-livestock" TargetMode="External"/><Relationship Id="rId4" Type="http://schemas.openxmlformats.org/officeDocument/2006/relationships/hyperlink" Target="https://www.microbiologyresearch.org/content/journal/jgv/10.1099/jgv.0.00198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www.cwhc-rcsf.ca/avian_influenza_testing_result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aphis.usda.gov/livestock-poultry-disease/avian/avian-influenza/hpai-detections/commercial-backyard-flock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owaagriculture.gov/news/HPAI-obrien-county-dairy-herd"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phis.usda.gov/livestock-poultry-disease/avian/avian-influenza/hpai-detections/wild-bir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hyperlink" Target="http://empres-i.fao.org/eipws3g/2/obd?idOutbreak=378063&amp;rss=t" TargetMode="External"/><Relationship Id="rId3" Type="http://schemas.openxmlformats.org/officeDocument/2006/relationships/hyperlink" Target="https://www.fao.org/vietnam/news/detail-events/en/c/1680337/" TargetMode="External"/><Relationship Id="rId7" Type="http://schemas.openxmlformats.org/officeDocument/2006/relationships/hyperlink" Target="https://www.reuters.com/business/healthcare-pharmaceuticals/scientists-investigate-thousands-dead-antarctic-penguins-bird-flu-2024-04-0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conomictimes.indiatimes.com/news/india/massive-bird-flu-outbreak-hits-jharkhand-around-4000-birds-culled/videoshow/109589342.cms?from=mdr" TargetMode="External"/><Relationship Id="rId5" Type="http://schemas.openxmlformats.org/officeDocument/2006/relationships/hyperlink" Target="http://empres-i.fao.org/eipws3g/2/obd?idOutbreak=379050&amp;rss=t" TargetMode="External"/><Relationship Id="rId4" Type="http://schemas.openxmlformats.org/officeDocument/2006/relationships/hyperlink" Target="http://empres-i.fao.org/eipws3g/2/obd?idOutbreak=378510&amp;rs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Communauté pour </a:t>
            </a:r>
            <a:r>
              <a:rPr lang="fr-FR" sz="2800" dirty="0"/>
              <a:t>les </a:t>
            </a:r>
            <a:r>
              <a:rPr lang="fr-FR" sz="2800" dirty="0" err="1"/>
              <a:t>maladies émergentes </a:t>
            </a:r>
            <a:r>
              <a:rPr lang="fr-FR" sz="2800" dirty="0"/>
              <a:t>et </a:t>
            </a:r>
            <a:r>
              <a:rPr lang="fr-FR" sz="2800" dirty="0" err="1"/>
              <a:t>zoonotiques</a:t>
            </a:r>
            <a:br>
              <a:rPr lang="fr-FR" sz="2800" dirty="0"/>
            </a:br>
            <a:r>
              <a:rPr lang="fr-FR" sz="2000" i="1" dirty="0" err="1"/>
              <a:t>Identifier les risques émergents grâce à l'</a:t>
            </a:r>
            <a:r>
              <a:rPr lang="fr-FR" sz="2000" i="1" dirty="0"/>
              <a:t>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CAHSS sur la volaille</a:t>
            </a:r>
          </a:p>
          <a:p>
            <a:pPr eaLnBrk="1" hangingPunct="1"/>
            <a:r>
              <a:rPr lang="en-CA" altLang="en-US" dirty="0"/>
              <a:t>07 juin 2024</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Informations complémentaires sur l'influenza aviaire hautement pathogène</a:t>
            </a:r>
          </a:p>
        </p:txBody>
      </p:sp>
      <p:sp>
        <p:nvSpPr>
          <p:cNvPr id="3" name="Content Placeholder 2"/>
          <p:cNvSpPr>
            <a:spLocks noGrp="1"/>
          </p:cNvSpPr>
          <p:nvPr>
            <p:ph sz="half" idx="1"/>
          </p:nvPr>
        </p:nvSpPr>
        <p:spPr/>
        <p:txBody>
          <a:bodyPr/>
          <a:lstStyle/>
          <a:p>
            <a:r>
              <a:rPr lang="en-US" dirty="0">
                <a:hlinkClick r:id="rId2"/>
              </a:rPr>
              <a:t>La France présente une vaccination réussie des canards contre l'IAHP</a:t>
            </a:r>
            <a:endParaRPr lang="en-US" dirty="0"/>
          </a:p>
          <a:p>
            <a:r>
              <a:rPr lang="en-US" dirty="0"/>
              <a:t>64 millions de personnes vaccinées</a:t>
            </a:r>
          </a:p>
          <a:p>
            <a:pPr marL="0" indent="0">
              <a:buNone/>
            </a:pPr>
            <a:endParaRPr lang="en-US" dirty="0"/>
          </a:p>
          <a:p>
            <a:r>
              <a:rPr lang="en-US" dirty="0">
                <a:hlinkClick r:id="rId3"/>
              </a:rPr>
              <a:t>Succès du programme de vaccination en France</a:t>
            </a:r>
            <a:endParaRPr lang="en-US" dirty="0"/>
          </a:p>
          <a:p>
            <a:r>
              <a:rPr lang="en-US" dirty="0"/>
              <a:t>26 millions ont reçu leur première dose</a:t>
            </a:r>
          </a:p>
          <a:p>
            <a:r>
              <a:rPr lang="en-US" dirty="0"/>
              <a:t>21 millions ont reçu une deuxième dose (avril)</a:t>
            </a:r>
          </a:p>
        </p:txBody>
      </p:sp>
      <p:sp>
        <p:nvSpPr>
          <p:cNvPr id="4" name="Content Placeholder 3"/>
          <p:cNvSpPr>
            <a:spLocks noGrp="1"/>
          </p:cNvSpPr>
          <p:nvPr>
            <p:ph sz="half" idx="2"/>
          </p:nvPr>
        </p:nvSpPr>
        <p:spPr/>
        <p:txBody>
          <a:bodyPr/>
          <a:lstStyle/>
          <a:p>
            <a:r>
              <a:rPr lang="en-CA" dirty="0"/>
              <a:t>3 nouvelles espèces touchées par l'IAHP (toutes aux États-Unis)</a:t>
            </a:r>
          </a:p>
          <a:p>
            <a:pPr lvl="1"/>
            <a:r>
              <a:rPr lang="en-CA" dirty="0">
                <a:hlinkClick r:id="rId4"/>
              </a:rPr>
              <a:t>Chèvres</a:t>
            </a:r>
            <a:endParaRPr lang="en-CA" dirty="0"/>
          </a:p>
          <a:p>
            <a:pPr lvl="1"/>
            <a:r>
              <a:rPr lang="en-CA" dirty="0">
                <a:hlinkClick r:id="rId5"/>
              </a:rPr>
              <a:t>Alpagas</a:t>
            </a:r>
            <a:endParaRPr lang="en-CA" dirty="0"/>
          </a:p>
          <a:p>
            <a:pPr lvl="1"/>
            <a:r>
              <a:rPr lang="en-CA" dirty="0"/>
              <a:t>Souris </a:t>
            </a:r>
            <a:r>
              <a:rPr lang="en-CA" dirty="0">
                <a:hlinkClick r:id="rId6"/>
              </a:rPr>
              <a:t>domestiques </a:t>
            </a:r>
            <a:endParaRPr lang="en-CA"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0703" y="3845347"/>
            <a:ext cx="4445878" cy="2865507"/>
          </a:xfrm>
          <a:prstGeom prst="rect">
            <a:avLst/>
          </a:prstGeom>
        </p:spPr>
      </p:pic>
    </p:spTree>
    <p:extLst>
      <p:ext uri="{BB962C8B-B14F-4D97-AF65-F5344CB8AC3E}">
        <p14:creationId xmlns:p14="http://schemas.microsoft.com/office/powerpoint/2010/main" val="7912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922" y="0"/>
            <a:ext cx="10515600" cy="477241"/>
          </a:xfrm>
        </p:spPr>
        <p:txBody>
          <a:bodyPr/>
          <a:lstStyle/>
          <a:p>
            <a:br>
              <a:rPr lang="en-US" sz="2800" dirty="0"/>
            </a:br>
            <a:r>
              <a:rPr lang="en-US" sz="2800" dirty="0"/>
              <a:t>Cas humains d'influenza aviaire</a:t>
            </a:r>
            <a:endParaRPr lang="en-CA" sz="2800" dirty="0"/>
          </a:p>
        </p:txBody>
      </p:sp>
      <p:sp>
        <p:nvSpPr>
          <p:cNvPr id="3" name="Content Placeholder 2"/>
          <p:cNvSpPr>
            <a:spLocks noGrp="1"/>
          </p:cNvSpPr>
          <p:nvPr>
            <p:ph sz="half" idx="1"/>
          </p:nvPr>
        </p:nvSpPr>
        <p:spPr>
          <a:xfrm>
            <a:off x="369216" y="1282262"/>
            <a:ext cx="6091991" cy="5286704"/>
          </a:xfrm>
        </p:spPr>
        <p:txBody>
          <a:bodyPr/>
          <a:lstStyle/>
          <a:p>
            <a:r>
              <a:rPr lang="en-CA" sz="2000" dirty="0">
                <a:hlinkClick r:id="rId3"/>
              </a:rPr>
              <a:t>3 Travailleurs laitiers américains </a:t>
            </a:r>
            <a:r>
              <a:rPr lang="en-CA" sz="2000" dirty="0"/>
              <a:t>atteints du virus H5N1 2.3.4.4b B3.13</a:t>
            </a:r>
          </a:p>
          <a:p>
            <a:pPr lvl="1"/>
            <a:r>
              <a:rPr lang="en-CA" sz="2000" dirty="0"/>
              <a:t>Maladies bénignes</a:t>
            </a:r>
          </a:p>
          <a:p>
            <a:r>
              <a:rPr lang="en-CA" sz="2000" dirty="0"/>
              <a:t>1 enfant en Australie atteint du virus H5N1 2.3.1.2a (souche circulant en Asie)</a:t>
            </a:r>
          </a:p>
          <a:p>
            <a:pPr lvl="1"/>
            <a:r>
              <a:rPr lang="en-CA" sz="2000" dirty="0"/>
              <a:t>Maladie grave + guérison</a:t>
            </a:r>
          </a:p>
          <a:p>
            <a:r>
              <a:rPr lang="en-CA" sz="2000" dirty="0"/>
              <a:t>H5N1 Cambodge</a:t>
            </a:r>
          </a:p>
          <a:p>
            <a:pPr lvl="1"/>
            <a:r>
              <a:rPr lang="en-CA" sz="2000" dirty="0"/>
              <a:t>5 personnes, 1 décès</a:t>
            </a:r>
            <a:endParaRPr lang="en-CA" sz="2000" dirty="0">
              <a:hlinkClick r:id="rId4"/>
            </a:endParaRPr>
          </a:p>
          <a:p>
            <a:r>
              <a:rPr lang="en-CA" sz="2000" dirty="0">
                <a:hlinkClick r:id="rId4"/>
              </a:rPr>
              <a:t>H5N2 au Mexique</a:t>
            </a:r>
            <a:endParaRPr lang="en-CA" sz="2000" dirty="0"/>
          </a:p>
          <a:p>
            <a:pPr lvl="1"/>
            <a:r>
              <a:rPr lang="en-CA" sz="2000" dirty="0"/>
              <a:t>Décédé</a:t>
            </a:r>
          </a:p>
          <a:p>
            <a:pPr lvl="1"/>
            <a:r>
              <a:rPr lang="en-CA" sz="2000" dirty="0"/>
              <a:t>La personne présentait de multiples comorbidités</a:t>
            </a:r>
          </a:p>
          <a:p>
            <a:r>
              <a:rPr lang="en-CA" sz="2000" dirty="0">
                <a:hlinkClick r:id="rId5"/>
              </a:rPr>
              <a:t>H5N1 en Chine </a:t>
            </a:r>
            <a:r>
              <a:rPr lang="en-CA" sz="2000" dirty="0"/>
              <a:t>(personne originaire du Vietnam)</a:t>
            </a:r>
          </a:p>
          <a:p>
            <a:pPr lvl="1"/>
            <a:r>
              <a:rPr lang="en-CA" sz="2000" dirty="0"/>
              <a:t>Récupéré</a:t>
            </a:r>
          </a:p>
          <a:p>
            <a:r>
              <a:rPr lang="en-CA" sz="2000" dirty="0">
                <a:hlinkClick r:id="rId6"/>
              </a:rPr>
              <a:t>H5N6 en Chine </a:t>
            </a:r>
            <a:r>
              <a:rPr lang="en-CA" sz="2000" dirty="0"/>
              <a:t>(exposition à la volaille) </a:t>
            </a:r>
          </a:p>
          <a:p>
            <a:pPr lvl="1"/>
            <a:r>
              <a:rPr lang="en-CA" sz="2000" dirty="0"/>
              <a:t>Décédé</a:t>
            </a:r>
          </a:p>
        </p:txBody>
      </p:sp>
      <p:sp>
        <p:nvSpPr>
          <p:cNvPr id="4" name="Content Placeholder 3"/>
          <p:cNvSpPr>
            <a:spLocks noGrp="1"/>
          </p:cNvSpPr>
          <p:nvPr>
            <p:ph sz="half" idx="2"/>
          </p:nvPr>
        </p:nvSpPr>
        <p:spPr>
          <a:xfrm>
            <a:off x="6603594" y="877444"/>
            <a:ext cx="5178392" cy="5517547"/>
          </a:xfrm>
        </p:spPr>
        <p:txBody>
          <a:bodyPr/>
          <a:lstStyle/>
          <a:p>
            <a:r>
              <a:rPr lang="en-CA" sz="2400" dirty="0"/>
              <a:t>H9N2 en Chine </a:t>
            </a:r>
            <a:endParaRPr lang="en-CA" sz="2400" dirty="0">
              <a:hlinkClick r:id="rId7"/>
            </a:endParaRPr>
          </a:p>
          <a:p>
            <a:pPr lvl="1"/>
            <a:r>
              <a:rPr lang="en-CA" dirty="0"/>
              <a:t>4 cas</a:t>
            </a:r>
            <a:endParaRPr lang="en-CA" dirty="0">
              <a:hlinkClick r:id="rId7"/>
            </a:endParaRPr>
          </a:p>
          <a:p>
            <a:r>
              <a:rPr lang="en-CA" sz="2400" dirty="0">
                <a:hlinkClick r:id="rId7"/>
              </a:rPr>
              <a:t>H9N2 au Vietnam</a:t>
            </a:r>
            <a:endParaRPr lang="en-CA" sz="2400" dirty="0"/>
          </a:p>
          <a:p>
            <a:pPr lvl="1"/>
            <a:r>
              <a:rPr lang="en-CA" dirty="0"/>
              <a:t>Maladie grave</a:t>
            </a:r>
          </a:p>
          <a:p>
            <a:r>
              <a:rPr lang="en-CA" sz="2400" dirty="0">
                <a:hlinkClick r:id="rId8"/>
              </a:rPr>
              <a:t>H5N1 au Vietnam </a:t>
            </a:r>
            <a:endParaRPr lang="en-CA" sz="2400" dirty="0"/>
          </a:p>
          <a:p>
            <a:pPr lvl="1"/>
            <a:r>
              <a:rPr lang="en-CA" dirty="0"/>
              <a:t>Décédé</a:t>
            </a:r>
          </a:p>
          <a:p>
            <a:r>
              <a:rPr lang="en-CA" sz="2400" dirty="0">
                <a:hlinkClick r:id="rId9"/>
              </a:rPr>
              <a:t>H10N3 en Chine</a:t>
            </a:r>
            <a:endParaRPr lang="en-CA" sz="2400" dirty="0"/>
          </a:p>
          <a:p>
            <a:pPr marL="0" indent="0">
              <a:buNone/>
            </a:pPr>
            <a:endParaRPr lang="en-US" sz="2400" dirty="0">
              <a:hlinkClick r:id="rId10"/>
            </a:endParaRPr>
          </a:p>
          <a:p>
            <a:r>
              <a:rPr lang="en-US" sz="2400" dirty="0">
                <a:hlinkClick r:id="rId11"/>
              </a:rPr>
              <a:t>Mise à jour rapide de l'évaluation des risques : clade 2.3.4.4b de l'influenza aviaire A(H5N1) dans le bétail, implications pour la santé publique au Canada - Canada.ca</a:t>
            </a:r>
            <a:endParaRPr lang="en-CA" sz="2400" dirty="0"/>
          </a:p>
        </p:txBody>
      </p:sp>
    </p:spTree>
    <p:extLst>
      <p:ext uri="{BB962C8B-B14F-4D97-AF65-F5344CB8AC3E}">
        <p14:creationId xmlns:p14="http://schemas.microsoft.com/office/powerpoint/2010/main" val="338229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34925"/>
            <a:ext cx="10515600" cy="1325563"/>
          </a:xfrm>
        </p:spPr>
        <p:txBody>
          <a:bodyPr/>
          <a:lstStyle/>
          <a:p>
            <a:pPr>
              <a:defRPr/>
            </a:pPr>
            <a:r>
              <a:rPr lang="en-US" dirty="0">
                <a:hlinkClick r:id="rId3"/>
              </a:rPr>
              <a:t>Psittacose - Région européenne (who.int)</a:t>
            </a:r>
            <a:endParaRPr lang="en-CA" b="1" dirty="0">
              <a:latin typeface="+mn-lt"/>
            </a:endParaRPr>
          </a:p>
        </p:txBody>
      </p:sp>
      <p:pic>
        <p:nvPicPr>
          <p:cNvPr id="55299"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rcRect l="15411" t="25674"/>
          <a:stretch>
            <a:fillRect/>
          </a:stretch>
        </p:blipFill>
        <p:spPr>
          <a:xfrm>
            <a:off x="6373813" y="1053215"/>
            <a:ext cx="5818187" cy="5370512"/>
          </a:xfrm>
        </p:spPr>
      </p:pic>
      <p:sp>
        <p:nvSpPr>
          <p:cNvPr id="5" name="Slide Number Placeholder 4"/>
          <p:cNvSpPr>
            <a:spLocks noGrp="1"/>
          </p:cNvSpPr>
          <p:nvPr>
            <p:ph type="sldNum" sz="quarter" idx="10"/>
          </p:nvPr>
        </p:nvSpPr>
        <p:spPr/>
        <p:txBody>
          <a:bodyPr/>
          <a:lstStyle/>
          <a:p>
            <a:pPr>
              <a:defRPr/>
            </a:pPr>
            <a:fld id="{DE4762F9-7510-44DF-A788-BA1617A28688}" type="slidenum">
              <a:rPr lang="en-US" smtClean="0"/>
              <a:t>12</a:t>
            </a:fld>
            <a:endParaRPr lang="en-US"/>
          </a:p>
        </p:txBody>
      </p:sp>
      <p:sp>
        <p:nvSpPr>
          <p:cNvPr id="55301" name="Content Placeholder 3"/>
          <p:cNvSpPr>
            <a:spLocks noGrp="1"/>
          </p:cNvSpPr>
          <p:nvPr>
            <p:ph sz="half" idx="2"/>
          </p:nvPr>
        </p:nvSpPr>
        <p:spPr>
          <a:xfrm>
            <a:off x="850900" y="1301750"/>
            <a:ext cx="5153025" cy="4430713"/>
          </a:xfrm>
        </p:spPr>
        <p:txBody>
          <a:bodyPr/>
          <a:lstStyle/>
          <a:p>
            <a:r>
              <a:rPr lang="en-CA" altLang="en-US" dirty="0"/>
              <a:t>5 pays signalent une augmentation inhabituelle et inattendue des cas de </a:t>
            </a:r>
            <a:r>
              <a:rPr lang="en-CA" altLang="en-US" i="1" dirty="0"/>
              <a:t>Chlamydia psittaci</a:t>
            </a:r>
          </a:p>
          <a:p>
            <a:r>
              <a:rPr lang="en-CA" altLang="en-US" dirty="0"/>
              <a:t>Fin 2023 et début 2024</a:t>
            </a:r>
          </a:p>
          <a:p>
            <a:r>
              <a:rPr lang="en-CA" altLang="en-US" dirty="0"/>
              <a:t>Suède</a:t>
            </a:r>
          </a:p>
          <a:p>
            <a:r>
              <a:rPr lang="en-CA" altLang="en-US" dirty="0"/>
              <a:t>Danemark</a:t>
            </a:r>
          </a:p>
          <a:p>
            <a:r>
              <a:rPr lang="en-CA" altLang="en-US" dirty="0"/>
              <a:t>Pays-Bas</a:t>
            </a:r>
          </a:p>
          <a:p>
            <a:r>
              <a:rPr lang="en-CA" altLang="en-US" dirty="0"/>
              <a:t>Allemagne</a:t>
            </a:r>
          </a:p>
          <a:p>
            <a:r>
              <a:rPr lang="en-CA" altLang="en-US" dirty="0"/>
              <a:t>Autriche</a:t>
            </a:r>
          </a:p>
        </p:txBody>
      </p:sp>
    </p:spTree>
    <p:extLst>
      <p:ext uri="{BB962C8B-B14F-4D97-AF65-F5344CB8AC3E}">
        <p14:creationId xmlns:p14="http://schemas.microsoft.com/office/powerpoint/2010/main" val="414372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34925"/>
            <a:ext cx="10515600" cy="1325563"/>
          </a:xfrm>
        </p:spPr>
        <p:txBody>
          <a:bodyPr/>
          <a:lstStyle/>
          <a:p>
            <a:pPr>
              <a:defRPr/>
            </a:pPr>
            <a:r>
              <a:rPr lang="en-CA" b="1" dirty="0">
                <a:latin typeface="+mn-lt"/>
              </a:rPr>
              <a:t>La psittacose en Europe</a:t>
            </a:r>
          </a:p>
        </p:txBody>
      </p:sp>
      <p:sp>
        <p:nvSpPr>
          <p:cNvPr id="57347" name="Content Placeholder 2"/>
          <p:cNvSpPr>
            <a:spLocks noGrp="1"/>
          </p:cNvSpPr>
          <p:nvPr>
            <p:ph sz="half" idx="1"/>
          </p:nvPr>
        </p:nvSpPr>
        <p:spPr>
          <a:xfrm>
            <a:off x="158750" y="966952"/>
            <a:ext cx="6881813" cy="5754523"/>
          </a:xfrm>
        </p:spPr>
        <p:txBody>
          <a:bodyPr/>
          <a:lstStyle/>
          <a:p>
            <a:r>
              <a:rPr lang="en-US" altLang="en-US" dirty="0">
                <a:hlinkClick r:id="rId3"/>
              </a:rPr>
              <a:t>CNPHI Ping (cnphi-rcrsp.ca)</a:t>
            </a:r>
            <a:endParaRPr lang="en-US" altLang="en-US" dirty="0"/>
          </a:p>
          <a:p>
            <a:r>
              <a:rPr lang="en-US" altLang="en-US" sz="2400" dirty="0"/>
              <a:t>Les membres ont estimé qu'il s'agissait d'un sujet </a:t>
            </a:r>
            <a:r>
              <a:rPr lang="en-US" altLang="en-US" sz="2400" dirty="0" err="1"/>
              <a:t>assez</a:t>
            </a:r>
            <a:r>
              <a:rPr lang="en-US" altLang="en-US" sz="2400"/>
              <a:t> pertinent.</a:t>
            </a:r>
            <a:endParaRPr lang="en-US" altLang="en-US" sz="2400" dirty="0"/>
          </a:p>
          <a:p>
            <a:r>
              <a:rPr lang="en-US" altLang="en-US" sz="2400" dirty="0"/>
              <a:t>En Ontario, nous voyons généralement une </a:t>
            </a:r>
            <a:r>
              <a:rPr lang="en-US" altLang="en-US" sz="2400" b="1" dirty="0"/>
              <a:t>poignée de cas d'oiseaux domestiques chaque année</a:t>
            </a:r>
            <a:r>
              <a:rPr lang="en-US" altLang="en-US" sz="2400" dirty="0"/>
              <a:t>, généralement des cas asymptomatiques détectés lors d'un dépistage de routine pour l'embarquement dans les cliniques vétérinaires. </a:t>
            </a:r>
          </a:p>
          <a:p>
            <a:r>
              <a:rPr lang="en-US" altLang="en-US" sz="2400" dirty="0"/>
              <a:t>Au cours de l'année écoulée, il semble que les cas soient plus fréquents, bien que cela puisse être dû à un meilleur signalement. </a:t>
            </a:r>
            <a:r>
              <a:rPr lang="en-US" altLang="en-US" sz="2400" b="1" dirty="0"/>
              <a:t>Aucun cas humain n'a été diagnostiqué en Ontario au cours des dix dernières années</a:t>
            </a:r>
            <a:r>
              <a:rPr lang="en-US" altLang="en-US" sz="2400" dirty="0"/>
              <a:t>.</a:t>
            </a:r>
          </a:p>
          <a:p>
            <a:r>
              <a:rPr lang="en-US" altLang="en-US" sz="2400" dirty="0"/>
              <a:t>Ce qui est intéressant, c'est la mention des sources des cas humains : oiseaux de compagnie, volailles, oiseaux sauvages et environnement. Les oiseaux sauvages et l'environnement, tels que les mangeoires, sont-ils en train de remplacer les animaux de compagnie et la volaille ?</a:t>
            </a:r>
          </a:p>
        </p:txBody>
      </p:sp>
      <p:sp>
        <p:nvSpPr>
          <p:cNvPr id="5" name="Slide Number Placeholder 4"/>
          <p:cNvSpPr>
            <a:spLocks noGrp="1"/>
          </p:cNvSpPr>
          <p:nvPr>
            <p:ph type="sldNum" sz="quarter" idx="10"/>
          </p:nvPr>
        </p:nvSpPr>
        <p:spPr/>
        <p:txBody>
          <a:bodyPr/>
          <a:lstStyle/>
          <a:p>
            <a:pPr>
              <a:defRPr/>
            </a:pPr>
            <a:fld id="{FD12609C-7314-44FB-BF82-83710EA0B747}" type="slidenum">
              <a:rPr lang="en-US" smtClean="0"/>
              <a:t>13</a:t>
            </a:fld>
            <a:endParaRPr lang="en-US"/>
          </a:p>
        </p:txBody>
      </p:sp>
      <p:pic>
        <p:nvPicPr>
          <p:cNvPr id="57349"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305715" y="2280308"/>
            <a:ext cx="4648159" cy="2754148"/>
          </a:xfrm>
        </p:spPr>
      </p:pic>
    </p:spTree>
    <p:extLst>
      <p:ext uri="{BB962C8B-B14F-4D97-AF65-F5344CB8AC3E}">
        <p14:creationId xmlns:p14="http://schemas.microsoft.com/office/powerpoint/2010/main" val="59594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63" y="34925"/>
            <a:ext cx="10515600" cy="1325563"/>
          </a:xfrm>
        </p:spPr>
        <p:txBody>
          <a:bodyPr/>
          <a:lstStyle/>
          <a:p>
            <a:pPr>
              <a:defRPr/>
            </a:pPr>
            <a:r>
              <a:rPr lang="en-CA" b="1" dirty="0">
                <a:latin typeface="+mn-lt"/>
              </a:rPr>
              <a:t>La psittacose en Argentine </a:t>
            </a:r>
          </a:p>
        </p:txBody>
      </p:sp>
      <p:sp>
        <p:nvSpPr>
          <p:cNvPr id="59395" name="Content Placeholder 2"/>
          <p:cNvSpPr>
            <a:spLocks noGrp="1"/>
          </p:cNvSpPr>
          <p:nvPr>
            <p:ph sz="half" idx="1"/>
          </p:nvPr>
        </p:nvSpPr>
        <p:spPr>
          <a:xfrm>
            <a:off x="295385" y="2017985"/>
            <a:ext cx="5075401" cy="3794235"/>
          </a:xfrm>
        </p:spPr>
        <p:txBody>
          <a:bodyPr/>
          <a:lstStyle/>
          <a:p>
            <a:r>
              <a:rPr lang="en-US" dirty="0">
                <a:hlinkClick r:id="rId3"/>
              </a:rPr>
              <a:t>Les cas de pneumonie atypique ont augmenté et les autorités soupçonnent un foyer de psittacose.</a:t>
            </a:r>
            <a:endParaRPr lang="en-US" dirty="0"/>
          </a:p>
          <a:p>
            <a:endParaRPr lang="en-US" dirty="0"/>
          </a:p>
          <a:p>
            <a:r>
              <a:rPr lang="en-US" dirty="0"/>
              <a:t>Signal en même temps que des cas en Europe sont observés</a:t>
            </a:r>
          </a:p>
          <a:p>
            <a:r>
              <a:rPr lang="en-US"/>
              <a:t>Ces affaires sont </a:t>
            </a:r>
            <a:r>
              <a:rPr lang="en-US" dirty="0"/>
              <a:t>restées sans suite</a:t>
            </a:r>
            <a:endParaRPr lang="en-CA" dirty="0"/>
          </a:p>
          <a:p>
            <a:endParaRPr lang="en-US" altLang="en-US" dirty="0"/>
          </a:p>
        </p:txBody>
      </p:sp>
      <p:sp>
        <p:nvSpPr>
          <p:cNvPr id="5" name="Slide Number Placeholder 4"/>
          <p:cNvSpPr>
            <a:spLocks noGrp="1"/>
          </p:cNvSpPr>
          <p:nvPr>
            <p:ph type="sldNum" sz="quarter" idx="10"/>
          </p:nvPr>
        </p:nvSpPr>
        <p:spPr/>
        <p:txBody>
          <a:bodyPr/>
          <a:lstStyle/>
          <a:p>
            <a:pPr>
              <a:defRPr/>
            </a:pPr>
            <a:fld id="{76189E26-707C-4AFC-A6F6-61E63C2ADF1B}" type="slidenum">
              <a:rPr lang="en-US" smtClean="0"/>
              <a:t>14</a:t>
            </a:fld>
            <a:endParaRPr lang="en-US"/>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24563" y="2017985"/>
            <a:ext cx="5990869" cy="3875343"/>
          </a:xfrm>
        </p:spPr>
      </p:pic>
    </p:spTree>
    <p:extLst>
      <p:ext uri="{BB962C8B-B14F-4D97-AF65-F5344CB8AC3E}">
        <p14:creationId xmlns:p14="http://schemas.microsoft.com/office/powerpoint/2010/main" val="40648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018838" cy="1166813"/>
          </a:xfrm>
        </p:spPr>
        <p:txBody>
          <a:bodyPr/>
          <a:lstStyle/>
          <a:p>
            <a:pPr>
              <a:defRPr/>
            </a:pPr>
            <a:r>
              <a:rPr lang="en-CA" sz="2800" b="1" dirty="0">
                <a:latin typeface="+mn-lt"/>
              </a:rPr>
              <a:t>Résultats de la déclaration par les laboratoires des maladies à notification immédiate de l'ACIA</a:t>
            </a:r>
          </a:p>
        </p:txBody>
      </p:sp>
      <p:sp>
        <p:nvSpPr>
          <p:cNvPr id="4" name="Slide Number Placeholder 3"/>
          <p:cNvSpPr>
            <a:spLocks noGrp="1"/>
          </p:cNvSpPr>
          <p:nvPr>
            <p:ph type="sldNum" sz="quarter" idx="10"/>
          </p:nvPr>
        </p:nvSpPr>
        <p:spPr>
          <a:xfrm>
            <a:off x="9448800" y="6356350"/>
            <a:ext cx="2743200" cy="365125"/>
          </a:xfrm>
        </p:spPr>
        <p:txBody>
          <a:bodyPr/>
          <a:lstStyle/>
          <a:p>
            <a:pPr>
              <a:defRPr/>
            </a:pPr>
            <a:fld id="{E5F36302-F500-4651-9AE0-505CFABB3F29}" type="slidenum">
              <a:rPr lang="en-US" smtClean="0"/>
              <a:t>15</a:t>
            </a:fld>
            <a:endParaRPr lang="en-US" dirty="0"/>
          </a:p>
        </p:txBody>
      </p:sp>
      <p:sp>
        <p:nvSpPr>
          <p:cNvPr id="61444" name="TextBox 2"/>
          <p:cNvSpPr txBox="1">
            <a:spLocks noChangeArrowheads="1"/>
          </p:cNvSpPr>
          <p:nvPr/>
        </p:nvSpPr>
        <p:spPr bwMode="auto">
          <a:xfrm>
            <a:off x="1724025" y="6264275"/>
            <a:ext cx="924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t>Tous les cas concernent des oiseaux, dont beaucoup sont des oiseaux de compagnie. On s'attend à une sous-estimation significative des cas.</a:t>
            </a:r>
          </a:p>
        </p:txBody>
      </p:sp>
      <p:pic>
        <p:nvPicPr>
          <p:cNvPr id="61445"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2450" y="1493838"/>
            <a:ext cx="5181600" cy="4316412"/>
          </a:xfrm>
        </p:spPr>
      </p:pic>
      <p:pic>
        <p:nvPicPr>
          <p:cNvPr id="61446"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46825" y="1585913"/>
            <a:ext cx="4945063" cy="4351337"/>
          </a:xfrm>
        </p:spPr>
      </p:pic>
    </p:spTree>
    <p:extLst>
      <p:ext uri="{BB962C8B-B14F-4D97-AF65-F5344CB8AC3E}">
        <p14:creationId xmlns:p14="http://schemas.microsoft.com/office/powerpoint/2010/main" val="231376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Métapneumovirus </a:t>
            </a:r>
            <a:r>
              <a:rPr lang="en-CA" dirty="0"/>
              <a:t>aviaire</a:t>
            </a:r>
          </a:p>
        </p:txBody>
      </p:sp>
      <p:sp>
        <p:nvSpPr>
          <p:cNvPr id="3" name="Content Placeholder 2"/>
          <p:cNvSpPr>
            <a:spLocks noGrp="1"/>
          </p:cNvSpPr>
          <p:nvPr>
            <p:ph sz="half" idx="1"/>
          </p:nvPr>
        </p:nvSpPr>
        <p:spPr/>
        <p:txBody>
          <a:bodyPr/>
          <a:lstStyle/>
          <a:p>
            <a:r>
              <a:rPr lang="en-US" dirty="0" err="1">
                <a:hlinkClick r:id="rId2"/>
              </a:rPr>
              <a:t>Métapneumovirus </a:t>
            </a:r>
            <a:r>
              <a:rPr lang="en-US" dirty="0">
                <a:hlinkClick r:id="rId2"/>
              </a:rPr>
              <a:t>aviaire (aMPV) détecté en Ontario - Réseau ontarien de santé animale (oahn.ca)</a:t>
            </a:r>
            <a:endParaRPr lang="en-US" dirty="0"/>
          </a:p>
          <a:p>
            <a:pPr marL="0" indent="0">
              <a:buNone/>
            </a:pPr>
            <a:endParaRPr lang="en-US" dirty="0"/>
          </a:p>
          <a:p>
            <a:r>
              <a:rPr lang="en-US" dirty="0"/>
              <a:t>Plusieurs cas signalés en Ontario (aMPV-B) et au Manitoba (aMPV-a)</a:t>
            </a:r>
          </a:p>
          <a:p>
            <a:pPr marL="0" indent="0">
              <a:buNone/>
            </a:pPr>
            <a:endParaRPr lang="en-US" dirty="0"/>
          </a:p>
          <a:p>
            <a:r>
              <a:rPr lang="en-US" dirty="0">
                <a:hlinkClick r:id="rId3"/>
              </a:rPr>
              <a:t>WAHIS (woah.org)</a:t>
            </a:r>
            <a:endParaRPr lang="en-CA" dirty="0"/>
          </a:p>
          <a:p>
            <a:endParaRPr lang="en-CA" dirty="0"/>
          </a:p>
        </p:txBody>
      </p:sp>
      <p:pic>
        <p:nvPicPr>
          <p:cNvPr id="5" name="Content Placeholder 4">
            <a:hlinkClick r:id="rId4"/>
          </p:cNvPr>
          <p:cNvPicPr>
            <a:picLocks noGrp="1" noChangeAspect="1"/>
          </p:cNvPicPr>
          <p:nvPr>
            <p:ph sz="half" idx="2"/>
          </p:nvPr>
        </p:nvPicPr>
        <p:blipFill rotWithShape="1">
          <a:blip r:embed="rId5"/>
          <a:srcRect l="2902" t="3100" r="11348" b="13546"/>
          <a:stretch/>
        </p:blipFill>
        <p:spPr>
          <a:xfrm>
            <a:off x="6660390" y="1825625"/>
            <a:ext cx="4995583" cy="4141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444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Résultats scientifiques</a:t>
            </a:r>
          </a:p>
        </p:txBody>
      </p:sp>
      <p:sp>
        <p:nvSpPr>
          <p:cNvPr id="5" name="Text Placeholder 4"/>
          <p:cNvSpPr>
            <a:spLocks noGrp="1"/>
          </p:cNvSpPr>
          <p:nvPr>
            <p:ph type="body" sz="quarter" idx="13"/>
          </p:nvPr>
        </p:nvSpPr>
        <p:spPr>
          <a:xfrm>
            <a:off x="838200" y="1690688"/>
            <a:ext cx="10515600" cy="4014788"/>
          </a:xfrm>
        </p:spPr>
        <p:txBody>
          <a:bodyPr/>
          <a:lstStyle/>
          <a:p>
            <a:r>
              <a:rPr lang="en-US" sz="1800" dirty="0">
                <a:hlinkClick r:id="rId3"/>
              </a:rPr>
              <a:t>Le rôle des mammifères dans l'influenza aviaire : une analyse - - 2024 - EFSA Supporting Publications - Wiley Online Library</a:t>
            </a:r>
            <a:endParaRPr lang="en-US" sz="1800" dirty="0"/>
          </a:p>
          <a:p>
            <a:r>
              <a:rPr lang="en-US" sz="1800" dirty="0">
                <a:hlinkClick r:id="rId4"/>
              </a:rPr>
              <a:t>Le virus de l'influenza aviaire H5N1 hautement pathogène chez les oiseaux migrateurs et faiblement pathogène chez les canards colverts augmente le risque de transmission et de propagation chez les volailles - PubMed (nih.gov</a:t>
            </a:r>
            <a:r>
              <a:rPr lang="en-US" sz="1800" dirty="0"/>
              <a:t>) </a:t>
            </a:r>
          </a:p>
          <a:p>
            <a:r>
              <a:rPr lang="en-US" sz="1800" dirty="0">
                <a:hlinkClick r:id="rId5"/>
              </a:rPr>
              <a:t>Facteurs de risque d'une pandémie de grippe aviaire et mesures d'atténuation possibles dans le cadre de l'initiative "Une seule santé" (europa.eu)</a:t>
            </a:r>
            <a:endParaRPr lang="en-US" sz="1800" dirty="0"/>
          </a:p>
          <a:p>
            <a:r>
              <a:rPr lang="en-US" sz="1800" dirty="0">
                <a:hlinkClick r:id="rId6"/>
              </a:rPr>
              <a:t>Les migrants aviaires à longue distance ne parviennent pas à introduire le virus HPAI H5N1 2.3.4.4b en Australie pour la deuxième année consécutive - </a:t>
            </a:r>
            <a:r>
              <a:rPr lang="en-US" sz="1800" dirty="0" err="1">
                <a:hlinkClick r:id="rId6"/>
              </a:rPr>
              <a:t>Wille </a:t>
            </a:r>
            <a:r>
              <a:rPr lang="en-US" sz="1800" dirty="0">
                <a:hlinkClick r:id="rId6"/>
              </a:rPr>
              <a:t>- 2024 - Influenza and Other Respiratory Viruses - Wiley Online Library</a:t>
            </a:r>
            <a:endParaRPr lang="en-US" sz="1800" dirty="0"/>
          </a:p>
          <a:p>
            <a:r>
              <a:rPr lang="en-US" sz="1800" dirty="0">
                <a:hlinkClick r:id="rId7"/>
              </a:rPr>
              <a:t>Virus hautement pathogènes de la grippe aviaire A(H5) du clade 2.3.4.4b en Europe - Pourquoi les tendances de l'évolution des virus sont plus difficiles à prédire | Virus Evolution | Oxford Academic (oup.com)</a:t>
            </a:r>
            <a:endParaRPr lang="en-US" sz="1800" dirty="0"/>
          </a:p>
          <a:p>
            <a:r>
              <a:rPr lang="en-US" sz="1800" dirty="0">
                <a:hlinkClick r:id="rId8"/>
              </a:rPr>
              <a:t>Vaccination des volailles contre l'influenza aviaire hautement pathogène - Partie 2. Surveillance et mesures d'atténuation (wiley.com)</a:t>
            </a:r>
            <a:endParaRPr lang="en-US" sz="1800" dirty="0"/>
          </a:p>
          <a:p>
            <a:r>
              <a:rPr lang="en-US" sz="1800" dirty="0">
                <a:hlinkClick r:id="rId9"/>
              </a:rPr>
              <a:t>Émergence et propagation interétatique de l'influenza aviaire hautement pathogène A(H5N1) chez les vaches laitières | </a:t>
            </a:r>
            <a:r>
              <a:rPr lang="en-US" sz="1800" dirty="0" err="1">
                <a:hlinkClick r:id="rId9"/>
              </a:rPr>
              <a:t>bioRxiv</a:t>
            </a:r>
            <a:endParaRPr lang="en-US" sz="1800" dirty="0"/>
          </a:p>
          <a:p>
            <a:endParaRPr lang="en-US" sz="1800" dirty="0"/>
          </a:p>
          <a:p>
            <a:endParaRPr lang="en-CA" sz="1800" dirty="0"/>
          </a:p>
        </p:txBody>
      </p:sp>
    </p:spTree>
    <p:extLst>
      <p:ext uri="{BB962C8B-B14F-4D97-AF65-F5344CB8AC3E}">
        <p14:creationId xmlns:p14="http://schemas.microsoft.com/office/powerpoint/2010/main" val="216693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41947" y="1905802"/>
            <a:ext cx="10515600" cy="4283242"/>
          </a:xfrm>
        </p:spPr>
        <p:txBody>
          <a:bodyPr/>
          <a:lstStyle/>
          <a:p>
            <a:r>
              <a:rPr lang="en-US" sz="1800" dirty="0">
                <a:hlinkClick r:id="rId2"/>
              </a:rPr>
              <a:t>Les récepteurs de l'acide sialique (SA)-α2,3 et SA-α2,6 du virus de la grippe A aviaire et humaine sont largement exprimés dans la glande mammaire bovine | </a:t>
            </a:r>
            <a:r>
              <a:rPr lang="en-US" sz="1800" dirty="0" err="1">
                <a:hlinkClick r:id="rId2"/>
              </a:rPr>
              <a:t>bioRxiv</a:t>
            </a:r>
            <a:endParaRPr lang="en-US" sz="1800" dirty="0"/>
          </a:p>
          <a:p>
            <a:r>
              <a:rPr lang="en-US" sz="1800" dirty="0">
                <a:hlinkClick r:id="rId3"/>
              </a:rPr>
              <a:t>Article complet : Un foyer de maladie virale aviaire multi-espèces et multi-pathogènes : Investigating potential for virus transmission at the wild bird - poultry interface (tandfonline.com)</a:t>
            </a:r>
            <a:endParaRPr lang="en-US" sz="1800" dirty="0"/>
          </a:p>
          <a:p>
            <a:r>
              <a:rPr lang="en-US" sz="1800" dirty="0">
                <a:hlinkClick r:id="rId4"/>
              </a:rPr>
              <a:t>L'Islande : une plaque tournante sous-estimée pour la propagation des virus de la grippe aviaire hautement pathogènes dans l'Atlantique Nord | Microbiology Society (microbiologyresearch.org)</a:t>
            </a:r>
            <a:endParaRPr lang="en-US" sz="1800" dirty="0"/>
          </a:p>
          <a:p>
            <a:r>
              <a:rPr lang="en-US" sz="1800" dirty="0">
                <a:hlinkClick r:id="rId5"/>
              </a:rPr>
              <a:t>Déclaration de risque HAIRS : Grippe aviaire A(H5N1) chez les animaux d'élevage - GOV.UK (www.gov.uk)</a:t>
            </a:r>
            <a:endParaRPr lang="en-US" sz="1800" dirty="0"/>
          </a:p>
          <a:p>
            <a:r>
              <a:rPr lang="en-US" sz="1800" dirty="0">
                <a:hlinkClick r:id="rId6"/>
              </a:rPr>
              <a:t>Rapport technique : Virus de l'influenza aviaire hautement pathogène A(H5N1) | Influenza aviaire (grippe) (cdc.gov)</a:t>
            </a:r>
            <a:endParaRPr lang="en-US" sz="1800" dirty="0"/>
          </a:p>
          <a:p>
            <a:r>
              <a:rPr lang="en-US" sz="1800" dirty="0">
                <a:hlinkClick r:id="rId7"/>
              </a:rPr>
              <a:t>Mise à jour rapide de l'évaluation des risques : clade 2.3.4.4b de l'influenza aviaire A(H5N1) dans le bétail, implications pour la santé publique au Canada - Canada.ca</a:t>
            </a:r>
            <a:endParaRPr lang="en-CA" sz="1800" dirty="0"/>
          </a:p>
        </p:txBody>
      </p:sp>
      <p:sp>
        <p:nvSpPr>
          <p:cNvPr id="4" name="Title 3"/>
          <p:cNvSpPr>
            <a:spLocks noGrp="1"/>
          </p:cNvSpPr>
          <p:nvPr>
            <p:ph type="title"/>
          </p:nvPr>
        </p:nvSpPr>
        <p:spPr>
          <a:xfrm>
            <a:off x="838200" y="365125"/>
            <a:ext cx="10515600" cy="1325563"/>
          </a:xfrm>
        </p:spPr>
        <p:txBody>
          <a:bodyPr/>
          <a:lstStyle/>
          <a:p>
            <a:r>
              <a:rPr lang="en-CA" dirty="0"/>
              <a:t>Résultats scientifiques</a:t>
            </a:r>
          </a:p>
        </p:txBody>
      </p:sp>
    </p:spTree>
    <p:extLst>
      <p:ext uri="{BB962C8B-B14F-4D97-AF65-F5344CB8AC3E}">
        <p14:creationId xmlns:p14="http://schemas.microsoft.com/office/powerpoint/2010/main" val="364377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0103" y="184666"/>
            <a:ext cx="10024957" cy="576072"/>
          </a:xfrm>
          <a:noFill/>
        </p:spPr>
        <p:txBody>
          <a:bodyPr>
            <a:normAutofit fontScale="90000"/>
          </a:bodyPr>
          <a:lstStyle/>
          <a:p>
            <a:r>
              <a:rPr lang="en-CA" sz="4000" b="1" dirty="0">
                <a:solidFill>
                  <a:srgbClr val="05486C"/>
                </a:solidFill>
                <a:latin typeface="Arial" panose="020B0604020202020204" pitchFamily="34" charset="0"/>
                <a:cs typeface="Arial" panose="020B0604020202020204" pitchFamily="34" charset="0"/>
              </a:rPr>
              <a:t>L'IAHP chez les oiseaux domestiques au Canada</a:t>
            </a:r>
            <a:endParaRPr lang="en-CA" sz="4000" b="1" dirty="0">
              <a:solidFill>
                <a:schemeClr val="accent2"/>
              </a:solidFill>
            </a:endParaRPr>
          </a:p>
        </p:txBody>
      </p:sp>
      <p:pic>
        <p:nvPicPr>
          <p:cNvPr id="2" name="Picture 1"/>
          <p:cNvPicPr>
            <a:picLocks noChangeAspect="1"/>
          </p:cNvPicPr>
          <p:nvPr/>
        </p:nvPicPr>
        <p:blipFill>
          <a:blip r:embed="rId3"/>
          <a:stretch>
            <a:fillRect/>
          </a:stretch>
        </p:blipFill>
        <p:spPr>
          <a:xfrm>
            <a:off x="580103" y="848220"/>
            <a:ext cx="10725150" cy="5473307"/>
          </a:xfrm>
          <a:prstGeom prst="rect">
            <a:avLst/>
          </a:prstGeom>
        </p:spPr>
      </p:pic>
      <p:sp>
        <p:nvSpPr>
          <p:cNvPr id="5" name="Rectangle 4"/>
          <p:cNvSpPr/>
          <p:nvPr/>
        </p:nvSpPr>
        <p:spPr>
          <a:xfrm>
            <a:off x="580103" y="6409009"/>
            <a:ext cx="1971950" cy="369332"/>
          </a:xfrm>
          <a:prstGeom prst="rect">
            <a:avLst/>
          </a:prstGeom>
        </p:spPr>
        <p:txBody>
          <a:bodyPr wrap="none">
            <a:spAutoFit/>
          </a:bodyPr>
          <a:lstStyle/>
          <a:p>
            <a:r>
              <a:rPr lang="en-US" dirty="0">
                <a:hlinkClick r:id="rId4"/>
              </a:rPr>
              <a:t>Microsoft Power BI</a:t>
            </a:r>
            <a:endParaRPr lang="en-CA" dirty="0"/>
          </a:p>
        </p:txBody>
      </p:sp>
    </p:spTree>
    <p:extLst>
      <p:ext uri="{BB962C8B-B14F-4D97-AF65-F5344CB8AC3E}">
        <p14:creationId xmlns:p14="http://schemas.microsoft.com/office/powerpoint/2010/main" val="15582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Faune et flore sauvages Grippe aviaire H5N1</a:t>
            </a:r>
            <a:endParaRPr lang="en-US" dirty="0"/>
          </a:p>
        </p:txBody>
      </p:sp>
      <p:sp>
        <p:nvSpPr>
          <p:cNvPr id="8" name="Content Placeholder 7"/>
          <p:cNvSpPr>
            <a:spLocks noGrp="1"/>
          </p:cNvSpPr>
          <p:nvPr>
            <p:ph sz="half" idx="2"/>
          </p:nvPr>
        </p:nvSpPr>
        <p:spPr>
          <a:xfrm>
            <a:off x="7948309" y="1584251"/>
            <a:ext cx="4037214" cy="4383412"/>
          </a:xfrm>
        </p:spPr>
        <p:txBody>
          <a:bodyPr/>
          <a:lstStyle/>
          <a:p>
            <a:r>
              <a:rPr lang="en-CA" sz="2400" dirty="0"/>
              <a:t>Tableau de bord filtré du 1er mars 2024 au 6 juin 2024</a:t>
            </a:r>
          </a:p>
          <a:p>
            <a:r>
              <a:rPr lang="en-CA" sz="2400" dirty="0"/>
              <a:t>44 confirmés</a:t>
            </a:r>
          </a:p>
          <a:p>
            <a:r>
              <a:rPr lang="en-CA" sz="2400" dirty="0"/>
              <a:t>Aucune nouvelle espèce</a:t>
            </a:r>
          </a:p>
          <a:p>
            <a:pPr lvl="1"/>
            <a:endParaRPr lang="en-CA" sz="2000" dirty="0"/>
          </a:p>
          <a:p>
            <a:r>
              <a:rPr lang="en-CA" sz="2400" dirty="0"/>
              <a:t>H5N5 - Nouvelle province</a:t>
            </a:r>
          </a:p>
          <a:p>
            <a:pPr lvl="1"/>
            <a:r>
              <a:rPr lang="en-CA" sz="1800" b="1" dirty="0">
                <a:solidFill>
                  <a:srgbClr val="7030A0"/>
                </a:solidFill>
              </a:rPr>
              <a:t>Québec - Corbeau</a:t>
            </a:r>
          </a:p>
          <a:p>
            <a:pPr lvl="1"/>
            <a:r>
              <a:rPr lang="en-CA" sz="1800" dirty="0"/>
              <a:t>Î.-P.-É. - Raton laveur et mouffette rayée</a:t>
            </a:r>
          </a:p>
          <a:p>
            <a:pPr lvl="1"/>
            <a:r>
              <a:rPr lang="en-CA" sz="1800" dirty="0"/>
              <a:t>Nouvelle-Écosse - Renard roux</a:t>
            </a:r>
          </a:p>
          <a:p>
            <a:pPr lvl="1"/>
            <a:endParaRPr lang="en-CA" sz="2000" dirty="0"/>
          </a:p>
        </p:txBody>
      </p:sp>
      <p:sp>
        <p:nvSpPr>
          <p:cNvPr id="2" name="TextBox 1"/>
          <p:cNvSpPr txBox="1"/>
          <p:nvPr/>
        </p:nvSpPr>
        <p:spPr>
          <a:xfrm>
            <a:off x="647355" y="6421420"/>
            <a:ext cx="3364214" cy="400110"/>
          </a:xfrm>
          <a:prstGeom prst="rect">
            <a:avLst/>
          </a:prstGeom>
          <a:noFill/>
        </p:spPr>
        <p:txBody>
          <a:bodyPr wrap="square" rtlCol="0">
            <a:spAutoFit/>
          </a:bodyPr>
          <a:lstStyle/>
          <a:p>
            <a:r>
              <a:rPr lang="en-CA" sz="2000" dirty="0">
                <a:hlinkClick r:id="rId3"/>
              </a:rPr>
              <a:t>Tableau de bord des oiseaux sauvages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4"/>
              </a:rPr>
              <a:t>CWHC</a:t>
            </a:r>
            <a:endParaRPr lang="en-US" b="1" dirty="0"/>
          </a:p>
        </p:txBody>
      </p:sp>
      <p:pic>
        <p:nvPicPr>
          <p:cNvPr id="6" name="Content Placeholder 5"/>
          <p:cNvPicPr>
            <a:picLocks noGrp="1" noChangeAspect="1"/>
          </p:cNvPicPr>
          <p:nvPr>
            <p:ph sz="half" idx="1"/>
          </p:nvPr>
        </p:nvPicPr>
        <p:blipFill>
          <a:blip r:embed="rId5"/>
          <a:stretch>
            <a:fillRect/>
          </a:stretch>
        </p:blipFill>
        <p:spPr>
          <a:xfrm>
            <a:off x="238258" y="1001685"/>
            <a:ext cx="7627443" cy="4965978"/>
          </a:xfrm>
          <a:prstGeom prst="rect">
            <a:avLst/>
          </a:prstGeom>
        </p:spPr>
      </p:pic>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a:t>États-Unis - Détections de l'IAHP chez les oiseaux domestiques</a:t>
            </a:r>
            <a:br>
              <a:rPr lang="en-CA" dirty="0"/>
            </a:br>
            <a:r>
              <a:rPr lang="en-CA" dirty="0"/>
              <a:t>30 derniers jours</a:t>
            </a:r>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a:t>6 États </a:t>
            </a:r>
            <a:r>
              <a:rPr lang="fr-CA" dirty="0" err="1"/>
              <a:t>ont connu des épidémies </a:t>
            </a:r>
            <a:r>
              <a:rPr lang="fr-CA" dirty="0"/>
              <a:t>au cours des 30 derniers </a:t>
            </a:r>
            <a:r>
              <a:rPr lang="fr-CA" dirty="0" err="1"/>
              <a:t>jours</a:t>
            </a:r>
            <a:endParaRPr lang="fr-CA" dirty="0"/>
          </a:p>
          <a:p>
            <a:pPr lvl="1"/>
            <a:endParaRPr lang="fr-CA" dirty="0"/>
          </a:p>
          <a:p>
            <a:r>
              <a:rPr lang="fr-CA" dirty="0"/>
              <a:t>15 </a:t>
            </a:r>
            <a:r>
              <a:rPr lang="fr-CA" dirty="0" err="1"/>
              <a:t>troupeaux</a:t>
            </a:r>
            <a:endParaRPr lang="fr-CA" dirty="0"/>
          </a:p>
          <a:p>
            <a:pPr lvl="1"/>
            <a:r>
              <a:rPr lang="fr-CA" dirty="0"/>
              <a:t>9 commerciaux</a:t>
            </a:r>
          </a:p>
          <a:p>
            <a:pPr lvl="1"/>
            <a:r>
              <a:rPr lang="fr-CA" dirty="0"/>
              <a:t>6 </a:t>
            </a:r>
            <a:r>
              <a:rPr lang="fr-CA" dirty="0" err="1"/>
              <a:t>cour arrière</a:t>
            </a:r>
            <a:endParaRPr lang="fr-CA" dirty="0"/>
          </a:p>
        </p:txBody>
      </p:sp>
      <p:pic>
        <p:nvPicPr>
          <p:cNvPr id="6" name="Content Placeholder 5"/>
          <p:cNvPicPr>
            <a:picLocks noGrp="1" noChangeAspect="1"/>
          </p:cNvPicPr>
          <p:nvPr>
            <p:ph sz="half" idx="2"/>
          </p:nvPr>
        </p:nvPicPr>
        <p:blipFill>
          <a:blip r:embed="rId3"/>
          <a:stretch>
            <a:fillRect/>
          </a:stretch>
        </p:blipFill>
        <p:spPr>
          <a:xfrm>
            <a:off x="5334134" y="1684872"/>
            <a:ext cx="6464166" cy="4781431"/>
          </a:xfrm>
          <a:prstGeom prst="rect">
            <a:avLst/>
          </a:prstGeom>
        </p:spPr>
      </p:pic>
      <p:sp>
        <p:nvSpPr>
          <p:cNvPr id="7" name="Rectangle 6"/>
          <p:cNvSpPr/>
          <p:nvPr/>
        </p:nvSpPr>
        <p:spPr>
          <a:xfrm>
            <a:off x="222250" y="5532120"/>
            <a:ext cx="4841241" cy="1200329"/>
          </a:xfrm>
          <a:prstGeom prst="rect">
            <a:avLst/>
          </a:prstGeom>
        </p:spPr>
        <p:txBody>
          <a:bodyPr wrap="square">
            <a:spAutoFit/>
          </a:bodyPr>
          <a:lstStyle/>
          <a:p>
            <a:r>
              <a:rPr lang="en-US" dirty="0">
                <a:hlinkClick r:id="rId4"/>
              </a:rPr>
              <a:t>Confirmations de cas d'influenza aviaire hautement pathogène dans des élevages commerciaux et de basse-cour | Animal and Plant Health Inspection Service (usda.gov)</a:t>
            </a:r>
            <a:endParaRPr lang="en-CA" dirty="0"/>
          </a:p>
        </p:txBody>
      </p:sp>
    </p:spTree>
    <p:extLst>
      <p:ext uri="{BB962C8B-B14F-4D97-AF65-F5344CB8AC3E}">
        <p14:creationId xmlns:p14="http://schemas.microsoft.com/office/powerpoint/2010/main" val="173920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7264"/>
          </a:xfrm>
        </p:spPr>
        <p:txBody>
          <a:bodyPr/>
          <a:lstStyle/>
          <a:p>
            <a:r>
              <a:rPr lang="en-CA" sz="2000" dirty="0"/>
              <a:t>Iowa Poultry B3.13 cases </a:t>
            </a:r>
            <a:r>
              <a:rPr lang="en-US" sz="2000" dirty="0">
                <a:hlinkClick r:id="rId2"/>
              </a:rPr>
              <a:t>Highly Pathogenic Avian Influenza Detected in an O'Brien County Dairy Herd | Iowa Department of Agriculture and Land Stewardship (iowaagriculture.gov)</a:t>
            </a:r>
            <a:endParaRPr lang="en-CA" sz="2000" dirty="0"/>
          </a:p>
        </p:txBody>
      </p:sp>
      <p:pic>
        <p:nvPicPr>
          <p:cNvPr id="5" name="Content Placeholder 4"/>
          <p:cNvPicPr>
            <a:picLocks noGrp="1" noChangeAspect="1"/>
          </p:cNvPicPr>
          <p:nvPr>
            <p:ph sz="half" idx="1"/>
          </p:nvPr>
        </p:nvPicPr>
        <p:blipFill rotWithShape="1">
          <a:blip r:embed="rId3"/>
          <a:srcRect r="21847" b="28852"/>
          <a:stretch/>
        </p:blipFill>
        <p:spPr>
          <a:xfrm>
            <a:off x="838200" y="667265"/>
            <a:ext cx="10332212" cy="6019631"/>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779389" y="2113339"/>
            <a:ext cx="573686" cy="573686"/>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0350" y="2181738"/>
            <a:ext cx="436889" cy="43688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565" y="2687025"/>
            <a:ext cx="554136" cy="554136"/>
          </a:xfrm>
          <a:prstGeom prst="rect">
            <a:avLst/>
          </a:prstGeom>
        </p:spPr>
      </p:pic>
    </p:spTree>
    <p:extLst>
      <p:ext uri="{BB962C8B-B14F-4D97-AF65-F5344CB8AC3E}">
        <p14:creationId xmlns:p14="http://schemas.microsoft.com/office/powerpoint/2010/main" val="250938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nesota Maps &amp; Facts - World Atlas"/>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587" t="3979" r="28035" b="17595"/>
          <a:stretch/>
        </p:blipFill>
        <p:spPr bwMode="auto">
          <a:xfrm>
            <a:off x="323114" y="-105879"/>
            <a:ext cx="5399773" cy="6873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44496" y="365125"/>
            <a:ext cx="4409303" cy="1325563"/>
          </a:xfrm>
        </p:spPr>
        <p:txBody>
          <a:bodyPr/>
          <a:lstStyle/>
          <a:p>
            <a:r>
              <a:rPr lang="en-CA" dirty="0"/>
              <a:t>Cas de Minnesota B3.13 en mai 2024</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19130" y="4939584"/>
            <a:ext cx="419859" cy="419859"/>
          </a:xfrm>
        </p:spPr>
      </p:pic>
      <p:pic>
        <p:nvPicPr>
          <p:cNvPr id="6"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283804" y="4772284"/>
            <a:ext cx="461092" cy="46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3072" y="4974477"/>
            <a:ext cx="258899" cy="2588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9721" y="5691048"/>
            <a:ext cx="254578" cy="2545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549" y="4560145"/>
            <a:ext cx="258899" cy="25889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822" y="5020065"/>
            <a:ext cx="258899" cy="25889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1414" y="5071466"/>
            <a:ext cx="258899" cy="25889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789" y="5119216"/>
            <a:ext cx="258899" cy="25889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2486" y="5179727"/>
            <a:ext cx="258899" cy="258899"/>
          </a:xfrm>
          <a:prstGeom prst="rect">
            <a:avLst/>
          </a:prstGeom>
        </p:spPr>
      </p:pic>
      <p:sp>
        <p:nvSpPr>
          <p:cNvPr id="7" name="TextBox 6"/>
          <p:cNvSpPr txBox="1"/>
          <p:nvPr/>
        </p:nvSpPr>
        <p:spPr>
          <a:xfrm>
            <a:off x="6718434" y="2618072"/>
            <a:ext cx="5207267" cy="2862322"/>
          </a:xfrm>
          <a:prstGeom prst="rect">
            <a:avLst/>
          </a:prstGeom>
          <a:noFill/>
        </p:spPr>
        <p:txBody>
          <a:bodyPr wrap="square" rtlCol="0">
            <a:spAutoFit/>
          </a:bodyPr>
          <a:lstStyle/>
          <a:p>
            <a:r>
              <a:rPr lang="en-CA" dirty="0"/>
              <a:t>Le nombre de cas de volailles B3.13 est incertain.</a:t>
            </a:r>
          </a:p>
          <a:p>
            <a:endParaRPr lang="en-CA" dirty="0"/>
          </a:p>
          <a:p>
            <a:r>
              <a:rPr lang="en-CA" dirty="0"/>
              <a:t>L'affaire des chèvres n'est pas liée à l'affaire des produits laitiers</a:t>
            </a:r>
          </a:p>
          <a:p>
            <a:endParaRPr lang="en-CA" dirty="0"/>
          </a:p>
          <a:p>
            <a:r>
              <a:rPr lang="en-US" i="1" dirty="0"/>
              <a:t>"La Commission a également constaté une augmentation récente des cas de volailles dans l'État, huit sites ayant été confirmés positifs en mai. Les premières enquêtes menées sur certains de ces sites révèlent que les oiseaux ont été infectés par la même souche virale que celle détectée chez les vaches dans l'ensemble du pays".</a:t>
            </a:r>
            <a:endParaRPr lang="en-CA" i="1" dirty="0"/>
          </a:p>
          <a:p>
            <a:endParaRPr lang="en-CA" dirty="0"/>
          </a:p>
        </p:txBody>
      </p:sp>
    </p:spTree>
    <p:extLst>
      <p:ext uri="{BB962C8B-B14F-4D97-AF65-F5344CB8AC3E}">
        <p14:creationId xmlns:p14="http://schemas.microsoft.com/office/powerpoint/2010/main" val="257020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dirty="0"/>
              <a:t>Détections d'oiseaux sauvages aux États-Unis du 5 au 24 mai 2024</a:t>
            </a:r>
          </a:p>
        </p:txBody>
      </p:sp>
      <p:pic>
        <p:nvPicPr>
          <p:cNvPr id="6" name="Content Placeholder 5"/>
          <p:cNvPicPr>
            <a:picLocks noGrp="1" noChangeAspect="1"/>
          </p:cNvPicPr>
          <p:nvPr>
            <p:ph sz="half" idx="1"/>
          </p:nvPr>
        </p:nvPicPr>
        <p:blipFill>
          <a:blip r:embed="rId3"/>
          <a:stretch>
            <a:fillRect/>
          </a:stretch>
        </p:blipFill>
        <p:spPr>
          <a:xfrm>
            <a:off x="722903" y="1628044"/>
            <a:ext cx="5959205" cy="46103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344698" y="2438399"/>
            <a:ext cx="3927460" cy="2308324"/>
          </a:xfrm>
          <a:prstGeom prst="rect">
            <a:avLst/>
          </a:prstGeom>
          <a:noFill/>
        </p:spPr>
        <p:txBody>
          <a:bodyPr wrap="square" rtlCol="0">
            <a:spAutoFit/>
          </a:bodyPr>
          <a:lstStyle/>
          <a:p>
            <a:r>
              <a:rPr lang="en-CA" dirty="0"/>
              <a:t>Principalement des oiseaux </a:t>
            </a:r>
            <a:r>
              <a:rPr lang="en-CA" dirty="0" err="1"/>
              <a:t>péridomestiques </a:t>
            </a:r>
          </a:p>
          <a:p>
            <a:pPr marL="285750" indent="-285750">
              <a:buFont typeface="Arial" panose="020B0604020202020204" pitchFamily="34" charset="0"/>
              <a:buChar char="•"/>
            </a:pPr>
            <a:r>
              <a:rPr lang="en-CA" dirty="0"/>
              <a:t>Pigeons</a:t>
            </a:r>
          </a:p>
          <a:p>
            <a:pPr marL="285750" indent="-285750">
              <a:buFont typeface="Arial" panose="020B0604020202020204" pitchFamily="34" charset="0"/>
              <a:buChar char="•"/>
            </a:pPr>
            <a:r>
              <a:rPr lang="en-CA" dirty="0"/>
              <a:t>Moineaux domestiques</a:t>
            </a:r>
          </a:p>
          <a:p>
            <a:pPr marL="285750" indent="-285750">
              <a:buFont typeface="Arial" panose="020B0604020202020204" pitchFamily="34" charset="0"/>
              <a:buChar char="•"/>
            </a:pPr>
            <a:r>
              <a:rPr lang="en-CA" dirty="0"/>
              <a:t>Gravelots</a:t>
            </a:r>
          </a:p>
          <a:p>
            <a:pPr marL="285750" indent="-285750">
              <a:buFont typeface="Arial" panose="020B0604020202020204" pitchFamily="34" charset="0"/>
              <a:buChar char="•"/>
            </a:pPr>
            <a:r>
              <a:rPr lang="en-CA" dirty="0"/>
              <a:t>Tangara</a:t>
            </a:r>
          </a:p>
          <a:p>
            <a:pPr marL="285750" indent="-285750">
              <a:buFont typeface="Arial" panose="020B0604020202020204" pitchFamily="34" charset="0"/>
              <a:buChar char="•"/>
            </a:pPr>
            <a:endParaRPr lang="en-CA" dirty="0"/>
          </a:p>
          <a:p>
            <a:r>
              <a:rPr lang="en-CA" dirty="0"/>
              <a:t>Le point violet est une buse à queue rousse en Pennsylvanie (3 juin)</a:t>
            </a:r>
          </a:p>
        </p:txBody>
      </p:sp>
      <p:sp>
        <p:nvSpPr>
          <p:cNvPr id="8" name="Oval 7"/>
          <p:cNvSpPr/>
          <p:nvPr/>
        </p:nvSpPr>
        <p:spPr>
          <a:xfrm>
            <a:off x="5545728" y="3282215"/>
            <a:ext cx="192504" cy="18288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7326782" y="6238412"/>
            <a:ext cx="3945375" cy="369332"/>
          </a:xfrm>
          <a:prstGeom prst="rect">
            <a:avLst/>
          </a:prstGeom>
        </p:spPr>
        <p:txBody>
          <a:bodyPr wrap="none">
            <a:spAutoFit/>
          </a:bodyPr>
          <a:lstStyle/>
          <a:p>
            <a:r>
              <a:rPr lang="en-US" dirty="0">
                <a:hlinkClick r:id="rId4"/>
              </a:rPr>
              <a:t>Détections d'IAHP chez les oiseaux sauvages (usda.gov)</a:t>
            </a:r>
            <a:endParaRPr lang="en-CA" dirty="0"/>
          </a:p>
        </p:txBody>
      </p:sp>
    </p:spTree>
    <p:extLst>
      <p:ext uri="{BB962C8B-B14F-4D97-AF65-F5344CB8AC3E}">
        <p14:creationId xmlns:p14="http://schemas.microsoft.com/office/powerpoint/2010/main" val="99900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350962" y="3510287"/>
            <a:ext cx="5558887" cy="3233969"/>
          </a:xfrm>
          <a:prstGeom prst="rect">
            <a:avLst/>
          </a:prstGeom>
        </p:spPr>
      </p:pic>
      <p:sp>
        <p:nvSpPr>
          <p:cNvPr id="6" name="Title 5"/>
          <p:cNvSpPr>
            <a:spLocks noGrp="1"/>
          </p:cNvSpPr>
          <p:nvPr>
            <p:ph type="title"/>
          </p:nvPr>
        </p:nvSpPr>
        <p:spPr>
          <a:xfrm>
            <a:off x="838200" y="-144462"/>
            <a:ext cx="10515600" cy="731603"/>
          </a:xfrm>
        </p:spPr>
        <p:txBody>
          <a:bodyPr/>
          <a:lstStyle/>
          <a:p>
            <a:r>
              <a:rPr lang="en-CA" sz="2800" dirty="0"/>
              <a:t>Migration des oiseaux sauvages</a:t>
            </a:r>
          </a:p>
        </p:txBody>
      </p:sp>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 name="Picture 1"/>
          <p:cNvPicPr>
            <a:picLocks noChangeAspect="1"/>
          </p:cNvPicPr>
          <p:nvPr/>
        </p:nvPicPr>
        <p:blipFill>
          <a:blip r:embed="rId4"/>
          <a:stretch>
            <a:fillRect/>
          </a:stretch>
        </p:blipFill>
        <p:spPr>
          <a:xfrm>
            <a:off x="517525" y="431244"/>
            <a:ext cx="5514182" cy="3503596"/>
          </a:xfrm>
          <a:prstGeom prst="rect">
            <a:avLst/>
          </a:prstGeom>
        </p:spPr>
      </p:pic>
      <p:pic>
        <p:nvPicPr>
          <p:cNvPr id="4" name="Picture 3"/>
          <p:cNvPicPr>
            <a:picLocks noChangeAspect="1"/>
          </p:cNvPicPr>
          <p:nvPr/>
        </p:nvPicPr>
        <p:blipFill>
          <a:blip r:embed="rId5"/>
          <a:stretch>
            <a:fillRect/>
          </a:stretch>
        </p:blipFill>
        <p:spPr>
          <a:xfrm>
            <a:off x="516105" y="3510287"/>
            <a:ext cx="5514182" cy="3200230"/>
          </a:xfrm>
          <a:prstGeom prst="rect">
            <a:avLst/>
          </a:prstGeom>
        </p:spPr>
      </p:pic>
      <p:pic>
        <p:nvPicPr>
          <p:cNvPr id="5" name="Picture 4"/>
          <p:cNvPicPr>
            <a:picLocks noChangeAspect="1"/>
          </p:cNvPicPr>
          <p:nvPr/>
        </p:nvPicPr>
        <p:blipFill>
          <a:blip r:embed="rId6"/>
          <a:stretch>
            <a:fillRect/>
          </a:stretch>
        </p:blipFill>
        <p:spPr>
          <a:xfrm>
            <a:off x="6350962" y="431244"/>
            <a:ext cx="5507676" cy="3183189"/>
          </a:xfrm>
          <a:prstGeom prst="rect">
            <a:avLst/>
          </a:prstGeom>
        </p:spPr>
      </p:pic>
    </p:spTree>
    <p:extLst>
      <p:ext uri="{BB962C8B-B14F-4D97-AF65-F5344CB8AC3E}">
        <p14:creationId xmlns:p14="http://schemas.microsoft.com/office/powerpoint/2010/main" val="202957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7" y="486696"/>
            <a:ext cx="2364658" cy="1325563"/>
          </a:xfrm>
        </p:spPr>
        <p:txBody>
          <a:bodyPr/>
          <a:lstStyle/>
          <a:p>
            <a:r>
              <a:rPr lang="en-CA" sz="3600" dirty="0"/>
              <a:t>Au niveau mondial</a:t>
            </a:r>
          </a:p>
        </p:txBody>
      </p:sp>
      <p:sp>
        <p:nvSpPr>
          <p:cNvPr id="3" name="Content Placeholder 2"/>
          <p:cNvSpPr>
            <a:spLocks noGrp="1"/>
          </p:cNvSpPr>
          <p:nvPr>
            <p:ph sz="half" idx="1"/>
          </p:nvPr>
        </p:nvSpPr>
        <p:spPr>
          <a:xfrm>
            <a:off x="574158" y="1578870"/>
            <a:ext cx="5445642" cy="4598093"/>
          </a:xfrm>
        </p:spPr>
        <p:txBody>
          <a:bodyPr/>
          <a:lstStyle/>
          <a:p>
            <a:pPr marL="0" indent="0">
              <a:buNone/>
            </a:pPr>
            <a:r>
              <a:rPr lang="en-CA" dirty="0"/>
              <a:t>Australie</a:t>
            </a:r>
          </a:p>
          <a:p>
            <a:r>
              <a:rPr lang="en-CA" sz="1800" dirty="0"/>
              <a:t>H7N3 et H7N9 chez les oiseaux domestiques</a:t>
            </a:r>
          </a:p>
          <a:p>
            <a:pPr marL="0" indent="0">
              <a:buNone/>
            </a:pPr>
            <a:r>
              <a:rPr lang="en-CA" dirty="0"/>
              <a:t>Asie</a:t>
            </a:r>
          </a:p>
          <a:p>
            <a:r>
              <a:rPr lang="en-CA" sz="1800" dirty="0"/>
              <a:t>Réassortiment de 2.3.4.4b avec 2.3.2.1c au </a:t>
            </a:r>
            <a:r>
              <a:rPr lang="en-CA" sz="1800" dirty="0">
                <a:hlinkClick r:id="rId3"/>
              </a:rPr>
              <a:t>Vietnam</a:t>
            </a:r>
            <a:endParaRPr lang="en-CA" sz="1800" dirty="0"/>
          </a:p>
          <a:p>
            <a:r>
              <a:rPr lang="en-CA" sz="1800" dirty="0"/>
              <a:t>De nouveaux cas au </a:t>
            </a:r>
            <a:r>
              <a:rPr lang="en-CA" sz="1800" dirty="0">
                <a:hlinkClick r:id="rId4"/>
              </a:rPr>
              <a:t>Japon</a:t>
            </a:r>
            <a:r>
              <a:rPr lang="en-CA" sz="1800" dirty="0"/>
              <a:t>, à </a:t>
            </a:r>
            <a:r>
              <a:rPr lang="en-CA" sz="1800" dirty="0">
                <a:hlinkClick r:id="rId5"/>
              </a:rPr>
              <a:t>Taïwan</a:t>
            </a:r>
            <a:r>
              <a:rPr lang="en-CA" sz="1800" dirty="0"/>
              <a:t>, en </a:t>
            </a:r>
            <a:r>
              <a:rPr lang="en-CA" sz="1800" dirty="0">
                <a:hlinkClick r:id="rId6"/>
              </a:rPr>
              <a:t>Inde </a:t>
            </a:r>
            <a:r>
              <a:rPr lang="en-CA" sz="1800" dirty="0"/>
              <a:t>et en Irak</a:t>
            </a:r>
            <a:endParaRPr lang="en-CA" dirty="0"/>
          </a:p>
          <a:p>
            <a:pPr marL="0" indent="0">
              <a:buNone/>
            </a:pPr>
            <a:r>
              <a:rPr lang="en-CA" dirty="0"/>
              <a:t>Antarctique </a:t>
            </a:r>
          </a:p>
          <a:p>
            <a:r>
              <a:rPr lang="en-US" sz="2000" dirty="0">
                <a:hlinkClick r:id="rId7"/>
              </a:rPr>
              <a:t>Des scientifiques recherchent la grippe aviaire sur des milliers de manchots morts dans l'Antarctique | Reuters</a:t>
            </a:r>
            <a:endParaRPr lang="en-CA" sz="2000" dirty="0"/>
          </a:p>
          <a:p>
            <a:pPr marL="0" indent="0">
              <a:buNone/>
            </a:pPr>
            <a:r>
              <a:rPr lang="en-CA" dirty="0"/>
              <a:t>Amérique du Sud</a:t>
            </a:r>
          </a:p>
          <a:p>
            <a:r>
              <a:rPr lang="en-CA" sz="2000" dirty="0">
                <a:hlinkClick r:id="rId8"/>
              </a:rPr>
              <a:t>Brésil</a:t>
            </a:r>
            <a:endParaRPr lang="en-CA" sz="2000" dirty="0"/>
          </a:p>
        </p:txBody>
      </p:sp>
      <p:sp>
        <p:nvSpPr>
          <p:cNvPr id="4" name="Content Placeholder 3"/>
          <p:cNvSpPr>
            <a:spLocks noGrp="1"/>
          </p:cNvSpPr>
          <p:nvPr>
            <p:ph sz="half" idx="2"/>
          </p:nvPr>
        </p:nvSpPr>
        <p:spPr>
          <a:xfrm>
            <a:off x="6019801" y="1578870"/>
            <a:ext cx="5621592" cy="4598093"/>
          </a:xfrm>
        </p:spPr>
        <p:txBody>
          <a:bodyPr/>
          <a:lstStyle/>
          <a:p>
            <a:r>
              <a:rPr lang="en-CA" dirty="0"/>
              <a:t>Le Royaume-Uni s'est déclaré indemne d'IAHP</a:t>
            </a:r>
          </a:p>
          <a:p>
            <a:r>
              <a:rPr lang="en-CA" dirty="0"/>
              <a:t>Depuis notre dernière réunion, seuls quatre pays d'Europe ont signalé des cas nationaux.</a:t>
            </a:r>
          </a:p>
          <a:p>
            <a:pPr lvl="1"/>
            <a:r>
              <a:rPr lang="en-CA" dirty="0"/>
              <a:t>Hongrie (8)</a:t>
            </a:r>
          </a:p>
          <a:p>
            <a:pPr lvl="1"/>
            <a:r>
              <a:rPr lang="en-CA" dirty="0"/>
              <a:t>Bulgarie (8)</a:t>
            </a:r>
          </a:p>
          <a:p>
            <a:pPr lvl="1"/>
            <a:r>
              <a:rPr lang="en-CA" dirty="0"/>
              <a:t>Pologne (2)</a:t>
            </a:r>
          </a:p>
          <a:p>
            <a:pPr lvl="1"/>
            <a:r>
              <a:rPr lang="en-CA" dirty="0"/>
              <a:t>Suède (1)</a:t>
            </a:r>
          </a:p>
          <a:p>
            <a:pPr marL="457200" lvl="1" indent="0">
              <a:buNone/>
            </a:pPr>
            <a:endParaRPr lang="en-CA" dirty="0"/>
          </a:p>
          <a:p>
            <a:r>
              <a:rPr lang="en-CA" dirty="0"/>
              <a:t>16 pays européens ont signalé des détections d'oiseaux sauvages</a:t>
            </a:r>
          </a:p>
        </p:txBody>
      </p:sp>
      <p:sp>
        <p:nvSpPr>
          <p:cNvPr id="7" name="Title 1"/>
          <p:cNvSpPr txBox="1">
            <a:spLocks/>
          </p:cNvSpPr>
          <p:nvPr/>
        </p:nvSpPr>
        <p:spPr bwMode="auto">
          <a:xfrm>
            <a:off x="6172200" y="48669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L'Europe</a:t>
            </a:r>
          </a:p>
        </p:txBody>
      </p:sp>
    </p:spTree>
    <p:extLst>
      <p:ext uri="{BB962C8B-B14F-4D97-AF65-F5344CB8AC3E}">
        <p14:creationId xmlns:p14="http://schemas.microsoft.com/office/powerpoint/2010/main" val="11257733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22265</TotalTime>
  <Words>1862</Words>
  <Application>Microsoft Office PowerPoint</Application>
  <PresentationFormat>Widescreen</PresentationFormat>
  <Paragraphs>176</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2_Office Theme</vt:lpstr>
      <vt:lpstr>Communauté pour les maladies émergentes et zoonotiques Identifier les risques émergents grâce à l'intelligence collective</vt:lpstr>
      <vt:lpstr>L'IAHP chez les oiseaux domestiques au Canada</vt:lpstr>
      <vt:lpstr>Faune et flore sauvages Grippe aviaire H5N1</vt:lpstr>
      <vt:lpstr>États-Unis - Détections de l'IAHP chez les oiseaux domestiques 30 derniers jours</vt:lpstr>
      <vt:lpstr>Iowa Poultry B3.13 cases Highly Pathogenic Avian Influenza Detected in an O'Brien County Dairy Herd | Iowa Department of Agriculture and Land Stewardship (iowaagriculture.gov)</vt:lpstr>
      <vt:lpstr>Cas de Minnesota B3.13 en mai 2024</vt:lpstr>
      <vt:lpstr>Détections d'oiseaux sauvages aux États-Unis du 5 au 24 mai 2024</vt:lpstr>
      <vt:lpstr>Migration des oiseaux sauvages</vt:lpstr>
      <vt:lpstr>Au niveau mondial</vt:lpstr>
      <vt:lpstr>Informations complémentaires sur l'influenza aviaire hautement pathogène</vt:lpstr>
      <vt:lpstr> Cas humains d'influenza aviaire</vt:lpstr>
      <vt:lpstr>Psittacose - Région européenne (who.int)</vt:lpstr>
      <vt:lpstr>La psittacose en Europe</vt:lpstr>
      <vt:lpstr>La psittacose en Argentine </vt:lpstr>
      <vt:lpstr>Résultats de la déclaration par les laboratoires des maladies à notification immédiate de l'ACIA</vt:lpstr>
      <vt:lpstr>Métapneumovirus aviaire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docId:E717C45E959DD460A669B461E0E27049</cp:keywords>
  <cp:lastModifiedBy>Murray Gillies</cp:lastModifiedBy>
  <cp:revision>491</cp:revision>
  <dcterms:created xsi:type="dcterms:W3CDTF">2020-02-07T23:34:08Z</dcterms:created>
  <dcterms:modified xsi:type="dcterms:W3CDTF">2024-06-18T11:58:12Z</dcterms:modified>
</cp:coreProperties>
</file>