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7"/>
  </p:notesMasterIdLst>
  <p:sldIdLst>
    <p:sldId id="256" r:id="rId5"/>
    <p:sldId id="389" r:id="rId6"/>
    <p:sldId id="265" r:id="rId7"/>
    <p:sldId id="368" r:id="rId8"/>
    <p:sldId id="380" r:id="rId9"/>
    <p:sldId id="352" r:id="rId10"/>
    <p:sldId id="394" r:id="rId11"/>
    <p:sldId id="407" r:id="rId12"/>
    <p:sldId id="406" r:id="rId13"/>
    <p:sldId id="404" r:id="rId14"/>
    <p:sldId id="409" r:id="rId15"/>
    <p:sldId id="408"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325" autoAdjust="0"/>
    <p:restoredTop sz="71209" autoAdjust="0"/>
  </p:normalViewPr>
  <p:slideViewPr>
    <p:cSldViewPr snapToGrid="0">
      <p:cViewPr varScale="1">
        <p:scale>
          <a:sx n="52" d="100"/>
          <a:sy n="52" d="100"/>
        </p:scale>
        <p:origin x="644" y="6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1242618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10</a:t>
            </a:fld>
            <a:endParaRPr lang="en-US"/>
          </a:p>
        </p:txBody>
      </p:sp>
    </p:spTree>
    <p:extLst>
      <p:ext uri="{BB962C8B-B14F-4D97-AF65-F5344CB8AC3E}">
        <p14:creationId xmlns:p14="http://schemas.microsoft.com/office/powerpoint/2010/main" val="4052439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Poppins-Regular"/>
              </a:rPr>
              <a:t>Les services vétérinaires officiels du Brésil ont confirmé l'existence d'un foyer de maladie de Newcastle dans un élevage de poulets de chair de l'État du Rio Grande do Sul. Le séquençage des gènes a permis d'identifier le virus virulent de la maladie de Newcastle, avec une séquence d'acides aminés 112R-R-Q-K-R116 à l'extrémité C-terminale de la protéine F2 et un résidu F (phénylalanine) en position 117 à l'extrémité N-terminale de la protéine F. La séquence nucléotidique obtenue pour le gène F présentait une identité de 95,15 % avec celle du virus de la maladie de Newcastle. La séquence de nucléotides obtenue pour le gène F présentait une identité de 95,15 % avec la séquence du Pigeon paramyxovirus 1 (PPMV-1) déposée dans GenBank KX097024.1. L'isolement viral est en cours. Une infection par le PPMV-1 a également été détectée chez des oiseaux synanthropes dans l'État du Rio Grande do Sul dans le cadre de la surveillance du syndrome respiratoire et nerveux aviaire. L'OVS mène une enquête épidémiologique sur l'événement et met en œuvre les restrictions et les mesures conformément au Plan national d'urgence pour les urgences </a:t>
            </a:r>
            <a:r>
              <a:rPr lang="en-US" b="0" i="0" dirty="0" err="1">
                <a:effectLst/>
                <a:latin typeface="Poppins-Regular"/>
              </a:rPr>
              <a:t>zoosanitaires</a:t>
            </a:r>
            <a:r>
              <a:rPr lang="en-US" b="0" i="0" dirty="0">
                <a:effectLst/>
                <a:latin typeface="Poppins-Regular"/>
              </a:rPr>
              <a:t>. </a:t>
            </a:r>
            <a:r>
              <a:rPr lang="en-US" b="1" i="0" dirty="0">
                <a:effectLst/>
                <a:latin typeface="Poppins-Regular"/>
              </a:rPr>
              <a:t>Mise à jour le 25 juillet : </a:t>
            </a:r>
            <a:r>
              <a:rPr lang="en-US" b="0" i="0" dirty="0">
                <a:effectLst/>
                <a:latin typeface="Poppins-Regular"/>
              </a:rPr>
              <a:t>L'enquête épidémiologique menée par les services vétérinaires </a:t>
            </a:r>
            <a:r>
              <a:rPr lang="en-US" b="0" i="0" dirty="0" err="1">
                <a:effectLst/>
                <a:latin typeface="Poppins-Regular"/>
              </a:rPr>
              <a:t>officiels </a:t>
            </a:r>
            <a:r>
              <a:rPr lang="en-US" b="0" i="0" dirty="0">
                <a:effectLst/>
                <a:latin typeface="Poppins-Regular"/>
              </a:rPr>
              <a:t>dans les zones périfocales et de surveillance n'a pas identifié d'animaux présentant des signes cliniques compatibles avec la maladie de Newcastle.</a:t>
            </a: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3420305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4118851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oiseaux domestiques au Canada, </a:t>
            </a:r>
            <a:r>
              <a:rPr lang="en-CA" baseline="0" dirty="0"/>
              <a:t>notre dernier cas remonte au 1er avril au Québec</a:t>
            </a:r>
            <a:r>
              <a:rPr lang="en-CA" dirty="0"/>
              <a:t>.</a:t>
            </a:r>
          </a:p>
          <a:p>
            <a:endParaRPr lang="en-CA" baseline="0" dirty="0"/>
          </a:p>
          <a:p>
            <a:r>
              <a:rPr lang="en-CA" baseline="0" dirty="0"/>
              <a:t>Le printemps et l'été ont été exempts de cas domestiques d'IAHP.</a:t>
            </a:r>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9662094C-1496-489D-B497-1131CF2A6BE1}" type="slidenum">
              <a:rPr lang="en-CA" smtClean="0"/>
              <a:t>2</a:t>
            </a:fld>
            <a:endParaRPr lang="en-CA"/>
          </a:p>
        </p:txBody>
      </p:sp>
    </p:spTree>
    <p:extLst>
      <p:ext uri="{BB962C8B-B14F-4D97-AF65-F5344CB8AC3E}">
        <p14:creationId xmlns:p14="http://schemas.microsoft.com/office/powerpoint/2010/main" val="3910875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baseline="0" dirty="0"/>
          </a:p>
          <a:p>
            <a:endParaRPr lang="en-CA" altLang="en-US" baseline="0" dirty="0"/>
          </a:p>
          <a:p>
            <a:endParaRPr lang="en-CA" altLang="en-US" baseline="0" dirty="0"/>
          </a:p>
          <a:p>
            <a:endParaRPr lang="en-CA" altLang="en-US" baseline="0" dirty="0"/>
          </a:p>
        </p:txBody>
      </p:sp>
      <p:sp>
        <p:nvSpPr>
          <p:cNvPr id="4" name="Slide Number Placeholder 3"/>
          <p:cNvSpPr>
            <a:spLocks noGrp="1"/>
          </p:cNvSpPr>
          <p:nvPr>
            <p:ph type="sldNum" sz="quarter" idx="5"/>
          </p:nvPr>
        </p:nvSpPr>
        <p:spPr/>
        <p:txBody>
          <a:bodyPr/>
          <a:lstStyle/>
          <a:p>
            <a:pPr>
              <a:defRPr/>
            </a:pPr>
            <a:fld id="{916E5DAA-5713-4D49-942C-B1DC1E7FA84E}" type="slidenum">
              <a:rPr lang="en-US" smtClean="0"/>
              <a:t>3</a:t>
            </a:fld>
            <a:endParaRPr lang="en-US"/>
          </a:p>
        </p:txBody>
      </p:sp>
    </p:spTree>
    <p:extLst>
      <p:ext uri="{BB962C8B-B14F-4D97-AF65-F5344CB8AC3E}">
        <p14:creationId xmlns:p14="http://schemas.microsoft.com/office/powerpoint/2010/main" val="1865839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aseline="0" dirty="0"/>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4</a:t>
            </a:fld>
            <a:endParaRPr lang="en-US"/>
          </a:p>
        </p:txBody>
      </p:sp>
    </p:spTree>
    <p:extLst>
      <p:ext uri="{BB962C8B-B14F-4D97-AF65-F5344CB8AC3E}">
        <p14:creationId xmlns:p14="http://schemas.microsoft.com/office/powerpoint/2010/main" val="2844397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CA" baseline="0" dirty="0"/>
          </a:p>
          <a:p>
            <a:endParaRPr lang="en-CA" baseline="0" dirty="0"/>
          </a:p>
          <a:p>
            <a:endParaRPr lang="en-CA" baseline="0"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5</a:t>
            </a:fld>
            <a:endParaRPr lang="en-US"/>
          </a:p>
        </p:txBody>
      </p:sp>
    </p:spTree>
    <p:extLst>
      <p:ext uri="{BB962C8B-B14F-4D97-AF65-F5344CB8AC3E}">
        <p14:creationId xmlns:p14="http://schemas.microsoft.com/office/powerpoint/2010/main" val="3199188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 migration des oiseaux sauvages est bien entamée, avec plus de 500 millions d'oiseaux en vol à différents moments de la semaine. Chevauchant toutes les voies de migration</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6</a:t>
            </a:fld>
            <a:endParaRPr lang="en-US"/>
          </a:p>
        </p:txBody>
      </p:sp>
    </p:spTree>
    <p:extLst>
      <p:ext uri="{BB962C8B-B14F-4D97-AF65-F5344CB8AC3E}">
        <p14:creationId xmlns:p14="http://schemas.microsoft.com/office/powerpoint/2010/main" val="57626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 Antarctique, 14 nouveaux cas positifs d'IAHP H5N1 ont été confirmés chez des manchots,</a:t>
            </a:r>
          </a:p>
          <a:p>
            <a:r>
              <a:rPr lang="en-US" dirty="0"/>
              <a:t>les oiseaux marins et les otaries, ce qui indique que la propagation du virus dans la région méridionale est plus importante.</a:t>
            </a:r>
          </a:p>
          <a:p>
            <a:r>
              <a:rPr lang="en-US" dirty="0"/>
              <a:t>que prévu</a:t>
            </a:r>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1205388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Cas depuis notre dernière réunion...</a:t>
            </a: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204577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0" i="0" u="none" strike="noStrike" baseline="0" dirty="0">
                <a:solidFill>
                  <a:srgbClr val="000000"/>
                </a:solidFill>
                <a:latin typeface="Calibri" panose="020F0502020204030204" pitchFamily="34" charset="0"/>
              </a:rPr>
              <a:t>Des cas humains sont encore signalés dans le monde entier</a:t>
            </a:r>
          </a:p>
          <a:p>
            <a:pPr marL="342900" indent="-342900" algn="l">
              <a:buAutoNum type="arabicPeriod"/>
            </a:pPr>
            <a:r>
              <a:rPr lang="en-CA" sz="1800" b="0" i="0" u="none" strike="noStrike" baseline="0" dirty="0">
                <a:solidFill>
                  <a:srgbClr val="000000"/>
                </a:solidFill>
                <a:latin typeface="Calibri" panose="020F0502020204030204" pitchFamily="34" charset="0"/>
              </a:rPr>
              <a:t>Les cas les plus récents en Amérique du Nord sont associés aux fermes laitières et au génotype B3.13.</a:t>
            </a:r>
          </a:p>
          <a:p>
            <a:pPr marL="342900" indent="-342900" algn="l">
              <a:buAutoNum type="arabicPeriod"/>
            </a:pPr>
            <a:r>
              <a:rPr lang="en-CA" sz="1800" b="0" i="0" u="none" strike="noStrike" baseline="0" dirty="0">
                <a:solidFill>
                  <a:srgbClr val="000000"/>
                </a:solidFill>
                <a:latin typeface="Calibri" panose="020F0502020204030204" pitchFamily="34" charset="0"/>
              </a:rPr>
              <a:t>Les infections à H5 survenues en été ont été associées à des activités de dépeuplement de volailles au Colorado dans deux fermes avec B3.13. On pense que ces infections sont associées à des températures très élevées et aux procédures utilisées pour manipuler les animaux infectés pour le dépeuplement plutôt qu'au gazage de l'ensemble de l'étable. </a:t>
            </a:r>
          </a:p>
          <a:p>
            <a:pPr marL="342900" indent="-342900" algn="l">
              <a:buAutoNum type="arabicPeriod"/>
            </a:pPr>
            <a:r>
              <a:rPr lang="en-CA" sz="1800" b="0" i="0" u="none" strike="noStrike" baseline="0" dirty="0">
                <a:solidFill>
                  <a:srgbClr val="000000"/>
                </a:solidFill>
                <a:latin typeface="Calibri" panose="020F0502020204030204" pitchFamily="34" charset="0"/>
              </a:rPr>
              <a:t>La </a:t>
            </a:r>
            <a:r>
              <a:rPr lang="en-CA" sz="1800" b="0" i="0" u="none" strike="noStrike" baseline="0" dirty="0" err="1">
                <a:solidFill>
                  <a:srgbClr val="000000"/>
                </a:solidFill>
                <a:latin typeface="Calibri" panose="020F0502020204030204" pitchFamily="34" charset="0"/>
              </a:rPr>
              <a:t>sérosurveillance </a:t>
            </a:r>
            <a:r>
              <a:rPr lang="en-CA" sz="1800" b="0" i="0" u="none" strike="noStrike" baseline="0" dirty="0">
                <a:solidFill>
                  <a:srgbClr val="000000"/>
                </a:solidFill>
                <a:latin typeface="Calibri" panose="020F0502020204030204" pitchFamily="34" charset="0"/>
              </a:rPr>
              <a:t>des travailleurs du secteur laitier exposés dans le Michigan a montré qu'aucun d'entre eux n'avait séroconverti, ce qui est une bonne nouvelle car on craignait qu'ils ne soient infectés de manière asymptomatique.</a:t>
            </a:r>
          </a:p>
          <a:p>
            <a:pPr marL="342900" indent="-342900" algn="l">
              <a:buAutoNum type="arabicPeriod"/>
            </a:pPr>
            <a:r>
              <a:rPr lang="en-CA" sz="1800" b="0" i="0" u="none" strike="noStrike" baseline="0" dirty="0">
                <a:solidFill>
                  <a:srgbClr val="000000"/>
                </a:solidFill>
                <a:latin typeface="Calibri" panose="020F0502020204030204" pitchFamily="34" charset="0"/>
              </a:rPr>
              <a:t>L'évaluation des risques de la FAO/OMS/WOAH a publié une évaluation actualisée des risques. Le risque pour la santé publique de la population générale est faible et celui des personnes exposées professionnellement est faible à modéré.</a:t>
            </a: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484950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a:t>
            </a:fld>
            <a:endParaRPr lang="en-US"/>
          </a:p>
        </p:txBody>
      </p:sp>
    </p:spTree>
    <p:extLst>
      <p:ext uri="{BB962C8B-B14F-4D97-AF65-F5344CB8AC3E}">
        <p14:creationId xmlns:p14="http://schemas.microsoft.com/office/powerpoint/2010/main" val="2491537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 id="2147484344"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agriculture.gouv.fr/influenza-aviaire-hautement-pathogene-letat-poursuit-son-engagement-exceptionnel-pour-la-campagn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cezd.ca/CEZD/Assets/Documents/RQRA_AI_H5N1_Dairy_Cattle_US_Summary-EN.pdf" TargetMode="External"/><Relationship Id="rId4" Type="http://schemas.openxmlformats.org/officeDocument/2006/relationships/hyperlink" Target="https://www.cahss.ca/cahss-tools/document-library/highly-pathogenic-avian-influenza-A-H5N1-and-cats"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ahis.woah.org/#/in-review/5773"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hyperlink" Target="https://wahis.woah.org/#/in-review/5663"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sciencedirect.com/science/article/pii/S2211124724008088?via%3Dihub" TargetMode="External"/><Relationship Id="rId3" Type="http://schemas.openxmlformats.org/officeDocument/2006/relationships/hyperlink" Target="https://www.sciencedirect.com/science/article/pii/S1473309924004389?via%3Dihub" TargetMode="External"/><Relationship Id="rId7" Type="http://schemas.openxmlformats.org/officeDocument/2006/relationships/hyperlink" Target="https://www.mdpi.com/2076-0817/13/7/571"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link.springer.com/article/10.1007/s12560-024-09608-0" TargetMode="External"/><Relationship Id="rId5" Type="http://schemas.openxmlformats.org/officeDocument/2006/relationships/hyperlink" Target="https://www.facetsjournal.com/doi/10.1139/facets-2023-0185" TargetMode="External"/><Relationship Id="rId4" Type="http://schemas.openxmlformats.org/officeDocument/2006/relationships/hyperlink" Target="https://www.medrxiv.org/content/10.1101/2024.07.27.24310982v1" TargetMode="External"/><Relationship Id="rId9" Type="http://schemas.openxmlformats.org/officeDocument/2006/relationships/hyperlink" Target="https://journals.asm.org/doi/10.1128/mbio.03203-23"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app.powerbi.com/view?r=eyJrIjoiMGZkNGRmZmQtNzg1My00ZmYxLTkzMTgtMWViNjg0MTBhYjRhIiwidCI6IjE4YjVhNWVkLTFkODYtNDFkMy05NGEwLWJjMjdkYWUzMmFiMiJ9"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ahis.woah.org/#/in-review/5582?reportId=168529&amp;fromPage=event-dashboard-ur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www.cwhc-rcsf.ca/avian_influenza_testing_results.php" TargetMode="External"/><Relationship Id="rId4" Type="http://schemas.openxmlformats.org/officeDocument/2006/relationships/hyperlink" Target="https://cfia-ncr.maps.arcgis.com/apps/dashboards/89c779e98cdf492c899df23e1c38fdbc"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commercial-backyard-flocks"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aphis.usda.gov/livestock-poultry-disease/avian/avian-influenza/hpai-detections/wild-bird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wahis.woah.org/#/in-review/5676?fromPage=event-dashboard-url" TargetMode="External"/><Relationship Id="rId13" Type="http://schemas.openxmlformats.org/officeDocument/2006/relationships/hyperlink" Target="https://wahis.woah.org/#/in-review/4732" TargetMode="External"/><Relationship Id="rId3" Type="http://schemas.openxmlformats.org/officeDocument/2006/relationships/hyperlink" Target="https://agriculture.vic.gov.au/biosecurity/animal-diseases/poultry-diseases/avian-influenza-bird-flu" TargetMode="External"/><Relationship Id="rId7" Type="http://schemas.openxmlformats.org/officeDocument/2006/relationships/hyperlink" Target="http://empres-i.fao.org/eipws3g/2/obd?idOutbreak=384424&amp;rss=t" TargetMode="External"/><Relationship Id="rId12" Type="http://schemas.openxmlformats.org/officeDocument/2006/relationships/hyperlink" Target="https://wahis.woah.org/#/in-review/5820"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dawn.com/news/1854644" TargetMode="External"/><Relationship Id="rId11" Type="http://schemas.openxmlformats.org/officeDocument/2006/relationships/hyperlink" Target="http://empres-i.fao.org/eipws3g/2/obd?idOutbreak=385069&amp;rss=t" TargetMode="External"/><Relationship Id="rId5" Type="http://schemas.openxmlformats.org/officeDocument/2006/relationships/hyperlink" Target="https://www.environment.act.gov.au/parks-conservation/plants-and-animals/biosecurity/biosecurity-alerts/avian-influenza" TargetMode="External"/><Relationship Id="rId15" Type="http://schemas.openxmlformats.org/officeDocument/2006/relationships/hyperlink" Target="https://www.eluniversal.com.mx/mundo/la-gripe-aviar-se-expande-por-la-antartida-mas-de-lo-esperado-alertan-cientificos/" TargetMode="External"/><Relationship Id="rId10" Type="http://schemas.openxmlformats.org/officeDocument/2006/relationships/hyperlink" Target="https://wahis.woah.org/#/in-review/5775" TargetMode="External"/><Relationship Id="rId4" Type="http://schemas.openxmlformats.org/officeDocument/2006/relationships/hyperlink" Target="https://www.dpi.nsw.gov.au/animals-and-livestock/poultry-and-birds/health-disease/avian-influenza" TargetMode="External"/><Relationship Id="rId9" Type="http://schemas.openxmlformats.org/officeDocument/2006/relationships/hyperlink" Target="https://wahis.woah.org/#/in-review/5764" TargetMode="External"/><Relationship Id="rId14" Type="http://schemas.openxmlformats.org/officeDocument/2006/relationships/hyperlink" Target="https://wahis.woah.org/#/in-review/5558"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hyperlink" Target="https://thl.fi/-/lintuinfluenssarokotukset-kaynnissa-tayden-rokotussuojan-saamiseksi-tartuntariskissa-olevien-tulisi-ottaa-ensimmainen-rokote-elokuussa" TargetMode="External"/><Relationship Id="rId3" Type="http://schemas.openxmlformats.org/officeDocument/2006/relationships/hyperlink" Target="https://can01.safelinks.protection.outlook.com/?url=https%3A%2F%2Fwww.cdc.gov%2Fmedia%2Freleases%2F2024%2Fs0725-three-human-cases-of-h5-bird-flu.html&amp;data=05%7C02%7CAime.Brown%40inspection.gc.ca%7Cf38d964880e943583efb08dcb0c2430c%7C18b5a5ed1d8641d394a0bc27dae32ab2%7C0%7C0%7C638579595597234328%7CUnknown%7CTWFpbGZsb3d8eyJWIjoiMC4wLjAwMDAiLCJQIjoiV2luMzIiLCJBTiI6Ik1haWwiLCJXVCI6Mn0%3D%7C0%7C%7C%7C&amp;sdata=VGUuBvsUnPFekXi1n0HDvv%2Fy12DWAs68zSSei6%2B2W64%3D&amp;reserved=0" TargetMode="External"/><Relationship Id="rId7" Type="http://schemas.openxmlformats.org/officeDocument/2006/relationships/hyperlink" Target="https://www.who.int/publications/m/item/updated-joint-fao-who-woah-assessment-of-recent-influenza-a(h5n1)-virus-events-in-animals-and-people" TargetMode="External"/><Relationship Id="rId12" Type="http://schemas.openxmlformats.org/officeDocument/2006/relationships/hyperlink" Target="https://www.info.gov.hk/gia/general/202407/25/P2024072500502.ht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can01.safelinks.protection.outlook.com/?url=https%3A%2F%2Fwww.cdc.gov%2Fbird-flu%2Fspotlights%2Fh5n1-response-07192024.html&amp;data=05%7C02%7CAime.Brown%40inspection.gc.ca%7C9da4d354b0c14553d64408dcaa666591%7C18b5a5ed1d8641d394a0bc27dae32ab2%7C0%7C0%7C638572603976022578%7CUnknown%7CTWFpbGZsb3d8eyJWIjoiMC4wLjAwMDAiLCJQIjoiV2luMzIiLCJBTiI6Ik1haWwiLCJXVCI6Mn0%3D%7C0%7C%7C%7C&amp;sdata=V%2BkS%2BadnSzaBI3AD5iCI2lQYpXpmNVVtCF5Uomu1P%2Fc%3D&amp;reserved=0" TargetMode="External"/><Relationship Id="rId11" Type="http://schemas.openxmlformats.org/officeDocument/2006/relationships/hyperlink" Target="https://afludiary.blogspot.com/2024/08/cambodia-reports-10th-h5n1-case-of-2024.html" TargetMode="External"/><Relationship Id="rId5" Type="http://schemas.openxmlformats.org/officeDocument/2006/relationships/hyperlink" Target="https://www.cidrap.umn.edu/avian-influenza-bird-flu/scientists-expand-h5n1-testing-dairy-products-launch-human-serology-study" TargetMode="External"/><Relationship Id="rId10" Type="http://schemas.openxmlformats.org/officeDocument/2006/relationships/hyperlink" Target="https://www.who.int/emergencies/disease-outbreak-news/item/2024-DON523" TargetMode="External"/><Relationship Id="rId4" Type="http://schemas.openxmlformats.org/officeDocument/2006/relationships/hyperlink" Target="https://www.cdc.gov/media/releases/2024/s0725-three-human-cases-of-h5-bird-flu.html" TargetMode="External"/><Relationship Id="rId9" Type="http://schemas.openxmlformats.org/officeDocument/2006/relationships/hyperlink" Target="https://jamanetwork.com/journals/jama/fullarticle/282326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CEZD - Mise à jour de la SCSSA sur la volaille</a:t>
            </a:r>
          </a:p>
          <a:p>
            <a:pPr eaLnBrk="1" hangingPunct="1"/>
            <a:r>
              <a:rPr lang="en-CA" altLang="en-US" dirty="0"/>
              <a:t>06 septembre 2024</a:t>
            </a: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2862453356"/>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 y="1"/>
            <a:ext cx="6695440" cy="1690688"/>
          </a:xfrm>
        </p:spPr>
        <p:txBody>
          <a:bodyPr/>
          <a:lstStyle/>
          <a:p>
            <a:r>
              <a:rPr lang="en-CA" sz="2800" dirty="0" err="1"/>
              <a:t>Informations</a:t>
            </a:r>
            <a:r>
              <a:rPr lang="en-CA" sz="2800" dirty="0"/>
              <a:t> </a:t>
            </a:r>
            <a:r>
              <a:rPr lang="en-CA" sz="2800" dirty="0" err="1"/>
              <a:t>complémentaires</a:t>
            </a:r>
            <a:r>
              <a:rPr lang="en-CA" sz="2800" dirty="0"/>
              <a:t> sur </a:t>
            </a:r>
            <a:r>
              <a:rPr lang="en-CA" sz="2800" dirty="0" err="1"/>
              <a:t>l'influenza</a:t>
            </a:r>
            <a:r>
              <a:rPr lang="en-CA" sz="2800" dirty="0"/>
              <a:t> </a:t>
            </a:r>
            <a:r>
              <a:rPr lang="en-CA" sz="2800" dirty="0" err="1"/>
              <a:t>aviaire</a:t>
            </a:r>
            <a:r>
              <a:rPr lang="en-CA" sz="2800" dirty="0"/>
              <a:t> </a:t>
            </a:r>
            <a:r>
              <a:rPr lang="en-CA" sz="2800" dirty="0" err="1"/>
              <a:t>hautement</a:t>
            </a:r>
            <a:r>
              <a:rPr lang="en-CA" sz="2800" dirty="0"/>
              <a:t> </a:t>
            </a:r>
            <a:r>
              <a:rPr lang="en-CA" sz="2800" dirty="0" err="1"/>
              <a:t>pathogène</a:t>
            </a:r>
            <a:endParaRPr lang="en-CA" sz="2800" dirty="0"/>
          </a:p>
        </p:txBody>
      </p:sp>
      <p:sp>
        <p:nvSpPr>
          <p:cNvPr id="3" name="Content Placeholder 2"/>
          <p:cNvSpPr>
            <a:spLocks noGrp="1"/>
          </p:cNvSpPr>
          <p:nvPr>
            <p:ph sz="half" idx="1"/>
          </p:nvPr>
        </p:nvSpPr>
        <p:spPr>
          <a:xfrm>
            <a:off x="838199" y="1825625"/>
            <a:ext cx="5925855" cy="4351338"/>
          </a:xfrm>
        </p:spPr>
        <p:txBody>
          <a:bodyPr/>
          <a:lstStyle/>
          <a:p>
            <a:pPr marL="0" indent="0">
              <a:buNone/>
            </a:pPr>
            <a:r>
              <a:rPr lang="en-US" dirty="0"/>
              <a:t>Vaccination</a:t>
            </a:r>
          </a:p>
          <a:p>
            <a:r>
              <a:rPr lang="en-US" dirty="0">
                <a:hlinkClick r:id="rId3"/>
              </a:rPr>
              <a:t>La France lance sa deuxième campagne de vaccination </a:t>
            </a:r>
            <a:r>
              <a:rPr lang="en-US" dirty="0"/>
              <a:t>à partir du 1er </a:t>
            </a:r>
            <a:r>
              <a:rPr lang="en-US" dirty="0" err="1"/>
              <a:t>octobre</a:t>
            </a:r>
            <a:r>
              <a:rPr lang="en-US" dirty="0"/>
              <a:t> , 2024</a:t>
            </a:r>
          </a:p>
          <a:p>
            <a:pPr lvl="1"/>
            <a:r>
              <a:rPr lang="en-US" dirty="0"/>
              <a:t>Commande de 68 millions de vaccins</a:t>
            </a:r>
          </a:p>
          <a:p>
            <a:pPr lvl="1"/>
            <a:r>
              <a:rPr lang="en-US" dirty="0"/>
              <a:t>70 % financés par le gouvernement</a:t>
            </a:r>
          </a:p>
          <a:p>
            <a:r>
              <a:rPr lang="en-US" dirty="0"/>
              <a:t>Matériel de communication sur les </a:t>
            </a:r>
            <a:r>
              <a:rPr lang="en-US" dirty="0" err="1"/>
              <a:t>risques</a:t>
            </a:r>
            <a:r>
              <a:rPr lang="en-US" dirty="0"/>
              <a:t> de la SCSSA concernant l'</a:t>
            </a:r>
            <a:r>
              <a:rPr lang="en-US" dirty="0">
                <a:hlinkClick r:id="rId4"/>
              </a:rPr>
              <a:t>IAHP chez les chats</a:t>
            </a:r>
            <a:endParaRPr lang="en-US" dirty="0"/>
          </a:p>
          <a:p>
            <a:r>
              <a:rPr lang="en-US" dirty="0"/>
              <a:t>CEZD RQRA </a:t>
            </a:r>
            <a:r>
              <a:rPr lang="en-US" dirty="0">
                <a:hlinkClick r:id="rId5"/>
              </a:rPr>
              <a:t>sur l'IAHP dans le secteur laitier aux États-Unis</a:t>
            </a:r>
            <a:endParaRPr lang="en-US" dirty="0"/>
          </a:p>
          <a:p>
            <a:endParaRPr lang="en-US" dirty="0"/>
          </a:p>
        </p:txBody>
      </p:sp>
      <p:pic>
        <p:nvPicPr>
          <p:cNvPr id="6" name="Content Placeholder 5">
            <a:extLst>
              <a:ext uri="{FF2B5EF4-FFF2-40B4-BE49-F238E27FC236}">
                <a16:creationId xmlns:a16="http://schemas.microsoft.com/office/drawing/2014/main" id="{1C2581F1-147F-1131-B82C-C8D5686AF1C6}"/>
              </a:ext>
            </a:extLst>
          </p:cNvPr>
          <p:cNvPicPr>
            <a:picLocks noGrp="1" noChangeAspect="1"/>
          </p:cNvPicPr>
          <p:nvPr>
            <p:ph sz="half" idx="2"/>
          </p:nvPr>
        </p:nvPicPr>
        <p:blipFill>
          <a:blip r:embed="rId6"/>
          <a:stretch>
            <a:fillRect/>
          </a:stretch>
        </p:blipFill>
        <p:spPr>
          <a:xfrm>
            <a:off x="6764054" y="0"/>
            <a:ext cx="5278776" cy="6904778"/>
          </a:xfrm>
        </p:spPr>
      </p:pic>
    </p:spTree>
    <p:extLst>
      <p:ext uri="{BB962C8B-B14F-4D97-AF65-F5344CB8AC3E}">
        <p14:creationId xmlns:p14="http://schemas.microsoft.com/office/powerpoint/2010/main" val="79124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E52BF-F51F-0BC6-C9B6-3F146106C4DB}"/>
              </a:ext>
            </a:extLst>
          </p:cNvPr>
          <p:cNvSpPr>
            <a:spLocks noGrp="1"/>
          </p:cNvSpPr>
          <p:nvPr>
            <p:ph type="title"/>
          </p:nvPr>
        </p:nvSpPr>
        <p:spPr/>
        <p:txBody>
          <a:bodyPr/>
          <a:lstStyle/>
          <a:p>
            <a:r>
              <a:rPr lang="en-CA" sz="3600" dirty="0"/>
              <a:t>Parce que nous devons avoir autre chose que l'IAHP</a:t>
            </a:r>
          </a:p>
        </p:txBody>
      </p:sp>
      <p:sp>
        <p:nvSpPr>
          <p:cNvPr id="3" name="Content Placeholder 2">
            <a:extLst>
              <a:ext uri="{FF2B5EF4-FFF2-40B4-BE49-F238E27FC236}">
                <a16:creationId xmlns:a16="http://schemas.microsoft.com/office/drawing/2014/main" id="{1EE1E412-0C6D-CD2B-357E-47E72CEE7C2A}"/>
              </a:ext>
            </a:extLst>
          </p:cNvPr>
          <p:cNvSpPr>
            <a:spLocks noGrp="1"/>
          </p:cNvSpPr>
          <p:nvPr>
            <p:ph sz="half" idx="1"/>
          </p:nvPr>
        </p:nvSpPr>
        <p:spPr/>
        <p:txBody>
          <a:bodyPr/>
          <a:lstStyle/>
          <a:p>
            <a:r>
              <a:rPr lang="en-CA" dirty="0"/>
              <a:t>La maladie de Newcastle au Brésil </a:t>
            </a:r>
            <a:r>
              <a:rPr lang="en-US" dirty="0">
                <a:hlinkClick r:id="rId3"/>
              </a:rPr>
              <a:t>WAHIS (woah.org)</a:t>
            </a:r>
            <a:endParaRPr lang="en-US" dirty="0"/>
          </a:p>
          <a:p>
            <a:pPr lvl="1"/>
            <a:r>
              <a:rPr lang="en-CA" dirty="0"/>
              <a:t>Mesures de contrôle mises en œuvre (dépeuplement, élimination</a:t>
            </a:r>
            <a:r>
              <a:rPr lang="en-CA" dirty="0" err="1"/>
              <a:t>, etc</a:t>
            </a:r>
            <a:r>
              <a:rPr lang="en-CA" dirty="0"/>
              <a:t>.)</a:t>
            </a:r>
          </a:p>
          <a:p>
            <a:pPr lvl="1"/>
            <a:r>
              <a:rPr lang="en-CA" dirty="0"/>
              <a:t>La surveillance n'a pas permis d'identifier d'autres animaux présentant des signes cliniques de Newcastle</a:t>
            </a:r>
          </a:p>
        </p:txBody>
      </p:sp>
      <p:sp>
        <p:nvSpPr>
          <p:cNvPr id="4" name="Content Placeholder 3">
            <a:extLst>
              <a:ext uri="{FF2B5EF4-FFF2-40B4-BE49-F238E27FC236}">
                <a16:creationId xmlns:a16="http://schemas.microsoft.com/office/drawing/2014/main" id="{EBD6C598-1667-3A49-8199-64A62FBDBBB1}"/>
              </a:ext>
            </a:extLst>
          </p:cNvPr>
          <p:cNvSpPr>
            <a:spLocks noGrp="1"/>
          </p:cNvSpPr>
          <p:nvPr>
            <p:ph sz="half" idx="2"/>
          </p:nvPr>
        </p:nvSpPr>
        <p:spPr>
          <a:xfrm>
            <a:off x="6172200" y="1825625"/>
            <a:ext cx="5924320" cy="4351338"/>
          </a:xfrm>
        </p:spPr>
        <p:txBody>
          <a:bodyPr/>
          <a:lstStyle/>
          <a:p>
            <a:r>
              <a:rPr lang="en-US" sz="2800" b="0" i="0" u="none" strike="noStrike" baseline="0" dirty="0">
                <a:solidFill>
                  <a:srgbClr val="000000"/>
                </a:solidFill>
                <a:latin typeface="Calibri" panose="020F0502020204030204" pitchFamily="34" charset="0"/>
              </a:rPr>
              <a:t>Au Canada, des nouveaux </a:t>
            </a:r>
            <a:r>
              <a:rPr lang="en-US" dirty="0" err="1">
                <a:solidFill>
                  <a:srgbClr val="000000"/>
                </a:solidFill>
                <a:latin typeface="Calibri" panose="020F0502020204030204" pitchFamily="34" charset="0"/>
              </a:rPr>
              <a:t>cas</a:t>
            </a:r>
            <a:r>
              <a:rPr lang="en-US" sz="2800" b="0" i="0" u="none" strike="noStrike" baseline="0" dirty="0">
                <a:solidFill>
                  <a:srgbClr val="000000"/>
                </a:solidFill>
                <a:latin typeface="Calibri" panose="020F0502020204030204" pitchFamily="34" charset="0"/>
              </a:rPr>
              <a:t> de métapneumovirus aviaire (rhinotrachéite du dindon</a:t>
            </a:r>
            <a:r>
              <a:rPr lang="en-US" sz="1800" dirty="0"/>
              <a:t>)</a:t>
            </a:r>
            <a:r>
              <a:rPr lang="en-US" sz="2800" b="0" i="0" u="none" strike="noStrike" baseline="0" dirty="0">
                <a:solidFill>
                  <a:srgbClr val="000000"/>
                </a:solidFill>
                <a:latin typeface="Calibri" panose="020F0502020204030204" pitchFamily="34" charset="0"/>
              </a:rPr>
              <a:t> ont été signalés dans des élevages commerciaux de volailles de l'Ontario, ce qui porte à 44 le nombre total </a:t>
            </a:r>
            <a:r>
              <a:rPr lang="en-US" sz="2800" b="0" i="0" u="none" strike="noStrike" baseline="0" dirty="0">
                <a:solidFill>
                  <a:srgbClr val="000000"/>
                </a:solidFill>
                <a:latin typeface="Calibri" panose="020F0502020204030204" pitchFamily="34" charset="0"/>
                <a:hlinkClick r:id="rId4"/>
              </a:rPr>
              <a:t>d'exploitations touchées au niveau national</a:t>
            </a:r>
            <a:r>
              <a:rPr lang="en-US" sz="1800" dirty="0">
                <a:hlinkClick r:id="rId4"/>
              </a:rPr>
              <a:t>. </a:t>
            </a:r>
            <a:endParaRPr lang="en-US" sz="2800" b="0" i="0" u="none" strike="noStrike" baseline="0" dirty="0">
              <a:solidFill>
                <a:srgbClr val="000000"/>
              </a:solidFill>
              <a:latin typeface="Calibri" panose="020F0502020204030204" pitchFamily="34" charset="0"/>
            </a:endParaRPr>
          </a:p>
          <a:p>
            <a:r>
              <a:rPr lang="fr-FR" dirty="0"/>
              <a:t>Il convient de noter que les rapports sur l'</a:t>
            </a:r>
            <a:r>
              <a:rPr lang="fr-FR" dirty="0" err="1"/>
              <a:t>aMPV</a:t>
            </a:r>
            <a:r>
              <a:rPr lang="fr-FR" dirty="0"/>
              <a:t> sont établis sur une base semestrielle et que le nombre de cas a dépassé le total affiché.</a:t>
            </a:r>
            <a:endParaRPr lang="en-CA" dirty="0"/>
          </a:p>
        </p:txBody>
      </p:sp>
    </p:spTree>
    <p:extLst>
      <p:ext uri="{BB962C8B-B14F-4D97-AF65-F5344CB8AC3E}">
        <p14:creationId xmlns:p14="http://schemas.microsoft.com/office/powerpoint/2010/main" val="2290292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63FE9-1056-4A84-48D5-C4595508B977}"/>
              </a:ext>
            </a:extLst>
          </p:cNvPr>
          <p:cNvSpPr>
            <a:spLocks noGrp="1"/>
          </p:cNvSpPr>
          <p:nvPr>
            <p:ph type="title"/>
          </p:nvPr>
        </p:nvSpPr>
        <p:spPr>
          <a:xfrm>
            <a:off x="838200" y="9525"/>
            <a:ext cx="10515600" cy="1325563"/>
          </a:xfrm>
        </p:spPr>
        <p:txBody>
          <a:bodyPr/>
          <a:lstStyle/>
          <a:p>
            <a:r>
              <a:rPr lang="en-CA" sz="3600" dirty="0"/>
              <a:t>Résultats scientifiques - 222 </a:t>
            </a:r>
            <a:r>
              <a:rPr lang="en-CA" sz="3600"/>
              <a:t>documents </a:t>
            </a:r>
            <a:r>
              <a:rPr lang="en-CA" sz="3600" dirty="0"/>
              <a:t>pertinents </a:t>
            </a:r>
            <a:r>
              <a:rPr lang="en-CA" sz="3600"/>
              <a:t>sur l'IAHP depuis la </a:t>
            </a:r>
            <a:r>
              <a:rPr lang="en-CA" sz="3600" dirty="0"/>
              <a:t>dernière réunion....</a:t>
            </a:r>
          </a:p>
        </p:txBody>
      </p:sp>
      <p:sp>
        <p:nvSpPr>
          <p:cNvPr id="5" name="Text Placeholder 4">
            <a:extLst>
              <a:ext uri="{FF2B5EF4-FFF2-40B4-BE49-F238E27FC236}">
                <a16:creationId xmlns:a16="http://schemas.microsoft.com/office/drawing/2014/main" id="{112CD206-9185-7B39-8E47-BDA4CED907F2}"/>
              </a:ext>
            </a:extLst>
          </p:cNvPr>
          <p:cNvSpPr>
            <a:spLocks noGrp="1"/>
          </p:cNvSpPr>
          <p:nvPr>
            <p:ph type="body" sz="quarter" idx="13"/>
          </p:nvPr>
        </p:nvSpPr>
        <p:spPr>
          <a:xfrm>
            <a:off x="838200" y="1335088"/>
            <a:ext cx="10515600" cy="4381500"/>
          </a:xfrm>
        </p:spPr>
        <p:txBody>
          <a:bodyPr/>
          <a:lstStyle/>
          <a:p>
            <a:r>
              <a:rPr lang="en-US" sz="2000" dirty="0">
                <a:hlinkClick r:id="rId3"/>
              </a:rPr>
              <a:t>Propagation panzootique de l'influenza aviaire hautement pathogène H5N1 </a:t>
            </a:r>
            <a:r>
              <a:rPr lang="en-US" sz="2000" dirty="0" err="1">
                <a:hlinkClick r:id="rId3"/>
              </a:rPr>
              <a:t>de la sous-lignée </a:t>
            </a:r>
            <a:r>
              <a:rPr lang="en-US" sz="2000" dirty="0">
                <a:hlinkClick r:id="rId3"/>
              </a:rPr>
              <a:t>2.3.4.4b : évaluation critique de la préparation et de la prévention de One Health - ScienceDirect</a:t>
            </a:r>
            <a:endParaRPr lang="en-US" sz="2000" dirty="0"/>
          </a:p>
          <a:p>
            <a:r>
              <a:rPr lang="en-US" sz="2000" dirty="0">
                <a:hlinkClick r:id="rId4"/>
              </a:rPr>
              <a:t>Enquête sur l'épizootie du virus H5N1 de la grippe aviaire dans deux fermes laitières | </a:t>
            </a:r>
            <a:r>
              <a:rPr lang="en-US" sz="2000" dirty="0" err="1">
                <a:hlinkClick r:id="rId4"/>
              </a:rPr>
              <a:t>medRxiv</a:t>
            </a:r>
            <a:endParaRPr lang="en-US" sz="2000" dirty="0"/>
          </a:p>
          <a:p>
            <a:r>
              <a:rPr lang="en-US" sz="2000" dirty="0">
                <a:hlinkClick r:id="rId5"/>
              </a:rPr>
              <a:t>Modèles spatio-temporels de la prévalence du virus de l'influenza aviaire faiblement et hautement pathogène chez les guillemots au Canada de 2007 à 2022 - une étude de cas pour la surveillance virale de la faune sauvage (facetsjournal.com)</a:t>
            </a:r>
            <a:endParaRPr lang="en-CA" sz="2000" dirty="0"/>
          </a:p>
          <a:p>
            <a:r>
              <a:rPr lang="en-US" sz="2000" dirty="0">
                <a:hlinkClick r:id="rId6"/>
              </a:rPr>
              <a:t>Risque de transmission par l'eau et persistance dans l'environnement du virus de la grippe aviaire dans une interface faune sauvage/domestique au Mexique | Food and Environmental Virology (springer.com)</a:t>
            </a:r>
            <a:endParaRPr lang="en-CA" sz="2000" b="0" i="0" u="none" strike="noStrike" baseline="0" dirty="0">
              <a:solidFill>
                <a:srgbClr val="000000"/>
              </a:solidFill>
              <a:latin typeface="Calibri" panose="020F0502020204030204" pitchFamily="34" charset="0"/>
            </a:endParaRPr>
          </a:p>
          <a:p>
            <a:r>
              <a:rPr lang="en-US" sz="2000" dirty="0">
                <a:hlinkClick r:id="rId7"/>
              </a:rPr>
              <a:t>Pathogens | Free Full-Text | Évaluation quantitative du risque de transmission par le vent du virus de l'influenza aviaire hautement pathogène aux élevages de volailles néerlandais via les particules fécales d'oiseaux sauvages infectés dans l'environnement (mdpi.com)</a:t>
            </a:r>
            <a:endParaRPr lang="en-CA" sz="2000" dirty="0"/>
          </a:p>
          <a:p>
            <a:r>
              <a:rPr lang="en-US" sz="1800" dirty="0">
                <a:hlinkClick r:id="rId8"/>
              </a:rPr>
              <a:t>Incursions transatlantiques multiples du virus de l'influenza aviaire hautement pathogène du clade 2.3.4.4b A(H5N5) en Amérique du Nord et propagation aux mammifères - ScienceDirect</a:t>
            </a:r>
            <a:endParaRPr lang="en-US" sz="1800" dirty="0"/>
          </a:p>
          <a:p>
            <a:r>
              <a:rPr lang="en-US" sz="1800" dirty="0">
                <a:hlinkClick r:id="rId9"/>
              </a:rPr>
              <a:t>Virus de l'influenza aviaire chez les oiseaux sauvages au Canada à la suite d'incursions du virus H5N1 hautement pathogène en provenance d'Eurasie en 2021-2022 | mBio (asm.org)</a:t>
            </a:r>
            <a:endParaRPr lang="en-CA" sz="1800" dirty="0"/>
          </a:p>
          <a:p>
            <a:endParaRPr lang="en-CA" sz="1800" dirty="0"/>
          </a:p>
        </p:txBody>
      </p:sp>
    </p:spTree>
    <p:extLst>
      <p:ext uri="{BB962C8B-B14F-4D97-AF65-F5344CB8AC3E}">
        <p14:creationId xmlns:p14="http://schemas.microsoft.com/office/powerpoint/2010/main" val="3043079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580103" y="184666"/>
            <a:ext cx="11266457" cy="576072"/>
          </a:xfrm>
          <a:noFill/>
        </p:spPr>
        <p:txBody>
          <a:bodyPr>
            <a:normAutofit/>
          </a:bodyPr>
          <a:lstStyle/>
          <a:p>
            <a:r>
              <a:rPr lang="en-CA" sz="3200" b="1" dirty="0">
                <a:solidFill>
                  <a:srgbClr val="05486C"/>
                </a:solidFill>
                <a:latin typeface="Arial" panose="020B0604020202020204" pitchFamily="34" charset="0"/>
                <a:cs typeface="Arial" panose="020B0604020202020204" pitchFamily="34" charset="0"/>
              </a:rPr>
              <a:t>L'IAHP chez les oiseaux domestiques au Canada</a:t>
            </a:r>
            <a:endParaRPr lang="en-CA" sz="3200" b="1" dirty="0">
              <a:solidFill>
                <a:schemeClr val="accent2"/>
              </a:solidFill>
            </a:endParaRPr>
          </a:p>
        </p:txBody>
      </p:sp>
      <p:sp>
        <p:nvSpPr>
          <p:cNvPr id="5" name="Rectangle 4"/>
          <p:cNvSpPr/>
          <p:nvPr/>
        </p:nvSpPr>
        <p:spPr>
          <a:xfrm>
            <a:off x="580103" y="6409009"/>
            <a:ext cx="1971950" cy="369332"/>
          </a:xfrm>
          <a:prstGeom prst="rect">
            <a:avLst/>
          </a:prstGeom>
        </p:spPr>
        <p:txBody>
          <a:bodyPr wrap="none">
            <a:spAutoFit/>
          </a:bodyPr>
          <a:lstStyle/>
          <a:p>
            <a:r>
              <a:rPr lang="en-US" dirty="0">
                <a:hlinkClick r:id="rId3"/>
              </a:rPr>
              <a:t>Microsoft Power BI</a:t>
            </a:r>
            <a:endParaRPr lang="en-CA" dirty="0"/>
          </a:p>
        </p:txBody>
      </p:sp>
      <p:pic>
        <p:nvPicPr>
          <p:cNvPr id="6" name="Picture 5">
            <a:extLst>
              <a:ext uri="{FF2B5EF4-FFF2-40B4-BE49-F238E27FC236}">
                <a16:creationId xmlns:a16="http://schemas.microsoft.com/office/drawing/2014/main" id="{40A4395D-4B23-D83B-58C2-7CBCBA86253A}"/>
              </a:ext>
            </a:extLst>
          </p:cNvPr>
          <p:cNvPicPr>
            <a:picLocks noChangeAspect="1"/>
          </p:cNvPicPr>
          <p:nvPr/>
        </p:nvPicPr>
        <p:blipFill>
          <a:blip r:embed="rId4"/>
          <a:stretch>
            <a:fillRect/>
          </a:stretch>
        </p:blipFill>
        <p:spPr>
          <a:xfrm>
            <a:off x="465125" y="699515"/>
            <a:ext cx="11106364" cy="5709494"/>
          </a:xfrm>
          <a:prstGeom prst="rect">
            <a:avLst/>
          </a:prstGeom>
        </p:spPr>
      </p:pic>
    </p:spTree>
    <p:extLst>
      <p:ext uri="{BB962C8B-B14F-4D97-AF65-F5344CB8AC3E}">
        <p14:creationId xmlns:p14="http://schemas.microsoft.com/office/powerpoint/2010/main" val="155822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8200" y="365126"/>
            <a:ext cx="10515600" cy="336624"/>
          </a:xfrm>
        </p:spPr>
        <p:txBody>
          <a:bodyPr/>
          <a:lstStyle/>
          <a:p>
            <a:pPr algn="ctr">
              <a:defRPr/>
            </a:pPr>
            <a:r>
              <a:rPr lang="en-CA" dirty="0"/>
              <a:t>Faune et flore sauvages Grippe aviaire H5N1</a:t>
            </a:r>
            <a:endParaRPr lang="en-US" dirty="0"/>
          </a:p>
        </p:txBody>
      </p:sp>
      <p:sp>
        <p:nvSpPr>
          <p:cNvPr id="8" name="Content Placeholder 7"/>
          <p:cNvSpPr>
            <a:spLocks noGrp="1"/>
          </p:cNvSpPr>
          <p:nvPr>
            <p:ph sz="half" idx="2"/>
          </p:nvPr>
        </p:nvSpPr>
        <p:spPr>
          <a:xfrm>
            <a:off x="8665029" y="1584251"/>
            <a:ext cx="3320494" cy="4383412"/>
          </a:xfrm>
        </p:spPr>
        <p:txBody>
          <a:bodyPr/>
          <a:lstStyle/>
          <a:p>
            <a:r>
              <a:rPr lang="en-CA" sz="2400" dirty="0"/>
              <a:t>Tableau de bord filtré du 7 juin 2024 - 4 septembre 2024</a:t>
            </a:r>
          </a:p>
          <a:p>
            <a:r>
              <a:rPr lang="en-CA" sz="2400" dirty="0"/>
              <a:t>Aucun nouveau cas confirmé</a:t>
            </a:r>
          </a:p>
          <a:p>
            <a:r>
              <a:rPr lang="en-CA" sz="2400" dirty="0"/>
              <a:t>3 Goélands à bec cerclé au même endroit en Ontario</a:t>
            </a:r>
          </a:p>
          <a:p>
            <a:pPr lvl="1"/>
            <a:r>
              <a:rPr lang="en-CA" sz="2000" dirty="0"/>
              <a:t>Résultats </a:t>
            </a:r>
            <a:r>
              <a:rPr lang="en-CA" sz="2000" dirty="0" err="1"/>
              <a:t>en</a:t>
            </a:r>
            <a:r>
              <a:rPr lang="en-CA" sz="2000" dirty="0"/>
              <a:t> </a:t>
            </a:r>
            <a:r>
              <a:rPr lang="en-CA" sz="2000" dirty="0" err="1"/>
              <a:t>attente</a:t>
            </a:r>
            <a:endParaRPr lang="en-CA" sz="2000" dirty="0"/>
          </a:p>
          <a:p>
            <a:pPr lvl="1"/>
            <a:r>
              <a:rPr lang="fr-FR" sz="2000" dirty="0">
                <a:hlinkClick r:id="rId3"/>
              </a:rPr>
              <a:t>Des cas positifs ont été signalés à WOAH en Colombie-Britannique, en Saskatchewan et en Ontario.</a:t>
            </a:r>
            <a:endParaRPr lang="en-CA" sz="2000" dirty="0"/>
          </a:p>
          <a:p>
            <a:pPr lvl="1"/>
            <a:endParaRPr lang="en-CA" sz="2000" dirty="0"/>
          </a:p>
        </p:txBody>
      </p:sp>
      <p:sp>
        <p:nvSpPr>
          <p:cNvPr id="2" name="TextBox 1"/>
          <p:cNvSpPr txBox="1"/>
          <p:nvPr/>
        </p:nvSpPr>
        <p:spPr>
          <a:xfrm>
            <a:off x="647354" y="6421420"/>
            <a:ext cx="5204805" cy="400110"/>
          </a:xfrm>
          <a:prstGeom prst="rect">
            <a:avLst/>
          </a:prstGeom>
          <a:noFill/>
        </p:spPr>
        <p:txBody>
          <a:bodyPr wrap="square" rtlCol="0">
            <a:spAutoFit/>
          </a:bodyPr>
          <a:lstStyle/>
          <a:p>
            <a:r>
              <a:rPr lang="en-CA" sz="2000" dirty="0">
                <a:hlinkClick r:id="rId4"/>
              </a:rPr>
              <a:t>Tableau de bord des oiseaux sauvages </a:t>
            </a:r>
            <a:endParaRPr lang="en-US" sz="2000" dirty="0"/>
          </a:p>
        </p:txBody>
      </p:sp>
      <p:sp>
        <p:nvSpPr>
          <p:cNvPr id="7" name="TextBox 6"/>
          <p:cNvSpPr txBox="1"/>
          <p:nvPr/>
        </p:nvSpPr>
        <p:spPr>
          <a:xfrm>
            <a:off x="0" y="6452198"/>
            <a:ext cx="780983" cy="369332"/>
          </a:xfrm>
          <a:prstGeom prst="rect">
            <a:avLst/>
          </a:prstGeom>
          <a:noFill/>
        </p:spPr>
        <p:txBody>
          <a:bodyPr wrap="none" rtlCol="0">
            <a:spAutoFit/>
          </a:bodyPr>
          <a:lstStyle/>
          <a:p>
            <a:r>
              <a:rPr lang="en-CA" b="1" dirty="0">
                <a:hlinkClick r:id="rId5"/>
              </a:rPr>
              <a:t>CWHC</a:t>
            </a:r>
            <a:endParaRPr lang="en-US" b="1" dirty="0"/>
          </a:p>
        </p:txBody>
      </p:sp>
      <p:pic>
        <p:nvPicPr>
          <p:cNvPr id="5" name="Content Placeholder 4">
            <a:extLst>
              <a:ext uri="{FF2B5EF4-FFF2-40B4-BE49-F238E27FC236}">
                <a16:creationId xmlns:a16="http://schemas.microsoft.com/office/drawing/2014/main" id="{FF7E75A7-420E-55DB-25D9-33742E968297}"/>
              </a:ext>
            </a:extLst>
          </p:cNvPr>
          <p:cNvPicPr>
            <a:picLocks noGrp="1" noChangeAspect="1"/>
          </p:cNvPicPr>
          <p:nvPr>
            <p:ph sz="half" idx="1"/>
          </p:nvPr>
        </p:nvPicPr>
        <p:blipFill>
          <a:blip r:embed="rId6"/>
          <a:stretch>
            <a:fillRect/>
          </a:stretch>
        </p:blipFill>
        <p:spPr>
          <a:xfrm>
            <a:off x="249492" y="987787"/>
            <a:ext cx="8000946" cy="5129984"/>
          </a:xfrm>
        </p:spPr>
      </p:pic>
    </p:spTree>
    <p:extLst>
      <p:ext uri="{BB962C8B-B14F-4D97-AF65-F5344CB8AC3E}">
        <p14:creationId xmlns:p14="http://schemas.microsoft.com/office/powerpoint/2010/main" val="1611031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8905"/>
            <a:ext cx="10960100" cy="1325563"/>
          </a:xfrm>
        </p:spPr>
        <p:txBody>
          <a:bodyPr/>
          <a:lstStyle/>
          <a:p>
            <a:r>
              <a:rPr lang="en-CA" dirty="0"/>
              <a:t>États-Unis - Détections de l'IAHP chez les oiseaux domestiques</a:t>
            </a:r>
            <a:br>
              <a:rPr lang="en-CA" dirty="0"/>
            </a:br>
            <a:r>
              <a:rPr lang="en-CA" dirty="0"/>
              <a:t>30 derniers jours</a:t>
            </a:r>
          </a:p>
        </p:txBody>
      </p:sp>
      <p:sp>
        <p:nvSpPr>
          <p:cNvPr id="3" name="Content Placeholder 2"/>
          <p:cNvSpPr>
            <a:spLocks noGrp="1"/>
          </p:cNvSpPr>
          <p:nvPr>
            <p:ph sz="half" idx="1"/>
          </p:nvPr>
        </p:nvSpPr>
        <p:spPr>
          <a:xfrm>
            <a:off x="838201" y="2045969"/>
            <a:ext cx="4225290" cy="3486151"/>
          </a:xfrm>
        </p:spPr>
        <p:txBody>
          <a:bodyPr>
            <a:normAutofit/>
          </a:bodyPr>
          <a:lstStyle/>
          <a:p>
            <a:r>
              <a:rPr lang="fr-CA" dirty="0" err="1"/>
              <a:t>Seule la </a:t>
            </a:r>
            <a:r>
              <a:rPr lang="fr-CA" dirty="0"/>
              <a:t>Floride </a:t>
            </a:r>
            <a:r>
              <a:rPr lang="fr-CA" dirty="0" err="1"/>
              <a:t>a connu des épidémies </a:t>
            </a:r>
            <a:r>
              <a:rPr lang="fr-CA" dirty="0"/>
              <a:t>au cours des 30 derniers </a:t>
            </a:r>
            <a:r>
              <a:rPr lang="fr-CA" dirty="0" err="1"/>
              <a:t>jours.</a:t>
            </a:r>
            <a:endParaRPr lang="fr-CA" dirty="0"/>
          </a:p>
          <a:p>
            <a:pPr lvl="1"/>
            <a:endParaRPr lang="fr-CA" dirty="0"/>
          </a:p>
          <a:p>
            <a:r>
              <a:rPr lang="fr-CA" dirty="0"/>
              <a:t>1 troupeau de basse-cour</a:t>
            </a:r>
          </a:p>
        </p:txBody>
      </p:sp>
      <p:sp>
        <p:nvSpPr>
          <p:cNvPr id="7" name="Rectangle 6"/>
          <p:cNvSpPr/>
          <p:nvPr/>
        </p:nvSpPr>
        <p:spPr>
          <a:xfrm>
            <a:off x="344170" y="4702810"/>
            <a:ext cx="4841241" cy="1200329"/>
          </a:xfrm>
          <a:prstGeom prst="rect">
            <a:avLst/>
          </a:prstGeom>
        </p:spPr>
        <p:txBody>
          <a:bodyPr wrap="square">
            <a:spAutoFit/>
          </a:bodyPr>
          <a:lstStyle/>
          <a:p>
            <a:r>
              <a:rPr lang="en-US" dirty="0">
                <a:hlinkClick r:id="rId3"/>
              </a:rPr>
              <a:t>Confirmations de cas d'influenza aviaire hautement pathogène dans des élevages commerciaux et de basse-cour | Animal and Plant Health Inspection Service (usda.gov)</a:t>
            </a:r>
            <a:endParaRPr lang="en-CA" dirty="0"/>
          </a:p>
        </p:txBody>
      </p:sp>
      <p:pic>
        <p:nvPicPr>
          <p:cNvPr id="8" name="Content Placeholder 7">
            <a:extLst>
              <a:ext uri="{FF2B5EF4-FFF2-40B4-BE49-F238E27FC236}">
                <a16:creationId xmlns:a16="http://schemas.microsoft.com/office/drawing/2014/main" id="{6939E379-66B6-2094-6569-84B560C1BFC2}"/>
              </a:ext>
            </a:extLst>
          </p:cNvPr>
          <p:cNvPicPr>
            <a:picLocks noGrp="1" noChangeAspect="1"/>
          </p:cNvPicPr>
          <p:nvPr>
            <p:ph sz="half" idx="2"/>
          </p:nvPr>
        </p:nvPicPr>
        <p:blipFill>
          <a:blip r:embed="rId4"/>
          <a:stretch>
            <a:fillRect/>
          </a:stretch>
        </p:blipFill>
        <p:spPr>
          <a:xfrm>
            <a:off x="5405120" y="1536354"/>
            <a:ext cx="5948680" cy="4366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392079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057" y="201839"/>
            <a:ext cx="11087100" cy="1325563"/>
          </a:xfrm>
        </p:spPr>
        <p:txBody>
          <a:bodyPr/>
          <a:lstStyle/>
          <a:p>
            <a:r>
              <a:rPr lang="en-CA" dirty="0"/>
              <a:t>Détections d'oiseaux sauvages aux États-Unis du 3 août au 3 septembre 2024</a:t>
            </a:r>
          </a:p>
        </p:txBody>
      </p:sp>
      <p:sp>
        <p:nvSpPr>
          <p:cNvPr id="7" name="TextBox 6"/>
          <p:cNvSpPr txBox="1"/>
          <p:nvPr/>
        </p:nvSpPr>
        <p:spPr>
          <a:xfrm>
            <a:off x="7326782" y="1783208"/>
            <a:ext cx="3927460" cy="4154984"/>
          </a:xfrm>
          <a:prstGeom prst="rect">
            <a:avLst/>
          </a:prstGeom>
          <a:noFill/>
        </p:spPr>
        <p:txBody>
          <a:bodyPr wrap="square" rtlCol="0">
            <a:spAutoFit/>
          </a:bodyPr>
          <a:lstStyle/>
          <a:p>
            <a:r>
              <a:rPr lang="en-CA" sz="2400" dirty="0"/>
              <a:t>Pas de détection de l'IAHP chez les oiseaux sauvages au cours des 30 derniers jours</a:t>
            </a:r>
          </a:p>
          <a:p>
            <a:endParaRPr lang="en-CA" sz="2400" dirty="0"/>
          </a:p>
          <a:p>
            <a:r>
              <a:rPr lang="en-CA" sz="2400" dirty="0"/>
              <a:t>Les détections de B3.13 associé n'ont été associées qu'à des oiseaux péridomestiques depuis que le bétail a été détecté.</a:t>
            </a:r>
          </a:p>
          <a:p>
            <a:endParaRPr lang="en-CA" sz="2400" dirty="0"/>
          </a:p>
          <a:p>
            <a:r>
              <a:rPr lang="en-CA" sz="2400" dirty="0"/>
              <a:t>Aucun oiseau migrateur n'a été trouvé avec ce génotype.</a:t>
            </a:r>
          </a:p>
        </p:txBody>
      </p:sp>
      <p:sp>
        <p:nvSpPr>
          <p:cNvPr id="9" name="Rectangle 8"/>
          <p:cNvSpPr/>
          <p:nvPr/>
        </p:nvSpPr>
        <p:spPr>
          <a:xfrm>
            <a:off x="7326782" y="6238412"/>
            <a:ext cx="3945375" cy="369332"/>
          </a:xfrm>
          <a:prstGeom prst="rect">
            <a:avLst/>
          </a:prstGeom>
        </p:spPr>
        <p:txBody>
          <a:bodyPr wrap="none">
            <a:spAutoFit/>
          </a:bodyPr>
          <a:lstStyle/>
          <a:p>
            <a:r>
              <a:rPr lang="en-US" dirty="0">
                <a:hlinkClick r:id="rId3"/>
              </a:rPr>
              <a:t>Détection de l'IAHP chez les oiseaux sauvages (usda.gov)</a:t>
            </a:r>
            <a:endParaRPr lang="en-CA" dirty="0"/>
          </a:p>
        </p:txBody>
      </p:sp>
      <p:pic>
        <p:nvPicPr>
          <p:cNvPr id="5" name="Content Placeholder 4">
            <a:extLst>
              <a:ext uri="{FF2B5EF4-FFF2-40B4-BE49-F238E27FC236}">
                <a16:creationId xmlns:a16="http://schemas.microsoft.com/office/drawing/2014/main" id="{B03706D9-C086-9D79-E5EB-1D35B328436A}"/>
              </a:ext>
            </a:extLst>
          </p:cNvPr>
          <p:cNvPicPr>
            <a:picLocks noGrp="1" noChangeAspect="1"/>
          </p:cNvPicPr>
          <p:nvPr>
            <p:ph sz="half" idx="1"/>
          </p:nvPr>
        </p:nvPicPr>
        <p:blipFill>
          <a:blip r:embed="rId4"/>
          <a:stretch>
            <a:fillRect/>
          </a:stretch>
        </p:blipFill>
        <p:spPr>
          <a:xfrm>
            <a:off x="1125538" y="1702495"/>
            <a:ext cx="5181600" cy="400069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9002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144462"/>
            <a:ext cx="10515600" cy="731603"/>
          </a:xfrm>
        </p:spPr>
        <p:txBody>
          <a:bodyPr/>
          <a:lstStyle/>
          <a:p>
            <a:r>
              <a:rPr lang="en-CA" sz="2800" dirty="0"/>
              <a:t>Migration des oiseaux sauvages</a:t>
            </a:r>
          </a:p>
        </p:txBody>
      </p:sp>
      <p:sp>
        <p:nvSpPr>
          <p:cNvPr id="8" name="AutoShape 2" descr="https://cac-powerpoint.officeapps.live.com/pods/GetClipboardImage.ashx?Id=b81cb0cd-b8bd-426c-8488-4e6551d60f7c&amp;DC=GCA1&amp;pkey=d5b88816-edda-4ca8-85de-9e812b691fcc&amp;wdwaccluster=GCA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9" name="AutoShape 4" descr="https://cac-powerpoint.officeapps.live.com/pods/GetClipboardImage.ashx?Id=5233e83e-bd93-40ec-bc3c-8a9b49972252&amp;DC=GCA1&amp;pkey=029faeeb-6d43-4bf9-be00-bdcc49b4bafa&amp;wdwaccluster=GCA1"/>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6">
            <a:extLst>
              <a:ext uri="{FF2B5EF4-FFF2-40B4-BE49-F238E27FC236}">
                <a16:creationId xmlns:a16="http://schemas.microsoft.com/office/drawing/2014/main" id="{B88557FA-51E0-D868-BF18-ED1D7ADAFDD2}"/>
              </a:ext>
            </a:extLst>
          </p:cNvPr>
          <p:cNvPicPr>
            <a:picLocks noChangeAspect="1"/>
          </p:cNvPicPr>
          <p:nvPr/>
        </p:nvPicPr>
        <p:blipFill>
          <a:blip r:embed="rId3"/>
          <a:stretch>
            <a:fillRect/>
          </a:stretch>
        </p:blipFill>
        <p:spPr>
          <a:xfrm>
            <a:off x="0" y="465138"/>
            <a:ext cx="6790062" cy="3805581"/>
          </a:xfrm>
          <a:prstGeom prst="rect">
            <a:avLst/>
          </a:prstGeom>
        </p:spPr>
      </p:pic>
      <p:pic>
        <p:nvPicPr>
          <p:cNvPr id="14" name="Picture 13">
            <a:extLst>
              <a:ext uri="{FF2B5EF4-FFF2-40B4-BE49-F238E27FC236}">
                <a16:creationId xmlns:a16="http://schemas.microsoft.com/office/drawing/2014/main" id="{C4101FC6-F3A8-31B3-8DCE-45096E391F06}"/>
              </a:ext>
            </a:extLst>
          </p:cNvPr>
          <p:cNvPicPr>
            <a:picLocks noChangeAspect="1"/>
          </p:cNvPicPr>
          <p:nvPr/>
        </p:nvPicPr>
        <p:blipFill>
          <a:blip r:embed="rId4"/>
          <a:stretch>
            <a:fillRect/>
          </a:stretch>
        </p:blipFill>
        <p:spPr>
          <a:xfrm>
            <a:off x="5307787" y="2809971"/>
            <a:ext cx="6884213" cy="4019107"/>
          </a:xfrm>
          <a:prstGeom prst="rect">
            <a:avLst/>
          </a:prstGeom>
        </p:spPr>
      </p:pic>
    </p:spTree>
    <p:extLst>
      <p:ext uri="{BB962C8B-B14F-4D97-AF65-F5344CB8AC3E}">
        <p14:creationId xmlns:p14="http://schemas.microsoft.com/office/powerpoint/2010/main" val="2029579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158" y="151416"/>
            <a:ext cx="8105713" cy="1325563"/>
          </a:xfrm>
        </p:spPr>
        <p:txBody>
          <a:bodyPr/>
          <a:lstStyle/>
          <a:p>
            <a:r>
              <a:rPr lang="en-CA" sz="3600" dirty="0"/>
              <a:t>Cas d'IAHP en cours dans le monde</a:t>
            </a:r>
          </a:p>
        </p:txBody>
      </p:sp>
      <p:sp>
        <p:nvSpPr>
          <p:cNvPr id="3" name="Content Placeholder 2"/>
          <p:cNvSpPr>
            <a:spLocks noGrp="1"/>
          </p:cNvSpPr>
          <p:nvPr>
            <p:ph sz="half" idx="1"/>
          </p:nvPr>
        </p:nvSpPr>
        <p:spPr>
          <a:xfrm>
            <a:off x="574158" y="1578870"/>
            <a:ext cx="5445642" cy="4598093"/>
          </a:xfrm>
        </p:spPr>
        <p:txBody>
          <a:bodyPr/>
          <a:lstStyle/>
          <a:p>
            <a:pPr marL="0" indent="0">
              <a:buNone/>
            </a:pPr>
            <a:r>
              <a:rPr lang="en-CA" b="1" dirty="0"/>
              <a:t>Australie (H7s)</a:t>
            </a:r>
          </a:p>
          <a:p>
            <a:r>
              <a:rPr lang="en-CA" sz="2000" dirty="0">
                <a:hlinkClick r:id="rId3"/>
              </a:rPr>
              <a:t>Victoria </a:t>
            </a:r>
            <a:r>
              <a:rPr lang="en-CA" sz="2000" dirty="0"/>
              <a:t>(8), </a:t>
            </a:r>
            <a:r>
              <a:rPr lang="en-CA" sz="2000" dirty="0">
                <a:hlinkClick r:id="rId4"/>
              </a:rPr>
              <a:t>Nouvelle-Galles du Sud </a:t>
            </a:r>
            <a:r>
              <a:rPr lang="en-CA" sz="2000" dirty="0"/>
              <a:t>(6), </a:t>
            </a:r>
            <a:r>
              <a:rPr lang="en-CA" sz="2000" dirty="0">
                <a:hlinkClick r:id="rId5"/>
              </a:rPr>
              <a:t>Territoire de la capitale australienne </a:t>
            </a:r>
            <a:r>
              <a:rPr lang="en-CA" sz="2000" dirty="0"/>
              <a:t>(2)</a:t>
            </a:r>
          </a:p>
          <a:p>
            <a:pPr marL="0" indent="0">
              <a:buNone/>
            </a:pPr>
            <a:r>
              <a:rPr lang="en-CA" b="1" dirty="0"/>
              <a:t>Asie</a:t>
            </a:r>
            <a:endParaRPr lang="en-CA" sz="1800" b="1" i="0" u="none" strike="noStrike" baseline="0" dirty="0">
              <a:latin typeface="Calibri" panose="020F0502020204030204" pitchFamily="34" charset="0"/>
            </a:endParaRPr>
          </a:p>
          <a:p>
            <a:r>
              <a:rPr lang="en-US" sz="1800" b="0" i="0" u="none" strike="noStrike" baseline="0" dirty="0">
                <a:solidFill>
                  <a:srgbClr val="000000"/>
                </a:solidFill>
                <a:latin typeface="Calibri" panose="020F0502020204030204" pitchFamily="34" charset="0"/>
              </a:rPr>
              <a:t>L'</a:t>
            </a:r>
            <a:r>
              <a:rPr lang="en-US" sz="1800" b="0" i="0" u="none" strike="noStrike" baseline="0" dirty="0">
                <a:solidFill>
                  <a:srgbClr val="000000"/>
                </a:solidFill>
                <a:latin typeface="Calibri" panose="020F0502020204030204" pitchFamily="34" charset="0"/>
                <a:hlinkClick r:id="rId6"/>
              </a:rPr>
              <a:t>Inde </a:t>
            </a:r>
            <a:r>
              <a:rPr lang="en-US" sz="1800" b="0" i="0" u="none" strike="noStrike" baseline="0" dirty="0">
                <a:solidFill>
                  <a:srgbClr val="000000"/>
                </a:solidFill>
                <a:latin typeface="Calibri" panose="020F0502020204030204" pitchFamily="34" charset="0"/>
              </a:rPr>
              <a:t>a signalé un foyer d'IAHP H5N1 chez des volailles domestiques à Odisha, dans le district de Puri ; environ 20 000 oiseaux seront abattus. </a:t>
            </a:r>
          </a:p>
          <a:p>
            <a:r>
              <a:rPr lang="en-US" sz="1800" b="0" i="0" u="none" strike="noStrike" baseline="0" dirty="0">
                <a:solidFill>
                  <a:srgbClr val="000000"/>
                </a:solidFill>
                <a:latin typeface="Calibri" panose="020F0502020204030204" pitchFamily="34" charset="0"/>
              </a:rPr>
              <a:t>Cambodge H5N1 </a:t>
            </a:r>
            <a:r>
              <a:rPr lang="en-US" sz="1400" dirty="0" err="1">
                <a:hlinkClick r:id="rId7"/>
              </a:rPr>
              <a:t>EMPRES-i </a:t>
            </a:r>
            <a:r>
              <a:rPr lang="en-US" sz="1400" dirty="0">
                <a:hlinkClick r:id="rId7"/>
              </a:rPr>
              <a:t>:: : Détails de la maladie (fao.org)</a:t>
            </a:r>
            <a:endParaRPr lang="en-US" sz="1400" dirty="0"/>
          </a:p>
          <a:p>
            <a:r>
              <a:rPr lang="en-US" sz="2000" dirty="0"/>
              <a:t>Oiseaux sauvages de Chine H5N1 </a:t>
            </a:r>
            <a:r>
              <a:rPr lang="en-US" sz="1400" dirty="0">
                <a:hlinkClick r:id="rId8"/>
              </a:rPr>
              <a:t>WAHIS (woah.org</a:t>
            </a:r>
            <a:r>
              <a:rPr lang="en-US" sz="1400" dirty="0"/>
              <a:t>) </a:t>
            </a:r>
          </a:p>
          <a:p>
            <a:r>
              <a:rPr lang="en-US" sz="1800" b="0" i="0" u="none" strike="noStrike" baseline="0" dirty="0">
                <a:solidFill>
                  <a:srgbClr val="000000"/>
                </a:solidFill>
                <a:latin typeface="Calibri" panose="020F0502020204030204" pitchFamily="34" charset="0"/>
                <a:hlinkClick r:id="rId9"/>
              </a:rPr>
              <a:t>Taïwan </a:t>
            </a:r>
            <a:r>
              <a:rPr lang="en-US" sz="1800" b="0" i="0" u="none" strike="noStrike" baseline="0" dirty="0">
                <a:solidFill>
                  <a:srgbClr val="000000"/>
                </a:solidFill>
                <a:latin typeface="Calibri" panose="020F0502020204030204" pitchFamily="34" charset="0"/>
              </a:rPr>
              <a:t>a signalé deux foyers d'IAHP H5N1 chez des volailles commerciales dans le canton de </a:t>
            </a:r>
            <a:r>
              <a:rPr lang="en-US" sz="1800" b="0" i="0" u="none" strike="noStrike" baseline="0" dirty="0" err="1">
                <a:solidFill>
                  <a:srgbClr val="000000"/>
                </a:solidFill>
                <a:latin typeface="Calibri" panose="020F0502020204030204" pitchFamily="34" charset="0"/>
              </a:rPr>
              <a:t>Dounan</a:t>
            </a:r>
            <a:r>
              <a:rPr lang="en-US" sz="1800" b="0" i="0" u="none" strike="noStrike" baseline="0" dirty="0">
                <a:solidFill>
                  <a:srgbClr val="000000"/>
                </a:solidFill>
                <a:latin typeface="Calibri" panose="020F0502020204030204" pitchFamily="34" charset="0"/>
              </a:rPr>
              <a:t>. </a:t>
            </a:r>
          </a:p>
          <a:p>
            <a:r>
              <a:rPr lang="en-US" sz="1800" b="0" i="0" u="none" strike="noStrike" baseline="0" dirty="0">
                <a:solidFill>
                  <a:srgbClr val="000000"/>
                </a:solidFill>
                <a:latin typeface="Calibri" panose="020F0502020204030204" pitchFamily="34" charset="0"/>
                <a:hlinkClick r:id="rId10"/>
              </a:rPr>
              <a:t>Le Bhoutan </a:t>
            </a:r>
            <a:r>
              <a:rPr lang="en-US" sz="1800" b="0" i="0" u="none" strike="noStrike" baseline="0" dirty="0">
                <a:solidFill>
                  <a:srgbClr val="000000"/>
                </a:solidFill>
                <a:latin typeface="Calibri" panose="020F0502020204030204" pitchFamily="34" charset="0"/>
              </a:rPr>
              <a:t>a signalé un foyer d'IAHP H5N1 chez des volailles commerciales à Anderi-Doleg</a:t>
            </a:r>
            <a:r>
              <a:rPr lang="en-US" sz="1800" b="0" i="0" u="none" strike="noStrike" baseline="0" dirty="0" err="1">
                <a:solidFill>
                  <a:srgbClr val="000000"/>
                </a:solidFill>
                <a:latin typeface="Calibri" panose="020F0502020204030204" pitchFamily="34" charset="0"/>
              </a:rPr>
              <a:t>. </a:t>
            </a:r>
          </a:p>
          <a:p>
            <a:pPr marL="0" indent="0">
              <a:buNone/>
            </a:pPr>
            <a:endParaRPr lang="en-CA" sz="2000" dirty="0"/>
          </a:p>
        </p:txBody>
      </p:sp>
      <p:sp>
        <p:nvSpPr>
          <p:cNvPr id="4" name="Content Placeholder 3"/>
          <p:cNvSpPr>
            <a:spLocks noGrp="1"/>
          </p:cNvSpPr>
          <p:nvPr>
            <p:ph sz="half" idx="2"/>
          </p:nvPr>
        </p:nvSpPr>
        <p:spPr>
          <a:xfrm>
            <a:off x="6019801" y="1578870"/>
            <a:ext cx="5621592" cy="4598093"/>
          </a:xfrm>
        </p:spPr>
        <p:txBody>
          <a:bodyPr/>
          <a:lstStyle/>
          <a:p>
            <a:pPr marL="0" indent="0">
              <a:buNone/>
            </a:pPr>
            <a:r>
              <a:rPr lang="en-US" b="1" dirty="0"/>
              <a:t>Écosse </a:t>
            </a:r>
            <a:r>
              <a:rPr lang="en-US" dirty="0" err="1">
                <a:hlinkClick r:id="rId11"/>
              </a:rPr>
              <a:t>EMPRES-i </a:t>
            </a:r>
            <a:r>
              <a:rPr lang="en-US" dirty="0">
                <a:hlinkClick r:id="rId11"/>
              </a:rPr>
              <a:t>:: : Détails de la maladie (fao.org) </a:t>
            </a:r>
            <a:r>
              <a:rPr lang="en-US" b="1" i="1" dirty="0">
                <a:solidFill>
                  <a:srgbClr val="7030A0"/>
                </a:solidFill>
              </a:rPr>
              <a:t>H5N5 Oiseaux de mer</a:t>
            </a:r>
          </a:p>
          <a:p>
            <a:pPr marL="0" indent="0">
              <a:buNone/>
            </a:pPr>
            <a:r>
              <a:rPr lang="en-US" b="1" dirty="0"/>
              <a:t>Mexique </a:t>
            </a:r>
            <a:r>
              <a:rPr lang="en-US" dirty="0"/>
              <a:t>H5N1 (domestique) </a:t>
            </a:r>
            <a:r>
              <a:rPr lang="en-US" dirty="0">
                <a:hlinkClick r:id="rId12"/>
              </a:rPr>
              <a:t>WAHIS (woah.org</a:t>
            </a:r>
            <a:r>
              <a:rPr lang="en-US" dirty="0"/>
              <a:t>) </a:t>
            </a:r>
          </a:p>
          <a:p>
            <a:pPr marL="0" indent="0">
              <a:buNone/>
            </a:pPr>
            <a:r>
              <a:rPr lang="en-CA" b="1" dirty="0"/>
              <a:t>Amérique du Sud</a:t>
            </a:r>
          </a:p>
          <a:p>
            <a:r>
              <a:rPr lang="en-US" sz="1800" dirty="0">
                <a:hlinkClick r:id="rId13"/>
              </a:rPr>
              <a:t>WAHIS (woah.org) </a:t>
            </a:r>
            <a:r>
              <a:rPr lang="en-US" sz="1800" dirty="0"/>
              <a:t>Pérou (sauvage et arrière-cour)</a:t>
            </a:r>
          </a:p>
          <a:p>
            <a:r>
              <a:rPr lang="en-US" sz="1800" dirty="0">
                <a:hlinkClick r:id="rId14"/>
              </a:rPr>
              <a:t>WAHIS (woah.org) </a:t>
            </a:r>
            <a:r>
              <a:rPr lang="en-US" sz="1800" dirty="0"/>
              <a:t>commercial et arrière-cour)</a:t>
            </a:r>
            <a:endParaRPr lang="en-CA" sz="1800" dirty="0"/>
          </a:p>
          <a:p>
            <a:pPr marL="0" indent="0">
              <a:buNone/>
            </a:pPr>
            <a:r>
              <a:rPr lang="en-CA" b="1" dirty="0"/>
              <a:t>Antarctique </a:t>
            </a:r>
          </a:p>
          <a:p>
            <a:r>
              <a:rPr lang="en-US" sz="2400" dirty="0">
                <a:hlinkClick r:id="rId15"/>
              </a:rPr>
              <a:t>La grippe aviaire se propage dans l'Antarctique plus que prévu, avertissent les scientifiques (eluniversal.com.mx)</a:t>
            </a:r>
            <a:endParaRPr lang="en-CA" sz="2400" dirty="0"/>
          </a:p>
          <a:p>
            <a:pPr lvl="1"/>
            <a:endParaRPr lang="en-CA" dirty="0"/>
          </a:p>
        </p:txBody>
      </p:sp>
      <p:sp>
        <p:nvSpPr>
          <p:cNvPr id="7" name="Title 1"/>
          <p:cNvSpPr txBox="1">
            <a:spLocks/>
          </p:cNvSpPr>
          <p:nvPr/>
        </p:nvSpPr>
        <p:spPr bwMode="auto">
          <a:xfrm>
            <a:off x="6172200" y="486696"/>
            <a:ext cx="23646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endParaRPr lang="en-CA" sz="3600" dirty="0"/>
          </a:p>
        </p:txBody>
      </p:sp>
    </p:spTree>
    <p:extLst>
      <p:ext uri="{BB962C8B-B14F-4D97-AF65-F5344CB8AC3E}">
        <p14:creationId xmlns:p14="http://schemas.microsoft.com/office/powerpoint/2010/main" val="1125773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0056383-F6EC-1109-7E38-4ADEFBD6F21F}"/>
              </a:ext>
            </a:extLst>
          </p:cNvPr>
          <p:cNvPicPr>
            <a:picLocks noChangeAspect="1"/>
          </p:cNvPicPr>
          <p:nvPr/>
        </p:nvPicPr>
        <p:blipFill>
          <a:blip r:embed="rId3"/>
          <a:stretch>
            <a:fillRect/>
          </a:stretch>
        </p:blipFill>
        <p:spPr>
          <a:xfrm>
            <a:off x="8387142" y="1817020"/>
            <a:ext cx="3644838" cy="2805141"/>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703007" y="52356"/>
            <a:ext cx="2364658" cy="1325563"/>
          </a:xfrm>
        </p:spPr>
        <p:txBody>
          <a:bodyPr/>
          <a:lstStyle/>
          <a:p>
            <a:r>
              <a:rPr lang="en-CA" sz="3600" dirty="0"/>
              <a:t>L'Europe</a:t>
            </a:r>
          </a:p>
        </p:txBody>
      </p:sp>
      <p:sp>
        <p:nvSpPr>
          <p:cNvPr id="3" name="Content Placeholder 2"/>
          <p:cNvSpPr>
            <a:spLocks noGrp="1"/>
          </p:cNvSpPr>
          <p:nvPr>
            <p:ph sz="half" idx="1"/>
          </p:nvPr>
        </p:nvSpPr>
        <p:spPr>
          <a:xfrm>
            <a:off x="497960" y="1129953"/>
            <a:ext cx="5445642" cy="4598093"/>
          </a:xfrm>
        </p:spPr>
        <p:txBody>
          <a:bodyPr/>
          <a:lstStyle/>
          <a:p>
            <a:r>
              <a:rPr lang="en-CA" dirty="0"/>
              <a:t>Cas dans les exploitations agricoles - 4 pays touchés</a:t>
            </a:r>
          </a:p>
          <a:p>
            <a:pPr lvl="2"/>
            <a:r>
              <a:rPr lang="en-CA" sz="2400" dirty="0"/>
              <a:t>Allemagne (3) (1-H7N5)</a:t>
            </a:r>
          </a:p>
          <a:p>
            <a:pPr lvl="2"/>
            <a:r>
              <a:rPr lang="en-CA" sz="2400" dirty="0"/>
              <a:t>France (2)</a:t>
            </a:r>
          </a:p>
          <a:p>
            <a:pPr lvl="2"/>
            <a:r>
              <a:rPr lang="en-CA" sz="2400" dirty="0"/>
              <a:t>Pologne (2)</a:t>
            </a:r>
          </a:p>
          <a:p>
            <a:pPr lvl="2"/>
            <a:r>
              <a:rPr lang="en-CA" sz="2400" dirty="0"/>
              <a:t>Portugal (9)</a:t>
            </a:r>
          </a:p>
          <a:p>
            <a:pPr marL="0" indent="0">
              <a:buNone/>
            </a:pPr>
            <a:endParaRPr lang="en-CA" dirty="0"/>
          </a:p>
        </p:txBody>
      </p:sp>
      <p:sp>
        <p:nvSpPr>
          <p:cNvPr id="4" name="Content Placeholder 3"/>
          <p:cNvSpPr>
            <a:spLocks noGrp="1"/>
          </p:cNvSpPr>
          <p:nvPr>
            <p:ph sz="half" idx="2"/>
          </p:nvPr>
        </p:nvSpPr>
        <p:spPr>
          <a:xfrm>
            <a:off x="5702511" y="1129952"/>
            <a:ext cx="5621592" cy="4598093"/>
          </a:xfrm>
        </p:spPr>
        <p:txBody>
          <a:bodyPr/>
          <a:lstStyle/>
          <a:p>
            <a:r>
              <a:rPr lang="en-CA" dirty="0"/>
              <a:t>Détections d'oiseaux sauvages - 9 pays</a:t>
            </a:r>
          </a:p>
          <a:p>
            <a:pPr lvl="1"/>
            <a:r>
              <a:rPr lang="en-CA" dirty="0"/>
              <a:t>Allemagne (12)</a:t>
            </a:r>
          </a:p>
          <a:p>
            <a:pPr lvl="1"/>
            <a:r>
              <a:rPr lang="en-CA" dirty="0"/>
              <a:t>France (13)</a:t>
            </a:r>
          </a:p>
          <a:p>
            <a:pPr lvl="1"/>
            <a:r>
              <a:rPr lang="en-CA" dirty="0"/>
              <a:t>Pologne (5)</a:t>
            </a:r>
          </a:p>
          <a:p>
            <a:pPr lvl="1"/>
            <a:r>
              <a:rPr lang="en-CA" dirty="0"/>
              <a:t>Portugal (8)</a:t>
            </a:r>
          </a:p>
          <a:p>
            <a:pPr lvl="1"/>
            <a:r>
              <a:rPr lang="en-CA" dirty="0"/>
              <a:t>Finlande (1)</a:t>
            </a:r>
          </a:p>
          <a:p>
            <a:pPr lvl="1"/>
            <a:r>
              <a:rPr lang="en-CA" dirty="0"/>
              <a:t>Belgique (5)</a:t>
            </a:r>
          </a:p>
          <a:p>
            <a:pPr lvl="1"/>
            <a:r>
              <a:rPr lang="en-CA" dirty="0"/>
              <a:t>Danemark (2)</a:t>
            </a:r>
          </a:p>
          <a:p>
            <a:pPr lvl="1"/>
            <a:r>
              <a:rPr lang="en-CA" dirty="0"/>
              <a:t>Espagne (7)</a:t>
            </a:r>
          </a:p>
          <a:p>
            <a:pPr lvl="1"/>
            <a:r>
              <a:rPr lang="en-CA" dirty="0"/>
              <a:t>Pays-Bas (5)</a:t>
            </a:r>
          </a:p>
          <a:p>
            <a:pPr lvl="1"/>
            <a:endParaRPr lang="en-CA" dirty="0"/>
          </a:p>
          <a:p>
            <a:pPr lvl="1"/>
            <a:r>
              <a:rPr lang="en-CA" dirty="0"/>
              <a:t>Tous H5NX ou H5N1</a:t>
            </a:r>
          </a:p>
          <a:p>
            <a:pPr lvl="1"/>
            <a:endParaRPr lang="en-CA" dirty="0"/>
          </a:p>
        </p:txBody>
      </p:sp>
      <p:sp>
        <p:nvSpPr>
          <p:cNvPr id="7" name="Title 1"/>
          <p:cNvSpPr txBox="1">
            <a:spLocks/>
          </p:cNvSpPr>
          <p:nvPr/>
        </p:nvSpPr>
        <p:spPr bwMode="auto">
          <a:xfrm>
            <a:off x="6148649" y="52356"/>
            <a:ext cx="236465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r>
              <a:rPr lang="en-CA" sz="3600" dirty="0"/>
              <a:t>L'Europe</a:t>
            </a:r>
          </a:p>
        </p:txBody>
      </p:sp>
      <p:pic>
        <p:nvPicPr>
          <p:cNvPr id="6" name="Picture 5">
            <a:extLst>
              <a:ext uri="{FF2B5EF4-FFF2-40B4-BE49-F238E27FC236}">
                <a16:creationId xmlns:a16="http://schemas.microsoft.com/office/drawing/2014/main" id="{F699207B-8560-3414-FA44-915B951FCAE5}"/>
              </a:ext>
            </a:extLst>
          </p:cNvPr>
          <p:cNvPicPr>
            <a:picLocks noChangeAspect="1"/>
          </p:cNvPicPr>
          <p:nvPr/>
        </p:nvPicPr>
        <p:blipFill>
          <a:blip r:embed="rId4"/>
          <a:stretch>
            <a:fillRect/>
          </a:stretch>
        </p:blipFill>
        <p:spPr>
          <a:xfrm>
            <a:off x="1155981" y="3832963"/>
            <a:ext cx="3534418" cy="27208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2739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17E2-D8FF-E26A-E446-7CC0173F005A}"/>
              </a:ext>
            </a:extLst>
          </p:cNvPr>
          <p:cNvSpPr>
            <a:spLocks noGrp="1"/>
          </p:cNvSpPr>
          <p:nvPr>
            <p:ph type="title"/>
          </p:nvPr>
        </p:nvSpPr>
        <p:spPr>
          <a:xfrm>
            <a:off x="223520" y="365125"/>
            <a:ext cx="11968480" cy="671195"/>
          </a:xfrm>
        </p:spPr>
        <p:txBody>
          <a:bodyPr/>
          <a:lstStyle/>
          <a:p>
            <a:r>
              <a:rPr lang="en-CA" sz="3600" dirty="0"/>
              <a:t>Des cas humains continuent d'être signalés sporadiquement</a:t>
            </a:r>
          </a:p>
        </p:txBody>
      </p:sp>
      <p:sp>
        <p:nvSpPr>
          <p:cNvPr id="3" name="Content Placeholder 2">
            <a:extLst>
              <a:ext uri="{FF2B5EF4-FFF2-40B4-BE49-F238E27FC236}">
                <a16:creationId xmlns:a16="http://schemas.microsoft.com/office/drawing/2014/main" id="{C0DD33B1-B65E-66A4-1A59-F74E62086703}"/>
              </a:ext>
            </a:extLst>
          </p:cNvPr>
          <p:cNvSpPr>
            <a:spLocks noGrp="1"/>
          </p:cNvSpPr>
          <p:nvPr>
            <p:ph sz="half" idx="1"/>
          </p:nvPr>
        </p:nvSpPr>
        <p:spPr>
          <a:xfrm>
            <a:off x="323385" y="1361440"/>
            <a:ext cx="5696415" cy="5496560"/>
          </a:xfrm>
        </p:spPr>
        <p:txBody>
          <a:bodyPr/>
          <a:lstStyle/>
          <a:p>
            <a:r>
              <a:rPr lang="en-CA" sz="2000" dirty="0">
                <a:effectLst/>
                <a:latin typeface="Calibri" panose="020F0502020204030204" pitchFamily="34" charset="0"/>
                <a:ea typeface="Calibri" panose="020F0502020204030204" pitchFamily="34" charset="0"/>
                <a:cs typeface="Times New Roman" panose="02020603050405020304" pitchFamily="18" charset="0"/>
              </a:rPr>
              <a:t>Le nombre total de cas humains associés au virus H5N1 aux </a:t>
            </a:r>
            <a:r>
              <a:rPr lang="en-CA" sz="2000" dirty="0">
                <a:latin typeface="Calibri" panose="020F0502020204030204" pitchFamily="34" charset="0"/>
                <a:ea typeface="Calibri" panose="020F0502020204030204" pitchFamily="34" charset="0"/>
                <a:cs typeface="Times New Roman" panose="02020603050405020304" pitchFamily="18" charset="0"/>
              </a:rPr>
              <a:t>États-Unis </a:t>
            </a:r>
            <a:r>
              <a:rPr lang="en-CA" sz="2000" dirty="0">
                <a:effectLst/>
                <a:latin typeface="Calibri" panose="020F0502020204030204" pitchFamily="34" charset="0"/>
                <a:ea typeface="Calibri" panose="020F0502020204030204" pitchFamily="34" charset="0"/>
                <a:cs typeface="Times New Roman" panose="02020603050405020304" pitchFamily="18" charset="0"/>
              </a:rPr>
              <a:t>depuis avril 2024 est de </a:t>
            </a:r>
            <a:r>
              <a:rPr lang="en-CA"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13</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hlinkClick r:id="rId4"/>
              </a:rPr>
              <a:t>9 cas </a:t>
            </a:r>
            <a:r>
              <a:rPr lang="en-US" sz="2000" dirty="0"/>
              <a:t>ont été associés à des dépeuplements d'élevages de volailles dans le Colorado.</a:t>
            </a:r>
          </a:p>
          <a:p>
            <a:r>
              <a:rPr lang="en-CA" sz="2000" dirty="0">
                <a:effectLst/>
                <a:latin typeface="Calibri" panose="020F0502020204030204" pitchFamily="34" charset="0"/>
                <a:ea typeface="Calibri" panose="020F0502020204030204" pitchFamily="34" charset="0"/>
                <a:cs typeface="Times New Roman" panose="02020603050405020304" pitchFamily="18" charset="0"/>
              </a:rPr>
              <a:t>Les autorités sanitaires du Michigan - </a:t>
            </a:r>
            <a:r>
              <a:rPr lang="en-CA"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étude de séroprévalence </a:t>
            </a:r>
            <a:r>
              <a:rPr lang="en-CA" sz="2000" dirty="0">
                <a:effectLst/>
                <a:latin typeface="Calibri" panose="020F0502020204030204" pitchFamily="34" charset="0"/>
                <a:ea typeface="Calibri" panose="020F0502020204030204" pitchFamily="34" charset="0"/>
                <a:cs typeface="Times New Roman" panose="02020603050405020304" pitchFamily="18" charset="0"/>
              </a:rPr>
              <a:t>(25 juin 2024) chez les humains exposés à des vaches infectées. Tous les </a:t>
            </a:r>
            <a:r>
              <a:rPr lang="en-CA"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résultats </a:t>
            </a:r>
            <a:r>
              <a:rPr lang="en-CA" sz="2000" dirty="0">
                <a:effectLst/>
                <a:latin typeface="Calibri" panose="020F0502020204030204" pitchFamily="34" charset="0"/>
                <a:ea typeface="Calibri" panose="020F0502020204030204" pitchFamily="34" charset="0"/>
                <a:cs typeface="Times New Roman" panose="02020603050405020304" pitchFamily="18" charset="0"/>
              </a:rPr>
              <a:t>ont été négatifs, ce qui indique qu'il n'y a pas d'infections asymptomatiques chez l'homme.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CA" sz="2000" dirty="0">
                <a:effectLst/>
                <a:latin typeface="Calibri" panose="020F0502020204030204" pitchFamily="34" charset="0"/>
                <a:ea typeface="Calibri" panose="020F0502020204030204" pitchFamily="34" charset="0"/>
                <a:cs typeface="Times New Roman" panose="02020603050405020304" pitchFamily="18" charset="0"/>
              </a:rPr>
              <a:t>Le 14 août 2024, une évaluation conjointe </a:t>
            </a:r>
            <a:r>
              <a:rPr lang="en-CA" sz="2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FAO/OMS/WOAH </a:t>
            </a:r>
            <a:r>
              <a:rPr lang="en-CA" sz="2000" dirty="0">
                <a:effectLst/>
                <a:latin typeface="Calibri" panose="020F0502020204030204" pitchFamily="34" charset="0"/>
                <a:ea typeface="Calibri" panose="020F0502020204030204" pitchFamily="34" charset="0"/>
                <a:cs typeface="Times New Roman" panose="02020603050405020304" pitchFamily="18" charset="0"/>
              </a:rPr>
              <a:t>a été publiée sur la base des données du 18 juillet 2024. Le risque mondial pour la santé publique des virus de la grippe A(H5N1) est </a:t>
            </a:r>
            <a:r>
              <a:rPr lang="en-CA" sz="2000" u="sng" dirty="0">
                <a:effectLst/>
                <a:latin typeface="Calibri" panose="020F0502020204030204" pitchFamily="34" charset="0"/>
                <a:ea typeface="Calibri" panose="020F0502020204030204" pitchFamily="34" charset="0"/>
                <a:cs typeface="Times New Roman" panose="02020603050405020304" pitchFamily="18" charset="0"/>
              </a:rPr>
              <a:t>faible</a:t>
            </a:r>
            <a:r>
              <a:rPr lang="en-CA" sz="2000" dirty="0">
                <a:effectLst/>
                <a:latin typeface="Calibri" panose="020F0502020204030204" pitchFamily="34" charset="0"/>
                <a:ea typeface="Calibri" panose="020F0502020204030204" pitchFamily="34" charset="0"/>
                <a:cs typeface="Times New Roman" panose="02020603050405020304" pitchFamily="18" charset="0"/>
              </a:rPr>
              <a:t>, tandis que le risque d'infection pour les personnes exposées professionnellement est </a:t>
            </a:r>
            <a:r>
              <a:rPr lang="en-CA" sz="2000" u="sng" dirty="0">
                <a:effectLst/>
                <a:latin typeface="Calibri" panose="020F0502020204030204" pitchFamily="34" charset="0"/>
                <a:ea typeface="Calibri" panose="020F0502020204030204" pitchFamily="34" charset="0"/>
                <a:cs typeface="Times New Roman" panose="02020603050405020304" pitchFamily="18" charset="0"/>
              </a:rPr>
              <a:t>faible à modéré</a:t>
            </a:r>
            <a:r>
              <a:rPr lang="en-CA" sz="2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CA" dirty="0"/>
          </a:p>
        </p:txBody>
      </p:sp>
      <p:sp>
        <p:nvSpPr>
          <p:cNvPr id="4" name="Content Placeholder 3">
            <a:extLst>
              <a:ext uri="{FF2B5EF4-FFF2-40B4-BE49-F238E27FC236}">
                <a16:creationId xmlns:a16="http://schemas.microsoft.com/office/drawing/2014/main" id="{7BF47228-32ED-AFDE-1FCB-D45C31669640}"/>
              </a:ext>
            </a:extLst>
          </p:cNvPr>
          <p:cNvSpPr>
            <a:spLocks noGrp="1"/>
          </p:cNvSpPr>
          <p:nvPr>
            <p:ph sz="half" idx="2"/>
          </p:nvPr>
        </p:nvSpPr>
        <p:spPr>
          <a:xfrm>
            <a:off x="6172200" y="1361440"/>
            <a:ext cx="5181600" cy="4815523"/>
          </a:xfrm>
        </p:spPr>
        <p:txBody>
          <a:bodyPr/>
          <a:lstStyle/>
          <a:p>
            <a:r>
              <a:rPr lang="en-US" sz="2400" u="sng"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8"/>
              </a:rPr>
              <a:t>La Finlande </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va vacciner jusqu'à 10 000 personnes à risque avec le vaccin H5N8 </a:t>
            </a:r>
          </a:p>
          <a:p>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 efforts internationaux sont en cours pour créer un </a:t>
            </a:r>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hlinkClick r:id="rId9"/>
              </a:rPr>
              <a:t>vaccin ARNm contre le H5N1</a:t>
            </a:r>
            <a:endPar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24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r>
              <a:rPr lang="en-US" sz="24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Des cas humains d'autres IAHP continuent de survenir de temps à autre.</a:t>
            </a:r>
          </a:p>
          <a:p>
            <a:pPr lvl="1"/>
            <a:r>
              <a:rPr lang="en-CA" dirty="0">
                <a:solidFill>
                  <a:srgbClr val="000000"/>
                </a:solidFill>
                <a:latin typeface="Calibri" panose="020F0502020204030204" pitchFamily="34" charset="0"/>
                <a:hlinkClick r:id="rId10"/>
              </a:rPr>
              <a:t>H9N2 en Inde</a:t>
            </a:r>
            <a:endParaRPr lang="en-CA" dirty="0">
              <a:solidFill>
                <a:srgbClr val="000000"/>
              </a:solidFill>
              <a:latin typeface="Calibri" panose="020F0502020204030204" pitchFamily="34" charset="0"/>
            </a:endParaRPr>
          </a:p>
          <a:p>
            <a:pPr lvl="1"/>
            <a:r>
              <a:rPr lang="en-CA" b="0" i="0" u="none" strike="noStrike" baseline="0" dirty="0">
                <a:solidFill>
                  <a:srgbClr val="000000"/>
                </a:solidFill>
                <a:latin typeface="Calibri" panose="020F0502020204030204" pitchFamily="34" charset="0"/>
              </a:rPr>
              <a:t>Cas de H5N1 2.3.2.1c au </a:t>
            </a:r>
            <a:r>
              <a:rPr lang="en-CA" b="0" i="0" u="none" strike="noStrike" baseline="0" dirty="0">
                <a:solidFill>
                  <a:srgbClr val="000000"/>
                </a:solidFill>
                <a:latin typeface="Calibri" panose="020F0502020204030204" pitchFamily="34" charset="0"/>
                <a:hlinkClick r:id="rId11"/>
              </a:rPr>
              <a:t>Cambodge</a:t>
            </a:r>
            <a:r>
              <a:rPr lang="en-CA" b="0" i="0" u="none" strike="noStrike" baseline="0" dirty="0">
                <a:solidFill>
                  <a:srgbClr val="000000"/>
                </a:solidFill>
                <a:latin typeface="Calibri" panose="020F0502020204030204" pitchFamily="34" charset="0"/>
              </a:rPr>
              <a:t>, recombinant avec 2.3.4.4b (jusqu'à 10 cas à ce jour)</a:t>
            </a:r>
          </a:p>
          <a:p>
            <a:pPr lvl="1"/>
            <a:r>
              <a:rPr lang="en-CA" dirty="0">
                <a:solidFill>
                  <a:srgbClr val="000000"/>
                </a:solidFill>
                <a:latin typeface="Calibri" panose="020F0502020204030204" pitchFamily="34" charset="0"/>
                <a:hlinkClick r:id="rId12"/>
              </a:rPr>
              <a:t>H5N6 en Chine </a:t>
            </a:r>
            <a:endParaRPr lang="en-CA" b="0" i="0" u="none" strike="noStrike" baseline="0" dirty="0">
              <a:solidFill>
                <a:srgbClr val="000000"/>
              </a:solidFill>
              <a:latin typeface="Calibri" panose="020F0502020204030204" pitchFamily="34" charset="0"/>
            </a:endParaRPr>
          </a:p>
          <a:p>
            <a:endParaRPr lang="en-CA" sz="2400" dirty="0"/>
          </a:p>
        </p:txBody>
      </p:sp>
    </p:spTree>
    <p:extLst>
      <p:ext uri="{BB962C8B-B14F-4D97-AF65-F5344CB8AC3E}">
        <p14:creationId xmlns:p14="http://schemas.microsoft.com/office/powerpoint/2010/main" val="200042617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55d5f89-bc81-4592-9211-0dfc2f0e352d" xsi:nil="true"/>
    <lcf76f155ced4ddcb4097134ff3c332f xmlns="287fcbc9-9f89-44d8-9333-8d3d70aed93c">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18E3E8D7C047C48A0BA44A7873C7DC3" ma:contentTypeVersion="14" ma:contentTypeDescription="Create a new document." ma:contentTypeScope="" ma:versionID="24ba28c550eb4318b0d34ff7d3a36df0">
  <xsd:schema xmlns:xsd="http://www.w3.org/2001/XMLSchema" xmlns:xs="http://www.w3.org/2001/XMLSchema" xmlns:p="http://schemas.microsoft.com/office/2006/metadata/properties" xmlns:ns2="287fcbc9-9f89-44d8-9333-8d3d70aed93c" xmlns:ns3="755d5f89-bc81-4592-9211-0dfc2f0e352d" targetNamespace="http://schemas.microsoft.com/office/2006/metadata/properties" ma:root="true" ma:fieldsID="91a5c7c4b4c26cf6f29c16fafadcc725" ns2:_="" ns3:_="">
    <xsd:import namespace="287fcbc9-9f89-44d8-9333-8d3d70aed93c"/>
    <xsd:import namespace="755d5f89-bc81-4592-9211-0dfc2f0e352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7fcbc9-9f89-44d8-9333-8d3d70aed9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c272d96-1133-4787-9d95-5d8ca748e03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55d5f89-bc81-4592-9211-0dfc2f0e352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9ec62b8-1550-4a4f-acc0-2f6fc2c8684d}" ma:internalName="TaxCatchAll" ma:showField="CatchAllData" ma:web="755d5f89-bc81-4592-9211-0dfc2f0e352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8DB11C-6D3A-47BC-B985-8102AD9AA58C}">
  <ds:schemaRefs>
    <ds:schemaRef ds:uri="http://schemas.microsoft.com/office/2006/metadata/properties"/>
    <ds:schemaRef ds:uri="http://schemas.microsoft.com/office/infopath/2007/PartnerControls"/>
    <ds:schemaRef ds:uri="755d5f89-bc81-4592-9211-0dfc2f0e352d"/>
    <ds:schemaRef ds:uri="287fcbc9-9f89-44d8-9333-8d3d70aed93c"/>
  </ds:schemaRefs>
</ds:datastoreItem>
</file>

<file path=customXml/itemProps2.xml><?xml version="1.0" encoding="utf-8"?>
<ds:datastoreItem xmlns:ds="http://schemas.openxmlformats.org/officeDocument/2006/customXml" ds:itemID="{9E0ADE1D-0CE1-4F72-BC32-3EE96E7F17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7fcbc9-9f89-44d8-9333-8d3d70aed93c"/>
    <ds:schemaRef ds:uri="755d5f89-bc81-4592-9211-0dfc2f0e3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FE60182-79B8-428F-A6D7-F559BE045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22489</TotalTime>
  <Words>1623</Words>
  <Application>Microsoft Office PowerPoint</Application>
  <PresentationFormat>Widescreen</PresentationFormat>
  <Paragraphs>126</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Poppins-Regular</vt:lpstr>
      <vt:lpstr>2_Office Theme</vt:lpstr>
      <vt:lpstr>Communauté des maladies émergentes et zoonotiques Identifier les risques émergents grâce à l'intelligence collective</vt:lpstr>
      <vt:lpstr>L'IAHP chez les oiseaux domestiques au Canada</vt:lpstr>
      <vt:lpstr>Faune et flore sauvages Grippe aviaire H5N1</vt:lpstr>
      <vt:lpstr>États-Unis - Détections de l'IAHP chez les oiseaux domestiques 30 derniers jours</vt:lpstr>
      <vt:lpstr>Détections d'oiseaux sauvages aux États-Unis du 3 août au 3 septembre 2024</vt:lpstr>
      <vt:lpstr>Migration des oiseaux sauvages</vt:lpstr>
      <vt:lpstr>Cas d'IAHP en cours dans le monde</vt:lpstr>
      <vt:lpstr>L'Europe</vt:lpstr>
      <vt:lpstr>Des cas humains continuent d'être signalés sporadiquement</vt:lpstr>
      <vt:lpstr>Informations complémentaires sur l'influenza aviaire hautement pathogène</vt:lpstr>
      <vt:lpstr>Parce que nous devons avoir autre chose que l'IAHP</vt:lpstr>
      <vt:lpstr>Résultats scientifiques - 222 documents pertinents sur l'IAHP depuis la dernière réunion....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docId:D669130A9E3E5404BEA7AE4D6C94CD11</cp:keywords>
  <cp:lastModifiedBy>Murray Gillies</cp:lastModifiedBy>
  <cp:revision>508</cp:revision>
  <dcterms:created xsi:type="dcterms:W3CDTF">2020-02-07T23:34:08Z</dcterms:created>
  <dcterms:modified xsi:type="dcterms:W3CDTF">2024-09-19T12:58:29Z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0x010100118E3E8D7C047C48A0BA44A7873C7DC3</vt:lpwstr>
  </property>
</Properties>
</file>